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1" r:id="rId4"/>
    <p:sldId id="282" r:id="rId5"/>
    <p:sldId id="283" r:id="rId6"/>
    <p:sldId id="285" r:id="rId7"/>
    <p:sldId id="284" r:id="rId8"/>
    <p:sldId id="260" r:id="rId9"/>
    <p:sldId id="274" r:id="rId10"/>
    <p:sldId id="265" r:id="rId11"/>
    <p:sldId id="278" r:id="rId12"/>
    <p:sldId id="277" r:id="rId13"/>
    <p:sldId id="262" r:id="rId14"/>
    <p:sldId id="279" r:id="rId15"/>
    <p:sldId id="264" r:id="rId16"/>
    <p:sldId id="261" r:id="rId17"/>
    <p:sldId id="270" r:id="rId18"/>
    <p:sldId id="268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Augustin" initials="MA" lastIdx="4" clrIdx="0">
    <p:extLst>
      <p:ext uri="{19B8F6BF-5375-455C-9EA6-DF929625EA0E}">
        <p15:presenceInfo xmlns:p15="http://schemas.microsoft.com/office/powerpoint/2012/main" userId="Moritz Augus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98ED-BE59-4C38-9AD1-6182341E661B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13A3-8E91-4299-BFCE-06C3C671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30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tags" Target="../tags/tag14.xml"/><Relationship Id="rId3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image" Target="../media/image28.png"/><Relationship Id="rId26" Type="http://schemas.openxmlformats.org/officeDocument/2006/relationships/image" Target="../media/image46.png"/><Relationship Id="rId3" Type="http://schemas.openxmlformats.org/officeDocument/2006/relationships/tags" Target="../tags/tag30.xml"/><Relationship Id="rId21" Type="http://schemas.openxmlformats.org/officeDocument/2006/relationships/image" Target="../media/image42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image" Target="../media/image41.png"/><Relationship Id="rId29" Type="http://schemas.openxmlformats.org/officeDocument/2006/relationships/image" Target="../media/image49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image" Target="../media/image33.png"/><Relationship Id="rId28" Type="http://schemas.openxmlformats.org/officeDocument/2006/relationships/image" Target="../media/image48.png"/><Relationship Id="rId10" Type="http://schemas.openxmlformats.org/officeDocument/2006/relationships/tags" Target="../tags/tag37.xml"/><Relationship Id="rId19" Type="http://schemas.openxmlformats.org/officeDocument/2006/relationships/image" Target="../media/image40.png"/><Relationship Id="rId31" Type="http://schemas.openxmlformats.org/officeDocument/2006/relationships/image" Target="../media/image5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43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6336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Sound event detection with neural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23211"/>
            <a:ext cx="6858000" cy="1655762"/>
          </a:xfrm>
        </p:spPr>
        <p:txBody>
          <a:bodyPr/>
          <a:lstStyle/>
          <a:p>
            <a:r>
              <a:rPr lang="en-US" sz="3200" dirty="0" smtClean="0"/>
              <a:t>Moritz Augustin</a:t>
            </a:r>
          </a:p>
          <a:p>
            <a:endParaRPr lang="en-US" dirty="0" smtClean="0"/>
          </a:p>
          <a:p>
            <a:r>
              <a:rPr lang="en-US" dirty="0" smtClean="0"/>
              <a:t>NI Group Meeting, 13</a:t>
            </a:r>
            <a:r>
              <a:rPr lang="en-US" baseline="30000" dirty="0" smtClean="0"/>
              <a:t>th</a:t>
            </a:r>
            <a:r>
              <a:rPr lang="en-US" dirty="0" smtClean="0"/>
              <a:t> July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8404991" cy="1325563"/>
          </a:xfrm>
        </p:spPr>
        <p:txBody>
          <a:bodyPr/>
          <a:lstStyle/>
          <a:p>
            <a:r>
              <a:rPr lang="en-US" dirty="0" smtClean="0"/>
              <a:t>Model 3: Long short-term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89" y="1234417"/>
            <a:ext cx="8854310" cy="1136551"/>
          </a:xfrm>
        </p:spPr>
        <p:txBody>
          <a:bodyPr>
            <a:noAutofit/>
          </a:bodyPr>
          <a:lstStyle/>
          <a:p>
            <a:r>
              <a:rPr lang="de-DE" sz="2200" dirty="0" smtClean="0"/>
              <a:t>Simple RNN cannot learn long-term relationships (vanishing gradient)</a:t>
            </a:r>
          </a:p>
          <a:p>
            <a:r>
              <a:rPr lang="de-DE" sz="2200" dirty="0" smtClean="0"/>
              <a:t>Solution: LSTM (here: no peepholes) or Gated Recurrent Units (GRU)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380108"/>
            <a:ext cx="5092262" cy="191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14" y="2965668"/>
            <a:ext cx="132017" cy="10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7" y="3291303"/>
            <a:ext cx="172022" cy="1320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18" y="3241060"/>
            <a:ext cx="140018" cy="116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99" y="3249179"/>
            <a:ext cx="162687" cy="1160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24" y="3736653"/>
            <a:ext cx="154686" cy="1493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750" y="2965668"/>
            <a:ext cx="132017" cy="106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45" y="3699079"/>
            <a:ext cx="329375" cy="1493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08" y="2957785"/>
            <a:ext cx="306705" cy="1066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451" y="2649434"/>
            <a:ext cx="2118932" cy="1786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5" y="4184904"/>
            <a:ext cx="1860233" cy="1813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6" y="4871432"/>
            <a:ext cx="2474976" cy="1866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5" y="5189439"/>
            <a:ext cx="2342960" cy="1786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5" y="5545788"/>
            <a:ext cx="2422970" cy="17868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6" y="4518794"/>
            <a:ext cx="2649665" cy="17868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26" y="5870605"/>
            <a:ext cx="1510856" cy="17868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298324" y="3794794"/>
            <a:ext cx="229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Vanilla LSTM: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00904" y="4115256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</a:t>
            </a:r>
            <a:r>
              <a:rPr lang="en-US" sz="1400" dirty="0" smtClean="0">
                <a:solidFill>
                  <a:schemeClr val="accent1"/>
                </a:solidFill>
              </a:rPr>
              <a:t>ell state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90138" y="4454248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</a:t>
            </a:r>
            <a:r>
              <a:rPr lang="en-US" sz="1400" dirty="0" smtClean="0">
                <a:solidFill>
                  <a:schemeClr val="accent1"/>
                </a:solidFill>
              </a:rPr>
              <a:t>ell state candidate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86553" y="4797664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</a:t>
            </a:r>
            <a:r>
              <a:rPr lang="en-US" sz="1400" dirty="0" smtClean="0">
                <a:solidFill>
                  <a:schemeClr val="accent1"/>
                </a:solidFill>
              </a:rPr>
              <a:t>orget gate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41734" y="5132777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input gate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70787" y="5497647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output gate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72055" y="5811333"/>
            <a:ext cx="295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 smtClean="0">
                <a:solidFill>
                  <a:schemeClr val="accent1"/>
                </a:solidFill>
              </a:rPr>
              <a:t>ayer output </a:t>
            </a:r>
            <a:br>
              <a:rPr lang="en-US" sz="1400" dirty="0" smtClean="0">
                <a:solidFill>
                  <a:schemeClr val="accent1"/>
                </a:solidFill>
              </a:rPr>
            </a:br>
            <a:r>
              <a:rPr lang="en-US" sz="1400" dirty="0" smtClean="0">
                <a:solidFill>
                  <a:schemeClr val="accent1"/>
                </a:solidFill>
              </a:rPr>
              <a:t>(=recurrent input for next time step)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8649" y="4871432"/>
            <a:ext cx="3596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Backpropagation through time</a:t>
            </a:r>
          </a:p>
          <a:p>
            <a:r>
              <a:rPr lang="en-US" dirty="0" smtClean="0"/>
              <a:t>Forward pass: O(T) </a:t>
            </a:r>
          </a:p>
          <a:p>
            <a:r>
              <a:rPr lang="en-US" dirty="0" smtClean="0"/>
              <a:t>Backward pass: O(T)</a:t>
            </a:r>
          </a:p>
          <a:p>
            <a:endParaRPr lang="en-US" dirty="0" smtClean="0"/>
          </a:p>
          <a:p>
            <a:r>
              <a:rPr lang="en-US" dirty="0" smtClean="0"/>
              <a:t>T: backpropagation </a:t>
            </a:r>
            <a:r>
              <a:rPr lang="en-US" dirty="0"/>
              <a:t>length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36985" y="2229109"/>
            <a:ext cx="2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Transformation per time step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55" y="3004686"/>
            <a:ext cx="849440" cy="18535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02" y="3314200"/>
            <a:ext cx="826770" cy="1853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98" y="3026426"/>
            <a:ext cx="900113" cy="18535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683118" y="5518466"/>
            <a:ext cx="1805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=&gt; effectively: very deep feedforward network (T layers)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8404991" cy="1325563"/>
          </a:xfrm>
        </p:spPr>
        <p:txBody>
          <a:bodyPr/>
          <a:lstStyle/>
          <a:p>
            <a:r>
              <a:rPr lang="en-US" dirty="0" smtClean="0"/>
              <a:t>Model 3: Long short-term memory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04" y="2050233"/>
            <a:ext cx="717423" cy="1760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85121" y="1688427"/>
            <a:ext cx="1057277" cy="65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25584" y="1820917"/>
            <a:ext cx="75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27084" y="1682160"/>
            <a:ext cx="1057277" cy="65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67547" y="1814650"/>
            <a:ext cx="75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65463" y="1682160"/>
            <a:ext cx="1057277" cy="655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49431" y="1683776"/>
            <a:ext cx="75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Conn.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 flipV="1">
            <a:off x="5880777" y="2010103"/>
            <a:ext cx="384686" cy="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317172" y="2010102"/>
            <a:ext cx="384686" cy="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25" y="2472744"/>
            <a:ext cx="632079" cy="4667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Arrow Connector 31"/>
          <p:cNvCxnSpPr/>
          <p:nvPr/>
        </p:nvCxnSpPr>
        <p:spPr>
          <a:xfrm flipV="1">
            <a:off x="4452655" y="2018213"/>
            <a:ext cx="384686" cy="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396057" y="4296103"/>
            <a:ext cx="8695857" cy="25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/>
              <a:t>Architectural </a:t>
            </a:r>
            <a:r>
              <a:rPr lang="en-US" sz="1700" b="1" dirty="0" err="1" smtClean="0"/>
              <a:t>hyperparameters</a:t>
            </a:r>
            <a:r>
              <a:rPr lang="en-US" sz="1700" dirty="0" smtClean="0"/>
              <a:t> </a:t>
            </a:r>
          </a:p>
          <a:p>
            <a:pPr lvl="1"/>
            <a:r>
              <a:rPr lang="en-US" sz="1700" dirty="0" smtClean="0"/>
              <a:t>#</a:t>
            </a:r>
            <a:r>
              <a:rPr lang="en-US" sz="1700" dirty="0" err="1" smtClean="0"/>
              <a:t>LSTM_layers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(2, 3, 4)</a:t>
            </a:r>
          </a:p>
          <a:p>
            <a:pPr lvl="1"/>
            <a:r>
              <a:rPr lang="en-US" sz="1700" dirty="0"/>
              <a:t>#</a:t>
            </a:r>
            <a:r>
              <a:rPr lang="en-US" sz="1700" dirty="0" err="1"/>
              <a:t>FC_layers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</a:rPr>
              <a:t>(fix: 2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1700" dirty="0" smtClean="0"/>
          </a:p>
          <a:p>
            <a:pPr lvl="1"/>
            <a:r>
              <a:rPr lang="en-US" sz="1700" dirty="0" smtClean="0"/>
              <a:t>#</a:t>
            </a:r>
            <a:r>
              <a:rPr lang="en-US" sz="1700" dirty="0" err="1" smtClean="0"/>
              <a:t>neurons_per_LSTM_layer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</a:rPr>
              <a:t>(50, 100, 200, 400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700" dirty="0"/>
              <a:t>#</a:t>
            </a:r>
            <a:r>
              <a:rPr lang="en-US" sz="1700" dirty="0" err="1"/>
              <a:t>neurons_per_FC_layer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</a:rPr>
              <a:t>(50, 100, 200, 400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1700" dirty="0" smtClean="0"/>
          </a:p>
          <a:p>
            <a:pPr lvl="1"/>
            <a:r>
              <a:rPr lang="en-US" sz="1700" dirty="0" smtClean="0"/>
              <a:t>#</a:t>
            </a:r>
            <a:r>
              <a:rPr lang="en-US" sz="1700" dirty="0" err="1" smtClean="0"/>
              <a:t>dropout_rate_LSTM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(25%, 50%, 75%, 90%; same or increasing with depth)</a:t>
            </a:r>
            <a:endParaRPr lang="en-US" sz="1700" dirty="0" smtClean="0"/>
          </a:p>
          <a:p>
            <a:pPr lvl="1"/>
            <a:r>
              <a:rPr lang="en-US" sz="1700" dirty="0" smtClean="0"/>
              <a:t>#</a:t>
            </a:r>
            <a:r>
              <a:rPr lang="en-US" sz="1700" dirty="0" err="1" smtClean="0"/>
              <a:t>dropout_rate_FC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</a:rPr>
              <a:t>(25%, 50%, 75%, 90%; same or increasing with depth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700" dirty="0" smtClean="0"/>
              <a:t>Input time history T for truncated backpropagation</a:t>
            </a:r>
            <a:endParaRPr lang="en-US" sz="1700" dirty="0"/>
          </a:p>
        </p:txBody>
      </p:sp>
      <p:sp>
        <p:nvSpPr>
          <p:cNvPr id="34" name="TextBox 33"/>
          <p:cNvSpPr txBox="1"/>
          <p:nvPr/>
        </p:nvSpPr>
        <p:spPr>
          <a:xfrm>
            <a:off x="4442398" y="3070468"/>
            <a:ext cx="45545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Random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Feedforward (FC &amp; input-to-hidden LSTM): </a:t>
            </a:r>
            <a:r>
              <a:rPr lang="en-US" sz="1400" u="sng" dirty="0" smtClean="0">
                <a:solidFill>
                  <a:schemeClr val="accent6"/>
                </a:solidFill>
              </a:rPr>
              <a:t>uniform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Recurrent (hidden-to-hidden LSTM): </a:t>
            </a:r>
            <a:r>
              <a:rPr lang="en-US" sz="1400" u="sng" dirty="0" smtClean="0">
                <a:solidFill>
                  <a:schemeClr val="accent6"/>
                </a:solidFill>
              </a:rPr>
              <a:t>orthogonal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B</a:t>
            </a:r>
            <a:r>
              <a:rPr lang="en-US" sz="1400" dirty="0" smtClean="0">
                <a:solidFill>
                  <a:schemeClr val="accent6"/>
                </a:solidFill>
              </a:rPr>
              <a:t>iases 0 (except forget gate: bias 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1600" y="3303974"/>
            <a:ext cx="160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Glorot</a:t>
            </a:r>
            <a:r>
              <a:rPr lang="en-US" sz="1200" dirty="0" smtClean="0">
                <a:solidFill>
                  <a:schemeClr val="accent1"/>
                </a:solidFill>
              </a:rPr>
              <a:t> &amp; </a:t>
            </a:r>
            <a:r>
              <a:rPr lang="en-US" sz="1200" dirty="0" err="1" smtClean="0">
                <a:solidFill>
                  <a:schemeClr val="accent1"/>
                </a:solidFill>
              </a:rPr>
              <a:t>Bengio</a:t>
            </a:r>
            <a:r>
              <a:rPr lang="en-US" sz="1200" dirty="0" smtClean="0">
                <a:solidFill>
                  <a:schemeClr val="accent1"/>
                </a:solidFill>
              </a:rPr>
              <a:t> 2010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0565" y="3919033"/>
            <a:ext cx="118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Saxe et al 2013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375" y="2297970"/>
            <a:ext cx="7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ReLU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8717" y="2298561"/>
            <a:ext cx="7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tanh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17646" y="2300932"/>
            <a:ext cx="7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tanh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01858" y="1270514"/>
            <a:ext cx="7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p(alarm)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701858" y="1564806"/>
            <a:ext cx="7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p(baby)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701857" y="2067831"/>
            <a:ext cx="874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p(scream)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701856" y="1816319"/>
            <a:ext cx="119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…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42398" y="4239791"/>
            <a:ext cx="483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6"/>
                </a:solidFill>
              </a:rPr>
              <a:t>Statefulness</a:t>
            </a:r>
            <a:endParaRPr lang="en-US" sz="1400" b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c</a:t>
            </a:r>
            <a:r>
              <a:rPr lang="en-US" sz="1400" dirty="0" smtClean="0">
                <a:solidFill>
                  <a:schemeClr val="accent6"/>
                </a:solidFill>
              </a:rPr>
              <a:t>ell state and output: saved and resumed </a:t>
            </a:r>
            <a:br>
              <a:rPr lang="en-US" sz="1400" dirty="0" smtClean="0">
                <a:solidFill>
                  <a:schemeClr val="accent6"/>
                </a:solidFill>
              </a:rPr>
            </a:br>
            <a:r>
              <a:rPr lang="en-US" sz="1400" dirty="0" smtClean="0">
                <a:solidFill>
                  <a:schemeClr val="accent6"/>
                </a:solidFill>
              </a:rPr>
              <a:t>between consecutive batches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53330" y="4094019"/>
            <a:ext cx="118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Gers et al 1999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35844" y="1161880"/>
            <a:ext cx="1281704" cy="2744620"/>
            <a:chOff x="317229" y="1161880"/>
            <a:chExt cx="1281704" cy="2744620"/>
          </a:xfrm>
        </p:grpSpPr>
        <p:pic>
          <p:nvPicPr>
            <p:cNvPr id="30" name="Grafik 7">
              <a:extLst>
                <a:ext uri="{FF2B5EF4-FFF2-40B4-BE49-F238E27FC236}">
                  <a16:creationId xmlns:a16="http://schemas.microsoft.com/office/drawing/2014/main" xmlns="" id="{21FBA67F-F163-2F48-A0AA-D81FEAE8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779157" y="2295015"/>
              <a:ext cx="2700324" cy="507551"/>
            </a:xfrm>
            <a:prstGeom prst="rect">
              <a:avLst/>
            </a:prstGeom>
          </p:spPr>
        </p:pic>
        <p:pic>
          <p:nvPicPr>
            <p:cNvPr id="37" name="Grafik 21">
              <a:extLst>
                <a:ext uri="{FF2B5EF4-FFF2-40B4-BE49-F238E27FC236}">
                  <a16:creationId xmlns:a16="http://schemas.microsoft.com/office/drawing/2014/main" xmlns="" id="{5C4218EC-C4DD-9445-92D6-E61CD2D15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63613" y="2143954"/>
              <a:ext cx="2704288" cy="82080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317229" y="1161880"/>
              <a:ext cx="1281704" cy="97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4781" y="1630636"/>
              <a:ext cx="149479" cy="183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4780" y="2807184"/>
              <a:ext cx="149479" cy="183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899519" y="2015081"/>
            <a:ext cx="248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Dropout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94" y="1325563"/>
            <a:ext cx="8948903" cy="1371599"/>
          </a:xfrm>
        </p:spPr>
        <p:txBody>
          <a:bodyPr>
            <a:normAutofit/>
          </a:bodyPr>
          <a:lstStyle/>
          <a:p>
            <a:r>
              <a:rPr lang="de-DE" sz="2200" dirty="0" smtClean="0"/>
              <a:t>Effective regularization by randomly dropping neurons</a:t>
            </a:r>
          </a:p>
          <a:p>
            <a:r>
              <a:rPr lang="en-US" sz="2200" dirty="0" smtClean="0"/>
              <a:t>Trained model corresponds to averaging the ensemble (                 large)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1" y="2304200"/>
            <a:ext cx="6377981" cy="3500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6583" y="5804556"/>
            <a:ext cx="133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Hinton et al 2012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6582" y="6081555"/>
            <a:ext cx="156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Srivastava et al 2015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69" y="1789387"/>
            <a:ext cx="951256" cy="2378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33957" y="5966139"/>
            <a:ext cx="4095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MLP/Convnet: dropout </a:t>
            </a:r>
            <a:r>
              <a:rPr lang="de-DE" dirty="0" smtClean="0">
                <a:solidFill>
                  <a:schemeClr val="accent6"/>
                </a:solidFill>
              </a:rPr>
              <a:t>directly applicable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6408" y="6351794"/>
            <a:ext cx="625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LSTM: more challenging because of temporally dependent states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67816" cy="1325563"/>
          </a:xfrm>
        </p:spPr>
        <p:txBody>
          <a:bodyPr/>
          <a:lstStyle/>
          <a:p>
            <a:r>
              <a:rPr lang="en-US" dirty="0" smtClean="0"/>
              <a:t>Recurrent Dropout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46" y="3956302"/>
            <a:ext cx="1860233" cy="18135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48" y="4642830"/>
            <a:ext cx="3003042" cy="1866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47" y="4960837"/>
            <a:ext cx="2871026" cy="17868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47" y="5317186"/>
            <a:ext cx="2951036" cy="17868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1" y="4290195"/>
            <a:ext cx="3177731" cy="178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37" y="5642003"/>
            <a:ext cx="1510856" cy="178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2709" y="3886654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</a:t>
            </a:r>
            <a:r>
              <a:rPr lang="en-US" sz="1400" dirty="0" smtClean="0">
                <a:solidFill>
                  <a:schemeClr val="accent1"/>
                </a:solidFill>
              </a:rPr>
              <a:t>ell state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8444" y="4225646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</a:t>
            </a:r>
            <a:r>
              <a:rPr lang="en-US" sz="1400" dirty="0" smtClean="0">
                <a:solidFill>
                  <a:schemeClr val="accent1"/>
                </a:solidFill>
              </a:rPr>
              <a:t>ell state candidate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5100" y="4569062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</a:t>
            </a:r>
            <a:r>
              <a:rPr lang="en-US" sz="1400" dirty="0" smtClean="0">
                <a:solidFill>
                  <a:schemeClr val="accent1"/>
                </a:solidFill>
              </a:rPr>
              <a:t>orget gate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7206" y="4904175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input gate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5100" y="5269045"/>
            <a:ext cx="15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output gate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771" y="5582731"/>
            <a:ext cx="295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 smtClean="0">
                <a:solidFill>
                  <a:schemeClr val="accent1"/>
                </a:solidFill>
              </a:rPr>
              <a:t>utput/recurrent input 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0" y="3956302"/>
            <a:ext cx="1860233" cy="1813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2" y="4642830"/>
            <a:ext cx="2979039" cy="1866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1" y="4960837"/>
            <a:ext cx="2847023" cy="17868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1" y="5317186"/>
            <a:ext cx="2927033" cy="17868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3" y="4290193"/>
            <a:ext cx="3155061" cy="17868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" y="5642003"/>
            <a:ext cx="1510856" cy="1786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6159" y="3582522"/>
            <a:ext cx="40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LSTM with </a:t>
            </a:r>
            <a:r>
              <a:rPr lang="en-US" b="1" i="1" dirty="0" err="1" smtClean="0"/>
              <a:t>variational</a:t>
            </a:r>
            <a:r>
              <a:rPr lang="en-US" b="1" dirty="0"/>
              <a:t> </a:t>
            </a:r>
            <a:r>
              <a:rPr lang="en-US" b="1" dirty="0" smtClean="0"/>
              <a:t>Dropout</a:t>
            </a:r>
            <a:endParaRPr lang="en-US" b="1" dirty="0"/>
          </a:p>
        </p:txBody>
      </p:sp>
      <p:pic>
        <p:nvPicPr>
          <p:cNvPr id="73" name="Picture 7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4" y="6124795"/>
            <a:ext cx="1148144" cy="20135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234938" y="5973227"/>
            <a:ext cx="409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Binary dropout mask for recurrent input, sampled </a:t>
            </a:r>
            <a:r>
              <a:rPr lang="en-US" sz="1400" b="1" dirty="0" smtClean="0">
                <a:solidFill>
                  <a:schemeClr val="accent1"/>
                </a:solidFill>
              </a:rPr>
              <a:t>once </a:t>
            </a:r>
            <a:r>
              <a:rPr lang="en-US" sz="1400" dirty="0" smtClean="0">
                <a:solidFill>
                  <a:schemeClr val="accent1"/>
                </a:solidFill>
              </a:rPr>
              <a:t>per forward/backward pass [per mini-batch]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30" y="5923830"/>
            <a:ext cx="2392299" cy="7494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" y="2354300"/>
            <a:ext cx="5739013" cy="118223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0" y="6529079"/>
            <a:ext cx="797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Remark: input dropout as for feedforward networks (also sampled once per pass)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6896" y="3274177"/>
            <a:ext cx="328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New:</a:t>
            </a:r>
            <a:r>
              <a:rPr lang="en-US" dirty="0" smtClean="0"/>
              <a:t> </a:t>
            </a:r>
            <a:r>
              <a:rPr lang="en-US" b="1" dirty="0" smtClean="0"/>
              <a:t>LSTM with </a:t>
            </a:r>
            <a:r>
              <a:rPr lang="en-US" b="1" i="1" dirty="0" err="1" smtClean="0"/>
              <a:t>variational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Dropout (</a:t>
            </a:r>
            <a:r>
              <a:rPr lang="en-US" b="1" dirty="0" err="1">
                <a:solidFill>
                  <a:schemeClr val="accent6"/>
                </a:solidFill>
              </a:rPr>
              <a:t>cuDNN</a:t>
            </a:r>
            <a:r>
              <a:rPr lang="en-US" b="1" dirty="0">
                <a:solidFill>
                  <a:schemeClr val="accent6"/>
                </a:solidFill>
              </a:rPr>
              <a:t> compatible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8112" y="2490084"/>
            <a:ext cx="424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Validation error  in language modeling Task (Penn Treebank)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89" y="2370120"/>
            <a:ext cx="2846070" cy="85248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069721" y="2158142"/>
            <a:ext cx="2971800" cy="11160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069720" y="2167949"/>
            <a:ext cx="84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proof</a:t>
            </a:r>
            <a:endParaRPr lang="en-US" sz="1200" dirty="0">
              <a:solidFill>
                <a:schemeClr val="accent4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26261" y="77030"/>
            <a:ext cx="3107379" cy="1251967"/>
            <a:chOff x="6226156" y="109585"/>
            <a:chExt cx="2635273" cy="10617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156" y="109585"/>
              <a:ext cx="2483341" cy="10568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266793" y="1040023"/>
              <a:ext cx="2594636" cy="13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378088" y="1171340"/>
            <a:ext cx="1856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Gal &amp; </a:t>
            </a:r>
            <a:r>
              <a:rPr lang="en-US" sz="1200" dirty="0" err="1" smtClean="0">
                <a:solidFill>
                  <a:schemeClr val="accent1"/>
                </a:solidFill>
              </a:rPr>
              <a:t>Ghahramani</a:t>
            </a:r>
            <a:r>
              <a:rPr lang="en-US" sz="1200" dirty="0" smtClean="0">
                <a:solidFill>
                  <a:schemeClr val="accent1"/>
                </a:solidFill>
              </a:rPr>
              <a:t> 2015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7420"/>
            <a:ext cx="8404991" cy="2454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 smtClean="0"/>
              <a:t>Recently: recurrent dropout technique developed</a:t>
            </a:r>
          </a:p>
          <a:p>
            <a:pPr lvl="1"/>
            <a:r>
              <a:rPr lang="de-DE" sz="1900" dirty="0" smtClean="0"/>
              <a:t>Interpretation: variational inference for posterior weight distribution</a:t>
            </a:r>
          </a:p>
          <a:p>
            <a:pPr lvl="1"/>
            <a:r>
              <a:rPr lang="de-DE" sz="1900" dirty="0" smtClean="0"/>
              <a:t>Implemented in deep learning frameworks </a:t>
            </a:r>
            <a:r>
              <a:rPr lang="de-DE" sz="1900" dirty="0" smtClean="0">
                <a:solidFill>
                  <a:schemeClr val="accent2"/>
                </a:solidFill>
              </a:rPr>
              <a:t>but not in CuDNN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93" y="604284"/>
            <a:ext cx="234315" cy="1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Neural network </a:t>
            </a:r>
            <a:r>
              <a:rPr lang="en-US" dirty="0"/>
              <a:t>o</a:t>
            </a:r>
            <a:r>
              <a:rPr lang="en-US" dirty="0" smtClean="0"/>
              <a:t>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1" y="1315813"/>
            <a:ext cx="8726214" cy="4910959"/>
          </a:xfrm>
        </p:spPr>
        <p:txBody>
          <a:bodyPr>
            <a:normAutofit/>
          </a:bodyPr>
          <a:lstStyle/>
          <a:p>
            <a:r>
              <a:rPr lang="de-DE" sz="2200" dirty="0" smtClean="0"/>
              <a:t>Optimization objective: balanced accuracy (not differentiable)</a:t>
            </a:r>
          </a:p>
          <a:p>
            <a:r>
              <a:rPr lang="de-DE" sz="2200" dirty="0" smtClean="0"/>
              <a:t>Cost function: cross entropy averaged over classes</a:t>
            </a:r>
          </a:p>
          <a:p>
            <a:pPr lvl="1"/>
            <a:r>
              <a:rPr lang="de-DE" sz="1900" dirty="0" smtClean="0"/>
              <a:t>class weights to balance the uneven training distribution</a:t>
            </a:r>
          </a:p>
          <a:p>
            <a:r>
              <a:rPr lang="de-DE" sz="2200" dirty="0" smtClean="0"/>
              <a:t>Adam: modern mini-batch stochastic gradient descent</a:t>
            </a:r>
          </a:p>
          <a:p>
            <a:pPr lvl="1"/>
            <a:r>
              <a:rPr lang="de-DE" sz="1900" dirty="0" smtClean="0"/>
              <a:t>Adaptive learning rate per parameter</a:t>
            </a:r>
          </a:p>
          <a:p>
            <a:pPr lvl="1"/>
            <a:r>
              <a:rPr lang="de-DE" sz="1900" dirty="0" smtClean="0"/>
              <a:t>Adaptive momentum per parameter</a:t>
            </a:r>
          </a:p>
          <a:p>
            <a:r>
              <a:rPr lang="de-DE" sz="2200" dirty="0" smtClean="0"/>
              <a:t>Early stopping (free lunch) regularization</a:t>
            </a:r>
          </a:p>
          <a:p>
            <a:pPr lvl="1"/>
            <a:r>
              <a:rPr lang="de-DE" sz="1900" dirty="0" smtClean="0"/>
              <a:t>Stop when validation performance (avg. across the last few epochs) decreases</a:t>
            </a:r>
          </a:p>
          <a:p>
            <a:r>
              <a:rPr lang="de-DE" sz="2200" dirty="0" smtClean="0">
                <a:solidFill>
                  <a:schemeClr val="accent2"/>
                </a:solidFill>
              </a:rPr>
              <a:t>Learning rate </a:t>
            </a:r>
            <a:r>
              <a:rPr lang="de-DE" sz="2200" dirty="0" smtClean="0"/>
              <a:t>and </a:t>
            </a:r>
            <a:r>
              <a:rPr lang="de-DE" sz="2200" dirty="0" smtClean="0">
                <a:solidFill>
                  <a:schemeClr val="accent2"/>
                </a:solidFill>
              </a:rPr>
              <a:t>batch size</a:t>
            </a:r>
            <a:r>
              <a:rPr lang="de-DE" sz="2200" dirty="0" smtClean="0"/>
              <a:t>: </a:t>
            </a:r>
            <a:r>
              <a:rPr lang="de-DE" sz="2200" i="1" dirty="0" smtClean="0"/>
              <a:t>hyperparams that don‘t affect cost function</a:t>
            </a:r>
          </a:p>
          <a:p>
            <a:pPr lvl="1"/>
            <a:r>
              <a:rPr lang="de-DE" sz="1900" dirty="0" smtClean="0"/>
              <a:t>Values first chosen s.t. </a:t>
            </a:r>
            <a:r>
              <a:rPr lang="de-DE" sz="1900" dirty="0"/>
              <a:t>t</a:t>
            </a:r>
            <a:r>
              <a:rPr lang="de-DE" sz="1900" dirty="0" smtClean="0"/>
              <a:t>raining is most efficient</a:t>
            </a:r>
          </a:p>
          <a:p>
            <a:pPr lvl="1"/>
            <a:r>
              <a:rPr lang="de-DE" sz="1900" dirty="0" smtClean="0"/>
              <a:t>Fine tune them after cross validation based </a:t>
            </a:r>
            <a:br>
              <a:rPr lang="de-DE" sz="1900" dirty="0" smtClean="0"/>
            </a:br>
            <a:r>
              <a:rPr lang="de-DE" sz="1900" dirty="0" smtClean="0"/>
              <a:t>hyperparameter optimization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1729" y="2562706"/>
            <a:ext cx="1856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Kingma</a:t>
            </a:r>
            <a:r>
              <a:rPr lang="en-US" sz="1200" dirty="0" smtClean="0">
                <a:solidFill>
                  <a:schemeClr val="accent1"/>
                </a:solidFill>
              </a:rPr>
              <a:t> &amp; Ba 2015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4737" y="969894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</a:rPr>
              <a:t>averaged over the 13 classes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49" y="1000345"/>
            <a:ext cx="2111121" cy="3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V="1">
            <a:off x="5549464" y="1325563"/>
            <a:ext cx="1210000" cy="90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sz="2200" dirty="0" smtClean="0"/>
              <a:t>Approach: randomly sample hyperparameters</a:t>
            </a:r>
          </a:p>
          <a:p>
            <a:r>
              <a:rPr lang="de-DE" sz="2200" dirty="0" smtClean="0"/>
              <a:t>Evaluation hyperparams. w.r.t. </a:t>
            </a:r>
            <a:r>
              <a:rPr lang="de-DE" sz="2200" dirty="0"/>
              <a:t>p</a:t>
            </a:r>
            <a:r>
              <a:rPr lang="de-DE" sz="2200" dirty="0" smtClean="0"/>
              <a:t>artial cross validation performance</a:t>
            </a:r>
          </a:p>
          <a:p>
            <a:pPr lvl="1"/>
            <a:r>
              <a:rPr lang="de-DE" sz="1900" dirty="0" smtClean="0"/>
              <a:t>Performance measure: balanced accuracy</a:t>
            </a:r>
          </a:p>
          <a:p>
            <a:pPr lvl="1"/>
            <a:r>
              <a:rPr lang="de-DE" sz="1900" dirty="0" smtClean="0"/>
              <a:t>First level: single </a:t>
            </a:r>
            <a:r>
              <a:rPr lang="de-DE" sz="1900" dirty="0" smtClean="0">
                <a:solidFill>
                  <a:schemeClr val="accent1"/>
                </a:solidFill>
              </a:rPr>
              <a:t>5</a:t>
            </a:r>
            <a:r>
              <a:rPr lang="de-DE" sz="1900" dirty="0" smtClean="0"/>
              <a:t>-</a:t>
            </a:r>
            <a:r>
              <a:rPr lang="de-DE" sz="1900" dirty="0" smtClean="0">
                <a:solidFill>
                  <a:schemeClr val="accent2"/>
                </a:solidFill>
              </a:rPr>
              <a:t>1 </a:t>
            </a:r>
            <a:r>
              <a:rPr lang="de-DE" sz="1900" dirty="0"/>
              <a:t>train-validation </a:t>
            </a:r>
            <a:r>
              <a:rPr lang="de-DE" sz="1900" dirty="0" smtClean="0"/>
              <a:t>split </a:t>
            </a:r>
            <a:r>
              <a:rPr lang="de-DE" sz="1900" dirty="0" smtClean="0">
                <a:solidFill>
                  <a:srgbClr val="FF0000"/>
                </a:solidFill>
              </a:rPr>
              <a:t>=&gt;</a:t>
            </a:r>
            <a:r>
              <a:rPr lang="de-DE" sz="1900" dirty="0" smtClean="0"/>
              <a:t> discard trash</a:t>
            </a:r>
          </a:p>
          <a:p>
            <a:pPr lvl="1"/>
            <a:r>
              <a:rPr lang="de-DE" sz="1900" dirty="0" smtClean="0"/>
              <a:t>Second level: two fixed (of 6) 5-1 splits </a:t>
            </a:r>
            <a:r>
              <a:rPr lang="de-DE" sz="1900" dirty="0" smtClean="0">
                <a:solidFill>
                  <a:srgbClr val="FF0000"/>
                </a:solidFill>
              </a:rPr>
              <a:t>=&gt;</a:t>
            </a:r>
            <a:r>
              <a:rPr lang="de-DE" sz="1900" dirty="0" smtClean="0"/>
              <a:t> keep best 30% models</a:t>
            </a:r>
          </a:p>
          <a:p>
            <a:pPr lvl="1"/>
            <a:r>
              <a:rPr lang="de-DE" sz="1900" dirty="0" smtClean="0"/>
              <a:t>Third level: three (of 6) 5-1 splits </a:t>
            </a:r>
            <a:r>
              <a:rPr lang="de-DE" sz="1900" dirty="0" smtClean="0">
                <a:solidFill>
                  <a:srgbClr val="FF0000"/>
                </a:solidFill>
              </a:rPr>
              <a:t>=&gt;</a:t>
            </a:r>
            <a:r>
              <a:rPr lang="de-DE" sz="1900" dirty="0" smtClean="0"/>
              <a:t> take best hyperparam. </a:t>
            </a:r>
            <a:r>
              <a:rPr lang="de-DE" sz="1900" dirty="0"/>
              <a:t>c</a:t>
            </a:r>
            <a:r>
              <a:rPr lang="de-DE" sz="1900" dirty="0" smtClean="0"/>
              <a:t>omb.</a:t>
            </a:r>
          </a:p>
          <a:p>
            <a:pPr lvl="1"/>
            <a:r>
              <a:rPr lang="de-DE" sz="1900" dirty="0" smtClean="0"/>
              <a:t>Fourth level: fine-tuning</a:t>
            </a:r>
            <a:r>
              <a:rPr lang="de-DE" sz="1900" dirty="0"/>
              <a:t> </a:t>
            </a:r>
            <a:r>
              <a:rPr lang="de-DE" sz="1900" dirty="0" smtClean="0"/>
              <a:t>of learning rate, batch size, regularization strength</a:t>
            </a:r>
          </a:p>
          <a:p>
            <a:pPr lvl="1"/>
            <a:r>
              <a:rPr lang="de-DE" sz="1900" dirty="0" smtClean="0"/>
              <a:t>Final model: trained on all 6 folds, evaluated on test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3939" y="4477681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1043" y="4477680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1017" y="4477680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98121" y="4477679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5225" y="4477679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2329" y="4477678"/>
            <a:ext cx="867104" cy="7725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99433" y="4477678"/>
            <a:ext cx="867104" cy="7725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32329" y="4375205"/>
            <a:ext cx="45720" cy="1016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04697" y="4078264"/>
            <a:ext cx="4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Training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chemeClr val="accent2"/>
                </a:solidFill>
              </a:rPr>
              <a:t>validation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8049" y="4078264"/>
            <a:ext cx="255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Test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53048" y="4863934"/>
            <a:ext cx="212833" cy="7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3884" y="5596274"/>
            <a:ext cx="295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1/8 of sounds for each class</a:t>
            </a:r>
          </a:p>
          <a:p>
            <a:r>
              <a:rPr lang="en-US" dirty="0"/>
              <a:t>m</a:t>
            </a:r>
            <a:r>
              <a:rPr lang="en-US" dirty="0" smtClean="0"/>
              <a:t>ixed together in </a:t>
            </a:r>
            <a:r>
              <a:rPr lang="en-US" dirty="0" smtClean="0">
                <a:solidFill>
                  <a:schemeClr val="accent6"/>
                </a:solidFill>
              </a:rPr>
              <a:t>126 scenes </a:t>
            </a:r>
            <a:r>
              <a:rPr lang="en-US" dirty="0" smtClean="0"/>
              <a:t>(systematically parametrized)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18822" y="4863932"/>
            <a:ext cx="212833" cy="7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58" y="5596272"/>
            <a:ext cx="295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1/8 of each class’ sounds</a:t>
            </a:r>
          </a:p>
          <a:p>
            <a:r>
              <a:rPr lang="en-US" dirty="0"/>
              <a:t>m</a:t>
            </a:r>
            <a:r>
              <a:rPr lang="en-US" dirty="0" smtClean="0"/>
              <a:t>ixed together in </a:t>
            </a:r>
            <a:r>
              <a:rPr lang="en-US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 sc</a:t>
            </a:r>
            <a:r>
              <a:rPr lang="en-US" dirty="0" smtClean="0">
                <a:solidFill>
                  <a:schemeClr val="accent2"/>
                </a:solidFill>
              </a:rPr>
              <a:t>en</a:t>
            </a:r>
            <a:r>
              <a:rPr lang="en-US" dirty="0" smtClean="0">
                <a:solidFill>
                  <a:schemeClr val="accent1"/>
                </a:solidFill>
              </a:rPr>
              <a:t>es</a:t>
            </a:r>
          </a:p>
          <a:p>
            <a:r>
              <a:rPr lang="en-US" dirty="0" smtClean="0"/>
              <a:t>(random </a:t>
            </a:r>
            <a:r>
              <a:rPr lang="en-US" dirty="0" err="1" smtClean="0"/>
              <a:t>nSrc</a:t>
            </a:r>
            <a:r>
              <a:rPr lang="en-US" dirty="0" smtClean="0"/>
              <a:t>, SNR, azimuth)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8859" y="1078645"/>
            <a:ext cx="1856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Bergstra</a:t>
            </a:r>
            <a:r>
              <a:rPr lang="en-US" sz="1200" dirty="0" smtClean="0">
                <a:solidFill>
                  <a:schemeClr val="accent1"/>
                </a:solidFill>
              </a:rPr>
              <a:t> &amp; </a:t>
            </a:r>
            <a:r>
              <a:rPr lang="en-US" sz="1200" dirty="0" err="1" smtClean="0">
                <a:solidFill>
                  <a:schemeClr val="accent1"/>
                </a:solidFill>
              </a:rPr>
              <a:t>Bengio</a:t>
            </a:r>
            <a:r>
              <a:rPr lang="en-US" sz="1200" dirty="0" smtClean="0">
                <a:solidFill>
                  <a:schemeClr val="accent1"/>
                </a:solidFill>
              </a:rPr>
              <a:t> 2012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6030" y="4477680"/>
            <a:ext cx="867104" cy="7725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11537" y="2063372"/>
            <a:ext cx="222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averaged over the 13 classes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0" y="951085"/>
            <a:ext cx="2111121" cy="3154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9676" y="6581001"/>
            <a:ext cx="816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Multiconditional</a:t>
            </a:r>
            <a:r>
              <a:rPr lang="en-US" sz="1200" b="1" dirty="0" smtClean="0"/>
              <a:t> training as demonstrated</a:t>
            </a:r>
            <a:r>
              <a:rPr lang="en-US" sz="1200" dirty="0" smtClean="0">
                <a:solidFill>
                  <a:schemeClr val="accent1"/>
                </a:solidFill>
              </a:rPr>
              <a:t>: </a:t>
            </a:r>
            <a:r>
              <a:rPr lang="en-US" sz="1200" dirty="0" err="1" smtClean="0">
                <a:solidFill>
                  <a:schemeClr val="accent1"/>
                </a:solidFill>
              </a:rPr>
              <a:t>Trowitzsch</a:t>
            </a:r>
            <a:r>
              <a:rPr lang="en-US" sz="1200" dirty="0" smtClean="0">
                <a:solidFill>
                  <a:schemeClr val="accent1"/>
                </a:solidFill>
              </a:rPr>
              <a:t>, Mohr, </a:t>
            </a:r>
            <a:r>
              <a:rPr lang="en-US" sz="1200" dirty="0" err="1" smtClean="0">
                <a:solidFill>
                  <a:schemeClr val="accent1"/>
                </a:solidFill>
              </a:rPr>
              <a:t>Kashef</a:t>
            </a:r>
            <a:r>
              <a:rPr lang="en-US" sz="1200" dirty="0" smtClean="0">
                <a:solidFill>
                  <a:schemeClr val="accent1"/>
                </a:solidFill>
              </a:rPr>
              <a:t>, </a:t>
            </a:r>
            <a:r>
              <a:rPr lang="en-US" sz="1200" dirty="0" err="1" smtClean="0">
                <a:solidFill>
                  <a:schemeClr val="accent1"/>
                </a:solidFill>
              </a:rPr>
              <a:t>Obermayer</a:t>
            </a:r>
            <a:r>
              <a:rPr lang="en-US" sz="1200" dirty="0" smtClean="0">
                <a:solidFill>
                  <a:schemeClr val="accent1"/>
                </a:solidFill>
              </a:rPr>
              <a:t> 2017,  IEEE Audio Speech Language Process.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591826"/>
          </a:xfrm>
        </p:spPr>
        <p:txBody>
          <a:bodyPr>
            <a:normAutofit/>
          </a:bodyPr>
          <a:lstStyle/>
          <a:p>
            <a:r>
              <a:rPr lang="en-US" sz="2200" dirty="0"/>
              <a:t>For comparison: </a:t>
            </a:r>
            <a:r>
              <a:rPr lang="en-US" sz="2200" i="1" dirty="0"/>
              <a:t>block-</a:t>
            </a:r>
            <a:r>
              <a:rPr lang="en-US" sz="2200" i="1" dirty="0" err="1"/>
              <a:t>interprete</a:t>
            </a:r>
            <a:r>
              <a:rPr lang="en-US" sz="2200" i="1" dirty="0"/>
              <a:t> </a:t>
            </a:r>
            <a:r>
              <a:rPr lang="en-US" sz="2200" dirty="0"/>
              <a:t>labels</a:t>
            </a:r>
          </a:p>
          <a:p>
            <a:pPr lvl="1"/>
            <a:r>
              <a:rPr lang="en-US" sz="1800" dirty="0"/>
              <a:t>Class i</a:t>
            </a:r>
            <a:r>
              <a:rPr lang="en-US" sz="1800" dirty="0" smtClean="0"/>
              <a:t> active </a:t>
            </a:r>
            <a:r>
              <a:rPr lang="en-US" sz="1800" dirty="0"/>
              <a:t>in </a:t>
            </a:r>
            <a:r>
              <a:rPr lang="en-US" sz="1800" dirty="0" smtClean="0"/>
              <a:t>last 500ms (with 75</a:t>
            </a:r>
            <a:r>
              <a:rPr lang="en-US" sz="1800" dirty="0"/>
              <a:t>% coverage)? </a:t>
            </a:r>
            <a:r>
              <a:rPr lang="en-US" sz="1800" dirty="0" smtClean="0"/>
              <a:t>Then </a:t>
            </a:r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=1 else 0</a:t>
            </a:r>
            <a:endParaRPr lang="en-US" sz="2200" dirty="0" smtClean="0"/>
          </a:p>
          <a:p>
            <a:r>
              <a:rPr lang="en-US" sz="2200" dirty="0" smtClean="0"/>
              <a:t>Baseline model: logistic regression with L1 regularization</a:t>
            </a:r>
          </a:p>
          <a:p>
            <a:pPr lvl="1"/>
            <a:r>
              <a:rPr lang="en-US" sz="1800" dirty="0" smtClean="0"/>
              <a:t>One feature vector for each block </a:t>
            </a:r>
            <a:r>
              <a:rPr lang="en-US" sz="1800" dirty="0"/>
              <a:t>of size </a:t>
            </a:r>
            <a:r>
              <a:rPr lang="en-US" sz="1800" dirty="0" smtClean="0"/>
              <a:t>500ms (2/3 overlap)</a:t>
            </a:r>
          </a:p>
          <a:p>
            <a:pPr lvl="1"/>
            <a:r>
              <a:rPr lang="en-US" sz="1800" dirty="0" smtClean="0"/>
              <a:t>Features: statistical moments of </a:t>
            </a:r>
            <a:r>
              <a:rPr lang="en-US" sz="1800" dirty="0" err="1" smtClean="0"/>
              <a:t>ratemap</a:t>
            </a:r>
            <a:r>
              <a:rPr lang="en-US" sz="1800" dirty="0" smtClean="0"/>
              <a:t>/AMS and temporal derivatives thereof</a:t>
            </a:r>
          </a:p>
          <a:p>
            <a:pPr lvl="1"/>
            <a:r>
              <a:rPr lang="en-US" sz="1800" dirty="0" smtClean="0"/>
              <a:t>Subsampling of data due to memory requirements of </a:t>
            </a:r>
            <a:r>
              <a:rPr lang="en-US" sz="1800" dirty="0" err="1" smtClean="0"/>
              <a:t>glmnet</a:t>
            </a:r>
            <a:r>
              <a:rPr lang="en-US" sz="1800" dirty="0" smtClean="0"/>
              <a:t> (here: harmless)</a:t>
            </a:r>
          </a:p>
          <a:p>
            <a:pPr lvl="1"/>
            <a:r>
              <a:rPr lang="en-US" sz="1800" dirty="0" smtClean="0"/>
              <a:t>Cross validation Performance: </a:t>
            </a:r>
            <a:r>
              <a:rPr lang="en-US" sz="1800" b="1" dirty="0" smtClean="0"/>
              <a:t>79.5 %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>
                <a:solidFill>
                  <a:srgbClr val="FFC000"/>
                </a:solidFill>
              </a:rPr>
              <a:t>nSrc</a:t>
            </a:r>
            <a:r>
              <a:rPr lang="en-US" sz="1800" i="1" dirty="0">
                <a:solidFill>
                  <a:srgbClr val="FFC000"/>
                </a:solidFill>
              </a:rPr>
              <a:t>-weighted </a:t>
            </a:r>
            <a:r>
              <a:rPr lang="en-US" sz="1800" dirty="0" smtClean="0">
                <a:solidFill>
                  <a:srgbClr val="FFC000"/>
                </a:solidFill>
              </a:rPr>
              <a:t>balanced </a:t>
            </a:r>
            <a:r>
              <a:rPr lang="en-US" sz="1800" dirty="0" smtClean="0">
                <a:solidFill>
                  <a:srgbClr val="FFC000"/>
                </a:solidFill>
              </a:rPr>
              <a:t>accuracy </a:t>
            </a:r>
            <a:r>
              <a:rPr lang="en-US" sz="1800" dirty="0" smtClean="0">
                <a:solidFill>
                  <a:srgbClr val="FFC000"/>
                </a:solidFill>
              </a:rPr>
              <a:t>v2</a:t>
            </a:r>
            <a:endParaRPr lang="en-US" sz="1800" dirty="0" smtClean="0">
              <a:solidFill>
                <a:srgbClr val="FFC000"/>
              </a:solidFill>
            </a:endParaRPr>
          </a:p>
          <a:p>
            <a:pPr lvl="1"/>
            <a:r>
              <a:rPr lang="en-US" sz="1800" dirty="0" smtClean="0"/>
              <a:t>Validation performance of fold 1: </a:t>
            </a:r>
            <a:r>
              <a:rPr lang="en-US" sz="1800" dirty="0" smtClean="0">
                <a:solidFill>
                  <a:srgbClr val="FF0000"/>
                </a:solidFill>
              </a:rPr>
              <a:t>78.7%</a:t>
            </a:r>
            <a:r>
              <a:rPr lang="en-US" sz="1800" dirty="0" smtClean="0"/>
              <a:t> </a:t>
            </a:r>
            <a:r>
              <a:rPr lang="en-US" sz="1800" i="1" dirty="0" err="1" smtClean="0">
                <a:solidFill>
                  <a:srgbClr val="FFC000"/>
                </a:solidFill>
              </a:rPr>
              <a:t>nSrc</a:t>
            </a:r>
            <a:r>
              <a:rPr lang="en-US" sz="1800" i="1" dirty="0" smtClean="0">
                <a:solidFill>
                  <a:srgbClr val="FFC000"/>
                </a:solidFill>
              </a:rPr>
              <a:t>-weighted</a:t>
            </a:r>
            <a:r>
              <a:rPr lang="en-US" sz="1800" dirty="0" smtClean="0">
                <a:solidFill>
                  <a:srgbClr val="FFC000"/>
                </a:solidFill>
              </a:rPr>
              <a:t> BAC</a:t>
            </a:r>
            <a:r>
              <a:rPr lang="en-US" sz="1800" baseline="-25000" dirty="0" smtClean="0">
                <a:solidFill>
                  <a:srgbClr val="FFC000"/>
                </a:solidFill>
              </a:rPr>
              <a:t>2 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>
                <a:solidFill>
                  <a:srgbClr val="FFC000"/>
                </a:solidFill>
              </a:rPr>
              <a:t>(&gt;= BAC</a:t>
            </a:r>
            <a:r>
              <a:rPr lang="en-US" sz="1800" baseline="-25000" dirty="0">
                <a:solidFill>
                  <a:srgbClr val="FFC000"/>
                </a:solidFill>
              </a:rPr>
              <a:t>2 </a:t>
            </a:r>
            <a:r>
              <a:rPr lang="en-US" sz="1800" dirty="0" smtClean="0">
                <a:solidFill>
                  <a:srgbClr val="FFC000"/>
                </a:solidFill>
              </a:rPr>
              <a:t>[</a:t>
            </a:r>
            <a:r>
              <a:rPr lang="en-US" sz="1800" i="1" dirty="0" smtClean="0">
                <a:solidFill>
                  <a:srgbClr val="FFC000"/>
                </a:solidFill>
              </a:rPr>
              <a:t>probably</a:t>
            </a:r>
            <a:r>
              <a:rPr lang="en-US" sz="1800" dirty="0" smtClean="0">
                <a:solidFill>
                  <a:srgbClr val="FFC000"/>
                </a:solidFill>
              </a:rPr>
              <a:t>])</a:t>
            </a:r>
            <a:endParaRPr lang="en-US" sz="1800" dirty="0" smtClean="0"/>
          </a:p>
          <a:p>
            <a:r>
              <a:rPr lang="en-US" sz="2200" dirty="0" smtClean="0"/>
              <a:t>Current state (beginning of </a:t>
            </a:r>
            <a:r>
              <a:rPr lang="en-US" sz="2200" dirty="0" err="1" smtClean="0"/>
              <a:t>hyperparameter</a:t>
            </a:r>
            <a:r>
              <a:rPr lang="en-US" sz="2200" dirty="0" smtClean="0"/>
              <a:t> search):</a:t>
            </a:r>
          </a:p>
          <a:p>
            <a:pPr lvl="1"/>
            <a:r>
              <a:rPr lang="en-US" sz="1800" dirty="0" smtClean="0"/>
              <a:t>LSTM: 82.3 % </a:t>
            </a:r>
            <a:r>
              <a:rPr lang="en-US" sz="1800" dirty="0" smtClean="0">
                <a:solidFill>
                  <a:schemeClr val="accent6"/>
                </a:solidFill>
              </a:rPr>
              <a:t>balanced accuracy </a:t>
            </a:r>
            <a:r>
              <a:rPr lang="en-US" sz="1800" dirty="0" smtClean="0"/>
              <a:t>of full CV  (fold 1: 83.4% BAC, </a:t>
            </a:r>
            <a:r>
              <a:rPr lang="en-US" sz="1800" b="1" dirty="0" smtClean="0">
                <a:solidFill>
                  <a:srgbClr val="FF0000"/>
                </a:solidFill>
              </a:rPr>
              <a:t>81.7 </a:t>
            </a:r>
            <a:r>
              <a:rPr lang="en-US" sz="1800" b="1" dirty="0">
                <a:solidFill>
                  <a:srgbClr val="FF0000"/>
                </a:solidFill>
              </a:rPr>
              <a:t>%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BAC</a:t>
            </a:r>
            <a:r>
              <a:rPr lang="en-US" sz="1800" baseline="-25000" dirty="0" smtClean="0">
                <a:solidFill>
                  <a:srgbClr val="FFC000"/>
                </a:solidFill>
              </a:rPr>
              <a:t>2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fold 6 (only slightly better, yet to be improved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1744" y="1094730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Trowitzsch</a:t>
            </a:r>
            <a:r>
              <a:rPr lang="en-US" sz="1200" dirty="0" smtClean="0">
                <a:solidFill>
                  <a:schemeClr val="accent1"/>
                </a:solidFill>
              </a:rPr>
              <a:t>, Mohr, </a:t>
            </a:r>
            <a:r>
              <a:rPr lang="en-US" sz="1200" dirty="0" err="1" smtClean="0">
                <a:solidFill>
                  <a:schemeClr val="accent1"/>
                </a:solidFill>
              </a:rPr>
              <a:t>Kashef</a:t>
            </a:r>
            <a:r>
              <a:rPr lang="en-US" sz="1200" dirty="0" smtClean="0">
                <a:solidFill>
                  <a:schemeClr val="accent1"/>
                </a:solidFill>
              </a:rPr>
              <a:t>, </a:t>
            </a:r>
            <a:r>
              <a:rPr lang="en-US" sz="1200" dirty="0" err="1" smtClean="0">
                <a:solidFill>
                  <a:schemeClr val="accent1"/>
                </a:solidFill>
              </a:rPr>
              <a:t>Obermayer</a:t>
            </a:r>
            <a:r>
              <a:rPr lang="en-US" sz="1200" dirty="0" smtClean="0">
                <a:solidFill>
                  <a:schemeClr val="accent1"/>
                </a:solidFill>
              </a:rPr>
              <a:t> 2017, 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IEEE Audio Speech Language Process.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30" y="5623781"/>
            <a:ext cx="331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Best model so-far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(setting2)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 smtClean="0"/>
              <a:t>Backprop</a:t>
            </a:r>
            <a:r>
              <a:rPr lang="en-US" sz="1400" dirty="0" smtClean="0"/>
              <a:t> length T = 25sec (2500 frames)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Batch size = 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LSTM layers: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LSTM cells per layer: 581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0404" y="5302537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averaged over the 13 classes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" y="5024955"/>
            <a:ext cx="2111121" cy="3154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69355" y="5839225"/>
            <a:ext cx="331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FC layers: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Neurons per FC layer: 192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Dropout rate: </a:t>
            </a:r>
            <a:r>
              <a:rPr lang="en-US" sz="1400" dirty="0" smtClean="0"/>
              <a:t>10</a:t>
            </a:r>
            <a:r>
              <a:rPr lang="en-US" sz="1400" dirty="0" smtClean="0"/>
              <a:t>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Learning rate: default (0.001)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30" y="4958259"/>
            <a:ext cx="2831546" cy="18876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90880" y="4823711"/>
            <a:ext cx="234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Fold 1 (1: validation, 2-6: training)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50955" y="3912849"/>
            <a:ext cx="2371249" cy="41596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5732791" y="5441036"/>
            <a:ext cx="76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=1-BAC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70" y="4982465"/>
            <a:ext cx="346786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404991" cy="5860066"/>
          </a:xfrm>
        </p:spPr>
        <p:txBody>
          <a:bodyPr>
            <a:normAutofit/>
          </a:bodyPr>
          <a:lstStyle/>
          <a:p>
            <a:r>
              <a:rPr lang="de-DE" sz="2200" dirty="0" smtClean="0"/>
              <a:t>Limited resources</a:t>
            </a:r>
          </a:p>
          <a:p>
            <a:pPr lvl="1"/>
            <a:r>
              <a:rPr lang="de-DE" sz="1800" dirty="0" smtClean="0"/>
              <a:t>Despite</a:t>
            </a:r>
            <a:r>
              <a:rPr lang="de-DE" sz="1800" dirty="0"/>
              <a:t>: math cluster‘s </a:t>
            </a:r>
            <a:r>
              <a:rPr lang="de-DE" sz="1800" dirty="0" smtClean="0"/>
              <a:t>GPUs &amp; NVIDIA‘s donations mediated through Youssef</a:t>
            </a:r>
          </a:p>
          <a:p>
            <a:pPr lvl="1"/>
            <a:r>
              <a:rPr lang="de-DE" sz="1800" dirty="0" smtClean="0"/>
              <a:t>Consequence: hyperparameter space will be sampled rather coarsely</a:t>
            </a:r>
          </a:p>
          <a:p>
            <a:r>
              <a:rPr lang="de-DE" sz="2200" dirty="0" smtClean="0"/>
              <a:t>Implementation complexity: specificities of data set and framework</a:t>
            </a:r>
          </a:p>
          <a:p>
            <a:pPr lvl="1"/>
            <a:r>
              <a:rPr lang="de-DE" sz="1800" dirty="0" smtClean="0"/>
              <a:t>One pipeline is already running, the second one almost</a:t>
            </a:r>
          </a:p>
          <a:p>
            <a:r>
              <a:rPr lang="de-DE" sz="2200" dirty="0" smtClean="0"/>
              <a:t>Changes in design / methodology on the fly</a:t>
            </a:r>
          </a:p>
          <a:p>
            <a:pPr lvl="1"/>
            <a:r>
              <a:rPr lang="de-DE" sz="1800" dirty="0" smtClean="0"/>
              <a:t>Hopefully we have reached a stable configuration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24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34417"/>
            <a:ext cx="8515351" cy="5860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Results for </a:t>
            </a:r>
            <a:r>
              <a:rPr lang="en-US" sz="2200" dirty="0" err="1" smtClean="0"/>
              <a:t>ConvNet</a:t>
            </a:r>
            <a:r>
              <a:rPr lang="en-US" sz="2200" dirty="0" smtClean="0"/>
              <a:t> and MLP model variants</a:t>
            </a:r>
          </a:p>
          <a:p>
            <a:pPr lvl="1"/>
            <a:r>
              <a:rPr lang="en-US" sz="1800" dirty="0" smtClean="0"/>
              <a:t>Investigate effect of input history length T (and check input subsampling factor)</a:t>
            </a:r>
          </a:p>
          <a:p>
            <a:r>
              <a:rPr lang="en-US" sz="2200" dirty="0" smtClean="0"/>
              <a:t>More </a:t>
            </a:r>
            <a:r>
              <a:rPr lang="en-US" sz="2200" dirty="0" err="1" smtClean="0"/>
              <a:t>hyperparameter</a:t>
            </a:r>
            <a:r>
              <a:rPr lang="en-US" sz="2200" dirty="0" smtClean="0"/>
              <a:t> combinations for LSTM (level 1)</a:t>
            </a:r>
          </a:p>
          <a:p>
            <a:r>
              <a:rPr lang="en-US" sz="2200" dirty="0" smtClean="0"/>
              <a:t>(Partial) cross validation results (levels 2+3)</a:t>
            </a:r>
          </a:p>
          <a:p>
            <a:r>
              <a:rPr lang="de-DE" sz="2200" dirty="0" smtClean="0"/>
              <a:t>Fine-tuning (level 4)</a:t>
            </a:r>
          </a:p>
          <a:p>
            <a:r>
              <a:rPr lang="en-US" sz="2200" dirty="0"/>
              <a:t>Test set evaluation: effect of scene parameters (SNR, azimuth</a:t>
            </a:r>
            <a:r>
              <a:rPr lang="en-US" sz="2200" dirty="0" smtClean="0"/>
              <a:t>)</a:t>
            </a:r>
          </a:p>
          <a:p>
            <a:r>
              <a:rPr lang="en-US" sz="2200" i="1" dirty="0" smtClean="0"/>
              <a:t>Instant </a:t>
            </a:r>
            <a:r>
              <a:rPr lang="en-US" sz="2200" dirty="0" smtClean="0"/>
              <a:t>labels (=original labels; neural network models applicable)</a:t>
            </a:r>
          </a:p>
          <a:p>
            <a:r>
              <a:rPr lang="de-DE" sz="2200" dirty="0" smtClean="0"/>
              <a:t>Change from Adam to problem-specific </a:t>
            </a:r>
            <a:r>
              <a:rPr lang="de-DE" sz="2200" dirty="0"/>
              <a:t>optimization:</a:t>
            </a:r>
          </a:p>
          <a:p>
            <a:pPr lvl="1"/>
            <a:r>
              <a:rPr lang="de-DE" sz="2200" dirty="0" smtClean="0"/>
              <a:t>Superconvergence </a:t>
            </a:r>
            <a:r>
              <a:rPr lang="de-DE" sz="2200" dirty="0"/>
              <a:t>(by large learning rates)</a:t>
            </a:r>
          </a:p>
          <a:p>
            <a:pPr lvl="1"/>
            <a:r>
              <a:rPr lang="de-DE" sz="2200" dirty="0"/>
              <a:t>Learning to learn gradient descent by gradient descent</a:t>
            </a:r>
            <a:endParaRPr lang="en-US" sz="2200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198" y="4523002"/>
            <a:ext cx="1856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Smith &amp; </a:t>
            </a:r>
            <a:r>
              <a:rPr lang="en-US" sz="1200" dirty="0" err="1" smtClean="0">
                <a:solidFill>
                  <a:schemeClr val="accent1"/>
                </a:solidFill>
              </a:rPr>
              <a:t>Topin</a:t>
            </a:r>
            <a:r>
              <a:rPr lang="en-US" sz="1200" dirty="0" smtClean="0">
                <a:solidFill>
                  <a:schemeClr val="accent1"/>
                </a:solidFill>
              </a:rPr>
              <a:t> 2017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079" y="5091663"/>
            <a:ext cx="1856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Andrychowicz</a:t>
            </a:r>
            <a:r>
              <a:rPr lang="en-US" sz="1200" dirty="0" smtClean="0">
                <a:solidFill>
                  <a:schemeClr val="accent1"/>
                </a:solidFill>
              </a:rPr>
              <a:t> et al 2016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43" y="1234417"/>
            <a:ext cx="8988357" cy="5860066"/>
          </a:xfrm>
        </p:spPr>
        <p:txBody>
          <a:bodyPr>
            <a:normAutofit/>
          </a:bodyPr>
          <a:lstStyle/>
          <a:p>
            <a:r>
              <a:rPr lang="en-US" sz="2200" u="sng" dirty="0" smtClean="0"/>
              <a:t>Heiner</a:t>
            </a:r>
            <a:r>
              <a:rPr lang="en-US" sz="2200" dirty="0" smtClean="0"/>
              <a:t> (NI project</a:t>
            </a:r>
            <a:r>
              <a:rPr lang="en-US" sz="2200" dirty="0"/>
              <a:t>): data </a:t>
            </a:r>
            <a:r>
              <a:rPr lang="en-US" sz="2200" dirty="0" smtClean="0"/>
              <a:t>pipeline, LSTM</a:t>
            </a:r>
            <a:r>
              <a:rPr lang="en-US" sz="2200" dirty="0"/>
              <a:t>, </a:t>
            </a:r>
            <a:r>
              <a:rPr lang="en-US" sz="2200" b="1" dirty="0" smtClean="0"/>
              <a:t>visualizations</a:t>
            </a:r>
          </a:p>
          <a:p>
            <a:r>
              <a:rPr lang="en-US" sz="2200" u="sng" dirty="0" err="1" smtClean="0"/>
              <a:t>Changbin</a:t>
            </a:r>
            <a:r>
              <a:rPr lang="en-US" sz="2200" dirty="0" smtClean="0"/>
              <a:t> (Master Thesis): LSTM, </a:t>
            </a:r>
            <a:r>
              <a:rPr lang="en-US" sz="2200" b="1" dirty="0" smtClean="0"/>
              <a:t>preliminary results</a:t>
            </a:r>
          </a:p>
          <a:p>
            <a:r>
              <a:rPr lang="en-US" sz="2200" u="sng" dirty="0" smtClean="0"/>
              <a:t>Alessandro</a:t>
            </a:r>
            <a:r>
              <a:rPr lang="en-US" sz="2200" dirty="0" smtClean="0"/>
              <a:t> (Bachelor Thesis): </a:t>
            </a:r>
            <a:r>
              <a:rPr lang="en-US" sz="2200" dirty="0" err="1" smtClean="0"/>
              <a:t>ConvNet</a:t>
            </a:r>
            <a:endParaRPr lang="en-US" sz="2200" dirty="0" smtClean="0"/>
          </a:p>
          <a:p>
            <a:r>
              <a:rPr lang="en-US" sz="2200" u="sng" dirty="0"/>
              <a:t>Ivo</a:t>
            </a:r>
            <a:r>
              <a:rPr lang="en-US" sz="2200" dirty="0"/>
              <a:t>: </a:t>
            </a:r>
            <a:r>
              <a:rPr lang="en-US" sz="2200" dirty="0" smtClean="0"/>
              <a:t>Dataset design, baseline (</a:t>
            </a:r>
            <a:r>
              <a:rPr lang="en-US" sz="2200" dirty="0" err="1" smtClean="0"/>
              <a:t>glmnet</a:t>
            </a:r>
            <a:r>
              <a:rPr lang="en-US" sz="2200" dirty="0" smtClean="0"/>
              <a:t>) model, supervision</a:t>
            </a:r>
            <a:endParaRPr lang="en-US" sz="2200" dirty="0"/>
          </a:p>
          <a:p>
            <a:r>
              <a:rPr lang="en-US" sz="2200" u="sng" dirty="0"/>
              <a:t>Moritz</a:t>
            </a:r>
            <a:r>
              <a:rPr lang="en-US" sz="2200" dirty="0" smtClean="0"/>
              <a:t>: MLP, </a:t>
            </a:r>
            <a:r>
              <a:rPr lang="en-US" sz="2200" dirty="0" err="1" smtClean="0"/>
              <a:t>ConvNet</a:t>
            </a:r>
            <a:r>
              <a:rPr lang="en-US" sz="2200" dirty="0" smtClean="0"/>
              <a:t>, supervision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98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5" y="1234417"/>
            <a:ext cx="8537026" cy="530039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Two!Ears</a:t>
            </a:r>
            <a:r>
              <a:rPr lang="en-US" sz="2000" dirty="0" smtClean="0"/>
              <a:t> EU project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ound event database: </a:t>
            </a:r>
            <a:r>
              <a:rPr lang="en-US" sz="1800" i="1" dirty="0" smtClean="0"/>
              <a:t>NIGENS</a:t>
            </a:r>
            <a:r>
              <a:rPr lang="en-US" sz="1800" dirty="0" smtClean="0"/>
              <a:t> anechoic </a:t>
            </a:r>
            <a:r>
              <a:rPr lang="en-US" sz="1800" dirty="0" err="1" smtClean="0"/>
              <a:t>earsignals</a:t>
            </a:r>
            <a:endParaRPr lang="en-US" sz="1800" dirty="0" smtClean="0"/>
          </a:p>
          <a:p>
            <a:pPr lvl="1"/>
            <a:r>
              <a:rPr lang="en-US" sz="1800" dirty="0"/>
              <a:t>B</a:t>
            </a:r>
            <a:r>
              <a:rPr lang="en-US" sz="1800" dirty="0" smtClean="0"/>
              <a:t>inaural simulator software: scene mixtures varying noise &amp; sources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ystem expertise: Ivo</a:t>
            </a:r>
          </a:p>
          <a:p>
            <a:r>
              <a:rPr lang="en-US" sz="2000" dirty="0" smtClean="0"/>
              <a:t>Methods relied on</a:t>
            </a:r>
          </a:p>
          <a:p>
            <a:pPr lvl="1"/>
            <a:r>
              <a:rPr lang="en-US" sz="1800" dirty="0"/>
              <a:t>L</a:t>
            </a:r>
            <a:r>
              <a:rPr lang="en-US" sz="1800" dirty="0" smtClean="0"/>
              <a:t>inear feedforward models: logistic regression</a:t>
            </a:r>
          </a:p>
          <a:p>
            <a:pPr lvl="1"/>
            <a:r>
              <a:rPr lang="en-US" sz="1800" dirty="0" smtClean="0"/>
              <a:t>Engineered features: temporal information via derivative statistics (500ms blocks)</a:t>
            </a:r>
          </a:p>
          <a:p>
            <a:r>
              <a:rPr lang="en-US" sz="2000" dirty="0" smtClean="0"/>
              <a:t>Extension in progress: nonlinear &amp; temporal models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eep neural networks</a:t>
            </a:r>
          </a:p>
          <a:p>
            <a:pPr lvl="2"/>
            <a:r>
              <a:rPr lang="en-US" sz="1800" dirty="0"/>
              <a:t>R</a:t>
            </a:r>
            <a:r>
              <a:rPr lang="en-US" sz="1800" dirty="0" smtClean="0"/>
              <a:t>ecurrent networks: long short-term memory</a:t>
            </a:r>
          </a:p>
          <a:p>
            <a:pPr lvl="2"/>
            <a:r>
              <a:rPr lang="en-US" sz="1800" dirty="0"/>
              <a:t>F</a:t>
            </a:r>
            <a:r>
              <a:rPr lang="en-US" sz="1800" dirty="0" smtClean="0"/>
              <a:t>eedforward (convolutional) neural networks</a:t>
            </a:r>
          </a:p>
          <a:p>
            <a:pPr lvl="1"/>
            <a:r>
              <a:rPr lang="en-US" sz="1800" dirty="0" smtClean="0"/>
              <a:t>Directly applicable to features with fine </a:t>
            </a:r>
            <a:r>
              <a:rPr lang="en-US" sz="1800" dirty="0"/>
              <a:t>temporal </a:t>
            </a:r>
            <a:r>
              <a:rPr lang="en-US" sz="1800" dirty="0" smtClean="0"/>
              <a:t>resolution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epresentations learnt via supervised training</a:t>
            </a:r>
          </a:p>
          <a:p>
            <a:pPr lvl="1"/>
            <a:r>
              <a:rPr lang="de-DE" sz="1800" dirty="0" smtClean="0"/>
              <a:t>Hypothesis: improved generalization performance over baseline model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752849" y="1387763"/>
            <a:ext cx="483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</a:rPr>
              <a:t>N</a:t>
            </a:r>
            <a:r>
              <a:rPr lang="en-US" sz="1200" dirty="0" smtClean="0">
                <a:solidFill>
                  <a:schemeClr val="accent1"/>
                </a:solidFill>
              </a:rPr>
              <a:t>eural </a:t>
            </a:r>
            <a:r>
              <a:rPr lang="en-US" sz="1200" u="sng" dirty="0" smtClean="0">
                <a:solidFill>
                  <a:schemeClr val="accent1"/>
                </a:solidFill>
              </a:rPr>
              <a:t>I</a:t>
            </a:r>
            <a:r>
              <a:rPr lang="en-US" sz="1200" dirty="0" smtClean="0">
                <a:solidFill>
                  <a:schemeClr val="accent1"/>
                </a:solidFill>
              </a:rPr>
              <a:t>nformation Processing Group </a:t>
            </a:r>
            <a:r>
              <a:rPr lang="en-US" sz="1200" u="sng" dirty="0" smtClean="0">
                <a:solidFill>
                  <a:schemeClr val="accent1"/>
                </a:solidFill>
              </a:rPr>
              <a:t>Gen</a:t>
            </a:r>
            <a:r>
              <a:rPr lang="en-US" sz="1200" dirty="0" smtClean="0">
                <a:solidFill>
                  <a:schemeClr val="accent1"/>
                </a:solidFill>
              </a:rPr>
              <a:t>eral </a:t>
            </a:r>
            <a:r>
              <a:rPr lang="en-US" sz="1200" u="sng" dirty="0" smtClean="0">
                <a:solidFill>
                  <a:schemeClr val="accent1"/>
                </a:solidFill>
              </a:rPr>
              <a:t>S</a:t>
            </a:r>
            <a:r>
              <a:rPr lang="en-US" sz="1200" dirty="0" smtClean="0">
                <a:solidFill>
                  <a:schemeClr val="accent1"/>
                </a:solidFill>
              </a:rPr>
              <a:t>ounds Database </a:t>
            </a:r>
            <a:r>
              <a:rPr lang="en-US" sz="1200" dirty="0" err="1">
                <a:solidFill>
                  <a:schemeClr val="accent1"/>
                </a:solidFill>
              </a:rPr>
              <a:t>E</a:t>
            </a:r>
            <a:r>
              <a:rPr lang="en-US" sz="1200" dirty="0" err="1" smtClean="0">
                <a:solidFill>
                  <a:schemeClr val="accent1"/>
                </a:solidFill>
              </a:rPr>
              <a:t>arsignals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067" y="2833222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Trowitzsch</a:t>
            </a:r>
            <a:r>
              <a:rPr lang="en-US" sz="1200" dirty="0" smtClean="0">
                <a:solidFill>
                  <a:schemeClr val="accent1"/>
                </a:solidFill>
              </a:rPr>
              <a:t>, Mohr, </a:t>
            </a:r>
            <a:r>
              <a:rPr lang="en-US" sz="1200" dirty="0" err="1" smtClean="0">
                <a:solidFill>
                  <a:schemeClr val="accent1"/>
                </a:solidFill>
              </a:rPr>
              <a:t>Kashef</a:t>
            </a:r>
            <a:r>
              <a:rPr lang="en-US" sz="1200" dirty="0" smtClean="0">
                <a:solidFill>
                  <a:schemeClr val="accent1"/>
                </a:solidFill>
              </a:rPr>
              <a:t>, </a:t>
            </a:r>
            <a:r>
              <a:rPr lang="en-US" sz="1200" dirty="0" err="1" smtClean="0">
                <a:solidFill>
                  <a:schemeClr val="accent1"/>
                </a:solidFill>
              </a:rPr>
              <a:t>Obermayer</a:t>
            </a:r>
            <a:r>
              <a:rPr lang="en-US" sz="1200" dirty="0" smtClean="0">
                <a:solidFill>
                  <a:schemeClr val="accent1"/>
                </a:solidFill>
              </a:rPr>
              <a:t> 2017, </a:t>
            </a:r>
          </a:p>
          <a:p>
            <a:r>
              <a:rPr lang="en-US" sz="1200" dirty="0" smtClean="0">
                <a:solidFill>
                  <a:schemeClr val="accent1"/>
                </a:solidFill>
              </a:rPr>
              <a:t>IEEE Audio Speech Language Process.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1587" y="4576325"/>
            <a:ext cx="259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Alessandro Schneider, Bachelor thesis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1002" y="4299326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Changbin</a:t>
            </a:r>
            <a:r>
              <a:rPr lang="en-US" sz="1200" dirty="0" smtClean="0">
                <a:solidFill>
                  <a:schemeClr val="accent1"/>
                </a:solidFill>
              </a:rPr>
              <a:t> Lu, Master thesis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799" y="4082754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Heiner </a:t>
            </a:r>
            <a:r>
              <a:rPr lang="en-US" sz="1200" dirty="0" err="1" smtClean="0">
                <a:solidFill>
                  <a:schemeClr val="accent1"/>
                </a:solidFill>
              </a:rPr>
              <a:t>Spie</a:t>
            </a:r>
            <a:r>
              <a:rPr lang="de-DE" sz="1200" dirty="0" smtClean="0">
                <a:solidFill>
                  <a:schemeClr val="accent1"/>
                </a:solidFill>
              </a:rPr>
              <a:t>ß</a:t>
            </a:r>
            <a:r>
              <a:rPr lang="en-US" sz="1200" dirty="0">
                <a:solidFill>
                  <a:schemeClr val="accent1"/>
                </a:solidFill>
              </a:rPr>
              <a:t>,</a:t>
            </a:r>
            <a:r>
              <a:rPr lang="en-US" sz="1200" dirty="0" smtClean="0">
                <a:solidFill>
                  <a:schemeClr val="accent1"/>
                </a:solidFill>
              </a:rPr>
              <a:t> NI project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/>
              <a:t>Data: Isolated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06" y="1107929"/>
            <a:ext cx="2642693" cy="1027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dirty="0" smtClean="0"/>
              <a:t>NIGENS: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>
                <a:solidFill>
                  <a:schemeClr val="accent2"/>
                </a:solidFill>
              </a:rPr>
              <a:t>human-labeled </a:t>
            </a:r>
            <a:r>
              <a:rPr lang="de-DE" sz="1600" dirty="0" smtClean="0"/>
              <a:t>sounds</a:t>
            </a:r>
            <a:r>
              <a:rPr lang="de-DE" sz="1600" dirty="0" smtClean="0">
                <a:solidFill>
                  <a:schemeClr val="accent2"/>
                </a:solidFill>
              </a:rPr>
              <a:t/>
            </a:r>
            <a:br>
              <a:rPr lang="de-DE" sz="1600" dirty="0" smtClean="0">
                <a:solidFill>
                  <a:schemeClr val="accent2"/>
                </a:solidFill>
              </a:rPr>
            </a:br>
            <a:r>
              <a:rPr lang="de-DE" sz="1600" dirty="0" smtClean="0">
                <a:solidFill>
                  <a:schemeClr val="accent2"/>
                </a:solidFill>
              </a:rPr>
              <a:t>(on/offsets) </a:t>
            </a:r>
            <a:r>
              <a:rPr lang="de-DE" sz="1600" dirty="0" smtClean="0"/>
              <a:t>from 13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03996"/>
              </p:ext>
            </p:extLst>
          </p:nvPr>
        </p:nvGraphicFramePr>
        <p:xfrm>
          <a:off x="4149287" y="946802"/>
          <a:ext cx="493776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06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37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9378">
                <a:tc>
                  <a:txBody>
                    <a:bodyPr/>
                    <a:lstStyle/>
                    <a:p>
                      <a:r>
                        <a:rPr lang="de-DE" sz="1400" dirty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Waves (count)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min-max (sec)</a:t>
                      </a:r>
                      <a:endParaRPr lang="en-US" sz="1400" dirty="0"/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Total time 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</a:rPr>
                        <a:t>(min)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Alarm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0.9 – 64.6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Baby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1.7 - 123.4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Crash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50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1.7 – 48.3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Dog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0.2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 – 49.4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Engine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accent6"/>
                          </a:solidFill>
                          <a:latin typeface="+mn-lt"/>
                        </a:rPr>
                        <a:t>4.0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 - 132.7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Scream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76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accent2"/>
                          </a:solidFill>
                          <a:latin typeface="+mn-lt"/>
                        </a:rPr>
                        <a:t>0.5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 – 94.5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FemaleSpeech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accent6"/>
                          </a:solidFill>
                          <a:latin typeface="+mn-lt"/>
                        </a:rPr>
                        <a:t>100</a:t>
                      </a:r>
                      <a:endParaRPr lang="en-US" sz="14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1.2 – </a:t>
                      </a:r>
                      <a:r>
                        <a:rPr lang="de-DE" sz="1400" dirty="0">
                          <a:solidFill>
                            <a:schemeClr val="accent2"/>
                          </a:solidFill>
                          <a:latin typeface="+mn-lt"/>
                        </a:rPr>
                        <a:t>5.1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accent2"/>
                          </a:solidFill>
                          <a:latin typeface="+mn-lt"/>
                        </a:rPr>
                        <a:t>5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51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2.4 – 162.1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accent6"/>
                          </a:solidFill>
                          <a:latin typeface="+mn-lt"/>
                        </a:rPr>
                        <a:t>45</a:t>
                      </a:r>
                      <a:endParaRPr lang="en-US" sz="14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Footsteps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3.0 – 33.0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Knock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accent2"/>
                          </a:solidFill>
                          <a:latin typeface="+mn-lt"/>
                        </a:rPr>
                        <a:t>0.6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 – 14.4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MaleSpeech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accent6"/>
                          </a:solidFill>
                          <a:latin typeface="+mn-lt"/>
                        </a:rPr>
                        <a:t>100</a:t>
                      </a:r>
                      <a:endParaRPr lang="en-US" sz="14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1.5 – </a:t>
                      </a:r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5.0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accent2"/>
                          </a:solidFill>
                          <a:latin typeface="+mn-lt"/>
                        </a:rPr>
                        <a:t>4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Phone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+mn-lt"/>
                        </a:rPr>
                        <a:t>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1.0 - 65.0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400" dirty="0"/>
                        <a:t>Piano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42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2.3 – </a:t>
                      </a:r>
                      <a:r>
                        <a:rPr lang="en-US" sz="1400" dirty="0">
                          <a:solidFill>
                            <a:schemeClr val="accent6"/>
                          </a:solidFill>
                          <a:latin typeface="+mn-lt"/>
                        </a:rPr>
                        <a:t>196.0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r>
                        <a:rPr lang="de-DE" sz="1600" b="1" dirty="0"/>
                        <a:t>Total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714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0.2 – 196.0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194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9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i="1" dirty="0"/>
                        <a:t>General </a:t>
                      </a:r>
                      <a:r>
                        <a:rPr lang="de-DE" sz="1400" i="0" dirty="0"/>
                        <a:t>class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303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0.2 – 180.6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+mn-lt"/>
                        </a:rPr>
                        <a:t>92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510" y="6313628"/>
            <a:ext cx="310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Trowitzsch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Taghia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Kashef</a:t>
            </a:r>
            <a:r>
              <a:rPr lang="en-US" sz="1200" dirty="0">
                <a:solidFill>
                  <a:schemeClr val="accent1"/>
                </a:solidFill>
              </a:rPr>
              <a:t>, </a:t>
            </a:r>
            <a:r>
              <a:rPr lang="en-US" sz="1200" dirty="0" err="1">
                <a:solidFill>
                  <a:schemeClr val="accent1"/>
                </a:solidFill>
              </a:rPr>
              <a:t>Obermayer</a:t>
            </a:r>
            <a:r>
              <a:rPr lang="en-US" sz="1200" dirty="0">
                <a:solidFill>
                  <a:schemeClr val="accent1"/>
                </a:solidFill>
              </a:rPr>
              <a:t> 2016, 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 err="1">
                <a:solidFill>
                  <a:schemeClr val="accent1"/>
                </a:solidFill>
              </a:rPr>
              <a:t>Zenodo</a:t>
            </a:r>
            <a:r>
              <a:rPr lang="en-US" sz="1200" dirty="0">
                <a:solidFill>
                  <a:schemeClr val="accent1"/>
                </a:solidFill>
              </a:rPr>
              <a:t>: https://zenodo.org/record/168042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7858" y="2829348"/>
            <a:ext cx="2854841" cy="352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smtClean="0"/>
              <a:t>Example: a phone sound (12sec)</a:t>
            </a:r>
            <a:endParaRPr lang="de-DE" sz="16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2" y="4067277"/>
            <a:ext cx="3109418" cy="239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2" y="3180969"/>
            <a:ext cx="3109420" cy="84802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72018" y="3207096"/>
            <a:ext cx="526537" cy="116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19130" y="3138754"/>
            <a:ext cx="137585" cy="116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4398" y="3257145"/>
            <a:ext cx="2414717" cy="153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7909" y="3485805"/>
            <a:ext cx="58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wave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908" y="4002597"/>
            <a:ext cx="54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label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4856" y="3856592"/>
            <a:ext cx="747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ime (sec)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110358" y="2278116"/>
            <a:ext cx="3641835" cy="3247697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15710" y="4760467"/>
            <a:ext cx="584640" cy="46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Action Button: End 19">
            <a:hlinkClick r:id="" action="ppaction://noaction" highlightClick="1"/>
          </p:cNvPr>
          <p:cNvSpPr/>
          <p:nvPr/>
        </p:nvSpPr>
        <p:spPr>
          <a:xfrm>
            <a:off x="1681654" y="4665735"/>
            <a:ext cx="520262" cy="394138"/>
          </a:xfrm>
          <a:prstGeom prst="actionButtonE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8167" y="136501"/>
            <a:ext cx="242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Sounds from combined </a:t>
            </a:r>
            <a:r>
              <a:rPr lang="en-US" dirty="0" err="1" smtClean="0">
                <a:solidFill>
                  <a:srgbClr val="FF0000"/>
                </a:solidFill>
              </a:rPr>
              <a:t>training+devel</a:t>
            </a:r>
            <a:r>
              <a:rPr lang="en-US" dirty="0" smtClean="0">
                <a:solidFill>
                  <a:srgbClr val="FF0000"/>
                </a:solidFill>
              </a:rPr>
              <a:t> set only: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Scenes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" y="1229920"/>
            <a:ext cx="7894415" cy="4437353"/>
          </a:xfrm>
          <a:prstGeom prst="rect">
            <a:avLst/>
          </a:prstGeom>
        </p:spPr>
      </p:pic>
      <p:pic>
        <p:nvPicPr>
          <p:cNvPr id="11" name="Grafik 19">
            <a:extLst>
              <a:ext uri="{FF2B5EF4-FFF2-40B4-BE49-F238E27FC236}">
                <a16:creationId xmlns:a16="http://schemas.microsoft.com/office/drawing/2014/main" xmlns="" id="{9A681BF4-FA11-3747-B2E1-5A98E5407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55" y="5616875"/>
            <a:ext cx="6450952" cy="1172900"/>
          </a:xfrm>
          <a:prstGeom prst="rect">
            <a:avLst/>
          </a:prstGeom>
        </p:spPr>
      </p:pic>
      <p:cxnSp>
        <p:nvCxnSpPr>
          <p:cNvPr id="13" name="Gerade Verbindung 33">
            <a:extLst>
              <a:ext uri="{FF2B5EF4-FFF2-40B4-BE49-F238E27FC236}">
                <a16:creationId xmlns:a16="http://schemas.microsoft.com/office/drawing/2014/main" xmlns="" id="{D55BDCF3-0FF0-D64E-A6DA-46119129E0D2}"/>
              </a:ext>
            </a:extLst>
          </p:cNvPr>
          <p:cNvCxnSpPr/>
          <p:nvPr/>
        </p:nvCxnSpPr>
        <p:spPr>
          <a:xfrm>
            <a:off x="6674101" y="6446334"/>
            <a:ext cx="384801" cy="19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35">
            <a:extLst>
              <a:ext uri="{FF2B5EF4-FFF2-40B4-BE49-F238E27FC236}">
                <a16:creationId xmlns:a16="http://schemas.microsoft.com/office/drawing/2014/main" xmlns="" id="{454B3737-7636-4841-B2A9-BD7018A08B2C}"/>
              </a:ext>
            </a:extLst>
          </p:cNvPr>
          <p:cNvCxnSpPr/>
          <p:nvPr/>
        </p:nvCxnSpPr>
        <p:spPr>
          <a:xfrm flipH="1">
            <a:off x="7084302" y="6446334"/>
            <a:ext cx="587377" cy="19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8972" y="5370496"/>
            <a:ext cx="40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Resulting scene instance (stereo mixture)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922616" y="24847"/>
            <a:ext cx="5297383" cy="11777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 smtClean="0"/>
              <a:t>Mixtures: binaurally recorded simulated scene instance (min: 30sec)</a:t>
            </a:r>
            <a:endParaRPr lang="de-DE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 smtClean="0"/>
              <a:t>Master: </a:t>
            </a:r>
            <a:r>
              <a:rPr lang="de-DE" sz="1400" b="1" dirty="0" smtClean="0"/>
              <a:t>one </a:t>
            </a:r>
            <a:r>
              <a:rPr lang="de-DE" sz="1400" dirty="0" smtClean="0"/>
              <a:t>sound (of non-general class), e.g. Phone (&lt;30sec: repeated)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 smtClean="0"/>
              <a:t> 0-3 distractors: random sounds (incl. general &amp; master class)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b="1" dirty="0" smtClean="0"/>
              <a:t>Scene</a:t>
            </a:r>
            <a:r>
              <a:rPr lang="de-DE" sz="1400" dirty="0"/>
              <a:t>: Fixed values </a:t>
            </a:r>
            <a:r>
              <a:rPr lang="de-DE" sz="1400" dirty="0" smtClean="0"/>
              <a:t>of scene </a:t>
            </a:r>
            <a:r>
              <a:rPr lang="de-DE" sz="1400" dirty="0"/>
              <a:t>parameter (#src, azimuth, SNR)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b="1" dirty="0"/>
              <a:t>Scene instance</a:t>
            </a:r>
            <a:r>
              <a:rPr lang="de-DE" sz="1400" dirty="0"/>
              <a:t>: Scene with </a:t>
            </a:r>
            <a:r>
              <a:rPr lang="de-DE" sz="1400" dirty="0" smtClean="0"/>
              <a:t>a specific sound mixture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1477" y="5864353"/>
            <a:ext cx="54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31477" y="6233494"/>
            <a:ext cx="54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right</a:t>
            </a:r>
            <a:endParaRPr lang="en-US" sz="1400" dirty="0"/>
          </a:p>
        </p:txBody>
      </p:sp>
      <p:sp>
        <p:nvSpPr>
          <p:cNvPr id="20" name="Action Button: End 19">
            <a:hlinkClick r:id="" action="ppaction://noaction" highlightClick="1"/>
          </p:cNvPr>
          <p:cNvSpPr/>
          <p:nvPr/>
        </p:nvSpPr>
        <p:spPr>
          <a:xfrm>
            <a:off x="2831496" y="5956452"/>
            <a:ext cx="520262" cy="394138"/>
          </a:xfrm>
          <a:prstGeom prst="actionButtonE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End 20">
            <a:hlinkClick r:id="" action="ppaction://noaction" highlightClick="1"/>
          </p:cNvPr>
          <p:cNvSpPr/>
          <p:nvPr/>
        </p:nvSpPr>
        <p:spPr>
          <a:xfrm>
            <a:off x="46620" y="3251527"/>
            <a:ext cx="520262" cy="394138"/>
          </a:xfrm>
          <a:prstGeom prst="actionButtonE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End 21">
            <a:hlinkClick r:id="" action="ppaction://noaction" highlightClick="1"/>
          </p:cNvPr>
          <p:cNvSpPr/>
          <p:nvPr/>
        </p:nvSpPr>
        <p:spPr>
          <a:xfrm>
            <a:off x="46620" y="1830820"/>
            <a:ext cx="520262" cy="394138"/>
          </a:xfrm>
          <a:prstGeom prst="actionButtonE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522305" y="5879172"/>
            <a:ext cx="1284753" cy="642377"/>
            <a:chOff x="4062541" y="5860898"/>
            <a:chExt cx="1284753" cy="642377"/>
          </a:xfrm>
        </p:grpSpPr>
        <p:sp>
          <p:nvSpPr>
            <p:cNvPr id="4" name="Rectangle 3"/>
            <p:cNvSpPr/>
            <p:nvPr/>
          </p:nvSpPr>
          <p:spPr>
            <a:xfrm>
              <a:off x="4229082" y="5945889"/>
              <a:ext cx="981422" cy="470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541" y="5860898"/>
              <a:ext cx="1284753" cy="64237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" y="926335"/>
            <a:ext cx="402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Correction (visualization wrong):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ds1 </a:t>
            </a:r>
            <a:r>
              <a:rPr lang="en-US" dirty="0" smtClean="0">
                <a:solidFill>
                  <a:srgbClr val="FF0000"/>
                </a:solidFill>
              </a:rPr>
              <a:t>amp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master &gt; ds2 amp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Features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1FBA67F-F163-2F48-A0AA-D81FEAE86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15" y="2353596"/>
            <a:ext cx="5907178" cy="111030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9A681BF4-FA11-3747-B2E1-5A98E54077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75" y="1005461"/>
            <a:ext cx="6450952" cy="11729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xmlns="" id="{5C4218EC-C4DD-9445-92D6-E61CD2D1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17" y="3350097"/>
            <a:ext cx="5915854" cy="179557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E8BD4520-DF11-0D44-A257-DE8408C637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43" y="5169615"/>
            <a:ext cx="5881156" cy="1682808"/>
          </a:xfrm>
          <a:prstGeom prst="rect">
            <a:avLst/>
          </a:prstGeom>
        </p:spPr>
      </p:pic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xmlns="" id="{D55BDCF3-0FF0-D64E-A6DA-46119129E0D2}"/>
              </a:ext>
            </a:extLst>
          </p:cNvPr>
          <p:cNvCxnSpPr/>
          <p:nvPr/>
        </p:nvCxnSpPr>
        <p:spPr>
          <a:xfrm>
            <a:off x="6161721" y="1834920"/>
            <a:ext cx="384801" cy="19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xmlns="" id="{454B3737-7636-4841-B2A9-BD7018A08B2C}"/>
              </a:ext>
            </a:extLst>
          </p:cNvPr>
          <p:cNvCxnSpPr/>
          <p:nvPr/>
        </p:nvCxnSpPr>
        <p:spPr>
          <a:xfrm flipH="1">
            <a:off x="6571922" y="1834920"/>
            <a:ext cx="587377" cy="19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4744" y="1318632"/>
            <a:ext cx="81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Mixture </a:t>
            </a:r>
          </a:p>
          <a:p>
            <a:r>
              <a:rPr lang="en-US" sz="1400" dirty="0" smtClean="0"/>
              <a:t>(stereo)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135117" y="2322064"/>
            <a:ext cx="7977351" cy="27544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07517" y="2353596"/>
            <a:ext cx="128854" cy="85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7131" y="4064591"/>
            <a:ext cx="128854" cy="85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23792" y="3448136"/>
            <a:ext cx="512380" cy="35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39447" y="3412893"/>
            <a:ext cx="512380" cy="351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68670" y="2384853"/>
            <a:ext cx="156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Ratemap</a:t>
            </a:r>
            <a:r>
              <a:rPr lang="en-US" sz="1400" dirty="0" smtClean="0"/>
              <a:t>: 32 dim.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-35729" y="2462871"/>
            <a:ext cx="1292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Left/right </a:t>
            </a:r>
            <a:r>
              <a:rPr lang="en-US" sz="1400" dirty="0" err="1" smtClean="0">
                <a:solidFill>
                  <a:schemeClr val="accent2"/>
                </a:solidFill>
              </a:rPr>
              <a:t>ratemap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</a:rPr>
              <a:t>avgeraged</a:t>
            </a:r>
            <a:endParaRPr lang="en-US" sz="1400" dirty="0" smtClean="0">
              <a:solidFill>
                <a:schemeClr val="accent2"/>
              </a:solidFill>
            </a:endParaRP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Left/right AMS averaged 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=&gt;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</a:t>
            </a:r>
            <a:r>
              <a:rPr lang="en-US" sz="1400" dirty="0" smtClean="0">
                <a:solidFill>
                  <a:schemeClr val="accent2"/>
                </a:solidFill>
              </a:rPr>
              <a:t>oncatenated 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&amp; flattened: 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5" y="4769021"/>
            <a:ext cx="717423" cy="1760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35117" y="3412893"/>
            <a:ext cx="249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Amplitude modulation</a:t>
            </a:r>
          </a:p>
          <a:p>
            <a:r>
              <a:rPr lang="en-US" sz="1400" dirty="0" smtClean="0"/>
              <a:t> spectra (AMS): 16x8 dim.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68547" y="2670300"/>
            <a:ext cx="15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~biologically inspired Fourier transform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3388" y="3936113"/>
            <a:ext cx="15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~Fourier transform of signal envelope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94167" y="1265534"/>
            <a:ext cx="1284753" cy="642377"/>
            <a:chOff x="4062541" y="5860898"/>
            <a:chExt cx="1284753" cy="642377"/>
          </a:xfrm>
        </p:grpSpPr>
        <p:sp>
          <p:nvSpPr>
            <p:cNvPr id="30" name="Rectangle 29"/>
            <p:cNvSpPr/>
            <p:nvPr/>
          </p:nvSpPr>
          <p:spPr>
            <a:xfrm>
              <a:off x="4229082" y="5945889"/>
              <a:ext cx="981422" cy="470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541" y="5860898"/>
              <a:ext cx="1284753" cy="642377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6498597" y="2091217"/>
            <a:ext cx="1560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20 </a:t>
            </a:r>
            <a:r>
              <a:rPr lang="en-US" sz="1050" dirty="0" err="1" smtClean="0">
                <a:solidFill>
                  <a:schemeClr val="accent2"/>
                </a:solidFill>
              </a:rPr>
              <a:t>ms</a:t>
            </a:r>
            <a:r>
              <a:rPr lang="en-US" sz="1050" dirty="0" smtClean="0">
                <a:solidFill>
                  <a:schemeClr val="accent2"/>
                </a:solidFill>
              </a:rPr>
              <a:t> (</a:t>
            </a:r>
            <a:r>
              <a:rPr lang="en-US" sz="1050" i="1" dirty="0" smtClean="0">
                <a:solidFill>
                  <a:schemeClr val="accent2"/>
                </a:solidFill>
              </a:rPr>
              <a:t>frame</a:t>
            </a:r>
            <a:r>
              <a:rPr lang="en-US" sz="1050" dirty="0" smtClean="0">
                <a:solidFill>
                  <a:schemeClr val="accent2"/>
                </a:solidFill>
              </a:rPr>
              <a:t>)</a:t>
            </a:r>
            <a:endParaRPr lang="en-US" sz="105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-1594131" y="-105196"/>
            <a:ext cx="32368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546522" y="2038158"/>
            <a:ext cx="0" cy="379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45179" y="2038160"/>
            <a:ext cx="17506" cy="411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98619" y="3478758"/>
            <a:ext cx="2270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</a:rPr>
              <a:t>Frame overlap: ½ =&gt; time step: 10 </a:t>
            </a:r>
            <a:r>
              <a:rPr lang="en-US" sz="1050" dirty="0" err="1" smtClean="0">
                <a:solidFill>
                  <a:schemeClr val="accent2"/>
                </a:solidFill>
              </a:rPr>
              <a:t>ms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64435" y="5445828"/>
            <a:ext cx="156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Labels: 13 dim. (binary, </a:t>
            </a:r>
            <a:r>
              <a:rPr lang="en-US" sz="1400" dirty="0" err="1" smtClean="0"/>
              <a:t>multilabel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32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Data: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939" y="2068435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81043" y="2068434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1017" y="2068434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98121" y="2068433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5225" y="2068433"/>
            <a:ext cx="867104" cy="7725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2329" y="2068432"/>
            <a:ext cx="867104" cy="7725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99433" y="2068432"/>
            <a:ext cx="867104" cy="77251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32329" y="1965959"/>
            <a:ext cx="45720" cy="1016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04697" y="1669018"/>
            <a:ext cx="4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Training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chemeClr val="accent2"/>
                </a:solidFill>
              </a:rPr>
              <a:t>validation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8049" y="1669018"/>
            <a:ext cx="255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Test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53048" y="2454688"/>
            <a:ext cx="212833" cy="7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3884" y="3187028"/>
            <a:ext cx="295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1/8 of sounds for each class</a:t>
            </a:r>
          </a:p>
          <a:p>
            <a:r>
              <a:rPr lang="en-US" dirty="0"/>
              <a:t>m</a:t>
            </a:r>
            <a:r>
              <a:rPr lang="en-US" dirty="0" smtClean="0"/>
              <a:t>ixed together in </a:t>
            </a:r>
            <a:r>
              <a:rPr lang="en-US" dirty="0" smtClean="0">
                <a:solidFill>
                  <a:schemeClr val="accent6"/>
                </a:solidFill>
              </a:rPr>
              <a:t>126 scenes </a:t>
            </a:r>
            <a:r>
              <a:rPr lang="en-US" dirty="0" smtClean="0"/>
              <a:t>(systematically parametrized)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18822" y="2454686"/>
            <a:ext cx="212833" cy="7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9658" y="3187026"/>
            <a:ext cx="2958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1/8 of each class’ sounds</a:t>
            </a:r>
          </a:p>
          <a:p>
            <a:r>
              <a:rPr lang="en-US" dirty="0"/>
              <a:t>m</a:t>
            </a:r>
            <a:r>
              <a:rPr lang="en-US" dirty="0" smtClean="0"/>
              <a:t>ixed together in </a:t>
            </a:r>
            <a:r>
              <a:rPr lang="en-US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 sc</a:t>
            </a:r>
            <a:r>
              <a:rPr lang="en-US" dirty="0" smtClean="0">
                <a:solidFill>
                  <a:schemeClr val="accent2"/>
                </a:solidFill>
              </a:rPr>
              <a:t>en</a:t>
            </a:r>
            <a:r>
              <a:rPr lang="en-US" dirty="0" smtClean="0">
                <a:solidFill>
                  <a:schemeClr val="accent1"/>
                </a:solidFill>
              </a:rPr>
              <a:t>es</a:t>
            </a:r>
          </a:p>
          <a:p>
            <a:r>
              <a:rPr lang="en-US" dirty="0" smtClean="0"/>
              <a:t>(random </a:t>
            </a:r>
            <a:r>
              <a:rPr lang="en-US" dirty="0" err="1" smtClean="0"/>
              <a:t>nSrc</a:t>
            </a:r>
            <a:r>
              <a:rPr lang="en-US" dirty="0" smtClean="0"/>
              <a:t>, SNR, azimuth)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6030" y="2068434"/>
            <a:ext cx="867104" cy="7725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9676" y="4903275"/>
            <a:ext cx="816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Multiconditional</a:t>
            </a:r>
            <a:r>
              <a:rPr lang="en-US" sz="1200" b="1" dirty="0" smtClean="0"/>
              <a:t> training as demonstrated</a:t>
            </a:r>
            <a:r>
              <a:rPr lang="en-US" sz="1200" dirty="0" smtClean="0">
                <a:solidFill>
                  <a:schemeClr val="accent1"/>
                </a:solidFill>
              </a:rPr>
              <a:t>: </a:t>
            </a:r>
            <a:r>
              <a:rPr lang="en-US" sz="1200" dirty="0" err="1" smtClean="0">
                <a:solidFill>
                  <a:schemeClr val="accent1"/>
                </a:solidFill>
              </a:rPr>
              <a:t>Trowitzsch</a:t>
            </a:r>
            <a:r>
              <a:rPr lang="en-US" sz="1200" dirty="0" smtClean="0">
                <a:solidFill>
                  <a:schemeClr val="accent1"/>
                </a:solidFill>
              </a:rPr>
              <a:t>, Mohr, </a:t>
            </a:r>
            <a:r>
              <a:rPr lang="en-US" sz="1200" dirty="0" err="1" smtClean="0">
                <a:solidFill>
                  <a:schemeClr val="accent1"/>
                </a:solidFill>
              </a:rPr>
              <a:t>Kashef</a:t>
            </a:r>
            <a:r>
              <a:rPr lang="en-US" sz="1200" dirty="0" smtClean="0">
                <a:solidFill>
                  <a:schemeClr val="accent1"/>
                </a:solidFill>
              </a:rPr>
              <a:t>, </a:t>
            </a:r>
            <a:r>
              <a:rPr lang="en-US" sz="1200" dirty="0" err="1" smtClean="0">
                <a:solidFill>
                  <a:schemeClr val="accent1"/>
                </a:solidFill>
              </a:rPr>
              <a:t>Obermayer</a:t>
            </a:r>
            <a:r>
              <a:rPr lang="en-US" sz="1200" dirty="0" smtClean="0">
                <a:solidFill>
                  <a:schemeClr val="accent1"/>
                </a:solidFill>
              </a:rPr>
              <a:t> 2017,  IEEE Audio Speech Language Process.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Data: </a:t>
            </a:r>
            <a:r>
              <a:rPr lang="en-US" dirty="0" err="1" smtClean="0"/>
              <a:t>Heterogenities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040828DA-DC81-A343-BDC1-B33C51BDA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52" y="1325563"/>
            <a:ext cx="4342348" cy="22116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C8E8E5AB-FE1C-9640-9946-619F00566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44" y="4181162"/>
            <a:ext cx="6629064" cy="27179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0363" y="1119967"/>
            <a:ext cx="42346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Scene instance distribution highly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sounds, e.g., </a:t>
            </a:r>
            <a:r>
              <a:rPr lang="en-US" dirty="0" smtClean="0"/>
              <a:t>fire/piano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sounds, e.g., </a:t>
            </a:r>
            <a:br>
              <a:rPr lang="en-US" dirty="0" smtClean="0"/>
            </a:br>
            <a:r>
              <a:rPr lang="en-US" dirty="0" smtClean="0"/>
              <a:t>         knock, (</a:t>
            </a:r>
            <a:r>
              <a:rPr lang="en-US" dirty="0" err="1" smtClean="0"/>
              <a:t>fe</a:t>
            </a:r>
            <a:r>
              <a:rPr lang="en-US" dirty="0" smtClean="0"/>
              <a:t>)</a:t>
            </a:r>
            <a:r>
              <a:rPr lang="en-US" dirty="0" err="1" smtClean="0"/>
              <a:t>maleSpeech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min. mixture length 30 </a:t>
            </a:r>
            <a:r>
              <a:rPr lang="en-US" dirty="0" smtClean="0"/>
              <a:t>sec</a:t>
            </a:r>
          </a:p>
          <a:p>
            <a:r>
              <a:rPr lang="en-US" dirty="0" smtClean="0"/>
              <a:t>=&gt; </a:t>
            </a:r>
            <a:r>
              <a:rPr lang="en-US" dirty="0" smtClean="0">
                <a:solidFill>
                  <a:schemeClr val="accent2"/>
                </a:solidFill>
              </a:rPr>
              <a:t>choice of input history length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63" y="3059315"/>
            <a:ext cx="27942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Label distribution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cross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cross classes (1-vs-all)</a:t>
            </a:r>
            <a:endParaRPr lang="en-US" dirty="0"/>
          </a:p>
          <a:p>
            <a:r>
              <a:rPr lang="en-US" dirty="0" smtClean="0"/>
              <a:t>=&gt;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 smtClean="0">
                <a:solidFill>
                  <a:schemeClr val="accent2"/>
                </a:solidFill>
              </a:rPr>
              <a:t>alanced training</a:t>
            </a:r>
          </a:p>
        </p:txBody>
      </p:sp>
    </p:spTree>
    <p:extLst>
      <p:ext uri="{BB962C8B-B14F-4D97-AF65-F5344CB8AC3E}">
        <p14:creationId xmlns:p14="http://schemas.microsoft.com/office/powerpoint/2010/main" val="25985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Model 1: Multilayer Perceptron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580" y="1479638"/>
            <a:ext cx="5083857" cy="2406417"/>
          </a:xfrm>
        </p:spPr>
      </p:pic>
      <p:sp>
        <p:nvSpPr>
          <p:cNvPr id="6" name="TextBox 5"/>
          <p:cNvSpPr txBox="1"/>
          <p:nvPr/>
        </p:nvSpPr>
        <p:spPr>
          <a:xfrm>
            <a:off x="8142887" y="2122880"/>
            <a:ext cx="7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p(alarm)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2887" y="2417172"/>
            <a:ext cx="7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p(baby)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2886" y="2920197"/>
            <a:ext cx="874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p(scream)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2885" y="2668685"/>
            <a:ext cx="119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…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(13 classes)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4616" y="1576123"/>
            <a:ext cx="1361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Sigmoid </a:t>
            </a:r>
          </a:p>
          <a:p>
            <a:r>
              <a:rPr lang="en-US" sz="1400" dirty="0" smtClean="0">
                <a:solidFill>
                  <a:schemeClr val="accent6"/>
                </a:solidFill>
              </a:rPr>
              <a:t>(not </a:t>
            </a:r>
            <a:r>
              <a:rPr lang="en-US" sz="1400" dirty="0" err="1" smtClean="0">
                <a:solidFill>
                  <a:schemeClr val="accent6"/>
                </a:solidFill>
              </a:rPr>
              <a:t>softmax</a:t>
            </a:r>
            <a:r>
              <a:rPr lang="en-US" sz="1400" dirty="0" smtClean="0">
                <a:solidFill>
                  <a:schemeClr val="accent6"/>
                </a:solidFill>
              </a:rPr>
              <a:t>)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0912" y="1174167"/>
            <a:ext cx="7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ReLU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125" y="1174166"/>
            <a:ext cx="7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ReLU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791" y="1174165"/>
            <a:ext cx="74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ReLU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6058" y="5004544"/>
            <a:ext cx="8747942" cy="167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/>
              <a:t>Architectural </a:t>
            </a:r>
            <a:r>
              <a:rPr lang="en-US" sz="1700" b="1" dirty="0" err="1" smtClean="0"/>
              <a:t>hyperparameters</a:t>
            </a:r>
            <a:endParaRPr lang="en-US" sz="1700" b="1" dirty="0" smtClean="0"/>
          </a:p>
          <a:p>
            <a:pPr lvl="1"/>
            <a:r>
              <a:rPr lang="en-US" sz="1700" dirty="0"/>
              <a:t>Input history length T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 (500ms, 5000ms, longer?) </a:t>
            </a:r>
            <a:r>
              <a:rPr lang="en-US" sz="1700" dirty="0" smtClean="0"/>
              <a:t>#layers 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(3, 4, 5, 6)</a:t>
            </a:r>
          </a:p>
          <a:p>
            <a:pPr lvl="1"/>
            <a:r>
              <a:rPr lang="en-US" sz="1700" dirty="0"/>
              <a:t>#</a:t>
            </a:r>
            <a:r>
              <a:rPr lang="en-US" sz="1700" dirty="0" err="1"/>
              <a:t>neurons_per_layer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</a:rPr>
              <a:t>(50, 100, 200, 400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1700" dirty="0" smtClean="0"/>
          </a:p>
          <a:p>
            <a:pPr lvl="1"/>
            <a:r>
              <a:rPr lang="en-US" sz="1700" dirty="0" smtClean="0"/>
              <a:t>#</a:t>
            </a:r>
            <a:r>
              <a:rPr lang="en-US" sz="1700" dirty="0" err="1" smtClean="0"/>
              <a:t>dropout_rate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chemeClr val="bg2">
                    <a:lumMod val="75000"/>
                  </a:schemeClr>
                </a:solidFill>
              </a:rPr>
              <a:t>(25%, 50%, 75%, 90%; same or increasing with depth)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1800" dirty="0" err="1"/>
              <a:t>data_stride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(fix: stride 167ms = 500ms/3, subsampling resolution independent of T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68" y="985355"/>
            <a:ext cx="2052257" cy="7454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28" y="3525897"/>
            <a:ext cx="1206818" cy="1920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4002653" y="3937534"/>
            <a:ext cx="302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Uniform weights Initialization, biases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2923" y="4118470"/>
            <a:ext cx="31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Glorot</a:t>
            </a:r>
            <a:r>
              <a:rPr lang="en-US" sz="1200" dirty="0" smtClean="0">
                <a:solidFill>
                  <a:schemeClr val="accent1"/>
                </a:solidFill>
              </a:rPr>
              <a:t> &amp; </a:t>
            </a:r>
            <a:r>
              <a:rPr lang="en-US" sz="1200" dirty="0" err="1" smtClean="0">
                <a:solidFill>
                  <a:schemeClr val="accent1"/>
                </a:solidFill>
              </a:rPr>
              <a:t>Bengio</a:t>
            </a:r>
            <a:r>
              <a:rPr lang="en-US" sz="1200" dirty="0" smtClean="0">
                <a:solidFill>
                  <a:schemeClr val="accent1"/>
                </a:solidFill>
              </a:rPr>
              <a:t> 2010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8567" y="4457473"/>
            <a:ext cx="206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Dropout regularization (see later slide)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01397" y="4635550"/>
            <a:ext cx="155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Hinton et al 2012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397" y="4833719"/>
            <a:ext cx="176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Srivastava et al 2015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7229" y="1161880"/>
            <a:ext cx="1281704" cy="2744620"/>
            <a:chOff x="317229" y="1161880"/>
            <a:chExt cx="1281704" cy="2744620"/>
          </a:xfrm>
        </p:grpSpPr>
        <p:pic>
          <p:nvPicPr>
            <p:cNvPr id="21" name="Grafik 7">
              <a:extLst>
                <a:ext uri="{FF2B5EF4-FFF2-40B4-BE49-F238E27FC236}">
                  <a16:creationId xmlns:a16="http://schemas.microsoft.com/office/drawing/2014/main" xmlns="" id="{21FBA67F-F163-2F48-A0AA-D81FEAE8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779157" y="2295015"/>
              <a:ext cx="2700324" cy="507551"/>
            </a:xfrm>
            <a:prstGeom prst="rect">
              <a:avLst/>
            </a:prstGeom>
          </p:spPr>
        </p:pic>
        <p:pic>
          <p:nvPicPr>
            <p:cNvPr id="29" name="Grafik 21">
              <a:extLst>
                <a:ext uri="{FF2B5EF4-FFF2-40B4-BE49-F238E27FC236}">
                  <a16:creationId xmlns:a16="http://schemas.microsoft.com/office/drawing/2014/main" xmlns="" id="{5C4218EC-C4DD-9445-92D6-E61CD2D15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63613" y="2143954"/>
              <a:ext cx="2704288" cy="82080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17229" y="1161880"/>
              <a:ext cx="1281704" cy="97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4781" y="1630636"/>
              <a:ext cx="149479" cy="183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4780" y="2807184"/>
              <a:ext cx="149479" cy="183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1565043" y="1722173"/>
            <a:ext cx="1420841" cy="19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88569" y="2097848"/>
            <a:ext cx="1397315" cy="148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83" y="1949173"/>
            <a:ext cx="121349" cy="12134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636781" y="1895977"/>
            <a:ext cx="14430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Input history length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79381" y="1920354"/>
            <a:ext cx="130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9380" y="2099343"/>
            <a:ext cx="130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Model 2: Convolutional neural 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18" y="1234417"/>
            <a:ext cx="4302889" cy="174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18" y="3186512"/>
            <a:ext cx="4485290" cy="1659136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000385" y="1198256"/>
            <a:ext cx="2143615" cy="3410864"/>
          </a:xfrm>
          <a:custGeom>
            <a:avLst/>
            <a:gdLst>
              <a:gd name="connsiteX0" fmla="*/ 31531 w 1135118"/>
              <a:gd name="connsiteY0" fmla="*/ 47297 h 3160986"/>
              <a:gd name="connsiteX1" fmla="*/ 23649 w 1135118"/>
              <a:gd name="connsiteY1" fmla="*/ 94593 h 3160986"/>
              <a:gd name="connsiteX2" fmla="*/ 7883 w 1135118"/>
              <a:gd name="connsiteY2" fmla="*/ 181303 h 3160986"/>
              <a:gd name="connsiteX3" fmla="*/ 0 w 1135118"/>
              <a:gd name="connsiteY3" fmla="*/ 283779 h 3160986"/>
              <a:gd name="connsiteX4" fmla="*/ 7883 w 1135118"/>
              <a:gd name="connsiteY4" fmla="*/ 386255 h 3160986"/>
              <a:gd name="connsiteX5" fmla="*/ 23649 w 1135118"/>
              <a:gd name="connsiteY5" fmla="*/ 504497 h 3160986"/>
              <a:gd name="connsiteX6" fmla="*/ 31531 w 1135118"/>
              <a:gd name="connsiteY6" fmla="*/ 559676 h 3160986"/>
              <a:gd name="connsiteX7" fmla="*/ 39414 w 1135118"/>
              <a:gd name="connsiteY7" fmla="*/ 591207 h 3160986"/>
              <a:gd name="connsiteX8" fmla="*/ 55180 w 1135118"/>
              <a:gd name="connsiteY8" fmla="*/ 662152 h 3160986"/>
              <a:gd name="connsiteX9" fmla="*/ 63062 w 1135118"/>
              <a:gd name="connsiteY9" fmla="*/ 685800 h 3160986"/>
              <a:gd name="connsiteX10" fmla="*/ 70945 w 1135118"/>
              <a:gd name="connsiteY10" fmla="*/ 733097 h 3160986"/>
              <a:gd name="connsiteX11" fmla="*/ 86711 w 1135118"/>
              <a:gd name="connsiteY11" fmla="*/ 804041 h 3160986"/>
              <a:gd name="connsiteX12" fmla="*/ 102476 w 1135118"/>
              <a:gd name="connsiteY12" fmla="*/ 969579 h 3160986"/>
              <a:gd name="connsiteX13" fmla="*/ 110359 w 1135118"/>
              <a:gd name="connsiteY13" fmla="*/ 1040524 h 3160986"/>
              <a:gd name="connsiteX14" fmla="*/ 118242 w 1135118"/>
              <a:gd name="connsiteY14" fmla="*/ 1135117 h 3160986"/>
              <a:gd name="connsiteX15" fmla="*/ 134007 w 1135118"/>
              <a:gd name="connsiteY15" fmla="*/ 1237593 h 3160986"/>
              <a:gd name="connsiteX16" fmla="*/ 141890 w 1135118"/>
              <a:gd name="connsiteY16" fmla="*/ 1292772 h 3160986"/>
              <a:gd name="connsiteX17" fmla="*/ 157656 w 1135118"/>
              <a:gd name="connsiteY17" fmla="*/ 1371600 h 3160986"/>
              <a:gd name="connsiteX18" fmla="*/ 173421 w 1135118"/>
              <a:gd name="connsiteY18" fmla="*/ 1474076 h 3160986"/>
              <a:gd name="connsiteX19" fmla="*/ 189187 w 1135118"/>
              <a:gd name="connsiteY19" fmla="*/ 1765738 h 3160986"/>
              <a:gd name="connsiteX20" fmla="*/ 204952 w 1135118"/>
              <a:gd name="connsiteY20" fmla="*/ 1852448 h 3160986"/>
              <a:gd name="connsiteX21" fmla="*/ 220718 w 1135118"/>
              <a:gd name="connsiteY21" fmla="*/ 1915510 h 3160986"/>
              <a:gd name="connsiteX22" fmla="*/ 236483 w 1135118"/>
              <a:gd name="connsiteY22" fmla="*/ 2088931 h 3160986"/>
              <a:gd name="connsiteX23" fmla="*/ 244366 w 1135118"/>
              <a:gd name="connsiteY23" fmla="*/ 2254469 h 3160986"/>
              <a:gd name="connsiteX24" fmla="*/ 260131 w 1135118"/>
              <a:gd name="connsiteY24" fmla="*/ 2309648 h 3160986"/>
              <a:gd name="connsiteX25" fmla="*/ 275897 w 1135118"/>
              <a:gd name="connsiteY25" fmla="*/ 2341179 h 3160986"/>
              <a:gd name="connsiteX26" fmla="*/ 307428 w 1135118"/>
              <a:gd name="connsiteY26" fmla="*/ 2396359 h 3160986"/>
              <a:gd name="connsiteX27" fmla="*/ 331076 w 1135118"/>
              <a:gd name="connsiteY27" fmla="*/ 2443655 h 3160986"/>
              <a:gd name="connsiteX28" fmla="*/ 346842 w 1135118"/>
              <a:gd name="connsiteY28" fmla="*/ 2490952 h 3160986"/>
              <a:gd name="connsiteX29" fmla="*/ 354725 w 1135118"/>
              <a:gd name="connsiteY29" fmla="*/ 2514600 h 3160986"/>
              <a:gd name="connsiteX30" fmla="*/ 370490 w 1135118"/>
              <a:gd name="connsiteY30" fmla="*/ 2593428 h 3160986"/>
              <a:gd name="connsiteX31" fmla="*/ 386256 w 1135118"/>
              <a:gd name="connsiteY31" fmla="*/ 2632841 h 3160986"/>
              <a:gd name="connsiteX32" fmla="*/ 394138 w 1135118"/>
              <a:gd name="connsiteY32" fmla="*/ 2656490 h 3160986"/>
              <a:gd name="connsiteX33" fmla="*/ 409904 w 1135118"/>
              <a:gd name="connsiteY33" fmla="*/ 2688021 h 3160986"/>
              <a:gd name="connsiteX34" fmla="*/ 457200 w 1135118"/>
              <a:gd name="connsiteY34" fmla="*/ 2782614 h 3160986"/>
              <a:gd name="connsiteX35" fmla="*/ 472966 w 1135118"/>
              <a:gd name="connsiteY35" fmla="*/ 2806262 h 3160986"/>
              <a:gd name="connsiteX36" fmla="*/ 488731 w 1135118"/>
              <a:gd name="connsiteY36" fmla="*/ 2837793 h 3160986"/>
              <a:gd name="connsiteX37" fmla="*/ 512380 w 1135118"/>
              <a:gd name="connsiteY37" fmla="*/ 2861441 h 3160986"/>
              <a:gd name="connsiteX38" fmla="*/ 543911 w 1135118"/>
              <a:gd name="connsiteY38" fmla="*/ 2916621 h 3160986"/>
              <a:gd name="connsiteX39" fmla="*/ 567559 w 1135118"/>
              <a:gd name="connsiteY39" fmla="*/ 2940269 h 3160986"/>
              <a:gd name="connsiteX40" fmla="*/ 583325 w 1135118"/>
              <a:gd name="connsiteY40" fmla="*/ 2971800 h 3160986"/>
              <a:gd name="connsiteX41" fmla="*/ 606973 w 1135118"/>
              <a:gd name="connsiteY41" fmla="*/ 3003331 h 3160986"/>
              <a:gd name="connsiteX42" fmla="*/ 638504 w 1135118"/>
              <a:gd name="connsiteY42" fmla="*/ 3050628 h 3160986"/>
              <a:gd name="connsiteX43" fmla="*/ 654269 w 1135118"/>
              <a:gd name="connsiteY43" fmla="*/ 3074276 h 3160986"/>
              <a:gd name="connsiteX44" fmla="*/ 662152 w 1135118"/>
              <a:gd name="connsiteY44" fmla="*/ 3097924 h 3160986"/>
              <a:gd name="connsiteX45" fmla="*/ 717331 w 1135118"/>
              <a:gd name="connsiteY45" fmla="*/ 3137338 h 3160986"/>
              <a:gd name="connsiteX46" fmla="*/ 788276 w 1135118"/>
              <a:gd name="connsiteY46" fmla="*/ 3160986 h 3160986"/>
              <a:gd name="connsiteX47" fmla="*/ 811925 w 1135118"/>
              <a:gd name="connsiteY47" fmla="*/ 3153103 h 3160986"/>
              <a:gd name="connsiteX48" fmla="*/ 874987 w 1135118"/>
              <a:gd name="connsiteY48" fmla="*/ 3137338 h 3160986"/>
              <a:gd name="connsiteX49" fmla="*/ 961697 w 1135118"/>
              <a:gd name="connsiteY49" fmla="*/ 3082159 h 3160986"/>
              <a:gd name="connsiteX50" fmla="*/ 985345 w 1135118"/>
              <a:gd name="connsiteY50" fmla="*/ 3058510 h 3160986"/>
              <a:gd name="connsiteX51" fmla="*/ 1024759 w 1135118"/>
              <a:gd name="connsiteY51" fmla="*/ 3034862 h 3160986"/>
              <a:gd name="connsiteX52" fmla="*/ 1048407 w 1135118"/>
              <a:gd name="connsiteY52" fmla="*/ 3019097 h 3160986"/>
              <a:gd name="connsiteX53" fmla="*/ 1079938 w 1135118"/>
              <a:gd name="connsiteY53" fmla="*/ 2963917 h 3160986"/>
              <a:gd name="connsiteX54" fmla="*/ 1087821 w 1135118"/>
              <a:gd name="connsiteY54" fmla="*/ 2932386 h 3160986"/>
              <a:gd name="connsiteX55" fmla="*/ 1103587 w 1135118"/>
              <a:gd name="connsiteY55" fmla="*/ 2885090 h 3160986"/>
              <a:gd name="connsiteX56" fmla="*/ 1111469 w 1135118"/>
              <a:gd name="connsiteY56" fmla="*/ 2837793 h 3160986"/>
              <a:gd name="connsiteX57" fmla="*/ 1119352 w 1135118"/>
              <a:gd name="connsiteY57" fmla="*/ 2814145 h 3160986"/>
              <a:gd name="connsiteX58" fmla="*/ 1127235 w 1135118"/>
              <a:gd name="connsiteY58" fmla="*/ 2782614 h 3160986"/>
              <a:gd name="connsiteX59" fmla="*/ 1135118 w 1135118"/>
              <a:gd name="connsiteY59" fmla="*/ 2680138 h 3160986"/>
              <a:gd name="connsiteX60" fmla="*/ 1119352 w 1135118"/>
              <a:gd name="connsiteY60" fmla="*/ 2475186 h 3160986"/>
              <a:gd name="connsiteX61" fmla="*/ 1103587 w 1135118"/>
              <a:gd name="connsiteY61" fmla="*/ 2372710 h 3160986"/>
              <a:gd name="connsiteX62" fmla="*/ 1087821 w 1135118"/>
              <a:gd name="connsiteY62" fmla="*/ 2262352 h 3160986"/>
              <a:gd name="connsiteX63" fmla="*/ 1079938 w 1135118"/>
              <a:gd name="connsiteY63" fmla="*/ 2215055 h 3160986"/>
              <a:gd name="connsiteX64" fmla="*/ 1072056 w 1135118"/>
              <a:gd name="connsiteY64" fmla="*/ 2144110 h 3160986"/>
              <a:gd name="connsiteX65" fmla="*/ 1056290 w 1135118"/>
              <a:gd name="connsiteY65" fmla="*/ 1277007 h 3160986"/>
              <a:gd name="connsiteX66" fmla="*/ 1048407 w 1135118"/>
              <a:gd name="connsiteY66" fmla="*/ 1229710 h 3160986"/>
              <a:gd name="connsiteX67" fmla="*/ 1040525 w 1135118"/>
              <a:gd name="connsiteY67" fmla="*/ 1174531 h 3160986"/>
              <a:gd name="connsiteX68" fmla="*/ 1024759 w 1135118"/>
              <a:gd name="connsiteY68" fmla="*/ 993228 h 3160986"/>
              <a:gd name="connsiteX69" fmla="*/ 1001111 w 1135118"/>
              <a:gd name="connsiteY69" fmla="*/ 898635 h 3160986"/>
              <a:gd name="connsiteX70" fmla="*/ 993228 w 1135118"/>
              <a:gd name="connsiteY70" fmla="*/ 874986 h 3160986"/>
              <a:gd name="connsiteX71" fmla="*/ 969580 w 1135118"/>
              <a:gd name="connsiteY71" fmla="*/ 748862 h 3160986"/>
              <a:gd name="connsiteX72" fmla="*/ 953814 w 1135118"/>
              <a:gd name="connsiteY72" fmla="*/ 693683 h 3160986"/>
              <a:gd name="connsiteX73" fmla="*/ 922283 w 1135118"/>
              <a:gd name="connsiteY73" fmla="*/ 536028 h 3160986"/>
              <a:gd name="connsiteX74" fmla="*/ 898635 w 1135118"/>
              <a:gd name="connsiteY74" fmla="*/ 457200 h 3160986"/>
              <a:gd name="connsiteX75" fmla="*/ 890752 w 1135118"/>
              <a:gd name="connsiteY75" fmla="*/ 425669 h 3160986"/>
              <a:gd name="connsiteX76" fmla="*/ 882869 w 1135118"/>
              <a:gd name="connsiteY76" fmla="*/ 402021 h 3160986"/>
              <a:gd name="connsiteX77" fmla="*/ 867104 w 1135118"/>
              <a:gd name="connsiteY77" fmla="*/ 338959 h 3160986"/>
              <a:gd name="connsiteX78" fmla="*/ 851338 w 1135118"/>
              <a:gd name="connsiteY78" fmla="*/ 244366 h 3160986"/>
              <a:gd name="connsiteX79" fmla="*/ 843456 w 1135118"/>
              <a:gd name="connsiteY79" fmla="*/ 189186 h 3160986"/>
              <a:gd name="connsiteX80" fmla="*/ 827690 w 1135118"/>
              <a:gd name="connsiteY80" fmla="*/ 134007 h 3160986"/>
              <a:gd name="connsiteX81" fmla="*/ 811925 w 1135118"/>
              <a:gd name="connsiteY81" fmla="*/ 86710 h 3160986"/>
              <a:gd name="connsiteX82" fmla="*/ 780393 w 1135118"/>
              <a:gd name="connsiteY82" fmla="*/ 78828 h 3160986"/>
              <a:gd name="connsiteX83" fmla="*/ 670035 w 1135118"/>
              <a:gd name="connsiteY83" fmla="*/ 47297 h 3160986"/>
              <a:gd name="connsiteX84" fmla="*/ 599090 w 1135118"/>
              <a:gd name="connsiteY84" fmla="*/ 23648 h 3160986"/>
              <a:gd name="connsiteX85" fmla="*/ 575442 w 1135118"/>
              <a:gd name="connsiteY85" fmla="*/ 15766 h 3160986"/>
              <a:gd name="connsiteX86" fmla="*/ 465083 w 1135118"/>
              <a:gd name="connsiteY86" fmla="*/ 7883 h 3160986"/>
              <a:gd name="connsiteX87" fmla="*/ 370490 w 1135118"/>
              <a:gd name="connsiteY87" fmla="*/ 0 h 3160986"/>
              <a:gd name="connsiteX88" fmla="*/ 165538 w 1135118"/>
              <a:gd name="connsiteY88" fmla="*/ 15766 h 3160986"/>
              <a:gd name="connsiteX89" fmla="*/ 118242 w 1135118"/>
              <a:gd name="connsiteY89" fmla="*/ 31531 h 3160986"/>
              <a:gd name="connsiteX90" fmla="*/ 63062 w 1135118"/>
              <a:gd name="connsiteY90" fmla="*/ 39414 h 3160986"/>
              <a:gd name="connsiteX91" fmla="*/ 31531 w 1135118"/>
              <a:gd name="connsiteY91" fmla="*/ 47297 h 316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135118" h="3160986">
                <a:moveTo>
                  <a:pt x="31531" y="47297"/>
                </a:moveTo>
                <a:cubicBezTo>
                  <a:pt x="24962" y="56494"/>
                  <a:pt x="25909" y="78771"/>
                  <a:pt x="23649" y="94593"/>
                </a:cubicBezTo>
                <a:cubicBezTo>
                  <a:pt x="12508" y="172581"/>
                  <a:pt x="23339" y="134937"/>
                  <a:pt x="7883" y="181303"/>
                </a:cubicBezTo>
                <a:cubicBezTo>
                  <a:pt x="5255" y="215462"/>
                  <a:pt x="0" y="249519"/>
                  <a:pt x="0" y="283779"/>
                </a:cubicBezTo>
                <a:cubicBezTo>
                  <a:pt x="0" y="318039"/>
                  <a:pt x="4781" y="352136"/>
                  <a:pt x="7883" y="386255"/>
                </a:cubicBezTo>
                <a:cubicBezTo>
                  <a:pt x="15195" y="466687"/>
                  <a:pt x="13423" y="438028"/>
                  <a:pt x="23649" y="504497"/>
                </a:cubicBezTo>
                <a:cubicBezTo>
                  <a:pt x="26474" y="522861"/>
                  <a:pt x="28207" y="541396"/>
                  <a:pt x="31531" y="559676"/>
                </a:cubicBezTo>
                <a:cubicBezTo>
                  <a:pt x="33469" y="570335"/>
                  <a:pt x="37064" y="580631"/>
                  <a:pt x="39414" y="591207"/>
                </a:cubicBezTo>
                <a:cubicBezTo>
                  <a:pt x="47544" y="627793"/>
                  <a:pt x="45565" y="628500"/>
                  <a:pt x="55180" y="662152"/>
                </a:cubicBezTo>
                <a:cubicBezTo>
                  <a:pt x="57463" y="670141"/>
                  <a:pt x="61260" y="677689"/>
                  <a:pt x="63062" y="685800"/>
                </a:cubicBezTo>
                <a:cubicBezTo>
                  <a:pt x="66529" y="701403"/>
                  <a:pt x="67810" y="717424"/>
                  <a:pt x="70945" y="733097"/>
                </a:cubicBezTo>
                <a:cubicBezTo>
                  <a:pt x="81405" y="785394"/>
                  <a:pt x="77535" y="744398"/>
                  <a:pt x="86711" y="804041"/>
                </a:cubicBezTo>
                <a:cubicBezTo>
                  <a:pt x="97409" y="873582"/>
                  <a:pt x="95285" y="890480"/>
                  <a:pt x="102476" y="969579"/>
                </a:cubicBezTo>
                <a:cubicBezTo>
                  <a:pt x="104630" y="993275"/>
                  <a:pt x="108103" y="1016837"/>
                  <a:pt x="110359" y="1040524"/>
                </a:cubicBezTo>
                <a:cubicBezTo>
                  <a:pt x="113359" y="1072022"/>
                  <a:pt x="114930" y="1103651"/>
                  <a:pt x="118242" y="1135117"/>
                </a:cubicBezTo>
                <a:cubicBezTo>
                  <a:pt x="122050" y="1171288"/>
                  <a:pt x="128521" y="1201932"/>
                  <a:pt x="134007" y="1237593"/>
                </a:cubicBezTo>
                <a:cubicBezTo>
                  <a:pt x="136832" y="1255957"/>
                  <a:pt x="138661" y="1274475"/>
                  <a:pt x="141890" y="1292772"/>
                </a:cubicBezTo>
                <a:cubicBezTo>
                  <a:pt x="146547" y="1319161"/>
                  <a:pt x="153867" y="1345073"/>
                  <a:pt x="157656" y="1371600"/>
                </a:cubicBezTo>
                <a:cubicBezTo>
                  <a:pt x="167798" y="1442602"/>
                  <a:pt x="162483" y="1408452"/>
                  <a:pt x="173421" y="1474076"/>
                </a:cubicBezTo>
                <a:cubicBezTo>
                  <a:pt x="177073" y="1561715"/>
                  <a:pt x="179534" y="1674030"/>
                  <a:pt x="189187" y="1765738"/>
                </a:cubicBezTo>
                <a:cubicBezTo>
                  <a:pt x="190466" y="1777888"/>
                  <a:pt x="201316" y="1837903"/>
                  <a:pt x="204952" y="1852448"/>
                </a:cubicBezTo>
                <a:cubicBezTo>
                  <a:pt x="217177" y="1901347"/>
                  <a:pt x="211035" y="1847731"/>
                  <a:pt x="220718" y="1915510"/>
                </a:cubicBezTo>
                <a:cubicBezTo>
                  <a:pt x="227352" y="1961949"/>
                  <a:pt x="234019" y="2047043"/>
                  <a:pt x="236483" y="2088931"/>
                </a:cubicBezTo>
                <a:cubicBezTo>
                  <a:pt x="239727" y="2144078"/>
                  <a:pt x="239961" y="2199403"/>
                  <a:pt x="244366" y="2254469"/>
                </a:cubicBezTo>
                <a:cubicBezTo>
                  <a:pt x="245021" y="2262661"/>
                  <a:pt x="255912" y="2299804"/>
                  <a:pt x="260131" y="2309648"/>
                </a:cubicBezTo>
                <a:cubicBezTo>
                  <a:pt x="264760" y="2320449"/>
                  <a:pt x="271268" y="2330378"/>
                  <a:pt x="275897" y="2341179"/>
                </a:cubicBezTo>
                <a:cubicBezTo>
                  <a:pt x="295961" y="2387993"/>
                  <a:pt x="266105" y="2341261"/>
                  <a:pt x="307428" y="2396359"/>
                </a:cubicBezTo>
                <a:cubicBezTo>
                  <a:pt x="336179" y="2482608"/>
                  <a:pt x="290325" y="2351965"/>
                  <a:pt x="331076" y="2443655"/>
                </a:cubicBezTo>
                <a:cubicBezTo>
                  <a:pt x="337825" y="2458841"/>
                  <a:pt x="341587" y="2475186"/>
                  <a:pt x="346842" y="2490952"/>
                </a:cubicBezTo>
                <a:cubicBezTo>
                  <a:pt x="349470" y="2498835"/>
                  <a:pt x="353096" y="2506452"/>
                  <a:pt x="354725" y="2514600"/>
                </a:cubicBezTo>
                <a:cubicBezTo>
                  <a:pt x="359980" y="2540876"/>
                  <a:pt x="360538" y="2568548"/>
                  <a:pt x="370490" y="2593428"/>
                </a:cubicBezTo>
                <a:cubicBezTo>
                  <a:pt x="375745" y="2606566"/>
                  <a:pt x="381288" y="2619592"/>
                  <a:pt x="386256" y="2632841"/>
                </a:cubicBezTo>
                <a:cubicBezTo>
                  <a:pt x="389174" y="2640621"/>
                  <a:pt x="390865" y="2648853"/>
                  <a:pt x="394138" y="2656490"/>
                </a:cubicBezTo>
                <a:cubicBezTo>
                  <a:pt x="398767" y="2667291"/>
                  <a:pt x="405540" y="2677110"/>
                  <a:pt x="409904" y="2688021"/>
                </a:cubicBezTo>
                <a:cubicBezTo>
                  <a:pt x="442540" y="2769610"/>
                  <a:pt x="404047" y="2702884"/>
                  <a:pt x="457200" y="2782614"/>
                </a:cubicBezTo>
                <a:cubicBezTo>
                  <a:pt x="462455" y="2790497"/>
                  <a:pt x="468729" y="2797788"/>
                  <a:pt x="472966" y="2806262"/>
                </a:cubicBezTo>
                <a:cubicBezTo>
                  <a:pt x="478221" y="2816772"/>
                  <a:pt x="481901" y="2828231"/>
                  <a:pt x="488731" y="2837793"/>
                </a:cubicBezTo>
                <a:cubicBezTo>
                  <a:pt x="495211" y="2846864"/>
                  <a:pt x="504497" y="2853558"/>
                  <a:pt x="512380" y="2861441"/>
                </a:cubicBezTo>
                <a:cubicBezTo>
                  <a:pt x="522018" y="2880718"/>
                  <a:pt x="529983" y="2899907"/>
                  <a:pt x="543911" y="2916621"/>
                </a:cubicBezTo>
                <a:cubicBezTo>
                  <a:pt x="551048" y="2925185"/>
                  <a:pt x="561079" y="2931198"/>
                  <a:pt x="567559" y="2940269"/>
                </a:cubicBezTo>
                <a:cubicBezTo>
                  <a:pt x="574389" y="2949831"/>
                  <a:pt x="577097" y="2961835"/>
                  <a:pt x="583325" y="2971800"/>
                </a:cubicBezTo>
                <a:cubicBezTo>
                  <a:pt x="590288" y="2982941"/>
                  <a:pt x="599439" y="2992568"/>
                  <a:pt x="606973" y="3003331"/>
                </a:cubicBezTo>
                <a:cubicBezTo>
                  <a:pt x="617839" y="3018854"/>
                  <a:pt x="627994" y="3034862"/>
                  <a:pt x="638504" y="3050628"/>
                </a:cubicBezTo>
                <a:cubicBezTo>
                  <a:pt x="643759" y="3058511"/>
                  <a:pt x="651273" y="3065288"/>
                  <a:pt x="654269" y="3074276"/>
                </a:cubicBezTo>
                <a:cubicBezTo>
                  <a:pt x="656897" y="3082159"/>
                  <a:pt x="656833" y="3091541"/>
                  <a:pt x="662152" y="3097924"/>
                </a:cubicBezTo>
                <a:cubicBezTo>
                  <a:pt x="663489" y="3099528"/>
                  <a:pt x="709991" y="3134280"/>
                  <a:pt x="717331" y="3137338"/>
                </a:cubicBezTo>
                <a:cubicBezTo>
                  <a:pt x="740341" y="3146926"/>
                  <a:pt x="788276" y="3160986"/>
                  <a:pt x="788276" y="3160986"/>
                </a:cubicBezTo>
                <a:cubicBezTo>
                  <a:pt x="796159" y="3158358"/>
                  <a:pt x="803864" y="3155118"/>
                  <a:pt x="811925" y="3153103"/>
                </a:cubicBezTo>
                <a:cubicBezTo>
                  <a:pt x="829918" y="3148605"/>
                  <a:pt x="856966" y="3146348"/>
                  <a:pt x="874987" y="3137338"/>
                </a:cubicBezTo>
                <a:cubicBezTo>
                  <a:pt x="891187" y="3129238"/>
                  <a:pt x="950454" y="3090903"/>
                  <a:pt x="961697" y="3082159"/>
                </a:cubicBezTo>
                <a:cubicBezTo>
                  <a:pt x="970497" y="3075315"/>
                  <a:pt x="976427" y="3065199"/>
                  <a:pt x="985345" y="3058510"/>
                </a:cubicBezTo>
                <a:cubicBezTo>
                  <a:pt x="997602" y="3049317"/>
                  <a:pt x="1011766" y="3042982"/>
                  <a:pt x="1024759" y="3034862"/>
                </a:cubicBezTo>
                <a:cubicBezTo>
                  <a:pt x="1032793" y="3029841"/>
                  <a:pt x="1040524" y="3024352"/>
                  <a:pt x="1048407" y="3019097"/>
                </a:cubicBezTo>
                <a:cubicBezTo>
                  <a:pt x="1061477" y="2999492"/>
                  <a:pt x="1071365" y="2986779"/>
                  <a:pt x="1079938" y="2963917"/>
                </a:cubicBezTo>
                <a:cubicBezTo>
                  <a:pt x="1083742" y="2953773"/>
                  <a:pt x="1084708" y="2942763"/>
                  <a:pt x="1087821" y="2932386"/>
                </a:cubicBezTo>
                <a:cubicBezTo>
                  <a:pt x="1092596" y="2916469"/>
                  <a:pt x="1103587" y="2885090"/>
                  <a:pt x="1103587" y="2885090"/>
                </a:cubicBezTo>
                <a:cubicBezTo>
                  <a:pt x="1106214" y="2869324"/>
                  <a:pt x="1108002" y="2853396"/>
                  <a:pt x="1111469" y="2837793"/>
                </a:cubicBezTo>
                <a:cubicBezTo>
                  <a:pt x="1113271" y="2829682"/>
                  <a:pt x="1117069" y="2822134"/>
                  <a:pt x="1119352" y="2814145"/>
                </a:cubicBezTo>
                <a:cubicBezTo>
                  <a:pt x="1122328" y="2803728"/>
                  <a:pt x="1124607" y="2793124"/>
                  <a:pt x="1127235" y="2782614"/>
                </a:cubicBezTo>
                <a:cubicBezTo>
                  <a:pt x="1129863" y="2748455"/>
                  <a:pt x="1135118" y="2714398"/>
                  <a:pt x="1135118" y="2680138"/>
                </a:cubicBezTo>
                <a:cubicBezTo>
                  <a:pt x="1135118" y="2567853"/>
                  <a:pt x="1129060" y="2562553"/>
                  <a:pt x="1119352" y="2475186"/>
                </a:cubicBezTo>
                <a:cubicBezTo>
                  <a:pt x="1109190" y="2383735"/>
                  <a:pt x="1120275" y="2422782"/>
                  <a:pt x="1103587" y="2372710"/>
                </a:cubicBezTo>
                <a:cubicBezTo>
                  <a:pt x="1098332" y="2335924"/>
                  <a:pt x="1093333" y="2299100"/>
                  <a:pt x="1087821" y="2262352"/>
                </a:cubicBezTo>
                <a:cubicBezTo>
                  <a:pt x="1085450" y="2246546"/>
                  <a:pt x="1082050" y="2230898"/>
                  <a:pt x="1079938" y="2215055"/>
                </a:cubicBezTo>
                <a:cubicBezTo>
                  <a:pt x="1076793" y="2191470"/>
                  <a:pt x="1074683" y="2167758"/>
                  <a:pt x="1072056" y="2144110"/>
                </a:cubicBezTo>
                <a:cubicBezTo>
                  <a:pt x="1071087" y="2085989"/>
                  <a:pt x="1059739" y="1373569"/>
                  <a:pt x="1056290" y="1277007"/>
                </a:cubicBezTo>
                <a:cubicBezTo>
                  <a:pt x="1055720" y="1261034"/>
                  <a:pt x="1050837" y="1245507"/>
                  <a:pt x="1048407" y="1229710"/>
                </a:cubicBezTo>
                <a:cubicBezTo>
                  <a:pt x="1045582" y="1211346"/>
                  <a:pt x="1042374" y="1193018"/>
                  <a:pt x="1040525" y="1174531"/>
                </a:cubicBezTo>
                <a:cubicBezTo>
                  <a:pt x="1034489" y="1114170"/>
                  <a:pt x="1041425" y="1051556"/>
                  <a:pt x="1024759" y="993228"/>
                </a:cubicBezTo>
                <a:cubicBezTo>
                  <a:pt x="972096" y="808912"/>
                  <a:pt x="1036008" y="1038227"/>
                  <a:pt x="1001111" y="898635"/>
                </a:cubicBezTo>
                <a:cubicBezTo>
                  <a:pt x="999096" y="890574"/>
                  <a:pt x="994940" y="883117"/>
                  <a:pt x="993228" y="874986"/>
                </a:cubicBezTo>
                <a:cubicBezTo>
                  <a:pt x="984416" y="833130"/>
                  <a:pt x="978667" y="790660"/>
                  <a:pt x="969580" y="748862"/>
                </a:cubicBezTo>
                <a:cubicBezTo>
                  <a:pt x="965516" y="730170"/>
                  <a:pt x="957964" y="712357"/>
                  <a:pt x="953814" y="693683"/>
                </a:cubicBezTo>
                <a:cubicBezTo>
                  <a:pt x="931840" y="594799"/>
                  <a:pt x="945969" y="626034"/>
                  <a:pt x="922283" y="536028"/>
                </a:cubicBezTo>
                <a:cubicBezTo>
                  <a:pt x="915301" y="509498"/>
                  <a:pt x="906171" y="483577"/>
                  <a:pt x="898635" y="457200"/>
                </a:cubicBezTo>
                <a:cubicBezTo>
                  <a:pt x="895659" y="446783"/>
                  <a:pt x="893728" y="436086"/>
                  <a:pt x="890752" y="425669"/>
                </a:cubicBezTo>
                <a:cubicBezTo>
                  <a:pt x="888469" y="417680"/>
                  <a:pt x="884884" y="410082"/>
                  <a:pt x="882869" y="402021"/>
                </a:cubicBezTo>
                <a:lnTo>
                  <a:pt x="867104" y="338959"/>
                </a:lnTo>
                <a:cubicBezTo>
                  <a:pt x="861849" y="307428"/>
                  <a:pt x="856323" y="275941"/>
                  <a:pt x="851338" y="244366"/>
                </a:cubicBezTo>
                <a:cubicBezTo>
                  <a:pt x="848440" y="226013"/>
                  <a:pt x="847349" y="207354"/>
                  <a:pt x="843456" y="189186"/>
                </a:cubicBezTo>
                <a:cubicBezTo>
                  <a:pt x="839448" y="170482"/>
                  <a:pt x="833316" y="152290"/>
                  <a:pt x="827690" y="134007"/>
                </a:cubicBezTo>
                <a:cubicBezTo>
                  <a:pt x="822803" y="118123"/>
                  <a:pt x="828047" y="90740"/>
                  <a:pt x="811925" y="86710"/>
                </a:cubicBezTo>
                <a:cubicBezTo>
                  <a:pt x="801414" y="84083"/>
                  <a:pt x="790969" y="81178"/>
                  <a:pt x="780393" y="78828"/>
                </a:cubicBezTo>
                <a:cubicBezTo>
                  <a:pt x="738411" y="69499"/>
                  <a:pt x="712991" y="68776"/>
                  <a:pt x="670035" y="47297"/>
                </a:cubicBezTo>
                <a:cubicBezTo>
                  <a:pt x="617589" y="21073"/>
                  <a:pt x="660211" y="38928"/>
                  <a:pt x="599090" y="23648"/>
                </a:cubicBezTo>
                <a:cubicBezTo>
                  <a:pt x="591029" y="21633"/>
                  <a:pt x="583694" y="16737"/>
                  <a:pt x="575442" y="15766"/>
                </a:cubicBezTo>
                <a:cubicBezTo>
                  <a:pt x="538815" y="11457"/>
                  <a:pt x="501854" y="10712"/>
                  <a:pt x="465083" y="7883"/>
                </a:cubicBezTo>
                <a:lnTo>
                  <a:pt x="370490" y="0"/>
                </a:lnTo>
                <a:lnTo>
                  <a:pt x="165538" y="15766"/>
                </a:lnTo>
                <a:cubicBezTo>
                  <a:pt x="149146" y="18498"/>
                  <a:pt x="134435" y="27794"/>
                  <a:pt x="118242" y="31531"/>
                </a:cubicBezTo>
                <a:cubicBezTo>
                  <a:pt x="100138" y="35709"/>
                  <a:pt x="81342" y="36090"/>
                  <a:pt x="63062" y="39414"/>
                </a:cubicBezTo>
                <a:cubicBezTo>
                  <a:pt x="12697" y="48572"/>
                  <a:pt x="38100" y="38100"/>
                  <a:pt x="31531" y="4729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41358" y="2778749"/>
            <a:ext cx="1739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Merge 2d/3d branches: </a:t>
            </a:r>
            <a:r>
              <a:rPr lang="en-US" sz="1400" u="sng" dirty="0" smtClean="0">
                <a:solidFill>
                  <a:srgbClr val="FF0000"/>
                </a:solidFill>
              </a:rPr>
              <a:t>common FC and output layers</a:t>
            </a:r>
            <a:endParaRPr lang="en-US" sz="1400" u="sn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1021" y="4595648"/>
            <a:ext cx="4374931" cy="25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2373" y="4345648"/>
            <a:ext cx="1284340" cy="25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9703915">
            <a:off x="2566171" y="4432671"/>
            <a:ext cx="1284340" cy="25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604310"/>
            <a:ext cx="283726" cy="546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0653488">
            <a:off x="4281621" y="4416301"/>
            <a:ext cx="234872" cy="285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5260" y="4280846"/>
            <a:ext cx="7431522" cy="3053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Architectural </a:t>
            </a:r>
            <a:r>
              <a:rPr lang="en-US" sz="1400" b="1" dirty="0" err="1" smtClean="0"/>
              <a:t>hyperparameters</a:t>
            </a:r>
            <a:endParaRPr lang="en-US" sz="1400" b="1" dirty="0" smtClean="0"/>
          </a:p>
          <a:p>
            <a:pPr lvl="1"/>
            <a:r>
              <a:rPr lang="en-US" sz="1400" dirty="0" smtClean="0"/>
              <a:t>Input history length T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(500ms, 5000ms, longer?)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convolutional_layers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(fix: 3)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featuremaps_per_convlayer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(increasing with depth)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convolution_winsizes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(fix: 3x3 / 3x3x3 with stride 1)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pooling_winsizes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(fix to 2 with stride 2)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fullyconnected_layers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(2, 3, 4, 5)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neurons_per_fc_layer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(fix: 100)</a:t>
            </a:r>
          </a:p>
          <a:p>
            <a:pPr lvl="1"/>
            <a:r>
              <a:rPr lang="en-US" sz="1400" dirty="0" smtClean="0"/>
              <a:t>#</a:t>
            </a:r>
            <a:r>
              <a:rPr lang="en-US" sz="1400" dirty="0" err="1" smtClean="0"/>
              <a:t>dropout_rate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(increasing with depth)</a:t>
            </a:r>
          </a:p>
          <a:p>
            <a:pPr lvl="1"/>
            <a:r>
              <a:rPr lang="en-US" sz="1400" dirty="0" err="1" smtClean="0"/>
              <a:t>data_stride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(fix: stride 167ms = 500ms/3, 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subsampling resolution independent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of 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6157" y="4906341"/>
            <a:ext cx="2552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Methodological choices</a:t>
            </a:r>
            <a:endParaRPr lang="en-US" sz="1400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Max-pooling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6"/>
                </a:solidFill>
              </a:rPr>
              <a:t>ReLU</a:t>
            </a:r>
            <a:r>
              <a:rPr lang="en-US" sz="1400" dirty="0" smtClean="0">
                <a:solidFill>
                  <a:schemeClr val="accent6"/>
                </a:solidFill>
              </a:rPr>
              <a:t> transfer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Sigmoidal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Batch 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6"/>
                </a:solidFill>
              </a:rPr>
              <a:t>Dropout regularization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27441" y="2028215"/>
            <a:ext cx="7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p(alarm)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7441" y="2322507"/>
            <a:ext cx="740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p(baby)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27440" y="2825532"/>
            <a:ext cx="874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p(scream)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7439" y="2574020"/>
            <a:ext cx="119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…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(13 classes)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37" y="1091856"/>
            <a:ext cx="2052257" cy="74542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17229" y="1161880"/>
            <a:ext cx="1281704" cy="2744620"/>
            <a:chOff x="317229" y="1161880"/>
            <a:chExt cx="1281704" cy="2744620"/>
          </a:xfrm>
        </p:grpSpPr>
        <p:pic>
          <p:nvPicPr>
            <p:cNvPr id="25" name="Grafik 7">
              <a:extLst>
                <a:ext uri="{FF2B5EF4-FFF2-40B4-BE49-F238E27FC236}">
                  <a16:creationId xmlns:a16="http://schemas.microsoft.com/office/drawing/2014/main" xmlns="" id="{21FBA67F-F163-2F48-A0AA-D81FEAE8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779157" y="2295015"/>
              <a:ext cx="2700324" cy="507551"/>
            </a:xfrm>
            <a:prstGeom prst="rect">
              <a:avLst/>
            </a:prstGeom>
          </p:spPr>
        </p:pic>
        <p:pic>
          <p:nvPicPr>
            <p:cNvPr id="26" name="Grafik 21">
              <a:extLst>
                <a:ext uri="{FF2B5EF4-FFF2-40B4-BE49-F238E27FC236}">
                  <a16:creationId xmlns:a16="http://schemas.microsoft.com/office/drawing/2014/main" xmlns="" id="{5C4218EC-C4DD-9445-92D6-E61CD2D15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63613" y="2143954"/>
              <a:ext cx="2704288" cy="82080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317229" y="1161880"/>
              <a:ext cx="1281704" cy="97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4781" y="1630636"/>
              <a:ext cx="149479" cy="183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780" y="2807184"/>
              <a:ext cx="149479" cy="183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778129" y="1813711"/>
            <a:ext cx="2825389" cy="10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88569" y="2097848"/>
            <a:ext cx="2161103" cy="205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79" y="1951175"/>
            <a:ext cx="121349" cy="12134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79381" y="1920354"/>
            <a:ext cx="522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380" y="2099343"/>
            <a:ext cx="5229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02314" y="2099343"/>
            <a:ext cx="2846139" cy="3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5397" y="1920354"/>
            <a:ext cx="2144275" cy="173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58081" y="2096093"/>
            <a:ext cx="6304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74259" y="1920354"/>
            <a:ext cx="6474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9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&#10;\mathbf x_t \in \mathbb R^{160}$&#10;&#10;&#10;\end{document}"/>
  <p:tag name="IGUANATEXSIZ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g_o&#10;\end{align*}&#10;&#10;&#10;\end{document}"/>
  <p:tag name="IGUANATEXSIZE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h_t&#10;\end{align*}&#10;&#10;&#10;\end{document}"/>
  <p:tag name="IGUANATEXSIZE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t&#10;\end{align*}&#10;&#10;&#10;\end{document}"/>
  <p:tag name="IGUANATEXSIZE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h_{t-1}&#10;\end{align*}&#10;&#10;&#10;\end{document}"/>
  <p:tag name="IGUANATEXSIZE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{t-1}&#10;\end{align*}&#10;&#10;&#10;\end{document}"/>
  <p:tag name="IGUANATEXSIZE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(\mathbf h_{t}, \, \mathbf c_t) = \boldsymbol{\phi}(\mathbf x_t, \, \mathbf h_{t-1}, \, \mathbf c_{t-1})&#10;\end{align*}&#10;&#10;&#10;\end{document}"/>
  <p:tag name="IGUANATEXSIZE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t = \mathbf g_f \odot \mathbf c_{t-1} + \mathbf g_i \odot \widetilde{\mathbf c_{t}}&#10;\end{align*}&#10;&#10;&#10;\end{document}"/>
  <p:tag name="IGUANATEXSIZ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g_f = \boldsymbol \sigma\left( \mathbf W_f \, \mathbf x_t + \mathbf R_f \, \mathbf h_{t-1} + \mathbf b_f \right)\end{align*}&#10;&#10;&#10;\end{document}"/>
  <p:tag name="IGUANATEXSIZE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g_i = \boldsymbol \sigma\left( \mathbf W_i \, \mathbf x_t + \mathbf R_i \, \mathbf h_{t-1} + \mathbf b_i \right)\end{align*}&#10;&#10;&#10;\end{document}"/>
  <p:tag name="IGUANATEXSIZE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g_o = \boldsymbol \sigma\left( \mathbf W_o \, \mathbf x_t + \mathbf R_o \, \mathbf h_{t-1} + \mathbf b_o \right)\end{align*}&#10;&#10;&#10;\end{document}"/>
  <p:tag name="IGUANATEXSIZE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begin{pmatrix}&#10;\mathbf x_{t-T+1} \\ &#10;\vdots \\&#10;\mathbf x_T&#10;\end{pmatrix}&#10; =: \mathbf X_t \in \mathbb R^{160*T}$&#10;&#10;&#10;\end{document}"/>
  <p:tag name="IGUANATEXSIZ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widetilde{\mathbf c_{t}} = \mathrm{\textbf{tanh}}\left(\mathbf W_c \, \mathbf x_t + \mathbf R_c \, \mathbf h_{t-1} + \textbf b_c \right)&#10;\end{align*}&#10;&#10;&#10;\end{document}"/>
  <p:tag name="IGUANATEXSIZE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h_{t} = \mathbf g_o \odot \mathrm{\textbf{tanh}} \left( \mathbf c_t \right)\end{align*}&#10;&#10;&#10;\end{document}"/>
  <p:tag name="IGUANATEXSIZE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h_{t} \in \mathbb R^{N_\mathrm{cells}}&#10;\end{align*}&#10;&#10;&#10;\end{document}"/>
  <p:tag name="IGUANATEXSIZE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{t} \in \mathbb R^{N_\mathrm{cells}}&#10;\end{align*}&#10;&#10;&#10;\end{document}"/>
  <p:tag name="IGUANATEXSIZE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x_{t} \in \mathbb R^{N_\mathrm{input}}&#10;\end{align*}&#10;&#10;&#10;\end{document}"/>
  <p:tag name="IGUANATEXSIZE" val="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&#10;\mathbf x_t \in \mathbb R^{160}$&#10;&#10;&#10;\end{document}"/>
  <p:tag name="IGUANATEXSIZE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&amp;\hat {\mathbf y}(\mathbf x_t) \\&#10;\in &amp;(0,1)^{13}&#10;\end{align*}&#10;&#10;&#10;\end{document}"/>
  <p:tag name="IGUANATEXSIZE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2^{N_\mathrm{neurons}}$&#10;&#10;&#10;\end{document}"/>
  <p:tag name="IGUANATEXSIZE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t = \mathbf g_f \odot \mathbf c_{t-1} + \mathbf g_i \odot \widetilde{\mathbf c_{t}}&#10;\end{align*}&#10;&#10;&#10;\end{document}"/>
  <p:tag name="IGUANATEXSIZE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mathbf g_f = \boldsymbol \sigma\left( \mathbf W_f \, \mathbf x_t + (\textcolor{red}{\mathbf M \, \odot}\,  \mathbf R_f) \, \mathbf h_{t-1} + \mathbf b_f \right)\end{align*}&#10;&#10;&#10;\end{document}"/>
  <p:tag name="IGUANATEXSIZE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hat {\mathbf y}(\mathbf X_t) \in (0,1)^{13}$&#10;&#10;&#10;\end{document}"/>
  <p:tag name="IGUANATEXSIZE" val="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mathbf g_i = \boldsymbol \sigma\left( \mathbf W_i \, \mathbf x_t + (\textcolor{red}{\mathbf M \, \odot}\,  \mathbf R_i) \, \mathbf h_{t-1} + \mathbf b_i \right)\end{align*}&#10;&#10;&#10;\end{document}"/>
  <p:tag name="IGUANATEXSIZE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mathbf g_o = \boldsymbol \sigma\left( \mathbf W_o \, \mathbf x_t + (\textcolor{red}{\mathbf M \, \odot}\,  \mathbf R_o) \, \mathbf h_{t-1} + \mathbf b_o \right)\end{align*}&#10;&#10;&#10;\end{document}"/>
  <p:tag name="IGUANATEXSIZE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widetilde{\mathbf c_{t}} = \mathrm{\textbf{tanh}}\left(\mathbf W_c \, \mathbf x_t + (\textcolor{red}{\mathbf M \, \odot}\,  \mathbf R_c) \, \mathbf h_{t-1} + \textbf b_c \right)&#10;\end{align*}&#10;&#10;&#10;\end{document}"/>
  <p:tag name="IGUANATEXSIZE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h_{t} = \mathbf g_o \odot \mathrm{\textbf{tanh}} \left( \mathbf c_t \right)\end{align*}&#10;&#10;&#10;\end{document}"/>
  <p:tag name="IGUANATEXSIZE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t = \mathbf g_f \odot \mathbf c_{t-1} + \mathbf g_i \odot \widetilde{\mathbf c_{t}}&#10;\end{align*}&#10;&#10;&#10;\end{document}"/>
  <p:tag name="IGUANATEXSIZE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mathbf g_f = \boldsymbol \sigma\left( \mathbf W_f \, \mathbf x_t + \mathbf R_f \, (\textcolor{red}{\mathbf m \, \odot}\, \mathbf h_{t-1}) + \mathbf b_f \right)\end{align*}&#10;&#10;&#10;\end{document}"/>
  <p:tag name="IGUANATEXSIZE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mathbf g_i = \boldsymbol \sigma\left( \mathbf W_i \, \mathbf x_t + \mathbf R_i \, (\textcolor{red}{\mathbf m \, \odot}\, \mathbf h_{t-1}) + \mathbf b_i \right)\end{align*}&#10;&#10;&#10;\end{document}"/>
  <p:tag name="IGUANATEXSIZE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mathbf g_o = \boldsymbol \sigma\left( \mathbf W_o \, \mathbf x_t + \mathbf R_o \, (\textcolor{red}{\mathbf m \, \odot}\, \mathbf h_{t-1}) + \mathbf b_o \right)\end{align*}&#10;&#10;&#10;\end{document}"/>
  <p:tag name="IGUANATEXSIZE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widetilde{\mathbf c_{t}} = \mathrm{\textbf{tanh}}\left(\mathbf W_c \, \mathbf x_t + \mathbf R_c \, (\textcolor{red}{\mathbf m \, \odot}\, \mathbf h_{t-1}) + \textbf b_c \right)&#10;\end{align*}&#10;&#10;&#10;\end{document}"/>
  <p:tag name="IGUANATEXSIZE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h_{t} = \mathbf g_o \odot \mathrm{\textbf{tanh}} \left( \mathbf c_t \right)\end{align*}&#10;&#10;&#10;\end{document}"/>
  <p:tag name="IGUANATEXSIZ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\end{document}"/>
  <p:tag name="IGUANATEXSIZE" val="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textcolor{red}{\mathbf m} \in \{0, 1\}^{N_\mathrm{cells}}&#10;\end{align*}&#10;&#10;&#10;\end{document}"/>
  <p:tag name="IGUANATEXSIZE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\textcolor{red}{&#10;\mathbf M = &#10;  \begin{pmatrix}&#10;    \mathbf m^T \\&#10;    \vdots \\&#10;    \mathbf m^T&#10;  \end{pmatrix}&#10;}&#10;\in \{0, 1\}^{N_\mathrm{cells},N_\mathrm{cells}}&#10;\end{align*}&#10;&#10;&#10;\end{document}"/>
  <p:tag name="IGUANATEXSIZE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xcolor}&#10;\pagestyle{empty}&#10;\begin{document}&#10;&#10;\begin{align*}&#10;&amp; \left [ &#10;\mathbf R_* \, \{ \textcolor{red}{\mathbf m} \odot \mathbf h_{t-1} \}&#10;\right ]_i &#10;= \sum_{j=1}^{N_\mathrm{cells}} (\mathbf R_*)_{ij} \ \{\textcolor{red}{(\mathbf m)_j} \ (\mathbf h_{t-1})_j \} \\&#10;&amp; =  \sum_{j=1}^{N_\mathrm{cells}} \{ (\mathbf R_*)_{ij} \ \{\textcolor{red}{(\mathbf m)_j} \} \ (\mathbf h_{t-1})_j&#10;= \left [ \{ \mathbf R_* \odot \textcolor{red}{\mathbf M} \} \  \mathbf h_{t-1} \right ]_i &#10;\end{align*}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mathbf h_{t+1}^{(1)}$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rm{BAC} = \frac{\mathrm{Sensitivity} + \mathrm{Specificity}}{2}&#10;\end{align*}&#10;&#10;&#10;\end{document}"/>
  <p:tag name="IGUANATEXSIZE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rm{BAC} = \frac{\mathrm{Sensitivity} + \mathrm{Specificity}}{2}&#10;\end{align*}&#10;&#10;&#10;\end{document}"/>
  <p:tag name="IGUANATEX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rm{BAC} = \frac{\mathrm{Sensitivity} + \mathrm{Specificity}}{2}&#10;\end{align*}&#10;&#10;&#10;\end{document}"/>
  <p:tag name="IGUANATEXSIZE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rm{BAC}_2 = &#10;1 - \sqrt{(1-\mathrm{Sensitivity}^2) + (1-\mathrm{Specificity})^2}&#10;\end{align*}&#10;&#10;&#10;\end{document}"/>
  <p:tag name="IGUANATEX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begin{pmatrix}&#10;\mathbf x_{t-T+1} \\ &#10;\vdots \\&#10;\mathbf x_T&#10;\end{pmatrix}&#10; =: \mathbf X_t \in \mathbb R^{160*T}$&#10;&#10;&#10;\end{document}"/>
  <p:tag name="IGUANATEXSIZE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T$&#10;&#10;&#10;\end{document}"/>
  <p:tag name="IGUANATEXSIZE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c_t&#10;\end{align*}&#10;&#10;&#10;\end{document}"/>
  <p:tag name="IGUANATEXSIZE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g_f&#10;\end{align*}&#10;&#10;&#10;\end{document}"/>
  <p:tag name="IGUANATEXSIZE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\begin{align*}&#10;\mathbf g_i&#10;\end{align*}&#10;&#10;&#10;\end{document}"/>
  <p:tag name="IGUANATEXSIZE" val="1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31391</TotalTime>
  <Words>1826</Words>
  <Application>Microsoft Office PowerPoint</Application>
  <PresentationFormat>On-screen Show (4:3)</PresentationFormat>
  <Paragraphs>345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Sound event detection with neural networks</vt:lpstr>
      <vt:lpstr>Introduction</vt:lpstr>
      <vt:lpstr>Data: Isolated Sounds</vt:lpstr>
      <vt:lpstr>Data: Scenes</vt:lpstr>
      <vt:lpstr>Data: Features</vt:lpstr>
      <vt:lpstr>Data: Validation</vt:lpstr>
      <vt:lpstr>Data: Heterogenities</vt:lpstr>
      <vt:lpstr>Model 1: Multilayer Perceptron</vt:lpstr>
      <vt:lpstr>Model 2: Convolutional neural net</vt:lpstr>
      <vt:lpstr>Model 3: Long short-term memory</vt:lpstr>
      <vt:lpstr>Model 3: Long short-term memory</vt:lpstr>
      <vt:lpstr>Dropout regularization</vt:lpstr>
      <vt:lpstr>Recurrent Dropout</vt:lpstr>
      <vt:lpstr>Neural network optimization</vt:lpstr>
      <vt:lpstr>Hyperparameter Optimization</vt:lpstr>
      <vt:lpstr>Preliminary Results</vt:lpstr>
      <vt:lpstr>Challenges</vt:lpstr>
      <vt:lpstr>Outlook</vt:lpstr>
      <vt:lpstr>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sound event detection</dc:title>
  <dc:creator>Moritz Augustin</dc:creator>
  <cp:lastModifiedBy>Moritz Augustin</cp:lastModifiedBy>
  <cp:revision>153</cp:revision>
  <dcterms:created xsi:type="dcterms:W3CDTF">2018-06-21T15:08:04Z</dcterms:created>
  <dcterms:modified xsi:type="dcterms:W3CDTF">2018-07-13T11:04:30Z</dcterms:modified>
</cp:coreProperties>
</file>