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/>
              <a:t>Top</a:t>
            </a:r>
            <a:r>
              <a:rPr lang="en-US" sz="4000" baseline="0"/>
              <a:t> 5 Categories by aggregrate "Popularity" score </a:t>
            </a:r>
            <a:endParaRPr lang="en-US" sz="4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8-495D-82BF-BB5A0BAF8B1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9225640"/>
        <c:axId val="352744328"/>
      </c:barChart>
      <c:catAx>
        <c:axId val="489225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" spcFirstLastPara="1" vertOverflow="ellipsis" wrap="square" anchor="ctr" anchorCtr="1"/>
          <a:lstStyle/>
          <a:p>
            <a:pPr>
              <a:defRPr sz="3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744328"/>
        <c:crosses val="autoZero"/>
        <c:auto val="1"/>
        <c:lblAlgn val="ctr"/>
        <c:lblOffset val="100"/>
        <c:noMultiLvlLbl val="0"/>
      </c:catAx>
      <c:valAx>
        <c:axId val="3527443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5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cap="none" dirty="0"/>
              <a:t>Popularity</a:t>
            </a:r>
            <a:r>
              <a:rPr lang="en-US" sz="4000" cap="none" baseline="0" dirty="0"/>
              <a:t> percentage share from top 5 categories</a:t>
            </a:r>
            <a:endParaRPr lang="en-US" sz="4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AE-4457-86AC-2ABAE1976E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AE-4457-86AC-2ABAE1976E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AE-4457-86AC-2ABAE1976E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AE-4457-86AC-2ABAE1976E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AE-4457-86AC-2ABAE1976EE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3AE-4457-86AC-2ABAE1976E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3AE-4457-86AC-2ABAE1976EE5}"/>
                </c:ext>
              </c:extLst>
            </c:dLbl>
            <c:dLbl>
              <c:idx val="2"/>
              <c:layout>
                <c:manualLayout>
                  <c:x val="1.0483868360311293E-2"/>
                  <c:y val="0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AE-4457-86AC-2ABAE1976EE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83AE-4457-86AC-2ABAE1976EE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83AE-4457-86AC-2ABAE1976E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AE-4457-86AC-2ABAE1976EE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355323" y="1305909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581832" y="1611143"/>
            <a:ext cx="5944168" cy="461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54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Analysis</a:t>
            </a: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262548" y="7806522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529E8-9916-414F-B91C-8163632C4683}"/>
              </a:ext>
            </a:extLst>
          </p:cNvPr>
          <p:cNvSpPr/>
          <p:nvPr/>
        </p:nvSpPr>
        <p:spPr>
          <a:xfrm>
            <a:off x="11262548" y="4146017"/>
            <a:ext cx="2936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Insight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572AB-71B6-41D1-BA58-37FAA2B87152}"/>
              </a:ext>
            </a:extLst>
          </p:cNvPr>
          <p:cNvSpPr/>
          <p:nvPr/>
        </p:nvSpPr>
        <p:spPr>
          <a:xfrm>
            <a:off x="10837625" y="5069346"/>
            <a:ext cx="6993175" cy="235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/>
              <a:t>Food is a common theme with the top 5 categories with “Healthy Eating” ranking the highest. This may give an indication to an audience with the user base. You could use this insight to create a campaign and work with healthy eating brands to boost user engagement.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CCA8F-1910-47DD-B78A-E8A6E99F0321}"/>
              </a:ext>
            </a:extLst>
          </p:cNvPr>
          <p:cNvSpPr/>
          <p:nvPr/>
        </p:nvSpPr>
        <p:spPr>
          <a:xfrm>
            <a:off x="10809916" y="1980207"/>
            <a:ext cx="6582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Animals and science are the two most popular categories of the content, showing that people enjoy “real-life” and “factual” content the most.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CD16A-DCCE-41A1-ADC3-BCE85CE9D4F8}"/>
              </a:ext>
            </a:extLst>
          </p:cNvPr>
          <p:cNvSpPr/>
          <p:nvPr/>
        </p:nvSpPr>
        <p:spPr>
          <a:xfrm>
            <a:off x="10939669" y="7590590"/>
            <a:ext cx="2980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NEXT</a:t>
            </a:r>
            <a:r>
              <a:rPr lang="en-US" dirty="0"/>
              <a:t> </a:t>
            </a:r>
            <a:r>
              <a:rPr lang="en-US" sz="4000" dirty="0"/>
              <a:t>STEPS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B9538-09CA-4ED8-9CBB-F4D32E2D1B13}"/>
              </a:ext>
            </a:extLst>
          </p:cNvPr>
          <p:cNvSpPr/>
          <p:nvPr/>
        </p:nvSpPr>
        <p:spPr>
          <a:xfrm>
            <a:off x="10899975" y="8306793"/>
            <a:ext cx="69931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800" dirty="0"/>
              <a:t>This ad-hoc analysis is insightful, but it’s time to take this analysis 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42910" y="2601677"/>
            <a:ext cx="11916490" cy="597082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Social Buzz is a fast growing technology unicorn that need to adapt quickly to it’s global scale.</a:t>
            </a:r>
          </a:p>
          <a:p>
            <a:r>
              <a:rPr lang="en-US" sz="4000" dirty="0"/>
              <a:t>Accenture has begun a 3 month POC focusing on these tasks: </a:t>
            </a:r>
          </a:p>
          <a:p>
            <a:endParaRPr lang="en-US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4000" dirty="0"/>
              <a:t>An audit of social Buzz’s big data practice</a:t>
            </a: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4000" dirty="0"/>
              <a:t>Recommendations for successful IPO</a:t>
            </a: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4000" dirty="0"/>
              <a:t>Analysis to find Social Buzz’s top 5 most popular categories of content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14400" y="2268828"/>
            <a:ext cx="5055887" cy="5066666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890809" y="3571054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685800" y="2308953"/>
            <a:ext cx="9964482" cy="9848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r>
              <a:rPr lang="en-US" sz="2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Over </a:t>
            </a:r>
            <a:r>
              <a:rPr lang="en-US" sz="2800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100000</a:t>
            </a:r>
            <a:r>
              <a:rPr lang="en-US" sz="2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post per day</a:t>
            </a:r>
          </a:p>
          <a:p>
            <a:pPr>
              <a:lnSpc>
                <a:spcPts val="9600"/>
              </a:lnSpc>
            </a:pPr>
            <a:r>
              <a:rPr lang="en-US" sz="2800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36,500,000 </a:t>
            </a:r>
            <a:r>
              <a:rPr lang="en-US" sz="2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pieces of content per year!</a:t>
            </a:r>
          </a:p>
          <a:p>
            <a:pPr>
              <a:lnSpc>
                <a:spcPts val="9600"/>
              </a:lnSpc>
            </a:pPr>
            <a:r>
              <a:rPr lang="en-US" sz="2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But how to capitalize on it when there is so much?</a:t>
            </a:r>
          </a:p>
          <a:p>
            <a:pPr>
              <a:lnSpc>
                <a:spcPts val="9600"/>
              </a:lnSpc>
            </a:pPr>
            <a:r>
              <a:rPr lang="en-US" sz="2800" u="sng" dirty="0"/>
              <a:t>Analysis to find Social Buzz’s top 5 most popular categories of content</a:t>
            </a:r>
          </a:p>
          <a:p>
            <a:pPr>
              <a:lnSpc>
                <a:spcPts val="9600"/>
              </a:lnSpc>
            </a:pPr>
            <a:endParaRPr lang="en-US" sz="44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947129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Analyst</a:t>
            </a:r>
          </a:p>
          <a:p>
            <a:pPr algn="ctr"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8C5691-87BD-4E5D-9DD3-32E77B2E1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2698480"/>
            <a:ext cx="3152282" cy="291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948485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 		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Understanding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788595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200" spc="-640" dirty="0">
                <a:solidFill>
                  <a:srgbClr val="FFFFFF"/>
                </a:solidFill>
                <a:latin typeface="Clear Sans Regular Bold"/>
              </a:rPr>
              <a:t>2</a:t>
            </a:r>
            <a:r>
              <a:rPr lang="en-US" sz="4800" spc="-640" dirty="0">
                <a:solidFill>
                  <a:srgbClr val="FFFFFF"/>
                </a:solidFill>
                <a:latin typeface="Clear Sans Regular Bold"/>
              </a:rPr>
              <a:t>		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Cleaning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77344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		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Uncover Insights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780812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		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 Analysis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99862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		</a:t>
            </a:r>
            <a:r>
              <a:rPr lang="en-US" sz="5400" spc="-640" dirty="0">
                <a:solidFill>
                  <a:srgbClr val="FFFFFF"/>
                </a:solidFill>
                <a:latin typeface="Clear Sans Regular Bold"/>
              </a:rPr>
              <a:t>Data Modelling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97644" y="9525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		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667823-955A-41E2-9C3F-B010E00556E8}"/>
              </a:ext>
            </a:extLst>
          </p:cNvPr>
          <p:cNvSpPr/>
          <p:nvPr/>
        </p:nvSpPr>
        <p:spPr>
          <a:xfrm>
            <a:off x="2128067" y="2863150"/>
            <a:ext cx="1987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/>
              <a:t>  </a:t>
            </a:r>
            <a:r>
              <a:rPr lang="en-US" sz="5400" dirty="0">
                <a:solidFill>
                  <a:srgbClr val="00BAFF"/>
                </a:solidFill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69A135-FC1A-4478-9586-F37456DF3C62}"/>
              </a:ext>
            </a:extLst>
          </p:cNvPr>
          <p:cNvSpPr/>
          <p:nvPr/>
        </p:nvSpPr>
        <p:spPr>
          <a:xfrm>
            <a:off x="1797644" y="4234416"/>
            <a:ext cx="4450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UNIQUE CATEGORIES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21DB2-A383-4C0A-8907-13F823ECCCD7}"/>
              </a:ext>
            </a:extLst>
          </p:cNvPr>
          <p:cNvSpPr/>
          <p:nvPr/>
        </p:nvSpPr>
        <p:spPr>
          <a:xfrm>
            <a:off x="7482730" y="2863150"/>
            <a:ext cx="1987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BAFF"/>
                </a:solidFill>
              </a:rPr>
              <a:t>1897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276942-220F-47A2-A17B-C41F1CF8C031}"/>
              </a:ext>
            </a:extLst>
          </p:cNvPr>
          <p:cNvSpPr/>
          <p:nvPr/>
        </p:nvSpPr>
        <p:spPr>
          <a:xfrm>
            <a:off x="6629401" y="4365271"/>
            <a:ext cx="5695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/>
              <a:t>REACTIONS TO HUMAN POSTS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603D06-DA11-48DB-B6AA-5BEE1A38A919}"/>
              </a:ext>
            </a:extLst>
          </p:cNvPr>
          <p:cNvSpPr/>
          <p:nvPr/>
        </p:nvSpPr>
        <p:spPr>
          <a:xfrm>
            <a:off x="11665072" y="2801587"/>
            <a:ext cx="5241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BAFF"/>
                </a:solidFill>
              </a:rPr>
              <a:t>JANUARY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DE4B8-4E96-40A6-8D0A-EE992321B1BB}"/>
              </a:ext>
            </a:extLst>
          </p:cNvPr>
          <p:cNvSpPr/>
          <p:nvPr/>
        </p:nvSpPr>
        <p:spPr>
          <a:xfrm>
            <a:off x="11709523" y="4365271"/>
            <a:ext cx="5695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DE1D623-43BA-4A26-AC43-2C3B6DE9EB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99059"/>
              </p:ext>
            </p:extLst>
          </p:nvPr>
        </p:nvGraphicFramePr>
        <p:xfrm>
          <a:off x="2724116" y="1383832"/>
          <a:ext cx="13919455" cy="784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7213943-E354-458F-A397-610950993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537739"/>
              </p:ext>
            </p:extLst>
          </p:nvPr>
        </p:nvGraphicFramePr>
        <p:xfrm>
          <a:off x="3444024" y="419100"/>
          <a:ext cx="14536619" cy="862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312</Words>
  <Application>Microsoft Office PowerPoint</Application>
  <PresentationFormat>Custom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Clear Sans Regular Bold</vt:lpstr>
      <vt:lpstr>Graphik Regular</vt:lpstr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Mustapha Idris</cp:lastModifiedBy>
  <cp:revision>18</cp:revision>
  <dcterms:created xsi:type="dcterms:W3CDTF">2006-08-16T00:00:00Z</dcterms:created>
  <dcterms:modified xsi:type="dcterms:W3CDTF">2024-05-31T22:17:42Z</dcterms:modified>
  <dc:identifier>DAEhDyfaYKE</dc:identifier>
</cp:coreProperties>
</file>