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15900" y="389255"/>
            <a:ext cx="11355070" cy="5694045"/>
          </a:xfrm>
          <a:prstGeom prst="rect">
            <a:avLst/>
          </a:prstGeom>
          <a:noFill/>
        </p:spPr>
        <p:txBody>
          <a:bodyPr wrap="square" rtlCol="0">
            <a:noAutofit/>
          </a:bodyPr>
          <a:p>
            <a:pPr algn="ctr"/>
            <a:r>
              <a:rPr lang="en-US" sz="2000" b="1">
                <a:latin typeface="Tahoma" panose="020B0604030504040204" charset="0"/>
                <a:cs typeface="Tahoma" panose="020B0604030504040204" charset="0"/>
              </a:rPr>
              <a:t>SIGMA CLUB,</a:t>
            </a:r>
            <a:endParaRPr lang="en-US" sz="2000" b="1">
              <a:latin typeface="Tahoma" panose="020B0604030504040204" charset="0"/>
              <a:cs typeface="Tahoma" panose="020B0604030504040204" charset="0"/>
            </a:endParaRPr>
          </a:p>
          <a:p>
            <a:pPr algn="ctr"/>
            <a:endParaRPr lang="en-US" sz="2000" b="1">
              <a:latin typeface="Tahoma" panose="020B0604030504040204" charset="0"/>
              <a:cs typeface="Tahoma" panose="020B0604030504040204" charset="0"/>
            </a:endParaRPr>
          </a:p>
          <a:p>
            <a:pPr algn="ctr"/>
            <a:r>
              <a:rPr lang="en-US" sz="1400" b="1">
                <a:latin typeface="Tahoma" panose="020B0604030504040204" charset="0"/>
                <a:cs typeface="Tahoma" panose="020B0604030504040204" charset="0"/>
              </a:rPr>
              <a:t>UNIVERSITY OF IBADAN</a:t>
            </a:r>
            <a:endParaRPr lang="en-US" sz="1400" b="1">
              <a:latin typeface="Tahoma" panose="020B0604030504040204" charset="0"/>
              <a:cs typeface="Tahoma" panose="020B0604030504040204" charset="0"/>
            </a:endParaRPr>
          </a:p>
          <a:p>
            <a:pPr algn="ctr"/>
            <a:endParaRPr lang="en-US" sz="1400" b="1">
              <a:latin typeface="Tahoma" panose="020B0604030504040204" charset="0"/>
              <a:cs typeface="Tahoma" panose="020B0604030504040204" charset="0"/>
            </a:endParaRPr>
          </a:p>
          <a:p>
            <a:pPr algn="ctr"/>
            <a:endParaRPr lang="en-US" sz="1400" b="1">
              <a:latin typeface="Tahoma" panose="020B0604030504040204" charset="0"/>
              <a:cs typeface="Tahoma" panose="020B0604030504040204" charset="0"/>
            </a:endParaRPr>
          </a:p>
          <a:p>
            <a:pPr algn="ctr"/>
            <a:r>
              <a:rPr lang="en-US" sz="1600" b="1">
                <a:latin typeface="Tahoma" panose="020B0604030504040204" charset="0"/>
                <a:cs typeface="Tahoma" panose="020B0604030504040204" charset="0"/>
              </a:rPr>
              <a:t>Financial Report of Food and Drink Committee</a:t>
            </a:r>
            <a:endParaRPr lang="en-US" sz="1600" b="1">
              <a:latin typeface="Tahoma" panose="020B0604030504040204" charset="0"/>
              <a:cs typeface="Tahoma" panose="020B0604030504040204" charset="0"/>
            </a:endParaRPr>
          </a:p>
          <a:p>
            <a:pPr algn="ctr"/>
            <a:r>
              <a:rPr lang="en-US" sz="1600" b="1">
                <a:latin typeface="Tahoma" panose="020B0604030504040204" charset="0"/>
                <a:cs typeface="Tahoma" panose="020B0604030504040204" charset="0"/>
              </a:rPr>
              <a:t>FOR THE</a:t>
            </a:r>
            <a:endParaRPr lang="en-US" sz="1600" b="1">
              <a:latin typeface="Tahoma" panose="020B0604030504040204" charset="0"/>
              <a:cs typeface="Tahoma" panose="020B0604030504040204" charset="0"/>
            </a:endParaRPr>
          </a:p>
          <a:p>
            <a:pPr algn="ctr"/>
            <a:r>
              <a:rPr lang="en-US" sz="1600" b="1">
                <a:latin typeface="Tahoma" panose="020B0604030504040204" charset="0"/>
                <a:cs typeface="Tahoma" panose="020B0604030504040204" charset="0"/>
              </a:rPr>
              <a:t>2022/2023 SIGMA YEAR</a:t>
            </a:r>
            <a:endParaRPr lang="en-US" sz="1600" b="1">
              <a:latin typeface="Tahoma" panose="020B0604030504040204" charset="0"/>
              <a:cs typeface="Tahoma" panose="020B0604030504040204" charset="0"/>
            </a:endParaRPr>
          </a:p>
          <a:p>
            <a:pPr algn="ctr"/>
            <a:endParaRPr lang="en-US" sz="1600" b="1">
              <a:latin typeface="Tahoma" panose="020B0604030504040204" charset="0"/>
              <a:cs typeface="Tahoma" panose="020B0604030504040204" charset="0"/>
            </a:endParaRPr>
          </a:p>
          <a:p>
            <a:pPr algn="ctr"/>
            <a:r>
              <a:rPr lang="en-US" sz="1600" b="1">
                <a:latin typeface="Tahoma" panose="020B0604030504040204" charset="0"/>
                <a:cs typeface="Tahoma" panose="020B0604030504040204" charset="0"/>
              </a:rPr>
              <a:t>Presented by</a:t>
            </a:r>
            <a:endParaRPr lang="en-US" sz="1600" b="1">
              <a:latin typeface="Tahoma" panose="020B0604030504040204" charset="0"/>
              <a:cs typeface="Tahoma" panose="020B0604030504040204" charset="0"/>
            </a:endParaRPr>
          </a:p>
          <a:p>
            <a:pPr algn="ctr"/>
            <a:r>
              <a:rPr lang="en-US" sz="1600" b="1">
                <a:latin typeface="Tahoma" panose="020B0604030504040204" charset="0"/>
                <a:cs typeface="Tahoma" panose="020B0604030504040204" charset="0"/>
              </a:rPr>
              <a:t>Loyalist Ayodeji Timothy  (Committee Chairman)</a:t>
            </a:r>
            <a:endParaRPr lang="en-US" sz="1600" b="1">
              <a:latin typeface="Tahoma" panose="020B0604030504040204" charset="0"/>
              <a:cs typeface="Tahoma" panose="020B0604030504040204" charset="0"/>
            </a:endParaRPr>
          </a:p>
          <a:p>
            <a:pPr algn="ctr"/>
            <a:endParaRPr lang="en-US" sz="1600" b="1">
              <a:latin typeface="Tahoma" panose="020B0604030504040204" charset="0"/>
              <a:cs typeface="Tahoma" panose="020B0604030504040204" charset="0"/>
            </a:endParaRPr>
          </a:p>
          <a:p>
            <a:pPr algn="ctr"/>
            <a:r>
              <a:rPr lang="en-US" sz="1600" b="1">
                <a:latin typeface="Tahoma" panose="020B0604030504040204" charset="0"/>
                <a:cs typeface="Tahoma" panose="020B0604030504040204" charset="0"/>
              </a:rPr>
              <a:t>DATE: Friday, 5th July 2024</a:t>
            </a:r>
            <a:endParaRPr lang="en-US" sz="1600" b="1">
              <a:latin typeface="Tahoma" panose="020B0604030504040204" charset="0"/>
              <a:cs typeface="Tahoma" panose="020B0604030504040204" charset="0"/>
            </a:endParaRPr>
          </a:p>
          <a:p>
            <a:pPr algn="ctr"/>
            <a:r>
              <a:rPr lang="en-US" sz="1600" b="1">
                <a:latin typeface="Tahoma" panose="020B0604030504040204" charset="0"/>
                <a:cs typeface="Tahoma" panose="020B0604030504040204" charset="0"/>
              </a:rPr>
              <a:t>VENUE: Tedder Hall Senior Common Room (SCR) </a:t>
            </a:r>
            <a:endParaRPr lang="en-US" sz="1600" b="1">
              <a:latin typeface="Tahoma" panose="020B0604030504040204" charset="0"/>
              <a:cs typeface="Tahoma" panose="020B0604030504040204" charset="0"/>
            </a:endParaRPr>
          </a:p>
          <a:p>
            <a:pPr algn="ctr"/>
            <a:endParaRPr lang="en-US" sz="1600">
              <a:latin typeface="Tahoma" panose="020B0604030504040204" charset="0"/>
              <a:cs typeface="Tahoma" panose="020B0604030504040204" charset="0"/>
            </a:endParaRPr>
          </a:p>
          <a:p>
            <a:pPr algn="ctr"/>
            <a:endParaRPr lang="en-US" sz="1400">
              <a:latin typeface="Tahoma" panose="020B0604030504040204" charset="0"/>
              <a:cs typeface="Tahoma" panose="020B0604030504040204" charset="0"/>
            </a:endParaRPr>
          </a:p>
          <a:p>
            <a:pPr algn="ctr"/>
            <a:endParaRPr lang="en-US" sz="1400">
              <a:latin typeface="Tahoma" panose="020B0604030504040204" charset="0"/>
              <a:cs typeface="Tahoma" panose="020B0604030504040204" charset="0"/>
            </a:endParaRPr>
          </a:p>
          <a:p>
            <a:pPr algn="ctr"/>
            <a:r>
              <a:rPr lang="en-US" sz="1400">
                <a:latin typeface="Tahoma" panose="020B0604030504040204" charset="0"/>
                <a:cs typeface="Tahoma" panose="020B0604030504040204" charset="0"/>
              </a:rPr>
              <a:t>Committee Members</a:t>
            </a:r>
            <a:endParaRPr lang="en-US" sz="1400">
              <a:latin typeface="Tahoma" panose="020B0604030504040204" charset="0"/>
              <a:cs typeface="Tahoma" panose="020B0604030504040204" charset="0"/>
            </a:endParaRPr>
          </a:p>
          <a:p>
            <a:pPr algn="ctr"/>
            <a:r>
              <a:rPr lang="en-US" sz="1400">
                <a:latin typeface="Tahoma" panose="020B0604030504040204" charset="0"/>
                <a:cs typeface="Tahoma" panose="020B0604030504040204" charset="0"/>
              </a:rPr>
              <a:t>Loyalist Olasupo Tomiwa</a:t>
            </a:r>
            <a:endParaRPr lang="en-US" sz="1400">
              <a:latin typeface="Tahoma" panose="020B0604030504040204" charset="0"/>
              <a:cs typeface="Tahoma" panose="020B0604030504040204" charset="0"/>
            </a:endParaRPr>
          </a:p>
          <a:p>
            <a:pPr algn="ctr"/>
            <a:r>
              <a:rPr lang="en-US" sz="1400">
                <a:latin typeface="Tahoma" panose="020B0604030504040204" charset="0"/>
                <a:cs typeface="Tahoma" panose="020B0604030504040204" charset="0"/>
              </a:rPr>
              <a:t>Loyalist Abimbola Oluwatobi</a:t>
            </a:r>
            <a:endParaRPr lang="en-US" sz="1400">
              <a:latin typeface="Tahoma" panose="020B0604030504040204" charset="0"/>
              <a:cs typeface="Tahoma" panose="020B0604030504040204" charset="0"/>
            </a:endParaRPr>
          </a:p>
          <a:p>
            <a:pPr algn="ctr"/>
            <a:r>
              <a:rPr lang="en-US" sz="1400">
                <a:latin typeface="Tahoma" panose="020B0604030504040204" charset="0"/>
                <a:cs typeface="Tahoma" panose="020B0604030504040204" charset="0"/>
              </a:rPr>
              <a:t>Loyalist Olaniyan Ishola</a:t>
            </a:r>
            <a:endParaRPr lang="en-US" sz="1400">
              <a:latin typeface="Tahoma" panose="020B0604030504040204" charset="0"/>
              <a:cs typeface="Tahoma" panose="020B0604030504040204" charset="0"/>
            </a:endParaRPr>
          </a:p>
          <a:p>
            <a:pPr algn="ctr"/>
            <a:r>
              <a:rPr lang="en-US" sz="1400">
                <a:latin typeface="Tahoma" panose="020B0604030504040204" charset="0"/>
                <a:cs typeface="Tahoma" panose="020B0604030504040204" charset="0"/>
              </a:rPr>
              <a:t>Loyalist Adediran David</a:t>
            </a:r>
            <a:endParaRPr lang="en-US" sz="1400">
              <a:latin typeface="Tahoma" panose="020B0604030504040204" charset="0"/>
              <a:cs typeface="Tahoma" panose="020B060403050404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21055" y="320040"/>
            <a:ext cx="10567035" cy="6105525"/>
          </a:xfrm>
          <a:prstGeom prst="rect">
            <a:avLst/>
          </a:prstGeom>
          <a:noFill/>
        </p:spPr>
        <p:txBody>
          <a:bodyPr wrap="square" rtlCol="0">
            <a:noAutofit/>
          </a:bodyPr>
          <a:p>
            <a:r>
              <a:rPr lang="en-US" sz="1400">
                <a:latin typeface="Tahoma" panose="020B0604030504040204" charset="0"/>
                <a:cs typeface="Tahoma" panose="020B0604030504040204" charset="0"/>
              </a:rPr>
              <a:t>Sigma Chief,</a:t>
            </a: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Old Chief(s), Loyal Sigmites.</a:t>
            </a:r>
            <a:endParaRPr lang="en-US" sz="1400">
              <a:latin typeface="Tahoma" panose="020B0604030504040204" charset="0"/>
              <a:cs typeface="Tahoma" panose="020B0604030504040204" charset="0"/>
            </a:endParaRPr>
          </a:p>
          <a:p>
            <a:pPr>
              <a:lnSpc>
                <a:spcPct val="150000"/>
              </a:lnSpc>
            </a:pP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INTRODUCTION</a:t>
            </a: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It gives me great joy and pleasure to be presenting at this Financial Meeting for this Sigma year. We stand before you to give account of our stewardship as Food and Drinks Committee. Lots of events have been observed this Sigma year and this committee is proud to have served under this leadership of the house.</a:t>
            </a:r>
            <a:endParaRPr lang="en-US" sz="1400">
              <a:latin typeface="Tahoma" panose="020B0604030504040204" charset="0"/>
              <a:cs typeface="Tahoma" panose="020B0604030504040204" charset="0"/>
            </a:endParaRPr>
          </a:p>
          <a:p>
            <a:pPr>
              <a:lnSpc>
                <a:spcPct val="150000"/>
              </a:lnSpc>
            </a:pP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The responsibilities of this committee is clearly stated as follows:</a:t>
            </a:r>
            <a:endParaRPr lang="en-US" sz="1400">
              <a:latin typeface="Tahoma" panose="020B0604030504040204" charset="0"/>
              <a:cs typeface="Tahoma" panose="020B0604030504040204" charset="0"/>
            </a:endParaRPr>
          </a:p>
          <a:p>
            <a:pPr>
              <a:lnSpc>
                <a:spcPct val="150000"/>
              </a:lnSpc>
            </a:pP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a.Upholding the Sigma Ideals and Traditions among Loyal Sigmites. </a:t>
            </a: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b.Ensuring that Loyal Sigmites are properly dressed and groomed at all times and in all Sigma functions.</a:t>
            </a: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c. Taking inventory of the sigma ties. This include all matters relating to handling, knotting and proper use of the sigma tie by Loyal Sigmites.</a:t>
            </a: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d. Preparing and distributing the sigma brew at Sigma functions.</a:t>
            </a: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e. Documentation of financial transactions/evidence of payments of all other committee heads.</a:t>
            </a: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f. Keeping records of the dues paid by Loyal sigmites.</a:t>
            </a: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g. Procuring and distribution of adequate maintenance at Sigma functions. </a:t>
            </a: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h. Providing Proper utensils for the maintenance at functions</a:t>
            </a:r>
            <a:endParaRPr lang="en-US" sz="1400">
              <a:latin typeface="Tahoma" panose="020B0604030504040204" charset="0"/>
              <a:cs typeface="Tahoma" panose="020B060403050404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95960" y="412750"/>
            <a:ext cx="10761980" cy="5967730"/>
          </a:xfrm>
          <a:prstGeom prst="rect">
            <a:avLst/>
          </a:prstGeom>
          <a:noFill/>
        </p:spPr>
        <p:txBody>
          <a:bodyPr wrap="square" rtlCol="0">
            <a:noAutofit/>
          </a:bodyPr>
          <a:p>
            <a:pPr>
              <a:lnSpc>
                <a:spcPct val="150000"/>
              </a:lnSpc>
            </a:pPr>
            <a:r>
              <a:rPr lang="en-US"/>
              <a:t>i</a:t>
            </a:r>
            <a:r>
              <a:rPr lang="en-US" sz="1400">
                <a:latin typeface="Tahoma" panose="020B0604030504040204" charset="0"/>
                <a:cs typeface="Tahoma" panose="020B0604030504040204" charset="0"/>
              </a:rPr>
              <a:t>. Briefing the 'Newly Admitted' Sigmites on the day of the Financial Scribe Briefing.</a:t>
            </a:r>
            <a:endParaRPr lang="en-US" sz="1400">
              <a:latin typeface="Tahoma" panose="020B0604030504040204" charset="0"/>
              <a:cs typeface="Tahoma" panose="020B0604030504040204" charset="0"/>
            </a:endParaRPr>
          </a:p>
          <a:p>
            <a:pPr>
              <a:lnSpc>
                <a:spcPct val="150000"/>
              </a:lnSpc>
            </a:pP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This Sigma year, the functions carried out by the club are as follows:</a:t>
            </a:r>
            <a:endParaRPr lang="en-US" sz="1400">
              <a:latin typeface="Tahoma" panose="020B0604030504040204" charset="0"/>
              <a:cs typeface="Tahoma" panose="020B0604030504040204" charset="0"/>
            </a:endParaRPr>
          </a:p>
          <a:p>
            <a:pPr>
              <a:lnSpc>
                <a:spcPct val="150000"/>
              </a:lnSpc>
            </a:pP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1.Sigma Guest Luncheon</a:t>
            </a: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2.Sigma Admission Interview</a:t>
            </a: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3.Sigma Charity Scheme</a:t>
            </a: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4.Sigma Chief’s League</a:t>
            </a: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5.Sigma Health Outreach</a:t>
            </a: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6.Sigma Gentlemen Hangout</a:t>
            </a: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7.Sigma Scholarship Interview</a:t>
            </a: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8.Roseline Etuokwu Sigma Secondary School Competition</a:t>
            </a: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9.Financial Meeting</a:t>
            </a:r>
            <a:endParaRPr lang="en-US" sz="1400">
              <a:latin typeface="Tahoma" panose="020B0604030504040204" charset="0"/>
              <a:cs typeface="Tahoma" panose="020B0604030504040204" charset="0"/>
            </a:endParaRPr>
          </a:p>
          <a:p>
            <a:pPr>
              <a:lnSpc>
                <a:spcPct val="150000"/>
              </a:lnSpc>
            </a:pP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Sigma Guest Luncheon</a:t>
            </a:r>
            <a:endParaRPr lang="en-US" sz="1400">
              <a:latin typeface="Tahoma" panose="020B0604030504040204" charset="0"/>
              <a:cs typeface="Tahoma" panose="020B0604030504040204" charset="0"/>
            </a:endParaRPr>
          </a:p>
          <a:p>
            <a:pPr>
              <a:lnSpc>
                <a:spcPct val="150000"/>
              </a:lnSpc>
            </a:pPr>
            <a:r>
              <a:rPr lang="en-US" sz="1400">
                <a:latin typeface="Tahoma" panose="020B0604030504040204" charset="0"/>
                <a:cs typeface="Tahoma" panose="020B0604030504040204" charset="0"/>
              </a:rPr>
              <a:t>The Sigma guest luncheon is one of the core functions of the Sigma Club, where men of notable character and philanthropic contributions in society are inducted into the Sigma roll of honor. The 51st edition of this event for the current Sigma year was held at the Civic Center in Lagos, where Sir Kesington Adebutu was inducted into the Sigma roll of honor.</a:t>
            </a:r>
            <a:endParaRPr lang="en-US" sz="1400">
              <a:latin typeface="Tahoma" panose="020B0604030504040204" charset="0"/>
              <a:cs typeface="Tahoma" panose="020B0604030504040204" charset="0"/>
            </a:endParaRPr>
          </a:p>
          <a:p>
            <a:endParaRPr lang="en-US"/>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6745" y="412115"/>
            <a:ext cx="10909935" cy="6036310"/>
          </a:xfrm>
          <a:prstGeom prst="rect">
            <a:avLst/>
          </a:prstGeom>
          <a:noFill/>
        </p:spPr>
        <p:txBody>
          <a:bodyPr wrap="square" rtlCol="0">
            <a:noAutofit/>
          </a:bodyPr>
          <a:p>
            <a:endParaRPr lang="en-US"/>
          </a:p>
        </p:txBody>
      </p:sp>
      <p:graphicFrame>
        <p:nvGraphicFramePr>
          <p:cNvPr id="3" name="Table 2"/>
          <p:cNvGraphicFramePr/>
          <p:nvPr/>
        </p:nvGraphicFramePr>
        <p:xfrm>
          <a:off x="3232150" y="-4359910"/>
          <a:ext cx="5727700" cy="0"/>
        </p:xfrm>
        <a:graphic>
          <a:graphicData uri="http://schemas.openxmlformats.org/drawingml/2006/table">
            <a:tbl>
              <a:tblPr/>
              <a:tblGrid>
                <a:gridCol w="2534920"/>
                <a:gridCol w="1918335"/>
                <a:gridCol w="1274445"/>
              </a:tblGrid>
              <a:tr h="0">
                <a:tc>
                  <a:txBody>
                    <a:bodyPr/>
                    <a:p>
                      <a:pPr marL="63500" indent="0" algn="just">
                        <a:lnSpc>
                          <a:spcPct val="150000"/>
                        </a:lnSpc>
                        <a:spcBef>
                          <a:spcPct val="0"/>
                        </a:spcBef>
                        <a:spcAft>
                          <a:spcPct val="0"/>
                        </a:spcAft>
                      </a:pPr>
                      <a:r>
                        <a:rPr sz="1400" b="1">
                          <a:latin typeface="Tahoma" panose="020B0604030504040204"/>
                          <a:ea typeface="Arial" panose="020B0604020202020204"/>
                        </a:rPr>
                        <a:t>FOOD</a:t>
                      </a:r>
                      <a:endParaRPr sz="1400" b="1">
                        <a:latin typeface="Tahoma" panose="020B0604030504040204"/>
                        <a:ea typeface="Arial" panose="020B0604020202020204"/>
                      </a:endParaRPr>
                    </a:p>
                    <a:p>
                      <a:pPr marL="63500" indent="0" algn="just">
                        <a:lnSpc>
                          <a:spcPct val="150000"/>
                        </a:lnSpc>
                        <a:spcBef>
                          <a:spcPct val="0"/>
                        </a:spcBef>
                        <a:spcAft>
                          <a:spcPct val="0"/>
                        </a:spcAft>
                      </a:pPr>
                      <a:r>
                        <a:rPr sz="1400" b="1">
                          <a:latin typeface="Tahoma" panose="020B0604030504040204"/>
                          <a:ea typeface="Arial" panose="020B0604020202020204"/>
                        </a:rPr>
                        <a:t> </a:t>
                      </a:r>
                      <a:endParaRPr sz="1400" b="1">
                        <a:latin typeface="Tahoma" panose="020B0604030504040204"/>
                        <a:ea typeface="Arial" panose="020B0604020202020204"/>
                      </a:endParaRPr>
                    </a:p>
                    <a:p>
                      <a:pPr marL="63500" indent="0" algn="just">
                        <a:lnSpc>
                          <a:spcPct val="150000"/>
                        </a:lnSpc>
                        <a:spcBef>
                          <a:spcPct val="0"/>
                        </a:spcBef>
                        <a:spcAft>
                          <a:spcPct val="0"/>
                        </a:spcAft>
                      </a:pPr>
                      <a:r>
                        <a:rPr sz="1400" b="1">
                          <a:latin typeface="Tahoma" panose="020B0604030504040204"/>
                          <a:ea typeface="Arial" panose="020B0604020202020204"/>
                        </a:rPr>
                        <a:t> </a:t>
                      </a:r>
                      <a:endParaRPr sz="1400" b="1">
                        <a:latin typeface="Tahoma" panose="020B0604030504040204"/>
                        <a:ea typeface="Arial" panose="020B0604020202020204"/>
                      </a:endParaRPr>
                    </a:p>
                    <a:p>
                      <a:pPr marL="63500" indent="0" algn="just">
                        <a:lnSpc>
                          <a:spcPct val="150000"/>
                        </a:lnSpc>
                        <a:spcBef>
                          <a:spcPct val="0"/>
                        </a:spcBef>
                        <a:spcAft>
                          <a:spcPct val="0"/>
                        </a:spcAft>
                      </a:pPr>
                      <a:r>
                        <a:rPr sz="1400" b="1">
                          <a:latin typeface="Tahoma" panose="020B0604030504040204"/>
                          <a:ea typeface="Arial" panose="020B0604020202020204"/>
                        </a:rPr>
                        <a:t> </a:t>
                      </a:r>
                      <a:endParaRPr sz="1400" b="1">
                        <a:latin typeface="Tahoma" panose="020B0604030504040204"/>
                        <a:ea typeface="Arial" panose="020B0604020202020204"/>
                      </a:endParaRPr>
                    </a:p>
                    <a:p>
                      <a:pPr marL="63500" indent="0" algn="just">
                        <a:lnSpc>
                          <a:spcPct val="150000"/>
                        </a:lnSpc>
                        <a:spcBef>
                          <a:spcPct val="0"/>
                        </a:spcBef>
                        <a:spcAft>
                          <a:spcPct val="0"/>
                        </a:spcAft>
                      </a:pPr>
                      <a:r>
                        <a:rPr sz="1400" b="1">
                          <a:latin typeface="Tahoma" panose="020B0604030504040204"/>
                          <a:ea typeface="Arial" panose="020B0604020202020204"/>
                        </a:rPr>
                        <a:t> </a:t>
                      </a:r>
                      <a:endParaRPr sz="1400" b="1">
                        <a:latin typeface="Tahoma" panose="020B0604030504040204"/>
                        <a:ea typeface="Arial" panose="020B0604020202020204"/>
                      </a:endParaRPr>
                    </a:p>
                    <a:p>
                      <a:pPr marL="63500" indent="0" algn="just">
                        <a:lnSpc>
                          <a:spcPct val="150000"/>
                        </a:lnSpc>
                        <a:spcBef>
                          <a:spcPct val="0"/>
                        </a:spcBef>
                        <a:spcAft>
                          <a:spcPct val="0"/>
                        </a:spcAft>
                      </a:pPr>
                      <a:r>
                        <a:rPr sz="1400" b="1">
                          <a:latin typeface="Tahoma" panose="020B0604030504040204"/>
                          <a:ea typeface="Arial" panose="020B0604020202020204"/>
                        </a:rPr>
                        <a:t> </a:t>
                      </a:r>
                      <a:endParaRPr sz="1400" b="1">
                        <a:latin typeface="Tahoma" panose="020B0604030504040204"/>
                        <a:ea typeface="Arial" panose="020B0604020202020204"/>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63500" indent="0" algn="just">
                        <a:lnSpc>
                          <a:spcPct val="150000"/>
                        </a:lnSpc>
                        <a:spcBef>
                          <a:spcPct val="0"/>
                        </a:spcBef>
                        <a:spcAft>
                          <a:spcPct val="0"/>
                        </a:spcAft>
                      </a:pPr>
                      <a:r>
                        <a:rPr sz="1400" b="1">
                          <a:latin typeface="Tahoma" panose="020B0604030504040204"/>
                          <a:ea typeface="Arial" panose="020B0604020202020204"/>
                        </a:rPr>
                        <a:t>AMOUNT</a:t>
                      </a:r>
                      <a:endParaRPr sz="1400" b="1">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a:t>
                      </a:r>
                      <a:r>
                        <a:rPr sz="1400" b="1">
                          <a:latin typeface="Tahoma" panose="020B0604030504040204"/>
                          <a:ea typeface="Arial" panose="020B0604020202020204"/>
                        </a:rPr>
                        <a:t>Kilos</a:t>
                      </a:r>
                      <a:r>
                        <a:rPr sz="1400">
                          <a:latin typeface="Tahoma" panose="020B0604030504040204"/>
                          <a:ea typeface="Arial" panose="020B0604020202020204"/>
                        </a:rPr>
                        <a:t>)</a:t>
                      </a:r>
                      <a:endParaRPr sz="1400" b="1">
                        <a:latin typeface="Tahoma" panose="020B0604030504040204"/>
                        <a:ea typeface="Arial" panose="020B0604020202020204"/>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0">
                <a:tc>
                  <a:txBody>
                    <a:bodyPr/>
                    <a:p>
                      <a:pPr marL="63500" indent="0" algn="just">
                        <a:lnSpc>
                          <a:spcPct val="150000"/>
                        </a:lnSpc>
                        <a:spcBef>
                          <a:spcPct val="0"/>
                        </a:spcBef>
                        <a:spcAft>
                          <a:spcPct val="0"/>
                        </a:spcAft>
                      </a:pPr>
                      <a:r>
                        <a:rPr sz="1400" b="1">
                          <a:latin typeface="Tahoma" panose="020B0604030504040204"/>
                          <a:ea typeface="Arial" panose="020B0604020202020204"/>
                        </a:rPr>
                        <a:t>RICE</a:t>
                      </a:r>
                      <a:endParaRPr sz="1400" b="1">
                        <a:latin typeface="Tahoma" panose="020B0604030504040204"/>
                        <a:ea typeface="Arial" panose="020B0604020202020204"/>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63500" indent="0" algn="just">
                        <a:lnSpc>
                          <a:spcPct val="150000"/>
                        </a:lnSpc>
                        <a:spcBef>
                          <a:spcPct val="0"/>
                        </a:spcBef>
                        <a:spcAft>
                          <a:spcPct val="0"/>
                        </a:spcAft>
                      </a:pPr>
                      <a:r>
                        <a:rPr sz="1400">
                          <a:latin typeface="Tahoma" panose="020B0604030504040204"/>
                          <a:ea typeface="Arial" panose="020B0604020202020204"/>
                        </a:rPr>
                        <a:t>Jollof Rice</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Fried Rice</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Ofada Rice</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Chinese Basmati Rice</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Singapore Noodles</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0">
                <a:tc>
                  <a:txBody>
                    <a:bodyPr/>
                    <a:p>
                      <a:pPr marL="63500" indent="0" algn="just">
                        <a:lnSpc>
                          <a:spcPct val="150000"/>
                        </a:lnSpc>
                        <a:spcBef>
                          <a:spcPct val="0"/>
                        </a:spcBef>
                        <a:spcAft>
                          <a:spcPct val="0"/>
                        </a:spcAft>
                      </a:pPr>
                      <a:r>
                        <a:rPr sz="1400" b="1">
                          <a:latin typeface="Tahoma" panose="020B0604030504040204"/>
                          <a:ea typeface="Arial" panose="020B0604020202020204"/>
                        </a:rPr>
                        <a:t>SOLIDS</a:t>
                      </a:r>
                      <a:endParaRPr sz="1400" b="1">
                        <a:latin typeface="Tahoma" panose="020B0604030504040204"/>
                        <a:ea typeface="Arial" panose="020B0604020202020204"/>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63500" indent="0" algn="just">
                        <a:lnSpc>
                          <a:spcPct val="150000"/>
                        </a:lnSpc>
                        <a:spcBef>
                          <a:spcPct val="0"/>
                        </a:spcBef>
                        <a:spcAft>
                          <a:spcPct val="0"/>
                        </a:spcAft>
                      </a:pPr>
                      <a:r>
                        <a:rPr sz="1400">
                          <a:latin typeface="Tahoma" panose="020B0604030504040204"/>
                          <a:ea typeface="Arial" panose="020B0604020202020204"/>
                        </a:rPr>
                        <a:t>Pounded Yam</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Amala</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Semovita</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0">
                <a:tc>
                  <a:txBody>
                    <a:bodyPr/>
                    <a:p>
                      <a:pPr marL="63500" indent="0" algn="just">
                        <a:lnSpc>
                          <a:spcPct val="150000"/>
                        </a:lnSpc>
                        <a:spcBef>
                          <a:spcPct val="0"/>
                        </a:spcBef>
                        <a:spcAft>
                          <a:spcPct val="0"/>
                        </a:spcAft>
                      </a:pPr>
                      <a:r>
                        <a:rPr sz="1400" b="1">
                          <a:latin typeface="Tahoma" panose="020B0604030504040204"/>
                          <a:ea typeface="Arial" panose="020B0604020202020204"/>
                        </a:rPr>
                        <a:t>OTHERS</a:t>
                      </a:r>
                      <a:endParaRPr sz="1400" b="1">
                        <a:latin typeface="Tahoma" panose="020B0604030504040204"/>
                        <a:ea typeface="Arial" panose="020B0604020202020204"/>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63500" indent="0" algn="just">
                        <a:lnSpc>
                          <a:spcPct val="150000"/>
                        </a:lnSpc>
                        <a:spcBef>
                          <a:spcPct val="0"/>
                        </a:spcBef>
                        <a:spcAft>
                          <a:spcPct val="0"/>
                        </a:spcAft>
                      </a:pPr>
                      <a:r>
                        <a:rPr sz="1400">
                          <a:latin typeface="Tahoma" panose="020B0604030504040204"/>
                          <a:ea typeface="Arial" panose="020B0604020202020204"/>
                        </a:rPr>
                        <a:t>Ewa Agoyin</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Yam Porridge</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Coleslaw/Salad</a:t>
                      </a:r>
                      <a:endParaRPr sz="1400">
                        <a:latin typeface="Tahoma" panose="020B0604030504040204"/>
                        <a:ea typeface="Arial" panose="020B0604020202020204"/>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0">
                <a:tc>
                  <a:txBody>
                    <a:bodyPr/>
                    <a:p>
                      <a:pPr marL="63500" indent="0" algn="just">
                        <a:lnSpc>
                          <a:spcPct val="150000"/>
                        </a:lnSpc>
                        <a:spcBef>
                          <a:spcPct val="0"/>
                        </a:spcBef>
                        <a:spcAft>
                          <a:spcPct val="0"/>
                        </a:spcAft>
                      </a:pPr>
                      <a:r>
                        <a:rPr sz="1400" b="1">
                          <a:latin typeface="Tahoma" panose="020B0604030504040204"/>
                          <a:ea typeface="Arial" panose="020B0604020202020204"/>
                        </a:rPr>
                        <a:t>PROTEIN</a:t>
                      </a:r>
                      <a:endParaRPr sz="1400" b="1">
                        <a:latin typeface="Tahoma" panose="020B0604030504040204"/>
                        <a:ea typeface="Arial" panose="020B0604020202020204"/>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63500" indent="0" algn="just">
                        <a:lnSpc>
                          <a:spcPct val="150000"/>
                        </a:lnSpc>
                        <a:spcBef>
                          <a:spcPct val="0"/>
                        </a:spcBef>
                        <a:spcAft>
                          <a:spcPct val="0"/>
                        </a:spcAft>
                      </a:pPr>
                      <a:r>
                        <a:rPr sz="1400">
                          <a:latin typeface="Tahoma" panose="020B0604030504040204"/>
                          <a:ea typeface="Arial" panose="020B0604020202020204"/>
                        </a:rPr>
                        <a:t>Beef</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Hake Fish</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Chicken</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Snail</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Fresh Fish</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Smoke Fish</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0">
                <a:tc>
                  <a:txBody>
                    <a:bodyPr/>
                    <a:p>
                      <a:pPr marL="63500" indent="0" algn="just">
                        <a:lnSpc>
                          <a:spcPct val="150000"/>
                        </a:lnSpc>
                        <a:spcBef>
                          <a:spcPct val="0"/>
                        </a:spcBef>
                        <a:spcAft>
                          <a:spcPct val="0"/>
                        </a:spcAft>
                      </a:pPr>
                      <a:r>
                        <a:rPr sz="1400">
                          <a:latin typeface="Tahoma" panose="020B0604030504040204"/>
                          <a:ea typeface="Arial" panose="020B0604020202020204"/>
                        </a:rPr>
                        <a:t>Sigma Brew</a:t>
                      </a:r>
                      <a:endParaRPr sz="1400" b="1">
                        <a:latin typeface="Tahoma" panose="020B0604030504040204"/>
                        <a:ea typeface="Arial" panose="020B0604020202020204"/>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63500" indent="0" algn="just">
                        <a:lnSpc>
                          <a:spcPct val="150000"/>
                        </a:lnSpc>
                        <a:spcBef>
                          <a:spcPct val="0"/>
                        </a:spcBef>
                        <a:spcAft>
                          <a:spcPct val="0"/>
                        </a:spcAft>
                      </a:pPr>
                      <a:r>
                        <a:rPr sz="1400">
                          <a:latin typeface="Tahoma" panose="020B0604030504040204"/>
                          <a:ea typeface="Arial" panose="020B0604020202020204"/>
                        </a:rPr>
                        <a:t>Sigma Brew</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Disposable Cups, 20take away packs, seviette and spoons.</a:t>
                      </a:r>
                      <a:endParaRPr sz="1400">
                        <a:latin typeface="Tahoma" panose="020B0604030504040204"/>
                        <a:ea typeface="Arial" panose="020B0604020202020204"/>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63500" indent="0" algn="just">
                        <a:lnSpc>
                          <a:spcPct val="150000"/>
                        </a:lnSpc>
                        <a:spcBef>
                          <a:spcPct val="0"/>
                        </a:spcBef>
                        <a:spcAft>
                          <a:spcPct val="0"/>
                        </a:spcAft>
                      </a:pPr>
                      <a:r>
                        <a:rPr sz="1400">
                          <a:latin typeface="Tahoma" panose="020B0604030504040204"/>
                          <a:ea typeface="Arial" panose="020B0604020202020204"/>
                        </a:rPr>
                        <a:t>10k</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 </a:t>
                      </a:r>
                      <a:endParaRPr sz="1400">
                        <a:latin typeface="Tahoma" panose="020B0604030504040204"/>
                        <a:ea typeface="Arial" panose="020B0604020202020204"/>
                      </a:endParaRPr>
                    </a:p>
                    <a:p>
                      <a:pPr marL="63500" indent="0" algn="just">
                        <a:lnSpc>
                          <a:spcPct val="150000"/>
                        </a:lnSpc>
                        <a:spcBef>
                          <a:spcPct val="0"/>
                        </a:spcBef>
                        <a:spcAft>
                          <a:spcPct val="0"/>
                        </a:spcAft>
                      </a:pPr>
                      <a:r>
                        <a:rPr sz="1400">
                          <a:latin typeface="Tahoma" panose="020B0604030504040204"/>
                          <a:ea typeface="Arial" panose="020B0604020202020204"/>
                        </a:rPr>
                        <a:t>10k</a:t>
                      </a:r>
                      <a:endParaRPr sz="1400">
                        <a:latin typeface="Tahoma" panose="020B0604030504040204"/>
                        <a:ea typeface="Arial" panose="020B0604020202020204"/>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bl>
          </a:graphicData>
        </a:graphic>
      </p:graphicFrame>
      <p:sp>
        <p:nvSpPr>
          <p:cNvPr id="4" name="Text Box 3"/>
          <p:cNvSpPr txBox="1"/>
          <p:nvPr/>
        </p:nvSpPr>
        <p:spPr>
          <a:xfrm>
            <a:off x="3232150" y="10803890"/>
            <a:ext cx="5080000" cy="414020"/>
          </a:xfrm>
          <a:prstGeom prst="rect">
            <a:avLst/>
          </a:prstGeom>
        </p:spPr>
        <p:txBody>
          <a:bodyPr>
            <a:spAutoFit/>
          </a:bodyPr>
          <a:p>
            <a:pPr marL="0" indent="0" algn="just" defTabSz="266700">
              <a:lnSpc>
                <a:spcPct val="150000"/>
              </a:lnSpc>
              <a:spcAft>
                <a:spcPct val="0"/>
              </a:spcAft>
            </a:pPr>
            <a:r>
              <a:rPr sz="1400">
                <a:latin typeface="Tahoma" panose="020B0604030504040204"/>
                <a:ea typeface="Arial" panose="020B0604020202020204"/>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2539</Words>
  <Application>WPS Presentation</Application>
  <PresentationFormat>Widescreen</PresentationFormat>
  <Paragraphs>138</Paragraphs>
  <Slides>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vt:i4>
      </vt:variant>
    </vt:vector>
  </HeadingPairs>
  <TitlesOfParts>
    <vt:vector size="15" baseType="lpstr">
      <vt:lpstr>Arial</vt:lpstr>
      <vt:lpstr>SimSun</vt:lpstr>
      <vt:lpstr>Wingdings</vt:lpstr>
      <vt:lpstr>Calibri Light</vt:lpstr>
      <vt:lpstr>Calibri</vt:lpstr>
      <vt:lpstr>Microsoft YaHei</vt:lpstr>
      <vt:lpstr>Arial Unicode MS</vt:lpstr>
      <vt:lpstr>Tahoma</vt:lpstr>
      <vt:lpstr>Tahoma</vt:lpstr>
      <vt:lpstr>Arial</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Tomiwa Olasupo</cp:lastModifiedBy>
  <cp:revision>1</cp:revision>
  <dcterms:created xsi:type="dcterms:W3CDTF">2024-07-05T13:00:12Z</dcterms:created>
  <dcterms:modified xsi:type="dcterms:W3CDTF">2024-07-05T13:00:12Z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EE80E8AC9D5847718706EEDA0E647D7C_11</vt:lpwstr>
  </property>
  <property fmtid="{D5CDD505-2E9C-101B-9397-08002B2CF9AE}" pid="3" name="KSOProductBuildVer">
    <vt:lpwstr>1033-12.2.0.17119</vt:lpwstr>
  </property>
</Properties>
</file>