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7772400" cy="10693400"/>
  <p:notesSz cx="7772400" cy="10693400"/>
  <p:defaultTextStyle>
    <a:defPPr>
      <a:defRPr lang="de-DE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" y="-4951"/>
            <a:ext cx="7780496" cy="10698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15641" y="1755006"/>
            <a:ext cx="5872480" cy="1688171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15641" y="3665956"/>
            <a:ext cx="5876528" cy="2732758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620" y="9737925"/>
            <a:ext cx="1813560" cy="7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570" y="9737925"/>
            <a:ext cx="2461260" cy="7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70220" y="9737925"/>
            <a:ext cx="1813560" cy="7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>
              <a:buNone/>
            </a:pPr>
            <a:fld id="{9A0DB2DC-4C9A-4742-B13C-FB6460FD3503}" type="slidenum">
              <a:rPr lang="zh-CN" altLang="x-none">
                <a:ea typeface="Arial" panose="020B0604020202020204" pitchFamily="34" charset="0"/>
                <a:cs typeface="Arial" panose="020B0604020202020204" pitchFamily="34" charset="0"/>
              </a:rPr>
            </a:fld>
            <a:endParaRPr lang="zh-CN" altLang="x-none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97039"/>
            <a:ext cx="1748790" cy="9257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97039"/>
            <a:ext cx="5116830" cy="9257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x-none">
                <a:ea typeface="Arial" panose="020B0604020202020204" pitchFamily="34" charset="0"/>
                <a:cs typeface="Arial" panose="020B0604020202020204" pitchFamily="34" charset="0"/>
              </a:rPr>
            </a:fld>
            <a:endParaRPr lang="zh-CN" altLang="x-none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665925"/>
            <a:ext cx="6703695" cy="444815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156163"/>
            <a:ext cx="6703695" cy="2339180"/>
          </a:xfrm>
        </p:spPr>
        <p:txBody>
          <a:bodyPr/>
          <a:lstStyle>
            <a:lvl1pPr marL="0" indent="0">
              <a:buNone/>
              <a:defRPr sz="2040"/>
            </a:lvl1pPr>
            <a:lvl2pPr marL="388620" indent="0">
              <a:buNone/>
              <a:defRPr sz="1700"/>
            </a:lvl2pPr>
            <a:lvl3pPr marL="777240" indent="0">
              <a:buNone/>
              <a:defRPr sz="153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831740"/>
            <a:ext cx="3432810" cy="772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831740"/>
            <a:ext cx="3432810" cy="772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x-none">
                <a:ea typeface="Arial" panose="020B0604020202020204" pitchFamily="34" charset="0"/>
                <a:cs typeface="Arial" panose="020B0604020202020204" pitchFamily="34" charset="0"/>
              </a:rPr>
            </a:fld>
            <a:endParaRPr lang="zh-CN" altLang="x-none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2" y="569325"/>
            <a:ext cx="6703695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702" y="2621369"/>
            <a:ext cx="3288426" cy="128469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02" y="3906061"/>
            <a:ext cx="3288426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621369"/>
            <a:ext cx="3304620" cy="128469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906061"/>
            <a:ext cx="3304620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x-none">
                <a:ea typeface="Arial" panose="020B0604020202020204" pitchFamily="34" charset="0"/>
                <a:cs typeface="Arial" panose="020B0604020202020204" pitchFamily="34" charset="0"/>
              </a:rPr>
            </a:fld>
            <a:endParaRPr lang="zh-CN" altLang="x-none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x-none">
                <a:ea typeface="Arial" panose="020B0604020202020204" pitchFamily="34" charset="0"/>
                <a:cs typeface="Arial" panose="020B0604020202020204" pitchFamily="34" charset="0"/>
              </a:rPr>
            </a:fld>
            <a:endParaRPr lang="zh-CN" altLang="x-none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2" y="712893"/>
            <a:ext cx="2507139" cy="2495127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620" y="1539652"/>
            <a:ext cx="3934778" cy="759924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702" y="3208020"/>
            <a:ext cx="2507139" cy="594325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2" y="712893"/>
            <a:ext cx="2507139" cy="2495127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620" y="1539652"/>
            <a:ext cx="3934778" cy="759924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702" y="3208020"/>
            <a:ext cx="2507139" cy="594325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7776449" cy="10698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388620" y="297039"/>
            <a:ext cx="6995160" cy="9084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388620" y="1831740"/>
            <a:ext cx="6995160" cy="772301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620" y="9737925"/>
            <a:ext cx="1813560" cy="74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9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570" y="9737925"/>
            <a:ext cx="2461260" cy="74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9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70220" y="9737925"/>
            <a:ext cx="1813560" cy="74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90"/>
            </a:lvl1pPr>
          </a:lstStyle>
          <a:p>
            <a:pPr lvl="0">
              <a:buNone/>
            </a:pPr>
            <a:fld id="{9A0DB2DC-4C9A-4742-B13C-FB6460FD3503}" type="slidenum">
              <a:rPr lang="zh-CN" altLang="x-none">
                <a:ea typeface="Arial" panose="020B0604020202020204" pitchFamily="34" charset="0"/>
                <a:cs typeface="Arial" panose="020B0604020202020204" pitchFamily="34" charset="0"/>
              </a:rPr>
            </a:fld>
            <a:endParaRPr lang="zh-CN" altLang="x-none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91465" indent="-291465" algn="l" rtl="0" fontAlgn="base">
        <a:spcBef>
          <a:spcPct val="17000"/>
        </a:spcBef>
        <a:spcAft>
          <a:spcPct val="0"/>
        </a:spcAft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2570" algn="l" rtl="0" fontAlgn="base">
        <a:spcBef>
          <a:spcPct val="17000"/>
        </a:spcBef>
        <a:spcAft>
          <a:spcPct val="0"/>
        </a:spcAft>
        <a:buChar char="–"/>
        <a:defRPr sz="238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rtl="0" fontAlgn="base">
        <a:spcBef>
          <a:spcPct val="17000"/>
        </a:spcBef>
        <a:spcAft>
          <a:spcPct val="0"/>
        </a:spcAft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rtl="0" fontAlgn="base">
        <a:spcBef>
          <a:spcPct val="17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rtl="0" fontAlgn="base">
        <a:spcBef>
          <a:spcPct val="17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2443163" y="942975"/>
            <a:ext cx="2890838" cy="84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60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SIG</a:t>
            </a:r>
            <a:r>
              <a:rPr kumimoji="0" sz="260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260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AC</a:t>
            </a:r>
            <a:r>
              <a:rPr kumimoji="0" sz="260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kumimoji="0" sz="260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260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B,</a:t>
            </a:r>
            <a:endParaRPr kumimoji="0" sz="26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  <a:p>
            <a:pPr marR="0" algn="ctr" defTabSz="914400" fontAlgn="auto">
              <a:spcBef>
                <a:spcPts val="14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2000" b="1" kern="1200" cap="none" spc="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sz="200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200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V</a:t>
            </a:r>
            <a:r>
              <a:rPr kumimoji="0" sz="200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ERS</a:t>
            </a:r>
            <a:r>
              <a:rPr kumimoji="0" sz="200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200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2000" b="1" kern="1200" cap="none" spc="-2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kumimoji="0" sz="200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OFIB</a:t>
            </a:r>
            <a:r>
              <a:rPr kumimoji="0" sz="200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AD</a:t>
            </a:r>
            <a:r>
              <a:rPr kumimoji="0" sz="200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AN</a:t>
            </a:r>
            <a:endParaRPr kumimoji="0" sz="20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8288" y="2516188"/>
            <a:ext cx="4708525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algn="ctr">
              <a:buNone/>
            </a:pPr>
            <a:r>
              <a:rPr lang="zh-CN" altLang="x-none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FinancialReportofFoodandDrinkCommittee</a:t>
            </a:r>
            <a:endParaRPr lang="zh-CN" altLang="x-none" sz="16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>
              <a:spcBef>
                <a:spcPts val="15"/>
              </a:spcBef>
              <a:buNone/>
            </a:pPr>
            <a:endParaRPr lang="zh-CN" altLang="x-none" sz="1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x-none" sz="1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FORTHE</a:t>
            </a:r>
            <a:endParaRPr lang="zh-CN" altLang="x-none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5"/>
              </a:spcBef>
              <a:buNone/>
            </a:pPr>
            <a:endParaRPr lang="zh-CN" altLang="x-none" sz="19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x-none" sz="20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2022/2023SIGMAYEAR</a:t>
            </a:r>
            <a:endParaRPr lang="zh-CN" altLang="x-none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"/>
              </a:spcBef>
              <a:buNone/>
            </a:pPr>
            <a:endParaRPr lang="zh-CN" altLang="x-none" sz="19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1000"/>
              </a:lnSpc>
              <a:buNone/>
            </a:pPr>
            <a:r>
              <a:rPr lang="zh-CN" altLang="x-none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Presentedby</a:t>
            </a:r>
            <a:r>
              <a:rPr lang="zh-CN" altLang="x-none" sz="16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Loyalist</a:t>
            </a:r>
            <a:r>
              <a:rPr lang="en-GB" altLang="zh-CN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 </a:t>
            </a:r>
            <a:r>
              <a:rPr lang="zh-CN" altLang="x-none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Ayodeji</a:t>
            </a:r>
            <a:r>
              <a:rPr lang="en-GB" altLang="zh-CN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 </a:t>
            </a:r>
            <a:r>
              <a:rPr lang="zh-CN" altLang="x-none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Timothy</a:t>
            </a:r>
            <a:r>
              <a:rPr lang="en-GB" altLang="zh-CN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 </a:t>
            </a:r>
            <a:r>
              <a:rPr lang="zh-CN" altLang="x-none" sz="16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(CommitteeChairman)</a:t>
            </a:r>
            <a:endParaRPr lang="zh-CN" altLang="x-none" sz="16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75" y="5807075"/>
            <a:ext cx="4959350" cy="735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kern="1200" cap="none" spc="-2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DATE</a:t>
            </a:r>
            <a:r>
              <a:rPr kumimoji="0" sz="16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: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Frid</a:t>
            </a:r>
            <a:r>
              <a:rPr kumimoji="0" sz="16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ay,</a:t>
            </a: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5th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J</a:t>
            </a: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ul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y2024</a:t>
            </a:r>
            <a:endParaRPr kumimoji="0" sz="16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  <a:p>
            <a:pPr marR="0" defTabSz="914400" fontAlgn="auto"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55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VE</a:t>
            </a:r>
            <a:r>
              <a:rPr kumimoji="0" sz="1600" b="1" kern="1200" cap="none" spc="-2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</a:t>
            </a:r>
            <a:r>
              <a:rPr kumimoji="0" sz="16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:</a:t>
            </a:r>
            <a:r>
              <a:rPr kumimoji="0" b="1" kern="1200" cap="none" spc="-1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edde</a:t>
            </a:r>
            <a:r>
              <a:rPr kumimoji="0" b="1" kern="1200" cap="none" spc="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kumimoji="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kumimoji="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lS</a:t>
            </a:r>
            <a:r>
              <a:rPr kumimoji="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b="1" kern="1200" cap="none" spc="-1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iorCom</a:t>
            </a:r>
            <a:r>
              <a:rPr kumimoji="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b="1" kern="1200" cap="none" spc="-1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b="1" kern="1200" cap="none" spc="-5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Roo</a:t>
            </a:r>
            <a:r>
              <a:rPr kumimoji="0" b="1" kern="1200" cap="none" spc="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(SC</a:t>
            </a:r>
            <a:r>
              <a:rPr kumimoji="0" b="1" kern="1200" cap="none" spc="-1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b="1" kern="1200" cap="none" spc="0" normalizeH="0" baseline="0" noProof="0" dirty="0">
                <a:latin typeface="Arial" panose="020B0604020202020204"/>
                <a:ea typeface="+mn-ea"/>
                <a:cs typeface="Arial" panose="020B0604020202020204"/>
              </a:rPr>
              <a:t>)</a:t>
            </a:r>
            <a:endParaRPr kumimoji="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2100" y="7310438"/>
            <a:ext cx="212090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1430" algn="ctr">
              <a:lnSpc>
                <a:spcPct val="151000"/>
              </a:lnSpc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CommitteeMembers</a:t>
            </a:r>
            <a:r>
              <a:rPr lang="zh-CN" altLang="x-none" sz="14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LoyalistOlasupoTomiwa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LoyalistAbimbolaOluwatobi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LoyalistOlaniyanIshola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LoyalistAdediranDavid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6" name="object 6"/>
          <p:cNvSpPr txBox="1"/>
          <p:nvPr/>
        </p:nvSpPr>
        <p:spPr>
          <a:xfrm>
            <a:off x="3705225" y="10083800"/>
            <a:ext cx="153988" cy="139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>
              <a:buNone/>
            </a:pPr>
            <a:r>
              <a:rPr lang="zh-CN" altLang="x-none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x-none" sz="9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873500"/>
            <a:ext cx="5726113" cy="849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51000"/>
              </a:lnSpc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Exampackage</a:t>
            </a:r>
            <a:r>
              <a:rPr lang="zh-CN" altLang="x-none" sz="14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ThefollowingwasspentondistributionofexaminationpackagetoLoyalSigmite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445500"/>
            <a:ext cx="5719763" cy="1169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51000"/>
              </a:lnSpc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SigmaTiesandworkvest</a:t>
            </a:r>
            <a:r>
              <a:rPr lang="zh-CN" altLang="x-none" sz="14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Iwashandedover7ties,currentlytheclubhas62ties,40newtiesand22tiesretri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evedfromseagotsandresignees.Allworkvesthaseenretrievedanddistributed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toLoyalSigmites.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2963" y="914400"/>
          <a:ext cx="5870575" cy="197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135"/>
                <a:gridCol w="1957068"/>
                <a:gridCol w="1957212"/>
              </a:tblGrid>
              <a:tr h="32790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8p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14.4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hin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5Jar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22.5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Groundnu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4B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Misce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ous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169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.9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2963" y="5143500"/>
          <a:ext cx="5870575" cy="295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135"/>
                <a:gridCol w="1957068"/>
                <a:gridCol w="1957212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Ki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Spaghet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92.4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Tom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pas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4ca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Oil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rton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5.95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rton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80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65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ckingNyl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3.25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Logis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ics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Tot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146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05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object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1254125"/>
            <a:ext cx="1438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Payme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to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D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5025" y="1557338"/>
          <a:ext cx="6188075" cy="8056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111"/>
                <a:gridCol w="2833749"/>
                <a:gridCol w="2740548"/>
              </a:tblGrid>
              <a:tr h="33375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/N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3461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3461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NTP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3461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stB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bat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kinlo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wa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ladi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ejiM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heez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on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naP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nce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628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deji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dula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z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z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uf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stO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kp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ar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taS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stUk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ch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Vin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ira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vid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ok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him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nj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labi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labiSa</a:t>
                      </a:r>
                      <a:r>
                        <a:rPr sz="1400" spc="-25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edB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bat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nde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628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stB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del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wo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stOn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ris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pher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42893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lBr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ght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stFij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luwa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obi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iol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wato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2481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legbusi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walHa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0413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marL="32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3461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kin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eA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0413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3461">
                      <a:solidFill>
                        <a:srgbClr val="CCE8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0413">
                      <a:solidFill>
                        <a:srgbClr val="CCE8CF"/>
                      </a:solidFill>
                      <a:prstDash val="solid"/>
                    </a:lnL>
                    <a:lnR w="13461">
                      <a:solidFill>
                        <a:srgbClr val="CCE8CF"/>
                      </a:solidFill>
                      <a:prstDash val="solid"/>
                    </a:lnR>
                    <a:lnT w="10413">
                      <a:solidFill>
                        <a:srgbClr val="CCE8CF"/>
                      </a:solidFill>
                      <a:prstDash val="solid"/>
                    </a:lnT>
                    <a:lnB w="13461">
                      <a:solidFill>
                        <a:srgbClr val="CCE8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object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315" name="Table 13314"/>
          <p:cNvGraphicFramePr/>
          <p:nvPr/>
        </p:nvGraphicFramePr>
        <p:xfrm>
          <a:off x="835025" y="914400"/>
          <a:ext cx="6188075" cy="8613775"/>
        </p:xfrm>
        <a:graphic>
          <a:graphicData uri="http://schemas.openxmlformats.org/drawingml/2006/table">
            <a:tbl>
              <a:tblPr/>
              <a:tblGrid>
                <a:gridCol w="614363"/>
                <a:gridCol w="2833687"/>
                <a:gridCol w="2740025"/>
              </a:tblGrid>
              <a:tr h="6556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lnSpc>
                          <a:spcPct val="151000"/>
                        </a:lnSpc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LoyalistMuhammad-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JamiuAbdullah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LoyalistMustaphaHammed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LoyalistNnaemeziePhilip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LoyalistOgbuNnamdiDave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LoyalistOjedeleKayode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LoyalistFadipeOluwaferanmi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LoyalistOlalekanMicheal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 defTabSz="914400">
                        <a:buNone/>
                        <a:tabLst>
                          <a:tab pos="522605" algn="l"/>
                        </a:tabLst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LoyalistOlaoluwaOlagoke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LoyalistOladapoSamuel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LoyalistOlasupoTomiwa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LoyalistOmotundeOlamide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LoyalistOwonifaariToluwaleke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LoyalistOyeroHabibulah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LoyalistOyeyebiQudus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LoyalistOziegbeKehinde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LoyalistRasheedHabib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LoyalistSalawuToheeb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LoyalistSikirullahIdris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LoyalistToyinboAyodele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LoyalistUcheIkechukwu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LoyalistObakoreVictor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LoyalistBelloTewogbolaJames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LoyalistAdesokanEmmanuel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LoyalistOlaosebikanGbolahan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LoyalistOlowuSegunVictor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object 3"/>
          <p:cNvSpPr txBox="1"/>
          <p:nvPr/>
        </p:nvSpPr>
        <p:spPr>
          <a:xfrm>
            <a:off x="901700" y="3489325"/>
            <a:ext cx="549275" cy="2047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Others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4339" name="object 5"/>
          <p:cNvSpPr/>
          <p:nvPr/>
        </p:nvSpPr>
        <p:spPr>
          <a:xfrm>
            <a:off x="7561263" y="0"/>
            <a:ext cx="0" cy="458788"/>
          </a:xfrm>
          <a:custGeom>
            <a:avLst/>
            <a:gdLst/>
            <a:ahLst/>
            <a:cxnLst/>
            <a:pathLst>
              <a:path h="458470">
                <a:moveTo>
                  <a:pt x="0" y="0"/>
                </a:moveTo>
                <a:lnTo>
                  <a:pt x="0" y="457961"/>
                </a:lnTo>
              </a:path>
            </a:pathLst>
          </a:custGeom>
          <a:noFill/>
          <a:ln w="317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4340" name="object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341" name="Table 14340"/>
          <p:cNvGraphicFramePr/>
          <p:nvPr/>
        </p:nvGraphicFramePr>
        <p:xfrm>
          <a:off x="835025" y="914400"/>
          <a:ext cx="6188075" cy="1982788"/>
        </p:xfrm>
        <a:graphic>
          <a:graphicData uri="http://schemas.openxmlformats.org/drawingml/2006/table">
            <a:tbl>
              <a:tblPr/>
              <a:tblGrid>
                <a:gridCol w="614363"/>
                <a:gridCol w="2833687"/>
                <a:gridCol w="2740025"/>
              </a:tblGrid>
              <a:tr h="3333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LoyalistGbolagadeJoseph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LoyalistOlowuSegunVictor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lnSpc>
                          <a:spcPct val="151000"/>
                        </a:lnSpc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LoyalistOkwuowuluClementUgoch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ukwu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317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LoyalistBabatundeFaith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Total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305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0413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CCE8C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2963" y="3794125"/>
          <a:ext cx="5870575" cy="5910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439"/>
                <a:gridCol w="2374782"/>
                <a:gridCol w="2925196"/>
              </a:tblGrid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S/N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NAM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ou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t(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ola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fia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victor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90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ua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4.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yool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Ibra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im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Abiol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ua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Onoj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ue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Mr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eem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8.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dul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80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9.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Ob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em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niy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bra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11.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ncis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12.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z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ek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13.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oye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ohn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14.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90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15.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wal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pe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16.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woleA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om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17.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rick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object 3"/>
          <p:cNvSpPr txBox="1"/>
          <p:nvPr/>
        </p:nvSpPr>
        <p:spPr>
          <a:xfrm>
            <a:off x="901700" y="2901950"/>
            <a:ext cx="5754688" cy="406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Shortcomings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65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NonavailabilityofSigmaUtensils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Lackofdocumentationfrompreviouscommitteechairmen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buNone/>
            </a:pPr>
            <a:endParaRPr lang="zh-CN" altLang="x-none" sz="1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spcBef>
                <a:spcPts val="50"/>
              </a:spcBef>
              <a:buNone/>
            </a:pPr>
            <a:endParaRPr lang="zh-CN" altLang="x-none" sz="15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Recommendations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51000"/>
              </a:lnSpc>
              <a:spcBef>
                <a:spcPts val="15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Detailedhandingoverofmaterialsanddocumentationforeasytransitionand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accountability.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ProvisionofpermanentSigmautensils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buNone/>
            </a:pPr>
            <a:endParaRPr lang="zh-CN" altLang="x-none" sz="1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51000"/>
              </a:lnSpc>
              <a:spcBef>
                <a:spcPts val="915"/>
              </a:spcBef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Appreciation</a:t>
            </a:r>
            <a:r>
              <a:rPr lang="zh-CN" altLang="x-none" sz="14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ImustappreciatetheopportunitygiventomebySigmaChieftofunctioninthisca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pacity.Ialsoappreciatemycommitteemembersfortheirtimeandenergyspent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duringthecourseoftheSigmayear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8181975"/>
            <a:ext cx="470693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Loy</a:t>
            </a:r>
            <a:r>
              <a:rPr kumimoji="0" sz="16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listAyod</a:t>
            </a:r>
            <a:r>
              <a:rPr kumimoji="0" sz="16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j</a:t>
            </a:r>
            <a:r>
              <a:rPr kumimoji="0" sz="16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Ti</a:t>
            </a:r>
            <a:r>
              <a:rPr kumimoji="0" sz="1600" b="1" kern="1200" cap="none" spc="-2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</a:t>
            </a:r>
            <a:r>
              <a:rPr kumimoji="0" sz="16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kumimoji="0" sz="1600" b="1" kern="1200" cap="none" spc="-2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y</a:t>
            </a:r>
            <a:r>
              <a:rPr kumimoji="0" sz="16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(C</a:t>
            </a:r>
            <a:r>
              <a:rPr kumimoji="0" sz="16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mmit</a:t>
            </a:r>
            <a:r>
              <a:rPr kumimoji="0" sz="1600" b="1" kern="1200" cap="none" spc="-2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kumimoji="0" sz="16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eChairm</a:t>
            </a:r>
            <a:r>
              <a:rPr kumimoji="0" sz="16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</a:t>
            </a:r>
            <a:r>
              <a:rPr kumimoji="0" sz="16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n)</a:t>
            </a:r>
            <a:endParaRPr kumimoji="0" sz="16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15364" name="object 5"/>
          <p:cNvSpPr/>
          <p:nvPr/>
        </p:nvSpPr>
        <p:spPr>
          <a:xfrm>
            <a:off x="914400" y="7391400"/>
            <a:ext cx="900113" cy="6572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endParaRPr lang="zh-CN" altLang="x-none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5365" name="object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2963" y="914400"/>
          <a:ext cx="5870575" cy="164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487"/>
                <a:gridCol w="2371734"/>
                <a:gridCol w="2925196"/>
              </a:tblGrid>
              <a:tr h="32790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18.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oh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j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19.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oy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deOlu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dar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simi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ew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21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</a:t>
                      </a:r>
                      <a:r>
                        <a:rPr sz="1400" spc="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okeFaith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98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838200" y="1423988"/>
            <a:ext cx="6096000" cy="731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SigmaChief,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lnSpc>
                <a:spcPts val="3900"/>
              </a:lnSpc>
              <a:spcBef>
                <a:spcPts val="490"/>
              </a:spcBef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OldChief(s),LoyalSigmites.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INTRODUCTION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350"/>
              </a:spcBef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ItgivesmegreatjoyandpleasuretobepresentingatthisFinancialMeetingforthisSig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51000"/>
              </a:lnSpc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mayear.WestandbeforeyoutogiveaccountofourstewardshipasFoodandDrinksC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ommittee.LotsofeventshavebeenobservedthisSigmayearandthiscommitteeispr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65"/>
              </a:spcBef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oudtohaveservedunderthisleadershipofthehouse.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buNone/>
            </a:pPr>
            <a:endParaRPr lang="zh-CN" altLang="x-none" sz="1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spcBef>
                <a:spcPts val="50"/>
              </a:spcBef>
              <a:buNone/>
            </a:pPr>
            <a:endParaRPr lang="zh-CN" altLang="x-none" sz="15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Theresponsibilitiesofthiscommitteeisclearlystatedasfollows: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buNone/>
            </a:pPr>
            <a:endParaRPr lang="zh-CN" altLang="x-none" sz="1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spcBef>
                <a:spcPts val="50"/>
              </a:spcBef>
              <a:buNone/>
            </a:pPr>
            <a:endParaRPr lang="zh-CN" altLang="x-none" sz="15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buFont typeface="Tahoma" panose="020B0604030504040204" pitchFamily="34" charset="0"/>
              <a:buAutoNum type="alphaL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UpholdingtheSigmaIdealsandTraditionsamongLoyalSigmites.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51000"/>
              </a:lnSpc>
              <a:spcBef>
                <a:spcPts val="15"/>
              </a:spcBef>
              <a:buFont typeface="Tahoma" panose="020B0604030504040204" pitchFamily="34" charset="0"/>
              <a:buAutoNum type="alphaL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EnsuringthatLoyalSigmitesareproperlydressedandgroomedatalltimesandinal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lSigmafunctions.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c.Takinginventoryofthesigmaties.Thisincludeallmattersrelatingtohandling,knot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tingandproperuseofthesigmatiebyLoyalSigmites.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d.PreparinganddistributingthesigmabrewatSigmafunctions.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e.Documentationoffinancialtransactions/evidenceofpaymentsofallothercommit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teeheads.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f.KeepingrecordsoftheduespaidbyLoyalsigmites.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51000"/>
              </a:lnSpc>
              <a:spcBef>
                <a:spcPts val="15"/>
              </a:spcBef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g.ProcuringanddistributionofadequatemaintenanceatSigmafunctions.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h.ProvidingProperutensilsforthemaintenanceatfunctions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i.Briefingthe'NewlyAdmitted'SigmitesonthedayoftheFinancialScribeBriefing.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object 4"/>
          <p:cNvSpPr txBox="1"/>
          <p:nvPr/>
        </p:nvSpPr>
        <p:spPr>
          <a:xfrm>
            <a:off x="838200" y="8015288"/>
            <a:ext cx="960438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x</a:t>
            </a:r>
            <a:r>
              <a:rPr kumimoji="0" sz="1400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p</a:t>
            </a: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en</a:t>
            </a:r>
            <a:r>
              <a:rPr kumimoji="0" sz="1400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d</a:t>
            </a: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iture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200" y="931863"/>
            <a:ext cx="6089650" cy="5678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buNone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ThisSigmayear,thefunctionscarriedoutbytheclubareasfollows: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buNone/>
            </a:pPr>
            <a:endParaRPr lang="zh-CN" altLang="x-none" sz="1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spcBef>
                <a:spcPts val="50"/>
              </a:spcBef>
              <a:buNone/>
            </a:pPr>
            <a:endParaRPr lang="zh-CN" altLang="x-none" sz="15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SigmaGuestLuncheon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65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SigmaAdmissionInterview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SigmaCharityScheme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SigmaChief’sLeague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SigmaHealthOutreach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65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SigmaGentlemenHangout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SigmaScholarshipInterview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RoselineEtuokwuSigmaSecondarySchoolCompetition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850"/>
              </a:spcBef>
              <a:buFont typeface="Tahoma" panose="020B0604030504040204" pitchFamily="34" charset="0"/>
              <a:buAutoNum type="arabicPeriod"/>
            </a:pP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FinancialMeeting</a:t>
            </a:r>
            <a:endParaRPr lang="zh-CN" altLang="x-none" sz="1400" dirty="0">
              <a:latin typeface="Tahoma" panose="020B0604030504040204" pitchFamily="34" charset="0"/>
              <a:ea typeface="Arial" panose="020B0604020202020204" pitchFamily="34" charset="0"/>
              <a:cs typeface="Tahoma" panose="020B0604030504040204" pitchFamily="34" charset="0"/>
            </a:endParaRPr>
          </a:p>
          <a:p>
            <a:pPr marL="12700">
              <a:buNone/>
            </a:pPr>
            <a:endParaRPr lang="zh-CN" altLang="x-none" sz="14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51000"/>
              </a:lnSpc>
              <a:spcBef>
                <a:spcPts val="925"/>
              </a:spcBef>
              <a:buNone/>
            </a:pPr>
            <a:r>
              <a:rPr lang="zh-CN" altLang="x-none" sz="1400" b="1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SigmaGuestLuncheon</a:t>
            </a:r>
            <a:r>
              <a:rPr lang="zh-CN" altLang="x-none" sz="14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TheSigmaguestluncheonisoneofthecorefunctionsoftheSigmaClub,wheremenof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notablecharacterandphilanthropiccontributionsinsocietyareinductedintotheSig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marollofhonor.The51steditionofthiseventforthecurrentSigmayearwasheldatthe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CivicCenterinLagos,whereSirKesingtonAdebutuwasinductedintotheSigmarollof</a:t>
            </a:r>
            <a:r>
              <a:rPr lang="zh-CN" altLang="x-none" sz="1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x-none" sz="1400"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honor.</a:t>
            </a:r>
            <a:endParaRPr lang="zh-CN" altLang="x-none" sz="140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9463" y="8318500"/>
          <a:ext cx="573087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6265"/>
                <a:gridCol w="1917832"/>
                <a:gridCol w="1275587"/>
              </a:tblGrid>
              <a:tr h="7847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FOOD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NT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122" name="Table 5121"/>
          <p:cNvGraphicFramePr/>
          <p:nvPr/>
        </p:nvGraphicFramePr>
        <p:xfrm>
          <a:off x="779463" y="914400"/>
          <a:ext cx="5730875" cy="8286750"/>
        </p:xfrm>
        <a:graphic>
          <a:graphicData uri="http://schemas.openxmlformats.org/drawingml/2006/table">
            <a:tbl>
              <a:tblPr/>
              <a:tblGrid>
                <a:gridCol w="2536825"/>
                <a:gridCol w="1917700"/>
                <a:gridCol w="1276350"/>
              </a:tblGrid>
              <a:tr h="14271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14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RICE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JollofRice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buNone/>
                      </a:pPr>
                      <a:endParaRPr lang="zh-CN" altLang="x-none" sz="14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>
                        <a:spcBef>
                          <a:spcPts val="50"/>
                        </a:spcBef>
                        <a:buNone/>
                      </a:pPr>
                      <a:endParaRPr lang="zh-CN" altLang="x-none" sz="15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FriedRice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lnSpc>
                          <a:spcPct val="30100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OfadaRice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ChineseBasmatiRice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SingaporeNoodles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16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SOLIDS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PoundedYam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lnSpc>
                          <a:spcPts val="5075"/>
                        </a:lnSpc>
                        <a:spcBef>
                          <a:spcPts val="725"/>
                        </a:spcBef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Amala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Semovita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OTHERS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EwaAgoyin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buNone/>
                      </a:pPr>
                      <a:endParaRPr lang="zh-CN" altLang="x-none" sz="14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>
                        <a:spcBef>
                          <a:spcPts val="50"/>
                        </a:spcBef>
                        <a:buNone/>
                      </a:pPr>
                      <a:endParaRPr lang="zh-CN" altLang="x-none" sz="15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YamPorridge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" name="object 5"/>
          <p:cNvSpPr txBox="1"/>
          <p:nvPr/>
        </p:nvSpPr>
        <p:spPr>
          <a:xfrm>
            <a:off x="838200" y="8124825"/>
            <a:ext cx="3854450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</a:t>
            </a:r>
            <a:r>
              <a:rPr kumimoji="0" sz="1400" b="1" kern="1200" cap="none" spc="-2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stL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heonPos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un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ti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nM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ting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7481888"/>
            <a:ext cx="1203325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Tot</a:t>
            </a:r>
            <a:r>
              <a:rPr kumimoji="0" sz="1400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</a:t>
            </a: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l=10</a:t>
            </a:r>
            <a:r>
              <a:rPr kumimoji="0" sz="1400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</a:t>
            </a: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</a:t>
            </a:r>
            <a:r>
              <a:rPr kumimoji="0" sz="1400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</a:t>
            </a:r>
            <a:r>
              <a:rPr kumimoji="0" sz="1400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es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graphicFrame>
        <p:nvGraphicFramePr>
          <p:cNvPr id="6148" name="Table 6147"/>
          <p:cNvGraphicFramePr/>
          <p:nvPr/>
        </p:nvGraphicFramePr>
        <p:xfrm>
          <a:off x="779463" y="914400"/>
          <a:ext cx="5730875" cy="6537325"/>
        </p:xfrm>
        <a:graphic>
          <a:graphicData uri="http://schemas.openxmlformats.org/drawingml/2006/table">
            <a:tbl>
              <a:tblPr/>
              <a:tblGrid>
                <a:gridCol w="2536825"/>
                <a:gridCol w="1917700"/>
                <a:gridCol w="1276350"/>
              </a:tblGrid>
              <a:tr h="7826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Coleslaw/Salad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52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PROTEIN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Beef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lnSpc>
                          <a:spcPct val="302000"/>
                        </a:lnSpc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HakeFish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Chicken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Snail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FreshFish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SmokeFish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94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SigmaBrew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 algn="just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SigmaBrew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buNone/>
                      </a:pPr>
                      <a:endParaRPr lang="zh-CN" altLang="x-none" sz="14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 algn="just">
                        <a:lnSpc>
                          <a:spcPct val="151000"/>
                        </a:lnSpc>
                        <a:spcBef>
                          <a:spcPts val="925"/>
                        </a:spcBef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DisposableCups,20tak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eawaypacks,seviettea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ndspoons.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10k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57150" lvl="0" indent="0">
                        <a:buNone/>
                      </a:pPr>
                      <a:endParaRPr lang="zh-CN" altLang="x-none" sz="14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>
                        <a:spcBef>
                          <a:spcPts val="50"/>
                        </a:spcBef>
                        <a:buNone/>
                      </a:pPr>
                      <a:endParaRPr lang="zh-CN" altLang="x-none" sz="1500" dirty="0"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715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10k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7875" y="8751888"/>
          <a:ext cx="6223000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959"/>
                <a:gridCol w="2074416"/>
                <a:gridCol w="2074804"/>
              </a:tblGrid>
              <a:tr h="32759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" name="object 6"/>
          <p:cNvSpPr txBox="1"/>
          <p:nvPr/>
        </p:nvSpPr>
        <p:spPr>
          <a:xfrm>
            <a:off x="838200" y="7808913"/>
            <a:ext cx="19272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har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tySc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me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573338"/>
            <a:ext cx="2374900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d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mi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on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rvi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w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77875" y="914400"/>
          <a:ext cx="6223000" cy="1312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959"/>
                <a:gridCol w="2074416"/>
                <a:gridCol w="2074804"/>
              </a:tblGrid>
              <a:tr h="32790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42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d(C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Tot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49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7875" y="3198813"/>
          <a:ext cx="6223000" cy="394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9689"/>
                <a:gridCol w="1833615"/>
                <a:gridCol w="1888876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ou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t(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OR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/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Sigmi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48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9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5.4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-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cti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eJui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8.9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Mini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hin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4Jars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10.8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8p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5.6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90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6inches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inica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8.5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FullR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dChic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iscuits</a:t>
                      </a:r>
                      <a:r>
                        <a:rPr sz="1400" spc="-2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rAppl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ica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Logis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ics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113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248" name="Table 7247"/>
          <p:cNvGraphicFramePr/>
          <p:nvPr/>
        </p:nvGraphicFramePr>
        <p:xfrm>
          <a:off x="796925" y="8112125"/>
          <a:ext cx="6056313" cy="876300"/>
        </p:xfrm>
        <a:graphic>
          <a:graphicData uri="http://schemas.openxmlformats.org/drawingml/2006/table">
            <a:tbl>
              <a:tblPr/>
              <a:tblGrid>
                <a:gridCol w="606425"/>
                <a:gridCol w="1335088"/>
                <a:gridCol w="1087437"/>
                <a:gridCol w="2173288"/>
                <a:gridCol w="854075"/>
              </a:tblGrid>
              <a:tr h="4381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8580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S/N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ITEMS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QUANTITY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lnSpc>
                          <a:spcPct val="101000"/>
                        </a:lnSpc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PRICEPERQUANTITY(</a:t>
                      </a:r>
                      <a:r>
                        <a:rPr lang="zh-CN" altLang="x-none" sz="1400" b="1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KILOS)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TOTAL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858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Riceandmeat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350plates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1.5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525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858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Rice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50Congos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2.1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object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686425"/>
            <a:ext cx="1887538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hi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’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B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ri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fing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637463"/>
            <a:ext cx="2081213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gmaG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tl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Picnic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graphicFrame>
        <p:nvGraphicFramePr>
          <p:cNvPr id="8197" name="Table 8196"/>
          <p:cNvGraphicFramePr/>
          <p:nvPr/>
        </p:nvGraphicFramePr>
        <p:xfrm>
          <a:off x="977900" y="914400"/>
          <a:ext cx="5938838" cy="4116388"/>
        </p:xfrm>
        <a:graphic>
          <a:graphicData uri="http://schemas.openxmlformats.org/drawingml/2006/table">
            <a:tbl>
              <a:tblPr/>
              <a:tblGrid>
                <a:gridCol w="488950"/>
                <a:gridCol w="1335088"/>
                <a:gridCol w="1087437"/>
                <a:gridCol w="2173288"/>
                <a:gridCol w="854075"/>
              </a:tblGrid>
              <a:tr h="2206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Garri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100congos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0.6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4.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Sugar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50sachets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0.4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VegetableOil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200sachets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0.15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Tomatopaste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150sachets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0.2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223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7.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Spaghetti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0.7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223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37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8.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lnSpc>
                          <a:spcPct val="116000"/>
                        </a:lnSpc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Transportation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forthevisittoN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CoS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18-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63500" lvl="0" indent="0">
                        <a:lnSpc>
                          <a:spcPct val="115000"/>
                        </a:lnSpc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seaterbu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223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25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9.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lnSpc>
                          <a:spcPct val="113000"/>
                        </a:lnSpc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Transportationf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orconveyingpu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rchasedraw</a:t>
                      </a:r>
                      <a:r>
                        <a:rPr lang="zh-CN" altLang="x-none" sz="1400"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fooditems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223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10.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350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Nylon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63500" lvl="0" indent="0" algn="r">
                        <a:spcBef>
                          <a:spcPts val="15"/>
                        </a:spcBef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and</a:t>
                      </a:r>
                      <a:endParaRPr lang="zh-CN" altLang="x-none" sz="1400" dirty="0">
                        <a:latin typeface="Tahoma" panose="020B060403050404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  <a:p>
                      <a:pPr marL="63500" lvl="0" indent="0">
                        <a:spcBef>
                          <a:spcPts val="25"/>
                        </a:spcBef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polythenes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2230" lvl="0" indent="0">
                        <a:buNone/>
                      </a:pPr>
                      <a:r>
                        <a:rPr lang="zh-CN" altLang="x-none" sz="1400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667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TOTAL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+mn-cs"/>
                        </a:defRPr>
                      </a:lvl5pPr>
                    </a:lstStyle>
                    <a:p>
                      <a:pPr marL="65405" lvl="0" indent="0">
                        <a:buNone/>
                      </a:pPr>
                      <a:r>
                        <a:rPr lang="zh-CN" altLang="x-none" sz="1400" b="1"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854</a:t>
                      </a:r>
                      <a:endParaRPr lang="zh-CN" altLang="x-none" sz="1400" dirty="0">
                        <a:latin typeface="Tahoma" panose="020B060403050404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>
                    <a:lnL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36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346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2963" y="6311900"/>
          <a:ext cx="5870575" cy="65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5553"/>
                <a:gridCol w="2935864"/>
              </a:tblGrid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ou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80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Br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ew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10ki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963" y="7942263"/>
          <a:ext cx="5870575" cy="164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597"/>
                <a:gridCol w="1321551"/>
                <a:gridCol w="1643268"/>
              </a:tblGrid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ep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on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43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dk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ndRum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om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10.8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Fru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its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8" name="object 9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566988"/>
            <a:ext cx="1825625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hi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’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sL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ue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510213"/>
            <a:ext cx="1444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ral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Mee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ting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7145338"/>
            <a:ext cx="24955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a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rsh</a:t>
            </a:r>
            <a:r>
              <a:rPr kumimoji="0" sz="1400" b="1" kern="1200" cap="none" spc="-2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p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te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r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vi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w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2963" y="914400"/>
          <a:ext cx="5870575" cy="984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597"/>
                <a:gridCol w="1321551"/>
                <a:gridCol w="1643268"/>
              </a:tblGrid>
              <a:tr h="32790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lates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Servi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,Re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dCups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ick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8.2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115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2963" y="3192463"/>
          <a:ext cx="5870575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135"/>
                <a:gridCol w="1957068"/>
                <a:gridCol w="1957212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107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21.4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107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26.75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ckingNyl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107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ra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ti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427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50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6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963" y="5813425"/>
          <a:ext cx="5870575" cy="98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135"/>
                <a:gridCol w="1957068"/>
                <a:gridCol w="1957212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9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9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3" y="7769225"/>
          <a:ext cx="5870575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1669"/>
                <a:gridCol w="1150863"/>
                <a:gridCol w="1618884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water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75.4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water(Ch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nd5O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gmite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11.1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90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9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ndwaterfo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App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ica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21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116</a:t>
                      </a:r>
                      <a:r>
                        <a:rPr sz="1400" b="1" spc="5" dirty="0">
                          <a:latin typeface="Tahoma" panose="020B0604030504040204"/>
                          <a:cs typeface="Tahoma" panose="020B0604030504040204"/>
                        </a:rPr>
                        <a:t>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object 6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marL="25400" lvl="0" indent="0">
              <a:buNone/>
            </a:pPr>
            <a:fld id="{9A0DB2DC-4C9A-4742-B13C-FB6460FD3503}" type="slidenum">
              <a:rPr lang="zh-CN" altLang="x-none" sz="9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x-none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1898650"/>
            <a:ext cx="5148263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Ros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neE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uo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k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w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gmaS</a:t>
            </a:r>
            <a:r>
              <a:rPr kumimoji="0" sz="1400" b="1" kern="1200" cap="none" spc="-2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e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co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n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dar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y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Sc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h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oo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Q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u</a:t>
            </a:r>
            <a:r>
              <a:rPr kumimoji="0" sz="1400" b="1" kern="1200" cap="none" spc="-1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i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z</a:t>
            </a:r>
            <a:r>
              <a:rPr kumimoji="0" sz="1400" b="1" kern="1200" cap="none" spc="-5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Co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mpe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tition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840663"/>
            <a:ext cx="1549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Financia</a:t>
            </a:r>
            <a:r>
              <a:rPr kumimoji="0" sz="1400" b="1" kern="1200" cap="none" spc="-1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lMee</a:t>
            </a:r>
            <a:r>
              <a:rPr kumimoji="0" sz="1400" b="1" kern="1200" cap="none" spc="0" normalizeH="0" baseline="0" noProof="0" dirty="0">
                <a:latin typeface="Tahoma" panose="020B0604030504040204"/>
                <a:ea typeface="+mn-ea"/>
                <a:cs typeface="Tahoma" panose="020B0604030504040204"/>
              </a:rPr>
              <a:t>ting</a:t>
            </a:r>
            <a:endParaRPr kumimoji="0" sz="1400" kern="1200" cap="none" spc="0" normalizeH="0" baseline="0" noProof="0">
              <a:latin typeface="Tahoma" panose="020B0604030504040204"/>
              <a:ea typeface="+mn-ea"/>
              <a:cs typeface="Tahom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2963" y="2524125"/>
          <a:ext cx="5870575" cy="4646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481"/>
                <a:gridCol w="1156959"/>
                <a:gridCol w="1592976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348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Regul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131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196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27.5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Pa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df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dfo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rs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cia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gue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240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llC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op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(H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ght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bl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ma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llC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op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(Ge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220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220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W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er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34</a:t>
                      </a:r>
                      <a:r>
                        <a:rPr sz="1400" spc="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61.2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427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Juice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5p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cks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Glasscu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ps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18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Misce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la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ous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25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inten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nc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om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tu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Din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neron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ee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en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ve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Br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k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fa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stonth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da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fev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ent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24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60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056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otal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033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.2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2963" y="8464550"/>
          <a:ext cx="5870575" cy="98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135"/>
                <a:gridCol w="1957068"/>
                <a:gridCol w="1957212"/>
              </a:tblGrid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ms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00" b="1" spc="-5" dirty="0">
                          <a:latin typeface="Tahoma" panose="020B0604030504040204"/>
                          <a:cs typeface="Tahoma" panose="020B0604030504040204"/>
                        </a:rPr>
                        <a:t>nit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Amou</a:t>
                      </a:r>
                      <a:r>
                        <a:rPr sz="1400" b="1" spc="-15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t(K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b="1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b="1" dirty="0">
                          <a:latin typeface="Tahoma" panose="020B0604030504040204"/>
                          <a:cs typeface="Tahoma" panose="020B0604030504040204"/>
                        </a:rPr>
                        <a:t>s)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909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dfo</a:t>
                      </a: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oy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lS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gmi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es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52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78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dfo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20</a:t>
                      </a:r>
                      <a:r>
                        <a:rPr sz="1400" spc="-1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ld</a:t>
                      </a:r>
                      <a:r>
                        <a:rPr sz="1400" spc="-1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ig</a:t>
                      </a:r>
                      <a:r>
                        <a:rPr sz="1400" spc="-2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ites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18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 panose="020B0604030504040204"/>
                          <a:cs typeface="Tahoma" panose="020B0604030504040204"/>
                        </a:rPr>
                        <a:t>32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6633</Words>
  <Application>WPS Presentation</Application>
  <PresentationFormat>Benutzerdefiniert</PresentationFormat>
  <Paragraphs>1088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Tahoma</vt:lpstr>
      <vt:lpstr>Times New Roman</vt:lpstr>
      <vt:lpstr>Arial</vt:lpstr>
      <vt:lpstr>Tahoma</vt:lpstr>
      <vt:lpstr>Times New Roman</vt:lpstr>
      <vt:lpstr>Microsoft YaHei</vt:lpstr>
      <vt:lpstr>Arial Unicode MS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Tomiwa Olasupo</cp:lastModifiedBy>
  <cp:revision>2</cp:revision>
  <dcterms:created xsi:type="dcterms:W3CDTF">2024-07-05T14:34:27Z</dcterms:created>
  <dcterms:modified xsi:type="dcterms:W3CDTF">2024-07-05T13:00:23Z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2024-07-05T01:00:00Z</vt:filetime>
  </property>
  <property fmtid="{D5CDD505-2E9C-101B-9397-08002B2CF9AE}" pid="3" name="LastSaved">
    <vt:filetime>2024-07-05T01:00:00Z</vt:filetime>
  </property>
  <property fmtid="{D5CDD505-2E9C-101B-9397-08002B2CF9AE}" pid="4" name="ICV">
    <vt:lpwstr>B21C3CC921F848028CAE0A3E341A0D32_12</vt:lpwstr>
  </property>
  <property fmtid="{D5CDD505-2E9C-101B-9397-08002B2CF9AE}" pid="5" name="KSOProductBuildVer">
    <vt:lpwstr>1033-12.2.0.17119</vt:lpwstr>
  </property>
</Properties>
</file>