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6" r:id="rId8"/>
    <p:sldId id="272" r:id="rId9"/>
    <p:sldId id="264" r:id="rId10"/>
    <p:sldId id="273" r:id="rId11"/>
    <p:sldId id="262" r:id="rId12"/>
    <p:sldId id="271"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3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6333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701322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952845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1454706"/>
            <a:ext cx="7415927" cy="2129314"/>
          </a:xfrm>
          <a:prstGeom prst="rect">
            <a:avLst/>
          </a:prstGeom>
          <a:noFill/>
          <a:ln/>
        </p:spPr>
        <p:txBody>
          <a:bodyPr wrap="square" rtlCol="0" anchor="t"/>
          <a:lstStyle/>
          <a:p>
            <a:pPr marL="0" indent="0">
              <a:lnSpc>
                <a:spcPts val="8384"/>
              </a:lnSpc>
              <a:buNone/>
            </a:pPr>
            <a:r>
              <a:rPr lang="en-US" sz="6707" b="1" dirty="0">
                <a:solidFill>
                  <a:srgbClr val="403C4E"/>
                </a:solidFill>
                <a:latin typeface="Merriweather" pitchFamily="34" charset="0"/>
                <a:ea typeface="Merriweather" pitchFamily="34" charset="-122"/>
                <a:cs typeface="Merriweather" pitchFamily="34" charset="-120"/>
              </a:rPr>
              <a:t>Sudoku Solver Visualizer</a:t>
            </a:r>
            <a:endParaRPr lang="en-US" sz="6707" dirty="0"/>
          </a:p>
        </p:txBody>
      </p:sp>
      <p:sp>
        <p:nvSpPr>
          <p:cNvPr id="7" name="Text 2"/>
          <p:cNvSpPr/>
          <p:nvPr/>
        </p:nvSpPr>
        <p:spPr>
          <a:xfrm>
            <a:off x="6350437" y="3954304"/>
            <a:ext cx="74159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Explore the power of a Sudoku solver algorithm with this interactive visualizer. Watch as the program efficiently finds solutions to even the most challenging Sudoku puzzles.</a:t>
            </a:r>
            <a:endParaRPr lang="en-US" sz="1944" dirty="0"/>
          </a:p>
        </p:txBody>
      </p:sp>
      <p:sp>
        <p:nvSpPr>
          <p:cNvPr id="8" name="Text 3"/>
          <p:cNvSpPr/>
          <p:nvPr/>
        </p:nvSpPr>
        <p:spPr>
          <a:xfrm>
            <a:off x="6745367" y="5417106"/>
            <a:ext cx="7020997"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Adey Ratna Shah</a:t>
            </a:r>
            <a:endParaRPr lang="en-US" sz="1944" dirty="0"/>
          </a:p>
        </p:txBody>
      </p:sp>
      <p:sp>
        <p:nvSpPr>
          <p:cNvPr id="9" name="Text 4"/>
          <p:cNvSpPr/>
          <p:nvPr/>
        </p:nvSpPr>
        <p:spPr>
          <a:xfrm>
            <a:off x="7140416" y="589847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Reg No: 12223638</a:t>
            </a:r>
            <a:endParaRPr lang="en-US" sz="1944" dirty="0"/>
          </a:p>
        </p:txBody>
      </p:sp>
      <p:sp>
        <p:nvSpPr>
          <p:cNvPr id="10" name="Text 5"/>
          <p:cNvSpPr/>
          <p:nvPr/>
        </p:nvSpPr>
        <p:spPr>
          <a:xfrm>
            <a:off x="7140416" y="637984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Lovely Professional University, Phagwara, Punjab</a:t>
            </a:r>
            <a:endParaRPr lang="en-US" sz="1944"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1"/>
            <a:ext cx="14630400" cy="8229600"/>
          </a:xfrm>
          <a:prstGeom prst="rect">
            <a:avLst/>
          </a:prstGeom>
        </p:spPr>
      </p:pic>
      <p:sp>
        <p:nvSpPr>
          <p:cNvPr id="4" name="Text 1"/>
          <p:cNvSpPr/>
          <p:nvPr/>
        </p:nvSpPr>
        <p:spPr>
          <a:xfrm>
            <a:off x="685618" y="121928"/>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findSolution</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893453"/>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findSolution</a:t>
            </a:r>
            <a:r>
              <a:rPr lang="en-US" b="1" i="0" dirty="0">
                <a:effectLst/>
                <a:latin typeface="Manrope"/>
              </a:rPr>
              <a:t>(int row, int col) {</a:t>
            </a:r>
          </a:p>
          <a:p>
            <a:pPr algn="l"/>
            <a:r>
              <a:rPr lang="en-US" b="1" i="0" dirty="0">
                <a:effectLst/>
                <a:latin typeface="Manrope"/>
              </a:rPr>
              <a:t>        if (row == N - 1 &amp;&amp; col == N)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if (col == N) {</a:t>
            </a:r>
          </a:p>
          <a:p>
            <a:pPr algn="l"/>
            <a:r>
              <a:rPr lang="en-US" b="1" i="0" dirty="0">
                <a:effectLst/>
                <a:latin typeface="Manrope"/>
              </a:rPr>
              <a:t>            row++;</a:t>
            </a:r>
          </a:p>
          <a:p>
            <a:pPr algn="l"/>
            <a:r>
              <a:rPr lang="en-US" b="1" i="0" dirty="0">
                <a:effectLst/>
                <a:latin typeface="Manrope"/>
              </a:rPr>
              <a:t>            col = 0;</a:t>
            </a:r>
          </a:p>
          <a:p>
            <a:pPr algn="l"/>
            <a:r>
              <a:rPr lang="en-US" b="1" i="0" dirty="0">
                <a:effectLst/>
                <a:latin typeface="Manrope"/>
              </a:rPr>
              <a:t>        }</a:t>
            </a:r>
          </a:p>
          <a:p>
            <a:pPr algn="l"/>
            <a:r>
              <a:rPr lang="en-US" b="1" i="0" dirty="0">
                <a:effectLst/>
                <a:latin typeface="Manrope"/>
              </a:rPr>
              <a:t>        if (board[row][col] != 0) {</a:t>
            </a:r>
          </a:p>
          <a:p>
            <a:pPr algn="l"/>
            <a:r>
              <a:rPr lang="en-US" b="1" i="0" dirty="0">
                <a:effectLst/>
                <a:latin typeface="Manrope"/>
              </a:rPr>
              <a:t>            return </a:t>
            </a:r>
            <a:r>
              <a:rPr lang="en-US" b="1" i="0" dirty="0" err="1">
                <a:effectLst/>
                <a:latin typeface="Manrope"/>
              </a:rPr>
              <a:t>findSolution</a:t>
            </a:r>
            <a:r>
              <a:rPr lang="en-US" b="1" i="0" dirty="0">
                <a:effectLst/>
                <a:latin typeface="Manrope"/>
              </a:rPr>
              <a:t>(row, col + 1);</a:t>
            </a:r>
          </a:p>
          <a:p>
            <a:pPr algn="l"/>
            <a:r>
              <a:rPr lang="en-US" b="1" i="0" dirty="0">
                <a:effectLst/>
                <a:latin typeface="Manrope"/>
              </a:rPr>
              <a:t>        }</a:t>
            </a:r>
          </a:p>
          <a:p>
            <a:pPr algn="l"/>
            <a:r>
              <a:rPr lang="en-US" b="1" i="0" dirty="0">
                <a:effectLst/>
                <a:latin typeface="Manrope"/>
              </a:rPr>
              <a:t>        for (int num = 1; num = N; num++) {</a:t>
            </a:r>
          </a:p>
          <a:p>
            <a:pPr algn="l"/>
            <a:r>
              <a:rPr lang="en-US" b="1" i="0" dirty="0">
                <a:effectLst/>
                <a:latin typeface="Manrope"/>
              </a:rPr>
              <a:t>            if (</a:t>
            </a:r>
            <a:r>
              <a:rPr lang="en-US" b="1" i="0" dirty="0" err="1">
                <a:effectLst/>
                <a:latin typeface="Manrope"/>
              </a:rPr>
              <a:t>isSafe</a:t>
            </a:r>
            <a:r>
              <a:rPr lang="en-US" b="1" i="0" dirty="0">
                <a:effectLst/>
                <a:latin typeface="Manrope"/>
              </a:rPr>
              <a:t>(row, col, num)) {</a:t>
            </a:r>
          </a:p>
          <a:p>
            <a:pPr algn="l"/>
            <a:r>
              <a:rPr lang="en-US" b="1" i="0" dirty="0">
                <a:effectLst/>
                <a:latin typeface="Manrope"/>
              </a:rPr>
              <a:t>                board[row][col] = 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a:t>
            </a:r>
            <a:r>
              <a:rPr lang="en-US" b="1" i="0" dirty="0" err="1">
                <a:effectLst/>
                <a:latin typeface="Manrope"/>
              </a:rPr>
              <a:t>String.valueOf</a:t>
            </a:r>
            <a:r>
              <a:rPr lang="en-US" b="1" i="0" dirty="0">
                <a:effectLst/>
                <a:latin typeface="Manrope"/>
              </a:rPr>
              <a:t>(num));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Color.CYAN</a:t>
            </a:r>
            <a:r>
              <a:rPr lang="en-US" b="1" i="0" dirty="0">
                <a:effectLst/>
                <a:latin typeface="Manrope"/>
              </a:rPr>
              <a:t>);</a:t>
            </a:r>
          </a:p>
          <a:p>
            <a:pPr algn="l"/>
            <a:r>
              <a:rPr lang="en-US" b="1" i="0" dirty="0">
                <a:effectLst/>
                <a:latin typeface="Manrope"/>
              </a:rPr>
              <a:t>                if (</a:t>
            </a:r>
            <a:r>
              <a:rPr lang="en-US" b="1" i="0" dirty="0" err="1">
                <a:effectLst/>
                <a:latin typeface="Manrope"/>
              </a:rPr>
              <a:t>findSolution</a:t>
            </a:r>
            <a:r>
              <a:rPr lang="en-US" b="1" i="0" dirty="0">
                <a:effectLst/>
                <a:latin typeface="Manrope"/>
              </a:rPr>
              <a:t>(row, col + 1))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board[row][col] = 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Color.RED</a:t>
            </a:r>
            <a:r>
              <a:rPr lang="en-US" b="1" i="0" dirty="0">
                <a:effectLst/>
                <a:latin typeface="Manrope"/>
              </a:rPr>
              <a:t>);</a:t>
            </a:r>
          </a:p>
          <a:p>
            <a:pPr algn="l"/>
            <a:r>
              <a:rPr lang="en-US" b="1" i="0" dirty="0">
                <a:effectLst/>
                <a:latin typeface="Manrope"/>
              </a:rPr>
              <a:t>            }</a:t>
            </a:r>
          </a:p>
          <a:p>
            <a:pPr algn="l"/>
            <a:r>
              <a:rPr lang="en-US" b="1" i="0" dirty="0">
                <a:effectLst/>
                <a:latin typeface="Manrope"/>
              </a:rPr>
              <a:t>        }</a:t>
            </a:r>
          </a:p>
          <a:p>
            <a:pPr algn="l"/>
            <a:r>
              <a:rPr lang="en-US" b="1" i="0" dirty="0">
                <a:effectLst/>
                <a:latin typeface="Manrope"/>
              </a:rPr>
              <a:t>        return false;</a:t>
            </a:r>
          </a:p>
          <a:p>
            <a:pPr algn="l"/>
            <a:r>
              <a:rPr lang="en-US" b="1" i="0" dirty="0">
                <a:effectLst/>
                <a:latin typeface="Manrope"/>
              </a:rPr>
              <a:t>    }</a:t>
            </a: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1868412747"/>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821775"/>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5" name="Text 2"/>
          <p:cNvSpPr/>
          <p:nvPr/>
        </p:nvSpPr>
        <p:spPr>
          <a:xfrm>
            <a:off x="864037" y="3087053"/>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isSafe() method is used to check whether a particular number can be safely placed in a given cell or not. It checks if the number already exists in the current row, current column, or current 3x3 subgrid.</a:t>
            </a:r>
            <a:endParaRPr lang="en-US" sz="1944" dirty="0"/>
          </a:p>
        </p:txBody>
      </p:sp>
      <p:sp>
        <p:nvSpPr>
          <p:cNvPr id="6"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US" sz="1944" dirty="0"/>
          </a:p>
        </p:txBody>
      </p:sp>
      <p:sp>
        <p:nvSpPr>
          <p:cNvPr id="7" name="Text 4"/>
          <p:cNvSpPr/>
          <p:nvPr/>
        </p:nvSpPr>
        <p:spPr>
          <a:xfrm>
            <a:off x="864037" y="5617607"/>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the number is not found in any of these places, the method returns true indicating that it is safe to place the number in the cell. Otherwise, it returns false indicating that the number is not safe to be placed in the cell.</a:t>
            </a:r>
            <a:endParaRPr lang="en-US" sz="1944"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isSafe</a:t>
            </a:r>
            <a:r>
              <a:rPr lang="en-US" b="1" i="0" dirty="0">
                <a:effectLst/>
                <a:latin typeface="Manrope"/>
              </a:rPr>
              <a:t>(int row, int col, int num) {                  </a:t>
            </a:r>
          </a:p>
          <a:p>
            <a:pPr algn="l"/>
            <a:r>
              <a:rPr lang="en-IN" b="1" dirty="0">
                <a:latin typeface="Manrope"/>
              </a:rPr>
              <a:t>	</a:t>
            </a:r>
            <a:r>
              <a:rPr lang="en-IN" b="1" i="0" dirty="0">
                <a:effectLst/>
                <a:latin typeface="Manrope"/>
              </a:rPr>
              <a:t>try {            </a:t>
            </a:r>
          </a:p>
          <a:p>
            <a:pPr algn="l"/>
            <a:r>
              <a:rPr lang="en-IN" b="1" i="0" dirty="0">
                <a:effectLst/>
                <a:latin typeface="Manrope"/>
              </a:rPr>
              <a:t>                          </a:t>
            </a:r>
            <a:r>
              <a:rPr lang="en-IN" b="1" i="0" dirty="0" err="1">
                <a:effectLst/>
                <a:latin typeface="Manrope"/>
              </a:rPr>
              <a:t>Thread.sleep</a:t>
            </a:r>
            <a:r>
              <a:rPr lang="en-IN" b="1" i="0" dirty="0">
                <a:effectLst/>
                <a:latin typeface="Manrope"/>
              </a:rPr>
              <a:t>(1);    </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            </a:t>
            </a:r>
          </a:p>
          <a:p>
            <a:pPr algn="l"/>
            <a:r>
              <a:rPr lang="en-IN" b="1" i="0" dirty="0">
                <a:effectLst/>
                <a:latin typeface="Manrope"/>
              </a:rPr>
              <a:t>                      </a:t>
            </a:r>
            <a:r>
              <a:rPr lang="en-IN" b="1" i="0" dirty="0" err="1">
                <a:effectLst/>
                <a:latin typeface="Manrope"/>
              </a:rPr>
              <a:t>e.printStackTrace</a:t>
            </a:r>
            <a:r>
              <a:rPr lang="en-IN" b="1" i="0" dirty="0">
                <a:effectLst/>
                <a:latin typeface="Manrope"/>
              </a:rPr>
              <a:t>();        </a:t>
            </a:r>
          </a:p>
          <a:p>
            <a:pPr algn="l"/>
            <a:r>
              <a:rPr lang="en-IN" b="1" i="0" dirty="0">
                <a:effectLst/>
                <a:latin typeface="Manrope"/>
              </a:rPr>
              <a:t>                }               for (int x = 0; x N; x++) {            </a:t>
            </a:r>
          </a:p>
          <a:p>
            <a:pPr algn="l"/>
            <a:r>
              <a:rPr lang="en-IN" b="1" dirty="0">
                <a:latin typeface="Manrope"/>
              </a:rPr>
              <a:t>		</a:t>
            </a:r>
            <a:r>
              <a:rPr lang="en-IN" b="1" i="0" dirty="0">
                <a:effectLst/>
                <a:latin typeface="Manrope"/>
              </a:rPr>
              <a:t>if (board[row][x]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for (int x = 0; x N; x++) {</a:t>
            </a:r>
            <a:br>
              <a:rPr lang="en-IN" b="1" i="0" dirty="0">
                <a:effectLst/>
                <a:latin typeface="Manrope"/>
              </a:rPr>
            </a:br>
            <a:r>
              <a:rPr lang="en-IN" b="1" i="0" dirty="0">
                <a:effectLst/>
                <a:latin typeface="Manrope"/>
              </a:rPr>
              <a:t>            if (board[x][col]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int </a:t>
            </a:r>
            <a:r>
              <a:rPr lang="en-IN" b="1" i="0" dirty="0" err="1">
                <a:effectLst/>
                <a:latin typeface="Manrope"/>
              </a:rPr>
              <a:t>startRow</a:t>
            </a:r>
            <a:r>
              <a:rPr lang="en-IN" b="1" i="0" dirty="0">
                <a:effectLst/>
                <a:latin typeface="Manrope"/>
              </a:rPr>
              <a:t> = row - row % 3, </a:t>
            </a:r>
            <a:r>
              <a:rPr lang="en-IN" b="1" i="0" dirty="0" err="1">
                <a:effectLst/>
                <a:latin typeface="Manrope"/>
              </a:rPr>
              <a:t>startCol</a:t>
            </a:r>
            <a:r>
              <a:rPr lang="en-IN" b="1" i="0" dirty="0">
                <a:effectLst/>
                <a:latin typeface="Manrope"/>
              </a:rPr>
              <a:t> = col - col % 3;</a:t>
            </a:r>
            <a:br>
              <a:rPr lang="en-IN" b="1" i="0" dirty="0">
                <a:effectLst/>
                <a:latin typeface="Manrope"/>
              </a:rPr>
            </a:br>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3; </a:t>
            </a:r>
            <a:r>
              <a:rPr lang="en-IN" b="1" i="0" dirty="0" err="1">
                <a:effectLst/>
                <a:latin typeface="Manrope"/>
              </a:rPr>
              <a:t>i</a:t>
            </a:r>
            <a:r>
              <a:rPr lang="en-IN" b="1" i="0" dirty="0">
                <a:effectLst/>
                <a:latin typeface="Manrope"/>
              </a:rPr>
              <a:t>++) {</a:t>
            </a:r>
            <a:br>
              <a:rPr lang="en-IN" b="1" i="0" dirty="0">
                <a:effectLst/>
                <a:latin typeface="Manrope"/>
              </a:rPr>
            </a:br>
            <a:r>
              <a:rPr lang="en-IN" b="1" i="0" dirty="0">
                <a:effectLst/>
                <a:latin typeface="Manrope"/>
              </a:rPr>
              <a:t>            for (int j = 0; j 3; </a:t>
            </a:r>
            <a:r>
              <a:rPr lang="en-IN" b="1" i="0" dirty="0" err="1">
                <a:effectLst/>
                <a:latin typeface="Manrope"/>
              </a:rPr>
              <a:t>j++</a:t>
            </a:r>
            <a:r>
              <a:rPr lang="en-IN" b="1" i="0" dirty="0">
                <a:effectLst/>
                <a:latin typeface="Manrope"/>
              </a:rPr>
              <a:t>) {</a:t>
            </a:r>
            <a:br>
              <a:rPr lang="en-IN" b="1" i="0" dirty="0">
                <a:effectLst/>
                <a:latin typeface="Manrope"/>
              </a:rPr>
            </a:br>
            <a:r>
              <a:rPr lang="en-IN" b="1" i="0" dirty="0">
                <a:effectLst/>
                <a:latin typeface="Manrope"/>
              </a:rPr>
              <a:t>                if (board[</a:t>
            </a:r>
            <a:r>
              <a:rPr lang="en-IN" b="1" i="0" dirty="0" err="1">
                <a:effectLst/>
                <a:latin typeface="Manrope"/>
              </a:rPr>
              <a:t>i</a:t>
            </a:r>
            <a:r>
              <a:rPr lang="en-IN" b="1" i="0" dirty="0">
                <a:effectLst/>
                <a:latin typeface="Manrope"/>
              </a:rPr>
              <a:t> + </a:t>
            </a:r>
            <a:r>
              <a:rPr lang="en-IN" b="1" i="0" dirty="0" err="1">
                <a:effectLst/>
                <a:latin typeface="Manrope"/>
              </a:rPr>
              <a:t>startRow</a:t>
            </a:r>
            <a:r>
              <a:rPr lang="en-IN" b="1" i="0" dirty="0">
                <a:effectLst/>
                <a:latin typeface="Manrope"/>
              </a:rPr>
              <a:t>][j + </a:t>
            </a:r>
            <a:r>
              <a:rPr lang="en-IN" b="1" i="0" dirty="0" err="1">
                <a:effectLst/>
                <a:latin typeface="Manrope"/>
              </a:rPr>
              <a:t>startCol</a:t>
            </a:r>
            <a:r>
              <a:rPr lang="en-IN" b="1" i="0" dirty="0">
                <a:effectLst/>
                <a:latin typeface="Manrope"/>
              </a:rPr>
              <a:t>]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return true;</a:t>
            </a:r>
            <a:br>
              <a:rPr lang="en-IN" b="1" i="0" dirty="0">
                <a:effectLst/>
                <a:latin typeface="Manrope"/>
              </a:rPr>
            </a:br>
            <a:r>
              <a:rPr lang="en-IN" b="1" i="0" dirty="0">
                <a:effectLst/>
                <a:latin typeface="Manrope"/>
              </a:rPr>
              <a:t>    }</a:t>
            </a:r>
            <a:br>
              <a:rPr lang="en-IN"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256573687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203013"/>
            <a:ext cx="856273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Efficiency and Performance</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Backtracking</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algorithm uses a backtracking approach to efficiently explore all possible solutions.</a:t>
            </a:r>
            <a:endParaRPr lang="en-US" sz="1944" dirty="0"/>
          </a:p>
        </p:txBody>
      </p:sp>
      <p:sp>
        <p:nvSpPr>
          <p:cNvPr id="7" name="Text 4"/>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Effective</a:t>
            </a:r>
            <a:endParaRPr lang="en-US" sz="2430" dirty="0"/>
          </a:p>
        </p:txBody>
      </p:sp>
      <p:sp>
        <p:nvSpPr>
          <p:cNvPr id="8" name="Text 5"/>
          <p:cNvSpPr/>
          <p:nvPr/>
        </p:nvSpPr>
        <p:spPr>
          <a:xfrm>
            <a:off x="5372695"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quickly identifies and discards invalid placements, reducing the search space.</a:t>
            </a:r>
            <a:endParaRPr lang="en-US" sz="1944" dirty="0"/>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Optimization</a:t>
            </a:r>
            <a:endParaRPr lang="en-US" sz="2430" dirty="0"/>
          </a:p>
        </p:txBody>
      </p:sp>
      <p:sp>
        <p:nvSpPr>
          <p:cNvPr id="10" name="Text 7"/>
          <p:cNvSpPr/>
          <p:nvPr/>
        </p:nvSpPr>
        <p:spPr>
          <a:xfrm>
            <a:off x="9881354"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code is optimized for speed, ensuring fast and responsive puzzle solving.</a:t>
            </a:r>
            <a:endParaRPr lang="en-US" sz="1944"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698831" y="224433"/>
            <a:ext cx="4376618" cy="7780734"/>
          </a:xfrm>
          <a:prstGeom prst="rect">
            <a:avLst/>
          </a:prstGeom>
        </p:spPr>
      </p:pic>
      <p:sp>
        <p:nvSpPr>
          <p:cNvPr id="6" name="Text 1"/>
          <p:cNvSpPr/>
          <p:nvPr/>
        </p:nvSpPr>
        <p:spPr>
          <a:xfrm>
            <a:off x="628412" y="1205389"/>
            <a:ext cx="5589627" cy="561023"/>
          </a:xfrm>
          <a:prstGeom prst="rect">
            <a:avLst/>
          </a:prstGeom>
          <a:noFill/>
          <a:ln/>
        </p:spPr>
        <p:txBody>
          <a:bodyPr wrap="none" rtlCol="0" anchor="t"/>
          <a:lstStyle/>
          <a:p>
            <a:pPr marL="0" indent="0">
              <a:lnSpc>
                <a:spcPts val="4418"/>
              </a:lnSpc>
              <a:buNone/>
            </a:pPr>
            <a:r>
              <a:rPr lang="en-US" sz="3535" b="1" dirty="0">
                <a:solidFill>
                  <a:srgbClr val="403C4E"/>
                </a:solidFill>
                <a:latin typeface="Merriweather" pitchFamily="34" charset="0"/>
                <a:ea typeface="Merriweather" pitchFamily="34" charset="-122"/>
                <a:cs typeface="Merriweather" pitchFamily="34" charset="-120"/>
              </a:rPr>
              <a:t>Real-World Applications</a:t>
            </a:r>
            <a:endParaRPr lang="en-US" sz="3535" dirty="0"/>
          </a:p>
        </p:txBody>
      </p:sp>
      <p:pic>
        <p:nvPicPr>
          <p:cNvPr id="7" name="Image 3" descr="preencoded.png"/>
          <p:cNvPicPr>
            <a:picLocks noChangeAspect="1"/>
          </p:cNvPicPr>
          <p:nvPr/>
        </p:nvPicPr>
        <p:blipFill>
          <a:blip r:embed="rId6"/>
          <a:stretch>
            <a:fillRect/>
          </a:stretch>
        </p:blipFill>
        <p:spPr>
          <a:xfrm>
            <a:off x="628412" y="2035731"/>
            <a:ext cx="448866" cy="448866"/>
          </a:xfrm>
          <a:prstGeom prst="rect">
            <a:avLst/>
          </a:prstGeom>
        </p:spPr>
      </p:pic>
      <p:sp>
        <p:nvSpPr>
          <p:cNvPr id="8" name="Text 2"/>
          <p:cNvSpPr/>
          <p:nvPr/>
        </p:nvSpPr>
        <p:spPr>
          <a:xfrm>
            <a:off x="628412" y="2664143"/>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Puzzle Solving</a:t>
            </a:r>
            <a:endParaRPr lang="en-US" sz="1767" dirty="0"/>
          </a:p>
        </p:txBody>
      </p:sp>
      <p:sp>
        <p:nvSpPr>
          <p:cNvPr id="9" name="Text 3"/>
          <p:cNvSpPr/>
          <p:nvPr/>
        </p:nvSpPr>
        <p:spPr>
          <a:xfrm>
            <a:off x="628412" y="3052286"/>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solver can be used to solve Sudoku puzzles of varying difficulty levels.</a:t>
            </a:r>
            <a:endParaRPr lang="en-US" sz="1414" dirty="0"/>
          </a:p>
        </p:txBody>
      </p:sp>
      <p:pic>
        <p:nvPicPr>
          <p:cNvPr id="10" name="Image 4" descr="preencoded.png"/>
          <p:cNvPicPr>
            <a:picLocks noChangeAspect="1"/>
          </p:cNvPicPr>
          <p:nvPr/>
        </p:nvPicPr>
        <p:blipFill>
          <a:blip r:embed="rId7"/>
          <a:stretch>
            <a:fillRect/>
          </a:stretch>
        </p:blipFill>
        <p:spPr>
          <a:xfrm>
            <a:off x="628412" y="3878104"/>
            <a:ext cx="448866" cy="448866"/>
          </a:xfrm>
          <a:prstGeom prst="rect">
            <a:avLst/>
          </a:prstGeom>
        </p:spPr>
      </p:pic>
      <p:sp>
        <p:nvSpPr>
          <p:cNvPr id="11" name="Text 4"/>
          <p:cNvSpPr/>
          <p:nvPr/>
        </p:nvSpPr>
        <p:spPr>
          <a:xfrm>
            <a:off x="628412" y="4506516"/>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Logic Training</a:t>
            </a:r>
            <a:endParaRPr lang="en-US" sz="1767" dirty="0"/>
          </a:p>
        </p:txBody>
      </p:sp>
      <p:sp>
        <p:nvSpPr>
          <p:cNvPr id="12" name="Text 5"/>
          <p:cNvSpPr/>
          <p:nvPr/>
        </p:nvSpPr>
        <p:spPr>
          <a:xfrm>
            <a:off x="628412" y="4894659"/>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visualizer can be used as an educational tool to teach logical thinking.</a:t>
            </a:r>
            <a:endParaRPr lang="en-US" sz="1414" dirty="0"/>
          </a:p>
        </p:txBody>
      </p:sp>
      <p:pic>
        <p:nvPicPr>
          <p:cNvPr id="13" name="Image 5" descr="preencoded.png"/>
          <p:cNvPicPr>
            <a:picLocks noChangeAspect="1"/>
          </p:cNvPicPr>
          <p:nvPr/>
        </p:nvPicPr>
        <p:blipFill>
          <a:blip r:embed="rId8"/>
          <a:stretch>
            <a:fillRect/>
          </a:stretch>
        </p:blipFill>
        <p:spPr>
          <a:xfrm>
            <a:off x="628412" y="5720477"/>
            <a:ext cx="448866" cy="448866"/>
          </a:xfrm>
          <a:prstGeom prst="rect">
            <a:avLst/>
          </a:prstGeom>
        </p:spPr>
      </p:pic>
      <p:sp>
        <p:nvSpPr>
          <p:cNvPr id="14" name="Text 6"/>
          <p:cNvSpPr/>
          <p:nvPr/>
        </p:nvSpPr>
        <p:spPr>
          <a:xfrm>
            <a:off x="628412" y="6348889"/>
            <a:ext cx="293905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Algorithm Demonstration</a:t>
            </a:r>
            <a:endParaRPr lang="en-US" sz="1767" dirty="0"/>
          </a:p>
        </p:txBody>
      </p:sp>
      <p:sp>
        <p:nvSpPr>
          <p:cNvPr id="15" name="Text 7"/>
          <p:cNvSpPr/>
          <p:nvPr/>
        </p:nvSpPr>
        <p:spPr>
          <a:xfrm>
            <a:off x="628412" y="6737033"/>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program showcases the power of backtracking algorithms in problem-solving.</a:t>
            </a:r>
            <a:endParaRPr lang="en-US" sz="1414" dirty="0"/>
          </a:p>
        </p:txBody>
      </p:sp>
    </p:spTree>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729496"/>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Explore and Enjoy</a:t>
            </a:r>
            <a:endParaRPr lang="en-US" sz="4860" dirty="0"/>
          </a:p>
        </p:txBody>
      </p:sp>
      <p:pic>
        <p:nvPicPr>
          <p:cNvPr id="5" name="Image 1" descr="preencoded.png"/>
          <p:cNvPicPr>
            <a:picLocks noChangeAspect="1"/>
          </p:cNvPicPr>
          <p:nvPr/>
        </p:nvPicPr>
        <p:blipFill>
          <a:blip r:embed="rId4"/>
          <a:stretch>
            <a:fillRect/>
          </a:stretch>
        </p:blipFill>
        <p:spPr>
          <a:xfrm>
            <a:off x="864037" y="1994773"/>
            <a:ext cx="6266021" cy="3872627"/>
          </a:xfrm>
          <a:prstGeom prst="rect">
            <a:avLst/>
          </a:prstGeom>
        </p:spPr>
      </p:pic>
      <p:sp>
        <p:nvSpPr>
          <p:cNvPr id="6" name="Text 2"/>
          <p:cNvSpPr/>
          <p:nvPr/>
        </p:nvSpPr>
        <p:spPr>
          <a:xfrm>
            <a:off x="864037" y="6176010"/>
            <a:ext cx="3173492"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Interactive Interface</a:t>
            </a:r>
            <a:endParaRPr lang="en-US" sz="2430" dirty="0"/>
          </a:p>
        </p:txBody>
      </p:sp>
      <p:sp>
        <p:nvSpPr>
          <p:cNvPr id="7" name="Text 3"/>
          <p:cNvSpPr/>
          <p:nvPr/>
        </p:nvSpPr>
        <p:spPr>
          <a:xfrm>
            <a:off x="864037"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Interact with the Sudoku solver and watch it find solutions in real-time.</a:t>
            </a:r>
            <a:endParaRPr lang="en-US" sz="1944" dirty="0"/>
          </a:p>
        </p:txBody>
      </p:sp>
      <p:pic>
        <p:nvPicPr>
          <p:cNvPr id="8" name="Image 2" descr="preencoded.png"/>
          <p:cNvPicPr>
            <a:picLocks noChangeAspect="1"/>
          </p:cNvPicPr>
          <p:nvPr/>
        </p:nvPicPr>
        <p:blipFill>
          <a:blip r:embed="rId5"/>
          <a:stretch>
            <a:fillRect/>
          </a:stretch>
        </p:blipFill>
        <p:spPr>
          <a:xfrm>
            <a:off x="7500342" y="1994773"/>
            <a:ext cx="6266021" cy="3872627"/>
          </a:xfrm>
          <a:prstGeom prst="rect">
            <a:avLst/>
          </a:prstGeom>
        </p:spPr>
      </p:pic>
      <p:sp>
        <p:nvSpPr>
          <p:cNvPr id="9" name="Text 4"/>
          <p:cNvSpPr/>
          <p:nvPr/>
        </p:nvSpPr>
        <p:spPr>
          <a:xfrm>
            <a:off x="7500342" y="6176010"/>
            <a:ext cx="3086100"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Engaging Visuals</a:t>
            </a:r>
            <a:endParaRPr lang="en-US" sz="2430" dirty="0"/>
          </a:p>
        </p:txBody>
      </p:sp>
      <p:sp>
        <p:nvSpPr>
          <p:cNvPr id="10" name="Text 5"/>
          <p:cNvSpPr/>
          <p:nvPr/>
        </p:nvSpPr>
        <p:spPr>
          <a:xfrm>
            <a:off x="7500342"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Enjoy the captivating visuals and animations as the solver works its magic.</a:t>
            </a:r>
            <a:endParaRPr lang="en-US" sz="1944"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7537" y="653772"/>
            <a:ext cx="4891207" cy="6921937"/>
          </a:xfrm>
          <a:prstGeom prst="rect">
            <a:avLst/>
          </a:prstGeom>
        </p:spPr>
      </p:pic>
      <p:sp>
        <p:nvSpPr>
          <p:cNvPr id="6" name="Text 1"/>
          <p:cNvSpPr/>
          <p:nvPr/>
        </p:nvSpPr>
        <p:spPr>
          <a:xfrm>
            <a:off x="6319599" y="674489"/>
            <a:ext cx="5951696" cy="743903"/>
          </a:xfrm>
          <a:prstGeom prst="rect">
            <a:avLst/>
          </a:prstGeom>
          <a:noFill/>
          <a:ln/>
        </p:spPr>
        <p:txBody>
          <a:bodyPr wrap="none" rtlCol="0" anchor="t"/>
          <a:lstStyle/>
          <a:p>
            <a:pPr marL="0" indent="0">
              <a:lnSpc>
                <a:spcPts val="5858"/>
              </a:lnSpc>
              <a:buNone/>
            </a:pPr>
            <a:r>
              <a:rPr lang="en-US" sz="4686" b="1" dirty="0">
                <a:solidFill>
                  <a:srgbClr val="403C4E"/>
                </a:solidFill>
                <a:latin typeface="Merriweather" pitchFamily="34" charset="0"/>
                <a:ea typeface="Merriweather" pitchFamily="34" charset="-122"/>
                <a:cs typeface="Merriweather" pitchFamily="34" charset="-120"/>
              </a:rPr>
              <a:t>The Sudoku Grid</a:t>
            </a:r>
            <a:endParaRPr lang="en-US" sz="4686" dirty="0"/>
          </a:p>
        </p:txBody>
      </p:sp>
      <p:sp>
        <p:nvSpPr>
          <p:cNvPr id="7" name="Shape 2"/>
          <p:cNvSpPr/>
          <p:nvPr/>
        </p:nvSpPr>
        <p:spPr>
          <a:xfrm>
            <a:off x="6319599" y="1775460"/>
            <a:ext cx="7477601" cy="1767840"/>
          </a:xfrm>
          <a:prstGeom prst="roundRect">
            <a:avLst>
              <a:gd name="adj" fmla="val 6060"/>
            </a:avLst>
          </a:prstGeom>
          <a:solidFill>
            <a:srgbClr val="FFD8CC"/>
          </a:solidFill>
          <a:ln w="7620">
            <a:solidFill>
              <a:srgbClr val="E5BEB2"/>
            </a:solidFill>
            <a:prstDash val="solid"/>
          </a:ln>
        </p:spPr>
      </p:sp>
      <p:sp>
        <p:nvSpPr>
          <p:cNvPr id="8" name="Text 3"/>
          <p:cNvSpPr/>
          <p:nvPr/>
        </p:nvSpPr>
        <p:spPr>
          <a:xfrm>
            <a:off x="6565225" y="2021086"/>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9x9 Grid</a:t>
            </a:r>
            <a:endParaRPr lang="en-US" sz="2343" dirty="0"/>
          </a:p>
        </p:txBody>
      </p:sp>
      <p:sp>
        <p:nvSpPr>
          <p:cNvPr id="9" name="Text 4"/>
          <p:cNvSpPr/>
          <p:nvPr/>
        </p:nvSpPr>
        <p:spPr>
          <a:xfrm>
            <a:off x="6565225" y="2535674"/>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Sudoku puzzle consists of a 9x9 grid, divided into 9 smaller 3x3 subgrids.</a:t>
            </a:r>
            <a:endParaRPr lang="en-US" sz="1875" dirty="0"/>
          </a:p>
        </p:txBody>
      </p:sp>
      <p:sp>
        <p:nvSpPr>
          <p:cNvPr id="10" name="Shape 5"/>
          <p:cNvSpPr/>
          <p:nvPr/>
        </p:nvSpPr>
        <p:spPr>
          <a:xfrm>
            <a:off x="6319599" y="3781306"/>
            <a:ext cx="7477601" cy="1767840"/>
          </a:xfrm>
          <a:prstGeom prst="roundRect">
            <a:avLst>
              <a:gd name="adj" fmla="val 6060"/>
            </a:avLst>
          </a:prstGeom>
          <a:solidFill>
            <a:srgbClr val="FFD8CC"/>
          </a:solidFill>
          <a:ln w="7620">
            <a:solidFill>
              <a:srgbClr val="E5BEB2"/>
            </a:solidFill>
            <a:prstDash val="solid"/>
          </a:ln>
        </p:spPr>
      </p:sp>
      <p:sp>
        <p:nvSpPr>
          <p:cNvPr id="11" name="Text 6"/>
          <p:cNvSpPr/>
          <p:nvPr/>
        </p:nvSpPr>
        <p:spPr>
          <a:xfrm>
            <a:off x="6565225" y="4026932"/>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Unique Numbers</a:t>
            </a:r>
            <a:endParaRPr lang="en-US" sz="2343" dirty="0"/>
          </a:p>
        </p:txBody>
      </p:sp>
      <p:sp>
        <p:nvSpPr>
          <p:cNvPr id="12" name="Text 7"/>
          <p:cNvSpPr/>
          <p:nvPr/>
        </p:nvSpPr>
        <p:spPr>
          <a:xfrm>
            <a:off x="6565225" y="4541520"/>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Each row, column, and 3x3 subgrid must contain the digits 1 through 9 without repeating any numbers.</a:t>
            </a:r>
            <a:endParaRPr lang="en-US" sz="1875" dirty="0"/>
          </a:p>
        </p:txBody>
      </p:sp>
      <p:sp>
        <p:nvSpPr>
          <p:cNvPr id="13" name="Shape 8"/>
          <p:cNvSpPr/>
          <p:nvPr/>
        </p:nvSpPr>
        <p:spPr>
          <a:xfrm>
            <a:off x="6319599" y="5787152"/>
            <a:ext cx="7477601" cy="1767840"/>
          </a:xfrm>
          <a:prstGeom prst="roundRect">
            <a:avLst>
              <a:gd name="adj" fmla="val 6060"/>
            </a:avLst>
          </a:prstGeom>
          <a:solidFill>
            <a:srgbClr val="FFD8CC"/>
          </a:solidFill>
          <a:ln w="7620">
            <a:solidFill>
              <a:srgbClr val="E5BEB2"/>
            </a:solidFill>
            <a:prstDash val="solid"/>
          </a:ln>
        </p:spPr>
      </p:sp>
      <p:sp>
        <p:nvSpPr>
          <p:cNvPr id="14" name="Text 9"/>
          <p:cNvSpPr/>
          <p:nvPr/>
        </p:nvSpPr>
        <p:spPr>
          <a:xfrm>
            <a:off x="6565225" y="6032778"/>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Empty Cells</a:t>
            </a:r>
            <a:endParaRPr lang="en-US" sz="2343" dirty="0"/>
          </a:p>
        </p:txBody>
      </p:sp>
      <p:sp>
        <p:nvSpPr>
          <p:cNvPr id="15" name="Text 10"/>
          <p:cNvSpPr/>
          <p:nvPr/>
        </p:nvSpPr>
        <p:spPr>
          <a:xfrm>
            <a:off x="6565225" y="6547366"/>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puzzle starts with some cells filled, and the goal is to fill the remaining empty cells.</a:t>
            </a:r>
            <a:endParaRPr lang="en-US" sz="1875"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524958"/>
          </a:xfrm>
          <a:prstGeom prst="rect">
            <a:avLst/>
          </a:prstGeom>
        </p:spPr>
      </p:pic>
      <p:sp>
        <p:nvSpPr>
          <p:cNvPr id="5" name="Text 1"/>
          <p:cNvSpPr/>
          <p:nvPr/>
        </p:nvSpPr>
        <p:spPr>
          <a:xfrm>
            <a:off x="1798082" y="3080385"/>
            <a:ext cx="5756910" cy="631150"/>
          </a:xfrm>
          <a:prstGeom prst="rect">
            <a:avLst/>
          </a:prstGeom>
          <a:noFill/>
          <a:ln/>
        </p:spPr>
        <p:txBody>
          <a:bodyPr wrap="none" rtlCol="0" anchor="t"/>
          <a:lstStyle/>
          <a:p>
            <a:pPr marL="0" indent="0">
              <a:lnSpc>
                <a:spcPts val="4970"/>
              </a:lnSpc>
              <a:buNone/>
            </a:pPr>
            <a:r>
              <a:rPr lang="en-US" sz="3976" b="1" dirty="0">
                <a:solidFill>
                  <a:srgbClr val="403C4E"/>
                </a:solidFill>
                <a:latin typeface="Merriweather" pitchFamily="34" charset="0"/>
                <a:ea typeface="Merriweather" pitchFamily="34" charset="-122"/>
                <a:cs typeface="Merriweather" pitchFamily="34" charset="-120"/>
              </a:rPr>
              <a:t>The Solving Algorithm</a:t>
            </a:r>
            <a:endParaRPr lang="en-US" sz="3976" dirty="0"/>
          </a:p>
        </p:txBody>
      </p:sp>
      <p:sp>
        <p:nvSpPr>
          <p:cNvPr id="6" name="Shape 2"/>
          <p:cNvSpPr/>
          <p:nvPr/>
        </p:nvSpPr>
        <p:spPr>
          <a:xfrm>
            <a:off x="1798082" y="6006584"/>
            <a:ext cx="11034117" cy="40362"/>
          </a:xfrm>
          <a:prstGeom prst="roundRect">
            <a:avLst>
              <a:gd name="adj" fmla="val 225211"/>
            </a:avLst>
          </a:prstGeom>
          <a:solidFill>
            <a:srgbClr val="E5BEB2"/>
          </a:solidFill>
          <a:ln/>
        </p:spPr>
      </p:sp>
      <p:sp>
        <p:nvSpPr>
          <p:cNvPr id="7" name="Shape 3"/>
          <p:cNvSpPr/>
          <p:nvPr/>
        </p:nvSpPr>
        <p:spPr>
          <a:xfrm>
            <a:off x="4485858" y="5299650"/>
            <a:ext cx="40362" cy="706993"/>
          </a:xfrm>
          <a:prstGeom prst="roundRect">
            <a:avLst>
              <a:gd name="adj" fmla="val 225211"/>
            </a:avLst>
          </a:prstGeom>
          <a:solidFill>
            <a:srgbClr val="E5BEB2"/>
          </a:solidFill>
          <a:ln/>
        </p:spPr>
      </p:sp>
      <p:sp>
        <p:nvSpPr>
          <p:cNvPr id="8" name="Shape 4"/>
          <p:cNvSpPr/>
          <p:nvPr/>
        </p:nvSpPr>
        <p:spPr>
          <a:xfrm>
            <a:off x="4278868" y="5779353"/>
            <a:ext cx="454462" cy="454462"/>
          </a:xfrm>
          <a:prstGeom prst="roundRect">
            <a:avLst>
              <a:gd name="adj" fmla="val 20002"/>
            </a:avLst>
          </a:prstGeom>
          <a:solidFill>
            <a:srgbClr val="FFD8CC"/>
          </a:solidFill>
          <a:ln w="7620">
            <a:solidFill>
              <a:srgbClr val="E5BEB2"/>
            </a:solidFill>
            <a:prstDash val="solid"/>
          </a:ln>
        </p:spPr>
      </p:sp>
      <p:sp>
        <p:nvSpPr>
          <p:cNvPr id="9" name="Text 5"/>
          <p:cNvSpPr/>
          <p:nvPr/>
        </p:nvSpPr>
        <p:spPr>
          <a:xfrm>
            <a:off x="4436626" y="5855077"/>
            <a:ext cx="138827"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1</a:t>
            </a:r>
            <a:endParaRPr lang="en-US" sz="2386" dirty="0"/>
          </a:p>
        </p:txBody>
      </p:sp>
      <p:sp>
        <p:nvSpPr>
          <p:cNvPr id="10" name="Text 6"/>
          <p:cNvSpPr/>
          <p:nvPr/>
        </p:nvSpPr>
        <p:spPr>
          <a:xfrm>
            <a:off x="3243620" y="4337685"/>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Rows</a:t>
            </a:r>
            <a:endParaRPr lang="en-US" sz="1988" dirty="0"/>
          </a:p>
        </p:txBody>
      </p:sp>
      <p:sp>
        <p:nvSpPr>
          <p:cNvPr id="11" name="Text 7"/>
          <p:cNvSpPr/>
          <p:nvPr/>
        </p:nvSpPr>
        <p:spPr>
          <a:xfrm>
            <a:off x="2000012" y="4774406"/>
            <a:ext cx="5012174"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row contains unique numbers 1-9.</a:t>
            </a:r>
            <a:endParaRPr lang="en-US" sz="1591" dirty="0"/>
          </a:p>
        </p:txBody>
      </p:sp>
      <p:sp>
        <p:nvSpPr>
          <p:cNvPr id="12" name="Shape 8"/>
          <p:cNvSpPr/>
          <p:nvPr/>
        </p:nvSpPr>
        <p:spPr>
          <a:xfrm>
            <a:off x="7294900" y="6006525"/>
            <a:ext cx="40362" cy="706993"/>
          </a:xfrm>
          <a:prstGeom prst="roundRect">
            <a:avLst>
              <a:gd name="adj" fmla="val 225211"/>
            </a:avLst>
          </a:prstGeom>
          <a:solidFill>
            <a:srgbClr val="E5BEB2"/>
          </a:solidFill>
          <a:ln/>
        </p:spPr>
      </p:sp>
      <p:sp>
        <p:nvSpPr>
          <p:cNvPr id="13" name="Shape 9"/>
          <p:cNvSpPr/>
          <p:nvPr/>
        </p:nvSpPr>
        <p:spPr>
          <a:xfrm>
            <a:off x="7087910" y="5779353"/>
            <a:ext cx="454462" cy="454462"/>
          </a:xfrm>
          <a:prstGeom prst="roundRect">
            <a:avLst>
              <a:gd name="adj" fmla="val 20002"/>
            </a:avLst>
          </a:prstGeom>
          <a:solidFill>
            <a:srgbClr val="FFD8CC"/>
          </a:solidFill>
          <a:ln w="7620">
            <a:solidFill>
              <a:srgbClr val="E5BEB2"/>
            </a:solidFill>
            <a:prstDash val="solid"/>
          </a:ln>
        </p:spPr>
      </p:sp>
      <p:sp>
        <p:nvSpPr>
          <p:cNvPr id="14" name="Text 10"/>
          <p:cNvSpPr/>
          <p:nvPr/>
        </p:nvSpPr>
        <p:spPr>
          <a:xfrm>
            <a:off x="7223403" y="5855077"/>
            <a:ext cx="183356"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2</a:t>
            </a:r>
            <a:endParaRPr lang="en-US" sz="2386" dirty="0"/>
          </a:p>
        </p:txBody>
      </p:sp>
      <p:sp>
        <p:nvSpPr>
          <p:cNvPr id="15" name="Text 11"/>
          <p:cNvSpPr/>
          <p:nvPr/>
        </p:nvSpPr>
        <p:spPr>
          <a:xfrm>
            <a:off x="6052542" y="6915507"/>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Columns</a:t>
            </a:r>
            <a:endParaRPr lang="en-US" sz="1988" dirty="0"/>
          </a:p>
        </p:txBody>
      </p:sp>
      <p:sp>
        <p:nvSpPr>
          <p:cNvPr id="16" name="Text 12"/>
          <p:cNvSpPr/>
          <p:nvPr/>
        </p:nvSpPr>
        <p:spPr>
          <a:xfrm>
            <a:off x="4808934" y="7352228"/>
            <a:ext cx="5012293"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column contains unique numbers 1-9.</a:t>
            </a:r>
            <a:endParaRPr lang="en-US" sz="1591" dirty="0"/>
          </a:p>
        </p:txBody>
      </p:sp>
      <p:sp>
        <p:nvSpPr>
          <p:cNvPr id="17" name="Shape 13"/>
          <p:cNvSpPr/>
          <p:nvPr/>
        </p:nvSpPr>
        <p:spPr>
          <a:xfrm>
            <a:off x="10103941" y="5299650"/>
            <a:ext cx="40362" cy="706993"/>
          </a:xfrm>
          <a:prstGeom prst="roundRect">
            <a:avLst>
              <a:gd name="adj" fmla="val 225211"/>
            </a:avLst>
          </a:prstGeom>
          <a:solidFill>
            <a:srgbClr val="E5BEB2"/>
          </a:solidFill>
          <a:ln/>
        </p:spPr>
      </p:sp>
      <p:sp>
        <p:nvSpPr>
          <p:cNvPr id="18" name="Shape 14"/>
          <p:cNvSpPr/>
          <p:nvPr/>
        </p:nvSpPr>
        <p:spPr>
          <a:xfrm>
            <a:off x="9896951" y="5779353"/>
            <a:ext cx="454462" cy="454462"/>
          </a:xfrm>
          <a:prstGeom prst="roundRect">
            <a:avLst>
              <a:gd name="adj" fmla="val 20002"/>
            </a:avLst>
          </a:prstGeom>
          <a:solidFill>
            <a:srgbClr val="FFD8CC"/>
          </a:solidFill>
          <a:ln w="7620">
            <a:solidFill>
              <a:srgbClr val="E5BEB2"/>
            </a:solidFill>
            <a:prstDash val="solid"/>
          </a:ln>
        </p:spPr>
      </p:sp>
      <p:sp>
        <p:nvSpPr>
          <p:cNvPr id="19" name="Text 15"/>
          <p:cNvSpPr/>
          <p:nvPr/>
        </p:nvSpPr>
        <p:spPr>
          <a:xfrm>
            <a:off x="10038398" y="5855077"/>
            <a:ext cx="171450"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3</a:t>
            </a:r>
            <a:endParaRPr lang="en-US" sz="2386" dirty="0"/>
          </a:p>
        </p:txBody>
      </p:sp>
      <p:sp>
        <p:nvSpPr>
          <p:cNvPr id="20" name="Text 16"/>
          <p:cNvSpPr/>
          <p:nvPr/>
        </p:nvSpPr>
        <p:spPr>
          <a:xfrm>
            <a:off x="8861584" y="4014430"/>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Subgrids</a:t>
            </a:r>
            <a:endParaRPr lang="en-US" sz="1988" dirty="0"/>
          </a:p>
        </p:txBody>
      </p:sp>
      <p:sp>
        <p:nvSpPr>
          <p:cNvPr id="21" name="Text 17"/>
          <p:cNvSpPr/>
          <p:nvPr/>
        </p:nvSpPr>
        <p:spPr>
          <a:xfrm>
            <a:off x="7617976" y="4451152"/>
            <a:ext cx="5012293" cy="646509"/>
          </a:xfrm>
          <a:prstGeom prst="rect">
            <a:avLst/>
          </a:prstGeom>
          <a:noFill/>
          <a:ln/>
        </p:spPr>
        <p:txBody>
          <a:bodyPr wrap="squar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3x3 subgrid contains unique numbers 1-9.</a:t>
            </a:r>
            <a:endParaRPr lang="en-US" sz="1591" dirty="0"/>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5347" y="1990130"/>
            <a:ext cx="4883587" cy="4249341"/>
          </a:xfrm>
          <a:prstGeom prst="rect">
            <a:avLst/>
          </a:prstGeom>
        </p:spPr>
      </p:pic>
      <p:sp>
        <p:nvSpPr>
          <p:cNvPr id="6" name="Text 1"/>
          <p:cNvSpPr/>
          <p:nvPr/>
        </p:nvSpPr>
        <p:spPr>
          <a:xfrm>
            <a:off x="843677" y="664488"/>
            <a:ext cx="7065883" cy="753308"/>
          </a:xfrm>
          <a:prstGeom prst="rect">
            <a:avLst/>
          </a:prstGeom>
          <a:noFill/>
          <a:ln/>
        </p:spPr>
        <p:txBody>
          <a:bodyPr wrap="none" rtlCol="0" anchor="t"/>
          <a:lstStyle/>
          <a:p>
            <a:pPr marL="0" indent="0">
              <a:lnSpc>
                <a:spcPts val="5932"/>
              </a:lnSpc>
              <a:buNone/>
            </a:pPr>
            <a:r>
              <a:rPr lang="en-US" sz="4746" b="1" dirty="0">
                <a:solidFill>
                  <a:srgbClr val="403C4E"/>
                </a:solidFill>
                <a:latin typeface="Merriweather" pitchFamily="34" charset="0"/>
                <a:ea typeface="Merriweather" pitchFamily="34" charset="-122"/>
                <a:cs typeface="Merriweather" pitchFamily="34" charset="-120"/>
              </a:rPr>
              <a:t>Backtracking Approach</a:t>
            </a:r>
            <a:endParaRPr lang="en-US" sz="4746" dirty="0"/>
          </a:p>
        </p:txBody>
      </p:sp>
      <p:pic>
        <p:nvPicPr>
          <p:cNvPr id="7" name="Image 3" descr="preencoded.png"/>
          <p:cNvPicPr>
            <a:picLocks noChangeAspect="1"/>
          </p:cNvPicPr>
          <p:nvPr/>
        </p:nvPicPr>
        <p:blipFill>
          <a:blip r:embed="rId6"/>
          <a:stretch>
            <a:fillRect/>
          </a:stretch>
        </p:blipFill>
        <p:spPr>
          <a:xfrm>
            <a:off x="843677" y="1779389"/>
            <a:ext cx="1205389" cy="1928574"/>
          </a:xfrm>
          <a:prstGeom prst="rect">
            <a:avLst/>
          </a:prstGeom>
        </p:spPr>
      </p:pic>
      <p:sp>
        <p:nvSpPr>
          <p:cNvPr id="8" name="Text 2"/>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Try a Number</a:t>
            </a:r>
            <a:endParaRPr lang="en-US" sz="2373" dirty="0"/>
          </a:p>
        </p:txBody>
      </p:sp>
      <p:sp>
        <p:nvSpPr>
          <p:cNvPr id="9" name="Text 3"/>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Place a number in an empty cell and check if it's valid.</a:t>
            </a:r>
            <a:endParaRPr lang="en-US" sz="1898" dirty="0"/>
          </a:p>
        </p:txBody>
      </p:sp>
      <p:pic>
        <p:nvPicPr>
          <p:cNvPr id="10" name="Image 4" descr="preencoded.png"/>
          <p:cNvPicPr>
            <a:picLocks noChangeAspect="1"/>
          </p:cNvPicPr>
          <p:nvPr/>
        </p:nvPicPr>
        <p:blipFill>
          <a:blip r:embed="rId7"/>
          <a:stretch>
            <a:fillRect/>
          </a:stretch>
        </p:blipFill>
        <p:spPr>
          <a:xfrm>
            <a:off x="843677" y="3707963"/>
            <a:ext cx="1205389" cy="1928574"/>
          </a:xfrm>
          <a:prstGeom prst="rect">
            <a:avLst/>
          </a:prstGeom>
        </p:spPr>
      </p:pic>
      <p:sp>
        <p:nvSpPr>
          <p:cNvPr id="11" name="Text 4"/>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Backtrack</a:t>
            </a:r>
            <a:endParaRPr lang="en-US" sz="2373" dirty="0"/>
          </a:p>
        </p:txBody>
      </p:sp>
      <p:sp>
        <p:nvSpPr>
          <p:cNvPr id="12" name="Text 5"/>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If the number is invalid, remove it and try a different number.</a:t>
            </a:r>
            <a:endParaRPr lang="en-US" sz="1898" dirty="0"/>
          </a:p>
        </p:txBody>
      </p:sp>
      <p:pic>
        <p:nvPicPr>
          <p:cNvPr id="13" name="Image 5" descr="preencoded.png"/>
          <p:cNvPicPr>
            <a:picLocks noChangeAspect="1"/>
          </p:cNvPicPr>
          <p:nvPr/>
        </p:nvPicPr>
        <p:blipFill>
          <a:blip r:embed="rId8"/>
          <a:stretch>
            <a:fillRect/>
          </a:stretch>
        </p:blipFill>
        <p:spPr>
          <a:xfrm>
            <a:off x="843677" y="5636538"/>
            <a:ext cx="1205389" cy="1928574"/>
          </a:xfrm>
          <a:prstGeom prst="rect">
            <a:avLst/>
          </a:prstGeom>
        </p:spPr>
      </p:pic>
      <p:sp>
        <p:nvSpPr>
          <p:cNvPr id="14" name="Text 6"/>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Solve Recursively</a:t>
            </a:r>
            <a:endParaRPr lang="en-US" sz="2373" dirty="0"/>
          </a:p>
        </p:txBody>
      </p:sp>
      <p:sp>
        <p:nvSpPr>
          <p:cNvPr id="15" name="Text 7"/>
          <p:cNvSpPr/>
          <p:nvPr/>
        </p:nvSpPr>
        <p:spPr>
          <a:xfrm>
            <a:off x="2410658" y="6398657"/>
            <a:ext cx="5889665" cy="385763"/>
          </a:xfrm>
          <a:prstGeom prst="rect">
            <a:avLst/>
          </a:prstGeom>
          <a:noFill/>
          <a:ln/>
        </p:spPr>
        <p:txBody>
          <a:bodyPr wrap="non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Repeat the process until a valid solution is found.</a:t>
            </a:r>
            <a:endParaRPr lang="en-US" sz="1898"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727127"/>
            <a:ext cx="4868942" cy="2775347"/>
          </a:xfrm>
          <a:prstGeom prst="rect">
            <a:avLst/>
          </a:prstGeom>
        </p:spPr>
      </p:pic>
      <p:sp>
        <p:nvSpPr>
          <p:cNvPr id="6" name="Text 1"/>
          <p:cNvSpPr/>
          <p:nvPr/>
        </p:nvSpPr>
        <p:spPr>
          <a:xfrm>
            <a:off x="6350437" y="706398"/>
            <a:ext cx="7415927" cy="1543050"/>
          </a:xfrm>
          <a:prstGeom prst="rect">
            <a:avLst/>
          </a:prstGeom>
          <a:noFill/>
          <a:ln/>
        </p:spPr>
        <p:txBody>
          <a:bodyPr wrap="squar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Visualizing the Solution</a:t>
            </a:r>
            <a:endParaRPr lang="en-US" sz="4860" dirty="0"/>
          </a:p>
        </p:txBody>
      </p:sp>
      <p:sp>
        <p:nvSpPr>
          <p:cNvPr id="7" name="Shape 2"/>
          <p:cNvSpPr/>
          <p:nvPr/>
        </p:nvSpPr>
        <p:spPr>
          <a:xfrm>
            <a:off x="6350437" y="2897386"/>
            <a:ext cx="555427" cy="555427"/>
          </a:xfrm>
          <a:prstGeom prst="roundRect">
            <a:avLst>
              <a:gd name="adj" fmla="val 20003"/>
            </a:avLst>
          </a:prstGeom>
          <a:solidFill>
            <a:srgbClr val="FFD8CC"/>
          </a:solidFill>
          <a:ln w="15240">
            <a:solidFill>
              <a:srgbClr val="E5BEB2"/>
            </a:solidFill>
            <a:prstDash val="solid"/>
          </a:ln>
        </p:spPr>
      </p:sp>
      <p:sp>
        <p:nvSpPr>
          <p:cNvPr id="8" name="Text 3"/>
          <p:cNvSpPr/>
          <p:nvPr/>
        </p:nvSpPr>
        <p:spPr>
          <a:xfrm>
            <a:off x="6543318" y="2989898"/>
            <a:ext cx="169664"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1</a:t>
            </a:r>
            <a:endParaRPr lang="en-US" sz="2916" dirty="0"/>
          </a:p>
        </p:txBody>
      </p:sp>
      <p:sp>
        <p:nvSpPr>
          <p:cNvPr id="9" name="Text 4"/>
          <p:cNvSpPr/>
          <p:nvPr/>
        </p:nvSpPr>
        <p:spPr>
          <a:xfrm>
            <a:off x="7152680" y="2897386"/>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Highlighting</a:t>
            </a:r>
            <a:endParaRPr lang="en-US" sz="2430" dirty="0"/>
          </a:p>
        </p:txBody>
      </p:sp>
      <p:sp>
        <p:nvSpPr>
          <p:cNvPr id="10" name="Text 5"/>
          <p:cNvSpPr/>
          <p:nvPr/>
        </p:nvSpPr>
        <p:spPr>
          <a:xfrm>
            <a:off x="7152680" y="3431262"/>
            <a:ext cx="6613684" cy="395049"/>
          </a:xfrm>
          <a:prstGeom prst="rect">
            <a:avLst/>
          </a:prstGeom>
          <a:noFill/>
          <a:ln/>
        </p:spPr>
        <p:txBody>
          <a:bodyPr wrap="non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visualizer highlights the current cell being processed.</a:t>
            </a:r>
            <a:endParaRPr lang="en-US" sz="1944" dirty="0"/>
          </a:p>
        </p:txBody>
      </p:sp>
      <p:sp>
        <p:nvSpPr>
          <p:cNvPr id="11" name="Shape 6"/>
          <p:cNvSpPr/>
          <p:nvPr/>
        </p:nvSpPr>
        <p:spPr>
          <a:xfrm>
            <a:off x="6350437" y="4350782"/>
            <a:ext cx="555427" cy="555427"/>
          </a:xfrm>
          <a:prstGeom prst="roundRect">
            <a:avLst>
              <a:gd name="adj" fmla="val 20003"/>
            </a:avLst>
          </a:prstGeom>
          <a:solidFill>
            <a:srgbClr val="FFD8CC"/>
          </a:solidFill>
          <a:ln w="15240">
            <a:solidFill>
              <a:srgbClr val="E5BEB2"/>
            </a:solidFill>
            <a:prstDash val="solid"/>
          </a:ln>
        </p:spPr>
      </p:sp>
      <p:sp>
        <p:nvSpPr>
          <p:cNvPr id="12" name="Text 7"/>
          <p:cNvSpPr/>
          <p:nvPr/>
        </p:nvSpPr>
        <p:spPr>
          <a:xfrm>
            <a:off x="6516053" y="4443293"/>
            <a:ext cx="224076"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2</a:t>
            </a:r>
            <a:endParaRPr lang="en-US" sz="2916" dirty="0"/>
          </a:p>
        </p:txBody>
      </p:sp>
      <p:sp>
        <p:nvSpPr>
          <p:cNvPr id="13" name="Text 8"/>
          <p:cNvSpPr/>
          <p:nvPr/>
        </p:nvSpPr>
        <p:spPr>
          <a:xfrm>
            <a:off x="7152680" y="4350782"/>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Color Coding</a:t>
            </a:r>
            <a:endParaRPr lang="en-US" sz="2430" dirty="0"/>
          </a:p>
        </p:txBody>
      </p:sp>
      <p:sp>
        <p:nvSpPr>
          <p:cNvPr id="14" name="Text 9"/>
          <p:cNvSpPr/>
          <p:nvPr/>
        </p:nvSpPr>
        <p:spPr>
          <a:xfrm>
            <a:off x="7152680" y="4884658"/>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Cells are color-coded to indicate valid and invalid placements.</a:t>
            </a:r>
            <a:endParaRPr lang="en-US" sz="1944" dirty="0"/>
          </a:p>
        </p:txBody>
      </p:sp>
      <p:sp>
        <p:nvSpPr>
          <p:cNvPr id="15" name="Shape 10"/>
          <p:cNvSpPr/>
          <p:nvPr/>
        </p:nvSpPr>
        <p:spPr>
          <a:xfrm>
            <a:off x="6350437" y="6199227"/>
            <a:ext cx="555427" cy="555427"/>
          </a:xfrm>
          <a:prstGeom prst="roundRect">
            <a:avLst>
              <a:gd name="adj" fmla="val 20003"/>
            </a:avLst>
          </a:prstGeom>
          <a:solidFill>
            <a:srgbClr val="FFD8CC"/>
          </a:solidFill>
          <a:ln w="15240">
            <a:solidFill>
              <a:srgbClr val="E5BEB2"/>
            </a:solidFill>
            <a:prstDash val="solid"/>
          </a:ln>
        </p:spPr>
      </p:sp>
      <p:sp>
        <p:nvSpPr>
          <p:cNvPr id="16" name="Text 11"/>
          <p:cNvSpPr/>
          <p:nvPr/>
        </p:nvSpPr>
        <p:spPr>
          <a:xfrm>
            <a:off x="6523315" y="6291739"/>
            <a:ext cx="209669"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3</a:t>
            </a:r>
            <a:endParaRPr lang="en-US" sz="2916" dirty="0"/>
          </a:p>
        </p:txBody>
      </p:sp>
      <p:sp>
        <p:nvSpPr>
          <p:cNvPr id="17" name="Text 12"/>
          <p:cNvSpPr/>
          <p:nvPr/>
        </p:nvSpPr>
        <p:spPr>
          <a:xfrm>
            <a:off x="7152680" y="6199227"/>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Step-by-Step</a:t>
            </a:r>
            <a:endParaRPr lang="en-US" sz="2430" dirty="0"/>
          </a:p>
        </p:txBody>
      </p:sp>
      <p:sp>
        <p:nvSpPr>
          <p:cNvPr id="18" name="Text 13"/>
          <p:cNvSpPr/>
          <p:nvPr/>
        </p:nvSpPr>
        <p:spPr>
          <a:xfrm>
            <a:off x="7152680" y="6733103"/>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demonstrates the step-by-step process of finding the solution.</a:t>
            </a:r>
            <a:endParaRPr lang="en-US" sz="1944" dirty="0"/>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169551" y="618768"/>
            <a:ext cx="7689294" cy="703183"/>
          </a:xfrm>
          <a:prstGeom prst="rect">
            <a:avLst/>
          </a:prstGeom>
          <a:noFill/>
          <a:ln/>
        </p:spPr>
        <p:txBody>
          <a:bodyPr wrap="none" rtlCol="0" anchor="t"/>
          <a:lstStyle/>
          <a:p>
            <a:pPr marL="0" indent="0">
              <a:lnSpc>
                <a:spcPts val="5537"/>
              </a:lnSpc>
              <a:buNone/>
            </a:pPr>
            <a:r>
              <a:rPr lang="en-US" sz="4429" b="1" dirty="0">
                <a:solidFill>
                  <a:srgbClr val="403C4E"/>
                </a:solidFill>
                <a:latin typeface="Merriweather" pitchFamily="34" charset="0"/>
                <a:ea typeface="Merriweather" pitchFamily="34" charset="-122"/>
                <a:cs typeface="Merriweather" pitchFamily="34" charset="-120"/>
              </a:rPr>
              <a:t>Algorithm Implementation</a:t>
            </a:r>
            <a:endParaRPr lang="en-US" sz="4429" dirty="0"/>
          </a:p>
        </p:txBody>
      </p:sp>
      <p:sp>
        <p:nvSpPr>
          <p:cNvPr id="5" name="Text 2"/>
          <p:cNvSpPr/>
          <p:nvPr/>
        </p:nvSpPr>
        <p:spPr>
          <a:xfrm>
            <a:off x="1169551" y="1771888"/>
            <a:ext cx="12291179" cy="2160270"/>
          </a:xfrm>
          <a:prstGeom prst="rect">
            <a:avLst/>
          </a:prstGeom>
          <a:noFill/>
          <a:ln/>
        </p:spPr>
        <p:txBody>
          <a:bodyPr wrap="squar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
Functions used: </a:t>
            </a:r>
            <a:endParaRPr lang="en-US" sz="1772" dirty="0"/>
          </a:p>
        </p:txBody>
      </p:sp>
      <p:sp>
        <p:nvSpPr>
          <p:cNvPr id="6" name="Text 3"/>
          <p:cNvSpPr/>
          <p:nvPr/>
        </p:nvSpPr>
        <p:spPr>
          <a:xfrm>
            <a:off x="1169551" y="5406390"/>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isSafe() Method</a:t>
            </a:r>
            <a:endParaRPr lang="en-US" sz="1772" dirty="0"/>
          </a:p>
        </p:txBody>
      </p:sp>
      <p:sp>
        <p:nvSpPr>
          <p:cNvPr id="7" name="Text 4"/>
          <p:cNvSpPr/>
          <p:nvPr/>
        </p:nvSpPr>
        <p:spPr>
          <a:xfrm>
            <a:off x="1169551" y="4798457"/>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findSolution() Method</a:t>
            </a:r>
            <a:endParaRPr lang="en-US" sz="1772" dirty="0"/>
          </a:p>
        </p:txBody>
      </p:sp>
      <p:sp>
        <p:nvSpPr>
          <p:cNvPr id="8" name="Text 5"/>
          <p:cNvSpPr/>
          <p:nvPr/>
        </p:nvSpPr>
        <p:spPr>
          <a:xfrm>
            <a:off x="1169551" y="4256476"/>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solveSudoku() Method</a:t>
            </a:r>
            <a:endParaRPr lang="en-US" sz="1772" dirty="0"/>
          </a:p>
        </p:txBody>
      </p:sp>
      <p:sp>
        <p:nvSpPr>
          <p:cNvPr id="9" name="Text 6"/>
          <p:cNvSpPr/>
          <p:nvPr/>
        </p:nvSpPr>
        <p:spPr>
          <a:xfrm>
            <a:off x="1169551" y="6024801"/>
            <a:ext cx="12291179" cy="360045"/>
          </a:xfrm>
          <a:prstGeom prst="rect">
            <a:avLst/>
          </a:prstGeom>
          <a:noFill/>
          <a:ln/>
        </p:spPr>
        <p:txBody>
          <a:bodyPr wrap="non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Algorithms used:</a:t>
            </a:r>
            <a:endParaRPr lang="en-US" sz="1772" dirty="0"/>
          </a:p>
        </p:txBody>
      </p:sp>
      <p:sp>
        <p:nvSpPr>
          <p:cNvPr id="10" name="Text 7"/>
          <p:cNvSpPr/>
          <p:nvPr/>
        </p:nvSpPr>
        <p:spPr>
          <a:xfrm>
            <a:off x="1169551" y="6637973"/>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Backtracking Algorithm</a:t>
            </a:r>
            <a:endParaRPr lang="en-US" sz="1772" dirty="0"/>
          </a:p>
        </p:txBody>
      </p:sp>
      <p:sp>
        <p:nvSpPr>
          <p:cNvPr id="11" name="Text 8"/>
          <p:cNvSpPr/>
          <p:nvPr/>
        </p:nvSpPr>
        <p:spPr>
          <a:xfrm>
            <a:off x="1169551" y="7251144"/>
            <a:ext cx="12291179" cy="360045"/>
          </a:xfrm>
          <a:prstGeom prst="rect">
            <a:avLst/>
          </a:prstGeom>
          <a:noFill/>
          <a:ln/>
        </p:spPr>
        <p:txBody>
          <a:bodyPr wrap="none" rtlCol="0" anchor="t"/>
          <a:lstStyle/>
          <a:p>
            <a:pPr marL="0" indent="0">
              <a:lnSpc>
                <a:spcPts val="2835"/>
              </a:lnSpc>
              <a:buNone/>
            </a:pPr>
            <a:endParaRPr lang="en-US" sz="1772"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40072"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solveSudoku() method:</a:t>
            </a:r>
            <a:endParaRPr lang="en-US" sz="4860" dirty="0"/>
          </a:p>
        </p:txBody>
      </p:sp>
      <p:sp>
        <p:nvSpPr>
          <p:cNvPr id="5" name="Text 2"/>
          <p:cNvSpPr/>
          <p:nvPr/>
        </p:nvSpPr>
        <p:spPr>
          <a:xfrm>
            <a:off x="864037" y="2296954"/>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US" sz="1944" dirty="0"/>
          </a:p>
        </p:txBody>
      </p:sp>
      <p:sp>
        <p:nvSpPr>
          <p:cNvPr id="6" name="Text 3"/>
          <p:cNvSpPr/>
          <p:nvPr/>
        </p:nvSpPr>
        <p:spPr>
          <a:xfrm>
            <a:off x="864037" y="3759756"/>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US" sz="1944" dirty="0"/>
          </a:p>
        </p:txBody>
      </p:sp>
      <p:sp>
        <p:nvSpPr>
          <p:cNvPr id="7" name="Text 4"/>
          <p:cNvSpPr/>
          <p:nvPr/>
        </p:nvSpPr>
        <p:spPr>
          <a:xfrm>
            <a:off x="864037" y="5617607"/>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US" sz="1944"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3453"/>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solveSudoku</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IN" b="1" i="0" dirty="0">
                <a:effectLst/>
                <a:latin typeface="Manrope"/>
              </a:rPr>
              <a:t>static void </a:t>
            </a:r>
            <a:r>
              <a:rPr lang="en-IN" b="1" i="0" dirty="0" err="1">
                <a:effectLst/>
                <a:latin typeface="Manrope"/>
              </a:rPr>
              <a:t>solveSudoku</a:t>
            </a:r>
            <a:r>
              <a:rPr lang="en-IN" b="1" i="0" dirty="0">
                <a:effectLst/>
                <a:latin typeface="Manrope"/>
              </a:rPr>
              <a:t>()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(200);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N; ++</a:t>
            </a:r>
            <a:r>
              <a:rPr lang="en-IN" b="1" i="0" dirty="0" err="1">
                <a:effectLst/>
                <a:latin typeface="Manrope"/>
              </a:rPr>
              <a:t>i</a:t>
            </a:r>
            <a:r>
              <a:rPr lang="en-IN" b="1" i="0" dirty="0">
                <a:effectLst/>
                <a:latin typeface="Manrope"/>
              </a:rPr>
              <a:t>) {</a:t>
            </a:r>
          </a:p>
          <a:p>
            <a:pPr algn="l"/>
            <a:r>
              <a:rPr lang="en-IN" b="1" i="0" dirty="0">
                <a:effectLst/>
                <a:latin typeface="Manrope"/>
              </a:rPr>
              <a:t>            for (int j = 0; j N; ++j)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(10);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setText</a:t>
            </a:r>
            <a:r>
              <a:rPr lang="en-IN" b="1" i="0" dirty="0">
                <a:effectLst/>
                <a:latin typeface="Manrope"/>
              </a:rPr>
              <a:t>(board[</a:t>
            </a:r>
            <a:r>
              <a:rPr lang="en-IN" b="1" i="0" dirty="0" err="1">
                <a:effectLst/>
                <a:latin typeface="Manrope"/>
              </a:rPr>
              <a:t>i</a:t>
            </a:r>
            <a:r>
              <a:rPr lang="en-IN" b="1" i="0" dirty="0">
                <a:effectLst/>
                <a:latin typeface="Manrope"/>
              </a:rPr>
              <a:t>][j] == 0 ? "0" : </a:t>
            </a:r>
            <a:r>
              <a:rPr lang="en-IN" b="1" i="0" dirty="0" err="1">
                <a:effectLst/>
                <a:latin typeface="Manrope"/>
              </a:rPr>
              <a:t>String.valueOf</a:t>
            </a:r>
            <a:r>
              <a:rPr lang="en-IN" b="1" i="0" dirty="0">
                <a:effectLst/>
                <a:latin typeface="Manrope"/>
              </a:rPr>
              <a:t>(board[</a:t>
            </a:r>
            <a:r>
              <a:rPr lang="en-IN" b="1" i="0" dirty="0" err="1">
                <a:effectLst/>
                <a:latin typeface="Manrope"/>
              </a:rPr>
              <a:t>i</a:t>
            </a:r>
            <a:r>
              <a:rPr lang="en-IN" b="1" i="0" dirty="0">
                <a:effectLst/>
                <a:latin typeface="Manrope"/>
              </a:rPr>
              <a:t>][j]));</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setBackground</a:t>
            </a:r>
            <a:r>
              <a:rPr lang="en-IN" b="1" i="0" dirty="0">
                <a:effectLst/>
                <a:latin typeface="Manrope"/>
              </a:rPr>
              <a:t>(</a:t>
            </a:r>
            <a:r>
              <a:rPr lang="en-IN" b="1" i="0" dirty="0" err="1">
                <a:effectLst/>
                <a:latin typeface="Manrope"/>
              </a:rPr>
              <a:t>Color.LIGHT_GRAY</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r>
              <a:rPr lang="en-IN" b="1" i="0" dirty="0">
                <a:effectLst/>
                <a:latin typeface="Manrope"/>
              </a:rPr>
              <a:t>        if (!</a:t>
            </a:r>
            <a:r>
              <a:rPr lang="en-IN" b="1" i="0" dirty="0" err="1">
                <a:effectLst/>
                <a:latin typeface="Manrope"/>
              </a:rPr>
              <a:t>findSolution</a:t>
            </a:r>
            <a:r>
              <a:rPr lang="en-IN" b="1" i="0" dirty="0">
                <a:effectLst/>
                <a:latin typeface="Manrope"/>
              </a:rPr>
              <a:t>(0, 0)) {</a:t>
            </a:r>
          </a:p>
          <a:p>
            <a:pPr algn="l"/>
            <a:r>
              <a:rPr lang="en-IN" b="1" i="0" dirty="0">
                <a:effectLst/>
                <a:latin typeface="Manrope"/>
              </a:rPr>
              <a:t>            </a:t>
            </a:r>
            <a:r>
              <a:rPr lang="en-IN" b="1" i="0" dirty="0" err="1">
                <a:effectLst/>
                <a:latin typeface="Manrope"/>
              </a:rPr>
              <a:t>System.out.println</a:t>
            </a:r>
            <a:r>
              <a:rPr lang="en-IN" b="1" i="0" dirty="0">
                <a:effectLst/>
                <a:latin typeface="Manrope"/>
              </a:rPr>
              <a:t>("No Solution.\n");</a:t>
            </a:r>
          </a:p>
          <a:p>
            <a:pPr algn="l"/>
            <a:r>
              <a:rPr lang="en-IN" b="1" i="0" dirty="0">
                <a:effectLst/>
                <a:latin typeface="Manrope"/>
              </a:rPr>
              <a:t>        } else {</a:t>
            </a:r>
          </a:p>
          <a:p>
            <a:pPr algn="l"/>
            <a:r>
              <a:rPr lang="en-IN" b="1" i="0" dirty="0">
                <a:effectLst/>
                <a:latin typeface="Manrope"/>
              </a:rPr>
              <a:t>            </a:t>
            </a:r>
            <a:r>
              <a:rPr lang="en-IN" b="1" i="0" dirty="0" err="1">
                <a:effectLst/>
                <a:latin typeface="Manrope"/>
              </a:rPr>
              <a:t>printSolution</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385409294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2030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findSolution() Method:</a:t>
            </a:r>
            <a:endParaRPr lang="en-US" sz="4860" dirty="0"/>
          </a:p>
        </p:txBody>
      </p:sp>
      <p:sp>
        <p:nvSpPr>
          <p:cNvPr id="5" name="Text 2"/>
          <p:cNvSpPr/>
          <p:nvPr/>
        </p:nvSpPr>
        <p:spPr>
          <a:xfrm>
            <a:off x="864037" y="2296954"/>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US" sz="1944" dirty="0"/>
          </a:p>
        </p:txBody>
      </p:sp>
      <p:sp>
        <p:nvSpPr>
          <p:cNvPr id="6" name="Text 3"/>
          <p:cNvSpPr/>
          <p:nvPr/>
        </p:nvSpPr>
        <p:spPr>
          <a:xfrm>
            <a:off x="864037" y="4154805"/>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US" sz="1944" dirty="0"/>
          </a:p>
        </p:txBody>
      </p:sp>
      <p:sp>
        <p:nvSpPr>
          <p:cNvPr id="7" name="Text 4"/>
          <p:cNvSpPr/>
          <p:nvPr/>
        </p:nvSpPr>
        <p:spPr>
          <a:xfrm>
            <a:off x="864037" y="6012656"/>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US" sz="1944"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1639</Words>
  <Application>Microsoft Office PowerPoint</Application>
  <PresentationFormat>Custom</PresentationFormat>
  <Paragraphs>152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Manrope</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ashah3f@outlook.com</cp:lastModifiedBy>
  <cp:revision>6</cp:revision>
  <dcterms:created xsi:type="dcterms:W3CDTF">2024-07-10T04:30:43Z</dcterms:created>
  <dcterms:modified xsi:type="dcterms:W3CDTF">2024-07-12T05:24:16Z</dcterms:modified>
</cp:coreProperties>
</file>