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71" r:id="rId9"/>
    <p:sldId id="264" r:id="rId10"/>
    <p:sldId id="273" r:id="rId11"/>
    <p:sldId id="266" r:id="rId12"/>
    <p:sldId id="272" r:id="rId13"/>
    <p:sldId id="268" r:id="rId14"/>
    <p:sldId id="269"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32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063332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952845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70132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1680210"/>
            <a:ext cx="4869180" cy="4869180"/>
          </a:xfrm>
          <a:prstGeom prst="rect">
            <a:avLst/>
          </a:prstGeom>
        </p:spPr>
      </p:pic>
      <p:sp>
        <p:nvSpPr>
          <p:cNvPr id="6" name="Text 1"/>
          <p:cNvSpPr/>
          <p:nvPr/>
        </p:nvSpPr>
        <p:spPr>
          <a:xfrm>
            <a:off x="6350437" y="1454706"/>
            <a:ext cx="7415927" cy="2129314"/>
          </a:xfrm>
          <a:prstGeom prst="rect">
            <a:avLst/>
          </a:prstGeom>
          <a:noFill/>
          <a:ln/>
        </p:spPr>
        <p:txBody>
          <a:bodyPr wrap="square" rtlCol="0" anchor="t"/>
          <a:lstStyle/>
          <a:p>
            <a:pPr marL="0" indent="0">
              <a:lnSpc>
                <a:spcPts val="8384"/>
              </a:lnSpc>
              <a:buNone/>
            </a:pPr>
            <a:r>
              <a:rPr lang="en-US" sz="6707" b="1" dirty="0">
                <a:solidFill>
                  <a:srgbClr val="403C4E"/>
                </a:solidFill>
                <a:latin typeface="Merriweather" pitchFamily="34" charset="0"/>
                <a:ea typeface="Merriweather" pitchFamily="34" charset="-122"/>
                <a:cs typeface="Merriweather" pitchFamily="34" charset="-120"/>
              </a:rPr>
              <a:t>Sudoku Solver Visualizer</a:t>
            </a:r>
            <a:endParaRPr lang="en-US" sz="6707" dirty="0"/>
          </a:p>
        </p:txBody>
      </p:sp>
      <p:sp>
        <p:nvSpPr>
          <p:cNvPr id="7" name="Text 2"/>
          <p:cNvSpPr/>
          <p:nvPr/>
        </p:nvSpPr>
        <p:spPr>
          <a:xfrm>
            <a:off x="6350437" y="3954304"/>
            <a:ext cx="74159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Explore the power of a Sudoku solver algorithm with this interactive visualizer. Watch as the program efficiently finds solutions to even the most challenging Sudoku puzzles.</a:t>
            </a:r>
            <a:endParaRPr lang="en-US" sz="1944" dirty="0"/>
          </a:p>
        </p:txBody>
      </p:sp>
      <p:sp>
        <p:nvSpPr>
          <p:cNvPr id="8" name="Text 3"/>
          <p:cNvSpPr/>
          <p:nvPr/>
        </p:nvSpPr>
        <p:spPr>
          <a:xfrm>
            <a:off x="6745367" y="5417106"/>
            <a:ext cx="7020997"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Adey Ratna Shah</a:t>
            </a:r>
            <a:endParaRPr lang="en-US" sz="1944" dirty="0"/>
          </a:p>
        </p:txBody>
      </p:sp>
      <p:sp>
        <p:nvSpPr>
          <p:cNvPr id="9" name="Text 4"/>
          <p:cNvSpPr/>
          <p:nvPr/>
        </p:nvSpPr>
        <p:spPr>
          <a:xfrm>
            <a:off x="7140416" y="5898475"/>
            <a:ext cx="6625947" cy="395049"/>
          </a:xfrm>
          <a:prstGeom prst="rect">
            <a:avLst/>
          </a:prstGeom>
          <a:noFill/>
          <a:ln/>
        </p:spPr>
        <p:txBody>
          <a:bodyPr wrap="none" rtlCol="0" anchor="t"/>
          <a:lstStyle/>
          <a:p>
            <a:pPr marL="685800" lvl="1"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Reg No: 12223638</a:t>
            </a:r>
            <a:endParaRPr lang="en-US" sz="1944" dirty="0"/>
          </a:p>
        </p:txBody>
      </p:sp>
      <p:sp>
        <p:nvSpPr>
          <p:cNvPr id="10" name="Text 5"/>
          <p:cNvSpPr/>
          <p:nvPr/>
        </p:nvSpPr>
        <p:spPr>
          <a:xfrm>
            <a:off x="7140416" y="6379845"/>
            <a:ext cx="6625947" cy="395049"/>
          </a:xfrm>
          <a:prstGeom prst="rect">
            <a:avLst/>
          </a:prstGeom>
          <a:noFill/>
          <a:ln/>
        </p:spPr>
        <p:txBody>
          <a:bodyPr wrap="none" rtlCol="0" anchor="t"/>
          <a:lstStyle/>
          <a:p>
            <a:pPr marL="685800" lvl="1"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Lovely Professional University, Phagwara, Punjab</a:t>
            </a:r>
            <a:endParaRPr lang="en-US" sz="194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621"/>
            <a:ext cx="14630400" cy="8229600"/>
          </a:xfrm>
          <a:prstGeom prst="rect">
            <a:avLst/>
          </a:prstGeom>
        </p:spPr>
      </p:pic>
      <p:sp>
        <p:nvSpPr>
          <p:cNvPr id="4" name="Text 1"/>
          <p:cNvSpPr/>
          <p:nvPr/>
        </p:nvSpPr>
        <p:spPr>
          <a:xfrm>
            <a:off x="685618" y="121928"/>
            <a:ext cx="6172200" cy="771525"/>
          </a:xfrm>
          <a:prstGeom prst="rect">
            <a:avLst/>
          </a:prstGeom>
          <a:noFill/>
          <a:ln/>
        </p:spPr>
        <p:txBody>
          <a:bodyPr wrap="none" rtlCol="0" anchor="t"/>
          <a:lstStyle/>
          <a:p>
            <a:pPr marL="0" indent="0">
              <a:lnSpc>
                <a:spcPts val="6075"/>
              </a:lnSpc>
              <a:buNone/>
            </a:pPr>
            <a:r>
              <a:rPr lang="en-US" sz="4860" b="1" dirty="0" err="1">
                <a:solidFill>
                  <a:srgbClr val="403C4E"/>
                </a:solidFill>
                <a:latin typeface="Merriweather" pitchFamily="34" charset="0"/>
                <a:ea typeface="Merriweather" pitchFamily="34" charset="-122"/>
                <a:cs typeface="Merriweather" pitchFamily="34" charset="-120"/>
              </a:rPr>
              <a:t>findSolution</a:t>
            </a:r>
            <a:r>
              <a:rPr lang="en-US" sz="4860" b="1" dirty="0">
                <a:solidFill>
                  <a:srgbClr val="403C4E"/>
                </a:solidFill>
                <a:latin typeface="Merriweather" pitchFamily="34" charset="0"/>
                <a:ea typeface="Merriweather" pitchFamily="34" charset="-122"/>
                <a:cs typeface="Merriweather" pitchFamily="34" charset="-120"/>
              </a:rPr>
              <a:t>() method</a:t>
            </a:r>
            <a:endParaRPr lang="en-US" sz="4860" dirty="0"/>
          </a:p>
        </p:txBody>
      </p:sp>
      <p:sp>
        <p:nvSpPr>
          <p:cNvPr id="7" name="Text 4"/>
          <p:cNvSpPr/>
          <p:nvPr/>
        </p:nvSpPr>
        <p:spPr>
          <a:xfrm>
            <a:off x="685618" y="893453"/>
            <a:ext cx="12902327" cy="7593360"/>
          </a:xfrm>
          <a:prstGeom prst="rect">
            <a:avLst/>
          </a:prstGeom>
          <a:noFill/>
          <a:ln/>
        </p:spPr>
        <p:txBody>
          <a:bodyPr wrap="square" rtlCol="0" anchor="t"/>
          <a:lstStyle/>
          <a:p>
            <a:pPr algn="l"/>
            <a:r>
              <a:rPr lang="en-US" b="1" i="0" dirty="0">
                <a:effectLst/>
                <a:latin typeface="Manrope"/>
              </a:rPr>
              <a:t>static </a:t>
            </a:r>
            <a:r>
              <a:rPr lang="en-US" b="1" i="0" dirty="0" err="1">
                <a:effectLst/>
                <a:latin typeface="Manrope"/>
              </a:rPr>
              <a:t>boolean</a:t>
            </a:r>
            <a:r>
              <a:rPr lang="en-US" b="1" i="0" dirty="0">
                <a:effectLst/>
                <a:latin typeface="Manrope"/>
              </a:rPr>
              <a:t> </a:t>
            </a:r>
            <a:r>
              <a:rPr lang="en-US" b="1" i="0" dirty="0" err="1">
                <a:effectLst/>
                <a:latin typeface="Manrope"/>
              </a:rPr>
              <a:t>findSolution</a:t>
            </a:r>
            <a:r>
              <a:rPr lang="en-US" b="1" i="0" dirty="0">
                <a:effectLst/>
                <a:latin typeface="Manrope"/>
              </a:rPr>
              <a:t>(int row, int col) {</a:t>
            </a:r>
          </a:p>
          <a:p>
            <a:pPr algn="l"/>
            <a:r>
              <a:rPr lang="en-US" b="1" i="0" dirty="0">
                <a:effectLst/>
                <a:latin typeface="Manrope"/>
              </a:rPr>
              <a:t>        if (row == N - 1 &amp;&amp; col == N) {</a:t>
            </a:r>
          </a:p>
          <a:p>
            <a:pPr algn="l"/>
            <a:r>
              <a:rPr lang="en-US" b="1" i="0" dirty="0">
                <a:effectLst/>
                <a:latin typeface="Manrope"/>
              </a:rPr>
              <a:t>            return true;</a:t>
            </a:r>
          </a:p>
          <a:p>
            <a:pPr algn="l"/>
            <a:r>
              <a:rPr lang="en-US" b="1" i="0" dirty="0">
                <a:effectLst/>
                <a:latin typeface="Manrope"/>
              </a:rPr>
              <a:t>        }</a:t>
            </a:r>
          </a:p>
          <a:p>
            <a:pPr algn="l"/>
            <a:r>
              <a:rPr lang="en-US" b="1" i="0" dirty="0">
                <a:effectLst/>
                <a:latin typeface="Manrope"/>
              </a:rPr>
              <a:t>        if (col == N) {</a:t>
            </a:r>
          </a:p>
          <a:p>
            <a:pPr algn="l"/>
            <a:r>
              <a:rPr lang="en-US" b="1" i="0" dirty="0">
                <a:effectLst/>
                <a:latin typeface="Manrope"/>
              </a:rPr>
              <a:t>            row++;</a:t>
            </a:r>
          </a:p>
          <a:p>
            <a:pPr algn="l"/>
            <a:r>
              <a:rPr lang="en-US" b="1" i="0" dirty="0">
                <a:effectLst/>
                <a:latin typeface="Manrope"/>
              </a:rPr>
              <a:t>            col = 0;</a:t>
            </a:r>
          </a:p>
          <a:p>
            <a:pPr algn="l"/>
            <a:r>
              <a:rPr lang="en-US" b="1" i="0" dirty="0">
                <a:effectLst/>
                <a:latin typeface="Manrope"/>
              </a:rPr>
              <a:t>        }</a:t>
            </a:r>
          </a:p>
          <a:p>
            <a:pPr algn="l"/>
            <a:r>
              <a:rPr lang="en-US" b="1" i="0" dirty="0">
                <a:effectLst/>
                <a:latin typeface="Manrope"/>
              </a:rPr>
              <a:t>        if (board[row][col] != 0) {</a:t>
            </a:r>
          </a:p>
          <a:p>
            <a:pPr algn="l"/>
            <a:r>
              <a:rPr lang="en-US" b="1" i="0" dirty="0">
                <a:effectLst/>
                <a:latin typeface="Manrope"/>
              </a:rPr>
              <a:t>            return </a:t>
            </a:r>
            <a:r>
              <a:rPr lang="en-US" b="1" i="0" dirty="0" err="1">
                <a:effectLst/>
                <a:latin typeface="Manrope"/>
              </a:rPr>
              <a:t>findSolution</a:t>
            </a:r>
            <a:r>
              <a:rPr lang="en-US" b="1" i="0" dirty="0">
                <a:effectLst/>
                <a:latin typeface="Manrope"/>
              </a:rPr>
              <a:t>(row, col + 1);</a:t>
            </a:r>
          </a:p>
          <a:p>
            <a:pPr algn="l"/>
            <a:r>
              <a:rPr lang="en-US" b="1" i="0" dirty="0">
                <a:effectLst/>
                <a:latin typeface="Manrope"/>
              </a:rPr>
              <a:t>        }</a:t>
            </a:r>
          </a:p>
          <a:p>
            <a:pPr algn="l"/>
            <a:r>
              <a:rPr lang="en-US" b="1" i="0" dirty="0">
                <a:effectLst/>
                <a:latin typeface="Manrope"/>
              </a:rPr>
              <a:t>        for (int num = 1; num = N; num++) {</a:t>
            </a:r>
          </a:p>
          <a:p>
            <a:pPr algn="l"/>
            <a:r>
              <a:rPr lang="en-US" b="1" i="0" dirty="0">
                <a:effectLst/>
                <a:latin typeface="Manrope"/>
              </a:rPr>
              <a:t>            if (</a:t>
            </a:r>
            <a:r>
              <a:rPr lang="en-US" b="1" i="0" dirty="0" err="1">
                <a:effectLst/>
                <a:latin typeface="Manrope"/>
              </a:rPr>
              <a:t>isSafe</a:t>
            </a:r>
            <a:r>
              <a:rPr lang="en-US" b="1" i="0" dirty="0">
                <a:effectLst/>
                <a:latin typeface="Manrope"/>
              </a:rPr>
              <a:t>(row, col, num)) {</a:t>
            </a:r>
          </a:p>
          <a:p>
            <a:pPr algn="l"/>
            <a:r>
              <a:rPr lang="en-US" b="1" i="0" dirty="0">
                <a:effectLst/>
                <a:latin typeface="Manrope"/>
              </a:rPr>
              <a:t>                board[row][col] = num;</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setText</a:t>
            </a:r>
            <a:r>
              <a:rPr lang="en-US" b="1" i="0" dirty="0">
                <a:effectLst/>
                <a:latin typeface="Manrope"/>
              </a:rPr>
              <a:t>(</a:t>
            </a:r>
            <a:r>
              <a:rPr lang="en-US" b="1" i="0" dirty="0" err="1">
                <a:effectLst/>
                <a:latin typeface="Manrope"/>
              </a:rPr>
              <a:t>String.valueOf</a:t>
            </a:r>
            <a:r>
              <a:rPr lang="en-US" b="1" i="0" dirty="0">
                <a:effectLst/>
                <a:latin typeface="Manrope"/>
              </a:rPr>
              <a:t>(num));</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setBackground</a:t>
            </a:r>
            <a:r>
              <a:rPr lang="en-US" b="1" i="0" dirty="0">
                <a:effectLst/>
                <a:latin typeface="Manrope"/>
              </a:rPr>
              <a:t>(</a:t>
            </a:r>
            <a:r>
              <a:rPr lang="en-US" b="1" i="0" dirty="0" err="1">
                <a:effectLst/>
                <a:latin typeface="Manrope"/>
              </a:rPr>
              <a:t>Color.CYAN</a:t>
            </a:r>
            <a:r>
              <a:rPr lang="en-US" b="1" i="0" dirty="0">
                <a:effectLst/>
                <a:latin typeface="Manrope"/>
              </a:rPr>
              <a:t>);</a:t>
            </a:r>
          </a:p>
          <a:p>
            <a:pPr algn="l"/>
            <a:r>
              <a:rPr lang="en-US" b="1" i="0" dirty="0">
                <a:effectLst/>
                <a:latin typeface="Manrope"/>
              </a:rPr>
              <a:t>                if (</a:t>
            </a:r>
            <a:r>
              <a:rPr lang="en-US" b="1" i="0" dirty="0" err="1">
                <a:effectLst/>
                <a:latin typeface="Manrope"/>
              </a:rPr>
              <a:t>findSolution</a:t>
            </a:r>
            <a:r>
              <a:rPr lang="en-US" b="1" i="0" dirty="0">
                <a:effectLst/>
                <a:latin typeface="Manrope"/>
              </a:rPr>
              <a:t>(row, col + 1)) {</a:t>
            </a:r>
          </a:p>
          <a:p>
            <a:pPr algn="l"/>
            <a:r>
              <a:rPr lang="en-US" b="1" i="0" dirty="0">
                <a:effectLst/>
                <a:latin typeface="Manrope"/>
              </a:rPr>
              <a:t>                    return true;</a:t>
            </a:r>
          </a:p>
          <a:p>
            <a:pPr algn="l"/>
            <a:r>
              <a:rPr lang="en-US" b="1" i="0" dirty="0">
                <a:effectLst/>
                <a:latin typeface="Manrope"/>
              </a:rPr>
              <a:t>                }</a:t>
            </a:r>
          </a:p>
          <a:p>
            <a:pPr algn="l"/>
            <a:r>
              <a:rPr lang="en-US" b="1" i="0" dirty="0">
                <a:effectLst/>
                <a:latin typeface="Manrope"/>
              </a:rPr>
              <a:t>                board[row][col] = 0;</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setText</a:t>
            </a:r>
            <a:r>
              <a:rPr lang="en-US" b="1" i="0" dirty="0">
                <a:effectLst/>
                <a:latin typeface="Manrope"/>
              </a:rPr>
              <a:t>("0");</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setBackground</a:t>
            </a:r>
            <a:r>
              <a:rPr lang="en-US" b="1" i="0" dirty="0">
                <a:effectLst/>
                <a:latin typeface="Manrope"/>
              </a:rPr>
              <a:t>(</a:t>
            </a:r>
            <a:r>
              <a:rPr lang="en-US" b="1" i="0" dirty="0" err="1">
                <a:effectLst/>
                <a:latin typeface="Manrope"/>
              </a:rPr>
              <a:t>Color.RED</a:t>
            </a:r>
            <a:r>
              <a:rPr lang="en-US" b="1" i="0" dirty="0">
                <a:effectLst/>
                <a:latin typeface="Manrope"/>
              </a:rPr>
              <a:t>);</a:t>
            </a:r>
          </a:p>
          <a:p>
            <a:pPr algn="l"/>
            <a:r>
              <a:rPr lang="en-US" b="1" i="0" dirty="0">
                <a:effectLst/>
                <a:latin typeface="Manrope"/>
              </a:rPr>
              <a:t>            }</a:t>
            </a:r>
          </a:p>
          <a:p>
            <a:pPr algn="l"/>
            <a:r>
              <a:rPr lang="en-US" b="1" i="0" dirty="0">
                <a:effectLst/>
                <a:latin typeface="Manrope"/>
              </a:rPr>
              <a:t>        }</a:t>
            </a:r>
          </a:p>
          <a:p>
            <a:pPr algn="l"/>
            <a:r>
              <a:rPr lang="en-US" b="1" i="0" dirty="0">
                <a:effectLst/>
                <a:latin typeface="Manrope"/>
              </a:rPr>
              <a:t>        return false;</a:t>
            </a:r>
          </a:p>
          <a:p>
            <a:pPr algn="l"/>
            <a:r>
              <a:rPr lang="en-US" b="1" i="0" dirty="0">
                <a:effectLst/>
                <a:latin typeface="Manrope"/>
              </a:rPr>
              <a:t>    }</a:t>
            </a:r>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186841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031677"/>
            <a:ext cx="7240072"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solveSudoku() method:</a:t>
            </a:r>
            <a:endParaRPr lang="en-US" sz="4860" dirty="0"/>
          </a:p>
        </p:txBody>
      </p:sp>
      <p:sp>
        <p:nvSpPr>
          <p:cNvPr id="5" name="Text 2"/>
          <p:cNvSpPr/>
          <p:nvPr/>
        </p:nvSpPr>
        <p:spPr>
          <a:xfrm>
            <a:off x="864037" y="2296954"/>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"solveSudoku()" method is responsible for calling the "findSolution()" method to recursively solve the Sudoku puzzle. It starts by iterating through each cell of the board and checking if it is empty. If an empty cell is found, it tries to fill it with a number from 1 to 9.</a:t>
            </a:r>
            <a:endParaRPr lang="en-US" sz="1944" dirty="0"/>
          </a:p>
        </p:txBody>
      </p:sp>
      <p:sp>
        <p:nvSpPr>
          <p:cNvPr id="6" name="Text 3"/>
          <p:cNvSpPr/>
          <p:nvPr/>
        </p:nvSpPr>
        <p:spPr>
          <a:xfrm>
            <a:off x="864037" y="3759756"/>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 If a valid number is found, it sets the corresponding label text and background color, and then calls the "findSolution()" method for the next cell. If no valid number is found, it backtracks by setting the current cell and label back to the initial values and continues the iteration. Finally, if all cells are successfully filled and no empty cells are found, the method returns true, indicating that the Sudoku puzzle has been solved.</a:t>
            </a:r>
            <a:endParaRPr lang="en-US" sz="1944" dirty="0"/>
          </a:p>
        </p:txBody>
      </p:sp>
      <p:sp>
        <p:nvSpPr>
          <p:cNvPr id="7" name="Text 4"/>
          <p:cNvSpPr/>
          <p:nvPr/>
        </p:nvSpPr>
        <p:spPr>
          <a:xfrm>
            <a:off x="864037" y="5617607"/>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If all cells are successfully filled and no empty cells are found, the "solveSudoku()" method returns true, indicating that the Sudoku puzzle has been solved. If at any point during the iteration an empty cell is found and a valid number cannot be found to fill it, the method backtracks by setting the current cell and label back to their initial values. This backtracking process continues until a valid solution is found for the puzzle.</a:t>
            </a:r>
            <a:endParaRPr lang="en-US" sz="194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33453"/>
            <a:ext cx="14630400" cy="8229600"/>
          </a:xfrm>
          <a:prstGeom prst="rect">
            <a:avLst/>
          </a:prstGeom>
        </p:spPr>
      </p:pic>
      <p:sp>
        <p:nvSpPr>
          <p:cNvPr id="4" name="Text 1"/>
          <p:cNvSpPr/>
          <p:nvPr/>
        </p:nvSpPr>
        <p:spPr>
          <a:xfrm>
            <a:off x="685618" y="235312"/>
            <a:ext cx="6172200" cy="771525"/>
          </a:xfrm>
          <a:prstGeom prst="rect">
            <a:avLst/>
          </a:prstGeom>
          <a:noFill/>
          <a:ln/>
        </p:spPr>
        <p:txBody>
          <a:bodyPr wrap="none" rtlCol="0" anchor="t"/>
          <a:lstStyle/>
          <a:p>
            <a:pPr marL="0" indent="0">
              <a:lnSpc>
                <a:spcPts val="6075"/>
              </a:lnSpc>
              <a:buNone/>
            </a:pPr>
            <a:r>
              <a:rPr lang="en-US" sz="4860" b="1" dirty="0" err="1">
                <a:solidFill>
                  <a:srgbClr val="403C4E"/>
                </a:solidFill>
                <a:latin typeface="Merriweather" pitchFamily="34" charset="0"/>
                <a:ea typeface="Merriweather" pitchFamily="34" charset="-122"/>
                <a:cs typeface="Merriweather" pitchFamily="34" charset="-120"/>
              </a:rPr>
              <a:t>solveSudoku</a:t>
            </a:r>
            <a:r>
              <a:rPr lang="en-US" sz="4860" b="1" dirty="0">
                <a:solidFill>
                  <a:srgbClr val="403C4E"/>
                </a:solidFill>
                <a:latin typeface="Merriweather" pitchFamily="34" charset="0"/>
                <a:ea typeface="Merriweather" pitchFamily="34" charset="-122"/>
                <a:cs typeface="Merriweather" pitchFamily="34" charset="-120"/>
              </a:rPr>
              <a:t>() method</a:t>
            </a:r>
            <a:endParaRPr lang="en-US" sz="4860" dirty="0"/>
          </a:p>
        </p:txBody>
      </p:sp>
      <p:sp>
        <p:nvSpPr>
          <p:cNvPr id="7" name="Text 4"/>
          <p:cNvSpPr/>
          <p:nvPr/>
        </p:nvSpPr>
        <p:spPr>
          <a:xfrm>
            <a:off x="685618" y="1015381"/>
            <a:ext cx="12902327" cy="7593360"/>
          </a:xfrm>
          <a:prstGeom prst="rect">
            <a:avLst/>
          </a:prstGeom>
          <a:noFill/>
          <a:ln/>
        </p:spPr>
        <p:txBody>
          <a:bodyPr wrap="square" rtlCol="0" anchor="t"/>
          <a:lstStyle/>
          <a:p>
            <a:pPr algn="l"/>
            <a:r>
              <a:rPr lang="en-IN" b="1" i="0" dirty="0">
                <a:effectLst/>
                <a:latin typeface="Manrope"/>
              </a:rPr>
              <a:t>static void </a:t>
            </a:r>
            <a:r>
              <a:rPr lang="en-IN" b="1" i="0" dirty="0" err="1">
                <a:effectLst/>
                <a:latin typeface="Manrope"/>
              </a:rPr>
              <a:t>solveSudoku</a:t>
            </a:r>
            <a:r>
              <a:rPr lang="en-IN" b="1" i="0" dirty="0">
                <a:effectLst/>
                <a:latin typeface="Manrope"/>
              </a:rPr>
              <a:t>() {</a:t>
            </a:r>
          </a:p>
          <a:p>
            <a:pPr algn="l"/>
            <a:r>
              <a:rPr lang="en-IN" b="1" i="0" dirty="0">
                <a:effectLst/>
                <a:latin typeface="Manrope"/>
              </a:rPr>
              <a:t>        try {</a:t>
            </a:r>
          </a:p>
          <a:p>
            <a:pPr algn="l"/>
            <a:r>
              <a:rPr lang="en-IN" b="1" i="0" dirty="0">
                <a:effectLst/>
                <a:latin typeface="Manrope"/>
              </a:rPr>
              <a:t>            </a:t>
            </a:r>
            <a:r>
              <a:rPr lang="en-IN" b="1" i="0" dirty="0" err="1">
                <a:effectLst/>
                <a:latin typeface="Manrope"/>
              </a:rPr>
              <a:t>Thread.sleep</a:t>
            </a:r>
            <a:r>
              <a:rPr lang="en-IN" b="1" i="0" dirty="0">
                <a:effectLst/>
                <a:latin typeface="Manrope"/>
              </a:rPr>
              <a:t>(200);</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a:t>
            </a:r>
          </a:p>
          <a:p>
            <a:pPr algn="l"/>
            <a:r>
              <a:rPr lang="en-IN" b="1" i="0" dirty="0">
                <a:effectLst/>
                <a:latin typeface="Manrope"/>
              </a:rPr>
              <a:t>            </a:t>
            </a:r>
            <a:r>
              <a:rPr lang="en-IN" b="1" i="0" dirty="0" err="1">
                <a:effectLst/>
                <a:latin typeface="Manrope"/>
              </a:rPr>
              <a:t>e.printStackTrace</a:t>
            </a:r>
            <a:r>
              <a:rPr lang="en-IN" b="1" i="0" dirty="0">
                <a:effectLst/>
                <a:latin typeface="Manrope"/>
              </a:rPr>
              <a:t>();</a:t>
            </a:r>
          </a:p>
          <a:p>
            <a:pPr algn="l"/>
            <a:r>
              <a:rPr lang="en-IN" b="1" i="0" dirty="0">
                <a:effectLst/>
                <a:latin typeface="Manrope"/>
              </a:rPr>
              <a:t>        }</a:t>
            </a:r>
          </a:p>
          <a:p>
            <a:pPr algn="l"/>
            <a:r>
              <a:rPr lang="en-IN" b="1" i="0" dirty="0">
                <a:effectLst/>
                <a:latin typeface="Manrope"/>
              </a:rPr>
              <a:t>        for (int </a:t>
            </a:r>
            <a:r>
              <a:rPr lang="en-IN" b="1" i="0" dirty="0" err="1">
                <a:effectLst/>
                <a:latin typeface="Manrope"/>
              </a:rPr>
              <a:t>i</a:t>
            </a:r>
            <a:r>
              <a:rPr lang="en-IN" b="1" i="0" dirty="0">
                <a:effectLst/>
                <a:latin typeface="Manrope"/>
              </a:rPr>
              <a:t> = 0; </a:t>
            </a:r>
            <a:r>
              <a:rPr lang="en-IN" b="1" i="0" dirty="0" err="1">
                <a:effectLst/>
                <a:latin typeface="Manrope"/>
              </a:rPr>
              <a:t>i</a:t>
            </a:r>
            <a:r>
              <a:rPr lang="en-IN" b="1" i="0" dirty="0">
                <a:effectLst/>
                <a:latin typeface="Manrope"/>
              </a:rPr>
              <a:t> N; ++</a:t>
            </a:r>
            <a:r>
              <a:rPr lang="en-IN" b="1" i="0" dirty="0" err="1">
                <a:effectLst/>
                <a:latin typeface="Manrope"/>
              </a:rPr>
              <a:t>i</a:t>
            </a:r>
            <a:r>
              <a:rPr lang="en-IN" b="1" i="0" dirty="0">
                <a:effectLst/>
                <a:latin typeface="Manrope"/>
              </a:rPr>
              <a:t>) {</a:t>
            </a:r>
          </a:p>
          <a:p>
            <a:pPr algn="l"/>
            <a:r>
              <a:rPr lang="en-IN" b="1" i="0" dirty="0">
                <a:effectLst/>
                <a:latin typeface="Manrope"/>
              </a:rPr>
              <a:t>            for (int j = 0; j N; ++j) {</a:t>
            </a:r>
          </a:p>
          <a:p>
            <a:pPr algn="l"/>
            <a:r>
              <a:rPr lang="en-IN" b="1" i="0" dirty="0">
                <a:effectLst/>
                <a:latin typeface="Manrope"/>
              </a:rPr>
              <a:t>                try {</a:t>
            </a:r>
          </a:p>
          <a:p>
            <a:pPr algn="l"/>
            <a:r>
              <a:rPr lang="en-IN" b="1" i="0" dirty="0">
                <a:effectLst/>
                <a:latin typeface="Manrope"/>
              </a:rPr>
              <a:t>                    </a:t>
            </a:r>
            <a:r>
              <a:rPr lang="en-IN" b="1" i="0" dirty="0" err="1">
                <a:effectLst/>
                <a:latin typeface="Manrope"/>
              </a:rPr>
              <a:t>Thread.sleep</a:t>
            </a:r>
            <a:r>
              <a:rPr lang="en-IN" b="1" i="0" dirty="0">
                <a:effectLst/>
                <a:latin typeface="Manrope"/>
              </a:rPr>
              <a:t>(10);</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a:t>
            </a:r>
          </a:p>
          <a:p>
            <a:pPr algn="l"/>
            <a:r>
              <a:rPr lang="en-IN" b="1" i="0" dirty="0">
                <a:effectLst/>
                <a:latin typeface="Manrope"/>
              </a:rPr>
              <a:t>                    </a:t>
            </a:r>
            <a:r>
              <a:rPr lang="en-IN" b="1" i="0" dirty="0" err="1">
                <a:effectLst/>
                <a:latin typeface="Manrope"/>
              </a:rPr>
              <a:t>e.printStackTrace</a:t>
            </a:r>
            <a:r>
              <a:rPr lang="en-IN" b="1" i="0" dirty="0">
                <a:effectLst/>
                <a:latin typeface="Manrope"/>
              </a:rPr>
              <a:t>();</a:t>
            </a:r>
          </a:p>
          <a:p>
            <a:pPr algn="l"/>
            <a:r>
              <a:rPr lang="en-IN" b="1" i="0" dirty="0">
                <a:effectLst/>
                <a:latin typeface="Manrope"/>
              </a:rPr>
              <a:t>                }</a:t>
            </a:r>
          </a:p>
          <a:p>
            <a:pPr algn="l"/>
            <a:r>
              <a:rPr lang="en-IN" b="1" i="0" dirty="0">
                <a:effectLst/>
                <a:latin typeface="Manrope"/>
              </a:rPr>
              <a:t>                </a:t>
            </a:r>
            <a:r>
              <a:rPr lang="en-IN" b="1" i="0" dirty="0" err="1">
                <a:effectLst/>
                <a:latin typeface="Manrope"/>
              </a:rPr>
              <a:t>jLabel</a:t>
            </a:r>
            <a:r>
              <a:rPr lang="en-IN" b="1" i="0" dirty="0">
                <a:effectLst/>
                <a:latin typeface="Manrope"/>
              </a:rPr>
              <a:t>[</a:t>
            </a:r>
            <a:r>
              <a:rPr lang="en-IN" b="1" i="0" dirty="0" err="1">
                <a:effectLst/>
                <a:latin typeface="Manrope"/>
              </a:rPr>
              <a:t>i</a:t>
            </a:r>
            <a:r>
              <a:rPr lang="en-IN" b="1" i="0" dirty="0">
                <a:effectLst/>
                <a:latin typeface="Manrope"/>
              </a:rPr>
              <a:t>][j].</a:t>
            </a:r>
            <a:r>
              <a:rPr lang="en-IN" b="1" i="0" dirty="0" err="1">
                <a:effectLst/>
                <a:latin typeface="Manrope"/>
              </a:rPr>
              <a:t>setText</a:t>
            </a:r>
            <a:r>
              <a:rPr lang="en-IN" b="1" i="0" dirty="0">
                <a:effectLst/>
                <a:latin typeface="Manrope"/>
              </a:rPr>
              <a:t>(board[</a:t>
            </a:r>
            <a:r>
              <a:rPr lang="en-IN" b="1" i="0" dirty="0" err="1">
                <a:effectLst/>
                <a:latin typeface="Manrope"/>
              </a:rPr>
              <a:t>i</a:t>
            </a:r>
            <a:r>
              <a:rPr lang="en-IN" b="1" i="0" dirty="0">
                <a:effectLst/>
                <a:latin typeface="Manrope"/>
              </a:rPr>
              <a:t>][j] == 0 ? "0" : </a:t>
            </a:r>
            <a:r>
              <a:rPr lang="en-IN" b="1" i="0" dirty="0" err="1">
                <a:effectLst/>
                <a:latin typeface="Manrope"/>
              </a:rPr>
              <a:t>String.valueOf</a:t>
            </a:r>
            <a:r>
              <a:rPr lang="en-IN" b="1" i="0" dirty="0">
                <a:effectLst/>
                <a:latin typeface="Manrope"/>
              </a:rPr>
              <a:t>(board[</a:t>
            </a:r>
            <a:r>
              <a:rPr lang="en-IN" b="1" i="0" dirty="0" err="1">
                <a:effectLst/>
                <a:latin typeface="Manrope"/>
              </a:rPr>
              <a:t>i</a:t>
            </a:r>
            <a:r>
              <a:rPr lang="en-IN" b="1" i="0" dirty="0">
                <a:effectLst/>
                <a:latin typeface="Manrope"/>
              </a:rPr>
              <a:t>][j]));</a:t>
            </a:r>
          </a:p>
          <a:p>
            <a:pPr algn="l"/>
            <a:r>
              <a:rPr lang="en-IN" b="1" i="0" dirty="0">
                <a:effectLst/>
                <a:latin typeface="Manrope"/>
              </a:rPr>
              <a:t>                </a:t>
            </a:r>
            <a:r>
              <a:rPr lang="en-IN" b="1" i="0" dirty="0" err="1">
                <a:effectLst/>
                <a:latin typeface="Manrope"/>
              </a:rPr>
              <a:t>jLabel</a:t>
            </a:r>
            <a:r>
              <a:rPr lang="en-IN" b="1" i="0" dirty="0">
                <a:effectLst/>
                <a:latin typeface="Manrope"/>
              </a:rPr>
              <a:t>[</a:t>
            </a:r>
            <a:r>
              <a:rPr lang="en-IN" b="1" i="0" dirty="0" err="1">
                <a:effectLst/>
                <a:latin typeface="Manrope"/>
              </a:rPr>
              <a:t>i</a:t>
            </a:r>
            <a:r>
              <a:rPr lang="en-IN" b="1" i="0" dirty="0">
                <a:effectLst/>
                <a:latin typeface="Manrope"/>
              </a:rPr>
              <a:t>][j].</a:t>
            </a:r>
            <a:r>
              <a:rPr lang="en-IN" b="1" i="0" dirty="0" err="1">
                <a:effectLst/>
                <a:latin typeface="Manrope"/>
              </a:rPr>
              <a:t>setBackground</a:t>
            </a:r>
            <a:r>
              <a:rPr lang="en-IN" b="1" i="0" dirty="0">
                <a:effectLst/>
                <a:latin typeface="Manrope"/>
              </a:rPr>
              <a:t>(</a:t>
            </a:r>
            <a:r>
              <a:rPr lang="en-IN" b="1" i="0" dirty="0" err="1">
                <a:effectLst/>
                <a:latin typeface="Manrope"/>
              </a:rPr>
              <a:t>Color.LIGHT_GRAY</a:t>
            </a:r>
            <a:r>
              <a:rPr lang="en-IN" b="1" i="0" dirty="0">
                <a:effectLst/>
                <a:latin typeface="Manrope"/>
              </a:rPr>
              <a:t>);</a:t>
            </a:r>
          </a:p>
          <a:p>
            <a:pPr algn="l"/>
            <a:r>
              <a:rPr lang="en-IN" b="1" i="0" dirty="0">
                <a:effectLst/>
                <a:latin typeface="Manrope"/>
              </a:rPr>
              <a:t>            }</a:t>
            </a:r>
          </a:p>
          <a:p>
            <a:pPr algn="l"/>
            <a:r>
              <a:rPr lang="en-IN" b="1" i="0" dirty="0">
                <a:effectLst/>
                <a:latin typeface="Manrope"/>
              </a:rPr>
              <a:t>        }</a:t>
            </a:r>
          </a:p>
          <a:p>
            <a:pPr algn="l"/>
            <a:r>
              <a:rPr lang="en-IN" b="1" i="0" dirty="0">
                <a:effectLst/>
                <a:latin typeface="Manrope"/>
              </a:rPr>
              <a:t>        if (!</a:t>
            </a:r>
            <a:r>
              <a:rPr lang="en-IN" b="1" i="0" dirty="0" err="1">
                <a:effectLst/>
                <a:latin typeface="Manrope"/>
              </a:rPr>
              <a:t>findSolution</a:t>
            </a:r>
            <a:r>
              <a:rPr lang="en-IN" b="1" i="0" dirty="0">
                <a:effectLst/>
                <a:latin typeface="Manrope"/>
              </a:rPr>
              <a:t>(0, 0)) {</a:t>
            </a:r>
          </a:p>
          <a:p>
            <a:pPr algn="l"/>
            <a:r>
              <a:rPr lang="en-IN" b="1" i="0" dirty="0">
                <a:effectLst/>
                <a:latin typeface="Manrope"/>
              </a:rPr>
              <a:t>            </a:t>
            </a:r>
            <a:r>
              <a:rPr lang="en-IN" b="1" i="0" dirty="0" err="1">
                <a:effectLst/>
                <a:latin typeface="Manrope"/>
              </a:rPr>
              <a:t>System.out.println</a:t>
            </a:r>
            <a:r>
              <a:rPr lang="en-IN" b="1" i="0" dirty="0">
                <a:effectLst/>
                <a:latin typeface="Manrope"/>
              </a:rPr>
              <a:t>("No Solution.\n");</a:t>
            </a:r>
          </a:p>
          <a:p>
            <a:pPr algn="l"/>
            <a:r>
              <a:rPr lang="en-IN" b="1" i="0" dirty="0">
                <a:effectLst/>
                <a:latin typeface="Manrope"/>
              </a:rPr>
              <a:t>        } else {</a:t>
            </a:r>
          </a:p>
          <a:p>
            <a:pPr algn="l"/>
            <a:r>
              <a:rPr lang="en-IN" b="1" i="0" dirty="0">
                <a:effectLst/>
                <a:latin typeface="Manrope"/>
              </a:rPr>
              <a:t>            </a:t>
            </a:r>
            <a:r>
              <a:rPr lang="en-IN" b="1" i="0" dirty="0" err="1">
                <a:effectLst/>
                <a:latin typeface="Manrope"/>
              </a:rPr>
              <a:t>printSolution</a:t>
            </a:r>
            <a:r>
              <a:rPr lang="en-IN" b="1" i="0" dirty="0">
                <a:effectLst/>
                <a:latin typeface="Manrope"/>
              </a:rPr>
              <a:t>();</a:t>
            </a:r>
          </a:p>
          <a:p>
            <a:pPr algn="l"/>
            <a:r>
              <a:rPr lang="en-IN" b="1" i="0" dirty="0">
                <a:effectLst/>
                <a:latin typeface="Manrope"/>
              </a:rPr>
              <a:t>        }</a:t>
            </a:r>
          </a:p>
          <a:p>
            <a:pPr algn="l"/>
            <a:r>
              <a:rPr lang="en-IN" b="1" i="0" dirty="0">
                <a:effectLst/>
                <a:latin typeface="Manrope"/>
              </a:rPr>
              <a:t>    }</a:t>
            </a:r>
          </a:p>
          <a:p>
            <a:pPr algn="l"/>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385409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2203013"/>
            <a:ext cx="856273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Efficiency and Performance</a:t>
            </a:r>
            <a:endParaRPr lang="en-US" sz="4860" dirty="0"/>
          </a:p>
        </p:txBody>
      </p:sp>
      <p:sp>
        <p:nvSpPr>
          <p:cNvPr id="5" name="Text 2"/>
          <p:cNvSpPr/>
          <p:nvPr/>
        </p:nvSpPr>
        <p:spPr>
          <a:xfrm>
            <a:off x="864037"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Backtracking</a:t>
            </a:r>
            <a:endParaRPr lang="en-US" sz="2430" dirty="0"/>
          </a:p>
        </p:txBody>
      </p:sp>
      <p:sp>
        <p:nvSpPr>
          <p:cNvPr id="6" name="Text 3"/>
          <p:cNvSpPr/>
          <p:nvPr/>
        </p:nvSpPr>
        <p:spPr>
          <a:xfrm>
            <a:off x="864037" y="4224218"/>
            <a:ext cx="3898821"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algorithm uses a backtracking approach to efficiently explore all possible solutions.</a:t>
            </a:r>
            <a:endParaRPr lang="en-US" sz="1944" dirty="0"/>
          </a:p>
        </p:txBody>
      </p:sp>
      <p:sp>
        <p:nvSpPr>
          <p:cNvPr id="7" name="Text 4"/>
          <p:cNvSpPr/>
          <p:nvPr/>
        </p:nvSpPr>
        <p:spPr>
          <a:xfrm>
            <a:off x="5372695"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Pruning</a:t>
            </a:r>
            <a:endParaRPr lang="en-US" sz="2430" dirty="0"/>
          </a:p>
        </p:txBody>
      </p:sp>
      <p:sp>
        <p:nvSpPr>
          <p:cNvPr id="8" name="Text 5"/>
          <p:cNvSpPr/>
          <p:nvPr/>
        </p:nvSpPr>
        <p:spPr>
          <a:xfrm>
            <a:off x="5372695" y="4224218"/>
            <a:ext cx="3898821"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solver quickly identifies and discards invalid placements, reducing the search space.</a:t>
            </a:r>
            <a:endParaRPr lang="en-US" sz="1944" dirty="0"/>
          </a:p>
        </p:txBody>
      </p:sp>
      <p:sp>
        <p:nvSpPr>
          <p:cNvPr id="9" name="Text 6"/>
          <p:cNvSpPr/>
          <p:nvPr/>
        </p:nvSpPr>
        <p:spPr>
          <a:xfrm>
            <a:off x="9881354"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Optimization</a:t>
            </a:r>
            <a:endParaRPr lang="en-US" sz="2430" dirty="0"/>
          </a:p>
        </p:txBody>
      </p:sp>
      <p:sp>
        <p:nvSpPr>
          <p:cNvPr id="10" name="Text 7"/>
          <p:cNvSpPr/>
          <p:nvPr/>
        </p:nvSpPr>
        <p:spPr>
          <a:xfrm>
            <a:off x="9881354" y="4224218"/>
            <a:ext cx="3898821"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code is optimized for speed, ensuring fast and responsive puzzle solving.</a:t>
            </a:r>
            <a:endParaRPr lang="en-US" sz="1944"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698831" y="224433"/>
            <a:ext cx="4376618" cy="7780734"/>
          </a:xfrm>
          <a:prstGeom prst="rect">
            <a:avLst/>
          </a:prstGeom>
        </p:spPr>
      </p:pic>
      <p:sp>
        <p:nvSpPr>
          <p:cNvPr id="6" name="Text 1"/>
          <p:cNvSpPr/>
          <p:nvPr/>
        </p:nvSpPr>
        <p:spPr>
          <a:xfrm>
            <a:off x="628412" y="1205389"/>
            <a:ext cx="5589627" cy="561023"/>
          </a:xfrm>
          <a:prstGeom prst="rect">
            <a:avLst/>
          </a:prstGeom>
          <a:noFill/>
          <a:ln/>
        </p:spPr>
        <p:txBody>
          <a:bodyPr wrap="none" rtlCol="0" anchor="t"/>
          <a:lstStyle/>
          <a:p>
            <a:pPr marL="0" indent="0">
              <a:lnSpc>
                <a:spcPts val="4418"/>
              </a:lnSpc>
              <a:buNone/>
            </a:pPr>
            <a:r>
              <a:rPr lang="en-US" sz="3535" b="1" dirty="0">
                <a:solidFill>
                  <a:srgbClr val="403C4E"/>
                </a:solidFill>
                <a:latin typeface="Merriweather" pitchFamily="34" charset="0"/>
                <a:ea typeface="Merriweather" pitchFamily="34" charset="-122"/>
                <a:cs typeface="Merriweather" pitchFamily="34" charset="-120"/>
              </a:rPr>
              <a:t>Real-World Applications</a:t>
            </a:r>
            <a:endParaRPr lang="en-US" sz="3535" dirty="0"/>
          </a:p>
        </p:txBody>
      </p:sp>
      <p:pic>
        <p:nvPicPr>
          <p:cNvPr id="7" name="Image 3" descr="preencoded.png"/>
          <p:cNvPicPr>
            <a:picLocks noChangeAspect="1"/>
          </p:cNvPicPr>
          <p:nvPr/>
        </p:nvPicPr>
        <p:blipFill>
          <a:blip r:embed="rId6"/>
          <a:stretch>
            <a:fillRect/>
          </a:stretch>
        </p:blipFill>
        <p:spPr>
          <a:xfrm>
            <a:off x="628412" y="2035731"/>
            <a:ext cx="448866" cy="448866"/>
          </a:xfrm>
          <a:prstGeom prst="rect">
            <a:avLst/>
          </a:prstGeom>
        </p:spPr>
      </p:pic>
      <p:sp>
        <p:nvSpPr>
          <p:cNvPr id="8" name="Text 2"/>
          <p:cNvSpPr/>
          <p:nvPr/>
        </p:nvSpPr>
        <p:spPr>
          <a:xfrm>
            <a:off x="628412" y="2664143"/>
            <a:ext cx="224432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Puzzle Solving</a:t>
            </a:r>
            <a:endParaRPr lang="en-US" sz="1767" dirty="0"/>
          </a:p>
        </p:txBody>
      </p:sp>
      <p:sp>
        <p:nvSpPr>
          <p:cNvPr id="9" name="Text 3"/>
          <p:cNvSpPr/>
          <p:nvPr/>
        </p:nvSpPr>
        <p:spPr>
          <a:xfrm>
            <a:off x="628412" y="3052286"/>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solver can be used to solve Sudoku puzzles of varying difficulty levels.</a:t>
            </a:r>
            <a:endParaRPr lang="en-US" sz="1414" dirty="0"/>
          </a:p>
        </p:txBody>
      </p:sp>
      <p:pic>
        <p:nvPicPr>
          <p:cNvPr id="10" name="Image 4" descr="preencoded.png"/>
          <p:cNvPicPr>
            <a:picLocks noChangeAspect="1"/>
          </p:cNvPicPr>
          <p:nvPr/>
        </p:nvPicPr>
        <p:blipFill>
          <a:blip r:embed="rId7"/>
          <a:stretch>
            <a:fillRect/>
          </a:stretch>
        </p:blipFill>
        <p:spPr>
          <a:xfrm>
            <a:off x="628412" y="3878104"/>
            <a:ext cx="448866" cy="448866"/>
          </a:xfrm>
          <a:prstGeom prst="rect">
            <a:avLst/>
          </a:prstGeom>
        </p:spPr>
      </p:pic>
      <p:sp>
        <p:nvSpPr>
          <p:cNvPr id="11" name="Text 4"/>
          <p:cNvSpPr/>
          <p:nvPr/>
        </p:nvSpPr>
        <p:spPr>
          <a:xfrm>
            <a:off x="628412" y="4506516"/>
            <a:ext cx="224432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Logic Training</a:t>
            </a:r>
            <a:endParaRPr lang="en-US" sz="1767" dirty="0"/>
          </a:p>
        </p:txBody>
      </p:sp>
      <p:sp>
        <p:nvSpPr>
          <p:cNvPr id="12" name="Text 5"/>
          <p:cNvSpPr/>
          <p:nvPr/>
        </p:nvSpPr>
        <p:spPr>
          <a:xfrm>
            <a:off x="628412" y="4894659"/>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visualizer can be used as an educational tool to teach logical thinking.</a:t>
            </a:r>
            <a:endParaRPr lang="en-US" sz="1414" dirty="0"/>
          </a:p>
        </p:txBody>
      </p:sp>
      <p:pic>
        <p:nvPicPr>
          <p:cNvPr id="13" name="Image 5" descr="preencoded.png"/>
          <p:cNvPicPr>
            <a:picLocks noChangeAspect="1"/>
          </p:cNvPicPr>
          <p:nvPr/>
        </p:nvPicPr>
        <p:blipFill>
          <a:blip r:embed="rId8"/>
          <a:stretch>
            <a:fillRect/>
          </a:stretch>
        </p:blipFill>
        <p:spPr>
          <a:xfrm>
            <a:off x="628412" y="5720477"/>
            <a:ext cx="448866" cy="448866"/>
          </a:xfrm>
          <a:prstGeom prst="rect">
            <a:avLst/>
          </a:prstGeom>
        </p:spPr>
      </p:pic>
      <p:sp>
        <p:nvSpPr>
          <p:cNvPr id="14" name="Text 6"/>
          <p:cNvSpPr/>
          <p:nvPr/>
        </p:nvSpPr>
        <p:spPr>
          <a:xfrm>
            <a:off x="628412" y="6348889"/>
            <a:ext cx="293905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Algorithm Demonstration</a:t>
            </a:r>
            <a:endParaRPr lang="en-US" sz="1767" dirty="0"/>
          </a:p>
        </p:txBody>
      </p:sp>
      <p:sp>
        <p:nvSpPr>
          <p:cNvPr id="15" name="Text 7"/>
          <p:cNvSpPr/>
          <p:nvPr/>
        </p:nvSpPr>
        <p:spPr>
          <a:xfrm>
            <a:off x="628412" y="6737033"/>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program showcases the power of backtracking algorithms in problem-solving.</a:t>
            </a:r>
            <a:endParaRPr lang="en-US" sz="1414"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729496"/>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Explore and Enjoy</a:t>
            </a:r>
            <a:endParaRPr lang="en-US" sz="4860" dirty="0"/>
          </a:p>
        </p:txBody>
      </p:sp>
      <p:pic>
        <p:nvPicPr>
          <p:cNvPr id="5" name="Image 1" descr="preencoded.png"/>
          <p:cNvPicPr>
            <a:picLocks noChangeAspect="1"/>
          </p:cNvPicPr>
          <p:nvPr/>
        </p:nvPicPr>
        <p:blipFill>
          <a:blip r:embed="rId4"/>
          <a:stretch>
            <a:fillRect/>
          </a:stretch>
        </p:blipFill>
        <p:spPr>
          <a:xfrm>
            <a:off x="864037" y="1994773"/>
            <a:ext cx="6266021" cy="3872627"/>
          </a:xfrm>
          <a:prstGeom prst="rect">
            <a:avLst/>
          </a:prstGeom>
        </p:spPr>
      </p:pic>
      <p:sp>
        <p:nvSpPr>
          <p:cNvPr id="6" name="Text 2"/>
          <p:cNvSpPr/>
          <p:nvPr/>
        </p:nvSpPr>
        <p:spPr>
          <a:xfrm>
            <a:off x="864037" y="6176010"/>
            <a:ext cx="3173492" cy="385763"/>
          </a:xfrm>
          <a:prstGeom prst="rect">
            <a:avLst/>
          </a:prstGeom>
          <a:noFill/>
          <a:ln/>
        </p:spPr>
        <p:txBody>
          <a:bodyPr wrap="none" rtlCol="0" anchor="t"/>
          <a:lstStyle/>
          <a:p>
            <a:pPr marL="0" indent="0" algn="l">
              <a:lnSpc>
                <a:spcPts val="3038"/>
              </a:lnSpc>
              <a:buNone/>
            </a:pPr>
            <a:r>
              <a:rPr lang="en-US" sz="2430" b="1" dirty="0">
                <a:solidFill>
                  <a:srgbClr val="403C4E"/>
                </a:solidFill>
                <a:latin typeface="Merriweather" pitchFamily="34" charset="0"/>
                <a:ea typeface="Merriweather" pitchFamily="34" charset="-122"/>
                <a:cs typeface="Merriweather" pitchFamily="34" charset="-120"/>
              </a:rPr>
              <a:t>Interactive Interface</a:t>
            </a:r>
            <a:endParaRPr lang="en-US" sz="2430" dirty="0"/>
          </a:p>
        </p:txBody>
      </p:sp>
      <p:sp>
        <p:nvSpPr>
          <p:cNvPr id="7" name="Text 3"/>
          <p:cNvSpPr/>
          <p:nvPr/>
        </p:nvSpPr>
        <p:spPr>
          <a:xfrm>
            <a:off x="864037" y="6709886"/>
            <a:ext cx="6266021" cy="790099"/>
          </a:xfrm>
          <a:prstGeom prst="rect">
            <a:avLst/>
          </a:prstGeom>
          <a:noFill/>
          <a:ln/>
        </p:spPr>
        <p:txBody>
          <a:bodyPr wrap="square" rtlCol="0" anchor="t"/>
          <a:lstStyle/>
          <a:p>
            <a:pPr marL="0" indent="0" algn="l">
              <a:lnSpc>
                <a:spcPts val="3110"/>
              </a:lnSpc>
              <a:buNone/>
            </a:pPr>
            <a:r>
              <a:rPr lang="en-US" sz="1944" dirty="0">
                <a:solidFill>
                  <a:srgbClr val="403C4E"/>
                </a:solidFill>
                <a:latin typeface="Open Sans" pitchFamily="34" charset="0"/>
                <a:ea typeface="Open Sans" pitchFamily="34" charset="-122"/>
                <a:cs typeface="Open Sans" pitchFamily="34" charset="-120"/>
              </a:rPr>
              <a:t>Interact with the Sudoku solver and watch it find solutions in real-time.</a:t>
            </a:r>
            <a:endParaRPr lang="en-US" sz="1944" dirty="0"/>
          </a:p>
        </p:txBody>
      </p:sp>
      <p:pic>
        <p:nvPicPr>
          <p:cNvPr id="8" name="Image 2" descr="preencoded.png"/>
          <p:cNvPicPr>
            <a:picLocks noChangeAspect="1"/>
          </p:cNvPicPr>
          <p:nvPr/>
        </p:nvPicPr>
        <p:blipFill>
          <a:blip r:embed="rId5"/>
          <a:stretch>
            <a:fillRect/>
          </a:stretch>
        </p:blipFill>
        <p:spPr>
          <a:xfrm>
            <a:off x="7500342" y="1994773"/>
            <a:ext cx="6266021" cy="3872627"/>
          </a:xfrm>
          <a:prstGeom prst="rect">
            <a:avLst/>
          </a:prstGeom>
        </p:spPr>
      </p:pic>
      <p:sp>
        <p:nvSpPr>
          <p:cNvPr id="9" name="Text 4"/>
          <p:cNvSpPr/>
          <p:nvPr/>
        </p:nvSpPr>
        <p:spPr>
          <a:xfrm>
            <a:off x="7500342" y="6176010"/>
            <a:ext cx="3086100" cy="385763"/>
          </a:xfrm>
          <a:prstGeom prst="rect">
            <a:avLst/>
          </a:prstGeom>
          <a:noFill/>
          <a:ln/>
        </p:spPr>
        <p:txBody>
          <a:bodyPr wrap="none" rtlCol="0" anchor="t"/>
          <a:lstStyle/>
          <a:p>
            <a:pPr marL="0" indent="0" algn="l">
              <a:lnSpc>
                <a:spcPts val="3038"/>
              </a:lnSpc>
              <a:buNone/>
            </a:pPr>
            <a:r>
              <a:rPr lang="en-US" sz="2430" b="1" dirty="0">
                <a:solidFill>
                  <a:srgbClr val="403C4E"/>
                </a:solidFill>
                <a:latin typeface="Merriweather" pitchFamily="34" charset="0"/>
                <a:ea typeface="Merriweather" pitchFamily="34" charset="-122"/>
                <a:cs typeface="Merriweather" pitchFamily="34" charset="-120"/>
              </a:rPr>
              <a:t>Engaging Visuals</a:t>
            </a:r>
            <a:endParaRPr lang="en-US" sz="2430" dirty="0"/>
          </a:p>
        </p:txBody>
      </p:sp>
      <p:sp>
        <p:nvSpPr>
          <p:cNvPr id="10" name="Text 5"/>
          <p:cNvSpPr/>
          <p:nvPr/>
        </p:nvSpPr>
        <p:spPr>
          <a:xfrm>
            <a:off x="7500342" y="6709886"/>
            <a:ext cx="6266021" cy="790099"/>
          </a:xfrm>
          <a:prstGeom prst="rect">
            <a:avLst/>
          </a:prstGeom>
          <a:noFill/>
          <a:ln/>
        </p:spPr>
        <p:txBody>
          <a:bodyPr wrap="square" rtlCol="0" anchor="t"/>
          <a:lstStyle/>
          <a:p>
            <a:pPr marL="0" indent="0" algn="l">
              <a:lnSpc>
                <a:spcPts val="3110"/>
              </a:lnSpc>
              <a:buNone/>
            </a:pPr>
            <a:r>
              <a:rPr lang="en-US" sz="1944" dirty="0">
                <a:solidFill>
                  <a:srgbClr val="403C4E"/>
                </a:solidFill>
                <a:latin typeface="Open Sans" pitchFamily="34" charset="0"/>
                <a:ea typeface="Open Sans" pitchFamily="34" charset="-122"/>
                <a:cs typeface="Open Sans" pitchFamily="34" charset="-120"/>
              </a:rPr>
              <a:t>Enjoy the captivating visuals and animations as the solver works its magic.</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97537" y="653772"/>
            <a:ext cx="4891207" cy="6921937"/>
          </a:xfrm>
          <a:prstGeom prst="rect">
            <a:avLst/>
          </a:prstGeom>
        </p:spPr>
      </p:pic>
      <p:sp>
        <p:nvSpPr>
          <p:cNvPr id="6" name="Text 1"/>
          <p:cNvSpPr/>
          <p:nvPr/>
        </p:nvSpPr>
        <p:spPr>
          <a:xfrm>
            <a:off x="6319599" y="674489"/>
            <a:ext cx="5951696" cy="743903"/>
          </a:xfrm>
          <a:prstGeom prst="rect">
            <a:avLst/>
          </a:prstGeom>
          <a:noFill/>
          <a:ln/>
        </p:spPr>
        <p:txBody>
          <a:bodyPr wrap="none" rtlCol="0" anchor="t"/>
          <a:lstStyle/>
          <a:p>
            <a:pPr marL="0" indent="0">
              <a:lnSpc>
                <a:spcPts val="5858"/>
              </a:lnSpc>
              <a:buNone/>
            </a:pPr>
            <a:r>
              <a:rPr lang="en-US" sz="4686" b="1" dirty="0">
                <a:solidFill>
                  <a:srgbClr val="403C4E"/>
                </a:solidFill>
                <a:latin typeface="Merriweather" pitchFamily="34" charset="0"/>
                <a:ea typeface="Merriweather" pitchFamily="34" charset="-122"/>
                <a:cs typeface="Merriweather" pitchFamily="34" charset="-120"/>
              </a:rPr>
              <a:t>The Sudoku Grid</a:t>
            </a:r>
            <a:endParaRPr lang="en-US" sz="4686" dirty="0"/>
          </a:p>
        </p:txBody>
      </p:sp>
      <p:sp>
        <p:nvSpPr>
          <p:cNvPr id="7" name="Shape 2"/>
          <p:cNvSpPr/>
          <p:nvPr/>
        </p:nvSpPr>
        <p:spPr>
          <a:xfrm>
            <a:off x="6319599" y="1775460"/>
            <a:ext cx="7477601" cy="1767840"/>
          </a:xfrm>
          <a:prstGeom prst="roundRect">
            <a:avLst>
              <a:gd name="adj" fmla="val 6060"/>
            </a:avLst>
          </a:prstGeom>
          <a:solidFill>
            <a:srgbClr val="FFD8CC"/>
          </a:solidFill>
          <a:ln w="7620">
            <a:solidFill>
              <a:srgbClr val="E5BEB2"/>
            </a:solidFill>
            <a:prstDash val="solid"/>
          </a:ln>
        </p:spPr>
      </p:sp>
      <p:sp>
        <p:nvSpPr>
          <p:cNvPr id="8" name="Text 3"/>
          <p:cNvSpPr/>
          <p:nvPr/>
        </p:nvSpPr>
        <p:spPr>
          <a:xfrm>
            <a:off x="6565225" y="2021086"/>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9x9 Grid</a:t>
            </a:r>
            <a:endParaRPr lang="en-US" sz="2343" dirty="0"/>
          </a:p>
        </p:txBody>
      </p:sp>
      <p:sp>
        <p:nvSpPr>
          <p:cNvPr id="9" name="Text 4"/>
          <p:cNvSpPr/>
          <p:nvPr/>
        </p:nvSpPr>
        <p:spPr>
          <a:xfrm>
            <a:off x="6565225" y="2535674"/>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The Sudoku puzzle consists of a 9x9 grid, divided into 9 smaller 3x3 subgrids.</a:t>
            </a:r>
            <a:endParaRPr lang="en-US" sz="1875" dirty="0"/>
          </a:p>
        </p:txBody>
      </p:sp>
      <p:sp>
        <p:nvSpPr>
          <p:cNvPr id="10" name="Shape 5"/>
          <p:cNvSpPr/>
          <p:nvPr/>
        </p:nvSpPr>
        <p:spPr>
          <a:xfrm>
            <a:off x="6319599" y="3781306"/>
            <a:ext cx="7477601" cy="1767840"/>
          </a:xfrm>
          <a:prstGeom prst="roundRect">
            <a:avLst>
              <a:gd name="adj" fmla="val 6060"/>
            </a:avLst>
          </a:prstGeom>
          <a:solidFill>
            <a:srgbClr val="FFD8CC"/>
          </a:solidFill>
          <a:ln w="7620">
            <a:solidFill>
              <a:srgbClr val="E5BEB2"/>
            </a:solidFill>
            <a:prstDash val="solid"/>
          </a:ln>
        </p:spPr>
      </p:sp>
      <p:sp>
        <p:nvSpPr>
          <p:cNvPr id="11" name="Text 6"/>
          <p:cNvSpPr/>
          <p:nvPr/>
        </p:nvSpPr>
        <p:spPr>
          <a:xfrm>
            <a:off x="6565225" y="4026932"/>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Unique Numbers</a:t>
            </a:r>
            <a:endParaRPr lang="en-US" sz="2343" dirty="0"/>
          </a:p>
        </p:txBody>
      </p:sp>
      <p:sp>
        <p:nvSpPr>
          <p:cNvPr id="12" name="Text 7"/>
          <p:cNvSpPr/>
          <p:nvPr/>
        </p:nvSpPr>
        <p:spPr>
          <a:xfrm>
            <a:off x="6565225" y="4541520"/>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Each row, column, and 3x3 subgrid must contain the digits 1 through 9 without repeating any numbers.</a:t>
            </a:r>
            <a:endParaRPr lang="en-US" sz="1875" dirty="0"/>
          </a:p>
        </p:txBody>
      </p:sp>
      <p:sp>
        <p:nvSpPr>
          <p:cNvPr id="13" name="Shape 8"/>
          <p:cNvSpPr/>
          <p:nvPr/>
        </p:nvSpPr>
        <p:spPr>
          <a:xfrm>
            <a:off x="6319599" y="5787152"/>
            <a:ext cx="7477601" cy="1767840"/>
          </a:xfrm>
          <a:prstGeom prst="roundRect">
            <a:avLst>
              <a:gd name="adj" fmla="val 6060"/>
            </a:avLst>
          </a:prstGeom>
          <a:solidFill>
            <a:srgbClr val="FFD8CC"/>
          </a:solidFill>
          <a:ln w="7620">
            <a:solidFill>
              <a:srgbClr val="E5BEB2"/>
            </a:solidFill>
            <a:prstDash val="solid"/>
          </a:ln>
        </p:spPr>
      </p:sp>
      <p:sp>
        <p:nvSpPr>
          <p:cNvPr id="14" name="Text 9"/>
          <p:cNvSpPr/>
          <p:nvPr/>
        </p:nvSpPr>
        <p:spPr>
          <a:xfrm>
            <a:off x="6565225" y="6032778"/>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Empty Cells</a:t>
            </a:r>
            <a:endParaRPr lang="en-US" sz="2343" dirty="0"/>
          </a:p>
        </p:txBody>
      </p:sp>
      <p:sp>
        <p:nvSpPr>
          <p:cNvPr id="15" name="Text 10"/>
          <p:cNvSpPr/>
          <p:nvPr/>
        </p:nvSpPr>
        <p:spPr>
          <a:xfrm>
            <a:off x="6565225" y="6547366"/>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The puzzle starts with some cells filled, and the goal is to fill the remaining empty cells.</a:t>
            </a:r>
            <a:endParaRPr lang="en-US" sz="18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2524958"/>
          </a:xfrm>
          <a:prstGeom prst="rect">
            <a:avLst/>
          </a:prstGeom>
        </p:spPr>
      </p:pic>
      <p:sp>
        <p:nvSpPr>
          <p:cNvPr id="5" name="Text 1"/>
          <p:cNvSpPr/>
          <p:nvPr/>
        </p:nvSpPr>
        <p:spPr>
          <a:xfrm>
            <a:off x="1798082" y="3080385"/>
            <a:ext cx="5756910" cy="631150"/>
          </a:xfrm>
          <a:prstGeom prst="rect">
            <a:avLst/>
          </a:prstGeom>
          <a:noFill/>
          <a:ln/>
        </p:spPr>
        <p:txBody>
          <a:bodyPr wrap="none" rtlCol="0" anchor="t"/>
          <a:lstStyle/>
          <a:p>
            <a:pPr marL="0" indent="0">
              <a:lnSpc>
                <a:spcPts val="4970"/>
              </a:lnSpc>
              <a:buNone/>
            </a:pPr>
            <a:r>
              <a:rPr lang="en-US" sz="3976" b="1" dirty="0">
                <a:solidFill>
                  <a:srgbClr val="403C4E"/>
                </a:solidFill>
                <a:latin typeface="Merriweather" pitchFamily="34" charset="0"/>
                <a:ea typeface="Merriweather" pitchFamily="34" charset="-122"/>
                <a:cs typeface="Merriweather" pitchFamily="34" charset="-120"/>
              </a:rPr>
              <a:t>The Solving Algorithm</a:t>
            </a:r>
            <a:endParaRPr lang="en-US" sz="3976" dirty="0"/>
          </a:p>
        </p:txBody>
      </p:sp>
      <p:sp>
        <p:nvSpPr>
          <p:cNvPr id="6" name="Shape 2"/>
          <p:cNvSpPr/>
          <p:nvPr/>
        </p:nvSpPr>
        <p:spPr>
          <a:xfrm>
            <a:off x="1798082" y="6006584"/>
            <a:ext cx="11034117" cy="40362"/>
          </a:xfrm>
          <a:prstGeom prst="roundRect">
            <a:avLst>
              <a:gd name="adj" fmla="val 225211"/>
            </a:avLst>
          </a:prstGeom>
          <a:solidFill>
            <a:srgbClr val="E5BEB2"/>
          </a:solidFill>
          <a:ln/>
        </p:spPr>
      </p:sp>
      <p:sp>
        <p:nvSpPr>
          <p:cNvPr id="7" name="Shape 3"/>
          <p:cNvSpPr/>
          <p:nvPr/>
        </p:nvSpPr>
        <p:spPr>
          <a:xfrm>
            <a:off x="4485858" y="5299650"/>
            <a:ext cx="40362" cy="706993"/>
          </a:xfrm>
          <a:prstGeom prst="roundRect">
            <a:avLst>
              <a:gd name="adj" fmla="val 225211"/>
            </a:avLst>
          </a:prstGeom>
          <a:solidFill>
            <a:srgbClr val="E5BEB2"/>
          </a:solidFill>
          <a:ln/>
        </p:spPr>
      </p:sp>
      <p:sp>
        <p:nvSpPr>
          <p:cNvPr id="8" name="Shape 4"/>
          <p:cNvSpPr/>
          <p:nvPr/>
        </p:nvSpPr>
        <p:spPr>
          <a:xfrm>
            <a:off x="4278868" y="5779353"/>
            <a:ext cx="454462" cy="454462"/>
          </a:xfrm>
          <a:prstGeom prst="roundRect">
            <a:avLst>
              <a:gd name="adj" fmla="val 20002"/>
            </a:avLst>
          </a:prstGeom>
          <a:solidFill>
            <a:srgbClr val="FFD8CC"/>
          </a:solidFill>
          <a:ln w="7620">
            <a:solidFill>
              <a:srgbClr val="E5BEB2"/>
            </a:solidFill>
            <a:prstDash val="solid"/>
          </a:ln>
        </p:spPr>
      </p:sp>
      <p:sp>
        <p:nvSpPr>
          <p:cNvPr id="9" name="Text 5"/>
          <p:cNvSpPr/>
          <p:nvPr/>
        </p:nvSpPr>
        <p:spPr>
          <a:xfrm>
            <a:off x="4436626" y="5855077"/>
            <a:ext cx="138827"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1</a:t>
            </a:r>
            <a:endParaRPr lang="en-US" sz="2386" dirty="0"/>
          </a:p>
        </p:txBody>
      </p:sp>
      <p:sp>
        <p:nvSpPr>
          <p:cNvPr id="10" name="Text 6"/>
          <p:cNvSpPr/>
          <p:nvPr/>
        </p:nvSpPr>
        <p:spPr>
          <a:xfrm>
            <a:off x="3243620" y="4337685"/>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Rows</a:t>
            </a:r>
            <a:endParaRPr lang="en-US" sz="1988" dirty="0"/>
          </a:p>
        </p:txBody>
      </p:sp>
      <p:sp>
        <p:nvSpPr>
          <p:cNvPr id="11" name="Text 7"/>
          <p:cNvSpPr/>
          <p:nvPr/>
        </p:nvSpPr>
        <p:spPr>
          <a:xfrm>
            <a:off x="2000012" y="4774406"/>
            <a:ext cx="5012174" cy="323255"/>
          </a:xfrm>
          <a:prstGeom prst="rect">
            <a:avLst/>
          </a:prstGeom>
          <a:noFill/>
          <a:ln/>
        </p:spPr>
        <p:txBody>
          <a:bodyPr wrap="non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row contains unique numbers 1-9.</a:t>
            </a:r>
            <a:endParaRPr lang="en-US" sz="1591" dirty="0"/>
          </a:p>
        </p:txBody>
      </p:sp>
      <p:sp>
        <p:nvSpPr>
          <p:cNvPr id="12" name="Shape 8"/>
          <p:cNvSpPr/>
          <p:nvPr/>
        </p:nvSpPr>
        <p:spPr>
          <a:xfrm>
            <a:off x="7294900" y="6006525"/>
            <a:ext cx="40362" cy="706993"/>
          </a:xfrm>
          <a:prstGeom prst="roundRect">
            <a:avLst>
              <a:gd name="adj" fmla="val 225211"/>
            </a:avLst>
          </a:prstGeom>
          <a:solidFill>
            <a:srgbClr val="E5BEB2"/>
          </a:solidFill>
          <a:ln/>
        </p:spPr>
      </p:sp>
      <p:sp>
        <p:nvSpPr>
          <p:cNvPr id="13" name="Shape 9"/>
          <p:cNvSpPr/>
          <p:nvPr/>
        </p:nvSpPr>
        <p:spPr>
          <a:xfrm>
            <a:off x="7087910" y="5779353"/>
            <a:ext cx="454462" cy="454462"/>
          </a:xfrm>
          <a:prstGeom prst="roundRect">
            <a:avLst>
              <a:gd name="adj" fmla="val 20002"/>
            </a:avLst>
          </a:prstGeom>
          <a:solidFill>
            <a:srgbClr val="FFD8CC"/>
          </a:solidFill>
          <a:ln w="7620">
            <a:solidFill>
              <a:srgbClr val="E5BEB2"/>
            </a:solidFill>
            <a:prstDash val="solid"/>
          </a:ln>
        </p:spPr>
      </p:sp>
      <p:sp>
        <p:nvSpPr>
          <p:cNvPr id="14" name="Text 10"/>
          <p:cNvSpPr/>
          <p:nvPr/>
        </p:nvSpPr>
        <p:spPr>
          <a:xfrm>
            <a:off x="7223403" y="5855077"/>
            <a:ext cx="183356"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2</a:t>
            </a:r>
            <a:endParaRPr lang="en-US" sz="2386" dirty="0"/>
          </a:p>
        </p:txBody>
      </p:sp>
      <p:sp>
        <p:nvSpPr>
          <p:cNvPr id="15" name="Text 11"/>
          <p:cNvSpPr/>
          <p:nvPr/>
        </p:nvSpPr>
        <p:spPr>
          <a:xfrm>
            <a:off x="6052542" y="6915507"/>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Columns</a:t>
            </a:r>
            <a:endParaRPr lang="en-US" sz="1988" dirty="0"/>
          </a:p>
        </p:txBody>
      </p:sp>
      <p:sp>
        <p:nvSpPr>
          <p:cNvPr id="16" name="Text 12"/>
          <p:cNvSpPr/>
          <p:nvPr/>
        </p:nvSpPr>
        <p:spPr>
          <a:xfrm>
            <a:off x="4808934" y="7352228"/>
            <a:ext cx="5012293" cy="323255"/>
          </a:xfrm>
          <a:prstGeom prst="rect">
            <a:avLst/>
          </a:prstGeom>
          <a:noFill/>
          <a:ln/>
        </p:spPr>
        <p:txBody>
          <a:bodyPr wrap="non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column contains unique numbers 1-9.</a:t>
            </a:r>
            <a:endParaRPr lang="en-US" sz="1591" dirty="0"/>
          </a:p>
        </p:txBody>
      </p:sp>
      <p:sp>
        <p:nvSpPr>
          <p:cNvPr id="17" name="Shape 13"/>
          <p:cNvSpPr/>
          <p:nvPr/>
        </p:nvSpPr>
        <p:spPr>
          <a:xfrm>
            <a:off x="10103941" y="5299650"/>
            <a:ext cx="40362" cy="706993"/>
          </a:xfrm>
          <a:prstGeom prst="roundRect">
            <a:avLst>
              <a:gd name="adj" fmla="val 225211"/>
            </a:avLst>
          </a:prstGeom>
          <a:solidFill>
            <a:srgbClr val="E5BEB2"/>
          </a:solidFill>
          <a:ln/>
        </p:spPr>
      </p:sp>
      <p:sp>
        <p:nvSpPr>
          <p:cNvPr id="18" name="Shape 14"/>
          <p:cNvSpPr/>
          <p:nvPr/>
        </p:nvSpPr>
        <p:spPr>
          <a:xfrm>
            <a:off x="9896951" y="5779353"/>
            <a:ext cx="454462" cy="454462"/>
          </a:xfrm>
          <a:prstGeom prst="roundRect">
            <a:avLst>
              <a:gd name="adj" fmla="val 20002"/>
            </a:avLst>
          </a:prstGeom>
          <a:solidFill>
            <a:srgbClr val="FFD8CC"/>
          </a:solidFill>
          <a:ln w="7620">
            <a:solidFill>
              <a:srgbClr val="E5BEB2"/>
            </a:solidFill>
            <a:prstDash val="solid"/>
          </a:ln>
        </p:spPr>
      </p:sp>
      <p:sp>
        <p:nvSpPr>
          <p:cNvPr id="19" name="Text 15"/>
          <p:cNvSpPr/>
          <p:nvPr/>
        </p:nvSpPr>
        <p:spPr>
          <a:xfrm>
            <a:off x="10038398" y="5855077"/>
            <a:ext cx="171450"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3</a:t>
            </a:r>
            <a:endParaRPr lang="en-US" sz="2386" dirty="0"/>
          </a:p>
        </p:txBody>
      </p:sp>
      <p:sp>
        <p:nvSpPr>
          <p:cNvPr id="20" name="Text 16"/>
          <p:cNvSpPr/>
          <p:nvPr/>
        </p:nvSpPr>
        <p:spPr>
          <a:xfrm>
            <a:off x="8861584" y="4014430"/>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Subgrids</a:t>
            </a:r>
            <a:endParaRPr lang="en-US" sz="1988" dirty="0"/>
          </a:p>
        </p:txBody>
      </p:sp>
      <p:sp>
        <p:nvSpPr>
          <p:cNvPr id="21" name="Text 17"/>
          <p:cNvSpPr/>
          <p:nvPr/>
        </p:nvSpPr>
        <p:spPr>
          <a:xfrm>
            <a:off x="7617976" y="4451152"/>
            <a:ext cx="5012293" cy="646509"/>
          </a:xfrm>
          <a:prstGeom prst="rect">
            <a:avLst/>
          </a:prstGeom>
          <a:noFill/>
          <a:ln/>
        </p:spPr>
        <p:txBody>
          <a:bodyPr wrap="squar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3x3 subgrid contains unique numbers 1-9.</a:t>
            </a:r>
            <a:endParaRPr lang="en-US" sz="159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45347" y="1990130"/>
            <a:ext cx="4883587" cy="4249341"/>
          </a:xfrm>
          <a:prstGeom prst="rect">
            <a:avLst/>
          </a:prstGeom>
        </p:spPr>
      </p:pic>
      <p:sp>
        <p:nvSpPr>
          <p:cNvPr id="6" name="Text 1"/>
          <p:cNvSpPr/>
          <p:nvPr/>
        </p:nvSpPr>
        <p:spPr>
          <a:xfrm>
            <a:off x="843677" y="664488"/>
            <a:ext cx="7065883" cy="753308"/>
          </a:xfrm>
          <a:prstGeom prst="rect">
            <a:avLst/>
          </a:prstGeom>
          <a:noFill/>
          <a:ln/>
        </p:spPr>
        <p:txBody>
          <a:bodyPr wrap="none" rtlCol="0" anchor="t"/>
          <a:lstStyle/>
          <a:p>
            <a:pPr marL="0" indent="0">
              <a:lnSpc>
                <a:spcPts val="5932"/>
              </a:lnSpc>
              <a:buNone/>
            </a:pPr>
            <a:r>
              <a:rPr lang="en-US" sz="4746" b="1" dirty="0">
                <a:solidFill>
                  <a:srgbClr val="403C4E"/>
                </a:solidFill>
                <a:latin typeface="Merriweather" pitchFamily="34" charset="0"/>
                <a:ea typeface="Merriweather" pitchFamily="34" charset="-122"/>
                <a:cs typeface="Merriweather" pitchFamily="34" charset="-120"/>
              </a:rPr>
              <a:t>Backtracking Approach</a:t>
            </a:r>
            <a:endParaRPr lang="en-US" sz="4746" dirty="0"/>
          </a:p>
        </p:txBody>
      </p:sp>
      <p:pic>
        <p:nvPicPr>
          <p:cNvPr id="7" name="Image 3" descr="preencoded.png"/>
          <p:cNvPicPr>
            <a:picLocks noChangeAspect="1"/>
          </p:cNvPicPr>
          <p:nvPr/>
        </p:nvPicPr>
        <p:blipFill>
          <a:blip r:embed="rId6"/>
          <a:stretch>
            <a:fillRect/>
          </a:stretch>
        </p:blipFill>
        <p:spPr>
          <a:xfrm>
            <a:off x="843677" y="1779389"/>
            <a:ext cx="1205389" cy="1928574"/>
          </a:xfrm>
          <a:prstGeom prst="rect">
            <a:avLst/>
          </a:prstGeom>
        </p:spPr>
      </p:pic>
      <p:sp>
        <p:nvSpPr>
          <p:cNvPr id="8" name="Text 2"/>
          <p:cNvSpPr/>
          <p:nvPr/>
        </p:nvSpPr>
        <p:spPr>
          <a:xfrm>
            <a:off x="2410658" y="2020372"/>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Try a Number</a:t>
            </a:r>
            <a:endParaRPr lang="en-US" sz="2373" dirty="0"/>
          </a:p>
        </p:txBody>
      </p:sp>
      <p:sp>
        <p:nvSpPr>
          <p:cNvPr id="9" name="Text 3"/>
          <p:cNvSpPr/>
          <p:nvPr/>
        </p:nvSpPr>
        <p:spPr>
          <a:xfrm>
            <a:off x="2410658" y="2541508"/>
            <a:ext cx="5889665" cy="771525"/>
          </a:xfrm>
          <a:prstGeom prst="rect">
            <a:avLst/>
          </a:prstGeom>
          <a:noFill/>
          <a:ln/>
        </p:spPr>
        <p:txBody>
          <a:bodyPr wrap="squar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Place a number in an empty cell and check if it's valid.</a:t>
            </a:r>
            <a:endParaRPr lang="en-US" sz="1898" dirty="0"/>
          </a:p>
        </p:txBody>
      </p:sp>
      <p:pic>
        <p:nvPicPr>
          <p:cNvPr id="10" name="Image 4" descr="preencoded.png"/>
          <p:cNvPicPr>
            <a:picLocks noChangeAspect="1"/>
          </p:cNvPicPr>
          <p:nvPr/>
        </p:nvPicPr>
        <p:blipFill>
          <a:blip r:embed="rId7"/>
          <a:stretch>
            <a:fillRect/>
          </a:stretch>
        </p:blipFill>
        <p:spPr>
          <a:xfrm>
            <a:off x="843677" y="3707963"/>
            <a:ext cx="1205389" cy="1928574"/>
          </a:xfrm>
          <a:prstGeom prst="rect">
            <a:avLst/>
          </a:prstGeom>
        </p:spPr>
      </p:pic>
      <p:sp>
        <p:nvSpPr>
          <p:cNvPr id="11" name="Text 4"/>
          <p:cNvSpPr/>
          <p:nvPr/>
        </p:nvSpPr>
        <p:spPr>
          <a:xfrm>
            <a:off x="2410658" y="3948946"/>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Backtrack</a:t>
            </a:r>
            <a:endParaRPr lang="en-US" sz="2373" dirty="0"/>
          </a:p>
        </p:txBody>
      </p:sp>
      <p:sp>
        <p:nvSpPr>
          <p:cNvPr id="12" name="Text 5"/>
          <p:cNvSpPr/>
          <p:nvPr/>
        </p:nvSpPr>
        <p:spPr>
          <a:xfrm>
            <a:off x="2410658" y="4470082"/>
            <a:ext cx="5889665" cy="771525"/>
          </a:xfrm>
          <a:prstGeom prst="rect">
            <a:avLst/>
          </a:prstGeom>
          <a:noFill/>
          <a:ln/>
        </p:spPr>
        <p:txBody>
          <a:bodyPr wrap="squar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If the number is invalid, remove it and try a different number.</a:t>
            </a:r>
            <a:endParaRPr lang="en-US" sz="1898" dirty="0"/>
          </a:p>
        </p:txBody>
      </p:sp>
      <p:pic>
        <p:nvPicPr>
          <p:cNvPr id="13" name="Image 5" descr="preencoded.png"/>
          <p:cNvPicPr>
            <a:picLocks noChangeAspect="1"/>
          </p:cNvPicPr>
          <p:nvPr/>
        </p:nvPicPr>
        <p:blipFill>
          <a:blip r:embed="rId8"/>
          <a:stretch>
            <a:fillRect/>
          </a:stretch>
        </p:blipFill>
        <p:spPr>
          <a:xfrm>
            <a:off x="843677" y="5636538"/>
            <a:ext cx="1205389" cy="1928574"/>
          </a:xfrm>
          <a:prstGeom prst="rect">
            <a:avLst/>
          </a:prstGeom>
        </p:spPr>
      </p:pic>
      <p:sp>
        <p:nvSpPr>
          <p:cNvPr id="14" name="Text 6"/>
          <p:cNvSpPr/>
          <p:nvPr/>
        </p:nvSpPr>
        <p:spPr>
          <a:xfrm>
            <a:off x="2410658" y="5877520"/>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Solve Recursively</a:t>
            </a:r>
            <a:endParaRPr lang="en-US" sz="2373" dirty="0"/>
          </a:p>
        </p:txBody>
      </p:sp>
      <p:sp>
        <p:nvSpPr>
          <p:cNvPr id="15" name="Text 7"/>
          <p:cNvSpPr/>
          <p:nvPr/>
        </p:nvSpPr>
        <p:spPr>
          <a:xfrm>
            <a:off x="2410658" y="6398657"/>
            <a:ext cx="5889665" cy="385763"/>
          </a:xfrm>
          <a:prstGeom prst="rect">
            <a:avLst/>
          </a:prstGeom>
          <a:noFill/>
          <a:ln/>
        </p:spPr>
        <p:txBody>
          <a:bodyPr wrap="non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Repeat the process until a valid solution is found.</a:t>
            </a:r>
            <a:endParaRPr lang="en-US" sz="189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729" y="2727127"/>
            <a:ext cx="4868942" cy="2775347"/>
          </a:xfrm>
          <a:prstGeom prst="rect">
            <a:avLst/>
          </a:prstGeom>
        </p:spPr>
      </p:pic>
      <p:sp>
        <p:nvSpPr>
          <p:cNvPr id="6" name="Text 1"/>
          <p:cNvSpPr/>
          <p:nvPr/>
        </p:nvSpPr>
        <p:spPr>
          <a:xfrm>
            <a:off x="6350437" y="706398"/>
            <a:ext cx="7415927" cy="1543050"/>
          </a:xfrm>
          <a:prstGeom prst="rect">
            <a:avLst/>
          </a:prstGeom>
          <a:noFill/>
          <a:ln/>
        </p:spPr>
        <p:txBody>
          <a:bodyPr wrap="squar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Visualizing the Solution</a:t>
            </a:r>
            <a:endParaRPr lang="en-US" sz="4860" dirty="0"/>
          </a:p>
        </p:txBody>
      </p:sp>
      <p:sp>
        <p:nvSpPr>
          <p:cNvPr id="7" name="Shape 2"/>
          <p:cNvSpPr/>
          <p:nvPr/>
        </p:nvSpPr>
        <p:spPr>
          <a:xfrm>
            <a:off x="6350437" y="2897386"/>
            <a:ext cx="555427" cy="555427"/>
          </a:xfrm>
          <a:prstGeom prst="roundRect">
            <a:avLst>
              <a:gd name="adj" fmla="val 20003"/>
            </a:avLst>
          </a:prstGeom>
          <a:solidFill>
            <a:srgbClr val="FFD8CC"/>
          </a:solidFill>
          <a:ln w="15240">
            <a:solidFill>
              <a:srgbClr val="E5BEB2"/>
            </a:solidFill>
            <a:prstDash val="solid"/>
          </a:ln>
        </p:spPr>
      </p:sp>
      <p:sp>
        <p:nvSpPr>
          <p:cNvPr id="8" name="Text 3"/>
          <p:cNvSpPr/>
          <p:nvPr/>
        </p:nvSpPr>
        <p:spPr>
          <a:xfrm>
            <a:off x="6543318" y="2989898"/>
            <a:ext cx="169664"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1</a:t>
            </a:r>
            <a:endParaRPr lang="en-US" sz="2916" dirty="0"/>
          </a:p>
        </p:txBody>
      </p:sp>
      <p:sp>
        <p:nvSpPr>
          <p:cNvPr id="9" name="Text 4"/>
          <p:cNvSpPr/>
          <p:nvPr/>
        </p:nvSpPr>
        <p:spPr>
          <a:xfrm>
            <a:off x="7152680" y="2897386"/>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Highlighting</a:t>
            </a:r>
            <a:endParaRPr lang="en-US" sz="2430" dirty="0"/>
          </a:p>
        </p:txBody>
      </p:sp>
      <p:sp>
        <p:nvSpPr>
          <p:cNvPr id="10" name="Text 5"/>
          <p:cNvSpPr/>
          <p:nvPr/>
        </p:nvSpPr>
        <p:spPr>
          <a:xfrm>
            <a:off x="7152680" y="3431262"/>
            <a:ext cx="6613684" cy="395049"/>
          </a:xfrm>
          <a:prstGeom prst="rect">
            <a:avLst/>
          </a:prstGeom>
          <a:noFill/>
          <a:ln/>
        </p:spPr>
        <p:txBody>
          <a:bodyPr wrap="non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visualizer highlights the current cell being processed.</a:t>
            </a:r>
            <a:endParaRPr lang="en-US" sz="1944" dirty="0"/>
          </a:p>
        </p:txBody>
      </p:sp>
      <p:sp>
        <p:nvSpPr>
          <p:cNvPr id="11" name="Shape 6"/>
          <p:cNvSpPr/>
          <p:nvPr/>
        </p:nvSpPr>
        <p:spPr>
          <a:xfrm>
            <a:off x="6350437" y="4350782"/>
            <a:ext cx="555427" cy="555427"/>
          </a:xfrm>
          <a:prstGeom prst="roundRect">
            <a:avLst>
              <a:gd name="adj" fmla="val 20003"/>
            </a:avLst>
          </a:prstGeom>
          <a:solidFill>
            <a:srgbClr val="FFD8CC"/>
          </a:solidFill>
          <a:ln w="15240">
            <a:solidFill>
              <a:srgbClr val="E5BEB2"/>
            </a:solidFill>
            <a:prstDash val="solid"/>
          </a:ln>
        </p:spPr>
      </p:sp>
      <p:sp>
        <p:nvSpPr>
          <p:cNvPr id="12" name="Text 7"/>
          <p:cNvSpPr/>
          <p:nvPr/>
        </p:nvSpPr>
        <p:spPr>
          <a:xfrm>
            <a:off x="6516053" y="4443293"/>
            <a:ext cx="224076"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2</a:t>
            </a:r>
            <a:endParaRPr lang="en-US" sz="2916" dirty="0"/>
          </a:p>
        </p:txBody>
      </p:sp>
      <p:sp>
        <p:nvSpPr>
          <p:cNvPr id="13" name="Text 8"/>
          <p:cNvSpPr/>
          <p:nvPr/>
        </p:nvSpPr>
        <p:spPr>
          <a:xfrm>
            <a:off x="7152680" y="4350782"/>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Color Coding</a:t>
            </a:r>
            <a:endParaRPr lang="en-US" sz="2430" dirty="0"/>
          </a:p>
        </p:txBody>
      </p:sp>
      <p:sp>
        <p:nvSpPr>
          <p:cNvPr id="14" name="Text 9"/>
          <p:cNvSpPr/>
          <p:nvPr/>
        </p:nvSpPr>
        <p:spPr>
          <a:xfrm>
            <a:off x="7152680" y="4884658"/>
            <a:ext cx="6613684"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Cells are color-coded to indicate valid and invalid placements.</a:t>
            </a:r>
            <a:endParaRPr lang="en-US" sz="1944" dirty="0"/>
          </a:p>
        </p:txBody>
      </p:sp>
      <p:sp>
        <p:nvSpPr>
          <p:cNvPr id="15" name="Shape 10"/>
          <p:cNvSpPr/>
          <p:nvPr/>
        </p:nvSpPr>
        <p:spPr>
          <a:xfrm>
            <a:off x="6350437" y="6199227"/>
            <a:ext cx="555427" cy="555427"/>
          </a:xfrm>
          <a:prstGeom prst="roundRect">
            <a:avLst>
              <a:gd name="adj" fmla="val 20003"/>
            </a:avLst>
          </a:prstGeom>
          <a:solidFill>
            <a:srgbClr val="FFD8CC"/>
          </a:solidFill>
          <a:ln w="15240">
            <a:solidFill>
              <a:srgbClr val="E5BEB2"/>
            </a:solidFill>
            <a:prstDash val="solid"/>
          </a:ln>
        </p:spPr>
      </p:sp>
      <p:sp>
        <p:nvSpPr>
          <p:cNvPr id="16" name="Text 11"/>
          <p:cNvSpPr/>
          <p:nvPr/>
        </p:nvSpPr>
        <p:spPr>
          <a:xfrm>
            <a:off x="6523315" y="6291739"/>
            <a:ext cx="209669"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3</a:t>
            </a:r>
            <a:endParaRPr lang="en-US" sz="2916" dirty="0"/>
          </a:p>
        </p:txBody>
      </p:sp>
      <p:sp>
        <p:nvSpPr>
          <p:cNvPr id="17" name="Text 12"/>
          <p:cNvSpPr/>
          <p:nvPr/>
        </p:nvSpPr>
        <p:spPr>
          <a:xfrm>
            <a:off x="7152680" y="6199227"/>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Step-by-Step</a:t>
            </a:r>
            <a:endParaRPr lang="en-US" sz="2430" dirty="0"/>
          </a:p>
        </p:txBody>
      </p:sp>
      <p:sp>
        <p:nvSpPr>
          <p:cNvPr id="18" name="Text 13"/>
          <p:cNvSpPr/>
          <p:nvPr/>
        </p:nvSpPr>
        <p:spPr>
          <a:xfrm>
            <a:off x="7152680" y="6733103"/>
            <a:ext cx="6613684"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solver demonstrates the step-by-step process of finding the solution.</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169551" y="618768"/>
            <a:ext cx="7689294" cy="703183"/>
          </a:xfrm>
          <a:prstGeom prst="rect">
            <a:avLst/>
          </a:prstGeom>
          <a:noFill/>
          <a:ln/>
        </p:spPr>
        <p:txBody>
          <a:bodyPr wrap="none" rtlCol="0" anchor="t"/>
          <a:lstStyle/>
          <a:p>
            <a:pPr marL="0" indent="0">
              <a:lnSpc>
                <a:spcPts val="5537"/>
              </a:lnSpc>
              <a:buNone/>
            </a:pPr>
            <a:r>
              <a:rPr lang="en-US" sz="4429" b="1" dirty="0">
                <a:solidFill>
                  <a:srgbClr val="403C4E"/>
                </a:solidFill>
                <a:latin typeface="Merriweather" pitchFamily="34" charset="0"/>
                <a:ea typeface="Merriweather" pitchFamily="34" charset="-122"/>
                <a:cs typeface="Merriweather" pitchFamily="34" charset="-120"/>
              </a:rPr>
              <a:t>Algorithm Implementation</a:t>
            </a:r>
            <a:endParaRPr lang="en-US" sz="4429" dirty="0"/>
          </a:p>
        </p:txBody>
      </p:sp>
      <p:sp>
        <p:nvSpPr>
          <p:cNvPr id="5" name="Text 2"/>
          <p:cNvSpPr/>
          <p:nvPr/>
        </p:nvSpPr>
        <p:spPr>
          <a:xfrm>
            <a:off x="1169551" y="1771888"/>
            <a:ext cx="12291179" cy="2160270"/>
          </a:xfrm>
          <a:prstGeom prst="rect">
            <a:avLst/>
          </a:prstGeom>
          <a:noFill/>
          <a:ln/>
        </p:spPr>
        <p:txBody>
          <a:bodyPr wrap="square" rtlCol="0" anchor="t"/>
          <a:lstStyle/>
          <a:p>
            <a:pPr marL="0" indent="0">
              <a:lnSpc>
                <a:spcPts val="2835"/>
              </a:lnSpc>
              <a:buNone/>
            </a:pPr>
            <a:r>
              <a:rPr lang="en-US" sz="1772" dirty="0">
                <a:solidFill>
                  <a:srgbClr val="403C4E"/>
                </a:solidFill>
                <a:latin typeface="Open Sans" pitchFamily="34" charset="0"/>
                <a:ea typeface="Open Sans" pitchFamily="34" charset="-122"/>
                <a:cs typeface="Open Sans" pitchFamily="34" charset="-120"/>
              </a:rPr>
              <a:t>There are several ways to implement the Sudoku solving algorithm. One common approach is to use a recursive function that iterates through each cell, trying possible numbers, backtracking when necessary. Another approach is to use a stack or a queue to store the cell positions and their potential values. The algorithm then iterates through the stack or queue, updating the board until a valid solution is found.
Functions used: </a:t>
            </a:r>
            <a:endParaRPr lang="en-US" sz="1772" dirty="0"/>
          </a:p>
        </p:txBody>
      </p:sp>
      <p:sp>
        <p:nvSpPr>
          <p:cNvPr id="6" name="Text 3"/>
          <p:cNvSpPr/>
          <p:nvPr/>
        </p:nvSpPr>
        <p:spPr>
          <a:xfrm>
            <a:off x="1169551" y="4185285"/>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isSafe() Method</a:t>
            </a:r>
            <a:endParaRPr lang="en-US" sz="1772" dirty="0"/>
          </a:p>
        </p:txBody>
      </p:sp>
      <p:sp>
        <p:nvSpPr>
          <p:cNvPr id="7" name="Text 4"/>
          <p:cNvSpPr/>
          <p:nvPr/>
        </p:nvSpPr>
        <p:spPr>
          <a:xfrm>
            <a:off x="1169551" y="4798457"/>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findSolution() Method</a:t>
            </a:r>
            <a:endParaRPr lang="en-US" sz="1772" dirty="0"/>
          </a:p>
        </p:txBody>
      </p:sp>
      <p:sp>
        <p:nvSpPr>
          <p:cNvPr id="8" name="Text 5"/>
          <p:cNvSpPr/>
          <p:nvPr/>
        </p:nvSpPr>
        <p:spPr>
          <a:xfrm>
            <a:off x="1169551" y="5411629"/>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solveSudoku() Method</a:t>
            </a:r>
            <a:endParaRPr lang="en-US" sz="1772" dirty="0"/>
          </a:p>
        </p:txBody>
      </p:sp>
      <p:sp>
        <p:nvSpPr>
          <p:cNvPr id="9" name="Text 6"/>
          <p:cNvSpPr/>
          <p:nvPr/>
        </p:nvSpPr>
        <p:spPr>
          <a:xfrm>
            <a:off x="1169551" y="6024801"/>
            <a:ext cx="12291179" cy="360045"/>
          </a:xfrm>
          <a:prstGeom prst="rect">
            <a:avLst/>
          </a:prstGeom>
          <a:noFill/>
          <a:ln/>
        </p:spPr>
        <p:txBody>
          <a:bodyPr wrap="none" rtlCol="0" anchor="t"/>
          <a:lstStyle/>
          <a:p>
            <a:pPr marL="0" indent="0">
              <a:lnSpc>
                <a:spcPts val="2835"/>
              </a:lnSpc>
              <a:buNone/>
            </a:pPr>
            <a:r>
              <a:rPr lang="en-US" sz="1772" dirty="0">
                <a:solidFill>
                  <a:srgbClr val="403C4E"/>
                </a:solidFill>
                <a:latin typeface="Open Sans" pitchFamily="34" charset="0"/>
                <a:ea typeface="Open Sans" pitchFamily="34" charset="-122"/>
                <a:cs typeface="Open Sans" pitchFamily="34" charset="-120"/>
              </a:rPr>
              <a:t>Algorithms used:</a:t>
            </a:r>
            <a:endParaRPr lang="en-US" sz="1772" dirty="0"/>
          </a:p>
        </p:txBody>
      </p:sp>
      <p:sp>
        <p:nvSpPr>
          <p:cNvPr id="10" name="Text 7"/>
          <p:cNvSpPr/>
          <p:nvPr/>
        </p:nvSpPr>
        <p:spPr>
          <a:xfrm>
            <a:off x="1169551" y="6637973"/>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Backtracking Algorithm</a:t>
            </a:r>
            <a:endParaRPr lang="en-US" sz="1772" dirty="0"/>
          </a:p>
        </p:txBody>
      </p:sp>
      <p:sp>
        <p:nvSpPr>
          <p:cNvPr id="11" name="Text 8"/>
          <p:cNvSpPr/>
          <p:nvPr/>
        </p:nvSpPr>
        <p:spPr>
          <a:xfrm>
            <a:off x="1169551" y="7251144"/>
            <a:ext cx="12291179" cy="360045"/>
          </a:xfrm>
          <a:prstGeom prst="rect">
            <a:avLst/>
          </a:prstGeom>
          <a:noFill/>
          <a:ln/>
        </p:spPr>
        <p:txBody>
          <a:bodyPr wrap="none" rtlCol="0" anchor="t"/>
          <a:lstStyle/>
          <a:p>
            <a:pPr marL="0" indent="0">
              <a:lnSpc>
                <a:spcPts val="2835"/>
              </a:lnSpc>
              <a:buNone/>
            </a:pPr>
            <a:endParaRPr lang="en-US" sz="177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821775"/>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isSafe() method</a:t>
            </a:r>
            <a:endParaRPr lang="en-US" sz="4860" dirty="0"/>
          </a:p>
        </p:txBody>
      </p:sp>
      <p:sp>
        <p:nvSpPr>
          <p:cNvPr id="5" name="Text 2"/>
          <p:cNvSpPr/>
          <p:nvPr/>
        </p:nvSpPr>
        <p:spPr>
          <a:xfrm>
            <a:off x="864037" y="3087053"/>
            <a:ext cx="12902327"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isSafe() method is used to check whether a particular number can be safely placed in a given cell or not. It checks if the number already exists in the current row, current column, or current 3x3 subgrid.</a:t>
            </a:r>
            <a:endParaRPr lang="en-US" sz="1944" dirty="0"/>
          </a:p>
        </p:txBody>
      </p:sp>
      <p:sp>
        <p:nvSpPr>
          <p:cNvPr id="6" name="Text 3"/>
          <p:cNvSpPr/>
          <p:nvPr/>
        </p:nvSpPr>
        <p:spPr>
          <a:xfrm>
            <a:off x="864037" y="4154805"/>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If the number is not found in any of those locations, it is considered safe to be placed in the given cell. The isSafe() method returns a boolean value indicating the validity of the placement. This method is crucial for ensuring that the Sudoku puzzle follows the rules of the game.</a:t>
            </a:r>
            <a:endParaRPr lang="en-US" sz="1944" dirty="0"/>
          </a:p>
        </p:txBody>
      </p:sp>
      <p:sp>
        <p:nvSpPr>
          <p:cNvPr id="7" name="Text 4"/>
          <p:cNvSpPr/>
          <p:nvPr/>
        </p:nvSpPr>
        <p:spPr>
          <a:xfrm>
            <a:off x="864037" y="5617607"/>
            <a:ext cx="12902327"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 If the number is not found in any of these places, the method returns true indicating that it is safe to place the number in the cell. Otherwise, it returns false indicating that the number is not safe to be placed in the cell.</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685618" y="235312"/>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isSafe() method</a:t>
            </a:r>
            <a:endParaRPr lang="en-US" sz="4860" dirty="0"/>
          </a:p>
        </p:txBody>
      </p:sp>
      <p:sp>
        <p:nvSpPr>
          <p:cNvPr id="7" name="Text 4"/>
          <p:cNvSpPr/>
          <p:nvPr/>
        </p:nvSpPr>
        <p:spPr>
          <a:xfrm>
            <a:off x="685618" y="1015381"/>
            <a:ext cx="12902327" cy="7593360"/>
          </a:xfrm>
          <a:prstGeom prst="rect">
            <a:avLst/>
          </a:prstGeom>
          <a:noFill/>
          <a:ln/>
        </p:spPr>
        <p:txBody>
          <a:bodyPr wrap="square" rtlCol="0" anchor="t"/>
          <a:lstStyle/>
          <a:p>
            <a:pPr algn="l"/>
            <a:r>
              <a:rPr lang="en-US" b="1" i="0" dirty="0">
                <a:effectLst/>
                <a:latin typeface="Manrope"/>
              </a:rPr>
              <a:t>static </a:t>
            </a:r>
            <a:r>
              <a:rPr lang="en-US" b="1" i="0" dirty="0" err="1">
                <a:effectLst/>
                <a:latin typeface="Manrope"/>
              </a:rPr>
              <a:t>boolean</a:t>
            </a:r>
            <a:r>
              <a:rPr lang="en-US" b="1" i="0" dirty="0">
                <a:effectLst/>
                <a:latin typeface="Manrope"/>
              </a:rPr>
              <a:t> </a:t>
            </a:r>
            <a:r>
              <a:rPr lang="en-US" b="1" i="0" dirty="0" err="1">
                <a:effectLst/>
                <a:latin typeface="Manrope"/>
              </a:rPr>
              <a:t>isSafe</a:t>
            </a:r>
            <a:r>
              <a:rPr lang="en-US" b="1" i="0" dirty="0">
                <a:effectLst/>
                <a:latin typeface="Manrope"/>
              </a:rPr>
              <a:t>(int row, int col, int num) {                  </a:t>
            </a:r>
          </a:p>
          <a:p>
            <a:pPr algn="l"/>
            <a:r>
              <a:rPr lang="en-IN" b="1" dirty="0">
                <a:latin typeface="Manrope"/>
              </a:rPr>
              <a:t>	</a:t>
            </a:r>
            <a:r>
              <a:rPr lang="en-IN" b="1" i="0" dirty="0">
                <a:effectLst/>
                <a:latin typeface="Manrope"/>
              </a:rPr>
              <a:t>try {            </a:t>
            </a:r>
          </a:p>
          <a:p>
            <a:pPr algn="l"/>
            <a:r>
              <a:rPr lang="en-IN" b="1" i="0" dirty="0">
                <a:effectLst/>
                <a:latin typeface="Manrope"/>
              </a:rPr>
              <a:t>                          </a:t>
            </a:r>
            <a:r>
              <a:rPr lang="en-IN" b="1" i="0" dirty="0" err="1">
                <a:effectLst/>
                <a:latin typeface="Manrope"/>
              </a:rPr>
              <a:t>Thread.sleep</a:t>
            </a:r>
            <a:r>
              <a:rPr lang="en-IN" b="1" i="0" dirty="0">
                <a:effectLst/>
                <a:latin typeface="Manrope"/>
              </a:rPr>
              <a:t>(1);    </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            </a:t>
            </a:r>
          </a:p>
          <a:p>
            <a:pPr algn="l"/>
            <a:r>
              <a:rPr lang="en-IN" b="1" i="0" dirty="0">
                <a:effectLst/>
                <a:latin typeface="Manrope"/>
              </a:rPr>
              <a:t>                      </a:t>
            </a:r>
            <a:r>
              <a:rPr lang="en-IN" b="1" i="0" dirty="0" err="1">
                <a:effectLst/>
                <a:latin typeface="Manrope"/>
              </a:rPr>
              <a:t>e.printStackTrace</a:t>
            </a:r>
            <a:r>
              <a:rPr lang="en-IN" b="1" i="0" dirty="0">
                <a:effectLst/>
                <a:latin typeface="Manrope"/>
              </a:rPr>
              <a:t>();        </a:t>
            </a:r>
          </a:p>
          <a:p>
            <a:pPr algn="l"/>
            <a:r>
              <a:rPr lang="en-IN" b="1" i="0" dirty="0">
                <a:effectLst/>
                <a:latin typeface="Manrope"/>
              </a:rPr>
              <a:t>                }               for (int x = 0; x N; x++) {            </a:t>
            </a:r>
          </a:p>
          <a:p>
            <a:pPr algn="l"/>
            <a:r>
              <a:rPr lang="en-IN" b="1" dirty="0">
                <a:latin typeface="Manrope"/>
              </a:rPr>
              <a:t>		</a:t>
            </a:r>
            <a:r>
              <a:rPr lang="en-IN" b="1" i="0" dirty="0">
                <a:effectLst/>
                <a:latin typeface="Manrope"/>
              </a:rPr>
              <a:t>if (board[row][x]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for (int x = 0; x N; x++) {</a:t>
            </a:r>
            <a:br>
              <a:rPr lang="en-IN" b="1" i="0" dirty="0">
                <a:effectLst/>
                <a:latin typeface="Manrope"/>
              </a:rPr>
            </a:br>
            <a:r>
              <a:rPr lang="en-IN" b="1" i="0" dirty="0">
                <a:effectLst/>
                <a:latin typeface="Manrope"/>
              </a:rPr>
              <a:t>            if (board[x][col]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int </a:t>
            </a:r>
            <a:r>
              <a:rPr lang="en-IN" b="1" i="0" dirty="0" err="1">
                <a:effectLst/>
                <a:latin typeface="Manrope"/>
              </a:rPr>
              <a:t>startRow</a:t>
            </a:r>
            <a:r>
              <a:rPr lang="en-IN" b="1" i="0" dirty="0">
                <a:effectLst/>
                <a:latin typeface="Manrope"/>
              </a:rPr>
              <a:t> = row - row % 3, </a:t>
            </a:r>
            <a:r>
              <a:rPr lang="en-IN" b="1" i="0" dirty="0" err="1">
                <a:effectLst/>
                <a:latin typeface="Manrope"/>
              </a:rPr>
              <a:t>startCol</a:t>
            </a:r>
            <a:r>
              <a:rPr lang="en-IN" b="1" i="0" dirty="0">
                <a:effectLst/>
                <a:latin typeface="Manrope"/>
              </a:rPr>
              <a:t> = col - col % 3;</a:t>
            </a:r>
            <a:br>
              <a:rPr lang="en-IN" b="1" i="0" dirty="0">
                <a:effectLst/>
                <a:latin typeface="Manrope"/>
              </a:rPr>
            </a:br>
            <a:r>
              <a:rPr lang="en-IN" b="1" i="0" dirty="0">
                <a:effectLst/>
                <a:latin typeface="Manrope"/>
              </a:rPr>
              <a:t>        for (int </a:t>
            </a:r>
            <a:r>
              <a:rPr lang="en-IN" b="1" i="0" dirty="0" err="1">
                <a:effectLst/>
                <a:latin typeface="Manrope"/>
              </a:rPr>
              <a:t>i</a:t>
            </a:r>
            <a:r>
              <a:rPr lang="en-IN" b="1" i="0" dirty="0">
                <a:effectLst/>
                <a:latin typeface="Manrope"/>
              </a:rPr>
              <a:t> = 0; </a:t>
            </a:r>
            <a:r>
              <a:rPr lang="en-IN" b="1" i="0" dirty="0" err="1">
                <a:effectLst/>
                <a:latin typeface="Manrope"/>
              </a:rPr>
              <a:t>i</a:t>
            </a:r>
            <a:r>
              <a:rPr lang="en-IN" b="1" i="0" dirty="0">
                <a:effectLst/>
                <a:latin typeface="Manrope"/>
              </a:rPr>
              <a:t> 3; </a:t>
            </a:r>
            <a:r>
              <a:rPr lang="en-IN" b="1" i="0" dirty="0" err="1">
                <a:effectLst/>
                <a:latin typeface="Manrope"/>
              </a:rPr>
              <a:t>i</a:t>
            </a:r>
            <a:r>
              <a:rPr lang="en-IN" b="1" i="0" dirty="0">
                <a:effectLst/>
                <a:latin typeface="Manrope"/>
              </a:rPr>
              <a:t>++) {</a:t>
            </a:r>
            <a:br>
              <a:rPr lang="en-IN" b="1" i="0" dirty="0">
                <a:effectLst/>
                <a:latin typeface="Manrope"/>
              </a:rPr>
            </a:br>
            <a:r>
              <a:rPr lang="en-IN" b="1" i="0" dirty="0">
                <a:effectLst/>
                <a:latin typeface="Manrope"/>
              </a:rPr>
              <a:t>            for (int j = 0; j 3; </a:t>
            </a:r>
            <a:r>
              <a:rPr lang="en-IN" b="1" i="0" dirty="0" err="1">
                <a:effectLst/>
                <a:latin typeface="Manrope"/>
              </a:rPr>
              <a:t>j++</a:t>
            </a:r>
            <a:r>
              <a:rPr lang="en-IN" b="1" i="0" dirty="0">
                <a:effectLst/>
                <a:latin typeface="Manrope"/>
              </a:rPr>
              <a:t>) {</a:t>
            </a:r>
            <a:br>
              <a:rPr lang="en-IN" b="1" i="0" dirty="0">
                <a:effectLst/>
                <a:latin typeface="Manrope"/>
              </a:rPr>
            </a:br>
            <a:r>
              <a:rPr lang="en-IN" b="1" i="0" dirty="0">
                <a:effectLst/>
                <a:latin typeface="Manrope"/>
              </a:rPr>
              <a:t>                if (board[</a:t>
            </a:r>
            <a:r>
              <a:rPr lang="en-IN" b="1" i="0" dirty="0" err="1">
                <a:effectLst/>
                <a:latin typeface="Manrope"/>
              </a:rPr>
              <a:t>i</a:t>
            </a:r>
            <a:r>
              <a:rPr lang="en-IN" b="1" i="0" dirty="0">
                <a:effectLst/>
                <a:latin typeface="Manrope"/>
              </a:rPr>
              <a:t> + </a:t>
            </a:r>
            <a:r>
              <a:rPr lang="en-IN" b="1" i="0" dirty="0" err="1">
                <a:effectLst/>
                <a:latin typeface="Manrope"/>
              </a:rPr>
              <a:t>startRow</a:t>
            </a:r>
            <a:r>
              <a:rPr lang="en-IN" b="1" i="0" dirty="0">
                <a:effectLst/>
                <a:latin typeface="Manrope"/>
              </a:rPr>
              <a:t>][j + </a:t>
            </a:r>
            <a:r>
              <a:rPr lang="en-IN" b="1" i="0" dirty="0" err="1">
                <a:effectLst/>
                <a:latin typeface="Manrope"/>
              </a:rPr>
              <a:t>startCol</a:t>
            </a:r>
            <a:r>
              <a:rPr lang="en-IN" b="1" i="0" dirty="0">
                <a:effectLst/>
                <a:latin typeface="Manrope"/>
              </a:rPr>
              <a:t>]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return true;</a:t>
            </a:r>
            <a:br>
              <a:rPr lang="en-IN" b="1" i="0" dirty="0">
                <a:effectLst/>
                <a:latin typeface="Manrope"/>
              </a:rPr>
            </a:br>
            <a:r>
              <a:rPr lang="en-IN" b="1" i="0" dirty="0">
                <a:effectLst/>
                <a:latin typeface="Manrope"/>
              </a:rPr>
              <a:t>    }</a:t>
            </a:r>
            <a:br>
              <a:rPr lang="en-IN"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256573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031677"/>
            <a:ext cx="722030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findSolution() Method:</a:t>
            </a:r>
            <a:endParaRPr lang="en-US" sz="4860" dirty="0"/>
          </a:p>
        </p:txBody>
      </p:sp>
      <p:sp>
        <p:nvSpPr>
          <p:cNvPr id="5" name="Text 2"/>
          <p:cNvSpPr/>
          <p:nvPr/>
        </p:nvSpPr>
        <p:spPr>
          <a:xfrm>
            <a:off x="864037" y="2296954"/>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findSolution() method is responsible for finding a solution to the Sudoku puzzle. It may use a backtracking algorithm to explore all possible combinations of numbers until a valid solution is found. This method could be called recursively, trying different numbers in each empty cell until a complete solution is found, or until it determines that no valid solution exists.</a:t>
            </a:r>
            <a:endParaRPr lang="en-US" sz="1944" dirty="0"/>
          </a:p>
        </p:txBody>
      </p:sp>
      <p:sp>
        <p:nvSpPr>
          <p:cNvPr id="6" name="Text 3"/>
          <p:cNvSpPr/>
          <p:nvPr/>
        </p:nvSpPr>
        <p:spPr>
          <a:xfrm>
            <a:off x="864037" y="4154805"/>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Once a valid solution is found, the findSolution() method would update the board with the correct numbers. It would start by finding an empty cell on the board and try filling it with a number from 1 to 9. If the number is valid according to the Sudoku rules, it would recursively call findSolution() again to continue solving the remaining empty cells.</a:t>
            </a:r>
            <a:endParaRPr lang="en-US" sz="1944" dirty="0"/>
          </a:p>
        </p:txBody>
      </p:sp>
      <p:sp>
        <p:nvSpPr>
          <p:cNvPr id="7" name="Text 4"/>
          <p:cNvSpPr/>
          <p:nvPr/>
        </p:nvSpPr>
        <p:spPr>
          <a:xfrm>
            <a:off x="864037" y="6012656"/>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In each recursive call, if findSolution() determines that no valid number can be placed in the current cell, it would backtrack by undoing the previous assignment and trying a different number. This process continues until a complete solution is found or all possible combinations have been exhausted.</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1639</Words>
  <Application>Microsoft Office PowerPoint</Application>
  <PresentationFormat>Custom</PresentationFormat>
  <Paragraphs>152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Manrope</vt:lpstr>
      <vt:lpstr>Merriweather</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ashah3f@outlook.com</cp:lastModifiedBy>
  <cp:revision>2</cp:revision>
  <dcterms:created xsi:type="dcterms:W3CDTF">2024-07-10T04:30:43Z</dcterms:created>
  <dcterms:modified xsi:type="dcterms:W3CDTF">2024-07-10T04:41:02Z</dcterms:modified>
</cp:coreProperties>
</file>