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61" r:id="rId5"/>
    <p:sldId id="263" r:id="rId6"/>
    <p:sldId id="260" r:id="rId7"/>
    <p:sldId id="264" r:id="rId8"/>
    <p:sldId id="266" r:id="rId9"/>
    <p:sldId id="267" r:id="rId10"/>
    <p:sldId id="265" r:id="rId11"/>
    <p:sldId id="268"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E9C"/>
    <a:srgbClr val="0286FF"/>
    <a:srgbClr val="0E8CFF"/>
    <a:srgbClr val="5B9BD5"/>
    <a:srgbClr val="1E3660"/>
    <a:srgbClr val="0F6B21"/>
    <a:srgbClr val="AB5E3F"/>
    <a:srgbClr val="FFEAD0"/>
    <a:srgbClr val="7EC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0" d="100"/>
          <a:sy n="80" d="100"/>
        </p:scale>
        <p:origin x="12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EB382-CFE3-4CF1-A4F4-B8031569AE6F}"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512377B0-6D71-44EB-AE76-A4CFB4ADEAF5}">
      <dgm:prSet phldrT="[Text]" custT="1"/>
      <dgm:spPr>
        <a:solidFill>
          <a:srgbClr val="AB5E3F"/>
        </a:solidFill>
      </dgm:spPr>
      <dgm:t>
        <a:bodyPr/>
        <a:lstStyle/>
        <a:p>
          <a:r>
            <a:rPr lang="en-US" sz="1800" b="0" dirty="0" smtClean="0">
              <a:latin typeface="Tahoma" panose="020B0604030504040204" pitchFamily="34" charset="0"/>
              <a:ea typeface="Tahoma" panose="020B0604030504040204" pitchFamily="34" charset="0"/>
              <a:cs typeface="Tahoma" panose="020B0604030504040204" pitchFamily="34" charset="0"/>
            </a:rPr>
            <a:t>Share an overview of Attention-Deficit / Hyperactivity Disorder. </a:t>
          </a:r>
          <a:endParaRPr lang="en-US" sz="1800" b="0" dirty="0"/>
        </a:p>
      </dgm:t>
    </dgm:pt>
    <dgm:pt modelId="{2B6767BB-162E-4181-8D53-6CE10FC58ADE}" type="parTrans" cxnId="{7FC46A9D-4B31-4225-94CA-F8358499546F}">
      <dgm:prSet/>
      <dgm:spPr/>
      <dgm:t>
        <a:bodyPr/>
        <a:lstStyle/>
        <a:p>
          <a:endParaRPr lang="en-US"/>
        </a:p>
      </dgm:t>
    </dgm:pt>
    <dgm:pt modelId="{374C7625-7CC5-4FB8-84C2-65AA03C92945}" type="sibTrans" cxnId="{7FC46A9D-4B31-4225-94CA-F8358499546F}">
      <dgm:prSet/>
      <dgm:spPr/>
      <dgm:t>
        <a:bodyPr/>
        <a:lstStyle/>
        <a:p>
          <a:endParaRPr lang="en-US"/>
        </a:p>
      </dgm:t>
    </dgm:pt>
    <dgm:pt modelId="{46D27C80-90E4-4581-A2F8-F5791E5CCB32}">
      <dgm:prSet phldrT="[Text]"/>
      <dgm:spPr/>
      <dgm:t>
        <a:bodyPr/>
        <a:lstStyle/>
        <a:p>
          <a:pPr algn="ctr">
            <a:lnSpc>
              <a:spcPct val="100000"/>
            </a:lnSpc>
          </a:pP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We will begin with a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global overview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of ADHD in children and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and narrow our focus to data on the prevalence of ADHD in Nigerian children and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a:t>
          </a:r>
          <a:endParaRPr lang="en-US" dirty="0">
            <a:solidFill>
              <a:srgbClr val="1E3660"/>
            </a:solidFill>
          </a:endParaRPr>
        </a:p>
      </dgm:t>
    </dgm:pt>
    <dgm:pt modelId="{7629C1DB-D00D-4145-9AE1-6ADDF684C39F}" type="parTrans" cxnId="{314A45E6-2BDD-4B20-9A50-01AE8E75B88C}">
      <dgm:prSet/>
      <dgm:spPr/>
      <dgm:t>
        <a:bodyPr/>
        <a:lstStyle/>
        <a:p>
          <a:endParaRPr lang="en-US"/>
        </a:p>
      </dgm:t>
    </dgm:pt>
    <dgm:pt modelId="{4231DC9D-4734-4999-8822-6E95FE3783C9}" type="sibTrans" cxnId="{314A45E6-2BDD-4B20-9A50-01AE8E75B88C}">
      <dgm:prSet/>
      <dgm:spPr/>
      <dgm:t>
        <a:bodyPr/>
        <a:lstStyle/>
        <a:p>
          <a:endParaRPr lang="en-US"/>
        </a:p>
      </dgm:t>
    </dgm:pt>
    <dgm:pt modelId="{C217EF8A-5AB5-474F-A81D-6A80E5C30CF8}">
      <dgm:prSet phldrT="[Text]" custT="1"/>
      <dgm:spPr>
        <a:solidFill>
          <a:srgbClr val="0F6B21"/>
        </a:solidFill>
      </dgm:spPr>
      <dgm:t>
        <a:bodyPr/>
        <a:lstStyle/>
        <a:p>
          <a:r>
            <a:rPr lang="en-US" sz="1800" b="0" dirty="0" smtClean="0">
              <a:latin typeface="Tahoma" panose="020B0604030504040204" pitchFamily="34" charset="0"/>
              <a:ea typeface="Tahoma" panose="020B0604030504040204" pitchFamily="34" charset="0"/>
              <a:cs typeface="Tahoma" panose="020B0604030504040204" pitchFamily="34" charset="0"/>
            </a:rPr>
            <a:t>Examine trends of ADHD in Nigerian children and </a:t>
          </a:r>
          <a:r>
            <a:rPr lang="en-US" sz="1800" b="0" dirty="0" smtClean="0">
              <a:latin typeface="Tahoma" panose="020B0604030504040204" pitchFamily="34" charset="0"/>
              <a:ea typeface="Tahoma" panose="020B0604030504040204" pitchFamily="34" charset="0"/>
              <a:cs typeface="Tahoma" panose="020B0604030504040204" pitchFamily="34" charset="0"/>
            </a:rPr>
            <a:t>adolescents </a:t>
          </a:r>
          <a:r>
            <a:rPr lang="en-US" sz="1800" b="0" dirty="0" smtClean="0">
              <a:latin typeface="Tahoma" panose="020B0604030504040204" pitchFamily="34" charset="0"/>
              <a:ea typeface="Tahoma" panose="020B0604030504040204" pitchFamily="34" charset="0"/>
              <a:cs typeface="Tahoma" panose="020B0604030504040204" pitchFamily="34" charset="0"/>
            </a:rPr>
            <a:t>using historical data.</a:t>
          </a:r>
          <a:endParaRPr lang="en-US" sz="1800" b="0" dirty="0"/>
        </a:p>
      </dgm:t>
    </dgm:pt>
    <dgm:pt modelId="{FCE3B34C-F0DA-4E0E-AC26-9E681CEF0DB9}" type="parTrans" cxnId="{543F821F-39A6-4F9E-8957-C5AC400BCF8F}">
      <dgm:prSet/>
      <dgm:spPr/>
      <dgm:t>
        <a:bodyPr/>
        <a:lstStyle/>
        <a:p>
          <a:endParaRPr lang="en-US"/>
        </a:p>
      </dgm:t>
    </dgm:pt>
    <dgm:pt modelId="{93A0C793-3D83-4D63-A715-7B0C8B2ED8F1}" type="sibTrans" cxnId="{543F821F-39A6-4F9E-8957-C5AC400BCF8F}">
      <dgm:prSet/>
      <dgm:spPr/>
      <dgm:t>
        <a:bodyPr/>
        <a:lstStyle/>
        <a:p>
          <a:endParaRPr lang="en-US"/>
        </a:p>
      </dgm:t>
    </dgm:pt>
    <dgm:pt modelId="{763CFEBC-7544-40B5-BCC3-1BFD950B07D3}">
      <dgm:prSet phldrT="[Text]"/>
      <dgm:spPr/>
      <dgm:t>
        <a:bodyPr/>
        <a:lstStyle/>
        <a:p>
          <a:pPr algn="ctr">
            <a:lnSpc>
              <a:spcPct val="100000"/>
            </a:lnSpc>
          </a:pP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Understanding the trends of prevalence and which age group has more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prevalent cases,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this can help us to be better prepared to spot and handle the effects of ADHD in our children and </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a:t>
          </a:r>
          <a:endParaRPr lang="en-US" dirty="0">
            <a:solidFill>
              <a:srgbClr val="1E3660"/>
            </a:solidFill>
          </a:endParaRPr>
        </a:p>
      </dgm:t>
    </dgm:pt>
    <dgm:pt modelId="{E15ED586-450A-4F64-88D1-C1884A59C805}" type="parTrans" cxnId="{CD9E212C-B019-4BE4-A4A9-9C1701163629}">
      <dgm:prSet/>
      <dgm:spPr/>
      <dgm:t>
        <a:bodyPr/>
        <a:lstStyle/>
        <a:p>
          <a:endParaRPr lang="en-US"/>
        </a:p>
      </dgm:t>
    </dgm:pt>
    <dgm:pt modelId="{8F5257AB-89D0-40D1-879F-60910DF36D88}" type="sibTrans" cxnId="{CD9E212C-B019-4BE4-A4A9-9C1701163629}">
      <dgm:prSet/>
      <dgm:spPr/>
      <dgm:t>
        <a:bodyPr/>
        <a:lstStyle/>
        <a:p>
          <a:endParaRPr lang="en-US"/>
        </a:p>
      </dgm:t>
    </dgm:pt>
    <dgm:pt modelId="{2D1EDA48-5992-4BAC-8CB5-0988465E0605}">
      <dgm:prSet phldrT="[Text]" custT="1"/>
      <dgm:spPr>
        <a:solidFill>
          <a:srgbClr val="1E3660"/>
        </a:solidFill>
      </dgm:spPr>
      <dgm:t>
        <a:bodyPr/>
        <a:lstStyle/>
        <a:p>
          <a:r>
            <a:rPr lang="en-US" sz="1800" dirty="0" smtClean="0">
              <a:latin typeface="Tahoma" panose="020B0604030504040204" pitchFamily="34" charset="0"/>
              <a:ea typeface="Tahoma" panose="020B0604030504040204" pitchFamily="34" charset="0"/>
              <a:cs typeface="Tahoma" panose="020B0604030504040204" pitchFamily="34" charset="0"/>
            </a:rPr>
            <a:t>Discuss any potential area for further exploration.</a:t>
          </a:r>
          <a:endParaRPr lang="en-US" sz="1800" dirty="0"/>
        </a:p>
      </dgm:t>
    </dgm:pt>
    <dgm:pt modelId="{F6866403-6DE2-4BB7-8F88-D3E08A45A8E5}" type="parTrans" cxnId="{6926B374-CCEA-4AF2-BA58-567FAA8C25DB}">
      <dgm:prSet/>
      <dgm:spPr/>
      <dgm:t>
        <a:bodyPr/>
        <a:lstStyle/>
        <a:p>
          <a:endParaRPr lang="en-US"/>
        </a:p>
      </dgm:t>
    </dgm:pt>
    <dgm:pt modelId="{F7969534-A425-41D8-BBB0-D27610A64EB6}" type="sibTrans" cxnId="{6926B374-CCEA-4AF2-BA58-567FAA8C25DB}">
      <dgm:prSet/>
      <dgm:spPr/>
      <dgm:t>
        <a:bodyPr/>
        <a:lstStyle/>
        <a:p>
          <a:endParaRPr lang="en-US"/>
        </a:p>
      </dgm:t>
    </dgm:pt>
    <dgm:pt modelId="{55E527A7-5B1A-452D-B946-CF1673211E2C}">
      <dgm:prSet phldrT="[Text]"/>
      <dgm:spPr/>
      <dgm:t>
        <a:bodyPr/>
        <a:lstStyle/>
        <a:p>
          <a:pPr algn="ctr">
            <a:lnSpc>
              <a:spcPct val="100000"/>
            </a:lnSpc>
          </a:pP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While there are many different next steps we want to focus on the ones that are most important in our community.</a:t>
          </a:r>
          <a:endParaRPr lang="en-US" dirty="0">
            <a:solidFill>
              <a:srgbClr val="1E3660"/>
            </a:solidFill>
          </a:endParaRPr>
        </a:p>
      </dgm:t>
    </dgm:pt>
    <dgm:pt modelId="{EB906582-F9C4-417B-98C6-4E1F90A6F7FA}" type="parTrans" cxnId="{2E92291A-CEB4-411B-908D-3CEB2CDB6AD6}">
      <dgm:prSet/>
      <dgm:spPr/>
      <dgm:t>
        <a:bodyPr/>
        <a:lstStyle/>
        <a:p>
          <a:endParaRPr lang="en-US"/>
        </a:p>
      </dgm:t>
    </dgm:pt>
    <dgm:pt modelId="{D7E271AF-B404-4A39-9760-FB5712EB0B33}" type="sibTrans" cxnId="{2E92291A-CEB4-411B-908D-3CEB2CDB6AD6}">
      <dgm:prSet/>
      <dgm:spPr/>
      <dgm:t>
        <a:bodyPr/>
        <a:lstStyle/>
        <a:p>
          <a:endParaRPr lang="en-US"/>
        </a:p>
      </dgm:t>
    </dgm:pt>
    <dgm:pt modelId="{DEFD48D5-00AB-4FBC-BA0A-9C1DDFD73610}" type="pres">
      <dgm:prSet presAssocID="{BA0EB382-CFE3-4CF1-A4F4-B8031569AE6F}" presName="Name0" presStyleCnt="0">
        <dgm:presLayoutVars>
          <dgm:dir/>
          <dgm:animLvl val="lvl"/>
          <dgm:resizeHandles val="exact"/>
        </dgm:presLayoutVars>
      </dgm:prSet>
      <dgm:spPr/>
      <dgm:t>
        <a:bodyPr/>
        <a:lstStyle/>
        <a:p>
          <a:endParaRPr lang="en-US"/>
        </a:p>
      </dgm:t>
    </dgm:pt>
    <dgm:pt modelId="{489A586F-F83A-45E9-B108-BF530F39DAE8}" type="pres">
      <dgm:prSet presAssocID="{512377B0-6D71-44EB-AE76-A4CFB4ADEAF5}" presName="composite" presStyleCnt="0"/>
      <dgm:spPr/>
    </dgm:pt>
    <dgm:pt modelId="{3CD0C4FB-73F8-42B8-9E31-23D29F58CE08}" type="pres">
      <dgm:prSet presAssocID="{512377B0-6D71-44EB-AE76-A4CFB4ADEAF5}" presName="parTx" presStyleLbl="alignNode1" presStyleIdx="0" presStyleCnt="3">
        <dgm:presLayoutVars>
          <dgm:chMax val="0"/>
          <dgm:chPref val="0"/>
          <dgm:bulletEnabled val="1"/>
        </dgm:presLayoutVars>
      </dgm:prSet>
      <dgm:spPr>
        <a:prstGeom prst="roundRect">
          <a:avLst/>
        </a:prstGeom>
      </dgm:spPr>
      <dgm:t>
        <a:bodyPr/>
        <a:lstStyle/>
        <a:p>
          <a:endParaRPr lang="en-US"/>
        </a:p>
      </dgm:t>
    </dgm:pt>
    <dgm:pt modelId="{4DEC0307-3122-4CBF-9AD6-CC5363C1D2EB}" type="pres">
      <dgm:prSet presAssocID="{512377B0-6D71-44EB-AE76-A4CFB4ADEAF5}" presName="desTx" presStyleLbl="alignAccFollowNode1" presStyleIdx="0" presStyleCnt="3">
        <dgm:presLayoutVars>
          <dgm:bulletEnabled val="1"/>
        </dgm:presLayoutVars>
      </dgm:prSet>
      <dgm:spPr>
        <a:prstGeom prst="teardrop">
          <a:avLst/>
        </a:prstGeom>
      </dgm:spPr>
      <dgm:t>
        <a:bodyPr/>
        <a:lstStyle/>
        <a:p>
          <a:endParaRPr lang="en-US"/>
        </a:p>
      </dgm:t>
    </dgm:pt>
    <dgm:pt modelId="{DC9E93C1-F36A-417E-8546-CCF74D7102FA}" type="pres">
      <dgm:prSet presAssocID="{374C7625-7CC5-4FB8-84C2-65AA03C92945}" presName="space" presStyleCnt="0"/>
      <dgm:spPr/>
    </dgm:pt>
    <dgm:pt modelId="{71573499-8114-439A-AE9D-C0557FC4CFA3}" type="pres">
      <dgm:prSet presAssocID="{C217EF8A-5AB5-474F-A81D-6A80E5C30CF8}" presName="composite" presStyleCnt="0"/>
      <dgm:spPr/>
    </dgm:pt>
    <dgm:pt modelId="{A776199F-C893-47E7-9D25-84C0851306A5}" type="pres">
      <dgm:prSet presAssocID="{C217EF8A-5AB5-474F-A81D-6A80E5C30CF8}" presName="parTx" presStyleLbl="alignNode1" presStyleIdx="1" presStyleCnt="3">
        <dgm:presLayoutVars>
          <dgm:chMax val="0"/>
          <dgm:chPref val="0"/>
          <dgm:bulletEnabled val="1"/>
        </dgm:presLayoutVars>
      </dgm:prSet>
      <dgm:spPr>
        <a:prstGeom prst="roundRect">
          <a:avLst/>
        </a:prstGeom>
      </dgm:spPr>
      <dgm:t>
        <a:bodyPr/>
        <a:lstStyle/>
        <a:p>
          <a:endParaRPr lang="en-US"/>
        </a:p>
      </dgm:t>
    </dgm:pt>
    <dgm:pt modelId="{20C5847E-E8AF-46B6-9DA3-FF9CA8AF6B04}" type="pres">
      <dgm:prSet presAssocID="{C217EF8A-5AB5-474F-A81D-6A80E5C30CF8}" presName="desTx" presStyleLbl="alignAccFollowNode1" presStyleIdx="1" presStyleCnt="3">
        <dgm:presLayoutVars>
          <dgm:bulletEnabled val="1"/>
        </dgm:presLayoutVars>
      </dgm:prSet>
      <dgm:spPr>
        <a:prstGeom prst="teardrop">
          <a:avLst/>
        </a:prstGeom>
      </dgm:spPr>
      <dgm:t>
        <a:bodyPr/>
        <a:lstStyle/>
        <a:p>
          <a:endParaRPr lang="en-US"/>
        </a:p>
      </dgm:t>
    </dgm:pt>
    <dgm:pt modelId="{EFBC9B95-1DC8-48B1-9295-BC153090F325}" type="pres">
      <dgm:prSet presAssocID="{93A0C793-3D83-4D63-A715-7B0C8B2ED8F1}" presName="space" presStyleCnt="0"/>
      <dgm:spPr/>
    </dgm:pt>
    <dgm:pt modelId="{D01CFA98-D975-4054-91ED-D011DE865834}" type="pres">
      <dgm:prSet presAssocID="{2D1EDA48-5992-4BAC-8CB5-0988465E0605}" presName="composite" presStyleCnt="0"/>
      <dgm:spPr/>
    </dgm:pt>
    <dgm:pt modelId="{D9C6D6A7-0A75-4555-9E5F-89E5123B52DC}" type="pres">
      <dgm:prSet presAssocID="{2D1EDA48-5992-4BAC-8CB5-0988465E0605}" presName="parTx" presStyleLbl="alignNode1" presStyleIdx="2" presStyleCnt="3">
        <dgm:presLayoutVars>
          <dgm:chMax val="0"/>
          <dgm:chPref val="0"/>
          <dgm:bulletEnabled val="1"/>
        </dgm:presLayoutVars>
      </dgm:prSet>
      <dgm:spPr>
        <a:prstGeom prst="roundRect">
          <a:avLst/>
        </a:prstGeom>
      </dgm:spPr>
      <dgm:t>
        <a:bodyPr/>
        <a:lstStyle/>
        <a:p>
          <a:endParaRPr lang="en-US"/>
        </a:p>
      </dgm:t>
    </dgm:pt>
    <dgm:pt modelId="{580980D1-3F92-48A4-98D9-D37BFBE0FEA6}" type="pres">
      <dgm:prSet presAssocID="{2D1EDA48-5992-4BAC-8CB5-0988465E0605}" presName="desTx" presStyleLbl="alignAccFollowNode1" presStyleIdx="2" presStyleCnt="3">
        <dgm:presLayoutVars>
          <dgm:bulletEnabled val="1"/>
        </dgm:presLayoutVars>
      </dgm:prSet>
      <dgm:spPr>
        <a:prstGeom prst="teardrop">
          <a:avLst/>
        </a:prstGeom>
      </dgm:spPr>
      <dgm:t>
        <a:bodyPr/>
        <a:lstStyle/>
        <a:p>
          <a:endParaRPr lang="en-US"/>
        </a:p>
      </dgm:t>
    </dgm:pt>
  </dgm:ptLst>
  <dgm:cxnLst>
    <dgm:cxn modelId="{CD9E212C-B019-4BE4-A4A9-9C1701163629}" srcId="{C217EF8A-5AB5-474F-A81D-6A80E5C30CF8}" destId="{763CFEBC-7544-40B5-BCC3-1BFD950B07D3}" srcOrd="0" destOrd="0" parTransId="{E15ED586-450A-4F64-88D1-C1884A59C805}" sibTransId="{8F5257AB-89D0-40D1-879F-60910DF36D88}"/>
    <dgm:cxn modelId="{038AD06D-8D18-4414-8452-CF2983D50101}" type="presOf" srcId="{2D1EDA48-5992-4BAC-8CB5-0988465E0605}" destId="{D9C6D6A7-0A75-4555-9E5F-89E5123B52DC}" srcOrd="0" destOrd="0" presId="urn:microsoft.com/office/officeart/2005/8/layout/hList1"/>
    <dgm:cxn modelId="{76E585AD-4564-467F-A4C8-17474239AA23}" type="presOf" srcId="{BA0EB382-CFE3-4CF1-A4F4-B8031569AE6F}" destId="{DEFD48D5-00AB-4FBC-BA0A-9C1DDFD73610}" srcOrd="0" destOrd="0" presId="urn:microsoft.com/office/officeart/2005/8/layout/hList1"/>
    <dgm:cxn modelId="{87C19261-5787-4225-BD08-132930EA1DD7}" type="presOf" srcId="{512377B0-6D71-44EB-AE76-A4CFB4ADEAF5}" destId="{3CD0C4FB-73F8-42B8-9E31-23D29F58CE08}" srcOrd="0" destOrd="0" presId="urn:microsoft.com/office/officeart/2005/8/layout/hList1"/>
    <dgm:cxn modelId="{7FC46A9D-4B31-4225-94CA-F8358499546F}" srcId="{BA0EB382-CFE3-4CF1-A4F4-B8031569AE6F}" destId="{512377B0-6D71-44EB-AE76-A4CFB4ADEAF5}" srcOrd="0" destOrd="0" parTransId="{2B6767BB-162E-4181-8D53-6CE10FC58ADE}" sibTransId="{374C7625-7CC5-4FB8-84C2-65AA03C92945}"/>
    <dgm:cxn modelId="{D8860185-1CD0-40BB-9B6B-F4FCF855E681}" type="presOf" srcId="{763CFEBC-7544-40B5-BCC3-1BFD950B07D3}" destId="{20C5847E-E8AF-46B6-9DA3-FF9CA8AF6B04}" srcOrd="0" destOrd="0" presId="urn:microsoft.com/office/officeart/2005/8/layout/hList1"/>
    <dgm:cxn modelId="{6926B374-CCEA-4AF2-BA58-567FAA8C25DB}" srcId="{BA0EB382-CFE3-4CF1-A4F4-B8031569AE6F}" destId="{2D1EDA48-5992-4BAC-8CB5-0988465E0605}" srcOrd="2" destOrd="0" parTransId="{F6866403-6DE2-4BB7-8F88-D3E08A45A8E5}" sibTransId="{F7969534-A425-41D8-BBB0-D27610A64EB6}"/>
    <dgm:cxn modelId="{333F5EC9-9882-4EBF-97E1-4CA59CDADEF6}" type="presOf" srcId="{55E527A7-5B1A-452D-B946-CF1673211E2C}" destId="{580980D1-3F92-48A4-98D9-D37BFBE0FEA6}" srcOrd="0" destOrd="0" presId="urn:microsoft.com/office/officeart/2005/8/layout/hList1"/>
    <dgm:cxn modelId="{2E92291A-CEB4-411B-908D-3CEB2CDB6AD6}" srcId="{2D1EDA48-5992-4BAC-8CB5-0988465E0605}" destId="{55E527A7-5B1A-452D-B946-CF1673211E2C}" srcOrd="0" destOrd="0" parTransId="{EB906582-F9C4-417B-98C6-4E1F90A6F7FA}" sibTransId="{D7E271AF-B404-4A39-9760-FB5712EB0B33}"/>
    <dgm:cxn modelId="{C4818C20-245B-4B86-B39E-6A96A3FF53F3}" type="presOf" srcId="{C217EF8A-5AB5-474F-A81D-6A80E5C30CF8}" destId="{A776199F-C893-47E7-9D25-84C0851306A5}" srcOrd="0" destOrd="0" presId="urn:microsoft.com/office/officeart/2005/8/layout/hList1"/>
    <dgm:cxn modelId="{314A45E6-2BDD-4B20-9A50-01AE8E75B88C}" srcId="{512377B0-6D71-44EB-AE76-A4CFB4ADEAF5}" destId="{46D27C80-90E4-4581-A2F8-F5791E5CCB32}" srcOrd="0" destOrd="0" parTransId="{7629C1DB-D00D-4145-9AE1-6ADDF684C39F}" sibTransId="{4231DC9D-4734-4999-8822-6E95FE3783C9}"/>
    <dgm:cxn modelId="{543F821F-39A6-4F9E-8957-C5AC400BCF8F}" srcId="{BA0EB382-CFE3-4CF1-A4F4-B8031569AE6F}" destId="{C217EF8A-5AB5-474F-A81D-6A80E5C30CF8}" srcOrd="1" destOrd="0" parTransId="{FCE3B34C-F0DA-4E0E-AC26-9E681CEF0DB9}" sibTransId="{93A0C793-3D83-4D63-A715-7B0C8B2ED8F1}"/>
    <dgm:cxn modelId="{4A396D96-86E7-4B1A-BE0B-8C6AB81E7984}" type="presOf" srcId="{46D27C80-90E4-4581-A2F8-F5791E5CCB32}" destId="{4DEC0307-3122-4CBF-9AD6-CC5363C1D2EB}" srcOrd="0" destOrd="0" presId="urn:microsoft.com/office/officeart/2005/8/layout/hList1"/>
    <dgm:cxn modelId="{DE7E961C-EF8B-45A0-AD4C-B8A5C82CAFBD}" type="presParOf" srcId="{DEFD48D5-00AB-4FBC-BA0A-9C1DDFD73610}" destId="{489A586F-F83A-45E9-B108-BF530F39DAE8}" srcOrd="0" destOrd="0" presId="urn:microsoft.com/office/officeart/2005/8/layout/hList1"/>
    <dgm:cxn modelId="{4C0881D2-3B07-4284-88EE-7AF3F3E48D44}" type="presParOf" srcId="{489A586F-F83A-45E9-B108-BF530F39DAE8}" destId="{3CD0C4FB-73F8-42B8-9E31-23D29F58CE08}" srcOrd="0" destOrd="0" presId="urn:microsoft.com/office/officeart/2005/8/layout/hList1"/>
    <dgm:cxn modelId="{BB334326-E184-4EF7-B0FD-5B0BAE46C097}" type="presParOf" srcId="{489A586F-F83A-45E9-B108-BF530F39DAE8}" destId="{4DEC0307-3122-4CBF-9AD6-CC5363C1D2EB}" srcOrd="1" destOrd="0" presId="urn:microsoft.com/office/officeart/2005/8/layout/hList1"/>
    <dgm:cxn modelId="{992350F6-9809-43C3-97EE-10F24B3F6687}" type="presParOf" srcId="{DEFD48D5-00AB-4FBC-BA0A-9C1DDFD73610}" destId="{DC9E93C1-F36A-417E-8546-CCF74D7102FA}" srcOrd="1" destOrd="0" presId="urn:microsoft.com/office/officeart/2005/8/layout/hList1"/>
    <dgm:cxn modelId="{64906E0C-5967-4EBA-99DF-C9F710BD679A}" type="presParOf" srcId="{DEFD48D5-00AB-4FBC-BA0A-9C1DDFD73610}" destId="{71573499-8114-439A-AE9D-C0557FC4CFA3}" srcOrd="2" destOrd="0" presId="urn:microsoft.com/office/officeart/2005/8/layout/hList1"/>
    <dgm:cxn modelId="{76DE024C-F9E7-4A31-966A-16E3540C7CF3}" type="presParOf" srcId="{71573499-8114-439A-AE9D-C0557FC4CFA3}" destId="{A776199F-C893-47E7-9D25-84C0851306A5}" srcOrd="0" destOrd="0" presId="urn:microsoft.com/office/officeart/2005/8/layout/hList1"/>
    <dgm:cxn modelId="{EAEDC070-335E-40F1-BA35-A0A987657549}" type="presParOf" srcId="{71573499-8114-439A-AE9D-C0557FC4CFA3}" destId="{20C5847E-E8AF-46B6-9DA3-FF9CA8AF6B04}" srcOrd="1" destOrd="0" presId="urn:microsoft.com/office/officeart/2005/8/layout/hList1"/>
    <dgm:cxn modelId="{C5DD7FCB-F4C5-4D1F-AABB-355E9B43664C}" type="presParOf" srcId="{DEFD48D5-00AB-4FBC-BA0A-9C1DDFD73610}" destId="{EFBC9B95-1DC8-48B1-9295-BC153090F325}" srcOrd="3" destOrd="0" presId="urn:microsoft.com/office/officeart/2005/8/layout/hList1"/>
    <dgm:cxn modelId="{E5FF8D93-F735-4084-978E-5556C6E1144B}" type="presParOf" srcId="{DEFD48D5-00AB-4FBC-BA0A-9C1DDFD73610}" destId="{D01CFA98-D975-4054-91ED-D011DE865834}" srcOrd="4" destOrd="0" presId="urn:microsoft.com/office/officeart/2005/8/layout/hList1"/>
    <dgm:cxn modelId="{283CE48D-2193-4769-9EEA-2CDD51647176}" type="presParOf" srcId="{D01CFA98-D975-4054-91ED-D011DE865834}" destId="{D9C6D6A7-0A75-4555-9E5F-89E5123B52DC}" srcOrd="0" destOrd="0" presId="urn:microsoft.com/office/officeart/2005/8/layout/hList1"/>
    <dgm:cxn modelId="{4FF166BB-F26C-4C35-B735-9C14DC413C58}" type="presParOf" srcId="{D01CFA98-D975-4054-91ED-D011DE865834}" destId="{580980D1-3F92-48A4-98D9-D37BFBE0FE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0C4FB-73F8-42B8-9E31-23D29F58CE08}">
      <dsp:nvSpPr>
        <dsp:cNvPr id="0" name=""/>
        <dsp:cNvSpPr/>
      </dsp:nvSpPr>
      <dsp:spPr>
        <a:xfrm>
          <a:off x="3206" y="121283"/>
          <a:ext cx="3126179" cy="1003699"/>
        </a:xfrm>
        <a:prstGeom prst="roundRect">
          <a:avLst/>
        </a:prstGeom>
        <a:solidFill>
          <a:srgbClr val="AB5E3F"/>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latin typeface="Tahoma" panose="020B0604030504040204" pitchFamily="34" charset="0"/>
              <a:ea typeface="Tahoma" panose="020B0604030504040204" pitchFamily="34" charset="0"/>
              <a:cs typeface="Tahoma" panose="020B0604030504040204" pitchFamily="34" charset="0"/>
            </a:rPr>
            <a:t>Share an overview of Attention-Deficit / Hyperactivity Disorder. </a:t>
          </a:r>
          <a:endParaRPr lang="en-US" sz="1800" b="0" kern="1200" dirty="0"/>
        </a:p>
      </dsp:txBody>
      <dsp:txXfrm>
        <a:off x="52203" y="170280"/>
        <a:ext cx="3028185" cy="905705"/>
      </dsp:txXfrm>
    </dsp:sp>
    <dsp:sp modelId="{4DEC0307-3122-4CBF-9AD6-CC5363C1D2EB}">
      <dsp:nvSpPr>
        <dsp:cNvPr id="0" name=""/>
        <dsp:cNvSpPr/>
      </dsp:nvSpPr>
      <dsp:spPr>
        <a:xfrm>
          <a:off x="3206" y="1124983"/>
          <a:ext cx="3126179" cy="4172400"/>
        </a:xfrm>
        <a:prstGeom prst="teardrop">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We will begin with a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global overview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of ADHD in children and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and narrow our focus to data on the prevalence of ADHD in Nigerian children and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a:t>
          </a:r>
          <a:endParaRPr lang="en-US" sz="1600" kern="1200" dirty="0">
            <a:solidFill>
              <a:srgbClr val="1E3660"/>
            </a:solidFill>
          </a:endParaRPr>
        </a:p>
      </dsp:txBody>
      <dsp:txXfrm>
        <a:off x="461024" y="1736017"/>
        <a:ext cx="2210543" cy="2950332"/>
      </dsp:txXfrm>
    </dsp:sp>
    <dsp:sp modelId="{A776199F-C893-47E7-9D25-84C0851306A5}">
      <dsp:nvSpPr>
        <dsp:cNvPr id="0" name=""/>
        <dsp:cNvSpPr/>
      </dsp:nvSpPr>
      <dsp:spPr>
        <a:xfrm>
          <a:off x="3567050" y="121283"/>
          <a:ext cx="3126179" cy="1003699"/>
        </a:xfrm>
        <a:prstGeom prst="roundRect">
          <a:avLst/>
        </a:prstGeom>
        <a:solidFill>
          <a:srgbClr val="0F6B21"/>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0" kern="1200" dirty="0" smtClean="0">
              <a:latin typeface="Tahoma" panose="020B0604030504040204" pitchFamily="34" charset="0"/>
              <a:ea typeface="Tahoma" panose="020B0604030504040204" pitchFamily="34" charset="0"/>
              <a:cs typeface="Tahoma" panose="020B0604030504040204" pitchFamily="34" charset="0"/>
            </a:rPr>
            <a:t>Examine trends of ADHD in Nigerian children and </a:t>
          </a:r>
          <a:r>
            <a:rPr lang="en-US" sz="1800" b="0" kern="1200" dirty="0" smtClean="0">
              <a:latin typeface="Tahoma" panose="020B0604030504040204" pitchFamily="34" charset="0"/>
              <a:ea typeface="Tahoma" panose="020B0604030504040204" pitchFamily="34" charset="0"/>
              <a:cs typeface="Tahoma" panose="020B0604030504040204" pitchFamily="34" charset="0"/>
            </a:rPr>
            <a:t>adolescents </a:t>
          </a:r>
          <a:r>
            <a:rPr lang="en-US" sz="1800" b="0" kern="1200" dirty="0" smtClean="0">
              <a:latin typeface="Tahoma" panose="020B0604030504040204" pitchFamily="34" charset="0"/>
              <a:ea typeface="Tahoma" panose="020B0604030504040204" pitchFamily="34" charset="0"/>
              <a:cs typeface="Tahoma" panose="020B0604030504040204" pitchFamily="34" charset="0"/>
            </a:rPr>
            <a:t>using historical data.</a:t>
          </a:r>
          <a:endParaRPr lang="en-US" sz="1800" b="0" kern="1200" dirty="0"/>
        </a:p>
      </dsp:txBody>
      <dsp:txXfrm>
        <a:off x="3616047" y="170280"/>
        <a:ext cx="3028185" cy="905705"/>
      </dsp:txXfrm>
    </dsp:sp>
    <dsp:sp modelId="{20C5847E-E8AF-46B6-9DA3-FF9CA8AF6B04}">
      <dsp:nvSpPr>
        <dsp:cNvPr id="0" name=""/>
        <dsp:cNvSpPr/>
      </dsp:nvSpPr>
      <dsp:spPr>
        <a:xfrm>
          <a:off x="3567050" y="1124983"/>
          <a:ext cx="3126179" cy="4172400"/>
        </a:xfrm>
        <a:prstGeom prst="teardrop">
          <a:avLst/>
        </a:prstGeom>
        <a:solidFill>
          <a:schemeClr val="accent4">
            <a:tint val="40000"/>
            <a:alpha val="90000"/>
            <a:hueOff val="5756959"/>
            <a:satOff val="-30630"/>
            <a:lumOff val="-1745"/>
            <a:alphaOff val="0"/>
          </a:schemeClr>
        </a:solidFill>
        <a:ln w="12700" cap="flat" cmpd="sng" algn="ctr">
          <a:solidFill>
            <a:schemeClr val="accent4">
              <a:tint val="40000"/>
              <a:alpha val="90000"/>
              <a:hueOff val="5756959"/>
              <a:satOff val="-30630"/>
              <a:lumOff val="-1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Understanding the trends of prevalence and which age group has more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prevalent cases,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this can help us to be better prepared to spot and handle the effects of ADHD in our children and </a:t>
          </a: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adolescents.</a:t>
          </a:r>
          <a:endParaRPr lang="en-US" sz="1600" kern="1200" dirty="0">
            <a:solidFill>
              <a:srgbClr val="1E3660"/>
            </a:solidFill>
          </a:endParaRPr>
        </a:p>
      </dsp:txBody>
      <dsp:txXfrm>
        <a:off x="4024868" y="1736017"/>
        <a:ext cx="2210543" cy="2950332"/>
      </dsp:txXfrm>
    </dsp:sp>
    <dsp:sp modelId="{D9C6D6A7-0A75-4555-9E5F-89E5123B52DC}">
      <dsp:nvSpPr>
        <dsp:cNvPr id="0" name=""/>
        <dsp:cNvSpPr/>
      </dsp:nvSpPr>
      <dsp:spPr>
        <a:xfrm>
          <a:off x="7130894" y="121283"/>
          <a:ext cx="3126179" cy="1003699"/>
        </a:xfrm>
        <a:prstGeom prst="roundRect">
          <a:avLst/>
        </a:prstGeom>
        <a:solidFill>
          <a:srgbClr val="1E3660"/>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latin typeface="Tahoma" panose="020B0604030504040204" pitchFamily="34" charset="0"/>
              <a:ea typeface="Tahoma" panose="020B0604030504040204" pitchFamily="34" charset="0"/>
              <a:cs typeface="Tahoma" panose="020B0604030504040204" pitchFamily="34" charset="0"/>
            </a:rPr>
            <a:t>Discuss any potential area for further exploration.</a:t>
          </a:r>
          <a:endParaRPr lang="en-US" sz="1800" kern="1200" dirty="0"/>
        </a:p>
      </dsp:txBody>
      <dsp:txXfrm>
        <a:off x="7179891" y="170280"/>
        <a:ext cx="3028185" cy="905705"/>
      </dsp:txXfrm>
    </dsp:sp>
    <dsp:sp modelId="{580980D1-3F92-48A4-98D9-D37BFBE0FEA6}">
      <dsp:nvSpPr>
        <dsp:cNvPr id="0" name=""/>
        <dsp:cNvSpPr/>
      </dsp:nvSpPr>
      <dsp:spPr>
        <a:xfrm>
          <a:off x="7130894" y="1124983"/>
          <a:ext cx="3126179" cy="4172400"/>
        </a:xfrm>
        <a:prstGeom prst="teardrop">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00000"/>
            </a:lnSpc>
            <a:spcBef>
              <a:spcPct val="0"/>
            </a:spcBef>
            <a:spcAft>
              <a:spcPct val="15000"/>
            </a:spcAft>
            <a:buChar char="••"/>
          </a:pPr>
          <a:r>
            <a:rPr lang="en-US" sz="1600" kern="1200" dirty="0" smtClean="0">
              <a:solidFill>
                <a:srgbClr val="1E3660"/>
              </a:solidFill>
              <a:latin typeface="Tahoma" panose="020B0604030504040204" pitchFamily="34" charset="0"/>
              <a:ea typeface="Tahoma" panose="020B0604030504040204" pitchFamily="34" charset="0"/>
              <a:cs typeface="Tahoma" panose="020B0604030504040204" pitchFamily="34" charset="0"/>
            </a:rPr>
            <a:t>While there are many different next steps we want to focus on the ones that are most important in our community.</a:t>
          </a:r>
          <a:endParaRPr lang="en-US" sz="1600" kern="1200" dirty="0">
            <a:solidFill>
              <a:srgbClr val="1E3660"/>
            </a:solidFill>
          </a:endParaRPr>
        </a:p>
      </dsp:txBody>
      <dsp:txXfrm>
        <a:off x="7588712" y="1736017"/>
        <a:ext cx="2210543" cy="29503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98108-25B5-4145-85DC-F61C28C0A5EA}"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426177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98108-25B5-4145-85DC-F61C28C0A5EA}"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379683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98108-25B5-4145-85DC-F61C28C0A5EA}"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4293313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5CE69-18BA-49F3-AF3C-6E05A94DCEB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139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98108-25B5-4145-85DC-F61C28C0A5EA}"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15176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98108-25B5-4145-85DC-F61C28C0A5EA}"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275302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98108-25B5-4145-85DC-F61C28C0A5EA}"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2005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98108-25B5-4145-85DC-F61C28C0A5EA}"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231593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98108-25B5-4145-85DC-F61C28C0A5EA}"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375685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98108-25B5-4145-85DC-F61C28C0A5EA}"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328166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98108-25B5-4145-85DC-F61C28C0A5EA}"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375136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98108-25B5-4145-85DC-F61C28C0A5EA}"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C8BFD-C358-4FD6-907E-26A3172FB995}" type="slidenum">
              <a:rPr lang="en-US" smtClean="0"/>
              <a:t>‹#›</a:t>
            </a:fld>
            <a:endParaRPr lang="en-US"/>
          </a:p>
        </p:txBody>
      </p:sp>
    </p:spTree>
    <p:extLst>
      <p:ext uri="{BB962C8B-B14F-4D97-AF65-F5344CB8AC3E}">
        <p14:creationId xmlns:p14="http://schemas.microsoft.com/office/powerpoint/2010/main" val="98935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98108-25B5-4145-85DC-F61C28C0A5EA}" type="datetimeFigureOut">
              <a:rPr lang="en-US" smtClean="0"/>
              <a:t>8/6/2023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C8BFD-C358-4FD6-907E-26A3172FB995}" type="slidenum">
              <a:rPr lang="en-US" smtClean="0"/>
              <a:t>‹#›</a:t>
            </a:fld>
            <a:endParaRPr lang="en-US"/>
          </a:p>
        </p:txBody>
      </p:sp>
    </p:spTree>
    <p:extLst>
      <p:ext uri="{BB962C8B-B14F-4D97-AF65-F5344CB8AC3E}">
        <p14:creationId xmlns:p14="http://schemas.microsoft.com/office/powerpoint/2010/main" val="265942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9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 y="0"/>
            <a:ext cx="12192837" cy="6858000"/>
          </a:xfrm>
          <a:prstGeom prst="rect">
            <a:avLst/>
          </a:prstGeom>
        </p:spPr>
      </p:pic>
      <p:sp>
        <p:nvSpPr>
          <p:cNvPr id="26" name="Freeform 25"/>
          <p:cNvSpPr/>
          <p:nvPr/>
        </p:nvSpPr>
        <p:spPr>
          <a:xfrm>
            <a:off x="0" y="0"/>
            <a:ext cx="12192000" cy="6858000"/>
          </a:xfrm>
          <a:custGeom>
            <a:avLst/>
            <a:gdLst>
              <a:gd name="connsiteX0" fmla="*/ 9027764 w 12192000"/>
              <a:gd name="connsiteY0" fmla="*/ 3301131 h 6858000"/>
              <a:gd name="connsiteX1" fmla="*/ 9237984 w 12192000"/>
              <a:gd name="connsiteY1" fmla="*/ 3301131 h 6858000"/>
              <a:gd name="connsiteX2" fmla="*/ 9706793 w 12192000"/>
              <a:gd name="connsiteY2" fmla="*/ 3461121 h 6858000"/>
              <a:gd name="connsiteX3" fmla="*/ 9848179 w 12192000"/>
              <a:gd name="connsiteY3" fmla="*/ 4054573 h 6858000"/>
              <a:gd name="connsiteX4" fmla="*/ 9784927 w 12192000"/>
              <a:gd name="connsiteY4" fmla="*/ 4528032 h 6858000"/>
              <a:gd name="connsiteX5" fmla="*/ 9610054 w 12192000"/>
              <a:gd name="connsiteY5" fmla="*/ 4732671 h 6858000"/>
              <a:gd name="connsiteX6" fmla="*/ 9234263 w 12192000"/>
              <a:gd name="connsiteY6" fmla="*/ 4791272 h 6858000"/>
              <a:gd name="connsiteX7" fmla="*/ 9027764 w 12192000"/>
              <a:gd name="connsiteY7" fmla="*/ 4791272 h 6858000"/>
              <a:gd name="connsiteX8" fmla="*/ 4691988 w 12192000"/>
              <a:gd name="connsiteY8" fmla="*/ 3301131 h 6858000"/>
              <a:gd name="connsiteX9" fmla="*/ 4902208 w 12192000"/>
              <a:gd name="connsiteY9" fmla="*/ 3301131 h 6858000"/>
              <a:gd name="connsiteX10" fmla="*/ 5371016 w 12192000"/>
              <a:gd name="connsiteY10" fmla="*/ 3461121 h 6858000"/>
              <a:gd name="connsiteX11" fmla="*/ 5512403 w 12192000"/>
              <a:gd name="connsiteY11" fmla="*/ 4054573 h 6858000"/>
              <a:gd name="connsiteX12" fmla="*/ 5449151 w 12192000"/>
              <a:gd name="connsiteY12" fmla="*/ 4528032 h 6858000"/>
              <a:gd name="connsiteX13" fmla="*/ 5274278 w 12192000"/>
              <a:gd name="connsiteY13" fmla="*/ 4732671 h 6858000"/>
              <a:gd name="connsiteX14" fmla="*/ 4898487 w 12192000"/>
              <a:gd name="connsiteY14" fmla="*/ 4791272 h 6858000"/>
              <a:gd name="connsiteX15" fmla="*/ 4691988 w 12192000"/>
              <a:gd name="connsiteY15" fmla="*/ 4791272 h 6858000"/>
              <a:gd name="connsiteX16" fmla="*/ 2919198 w 12192000"/>
              <a:gd name="connsiteY16" fmla="*/ 2233225 h 6858000"/>
              <a:gd name="connsiteX17" fmla="*/ 3220227 w 12192000"/>
              <a:gd name="connsiteY17" fmla="*/ 3213630 h 6858000"/>
              <a:gd name="connsiteX18" fmla="*/ 2621309 w 12192000"/>
              <a:gd name="connsiteY18" fmla="*/ 3213630 h 6858000"/>
              <a:gd name="connsiteX19" fmla="*/ 2469924 w 12192000"/>
              <a:gd name="connsiteY19" fmla="*/ 1526292 h 6858000"/>
              <a:gd name="connsiteX20" fmla="*/ 1444869 w 12192000"/>
              <a:gd name="connsiteY20" fmla="*/ 4253567 h 6858000"/>
              <a:gd name="connsiteX21" fmla="*/ 2305340 w 12192000"/>
              <a:gd name="connsiteY21" fmla="*/ 4253567 h 6858000"/>
              <a:gd name="connsiteX22" fmla="*/ 2438268 w 12192000"/>
              <a:gd name="connsiteY22" fmla="*/ 3803362 h 6858000"/>
              <a:gd name="connsiteX23" fmla="*/ 3395041 w 12192000"/>
              <a:gd name="connsiteY23" fmla="*/ 3803362 h 6858000"/>
              <a:gd name="connsiteX24" fmla="*/ 3531486 w 12192000"/>
              <a:gd name="connsiteY24" fmla="*/ 4253567 h 6858000"/>
              <a:gd name="connsiteX25" fmla="*/ 3849249 w 12192000"/>
              <a:gd name="connsiteY25" fmla="*/ 4253567 h 6858000"/>
              <a:gd name="connsiteX26" fmla="*/ 3849249 w 12192000"/>
              <a:gd name="connsiteY26" fmla="*/ 5410769 h 6858000"/>
              <a:gd name="connsiteX27" fmla="*/ 5101265 w 12192000"/>
              <a:gd name="connsiteY27" fmla="*/ 5410769 h 6858000"/>
              <a:gd name="connsiteX28" fmla="*/ 5603560 w 12192000"/>
              <a:gd name="connsiteY28" fmla="*/ 5336355 h 6858000"/>
              <a:gd name="connsiteX29" fmla="*/ 5983072 w 12192000"/>
              <a:gd name="connsiteY29" fmla="*/ 5119624 h 6858000"/>
              <a:gd name="connsiteX30" fmla="*/ 6259334 w 12192000"/>
              <a:gd name="connsiteY30" fmla="*/ 4715928 h 6858000"/>
              <a:gd name="connsiteX31" fmla="*/ 6333981 w 12192000"/>
              <a:gd name="connsiteY31" fmla="*/ 4425945 h 6858000"/>
              <a:gd name="connsiteX32" fmla="*/ 6351676 w 12192000"/>
              <a:gd name="connsiteY32" fmla="*/ 4253567 h 6858000"/>
              <a:gd name="connsiteX33" fmla="*/ 6798354 w 12192000"/>
              <a:gd name="connsiteY33" fmla="*/ 4253567 h 6858000"/>
              <a:gd name="connsiteX34" fmla="*/ 6798354 w 12192000"/>
              <a:gd name="connsiteY34" fmla="*/ 3150379 h 6858000"/>
              <a:gd name="connsiteX35" fmla="*/ 7719228 w 12192000"/>
              <a:gd name="connsiteY35" fmla="*/ 3150379 h 6858000"/>
              <a:gd name="connsiteX36" fmla="*/ 7719228 w 12192000"/>
              <a:gd name="connsiteY36" fmla="*/ 4253567 h 6858000"/>
              <a:gd name="connsiteX37" fmla="*/ 8185025 w 12192000"/>
              <a:gd name="connsiteY37" fmla="*/ 4253567 h 6858000"/>
              <a:gd name="connsiteX38" fmla="*/ 8185025 w 12192000"/>
              <a:gd name="connsiteY38" fmla="*/ 5410769 h 6858000"/>
              <a:gd name="connsiteX39" fmla="*/ 9437041 w 12192000"/>
              <a:gd name="connsiteY39" fmla="*/ 5410769 h 6858000"/>
              <a:gd name="connsiteX40" fmla="*/ 9939337 w 12192000"/>
              <a:gd name="connsiteY40" fmla="*/ 5336355 h 6858000"/>
              <a:gd name="connsiteX41" fmla="*/ 10318848 w 12192000"/>
              <a:gd name="connsiteY41" fmla="*/ 5119624 h 6858000"/>
              <a:gd name="connsiteX42" fmla="*/ 10595110 w 12192000"/>
              <a:gd name="connsiteY42" fmla="*/ 4715928 h 6858000"/>
              <a:gd name="connsiteX43" fmla="*/ 10694639 w 12192000"/>
              <a:gd name="connsiteY43" fmla="*/ 4037830 h 6858000"/>
              <a:gd name="connsiteX44" fmla="*/ 10627667 w 12192000"/>
              <a:gd name="connsiteY44" fmla="*/ 3509490 h 6858000"/>
              <a:gd name="connsiteX45" fmla="*/ 10411866 w 12192000"/>
              <a:gd name="connsiteY45" fmla="*/ 3072307 h 6858000"/>
              <a:gd name="connsiteX46" fmla="*/ 10035145 w 12192000"/>
              <a:gd name="connsiteY46" fmla="*/ 2783953 h 6858000"/>
              <a:gd name="connsiteX47" fmla="*/ 9437041 w 12192000"/>
              <a:gd name="connsiteY47" fmla="*/ 2683494 h 6858000"/>
              <a:gd name="connsiteX48" fmla="*/ 8565688 w 12192000"/>
              <a:gd name="connsiteY48" fmla="*/ 2683494 h 6858000"/>
              <a:gd name="connsiteX49" fmla="*/ 8565688 w 12192000"/>
              <a:gd name="connsiteY49" fmla="*/ 1526292 h 6858000"/>
              <a:gd name="connsiteX50" fmla="*/ 7719228 w 12192000"/>
              <a:gd name="connsiteY50" fmla="*/ 1526292 h 6858000"/>
              <a:gd name="connsiteX51" fmla="*/ 7719228 w 12192000"/>
              <a:gd name="connsiteY51" fmla="*/ 2480652 h 6858000"/>
              <a:gd name="connsiteX52" fmla="*/ 6798354 w 12192000"/>
              <a:gd name="connsiteY52" fmla="*/ 2480652 h 6858000"/>
              <a:gd name="connsiteX53" fmla="*/ 6798354 w 12192000"/>
              <a:gd name="connsiteY53" fmla="*/ 1526292 h 6858000"/>
              <a:gd name="connsiteX54" fmla="*/ 5955614 w 12192000"/>
              <a:gd name="connsiteY54" fmla="*/ 1526292 h 6858000"/>
              <a:gd name="connsiteX55" fmla="*/ 5955614 w 12192000"/>
              <a:gd name="connsiteY55" fmla="*/ 2948089 h 6858000"/>
              <a:gd name="connsiteX56" fmla="*/ 5907495 w 12192000"/>
              <a:gd name="connsiteY56" fmla="*/ 2906271 h 6858000"/>
              <a:gd name="connsiteX57" fmla="*/ 5699368 w 12192000"/>
              <a:gd name="connsiteY57" fmla="*/ 2783953 h 6858000"/>
              <a:gd name="connsiteX58" fmla="*/ 5101265 w 12192000"/>
              <a:gd name="connsiteY58" fmla="*/ 2683494 h 6858000"/>
              <a:gd name="connsiteX59" fmla="*/ 3849249 w 12192000"/>
              <a:gd name="connsiteY59" fmla="*/ 2683494 h 6858000"/>
              <a:gd name="connsiteX60" fmla="*/ 3849249 w 12192000"/>
              <a:gd name="connsiteY60" fmla="*/ 2750666 h 6858000"/>
              <a:gd name="connsiteX61" fmla="*/ 3389169 w 12192000"/>
              <a:gd name="connsiteY61" fmla="*/ 1526292 h 6858000"/>
              <a:gd name="connsiteX62" fmla="*/ 0 w 12192000"/>
              <a:gd name="connsiteY62" fmla="*/ 0 h 6858000"/>
              <a:gd name="connsiteX63" fmla="*/ 12192000 w 12192000"/>
              <a:gd name="connsiteY63" fmla="*/ 0 h 6858000"/>
              <a:gd name="connsiteX64" fmla="*/ 12192000 w 12192000"/>
              <a:gd name="connsiteY64" fmla="*/ 6858000 h 6858000"/>
              <a:gd name="connsiteX65" fmla="*/ 0 w 12192000"/>
              <a:gd name="connsiteY6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2192000" h="6858000">
                <a:moveTo>
                  <a:pt x="9027764" y="3301131"/>
                </a:moveTo>
                <a:lnTo>
                  <a:pt x="9237984" y="3301131"/>
                </a:lnTo>
                <a:cubicBezTo>
                  <a:pt x="9456265" y="3301131"/>
                  <a:pt x="9612535" y="3354461"/>
                  <a:pt x="9706793" y="3461121"/>
                </a:cubicBezTo>
                <a:cubicBezTo>
                  <a:pt x="9801050" y="3567781"/>
                  <a:pt x="9848179" y="3765598"/>
                  <a:pt x="9848179" y="4054573"/>
                </a:cubicBezTo>
                <a:cubicBezTo>
                  <a:pt x="9848179" y="4272854"/>
                  <a:pt x="9827095" y="4430674"/>
                  <a:pt x="9784927" y="4528032"/>
                </a:cubicBezTo>
                <a:cubicBezTo>
                  <a:pt x="9742759" y="4625391"/>
                  <a:pt x="9684468" y="4693603"/>
                  <a:pt x="9610054" y="4732671"/>
                </a:cubicBezTo>
                <a:cubicBezTo>
                  <a:pt x="9535640" y="4771738"/>
                  <a:pt x="9410377" y="4791272"/>
                  <a:pt x="9234263" y="4791272"/>
                </a:cubicBezTo>
                <a:lnTo>
                  <a:pt x="9027764" y="4791272"/>
                </a:lnTo>
                <a:close/>
                <a:moveTo>
                  <a:pt x="4691988" y="3301131"/>
                </a:moveTo>
                <a:lnTo>
                  <a:pt x="4902208" y="3301131"/>
                </a:lnTo>
                <a:cubicBezTo>
                  <a:pt x="5120489" y="3301131"/>
                  <a:pt x="5276758" y="3354461"/>
                  <a:pt x="5371016" y="3461121"/>
                </a:cubicBezTo>
                <a:cubicBezTo>
                  <a:pt x="5465274" y="3567781"/>
                  <a:pt x="5512403" y="3765598"/>
                  <a:pt x="5512403" y="4054573"/>
                </a:cubicBezTo>
                <a:cubicBezTo>
                  <a:pt x="5512403" y="4272854"/>
                  <a:pt x="5491319" y="4430674"/>
                  <a:pt x="5449151" y="4528032"/>
                </a:cubicBezTo>
                <a:cubicBezTo>
                  <a:pt x="5406983" y="4625391"/>
                  <a:pt x="5348692" y="4693603"/>
                  <a:pt x="5274278" y="4732671"/>
                </a:cubicBezTo>
                <a:cubicBezTo>
                  <a:pt x="5199864" y="4771738"/>
                  <a:pt x="5074600" y="4791272"/>
                  <a:pt x="4898487" y="4791272"/>
                </a:cubicBezTo>
                <a:lnTo>
                  <a:pt x="4691988" y="4791272"/>
                </a:lnTo>
                <a:close/>
                <a:moveTo>
                  <a:pt x="2919198" y="2233225"/>
                </a:moveTo>
                <a:lnTo>
                  <a:pt x="3220227" y="3213630"/>
                </a:lnTo>
                <a:lnTo>
                  <a:pt x="2621309" y="3213630"/>
                </a:lnTo>
                <a:close/>
                <a:moveTo>
                  <a:pt x="2469924" y="1526292"/>
                </a:moveTo>
                <a:lnTo>
                  <a:pt x="1444869" y="4253567"/>
                </a:lnTo>
                <a:lnTo>
                  <a:pt x="2305340" y="4253567"/>
                </a:lnTo>
                <a:lnTo>
                  <a:pt x="2438268" y="3803362"/>
                </a:lnTo>
                <a:lnTo>
                  <a:pt x="3395041" y="3803362"/>
                </a:lnTo>
                <a:lnTo>
                  <a:pt x="3531486" y="4253567"/>
                </a:lnTo>
                <a:lnTo>
                  <a:pt x="3849249" y="4253567"/>
                </a:lnTo>
                <a:lnTo>
                  <a:pt x="3849249" y="5410769"/>
                </a:lnTo>
                <a:lnTo>
                  <a:pt x="5101265" y="5410769"/>
                </a:lnTo>
                <a:cubicBezTo>
                  <a:pt x="5251335" y="5410769"/>
                  <a:pt x="5418765" y="5385964"/>
                  <a:pt x="5603560" y="5336355"/>
                </a:cubicBezTo>
                <a:cubicBezTo>
                  <a:pt x="5738746" y="5300388"/>
                  <a:pt x="5865250" y="5228145"/>
                  <a:pt x="5983072" y="5119624"/>
                </a:cubicBezTo>
                <a:cubicBezTo>
                  <a:pt x="6100894" y="5011104"/>
                  <a:pt x="6192982" y="4876538"/>
                  <a:pt x="6259334" y="4715928"/>
                </a:cubicBezTo>
                <a:cubicBezTo>
                  <a:pt x="6292510" y="4635623"/>
                  <a:pt x="6317392" y="4538962"/>
                  <a:pt x="6333981" y="4425945"/>
                </a:cubicBezTo>
                <a:lnTo>
                  <a:pt x="6351676" y="4253567"/>
                </a:lnTo>
                <a:lnTo>
                  <a:pt x="6798354" y="4253567"/>
                </a:lnTo>
                <a:lnTo>
                  <a:pt x="6798354" y="3150379"/>
                </a:lnTo>
                <a:lnTo>
                  <a:pt x="7719228" y="3150379"/>
                </a:lnTo>
                <a:lnTo>
                  <a:pt x="7719228" y="4253567"/>
                </a:lnTo>
                <a:lnTo>
                  <a:pt x="8185025" y="4253567"/>
                </a:lnTo>
                <a:lnTo>
                  <a:pt x="8185025" y="5410769"/>
                </a:lnTo>
                <a:lnTo>
                  <a:pt x="9437041" y="5410769"/>
                </a:lnTo>
                <a:cubicBezTo>
                  <a:pt x="9587110" y="5410769"/>
                  <a:pt x="9754542" y="5385964"/>
                  <a:pt x="9939337" y="5336355"/>
                </a:cubicBezTo>
                <a:cubicBezTo>
                  <a:pt x="10074522" y="5300388"/>
                  <a:pt x="10201026" y="5228145"/>
                  <a:pt x="10318848" y="5119624"/>
                </a:cubicBezTo>
                <a:cubicBezTo>
                  <a:pt x="10436671" y="5011104"/>
                  <a:pt x="10528758" y="4876538"/>
                  <a:pt x="10595110" y="4715928"/>
                </a:cubicBezTo>
                <a:cubicBezTo>
                  <a:pt x="10661463" y="4555317"/>
                  <a:pt x="10694639" y="4329285"/>
                  <a:pt x="10694639" y="4037830"/>
                </a:cubicBezTo>
                <a:cubicBezTo>
                  <a:pt x="10694639" y="3851795"/>
                  <a:pt x="10672315" y="3675681"/>
                  <a:pt x="10627667" y="3509490"/>
                </a:cubicBezTo>
                <a:cubicBezTo>
                  <a:pt x="10583018" y="3343298"/>
                  <a:pt x="10511085" y="3197571"/>
                  <a:pt x="10411866" y="3072307"/>
                </a:cubicBezTo>
                <a:cubicBezTo>
                  <a:pt x="10312647" y="2947043"/>
                  <a:pt x="10187073" y="2850925"/>
                  <a:pt x="10035145" y="2783953"/>
                </a:cubicBezTo>
                <a:cubicBezTo>
                  <a:pt x="9883216" y="2716980"/>
                  <a:pt x="9683848" y="2683494"/>
                  <a:pt x="9437041" y="2683494"/>
                </a:cubicBezTo>
                <a:lnTo>
                  <a:pt x="8565688" y="2683494"/>
                </a:lnTo>
                <a:lnTo>
                  <a:pt x="8565688" y="1526292"/>
                </a:lnTo>
                <a:lnTo>
                  <a:pt x="7719228" y="1526292"/>
                </a:lnTo>
                <a:lnTo>
                  <a:pt x="7719228" y="2480652"/>
                </a:lnTo>
                <a:lnTo>
                  <a:pt x="6798354" y="2480652"/>
                </a:lnTo>
                <a:lnTo>
                  <a:pt x="6798354" y="1526292"/>
                </a:lnTo>
                <a:lnTo>
                  <a:pt x="5955614" y="1526292"/>
                </a:lnTo>
                <a:lnTo>
                  <a:pt x="5955614" y="2948089"/>
                </a:lnTo>
                <a:lnTo>
                  <a:pt x="5907495" y="2906271"/>
                </a:lnTo>
                <a:cubicBezTo>
                  <a:pt x="5844708" y="2858212"/>
                  <a:pt x="5775333" y="2817439"/>
                  <a:pt x="5699368" y="2783953"/>
                </a:cubicBezTo>
                <a:cubicBezTo>
                  <a:pt x="5547440" y="2716980"/>
                  <a:pt x="5348072" y="2683494"/>
                  <a:pt x="5101265" y="2683494"/>
                </a:cubicBezTo>
                <a:lnTo>
                  <a:pt x="3849249" y="2683494"/>
                </a:lnTo>
                <a:lnTo>
                  <a:pt x="3849249" y="2750666"/>
                </a:lnTo>
                <a:lnTo>
                  <a:pt x="3389169" y="1526292"/>
                </a:lnTo>
                <a:close/>
                <a:moveTo>
                  <a:pt x="0" y="0"/>
                </a:moveTo>
                <a:lnTo>
                  <a:pt x="12192000" y="0"/>
                </a:lnTo>
                <a:lnTo>
                  <a:pt x="12192000" y="6858000"/>
                </a:lnTo>
                <a:lnTo>
                  <a:pt x="0" y="6858000"/>
                </a:lnTo>
                <a:close/>
              </a:path>
            </a:pathLst>
          </a:custGeom>
          <a:gradFill flip="none" rotWithShape="1">
            <a:gsLst>
              <a:gs pos="49000">
                <a:srgbClr val="C2C2C2">
                  <a:lumMod val="56000"/>
                  <a:lumOff val="44000"/>
                  <a:alpha val="55000"/>
                </a:srgbClr>
              </a:gs>
              <a:gs pos="7000">
                <a:schemeClr val="bg1">
                  <a:lumMod val="50000"/>
                </a:schemeClr>
              </a:gs>
              <a:gs pos="71000">
                <a:schemeClr val="accent3">
                  <a:lumMod val="95000"/>
                  <a:lumOff val="5000"/>
                </a:schemeClr>
              </a:gs>
              <a:gs pos="100000">
                <a:schemeClr val="accent3">
                  <a:lumMod val="60000"/>
                </a:schemeClr>
              </a:gs>
            </a:gsLst>
            <a:lin ang="2700000" scaled="1"/>
            <a:tileRect/>
          </a:gra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6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801583" y="1008481"/>
            <a:ext cx="10604665"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Adolescent Boys </a:t>
            </a:r>
            <a:r>
              <a:rPr lang="en-US" dirty="0">
                <a:solidFill>
                  <a:srgbClr val="0D1E9C"/>
                </a:solidFill>
                <a:latin typeface="Tahoma" panose="020B0604030504040204" pitchFamily="34" charset="0"/>
                <a:ea typeface="Tahoma" panose="020B0604030504040204" pitchFamily="34" charset="0"/>
                <a:cs typeface="Tahoma" panose="020B0604030504040204" pitchFamily="34" charset="0"/>
              </a:rPr>
              <a:t>are more likely to be diagnosed because of behavior difficulties</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whereas girls are often overlooked because their symptoms may present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differently. Therefore, it is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important to educate teachers and parents on what to look for with regards to ADHD in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children,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such as daydreaming, interrupting conversations, impulsive behaviors, talking too much in class and becoming easily frustrated</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says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Julie Angileri, a double board-certified psychiatric mental health and family nurse practitioner with Capstone Mental Health in Mesa, Arizona</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rgbClr val="0D1E9C"/>
                </a:solidFill>
                <a:latin typeface="Tahoma" panose="020B0604030504040204" pitchFamily="34" charset="0"/>
                <a:ea typeface="Tahoma" panose="020B0604030504040204" pitchFamily="34" charset="0"/>
                <a:cs typeface="Tahoma" panose="020B0604030504040204" pitchFamily="34" charset="0"/>
              </a:rPr>
              <a:t>While it's unclear why there has been such </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a decline in new </a:t>
            </a:r>
            <a:r>
              <a:rPr lang="en-US" dirty="0">
                <a:solidFill>
                  <a:srgbClr val="0D1E9C"/>
                </a:solidFill>
                <a:latin typeface="Tahoma" panose="020B0604030504040204" pitchFamily="34" charset="0"/>
                <a:ea typeface="Tahoma" panose="020B0604030504040204" pitchFamily="34" charset="0"/>
                <a:cs typeface="Tahoma" panose="020B0604030504040204" pitchFamily="34" charset="0"/>
              </a:rPr>
              <a:t>ADHD diagnoses</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some experts speculate that it may be due to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lack of awareness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and understanding of the condition among healthcare providers and the general public</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p:cNvSpPr txBox="1"/>
          <p:nvPr/>
        </p:nvSpPr>
        <p:spPr>
          <a:xfrm>
            <a:off x="1853787" y="273408"/>
            <a:ext cx="8500258" cy="461665"/>
          </a:xfrm>
          <a:prstGeom prst="rect">
            <a:avLst/>
          </a:prstGeom>
          <a:noFill/>
        </p:spPr>
        <p:txBody>
          <a:bodyPr wrap="square" rtlCol="0">
            <a:spAutoFit/>
          </a:bodyPr>
          <a:lstStyle/>
          <a:p>
            <a:pPr algn="ct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Possible further exploration</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623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801583" y="1008481"/>
            <a:ext cx="10604665"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ADHD is considered to be a common condition, especially among children. In fact, ADHD is one of the most commonly diagnosed neurodevelopmental disorders in childhood</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it's clear that ADHD is a significant public health concern that deserves attention and resources </a:t>
            </a:r>
            <a:r>
              <a:rPr lang="en-US" dirty="0">
                <a:solidFill>
                  <a:srgbClr val="0D1E9C"/>
                </a:solidFill>
                <a:latin typeface="Tahoma" panose="020B0604030504040204" pitchFamily="34" charset="0"/>
                <a:ea typeface="Tahoma" panose="020B0604030504040204" pitchFamily="34" charset="0"/>
                <a:cs typeface="Tahoma" panose="020B0604030504040204" pitchFamily="34" charset="0"/>
              </a:rPr>
              <a:t>to ensure that those living with this condition can receive appropriate care and </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support early.</a:t>
            </a:r>
          </a:p>
          <a:p>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Understanding the statistics and facts about ADHD can help reduce stigma and increase awareness about this condition</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If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you or someone you know may have ADHD, it's important to seek professional help for diagnosis and treatment. With the right support, people with ADHD can lead successful and fulfilling lives.</a:t>
            </a:r>
            <a:endPar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853787" y="273408"/>
            <a:ext cx="8500258" cy="461665"/>
          </a:xfrm>
          <a:prstGeom prst="rect">
            <a:avLst/>
          </a:prstGeom>
          <a:noFill/>
        </p:spPr>
        <p:txBody>
          <a:bodyPr wrap="square" rtlCol="0">
            <a:spAutoFit/>
          </a:bodyPr>
          <a:lstStyle/>
          <a:p>
            <a:pPr algn="ct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Conclusion</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2438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23773" cy="6858000"/>
          </a:xfrm>
          <a:prstGeom prst="rect">
            <a:avLst/>
          </a:prstGeom>
        </p:spPr>
      </p:pic>
      <p:sp>
        <p:nvSpPr>
          <p:cNvPr id="7" name="Freeform 6"/>
          <p:cNvSpPr/>
          <p:nvPr/>
        </p:nvSpPr>
        <p:spPr>
          <a:xfrm>
            <a:off x="0" y="-11875"/>
            <a:ext cx="12192000" cy="6858000"/>
          </a:xfrm>
          <a:custGeom>
            <a:avLst/>
            <a:gdLst/>
            <a:ahLst/>
            <a:cxnLst/>
            <a:rect l="l" t="t" r="r" b="b"/>
            <a:pathLst>
              <a:path w="12192000" h="6858000">
                <a:moveTo>
                  <a:pt x="9662212" y="3349076"/>
                </a:moveTo>
                <a:lnTo>
                  <a:pt x="9662212" y="3628728"/>
                </a:lnTo>
                <a:lnTo>
                  <a:pt x="9914112" y="3628728"/>
                </a:lnTo>
                <a:lnTo>
                  <a:pt x="9914112" y="3349076"/>
                </a:lnTo>
                <a:close/>
                <a:moveTo>
                  <a:pt x="4314603" y="3253723"/>
                </a:moveTo>
                <a:lnTo>
                  <a:pt x="4314603" y="3420234"/>
                </a:lnTo>
                <a:cubicBezTo>
                  <a:pt x="4296102" y="3438261"/>
                  <a:pt x="4275466" y="3452255"/>
                  <a:pt x="4252696" y="3462217"/>
                </a:cubicBezTo>
                <a:cubicBezTo>
                  <a:pt x="4229925" y="3472180"/>
                  <a:pt x="4207629" y="3477161"/>
                  <a:pt x="4185807" y="3477161"/>
                </a:cubicBezTo>
                <a:cubicBezTo>
                  <a:pt x="4146433" y="3477161"/>
                  <a:pt x="4116665" y="3470163"/>
                  <a:pt x="4096503" y="3456169"/>
                </a:cubicBezTo>
                <a:cubicBezTo>
                  <a:pt x="4076341" y="3442174"/>
                  <a:pt x="4066261" y="3416439"/>
                  <a:pt x="4066261" y="3378962"/>
                </a:cubicBezTo>
                <a:cubicBezTo>
                  <a:pt x="4066261" y="3353345"/>
                  <a:pt x="4072309" y="3332828"/>
                  <a:pt x="4084406" y="3317410"/>
                </a:cubicBezTo>
                <a:cubicBezTo>
                  <a:pt x="4096503" y="3301992"/>
                  <a:pt x="4113462" y="3290488"/>
                  <a:pt x="4135284" y="3282898"/>
                </a:cubicBezTo>
                <a:cubicBezTo>
                  <a:pt x="4160427" y="3273885"/>
                  <a:pt x="4186044" y="3267836"/>
                  <a:pt x="4212135" y="3264753"/>
                </a:cubicBezTo>
                <a:cubicBezTo>
                  <a:pt x="4238227" y="3261669"/>
                  <a:pt x="4272383" y="3257993"/>
                  <a:pt x="4314603" y="3253723"/>
                </a:cubicBezTo>
                <a:close/>
                <a:moveTo>
                  <a:pt x="8181376" y="2983321"/>
                </a:moveTo>
                <a:cubicBezTo>
                  <a:pt x="8205096" y="2983321"/>
                  <a:pt x="8226206" y="2987235"/>
                  <a:pt x="8244707" y="2995062"/>
                </a:cubicBezTo>
                <a:cubicBezTo>
                  <a:pt x="8263209" y="3002890"/>
                  <a:pt x="8279812" y="3016766"/>
                  <a:pt x="8294518" y="3036690"/>
                </a:cubicBezTo>
                <a:cubicBezTo>
                  <a:pt x="8308276" y="3055665"/>
                  <a:pt x="8319068" y="3080927"/>
                  <a:pt x="8326895" y="3112474"/>
                </a:cubicBezTo>
                <a:cubicBezTo>
                  <a:pt x="8334723" y="3144021"/>
                  <a:pt x="8338637" y="3183514"/>
                  <a:pt x="8338637" y="3230952"/>
                </a:cubicBezTo>
                <a:cubicBezTo>
                  <a:pt x="8338637" y="3281712"/>
                  <a:pt x="8334841" y="3321442"/>
                  <a:pt x="8327251" y="3350143"/>
                </a:cubicBezTo>
                <a:cubicBezTo>
                  <a:pt x="8319661" y="3378843"/>
                  <a:pt x="8308513" y="3403393"/>
                  <a:pt x="8293807" y="3423792"/>
                </a:cubicBezTo>
                <a:cubicBezTo>
                  <a:pt x="8281473" y="3440870"/>
                  <a:pt x="8264988" y="3453678"/>
                  <a:pt x="8244352" y="3462217"/>
                </a:cubicBezTo>
                <a:cubicBezTo>
                  <a:pt x="8223716" y="3470756"/>
                  <a:pt x="8203436" y="3475026"/>
                  <a:pt x="8183511" y="3475026"/>
                </a:cubicBezTo>
                <a:cubicBezTo>
                  <a:pt x="8159317" y="3475026"/>
                  <a:pt x="8137258" y="3470756"/>
                  <a:pt x="8117334" y="3462217"/>
                </a:cubicBezTo>
                <a:cubicBezTo>
                  <a:pt x="8097409" y="3453678"/>
                  <a:pt x="8080806" y="3440158"/>
                  <a:pt x="8067523" y="3421657"/>
                </a:cubicBezTo>
                <a:cubicBezTo>
                  <a:pt x="8054714" y="3403630"/>
                  <a:pt x="8044278" y="3379555"/>
                  <a:pt x="8036213" y="3349431"/>
                </a:cubicBezTo>
                <a:cubicBezTo>
                  <a:pt x="8028149" y="3319308"/>
                  <a:pt x="8024116" y="3279815"/>
                  <a:pt x="8024116" y="3230952"/>
                </a:cubicBezTo>
                <a:cubicBezTo>
                  <a:pt x="8024116" y="3182090"/>
                  <a:pt x="8028386" y="3141530"/>
                  <a:pt x="8036925" y="3109272"/>
                </a:cubicBezTo>
                <a:cubicBezTo>
                  <a:pt x="8045464" y="3077013"/>
                  <a:pt x="8056849" y="3051633"/>
                  <a:pt x="8071081" y="3033132"/>
                </a:cubicBezTo>
                <a:cubicBezTo>
                  <a:pt x="8086261" y="3013682"/>
                  <a:pt x="8102865" y="3000518"/>
                  <a:pt x="8120892" y="2993639"/>
                </a:cubicBezTo>
                <a:cubicBezTo>
                  <a:pt x="8138919" y="2986760"/>
                  <a:pt x="8159080" y="2983321"/>
                  <a:pt x="8181376" y="2983321"/>
                </a:cubicBezTo>
                <a:close/>
                <a:moveTo>
                  <a:pt x="8715953" y="2829619"/>
                </a:moveTo>
                <a:lnTo>
                  <a:pt x="8715953" y="3349787"/>
                </a:lnTo>
                <a:cubicBezTo>
                  <a:pt x="8715953" y="3450358"/>
                  <a:pt x="8738130" y="3525667"/>
                  <a:pt x="8782486" y="3575715"/>
                </a:cubicBezTo>
                <a:cubicBezTo>
                  <a:pt x="8826842" y="3625763"/>
                  <a:pt x="8888630" y="3650787"/>
                  <a:pt x="8967854" y="3650787"/>
                </a:cubicBezTo>
                <a:cubicBezTo>
                  <a:pt x="9017664" y="3650787"/>
                  <a:pt x="9060597" y="3641418"/>
                  <a:pt x="9096650" y="3622680"/>
                </a:cubicBezTo>
                <a:cubicBezTo>
                  <a:pt x="9132704" y="3603941"/>
                  <a:pt x="9172316" y="3576545"/>
                  <a:pt x="9215485" y="3540492"/>
                </a:cubicBezTo>
                <a:lnTo>
                  <a:pt x="9215485" y="3628728"/>
                </a:lnTo>
                <a:lnTo>
                  <a:pt x="9464540" y="3628728"/>
                </a:lnTo>
                <a:lnTo>
                  <a:pt x="9464540" y="2829619"/>
                </a:lnTo>
                <a:lnTo>
                  <a:pt x="9215485" y="2829619"/>
                </a:lnTo>
                <a:lnTo>
                  <a:pt x="9215485" y="3396040"/>
                </a:lnTo>
                <a:cubicBezTo>
                  <a:pt x="9195086" y="3410746"/>
                  <a:pt x="9172908" y="3422369"/>
                  <a:pt x="9148952" y="3430908"/>
                </a:cubicBezTo>
                <a:cubicBezTo>
                  <a:pt x="9124996" y="3439447"/>
                  <a:pt x="9104241" y="3443716"/>
                  <a:pt x="9086688" y="3443716"/>
                </a:cubicBezTo>
                <a:cubicBezTo>
                  <a:pt x="9058225" y="3443716"/>
                  <a:pt x="9036047" y="3439447"/>
                  <a:pt x="9020155" y="3430908"/>
                </a:cubicBezTo>
                <a:cubicBezTo>
                  <a:pt x="9004263" y="3422369"/>
                  <a:pt x="8992522" y="3409798"/>
                  <a:pt x="8984932" y="3393194"/>
                </a:cubicBezTo>
                <a:cubicBezTo>
                  <a:pt x="8976867" y="3375167"/>
                  <a:pt x="8971768" y="3353108"/>
                  <a:pt x="8969632" y="3327016"/>
                </a:cubicBezTo>
                <a:cubicBezTo>
                  <a:pt x="8967498" y="3300925"/>
                  <a:pt x="8966430" y="3267243"/>
                  <a:pt x="8966430" y="3225971"/>
                </a:cubicBezTo>
                <a:lnTo>
                  <a:pt x="8966430" y="2829619"/>
                </a:lnTo>
                <a:close/>
                <a:moveTo>
                  <a:pt x="6891320" y="2829619"/>
                </a:moveTo>
                <a:lnTo>
                  <a:pt x="7184493" y="3609515"/>
                </a:lnTo>
                <a:lnTo>
                  <a:pt x="7063524" y="3921901"/>
                </a:lnTo>
                <a:lnTo>
                  <a:pt x="7331079" y="3921901"/>
                </a:lnTo>
                <a:lnTo>
                  <a:pt x="7734548" y="2829619"/>
                </a:lnTo>
                <a:lnTo>
                  <a:pt x="7478377" y="2829619"/>
                </a:lnTo>
                <a:lnTo>
                  <a:pt x="7321117" y="3330574"/>
                </a:lnTo>
                <a:lnTo>
                  <a:pt x="7153183" y="2829619"/>
                </a:lnTo>
                <a:close/>
                <a:moveTo>
                  <a:pt x="5247118" y="2807560"/>
                </a:moveTo>
                <a:cubicBezTo>
                  <a:pt x="5200154" y="2807560"/>
                  <a:pt x="5157341" y="2817285"/>
                  <a:pt x="5118677" y="2836735"/>
                </a:cubicBezTo>
                <a:cubicBezTo>
                  <a:pt x="5080015" y="2856185"/>
                  <a:pt x="5040285" y="2883225"/>
                  <a:pt x="4999487" y="2917855"/>
                </a:cubicBezTo>
                <a:lnTo>
                  <a:pt x="4999487" y="2829619"/>
                </a:lnTo>
                <a:lnTo>
                  <a:pt x="4750433" y="2829619"/>
                </a:lnTo>
                <a:lnTo>
                  <a:pt x="4750433" y="3628728"/>
                </a:lnTo>
                <a:lnTo>
                  <a:pt x="4999487" y="3628728"/>
                </a:lnTo>
                <a:lnTo>
                  <a:pt x="4999487" y="3062307"/>
                </a:lnTo>
                <a:cubicBezTo>
                  <a:pt x="5023207" y="3045703"/>
                  <a:pt x="5045504" y="3033606"/>
                  <a:pt x="5066376" y="3026016"/>
                </a:cubicBezTo>
                <a:cubicBezTo>
                  <a:pt x="5087250" y="3018426"/>
                  <a:pt x="5107885" y="3014631"/>
                  <a:pt x="5128284" y="3014631"/>
                </a:cubicBezTo>
                <a:cubicBezTo>
                  <a:pt x="5155324" y="3014631"/>
                  <a:pt x="5176909" y="3018545"/>
                  <a:pt x="5193038" y="3026372"/>
                </a:cubicBezTo>
                <a:cubicBezTo>
                  <a:pt x="5209168" y="3034200"/>
                  <a:pt x="5221501" y="3047127"/>
                  <a:pt x="5230040" y="3065153"/>
                </a:cubicBezTo>
                <a:cubicBezTo>
                  <a:pt x="5237156" y="3080334"/>
                  <a:pt x="5242019" y="3103935"/>
                  <a:pt x="5244628" y="3135956"/>
                </a:cubicBezTo>
                <a:cubicBezTo>
                  <a:pt x="5247237" y="3167977"/>
                  <a:pt x="5248542" y="3200117"/>
                  <a:pt x="5248542" y="3232376"/>
                </a:cubicBezTo>
                <a:lnTo>
                  <a:pt x="5248542" y="3628728"/>
                </a:lnTo>
                <a:lnTo>
                  <a:pt x="5499019" y="3628728"/>
                </a:lnTo>
                <a:lnTo>
                  <a:pt x="5499019" y="3108560"/>
                </a:lnTo>
                <a:cubicBezTo>
                  <a:pt x="5499019" y="3010836"/>
                  <a:pt x="5477435" y="2936238"/>
                  <a:pt x="5434265" y="2884767"/>
                </a:cubicBezTo>
                <a:cubicBezTo>
                  <a:pt x="5391096" y="2833295"/>
                  <a:pt x="5328714" y="2807560"/>
                  <a:pt x="5247118" y="2807560"/>
                </a:cubicBezTo>
                <a:close/>
                <a:moveTo>
                  <a:pt x="4167306" y="2806848"/>
                </a:moveTo>
                <a:cubicBezTo>
                  <a:pt x="4111327" y="2806848"/>
                  <a:pt x="4055824" y="2811711"/>
                  <a:pt x="4000795" y="2821436"/>
                </a:cubicBezTo>
                <a:cubicBezTo>
                  <a:pt x="3945766" y="2831161"/>
                  <a:pt x="3905917" y="2839581"/>
                  <a:pt x="3881249" y="2846697"/>
                </a:cubicBezTo>
                <a:lnTo>
                  <a:pt x="3881249" y="3039536"/>
                </a:lnTo>
                <a:lnTo>
                  <a:pt x="3902596" y="3039536"/>
                </a:lnTo>
                <a:cubicBezTo>
                  <a:pt x="3940073" y="3022933"/>
                  <a:pt x="3978498" y="3009294"/>
                  <a:pt x="4017873" y="2998620"/>
                </a:cubicBezTo>
                <a:cubicBezTo>
                  <a:pt x="4057247" y="2987947"/>
                  <a:pt x="4091641" y="2982609"/>
                  <a:pt x="4121053" y="2982609"/>
                </a:cubicBezTo>
                <a:cubicBezTo>
                  <a:pt x="4186044" y="2982609"/>
                  <a:pt x="4234787" y="2991030"/>
                  <a:pt x="4267283" y="3007871"/>
                </a:cubicBezTo>
                <a:cubicBezTo>
                  <a:pt x="4299779" y="3024712"/>
                  <a:pt x="4316026" y="3055191"/>
                  <a:pt x="4316026" y="3099310"/>
                </a:cubicBezTo>
                <a:lnTo>
                  <a:pt x="4316026" y="3103579"/>
                </a:lnTo>
                <a:cubicBezTo>
                  <a:pt x="4243919" y="3108323"/>
                  <a:pt x="4176556" y="3114964"/>
                  <a:pt x="4113937" y="3123503"/>
                </a:cubicBezTo>
                <a:cubicBezTo>
                  <a:pt x="4051317" y="3132042"/>
                  <a:pt x="3997474" y="3147223"/>
                  <a:pt x="3952407" y="3169045"/>
                </a:cubicBezTo>
                <a:cubicBezTo>
                  <a:pt x="3907814" y="3190392"/>
                  <a:pt x="3873658" y="3219330"/>
                  <a:pt x="3849939" y="3255858"/>
                </a:cubicBezTo>
                <a:cubicBezTo>
                  <a:pt x="3826219" y="3292386"/>
                  <a:pt x="3814360" y="3340299"/>
                  <a:pt x="3814360" y="3399598"/>
                </a:cubicBezTo>
                <a:cubicBezTo>
                  <a:pt x="3814360" y="3471705"/>
                  <a:pt x="3837723" y="3531478"/>
                  <a:pt x="3884451" y="3578917"/>
                </a:cubicBezTo>
                <a:cubicBezTo>
                  <a:pt x="3931178" y="3626356"/>
                  <a:pt x="3989884" y="3650076"/>
                  <a:pt x="4060568" y="3650076"/>
                </a:cubicBezTo>
                <a:cubicBezTo>
                  <a:pt x="4098519" y="3650076"/>
                  <a:pt x="4128050" y="3647229"/>
                  <a:pt x="4149160" y="3641537"/>
                </a:cubicBezTo>
                <a:cubicBezTo>
                  <a:pt x="4170270" y="3635844"/>
                  <a:pt x="4191974" y="3627542"/>
                  <a:pt x="4214270" y="3616631"/>
                </a:cubicBezTo>
                <a:cubicBezTo>
                  <a:pt x="4237041" y="3605246"/>
                  <a:pt x="4255186" y="3593861"/>
                  <a:pt x="4268706" y="3582475"/>
                </a:cubicBezTo>
                <a:cubicBezTo>
                  <a:pt x="4282227" y="3571090"/>
                  <a:pt x="4297525" y="3558281"/>
                  <a:pt x="4314603" y="3544050"/>
                </a:cubicBezTo>
                <a:lnTo>
                  <a:pt x="4314603" y="3628728"/>
                </a:lnTo>
                <a:lnTo>
                  <a:pt x="4562235" y="3628728"/>
                </a:lnTo>
                <a:lnTo>
                  <a:pt x="4562235" y="3085078"/>
                </a:lnTo>
                <a:cubicBezTo>
                  <a:pt x="4562235" y="2991149"/>
                  <a:pt x="4530807" y="2921295"/>
                  <a:pt x="4467950" y="2875516"/>
                </a:cubicBezTo>
                <a:cubicBezTo>
                  <a:pt x="4405093" y="2829738"/>
                  <a:pt x="4304878" y="2806848"/>
                  <a:pt x="4167306" y="2806848"/>
                </a:cubicBezTo>
                <a:close/>
                <a:moveTo>
                  <a:pt x="8181376" y="2804714"/>
                </a:moveTo>
                <a:cubicBezTo>
                  <a:pt x="8050919" y="2804714"/>
                  <a:pt x="7949518" y="2842309"/>
                  <a:pt x="7877174" y="2917500"/>
                </a:cubicBezTo>
                <a:cubicBezTo>
                  <a:pt x="7804830" y="2992690"/>
                  <a:pt x="7768657" y="3096700"/>
                  <a:pt x="7768657" y="3229529"/>
                </a:cubicBezTo>
                <a:cubicBezTo>
                  <a:pt x="7768657" y="3360935"/>
                  <a:pt x="7804830" y="3464471"/>
                  <a:pt x="7877174" y="3540136"/>
                </a:cubicBezTo>
                <a:cubicBezTo>
                  <a:pt x="7949518" y="3615801"/>
                  <a:pt x="8050919" y="3653634"/>
                  <a:pt x="8181376" y="3653634"/>
                </a:cubicBezTo>
                <a:cubicBezTo>
                  <a:pt x="8312782" y="3653634"/>
                  <a:pt x="8414420" y="3615801"/>
                  <a:pt x="8486290" y="3540136"/>
                </a:cubicBezTo>
                <a:cubicBezTo>
                  <a:pt x="8558160" y="3464471"/>
                  <a:pt x="8594095" y="3360935"/>
                  <a:pt x="8594095" y="3229529"/>
                </a:cubicBezTo>
                <a:cubicBezTo>
                  <a:pt x="8594095" y="3097649"/>
                  <a:pt x="8558042" y="2993876"/>
                  <a:pt x="8485934" y="2918211"/>
                </a:cubicBezTo>
                <a:cubicBezTo>
                  <a:pt x="8413827" y="2842546"/>
                  <a:pt x="8312308" y="2804714"/>
                  <a:pt x="8181376" y="2804714"/>
                </a:cubicBezTo>
                <a:close/>
                <a:moveTo>
                  <a:pt x="1949980" y="2569179"/>
                </a:moveTo>
                <a:lnTo>
                  <a:pt x="1949980" y="2771269"/>
                </a:lnTo>
                <a:lnTo>
                  <a:pt x="2263077" y="2771269"/>
                </a:lnTo>
                <a:lnTo>
                  <a:pt x="2263077" y="3628728"/>
                </a:lnTo>
                <a:lnTo>
                  <a:pt x="2529210" y="3628728"/>
                </a:lnTo>
                <a:lnTo>
                  <a:pt x="2529210" y="2771269"/>
                </a:lnTo>
                <a:lnTo>
                  <a:pt x="2842307" y="2771269"/>
                </a:lnTo>
                <a:lnTo>
                  <a:pt x="2842307" y="2569179"/>
                </a:lnTo>
                <a:close/>
                <a:moveTo>
                  <a:pt x="5683884" y="2521503"/>
                </a:moveTo>
                <a:lnTo>
                  <a:pt x="5683884" y="3628728"/>
                </a:lnTo>
                <a:lnTo>
                  <a:pt x="5932937" y="3628728"/>
                </a:lnTo>
                <a:lnTo>
                  <a:pt x="5932937" y="3332709"/>
                </a:lnTo>
                <a:lnTo>
                  <a:pt x="5971363" y="3280763"/>
                </a:lnTo>
                <a:lnTo>
                  <a:pt x="6187684" y="3628728"/>
                </a:lnTo>
                <a:lnTo>
                  <a:pt x="6483704" y="3628728"/>
                </a:lnTo>
                <a:lnTo>
                  <a:pt x="6183415" y="3174026"/>
                </a:lnTo>
                <a:lnTo>
                  <a:pt x="6463068" y="2829619"/>
                </a:lnTo>
                <a:lnTo>
                  <a:pt x="6169183" y="2829619"/>
                </a:lnTo>
                <a:lnTo>
                  <a:pt x="5932937" y="3142004"/>
                </a:lnTo>
                <a:lnTo>
                  <a:pt x="5932937" y="2521503"/>
                </a:lnTo>
                <a:close/>
                <a:moveTo>
                  <a:pt x="2940683" y="2521503"/>
                </a:moveTo>
                <a:lnTo>
                  <a:pt x="2940683" y="3628728"/>
                </a:lnTo>
                <a:lnTo>
                  <a:pt x="3189737" y="3628728"/>
                </a:lnTo>
                <a:lnTo>
                  <a:pt x="3189737" y="3062307"/>
                </a:lnTo>
                <a:cubicBezTo>
                  <a:pt x="3213457" y="3045703"/>
                  <a:pt x="3235753" y="3033606"/>
                  <a:pt x="3256626" y="3026016"/>
                </a:cubicBezTo>
                <a:cubicBezTo>
                  <a:pt x="3277499" y="3018426"/>
                  <a:pt x="3298135" y="3014631"/>
                  <a:pt x="3318534" y="3014631"/>
                </a:cubicBezTo>
                <a:cubicBezTo>
                  <a:pt x="3345574" y="3014631"/>
                  <a:pt x="3367159" y="3018545"/>
                  <a:pt x="3383288" y="3026372"/>
                </a:cubicBezTo>
                <a:cubicBezTo>
                  <a:pt x="3399418" y="3034200"/>
                  <a:pt x="3411752" y="3047127"/>
                  <a:pt x="3420291" y="3065153"/>
                </a:cubicBezTo>
                <a:cubicBezTo>
                  <a:pt x="3427406" y="3080334"/>
                  <a:pt x="3432269" y="3103935"/>
                  <a:pt x="3434878" y="3135956"/>
                </a:cubicBezTo>
                <a:cubicBezTo>
                  <a:pt x="3437487" y="3167977"/>
                  <a:pt x="3438792" y="3200117"/>
                  <a:pt x="3438792" y="3232376"/>
                </a:cubicBezTo>
                <a:lnTo>
                  <a:pt x="3438792" y="3628728"/>
                </a:lnTo>
                <a:lnTo>
                  <a:pt x="3689270" y="3628728"/>
                </a:lnTo>
                <a:lnTo>
                  <a:pt x="3689270" y="3108560"/>
                </a:lnTo>
                <a:cubicBezTo>
                  <a:pt x="3689270" y="3010836"/>
                  <a:pt x="3667685" y="2936238"/>
                  <a:pt x="3624516" y="2884767"/>
                </a:cubicBezTo>
                <a:cubicBezTo>
                  <a:pt x="3581346" y="2833295"/>
                  <a:pt x="3518964" y="2807560"/>
                  <a:pt x="3437369" y="2807560"/>
                </a:cubicBezTo>
                <a:cubicBezTo>
                  <a:pt x="3390404" y="2807560"/>
                  <a:pt x="3347590" y="2817285"/>
                  <a:pt x="3308928" y="2836735"/>
                </a:cubicBezTo>
                <a:cubicBezTo>
                  <a:pt x="3270265" y="2856185"/>
                  <a:pt x="3230535" y="2883225"/>
                  <a:pt x="3189737" y="2917855"/>
                </a:cubicBezTo>
                <a:lnTo>
                  <a:pt x="3189737" y="2521503"/>
                </a:lnTo>
                <a:close/>
                <a:moveTo>
                  <a:pt x="0" y="0"/>
                </a:moveTo>
                <a:lnTo>
                  <a:pt x="12192000" y="0"/>
                </a:lnTo>
                <a:lnTo>
                  <a:pt x="12192000" y="6858000"/>
                </a:lnTo>
                <a:lnTo>
                  <a:pt x="0" y="6858000"/>
                </a:lnTo>
                <a:close/>
              </a:path>
            </a:pathLst>
          </a:custGeom>
          <a:gradFill flip="none" rotWithShape="1">
            <a:gsLst>
              <a:gs pos="38000">
                <a:schemeClr val="accent3">
                  <a:lumMod val="0"/>
                  <a:lumOff val="100000"/>
                </a:schemeClr>
              </a:gs>
              <a:gs pos="66000">
                <a:schemeClr val="accent3">
                  <a:lumMod val="0"/>
                  <a:lumOff val="100000"/>
                  <a:alpha val="56000"/>
                </a:schemeClr>
              </a:gs>
              <a:gs pos="85000">
                <a:schemeClr val="accent3">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526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7" name="TextBox 106"/>
          <p:cNvSpPr txBox="1"/>
          <p:nvPr/>
        </p:nvSpPr>
        <p:spPr>
          <a:xfrm>
            <a:off x="185351" y="1428748"/>
            <a:ext cx="10098680" cy="1077218"/>
          </a:xfrm>
          <a:prstGeom prst="rect">
            <a:avLst/>
          </a:prstGeom>
          <a:noFill/>
        </p:spPr>
        <p:txBody>
          <a:bodyPr wrap="square" rtlCol="0">
            <a:spAutoFit/>
          </a:bodyPr>
          <a:lstStyle/>
          <a:p>
            <a:r>
              <a:rPr lang="en-US" sz="32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Attention-Deficit / Hyperactivity Disorder </a:t>
            </a:r>
          </a:p>
          <a:p>
            <a:r>
              <a:rPr lang="en-US" sz="32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in </a:t>
            </a:r>
            <a:r>
              <a:rPr lang="en-US" sz="32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Nigerian Children </a:t>
            </a:r>
            <a:r>
              <a:rPr lang="en-US" sz="32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and </a:t>
            </a:r>
            <a:r>
              <a:rPr lang="en-US" sz="32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Adolescents</a:t>
            </a:r>
            <a:endParaRPr lang="en-US" sz="3200" b="1" dirty="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sp>
        <p:nvSpPr>
          <p:cNvPr id="108" name="Rectangle 107"/>
          <p:cNvSpPr/>
          <p:nvPr/>
        </p:nvSpPr>
        <p:spPr>
          <a:xfrm>
            <a:off x="0" y="778476"/>
            <a:ext cx="137160" cy="582003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TextBox 108"/>
          <p:cNvSpPr txBox="1"/>
          <p:nvPr/>
        </p:nvSpPr>
        <p:spPr>
          <a:xfrm>
            <a:off x="193269" y="3688492"/>
            <a:ext cx="4093723" cy="400110"/>
          </a:xfrm>
          <a:prstGeom prst="rect">
            <a:avLst/>
          </a:prstGeom>
          <a:noFill/>
        </p:spPr>
        <p:txBody>
          <a:bodyPr wrap="square" rtlCol="0">
            <a:spAutoFit/>
          </a:bodyPr>
          <a:lstStyle/>
          <a:p>
            <a:r>
              <a:rPr lang="en-US" sz="20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Presented by</a:t>
            </a:r>
            <a:r>
              <a:rPr lang="en-US" sz="2000" dirty="0" smtClean="0">
                <a:solidFill>
                  <a:srgbClr val="0D1E9C"/>
                </a:solidFill>
                <a:latin typeface="Tahoma" panose="020B0604030504040204" pitchFamily="34" charset="0"/>
                <a:ea typeface="Tahoma" panose="020B0604030504040204" pitchFamily="34" charset="0"/>
                <a:cs typeface="Tahoma" panose="020B0604030504040204" pitchFamily="34" charset="0"/>
              </a:rPr>
              <a:t>: Kayode Adeyemo</a:t>
            </a:r>
            <a:endParaRPr lang="en-US" sz="2000" dirty="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sp>
        <p:nvSpPr>
          <p:cNvPr id="110" name="TextBox 109"/>
          <p:cNvSpPr txBox="1"/>
          <p:nvPr/>
        </p:nvSpPr>
        <p:spPr>
          <a:xfrm>
            <a:off x="193269" y="4102355"/>
            <a:ext cx="4093723" cy="400110"/>
          </a:xfrm>
          <a:prstGeom prst="rect">
            <a:avLst/>
          </a:prstGeom>
          <a:noFill/>
        </p:spPr>
        <p:txBody>
          <a:bodyPr wrap="square" rtlCol="0">
            <a:spAutoFit/>
          </a:bodyPr>
          <a:lstStyle/>
          <a:p>
            <a:r>
              <a:rPr lang="en-US" sz="2000" b="1" dirty="0" smtClean="0">
                <a:solidFill>
                  <a:srgbClr val="0D1E9C"/>
                </a:solidFill>
                <a:latin typeface="Tahoma" panose="020B0604030504040204" pitchFamily="34" charset="0"/>
                <a:ea typeface="Tahoma" panose="020B0604030504040204" pitchFamily="34" charset="0"/>
                <a:cs typeface="Tahoma" panose="020B0604030504040204" pitchFamily="34" charset="0"/>
              </a:rPr>
              <a:t>Last updated</a:t>
            </a:r>
            <a:r>
              <a:rPr lang="en-US" sz="2000" dirty="0" smtClean="0">
                <a:solidFill>
                  <a:srgbClr val="0D1E9C"/>
                </a:solidFill>
                <a:latin typeface="Tahoma" panose="020B0604030504040204" pitchFamily="34" charset="0"/>
                <a:ea typeface="Tahoma" panose="020B0604030504040204" pitchFamily="34" charset="0"/>
                <a:cs typeface="Tahoma" panose="020B0604030504040204" pitchFamily="34" charset="0"/>
              </a:rPr>
              <a:t>: August 5th, 2023</a:t>
            </a:r>
            <a:endParaRPr lang="en-US" sz="2000" dirty="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88913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7" name="TextBox 106"/>
          <p:cNvSpPr txBox="1"/>
          <p:nvPr/>
        </p:nvSpPr>
        <p:spPr>
          <a:xfrm>
            <a:off x="1054577" y="2305615"/>
            <a:ext cx="10098680" cy="2246769"/>
          </a:xfrm>
          <a:prstGeom prst="rect">
            <a:avLst/>
          </a:prstGeom>
          <a:noFill/>
        </p:spPr>
        <p:txBody>
          <a:bodyPr wrap="square" rtlCol="0">
            <a:spAutoFit/>
          </a:bodyPr>
          <a:lstStyle/>
          <a:p>
            <a:pPr algn="ct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TOOLS ENGAGED</a:t>
            </a:r>
          </a:p>
          <a:p>
            <a:endParaRPr lang="en-US" sz="32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Python (Data Cleaning and Wrangling</a:t>
            </a:r>
            <a:r>
              <a:rPr lang="en-US" sz="28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endPar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Microsoft </a:t>
            </a:r>
            <a:r>
              <a:rPr lang="en-US" sz="28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Power BI </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r>
              <a:rPr lang="en-US" sz="28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Data </a:t>
            </a:r>
            <a:r>
              <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Exploration and Visualization</a:t>
            </a:r>
            <a:r>
              <a:rPr lang="en-US" sz="28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pPr marL="457200" indent="-457200">
              <a:buFont typeface="Arial" panose="020B0604020202020204" pitchFamily="34" charset="0"/>
              <a:buChar char="•"/>
            </a:pPr>
            <a:r>
              <a:rPr lang="en-US" sz="28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Microsoft PowerPoint (Data Presentation).</a:t>
            </a:r>
            <a:endParaRPr lang="en-US" sz="2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8" name="Rectangle 107"/>
          <p:cNvSpPr/>
          <p:nvPr/>
        </p:nvSpPr>
        <p:spPr>
          <a:xfrm>
            <a:off x="0" y="778476"/>
            <a:ext cx="137160" cy="582003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532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1" y="303414"/>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07" name="TextBox 106"/>
          <p:cNvSpPr txBox="1"/>
          <p:nvPr/>
        </p:nvSpPr>
        <p:spPr>
          <a:xfrm>
            <a:off x="3920048" y="291539"/>
            <a:ext cx="4367735" cy="461665"/>
          </a:xfrm>
          <a:prstGeom prst="rect">
            <a:avLst/>
          </a:prstGeom>
          <a:noFill/>
        </p:spPr>
        <p:txBody>
          <a:bodyPr wrap="square" rtlCol="0">
            <a:spAutoFit/>
          </a:bodyPr>
          <a:lstStyle/>
          <a:p>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Goals for our discussion today:</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888674" y="0"/>
            <a:ext cx="4430485"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626062578"/>
              </p:ext>
            </p:extLst>
          </p:nvPr>
        </p:nvGraphicFramePr>
        <p:xfrm>
          <a:off x="1141675" y="1430610"/>
          <a:ext cx="102602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13"/>
          <p:cNvSpPr/>
          <p:nvPr/>
        </p:nvSpPr>
        <p:spPr>
          <a:xfrm>
            <a:off x="1143988" y="1061678"/>
            <a:ext cx="3127248" cy="770423"/>
          </a:xfrm>
          <a:custGeom>
            <a:avLst/>
            <a:gdLst>
              <a:gd name="connsiteX0" fmla="*/ 0 w 3028207"/>
              <a:gd name="connsiteY0" fmla="*/ 0 h 616044"/>
              <a:gd name="connsiteX1" fmla="*/ 3028207 w 3028207"/>
              <a:gd name="connsiteY1" fmla="*/ 0 h 616044"/>
              <a:gd name="connsiteX2" fmla="*/ 3028207 w 3028207"/>
              <a:gd name="connsiteY2" fmla="*/ 616041 h 616044"/>
              <a:gd name="connsiteX3" fmla="*/ 2997447 w 3028207"/>
              <a:gd name="connsiteY3" fmla="*/ 534839 h 616044"/>
              <a:gd name="connsiteX4" fmla="*/ 1514104 w 3028207"/>
              <a:gd name="connsiteY4" fmla="*/ 213108 h 616044"/>
              <a:gd name="connsiteX5" fmla="*/ 0 w 3028207"/>
              <a:gd name="connsiteY5" fmla="*/ 616044 h 61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207" h="616044">
                <a:moveTo>
                  <a:pt x="0" y="0"/>
                </a:moveTo>
                <a:lnTo>
                  <a:pt x="3028207" y="0"/>
                </a:lnTo>
                <a:lnTo>
                  <a:pt x="3028207" y="616041"/>
                </a:lnTo>
                <a:lnTo>
                  <a:pt x="2997447" y="534839"/>
                </a:lnTo>
                <a:cubicBezTo>
                  <a:pt x="2856262" y="351228"/>
                  <a:pt x="2245794" y="213108"/>
                  <a:pt x="1514104" y="213108"/>
                </a:cubicBezTo>
                <a:cubicBezTo>
                  <a:pt x="677887" y="213108"/>
                  <a:pt x="0" y="393509"/>
                  <a:pt x="0" y="616044"/>
                </a:cubicBezTo>
                <a:close/>
              </a:path>
            </a:pathLst>
          </a:custGeom>
          <a:solidFill>
            <a:srgbClr val="AB5E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60000"/>
                    <a:lumOff val="40000"/>
                  </a:schemeClr>
                </a:solidFill>
                <a:latin typeface="Algerian" panose="04020705040A02060702" pitchFamily="82" charset="0"/>
              </a:rPr>
              <a:t>1</a:t>
            </a:r>
            <a:endParaRPr lang="en-US" sz="4000" b="1" dirty="0">
              <a:solidFill>
                <a:schemeClr val="accent2">
                  <a:lumMod val="60000"/>
                  <a:lumOff val="40000"/>
                </a:schemeClr>
              </a:solidFill>
              <a:latin typeface="Algerian" panose="04020705040A02060702" pitchFamily="82" charset="0"/>
            </a:endParaRPr>
          </a:p>
        </p:txBody>
      </p:sp>
      <p:sp>
        <p:nvSpPr>
          <p:cNvPr id="15" name="Freeform 14"/>
          <p:cNvSpPr/>
          <p:nvPr/>
        </p:nvSpPr>
        <p:spPr>
          <a:xfrm>
            <a:off x="4711179" y="1048186"/>
            <a:ext cx="3127248" cy="770423"/>
          </a:xfrm>
          <a:custGeom>
            <a:avLst/>
            <a:gdLst>
              <a:gd name="connsiteX0" fmla="*/ 0 w 3028207"/>
              <a:gd name="connsiteY0" fmla="*/ 0 h 616044"/>
              <a:gd name="connsiteX1" fmla="*/ 3028207 w 3028207"/>
              <a:gd name="connsiteY1" fmla="*/ 0 h 616044"/>
              <a:gd name="connsiteX2" fmla="*/ 3028207 w 3028207"/>
              <a:gd name="connsiteY2" fmla="*/ 616041 h 616044"/>
              <a:gd name="connsiteX3" fmla="*/ 2997447 w 3028207"/>
              <a:gd name="connsiteY3" fmla="*/ 534839 h 616044"/>
              <a:gd name="connsiteX4" fmla="*/ 1514104 w 3028207"/>
              <a:gd name="connsiteY4" fmla="*/ 213108 h 616044"/>
              <a:gd name="connsiteX5" fmla="*/ 0 w 3028207"/>
              <a:gd name="connsiteY5" fmla="*/ 616044 h 61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207" h="616044">
                <a:moveTo>
                  <a:pt x="0" y="0"/>
                </a:moveTo>
                <a:lnTo>
                  <a:pt x="3028207" y="0"/>
                </a:lnTo>
                <a:lnTo>
                  <a:pt x="3028207" y="616041"/>
                </a:lnTo>
                <a:lnTo>
                  <a:pt x="2997447" y="534839"/>
                </a:lnTo>
                <a:cubicBezTo>
                  <a:pt x="2856262" y="351228"/>
                  <a:pt x="2245794" y="213108"/>
                  <a:pt x="1514104" y="213108"/>
                </a:cubicBezTo>
                <a:cubicBezTo>
                  <a:pt x="677887" y="213108"/>
                  <a:pt x="0" y="393509"/>
                  <a:pt x="0" y="616044"/>
                </a:cubicBezTo>
                <a:close/>
              </a:path>
            </a:pathLst>
          </a:custGeom>
          <a:solidFill>
            <a:srgbClr val="0F6B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F6B21"/>
                </a:solidFill>
                <a:latin typeface="Algerian" panose="04020705040A02060702" pitchFamily="82" charset="0"/>
              </a:rPr>
              <a:t>2</a:t>
            </a:r>
            <a:endParaRPr lang="en-US" sz="3600" b="1" dirty="0">
              <a:solidFill>
                <a:srgbClr val="0F6B21"/>
              </a:solidFill>
              <a:latin typeface="Algerian" panose="04020705040A02060702" pitchFamily="82" charset="0"/>
            </a:endParaRPr>
          </a:p>
        </p:txBody>
      </p:sp>
      <p:sp>
        <p:nvSpPr>
          <p:cNvPr id="16" name="Freeform 15"/>
          <p:cNvSpPr/>
          <p:nvPr/>
        </p:nvSpPr>
        <p:spPr>
          <a:xfrm>
            <a:off x="8278370" y="1044743"/>
            <a:ext cx="3127248" cy="770423"/>
          </a:xfrm>
          <a:custGeom>
            <a:avLst/>
            <a:gdLst>
              <a:gd name="connsiteX0" fmla="*/ 0 w 3028207"/>
              <a:gd name="connsiteY0" fmla="*/ 0 h 616044"/>
              <a:gd name="connsiteX1" fmla="*/ 3028207 w 3028207"/>
              <a:gd name="connsiteY1" fmla="*/ 0 h 616044"/>
              <a:gd name="connsiteX2" fmla="*/ 3028207 w 3028207"/>
              <a:gd name="connsiteY2" fmla="*/ 616041 h 616044"/>
              <a:gd name="connsiteX3" fmla="*/ 2997447 w 3028207"/>
              <a:gd name="connsiteY3" fmla="*/ 534839 h 616044"/>
              <a:gd name="connsiteX4" fmla="*/ 1514104 w 3028207"/>
              <a:gd name="connsiteY4" fmla="*/ 213108 h 616044"/>
              <a:gd name="connsiteX5" fmla="*/ 0 w 3028207"/>
              <a:gd name="connsiteY5" fmla="*/ 616044 h 61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8207" h="616044">
                <a:moveTo>
                  <a:pt x="0" y="0"/>
                </a:moveTo>
                <a:lnTo>
                  <a:pt x="3028207" y="0"/>
                </a:lnTo>
                <a:lnTo>
                  <a:pt x="3028207" y="616041"/>
                </a:lnTo>
                <a:lnTo>
                  <a:pt x="2997447" y="534839"/>
                </a:lnTo>
                <a:cubicBezTo>
                  <a:pt x="2856262" y="351228"/>
                  <a:pt x="2245794" y="213108"/>
                  <a:pt x="1514104" y="213108"/>
                </a:cubicBezTo>
                <a:cubicBezTo>
                  <a:pt x="677887" y="213108"/>
                  <a:pt x="0" y="393509"/>
                  <a:pt x="0" y="616044"/>
                </a:cubicBezTo>
                <a:close/>
              </a:path>
            </a:pathLst>
          </a:custGeom>
          <a:solidFill>
            <a:srgbClr val="1E36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E3660"/>
                </a:solidFill>
                <a:latin typeface="Algerian" panose="04020705040A02060702" pitchFamily="82" charset="0"/>
              </a:rPr>
              <a:t>3</a:t>
            </a:r>
            <a:endParaRPr lang="en-US" sz="3600" b="1" dirty="0">
              <a:solidFill>
                <a:srgbClr val="1E3660"/>
              </a:solidFill>
              <a:latin typeface="Algerian" panose="04020705040A02060702" pitchFamily="82" charset="0"/>
            </a:endParaRPr>
          </a:p>
        </p:txBody>
      </p:sp>
    </p:spTree>
    <p:extLst>
      <p:ext uri="{BB962C8B-B14F-4D97-AF65-F5344CB8AC3E}">
        <p14:creationId xmlns:p14="http://schemas.microsoft.com/office/powerpoint/2010/main" val="2976985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3667149" y="0"/>
            <a:ext cx="487353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688768" y="1257380"/>
            <a:ext cx="10830295" cy="4524315"/>
          </a:xfrm>
          <a:prstGeom prst="rect">
            <a:avLst/>
          </a:prstGeom>
          <a:noFill/>
        </p:spPr>
        <p:txBody>
          <a:bodyPr wrap="square" rtlCol="0">
            <a:spAutoFit/>
          </a:bodyPr>
          <a:lstStyle/>
          <a:p>
            <a:pPr algn="just"/>
            <a:r>
              <a:rPr lang="en-US" b="1" dirty="0">
                <a:solidFill>
                  <a:srgbClr val="0D1E9C"/>
                </a:solidFill>
                <a:latin typeface="Tahoma" panose="020B0604030504040204" pitchFamily="34" charset="0"/>
                <a:ea typeface="Tahoma" panose="020B0604030504040204" pitchFamily="34" charset="0"/>
                <a:cs typeface="Tahoma" panose="020B0604030504040204" pitchFamily="34" charset="0"/>
              </a:rPr>
              <a:t>Attention Deficit Hyperactivity Disorder (ADHD)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is a neurodevelopmental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disorder,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is a condition that affects the ability to focus, control impulses, and regulate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behavior. </a:t>
            </a:r>
          </a:p>
          <a:p>
            <a:pPr algn="just"/>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ADHD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is often diagnosed in childhood, but it can also affect adults</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pPr algn="just"/>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Approximately</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solidFill>
                  <a:srgbClr val="0D1E9C"/>
                </a:solidFill>
                <a:latin typeface="Tahoma" panose="020B0604030504040204" pitchFamily="34" charset="0"/>
                <a:ea typeface="Tahoma" panose="020B0604030504040204" pitchFamily="34" charset="0"/>
                <a:cs typeface="Tahoma" panose="020B0604030504040204" pitchFamily="34" charset="0"/>
              </a:rPr>
              <a:t>129 million children and adolescents worldwide</a:t>
            </a:r>
            <a:r>
              <a:rPr lang="en-US" dirty="0">
                <a:solidFill>
                  <a:srgbClr val="1E3660"/>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between the</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solidFill>
                  <a:srgbClr val="0D1E9C"/>
                </a:solidFill>
                <a:latin typeface="Tahoma" panose="020B0604030504040204" pitchFamily="34" charset="0"/>
                <a:ea typeface="Tahoma" panose="020B0604030504040204" pitchFamily="34" charset="0"/>
                <a:cs typeface="Tahoma" panose="020B0604030504040204" pitchFamily="34" charset="0"/>
              </a:rPr>
              <a:t>ages of 5 to 19 years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old have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ADHD.</a:t>
            </a:r>
          </a:p>
          <a:p>
            <a:pPr algn="just"/>
            <a:endParaRPr lang="en-US" dirty="0">
              <a:solidFill>
                <a:srgbClr val="1E3660"/>
              </a:solidFill>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D1E9C"/>
                </a:solidFill>
                <a:latin typeface="Tahoma" panose="020B0604030504040204" pitchFamily="34" charset="0"/>
                <a:ea typeface="Tahoma" panose="020B0604030504040204" pitchFamily="34" charset="0"/>
                <a:cs typeface="Tahoma" panose="020B0604030504040204" pitchFamily="34" charset="0"/>
              </a:rPr>
              <a:t>Impact on Daily Life</a:t>
            </a:r>
          </a:p>
          <a:p>
            <a:pPr marL="285750" indent="-285750" algn="just">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Children with ADHD are more likely to struggle in school and have difficulty making and keeping friends.</a:t>
            </a:r>
          </a:p>
          <a:p>
            <a:pPr marL="285750" indent="-285750" algn="just">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Adults with ADHD may have difficulty with time management, organization, and completing tasks.</a:t>
            </a:r>
          </a:p>
          <a:p>
            <a:pPr marL="285750" indent="-285750" algn="just">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People with ADHD are more likely to struggle with addiction, anxiety, and depression</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pPr algn="just"/>
            <a:endParaRPr lang="en-US" dirty="0">
              <a:latin typeface="Tahoma" panose="020B0604030504040204" pitchFamily="34" charset="0"/>
              <a:ea typeface="Tahoma" panose="020B0604030504040204" pitchFamily="34" charset="0"/>
              <a:cs typeface="Tahoma" panose="020B0604030504040204" pitchFamily="34" charset="0"/>
            </a:endParaRPr>
          </a:p>
          <a:p>
            <a:pPr algn="just"/>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It is important to note:</a:t>
            </a:r>
          </a:p>
          <a:p>
            <a:pPr marL="285750" indent="-285750" algn="just">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ADHD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is not caused by bad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parenting or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lack of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discipline.</a:t>
            </a:r>
            <a:endPar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People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with ADHD can succeed in school, work, and relationships with the right support and treatment</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853787" y="273408"/>
            <a:ext cx="8500258" cy="461665"/>
          </a:xfrm>
          <a:prstGeom prst="rect">
            <a:avLst/>
          </a:prstGeom>
          <a:noFill/>
        </p:spPr>
        <p:txBody>
          <a:bodyPr wrap="square" rtlCol="0">
            <a:spAutoFit/>
          </a:bodyPr>
          <a:lstStyle/>
          <a:p>
            <a:pPr algn="ct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BACKGROUND INFORMATION</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6484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2375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166255" y="2136338"/>
            <a:ext cx="4227615" cy="2862322"/>
          </a:xfrm>
          <a:prstGeom prst="rect">
            <a:avLst/>
          </a:prstGeom>
          <a:noFill/>
        </p:spPr>
        <p:txBody>
          <a:bodyPr wrap="square" rtlCol="0">
            <a:spAutoFit/>
          </a:bodyPr>
          <a:lstStyle/>
          <a:p>
            <a:r>
              <a:rPr lang="en-US" i="1" dirty="0" smtClean="0">
                <a:solidFill>
                  <a:srgbClr val="0D1E9C"/>
                </a:solidFill>
                <a:latin typeface="Tahoma" panose="020B0604030504040204" pitchFamily="34" charset="0"/>
                <a:ea typeface="Tahoma" panose="020B0604030504040204" pitchFamily="34" charset="0"/>
                <a:cs typeface="Tahoma" panose="020B0604030504040204" pitchFamily="34" charset="0"/>
              </a:rPr>
              <a:t>Data overview</a:t>
            </a:r>
          </a:p>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Our data shows prevalent ADHD cases from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1990</a:t>
            </a:r>
            <a:r>
              <a:rPr lang="en-US" b="1" dirty="0" smtClean="0">
                <a:solidFill>
                  <a:srgbClr val="1E3660"/>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to 2019</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Data on a selected few are shown to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assess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Nigeria's</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prevalent cases in relation to other countries</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 prevalence of cases is in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millions</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t>
            </a:r>
            <a:endParaRPr lang="en-US" dirty="0">
              <a:solidFill>
                <a:srgbClr val="1E366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853787" y="273408"/>
            <a:ext cx="8500258" cy="830997"/>
          </a:xfrm>
          <a:prstGeom prst="rect">
            <a:avLst/>
          </a:prstGeom>
          <a:noFill/>
        </p:spPr>
        <p:txBody>
          <a:bodyPr wrap="square" rtlCol="0">
            <a:spAutoFit/>
          </a:bodyPr>
          <a:lstStyle/>
          <a:p>
            <a:pPr algn="ct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There has been </a:t>
            </a:r>
            <a:r>
              <a:rPr lang="en-US" sz="24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 </a:t>
            </a:r>
            <a:r>
              <a:rPr lang="en-US" sz="2400" dirty="0" smtClean="0">
                <a:solidFill>
                  <a:srgbClr val="0D1E9C"/>
                </a:solidFill>
                <a:latin typeface="Tahoma" panose="020B0604030504040204" pitchFamily="34" charset="0"/>
                <a:ea typeface="Tahoma" panose="020B0604030504040204" pitchFamily="34" charset="0"/>
                <a:cs typeface="Tahoma" panose="020B0604030504040204" pitchFamily="34" charset="0"/>
              </a:rPr>
              <a:t>increase</a:t>
            </a:r>
            <a:r>
              <a:rPr lang="en-US" sz="24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in the number of prevalent cases of ADHD in Nigeria from </a:t>
            </a:r>
            <a:r>
              <a:rPr lang="en-US" sz="2400" dirty="0">
                <a:solidFill>
                  <a:srgbClr val="0D1E9C"/>
                </a:solidFill>
                <a:latin typeface="Tahoma" panose="020B0604030504040204" pitchFamily="34" charset="0"/>
                <a:ea typeface="Tahoma" panose="020B0604030504040204" pitchFamily="34" charset="0"/>
                <a:cs typeface="Tahoma" panose="020B0604030504040204" pitchFamily="34" charset="0"/>
              </a:rPr>
              <a:t>1990</a:t>
            </a: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to </a:t>
            </a:r>
            <a:r>
              <a:rPr lang="en-US" sz="2400" dirty="0">
                <a:solidFill>
                  <a:srgbClr val="0D1E9C"/>
                </a:solidFill>
                <a:latin typeface="Tahoma" panose="020B0604030504040204" pitchFamily="34" charset="0"/>
                <a:ea typeface="Tahoma" panose="020B0604030504040204" pitchFamily="34" charset="0"/>
                <a:cs typeface="Tahoma" panose="020B0604030504040204" pitchFamily="34" charset="0"/>
              </a:rPr>
              <a:t>2019</a:t>
            </a: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6217722" y="1513763"/>
            <a:ext cx="4158342" cy="369332"/>
          </a:xfrm>
          <a:prstGeom prst="rect">
            <a:avLst/>
          </a:prstGeom>
          <a:noFill/>
        </p:spPr>
        <p:txBody>
          <a:bodyPr wrap="square" rtlCol="0">
            <a:spAutoFit/>
          </a:bodyPr>
          <a:lstStyle/>
          <a:p>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The trend of prevalent cases of ADHD</a:t>
            </a:r>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4393870" y="1805036"/>
            <a:ext cx="7806047" cy="5052963"/>
          </a:xfrm>
          <a:prstGeom prst="rect">
            <a:avLst/>
          </a:prstGeom>
        </p:spPr>
      </p:pic>
    </p:spTree>
    <p:extLst>
      <p:ext uri="{BB962C8B-B14F-4D97-AF65-F5344CB8AC3E}">
        <p14:creationId xmlns:p14="http://schemas.microsoft.com/office/powerpoint/2010/main" val="257096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7972302" y="1720840"/>
            <a:ext cx="4227615" cy="1754326"/>
          </a:xfrm>
          <a:prstGeom prst="rect">
            <a:avLst/>
          </a:prstGeom>
          <a:noFill/>
        </p:spPr>
        <p:txBody>
          <a:bodyPr wrap="square" rtlCol="0">
            <a:spAutoFit/>
          </a:bodyPr>
          <a:lstStyle/>
          <a:p>
            <a:r>
              <a:rPr lang="en-US" i="1" dirty="0" smtClean="0">
                <a:solidFill>
                  <a:srgbClr val="0D1E9C"/>
                </a:solidFill>
                <a:latin typeface="Tahoma" panose="020B0604030504040204" pitchFamily="34" charset="0"/>
                <a:ea typeface="Tahoma" panose="020B0604030504040204" pitchFamily="34" charset="0"/>
                <a:cs typeface="Tahoma" panose="020B0604030504040204" pitchFamily="34" charset="0"/>
              </a:rPr>
              <a:t>Key takeaways:</a:t>
            </a:r>
            <a:endParaRPr lang="en-US" i="1"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 rate of ADHD prevalence in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male</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children was nearly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fourfold</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that in </a:t>
            </a:r>
            <a:r>
              <a:rPr lang="en-US" b="1" dirty="0" smtClean="0">
                <a:solidFill>
                  <a:srgbClr val="5B9BD5"/>
                </a:solidFill>
                <a:latin typeface="Tahoma" panose="020B0604030504040204" pitchFamily="34" charset="0"/>
                <a:ea typeface="Tahoma" panose="020B0604030504040204" pitchFamily="34" charset="0"/>
                <a:cs typeface="Tahoma" panose="020B0604030504040204" pitchFamily="34" charset="0"/>
              </a:rPr>
              <a:t>girls</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1.25 per million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and </a:t>
            </a:r>
            <a:r>
              <a:rPr lang="en-US" b="1" dirty="0" smtClean="0">
                <a:solidFill>
                  <a:srgbClr val="5B9BD5"/>
                </a:solidFill>
                <a:latin typeface="Tahoma" panose="020B0604030504040204" pitchFamily="34" charset="0"/>
                <a:ea typeface="Tahoma" panose="020B0604030504040204" pitchFamily="34" charset="0"/>
                <a:cs typeface="Tahoma" panose="020B0604030504040204" pitchFamily="34" charset="0"/>
              </a:rPr>
              <a:t>0.35 per million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respectively) as of 2019</a:t>
            </a:r>
            <a:r>
              <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p:cNvSpPr txBox="1"/>
          <p:nvPr/>
        </p:nvSpPr>
        <p:spPr>
          <a:xfrm>
            <a:off x="884711" y="180485"/>
            <a:ext cx="10438409" cy="830997"/>
          </a:xfrm>
          <a:prstGeom prst="rect">
            <a:avLst/>
          </a:prstGeom>
          <a:noFill/>
        </p:spPr>
        <p:txBody>
          <a:bodyPr wrap="square" rtlCol="0">
            <a:spAutoFit/>
          </a:bodyPr>
          <a:lstStyle/>
          <a:p>
            <a:pPr algn="ctr"/>
            <a:r>
              <a:rPr lang="en-US" sz="2400" dirty="0">
                <a:solidFill>
                  <a:srgbClr val="0D1E9C"/>
                </a:solidFill>
                <a:latin typeface="Tahoma" panose="020B0604030504040204" pitchFamily="34" charset="0"/>
                <a:ea typeface="Tahoma" panose="020B0604030504040204" pitchFamily="34" charset="0"/>
                <a:cs typeface="Tahoma" panose="020B0604030504040204" pitchFamily="34" charset="0"/>
              </a:rPr>
              <a:t>Males</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are nearly </a:t>
            </a:r>
            <a:r>
              <a:rPr lang="en-US" sz="2400" dirty="0">
                <a:solidFill>
                  <a:srgbClr val="0D1E9C"/>
                </a:solidFill>
                <a:latin typeface="Tahoma" panose="020B0604030504040204" pitchFamily="34" charset="0"/>
                <a:ea typeface="Tahoma" panose="020B0604030504040204" pitchFamily="34" charset="0"/>
                <a:cs typeface="Tahoma" panose="020B0604030504040204" pitchFamily="34" charset="0"/>
              </a:rPr>
              <a:t>four times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more likely to </a:t>
            </a: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exhibit ADHD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than </a:t>
            </a:r>
            <a:r>
              <a:rPr lang="en-US" sz="2400" dirty="0">
                <a:solidFill>
                  <a:srgbClr val="0286FF"/>
                </a:solidFill>
                <a:latin typeface="Tahoma" panose="020B0604030504040204" pitchFamily="34" charset="0"/>
                <a:ea typeface="Tahoma" panose="020B0604030504040204" pitchFamily="34" charset="0"/>
                <a:cs typeface="Tahoma" panose="020B0604030504040204" pitchFamily="34" charset="0"/>
              </a:rPr>
              <a:t>girls</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based on a gender comparison of cases among Nigerian children and adolescents.</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7918" y="2073265"/>
            <a:ext cx="7746673" cy="4784735"/>
          </a:xfrm>
          <a:prstGeom prst="rect">
            <a:avLst/>
          </a:prstGeom>
        </p:spPr>
      </p:pic>
      <p:sp>
        <p:nvSpPr>
          <p:cNvPr id="8" name="TextBox 7"/>
          <p:cNvSpPr txBox="1"/>
          <p:nvPr/>
        </p:nvSpPr>
        <p:spPr>
          <a:xfrm>
            <a:off x="235035" y="1757469"/>
            <a:ext cx="7292438" cy="369332"/>
          </a:xfrm>
          <a:prstGeom prst="rect">
            <a:avLst/>
          </a:prstGeom>
          <a:noFill/>
        </p:spPr>
        <p:txBody>
          <a:bodyPr wrap="square" rtlCol="0">
            <a:spAutoFit/>
          </a:bodyPr>
          <a:lstStyle/>
          <a:p>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Gender comparison of cases among Nigerian children and adolescents</a:t>
            </a:r>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p:cNvCxnSpPr/>
          <p:nvPr/>
        </p:nvCxnSpPr>
        <p:spPr>
          <a:xfrm>
            <a:off x="6828312" y="2720708"/>
            <a:ext cx="0" cy="3809453"/>
          </a:xfrm>
          <a:prstGeom prst="straightConnector1">
            <a:avLst/>
          </a:prstGeom>
          <a:ln w="38100">
            <a:solidFill>
              <a:srgbClr val="0D1E9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43107" y="4581898"/>
            <a:ext cx="0" cy="942530"/>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939149" y="3610951"/>
            <a:ext cx="0" cy="961475"/>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35191" y="2649476"/>
            <a:ext cx="0" cy="961475"/>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43107" y="5567753"/>
            <a:ext cx="0" cy="961475"/>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60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7972302" y="1720840"/>
            <a:ext cx="4227615" cy="1477328"/>
          </a:xfrm>
          <a:prstGeom prst="rect">
            <a:avLst/>
          </a:prstGeom>
          <a:noFill/>
        </p:spPr>
        <p:txBody>
          <a:bodyPr wrap="square" rtlCol="0">
            <a:spAutoFit/>
          </a:bodyPr>
          <a:lstStyle/>
          <a:p>
            <a:r>
              <a:rPr lang="en-US" i="1" dirty="0" smtClean="0">
                <a:solidFill>
                  <a:srgbClr val="0D1E9C"/>
                </a:solidFill>
                <a:latin typeface="Tahoma" panose="020B0604030504040204" pitchFamily="34" charset="0"/>
                <a:ea typeface="Tahoma" panose="020B0604030504040204" pitchFamily="34" charset="0"/>
                <a:cs typeface="Tahoma" panose="020B0604030504040204" pitchFamily="34" charset="0"/>
              </a:rPr>
              <a:t>Key takeaways:</a:t>
            </a:r>
            <a:endPar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Prevalent cases in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adolescents</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were nearly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twice</a:t>
            </a: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that in </a:t>
            </a:r>
            <a:r>
              <a:rPr lang="en-US" b="1" dirty="0" smtClean="0">
                <a:solidFill>
                  <a:srgbClr val="5B9BD5"/>
                </a:solidFill>
                <a:latin typeface="Tahoma" panose="020B0604030504040204" pitchFamily="34" charset="0"/>
                <a:ea typeface="Tahoma" panose="020B0604030504040204" pitchFamily="34" charset="0"/>
                <a:cs typeface="Tahoma" panose="020B0604030504040204" pitchFamily="34" charset="0"/>
              </a:rPr>
              <a:t>children</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0.82 per million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and </a:t>
            </a:r>
            <a:r>
              <a:rPr lang="en-US" b="1" dirty="0" smtClean="0">
                <a:solidFill>
                  <a:srgbClr val="5B9BD5"/>
                </a:solidFill>
                <a:latin typeface="Tahoma" panose="020B0604030504040204" pitchFamily="34" charset="0"/>
                <a:ea typeface="Tahoma" panose="020B0604030504040204" pitchFamily="34" charset="0"/>
                <a:cs typeface="Tahoma" panose="020B0604030504040204" pitchFamily="34" charset="0"/>
              </a:rPr>
              <a:t>0.44 per million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respectively) as of 2019.</a:t>
            </a:r>
          </a:p>
        </p:txBody>
      </p:sp>
      <p:sp>
        <p:nvSpPr>
          <p:cNvPr id="7" name="TextBox 6"/>
          <p:cNvSpPr txBox="1"/>
          <p:nvPr/>
        </p:nvSpPr>
        <p:spPr>
          <a:xfrm>
            <a:off x="1853787" y="143691"/>
            <a:ext cx="8500258" cy="830997"/>
          </a:xfrm>
          <a:prstGeom prst="rect">
            <a:avLst/>
          </a:prstGeom>
          <a:noFill/>
        </p:spPr>
        <p:txBody>
          <a:bodyPr wrap="square" rtlCol="0">
            <a:spAutoFit/>
          </a:bodyPr>
          <a:lstStyle/>
          <a:p>
            <a:pPr algn="ctr"/>
            <a:r>
              <a:rPr lang="en-US" sz="2400" dirty="0" smtClean="0">
                <a:solidFill>
                  <a:srgbClr val="0D1E9C"/>
                </a:solidFill>
                <a:latin typeface="Tahoma" panose="020B0604030504040204" pitchFamily="34" charset="0"/>
                <a:ea typeface="Tahoma" panose="020B0604030504040204" pitchFamily="34" charset="0"/>
                <a:cs typeface="Tahoma" panose="020B0604030504040204" pitchFamily="34" charset="0"/>
              </a:rPr>
              <a:t>Adolescents </a:t>
            </a: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are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nearly </a:t>
            </a:r>
            <a:r>
              <a:rPr lang="en-US" sz="2400" dirty="0" smtClean="0">
                <a:solidFill>
                  <a:srgbClr val="0D1E9C"/>
                </a:solidFill>
                <a:latin typeface="Tahoma" panose="020B0604030504040204" pitchFamily="34" charset="0"/>
                <a:ea typeface="Tahoma" panose="020B0604030504040204" pitchFamily="34" charset="0"/>
                <a:cs typeface="Tahoma" panose="020B0604030504040204" pitchFamily="34" charset="0"/>
              </a:rPr>
              <a:t>twice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more likely to </a:t>
            </a: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exhibit ADHD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than </a:t>
            </a:r>
            <a:r>
              <a:rPr lang="en-US" sz="2400" dirty="0" smtClean="0">
                <a:solidFill>
                  <a:srgbClr val="0286FF"/>
                </a:solidFill>
                <a:latin typeface="Tahoma" panose="020B0604030504040204" pitchFamily="34" charset="0"/>
                <a:ea typeface="Tahoma" panose="020B0604030504040204" pitchFamily="34" charset="0"/>
                <a:cs typeface="Tahoma" panose="020B0604030504040204" pitchFamily="34" charset="0"/>
              </a:rPr>
              <a:t>children </a:t>
            </a: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based </a:t>
            </a:r>
            <a:r>
              <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on a </a:t>
            </a:r>
            <a:r>
              <a:rPr lang="en-US" sz="2400" dirty="0" smtClean="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age comparison.</a:t>
            </a:r>
            <a:endParaRPr lang="en-US" sz="2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138796" y="1763321"/>
            <a:ext cx="7702629" cy="369332"/>
          </a:xfrm>
          <a:prstGeom prst="rect">
            <a:avLst/>
          </a:prstGeom>
          <a:noFill/>
        </p:spPr>
        <p:txBody>
          <a:bodyPr wrap="square" rtlCol="0">
            <a:spAutoFit/>
          </a:bodyPr>
          <a:lstStyle/>
          <a:p>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Age group comparison of cases among Nigerian children and adolescents</a:t>
            </a:r>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7919" y="2100965"/>
            <a:ext cx="7964384" cy="4675387"/>
          </a:xfrm>
          <a:prstGeom prst="rect">
            <a:avLst/>
          </a:prstGeom>
        </p:spPr>
      </p:pic>
      <p:cxnSp>
        <p:nvCxnSpPr>
          <p:cNvPr id="6" name="Straight Arrow Connector 5"/>
          <p:cNvCxnSpPr/>
          <p:nvPr/>
        </p:nvCxnSpPr>
        <p:spPr>
          <a:xfrm>
            <a:off x="6828312" y="2623604"/>
            <a:ext cx="0" cy="3837447"/>
          </a:xfrm>
          <a:prstGeom prst="straightConnector1">
            <a:avLst/>
          </a:prstGeom>
          <a:ln w="38100">
            <a:solidFill>
              <a:srgbClr val="0D1E9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78733" y="4587179"/>
            <a:ext cx="0" cy="1873644"/>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78733" y="2713535"/>
            <a:ext cx="0" cy="1873644"/>
          </a:xfrm>
          <a:prstGeom prst="straightConnector1">
            <a:avLst/>
          </a:prstGeom>
          <a:ln w="38100">
            <a:solidFill>
              <a:srgbClr val="0E8CFF"/>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78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104"/>
          <p:cNvSpPr/>
          <p:nvPr/>
        </p:nvSpPr>
        <p:spPr>
          <a:xfrm>
            <a:off x="7918" y="0"/>
            <a:ext cx="12191999" cy="6858000"/>
          </a:xfrm>
          <a:custGeom>
            <a:avLst/>
            <a:gdLst>
              <a:gd name="connsiteX0" fmla="*/ 0 w 12191999"/>
              <a:gd name="connsiteY0" fmla="*/ 0 h 6858000"/>
              <a:gd name="connsiteX1" fmla="*/ 9403277 w 12191999"/>
              <a:gd name="connsiteY1" fmla="*/ 0 h 6858000"/>
              <a:gd name="connsiteX2" fmla="*/ 6614555 w 12191999"/>
              <a:gd name="connsiteY2" fmla="*/ 3360717 h 6858000"/>
              <a:gd name="connsiteX3" fmla="*/ 9403277 w 12191999"/>
              <a:gd name="connsiteY3" fmla="*/ 6721434 h 6858000"/>
              <a:gd name="connsiteX4" fmla="*/ 12191999 w 12191999"/>
              <a:gd name="connsiteY4" fmla="*/ 3360717 h 6858000"/>
              <a:gd name="connsiteX5" fmla="*/ 12191999 w 12191999"/>
              <a:gd name="connsiteY5" fmla="*/ 6858000 h 6858000"/>
              <a:gd name="connsiteX6" fmla="*/ 0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9403277" y="0"/>
                </a:lnTo>
                <a:cubicBezTo>
                  <a:pt x="7863108" y="0"/>
                  <a:pt x="6614555" y="1504644"/>
                  <a:pt x="6614555" y="3360717"/>
                </a:cubicBezTo>
                <a:cubicBezTo>
                  <a:pt x="6614555" y="5216790"/>
                  <a:pt x="7863108" y="6721434"/>
                  <a:pt x="9403277" y="6721434"/>
                </a:cubicBezTo>
                <a:cubicBezTo>
                  <a:pt x="10943446" y="6721434"/>
                  <a:pt x="12191999" y="5216790"/>
                  <a:pt x="12191999" y="3360717"/>
                </a:cubicBezTo>
                <a:lnTo>
                  <a:pt x="12191999" y="6858000"/>
                </a:lnTo>
                <a:lnTo>
                  <a:pt x="0" y="685800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5" name="Rectangle 4"/>
          <p:cNvSpPr/>
          <p:nvPr/>
        </p:nvSpPr>
        <p:spPr>
          <a:xfrm>
            <a:off x="4090059" y="0"/>
            <a:ext cx="4027714" cy="13716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extBox 1"/>
          <p:cNvSpPr txBox="1"/>
          <p:nvPr/>
        </p:nvSpPr>
        <p:spPr>
          <a:xfrm>
            <a:off x="7843033" y="1479353"/>
            <a:ext cx="4227615" cy="1754326"/>
          </a:xfrm>
          <a:prstGeom prst="rect">
            <a:avLst/>
          </a:prstGeom>
          <a:noFill/>
        </p:spPr>
        <p:txBody>
          <a:bodyPr wrap="square" rtlCol="0">
            <a:spAutoFit/>
          </a:bodyPr>
          <a:lstStyle/>
          <a:p>
            <a:r>
              <a:rPr lang="en-US" i="1" dirty="0" smtClean="0">
                <a:solidFill>
                  <a:srgbClr val="0D1E9C"/>
                </a:solidFill>
                <a:latin typeface="Tahoma" panose="020B0604030504040204" pitchFamily="34" charset="0"/>
                <a:ea typeface="Tahoma" panose="020B0604030504040204" pitchFamily="34" charset="0"/>
                <a:cs typeface="Tahoma" panose="020B0604030504040204" pitchFamily="34" charset="0"/>
              </a:rPr>
              <a:t>Key takeaways:</a:t>
            </a:r>
            <a:endParaRPr lang="en-US" dirty="0" smtClean="0">
              <a:solidFill>
                <a:srgbClr val="1E36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There was a consistent fall in the rate of development in both the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male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and</a:t>
            </a:r>
            <a:r>
              <a:rPr lang="en-US" b="1"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0286FF"/>
                </a:solidFill>
                <a:latin typeface="Tahoma" panose="020B0604030504040204" pitchFamily="34" charset="0"/>
                <a:ea typeface="Tahoma" panose="020B0604030504040204" pitchFamily="34" charset="0"/>
                <a:cs typeface="Tahoma" panose="020B0604030504040204" pitchFamily="34" charset="0"/>
              </a:rPr>
              <a:t>female</a:t>
            </a:r>
            <a:r>
              <a:rPr lang="en-US" dirty="0" smtClean="0">
                <a:solidFill>
                  <a:srgbClr val="0286FF"/>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ADHD cases from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2003</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to </a:t>
            </a:r>
            <a:r>
              <a:rPr lang="en-US" b="1" dirty="0" smtClean="0">
                <a:solidFill>
                  <a:srgbClr val="0D1E9C"/>
                </a:solidFill>
                <a:latin typeface="Tahoma" panose="020B0604030504040204" pitchFamily="34" charset="0"/>
                <a:ea typeface="Tahoma" panose="020B0604030504040204" pitchFamily="34" charset="0"/>
                <a:cs typeface="Tahoma" panose="020B0604030504040204" pitchFamily="34" charset="0"/>
              </a:rPr>
              <a:t>2019 </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and</a:t>
            </a:r>
            <a:r>
              <a:rPr lang="en-US" b="1"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0286FF"/>
                </a:solidFill>
                <a:latin typeface="Tahoma" panose="020B0604030504040204" pitchFamily="34" charset="0"/>
                <a:ea typeface="Tahoma" panose="020B0604030504040204" pitchFamily="34" charset="0"/>
                <a:cs typeface="Tahoma" panose="020B0604030504040204" pitchFamily="34" charset="0"/>
              </a:rPr>
              <a:t>2011</a:t>
            </a:r>
            <a:r>
              <a:rPr lang="en-US" dirty="0">
                <a:solidFill>
                  <a:srgbClr val="0286FF"/>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to </a:t>
            </a:r>
            <a:r>
              <a:rPr lang="en-US" b="1" dirty="0">
                <a:solidFill>
                  <a:srgbClr val="0286FF"/>
                </a:solidFill>
                <a:latin typeface="Tahoma" panose="020B0604030504040204" pitchFamily="34" charset="0"/>
                <a:ea typeface="Tahoma" panose="020B0604030504040204" pitchFamily="34" charset="0"/>
                <a:cs typeface="Tahoma" panose="020B0604030504040204" pitchFamily="34" charset="0"/>
              </a:rPr>
              <a:t>2019</a:t>
            </a:r>
            <a:r>
              <a:rPr lang="en-US"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a:t>
            </a:r>
          </a:p>
          <a:p>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0" y="1479353"/>
            <a:ext cx="7450033" cy="646331"/>
          </a:xfrm>
          <a:prstGeom prst="rect">
            <a:avLst/>
          </a:prstGeom>
          <a:noFill/>
        </p:spPr>
        <p:txBody>
          <a:bodyPr wrap="square" rtlCol="0">
            <a:spAutoFit/>
          </a:bodyPr>
          <a:lstStyle/>
          <a:p>
            <a:pPr algn="ctr"/>
            <a:r>
              <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rPr>
              <a:t>Rate of development in both male and female ADHD cases among Nigerian children and adolescents.</a:t>
            </a:r>
            <a:endParaRPr lang="en-US" dirty="0" smtClean="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a:stretch>
            <a:fillRect/>
          </a:stretch>
        </p:blipFill>
        <p:spPr>
          <a:xfrm>
            <a:off x="7918" y="2125684"/>
            <a:ext cx="7835115" cy="4581006"/>
          </a:xfrm>
          <a:prstGeom prst="rect">
            <a:avLst/>
          </a:prstGeom>
        </p:spPr>
      </p:pic>
      <p:cxnSp>
        <p:nvCxnSpPr>
          <p:cNvPr id="13" name="Straight Arrow Connector 12"/>
          <p:cNvCxnSpPr/>
          <p:nvPr/>
        </p:nvCxnSpPr>
        <p:spPr>
          <a:xfrm>
            <a:off x="3135085" y="2521156"/>
            <a:ext cx="0" cy="3543818"/>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831276" y="2977204"/>
            <a:ext cx="0" cy="308299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53787" y="132737"/>
            <a:ext cx="8500258" cy="830997"/>
          </a:xfrm>
          <a:prstGeom prst="rect">
            <a:avLst/>
          </a:prstGeom>
          <a:noFill/>
        </p:spPr>
        <p:txBody>
          <a:bodyPr wrap="square" rtlCol="0">
            <a:spAutoFit/>
          </a:bodyPr>
          <a:lstStyle/>
          <a:p>
            <a:pPr algn="ctr"/>
            <a:r>
              <a:rPr lang="en-US" sz="24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There was a </a:t>
            </a: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consistent </a:t>
            </a:r>
            <a:r>
              <a:rPr lang="en-US" sz="2400" dirty="0">
                <a:solidFill>
                  <a:srgbClr val="0D1E9C"/>
                </a:solidFill>
                <a:latin typeface="Tahoma" panose="020B0604030504040204" pitchFamily="34" charset="0"/>
                <a:ea typeface="Tahoma" panose="020B0604030504040204" pitchFamily="34" charset="0"/>
                <a:cs typeface="Tahoma" panose="020B0604030504040204" pitchFamily="34" charset="0"/>
              </a:rPr>
              <a:t>decline</a:t>
            </a:r>
            <a:r>
              <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in the number of new cases of ADHD among </a:t>
            </a:r>
            <a:r>
              <a:rPr lang="en-US" sz="24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both males and females.</a:t>
            </a:r>
            <a:endParaRPr lang="en-US" sz="24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783089" y="3079790"/>
            <a:ext cx="553357" cy="307777"/>
          </a:xfrm>
          <a:prstGeom prst="rect">
            <a:avLst/>
          </a:prstGeom>
          <a:noFill/>
        </p:spPr>
        <p:txBody>
          <a:bodyPr wrap="none" rtlCol="0">
            <a:spAutoFit/>
          </a:bodyPr>
          <a:lstStyle/>
          <a:p>
            <a:r>
              <a:rPr lang="en-US" sz="1400" dirty="0" smtClean="0">
                <a:solidFill>
                  <a:srgbClr val="0D1E9C"/>
                </a:solidFill>
                <a:latin typeface="Tahoma" panose="020B0604030504040204" pitchFamily="34" charset="0"/>
                <a:ea typeface="Tahoma" panose="020B0604030504040204" pitchFamily="34" charset="0"/>
                <a:cs typeface="Tahoma" panose="020B0604030504040204" pitchFamily="34" charset="0"/>
              </a:rPr>
              <a:t>Male</a:t>
            </a:r>
            <a:endParaRPr lang="en-US" sz="1400" dirty="0">
              <a:solidFill>
                <a:srgbClr val="0D1E9C"/>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783089" y="4297265"/>
            <a:ext cx="749629" cy="307777"/>
          </a:xfrm>
          <a:prstGeom prst="rect">
            <a:avLst/>
          </a:prstGeom>
          <a:noFill/>
        </p:spPr>
        <p:txBody>
          <a:bodyPr wrap="none" rtlCol="0">
            <a:spAutoFit/>
          </a:bodyPr>
          <a:lstStyle/>
          <a:p>
            <a:r>
              <a:rPr lang="en-US" sz="1400" dirty="0" smtClean="0">
                <a:solidFill>
                  <a:srgbClr val="0286FF"/>
                </a:solidFill>
                <a:latin typeface="Tahoma" panose="020B0604030504040204" pitchFamily="34" charset="0"/>
                <a:ea typeface="Tahoma" panose="020B0604030504040204" pitchFamily="34" charset="0"/>
                <a:cs typeface="Tahoma" panose="020B0604030504040204" pitchFamily="34" charset="0"/>
              </a:rPr>
              <a:t>Female</a:t>
            </a:r>
            <a:endParaRPr lang="en-US" sz="1400" dirty="0">
              <a:solidFill>
                <a:srgbClr val="0286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0126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744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59</cp:revision>
  <dcterms:created xsi:type="dcterms:W3CDTF">2023-08-05T06:33:32Z</dcterms:created>
  <dcterms:modified xsi:type="dcterms:W3CDTF">2023-08-06T14:27:00Z</dcterms:modified>
</cp:coreProperties>
</file>