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2" r:id="rId2"/>
    <p:sldId id="278" r:id="rId3"/>
    <p:sldId id="279" r:id="rId4"/>
    <p:sldId id="257" r:id="rId5"/>
    <p:sldId id="280" r:id="rId6"/>
    <p:sldId id="281" r:id="rId7"/>
    <p:sldId id="282" r:id="rId8"/>
    <p:sldId id="283" r:id="rId9"/>
    <p:sldId id="285" r:id="rId10"/>
    <p:sldId id="284" r:id="rId11"/>
    <p:sldId id="272"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C0C"/>
    <a:srgbClr val="344040"/>
    <a:srgbClr val="FEC689"/>
    <a:srgbClr val="4C3332"/>
    <a:srgbClr val="422A2A"/>
    <a:srgbClr val="4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706" autoAdjust="0"/>
  </p:normalViewPr>
  <p:slideViewPr>
    <p:cSldViewPr snapToGrid="0">
      <p:cViewPr varScale="1">
        <p:scale>
          <a:sx n="80" d="100"/>
          <a:sy n="80" d="100"/>
        </p:scale>
        <p:origin x="120" y="60"/>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8/10/2023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vl1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8/10/2023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8/10/2023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8/10/2023</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ndfonline.com/doi/full/10.1080/23311886.2018.1555201" TargetMode="External"/><Relationship Id="rId2" Type="http://schemas.openxmlformats.org/officeDocument/2006/relationships/hyperlink" Target="https://www.ncbi.nlm.nih.gov/pmc/articles/PMC7445699/" TargetMode="External"/><Relationship Id="rId1" Type="http://schemas.openxmlformats.org/officeDocument/2006/relationships/slideLayout" Target="../slideLayouts/slideLayout3.xml"/><Relationship Id="rId5" Type="http://schemas.openxmlformats.org/officeDocument/2006/relationships/hyperlink" Target="https://api.worldbank.org/v2/en/indicator/SP.POP.65UP.TO?downloadformat=excel" TargetMode="External"/><Relationship Id="rId4" Type="http://schemas.openxmlformats.org/officeDocument/2006/relationships/hyperlink" Target="https://s3.us-east-1.amazonaws.com/hdx-production-filestore/resources/4658aa59-0554-4fac-8473-377da4b7a0e9/nigeriahealthfacilities.csv?AWSAccessKeyId=AKIAXYC32WNAS5V67V55&amp;Signature=cY7%2F0eZiZcZw0yPpgoqVoMVspeQ%3D&amp;Expires=16916627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0"/>
          </p:nvPr>
        </p:nvPicPr>
        <p:blipFill>
          <a:blip r:embed="rId2">
            <a:extLst>
              <a:ext uri="{28A0092B-C50C-407E-A947-70E740481C1C}">
                <a14:useLocalDpi xmlns:a14="http://schemas.microsoft.com/office/drawing/2010/main" val="0"/>
              </a:ext>
            </a:extLst>
          </a:blip>
          <a:srcRect l="7611" r="7611"/>
          <a:stretch>
            <a:fillRect/>
          </a:stretch>
        </p:blipFill>
        <p:spPr/>
      </p:pic>
      <p:pic>
        <p:nvPicPr>
          <p:cNvPr id="16" name="Picture Placeholder 15"/>
          <p:cNvPicPr>
            <a:picLocks noGrp="1" noChangeAspect="1"/>
          </p:cNvPicPr>
          <p:nvPr>
            <p:ph type="pic" idx="11"/>
          </p:nvPr>
        </p:nvPicPr>
        <p:blipFill>
          <a:blip r:embed="rId3">
            <a:extLst>
              <a:ext uri="{28A0092B-C50C-407E-A947-70E740481C1C}">
                <a14:useLocalDpi xmlns:a14="http://schemas.microsoft.com/office/drawing/2010/main" val="0"/>
              </a:ext>
            </a:extLst>
          </a:blip>
          <a:srcRect t="9345" b="9345"/>
          <a:stretch>
            <a:fillRect/>
          </a:stretch>
        </p:blipFill>
        <p:spPr/>
      </p:pic>
      <p:pic>
        <p:nvPicPr>
          <p:cNvPr id="14" name="Picture Placeholder 13"/>
          <p:cNvPicPr>
            <a:picLocks noGrp="1" noChangeAspect="1"/>
          </p:cNvPicPr>
          <p:nvPr>
            <p:ph type="pic" idx="12"/>
          </p:nvPr>
        </p:nvPicPr>
        <p:blipFill>
          <a:blip r:embed="rId4">
            <a:extLst>
              <a:ext uri="{28A0092B-C50C-407E-A947-70E740481C1C}">
                <a14:useLocalDpi xmlns:a14="http://schemas.microsoft.com/office/drawing/2010/main" val="0"/>
              </a:ext>
            </a:extLst>
          </a:blip>
          <a:srcRect l="7611" r="7611"/>
          <a:stretch>
            <a:fillRect/>
          </a:stretch>
        </p:blipFill>
        <p:spPr/>
      </p:pic>
      <p:sp>
        <p:nvSpPr>
          <p:cNvPr id="17" name="Rectangle 16"/>
          <p:cNvSpPr/>
          <p:nvPr/>
        </p:nvSpPr>
        <p:spPr>
          <a:xfrm>
            <a:off x="0" y="4805112"/>
            <a:ext cx="12192000" cy="2112263"/>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140542" y="5893111"/>
            <a:ext cx="9910919" cy="400110"/>
          </a:xfrm>
          <a:prstGeom prst="rect">
            <a:avLst/>
          </a:prstGeom>
          <a:noFill/>
        </p:spPr>
        <p:txBody>
          <a:bodyPr wrap="none" rtlCol="0">
            <a:spAutoFit/>
          </a:bodyPr>
          <a:lstStyle/>
          <a:p>
            <a:pPr algn="ctr"/>
            <a:r>
              <a:rPr lang="en-US" sz="2000" dirty="0" smtClean="0">
                <a:solidFill>
                  <a:srgbClr val="EB6C0C"/>
                </a:solidFill>
                <a:latin typeface="Tahoma" panose="020B0604030504040204" pitchFamily="34" charset="0"/>
                <a:ea typeface="Tahoma" panose="020B0604030504040204" pitchFamily="34" charset="0"/>
                <a:cs typeface="Tahoma" panose="020B0604030504040204" pitchFamily="34" charset="0"/>
              </a:rPr>
              <a:t>"Unveiling </a:t>
            </a:r>
            <a:r>
              <a:rPr lang="en-US" sz="2000" dirty="0">
                <a:solidFill>
                  <a:srgbClr val="EB6C0C"/>
                </a:solidFill>
                <a:latin typeface="Tahoma" panose="020B0604030504040204" pitchFamily="34" charset="0"/>
                <a:ea typeface="Tahoma" panose="020B0604030504040204" pitchFamily="34" charset="0"/>
                <a:cs typeface="Tahoma" panose="020B0604030504040204" pitchFamily="34" charset="0"/>
              </a:rPr>
              <a:t>the Tapestry of Time: Navigating Ageing and </a:t>
            </a:r>
            <a:r>
              <a:rPr lang="en-US" sz="2000" dirty="0" smtClean="0">
                <a:solidFill>
                  <a:srgbClr val="EB6C0C"/>
                </a:solidFill>
                <a:latin typeface="Tahoma" panose="020B0604030504040204" pitchFamily="34" charset="0"/>
                <a:ea typeface="Tahoma" panose="020B0604030504040204" pitchFamily="34" charset="0"/>
                <a:cs typeface="Tahoma" panose="020B0604030504040204" pitchFamily="34" charset="0"/>
              </a:rPr>
              <a:t>the Care for </a:t>
            </a:r>
            <a:r>
              <a:rPr lang="en-US" sz="2000" dirty="0">
                <a:solidFill>
                  <a:srgbClr val="EB6C0C"/>
                </a:solidFill>
                <a:latin typeface="Tahoma" panose="020B0604030504040204" pitchFamily="34" charset="0"/>
                <a:ea typeface="Tahoma" panose="020B0604030504040204" pitchFamily="34" charset="0"/>
                <a:cs typeface="Tahoma" panose="020B0604030504040204" pitchFamily="34" charset="0"/>
              </a:rPr>
              <a:t>Elders in </a:t>
            </a:r>
            <a:r>
              <a:rPr lang="en-US" sz="2000" dirty="0" smtClean="0">
                <a:solidFill>
                  <a:srgbClr val="EB6C0C"/>
                </a:solidFill>
                <a:latin typeface="Tahoma" panose="020B0604030504040204" pitchFamily="34" charset="0"/>
                <a:ea typeface="Tahoma" panose="020B0604030504040204" pitchFamily="34" charset="0"/>
                <a:cs typeface="Tahoma" panose="020B0604030504040204" pitchFamily="34" charset="0"/>
              </a:rPr>
              <a:t>Nigeria"</a:t>
            </a:r>
            <a:endParaRPr lang="en-US" sz="2000" dirty="0">
              <a:solidFill>
                <a:srgbClr val="EB6C0C"/>
              </a:solidFill>
              <a:latin typeface="Tahoma" panose="020B0604030504040204" pitchFamily="34" charset="0"/>
              <a:ea typeface="Tahoma" panose="020B0604030504040204" pitchFamily="34" charset="0"/>
              <a:cs typeface="Tahoma" panose="020B0604030504040204" pitchFamily="34" charset="0"/>
            </a:endParaRPr>
          </a:p>
        </p:txBody>
      </p:sp>
      <p:sp>
        <p:nvSpPr>
          <p:cNvPr id="21" name="TextBox 20"/>
          <p:cNvSpPr txBox="1"/>
          <p:nvPr/>
        </p:nvSpPr>
        <p:spPr>
          <a:xfrm>
            <a:off x="3031411" y="4807292"/>
            <a:ext cx="6129178" cy="923330"/>
          </a:xfrm>
          <a:prstGeom prst="rect">
            <a:avLst/>
          </a:prstGeom>
          <a:noFill/>
        </p:spPr>
        <p:txBody>
          <a:bodyPr wrap="none" rtlCol="0">
            <a:spAutoFit/>
          </a:bodyPr>
          <a:lstStyle/>
          <a:p>
            <a:pPr algn="ctr"/>
            <a:r>
              <a:rPr lang="en-US" sz="5400" dirty="0" smtClean="0">
                <a:solidFill>
                  <a:srgbClr val="EB6C0C"/>
                </a:solidFill>
                <a:latin typeface="Tahoma" panose="020B0604030504040204" pitchFamily="34" charset="0"/>
                <a:ea typeface="Tahoma" panose="020B0604030504040204" pitchFamily="34" charset="0"/>
                <a:cs typeface="Tahoma" panose="020B0604030504040204" pitchFamily="34" charset="0"/>
              </a:rPr>
              <a:t>Is ageing our fault?</a:t>
            </a:r>
            <a:endParaRPr lang="en-US" sz="5400" dirty="0">
              <a:solidFill>
                <a:srgbClr val="EB6C0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4379" y="954843"/>
            <a:ext cx="8358250" cy="830997"/>
          </a:xfrm>
          <a:prstGeom prst="rect">
            <a:avLst/>
          </a:prstGeom>
          <a:noFill/>
        </p:spPr>
        <p:txBody>
          <a:bodyPr wrap="square" rtlCol="0">
            <a:spAutoFit/>
          </a:bodyPr>
          <a:lstStyle/>
          <a:p>
            <a:pPr algn="just"/>
            <a:r>
              <a:rPr lang="en-US" sz="24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If we continue to export our health professionals </a:t>
            </a:r>
            <a:r>
              <a:rPr lang="en-US" sz="2400" dirty="0" smtClean="0">
                <a:solidFill>
                  <a:srgbClr val="EB6C0C"/>
                </a:solidFill>
                <a:latin typeface="Tahoma" panose="020B0604030504040204" pitchFamily="34" charset="0"/>
                <a:ea typeface="Tahoma" panose="020B0604030504040204" pitchFamily="34" charset="0"/>
                <a:cs typeface="Tahoma" panose="020B0604030504040204" pitchFamily="34" charset="0"/>
              </a:rPr>
              <a:t>who will then take care of our elderly?</a:t>
            </a:r>
            <a:r>
              <a:rPr lang="en-US" sz="24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p>
        </p:txBody>
      </p:sp>
      <p:sp>
        <p:nvSpPr>
          <p:cNvPr id="10" name="TextBox 9"/>
          <p:cNvSpPr txBox="1"/>
          <p:nvPr/>
        </p:nvSpPr>
        <p:spPr>
          <a:xfrm>
            <a:off x="4790704" y="5103224"/>
            <a:ext cx="7135092"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In a couple of years you too might be a victim of this negligence.</a:t>
            </a:r>
          </a:p>
        </p:txBody>
      </p:sp>
      <p:sp>
        <p:nvSpPr>
          <p:cNvPr id="3" name="Cloud Callout 2"/>
          <p:cNvSpPr/>
          <p:nvPr/>
        </p:nvSpPr>
        <p:spPr>
          <a:xfrm flipH="1">
            <a:off x="2475016" y="3835425"/>
            <a:ext cx="1947551" cy="2216950"/>
          </a:xfrm>
          <a:prstGeom prst="cloudCallout">
            <a:avLst>
              <a:gd name="adj1" fmla="val -76716"/>
              <a:gd name="adj2" fmla="val 21396"/>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rgbClr val="EB6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Callout 10"/>
          <p:cNvSpPr/>
          <p:nvPr/>
        </p:nvSpPr>
        <p:spPr>
          <a:xfrm>
            <a:off x="9096499" y="300152"/>
            <a:ext cx="2244436" cy="2216950"/>
          </a:xfrm>
          <a:prstGeom prst="cloudCallout">
            <a:avLst>
              <a:gd name="adj1" fmla="val -76716"/>
              <a:gd name="adj2" fmla="val 21396"/>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EB6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18559" y="2655673"/>
            <a:ext cx="5154881" cy="707886"/>
          </a:xfrm>
          <a:prstGeom prst="rect">
            <a:avLst/>
          </a:prstGeom>
          <a:noFill/>
        </p:spPr>
        <p:txBody>
          <a:bodyPr wrap="square" rtlCol="0">
            <a:spAutoFit/>
          </a:bodyPr>
          <a:lstStyle/>
          <a:p>
            <a:pPr algn="just"/>
            <a:r>
              <a:rPr lang="en-US" sz="4000" b="1" dirty="0" smtClean="0">
                <a:solidFill>
                  <a:srgbClr val="EB6C0C"/>
                </a:solidFill>
                <a:latin typeface="Tahoma" panose="020B0604030504040204" pitchFamily="34" charset="0"/>
                <a:ea typeface="Tahoma" panose="020B0604030504040204" pitchFamily="34" charset="0"/>
                <a:cs typeface="Tahoma" panose="020B0604030504040204" pitchFamily="34" charset="0"/>
              </a:rPr>
              <a:t>We must act now!</a:t>
            </a:r>
          </a:p>
        </p:txBody>
      </p:sp>
    </p:spTree>
    <p:extLst>
      <p:ext uri="{BB962C8B-B14F-4D97-AF65-F5344CB8AC3E}">
        <p14:creationId xmlns:p14="http://schemas.microsoft.com/office/powerpoint/2010/main" val="3824588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4040"/>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800" dirty="0" smtClean="0">
                <a:latin typeface="Tahoma" panose="020B0604030504040204" pitchFamily="34" charset="0"/>
                <a:ea typeface="Tahoma" panose="020B0604030504040204" pitchFamily="34" charset="0"/>
                <a:cs typeface="Tahoma" panose="020B0604030504040204" pitchFamily="34" charset="0"/>
              </a:rPr>
              <a:t>Thank you</a:t>
            </a:r>
            <a:endParaRPr lang="en-US" sz="8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1144369"/>
            <a:ext cx="12192000" cy="3416320"/>
          </a:xfrm>
          <a:prstGeom prst="rect">
            <a:avLst/>
          </a:prstGeom>
          <a:noFill/>
        </p:spPr>
        <p:txBody>
          <a:bodyPr wrap="square" rtlCol="0">
            <a:spAutoFit/>
          </a:bodyPr>
          <a:lstStyle/>
          <a:p>
            <a:pPr algn="ctr"/>
            <a:r>
              <a:rPr lang="en-US" sz="2400" dirty="0" smtClean="0">
                <a:solidFill>
                  <a:srgbClr val="344040"/>
                </a:solidFill>
                <a:latin typeface="Tahoma" panose="020B0604030504040204" pitchFamily="34" charset="0"/>
                <a:ea typeface="Tahoma" panose="020B0604030504040204" pitchFamily="34" charset="0"/>
                <a:cs typeface="Tahoma" panose="020B0604030504040204" pitchFamily="34" charset="0"/>
              </a:rPr>
              <a:t>Data Source</a:t>
            </a:r>
          </a:p>
          <a:p>
            <a:endParaRPr lang="en-US" sz="1200" dirty="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rPr>
              <a:t>https://www.who.int/news-room/fact-sheets/detail/ageing-and-health</a:t>
            </a:r>
          </a:p>
          <a:p>
            <a:pPr marL="457200" indent="-457200">
              <a:buFont typeface="Arial" panose="020B0604020202020204" pitchFamily="34" charset="0"/>
              <a:buChar char="•"/>
            </a:pPr>
            <a:r>
              <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rPr>
              <a:t>https</a:t>
            </a:r>
            <a:r>
              <a:rPr lang="en-US" dirty="0">
                <a:solidFill>
                  <a:srgbClr val="344040"/>
                </a:solidFill>
                <a:latin typeface="Tahoma" panose="020B0604030504040204" pitchFamily="34" charset="0"/>
                <a:ea typeface="Tahoma" panose="020B0604030504040204" pitchFamily="34" charset="0"/>
                <a:cs typeface="Tahoma" panose="020B0604030504040204" pitchFamily="34" charset="0"/>
              </a:rPr>
              <a:t>://businessday.ng/bd-weekender/lifestyle/article/healthcare-in-the-golden-years-who-gets-the-bill/</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hlinkClick r:id="rId2"/>
              </a:rPr>
              <a:t>https://www.ncbi.nlm.nih.gov/pmc/articles/PMC7445699</a:t>
            </a:r>
            <a:r>
              <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hlinkClick r:id="rId3"/>
              </a:rPr>
              <a:t>https://</a:t>
            </a:r>
            <a:r>
              <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hlinkClick r:id="rId3"/>
              </a:rPr>
              <a:t>www.tandfonline.com/doi/full/10.1080/23311886.2018.1555201</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hlinkClick r:id="rId4"/>
              </a:rPr>
              <a:t>https://</a:t>
            </a:r>
            <a:r>
              <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hlinkClick r:id="rId4"/>
              </a:rPr>
              <a:t>s3.us-east-1.amazonaws.com/hdx-production-filestore/resources/4658aa59-0554-4fac-8473-377da4b7a0e9/nigeriahealthfacilities.csv?AWSAccessKeyId=AKIAXYC32WNAS5V67V55&amp;Signature=cY7%2F0eZiZcZw0yPpgoqVoMVspeQ%3D&amp;Expires=1691662782</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hlinkClick r:id="rId5"/>
              </a:rPr>
              <a:t>https://</a:t>
            </a:r>
            <a:r>
              <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hlinkClick r:id="rId5"/>
              </a:rPr>
              <a:t>api.worldbank.org/v2/en/indicator/SP.POP.65UP.TO?downloadformat=excel</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dirty="0">
                <a:solidFill>
                  <a:srgbClr val="344040"/>
                </a:solidFill>
                <a:latin typeface="Tahoma" panose="020B0604030504040204" pitchFamily="34" charset="0"/>
                <a:ea typeface="Tahoma" panose="020B0604030504040204" pitchFamily="34" charset="0"/>
                <a:cs typeface="Tahoma" panose="020B0604030504040204" pitchFamily="34" charset="0"/>
              </a:rPr>
              <a:t>https://dl.healthdata.org/gbd-api-2019-public/23373caa6e2e4ab7eb96ffd9ad4cf7dd_files/IHME-GBD_2019_DATA-23373caa-1.zip</a:t>
            </a:r>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1121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35262"/>
            <a:ext cx="7208323" cy="1569660"/>
          </a:xfrm>
          <a:prstGeom prst="rect">
            <a:avLst/>
          </a:prstGeom>
          <a:noFill/>
        </p:spPr>
        <p:txBody>
          <a:bodyPr wrap="square" rtlCol="0">
            <a:spAutoFit/>
          </a:bodyPr>
          <a:lstStyle/>
          <a:p>
            <a:r>
              <a:rPr lang="en-US" sz="3200" dirty="0" smtClean="0">
                <a:solidFill>
                  <a:srgbClr val="344040"/>
                </a:solidFill>
                <a:latin typeface="Tahoma" panose="020B0604030504040204" pitchFamily="34" charset="0"/>
                <a:ea typeface="Tahoma" panose="020B0604030504040204" pitchFamily="34" charset="0"/>
                <a:cs typeface="Tahoma" panose="020B0604030504040204" pitchFamily="34" charset="0"/>
              </a:rPr>
              <a:t>Unveiling the Tapestry of Time:</a:t>
            </a:r>
          </a:p>
          <a:p>
            <a:r>
              <a:rPr lang="en-US" sz="3200" dirty="0" smtClean="0">
                <a:solidFill>
                  <a:srgbClr val="344040"/>
                </a:solidFill>
                <a:latin typeface="Tahoma" panose="020B0604030504040204" pitchFamily="34" charset="0"/>
                <a:ea typeface="Tahoma" panose="020B0604030504040204" pitchFamily="34" charset="0"/>
                <a:cs typeface="Tahoma" panose="020B0604030504040204" pitchFamily="34" charset="0"/>
              </a:rPr>
              <a:t>Navigating Ageing and the Care for Elders in Nigeria</a:t>
            </a:r>
            <a:endParaRPr lang="en-US" sz="3200" dirty="0">
              <a:solidFill>
                <a:srgbClr val="34404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208323" y="0"/>
            <a:ext cx="4983678" cy="6858000"/>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3440184"/>
            <a:ext cx="3918857" cy="400110"/>
          </a:xfrm>
          <a:prstGeom prst="rect">
            <a:avLst/>
          </a:prstGeom>
          <a:noFill/>
        </p:spPr>
        <p:txBody>
          <a:bodyPr wrap="square" rtlCol="0">
            <a:spAutoFit/>
          </a:bodyPr>
          <a:lstStyle/>
          <a:p>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Presented By: Kayode Adeyemo</a:t>
            </a:r>
          </a:p>
        </p:txBody>
      </p:sp>
      <p:sp>
        <p:nvSpPr>
          <p:cNvPr id="9" name="TextBox 8"/>
          <p:cNvSpPr txBox="1"/>
          <p:nvPr/>
        </p:nvSpPr>
        <p:spPr>
          <a:xfrm>
            <a:off x="-1" y="3840294"/>
            <a:ext cx="3455719" cy="400110"/>
          </a:xfrm>
          <a:prstGeom prst="rect">
            <a:avLst/>
          </a:prstGeom>
          <a:noFill/>
        </p:spPr>
        <p:txBody>
          <a:bodyPr wrap="square" rtlCol="0">
            <a:spAutoFit/>
          </a:bodyPr>
          <a:lstStyle/>
          <a:p>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Last Updated: 08/08/2023</a:t>
            </a: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6660" y="1640597"/>
            <a:ext cx="10098680" cy="1938992"/>
          </a:xfrm>
          <a:prstGeom prst="rect">
            <a:avLst/>
          </a:prstGeom>
          <a:noFill/>
        </p:spPr>
        <p:txBody>
          <a:bodyPr wrap="square" rtlCol="0">
            <a:spAutoFit/>
          </a:bodyPr>
          <a:lstStyle/>
          <a:p>
            <a:pPr algn="just"/>
            <a:r>
              <a:rPr lang="en-US" sz="2400" dirty="0" smtClean="0">
                <a:solidFill>
                  <a:srgbClr val="344040"/>
                </a:solidFill>
                <a:latin typeface="Tahoma" panose="020B0604030504040204" pitchFamily="34" charset="0"/>
                <a:ea typeface="Tahoma" panose="020B0604030504040204" pitchFamily="34" charset="0"/>
                <a:cs typeface="Tahoma" panose="020B0604030504040204" pitchFamily="34" charset="0"/>
              </a:rPr>
              <a:t>Tools </a:t>
            </a:r>
            <a:r>
              <a:rPr lang="en-US" sz="2400" dirty="0" smtClean="0">
                <a:solidFill>
                  <a:srgbClr val="344040"/>
                </a:solidFill>
                <a:latin typeface="Tahoma" panose="020B0604030504040204" pitchFamily="34" charset="0"/>
                <a:ea typeface="Tahoma" panose="020B0604030504040204" pitchFamily="34" charset="0"/>
                <a:cs typeface="Tahoma" panose="020B0604030504040204" pitchFamily="34" charset="0"/>
              </a:rPr>
              <a:t>Engaged</a:t>
            </a:r>
          </a:p>
          <a:p>
            <a:pPr algn="ctr"/>
            <a:endParaRPr lang="en-US" sz="2400"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a:p>
            <a:pPr algn="just"/>
            <a:endParaRPr lang="en-US" sz="1200" dirty="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Arial" panose="020B0604020202020204" pitchFamily="34" charset="0"/>
              <a:buChar char="•"/>
            </a:pPr>
            <a:r>
              <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rPr>
              <a:t>Python (Data Cleaning and Wrangling</a:t>
            </a:r>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a:t>
            </a:r>
            <a:endPar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Arial" panose="020B0604020202020204" pitchFamily="34" charset="0"/>
              <a:buChar char="•"/>
            </a:pPr>
            <a:r>
              <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rPr>
              <a:t>Microsoft </a:t>
            </a:r>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Power BI </a:t>
            </a:r>
            <a:r>
              <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rPr>
              <a:t>(</a:t>
            </a:r>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Data </a:t>
            </a:r>
            <a:r>
              <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rPr>
              <a:t>Exploration and Visualization</a:t>
            </a:r>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a:t>
            </a:r>
          </a:p>
          <a:p>
            <a:pPr marL="457200" indent="-457200" algn="just">
              <a:buFont typeface="Arial" panose="020B0604020202020204" pitchFamily="34" charset="0"/>
              <a:buChar char="•"/>
            </a:pPr>
            <a:r>
              <a:rPr lang="en-US" sz="2000" dirty="0" smtClean="0">
                <a:solidFill>
                  <a:srgbClr val="344040"/>
                </a:solidFill>
                <a:latin typeface="Tahoma" panose="020B0604030504040204" pitchFamily="34" charset="0"/>
                <a:ea typeface="Tahoma" panose="020B0604030504040204" pitchFamily="34" charset="0"/>
                <a:cs typeface="Tahoma" panose="020B0604030504040204" pitchFamily="34" charset="0"/>
              </a:rPr>
              <a:t>Microsoft PowerPoint (Data Presentation).</a:t>
            </a:r>
            <a:endParaRPr lang="en-US" sz="2000" dirty="0">
              <a:solidFill>
                <a:srgbClr val="34404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84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821" y="267194"/>
            <a:ext cx="6757060" cy="694706"/>
          </a:xfrm>
        </p:spPr>
        <p:txBody>
          <a:bodyPr>
            <a:normAutofit fontScale="90000"/>
          </a:bodyPr>
          <a:lstStyle/>
          <a:p>
            <a:r>
              <a:rPr lang="en-US" dirty="0">
                <a:solidFill>
                  <a:srgbClr val="344040"/>
                </a:solidFill>
                <a:latin typeface="Tahoma" panose="020B0604030504040204" pitchFamily="34" charset="0"/>
                <a:ea typeface="Tahoma" panose="020B0604030504040204" pitchFamily="34" charset="0"/>
                <a:cs typeface="Tahoma" panose="020B0604030504040204" pitchFamily="34" charset="0"/>
              </a:rPr>
              <a:t>Our discussion will focus on:</a:t>
            </a:r>
          </a:p>
        </p:txBody>
      </p:sp>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386439" y="1900029"/>
            <a:ext cx="2196936" cy="2381003"/>
          </a:xfrm>
          <a:prstGeom prst="rect">
            <a:avLst/>
          </a:prstGeom>
          <a:solidFill>
            <a:schemeClr val="bg1"/>
          </a:solidFill>
          <a:ln w="12700">
            <a:solidFill>
              <a:srgbClr val="34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Flowchart: Document 5"/>
          <p:cNvSpPr/>
          <p:nvPr/>
        </p:nvSpPr>
        <p:spPr>
          <a:xfrm>
            <a:off x="1386439" y="1478456"/>
            <a:ext cx="2196936" cy="760019"/>
          </a:xfrm>
          <a:prstGeom prst="flowChartDocument">
            <a:avLst/>
          </a:prstGeom>
          <a:solidFill>
            <a:srgbClr val="34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Flowchart: Alternate Process 8"/>
          <p:cNvSpPr/>
          <p:nvPr/>
        </p:nvSpPr>
        <p:spPr>
          <a:xfrm>
            <a:off x="1295394" y="3687266"/>
            <a:ext cx="2371108" cy="2078182"/>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2266826" y="1535642"/>
            <a:ext cx="436161" cy="523220"/>
          </a:xfrm>
          <a:prstGeom prst="rect">
            <a:avLst/>
          </a:prstGeom>
          <a:noFill/>
        </p:spPr>
        <p:txBody>
          <a:bodyPr wrap="square" rtlCol="0">
            <a:spAutoFit/>
          </a:bodyPr>
          <a:lstStyle/>
          <a:p>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1386440" y="2377988"/>
            <a:ext cx="2196936" cy="1200329"/>
          </a:xfrm>
          <a:prstGeom prst="rect">
            <a:avLst/>
          </a:prstGeom>
          <a:noFill/>
        </p:spPr>
        <p:txBody>
          <a:bodyPr wrap="square" rtlCol="0">
            <a:spAutoFit/>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An overview of Nigeria’s age demographic population.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1303310" y="3944663"/>
            <a:ext cx="2363192" cy="1569660"/>
          </a:xfrm>
          <a:prstGeom prst="rect">
            <a:avLst/>
          </a:prstGeom>
          <a:noFill/>
        </p:spPr>
        <p:txBody>
          <a:bodyPr wrap="square" rtlCol="0">
            <a:spAutoFit/>
          </a:bodyPr>
          <a:lstStyle/>
          <a:p>
            <a:pPr algn="ctr"/>
            <a:r>
              <a:rPr lang="en-US" sz="1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We will focus on the ageing population as we discuss demographics and the dynamics of the general population.</a:t>
            </a:r>
          </a:p>
        </p:txBody>
      </p:sp>
      <p:sp>
        <p:nvSpPr>
          <p:cNvPr id="18" name="Rectangle 17"/>
          <p:cNvSpPr/>
          <p:nvPr/>
        </p:nvSpPr>
        <p:spPr>
          <a:xfrm>
            <a:off x="5005447" y="2012855"/>
            <a:ext cx="2196936" cy="2381003"/>
          </a:xfrm>
          <a:prstGeom prst="rect">
            <a:avLst/>
          </a:prstGeom>
          <a:solidFill>
            <a:schemeClr val="bg1"/>
          </a:solidFill>
          <a:ln w="12700">
            <a:solidFill>
              <a:srgbClr val="34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7" name="Flowchart: Document 16"/>
          <p:cNvSpPr/>
          <p:nvPr/>
        </p:nvSpPr>
        <p:spPr>
          <a:xfrm>
            <a:off x="4997531" y="1484394"/>
            <a:ext cx="2196936" cy="760019"/>
          </a:xfrm>
          <a:prstGeom prst="flowChartDocument">
            <a:avLst/>
          </a:prstGeom>
          <a:solidFill>
            <a:srgbClr val="34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1" name="Rectangle 20"/>
          <p:cNvSpPr/>
          <p:nvPr/>
        </p:nvSpPr>
        <p:spPr>
          <a:xfrm>
            <a:off x="8620497" y="2012855"/>
            <a:ext cx="2196936" cy="2381003"/>
          </a:xfrm>
          <a:prstGeom prst="rect">
            <a:avLst/>
          </a:prstGeom>
          <a:solidFill>
            <a:schemeClr val="bg1"/>
          </a:solidFill>
          <a:ln w="12700">
            <a:solidFill>
              <a:srgbClr val="34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0" name="Flowchart: Document 19"/>
          <p:cNvSpPr/>
          <p:nvPr/>
        </p:nvSpPr>
        <p:spPr>
          <a:xfrm>
            <a:off x="8616538" y="1478456"/>
            <a:ext cx="2196936" cy="760019"/>
          </a:xfrm>
          <a:prstGeom prst="flowChartDocument">
            <a:avLst/>
          </a:prstGeom>
          <a:solidFill>
            <a:srgbClr val="34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5877918" y="1540281"/>
            <a:ext cx="436161" cy="523220"/>
          </a:xfrm>
          <a:prstGeom prst="rect">
            <a:avLst/>
          </a:prstGeom>
          <a:noFill/>
        </p:spPr>
        <p:txBody>
          <a:bodyPr wrap="square" rtlCol="0">
            <a:spAutoFit/>
          </a:bodyPr>
          <a:lstStyle/>
          <a:p>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sp>
        <p:nvSpPr>
          <p:cNvPr id="24" name="TextBox 23"/>
          <p:cNvSpPr txBox="1"/>
          <p:nvPr/>
        </p:nvSpPr>
        <p:spPr>
          <a:xfrm>
            <a:off x="9496925" y="1540281"/>
            <a:ext cx="436161" cy="523220"/>
          </a:xfrm>
          <a:prstGeom prst="rect">
            <a:avLst/>
          </a:prstGeom>
          <a:noFill/>
        </p:spPr>
        <p:txBody>
          <a:bodyPr wrap="square" rtlCol="0">
            <a:spAutoFit/>
          </a:bodyPr>
          <a:lstStyle/>
          <a:p>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5" name="Flowchart: Alternate Process 24"/>
          <p:cNvSpPr/>
          <p:nvPr/>
        </p:nvSpPr>
        <p:spPr>
          <a:xfrm>
            <a:off x="4918361" y="3699163"/>
            <a:ext cx="2371108" cy="2078182"/>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6" name="TextBox 25"/>
          <p:cNvSpPr txBox="1"/>
          <p:nvPr/>
        </p:nvSpPr>
        <p:spPr>
          <a:xfrm>
            <a:off x="4997531" y="3950623"/>
            <a:ext cx="2234540" cy="1569660"/>
          </a:xfrm>
          <a:prstGeom prst="rect">
            <a:avLst/>
          </a:prstGeom>
          <a:noFill/>
        </p:spPr>
        <p:txBody>
          <a:bodyPr wrap="square" rtlCol="0">
            <a:spAutoFit/>
          </a:bodyPr>
          <a:lstStyle/>
          <a:p>
            <a:pPr algn="ctr"/>
            <a:r>
              <a:rPr lang="en-US" sz="16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The common health issues faced by the elderly and the importance of continued care for them.</a:t>
            </a:r>
            <a:endParaRPr lang="en-US" sz="1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7" name="Flowchart: Alternate Process 26"/>
          <p:cNvSpPr/>
          <p:nvPr/>
        </p:nvSpPr>
        <p:spPr>
          <a:xfrm>
            <a:off x="8632372" y="3699163"/>
            <a:ext cx="2371108" cy="2078182"/>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8571016" y="3953424"/>
            <a:ext cx="2432464" cy="1323439"/>
          </a:xfrm>
          <a:prstGeom prst="rect">
            <a:avLst/>
          </a:prstGeom>
          <a:solidFill>
            <a:schemeClr val="bg1"/>
          </a:solidFill>
        </p:spPr>
        <p:txBody>
          <a:bodyPr wrap="square" rtlCol="0">
            <a:spAutoFit/>
          </a:bodyPr>
          <a:lstStyle/>
          <a:p>
            <a:pPr algn="ctr"/>
            <a:r>
              <a:rPr lang="en-US" sz="16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While there are many different next steps we want to focus on the ones most beneficial to our community.</a:t>
            </a:r>
          </a:p>
        </p:txBody>
      </p:sp>
      <p:sp>
        <p:nvSpPr>
          <p:cNvPr id="29" name="TextBox 28"/>
          <p:cNvSpPr txBox="1"/>
          <p:nvPr/>
        </p:nvSpPr>
        <p:spPr>
          <a:xfrm>
            <a:off x="5086596" y="2383945"/>
            <a:ext cx="2018803" cy="1477328"/>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Trends in prevailing challenges faced by the ageing population.</a:t>
            </a:r>
          </a:p>
        </p:txBody>
      </p:sp>
      <p:sp>
        <p:nvSpPr>
          <p:cNvPr id="30" name="TextBox 29"/>
          <p:cNvSpPr txBox="1"/>
          <p:nvPr/>
        </p:nvSpPr>
        <p:spPr>
          <a:xfrm>
            <a:off x="8632372" y="2383946"/>
            <a:ext cx="2196936" cy="923330"/>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Discuss any potential area for further exploration.</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22258" y="168057"/>
            <a:ext cx="4547484" cy="569387"/>
          </a:xfrm>
          <a:prstGeom prst="rect">
            <a:avLst/>
          </a:prstGeom>
          <a:noFill/>
        </p:spPr>
        <p:txBody>
          <a:bodyPr wrap="square" rtlCol="0">
            <a:spAutoFit/>
          </a:bodyPr>
          <a:lstStyle/>
          <a:p>
            <a:pPr algn="ctr"/>
            <a:r>
              <a:rPr lang="en-US" sz="31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Background Information</a:t>
            </a:r>
          </a:p>
        </p:txBody>
      </p:sp>
      <p:sp>
        <p:nvSpPr>
          <p:cNvPr id="8" name="TextBox 7"/>
          <p:cNvSpPr txBox="1"/>
          <p:nvPr/>
        </p:nvSpPr>
        <p:spPr>
          <a:xfrm>
            <a:off x="271153" y="1032977"/>
            <a:ext cx="11649694" cy="3693319"/>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Globally, people are living longer. Today most people can expect to live into their sixties and beyond. There is a growing proportion of older people in every country in the world. </a:t>
            </a:r>
            <a:r>
              <a:rPr lang="en-US" b="1" dirty="0">
                <a:solidFill>
                  <a:srgbClr val="EB6C0C"/>
                </a:solidFill>
                <a:latin typeface="Tahoma" panose="020B0604030504040204" pitchFamily="34" charset="0"/>
                <a:ea typeface="Tahoma" panose="020B0604030504040204" pitchFamily="34" charset="0"/>
                <a:cs typeface="Tahoma" panose="020B0604030504040204" pitchFamily="34" charset="0"/>
              </a:rPr>
              <a:t>One in six people in the world will be over 60 by 2030</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world's elderly population will double (2.1 billion) by 2050. Low- and middle-income countries are experiencing the greatest change. </a:t>
            </a:r>
            <a:r>
              <a:rPr lang="en-US" b="1" dirty="0">
                <a:solidFill>
                  <a:srgbClr val="EB6C0C"/>
                </a:solidFill>
                <a:latin typeface="Tahoma" panose="020B0604030504040204" pitchFamily="34" charset="0"/>
                <a:ea typeface="Tahoma" panose="020B0604030504040204" pitchFamily="34" charset="0"/>
                <a:cs typeface="Tahoma" panose="020B0604030504040204" pitchFamily="34" charset="0"/>
              </a:rPr>
              <a:t>By 2050, four in six people in the world will be over 60 years</a:t>
            </a:r>
            <a:r>
              <a:rPr lang="en-US" dirty="0">
                <a:latin typeface="Tahoma" panose="020B0604030504040204" pitchFamily="34" charset="0"/>
                <a:ea typeface="Tahoma" panose="020B0604030504040204" pitchFamily="34" charset="0"/>
                <a:cs typeface="Tahoma" panose="020B0604030504040204" pitchFamily="34" charset="0"/>
              </a:rPr>
              <a:t> in low- and middle-income countries</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Longer life brings with it opportunities, not only for older people and their families but also for society. </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b="1" dirty="0" smtClean="0">
                <a:solidFill>
                  <a:srgbClr val="EB6C0C"/>
                </a:solidFill>
                <a:latin typeface="Tahoma" panose="020B0604030504040204" pitchFamily="34" charset="0"/>
                <a:ea typeface="Tahoma" panose="020B0604030504040204" pitchFamily="34" charset="0"/>
                <a:cs typeface="Tahoma" panose="020B0604030504040204" pitchFamily="34" charset="0"/>
              </a:rPr>
              <a:t>When </a:t>
            </a:r>
            <a:r>
              <a:rPr lang="en-US" b="1" dirty="0">
                <a:solidFill>
                  <a:srgbClr val="EB6C0C"/>
                </a:solidFill>
                <a:latin typeface="Tahoma" panose="020B0604030504040204" pitchFamily="34" charset="0"/>
                <a:ea typeface="Tahoma" panose="020B0604030504040204" pitchFamily="34" charset="0"/>
                <a:cs typeface="Tahoma" panose="020B0604030504040204" pitchFamily="34" charset="0"/>
              </a:rPr>
              <a:t>people can spend these extra years in good health and in an environment that supports them, they can do more of what they value than they could when they were younger. But, if these added years are dominated by declines in physical and mental capacity, the implications for older people and society are more negative.</a:t>
            </a:r>
            <a:endParaRPr lang="en-US" dirty="0">
              <a:solidFill>
                <a:srgbClr val="EB6C0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295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6924" y="0"/>
            <a:ext cx="8621485" cy="707886"/>
          </a:xfrm>
          <a:prstGeom prst="rect">
            <a:avLst/>
          </a:prstGeom>
          <a:noFill/>
        </p:spPr>
        <p:txBody>
          <a:bodyPr wrap="square" rtlCol="0">
            <a:spAutoFit/>
          </a:bodyPr>
          <a:lstStyle/>
          <a:p>
            <a:pPr algn="ctr"/>
            <a:r>
              <a:rPr lang="en-US" sz="2000" dirty="0">
                <a:solidFill>
                  <a:srgbClr val="EB6C0C"/>
                </a:solidFill>
              </a:rPr>
              <a:t>Musculoskeletal disorders </a:t>
            </a:r>
            <a:r>
              <a:rPr lang="en-US" sz="2000" dirty="0"/>
              <a:t>are the most prevalent </a:t>
            </a:r>
            <a:r>
              <a:rPr lang="en-US" sz="2000" dirty="0" smtClean="0"/>
              <a:t>health issues among </a:t>
            </a:r>
            <a:r>
              <a:rPr lang="en-US" sz="2000" dirty="0"/>
              <a:t>elderly Nigerians from 1990 to 2020.</a:t>
            </a:r>
          </a:p>
        </p:txBody>
      </p:sp>
      <p:sp>
        <p:nvSpPr>
          <p:cNvPr id="8" name="TextBox 7"/>
          <p:cNvSpPr txBox="1"/>
          <p:nvPr/>
        </p:nvSpPr>
        <p:spPr>
          <a:xfrm>
            <a:off x="-3958" y="1318159"/>
            <a:ext cx="3641765" cy="3693319"/>
          </a:xfrm>
          <a:prstGeom prst="rect">
            <a:avLst/>
          </a:prstGeom>
          <a:noFill/>
        </p:spPr>
        <p:txBody>
          <a:bodyPr wrap="square" rtlCol="0">
            <a:spAutoFit/>
          </a:bodyPr>
          <a:lstStyle/>
          <a:p>
            <a:pPr algn="just"/>
            <a:r>
              <a:rPr lang="en-US" i="1" dirty="0">
                <a:solidFill>
                  <a:srgbClr val="EB6C0C"/>
                </a:solidFill>
                <a:latin typeface="Tahoma" panose="020B0604030504040204" pitchFamily="34" charset="0"/>
                <a:ea typeface="Tahoma" panose="020B0604030504040204" pitchFamily="34" charset="0"/>
                <a:cs typeface="Tahoma" panose="020B0604030504040204" pitchFamily="34" charset="0"/>
              </a:rPr>
              <a:t>Data </a:t>
            </a:r>
            <a:r>
              <a:rPr lang="en-US" i="1" dirty="0" smtClean="0">
                <a:solidFill>
                  <a:srgbClr val="EB6C0C"/>
                </a:solidFill>
                <a:latin typeface="Tahoma" panose="020B0604030504040204" pitchFamily="34" charset="0"/>
                <a:ea typeface="Tahoma" panose="020B0604030504040204" pitchFamily="34" charset="0"/>
                <a:cs typeface="Tahoma" panose="020B0604030504040204" pitchFamily="34" charset="0"/>
              </a:rPr>
              <a:t>overview</a:t>
            </a:r>
          </a:p>
          <a:p>
            <a:pPr algn="just"/>
            <a:endParaRPr lang="en-US" i="1" dirty="0">
              <a:solidFill>
                <a:srgbClr val="EB6C0C"/>
              </a:solidFill>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•Our data shows the prevalence of common health issues among the elderly in </a:t>
            </a:r>
            <a:r>
              <a:rPr lang="en-US" b="1" dirty="0">
                <a:latin typeface="Tahoma" panose="020B0604030504040204" pitchFamily="34" charset="0"/>
                <a:ea typeface="Tahoma" panose="020B0604030504040204" pitchFamily="34" charset="0"/>
                <a:cs typeface="Tahoma" panose="020B0604030504040204" pitchFamily="34" charset="0"/>
              </a:rPr>
              <a:t>Nigeria</a:t>
            </a:r>
            <a:r>
              <a:rPr lang="en-US" dirty="0">
                <a:latin typeface="Tahoma" panose="020B0604030504040204" pitchFamily="34" charset="0"/>
                <a:ea typeface="Tahoma" panose="020B0604030504040204" pitchFamily="34" charset="0"/>
                <a:cs typeface="Tahoma" panose="020B0604030504040204" pitchFamily="34" charset="0"/>
              </a:rPr>
              <a:t> from </a:t>
            </a:r>
            <a:r>
              <a:rPr lang="en-US" b="1" dirty="0">
                <a:latin typeface="Tahoma" panose="020B0604030504040204" pitchFamily="34" charset="0"/>
                <a:ea typeface="Tahoma" panose="020B0604030504040204" pitchFamily="34" charset="0"/>
                <a:cs typeface="Tahoma" panose="020B0604030504040204" pitchFamily="34" charset="0"/>
              </a:rPr>
              <a:t>1990 to 2020</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•As of 2020, </a:t>
            </a:r>
            <a:r>
              <a:rPr lang="en-US" b="1" dirty="0">
                <a:latin typeface="Tahoma" panose="020B0604030504040204" pitchFamily="34" charset="0"/>
                <a:ea typeface="Tahoma" panose="020B0604030504040204" pitchFamily="34" charset="0"/>
                <a:cs typeface="Tahoma" panose="020B0604030504040204" pitchFamily="34" charset="0"/>
              </a:rPr>
              <a:t>9.4 million </a:t>
            </a:r>
            <a:r>
              <a:rPr lang="en-US" dirty="0">
                <a:latin typeface="Tahoma" panose="020B0604030504040204" pitchFamily="34" charset="0"/>
                <a:ea typeface="Tahoma" panose="020B0604030504040204" pitchFamily="34" charset="0"/>
                <a:cs typeface="Tahoma" panose="020B0604030504040204" pitchFamily="34" charset="0"/>
              </a:rPr>
              <a:t>people were aged 60 years and older</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prevalence of health issues is in </a:t>
            </a:r>
            <a:r>
              <a:rPr lang="en-US" b="1" dirty="0">
                <a:latin typeface="Tahoma" panose="020B0604030504040204" pitchFamily="34" charset="0"/>
                <a:ea typeface="Tahoma" panose="020B0604030504040204" pitchFamily="34" charset="0"/>
                <a:cs typeface="Tahoma" panose="020B0604030504040204" pitchFamily="34" charset="0"/>
              </a:rPr>
              <a:t>percentages</a:t>
            </a:r>
            <a:r>
              <a:rPr lang="en-US" dirty="0">
                <a:latin typeface="Tahoma" panose="020B0604030504040204" pitchFamily="34" charset="0"/>
                <a:ea typeface="Tahoma" panose="020B0604030504040204" pitchFamily="34" charset="0"/>
                <a:cs typeface="Tahoma" panose="020B0604030504040204" pitchFamily="34" charset="0"/>
              </a:rPr>
              <a:t>.</a:t>
            </a:r>
          </a:p>
          <a:p>
            <a:pPr algn="just"/>
            <a:endParaRPr lang="en-US" dirty="0" smtClean="0">
              <a:solidFill>
                <a:srgbClr val="34404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rotWithShape="1">
          <a:blip r:embed="rId2"/>
          <a:srcRect l="1613" r="1569" b="3409"/>
          <a:stretch/>
        </p:blipFill>
        <p:spPr>
          <a:xfrm>
            <a:off x="3641765" y="1496290"/>
            <a:ext cx="8550235" cy="5047014"/>
          </a:xfrm>
          <a:prstGeom prst="rect">
            <a:avLst/>
          </a:prstGeom>
        </p:spPr>
      </p:pic>
      <p:sp>
        <p:nvSpPr>
          <p:cNvPr id="6" name="TextBox 5"/>
          <p:cNvSpPr txBox="1"/>
          <p:nvPr/>
        </p:nvSpPr>
        <p:spPr>
          <a:xfrm>
            <a:off x="4267200" y="1254669"/>
            <a:ext cx="7299364" cy="400110"/>
          </a:xfrm>
          <a:prstGeom prst="rect">
            <a:avLst/>
          </a:prstGeom>
          <a:noFill/>
        </p:spPr>
        <p:txBody>
          <a:bodyPr wrap="square" rtlCol="0">
            <a:spAutoFit/>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The share of common health issues among the Nigerian elders</a:t>
            </a:r>
          </a:p>
        </p:txBody>
      </p:sp>
    </p:spTree>
    <p:extLst>
      <p:ext uri="{BB962C8B-B14F-4D97-AF65-F5344CB8AC3E}">
        <p14:creationId xmlns:p14="http://schemas.microsoft.com/office/powerpoint/2010/main" val="331192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6925" y="168057"/>
            <a:ext cx="8621485" cy="400110"/>
          </a:xfrm>
          <a:prstGeom prst="rect">
            <a:avLst/>
          </a:prstGeom>
          <a:noFill/>
        </p:spPr>
        <p:txBody>
          <a:bodyPr wrap="square" rtlCol="0">
            <a:spAutoFit/>
          </a:bodyPr>
          <a:lstStyle/>
          <a:p>
            <a:pPr algn="ctr"/>
            <a:r>
              <a:rPr lang="en-US" sz="2000" b="1" dirty="0" smtClean="0">
                <a:solidFill>
                  <a:srgbClr val="EB6C0C"/>
                </a:solidFill>
                <a:latin typeface="Tahoma" panose="020B0604030504040204" pitchFamily="34" charset="0"/>
                <a:ea typeface="Tahoma" panose="020B0604030504040204" pitchFamily="34" charset="0"/>
                <a:cs typeface="Tahoma" panose="020B0604030504040204" pitchFamily="34" charset="0"/>
              </a:rPr>
              <a:t>A need for </a:t>
            </a:r>
            <a:r>
              <a:rPr lang="en-US" sz="2000" b="1" dirty="0" smtClean="0">
                <a:solidFill>
                  <a:srgbClr val="EB6C0C"/>
                </a:solidFill>
                <a:latin typeface="Tahoma" panose="020B0604030504040204" pitchFamily="34" charset="0"/>
                <a:ea typeface="Tahoma" panose="020B0604030504040204" pitchFamily="34" charset="0"/>
                <a:cs typeface="Tahoma" panose="020B0604030504040204" pitchFamily="34" charset="0"/>
              </a:rPr>
              <a:t>a continuum </a:t>
            </a:r>
            <a:r>
              <a:rPr lang="en-US" sz="2000" b="1" dirty="0" smtClean="0">
                <a:solidFill>
                  <a:srgbClr val="EB6C0C"/>
                </a:solidFill>
                <a:latin typeface="Tahoma" panose="020B0604030504040204" pitchFamily="34" charset="0"/>
                <a:ea typeface="Tahoma" panose="020B0604030504040204" pitchFamily="34" charset="0"/>
                <a:cs typeface="Tahoma" panose="020B0604030504040204" pitchFamily="34" charset="0"/>
              </a:rPr>
              <a:t>of care for the elderly.</a:t>
            </a:r>
            <a:endParaRPr lang="en-US" sz="2000" b="1"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215735" y="935423"/>
            <a:ext cx="8358250" cy="2031325"/>
          </a:xfrm>
          <a:prstGeom prst="rect">
            <a:avLst/>
          </a:prstGeom>
          <a:noFill/>
        </p:spPr>
        <p:txBody>
          <a:bodyPr wrap="square" rtlCol="0">
            <a:spAutoFit/>
          </a:bodyPr>
          <a:lstStyle/>
          <a:p>
            <a:pPr algn="just"/>
            <a:r>
              <a:rPr lang="en-US" i="1" dirty="0" smtClean="0">
                <a:solidFill>
                  <a:srgbClr val="EB6C0C"/>
                </a:solidFill>
                <a:latin typeface="Tahoma" panose="020B0604030504040204" pitchFamily="34" charset="0"/>
                <a:ea typeface="Tahoma" panose="020B0604030504040204" pitchFamily="34" charset="0"/>
                <a:cs typeface="Tahoma" panose="020B0604030504040204" pitchFamily="34" charset="0"/>
              </a:rPr>
              <a:t>Action points:</a:t>
            </a:r>
          </a:p>
          <a:p>
            <a:pPr algn="just"/>
            <a:endParaRPr lang="en-US" i="1" dirty="0">
              <a:solidFill>
                <a:srgbClr val="EB6C0C"/>
              </a:solidFill>
              <a:latin typeface="Tahoma" panose="020B0604030504040204" pitchFamily="34" charset="0"/>
              <a:ea typeface="Tahoma" panose="020B0604030504040204" pitchFamily="34" charset="0"/>
              <a:cs typeface="Tahoma" panose="020B0604030504040204" pitchFamily="34" charset="0"/>
            </a:endParaRPr>
          </a:p>
          <a:p>
            <a:pPr algn="just"/>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Integrated care for older people (ICOPE) is the </a:t>
            </a:r>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WHO's response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 the prevailing </a:t>
            </a:r>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Musculoskeletal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disorders in the elderly.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Reorienting </a:t>
            </a:r>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health and social services toward a more person-centered, </a:t>
            </a:r>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coordinated care model</a:t>
            </a:r>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is intended to maximize older people's intrinsic capacity (physical and mental abilities) and functional ability.</a:t>
            </a: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227616" y="3168733"/>
            <a:ext cx="7647709" cy="1200329"/>
          </a:xfrm>
          <a:prstGeom prst="rect">
            <a:avLst/>
          </a:prstGeom>
          <a:noFill/>
        </p:spPr>
        <p:txBody>
          <a:bodyPr wrap="square" rtlCol="0">
            <a:spAutoFit/>
          </a:bodyPr>
          <a:lstStyle/>
          <a:p>
            <a:pPr algn="just"/>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Are we able to provide our elderly with continuum care in a coordinated care model</a:t>
            </a:r>
            <a:r>
              <a:rPr lang="en-US" b="1" dirty="0" smtClean="0">
                <a:solidFill>
                  <a:srgbClr val="EB6C0C"/>
                </a:solidFill>
                <a:latin typeface="Tahoma" panose="020B0604030504040204" pitchFamily="34" charset="0"/>
                <a:ea typeface="Tahoma" panose="020B0604030504040204" pitchFamily="34" charset="0"/>
                <a:cs typeface="Tahoma" panose="020B0604030504040204" pitchFamily="34" charset="0"/>
              </a:rPr>
              <a:t>?</a:t>
            </a:r>
          </a:p>
          <a:p>
            <a:pPr algn="just"/>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 </a:t>
            </a:r>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answer this let's look at the current state of Nigeria’s Primary Health Care Service (Geriatric Care).</a:t>
            </a: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Oval Callout 1"/>
          <p:cNvSpPr/>
          <p:nvPr/>
        </p:nvSpPr>
        <p:spPr>
          <a:xfrm>
            <a:off x="2873828" y="3038206"/>
            <a:ext cx="926276" cy="982515"/>
          </a:xfrm>
          <a:prstGeom prst="wedgeEllipseCallout">
            <a:avLst>
              <a:gd name="adj1" fmla="val 93940"/>
              <a:gd name="adj2" fmla="val 32904"/>
            </a:avLst>
          </a:prstGeom>
          <a:solidFill>
            <a:schemeClr val="bg1"/>
          </a:solidFill>
          <a:ln w="28575">
            <a:solidFill>
              <a:srgbClr val="EB6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EB6C0C"/>
                </a:solidFill>
                <a:latin typeface="Tahoma" panose="020B0604030504040204" pitchFamily="34" charset="0"/>
                <a:ea typeface="Tahoma" panose="020B0604030504040204" pitchFamily="34" charset="0"/>
                <a:cs typeface="Tahoma" panose="020B0604030504040204" pitchFamily="34" charset="0"/>
              </a:rPr>
              <a:t>?</a:t>
            </a:r>
            <a:endParaRPr lang="en-US" sz="6000" dirty="0">
              <a:solidFill>
                <a:srgbClr val="EB6C0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119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6924" y="0"/>
            <a:ext cx="8621485" cy="707886"/>
          </a:xfrm>
          <a:prstGeom prst="rect">
            <a:avLst/>
          </a:prstGeom>
          <a:noFill/>
        </p:spPr>
        <p:txBody>
          <a:bodyPr wrap="square" rtlCol="0">
            <a:spAutoFit/>
          </a:bodyPr>
          <a:lstStyle/>
          <a:p>
            <a:pPr algn="ctr"/>
            <a:r>
              <a:rPr lang="en-US" sz="20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As of 2020, only </a:t>
            </a:r>
            <a:r>
              <a:rPr lang="en-US" sz="2000" dirty="0" smtClean="0">
                <a:solidFill>
                  <a:srgbClr val="EB6C0C"/>
                </a:solidFill>
                <a:latin typeface="Tahoma" panose="020B0604030504040204" pitchFamily="34" charset="0"/>
                <a:ea typeface="Tahoma" panose="020B0604030504040204" pitchFamily="34" charset="0"/>
                <a:cs typeface="Tahoma" panose="020B0604030504040204" pitchFamily="34" charset="0"/>
              </a:rPr>
              <a:t>32256 Primary </a:t>
            </a:r>
            <a:r>
              <a:rPr lang="en-US" sz="2000" dirty="0">
                <a:solidFill>
                  <a:srgbClr val="EB6C0C"/>
                </a:solidFill>
                <a:latin typeface="Tahoma" panose="020B0604030504040204" pitchFamily="34" charset="0"/>
                <a:ea typeface="Tahoma" panose="020B0604030504040204" pitchFamily="34" charset="0"/>
                <a:cs typeface="Tahoma" panose="020B0604030504040204" pitchFamily="34" charset="0"/>
              </a:rPr>
              <a:t>Health Care facilities</a:t>
            </a:r>
            <a:r>
              <a:rPr lang="en-US" sz="20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are functioning in </a:t>
            </a:r>
            <a:r>
              <a:rPr lang="en-US" sz="20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Nigeria.</a:t>
            </a:r>
            <a:endParaRPr lang="en-US" sz="20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3959" y="1318159"/>
            <a:ext cx="3641765" cy="4524315"/>
          </a:xfrm>
          <a:prstGeom prst="rect">
            <a:avLst/>
          </a:prstGeom>
          <a:noFill/>
        </p:spPr>
        <p:txBody>
          <a:bodyPr wrap="square" rtlCol="0">
            <a:spAutoFit/>
          </a:bodyPr>
          <a:lstStyle/>
          <a:p>
            <a:pPr algn="just"/>
            <a:r>
              <a:rPr lang="en-US" i="1" dirty="0" smtClean="0">
                <a:solidFill>
                  <a:srgbClr val="EB6C0C"/>
                </a:solidFill>
                <a:latin typeface="Tahoma" panose="020B0604030504040204" pitchFamily="34" charset="0"/>
                <a:ea typeface="Tahoma" panose="020B0604030504040204" pitchFamily="34" charset="0"/>
                <a:cs typeface="Tahoma" panose="020B0604030504040204" pitchFamily="34" charset="0"/>
              </a:rPr>
              <a:t>Key takeaways:</a:t>
            </a:r>
          </a:p>
          <a:p>
            <a:pPr algn="just"/>
            <a:endParaRPr lang="en-US"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About</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 32 thousand </a:t>
            </a:r>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functional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primary health care facilities</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are expected to provide a continuum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of care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for our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9.4 million elderly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population.</a:t>
            </a:r>
          </a:p>
          <a:p>
            <a:pPr marL="285750" indent="-285750">
              <a:buFont typeface="Arial" panose="020B0604020202020204" pitchFamily="34" charset="0"/>
              <a:buChar char="•"/>
            </a:pPr>
            <a:endPar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More healthcare facilities are needed</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to provide adequate care for our elderly and also to accommodate the predicted increase in the elderly population. </a:t>
            </a:r>
          </a:p>
          <a:p>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rotWithShape="1">
          <a:blip r:embed="rId2"/>
          <a:srcRect l="2559" t="3702" r="11956"/>
          <a:stretch/>
        </p:blipFill>
        <p:spPr>
          <a:xfrm>
            <a:off x="3637806" y="1615047"/>
            <a:ext cx="8554193" cy="4833257"/>
          </a:xfrm>
          <a:prstGeom prst="rect">
            <a:avLst/>
          </a:prstGeom>
        </p:spPr>
      </p:pic>
      <p:sp>
        <p:nvSpPr>
          <p:cNvPr id="9" name="TextBox 8"/>
          <p:cNvSpPr txBox="1"/>
          <p:nvPr/>
        </p:nvSpPr>
        <p:spPr>
          <a:xfrm>
            <a:off x="4452258" y="1318159"/>
            <a:ext cx="7739741" cy="369332"/>
          </a:xfrm>
          <a:prstGeom prst="rect">
            <a:avLst/>
          </a:prstGeom>
          <a:noFill/>
        </p:spPr>
        <p:txBody>
          <a:bodyPr wrap="square" rtlCol="0">
            <a:spAutoFit/>
          </a:bodyPr>
          <a:lstStyle/>
          <a:p>
            <a:pPr algn="ct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Top 10 States with functional Primary Health Care Services and their count</a:t>
            </a: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909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43304"/>
            <a:ext cx="12192000" cy="314696"/>
          </a:xfrm>
          <a:prstGeom prst="rect">
            <a:avLst/>
          </a:prstGeom>
          <a:solidFill>
            <a:srgbClr val="344040"/>
          </a:solidFill>
          <a:ln>
            <a:solidFill>
              <a:srgbClr val="4C3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6924" y="738072"/>
            <a:ext cx="8621485" cy="400110"/>
          </a:xfrm>
          <a:prstGeom prst="rect">
            <a:avLst/>
          </a:prstGeom>
          <a:noFill/>
        </p:spPr>
        <p:txBody>
          <a:bodyPr wrap="square" rtlCol="0">
            <a:spAutoFit/>
          </a:bodyPr>
          <a:lstStyle/>
          <a:p>
            <a:pPr algn="ctr"/>
            <a:r>
              <a:rPr lang="en-US" sz="2000" dirty="0" smtClean="0">
                <a:solidFill>
                  <a:srgbClr val="EB6C0C"/>
                </a:solidFill>
                <a:latin typeface="Tahoma" panose="020B0604030504040204" pitchFamily="34" charset="0"/>
                <a:ea typeface="Tahoma" panose="020B0604030504040204" pitchFamily="34" charset="0"/>
                <a:cs typeface="Tahoma" panose="020B0604030504040204" pitchFamily="34" charset="0"/>
              </a:rPr>
              <a:t>How then do we provide a continuum of care for our elderly?</a:t>
            </a:r>
            <a:endParaRPr lang="en-US" sz="20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683820" y="1816924"/>
            <a:ext cx="1088769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The cultural mandate on the offspring or close relatives on managing the well-being and welfare of the elderly or older adults is not sufficient.</a:t>
            </a:r>
          </a:p>
          <a:p>
            <a:pPr algn="just"/>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As of 2020,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the Healthcare Budget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for the elderly as published by the Budget office of the Federation of Nigeria was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only 6.3 million naira</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endPar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There is obviously a need for </a:t>
            </a:r>
            <a:r>
              <a:rPr lang="en-US" dirty="0" smtClean="0">
                <a:solidFill>
                  <a:srgbClr val="EB6C0C"/>
                </a:solidFill>
                <a:latin typeface="Tahoma" panose="020B0604030504040204" pitchFamily="34" charset="0"/>
                <a:ea typeface="Tahoma" panose="020B0604030504040204" pitchFamily="34" charset="0"/>
                <a:cs typeface="Tahoma" panose="020B0604030504040204" pitchFamily="34" charset="0"/>
              </a:rPr>
              <a:t>the Private sector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 contribute to the development of a person-centered</a:t>
            </a:r>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a:solidFill>
                  <a:srgbClr val="EB6C0C"/>
                </a:solidFill>
                <a:latin typeface="Tahoma" panose="020B0604030504040204" pitchFamily="34" charset="0"/>
                <a:ea typeface="Tahoma" panose="020B0604030504040204" pitchFamily="34" charset="0"/>
                <a:cs typeface="Tahoma" panose="020B0604030504040204" pitchFamily="34" charset="0"/>
              </a:rPr>
              <a:t>coordinated care model</a:t>
            </a:r>
            <a:r>
              <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for the elderly.</a:t>
            </a:r>
          </a:p>
          <a:p>
            <a:pPr marL="285750" indent="-285750" algn="just">
              <a:buFont typeface="Arial" panose="020B0604020202020204" pitchFamily="34" charset="0"/>
              <a:buChar char="•"/>
            </a:pPr>
            <a:endParaRPr lang="en-US"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7138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743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Tahoma</vt:lpstr>
      <vt:lpstr>Health Fitness 16x9</vt:lpstr>
      <vt:lpstr>PowerPoint Presentation</vt:lpstr>
      <vt:lpstr>PowerPoint Presentation</vt:lpstr>
      <vt:lpstr>PowerPoint Presentation</vt:lpstr>
      <vt:lpstr>Our discussion will focus 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ageing our fault?</dc:title>
  <dc:creator>Microsoft account</dc:creator>
  <cp:lastModifiedBy>Microsoft account</cp:lastModifiedBy>
  <cp:revision>59</cp:revision>
  <dcterms:created xsi:type="dcterms:W3CDTF">2023-08-08T14:58:51Z</dcterms:created>
  <dcterms:modified xsi:type="dcterms:W3CDTF">2023-08-10T21:28:15Z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