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esktop\CODAR%20PROJECTS\Superstore%20Data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esktop\CODAR%20PROJECTS\Superstore%20Data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esktop\CODAR%20PROJECTS\Superstore%20Data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esktop\CODAR%20PROJECTS\Superstore%20Data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Desktop\CODAR%20PROJECTS\Superstore%20Data%20Project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ome\Desktop\CODAR%20PROJECTS\Superstore%20Data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Project.xlsx]Pivot Table!Profit and sales over months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sz="1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 of Profit and Sales</a:t>
            </a:r>
          </a:p>
        </c:rich>
      </c:tx>
      <c:layout>
        <c:manualLayout>
          <c:xMode val="edge"/>
          <c:yMode val="edge"/>
          <c:x val="0.1856688932330636"/>
          <c:y val="5.3978846557949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'Pivot Table'!$G$6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'Pivot Table'!$F$7:$F$19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Table'!$G$7:$G$19</c:f>
              <c:numCache>
                <c:formatCode>_("$"* #,##0.00_);_("$"* \(#,##0.00\);_("$"* "-"??_);_(@_)</c:formatCode>
                <c:ptCount val="12"/>
                <c:pt idx="0">
                  <c:v>9134.4460999999992</c:v>
                </c:pt>
                <c:pt idx="1">
                  <c:v>10294.610699999992</c:v>
                </c:pt>
                <c:pt idx="2">
                  <c:v>28594.687200000015</c:v>
                </c:pt>
                <c:pt idx="3">
                  <c:v>11587.436300000003</c:v>
                </c:pt>
                <c:pt idx="4">
                  <c:v>22411.307799999995</c:v>
                </c:pt>
                <c:pt idx="5">
                  <c:v>21285.795400000025</c:v>
                </c:pt>
                <c:pt idx="6">
                  <c:v>13832.664799999979</c:v>
                </c:pt>
                <c:pt idx="7">
                  <c:v>21776.938399999999</c:v>
                </c:pt>
                <c:pt idx="8">
                  <c:v>36857.475300000049</c:v>
                </c:pt>
                <c:pt idx="9">
                  <c:v>31784.041300000037</c:v>
                </c:pt>
                <c:pt idx="10">
                  <c:v>35468.426499999936</c:v>
                </c:pt>
                <c:pt idx="11">
                  <c:v>43369.191900000027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02-471F-A3F4-17BAFAF9F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856824"/>
        <c:axId val="232851576"/>
      </c:areaChart>
      <c:barChart>
        <c:barDir val="col"/>
        <c:grouping val="clustered"/>
        <c:varyColors val="0"/>
        <c:ser>
          <c:idx val="1"/>
          <c:order val="1"/>
          <c:tx>
            <c:strRef>
              <c:f>'Pivot Table'!$H$6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'Pivot Table'!$F$7:$F$19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Table'!$H$7:$H$19</c:f>
              <c:numCache>
                <c:formatCode>_("$"* #,##0.00_);_("$"* \(#,##0.00\);_("$"* "-"??_);_(@_)</c:formatCode>
                <c:ptCount val="12"/>
                <c:pt idx="0">
                  <c:v>94924.835599999977</c:v>
                </c:pt>
                <c:pt idx="1">
                  <c:v>59751.251400000016</c:v>
                </c:pt>
                <c:pt idx="2">
                  <c:v>205005.48879999988</c:v>
                </c:pt>
                <c:pt idx="3">
                  <c:v>137762.12859999997</c:v>
                </c:pt>
                <c:pt idx="4">
                  <c:v>155028.81169999993</c:v>
                </c:pt>
                <c:pt idx="5">
                  <c:v>152718.67930000011</c:v>
                </c:pt>
                <c:pt idx="6">
                  <c:v>147238.0970000003</c:v>
                </c:pt>
                <c:pt idx="7">
                  <c:v>159044.06299999976</c:v>
                </c:pt>
                <c:pt idx="8">
                  <c:v>307649.94570000016</c:v>
                </c:pt>
                <c:pt idx="9">
                  <c:v>200322.98470000012</c:v>
                </c:pt>
                <c:pt idx="10">
                  <c:v>352461.07100000011</c:v>
                </c:pt>
                <c:pt idx="11">
                  <c:v>325293.50350000011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02-471F-A3F4-17BAFAF9F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6"/>
        <c:overlap val="-27"/>
        <c:axId val="435195080"/>
        <c:axId val="435194424"/>
      </c:barChart>
      <c:catAx>
        <c:axId val="232856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232851576"/>
        <c:crosses val="autoZero"/>
        <c:auto val="1"/>
        <c:lblAlgn val="ctr"/>
        <c:lblOffset val="100"/>
        <c:noMultiLvlLbl val="0"/>
      </c:catAx>
      <c:valAx>
        <c:axId val="23285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232856824"/>
        <c:crosses val="autoZero"/>
        <c:crossBetween val="between"/>
      </c:valAx>
      <c:valAx>
        <c:axId val="435194424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435195080"/>
        <c:crosses val="max"/>
        <c:crossBetween val="between"/>
      </c:valAx>
      <c:catAx>
        <c:axId val="4351950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351944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Project.xlsx]Pivot Table!Sub-Category by Sales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sz="1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5 Sales</a:t>
            </a:r>
            <a:r>
              <a:rPr lang="en-US" sz="1000" b="1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Sub-Category</a:t>
            </a:r>
            <a:endParaRPr lang="en-US" sz="1000" b="1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2060"/>
          </a:solidFill>
          <a:ln>
            <a:noFill/>
          </a:ln>
          <a:effectLst/>
        </c:spPr>
        <c:dLbl>
          <c:idx val="0"/>
          <c:layout>
            <c:manualLayout>
              <c:x val="2.9377698735053471E-8"/>
              <c:y val="-9.25066035063231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646370753308084"/>
                  <c:h val="0.1429868322384589"/>
                </c:manualLayout>
              </c15:layout>
            </c:ext>
          </c:extLst>
        </c:dLbl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dLbl>
          <c:idx val="0"/>
          <c:layout>
            <c:manualLayout>
              <c:x val="-9.2549693522388666E-4"/>
              <c:y val="-4.12056868701947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942060587081736"/>
                  <c:h val="0.21949871629216541"/>
                </c:manualLayout>
              </c15:layout>
            </c:ext>
          </c:extLst>
        </c:dLbl>
      </c:pivotFmt>
      <c:pivotFmt>
        <c:idx val="5"/>
        <c:spPr>
          <a:solidFill>
            <a:srgbClr val="00206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rgbClr val="00206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206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2060"/>
          </a:solidFill>
          <a:ln>
            <a:noFill/>
          </a:ln>
          <a:effectLst/>
        </c:spPr>
        <c:dLbl>
          <c:idx val="0"/>
          <c:layout>
            <c:manualLayout>
              <c:x val="-9.2549693522388666E-4"/>
              <c:y val="-4.12056868701947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942060587081736"/>
                  <c:h val="0.21949871629216541"/>
                </c:manualLayout>
              </c15:layout>
            </c:ext>
          </c:extLst>
        </c:dLbl>
      </c:pivotFmt>
      <c:pivotFmt>
        <c:idx val="10"/>
        <c:spPr>
          <a:solidFill>
            <a:srgbClr val="002060"/>
          </a:solidFill>
          <a:ln>
            <a:noFill/>
          </a:ln>
          <a:effectLst/>
        </c:spPr>
        <c:dLbl>
          <c:idx val="0"/>
          <c:layout>
            <c:manualLayout>
              <c:x val="2.9377698735053471E-8"/>
              <c:y val="-9.25066035063231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646370753308084"/>
                  <c:h val="0.1429868322384589"/>
                </c:manualLayout>
              </c15:layout>
            </c:ext>
          </c:extLst>
        </c:dLbl>
      </c:pivotFmt>
      <c:pivotFmt>
        <c:idx val="11"/>
        <c:spPr>
          <a:solidFill>
            <a:srgbClr val="002060"/>
          </a:solidFill>
          <a:ln>
            <a:noFill/>
          </a:ln>
          <a:effectLst/>
        </c:spPr>
      </c:pivotFmt>
      <c:pivotFmt>
        <c:idx val="12"/>
        <c:spPr>
          <a:solidFill>
            <a:srgbClr val="002060"/>
          </a:solidFill>
          <a:ln>
            <a:noFill/>
          </a:ln>
          <a:effectLst/>
        </c:spPr>
      </c:pivotFmt>
      <c:pivotFmt>
        <c:idx val="13"/>
        <c:spPr>
          <a:solidFill>
            <a:srgbClr val="00206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02060"/>
          </a:solidFill>
          <a:ln>
            <a:noFill/>
          </a:ln>
          <a:effectLst/>
        </c:spPr>
        <c:dLbl>
          <c:idx val="0"/>
          <c:layout>
            <c:manualLayout>
              <c:x val="-9.2549693522388666E-4"/>
              <c:y val="-4.12056868701947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942060587081736"/>
                  <c:h val="0.21949871629216541"/>
                </c:manualLayout>
              </c15:layout>
            </c:ext>
          </c:extLst>
        </c:dLbl>
      </c:pivotFmt>
      <c:pivotFmt>
        <c:idx val="16"/>
        <c:spPr>
          <a:solidFill>
            <a:srgbClr val="002060"/>
          </a:solidFill>
          <a:ln>
            <a:noFill/>
          </a:ln>
          <a:effectLst/>
        </c:spPr>
        <c:dLbl>
          <c:idx val="0"/>
          <c:layout>
            <c:manualLayout>
              <c:x val="2.9377698735053471E-8"/>
              <c:y val="-9.250660350632311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8646370753308084"/>
                  <c:h val="0.1429868322384589"/>
                </c:manualLayout>
              </c15:layout>
            </c:ext>
          </c:extLst>
        </c:dLbl>
      </c:pivotFmt>
      <c:pivotFmt>
        <c:idx val="17"/>
        <c:spPr>
          <a:solidFill>
            <a:srgbClr val="002060"/>
          </a:solidFill>
          <a:ln>
            <a:noFill/>
          </a:ln>
          <a:effectLst/>
        </c:spPr>
      </c:pivotFmt>
      <c:pivotFmt>
        <c:idx val="18"/>
        <c:spPr>
          <a:solidFill>
            <a:srgbClr val="002060"/>
          </a:solidFill>
          <a:ln>
            <a:noFill/>
          </a:ln>
          <a:effectLst/>
        </c:spPr>
      </c:pivotFmt>
      <c:pivotFmt>
        <c:idx val="19"/>
        <c:spPr>
          <a:solidFill>
            <a:srgbClr val="00206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rgbClr val="00206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0100696076528785"/>
          <c:y val="0.2791983316022762"/>
          <c:w val="0.79899303923471221"/>
          <c:h val="0.720801668397723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Table'!$K$15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49-471D-9EA7-3939F0E661FA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49-471D-9EA7-3939F0E661FA}"/>
              </c:ext>
            </c:extLst>
          </c:dPt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49-471D-9EA7-3939F0E661FA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349-471D-9EA7-3939F0E661FA}"/>
              </c:ext>
            </c:extLst>
          </c:dPt>
          <c:dPt>
            <c:idx val="4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349-471D-9EA7-3939F0E661FA}"/>
              </c:ext>
            </c:extLst>
          </c:dPt>
          <c:dLbls>
            <c:dLbl>
              <c:idx val="0"/>
              <c:layout>
                <c:manualLayout>
                  <c:x val="-9.2549693522388666E-4"/>
                  <c:y val="-4.12056868701947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42060587081736"/>
                      <c:h val="0.219498716292165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349-471D-9EA7-3939F0E661FA}"/>
                </c:ext>
              </c:extLst>
            </c:dLbl>
            <c:dLbl>
              <c:idx val="1"/>
              <c:layout>
                <c:manualLayout>
                  <c:x val="2.9377698735053471E-8"/>
                  <c:y val="-9.25066035063231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646370753308084"/>
                      <c:h val="0.14298683223845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349-471D-9EA7-3939F0E661F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rgbClr val="00206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D349-471D-9EA7-3939F0E661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rgbClr val="00206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Table'!$J$16:$J$21</c:f>
              <c:strCache>
                <c:ptCount val="5"/>
                <c:pt idx="0">
                  <c:v>Phones</c:v>
                </c:pt>
                <c:pt idx="1">
                  <c:v>Chairs</c:v>
                </c:pt>
                <c:pt idx="2">
                  <c:v>Storage</c:v>
                </c:pt>
                <c:pt idx="3">
                  <c:v>Tables</c:v>
                </c:pt>
                <c:pt idx="4">
                  <c:v>Binders</c:v>
                </c:pt>
              </c:strCache>
            </c:strRef>
          </c:cat>
          <c:val>
            <c:numRef>
              <c:f>'Pivot Table'!$K$16:$K$21</c:f>
              <c:numCache>
                <c:formatCode>_("$"* #,##0.00_);_("$"* \(#,##0.00\);_("$"* "-"??_);_(@_)</c:formatCode>
                <c:ptCount val="5"/>
                <c:pt idx="0">
                  <c:v>330007.05400000012</c:v>
                </c:pt>
                <c:pt idx="1">
                  <c:v>328449.10300000076</c:v>
                </c:pt>
                <c:pt idx="2">
                  <c:v>223843.60800000012</c:v>
                </c:pt>
                <c:pt idx="3">
                  <c:v>206965.53200000009</c:v>
                </c:pt>
                <c:pt idx="4">
                  <c:v>203412.73300000009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349-471D-9EA7-3939F0E661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7"/>
        <c:axId val="407933232"/>
        <c:axId val="407929952"/>
      </c:barChart>
      <c:catAx>
        <c:axId val="40793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407929952"/>
        <c:crosses val="autoZero"/>
        <c:auto val="1"/>
        <c:lblAlgn val="ctr"/>
        <c:lblOffset val="100"/>
        <c:noMultiLvlLbl val="0"/>
      </c:catAx>
      <c:valAx>
        <c:axId val="407929952"/>
        <c:scaling>
          <c:orientation val="minMax"/>
        </c:scaling>
        <c:delete val="1"/>
        <c:axPos val="b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40793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Project.xlsx]Pivot Table!Profit by Region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sz="1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</a:t>
            </a:r>
            <a:r>
              <a:rPr lang="en-US" sz="1000" b="1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Region</a:t>
            </a:r>
          </a:p>
        </c:rich>
      </c:tx>
      <c:layout>
        <c:manualLayout>
          <c:xMode val="edge"/>
          <c:yMode val="edge"/>
          <c:x val="0.31342356494827733"/>
          <c:y val="6.004950940164099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002060"/>
          </a:solidFill>
          <a:ln>
            <a:noFill/>
          </a:ln>
          <a:effectLst/>
        </c:spPr>
      </c:pivotFmt>
      <c:pivotFmt>
        <c:idx val="4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9135043308127406"/>
          <c:y val="0.22083760594029664"/>
          <c:w val="0.70454651526027634"/>
          <c:h val="0.654374228981792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Table'!$G$36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'Pivot Table'!$F$37:$F$41</c:f>
              <c:strCache>
                <c:ptCount val="4"/>
                <c:pt idx="0">
                  <c:v>South</c:v>
                </c:pt>
                <c:pt idx="1">
                  <c:v>Central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'Pivot Table'!$G$37:$G$41</c:f>
              <c:numCache>
                <c:formatCode>_("$"* #,##0.00_);_("$"* \(#,##0.00\);_("$"* "-"??_);_(@_)</c:formatCode>
                <c:ptCount val="4"/>
                <c:pt idx="0">
                  <c:v>391721.90500000032</c:v>
                </c:pt>
                <c:pt idx="1">
                  <c:v>501239.89080000052</c:v>
                </c:pt>
                <c:pt idx="2">
                  <c:v>678781.2399999979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1-44CC-A012-C4262208C1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9"/>
        <c:overlap val="-27"/>
        <c:axId val="596504536"/>
        <c:axId val="596504864"/>
      </c:barChart>
      <c:catAx>
        <c:axId val="596504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6504864"/>
        <c:crosses val="autoZero"/>
        <c:auto val="1"/>
        <c:lblAlgn val="ctr"/>
        <c:lblOffset val="100"/>
        <c:noMultiLvlLbl val="0"/>
      </c:catAx>
      <c:valAx>
        <c:axId val="596504864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6504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Project.xlsx]Pivot Table!Year Over Year profit growth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sz="1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Y/Y Growth Of Profit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Table'!$C$8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Table'!$B$9:$B$13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'Pivot Table'!$C$9:$C$13</c:f>
              <c:numCache>
                <c:formatCode>_("$"* #,##0.00_);_("$"* \(#,##0.00\);_("$"* "-"??_);_(@_)</c:formatCode>
                <c:ptCount val="4"/>
                <c:pt idx="0">
                  <c:v>49543.97410000005</c:v>
                </c:pt>
                <c:pt idx="1">
                  <c:v>61618.60370000008</c:v>
                </c:pt>
                <c:pt idx="2">
                  <c:v>81795.174300000173</c:v>
                </c:pt>
                <c:pt idx="3">
                  <c:v>93439.269599999985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E-4EDD-9330-1ED2CF67B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27"/>
        <c:axId val="422773760"/>
        <c:axId val="422779336"/>
      </c:barChart>
      <c:lineChart>
        <c:grouping val="standard"/>
        <c:varyColors val="0"/>
        <c:ser>
          <c:idx val="1"/>
          <c:order val="1"/>
          <c:tx>
            <c:strRef>
              <c:f>'Pivot Table'!$D$8</c:f>
              <c:strCache>
                <c:ptCount val="1"/>
                <c:pt idx="0">
                  <c:v>Y/Y of Profit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Table'!$B$9:$B$13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'Pivot Table'!$D$9:$D$13</c:f>
              <c:numCache>
                <c:formatCode>0.00%</c:formatCode>
                <c:ptCount val="4"/>
                <c:pt idx="1">
                  <c:v>0.24371540271736128</c:v>
                </c:pt>
                <c:pt idx="2">
                  <c:v>0.32744284012394892</c:v>
                </c:pt>
                <c:pt idx="3">
                  <c:v>0.14235675147891685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4E-4EDD-9330-1ED2CF67B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821392"/>
        <c:axId val="427825984"/>
      </c:lineChart>
      <c:catAx>
        <c:axId val="42277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779336"/>
        <c:crosses val="autoZero"/>
        <c:auto val="1"/>
        <c:lblAlgn val="ctr"/>
        <c:lblOffset val="100"/>
        <c:noMultiLvlLbl val="0"/>
      </c:catAx>
      <c:valAx>
        <c:axId val="422779336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422773760"/>
        <c:crosses val="autoZero"/>
        <c:crossBetween val="between"/>
      </c:valAx>
      <c:valAx>
        <c:axId val="4278259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427821392"/>
        <c:crosses val="max"/>
        <c:crossBetween val="between"/>
      </c:valAx>
      <c:catAx>
        <c:axId val="4278213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78259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Project.xlsx]Pivot Table!Y/Y Sales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en-US" sz="1000" b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Y/Y Growth Of Sales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ln w="28575" cap="rnd">
            <a:solidFill>
              <a:schemeClr val="accent5">
                <a:lumMod val="60000"/>
                <a:lumOff val="4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Table'!$C$32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'Pivot Table'!$B$33:$B$37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'Pivot Table'!$C$33:$C$37</c:f>
              <c:numCache>
                <c:formatCode>_("$"* #,##0.00_);_("$"* \(#,##0.00\);_("$"* "-"??_);_(@_)</c:formatCode>
                <c:ptCount val="4"/>
                <c:pt idx="0">
                  <c:v>484247.4981000009</c:v>
                </c:pt>
                <c:pt idx="1">
                  <c:v>470532.50899999985</c:v>
                </c:pt>
                <c:pt idx="2">
                  <c:v>609205.59800000081</c:v>
                </c:pt>
                <c:pt idx="3">
                  <c:v>733215.2551999999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47-420F-B404-19C6A4972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overlap val="-27"/>
        <c:axId val="422773760"/>
        <c:axId val="422779336"/>
      </c:barChart>
      <c:lineChart>
        <c:grouping val="standard"/>
        <c:varyColors val="0"/>
        <c:ser>
          <c:idx val="1"/>
          <c:order val="1"/>
          <c:tx>
            <c:strRef>
              <c:f>'Pivot Table'!$D$32</c:f>
              <c:strCache>
                <c:ptCount val="1"/>
                <c:pt idx="0">
                  <c:v>Y/Y Sales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Table'!$B$33:$B$37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'Pivot Table'!$D$33:$D$37</c:f>
              <c:numCache>
                <c:formatCode>0.00%</c:formatCode>
                <c:ptCount val="4"/>
                <c:pt idx="1">
                  <c:v>-2.8322271470298442E-2</c:v>
                </c:pt>
                <c:pt idx="2">
                  <c:v>0.29471521382171068</c:v>
                </c:pt>
                <c:pt idx="3">
                  <c:v>0.20355961535336864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47-420F-B404-19C6A4972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7821392"/>
        <c:axId val="427825984"/>
      </c:lineChart>
      <c:catAx>
        <c:axId val="42277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779336"/>
        <c:crosses val="autoZero"/>
        <c:auto val="1"/>
        <c:lblAlgn val="ctr"/>
        <c:lblOffset val="100"/>
        <c:noMultiLvlLbl val="0"/>
      </c:catAx>
      <c:valAx>
        <c:axId val="422779336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422773760"/>
        <c:crosses val="autoZero"/>
        <c:crossBetween val="between"/>
      </c:valAx>
      <c:valAx>
        <c:axId val="42782598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427821392"/>
        <c:crosses val="max"/>
        <c:crossBetween val="between"/>
      </c:valAx>
      <c:catAx>
        <c:axId val="4278213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27825984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 Project.xlsx]Pivot Table!PivotTable52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bg1">
                <a:lumMod val="50000"/>
              </a:schemeClr>
            </a:solidFill>
            <a:round/>
          </a:ln>
          <a:effectLst>
            <a:outerShdw blurRad="50800" dist="50800" dir="5400000" algn="ctr" rotWithShape="0">
              <a:schemeClr val="bg1"/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20055055914219252"/>
          <c:y val="0.20163760779902515"/>
          <c:w val="0.59257976639176024"/>
          <c:h val="0.6602774653168354"/>
        </c:manualLayout>
      </c:layout>
      <c:lineChart>
        <c:grouping val="standard"/>
        <c:varyColors val="0"/>
        <c:ser>
          <c:idx val="1"/>
          <c:order val="1"/>
          <c:tx>
            <c:strRef>
              <c:f>'Pivot Table'!$D$40</c:f>
              <c:strCache>
                <c:ptCount val="1"/>
                <c:pt idx="0">
                  <c:v>Sum of Sales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none"/>
          </c:marker>
          <c:cat>
            <c:strRef>
              <c:f>'Pivot Table'!$B$41:$B$45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'Pivot Table'!$D$41:$D$45</c:f>
              <c:numCache>
                <c:formatCode>_("$"* #,##0.00_);_("$"* \(#,##0.00\);_("$"* "-"??_);_(@_)</c:formatCode>
                <c:ptCount val="4"/>
                <c:pt idx="0">
                  <c:v>484247.4981000009</c:v>
                </c:pt>
                <c:pt idx="1">
                  <c:v>470532.50899999985</c:v>
                </c:pt>
                <c:pt idx="2">
                  <c:v>609205.59800000081</c:v>
                </c:pt>
                <c:pt idx="3">
                  <c:v>733215.2551999999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29-4902-B56B-9D0878430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6519624"/>
        <c:axId val="596518968"/>
      </c:lineChart>
      <c:lineChart>
        <c:grouping val="standard"/>
        <c:varyColors val="0"/>
        <c:ser>
          <c:idx val="0"/>
          <c:order val="0"/>
          <c:tx>
            <c:strRef>
              <c:f>'Pivot Table'!$C$40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>
              <a:outerShdw blurRad="50800" dist="50800" dir="5400000" algn="ctr" rotWithShape="0">
                <a:schemeClr val="bg1"/>
              </a:outerShdw>
            </a:effectLst>
          </c:spPr>
          <c:marker>
            <c:symbol val="none"/>
          </c:marker>
          <c:cat>
            <c:strRef>
              <c:f>'Pivot Table'!$B$41:$B$45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'Pivot Table'!$C$41:$C$45</c:f>
              <c:numCache>
                <c:formatCode>_("$"* #,##0.00_);_("$"* \(#,##0.00\);_("$"* "-"??_);_(@_)</c:formatCode>
                <c:ptCount val="4"/>
                <c:pt idx="0">
                  <c:v>49543.97410000005</c:v>
                </c:pt>
                <c:pt idx="1">
                  <c:v>61618.60370000008</c:v>
                </c:pt>
                <c:pt idx="2">
                  <c:v>81795.174300000173</c:v>
                </c:pt>
                <c:pt idx="3">
                  <c:v>93439.269599999985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29-4902-B56B-9D0878430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375488"/>
        <c:axId val="595368272"/>
      </c:lineChart>
      <c:catAx>
        <c:axId val="596519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6518968"/>
        <c:crosses val="autoZero"/>
        <c:auto val="1"/>
        <c:lblAlgn val="ctr"/>
        <c:lblOffset val="100"/>
        <c:noMultiLvlLbl val="0"/>
      </c:catAx>
      <c:valAx>
        <c:axId val="596518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6519624"/>
        <c:crosses val="autoZero"/>
        <c:crossBetween val="between"/>
      </c:valAx>
      <c:valAx>
        <c:axId val="595368272"/>
        <c:scaling>
          <c:orientation val="minMax"/>
        </c:scaling>
        <c:delete val="0"/>
        <c:axPos val="r"/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US"/>
          </a:p>
        </c:txPr>
        <c:crossAx val="595375488"/>
        <c:crosses val="max"/>
        <c:crossBetween val="between"/>
      </c:valAx>
      <c:catAx>
        <c:axId val="595375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5368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630754078482242"/>
          <c:y val="3.6210723601455844E-2"/>
          <c:w val="0.71564629257865198"/>
          <c:h val="0.101843372938614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6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16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6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9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7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4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1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6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6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9B797-465E-4FD9-875F-C1D02495823A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3616-00DA-4E26-A69C-744BB156F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6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6651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SUPERSTORE</a:t>
            </a:r>
            <a:b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ANALYSIS</a:t>
            </a:r>
            <a:b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</a:b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</a:rPr>
              <a:t>(2014-2017)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9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les Reports Powerpoint Presentation Slides Slide0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8"/>
          <a:stretch/>
        </p:blipFill>
        <p:spPr bwMode="auto">
          <a:xfrm>
            <a:off x="838200" y="1468582"/>
            <a:ext cx="10515600" cy="479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289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CONTENT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Metrics</a:t>
            </a: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Sales Analysis</a:t>
            </a: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Sales Performance</a:t>
            </a:r>
          </a:p>
          <a:p>
            <a:r>
              <a:rPr lang="en-GB" dirty="0" smtClean="0">
                <a:solidFill>
                  <a:schemeClr val="accent5">
                    <a:lumMod val="75000"/>
                  </a:schemeClr>
                </a:solidFill>
              </a:rPr>
              <a:t>Insights and Recommendations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49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CORE METRICS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645920" y="1850019"/>
            <a:ext cx="1729739" cy="740781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0B59954-4CA0-4CC1-8FF9-77EC136F4714}" type="TxLink">
              <a:rPr lang="en-US" sz="1600" b="1" i="0" u="none" strike="noStrike" smtClean="0">
                <a:solidFill>
                  <a:schemeClr val="bg1"/>
                </a:solidFill>
                <a:latin typeface="Calibri"/>
                <a:cs typeface="Calibri"/>
              </a:rPr>
              <a:pPr algn="ctr"/>
              <a:t> $2,297,200.86 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96532" y="1855820"/>
            <a:ext cx="1106021" cy="23644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Total Sales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30691" y="1862720"/>
            <a:ext cx="1719939" cy="72808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35EBB61-D1F0-4712-B665-75F8530A1D48}" type="TxLink">
              <a:rPr lang="en-US" sz="1600" b="1" i="0" u="none" strike="noStrike">
                <a:solidFill>
                  <a:schemeClr val="bg1"/>
                </a:solidFill>
                <a:latin typeface="Calibri"/>
                <a:cs typeface="Calibri"/>
              </a:rPr>
              <a:pPr algn="ctr"/>
              <a:t> $286,397.02 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09860" y="3202786"/>
            <a:ext cx="1686998" cy="667530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C9C6CF1-BBB0-4733-8DE5-FC63A1891F78}" type="TxLink">
              <a:rPr lang="en-US" sz="1600" b="1" i="0" u="none" strike="noStrike">
                <a:solidFill>
                  <a:schemeClr val="bg1"/>
                </a:solidFill>
                <a:latin typeface="Calibri"/>
                <a:cs typeface="Calibri"/>
              </a:rPr>
              <a:pPr algn="ctr"/>
              <a:t> 37,873 </a:t>
            </a:fld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5134484" y="1850019"/>
            <a:ext cx="1156338" cy="29127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Total Profit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6655104" y="3246782"/>
            <a:ext cx="1396509" cy="28622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Total Quantity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73805" y="1871776"/>
            <a:ext cx="1737935" cy="7190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831B8E1-6147-4C3F-9B68-82333223239E}" type="TxLink">
              <a:rPr lang="en-US" sz="1600" b="1" i="0" u="none" strike="noStrike">
                <a:solidFill>
                  <a:schemeClr val="bg1"/>
                </a:solidFill>
                <a:latin typeface="Calibri"/>
                <a:ea typeface="Calibri"/>
                <a:cs typeface="Calibri"/>
              </a:rPr>
              <a:pPr algn="ctr"/>
              <a:t>12%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8450005" y="1892298"/>
            <a:ext cx="1471235" cy="33274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Profit Margin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45920" y="4429885"/>
            <a:ext cx="1661748" cy="751715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BCF5116-4D4B-4110-A6F4-0F79C54C7069}" type="TxLink">
              <a:rPr lang="en-US" sz="1600" b="1" i="0" u="none" strike="noStrike">
                <a:solidFill>
                  <a:schemeClr val="bg1"/>
                </a:solidFill>
                <a:latin typeface="Calibri"/>
                <a:cs typeface="Calibri"/>
              </a:rPr>
              <a:pPr algn="ctr"/>
              <a:t>Sean Miller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860925" y="4543626"/>
            <a:ext cx="1655927" cy="751715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6A9F49-452F-4971-8CE7-3376A3C68226}" type="TxLink">
              <a:rPr lang="en-US" sz="1600" b="1" i="0" u="none" strike="noStrike">
                <a:solidFill>
                  <a:schemeClr val="bg1"/>
                </a:solidFill>
                <a:latin typeface="Calibri"/>
                <a:cs typeface="Calibri"/>
              </a:rPr>
              <a:pPr algn="ctr"/>
              <a:t>Consumer</a:t>
            </a:fld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706880" y="4459627"/>
            <a:ext cx="1516379" cy="39177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Best Customer</a:t>
            </a:r>
          </a:p>
        </p:txBody>
      </p:sp>
      <p:sp>
        <p:nvSpPr>
          <p:cNvPr id="21" name="TextBox 36"/>
          <p:cNvSpPr txBox="1"/>
          <p:nvPr/>
        </p:nvSpPr>
        <p:spPr>
          <a:xfrm>
            <a:off x="4852165" y="4500566"/>
            <a:ext cx="1638035" cy="27717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Top</a:t>
            </a:r>
            <a:r>
              <a:rPr lang="en-US" sz="1400" b="1" baseline="0" dirty="0">
                <a:solidFill>
                  <a:schemeClr val="bg1"/>
                </a:solidFill>
              </a:rPr>
              <a:t> Performing Segment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75659" y="3195701"/>
            <a:ext cx="1584961" cy="674615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BD72CBC-B9EE-45A5-B71F-6553C81A3FD6}" type="TxLink">
              <a:rPr lang="en-US" sz="1600" b="1" i="0" u="none" strike="noStrike">
                <a:solidFill>
                  <a:schemeClr val="bg1"/>
                </a:solidFill>
                <a:latin typeface="Calibri"/>
                <a:cs typeface="Calibri"/>
              </a:rPr>
              <a:pPr algn="ctr"/>
              <a:t> 9,994 </a:t>
            </a:fld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23" name="TextBox 8"/>
          <p:cNvSpPr txBox="1"/>
          <p:nvPr/>
        </p:nvSpPr>
        <p:spPr>
          <a:xfrm>
            <a:off x="3615951" y="3202786"/>
            <a:ext cx="1214740" cy="27193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Total Orders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8373805" y="4459626"/>
            <a:ext cx="1913195" cy="721974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53DA6A8-9175-4F8C-8383-C75FD1FBE772}" type="TxLink">
              <a:rPr lang="en-US" sz="1600" b="1" i="0" u="none" strike="noStrike">
                <a:solidFill>
                  <a:schemeClr val="bg1"/>
                </a:solidFill>
                <a:latin typeface="Calibri"/>
                <a:cs typeface="Calibri"/>
              </a:rPr>
              <a:pPr algn="ctr"/>
              <a:t>Phones</a:t>
            </a:fld>
            <a:endParaRPr lang="en-US" sz="1600" b="1" i="0" u="none" strike="noStrike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8499534" y="4543626"/>
            <a:ext cx="1661735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</a:rPr>
              <a:t>Best Selling Product</a:t>
            </a:r>
          </a:p>
        </p:txBody>
      </p:sp>
    </p:spTree>
    <p:extLst>
      <p:ext uri="{BB962C8B-B14F-4D97-AF65-F5344CB8AC3E}">
        <p14:creationId xmlns:p14="http://schemas.microsoft.com/office/powerpoint/2010/main" val="297452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984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SALES ANALYSIS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73"/>
            <a:ext cx="10515600" cy="4941454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rgbClr val="002060"/>
                </a:solidFill>
              </a:rPr>
              <a:t>The sales and profit was highest in November, followed by September.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The region with the highest sales is  the West with over $700,000.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The year 2017 has the highest sales and profit while 2014 has the lowest profit and 2016 has the lowest sales.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California is the best selling state, closely followed by New York.</a:t>
            </a:r>
          </a:p>
          <a:p>
            <a:r>
              <a:rPr lang="en-GB" sz="2400" dirty="0">
                <a:solidFill>
                  <a:srgbClr val="002060"/>
                </a:solidFill>
              </a:rPr>
              <a:t>Despite March having the third-highest sales, its profit is significantly higher than that of April, which has slightly lower sales. This indicates variability in profit margins across months.</a:t>
            </a:r>
          </a:p>
          <a:p>
            <a:r>
              <a:rPr lang="en-GB" sz="2400" dirty="0" smtClean="0">
                <a:solidFill>
                  <a:srgbClr val="002060"/>
                </a:solidFill>
              </a:rPr>
              <a:t>The </a:t>
            </a:r>
            <a:r>
              <a:rPr lang="en-GB" sz="2400" dirty="0">
                <a:solidFill>
                  <a:srgbClr val="002060"/>
                </a:solidFill>
              </a:rPr>
              <a:t>last quarter (October, November, December) collectively has higher sales and profits compared to other quarters. This might be attributed to holiday shopping or end-of-year purchases.</a:t>
            </a:r>
          </a:p>
          <a:p>
            <a:endParaRPr lang="en-GB" sz="2400" dirty="0" smtClean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0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SALES PERFORMANCE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38200" y="1543234"/>
            <a:ext cx="3132906" cy="2090077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220525"/>
              </p:ext>
            </p:extLst>
          </p:nvPr>
        </p:nvGraphicFramePr>
        <p:xfrm>
          <a:off x="872339" y="1622638"/>
          <a:ext cx="3098767" cy="1931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7744677" y="1543234"/>
            <a:ext cx="3485415" cy="205737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7" name="Rounded Rectangle 6"/>
          <p:cNvSpPr/>
          <p:nvPr/>
        </p:nvSpPr>
        <p:spPr>
          <a:xfrm>
            <a:off x="4289637" y="1545615"/>
            <a:ext cx="3136509" cy="2105051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791461"/>
              </p:ext>
            </p:extLst>
          </p:nvPr>
        </p:nvGraphicFramePr>
        <p:xfrm>
          <a:off x="7792563" y="1598392"/>
          <a:ext cx="3383975" cy="1934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624491"/>
              </p:ext>
            </p:extLst>
          </p:nvPr>
        </p:nvGraphicFramePr>
        <p:xfrm>
          <a:off x="4353350" y="1632476"/>
          <a:ext cx="2961537" cy="1900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838200" y="3855182"/>
            <a:ext cx="3179936" cy="2176172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1" name="Rounded Rectangle 10"/>
          <p:cNvSpPr/>
          <p:nvPr/>
        </p:nvSpPr>
        <p:spPr>
          <a:xfrm>
            <a:off x="4289637" y="3938747"/>
            <a:ext cx="3183475" cy="2182733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" name="Rounded Rectangle 11"/>
          <p:cNvSpPr/>
          <p:nvPr/>
        </p:nvSpPr>
        <p:spPr>
          <a:xfrm>
            <a:off x="7792564" y="3981173"/>
            <a:ext cx="3383974" cy="2176171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063165"/>
              </p:ext>
            </p:extLst>
          </p:nvPr>
        </p:nvGraphicFramePr>
        <p:xfrm>
          <a:off x="7912361" y="4085638"/>
          <a:ext cx="3168361" cy="1945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004636"/>
              </p:ext>
            </p:extLst>
          </p:nvPr>
        </p:nvGraphicFramePr>
        <p:xfrm>
          <a:off x="4388042" y="4108282"/>
          <a:ext cx="2979012" cy="185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948112"/>
              </p:ext>
            </p:extLst>
          </p:nvPr>
        </p:nvGraphicFramePr>
        <p:xfrm>
          <a:off x="905436" y="3985996"/>
          <a:ext cx="3105951" cy="1934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9175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INSIGHTS AND RECOMMENDATIONS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6291"/>
            <a:ext cx="5181600" cy="4680672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2060"/>
                </a:solidFill>
              </a:rPr>
              <a:t>2015 experienced a Y/Y sales decline of -2.83%, indicating potential challenges in that year.</a:t>
            </a:r>
          </a:p>
          <a:p>
            <a:r>
              <a:rPr lang="en-GB" dirty="0">
                <a:solidFill>
                  <a:srgbClr val="002060"/>
                </a:solidFill>
              </a:rPr>
              <a:t>Strong sales growth was observed in 2016 and 2017, with Y/Y increases of 29.47% and 20.36%, respectively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GB" dirty="0">
                <a:solidFill>
                  <a:srgbClr val="002060"/>
                </a:solidFill>
              </a:rPr>
              <a:t>While 2015 saw a decrease in sales, profit still increased, suggesting improved operational efficiency or cost management. </a:t>
            </a:r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Meanwhile</a:t>
            </a:r>
            <a:r>
              <a:rPr lang="en-GB" dirty="0">
                <a:solidFill>
                  <a:srgbClr val="002060"/>
                </a:solidFill>
              </a:rPr>
              <a:t>, even though 2016 and 2017 showed strong sales growth, the rate of profit growth started to taper off by 2017, indicating possible increased expenditures or reduced profit margins.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6291"/>
            <a:ext cx="5181600" cy="4680672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002060"/>
                </a:solidFill>
              </a:rPr>
              <a:t>Investigate the reasons behind the sales decline </a:t>
            </a:r>
            <a:r>
              <a:rPr lang="en-GB" dirty="0" smtClean="0">
                <a:solidFill>
                  <a:srgbClr val="002060"/>
                </a:solidFill>
              </a:rPr>
              <a:t>in 2015. </a:t>
            </a:r>
          </a:p>
          <a:p>
            <a:r>
              <a:rPr lang="en-GB" dirty="0" err="1" smtClean="0">
                <a:solidFill>
                  <a:srgbClr val="002060"/>
                </a:solidFill>
              </a:rPr>
              <a:t>Analyze</a:t>
            </a:r>
            <a:r>
              <a:rPr lang="en-GB" dirty="0" smtClean="0">
                <a:solidFill>
                  <a:srgbClr val="002060"/>
                </a:solidFill>
              </a:rPr>
              <a:t> </a:t>
            </a:r>
            <a:r>
              <a:rPr lang="en-GB" dirty="0">
                <a:solidFill>
                  <a:srgbClr val="002060"/>
                </a:solidFill>
              </a:rPr>
              <a:t>market conditions, internal challenges, and competitive landscape for that year.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Identify </a:t>
            </a:r>
            <a:r>
              <a:rPr lang="en-GB" dirty="0">
                <a:solidFill>
                  <a:srgbClr val="002060"/>
                </a:solidFill>
              </a:rPr>
              <a:t>factors that contributed to the impressive recovery in 2016 and continued growth in 2017. </a:t>
            </a:r>
            <a:endParaRPr lang="en-GB" dirty="0" smtClean="0">
              <a:solidFill>
                <a:srgbClr val="002060"/>
              </a:solidFill>
            </a:endParaRPr>
          </a:p>
          <a:p>
            <a:r>
              <a:rPr lang="en-GB" dirty="0" smtClean="0">
                <a:solidFill>
                  <a:srgbClr val="002060"/>
                </a:solidFill>
              </a:rPr>
              <a:t>Understanding </a:t>
            </a:r>
            <a:r>
              <a:rPr lang="en-GB" dirty="0">
                <a:solidFill>
                  <a:srgbClr val="002060"/>
                </a:solidFill>
              </a:rPr>
              <a:t>these drivers can provide insights for future strategic decisions.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Even </a:t>
            </a:r>
            <a:r>
              <a:rPr lang="en-GB" dirty="0">
                <a:solidFill>
                  <a:srgbClr val="002060"/>
                </a:solidFill>
              </a:rPr>
              <a:t>with increased sales, it's vital to ensure profit margins aren't shrinking</a:t>
            </a:r>
            <a:r>
              <a:rPr lang="en-GB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Regularly </a:t>
            </a:r>
            <a:r>
              <a:rPr lang="en-GB" dirty="0">
                <a:solidFill>
                  <a:srgbClr val="002060"/>
                </a:solidFill>
              </a:rPr>
              <a:t>review cost structures and pricing strategies to maintain healthy profit growth.</a:t>
            </a:r>
          </a:p>
        </p:txBody>
      </p:sp>
    </p:spTree>
    <p:extLst>
      <p:ext uri="{BB962C8B-B14F-4D97-AF65-F5344CB8AC3E}">
        <p14:creationId xmlns:p14="http://schemas.microsoft.com/office/powerpoint/2010/main" val="35047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364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Tahoma</vt:lpstr>
      <vt:lpstr>Office Theme</vt:lpstr>
      <vt:lpstr>SUPERSTORE ANALYSIS (2014-2017)</vt:lpstr>
      <vt:lpstr>PowerPoint Presentation</vt:lpstr>
      <vt:lpstr>CONTENT</vt:lpstr>
      <vt:lpstr>CORE METRICS</vt:lpstr>
      <vt:lpstr>SALES ANALYSIS</vt:lpstr>
      <vt:lpstr>SALES PERFORMANCE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 (2014-2017)</dc:title>
  <dc:creator>home</dc:creator>
  <cp:lastModifiedBy>home</cp:lastModifiedBy>
  <cp:revision>11</cp:revision>
  <dcterms:created xsi:type="dcterms:W3CDTF">2023-11-01T10:39:06Z</dcterms:created>
  <dcterms:modified xsi:type="dcterms:W3CDTF">2023-11-02T08:59:40Z</dcterms:modified>
</cp:coreProperties>
</file>