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9" r:id="rId2"/>
    <p:sldId id="257" r:id="rId3"/>
    <p:sldId id="260" r:id="rId4"/>
    <p:sldId id="258"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0"/>
  </p:normalViewPr>
  <p:slideViewPr>
    <p:cSldViewPr snapToGrid="0">
      <p:cViewPr varScale="1">
        <p:scale>
          <a:sx n="157" d="100"/>
          <a:sy n="157"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B3B5-7CA2-9C62-4922-55053AD58A67}"/>
              </a:ext>
            </a:extLst>
          </p:cNvPr>
          <p:cNvSpPr>
            <a:spLocks noGrp="1"/>
          </p:cNvSpPr>
          <p:nvPr>
            <p:ph type="title"/>
          </p:nvPr>
        </p:nvSpPr>
        <p:spPr>
          <a:solidFill>
            <a:srgbClr val="002060"/>
          </a:solidFill>
        </p:spPr>
        <p:txBody>
          <a:bodyPr/>
          <a:lstStyle/>
          <a:p>
            <a:r>
              <a:rPr lang="en-US" sz="2000" dirty="0">
                <a:solidFill>
                  <a:schemeClr val="bg1"/>
                </a:solidFill>
              </a:rPr>
              <a:t>Kindly find the editable link to my Google spreadsheet below</a:t>
            </a:r>
          </a:p>
        </p:txBody>
      </p:sp>
      <p:sp>
        <p:nvSpPr>
          <p:cNvPr id="3" name="Text Placeholder 2">
            <a:extLst>
              <a:ext uri="{FF2B5EF4-FFF2-40B4-BE49-F238E27FC236}">
                <a16:creationId xmlns:a16="http://schemas.microsoft.com/office/drawing/2014/main" id="{37A9FDB9-DE0A-4299-6F04-FD83B1EA3758}"/>
              </a:ext>
            </a:extLst>
          </p:cNvPr>
          <p:cNvSpPr>
            <a:spLocks noGrp="1"/>
          </p:cNvSpPr>
          <p:nvPr>
            <p:ph type="body" idx="1"/>
          </p:nvPr>
        </p:nvSpPr>
        <p:spPr/>
        <p:txBody>
          <a:bodyPr/>
          <a:lstStyle/>
          <a:p>
            <a:pPr marL="114300" indent="0">
              <a:buNone/>
            </a:pPr>
            <a:r>
              <a:rPr lang="en-US" dirty="0"/>
              <a:t>https://</a:t>
            </a:r>
            <a:r>
              <a:rPr lang="en-US" dirty="0" err="1"/>
              <a:t>docs.google.com</a:t>
            </a:r>
            <a:r>
              <a:rPr lang="en-US" dirty="0"/>
              <a:t>/spreadsheets/d/1nY15qdmEyBKHpn6U3r2lNpuu9sCwR1qZeYPNIeGX9P8/</a:t>
            </a:r>
            <a:r>
              <a:rPr lang="en-US" dirty="0" err="1"/>
              <a:t>edit?usp</a:t>
            </a:r>
            <a:r>
              <a:rPr lang="en-US" dirty="0"/>
              <a:t>=sharing</a:t>
            </a:r>
          </a:p>
        </p:txBody>
      </p:sp>
    </p:spTree>
    <p:extLst>
      <p:ext uri="{BB962C8B-B14F-4D97-AF65-F5344CB8AC3E}">
        <p14:creationId xmlns:p14="http://schemas.microsoft.com/office/powerpoint/2010/main" val="133881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1418450"/>
            <a:ext cx="3591300" cy="313736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 sz="900" dirty="0">
                <a:latin typeface="Open Sans"/>
                <a:ea typeface="Open Sans"/>
                <a:cs typeface="Open Sans"/>
                <a:sym typeface="Open Sans"/>
              </a:rPr>
              <a:t>All the companies in the GISC Sector all experienced decrease in the revenue growth from 2013 to 2016.</a:t>
            </a:r>
          </a:p>
          <a:p>
            <a:pPr marL="0" indent="0">
              <a:spcAft>
                <a:spcPts val="1600"/>
              </a:spcAft>
              <a:buNone/>
            </a:pPr>
            <a:r>
              <a:rPr lang="en" sz="900" dirty="0">
                <a:latin typeface="Open Sans"/>
                <a:ea typeface="Open Sans"/>
                <a:cs typeface="Open Sans"/>
                <a:sym typeface="Open Sans"/>
              </a:rPr>
              <a:t>The Energy, Consumer Staples and Consumer Discretionary had the highest total revenue Range of about $1.2 Billion which also reflects on this line chart looking at the range between 2013 to 2016.</a:t>
            </a:r>
          </a:p>
          <a:p>
            <a:pPr marL="0" indent="0">
              <a:spcAft>
                <a:spcPts val="1600"/>
              </a:spcAft>
              <a:buNone/>
            </a:pPr>
            <a:r>
              <a:rPr lang="en" sz="900" dirty="0">
                <a:latin typeface="Open Sans"/>
                <a:ea typeface="Open Sans"/>
                <a:cs typeface="Open Sans"/>
                <a:sym typeface="Open Sans"/>
              </a:rPr>
              <a:t>The 3 sectors listed above also showed more variability than the others with a standard deviation greater than $500 Million with the rest of the sectors falling short</a:t>
            </a:r>
            <a:r>
              <a:rPr lang="en" sz="1100" dirty="0">
                <a:latin typeface="Open Sans"/>
                <a:ea typeface="Open Sans"/>
                <a:cs typeface="Open Sans"/>
                <a:sym typeface="Open Sans"/>
              </a:rPr>
              <a:t>.</a:t>
            </a:r>
          </a:p>
          <a:p>
            <a:pPr marL="0" indent="0">
              <a:spcAft>
                <a:spcPts val="1600"/>
              </a:spcAft>
              <a:buNone/>
            </a:pPr>
            <a:r>
              <a:rPr lang="en" sz="900" dirty="0">
                <a:latin typeface="Open Sans"/>
                <a:ea typeface="Open Sans"/>
                <a:cs typeface="Open Sans"/>
                <a:sym typeface="Open Sans"/>
              </a:rPr>
              <a:t>These 3 sectors have showed similarities in terms of their Range and Variability asides from the fact that Consumer Staples and Consumer Discretionary are positively skewed due to the Mean being greater than the Median while the Energy sector joined the other sectors apart from the Telecommunication services in being negatively skewed.</a:t>
            </a:r>
          </a:p>
          <a:p>
            <a:pPr marL="0" indent="0">
              <a:spcAft>
                <a:spcPts val="1600"/>
              </a:spcAft>
              <a:buNone/>
            </a:pPr>
            <a:endParaRPr lang="en" dirty="0">
              <a:latin typeface="Open Sans"/>
              <a:ea typeface="Open Sans"/>
              <a:cs typeface="Open Sans"/>
              <a:sym typeface="Open Sans"/>
            </a:endParaRPr>
          </a:p>
        </p:txBody>
      </p:sp>
      <p:sp>
        <p:nvSpPr>
          <p:cNvPr id="60" name="Google Shape;60;p14"/>
          <p:cNvSpPr/>
          <p:nvPr/>
        </p:nvSpPr>
        <p:spPr>
          <a:xfrm>
            <a:off x="1384459" y="2037002"/>
            <a:ext cx="1646977" cy="183549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 sz="2400" dirty="0">
                <a:solidFill>
                  <a:srgbClr val="FFFFFF"/>
                </a:solidFill>
                <a:latin typeface="Open Sans"/>
                <a:ea typeface="Open Sans"/>
                <a:cs typeface="Open Sans"/>
                <a:sym typeface="Open Sans"/>
              </a:rPr>
              <a:t>Revenue Growth of the GISC sector from 2013 to 2016 and Quantitative Insights</a:t>
            </a:r>
            <a:endParaRPr sz="2400" dirty="0">
              <a:solidFill>
                <a:srgbClr val="FFFFFF"/>
              </a:solidFill>
              <a:latin typeface="Open Sans"/>
              <a:ea typeface="Open Sans"/>
              <a:cs typeface="Open Sans"/>
              <a:sym typeface="Open Sans"/>
            </a:endParaRPr>
          </a:p>
        </p:txBody>
      </p:sp>
      <p:pic>
        <p:nvPicPr>
          <p:cNvPr id="1030" name="Picture 6">
            <a:extLst>
              <a:ext uri="{FF2B5EF4-FFF2-40B4-BE49-F238E27FC236}">
                <a16:creationId xmlns:a16="http://schemas.microsoft.com/office/drawing/2014/main" id="{BB0041F5-1572-D221-2F8B-87AC2305B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01" y="1271002"/>
            <a:ext cx="4501180" cy="3515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D281-79EB-9D53-A188-C152A831FD90}"/>
              </a:ext>
            </a:extLst>
          </p:cNvPr>
          <p:cNvSpPr>
            <a:spLocks noGrp="1"/>
          </p:cNvSpPr>
          <p:nvPr>
            <p:ph type="title"/>
          </p:nvPr>
        </p:nvSpPr>
        <p:spPr>
          <a:solidFill>
            <a:srgbClr val="0070C0"/>
          </a:solidFill>
        </p:spPr>
        <p:txBody>
          <a:bodyPr/>
          <a:lstStyle/>
          <a:p>
            <a:r>
              <a:rPr lang="en-US" sz="1600" dirty="0">
                <a:solidFill>
                  <a:schemeClr val="bg1"/>
                </a:solidFill>
              </a:rPr>
              <a:t>Variability of GICS Sector in Research and Development</a:t>
            </a:r>
          </a:p>
        </p:txBody>
      </p:sp>
      <p:sp>
        <p:nvSpPr>
          <p:cNvPr id="3" name="Text Placeholder 2">
            <a:extLst>
              <a:ext uri="{FF2B5EF4-FFF2-40B4-BE49-F238E27FC236}">
                <a16:creationId xmlns:a16="http://schemas.microsoft.com/office/drawing/2014/main" id="{28935ECB-E5B9-D4DA-B127-2E00D52B1D9B}"/>
              </a:ext>
            </a:extLst>
          </p:cNvPr>
          <p:cNvSpPr>
            <a:spLocks noGrp="1"/>
          </p:cNvSpPr>
          <p:nvPr>
            <p:ph type="body" idx="1"/>
          </p:nvPr>
        </p:nvSpPr>
        <p:spPr>
          <a:xfrm>
            <a:off x="631178" y="2018197"/>
            <a:ext cx="4968267" cy="1061743"/>
          </a:xfrm>
        </p:spPr>
        <p:txBody>
          <a:bodyPr/>
          <a:lstStyle/>
          <a:p>
            <a:pPr marL="114300" indent="0">
              <a:buNone/>
            </a:pPr>
            <a:endParaRPr lang="en-US" dirty="0"/>
          </a:p>
        </p:txBody>
      </p:sp>
      <p:sp>
        <p:nvSpPr>
          <p:cNvPr id="4" name="TextBox 3">
            <a:extLst>
              <a:ext uri="{FF2B5EF4-FFF2-40B4-BE49-F238E27FC236}">
                <a16:creationId xmlns:a16="http://schemas.microsoft.com/office/drawing/2014/main" id="{F2636FBC-82E4-1F16-AF1C-849550FDA005}"/>
              </a:ext>
            </a:extLst>
          </p:cNvPr>
          <p:cNvSpPr txBox="1"/>
          <p:nvPr/>
        </p:nvSpPr>
        <p:spPr>
          <a:xfrm>
            <a:off x="1262358" y="3989373"/>
            <a:ext cx="4782392" cy="738664"/>
          </a:xfrm>
          <a:prstGeom prst="rect">
            <a:avLst/>
          </a:prstGeom>
          <a:noFill/>
        </p:spPr>
        <p:txBody>
          <a:bodyPr wrap="square" rtlCol="0">
            <a:spAutoFit/>
          </a:bodyPr>
          <a:lstStyle/>
          <a:p>
            <a:r>
              <a:rPr lang="en-US" dirty="0"/>
              <a:t>The consumer staples, Energy and Telecommunication services have shown more variability crossing over 50 million in Standard Deviation.</a:t>
            </a:r>
          </a:p>
        </p:txBody>
      </p:sp>
      <p:pic>
        <p:nvPicPr>
          <p:cNvPr id="2052" name="Picture 4">
            <a:extLst>
              <a:ext uri="{FF2B5EF4-FFF2-40B4-BE49-F238E27FC236}">
                <a16:creationId xmlns:a16="http://schemas.microsoft.com/office/drawing/2014/main" id="{60F5DAB4-7EAF-9131-101C-6D378490D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61" y="1001794"/>
            <a:ext cx="5939554" cy="291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06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8EF7-E16D-D290-BA7D-844E2727A86E}"/>
              </a:ext>
            </a:extLst>
          </p:cNvPr>
          <p:cNvSpPr>
            <a:spLocks noGrp="1"/>
          </p:cNvSpPr>
          <p:nvPr>
            <p:ph type="title"/>
          </p:nvPr>
        </p:nvSpPr>
        <p:spPr>
          <a:xfrm>
            <a:off x="0" y="0"/>
            <a:ext cx="9144000" cy="729490"/>
          </a:xfrm>
          <a:solidFill>
            <a:srgbClr val="002060"/>
          </a:solidFill>
        </p:spPr>
        <p:txBody>
          <a:bodyPr/>
          <a:lstStyle/>
          <a:p>
            <a:r>
              <a:rPr lang="en-US" sz="2400" dirty="0">
                <a:solidFill>
                  <a:schemeClr val="bg1"/>
                </a:solidFill>
              </a:rPr>
              <a:t>Total Revenue and Gross Profit Margin of the Energy Sector </a:t>
            </a:r>
          </a:p>
        </p:txBody>
      </p:sp>
      <p:sp>
        <p:nvSpPr>
          <p:cNvPr id="5" name="TextBox 4">
            <a:extLst>
              <a:ext uri="{FF2B5EF4-FFF2-40B4-BE49-F238E27FC236}">
                <a16:creationId xmlns:a16="http://schemas.microsoft.com/office/drawing/2014/main" id="{FECC43EE-DF65-973C-1C75-59D6BC5BB407}"/>
              </a:ext>
            </a:extLst>
          </p:cNvPr>
          <p:cNvSpPr txBox="1"/>
          <p:nvPr/>
        </p:nvSpPr>
        <p:spPr>
          <a:xfrm>
            <a:off x="5546036" y="1033670"/>
            <a:ext cx="3510652" cy="900246"/>
          </a:xfrm>
          <a:prstGeom prst="rect">
            <a:avLst/>
          </a:prstGeom>
          <a:solidFill>
            <a:schemeClr val="bg2">
              <a:lumMod val="20000"/>
              <a:lumOff val="80000"/>
            </a:schemeClr>
          </a:solidFill>
        </p:spPr>
        <p:txBody>
          <a:bodyPr wrap="square" rtlCol="0">
            <a:spAutoFit/>
          </a:bodyPr>
          <a:lstStyle/>
          <a:p>
            <a:r>
              <a:rPr lang="en-US" sz="1050" dirty="0"/>
              <a:t>Oil &amp; Gas Drilling had the least Revenue in USD but had the second highest Gross Profit Margin which indicates that Oil &amp; Gas drilling are improving in terms of  profitability than Integrated Oil &amp; Gas, Oil &amp; Gas Equipment and Oil &amp; Gas Refining.</a:t>
            </a:r>
          </a:p>
        </p:txBody>
      </p:sp>
      <p:sp>
        <p:nvSpPr>
          <p:cNvPr id="6" name="TextBox 5">
            <a:extLst>
              <a:ext uri="{FF2B5EF4-FFF2-40B4-BE49-F238E27FC236}">
                <a16:creationId xmlns:a16="http://schemas.microsoft.com/office/drawing/2014/main" id="{2449D225-2992-A0C6-AA78-8F00F009B087}"/>
              </a:ext>
            </a:extLst>
          </p:cNvPr>
          <p:cNvSpPr txBox="1"/>
          <p:nvPr/>
        </p:nvSpPr>
        <p:spPr>
          <a:xfrm>
            <a:off x="278295" y="3713567"/>
            <a:ext cx="2604052" cy="792525"/>
          </a:xfrm>
          <a:prstGeom prst="rect">
            <a:avLst/>
          </a:prstGeom>
          <a:solidFill>
            <a:schemeClr val="bg2">
              <a:lumMod val="20000"/>
              <a:lumOff val="80000"/>
            </a:schemeClr>
          </a:solidFill>
        </p:spPr>
        <p:txBody>
          <a:bodyPr wrap="square" rtlCol="0">
            <a:spAutoFit/>
          </a:bodyPr>
          <a:lstStyle/>
          <a:p>
            <a:r>
              <a:rPr lang="en-US" sz="1050" dirty="0"/>
              <a:t>In summary, increase in revenue generated does not always translate to increase in profit.</a:t>
            </a:r>
          </a:p>
          <a:p>
            <a:endParaRPr lang="en-US" dirty="0"/>
          </a:p>
        </p:txBody>
      </p:sp>
      <p:pic>
        <p:nvPicPr>
          <p:cNvPr id="4" name="Picture 4">
            <a:extLst>
              <a:ext uri="{FF2B5EF4-FFF2-40B4-BE49-F238E27FC236}">
                <a16:creationId xmlns:a16="http://schemas.microsoft.com/office/drawing/2014/main" id="{0DE3AAE9-96A6-A761-268F-7DD9B6049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1" y="729490"/>
            <a:ext cx="4152915" cy="27339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C1031C8-322A-A818-B57A-B305C9580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196" y="2096440"/>
            <a:ext cx="3932642" cy="273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3206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281</Words>
  <Application>Microsoft Macintosh PowerPoint</Application>
  <PresentationFormat>On-screen Show (16:9)</PresentationFormat>
  <Paragraphs>12</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Kindly find the editable link to my Google spreadsheet below</vt:lpstr>
      <vt:lpstr> Revenue Growth of the GISC sector from 2013 to 2016 and Quantitative Insights</vt:lpstr>
      <vt:lpstr>Variability of GICS Sector in Research and Development</vt:lpstr>
      <vt:lpstr>Total Revenue and Gross Profit Margin of the Energy Sector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Revenue Growth of the GISC sector from 2013 to 2016</dc:title>
  <cp:lastModifiedBy>Adeyinka Ajayi</cp:lastModifiedBy>
  <cp:revision>7</cp:revision>
  <dcterms:modified xsi:type="dcterms:W3CDTF">2022-09-30T00:22:28Z</dcterms:modified>
</cp:coreProperties>
</file>