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7"/>
  </p:notesMasterIdLst>
  <p:sldIdLst>
    <p:sldId id="257" r:id="rId3"/>
    <p:sldId id="259" r:id="rId4"/>
    <p:sldId id="258" r:id="rId5"/>
    <p:sldId id="260" r:id="rId6"/>
  </p:sldIdLst>
  <p:sldSz cx="7315200" cy="10058400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SimSun" panose="02010600030101010101" pitchFamily="2" charset="-12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B21F992-A452-49C6-936A-CF46D4A2E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  <a:tblStyle styleId="{D76A4F0B-D028-4677-8983-03C0EE7CD8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band1H>
    <a:band2H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band2H>
    <a:band1V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band1V>
    <a:band2V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band2V>
    <a:lastCol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Col>
    <a:firstCol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firstCol>
    <a:lastRow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seCell>
    <a:swCell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swCell>
    <a:firstRow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firstRow>
    <a:neCell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neCell>
    <a:nwCell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nwCell>
  </a:tblStyle>
  <a:tblStyle styleId="{CAA3F107-DA7C-4551-BD1B-E6F27A14E7C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82" y="84"/>
      </p:cViewPr>
      <p:guideLst>
        <p:guide orient="horz" pos="316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2413" y="685800"/>
            <a:ext cx="249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6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7963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2413" y="685800"/>
            <a:ext cx="249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3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17;g102bbfa126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2813" y="685800"/>
            <a:ext cx="24939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218;g102bbfa126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1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36;g102bbfa126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2813" y="685800"/>
            <a:ext cx="24939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9" name="Google Shape;137;g102bbfa126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17;g102bbfa126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2813" y="685800"/>
            <a:ext cx="24939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218;g102bbfa126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0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0;p2"/>
          <p:cNvSpPr txBox="1">
            <a:spLocks noGrp="1"/>
          </p:cNvSpPr>
          <p:nvPr>
            <p:ph type="ctrTitle"/>
          </p:nvPr>
        </p:nvSpPr>
        <p:spPr>
          <a:xfrm>
            <a:off x="249367" y="1456058"/>
            <a:ext cx="6816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605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9360" y="5542289"/>
            <a:ext cx="6816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06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49360" y="2163089"/>
            <a:ext cx="6816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49" name="Google Shape;46;p11"/>
          <p:cNvSpPr txBox="1">
            <a:spLocks noGrp="1"/>
          </p:cNvSpPr>
          <p:nvPr>
            <p:ph type="body" idx="1"/>
          </p:nvPr>
        </p:nvSpPr>
        <p:spPr>
          <a:xfrm>
            <a:off x="249360" y="6164351"/>
            <a:ext cx="6816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50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55;p14"/>
          <p:cNvSpPr txBox="1">
            <a:spLocks noGrp="1"/>
          </p:cNvSpPr>
          <p:nvPr>
            <p:ph type="ctrTitle"/>
          </p:nvPr>
        </p:nvSpPr>
        <p:spPr>
          <a:xfrm>
            <a:off x="249367" y="1456058"/>
            <a:ext cx="6816600" cy="4014000"/>
          </a:xfrm>
          <a:prstGeom prst="rect">
            <a:avLst/>
          </a:prstGeom>
        </p:spPr>
        <p:txBody>
          <a:bodyPr spcFirstLastPara="1" wrap="square" lIns="87650" tIns="87650" rIns="87650" bIns="876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48580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49360" y="5542289"/>
            <a:ext cx="6816600" cy="15501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48581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59;p15"/>
          <p:cNvSpPr txBox="1">
            <a:spLocks noGrp="1"/>
          </p:cNvSpPr>
          <p:nvPr>
            <p:ph type="title"/>
          </p:nvPr>
        </p:nvSpPr>
        <p:spPr>
          <a:xfrm>
            <a:off x="249360" y="4206107"/>
            <a:ext cx="6816600" cy="16461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048616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2;p16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</a:lvl9pPr>
          </a:lstStyle>
          <a:p>
            <a:endParaRPr/>
          </a:p>
        </p:txBody>
      </p:sp>
      <p:sp>
        <p:nvSpPr>
          <p:cNvPr id="1048628" name="Google Shape;63;p16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lvl9pPr>
          </a:lstStyle>
          <a:p>
            <a:endParaRPr/>
          </a:p>
        </p:txBody>
      </p:sp>
      <p:sp>
        <p:nvSpPr>
          <p:cNvPr id="1048629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66;p17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</a:lvl9pPr>
          </a:lstStyle>
          <a:p>
            <a:endParaRPr/>
          </a:p>
        </p:txBody>
      </p:sp>
      <p:sp>
        <p:nvSpPr>
          <p:cNvPr id="1048624" name="Google Shape;67;p17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25" name="Google Shape;68;p17"/>
          <p:cNvSpPr txBox="1">
            <a:spLocks noGrp="1"/>
          </p:cNvSpPr>
          <p:nvPr>
            <p:ph type="body" idx="2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26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71;p18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</a:lvl9pPr>
          </a:lstStyle>
          <a:p>
            <a:endParaRPr/>
          </a:p>
        </p:txBody>
      </p:sp>
      <p:sp>
        <p:nvSpPr>
          <p:cNvPr id="1048639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74;p19"/>
          <p:cNvSpPr txBox="1">
            <a:spLocks noGrp="1"/>
          </p:cNvSpPr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spcFirstLastPara="1" wrap="square" lIns="87650" tIns="87650" rIns="87650" bIns="8765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048636" name="Google Shape;75;p19"/>
          <p:cNvSpPr txBox="1">
            <a:spLocks noGrp="1"/>
          </p:cNvSpPr>
          <p:nvPr>
            <p:ph type="body" idx="1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37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78;p20"/>
          <p:cNvSpPr txBox="1">
            <a:spLocks noGrp="1"/>
          </p:cNvSpPr>
          <p:nvPr>
            <p:ph type="title"/>
          </p:nvPr>
        </p:nvSpPr>
        <p:spPr>
          <a:xfrm>
            <a:off x="392200" y="880293"/>
            <a:ext cx="5094300" cy="79998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048614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81;p21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7650" tIns="87650" rIns="87650" bIns="87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1" name="Google Shape;82;p21"/>
          <p:cNvSpPr txBox="1">
            <a:spLocks noGrp="1"/>
          </p:cNvSpPr>
          <p:nvPr>
            <p:ph type="title"/>
          </p:nvPr>
        </p:nvSpPr>
        <p:spPr>
          <a:xfrm>
            <a:off x="212400" y="2411542"/>
            <a:ext cx="3236100" cy="2898600"/>
          </a:xfrm>
          <a:prstGeom prst="rect">
            <a:avLst/>
          </a:prstGeom>
        </p:spPr>
        <p:txBody>
          <a:bodyPr spcFirstLastPara="1" wrap="square" lIns="87650" tIns="87650" rIns="87650" bIns="876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48632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12400" y="5481569"/>
            <a:ext cx="3236100" cy="24153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8633" name="Google Shape;84;p21"/>
          <p:cNvSpPr txBox="1">
            <a:spLocks noGrp="1"/>
          </p:cNvSpPr>
          <p:nvPr>
            <p:ph type="body" idx="2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lvl9pPr>
          </a:lstStyle>
          <a:p>
            <a:endParaRPr/>
          </a:p>
        </p:txBody>
      </p:sp>
      <p:sp>
        <p:nvSpPr>
          <p:cNvPr id="1048634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4;p3"/>
          <p:cNvSpPr txBox="1">
            <a:spLocks noGrp="1"/>
          </p:cNvSpPr>
          <p:nvPr>
            <p:ph type="title"/>
          </p:nvPr>
        </p:nvSpPr>
        <p:spPr>
          <a:xfrm>
            <a:off x="249360" y="4206107"/>
            <a:ext cx="6816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4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87;p22"/>
          <p:cNvSpPr txBox="1">
            <a:spLocks noGrp="1"/>
          </p:cNvSpPr>
          <p:nvPr>
            <p:ph type="body" idx="1"/>
          </p:nvPr>
        </p:nvSpPr>
        <p:spPr>
          <a:xfrm>
            <a:off x="249360" y="8273124"/>
            <a:ext cx="4799100" cy="1183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>
            <a:endParaRPr/>
          </a:p>
        </p:txBody>
      </p:sp>
      <p:sp>
        <p:nvSpPr>
          <p:cNvPr id="104861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249360" y="2163089"/>
            <a:ext cx="6816600" cy="3839700"/>
          </a:xfrm>
          <a:prstGeom prst="rect">
            <a:avLst/>
          </a:prstGeom>
        </p:spPr>
        <p:txBody>
          <a:bodyPr spcFirstLastPara="1" wrap="square" lIns="87650" tIns="87650" rIns="87650" bIns="876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>
            <a:r>
              <a:t>xx%</a:t>
            </a:r>
          </a:p>
        </p:txBody>
      </p:sp>
      <p:sp>
        <p:nvSpPr>
          <p:cNvPr id="1048620" name="Google Shape;91;p23"/>
          <p:cNvSpPr txBox="1">
            <a:spLocks noGrp="1"/>
          </p:cNvSpPr>
          <p:nvPr>
            <p:ph type="body" idx="1"/>
          </p:nvPr>
        </p:nvSpPr>
        <p:spPr>
          <a:xfrm>
            <a:off x="249360" y="6164351"/>
            <a:ext cx="6816600" cy="2543700"/>
          </a:xfrm>
          <a:prstGeom prst="rect">
            <a:avLst/>
          </a:prstGeom>
        </p:spPr>
        <p:txBody>
          <a:bodyPr spcFirstLastPara="1" wrap="square" lIns="87650" tIns="87650" rIns="87650" bIns="8765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</a:lvl2pPr>
            <a:lvl3pPr marL="1371600" lvl="2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■"/>
            </a:lvl3pPr>
            <a:lvl4pPr marL="1828800" lvl="3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</a:lvl4pPr>
            <a:lvl5pPr marL="2286000" lvl="4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</a:lvl5pPr>
            <a:lvl6pPr marL="2743200" lvl="5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■"/>
            </a:lvl6pPr>
            <a:lvl7pPr marL="3200400" lvl="6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</a:lvl7pPr>
            <a:lvl8pPr marL="3657600" lvl="7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</a:lvl8pPr>
            <a:lvl9pPr marL="4114800" lvl="8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■"/>
            </a:lvl9pPr>
          </a:lstStyle>
          <a:p>
            <a:endParaRPr/>
          </a:p>
        </p:txBody>
      </p:sp>
      <p:sp>
        <p:nvSpPr>
          <p:cNvPr id="1048621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</p:spPr>
        <p:txBody>
          <a:bodyPr spcFirstLastPara="1" wrap="square" lIns="87650" tIns="87650" rIns="87650" bIns="8765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7;p4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52" name="Google Shape;18;p4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53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21;p5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55" name="Google Shape;22;p5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56" name="Google Shape;23;p5"/>
          <p:cNvSpPr txBox="1">
            <a:spLocks noGrp="1"/>
          </p:cNvSpPr>
          <p:nvPr>
            <p:ph type="body" idx="2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57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26;p6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59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29;p7"/>
          <p:cNvSpPr txBox="1">
            <a:spLocks noGrp="1"/>
          </p:cNvSpPr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41" name="Google Shape;30;p7"/>
          <p:cNvSpPr txBox="1">
            <a:spLocks noGrp="1"/>
          </p:cNvSpPr>
          <p:nvPr>
            <p:ph type="body" idx="1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42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33;p8"/>
          <p:cNvSpPr txBox="1">
            <a:spLocks noGrp="1"/>
          </p:cNvSpPr>
          <p:nvPr>
            <p:ph type="title"/>
          </p:nvPr>
        </p:nvSpPr>
        <p:spPr>
          <a:xfrm>
            <a:off x="392200" y="880293"/>
            <a:ext cx="50943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61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36;p9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3" name="Google Shape;37;p9"/>
          <p:cNvSpPr txBox="1">
            <a:spLocks noGrp="1"/>
          </p:cNvSpPr>
          <p:nvPr>
            <p:ph type="title"/>
          </p:nvPr>
        </p:nvSpPr>
        <p:spPr>
          <a:xfrm>
            <a:off x="212400" y="2411542"/>
            <a:ext cx="32361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64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2400" y="5481569"/>
            <a:ext cx="32361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65" name="Google Shape;39;p9"/>
          <p:cNvSpPr txBox="1">
            <a:spLocks noGrp="1"/>
          </p:cNvSpPr>
          <p:nvPr>
            <p:ph type="body" idx="2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66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42;p10"/>
          <p:cNvSpPr txBox="1">
            <a:spLocks noGrp="1"/>
          </p:cNvSpPr>
          <p:nvPr>
            <p:ph type="body" idx="1"/>
          </p:nvPr>
        </p:nvSpPr>
        <p:spPr>
          <a:xfrm>
            <a:off x="249360" y="8273124"/>
            <a:ext cx="47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47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6;p1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602" name="Google Shape;7;p1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60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51;p13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50" tIns="87650" rIns="87650" bIns="876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50" tIns="87650" rIns="87650" bIns="8765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50" tIns="87650" rIns="87650" bIns="87650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374B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99;p25"/>
          <p:cNvSpPr/>
          <p:nvPr/>
        </p:nvSpPr>
        <p:spPr>
          <a:xfrm>
            <a:off x="5145325" y="-21300"/>
            <a:ext cx="2272200" cy="10058400"/>
          </a:xfrm>
          <a:prstGeom prst="rect">
            <a:avLst/>
          </a:prstGeom>
          <a:solidFill>
            <a:srgbClr val="EBE9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3" name="Google Shape;100;p2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9792" r="55530" b="53662"/>
          <a:stretch>
            <a:fillRect/>
          </a:stretch>
        </p:blipFill>
        <p:spPr>
          <a:xfrm>
            <a:off x="5399222" y="-854227"/>
            <a:ext cx="2088478" cy="437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Google Shape;101;p2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9792" t="47881" r="55530" b="709"/>
          <a:stretch>
            <a:fillRect/>
          </a:stretch>
        </p:blipFill>
        <p:spPr>
          <a:xfrm>
            <a:off x="5337397" y="4824026"/>
            <a:ext cx="2088478" cy="4852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8" name="Google Shape;102;p25"/>
          <p:cNvSpPr txBox="1"/>
          <p:nvPr/>
        </p:nvSpPr>
        <p:spPr>
          <a:xfrm>
            <a:off x="6830703" y="-1295"/>
            <a:ext cx="381600" cy="10038300"/>
          </a:xfrm>
          <a:prstGeom prst="rect">
            <a:avLst/>
          </a:prstGeom>
          <a:solidFill>
            <a:srgbClr val="5E374B">
              <a:alpha val="759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03;p25"/>
          <p:cNvSpPr txBox="1"/>
          <p:nvPr/>
        </p:nvSpPr>
        <p:spPr>
          <a:xfrm>
            <a:off x="286850" y="3976350"/>
            <a:ext cx="4684800" cy="1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BE9DA"/>
                </a:solidFill>
                <a:latin typeface="Montserrat"/>
                <a:ea typeface="Montserrat"/>
                <a:cs typeface="Montserrat"/>
                <a:sym typeface="Montserrat"/>
              </a:rPr>
              <a:t>Prepared for:</a:t>
            </a:r>
            <a:endParaRPr sz="2000" b="1">
              <a:solidFill>
                <a:srgbClr val="EBE9D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EBE9D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>
                <a:solidFill>
                  <a:srgbClr val="EBE9DA"/>
                </a:solidFill>
                <a:latin typeface="Montserrat"/>
                <a:ea typeface="Montserrat"/>
                <a:cs typeface="Montserrat"/>
                <a:sym typeface="Montserrat"/>
              </a:rPr>
              <a:t>Mrs Maryam Enilolobo</a:t>
            </a:r>
            <a:endParaRPr sz="2800" b="1">
              <a:solidFill>
                <a:srgbClr val="EBE9D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EBE9DA"/>
                </a:solidFill>
                <a:latin typeface="Montserrat"/>
                <a:ea typeface="Montserrat"/>
                <a:cs typeface="Montserrat"/>
                <a:sym typeface="Montserrat"/>
              </a:rPr>
              <a:t>Abuja - Heathrow Flight ticket prices </a:t>
            </a:r>
            <a:r>
              <a:rPr lang="en-US" altLang="en-GB" sz="2800" b="1">
                <a:solidFill>
                  <a:srgbClr val="EBE9D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1">
              <a:solidFill>
                <a:srgbClr val="EBE9D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>
                <a:solidFill>
                  <a:srgbClr val="EBE9DA"/>
                </a:solidFill>
                <a:latin typeface="Montserrat"/>
                <a:ea typeface="Montserrat"/>
                <a:cs typeface="Montserrat"/>
                <a:sym typeface="Montserrat"/>
              </a:rPr>
              <a:t>Oct 3rd - 5th &amp; Oct 20th - 22nd 2024</a:t>
            </a:r>
            <a:endParaRPr sz="2200">
              <a:solidFill>
                <a:srgbClr val="EBE9D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610" name="Google Shape;104;p25"/>
          <p:cNvSpPr txBox="1"/>
          <p:nvPr/>
        </p:nvSpPr>
        <p:spPr>
          <a:xfrm>
            <a:off x="775550" y="1628875"/>
            <a:ext cx="4684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EBE9DA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altLang="en-GB" sz="4000" b="1">
                <a:solidFill>
                  <a:srgbClr val="EBE9DA"/>
                </a:solidFill>
                <a:latin typeface="Montserrat"/>
                <a:ea typeface="Montserrat"/>
                <a:cs typeface="Montserrat"/>
                <a:sym typeface="Montserrat"/>
              </a:rPr>
              <a:t>ravel Booking</a:t>
            </a:r>
            <a:endParaRPr sz="4000" b="1">
              <a:solidFill>
                <a:srgbClr val="EBE9D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220;p40"/>
          <p:cNvSpPr txBox="1"/>
          <p:nvPr/>
        </p:nvSpPr>
        <p:spPr>
          <a:xfrm>
            <a:off x="255939" y="0"/>
            <a:ext cx="6840900" cy="116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50" tIns="87650" rIns="87650" bIns="87650" anchor="t" anchorCtr="0">
            <a:spAutoFit/>
          </a:bodyPr>
          <a:lstStyle/>
          <a:p>
            <a:pPr algn="ctr"/>
            <a:r>
              <a:rPr lang="en-US" sz="3200" b="1" dirty="0"/>
              <a:t>Dental Services Hospitals Around </a:t>
            </a:r>
            <a:r>
              <a:rPr lang="en-US" sz="3200" b="1" dirty="0" err="1"/>
              <a:t>Gidan</a:t>
            </a:r>
            <a:r>
              <a:rPr lang="en-US" sz="3200" b="1" dirty="0"/>
              <a:t> </a:t>
            </a:r>
            <a:r>
              <a:rPr lang="en-US" sz="3200" b="1" dirty="0" err="1"/>
              <a:t>Daya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1048591" name="Google Shape;221;p40"/>
          <p:cNvSpPr/>
          <p:nvPr/>
        </p:nvSpPr>
        <p:spPr>
          <a:xfrm>
            <a:off x="0" y="9524123"/>
            <a:ext cx="7315200" cy="534600"/>
          </a:xfrm>
          <a:prstGeom prst="rect">
            <a:avLst/>
          </a:prstGeom>
          <a:solidFill>
            <a:srgbClr val="EBE9DA"/>
          </a:solidFill>
          <a:ln>
            <a:noFill/>
          </a:ln>
        </p:spPr>
        <p:txBody>
          <a:bodyPr spcFirstLastPara="1" wrap="square" lIns="87650" tIns="87650" rIns="87650" bIns="87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2" name="Google Shape;222;p40"/>
          <p:cNvSpPr txBox="1"/>
          <p:nvPr/>
        </p:nvSpPr>
        <p:spPr>
          <a:xfrm>
            <a:off x="6705939" y="0"/>
            <a:ext cx="390900" cy="1082100"/>
          </a:xfrm>
          <a:prstGeom prst="rect">
            <a:avLst/>
          </a:prstGeom>
          <a:solidFill>
            <a:srgbClr val="5E374B">
              <a:alpha val="75980"/>
            </a:srgbClr>
          </a:solidFill>
          <a:ln>
            <a:noFill/>
          </a:ln>
        </p:spPr>
        <p:txBody>
          <a:bodyPr spcFirstLastPara="1" wrap="square" lIns="87650" tIns="87650" rIns="87650" bIns="8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48594" name="Google Shape;224;p40"/>
          <p:cNvSpPr/>
          <p:nvPr/>
        </p:nvSpPr>
        <p:spPr>
          <a:xfrm>
            <a:off x="560500" y="1525484"/>
            <a:ext cx="6246000" cy="7783108"/>
          </a:xfrm>
          <a:prstGeom prst="rect">
            <a:avLst/>
          </a:prstGeom>
          <a:noFill/>
          <a:ln w="9525" cap="flat" cmpd="sng">
            <a:solidFill>
              <a:srgbClr val="5E374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501" y="1525484"/>
            <a:ext cx="61454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There are numerous public primary and a few private and secondary hospitals within the axis of </a:t>
            </a:r>
            <a:r>
              <a:rPr lang="en-US" sz="20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Kurudu</a:t>
            </a: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sz="20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Karshi</a:t>
            </a: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to which </a:t>
            </a:r>
            <a:r>
              <a:rPr lang="en-US" sz="20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Gidan</a:t>
            </a: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Daya</a:t>
            </a: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forms their nucleus in terms of geographical location. However, only </a:t>
            </a:r>
            <a:r>
              <a:rPr lang="en-US" sz="2000" b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 (</a:t>
            </a:r>
            <a:r>
              <a:rPr lang="en-US" sz="2000" b="1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Karshi</a:t>
            </a:r>
            <a:r>
              <a:rPr lang="en-US" sz="2000" b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General Hospital)</a:t>
            </a: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offers Dental services.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search is widened to include </a:t>
            </a:r>
            <a:r>
              <a:rPr lang="en-US" sz="20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Karu</a:t>
            </a: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Customs hospital and </a:t>
            </a:r>
            <a:r>
              <a:rPr lang="en-US" sz="2000" dirty="0" err="1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Nyanya</a:t>
            </a: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GH, then we have only three known hospitals that render Dental services.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current cost of tooth extraction (removal of a tooth) in these hospitals is herewith presented.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Please note that with the current instability in prices of goods and services in Abuja, these prices may be reviewed upward by the providers at any time.</a:t>
            </a:r>
            <a:endParaRPr lang="en-US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79598"/>
              </p:ext>
            </p:extLst>
          </p:nvPr>
        </p:nvGraphicFramePr>
        <p:xfrm>
          <a:off x="713230" y="6819329"/>
          <a:ext cx="5992708" cy="200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6354"/>
                <a:gridCol w="2996354"/>
              </a:tblGrid>
              <a:tr h="65297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Karshi</a:t>
                      </a:r>
                      <a:r>
                        <a:rPr lang="en-US" sz="2000" dirty="0" smtClean="0"/>
                        <a:t> Gen. Hospital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₦ 8,000 to 10,000</a:t>
                      </a:r>
                      <a:endParaRPr lang="en-US" sz="2000" dirty="0"/>
                    </a:p>
                  </a:txBody>
                  <a:tcPr/>
                </a:tc>
              </a:tr>
              <a:tr h="6529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</a:t>
                      </a:r>
                      <a:r>
                        <a:rPr lang="en-US" sz="2000" baseline="0" dirty="0" smtClean="0"/>
                        <a:t> Hospital </a:t>
                      </a:r>
                      <a:r>
                        <a:rPr lang="en-US" sz="2000" baseline="0" dirty="0" err="1" smtClean="0"/>
                        <a:t>Karu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/>
                        <a:t>₦ 15,000 to 20,000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5297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Nyanya</a:t>
                      </a:r>
                      <a:r>
                        <a:rPr lang="en-US" sz="2000" dirty="0" smtClean="0"/>
                        <a:t> Gen Hospital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₦ 10,000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139;p30"/>
          <p:cNvSpPr txBox="1"/>
          <p:nvPr/>
        </p:nvSpPr>
        <p:spPr>
          <a:xfrm>
            <a:off x="329184" y="169072"/>
            <a:ext cx="6452967" cy="54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50" tIns="87650" rIns="87650" bIns="876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5E374B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2400" b="1" dirty="0" smtClean="0">
                <a:solidFill>
                  <a:srgbClr val="5E374B"/>
                </a:solidFill>
                <a:latin typeface="Montserrat"/>
                <a:ea typeface="Montserrat"/>
                <a:cs typeface="Montserrat"/>
                <a:sym typeface="Montserrat"/>
              </a:rPr>
              <a:t>ist of 20 Topics in Financial Institution</a:t>
            </a:r>
            <a:endParaRPr sz="2400" b="1" dirty="0">
              <a:solidFill>
                <a:srgbClr val="5E37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583" name="Google Shape;140;p30"/>
          <p:cNvSpPr/>
          <p:nvPr/>
        </p:nvSpPr>
        <p:spPr>
          <a:xfrm>
            <a:off x="0" y="9524123"/>
            <a:ext cx="7315200" cy="534600"/>
          </a:xfrm>
          <a:prstGeom prst="rect">
            <a:avLst/>
          </a:prstGeom>
          <a:solidFill>
            <a:srgbClr val="EBE9DA"/>
          </a:solidFill>
          <a:ln>
            <a:noFill/>
          </a:ln>
        </p:spPr>
        <p:txBody>
          <a:bodyPr spcFirstLastPara="1" wrap="square" lIns="87650" tIns="87650" rIns="87650" bIns="87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141;p30"/>
          <p:cNvSpPr txBox="1"/>
          <p:nvPr/>
        </p:nvSpPr>
        <p:spPr>
          <a:xfrm>
            <a:off x="6705939" y="0"/>
            <a:ext cx="390900" cy="1082100"/>
          </a:xfrm>
          <a:prstGeom prst="rect">
            <a:avLst/>
          </a:prstGeom>
          <a:solidFill>
            <a:srgbClr val="5E374B">
              <a:alpha val="75980"/>
            </a:srgbClr>
          </a:solidFill>
          <a:ln>
            <a:noFill/>
          </a:ln>
        </p:spPr>
        <p:txBody>
          <a:bodyPr spcFirstLastPara="1" wrap="square" lIns="87650" tIns="87650" rIns="87650" bIns="8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aphicFrame>
        <p:nvGraphicFramePr>
          <p:cNvPr id="4194304" name="Google Shape;142;p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801051"/>
              </p:ext>
            </p:extLst>
          </p:nvPr>
        </p:nvGraphicFramePr>
        <p:xfrm>
          <a:off x="329184" y="884487"/>
          <a:ext cx="6767655" cy="8526718"/>
        </p:xfrm>
        <a:graphic>
          <a:graphicData uri="http://schemas.openxmlformats.org/drawingml/2006/table">
            <a:tbl>
              <a:tblPr>
                <a:noFill/>
                <a:tableStyleId>{D76A4F0B-D028-4677-8983-03C0EE7CD8DF}</a:tableStyleId>
              </a:tblPr>
              <a:tblGrid>
                <a:gridCol w="603504"/>
                <a:gridCol w="6164151"/>
              </a:tblGrid>
              <a:tr h="413961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S/N</a:t>
                      </a:r>
                      <a:endParaRPr sz="10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7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TOPICS</a:t>
                      </a:r>
                      <a:endParaRPr sz="10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74B"/>
                    </a:solidFill>
                  </a:tcPr>
                </a:tc>
              </a:tr>
              <a:tr h="365727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Impact of Digital Transformation on Banking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Risk Management in Financial Institutions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96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Regulatory Compliance Updates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Sustainable Finance and ESG Investing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96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Cybersecurity in Finance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9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lang="en-US" sz="1200" b="1" dirty="0" smtClean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Literacy and Education</a:t>
                      </a:r>
                      <a:endParaRPr lang="en-US" sz="1200" b="1" dirty="0" smtClean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96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Blockchain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and Cryptocurrencies</a:t>
                      </a:r>
                      <a:endParaRPr lang="en-US" sz="1200" b="1" dirty="0" smtClean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Artificial Intelligence in Financial Services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Experience in Banking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Investment Strategies for 2024 and Beyond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Role of Data Analytics in Finance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Fintech Innovations and Their Impact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Diversity and Inclusion in Finance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Financial Planning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Economic Outlook and Its Implications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Behavioral Finance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Insurance Trends and Innovations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Mergers and Acquisitions in the Financial Sector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Ethical Banking Practices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Future of Work in Financial Services</a:t>
                      </a:r>
                      <a:endParaRPr lang="en-US" sz="1200" b="1" dirty="0">
                        <a:solidFill>
                          <a:srgbClr val="22222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3500" marR="63500" marT="63500" marB="63500" anchor="b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220;p40"/>
          <p:cNvSpPr txBox="1"/>
          <p:nvPr/>
        </p:nvSpPr>
        <p:spPr>
          <a:xfrm>
            <a:off x="474300" y="1596877"/>
            <a:ext cx="6840900" cy="116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50" tIns="87650" rIns="87650" bIns="87650" anchor="t" anchorCtr="0">
            <a:spAutoFit/>
          </a:bodyPr>
          <a:lstStyle/>
          <a:p>
            <a:pPr algn="ctr"/>
            <a:r>
              <a:rPr lang="en-US" sz="3200" b="1" dirty="0" smtClean="0"/>
              <a:t>Sample Spreadsheet for Customers’ Inflow</a:t>
            </a:r>
            <a:endParaRPr lang="en-US" sz="3200" dirty="0"/>
          </a:p>
        </p:txBody>
      </p:sp>
      <p:sp>
        <p:nvSpPr>
          <p:cNvPr id="1048591" name="Google Shape;221;p40"/>
          <p:cNvSpPr/>
          <p:nvPr/>
        </p:nvSpPr>
        <p:spPr>
          <a:xfrm>
            <a:off x="0" y="9524123"/>
            <a:ext cx="7315200" cy="534600"/>
          </a:xfrm>
          <a:prstGeom prst="rect">
            <a:avLst/>
          </a:prstGeom>
          <a:solidFill>
            <a:srgbClr val="EBE9DA"/>
          </a:solidFill>
          <a:ln>
            <a:noFill/>
          </a:ln>
        </p:spPr>
        <p:txBody>
          <a:bodyPr spcFirstLastPara="1" wrap="square" lIns="87650" tIns="87650" rIns="87650" bIns="87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2" name="Google Shape;222;p40"/>
          <p:cNvSpPr txBox="1"/>
          <p:nvPr/>
        </p:nvSpPr>
        <p:spPr>
          <a:xfrm>
            <a:off x="6705939" y="0"/>
            <a:ext cx="390900" cy="1082100"/>
          </a:xfrm>
          <a:prstGeom prst="rect">
            <a:avLst/>
          </a:prstGeom>
          <a:solidFill>
            <a:srgbClr val="5E374B">
              <a:alpha val="75980"/>
            </a:srgbClr>
          </a:solidFill>
          <a:ln>
            <a:noFill/>
          </a:ln>
        </p:spPr>
        <p:txBody>
          <a:bodyPr spcFirstLastPara="1" wrap="square" lIns="87650" tIns="87650" rIns="87650" bIns="8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48594" name="Google Shape;224;p40"/>
          <p:cNvSpPr/>
          <p:nvPr/>
        </p:nvSpPr>
        <p:spPr>
          <a:xfrm>
            <a:off x="560500" y="3273552"/>
            <a:ext cx="6246000" cy="6035040"/>
          </a:xfrm>
          <a:prstGeom prst="rect">
            <a:avLst/>
          </a:prstGeom>
          <a:noFill/>
          <a:ln w="9525" cap="flat" cmpd="sng">
            <a:solidFill>
              <a:srgbClr val="5E374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74334"/>
              </p:ext>
            </p:extLst>
          </p:nvPr>
        </p:nvGraphicFramePr>
        <p:xfrm>
          <a:off x="688515" y="3801809"/>
          <a:ext cx="6017423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7423"/>
              </a:tblGrid>
              <a:tr h="3712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Please</a:t>
                      </a:r>
                      <a:r>
                        <a:rPr lang="en-US" sz="2000" baseline="0" dirty="0" smtClean="0"/>
                        <a:t> find as attached separately, in a MS Excel sheet</a:t>
                      </a:r>
                      <a:endParaRPr lang="en-US" sz="2000" dirty="0"/>
                    </a:p>
                  </a:txBody>
                  <a:tcPr/>
                </a:tc>
              </a:tr>
              <a:tr h="34578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4578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25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309</Words>
  <Application>Microsoft Office PowerPoint</Application>
  <PresentationFormat>Custom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Montserrat</vt:lpstr>
      <vt:lpstr>Calibri</vt:lpstr>
      <vt:lpstr>Times New Roman</vt:lpstr>
      <vt:lpstr>Arial</vt:lpstr>
      <vt:lpstr>SimSun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SM-J415F</dc:creator>
  <cp:lastModifiedBy>USER</cp:lastModifiedBy>
  <cp:revision>15</cp:revision>
  <dcterms:created xsi:type="dcterms:W3CDTF">2024-09-17T05:35:40Z</dcterms:created>
  <dcterms:modified xsi:type="dcterms:W3CDTF">2024-09-18T16:05:57Z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2d35292b1888477097f452863662de8e</vt:lpwstr>
  </property>
</Properties>
</file>