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106196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209764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67283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313594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96213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28DD3AA-2833-4C05-BE82-33BA53EA6DB0}" type="datetimeFigureOut">
              <a:rPr lang="fr-FR" smtClean="0"/>
              <a:t>31/05/2017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16574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28DD3AA-2833-4C05-BE82-33BA53EA6DB0}" type="datetimeFigureOut">
              <a:rPr lang="fr-FR" smtClean="0"/>
              <a:t>31/05/2017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6253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28DD3AA-2833-4C05-BE82-33BA53EA6DB0}" type="datetimeFigureOut">
              <a:rPr lang="fr-FR" smtClean="0"/>
              <a:t>31/05/2017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219021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28DD3AA-2833-4C05-BE82-33BA53EA6DB0}" type="datetimeFigureOut">
              <a:rPr lang="fr-FR" smtClean="0"/>
              <a:t>31/05/2017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402034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8DD3AA-2833-4C05-BE82-33BA53EA6DB0}" type="datetimeFigureOut">
              <a:rPr lang="fr-FR" smtClean="0"/>
              <a:t>31/05/2017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415965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28DD3AA-2833-4C05-BE82-33BA53EA6DB0}" type="datetimeFigureOut">
              <a:rPr lang="fr-FR" smtClean="0"/>
              <a:t>31/05/2017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FC3AE90-9FC4-47A3-A550-21631A286436}" type="slidenum">
              <a:rPr lang="fr-FR" smtClean="0"/>
              <a:t>‹N°›</a:t>
            </a:fld>
            <a:endParaRPr lang="fr-FR"/>
          </a:p>
        </p:txBody>
      </p:sp>
    </p:spTree>
    <p:extLst>
      <p:ext uri="{BB962C8B-B14F-4D97-AF65-F5344CB8AC3E}">
        <p14:creationId xmlns:p14="http://schemas.microsoft.com/office/powerpoint/2010/main" val="327696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DD3AA-2833-4C05-BE82-33BA53EA6DB0}" type="datetimeFigureOut">
              <a:rPr lang="fr-FR" smtClean="0"/>
              <a:t>31/05/2017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3AE90-9FC4-47A3-A550-21631A286436}" type="slidenum">
              <a:rPr lang="fr-FR" smtClean="0"/>
              <a:t>‹N°›</a:t>
            </a:fld>
            <a:endParaRPr lang="fr-FR"/>
          </a:p>
        </p:txBody>
      </p:sp>
    </p:spTree>
    <p:extLst>
      <p:ext uri="{BB962C8B-B14F-4D97-AF65-F5344CB8AC3E}">
        <p14:creationId xmlns:p14="http://schemas.microsoft.com/office/powerpoint/2010/main" val="2416121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dgeff/f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3048"/>
            <a:ext cx="9144000" cy="5208240"/>
          </a:xfrm>
          <a:prstGeom prst="rect">
            <a:avLst/>
          </a:prstGeom>
        </p:spPr>
      </p:pic>
      <p:sp>
        <p:nvSpPr>
          <p:cNvPr id="2" name="Titre 1"/>
          <p:cNvSpPr>
            <a:spLocks noGrp="1"/>
          </p:cNvSpPr>
          <p:nvPr>
            <p:ph type="ctrTitle"/>
          </p:nvPr>
        </p:nvSpPr>
        <p:spPr>
          <a:xfrm>
            <a:off x="685800" y="158775"/>
            <a:ext cx="7772400" cy="1470025"/>
          </a:xfrm>
        </p:spPr>
        <p:txBody>
          <a:bodyPr/>
          <a:lstStyle/>
          <a:p>
            <a:r>
              <a:rPr lang="fr-FR" dirty="0" smtClean="0">
                <a:solidFill>
                  <a:srgbClr val="FF0000"/>
                </a:solidFill>
              </a:rPr>
              <a:t>Cartographie dite</a:t>
            </a:r>
            <a:br>
              <a:rPr lang="fr-FR" dirty="0" smtClean="0">
                <a:solidFill>
                  <a:srgbClr val="FF0000"/>
                </a:solidFill>
              </a:rPr>
            </a:br>
            <a:r>
              <a:rPr lang="fr-FR" dirty="0" smtClean="0">
                <a:solidFill>
                  <a:srgbClr val="FF0000"/>
                </a:solidFill>
              </a:rPr>
              <a:t>en Fil de Fer</a:t>
            </a:r>
            <a:endParaRPr lang="fr-FR" dirty="0">
              <a:solidFill>
                <a:srgbClr val="FF0000"/>
              </a:solidFill>
            </a:endParaRPr>
          </a:p>
        </p:txBody>
      </p:sp>
      <p:sp>
        <p:nvSpPr>
          <p:cNvPr id="3" name="Sous-titre 2"/>
          <p:cNvSpPr>
            <a:spLocks noGrp="1"/>
          </p:cNvSpPr>
          <p:nvPr>
            <p:ph type="subTitle" idx="1"/>
          </p:nvPr>
        </p:nvSpPr>
        <p:spPr>
          <a:xfrm>
            <a:off x="1371600" y="4966320"/>
            <a:ext cx="6400800" cy="982960"/>
          </a:xfrm>
        </p:spPr>
        <p:txBody>
          <a:bodyPr>
            <a:normAutofit/>
          </a:bodyPr>
          <a:lstStyle/>
          <a:p>
            <a:pPr algn="r"/>
            <a:r>
              <a:rPr lang="fr-FR" sz="1600" dirty="0" smtClean="0"/>
              <a:t>Geoffrey Argence – candidat individuel</a:t>
            </a:r>
            <a:endParaRPr lang="fr-FR" sz="1600" dirty="0"/>
          </a:p>
        </p:txBody>
      </p:sp>
    </p:spTree>
    <p:extLst>
      <p:ext uri="{BB962C8B-B14F-4D97-AF65-F5344CB8AC3E}">
        <p14:creationId xmlns:p14="http://schemas.microsoft.com/office/powerpoint/2010/main" val="428614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Diffusion du projet</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smtClean="0"/>
              <a:t>Lien page </a:t>
            </a:r>
            <a:r>
              <a:rPr lang="fr-FR" sz="1200" dirty="0" err="1" smtClean="0"/>
              <a:t>GitHub</a:t>
            </a:r>
            <a:r>
              <a:rPr lang="fr-FR" sz="1200" dirty="0" smtClean="0"/>
              <a:t> : </a:t>
            </a:r>
            <a:r>
              <a:rPr lang="fr-FR" sz="1200" dirty="0" smtClean="0">
                <a:hlinkClick r:id="rId2"/>
              </a:rPr>
              <a:t>https://github.com/Adgeff/fdf</a:t>
            </a:r>
            <a:endParaRPr lang="fr-FR" sz="1200" dirty="0" smtClean="0"/>
          </a:p>
          <a:p>
            <a:pPr marL="0" indent="0">
              <a:buNone/>
            </a:pPr>
            <a:r>
              <a:rPr lang="fr-FR" sz="1200" dirty="0" err="1" smtClean="0"/>
              <a:t>Addresse</a:t>
            </a:r>
            <a:r>
              <a:rPr lang="fr-FR" sz="1200" dirty="0" smtClean="0"/>
              <a:t> </a:t>
            </a:r>
            <a:r>
              <a:rPr lang="fr-FR" sz="1200" smtClean="0"/>
              <a:t>git clone</a:t>
            </a:r>
            <a:r>
              <a:rPr lang="fr-FR" sz="1200" smtClean="0"/>
              <a:t> </a:t>
            </a:r>
            <a:r>
              <a:rPr lang="fr-FR" sz="1200" dirty="0" smtClean="0"/>
              <a:t>: https://github.com/Adgeff/fdf.git</a:t>
            </a:r>
          </a:p>
          <a:p>
            <a:pPr marL="0" indent="0">
              <a:buNone/>
            </a:pPr>
            <a:endParaRPr lang="fr-FR" sz="1200" dirty="0"/>
          </a:p>
        </p:txBody>
      </p:sp>
    </p:spTree>
    <p:extLst>
      <p:ext uri="{BB962C8B-B14F-4D97-AF65-F5344CB8AC3E}">
        <p14:creationId xmlns:p14="http://schemas.microsoft.com/office/powerpoint/2010/main" val="326166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Présentation</a:t>
            </a:r>
            <a:endParaRPr lang="fr-FR" dirty="0">
              <a:solidFill>
                <a:srgbClr val="FF0000"/>
              </a:solidFill>
            </a:endParaRPr>
          </a:p>
        </p:txBody>
      </p:sp>
      <p:sp>
        <p:nvSpPr>
          <p:cNvPr id="3" name="Espace réservé du contenu 2"/>
          <p:cNvSpPr>
            <a:spLocks noGrp="1"/>
          </p:cNvSpPr>
          <p:nvPr>
            <p:ph idx="1"/>
          </p:nvPr>
        </p:nvSpPr>
        <p:spPr/>
        <p:txBody>
          <a:bodyPr/>
          <a:lstStyle/>
          <a:p>
            <a:pPr marL="0" indent="0">
              <a:buNone/>
            </a:pPr>
            <a:r>
              <a:rPr lang="fr-FR" dirty="0" smtClean="0"/>
              <a:t>   </a:t>
            </a:r>
            <a:r>
              <a:rPr lang="fr-FR" sz="1600" dirty="0" smtClean="0"/>
              <a:t>Dans un monde où l’informatique et le numérique occupent une place chaque jour plus importante, où l’on peut stocker de plus en plus de données à des formats de plus en plus variés, comment pourrait-on envisager d’informatiser le relief global d’un territoire ?</a:t>
            </a:r>
            <a:endParaRPr lang="fr-FR" sz="1600" dirty="0"/>
          </a:p>
        </p:txBody>
      </p:sp>
    </p:spTree>
    <p:extLst>
      <p:ext uri="{BB962C8B-B14F-4D97-AF65-F5344CB8AC3E}">
        <p14:creationId xmlns:p14="http://schemas.microsoft.com/office/powerpoint/2010/main" val="213850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Objectifs</a:t>
            </a:r>
            <a:endParaRPr lang="fr-FR" dirty="0">
              <a:solidFill>
                <a:srgbClr val="FF0000"/>
              </a:solidFill>
            </a:endParaRPr>
          </a:p>
        </p:txBody>
      </p:sp>
      <p:sp>
        <p:nvSpPr>
          <p:cNvPr id="3" name="Espace réservé du contenu 2"/>
          <p:cNvSpPr>
            <a:spLocks noGrp="1"/>
          </p:cNvSpPr>
          <p:nvPr>
            <p:ph idx="1"/>
          </p:nvPr>
        </p:nvSpPr>
        <p:spPr/>
        <p:txBody>
          <a:bodyPr>
            <a:normAutofit fontScale="92500" lnSpcReduction="20000"/>
          </a:bodyPr>
          <a:lstStyle/>
          <a:p>
            <a:pPr marL="0" indent="0">
              <a:buNone/>
            </a:pPr>
            <a:r>
              <a:rPr lang="fr-FR" sz="1600" dirty="0" smtClean="0"/>
              <a:t>   </a:t>
            </a:r>
            <a:r>
              <a:rPr lang="fr-FR" sz="1400" dirty="0" smtClean="0"/>
              <a:t>Il convient ici de réaliser un programme permettant de lire un fichier dans un format particulier et d’en faire une carte définie par un ensemble de points avec des coordonnées (</a:t>
            </a:r>
            <a:r>
              <a:rPr lang="fr-FR" sz="1400" dirty="0" err="1" smtClean="0"/>
              <a:t>x;y;z</a:t>
            </a:r>
            <a:r>
              <a:rPr lang="fr-FR" sz="1400" dirty="0" smtClean="0"/>
              <a:t>).</a:t>
            </a:r>
          </a:p>
          <a:p>
            <a:pPr marL="0" indent="0">
              <a:buNone/>
            </a:pPr>
            <a:endParaRPr lang="fr-FR" sz="1600" dirty="0" smtClean="0"/>
          </a:p>
          <a:p>
            <a:pPr marL="0" indent="0">
              <a:buNone/>
            </a:pPr>
            <a:endParaRPr lang="fr-FR" sz="1600" dirty="0"/>
          </a:p>
          <a:p>
            <a:pPr marL="0" indent="0">
              <a:buNone/>
            </a:pPr>
            <a:endParaRPr lang="fr-FR" sz="1600" dirty="0" smtClean="0"/>
          </a:p>
          <a:p>
            <a:pPr marL="0" indent="0">
              <a:buNone/>
            </a:pPr>
            <a:endParaRPr lang="fr-FR" sz="1600" dirty="0"/>
          </a:p>
          <a:p>
            <a:pPr marL="0" indent="0">
              <a:buNone/>
            </a:pPr>
            <a:endParaRPr lang="fr-FR" sz="1600" dirty="0"/>
          </a:p>
          <a:p>
            <a:pPr marL="0" indent="0">
              <a:buNone/>
            </a:pPr>
            <a:r>
              <a:rPr lang="fr-FR" sz="1600" dirty="0"/>
              <a:t> </a:t>
            </a:r>
            <a:r>
              <a:rPr lang="fr-FR" sz="1600" dirty="0" smtClean="0"/>
              <a:t> </a:t>
            </a:r>
          </a:p>
          <a:p>
            <a:pPr marL="0" indent="0">
              <a:buNone/>
            </a:pPr>
            <a:endParaRPr lang="fr-FR" sz="1600" dirty="0"/>
          </a:p>
          <a:p>
            <a:pPr marL="0" indent="0">
              <a:buNone/>
            </a:pPr>
            <a:r>
              <a:rPr lang="fr-FR" sz="1600" dirty="0" smtClean="0"/>
              <a:t> </a:t>
            </a:r>
          </a:p>
          <a:p>
            <a:pPr marL="0" indent="0">
              <a:buNone/>
            </a:pPr>
            <a:endParaRPr lang="fr-FR" sz="1600" dirty="0"/>
          </a:p>
          <a:p>
            <a:pPr marL="0" indent="0">
              <a:buNone/>
            </a:pPr>
            <a:endParaRPr lang="fr-FR" sz="1600" dirty="0" smtClean="0"/>
          </a:p>
          <a:p>
            <a:pPr marL="0" indent="0">
              <a:buNone/>
            </a:pPr>
            <a:r>
              <a:rPr lang="fr-FR" sz="1600" dirty="0" smtClean="0"/>
              <a:t>   </a:t>
            </a:r>
            <a:r>
              <a:rPr lang="fr-FR" sz="1300" dirty="0" smtClean="0"/>
              <a:t>Le programme devra être capable de :</a:t>
            </a:r>
          </a:p>
          <a:p>
            <a:pPr marL="0" indent="0">
              <a:buNone/>
            </a:pPr>
            <a:r>
              <a:rPr lang="fr-FR" sz="1300" dirty="0"/>
              <a:t>	</a:t>
            </a:r>
            <a:r>
              <a:rPr lang="fr-FR" sz="1300" dirty="0" smtClean="0"/>
              <a:t>- ouvrir, lire un fichier et en interpréter les données.</a:t>
            </a:r>
          </a:p>
          <a:p>
            <a:pPr marL="0" indent="0">
              <a:buNone/>
            </a:pPr>
            <a:r>
              <a:rPr lang="fr-FR" sz="1300" dirty="0"/>
              <a:t>	</a:t>
            </a:r>
            <a:r>
              <a:rPr lang="fr-FR" sz="1300" dirty="0" smtClean="0"/>
              <a:t>- Il devra afficher une carte en reliant</a:t>
            </a:r>
            <a:r>
              <a:rPr lang="fr-FR" sz="1300" b="1" dirty="0" smtClean="0"/>
              <a:t> </a:t>
            </a:r>
            <a:r>
              <a:rPr lang="fr-FR" sz="1300" dirty="0" smtClean="0"/>
              <a:t>les points entre eux.</a:t>
            </a:r>
          </a:p>
          <a:p>
            <a:pPr marL="0" indent="0">
              <a:buNone/>
            </a:pPr>
            <a:r>
              <a:rPr lang="fr-FR" sz="1300" dirty="0"/>
              <a:t>	</a:t>
            </a:r>
            <a:r>
              <a:rPr lang="fr-FR" sz="1300" dirty="0" smtClean="0"/>
              <a:t>- Il devra permettre de modifier la carte en utilisant l’appui de touches :</a:t>
            </a:r>
          </a:p>
          <a:p>
            <a:pPr marL="0" indent="0">
              <a:buNone/>
            </a:pPr>
            <a:r>
              <a:rPr lang="fr-FR" sz="1300" dirty="0"/>
              <a:t>	</a:t>
            </a:r>
            <a:r>
              <a:rPr lang="fr-FR" sz="1300" dirty="0" smtClean="0"/>
              <a:t>	-&gt; Rotation de la carte autour des différents axes.</a:t>
            </a:r>
          </a:p>
          <a:p>
            <a:pPr marL="0" indent="0">
              <a:buNone/>
            </a:pPr>
            <a:r>
              <a:rPr lang="fr-FR" sz="1300" dirty="0"/>
              <a:t>	</a:t>
            </a:r>
            <a:r>
              <a:rPr lang="fr-FR" sz="1300" dirty="0" smtClean="0"/>
              <a:t>	-&gt; Décalage de la carte dans  toutes les directions.</a:t>
            </a:r>
          </a:p>
          <a:p>
            <a:pPr marL="0" indent="0">
              <a:buNone/>
            </a:pPr>
            <a:r>
              <a:rPr lang="fr-FR" sz="1300" dirty="0"/>
              <a:t>	</a:t>
            </a:r>
            <a:r>
              <a:rPr lang="fr-FR" sz="1300" dirty="0" smtClean="0"/>
              <a:t>	-&gt; Permettre de simuler un effet de zoom.</a:t>
            </a:r>
          </a:p>
          <a:p>
            <a:pPr marL="0" indent="0">
              <a:buNone/>
            </a:pPr>
            <a:r>
              <a:rPr lang="fr-FR" sz="1300" dirty="0"/>
              <a:t>	</a:t>
            </a:r>
            <a:r>
              <a:rPr lang="fr-FR" sz="1300" dirty="0" smtClean="0"/>
              <a:t>	-&gt; Il devra pouvoir être quitté en appuyant sur « </a:t>
            </a:r>
            <a:r>
              <a:rPr lang="fr-FR" sz="1300" dirty="0" err="1" smtClean="0"/>
              <a:t>échap</a:t>
            </a:r>
            <a:r>
              <a:rPr lang="fr-FR" sz="1300" dirty="0" smtClean="0"/>
              <a:t> ».</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276" y="2106979"/>
            <a:ext cx="3993172" cy="1901511"/>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103490"/>
            <a:ext cx="4000500" cy="1905000"/>
          </a:xfrm>
          <a:prstGeom prst="rect">
            <a:avLst/>
          </a:prstGeom>
        </p:spPr>
      </p:pic>
    </p:spTree>
    <p:extLst>
      <p:ext uri="{BB962C8B-B14F-4D97-AF65-F5344CB8AC3E}">
        <p14:creationId xmlns:p14="http://schemas.microsoft.com/office/powerpoint/2010/main" val="21106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Outils et Matériel</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smtClean="0"/>
              <a:t>Outils :</a:t>
            </a:r>
          </a:p>
          <a:p>
            <a:pPr marL="0" indent="0">
              <a:buNone/>
            </a:pPr>
            <a:r>
              <a:rPr lang="fr-FR" sz="1200" dirty="0"/>
              <a:t> </a:t>
            </a:r>
            <a:r>
              <a:rPr lang="fr-FR" sz="1200" dirty="0" smtClean="0"/>
              <a:t>  Le programme sera développé en C.</a:t>
            </a:r>
          </a:p>
          <a:p>
            <a:pPr marL="0" indent="0">
              <a:buNone/>
            </a:pPr>
            <a:r>
              <a:rPr lang="fr-FR" sz="1200" dirty="0" smtClean="0"/>
              <a:t>   Il utilisera une librairie de fonctions graphiques appelée </a:t>
            </a:r>
            <a:r>
              <a:rPr lang="fr-FR" sz="1200" dirty="0" err="1" smtClean="0"/>
              <a:t>minilibx</a:t>
            </a:r>
            <a:r>
              <a:rPr lang="fr-FR" sz="1200" dirty="0" smtClean="0"/>
              <a:t>, codée par Olivier </a:t>
            </a:r>
            <a:r>
              <a:rPr lang="fr-FR" sz="1200" dirty="0" err="1" smtClean="0"/>
              <a:t>Crouzet</a:t>
            </a:r>
            <a:r>
              <a:rPr lang="fr-FR" sz="1200" dirty="0" smtClean="0"/>
              <a:t>, ayant travaillé à </a:t>
            </a:r>
            <a:r>
              <a:rPr lang="fr-FR" sz="1200" dirty="0" err="1" smtClean="0"/>
              <a:t>Epitech</a:t>
            </a:r>
            <a:r>
              <a:rPr lang="fr-FR" sz="1200" dirty="0" smtClean="0"/>
              <a:t> et s’occupant actuellement de la branche graphique de l’école 42. Cette librairie fera appel aux </a:t>
            </a:r>
            <a:r>
              <a:rPr lang="fr-FR" sz="1200" dirty="0" err="1" smtClean="0"/>
              <a:t>frameworks</a:t>
            </a:r>
            <a:r>
              <a:rPr lang="fr-FR" sz="1200" dirty="0" smtClean="0"/>
              <a:t> OpenGL et </a:t>
            </a:r>
            <a:r>
              <a:rPr lang="fr-FR" sz="1200" dirty="0" err="1" smtClean="0"/>
              <a:t>Appkit</a:t>
            </a:r>
            <a:r>
              <a:rPr lang="fr-FR" sz="1200" dirty="0" smtClean="0"/>
              <a:t> lors de la compilation.</a:t>
            </a:r>
          </a:p>
          <a:p>
            <a:pPr marL="0" indent="0">
              <a:buNone/>
            </a:pPr>
            <a:r>
              <a:rPr lang="fr-FR" sz="1200" dirty="0"/>
              <a:t> </a:t>
            </a:r>
            <a:r>
              <a:rPr lang="fr-FR" sz="1200" dirty="0" smtClean="0"/>
              <a:t>  Le programme utilisera également une librairie présentant diverses fonctions (existantes où non dans </a:t>
            </a:r>
            <a:r>
              <a:rPr lang="fr-FR" sz="1200" dirty="0" err="1" smtClean="0"/>
              <a:t>dans</a:t>
            </a:r>
            <a:r>
              <a:rPr lang="fr-FR" sz="1200" dirty="0" smtClean="0"/>
              <a:t> le langage C) programmée personnellement.</a:t>
            </a:r>
          </a:p>
          <a:p>
            <a:pPr marL="0" indent="0">
              <a:buNone/>
            </a:pPr>
            <a:r>
              <a:rPr lang="fr-FR" sz="1200" dirty="0"/>
              <a:t> </a:t>
            </a:r>
            <a:r>
              <a:rPr lang="fr-FR" sz="1200" dirty="0" smtClean="0"/>
              <a:t>  Le programme et les diverses librairie utilisée seront compilées à l’aide d’un </a:t>
            </a:r>
            <a:r>
              <a:rPr lang="fr-FR" sz="1200" dirty="0" err="1" smtClean="0"/>
              <a:t>Makefile</a:t>
            </a:r>
            <a:r>
              <a:rPr lang="fr-FR" sz="1200" dirty="0" smtClean="0"/>
              <a:t> présentant les règles « all », « clean » et « </a:t>
            </a:r>
            <a:r>
              <a:rPr lang="fr-FR" sz="1200" dirty="0" err="1" smtClean="0"/>
              <a:t>re</a:t>
            </a:r>
            <a:r>
              <a:rPr lang="fr-FR" sz="1200" dirty="0" smtClean="0"/>
              <a:t> ».</a:t>
            </a:r>
          </a:p>
          <a:p>
            <a:pPr marL="0" indent="0">
              <a:buNone/>
            </a:pPr>
            <a:r>
              <a:rPr lang="fr-FR" sz="1200" dirty="0"/>
              <a:t> </a:t>
            </a:r>
            <a:r>
              <a:rPr lang="fr-FR" sz="1200" dirty="0" smtClean="0"/>
              <a:t>  Celui-ci utilisera également les librairies &lt;</a:t>
            </a:r>
            <a:r>
              <a:rPr lang="fr-FR" sz="1200" dirty="0" err="1" smtClean="0"/>
              <a:t>stdlib.h</a:t>
            </a:r>
            <a:r>
              <a:rPr lang="fr-FR" sz="1200" dirty="0" smtClean="0"/>
              <a:t>&gt;/ &lt;</a:t>
            </a:r>
            <a:r>
              <a:rPr lang="fr-FR" sz="1200" dirty="0" err="1" smtClean="0"/>
              <a:t>fcntl.h</a:t>
            </a:r>
            <a:r>
              <a:rPr lang="fr-FR" sz="1200" dirty="0" smtClean="0"/>
              <a:t>&gt;/ &lt;</a:t>
            </a:r>
            <a:r>
              <a:rPr lang="fr-FR" sz="1200" dirty="0" err="1" smtClean="0"/>
              <a:t>unistd.h</a:t>
            </a:r>
            <a:r>
              <a:rPr lang="fr-FR" sz="1200" dirty="0" smtClean="0"/>
              <a:t>&gt;/&lt;</a:t>
            </a:r>
            <a:r>
              <a:rPr lang="fr-FR" sz="1200" dirty="0" err="1" smtClean="0"/>
              <a:t>math.h</a:t>
            </a:r>
            <a:r>
              <a:rPr lang="fr-FR" sz="1200" dirty="0" smtClean="0"/>
              <a:t>&gt; afin d’avoir accès aux fonctions </a:t>
            </a:r>
            <a:r>
              <a:rPr lang="fr-FR" sz="1200" dirty="0" err="1" smtClean="0"/>
              <a:t>malloc</a:t>
            </a:r>
            <a:r>
              <a:rPr lang="fr-FR" sz="1200" dirty="0" smtClean="0"/>
              <a:t>, free, exit/open, close/</a:t>
            </a:r>
            <a:r>
              <a:rPr lang="fr-FR" sz="1200" dirty="0" err="1" smtClean="0"/>
              <a:t>read</a:t>
            </a:r>
            <a:r>
              <a:rPr lang="fr-FR" sz="1200" dirty="0" smtClean="0"/>
              <a:t>, </a:t>
            </a:r>
            <a:r>
              <a:rPr lang="fr-FR" sz="1200" dirty="0" err="1" smtClean="0"/>
              <a:t>write</a:t>
            </a:r>
            <a:r>
              <a:rPr lang="fr-FR" sz="1200" dirty="0" smtClean="0"/>
              <a:t>/cos, sin.</a:t>
            </a:r>
          </a:p>
          <a:p>
            <a:pPr marL="0" indent="0">
              <a:buNone/>
            </a:pPr>
            <a:r>
              <a:rPr lang="fr-FR" sz="1200" dirty="0"/>
              <a:t> </a:t>
            </a:r>
            <a:r>
              <a:rPr lang="fr-FR" sz="1200" dirty="0" smtClean="0"/>
              <a:t>  </a:t>
            </a:r>
          </a:p>
          <a:p>
            <a:pPr marL="0" indent="0">
              <a:buNone/>
            </a:pPr>
            <a:r>
              <a:rPr lang="fr-FR" sz="1200" dirty="0" smtClean="0"/>
              <a:t>Matériel :</a:t>
            </a:r>
          </a:p>
          <a:p>
            <a:pPr marL="0" indent="0">
              <a:buNone/>
            </a:pPr>
            <a:r>
              <a:rPr lang="fr-FR" sz="1200" dirty="0"/>
              <a:t> </a:t>
            </a:r>
            <a:r>
              <a:rPr lang="fr-FR" sz="1200" dirty="0" smtClean="0"/>
              <a:t>  L’ensemble du programme sera réalisé en utilisant l’invite de commande </a:t>
            </a:r>
            <a:r>
              <a:rPr lang="fr-FR" sz="1200" dirty="0" err="1" smtClean="0"/>
              <a:t>shell</a:t>
            </a:r>
            <a:r>
              <a:rPr lang="fr-FR" sz="1200" dirty="0" smtClean="0"/>
              <a:t> sous </a:t>
            </a:r>
            <a:r>
              <a:rPr lang="fr-FR" sz="1200" dirty="0" err="1" smtClean="0"/>
              <a:t>bash</a:t>
            </a:r>
            <a:r>
              <a:rPr lang="fr-FR" sz="1200" dirty="0" smtClean="0"/>
              <a:t> « iTerm2 » ainsi que l’éditeur de texte « </a:t>
            </a:r>
            <a:r>
              <a:rPr lang="fr-FR" sz="1200" dirty="0" err="1" smtClean="0"/>
              <a:t>vim</a:t>
            </a:r>
            <a:r>
              <a:rPr lang="fr-FR" sz="1200" dirty="0" smtClean="0"/>
              <a:t> ». Il utilisera également « </a:t>
            </a:r>
            <a:r>
              <a:rPr lang="fr-FR" sz="1200" dirty="0" err="1" smtClean="0"/>
              <a:t>Xcode</a:t>
            </a:r>
            <a:r>
              <a:rPr lang="fr-FR" sz="1200" dirty="0" smtClean="0"/>
              <a:t> » pour compiler le programme.</a:t>
            </a:r>
            <a:endParaRPr lang="fr-FR" sz="1200" dirty="0"/>
          </a:p>
        </p:txBody>
      </p:sp>
    </p:spTree>
    <p:extLst>
      <p:ext uri="{BB962C8B-B14F-4D97-AF65-F5344CB8AC3E}">
        <p14:creationId xmlns:p14="http://schemas.microsoft.com/office/powerpoint/2010/main" val="248569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Réalisation : mise en place</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600" dirty="0" smtClean="0"/>
              <a:t>   </a:t>
            </a:r>
            <a:r>
              <a:rPr lang="fr-FR" sz="1200" dirty="0" smtClean="0"/>
              <a:t>La fonction main prend en paramètres le nombre d’arguments qui sont soumis à l’exécution du programme dans un </a:t>
            </a:r>
            <a:r>
              <a:rPr lang="fr-FR" sz="1200" dirty="0" err="1" smtClean="0"/>
              <a:t>int</a:t>
            </a:r>
            <a:r>
              <a:rPr lang="fr-FR" sz="1200" dirty="0" smtClean="0"/>
              <a:t>, ainsi qu’un tableau comportant les dits arguments (il s’agit d’un char**).</a:t>
            </a:r>
          </a:p>
          <a:p>
            <a:pPr marL="0" indent="0">
              <a:buNone/>
            </a:pPr>
            <a:r>
              <a:rPr lang="fr-FR" sz="1200" dirty="0" smtClean="0"/>
              <a:t>Le programme doit être appelé avec un argument : le fichier à lire. Il lira le fichier deux fois, une première fois pour comprendre sa configuration (nombre de lignes et de colonnes) à l’aide de la fonction </a:t>
            </a:r>
            <a:r>
              <a:rPr lang="fr-FR" sz="1200" dirty="0" err="1" smtClean="0"/>
              <a:t>count_args</a:t>
            </a:r>
            <a:r>
              <a:rPr lang="fr-FR" sz="1200" dirty="0" smtClean="0"/>
              <a:t>, puis une seconde fois pour lire l’ensemble des arguments et entrer les valeurs dans un double tableau d’entiers (</a:t>
            </a:r>
            <a:r>
              <a:rPr lang="fr-FR" sz="1200" dirty="0" err="1" smtClean="0"/>
              <a:t>int</a:t>
            </a:r>
            <a:r>
              <a:rPr lang="fr-FR" sz="1200" dirty="0" smtClean="0"/>
              <a:t> **) à l’aide de la fonction </a:t>
            </a:r>
            <a:r>
              <a:rPr lang="fr-FR" sz="1200" dirty="0" err="1" smtClean="0"/>
              <a:t>get_args</a:t>
            </a:r>
            <a:r>
              <a:rPr lang="fr-FR" sz="1200" dirty="0" smtClean="0"/>
              <a:t>.</a:t>
            </a:r>
          </a:p>
          <a:p>
            <a:pPr marL="0" indent="0">
              <a:buNone/>
            </a:pPr>
            <a:endParaRPr lang="fr-FR" sz="1200" dirty="0" smtClean="0"/>
          </a:p>
          <a:p>
            <a:pPr marL="0" indent="0">
              <a:buNone/>
            </a:pPr>
            <a:r>
              <a:rPr lang="fr-FR" sz="1200" dirty="0"/>
              <a:t> </a:t>
            </a:r>
            <a:r>
              <a:rPr lang="fr-FR" sz="1200" dirty="0" smtClean="0"/>
              <a:t>  </a:t>
            </a:r>
            <a:r>
              <a:rPr lang="fr-FR" sz="1200" dirty="0" err="1" smtClean="0"/>
              <a:t>Count_args</a:t>
            </a:r>
            <a:r>
              <a:rPr lang="fr-FR" sz="1200" dirty="0"/>
              <a:t> </a:t>
            </a:r>
            <a:r>
              <a:rPr lang="fr-FR" sz="1200" dirty="0" smtClean="0"/>
              <a:t>prend en paramètres  le file </a:t>
            </a:r>
            <a:r>
              <a:rPr lang="fr-FR" sz="1200" dirty="0" err="1" smtClean="0"/>
              <a:t>descriptor</a:t>
            </a:r>
            <a:r>
              <a:rPr lang="fr-FR" sz="1200" dirty="0" smtClean="0"/>
              <a:t> permettant de lire le fichier et un pointeur vers une structure appelée </a:t>
            </a:r>
            <a:r>
              <a:rPr lang="fr-FR" sz="1200" dirty="0" err="1" smtClean="0"/>
              <a:t>s_data</a:t>
            </a:r>
            <a:r>
              <a:rPr lang="fr-FR" sz="1200" dirty="0" smtClean="0"/>
              <a:t>, contenant toutes les informations requises. Il y entre les valeurs </a:t>
            </a:r>
            <a:r>
              <a:rPr lang="fr-FR" sz="1200" dirty="0" err="1"/>
              <a:t>h</a:t>
            </a:r>
            <a:r>
              <a:rPr lang="fr-FR" sz="1200" dirty="0" err="1" smtClean="0"/>
              <a:t>len</a:t>
            </a:r>
            <a:r>
              <a:rPr lang="fr-FR" sz="1200" dirty="0" smtClean="0"/>
              <a:t> et </a:t>
            </a:r>
            <a:r>
              <a:rPr lang="fr-FR" sz="1200" dirty="0" err="1"/>
              <a:t>w</a:t>
            </a:r>
            <a:r>
              <a:rPr lang="fr-FR" sz="1200" dirty="0" err="1" smtClean="0"/>
              <a:t>len</a:t>
            </a:r>
            <a:r>
              <a:rPr lang="fr-FR" sz="1200" dirty="0" smtClean="0"/>
              <a:t>, contenant respectivement le nombre de lignes et d’arguments par ligne. Elle ne retourne rien.</a:t>
            </a:r>
          </a:p>
          <a:p>
            <a:pPr marL="0" indent="0">
              <a:buNone/>
            </a:pPr>
            <a:r>
              <a:rPr lang="fr-FR" sz="1200" dirty="0"/>
              <a:t> </a:t>
            </a:r>
            <a:r>
              <a:rPr lang="fr-FR" sz="1200" dirty="0" smtClean="0"/>
              <a:t>  </a:t>
            </a:r>
            <a:r>
              <a:rPr lang="fr-FR" sz="1200" dirty="0" err="1" smtClean="0"/>
              <a:t>Get_args</a:t>
            </a:r>
            <a:r>
              <a:rPr lang="fr-FR" sz="1200" dirty="0" smtClean="0"/>
              <a:t> prend les mêmes paramètres que la fonction </a:t>
            </a:r>
            <a:r>
              <a:rPr lang="fr-FR" sz="1200" dirty="0" err="1" smtClean="0"/>
              <a:t>count_args</a:t>
            </a:r>
            <a:r>
              <a:rPr lang="fr-FR" sz="1200" dirty="0" smtClean="0"/>
              <a:t>. Elle déclare à l’aide de </a:t>
            </a:r>
            <a:r>
              <a:rPr lang="fr-FR" sz="1200" dirty="0" err="1" smtClean="0"/>
              <a:t>malloc</a:t>
            </a:r>
            <a:r>
              <a:rPr lang="fr-FR" sz="1200" dirty="0" smtClean="0"/>
              <a:t> un tableau d’entiers à deux dimensions de la taille </a:t>
            </a:r>
            <a:r>
              <a:rPr lang="fr-FR" sz="1200" dirty="0" err="1" smtClean="0"/>
              <a:t>hlen</a:t>
            </a:r>
            <a:r>
              <a:rPr lang="fr-FR" sz="1200" dirty="0" smtClean="0"/>
              <a:t> x </a:t>
            </a:r>
            <a:r>
              <a:rPr lang="fr-FR" sz="1200" dirty="0" err="1" smtClean="0"/>
              <a:t>wlen</a:t>
            </a:r>
            <a:r>
              <a:rPr lang="fr-FR" sz="1200" dirty="0" smtClean="0"/>
              <a:t> et y range les valeurs lues dans le fichier. Elle ne retourne rien non plus.</a:t>
            </a:r>
          </a:p>
          <a:p>
            <a:pPr marL="0" indent="0">
              <a:buNone/>
            </a:pPr>
            <a:endParaRPr lang="fr-FR" sz="1200" dirty="0" smtClean="0"/>
          </a:p>
          <a:p>
            <a:pPr marL="0" indent="0">
              <a:buNone/>
            </a:pPr>
            <a:r>
              <a:rPr lang="fr-FR" sz="1200" dirty="0"/>
              <a:t> </a:t>
            </a:r>
            <a:r>
              <a:rPr lang="fr-FR" sz="1200" dirty="0" smtClean="0"/>
              <a:t>  La fonction main appelle ensuite la fonction </a:t>
            </a:r>
            <a:r>
              <a:rPr lang="fr-FR" sz="1200" dirty="0" err="1" smtClean="0"/>
              <a:t>config_data</a:t>
            </a:r>
            <a:r>
              <a:rPr lang="fr-FR" sz="1200" dirty="0"/>
              <a:t> </a:t>
            </a:r>
            <a:r>
              <a:rPr lang="fr-FR" sz="1200" dirty="0" smtClean="0"/>
              <a:t>qui prend en unique paramètre notre pointeur vers notre structure </a:t>
            </a:r>
            <a:r>
              <a:rPr lang="fr-FR" sz="1200" dirty="0" err="1" smtClean="0"/>
              <a:t>s_data</a:t>
            </a:r>
            <a:r>
              <a:rPr lang="fr-FR" sz="1200" dirty="0" smtClean="0"/>
              <a:t>. Elle va configurer les diverses variables nécessaires à l’affichage. A savoir, </a:t>
            </a:r>
            <a:r>
              <a:rPr lang="fr-FR" sz="1200" dirty="0" err="1" smtClean="0"/>
              <a:t>space</a:t>
            </a:r>
            <a:r>
              <a:rPr lang="fr-FR" sz="1200" dirty="0" smtClean="0"/>
              <a:t>, qui est l’espace entre deux points, et calculé pour que le plus long côté de la carte puisse rentrer dans toute sa longueur sur le plus petit côté de la fenêtre en tenant  compte du </a:t>
            </a:r>
            <a:r>
              <a:rPr lang="fr-FR" sz="1200" dirty="0" err="1" smtClean="0"/>
              <a:t>padding</a:t>
            </a:r>
            <a:r>
              <a:rPr lang="fr-FR" sz="1200" dirty="0" smtClean="0"/>
              <a:t> défini. Il met également les variables </a:t>
            </a:r>
            <a:r>
              <a:rPr lang="fr-FR" sz="1200" dirty="0" err="1" smtClean="0"/>
              <a:t>dshift</a:t>
            </a:r>
            <a:r>
              <a:rPr lang="fr-FR" sz="1200" dirty="0" smtClean="0"/>
              <a:t> et </a:t>
            </a:r>
            <a:r>
              <a:rPr lang="fr-FR" sz="1200" dirty="0" err="1" smtClean="0"/>
              <a:t>rshift</a:t>
            </a:r>
            <a:r>
              <a:rPr lang="fr-FR" sz="1200" dirty="0" smtClean="0"/>
              <a:t> respectivement à la moitié de la hauteur et la moitié de la longueur de la fenêtre afin de permettre l’affichage du repère au centre. Il initialise également les valeurs de rotation avec celles définies dans le fichier </a:t>
            </a:r>
            <a:r>
              <a:rPr lang="fr-FR" sz="1200" dirty="0" err="1" smtClean="0"/>
              <a:t>fdf.h</a:t>
            </a:r>
            <a:r>
              <a:rPr lang="fr-FR" sz="1200" dirty="0" smtClean="0"/>
              <a:t>. Sa dernière fonction est de créer un tableau à deux dimensions de </a:t>
            </a:r>
            <a:r>
              <a:rPr lang="fr-FR" sz="1200" dirty="0" err="1" smtClean="0"/>
              <a:t>struct</a:t>
            </a:r>
            <a:r>
              <a:rPr lang="fr-FR" sz="1200" dirty="0" smtClean="0"/>
              <a:t> </a:t>
            </a:r>
            <a:r>
              <a:rPr lang="fr-FR" sz="1200" dirty="0" err="1" smtClean="0"/>
              <a:t>s_point</a:t>
            </a:r>
            <a:r>
              <a:rPr lang="fr-FR" sz="1200" dirty="0" smtClean="0"/>
              <a:t> contenant les trois doubles x, y et z. De même, la fonction ne retourne pas de valeur.</a:t>
            </a:r>
          </a:p>
        </p:txBody>
      </p:sp>
    </p:spTree>
    <p:extLst>
      <p:ext uri="{BB962C8B-B14F-4D97-AF65-F5344CB8AC3E}">
        <p14:creationId xmlns:p14="http://schemas.microsoft.com/office/powerpoint/2010/main" val="40967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Réalisation : calculs et affichage</a:t>
            </a:r>
            <a:endParaRPr lang="fr-FR" dirty="0">
              <a:solidFill>
                <a:srgbClr val="FF0000"/>
              </a:solidFill>
            </a:endParaRPr>
          </a:p>
        </p:txBody>
      </p:sp>
      <p:sp>
        <p:nvSpPr>
          <p:cNvPr id="3" name="Espace réservé du contenu 2"/>
          <p:cNvSpPr>
            <a:spLocks noGrp="1"/>
          </p:cNvSpPr>
          <p:nvPr>
            <p:ph idx="1"/>
          </p:nvPr>
        </p:nvSpPr>
        <p:spPr>
          <a:xfrm>
            <a:off x="457200" y="1600200"/>
            <a:ext cx="8229600" cy="4853136"/>
          </a:xfrm>
        </p:spPr>
        <p:txBody>
          <a:bodyPr>
            <a:noAutofit/>
          </a:bodyPr>
          <a:lstStyle/>
          <a:p>
            <a:pPr marL="0" indent="0">
              <a:buNone/>
            </a:pPr>
            <a:r>
              <a:rPr lang="fr-FR" sz="1200" dirty="0" smtClean="0"/>
              <a:t>   La fonction main a maintenant terminé son travail et appelle une fonction déclarée « </a:t>
            </a:r>
            <a:r>
              <a:rPr lang="fr-FR" sz="1200" dirty="0" err="1" smtClean="0"/>
              <a:t>static</a:t>
            </a:r>
            <a:r>
              <a:rPr lang="fr-FR" sz="1200" dirty="0" smtClean="0"/>
              <a:t> » nommée </a:t>
            </a:r>
            <a:r>
              <a:rPr lang="fr-FR" sz="1200" dirty="0" err="1" smtClean="0"/>
              <a:t>fdf</a:t>
            </a:r>
            <a:r>
              <a:rPr lang="fr-FR" sz="1200" dirty="0"/>
              <a:t> </a:t>
            </a:r>
            <a:r>
              <a:rPr lang="fr-FR" sz="1200" dirty="0" smtClean="0"/>
              <a:t>: l’initialisation des données est finie, les calculs commencent. </a:t>
            </a:r>
            <a:r>
              <a:rPr lang="fr-FR" sz="1200" dirty="0" err="1"/>
              <a:t>f</a:t>
            </a:r>
            <a:r>
              <a:rPr lang="fr-FR" sz="1200" dirty="0" err="1" smtClean="0"/>
              <a:t>df</a:t>
            </a:r>
            <a:r>
              <a:rPr lang="fr-FR" sz="1200" dirty="0" smtClean="0"/>
              <a:t> prend en argument le pointeur vers la structure </a:t>
            </a:r>
            <a:r>
              <a:rPr lang="fr-FR" sz="1200" dirty="0" err="1" smtClean="0"/>
              <a:t>s_data</a:t>
            </a:r>
            <a:r>
              <a:rPr lang="fr-FR" sz="1200" dirty="0" smtClean="0"/>
              <a:t> ainsi que le nom du fichier lu précédemment.</a:t>
            </a:r>
          </a:p>
          <a:p>
            <a:pPr marL="0" indent="0">
              <a:buNone/>
            </a:pPr>
            <a:endParaRPr lang="fr-FR" sz="1200" dirty="0" smtClean="0"/>
          </a:p>
          <a:p>
            <a:pPr marL="0" indent="0">
              <a:buNone/>
            </a:pPr>
            <a:r>
              <a:rPr lang="fr-FR" sz="1200" dirty="0" smtClean="0"/>
              <a:t>   Celle-ci appelle tout d’abord la fonction calcul qui prend en paramètre le pointeur sur la structure </a:t>
            </a:r>
            <a:r>
              <a:rPr lang="fr-FR" sz="1200" dirty="0" err="1" smtClean="0"/>
              <a:t>s_data</a:t>
            </a:r>
            <a:r>
              <a:rPr lang="fr-FR" sz="1200" dirty="0" smtClean="0"/>
              <a:t>. La fonction va d’abord calculer les coordonnées x et y des points de manière à espacer les points de 1 et à mettre le point d’origine du repère au centre puis multiplier toutes ces valeurs par l’espace entre deux points calculé précédemment. Elle définit également la coordonnée z en donnant son opposé (pour rétablir le sens normal de l’image). Les points sont ensuite passés par les différentes matrices de rotations puis l’on rajoute les décalages pour mettre l’image au centre.</a:t>
            </a:r>
          </a:p>
          <a:p>
            <a:pPr marL="0" indent="0">
              <a:buNone/>
            </a:pPr>
            <a:endParaRPr lang="fr-FR" sz="1200" dirty="0" smtClean="0"/>
          </a:p>
          <a:p>
            <a:pPr marL="0" indent="0">
              <a:buNone/>
            </a:pPr>
            <a:r>
              <a:rPr lang="fr-FR" sz="1200" dirty="0"/>
              <a:t> </a:t>
            </a:r>
            <a:r>
              <a:rPr lang="fr-FR" sz="1200" dirty="0" smtClean="0"/>
              <a:t>  </a:t>
            </a:r>
            <a:r>
              <a:rPr lang="fr-FR" sz="1200" dirty="0" err="1" smtClean="0"/>
              <a:t>fdf</a:t>
            </a:r>
            <a:r>
              <a:rPr lang="fr-FR" sz="1200" dirty="0" smtClean="0"/>
              <a:t> démarre donc maintenant le processus d’affichage : démarrage du serveur graphique, création de la fenêtre. La fonction déclare appelle donc notre fonction d’affichage appelée </a:t>
            </a:r>
            <a:r>
              <a:rPr lang="fr-FR" sz="1200" dirty="0" err="1" smtClean="0"/>
              <a:t>print</a:t>
            </a:r>
            <a:r>
              <a:rPr lang="fr-FR" sz="1200" dirty="0" smtClean="0"/>
              <a:t>.</a:t>
            </a:r>
          </a:p>
          <a:p>
            <a:pPr marL="0" indent="0">
              <a:buNone/>
            </a:pPr>
            <a:r>
              <a:rPr lang="fr-FR" sz="1200" dirty="0" smtClean="0"/>
              <a:t>   </a:t>
            </a:r>
            <a:r>
              <a:rPr lang="fr-FR" sz="1200" dirty="0" err="1" smtClean="0"/>
              <a:t>print</a:t>
            </a:r>
            <a:r>
              <a:rPr lang="fr-FR" sz="1200" dirty="0" smtClean="0"/>
              <a:t> reçoit en paramètre notre structure et procède donc à l’affichage de la manière suivante :</a:t>
            </a:r>
          </a:p>
          <a:p>
            <a:pPr marL="0" indent="0">
              <a:buNone/>
            </a:pPr>
            <a:r>
              <a:rPr lang="fr-FR" sz="1200" dirty="0" smtClean="0"/>
              <a:t>Elle parcourt le tableau contenant les  points et trace les lignes entre les différents points. Elle appelle donc une fonction </a:t>
            </a:r>
            <a:r>
              <a:rPr lang="fr-FR" sz="1200" dirty="0" err="1" smtClean="0"/>
              <a:t>print_lign</a:t>
            </a:r>
            <a:r>
              <a:rPr lang="fr-FR" sz="1200" dirty="0" smtClean="0"/>
              <a:t> qui a pour but de tracer des lignes.</a:t>
            </a:r>
          </a:p>
          <a:p>
            <a:pPr marL="0" indent="0">
              <a:buNone/>
            </a:pPr>
            <a:endParaRPr lang="fr-FR" sz="1200" dirty="0" smtClean="0"/>
          </a:p>
          <a:p>
            <a:pPr marL="0" indent="0">
              <a:buNone/>
            </a:pPr>
            <a:r>
              <a:rPr lang="fr-FR" sz="1200" dirty="0"/>
              <a:t> </a:t>
            </a:r>
            <a:r>
              <a:rPr lang="fr-FR" sz="1200" dirty="0" smtClean="0"/>
              <a:t>  </a:t>
            </a:r>
            <a:r>
              <a:rPr lang="fr-FR" sz="1200" dirty="0" err="1" smtClean="0"/>
              <a:t>print_lign</a:t>
            </a:r>
            <a:r>
              <a:rPr lang="fr-FR" sz="1200" dirty="0" smtClean="0"/>
              <a:t> reçoit en paramètre deux structure </a:t>
            </a:r>
            <a:r>
              <a:rPr lang="fr-FR" sz="1200" dirty="0" err="1" smtClean="0"/>
              <a:t>s_point</a:t>
            </a:r>
            <a:r>
              <a:rPr lang="fr-FR" sz="1200" dirty="0" smtClean="0"/>
              <a:t> et se divise en quatre</a:t>
            </a:r>
            <a:r>
              <a:rPr lang="fr-FR" sz="1200" dirty="0" smtClean="0"/>
              <a:t> fonctions</a:t>
            </a:r>
            <a:r>
              <a:rPr lang="fr-FR" sz="1200" dirty="0" smtClean="0"/>
              <a:t> en plus d’elle-même selon la disposition des points afin de trace la ligne exacte. Tout d’abord si le premier point est à droite du deuxième point elle se rappelle en inversant les deux paramètres. Ensuite elle appelle différentes fonctions selon les cas suivants :</a:t>
            </a:r>
          </a:p>
          <a:p>
            <a:pPr marL="0" indent="0">
              <a:buNone/>
            </a:pPr>
            <a:r>
              <a:rPr lang="fr-FR" sz="1200" dirty="0"/>
              <a:t> </a:t>
            </a:r>
            <a:r>
              <a:rPr lang="fr-FR" sz="1200" dirty="0" smtClean="0"/>
              <a:t>- une fonction trace les lignes de coefficient directeur compris entre 1 et -1 en définissant y en fonction de x.</a:t>
            </a:r>
          </a:p>
          <a:p>
            <a:pPr marL="0" indent="0">
              <a:buNone/>
            </a:pPr>
            <a:r>
              <a:rPr lang="fr-FR" sz="1200" dirty="0"/>
              <a:t> </a:t>
            </a:r>
            <a:r>
              <a:rPr lang="fr-FR" sz="1200" dirty="0" smtClean="0"/>
              <a:t>- une fonction trace les lignes de coefficient directeur supérieur à 1 en définissant x en fonction de y.</a:t>
            </a:r>
          </a:p>
          <a:p>
            <a:pPr marL="0" indent="0">
              <a:buNone/>
            </a:pPr>
            <a:r>
              <a:rPr lang="fr-FR" sz="1200" dirty="0"/>
              <a:t> </a:t>
            </a:r>
            <a:r>
              <a:rPr lang="fr-FR" sz="1200" dirty="0" smtClean="0"/>
              <a:t>- une fonction trace les lignes de coefficient directeur inférieur à -1 en définissant x en fonction de y.</a:t>
            </a:r>
          </a:p>
          <a:p>
            <a:pPr marL="0" indent="0">
              <a:buNone/>
            </a:pPr>
            <a:r>
              <a:rPr lang="fr-FR" sz="1200" dirty="0"/>
              <a:t> </a:t>
            </a:r>
            <a:r>
              <a:rPr lang="fr-FR" sz="1200" dirty="0" smtClean="0"/>
              <a:t>- une fonction trace les lignes verticales (d’équation x = c).</a:t>
            </a:r>
            <a:endParaRPr lang="fr-FR" sz="1200" dirty="0"/>
          </a:p>
        </p:txBody>
      </p:sp>
    </p:spTree>
    <p:extLst>
      <p:ext uri="{BB962C8B-B14F-4D97-AF65-F5344CB8AC3E}">
        <p14:creationId xmlns:p14="http://schemas.microsoft.com/office/powerpoint/2010/main" val="93494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Réalisation : modifications</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a:t> </a:t>
            </a:r>
            <a:r>
              <a:rPr lang="fr-FR" sz="1200" dirty="0" smtClean="0"/>
              <a:t>  La fonction </a:t>
            </a:r>
            <a:r>
              <a:rPr lang="fr-FR" sz="1200" dirty="0" err="1" smtClean="0"/>
              <a:t>fdf</a:t>
            </a:r>
            <a:r>
              <a:rPr lang="fr-FR" sz="1200" dirty="0" smtClean="0"/>
              <a:t> </a:t>
            </a:r>
            <a:r>
              <a:rPr lang="fr-FR" sz="1200" dirty="0"/>
              <a:t>a</a:t>
            </a:r>
            <a:r>
              <a:rPr lang="fr-FR" sz="1200" dirty="0" smtClean="0"/>
              <a:t>ppelle ensuite successivement </a:t>
            </a:r>
            <a:r>
              <a:rPr lang="fr-FR" sz="1200" dirty="0" err="1" smtClean="0"/>
              <a:t>mlx_key_hook</a:t>
            </a:r>
            <a:r>
              <a:rPr lang="fr-FR" sz="1200" dirty="0" smtClean="0"/>
              <a:t> pour définir un événement lors d’un appui de touche de clavier puis </a:t>
            </a:r>
            <a:r>
              <a:rPr lang="fr-FR" sz="1200" dirty="0" err="1" smtClean="0"/>
              <a:t>mlx_loop</a:t>
            </a:r>
            <a:r>
              <a:rPr lang="fr-FR" sz="1200" dirty="0" smtClean="0"/>
              <a:t> qui va lancer la procédure graphique et permettre d’afficher la fenêtre et de permettre de recevoir l’appui clavier.</a:t>
            </a:r>
          </a:p>
          <a:p>
            <a:pPr marL="0" indent="0">
              <a:buNone/>
            </a:pPr>
            <a:r>
              <a:rPr lang="fr-FR" sz="1200" dirty="0" smtClean="0"/>
              <a:t>   La fonction </a:t>
            </a:r>
            <a:r>
              <a:rPr lang="fr-FR" sz="1200" dirty="0" err="1" smtClean="0"/>
              <a:t>mlx_key_hook</a:t>
            </a:r>
            <a:r>
              <a:rPr lang="fr-FR" sz="1200" dirty="0" smtClean="0"/>
              <a:t> prend en paramètre l’identifiant de la fenêtre,  un pointeur sur la fonction à appeler  lorsque l’événement se déclenche et un pointeur sans type pour y mettre les données nécessaires. La fonction appelée ici s’appellera </a:t>
            </a:r>
            <a:r>
              <a:rPr lang="fr-FR" sz="1200" dirty="0" err="1" smtClean="0"/>
              <a:t>key_hook</a:t>
            </a:r>
            <a:r>
              <a:rPr lang="fr-FR" sz="1200" dirty="0" smtClean="0"/>
              <a:t> et aura en paramètres un </a:t>
            </a:r>
            <a:r>
              <a:rPr lang="fr-FR" sz="1200" dirty="0" err="1" smtClean="0"/>
              <a:t>int</a:t>
            </a:r>
            <a:r>
              <a:rPr lang="fr-FR" sz="1200" dirty="0" smtClean="0"/>
              <a:t> définissant l’identifiant de la touche pressée ainsi que le paramètre donné par pointeur sans type qui sera ici notre structure </a:t>
            </a:r>
            <a:r>
              <a:rPr lang="fr-FR" sz="1200" dirty="0" err="1" smtClean="0"/>
              <a:t>s_data</a:t>
            </a:r>
            <a:r>
              <a:rPr lang="fr-FR" sz="1200" dirty="0" smtClean="0"/>
              <a:t>.</a:t>
            </a:r>
          </a:p>
          <a:p>
            <a:pPr marL="0" indent="0">
              <a:buNone/>
            </a:pPr>
            <a:r>
              <a:rPr lang="fr-FR" sz="1200" dirty="0"/>
              <a:t> </a:t>
            </a:r>
            <a:r>
              <a:rPr lang="fr-FR" sz="1200" dirty="0" smtClean="0"/>
              <a:t>  La fonction permet en appuyant sur les boutons de modifier (incrémenter et décrémenter) :</a:t>
            </a:r>
          </a:p>
          <a:p>
            <a:pPr marL="0" indent="0">
              <a:buNone/>
            </a:pPr>
            <a:r>
              <a:rPr lang="fr-FR" sz="1200" dirty="0"/>
              <a:t>	</a:t>
            </a:r>
            <a:r>
              <a:rPr lang="fr-FR" sz="1200" dirty="0" smtClean="0"/>
              <a:t>- Les différentes valeurs de rotation avec les couples de touches Z/S, Q/D et A/E respectivement responsables des rotations autour des axes y, x et z.</a:t>
            </a:r>
          </a:p>
          <a:p>
            <a:pPr marL="0" indent="0">
              <a:buNone/>
            </a:pPr>
            <a:r>
              <a:rPr lang="fr-FR" sz="1200" dirty="0"/>
              <a:t>	</a:t>
            </a:r>
            <a:r>
              <a:rPr lang="fr-FR" sz="1200" dirty="0" smtClean="0"/>
              <a:t>- La valeur d’espace entre deux points (effet de zoom) avec les touches + et -.</a:t>
            </a:r>
          </a:p>
          <a:p>
            <a:pPr marL="0" indent="0">
              <a:buNone/>
            </a:pPr>
            <a:r>
              <a:rPr lang="fr-FR" sz="1200" dirty="0"/>
              <a:t>	</a:t>
            </a:r>
            <a:r>
              <a:rPr lang="fr-FR" sz="1200" dirty="0" smtClean="0"/>
              <a:t>- Les valeurs </a:t>
            </a:r>
            <a:r>
              <a:rPr lang="fr-FR" sz="1200" dirty="0" err="1" smtClean="0"/>
              <a:t>rshift</a:t>
            </a:r>
            <a:r>
              <a:rPr lang="fr-FR" sz="1200" dirty="0" smtClean="0"/>
              <a:t> et </a:t>
            </a:r>
            <a:r>
              <a:rPr lang="fr-FR" sz="1200" dirty="0" err="1" smtClean="0"/>
              <a:t>dshift</a:t>
            </a:r>
            <a:r>
              <a:rPr lang="fr-FR" sz="1200" dirty="0" smtClean="0"/>
              <a:t> permettant de décaler la carte dans toutes les directions avec les touches </a:t>
            </a:r>
            <a:r>
              <a:rPr lang="fr-FR" sz="1200" dirty="0" err="1" smtClean="0"/>
              <a:t>flèchées</a:t>
            </a:r>
            <a:r>
              <a:rPr lang="fr-FR" sz="1200" dirty="0" smtClean="0"/>
              <a:t>.</a:t>
            </a:r>
          </a:p>
          <a:p>
            <a:pPr marL="0" indent="0">
              <a:buNone/>
            </a:pPr>
            <a:r>
              <a:rPr lang="fr-FR" sz="1200" dirty="0"/>
              <a:t>	</a:t>
            </a:r>
            <a:r>
              <a:rPr lang="fr-FR" sz="1200" dirty="0" smtClean="0"/>
              <a:t>- La touche R est également programmée pour réinitialiser toutes les valeurs en rappelant la fonction </a:t>
            </a:r>
            <a:r>
              <a:rPr lang="fr-FR" sz="1200" dirty="0" err="1" smtClean="0"/>
              <a:t>config_data</a:t>
            </a:r>
            <a:r>
              <a:rPr lang="fr-FR" sz="1200" dirty="0" smtClean="0"/>
              <a:t>.</a:t>
            </a:r>
          </a:p>
          <a:p>
            <a:pPr marL="0" indent="0">
              <a:buNone/>
            </a:pPr>
            <a:r>
              <a:rPr lang="fr-FR" sz="1200" dirty="0"/>
              <a:t> </a:t>
            </a:r>
            <a:r>
              <a:rPr lang="fr-FR" sz="1200" dirty="0" smtClean="0"/>
              <a:t>  Si une touche est pressée pour effectuer une des quatre choses ci-dessus, le programme rappelle la fonction calcul avec les nouvelles valeurs, efface le contenu de la fenêtre puis rappelle la fonction </a:t>
            </a:r>
            <a:r>
              <a:rPr lang="fr-FR" sz="1200" dirty="0" err="1" smtClean="0"/>
              <a:t>print</a:t>
            </a:r>
            <a:r>
              <a:rPr lang="fr-FR" sz="1200" dirty="0" smtClean="0"/>
              <a:t>. Ainsi la fenêtre présente la nouvelle image créée avec les nouveaux paramètres.</a:t>
            </a:r>
          </a:p>
          <a:p>
            <a:pPr marL="0" indent="0">
              <a:buNone/>
            </a:pPr>
            <a:r>
              <a:rPr lang="fr-FR" sz="1200" dirty="0"/>
              <a:t> </a:t>
            </a:r>
            <a:r>
              <a:rPr lang="fr-FR" sz="1200" dirty="0" smtClean="0"/>
              <a:t>  De plus, la touche </a:t>
            </a:r>
            <a:r>
              <a:rPr lang="fr-FR" sz="1200" dirty="0" err="1" smtClean="0"/>
              <a:t>échap</a:t>
            </a:r>
            <a:r>
              <a:rPr lang="fr-FR" sz="1200" dirty="0" smtClean="0"/>
              <a:t> appelle la fonction exit pour quitter le programme.</a:t>
            </a:r>
          </a:p>
          <a:p>
            <a:pPr marL="0" indent="0">
              <a:buNone/>
            </a:pPr>
            <a:r>
              <a:rPr lang="fr-FR" sz="1200" dirty="0"/>
              <a:t> </a:t>
            </a:r>
            <a:r>
              <a:rPr lang="fr-FR" sz="1200" dirty="0" smtClean="0"/>
              <a:t>  Tout au long du programme, toutes les allocations mémoires, ouvertures et fermetures de fichiers sont protégées et appellent la fonction </a:t>
            </a:r>
            <a:r>
              <a:rPr lang="fr-FR" sz="1200" dirty="0" err="1" smtClean="0"/>
              <a:t>put_error</a:t>
            </a:r>
            <a:r>
              <a:rPr lang="fr-FR" sz="1200" dirty="0" smtClean="0"/>
              <a:t> qui affiche la chaîne de caractères passée en argument sur le canal d’erreur avant d’appeler la fonction exit pour quitter le fichier. Les textes d’erreur indiquent la source de l’erreur et l’endroit du programme où s’est déroulée cette dernière.</a:t>
            </a:r>
          </a:p>
        </p:txBody>
      </p:sp>
    </p:spTree>
    <p:extLst>
      <p:ext uri="{BB962C8B-B14F-4D97-AF65-F5344CB8AC3E}">
        <p14:creationId xmlns:p14="http://schemas.microsoft.com/office/powerpoint/2010/main" val="24808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Résultat final</a:t>
            </a:r>
            <a:endParaRPr lang="fr-FR" dirty="0">
              <a:solidFill>
                <a:srgbClr val="FF0000"/>
              </a:solidFill>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196752"/>
            <a:ext cx="3809524" cy="2539683"/>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006660"/>
            <a:ext cx="3809524" cy="2539683"/>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838" y="4006660"/>
            <a:ext cx="3809524" cy="2539683"/>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9838" y="1196752"/>
            <a:ext cx="3809524" cy="2539683"/>
          </a:xfrm>
          <a:prstGeom prst="rect">
            <a:avLst/>
          </a:prstGeom>
        </p:spPr>
      </p:pic>
    </p:spTree>
    <p:extLst>
      <p:ext uri="{BB962C8B-B14F-4D97-AF65-F5344CB8AC3E}">
        <p14:creationId xmlns:p14="http://schemas.microsoft.com/office/powerpoint/2010/main" val="138713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Bilan et perspectives</a:t>
            </a:r>
            <a:endParaRPr lang="fr-FR" dirty="0">
              <a:solidFill>
                <a:srgbClr val="FF0000"/>
              </a:solidFill>
            </a:endParaRPr>
          </a:p>
        </p:txBody>
      </p:sp>
      <p:sp>
        <p:nvSpPr>
          <p:cNvPr id="3" name="Espace réservé du contenu 2"/>
          <p:cNvSpPr>
            <a:spLocks noGrp="1"/>
          </p:cNvSpPr>
          <p:nvPr>
            <p:ph idx="1"/>
          </p:nvPr>
        </p:nvSpPr>
        <p:spPr/>
        <p:txBody>
          <a:bodyPr>
            <a:normAutofit/>
          </a:bodyPr>
          <a:lstStyle/>
          <a:p>
            <a:pPr marL="0" indent="0">
              <a:buNone/>
            </a:pPr>
            <a:r>
              <a:rPr lang="fr-FR" sz="1200" dirty="0" smtClean="0"/>
              <a:t>   Ce programme est parfaitement fonctionnel, mais n’en reste pas moins ouvert à d’autres possibilités.</a:t>
            </a:r>
          </a:p>
          <a:p>
            <a:pPr marL="0" indent="0">
              <a:buNone/>
            </a:pPr>
            <a:r>
              <a:rPr lang="fr-FR" sz="1200" dirty="0"/>
              <a:t>	</a:t>
            </a:r>
            <a:r>
              <a:rPr lang="fr-FR" sz="1200" dirty="0" smtClean="0"/>
              <a:t>- On pourrait par exemple imaginer la possibilité de manipuler le programme à l’aide de la souris.</a:t>
            </a:r>
          </a:p>
          <a:p>
            <a:pPr marL="0" indent="0">
              <a:buNone/>
            </a:pPr>
            <a:r>
              <a:rPr lang="fr-FR" sz="1200" dirty="0"/>
              <a:t>	</a:t>
            </a:r>
            <a:r>
              <a:rPr lang="fr-FR" sz="1200" dirty="0" smtClean="0"/>
              <a:t>- On pourrait également envisager de mettre des couleurs, de faire un dégradé du rouge vers le vert en passant par le blanc aux points d’altitude nulle.</a:t>
            </a:r>
          </a:p>
          <a:p>
            <a:pPr marL="0" indent="0">
              <a:buNone/>
            </a:pPr>
            <a:endParaRPr lang="fr-FR" sz="1200" dirty="0"/>
          </a:p>
          <a:p>
            <a:pPr marL="0" indent="0">
              <a:buNone/>
            </a:pPr>
            <a:r>
              <a:rPr lang="fr-FR" sz="1200" dirty="0" smtClean="0"/>
              <a:t>   En réalisant ce travail j’ai principalement exploré les notions de perspectives et de calculs de positions à l’aide matrices de rotations.</a:t>
            </a:r>
          </a:p>
          <a:p>
            <a:pPr marL="0" indent="0">
              <a:buNone/>
            </a:pPr>
            <a:r>
              <a:rPr lang="fr-FR" sz="1200" dirty="0" smtClean="0"/>
              <a:t>   J’ai également programmé un algorithme de traçage de ligne pour la première fois bien que j’y avais déjà réfléchit par le passé.</a:t>
            </a:r>
            <a:endParaRPr lang="fr-FR" sz="1200" dirty="0"/>
          </a:p>
        </p:txBody>
      </p:sp>
    </p:spTree>
    <p:extLst>
      <p:ext uri="{BB962C8B-B14F-4D97-AF65-F5344CB8AC3E}">
        <p14:creationId xmlns:p14="http://schemas.microsoft.com/office/powerpoint/2010/main" val="5665927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753</Words>
  <Application>Microsoft Office PowerPoint</Application>
  <PresentationFormat>Affichage à l'écran (4:3)</PresentationFormat>
  <Paragraphs>78</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Cartographie dite en Fil de Fer</vt:lpstr>
      <vt:lpstr>Présentation</vt:lpstr>
      <vt:lpstr>Objectifs</vt:lpstr>
      <vt:lpstr>Outils et Matériel</vt:lpstr>
      <vt:lpstr>Réalisation : mise en place</vt:lpstr>
      <vt:lpstr>Réalisation : calculs et affichage</vt:lpstr>
      <vt:lpstr>Réalisation : modifications</vt:lpstr>
      <vt:lpstr>Résultat final</vt:lpstr>
      <vt:lpstr>Bilan et perspectives</vt:lpstr>
      <vt:lpstr>Diffusion du projet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Cartographie dite en Fil de Fer</dc:title>
  <dc:creator>asus</dc:creator>
  <cp:lastModifiedBy>asus</cp:lastModifiedBy>
  <cp:revision>19</cp:revision>
  <dcterms:created xsi:type="dcterms:W3CDTF">2017-05-31T13:57:36Z</dcterms:created>
  <dcterms:modified xsi:type="dcterms:W3CDTF">2017-05-31T18:16:17Z</dcterms:modified>
</cp:coreProperties>
</file>