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5" r:id="rId5"/>
    <p:sldId id="257" r:id="rId6"/>
    <p:sldId id="258" r:id="rId7"/>
    <p:sldId id="273" r:id="rId8"/>
    <p:sldId id="272" r:id="rId9"/>
    <p:sldId id="283" r:id="rId10"/>
    <p:sldId id="265" r:id="rId11"/>
    <p:sldId id="274" r:id="rId12"/>
    <p:sldId id="275" r:id="rId13"/>
    <p:sldId id="276" r:id="rId14"/>
    <p:sldId id="277" r:id="rId15"/>
    <p:sldId id="278" r:id="rId16"/>
    <p:sldId id="279" r:id="rId17"/>
    <p:sldId id="286" r:id="rId18"/>
    <p:sldId id="280" r:id="rId19"/>
    <p:sldId id="281" r:id="rId20"/>
    <p:sldId id="282" r:id="rId21"/>
    <p:sldId id="284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51802-E753-421F-8A5B-E4A8F41B1FFD}" v="785" dt="2023-08-24T18:41:05.062"/>
    <p1510:client id="{BE159C97-510A-4409-AC7D-A2EC56E13D71}" v="7260" dt="2023-08-24T17:55:11.947"/>
    <p1510:client id="{D6EA75DB-C88C-4DB9-B98F-7A1162E1CEA9}" v="5" dt="2023-08-24T18:47:12.792"/>
    <p1510:client id="{F64F6944-DBC6-4D39-B1EC-2187034D6426}" v="212" dt="2023-08-24T08:21:57.149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1F093-913E-4842-A4AA-FE91B6F46E6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212DCDD-F0BB-4C80-ADFC-619464205045}">
      <dgm:prSet/>
      <dgm:spPr/>
      <dgm:t>
        <a:bodyPr/>
        <a:lstStyle/>
        <a:p>
          <a:r>
            <a:rPr lang="en-US">
              <a:latin typeface="Century"/>
            </a:rPr>
            <a:t>No display of score and high score</a:t>
          </a:r>
        </a:p>
      </dgm:t>
    </dgm:pt>
    <dgm:pt modelId="{6071ECA3-589B-44B1-9144-28B2E1AE4B28}" type="parTrans" cxnId="{CD6ED719-AA2B-484D-BC82-1AA8026E4BCB}">
      <dgm:prSet/>
      <dgm:spPr/>
      <dgm:t>
        <a:bodyPr/>
        <a:lstStyle/>
        <a:p>
          <a:endParaRPr lang="en-US"/>
        </a:p>
      </dgm:t>
    </dgm:pt>
    <dgm:pt modelId="{9474FAFC-ACEE-4705-909E-D0D245506F94}" type="sibTrans" cxnId="{CD6ED719-AA2B-484D-BC82-1AA8026E4BCB}">
      <dgm:prSet/>
      <dgm:spPr/>
      <dgm:t>
        <a:bodyPr/>
        <a:lstStyle/>
        <a:p>
          <a:endParaRPr lang="en-US"/>
        </a:p>
      </dgm:t>
    </dgm:pt>
    <dgm:pt modelId="{9F555A22-7626-45B2-A5AF-462DEFBD392E}">
      <dgm:prSet/>
      <dgm:spPr/>
      <dgm:t>
        <a:bodyPr/>
        <a:lstStyle/>
        <a:p>
          <a:r>
            <a:rPr lang="en-US">
              <a:latin typeface="Century"/>
            </a:rPr>
            <a:t>Equal no. of arrows in easy as well as hard levels</a:t>
          </a:r>
        </a:p>
      </dgm:t>
    </dgm:pt>
    <dgm:pt modelId="{D45D911A-CEFB-4B80-9094-A178941833FB}" type="parTrans" cxnId="{521F61AA-0F35-49AA-A2E0-1B2B1A73F3DE}">
      <dgm:prSet/>
      <dgm:spPr/>
      <dgm:t>
        <a:bodyPr/>
        <a:lstStyle/>
        <a:p>
          <a:endParaRPr lang="en-US"/>
        </a:p>
      </dgm:t>
    </dgm:pt>
    <dgm:pt modelId="{3EDB57C6-19AF-4CEB-9171-BC57E25F1531}" type="sibTrans" cxnId="{521F61AA-0F35-49AA-A2E0-1B2B1A73F3DE}">
      <dgm:prSet/>
      <dgm:spPr/>
      <dgm:t>
        <a:bodyPr/>
        <a:lstStyle/>
        <a:p>
          <a:endParaRPr lang="en-US"/>
        </a:p>
      </dgm:t>
    </dgm:pt>
    <dgm:pt modelId="{68AD8122-D847-4176-AA95-ABF0228548ED}">
      <dgm:prSet/>
      <dgm:spPr/>
      <dgm:t>
        <a:bodyPr/>
        <a:lstStyle/>
        <a:p>
          <a:r>
            <a:rPr lang="en-US">
              <a:latin typeface="Century"/>
            </a:rPr>
            <a:t>Lack of proper storytelling and tutorial/guide</a:t>
          </a:r>
        </a:p>
      </dgm:t>
    </dgm:pt>
    <dgm:pt modelId="{923CC635-5440-4723-BB68-B7DECBA87799}" type="parTrans" cxnId="{B83D0ED0-EDF6-4FEA-8645-20739EE9BE6A}">
      <dgm:prSet/>
      <dgm:spPr/>
      <dgm:t>
        <a:bodyPr/>
        <a:lstStyle/>
        <a:p>
          <a:endParaRPr lang="en-US"/>
        </a:p>
      </dgm:t>
    </dgm:pt>
    <dgm:pt modelId="{CFBC517A-1E9C-49E7-BE94-3CA8773BE64B}" type="sibTrans" cxnId="{B83D0ED0-EDF6-4FEA-8645-20739EE9BE6A}">
      <dgm:prSet/>
      <dgm:spPr/>
      <dgm:t>
        <a:bodyPr/>
        <a:lstStyle/>
        <a:p>
          <a:endParaRPr lang="en-US"/>
        </a:p>
      </dgm:t>
    </dgm:pt>
    <dgm:pt modelId="{421B21E7-EBCB-4041-B32A-E73C80715345}">
      <dgm:prSet/>
      <dgm:spPr/>
      <dgm:t>
        <a:bodyPr/>
        <a:lstStyle/>
        <a:p>
          <a:r>
            <a:rPr lang="en-US">
              <a:latin typeface="Century"/>
            </a:rPr>
            <a:t>Lack of shields/ protections to the player</a:t>
          </a:r>
        </a:p>
      </dgm:t>
    </dgm:pt>
    <dgm:pt modelId="{1FDF727E-B23D-4DC7-96F5-BBFBC7091EE6}" type="parTrans" cxnId="{B304B7C4-9331-4694-BD0A-F8393C1C54E6}">
      <dgm:prSet/>
      <dgm:spPr/>
      <dgm:t>
        <a:bodyPr/>
        <a:lstStyle/>
        <a:p>
          <a:endParaRPr lang="en-US"/>
        </a:p>
      </dgm:t>
    </dgm:pt>
    <dgm:pt modelId="{FBCC8603-8B37-4E66-8546-35008C116E6F}" type="sibTrans" cxnId="{B304B7C4-9331-4694-BD0A-F8393C1C54E6}">
      <dgm:prSet/>
      <dgm:spPr/>
      <dgm:t>
        <a:bodyPr/>
        <a:lstStyle/>
        <a:p>
          <a:endParaRPr lang="en-US"/>
        </a:p>
      </dgm:t>
    </dgm:pt>
    <dgm:pt modelId="{2D34A962-B366-4625-82AA-1F07EF0284B4}">
      <dgm:prSet/>
      <dgm:spPr/>
      <dgm:t>
        <a:bodyPr/>
        <a:lstStyle/>
        <a:p>
          <a:r>
            <a:rPr lang="en-US">
              <a:latin typeface="Century"/>
            </a:rPr>
            <a:t>Lack of ways to regain health and arrows</a:t>
          </a:r>
        </a:p>
      </dgm:t>
    </dgm:pt>
    <dgm:pt modelId="{336A1987-A0BB-47BF-834C-E345D8CB334D}" type="parTrans" cxnId="{A5EB42C1-234E-402D-8C60-D8E463D960A0}">
      <dgm:prSet/>
      <dgm:spPr/>
      <dgm:t>
        <a:bodyPr/>
        <a:lstStyle/>
        <a:p>
          <a:endParaRPr lang="en-US"/>
        </a:p>
      </dgm:t>
    </dgm:pt>
    <dgm:pt modelId="{E89E00E6-1CC2-4251-BA5C-E4D940AF1A89}" type="sibTrans" cxnId="{A5EB42C1-234E-402D-8C60-D8E463D960A0}">
      <dgm:prSet/>
      <dgm:spPr/>
      <dgm:t>
        <a:bodyPr/>
        <a:lstStyle/>
        <a:p>
          <a:endParaRPr lang="en-US"/>
        </a:p>
      </dgm:t>
    </dgm:pt>
    <dgm:pt modelId="{BD32E302-C609-475B-97E2-2D95312B741E}">
      <dgm:prSet/>
      <dgm:spPr/>
      <dgm:t>
        <a:bodyPr/>
        <a:lstStyle/>
        <a:p>
          <a:r>
            <a:rPr lang="en-US">
              <a:latin typeface="Century"/>
            </a:rPr>
            <a:t>Lack of bow update and arrow update</a:t>
          </a:r>
        </a:p>
      </dgm:t>
    </dgm:pt>
    <dgm:pt modelId="{827ACF41-6E77-4281-9469-C64F76CB3913}" type="parTrans" cxnId="{19BE3741-95EF-4D1F-98FF-04FADE93FE42}">
      <dgm:prSet/>
      <dgm:spPr/>
      <dgm:t>
        <a:bodyPr/>
        <a:lstStyle/>
        <a:p>
          <a:endParaRPr lang="en-US"/>
        </a:p>
      </dgm:t>
    </dgm:pt>
    <dgm:pt modelId="{293FBD6C-47D9-4763-AC2B-244C32BDB953}" type="sibTrans" cxnId="{19BE3741-95EF-4D1F-98FF-04FADE93FE42}">
      <dgm:prSet/>
      <dgm:spPr/>
      <dgm:t>
        <a:bodyPr/>
        <a:lstStyle/>
        <a:p>
          <a:endParaRPr lang="en-US"/>
        </a:p>
      </dgm:t>
    </dgm:pt>
    <dgm:pt modelId="{CF3759B4-8143-4D72-A344-B9C4E256D81B}">
      <dgm:prSet/>
      <dgm:spPr/>
      <dgm:t>
        <a:bodyPr/>
        <a:lstStyle/>
        <a:p>
          <a:r>
            <a:rPr lang="en-US">
              <a:latin typeface="Century"/>
            </a:rPr>
            <a:t>Lack of proper Graphical Interface</a:t>
          </a:r>
        </a:p>
      </dgm:t>
    </dgm:pt>
    <dgm:pt modelId="{6FC7EAA2-2336-493F-9C26-BB7934709CDA}" type="parTrans" cxnId="{37159A25-BEE2-459D-A840-17AC0425C217}">
      <dgm:prSet/>
      <dgm:spPr/>
      <dgm:t>
        <a:bodyPr/>
        <a:lstStyle/>
        <a:p>
          <a:endParaRPr lang="en-US"/>
        </a:p>
      </dgm:t>
    </dgm:pt>
    <dgm:pt modelId="{D687334F-0F12-4636-81BA-6DA7213845CF}" type="sibTrans" cxnId="{37159A25-BEE2-459D-A840-17AC0425C217}">
      <dgm:prSet/>
      <dgm:spPr/>
      <dgm:t>
        <a:bodyPr/>
        <a:lstStyle/>
        <a:p>
          <a:endParaRPr lang="en-US"/>
        </a:p>
      </dgm:t>
    </dgm:pt>
    <dgm:pt modelId="{88A6C4A5-7620-4A53-A68D-5B6F44112CDF}" type="pres">
      <dgm:prSet presAssocID="{1E31F093-913E-4842-A4AA-FE91B6F46E6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97B0F76-A684-4FEA-BA9B-30A662F2FA73}" type="pres">
      <dgm:prSet presAssocID="{9212DCDD-F0BB-4C80-ADFC-619464205045}" presName="thickLine" presStyleLbl="alignNode1" presStyleIdx="0" presStyleCnt="7"/>
      <dgm:spPr/>
    </dgm:pt>
    <dgm:pt modelId="{F62FB4AE-D508-4E61-BAFF-81CB9A9AC9D8}" type="pres">
      <dgm:prSet presAssocID="{9212DCDD-F0BB-4C80-ADFC-619464205045}" presName="horz1" presStyleCnt="0"/>
      <dgm:spPr/>
    </dgm:pt>
    <dgm:pt modelId="{6731F993-C903-4DAD-A908-6A3DC68E128D}" type="pres">
      <dgm:prSet presAssocID="{9212DCDD-F0BB-4C80-ADFC-619464205045}" presName="tx1" presStyleLbl="revTx" presStyleIdx="0" presStyleCnt="7"/>
      <dgm:spPr/>
      <dgm:t>
        <a:bodyPr/>
        <a:lstStyle/>
        <a:p>
          <a:endParaRPr lang="en-US"/>
        </a:p>
      </dgm:t>
    </dgm:pt>
    <dgm:pt modelId="{61C54B04-1917-4B0A-98C3-ED592427B60C}" type="pres">
      <dgm:prSet presAssocID="{9212DCDD-F0BB-4C80-ADFC-619464205045}" presName="vert1" presStyleCnt="0"/>
      <dgm:spPr/>
    </dgm:pt>
    <dgm:pt modelId="{9CDA8A8B-6FAB-4CD7-95B8-30BA2F771441}" type="pres">
      <dgm:prSet presAssocID="{9F555A22-7626-45B2-A5AF-462DEFBD392E}" presName="thickLine" presStyleLbl="alignNode1" presStyleIdx="1" presStyleCnt="7"/>
      <dgm:spPr/>
    </dgm:pt>
    <dgm:pt modelId="{E150F927-611B-4DF8-BEC9-798AA0C8E4DA}" type="pres">
      <dgm:prSet presAssocID="{9F555A22-7626-45B2-A5AF-462DEFBD392E}" presName="horz1" presStyleCnt="0"/>
      <dgm:spPr/>
    </dgm:pt>
    <dgm:pt modelId="{11494A6D-654E-4B87-88D5-E895BD632081}" type="pres">
      <dgm:prSet presAssocID="{9F555A22-7626-45B2-A5AF-462DEFBD392E}" presName="tx1" presStyleLbl="revTx" presStyleIdx="1" presStyleCnt="7"/>
      <dgm:spPr/>
      <dgm:t>
        <a:bodyPr/>
        <a:lstStyle/>
        <a:p>
          <a:endParaRPr lang="en-US"/>
        </a:p>
      </dgm:t>
    </dgm:pt>
    <dgm:pt modelId="{0B1C1169-00AE-438B-9AEA-2D1BE0F0A3CC}" type="pres">
      <dgm:prSet presAssocID="{9F555A22-7626-45B2-A5AF-462DEFBD392E}" presName="vert1" presStyleCnt="0"/>
      <dgm:spPr/>
    </dgm:pt>
    <dgm:pt modelId="{C15BF014-8A12-4D5F-AC21-F47D5275FFC9}" type="pres">
      <dgm:prSet presAssocID="{68AD8122-D847-4176-AA95-ABF0228548ED}" presName="thickLine" presStyleLbl="alignNode1" presStyleIdx="2" presStyleCnt="7"/>
      <dgm:spPr/>
    </dgm:pt>
    <dgm:pt modelId="{38041B58-FA05-4C1E-BB6A-DC102F1704EF}" type="pres">
      <dgm:prSet presAssocID="{68AD8122-D847-4176-AA95-ABF0228548ED}" presName="horz1" presStyleCnt="0"/>
      <dgm:spPr/>
    </dgm:pt>
    <dgm:pt modelId="{7C5FC034-B4AD-4CA9-B86A-2B9D1BAB52ED}" type="pres">
      <dgm:prSet presAssocID="{68AD8122-D847-4176-AA95-ABF0228548ED}" presName="tx1" presStyleLbl="revTx" presStyleIdx="2" presStyleCnt="7"/>
      <dgm:spPr/>
      <dgm:t>
        <a:bodyPr/>
        <a:lstStyle/>
        <a:p>
          <a:endParaRPr lang="en-US"/>
        </a:p>
      </dgm:t>
    </dgm:pt>
    <dgm:pt modelId="{5ED00E43-3524-4403-901E-C5A986F9E62B}" type="pres">
      <dgm:prSet presAssocID="{68AD8122-D847-4176-AA95-ABF0228548ED}" presName="vert1" presStyleCnt="0"/>
      <dgm:spPr/>
    </dgm:pt>
    <dgm:pt modelId="{3EAF32D7-BDB7-408A-BDFF-E2BE2BFF955A}" type="pres">
      <dgm:prSet presAssocID="{421B21E7-EBCB-4041-B32A-E73C80715345}" presName="thickLine" presStyleLbl="alignNode1" presStyleIdx="3" presStyleCnt="7"/>
      <dgm:spPr/>
    </dgm:pt>
    <dgm:pt modelId="{AFAA72B8-595A-4577-A326-5D098D668F65}" type="pres">
      <dgm:prSet presAssocID="{421B21E7-EBCB-4041-B32A-E73C80715345}" presName="horz1" presStyleCnt="0"/>
      <dgm:spPr/>
    </dgm:pt>
    <dgm:pt modelId="{C47BAB71-1650-4437-9933-56377027E527}" type="pres">
      <dgm:prSet presAssocID="{421B21E7-EBCB-4041-B32A-E73C80715345}" presName="tx1" presStyleLbl="revTx" presStyleIdx="3" presStyleCnt="7"/>
      <dgm:spPr/>
      <dgm:t>
        <a:bodyPr/>
        <a:lstStyle/>
        <a:p>
          <a:endParaRPr lang="en-US"/>
        </a:p>
      </dgm:t>
    </dgm:pt>
    <dgm:pt modelId="{69618FED-6A56-454E-A9CC-6F1D411C4DC4}" type="pres">
      <dgm:prSet presAssocID="{421B21E7-EBCB-4041-B32A-E73C80715345}" presName="vert1" presStyleCnt="0"/>
      <dgm:spPr/>
    </dgm:pt>
    <dgm:pt modelId="{FACB9C90-6F0C-407F-8AB9-94C11DCC147F}" type="pres">
      <dgm:prSet presAssocID="{2D34A962-B366-4625-82AA-1F07EF0284B4}" presName="thickLine" presStyleLbl="alignNode1" presStyleIdx="4" presStyleCnt="7"/>
      <dgm:spPr/>
    </dgm:pt>
    <dgm:pt modelId="{435B76C6-6A81-4A33-AEC8-449BF188E3C1}" type="pres">
      <dgm:prSet presAssocID="{2D34A962-B366-4625-82AA-1F07EF0284B4}" presName="horz1" presStyleCnt="0"/>
      <dgm:spPr/>
    </dgm:pt>
    <dgm:pt modelId="{2E784C67-8733-42AF-8CB5-18612EB997B3}" type="pres">
      <dgm:prSet presAssocID="{2D34A962-B366-4625-82AA-1F07EF0284B4}" presName="tx1" presStyleLbl="revTx" presStyleIdx="4" presStyleCnt="7"/>
      <dgm:spPr/>
      <dgm:t>
        <a:bodyPr/>
        <a:lstStyle/>
        <a:p>
          <a:endParaRPr lang="en-US"/>
        </a:p>
      </dgm:t>
    </dgm:pt>
    <dgm:pt modelId="{01137622-B6F2-46E3-9126-BF8BD719E873}" type="pres">
      <dgm:prSet presAssocID="{2D34A962-B366-4625-82AA-1F07EF0284B4}" presName="vert1" presStyleCnt="0"/>
      <dgm:spPr/>
    </dgm:pt>
    <dgm:pt modelId="{B3006B5F-CF22-4274-ACF9-7BAEB0B37466}" type="pres">
      <dgm:prSet presAssocID="{BD32E302-C609-475B-97E2-2D95312B741E}" presName="thickLine" presStyleLbl="alignNode1" presStyleIdx="5" presStyleCnt="7"/>
      <dgm:spPr/>
    </dgm:pt>
    <dgm:pt modelId="{0F7F0F53-6A41-418D-8761-B6B94F5491E6}" type="pres">
      <dgm:prSet presAssocID="{BD32E302-C609-475B-97E2-2D95312B741E}" presName="horz1" presStyleCnt="0"/>
      <dgm:spPr/>
    </dgm:pt>
    <dgm:pt modelId="{BE106644-3953-4EEF-9CAE-A2615917D990}" type="pres">
      <dgm:prSet presAssocID="{BD32E302-C609-475B-97E2-2D95312B741E}" presName="tx1" presStyleLbl="revTx" presStyleIdx="5" presStyleCnt="7"/>
      <dgm:spPr/>
      <dgm:t>
        <a:bodyPr/>
        <a:lstStyle/>
        <a:p>
          <a:endParaRPr lang="en-US"/>
        </a:p>
      </dgm:t>
    </dgm:pt>
    <dgm:pt modelId="{CBB4AB7E-94E7-41EF-A3A9-D7FAE4128EDD}" type="pres">
      <dgm:prSet presAssocID="{BD32E302-C609-475B-97E2-2D95312B741E}" presName="vert1" presStyleCnt="0"/>
      <dgm:spPr/>
    </dgm:pt>
    <dgm:pt modelId="{67B27306-A0F4-4934-AAC7-34822DD37D92}" type="pres">
      <dgm:prSet presAssocID="{CF3759B4-8143-4D72-A344-B9C4E256D81B}" presName="thickLine" presStyleLbl="alignNode1" presStyleIdx="6" presStyleCnt="7"/>
      <dgm:spPr/>
    </dgm:pt>
    <dgm:pt modelId="{12A22191-9388-4FED-B66D-55AD1ED6D74C}" type="pres">
      <dgm:prSet presAssocID="{CF3759B4-8143-4D72-A344-B9C4E256D81B}" presName="horz1" presStyleCnt="0"/>
      <dgm:spPr/>
    </dgm:pt>
    <dgm:pt modelId="{460510A7-A04A-43B0-A8BF-B17362B239D0}" type="pres">
      <dgm:prSet presAssocID="{CF3759B4-8143-4D72-A344-B9C4E256D81B}" presName="tx1" presStyleLbl="revTx" presStyleIdx="6" presStyleCnt="7"/>
      <dgm:spPr/>
      <dgm:t>
        <a:bodyPr/>
        <a:lstStyle/>
        <a:p>
          <a:endParaRPr lang="en-US"/>
        </a:p>
      </dgm:t>
    </dgm:pt>
    <dgm:pt modelId="{B90371C4-8B96-4E66-A6B8-5BEBDBF70717}" type="pres">
      <dgm:prSet presAssocID="{CF3759B4-8143-4D72-A344-B9C4E256D81B}" presName="vert1" presStyleCnt="0"/>
      <dgm:spPr/>
    </dgm:pt>
  </dgm:ptLst>
  <dgm:cxnLst>
    <dgm:cxn modelId="{B304B7C4-9331-4694-BD0A-F8393C1C54E6}" srcId="{1E31F093-913E-4842-A4AA-FE91B6F46E6C}" destId="{421B21E7-EBCB-4041-B32A-E73C80715345}" srcOrd="3" destOrd="0" parTransId="{1FDF727E-B23D-4DC7-96F5-BBFBC7091EE6}" sibTransId="{FBCC8603-8B37-4E66-8546-35008C116E6F}"/>
    <dgm:cxn modelId="{E5122B54-E76B-46D0-9B1F-5728D585A241}" type="presOf" srcId="{CF3759B4-8143-4D72-A344-B9C4E256D81B}" destId="{460510A7-A04A-43B0-A8BF-B17362B239D0}" srcOrd="0" destOrd="0" presId="urn:microsoft.com/office/officeart/2008/layout/LinedList"/>
    <dgm:cxn modelId="{D36C5126-63DF-44B0-B64D-39346B7412EE}" type="presOf" srcId="{68AD8122-D847-4176-AA95-ABF0228548ED}" destId="{7C5FC034-B4AD-4CA9-B86A-2B9D1BAB52ED}" srcOrd="0" destOrd="0" presId="urn:microsoft.com/office/officeart/2008/layout/LinedList"/>
    <dgm:cxn modelId="{B83D0ED0-EDF6-4FEA-8645-20739EE9BE6A}" srcId="{1E31F093-913E-4842-A4AA-FE91B6F46E6C}" destId="{68AD8122-D847-4176-AA95-ABF0228548ED}" srcOrd="2" destOrd="0" parTransId="{923CC635-5440-4723-BB68-B7DECBA87799}" sibTransId="{CFBC517A-1E9C-49E7-BE94-3CA8773BE64B}"/>
    <dgm:cxn modelId="{2E084A9C-2422-4D41-8D4D-091ED42DC2B6}" type="presOf" srcId="{9212DCDD-F0BB-4C80-ADFC-619464205045}" destId="{6731F993-C903-4DAD-A908-6A3DC68E128D}" srcOrd="0" destOrd="0" presId="urn:microsoft.com/office/officeart/2008/layout/LinedList"/>
    <dgm:cxn modelId="{CD6ED719-AA2B-484D-BC82-1AA8026E4BCB}" srcId="{1E31F093-913E-4842-A4AA-FE91B6F46E6C}" destId="{9212DCDD-F0BB-4C80-ADFC-619464205045}" srcOrd="0" destOrd="0" parTransId="{6071ECA3-589B-44B1-9144-28B2E1AE4B28}" sibTransId="{9474FAFC-ACEE-4705-909E-D0D245506F94}"/>
    <dgm:cxn modelId="{06CE9A59-6E6E-4E32-AA3C-55AFDAAC36E4}" type="presOf" srcId="{9F555A22-7626-45B2-A5AF-462DEFBD392E}" destId="{11494A6D-654E-4B87-88D5-E895BD632081}" srcOrd="0" destOrd="0" presId="urn:microsoft.com/office/officeart/2008/layout/LinedList"/>
    <dgm:cxn modelId="{521F61AA-0F35-49AA-A2E0-1B2B1A73F3DE}" srcId="{1E31F093-913E-4842-A4AA-FE91B6F46E6C}" destId="{9F555A22-7626-45B2-A5AF-462DEFBD392E}" srcOrd="1" destOrd="0" parTransId="{D45D911A-CEFB-4B80-9094-A178941833FB}" sibTransId="{3EDB57C6-19AF-4CEB-9171-BC57E25F1531}"/>
    <dgm:cxn modelId="{4F759BD5-8AAB-45F9-A68E-7CCD530E1F51}" type="presOf" srcId="{BD32E302-C609-475B-97E2-2D95312B741E}" destId="{BE106644-3953-4EEF-9CAE-A2615917D990}" srcOrd="0" destOrd="0" presId="urn:microsoft.com/office/officeart/2008/layout/LinedList"/>
    <dgm:cxn modelId="{37159A25-BEE2-459D-A840-17AC0425C217}" srcId="{1E31F093-913E-4842-A4AA-FE91B6F46E6C}" destId="{CF3759B4-8143-4D72-A344-B9C4E256D81B}" srcOrd="6" destOrd="0" parTransId="{6FC7EAA2-2336-493F-9C26-BB7934709CDA}" sibTransId="{D687334F-0F12-4636-81BA-6DA7213845CF}"/>
    <dgm:cxn modelId="{1BEDAB6E-4F80-4F75-8670-AC2D8674F6EE}" type="presOf" srcId="{1E31F093-913E-4842-A4AA-FE91B6F46E6C}" destId="{88A6C4A5-7620-4A53-A68D-5B6F44112CDF}" srcOrd="0" destOrd="0" presId="urn:microsoft.com/office/officeart/2008/layout/LinedList"/>
    <dgm:cxn modelId="{6241CCA1-C744-469D-B863-DA52A0CB5F67}" type="presOf" srcId="{421B21E7-EBCB-4041-B32A-E73C80715345}" destId="{C47BAB71-1650-4437-9933-56377027E527}" srcOrd="0" destOrd="0" presId="urn:microsoft.com/office/officeart/2008/layout/LinedList"/>
    <dgm:cxn modelId="{E2D03934-162E-4AE0-99D1-BFD9BF2FDF90}" type="presOf" srcId="{2D34A962-B366-4625-82AA-1F07EF0284B4}" destId="{2E784C67-8733-42AF-8CB5-18612EB997B3}" srcOrd="0" destOrd="0" presId="urn:microsoft.com/office/officeart/2008/layout/LinedList"/>
    <dgm:cxn modelId="{19BE3741-95EF-4D1F-98FF-04FADE93FE42}" srcId="{1E31F093-913E-4842-A4AA-FE91B6F46E6C}" destId="{BD32E302-C609-475B-97E2-2D95312B741E}" srcOrd="5" destOrd="0" parTransId="{827ACF41-6E77-4281-9469-C64F76CB3913}" sibTransId="{293FBD6C-47D9-4763-AC2B-244C32BDB953}"/>
    <dgm:cxn modelId="{A5EB42C1-234E-402D-8C60-D8E463D960A0}" srcId="{1E31F093-913E-4842-A4AA-FE91B6F46E6C}" destId="{2D34A962-B366-4625-82AA-1F07EF0284B4}" srcOrd="4" destOrd="0" parTransId="{336A1987-A0BB-47BF-834C-E345D8CB334D}" sibTransId="{E89E00E6-1CC2-4251-BA5C-E4D940AF1A89}"/>
    <dgm:cxn modelId="{D8970FF4-6D60-4F75-A23E-C1FCE5422C79}" type="presParOf" srcId="{88A6C4A5-7620-4A53-A68D-5B6F44112CDF}" destId="{197B0F76-A684-4FEA-BA9B-30A662F2FA73}" srcOrd="0" destOrd="0" presId="urn:microsoft.com/office/officeart/2008/layout/LinedList"/>
    <dgm:cxn modelId="{24B5FB7F-B9B4-473B-A9C0-5AB9E8F13219}" type="presParOf" srcId="{88A6C4A5-7620-4A53-A68D-5B6F44112CDF}" destId="{F62FB4AE-D508-4E61-BAFF-81CB9A9AC9D8}" srcOrd="1" destOrd="0" presId="urn:microsoft.com/office/officeart/2008/layout/LinedList"/>
    <dgm:cxn modelId="{DA8F19E6-A0D9-4BB4-A260-8A6DA51C99AF}" type="presParOf" srcId="{F62FB4AE-D508-4E61-BAFF-81CB9A9AC9D8}" destId="{6731F993-C903-4DAD-A908-6A3DC68E128D}" srcOrd="0" destOrd="0" presId="urn:microsoft.com/office/officeart/2008/layout/LinedList"/>
    <dgm:cxn modelId="{44B4CD49-9051-4F8A-83F8-04F7856BBD24}" type="presParOf" srcId="{F62FB4AE-D508-4E61-BAFF-81CB9A9AC9D8}" destId="{61C54B04-1917-4B0A-98C3-ED592427B60C}" srcOrd="1" destOrd="0" presId="urn:microsoft.com/office/officeart/2008/layout/LinedList"/>
    <dgm:cxn modelId="{8455D40E-CE54-4EE7-9FDE-38AD47BA4470}" type="presParOf" srcId="{88A6C4A5-7620-4A53-A68D-5B6F44112CDF}" destId="{9CDA8A8B-6FAB-4CD7-95B8-30BA2F771441}" srcOrd="2" destOrd="0" presId="urn:microsoft.com/office/officeart/2008/layout/LinedList"/>
    <dgm:cxn modelId="{7AA6EB27-4375-4606-9430-AA273B09E68B}" type="presParOf" srcId="{88A6C4A5-7620-4A53-A68D-5B6F44112CDF}" destId="{E150F927-611B-4DF8-BEC9-798AA0C8E4DA}" srcOrd="3" destOrd="0" presId="urn:microsoft.com/office/officeart/2008/layout/LinedList"/>
    <dgm:cxn modelId="{2CFF7ED1-C40A-46AD-B19F-4ED86D79E3D0}" type="presParOf" srcId="{E150F927-611B-4DF8-BEC9-798AA0C8E4DA}" destId="{11494A6D-654E-4B87-88D5-E895BD632081}" srcOrd="0" destOrd="0" presId="urn:microsoft.com/office/officeart/2008/layout/LinedList"/>
    <dgm:cxn modelId="{A04B745D-1B95-4B47-A154-AEAFA242AA01}" type="presParOf" srcId="{E150F927-611B-4DF8-BEC9-798AA0C8E4DA}" destId="{0B1C1169-00AE-438B-9AEA-2D1BE0F0A3CC}" srcOrd="1" destOrd="0" presId="urn:microsoft.com/office/officeart/2008/layout/LinedList"/>
    <dgm:cxn modelId="{D86F5E3E-5101-414E-9920-5B6D00F95AC5}" type="presParOf" srcId="{88A6C4A5-7620-4A53-A68D-5B6F44112CDF}" destId="{C15BF014-8A12-4D5F-AC21-F47D5275FFC9}" srcOrd="4" destOrd="0" presId="urn:microsoft.com/office/officeart/2008/layout/LinedList"/>
    <dgm:cxn modelId="{A65993EA-A88D-44AF-A230-CA241CA5A2FC}" type="presParOf" srcId="{88A6C4A5-7620-4A53-A68D-5B6F44112CDF}" destId="{38041B58-FA05-4C1E-BB6A-DC102F1704EF}" srcOrd="5" destOrd="0" presId="urn:microsoft.com/office/officeart/2008/layout/LinedList"/>
    <dgm:cxn modelId="{F137B1B1-82E7-4B04-BF4C-2AB2B50B4F72}" type="presParOf" srcId="{38041B58-FA05-4C1E-BB6A-DC102F1704EF}" destId="{7C5FC034-B4AD-4CA9-B86A-2B9D1BAB52ED}" srcOrd="0" destOrd="0" presId="urn:microsoft.com/office/officeart/2008/layout/LinedList"/>
    <dgm:cxn modelId="{4788CFD0-CBFA-4B23-8F87-662B8D6C5437}" type="presParOf" srcId="{38041B58-FA05-4C1E-BB6A-DC102F1704EF}" destId="{5ED00E43-3524-4403-901E-C5A986F9E62B}" srcOrd="1" destOrd="0" presId="urn:microsoft.com/office/officeart/2008/layout/LinedList"/>
    <dgm:cxn modelId="{D728EFE5-D2F4-473E-8802-14DB79F65DFD}" type="presParOf" srcId="{88A6C4A5-7620-4A53-A68D-5B6F44112CDF}" destId="{3EAF32D7-BDB7-408A-BDFF-E2BE2BFF955A}" srcOrd="6" destOrd="0" presId="urn:microsoft.com/office/officeart/2008/layout/LinedList"/>
    <dgm:cxn modelId="{83654DCB-EAF7-4634-82E9-A4970C8DD741}" type="presParOf" srcId="{88A6C4A5-7620-4A53-A68D-5B6F44112CDF}" destId="{AFAA72B8-595A-4577-A326-5D098D668F65}" srcOrd="7" destOrd="0" presId="urn:microsoft.com/office/officeart/2008/layout/LinedList"/>
    <dgm:cxn modelId="{F1921B49-EACA-4A74-86D2-1B2E400E0FE2}" type="presParOf" srcId="{AFAA72B8-595A-4577-A326-5D098D668F65}" destId="{C47BAB71-1650-4437-9933-56377027E527}" srcOrd="0" destOrd="0" presId="urn:microsoft.com/office/officeart/2008/layout/LinedList"/>
    <dgm:cxn modelId="{16EE7F9F-15ED-4CBF-87C6-8063BBA843E6}" type="presParOf" srcId="{AFAA72B8-595A-4577-A326-5D098D668F65}" destId="{69618FED-6A56-454E-A9CC-6F1D411C4DC4}" srcOrd="1" destOrd="0" presId="urn:microsoft.com/office/officeart/2008/layout/LinedList"/>
    <dgm:cxn modelId="{971A9CCC-F4BF-413C-8A9C-7B493D0458AB}" type="presParOf" srcId="{88A6C4A5-7620-4A53-A68D-5B6F44112CDF}" destId="{FACB9C90-6F0C-407F-8AB9-94C11DCC147F}" srcOrd="8" destOrd="0" presId="urn:microsoft.com/office/officeart/2008/layout/LinedList"/>
    <dgm:cxn modelId="{778D04AC-6C2F-4B56-9DE7-11A4FF73EE34}" type="presParOf" srcId="{88A6C4A5-7620-4A53-A68D-5B6F44112CDF}" destId="{435B76C6-6A81-4A33-AEC8-449BF188E3C1}" srcOrd="9" destOrd="0" presId="urn:microsoft.com/office/officeart/2008/layout/LinedList"/>
    <dgm:cxn modelId="{6E28A480-AFE9-47D6-9AD3-85A765C962AB}" type="presParOf" srcId="{435B76C6-6A81-4A33-AEC8-449BF188E3C1}" destId="{2E784C67-8733-42AF-8CB5-18612EB997B3}" srcOrd="0" destOrd="0" presId="urn:microsoft.com/office/officeart/2008/layout/LinedList"/>
    <dgm:cxn modelId="{4D095F93-96F9-4740-8FAD-F64B3603076A}" type="presParOf" srcId="{435B76C6-6A81-4A33-AEC8-449BF188E3C1}" destId="{01137622-B6F2-46E3-9126-BF8BD719E873}" srcOrd="1" destOrd="0" presId="urn:microsoft.com/office/officeart/2008/layout/LinedList"/>
    <dgm:cxn modelId="{883A5D6C-FF77-49C7-BE69-6D649B13DC5B}" type="presParOf" srcId="{88A6C4A5-7620-4A53-A68D-5B6F44112CDF}" destId="{B3006B5F-CF22-4274-ACF9-7BAEB0B37466}" srcOrd="10" destOrd="0" presId="urn:microsoft.com/office/officeart/2008/layout/LinedList"/>
    <dgm:cxn modelId="{3662C959-12B4-458E-9283-59A1BCA2FFD2}" type="presParOf" srcId="{88A6C4A5-7620-4A53-A68D-5B6F44112CDF}" destId="{0F7F0F53-6A41-418D-8761-B6B94F5491E6}" srcOrd="11" destOrd="0" presId="urn:microsoft.com/office/officeart/2008/layout/LinedList"/>
    <dgm:cxn modelId="{FDD6763C-8F7D-4B04-BC05-367CC2DAAD0F}" type="presParOf" srcId="{0F7F0F53-6A41-418D-8761-B6B94F5491E6}" destId="{BE106644-3953-4EEF-9CAE-A2615917D990}" srcOrd="0" destOrd="0" presId="urn:microsoft.com/office/officeart/2008/layout/LinedList"/>
    <dgm:cxn modelId="{F0366380-0249-4A92-936C-225E7D22795B}" type="presParOf" srcId="{0F7F0F53-6A41-418D-8761-B6B94F5491E6}" destId="{CBB4AB7E-94E7-41EF-A3A9-D7FAE4128EDD}" srcOrd="1" destOrd="0" presId="urn:microsoft.com/office/officeart/2008/layout/LinedList"/>
    <dgm:cxn modelId="{4519848F-4F82-4C1C-8FED-801295917D70}" type="presParOf" srcId="{88A6C4A5-7620-4A53-A68D-5B6F44112CDF}" destId="{67B27306-A0F4-4934-AAC7-34822DD37D92}" srcOrd="12" destOrd="0" presId="urn:microsoft.com/office/officeart/2008/layout/LinedList"/>
    <dgm:cxn modelId="{B7EE5629-C59D-4674-9A5A-A74026FACD51}" type="presParOf" srcId="{88A6C4A5-7620-4A53-A68D-5B6F44112CDF}" destId="{12A22191-9388-4FED-B66D-55AD1ED6D74C}" srcOrd="13" destOrd="0" presId="urn:microsoft.com/office/officeart/2008/layout/LinedList"/>
    <dgm:cxn modelId="{C42F877C-B277-4730-A824-FFD75BFE0215}" type="presParOf" srcId="{12A22191-9388-4FED-B66D-55AD1ED6D74C}" destId="{460510A7-A04A-43B0-A8BF-B17362B239D0}" srcOrd="0" destOrd="0" presId="urn:microsoft.com/office/officeart/2008/layout/LinedList"/>
    <dgm:cxn modelId="{D933BA38-6FC4-4AE0-B15C-28A332003E49}" type="presParOf" srcId="{12A22191-9388-4FED-B66D-55AD1ED6D74C}" destId="{B90371C4-8B96-4E66-A6B8-5BEBDBF707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B0F76-A684-4FEA-BA9B-30A662F2FA73}">
      <dsp:nvSpPr>
        <dsp:cNvPr id="0" name=""/>
        <dsp:cNvSpPr/>
      </dsp:nvSpPr>
      <dsp:spPr>
        <a:xfrm>
          <a:off x="0" y="664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1F993-C903-4DAD-A908-6A3DC68E128D}">
      <dsp:nvSpPr>
        <dsp:cNvPr id="0" name=""/>
        <dsp:cNvSpPr/>
      </dsp:nvSpPr>
      <dsp:spPr>
        <a:xfrm>
          <a:off x="0" y="664"/>
          <a:ext cx="6830568" cy="77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Century"/>
            </a:rPr>
            <a:t>No display of score and high score</a:t>
          </a:r>
        </a:p>
      </dsp:txBody>
      <dsp:txXfrm>
        <a:off x="0" y="664"/>
        <a:ext cx="6830568" cy="777050"/>
      </dsp:txXfrm>
    </dsp:sp>
    <dsp:sp modelId="{9CDA8A8B-6FAB-4CD7-95B8-30BA2F771441}">
      <dsp:nvSpPr>
        <dsp:cNvPr id="0" name=""/>
        <dsp:cNvSpPr/>
      </dsp:nvSpPr>
      <dsp:spPr>
        <a:xfrm>
          <a:off x="0" y="777714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94A6D-654E-4B87-88D5-E895BD632081}">
      <dsp:nvSpPr>
        <dsp:cNvPr id="0" name=""/>
        <dsp:cNvSpPr/>
      </dsp:nvSpPr>
      <dsp:spPr>
        <a:xfrm>
          <a:off x="0" y="777714"/>
          <a:ext cx="6830568" cy="77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Century"/>
            </a:rPr>
            <a:t>Equal no. of arrows in easy as well as hard levels</a:t>
          </a:r>
        </a:p>
      </dsp:txBody>
      <dsp:txXfrm>
        <a:off x="0" y="777714"/>
        <a:ext cx="6830568" cy="777050"/>
      </dsp:txXfrm>
    </dsp:sp>
    <dsp:sp modelId="{C15BF014-8A12-4D5F-AC21-F47D5275FFC9}">
      <dsp:nvSpPr>
        <dsp:cNvPr id="0" name=""/>
        <dsp:cNvSpPr/>
      </dsp:nvSpPr>
      <dsp:spPr>
        <a:xfrm>
          <a:off x="0" y="1554764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FC034-B4AD-4CA9-B86A-2B9D1BAB52ED}">
      <dsp:nvSpPr>
        <dsp:cNvPr id="0" name=""/>
        <dsp:cNvSpPr/>
      </dsp:nvSpPr>
      <dsp:spPr>
        <a:xfrm>
          <a:off x="0" y="1554764"/>
          <a:ext cx="6830568" cy="77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Century"/>
            </a:rPr>
            <a:t>Lack of proper storytelling and tutorial/guide</a:t>
          </a:r>
        </a:p>
      </dsp:txBody>
      <dsp:txXfrm>
        <a:off x="0" y="1554764"/>
        <a:ext cx="6830568" cy="777050"/>
      </dsp:txXfrm>
    </dsp:sp>
    <dsp:sp modelId="{3EAF32D7-BDB7-408A-BDFF-E2BE2BFF955A}">
      <dsp:nvSpPr>
        <dsp:cNvPr id="0" name=""/>
        <dsp:cNvSpPr/>
      </dsp:nvSpPr>
      <dsp:spPr>
        <a:xfrm>
          <a:off x="0" y="2331814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BAB71-1650-4437-9933-56377027E527}">
      <dsp:nvSpPr>
        <dsp:cNvPr id="0" name=""/>
        <dsp:cNvSpPr/>
      </dsp:nvSpPr>
      <dsp:spPr>
        <a:xfrm>
          <a:off x="0" y="2331814"/>
          <a:ext cx="6830568" cy="77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Century"/>
            </a:rPr>
            <a:t>Lack of shields/ protections to the player</a:t>
          </a:r>
        </a:p>
      </dsp:txBody>
      <dsp:txXfrm>
        <a:off x="0" y="2331814"/>
        <a:ext cx="6830568" cy="777050"/>
      </dsp:txXfrm>
    </dsp:sp>
    <dsp:sp modelId="{FACB9C90-6F0C-407F-8AB9-94C11DCC147F}">
      <dsp:nvSpPr>
        <dsp:cNvPr id="0" name=""/>
        <dsp:cNvSpPr/>
      </dsp:nvSpPr>
      <dsp:spPr>
        <a:xfrm>
          <a:off x="0" y="3108865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84C67-8733-42AF-8CB5-18612EB997B3}">
      <dsp:nvSpPr>
        <dsp:cNvPr id="0" name=""/>
        <dsp:cNvSpPr/>
      </dsp:nvSpPr>
      <dsp:spPr>
        <a:xfrm>
          <a:off x="0" y="3108865"/>
          <a:ext cx="6830568" cy="77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Century"/>
            </a:rPr>
            <a:t>Lack of ways to regain health and arrows</a:t>
          </a:r>
        </a:p>
      </dsp:txBody>
      <dsp:txXfrm>
        <a:off x="0" y="3108865"/>
        <a:ext cx="6830568" cy="777050"/>
      </dsp:txXfrm>
    </dsp:sp>
    <dsp:sp modelId="{B3006B5F-CF22-4274-ACF9-7BAEB0B37466}">
      <dsp:nvSpPr>
        <dsp:cNvPr id="0" name=""/>
        <dsp:cNvSpPr/>
      </dsp:nvSpPr>
      <dsp:spPr>
        <a:xfrm>
          <a:off x="0" y="3885915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06644-3953-4EEF-9CAE-A2615917D990}">
      <dsp:nvSpPr>
        <dsp:cNvPr id="0" name=""/>
        <dsp:cNvSpPr/>
      </dsp:nvSpPr>
      <dsp:spPr>
        <a:xfrm>
          <a:off x="0" y="3885915"/>
          <a:ext cx="6830568" cy="77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Century"/>
            </a:rPr>
            <a:t>Lack of bow update and arrow update</a:t>
          </a:r>
        </a:p>
      </dsp:txBody>
      <dsp:txXfrm>
        <a:off x="0" y="3885915"/>
        <a:ext cx="6830568" cy="777050"/>
      </dsp:txXfrm>
    </dsp:sp>
    <dsp:sp modelId="{67B27306-A0F4-4934-AAC7-34822DD37D92}">
      <dsp:nvSpPr>
        <dsp:cNvPr id="0" name=""/>
        <dsp:cNvSpPr/>
      </dsp:nvSpPr>
      <dsp:spPr>
        <a:xfrm>
          <a:off x="0" y="4662965"/>
          <a:ext cx="683056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510A7-A04A-43B0-A8BF-B17362B239D0}">
      <dsp:nvSpPr>
        <dsp:cNvPr id="0" name=""/>
        <dsp:cNvSpPr/>
      </dsp:nvSpPr>
      <dsp:spPr>
        <a:xfrm>
          <a:off x="0" y="4662965"/>
          <a:ext cx="6830568" cy="77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Century"/>
            </a:rPr>
            <a:t>Lack of proper Graphical Interface</a:t>
          </a:r>
        </a:p>
      </dsp:txBody>
      <dsp:txXfrm>
        <a:off x="0" y="4662965"/>
        <a:ext cx="6830568" cy="777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fml-dev.org/documentation/2.6.0/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8D9584-D2FD-48CE-9E17-4E250B743B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A17DEF4-6C5D-41C6-8D93-5C7CFD7ADA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22BBC5A3-5C8C-4FB9-AEFF-8778D2C98D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3A021F7-E8FE-CB76-2DAD-16193B2EC935}"/>
              </a:ext>
            </a:extLst>
          </p:cNvPr>
          <p:cNvSpPr txBox="1">
            <a:spLocks/>
          </p:cNvSpPr>
          <p:nvPr/>
        </p:nvSpPr>
        <p:spPr>
          <a:xfrm>
            <a:off x="1525993" y="1715514"/>
            <a:ext cx="4646221" cy="2304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Century"/>
              </a:rPr>
              <a:t>BAAL</a:t>
            </a:r>
            <a:r>
              <a:rPr lang="en-US" sz="6000" kern="1200">
                <a:solidFill>
                  <a:schemeClr val="tx1"/>
                </a:solidFill>
                <a:latin typeface="Century"/>
              </a:rPr>
              <a:t>  </a:t>
            </a:r>
            <a:r>
              <a:rPr lang="en-US" sz="4000" kern="1200">
                <a:solidFill>
                  <a:schemeClr val="tx1"/>
                </a:solidFill>
                <a:latin typeface="Century"/>
              </a:rPr>
              <a:t>                  </a:t>
            </a:r>
            <a:r>
              <a:rPr lang="en-US" sz="4000">
                <a:solidFill>
                  <a:schemeClr val="tx1"/>
                </a:solidFill>
                <a:latin typeface="Century"/>
              </a:rPr>
              <a:t> </a:t>
            </a:r>
            <a:r>
              <a:rPr lang="en-US" sz="5400">
                <a:solidFill>
                  <a:schemeClr val="tx1"/>
                </a:solidFill>
                <a:latin typeface="Century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Century"/>
              </a:rPr>
              <a:t>ARJUN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A464903C-C62B-42E6-9636-C7BEB48B4CA3}"/>
              </a:ext>
            </a:extLst>
          </p:cNvPr>
          <p:cNvSpPr txBox="1">
            <a:spLocks/>
          </p:cNvSpPr>
          <p:nvPr/>
        </p:nvSpPr>
        <p:spPr>
          <a:xfrm>
            <a:off x="8108393" y="4971090"/>
            <a:ext cx="4002974" cy="18892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kern="1200">
                <a:latin typeface="Century"/>
              </a:rPr>
              <a:t>SUBMMITTED TO:</a:t>
            </a:r>
          </a:p>
          <a:p>
            <a:r>
              <a:rPr lang="en-US" sz="2100" kern="1200">
                <a:latin typeface="Century"/>
              </a:rPr>
              <a:t>Department of Electronics and Computer Engineering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B917E8-D696-4787-96D6-521A9C42F9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F4C545-E278-42ED-9B78-2EBA464444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5A13-F27E-2402-C86D-9890B38A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EC35-6267-C074-A84D-4320BF0C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5928" y="6356350"/>
            <a:ext cx="36758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2BFB-5595-FD75-082D-C80956D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404" y="6356350"/>
            <a:ext cx="23981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78EEE55-CAE2-72CE-E87A-297322653B54}"/>
              </a:ext>
            </a:extLst>
          </p:cNvPr>
          <p:cNvSpPr txBox="1">
            <a:spLocks/>
          </p:cNvSpPr>
          <p:nvPr/>
        </p:nvSpPr>
        <p:spPr>
          <a:xfrm>
            <a:off x="175726" y="4587276"/>
            <a:ext cx="4124110" cy="1952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700" b="1">
                <a:solidFill>
                  <a:schemeClr val="tx2"/>
                </a:solidFill>
                <a:latin typeface="Century"/>
              </a:rPr>
              <a:t>PRESENTERS:</a:t>
            </a:r>
          </a:p>
          <a:p>
            <a:pPr>
              <a:lnSpc>
                <a:spcPct val="140000"/>
              </a:lnSpc>
            </a:pPr>
            <a:r>
              <a:rPr lang="en-US" sz="1700">
                <a:solidFill>
                  <a:schemeClr val="tx2"/>
                </a:solidFill>
                <a:latin typeface="Century"/>
              </a:rPr>
              <a:t>ANUJ SHRESTHA (078BCT014)</a:t>
            </a:r>
          </a:p>
          <a:p>
            <a:pPr>
              <a:lnSpc>
                <a:spcPct val="140000"/>
              </a:lnSpc>
            </a:pPr>
            <a:r>
              <a:rPr lang="en-US" sz="1700">
                <a:solidFill>
                  <a:schemeClr val="tx2"/>
                </a:solidFill>
                <a:latin typeface="Century"/>
              </a:rPr>
              <a:t>ARISHA PRASAIN </a:t>
            </a:r>
            <a:r>
              <a:rPr lang="en-US" sz="1700">
                <a:solidFill>
                  <a:schemeClr val="tx2"/>
                </a:solidFill>
                <a:latin typeface="Century"/>
                <a:ea typeface="+mn-lt"/>
                <a:cs typeface="+mn-lt"/>
              </a:rPr>
              <a:t>(078BCT019)</a:t>
            </a:r>
          </a:p>
          <a:p>
            <a:pPr>
              <a:lnSpc>
                <a:spcPct val="140000"/>
              </a:lnSpc>
            </a:pPr>
            <a:r>
              <a:rPr lang="en-US" sz="1700">
                <a:solidFill>
                  <a:schemeClr val="tx2"/>
                </a:solidFill>
                <a:latin typeface="Century"/>
                <a:ea typeface="+mn-lt"/>
                <a:cs typeface="+mn-lt"/>
              </a:rPr>
              <a:t>AYUSH ADHIKARI (078BCT024)</a:t>
            </a:r>
          </a:p>
          <a:p>
            <a:pPr>
              <a:lnSpc>
                <a:spcPct val="140000"/>
              </a:lnSpc>
            </a:pPr>
            <a:endParaRPr lang="en-US" sz="1700">
              <a:solidFill>
                <a:schemeClr val="tx2"/>
              </a:solidFill>
              <a:latin typeface="Century"/>
              <a:ea typeface="+mn-lt"/>
              <a:cs typeface="+mn-lt"/>
            </a:endParaRPr>
          </a:p>
          <a:p>
            <a:pPr>
              <a:lnSpc>
                <a:spcPct val="140000"/>
              </a:lnSpc>
            </a:pPr>
            <a:endParaRPr lang="en-US" sz="1700">
              <a:solidFill>
                <a:schemeClr val="tx2"/>
              </a:solidFill>
              <a:latin typeface="Century"/>
            </a:endParaRPr>
          </a:p>
          <a:p>
            <a:pPr>
              <a:lnSpc>
                <a:spcPct val="140000"/>
              </a:lnSpc>
            </a:pPr>
            <a:endParaRPr lang="en-US" sz="1700">
              <a:solidFill>
                <a:schemeClr val="tx2"/>
              </a:solidFill>
              <a:latin typeface="Century"/>
            </a:endParaRPr>
          </a:p>
          <a:p>
            <a:pPr>
              <a:lnSpc>
                <a:spcPct val="140000"/>
              </a:lnSpc>
            </a:pPr>
            <a:endParaRPr lang="en-US" sz="1700">
              <a:solidFill>
                <a:schemeClr val="tx2"/>
              </a:solidFill>
              <a:latin typeface="Century"/>
            </a:endParaRPr>
          </a:p>
        </p:txBody>
      </p:sp>
      <p:pic>
        <p:nvPicPr>
          <p:cNvPr id="54" name="Picture 53" descr="A silhouette of a person holding a bow and arrow&#10;&#10;Description automatically generated">
            <a:extLst>
              <a:ext uri="{FF2B5EF4-FFF2-40B4-BE49-F238E27FC236}">
                <a16:creationId xmlns:a16="http://schemas.microsoft.com/office/drawing/2014/main" id="{93E3D901-CCB1-A29E-591F-1EB5EB15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77" y="859971"/>
            <a:ext cx="2980706" cy="295101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506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 build="p"/>
      <p:bldP spid="2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E6CC-7EC4-902B-E548-CB7D9C5D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1F43-B099-4FB3-A757-E328C831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19F9-DFF9-D933-75E9-9A20B605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9FCA5-2FD7-CC80-0420-29292A464996}"/>
              </a:ext>
            </a:extLst>
          </p:cNvPr>
          <p:cNvSpPr txBox="1"/>
          <p:nvPr/>
        </p:nvSpPr>
        <p:spPr>
          <a:xfrm>
            <a:off x="423332" y="235185"/>
            <a:ext cx="11275718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PLAYER CONTROLS</a:t>
            </a:r>
          </a:p>
          <a:p>
            <a:endParaRPr lang="en-US"/>
          </a:p>
          <a:p>
            <a:r>
              <a:rPr lang="en-US"/>
              <a:t>The input from keyboard calls methods defined for player movements. Those methods  include:</a:t>
            </a:r>
          </a:p>
          <a:p>
            <a:endParaRPr lang="en-US"/>
          </a:p>
          <a:p>
            <a:r>
              <a:rPr lang="en-US" b="1"/>
              <a:t>METHODS</a:t>
            </a:r>
          </a:p>
          <a:p>
            <a:r>
              <a:rPr lang="en-US" sz="2000">
                <a:ea typeface="+mn-lt"/>
                <a:cs typeface="+mn-lt"/>
              </a:rPr>
              <a:t>void </a:t>
            </a:r>
            <a:r>
              <a:rPr lang="en-US" sz="2000" err="1">
                <a:ea typeface="+mn-lt"/>
                <a:cs typeface="+mn-lt"/>
              </a:rPr>
              <a:t>moveLeft</a:t>
            </a:r>
            <a:r>
              <a:rPr lang="en-US" sz="2000">
                <a:ea typeface="+mn-lt"/>
                <a:cs typeface="+mn-lt"/>
              </a:rPr>
              <a:t>();           // make the player go left  (when 'A' is pressed  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void </a:t>
            </a:r>
            <a:r>
              <a:rPr lang="en-US" sz="2000" err="1">
                <a:ea typeface="+mn-lt"/>
                <a:cs typeface="+mn-lt"/>
              </a:rPr>
              <a:t>moveRight</a:t>
            </a:r>
            <a:r>
              <a:rPr lang="en-US" sz="2000">
                <a:ea typeface="+mn-lt"/>
                <a:cs typeface="+mn-lt"/>
              </a:rPr>
              <a:t>();          // make the player go right (when 'D' is pressed  )</a:t>
            </a:r>
          </a:p>
          <a:p>
            <a:r>
              <a:rPr lang="en-US" sz="2000">
                <a:ea typeface="+mn-lt"/>
                <a:cs typeface="+mn-lt"/>
              </a:rPr>
              <a:t>void </a:t>
            </a:r>
            <a:r>
              <a:rPr lang="en-US" sz="2000" err="1">
                <a:ea typeface="+mn-lt"/>
                <a:cs typeface="+mn-lt"/>
              </a:rPr>
              <a:t>moveUp</a:t>
            </a:r>
            <a:r>
              <a:rPr lang="en-US" sz="2000">
                <a:ea typeface="+mn-lt"/>
                <a:cs typeface="+mn-lt"/>
              </a:rPr>
              <a:t>();              // make the player go up   (when 'W' is pressed  )</a:t>
            </a:r>
          </a:p>
          <a:p>
            <a:r>
              <a:rPr lang="en-US" sz="2000">
                <a:ea typeface="+mn-lt"/>
                <a:cs typeface="+mn-lt"/>
              </a:rPr>
              <a:t>void </a:t>
            </a:r>
            <a:r>
              <a:rPr lang="en-US" sz="2000" err="1">
                <a:ea typeface="+mn-lt"/>
                <a:cs typeface="+mn-lt"/>
              </a:rPr>
              <a:t>moveDown</a:t>
            </a:r>
            <a:r>
              <a:rPr lang="en-US" sz="2000">
                <a:ea typeface="+mn-lt"/>
                <a:cs typeface="+mn-lt"/>
              </a:rPr>
              <a:t>();          // make the player go down  (when 'S' is pressed  )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void </a:t>
            </a:r>
            <a:r>
              <a:rPr lang="en-US" sz="2000" err="1">
                <a:ea typeface="+mn-lt"/>
                <a:cs typeface="+mn-lt"/>
              </a:rPr>
              <a:t>stopLeft</a:t>
            </a:r>
            <a:r>
              <a:rPr lang="en-US" sz="2000">
                <a:ea typeface="+mn-lt"/>
                <a:cs typeface="+mn-lt"/>
              </a:rPr>
              <a:t>();             // Stop the player moving in the left direction</a:t>
            </a:r>
          </a:p>
          <a:p>
            <a:r>
              <a:rPr lang="en-US" sz="2000">
                <a:ea typeface="+mn-lt"/>
                <a:cs typeface="+mn-lt"/>
              </a:rPr>
              <a:t>void </a:t>
            </a:r>
            <a:r>
              <a:rPr lang="en-US" sz="2000" err="1">
                <a:ea typeface="+mn-lt"/>
                <a:cs typeface="+mn-lt"/>
              </a:rPr>
              <a:t>stopRight</a:t>
            </a:r>
            <a:r>
              <a:rPr lang="en-US" sz="2000">
                <a:ea typeface="+mn-lt"/>
                <a:cs typeface="+mn-lt"/>
              </a:rPr>
              <a:t>();            // Stop the player moving in the right direction</a:t>
            </a:r>
          </a:p>
          <a:p>
            <a:r>
              <a:rPr lang="en-US" sz="2000">
                <a:ea typeface="+mn-lt"/>
                <a:cs typeface="+mn-lt"/>
              </a:rPr>
              <a:t>void </a:t>
            </a:r>
            <a:r>
              <a:rPr lang="en-US" sz="2000" err="1">
                <a:ea typeface="+mn-lt"/>
                <a:cs typeface="+mn-lt"/>
              </a:rPr>
              <a:t>stopUp</a:t>
            </a:r>
            <a:r>
              <a:rPr lang="en-US" sz="2000">
                <a:ea typeface="+mn-lt"/>
                <a:cs typeface="+mn-lt"/>
              </a:rPr>
              <a:t>();                // Stop the player moving in the upward direction</a:t>
            </a:r>
          </a:p>
          <a:p>
            <a:r>
              <a:rPr lang="en-US" sz="2000">
                <a:ea typeface="+mn-lt"/>
                <a:cs typeface="+mn-lt"/>
              </a:rPr>
              <a:t>void </a:t>
            </a:r>
            <a:r>
              <a:rPr lang="en-US" sz="2000" err="1">
                <a:ea typeface="+mn-lt"/>
                <a:cs typeface="+mn-lt"/>
              </a:rPr>
              <a:t>stopDown</a:t>
            </a:r>
            <a:r>
              <a:rPr lang="en-US" sz="2000">
                <a:ea typeface="+mn-lt"/>
                <a:cs typeface="+mn-lt"/>
              </a:rPr>
              <a:t>();             // Stop the player moving in the downward direction</a:t>
            </a:r>
          </a:p>
          <a:p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//function call for shooting when left mouse button is pressed</a:t>
            </a:r>
          </a:p>
          <a:p>
            <a:r>
              <a:rPr lang="en-US" sz="2000">
                <a:ea typeface="+mn-lt"/>
                <a:cs typeface="+mn-lt"/>
              </a:rPr>
              <a:t>arrow[</a:t>
            </a:r>
            <a:r>
              <a:rPr lang="en-US" sz="2000" err="1">
                <a:ea typeface="+mn-lt"/>
                <a:cs typeface="+mn-lt"/>
              </a:rPr>
              <a:t>currentArrow</a:t>
            </a:r>
            <a:r>
              <a:rPr lang="en-US" sz="2000">
                <a:ea typeface="+mn-lt"/>
                <a:cs typeface="+mn-lt"/>
              </a:rPr>
              <a:t>].shoot(</a:t>
            </a:r>
            <a:r>
              <a:rPr lang="en-US" sz="2000" err="1">
                <a:ea typeface="+mn-lt"/>
                <a:cs typeface="+mn-lt"/>
              </a:rPr>
              <a:t>player.getCenter</a:t>
            </a:r>
            <a:r>
              <a:rPr lang="en-US" sz="2000">
                <a:ea typeface="+mn-lt"/>
                <a:cs typeface="+mn-lt"/>
              </a:rPr>
              <a:t>().x, </a:t>
            </a:r>
            <a:r>
              <a:rPr lang="en-US" sz="2000" err="1">
                <a:ea typeface="+mn-lt"/>
                <a:cs typeface="+mn-lt"/>
              </a:rPr>
              <a:t>player.getCenter</a:t>
            </a:r>
            <a:r>
              <a:rPr lang="en-US" sz="2000">
                <a:ea typeface="+mn-lt"/>
                <a:cs typeface="+mn-lt"/>
              </a:rPr>
              <a:t>().y, </a:t>
            </a:r>
            <a:r>
              <a:rPr lang="en-US" sz="2000" err="1">
                <a:ea typeface="+mn-lt"/>
                <a:cs typeface="+mn-lt"/>
              </a:rPr>
              <a:t>mouseWorldPosition.x</a:t>
            </a:r>
            <a:r>
              <a:rPr lang="en-US" sz="2000">
                <a:ea typeface="+mn-lt"/>
                <a:cs typeface="+mn-lt"/>
              </a:rPr>
              <a:t>, mouseWorldPosition.y,</a:t>
            </a:r>
            <a:r>
              <a:rPr lang="en-US" sz="2000" b="1">
                <a:solidFill>
                  <a:srgbClr val="00B050"/>
                </a:solidFill>
                <a:ea typeface="+mn-lt"/>
                <a:cs typeface="+mn-lt"/>
              </a:rPr>
              <a:t>1</a:t>
            </a:r>
            <a:r>
              <a:rPr lang="en-US" sz="2000">
                <a:ea typeface="+mn-lt"/>
                <a:cs typeface="+mn-lt"/>
              </a:rPr>
              <a:t>);</a:t>
            </a:r>
            <a:endParaRPr lang="en-US" sz="2000"/>
          </a:p>
          <a:p>
            <a:endParaRPr lang="en-US" sz="2000"/>
          </a:p>
          <a:p>
            <a:r>
              <a:rPr lang="en-US" sz="2000"/>
              <a:t>Here, we have used </a:t>
            </a:r>
            <a:r>
              <a:rPr lang="en-US" sz="2000" b="1">
                <a:ea typeface="+mn-lt"/>
                <a:cs typeface="+mn-lt"/>
              </a:rPr>
              <a:t>overloaded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b="1"/>
              <a:t>shoot()</a:t>
            </a:r>
            <a:r>
              <a:rPr lang="en-US" sz="2000"/>
              <a:t> function for </a:t>
            </a:r>
            <a:r>
              <a:rPr lang="en-US" sz="2000" b="1">
                <a:ea typeface="+mn-lt"/>
                <a:cs typeface="+mn-lt"/>
              </a:rPr>
              <a:t>flaming arrow</a:t>
            </a:r>
            <a:r>
              <a:rPr lang="en-US" sz="2000"/>
              <a:t> for the player's arrow.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519E-70B4-BB82-75B4-7DCE678D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E80B-54EF-7DA5-C09A-8E291733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F07A0-1314-5E44-AF70-0CF1667D52C9}"/>
              </a:ext>
            </a:extLst>
          </p:cNvPr>
          <p:cNvSpPr txBox="1"/>
          <p:nvPr/>
        </p:nvSpPr>
        <p:spPr>
          <a:xfrm>
            <a:off x="190029" y="265289"/>
            <a:ext cx="85990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entury"/>
              </a:rPr>
              <a:t>BOT ENEMY AND BEHAVIOUR</a:t>
            </a:r>
          </a:p>
        </p:txBody>
      </p:sp>
      <p:pic>
        <p:nvPicPr>
          <p:cNvPr id="8" name="Picture 7" descr="A cartoon of a grey elephant&#10;&#10;Description automatically generated">
            <a:extLst>
              <a:ext uri="{FF2B5EF4-FFF2-40B4-BE49-F238E27FC236}">
                <a16:creationId xmlns:a16="http://schemas.microsoft.com/office/drawing/2014/main" id="{D4BFF0DB-84BC-52CD-778D-F9129587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74" y="186452"/>
            <a:ext cx="1047750" cy="6885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88F38B-B841-7817-12C0-864569D02E3E}"/>
              </a:ext>
            </a:extLst>
          </p:cNvPr>
          <p:cNvSpPr txBox="1"/>
          <p:nvPr/>
        </p:nvSpPr>
        <p:spPr>
          <a:xfrm>
            <a:off x="573851" y="1279407"/>
            <a:ext cx="106642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concept of </a:t>
            </a:r>
            <a:r>
              <a:rPr lang="en-US" b="1"/>
              <a:t>polymorphism</a:t>
            </a:r>
            <a:r>
              <a:rPr lang="en-US"/>
              <a:t> is used in the implementation of bot enemy's movements and shooting.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We have made various enemy formations in the game. So, the virtual functions declared in the levels base class are overridden for each derived class of levels.</a:t>
            </a:r>
          </a:p>
          <a:p>
            <a:endParaRPr lang="en-US"/>
          </a:p>
          <a:p>
            <a:r>
              <a:rPr lang="en-US"/>
              <a:t>Below is the code written for the </a:t>
            </a:r>
            <a:r>
              <a:rPr lang="en-US">
                <a:ea typeface="+mn-lt"/>
                <a:cs typeface="+mn-lt"/>
              </a:rPr>
              <a:t>behavior of</a:t>
            </a:r>
            <a:r>
              <a:rPr lang="en-US"/>
              <a:t> bot using virtual functions in the base class.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1EF83B7-B53A-9044-D577-6E29E72B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3199858"/>
            <a:ext cx="10400828" cy="33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8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B680-D4BD-EF93-8C0C-F58251C9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F0BD-8D13-F61B-D242-4B3C1DCC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7819-9EC3-F3D3-53CD-761667CF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C1458-4D5F-7425-DE71-7FB311040C5B}"/>
              </a:ext>
            </a:extLst>
          </p:cNvPr>
          <p:cNvSpPr txBox="1"/>
          <p:nvPr/>
        </p:nvSpPr>
        <p:spPr>
          <a:xfrm>
            <a:off x="122296" y="442148"/>
            <a:ext cx="10777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Below is the sample code for the overridden enemy bot movements and shoot functions of level 9 in our code.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C99A52-7AD6-570E-6AF1-A08B40F5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91" y="1279714"/>
            <a:ext cx="10225520" cy="53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2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BA70F-BA01-260A-38E3-321E39E91C6B}"/>
              </a:ext>
            </a:extLst>
          </p:cNvPr>
          <p:cNvSpPr txBox="1"/>
          <p:nvPr/>
        </p:nvSpPr>
        <p:spPr>
          <a:xfrm>
            <a:off x="7938533" y="978619"/>
            <a:ext cx="3404594" cy="1106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 LEVEL DESIGN AND PROGRESSION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01749-FC5B-6E7B-978B-53EF12DC4BF3}"/>
              </a:ext>
            </a:extLst>
          </p:cNvPr>
          <p:cNvSpPr txBox="1"/>
          <p:nvPr/>
        </p:nvSpPr>
        <p:spPr>
          <a:xfrm>
            <a:off x="7938532" y="2252870"/>
            <a:ext cx="3404594" cy="35570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concept of inheritance is applied to make all the 10 levels which inherits from the 'levels' base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EEA6-D83D-6C1E-0983-C0C6EB5C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3E9C-4B20-6CD6-D8ED-77D0B5AA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E334-6361-481E-B7B9-CCE72D22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A diagram of a class&#10;&#10;Description automatically generated">
            <a:extLst>
              <a:ext uri="{FF2B5EF4-FFF2-40B4-BE49-F238E27FC236}">
                <a16:creationId xmlns:a16="http://schemas.microsoft.com/office/drawing/2014/main" id="{ACC045A5-AF37-751F-D7A1-4C436D1D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712045"/>
            <a:ext cx="6291941" cy="5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6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48CF-D541-D62E-C9C9-71B733D7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5ABB-FADE-8ECE-0A90-2EB307D9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F1EC4-3081-7B6F-1164-53587E7B0CE1}"/>
              </a:ext>
            </a:extLst>
          </p:cNvPr>
          <p:cNvSpPr txBox="1"/>
          <p:nvPr/>
        </p:nvSpPr>
        <p:spPr>
          <a:xfrm>
            <a:off x="435428" y="475012"/>
            <a:ext cx="100960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"/>
              </a:rPr>
              <a:t>Below is the block of code that showcases the combination of polymorphism and inheritance implemented in our game.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53F25-7871-EBF9-3AAD-8F3A9938E8FD}"/>
              </a:ext>
            </a:extLst>
          </p:cNvPr>
          <p:cNvSpPr txBox="1"/>
          <p:nvPr/>
        </p:nvSpPr>
        <p:spPr>
          <a:xfrm>
            <a:off x="475013" y="5017324"/>
            <a:ext cx="109272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</a:rPr>
              <a:t>Levels is the base class and level1, level2 , … level10 are the derived classes of it.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</a:rPr>
              <a:t>The objects of each base classes are stored in the pointer of the base class dynamically.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entury"/>
              </a:rPr>
              <a:t>We override the run() (virtual function of the base class) in each level as shown in the right.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652F6F-03AE-F714-D583-048DD6D6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7" y="1386188"/>
            <a:ext cx="2743200" cy="3432481"/>
          </a:xfrm>
          <a:prstGeom prst="rect">
            <a:avLst/>
          </a:prstGeom>
        </p:spPr>
      </p:pic>
      <p:pic>
        <p:nvPicPr>
          <p:cNvPr id="11" name="Picture 10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87B13007-FF7D-630F-9CC7-095AB5C6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78" y="1234763"/>
            <a:ext cx="4168238" cy="34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3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1ADB7-06ED-75DB-74E0-B5D722E32076}"/>
              </a:ext>
            </a:extLst>
          </p:cNvPr>
          <p:cNvSpPr txBox="1"/>
          <p:nvPr/>
        </p:nvSpPr>
        <p:spPr>
          <a:xfrm>
            <a:off x="664030" y="507160"/>
            <a:ext cx="3537856" cy="54496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latin typeface="Century"/>
                <a:ea typeface="+mj-ea"/>
                <a:cs typeface="+mj-cs"/>
              </a:rPr>
              <a:t>DEVELOPMENT CHALLENGES</a:t>
            </a:r>
            <a:r>
              <a:rPr lang="en-US" sz="3200" kern="1200">
                <a:latin typeface="Century"/>
                <a:ea typeface="+mj-ea"/>
                <a:cs typeface="+mj-cs"/>
              </a:rPr>
              <a:t> 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4CC76-661A-B026-86D7-C0F886BB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AB35-B014-C919-1358-36A68F83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82E9A9D0-8F43-B5D7-A843-47CB3EC19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875261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50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692FF-FFB5-94A0-4AAB-D53C7F8180A1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ENHANCEMENTS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DB287-6794-BD30-9204-855F1BC757F1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latin typeface="Century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Century"/>
              </a:rPr>
              <a:t>New types of arrow can be added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Century"/>
              </a:rPr>
              <a:t>Graphics can be improved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Century"/>
              </a:rPr>
              <a:t>More difficult levels can be added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Century"/>
              </a:rPr>
              <a:t>Avtar changing features can be added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Century"/>
              </a:rPr>
              <a:t>In game health increment mechanism can be added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Century"/>
              </a:rPr>
              <a:t>Shield type new features can be added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Century"/>
              </a:rPr>
              <a:t>Enriched Story telling mechanism can be added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721C-19F0-6B38-7D25-7D00EF58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F84F-FEC7-47AB-CBD3-8801C5FC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1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08C9-BAA8-71E1-1EB1-059D36F9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70C6-BB79-AA0A-ED7F-327922FB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F40F-03D3-115B-6AA9-D87DE2E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5CFB2-1621-AA0D-D3F6-18F6C5BFC98B}"/>
              </a:ext>
            </a:extLst>
          </p:cNvPr>
          <p:cNvSpPr txBox="1"/>
          <p:nvPr/>
        </p:nvSpPr>
        <p:spPr>
          <a:xfrm>
            <a:off x="1295400" y="783771"/>
            <a:ext cx="52469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>
                <a:latin typeface="Century"/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01F9-79B0-3F28-9DCD-A721566C5EE3}"/>
              </a:ext>
            </a:extLst>
          </p:cNvPr>
          <p:cNvSpPr txBox="1"/>
          <p:nvPr/>
        </p:nvSpPr>
        <p:spPr>
          <a:xfrm>
            <a:off x="1240971" y="1926771"/>
            <a:ext cx="81098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>
                <a:ea typeface="+mn-lt"/>
                <a:cs typeface="+mn-lt"/>
              </a:rPr>
              <a:t>Baral, D S.(2018).Secrets of Object Oriented Programming in C++</a:t>
            </a:r>
          </a:p>
          <a:p>
            <a:pPr marL="285750" indent="-285750">
              <a:buFont typeface="Wingdings"/>
              <a:buChar char="Ø"/>
            </a:pPr>
            <a:r>
              <a:rPr lang="en-US" sz="2400">
                <a:ea typeface="+mn-lt"/>
                <a:cs typeface="+mn-lt"/>
                <a:hlinkClick r:id="rId2"/>
              </a:rPr>
              <a:t>https://www.sfml-dev.org/documentation/2.6.0/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>
                <a:ea typeface="+mn-lt"/>
                <a:cs typeface="+mn-lt"/>
              </a:rPr>
              <a:t>Stroustrup, B.(2013).The C++ Programming Language, 4th edition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sz="2400">
                <a:ea typeface="+mn-lt"/>
                <a:cs typeface="+mn-lt"/>
              </a:rPr>
              <a:t>Several AI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DC074-9D88-907E-51D6-DF3A29D30AA3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latin typeface="Century"/>
                <a:ea typeface="+mj-ea"/>
                <a:cs typeface="+mj-cs"/>
              </a:rPr>
              <a:t>QUESTIONS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B645-C447-EBEE-70D6-E6877056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4163" y="6356350"/>
            <a:ext cx="11660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2952-DCC9-B975-8942-A982156C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D39A-FAB0-10BB-4944-FA1D6416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4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2FF60-0B7D-F8C7-035D-D9DD9C6ABDF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090DDC06-F340-B16D-4741-87653313B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515" y="-153215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>
                <a:solidFill>
                  <a:schemeClr val="tx1"/>
                </a:solidFill>
                <a:latin typeface="Century"/>
              </a:rPr>
              <a:t>AGENDA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A cartoon of a person holding a bow and arrow&#10;&#10;Description automatically generated">
            <a:extLst>
              <a:ext uri="{FF2B5EF4-FFF2-40B4-BE49-F238E27FC236}">
                <a16:creationId xmlns:a16="http://schemas.microsoft.com/office/drawing/2014/main" id="{4764D700-C60D-1FE1-0E7D-F92F4A4A2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-3"/>
          <a:stretch/>
        </p:blipFill>
        <p:spPr>
          <a:xfrm>
            <a:off x="289048" y="563558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88AC9-DACD-16BE-8D30-C6745FD4239C}"/>
              </a:ext>
            </a:extLst>
          </p:cNvPr>
          <p:cNvSpPr txBox="1"/>
          <p:nvPr/>
        </p:nvSpPr>
        <p:spPr>
          <a:xfrm>
            <a:off x="6064780" y="2293460"/>
            <a:ext cx="5457071" cy="425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INRODUCTION</a:t>
            </a:r>
            <a:endParaRPr lang="en-US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TECHNICAL ARCHITECTURE</a:t>
            </a:r>
            <a:r>
              <a:rPr lang="en-US" sz="2000">
                <a:solidFill>
                  <a:srgbClr val="D1D5DB"/>
                </a:solidFill>
                <a:ea typeface="+mn-lt"/>
                <a:cs typeface="+mn-lt"/>
              </a:rPr>
              <a:t> </a:t>
            </a:r>
            <a:endParaRPr lang="en-US" sz="2000" b="1">
              <a:solidFill>
                <a:srgbClr val="000000">
                  <a:alpha val="80000"/>
                </a:srgb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GAME CONCEPT AND STORYLINE</a:t>
            </a:r>
            <a:endParaRPr lang="en-US" sz="2000" b="1">
              <a:solidFill>
                <a:srgbClr val="000000">
                  <a:alpha val="80000"/>
                </a:srgb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PROGRAM EXECUTION FLOWCHART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GAME MECHANICS AND GAMEPLAY</a:t>
            </a:r>
            <a:endParaRPr lang="en-US" sz="2000" b="1">
              <a:solidFill>
                <a:srgbClr val="000000">
                  <a:alpha val="80000"/>
                </a:srgb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PLAYER INTERACTIONS AND CONTROLS</a:t>
            </a:r>
            <a:endParaRPr lang="en-US" sz="2000" b="1">
              <a:solidFill>
                <a:srgbClr val="000000">
                  <a:alpha val="80000"/>
                </a:srgb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 BOT ENEMY AND BEHAVIOR</a:t>
            </a:r>
            <a:r>
              <a:rPr lang="en-US" sz="2000">
                <a:solidFill>
                  <a:srgbClr val="D1D5DB"/>
                </a:solidFill>
                <a:ea typeface="+mn-lt"/>
                <a:cs typeface="+mn-lt"/>
              </a:rPr>
              <a:t> </a:t>
            </a:r>
            <a:endParaRPr lang="en-US" sz="2000" b="1">
              <a:solidFill>
                <a:srgbClr val="000000">
                  <a:alpha val="80000"/>
                </a:srgb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  LEVEL DESIGN AND PROGRESSION</a:t>
            </a:r>
            <a:r>
              <a:rPr lang="en-US" sz="2000">
                <a:solidFill>
                  <a:srgbClr val="D1D5DB"/>
                </a:solidFill>
                <a:ea typeface="+mn-lt"/>
                <a:cs typeface="+mn-lt"/>
              </a:rPr>
              <a:t> </a:t>
            </a:r>
            <a:endParaRPr lang="en-US" sz="2000" b="1">
              <a:solidFill>
                <a:srgbClr val="000000">
                  <a:alpha val="80000"/>
                </a:srgb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 DEVELOPMENT CHALLENGES</a:t>
            </a:r>
            <a:r>
              <a:rPr lang="en-US" sz="2000">
                <a:solidFill>
                  <a:srgbClr val="D1D5DB"/>
                </a:solidFill>
                <a:ea typeface="+mn-lt"/>
                <a:cs typeface="+mn-lt"/>
              </a:rPr>
              <a:t> </a:t>
            </a:r>
            <a:endParaRPr lang="en-US" sz="2000" b="1">
              <a:solidFill>
                <a:srgbClr val="000000">
                  <a:alpha val="80000"/>
                </a:srgb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 FUTURE ENHANCEMENTS</a:t>
            </a:r>
            <a:r>
              <a:rPr lang="en-US" sz="2000">
                <a:solidFill>
                  <a:srgbClr val="D1D5DB"/>
                </a:solidFill>
                <a:ea typeface="+mn-lt"/>
                <a:cs typeface="+mn-lt"/>
              </a:rPr>
              <a:t> </a:t>
            </a:r>
            <a:endParaRPr lang="en-US" sz="2000" b="1">
              <a:solidFill>
                <a:srgbClr val="000000">
                  <a:alpha val="80000"/>
                </a:srgb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 REFERENCES</a:t>
            </a:r>
            <a:endParaRPr lang="en-US" sz="2000" b="1">
              <a:solidFill>
                <a:srgbClr val="000000">
                  <a:alpha val="80000"/>
                </a:srgb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>
                <a:solidFill>
                  <a:srgbClr val="000000">
                    <a:alpha val="80000"/>
                  </a:srgbClr>
                </a:solidFill>
              </a:rPr>
              <a:t>CONCLUSION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>
              <a:solidFill>
                <a:srgbClr val="000000">
                  <a:alpha val="80000"/>
                </a:srgbClr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>
              <a:solidFill>
                <a:srgbClr val="000000">
                  <a:alpha val="8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Calibri" panose="020F0502020204030204"/>
              </a:rPr>
              <a:t>BAAL ARJUN</a:t>
            </a:r>
            <a:endParaRPr lang="en-US" sz="1200" kern="1200">
              <a:solidFill>
                <a:schemeClr val="tx1">
                  <a:alpha val="6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Calibri" panose="020F0502020204030204"/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chemeClr val="tx1">
                    <a:alpha val="6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chemeClr val="tx1">
                  <a:alpha val="60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48" y="28048"/>
            <a:ext cx="10512552" cy="905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latin typeface="Century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88" y="1399054"/>
            <a:ext cx="10512552" cy="5106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Century"/>
              </a:rPr>
              <a:t>Baal Arjun is a 2-D single player arrow shooting game .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endParaRPr lang="en-US" sz="2400">
              <a:latin typeface="Century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Century"/>
                <a:ea typeface="+mn-lt"/>
                <a:cs typeface="+mn-lt"/>
              </a:rPr>
              <a:t>There are 3 chapters that showcase evolution of archery of Arjun from Practice to War.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endParaRPr lang="en-US" sz="2400">
              <a:latin typeface="Century"/>
              <a:ea typeface="+mn-lt"/>
              <a:cs typeface="+mn-lt"/>
            </a:endParaRP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Century"/>
                <a:ea typeface="+mn-lt"/>
                <a:cs typeface="+mn-lt"/>
              </a:rPr>
              <a:t>There are 10 levels where the first two levels are unlocked by default.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endParaRPr lang="en-US" sz="2400">
              <a:latin typeface="Century"/>
            </a:endParaRP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Century"/>
              </a:rPr>
              <a:t>To unlock the next level , player should win the current level.</a:t>
            </a: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endParaRPr lang="en-US" sz="2400">
              <a:latin typeface="Century"/>
            </a:endParaRPr>
          </a:p>
          <a:p>
            <a:pPr marL="457200" indent="-457200">
              <a:lnSpc>
                <a:spcPct val="90000"/>
              </a:lnSpc>
              <a:buFont typeface="Wingdings" panose="020B0604020202020204" pitchFamily="34" charset="0"/>
              <a:buChar char="Ø"/>
            </a:pPr>
            <a:r>
              <a:rPr lang="en-US" sz="2400">
                <a:latin typeface="Century"/>
              </a:rPr>
              <a:t>Our game features another deadly weapon called Sudarshan along with arrows.</a:t>
            </a:r>
            <a:endParaRPr lang="en-US" sz="2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2F75B-E3EB-23E1-BF57-9D254B7A4419}"/>
              </a:ext>
            </a:extLst>
          </p:cNvPr>
          <p:cNvSpPr txBox="1"/>
          <p:nvPr/>
        </p:nvSpPr>
        <p:spPr>
          <a:xfrm>
            <a:off x="500544" y="2435515"/>
            <a:ext cx="4717808" cy="19869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REQUIREMENTS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8C520-C540-4FC8-3808-313B9E63720A}"/>
              </a:ext>
            </a:extLst>
          </p:cNvPr>
          <p:cNvSpPr txBox="1"/>
          <p:nvPr/>
        </p:nvSpPr>
        <p:spPr>
          <a:xfrm>
            <a:off x="5699412" y="942774"/>
            <a:ext cx="5536397" cy="52146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Operating System: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Windows 10 (64-bit)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Minimum RAM Requirement: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2 GB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Development Environment: 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Compiler : Visual C++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IDE : Visual Studio 2022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Library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 SFML 2.6.0 for Visual C++ 17 (2022) - 64-bit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Graphics Editor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Adobe Illustrator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Adobe Photoshop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BE4B-272C-A85F-8863-66854CE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9BCBB-18FB-A0A8-A6C2-1DF0184D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3993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4E28A0-F8F2-4190-AC08-73EF5A051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6832A-8AF7-B198-518A-850426BF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448" y="294510"/>
            <a:ext cx="8916404" cy="797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latin typeface="Century"/>
              </a:rPr>
              <a:t>GAME CONCEPT AND STORYLINE</a:t>
            </a:r>
            <a:endParaRPr lang="en-US" sz="3600" kern="1200">
              <a:latin typeface="Century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0356F-5758-76C4-D839-BF4189C3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782" y="1428926"/>
            <a:ext cx="11766847" cy="51365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 "Baal Arjun," players step into the shoes of Arjun, a skilled archer and warrior, who finds himself practicing and fighting through the three chapters.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The 3 chapters in the game include :</a:t>
            </a:r>
            <a:endParaRPr lang="en-US"/>
          </a:p>
          <a:p>
            <a:pPr>
              <a:lnSpc>
                <a:spcPct val="70000"/>
              </a:lnSpc>
            </a:pPr>
            <a:r>
              <a:rPr lang="en-US" b="1">
                <a:solidFill>
                  <a:srgbClr val="000000"/>
                </a:solidFill>
              </a:rPr>
              <a:t>Chapter 1: Practice</a:t>
            </a:r>
            <a:endParaRPr lang="en-US" b="1"/>
          </a:p>
          <a:p>
            <a:pPr marL="171450" indent="-171450">
              <a:lnSpc>
                <a:spcPct val="70000"/>
              </a:lnSpc>
              <a:buChar char="•"/>
            </a:pPr>
            <a:r>
              <a:rPr lang="en-US">
                <a:solidFill>
                  <a:srgbClr val="000000"/>
                </a:solidFill>
              </a:rPr>
              <a:t>Arjun begins as a skilled but untested archer. Players guide him through training sessions and quests that hone his abilities.</a:t>
            </a:r>
            <a:endParaRPr lang="en-US"/>
          </a:p>
          <a:p>
            <a:pPr marL="171450" indent="-171450">
              <a:lnSpc>
                <a:spcPct val="70000"/>
              </a:lnSpc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enemy objects are moving and player has to shoot his arrows and kill them with arrows available in order to win the game.</a:t>
            </a:r>
            <a:endParaRPr lang="en-US">
              <a:solidFill>
                <a:srgbClr val="000000"/>
              </a:solidFill>
            </a:endParaRPr>
          </a:p>
          <a:p>
            <a:pPr marL="171450" indent="-171450">
              <a:lnSpc>
                <a:spcPct val="70000"/>
              </a:lnSpc>
              <a:buChar char="•"/>
            </a:pPr>
            <a:r>
              <a:rPr lang="en-US">
                <a:solidFill>
                  <a:srgbClr val="000000"/>
                </a:solidFill>
              </a:rPr>
              <a:t>This chapter serves as an introduction to the game's mechanics, allowing players to master Arjun's basic skills such as aiming, shooting, and movement.</a:t>
            </a:r>
          </a:p>
          <a:p>
            <a:pPr marL="171450" indent="-171450">
              <a:lnSpc>
                <a:spcPct val="70000"/>
              </a:lnSpc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>
                <a:solidFill>
                  <a:srgbClr val="000000"/>
                </a:solidFill>
              </a:rPr>
              <a:t>Chapter 2: Fights</a:t>
            </a:r>
            <a:endParaRPr lang="en-US" b="1"/>
          </a:p>
          <a:p>
            <a:pPr marL="171450" indent="-171450">
              <a:lnSpc>
                <a:spcPct val="70000"/>
              </a:lnSpc>
              <a:buChar char="•"/>
            </a:pPr>
            <a:r>
              <a:rPr lang="en-US">
                <a:solidFill>
                  <a:srgbClr val="000000"/>
                </a:solidFill>
              </a:rPr>
              <a:t>Players face increasingly formidable enemies that require precise shooting.</a:t>
            </a:r>
            <a:endParaRPr lang="en-US"/>
          </a:p>
          <a:p>
            <a:pPr marL="171450" indent="-171450">
              <a:lnSpc>
                <a:spcPct val="70000"/>
              </a:lnSpc>
              <a:buChar char="•"/>
            </a:pPr>
            <a:r>
              <a:rPr lang="en-US">
                <a:solidFill>
                  <a:srgbClr val="000000"/>
                </a:solidFill>
              </a:rPr>
              <a:t>This chapter makes player accustomed to shooting and dodging the arrows thrown at them.</a:t>
            </a:r>
            <a:endParaRPr lang="en-US"/>
          </a:p>
          <a:p>
            <a:pPr marL="171450" indent="-171450">
              <a:lnSpc>
                <a:spcPct val="70000"/>
              </a:lnSpc>
              <a:buChar char="•"/>
            </a:pPr>
            <a:endParaRPr lang="en-US"/>
          </a:p>
          <a:p>
            <a:pPr>
              <a:lnSpc>
                <a:spcPct val="70000"/>
              </a:lnSpc>
            </a:pPr>
            <a:r>
              <a:rPr lang="en-US" b="1">
                <a:solidFill>
                  <a:srgbClr val="000000"/>
                </a:solidFill>
              </a:rPr>
              <a:t>Chapter 3: War</a:t>
            </a:r>
            <a:endParaRPr lang="en-US" b="1"/>
          </a:p>
          <a:p>
            <a:pPr marL="171450" indent="-171450">
              <a:lnSpc>
                <a:spcPct val="70000"/>
              </a:lnSpc>
              <a:buChar char="•"/>
            </a:pPr>
            <a:r>
              <a:rPr lang="en-US">
                <a:ea typeface="+mn-lt"/>
                <a:cs typeface="+mn-lt"/>
              </a:rPr>
              <a:t>Arjun confronts more formidable adversaries such as </a:t>
            </a:r>
            <a:r>
              <a:rPr lang="en-US" err="1">
                <a:ea typeface="+mn-lt"/>
                <a:cs typeface="+mn-lt"/>
              </a:rPr>
              <a:t>Dronacharya</a:t>
            </a:r>
            <a:r>
              <a:rPr lang="en-US">
                <a:ea typeface="+mn-lt"/>
                <a:cs typeface="+mn-lt"/>
              </a:rPr>
              <a:t>, Bhishma Pitamah, Ashwathama, and others. </a:t>
            </a:r>
          </a:p>
          <a:p>
            <a:pPr marL="171450" indent="-171450">
              <a:lnSpc>
                <a:spcPct val="70000"/>
              </a:lnSpc>
              <a:buChar char="•"/>
            </a:pPr>
            <a:r>
              <a:rPr lang="en-US">
                <a:ea typeface="+mn-lt"/>
                <a:cs typeface="+mn-lt"/>
              </a:rPr>
              <a:t>The challenging part of this chapter is that all enemies must be killed with given number of arrows.</a:t>
            </a:r>
          </a:p>
          <a:p>
            <a:pPr marL="171450" indent="-171450">
              <a:lnSpc>
                <a:spcPct val="70000"/>
              </a:lnSpc>
              <a:buChar char="•"/>
            </a:pPr>
            <a:r>
              <a:rPr lang="en-US">
                <a:ea typeface="+mn-lt"/>
                <a:cs typeface="+mn-lt"/>
              </a:rPr>
              <a:t>Only through complete mastery of accurate targeting, shooting, and dodging skills can victory be assured in this chapter</a:t>
            </a:r>
          </a:p>
          <a:p>
            <a:pPr>
              <a:lnSpc>
                <a:spcPct val="90000"/>
              </a:lnSpc>
            </a:pPr>
            <a:endParaRPr lang="en-US" sz="12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12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12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7" name="Picture 6" descr="A cartoon character with a bow and arrow&#10;&#10;Description automatically generated">
            <a:extLst>
              <a:ext uri="{FF2B5EF4-FFF2-40B4-BE49-F238E27FC236}">
                <a16:creationId xmlns:a16="http://schemas.microsoft.com/office/drawing/2014/main" id="{7A230A97-F11B-C9BB-6AE6-B0601D6A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0" y="142381"/>
            <a:ext cx="740075" cy="109954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85B6-88C7-C08F-4FC9-40449448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40F2-4F8A-8222-319D-EC948D39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661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B8058-FDE8-ED83-D4E1-CE9C7ECF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2280207"/>
            <a:ext cx="4262831" cy="20462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FLOW 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a game&#10;&#10;Description automatically generated">
            <a:extLst>
              <a:ext uri="{FF2B5EF4-FFF2-40B4-BE49-F238E27FC236}">
                <a16:creationId xmlns:a16="http://schemas.microsoft.com/office/drawing/2014/main" id="{3ACC9394-34A5-DAD9-907A-436019F3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514" y="484170"/>
            <a:ext cx="6811461" cy="60867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5B781-0A04-C7EF-9822-06ADB0AF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DA98-4657-F661-F9E9-0EFCAEC3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31" y="97485"/>
            <a:ext cx="3798466" cy="1385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822960"/>
            <a:r>
              <a:rPr lang="en-US" sz="3050" b="1" kern="1200" cap="all" spc="135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Mechanics and Gameplay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85816" y="5628800"/>
            <a:ext cx="1612579" cy="331832"/>
          </a:xfrm>
        </p:spPr>
        <p:txBody>
          <a:bodyPr/>
          <a:lstStyle/>
          <a:p>
            <a:pPr defTabSz="790042">
              <a:spcAft>
                <a:spcPts val="540"/>
              </a:spcAft>
            </a:pPr>
            <a:r>
              <a:rPr lang="en-US" sz="77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20XX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13661" y="5628800"/>
            <a:ext cx="1612579" cy="331832"/>
          </a:xfrm>
        </p:spPr>
        <p:txBody>
          <a:bodyPr/>
          <a:lstStyle/>
          <a:p>
            <a:pPr defTabSz="790042">
              <a:spcAft>
                <a:spcPts val="540"/>
              </a:spcAft>
            </a:pPr>
            <a:fld id="{A49DFD55-3C28-40EF-9E31-A92D2E4017FF}" type="slidenum">
              <a:rPr lang="en-US" sz="77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90042">
                <a:spcAft>
                  <a:spcPts val="54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A fire arrow on a black background&#10;&#10;Description automatically generated">
            <a:extLst>
              <a:ext uri="{FF2B5EF4-FFF2-40B4-BE49-F238E27FC236}">
                <a16:creationId xmlns:a16="http://schemas.microsoft.com/office/drawing/2014/main" id="{6A8652EE-7FF9-F88E-94AD-B79B57B7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20000">
            <a:off x="4801645" y="582100"/>
            <a:ext cx="1299879" cy="821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11DA7-F677-F67E-329B-07C915E6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020000">
            <a:off x="5056719" y="750921"/>
            <a:ext cx="1052272" cy="491500"/>
          </a:xfrm>
          <a:prstGeom prst="rect">
            <a:avLst/>
          </a:prstGeom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id="{27F6E265-946C-D0D1-2843-088EA5A60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FA6A-6C88-E198-B3B5-95ABA3781B6E}"/>
              </a:ext>
            </a:extLst>
          </p:cNvPr>
          <p:cNvSpPr txBox="1"/>
          <p:nvPr/>
        </p:nvSpPr>
        <p:spPr>
          <a:xfrm>
            <a:off x="301037" y="1627481"/>
            <a:ext cx="1065482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entury"/>
                <a:ea typeface="+mn-lt"/>
                <a:cs typeface="+mn-lt"/>
              </a:rPr>
              <a:t>Arrow Shooting(using left mouse click)</a:t>
            </a:r>
            <a:endParaRPr lang="en-US" b="1">
              <a:latin typeface="Century"/>
            </a:endParaRPr>
          </a:p>
          <a:p>
            <a:r>
              <a:rPr lang="en-US">
                <a:solidFill>
                  <a:srgbClr val="000000"/>
                </a:solidFill>
                <a:latin typeface="Century"/>
                <a:ea typeface="+mn-lt"/>
                <a:cs typeface="+mn-lt"/>
              </a:rPr>
              <a:t>In the game, you'll come across two types of arrows:</a:t>
            </a:r>
            <a:endParaRPr lang="en-US">
              <a:solidFill>
                <a:srgbClr val="000000"/>
              </a:solidFill>
              <a:latin typeface="Century"/>
            </a:endParaRPr>
          </a:p>
          <a:p>
            <a:endParaRPr lang="en-US">
              <a:latin typeface="Century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b="1">
                <a:latin typeface="Century"/>
                <a:ea typeface="+mn-lt"/>
                <a:cs typeface="+mn-lt"/>
              </a:rPr>
              <a:t> Normal Black Arrows (Used by Enemies):</a:t>
            </a:r>
            <a:endParaRPr lang="en-US" b="1">
              <a:latin typeface="Century"/>
            </a:endParaRPr>
          </a:p>
          <a:p>
            <a:pPr marL="628650" lvl="1" indent="-1714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entury"/>
                <a:ea typeface="+mn-lt"/>
                <a:cs typeface="+mn-lt"/>
              </a:rPr>
              <a:t>Enemies mainly use these regular black arrows.</a:t>
            </a:r>
            <a:endParaRPr lang="en-US">
              <a:solidFill>
                <a:srgbClr val="000000"/>
              </a:solidFill>
              <a:latin typeface="Century"/>
            </a:endParaRPr>
          </a:p>
          <a:p>
            <a:pPr marL="628650" lvl="1" indent="-1714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entury"/>
                <a:ea typeface="+mn-lt"/>
                <a:cs typeface="+mn-lt"/>
              </a:rPr>
              <a:t>Deadly enemies shoot arrows towards player and others shoot straight. </a:t>
            </a:r>
            <a:endParaRPr lang="en-US">
              <a:solidFill>
                <a:srgbClr val="000000"/>
              </a:solidFill>
              <a:latin typeface="Century"/>
            </a:endParaRPr>
          </a:p>
          <a:p>
            <a:pPr marL="628650" lvl="1" indent="-1714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entury"/>
              </a:rPr>
              <a:t>Function definition looks like this:</a:t>
            </a:r>
          </a:p>
          <a:p>
            <a:pPr marL="171450" indent="-171450">
              <a:buFont typeface="Arial"/>
              <a:buChar char="•"/>
            </a:pPr>
            <a:endParaRPr lang="en-US">
              <a:latin typeface="Century"/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void shoot(float </a:t>
            </a:r>
            <a:r>
              <a:rPr lang="en-US" err="1">
                <a:ea typeface="+mn-lt"/>
                <a:cs typeface="+mn-lt"/>
              </a:rPr>
              <a:t>startX</a:t>
            </a:r>
            <a:r>
              <a:rPr lang="en-US">
                <a:ea typeface="+mn-lt"/>
                <a:cs typeface="+mn-lt"/>
              </a:rPr>
              <a:t>, float </a:t>
            </a:r>
            <a:r>
              <a:rPr lang="en-US" err="1">
                <a:ea typeface="+mn-lt"/>
                <a:cs typeface="+mn-lt"/>
              </a:rPr>
              <a:t>startY</a:t>
            </a:r>
            <a:r>
              <a:rPr lang="en-US">
                <a:ea typeface="+mn-lt"/>
                <a:cs typeface="+mn-lt"/>
              </a:rPr>
              <a:t>, float </a:t>
            </a:r>
            <a:r>
              <a:rPr lang="en-US" err="1">
                <a:ea typeface="+mn-lt"/>
                <a:cs typeface="+mn-lt"/>
              </a:rPr>
              <a:t>targetX</a:t>
            </a:r>
            <a:r>
              <a:rPr lang="en-US">
                <a:ea typeface="+mn-lt"/>
                <a:cs typeface="+mn-lt"/>
              </a:rPr>
              <a:t>, float </a:t>
            </a:r>
            <a:r>
              <a:rPr lang="en-US" err="1">
                <a:ea typeface="+mn-lt"/>
                <a:cs typeface="+mn-lt"/>
              </a:rPr>
              <a:t>targetY</a:t>
            </a:r>
            <a:r>
              <a:rPr lang="en-US">
                <a:ea typeface="+mn-lt"/>
                <a:cs typeface="+mn-lt"/>
              </a:rPr>
              <a:t>);</a:t>
            </a:r>
            <a:endParaRPr lang="en-US"/>
          </a:p>
          <a:p>
            <a:pPr marL="628650" lvl="1" indent="-171450">
              <a:buFont typeface="Arial"/>
              <a:buChar char="•"/>
            </a:pPr>
            <a:endParaRPr lang="en-US">
              <a:latin typeface="Century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b="1">
                <a:latin typeface="Century"/>
                <a:ea typeface="+mn-lt"/>
                <a:cs typeface="+mn-lt"/>
              </a:rPr>
              <a:t> Flaming Arrows (Used by Arjun):</a:t>
            </a:r>
            <a:endParaRPr lang="en-US" b="1">
              <a:latin typeface="Century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entury"/>
                <a:ea typeface="+mn-lt"/>
                <a:cs typeface="+mn-lt"/>
              </a:rPr>
              <a:t>Arjun, our main character, uses special flaming arrows.</a:t>
            </a:r>
            <a:endParaRPr lang="en-US">
              <a:solidFill>
                <a:srgbClr val="000000"/>
              </a:solidFill>
              <a:latin typeface="Century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entury"/>
                <a:ea typeface="+mn-lt"/>
                <a:cs typeface="+mn-lt"/>
              </a:rPr>
              <a:t>These arrows are on fire and deal more damage to enemies.</a:t>
            </a:r>
            <a:endParaRPr lang="en-US">
              <a:solidFill>
                <a:srgbClr val="000000"/>
              </a:solidFill>
              <a:latin typeface="Century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entury"/>
              </a:rPr>
              <a:t>We have used function overloading for the flaming arrow whose definition looks like this:</a:t>
            </a:r>
          </a:p>
          <a:p>
            <a:pPr marL="742950" lvl="1" indent="-285750">
              <a:buFont typeface="Arial"/>
              <a:buChar char="•"/>
            </a:pPr>
            <a:endParaRPr lang="en-US">
              <a:latin typeface="Century"/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void shoot(float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startX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float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startY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float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targetX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float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targetY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int f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);</a:t>
            </a:r>
            <a:endParaRPr lang="en-US">
              <a:solidFill>
                <a:srgbClr val="000000"/>
              </a:solidFill>
            </a:endParaRPr>
          </a:p>
          <a:p>
            <a:pPr lvl="1"/>
            <a:endParaRPr lang="en-US">
              <a:solidFill>
                <a:srgbClr val="000000"/>
              </a:solidFill>
              <a:latin typeface="Tenorite"/>
            </a:endParaRPr>
          </a:p>
          <a:p>
            <a:r>
              <a:rPr lang="en-US" b="1">
                <a:solidFill>
                  <a:srgbClr val="000000"/>
                </a:solidFill>
                <a:latin typeface="Century"/>
              </a:rPr>
              <a:t>Additionally, the right click on mouse unleashes Sudarshan .</a:t>
            </a:r>
            <a:endParaRPr lang="en-US" b="1">
              <a:latin typeface="Century"/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C5F2-BCE7-7765-797A-E4D8A357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SHTOOT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56F3-DADD-C4DC-1BCA-B1F80352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86C0D-E0DE-221F-2C98-84E04CAE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9540-99C5-DE22-8D43-39686F74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C2C5A-D6E3-C868-A8ED-D3D8E90E3A40}"/>
              </a:ext>
            </a:extLst>
          </p:cNvPr>
          <p:cNvSpPr txBox="1"/>
          <p:nvPr/>
        </p:nvSpPr>
        <p:spPr>
          <a:xfrm>
            <a:off x="423332" y="1044221"/>
            <a:ext cx="9949274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 b="1">
              <a:latin typeface="Century"/>
            </a:endParaRPr>
          </a:p>
          <a:p>
            <a:endParaRPr lang="en-US" sz="2400">
              <a:latin typeface="Century"/>
            </a:endParaRPr>
          </a:p>
          <a:p>
            <a:r>
              <a:rPr lang="en-US" sz="2400" b="1">
                <a:latin typeface="Century"/>
              </a:rPr>
              <a:t>Player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entury"/>
              </a:rPr>
              <a:t>Player can move in 2-D up to one-fourth of the screen using W,S,A,D keys.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entury"/>
              </a:rPr>
              <a:t>The enemies are also made to come towards player for more deadly shooting. </a:t>
            </a:r>
          </a:p>
          <a:p>
            <a:pPr marL="285750" indent="-285750">
              <a:buFont typeface="Arial"/>
              <a:buChar char="•"/>
            </a:pPr>
            <a:endParaRPr lang="en-US" sz="2400" b="1">
              <a:latin typeface="Century"/>
            </a:endParaRPr>
          </a:p>
          <a:p>
            <a:r>
              <a:rPr lang="en-US" sz="2400" b="1">
                <a:latin typeface="Century"/>
              </a:rPr>
              <a:t>Enemy Formation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entury"/>
              </a:rPr>
              <a:t>The army that throws linear arrows come towards player and </a:t>
            </a:r>
            <a:r>
              <a:rPr lang="en-US" sz="2400" b="1">
                <a:latin typeface="Century"/>
              </a:rPr>
              <a:t>shoot straight</a:t>
            </a:r>
            <a:r>
              <a:rPr lang="en-US" sz="2400">
                <a:latin typeface="Century"/>
              </a:rPr>
              <a:t> ahead.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entury"/>
              </a:rPr>
              <a:t>Enemy of greater strength are made to stand little far and </a:t>
            </a:r>
            <a:r>
              <a:rPr lang="en-US" sz="2400" b="1">
                <a:latin typeface="Century"/>
              </a:rPr>
              <a:t>shoot towards player.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12" name="Picture 11" descr="A person in a space suit&#10;&#10;Description automatically generated">
            <a:extLst>
              <a:ext uri="{FF2B5EF4-FFF2-40B4-BE49-F238E27FC236}">
                <a16:creationId xmlns:a16="http://schemas.microsoft.com/office/drawing/2014/main" id="{19236796-53DB-3DA7-3C17-960E8885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0000">
            <a:off x="10965511" y="6040730"/>
            <a:ext cx="1032462" cy="816092"/>
          </a:xfrm>
          <a:prstGeom prst="rect">
            <a:avLst/>
          </a:prstGeom>
        </p:spPr>
      </p:pic>
      <p:pic>
        <p:nvPicPr>
          <p:cNvPr id="14" name="Picture 13" descr="A cartoon character with a bow and arrow&#10;&#10;Description automatically generated">
            <a:extLst>
              <a:ext uri="{FF2B5EF4-FFF2-40B4-BE49-F238E27FC236}">
                <a16:creationId xmlns:a16="http://schemas.microsoft.com/office/drawing/2014/main" id="{2521777B-EACD-2831-3F66-107B2A8A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780000">
            <a:off x="188297" y="-158655"/>
            <a:ext cx="740075" cy="10995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76B45C-25DD-0B0C-CC9B-8F3E259FB09F}"/>
              </a:ext>
            </a:extLst>
          </p:cNvPr>
          <p:cNvSpPr txBox="1"/>
          <p:nvPr/>
        </p:nvSpPr>
        <p:spPr>
          <a:xfrm>
            <a:off x="1016000" y="818443"/>
            <a:ext cx="27375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Century"/>
              </a:rPr>
              <a:t>MOVEMENTS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7D616-37CE-9F0C-374D-2983F43CBFCB}"/>
              </a:ext>
            </a:extLst>
          </p:cNvPr>
          <p:cNvSpPr txBox="1"/>
          <p:nvPr/>
        </p:nvSpPr>
        <p:spPr>
          <a:xfrm>
            <a:off x="808591" y="742405"/>
            <a:ext cx="10506456" cy="9720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latin typeface="Century"/>
                <a:ea typeface="+mj-ea"/>
                <a:cs typeface="+mj-cs"/>
              </a:rPr>
              <a:t>PLAYER INTERACTIONS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0DED55-BB9F-A5B6-D132-F95D3BFA19C7}"/>
              </a:ext>
            </a:extLst>
          </p:cNvPr>
          <p:cNvSpPr txBox="1"/>
          <p:nvPr/>
        </p:nvSpPr>
        <p:spPr>
          <a:xfrm>
            <a:off x="438477" y="2597040"/>
            <a:ext cx="10498619" cy="3950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latin typeface="Century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latin typeface="Century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entury"/>
              </a:rPr>
              <a:t>This is done using </a:t>
            </a:r>
            <a:r>
              <a:rPr lang="en-US" sz="2000" err="1">
                <a:latin typeface="Century"/>
              </a:rPr>
              <a:t>window.pollevent</a:t>
            </a:r>
            <a:r>
              <a:rPr lang="en-US" sz="2000">
                <a:latin typeface="Century"/>
              </a:rPr>
              <a:t>(event) of SFML for responsiveness of the GUI.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Century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entury"/>
              </a:rPr>
              <a:t>When input is taken from keyboard to escape out of the window, the window is automatically closed.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Century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entury"/>
              </a:rPr>
              <a:t>The event handling using mouse pointer for rendering the Level Selection screen is based on the screen coordinates of the 'Play' and 'Quit' button in the Menu Screen.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Century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entury"/>
              </a:rPr>
              <a:t>Likewise, keyboard and mouse pointer event handling are coded for each consecutive levels.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5D723-7519-0E93-E86F-1EFB8536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93EA-E9A8-5F42-7FB3-37395EC2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62C8B-D4FD-9D4E-AC78-1F58D2F380F3}"/>
              </a:ext>
            </a:extLst>
          </p:cNvPr>
          <p:cNvSpPr txBox="1"/>
          <p:nvPr/>
        </p:nvSpPr>
        <p:spPr>
          <a:xfrm>
            <a:off x="707571" y="19920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EVENT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4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1427</Words>
  <Application>Microsoft Office PowerPoint</Application>
  <PresentationFormat>Widescreen</PresentationFormat>
  <Paragraphs>215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</vt:lpstr>
      <vt:lpstr>Tenorite</vt:lpstr>
      <vt:lpstr>Wingdings</vt:lpstr>
      <vt:lpstr>Office Theme</vt:lpstr>
      <vt:lpstr>PowerPoint Presentation</vt:lpstr>
      <vt:lpstr>AGENDA</vt:lpstr>
      <vt:lpstr>INTRODUCTION</vt:lpstr>
      <vt:lpstr>PowerPoint Presentation</vt:lpstr>
      <vt:lpstr>GAME CONCEPT AND STORYLINE</vt:lpstr>
      <vt:lpstr>PROGRAM FLOW architecture</vt:lpstr>
      <vt:lpstr>Game Mechanics and Gameplay</vt:lpstr>
      <vt:lpstr>SHTOOT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Ayush Adhikari</cp:lastModifiedBy>
  <cp:revision>7</cp:revision>
  <dcterms:created xsi:type="dcterms:W3CDTF">2023-08-24T07:57:24Z</dcterms:created>
  <dcterms:modified xsi:type="dcterms:W3CDTF">2023-08-25T03:50:17Z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