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21" r:id="rId3"/>
    <p:sldId id="320" r:id="rId4"/>
    <p:sldId id="322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2" r:id="rId13"/>
    <p:sldId id="331" r:id="rId14"/>
    <p:sldId id="334" r:id="rId15"/>
    <p:sldId id="335" r:id="rId16"/>
    <p:sldId id="338" r:id="rId17"/>
    <p:sldId id="339" r:id="rId18"/>
    <p:sldId id="340" r:id="rId19"/>
    <p:sldId id="341" r:id="rId20"/>
    <p:sldId id="342" r:id="rId21"/>
    <p:sldId id="346" r:id="rId22"/>
    <p:sldId id="343" r:id="rId23"/>
    <p:sldId id="345" r:id="rId24"/>
    <p:sldId id="344" r:id="rId25"/>
    <p:sldId id="347" r:id="rId26"/>
    <p:sldId id="350" r:id="rId27"/>
    <p:sldId id="349" r:id="rId28"/>
    <p:sldId id="348" r:id="rId29"/>
    <p:sldId id="353" r:id="rId30"/>
    <p:sldId id="352" r:id="rId31"/>
    <p:sldId id="351" r:id="rId32"/>
    <p:sldId id="354" r:id="rId33"/>
    <p:sldId id="360" r:id="rId34"/>
    <p:sldId id="367" r:id="rId35"/>
    <p:sldId id="362" r:id="rId36"/>
    <p:sldId id="361" r:id="rId37"/>
    <p:sldId id="366" r:id="rId38"/>
    <p:sldId id="365" r:id="rId39"/>
    <p:sldId id="364" r:id="rId40"/>
    <p:sldId id="368" r:id="rId41"/>
    <p:sldId id="370" r:id="rId42"/>
    <p:sldId id="319" r:id="rId43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469308"/>
            <a:ext cx="7696200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2A389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57100" y="3129953"/>
            <a:ext cx="7479665" cy="617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A389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A389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4895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81162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70273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54757" y="3903682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9B2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2A389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8803" y="1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0" y="0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9B2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3463" y="4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1015199"/>
                </a:moveTo>
                <a:lnTo>
                  <a:pt x="0" y="1015199"/>
                </a:lnTo>
                <a:lnTo>
                  <a:pt x="1015199" y="0"/>
                </a:lnTo>
                <a:lnTo>
                  <a:pt x="1015199" y="10151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13588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0" y="1015199"/>
                </a:moveTo>
                <a:lnTo>
                  <a:pt x="0" y="0"/>
                </a:lnTo>
                <a:lnTo>
                  <a:pt x="1015199" y="0"/>
                </a:lnTo>
                <a:lnTo>
                  <a:pt x="0" y="1015199"/>
                </a:lnTo>
                <a:close/>
              </a:path>
            </a:pathLst>
          </a:custGeom>
          <a:solidFill>
            <a:srgbClr val="9B2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98375" y="101"/>
            <a:ext cx="3046095" cy="2030730"/>
          </a:xfrm>
          <a:custGeom>
            <a:avLst/>
            <a:gdLst/>
            <a:ahLst/>
            <a:cxnLst/>
            <a:rect l="l" t="t" r="r" b="b"/>
            <a:pathLst>
              <a:path w="3046095" h="2030730">
                <a:moveTo>
                  <a:pt x="1015199" y="0"/>
                </a:moveTo>
                <a:lnTo>
                  <a:pt x="0" y="0"/>
                </a:lnTo>
                <a:lnTo>
                  <a:pt x="1015199" y="1015199"/>
                </a:lnTo>
                <a:lnTo>
                  <a:pt x="1015199" y="0"/>
                </a:lnTo>
                <a:close/>
              </a:path>
              <a:path w="3046095" h="2030730">
                <a:moveTo>
                  <a:pt x="3045612" y="1015276"/>
                </a:moveTo>
                <a:lnTo>
                  <a:pt x="2030412" y="1015276"/>
                </a:lnTo>
                <a:lnTo>
                  <a:pt x="3045612" y="2030476"/>
                </a:lnTo>
                <a:lnTo>
                  <a:pt x="3045612" y="1015276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4895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81162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F06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70273" y="3903669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987899"/>
                </a:ln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54757" y="3903682"/>
            <a:ext cx="989330" cy="988060"/>
          </a:xfrm>
          <a:custGeom>
            <a:avLst/>
            <a:gdLst/>
            <a:ahLst/>
            <a:cxnLst/>
            <a:rect l="l" t="t" r="r" b="b"/>
            <a:pathLst>
              <a:path w="989329" h="988060">
                <a:moveTo>
                  <a:pt x="989099" y="987899"/>
                </a:moveTo>
                <a:lnTo>
                  <a:pt x="0" y="0"/>
                </a:lnTo>
                <a:lnTo>
                  <a:pt x="989099" y="0"/>
                </a:lnTo>
                <a:lnTo>
                  <a:pt x="989099" y="987899"/>
                </a:lnTo>
                <a:close/>
              </a:path>
            </a:pathLst>
          </a:custGeom>
          <a:solidFill>
            <a:srgbClr val="9B25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891594"/>
            <a:ext cx="9144000" cy="252095"/>
          </a:xfrm>
          <a:custGeom>
            <a:avLst/>
            <a:gdLst/>
            <a:ahLst/>
            <a:cxnLst/>
            <a:rect l="l" t="t" r="r" b="b"/>
            <a:pathLst>
              <a:path w="9144000" h="252095">
                <a:moveTo>
                  <a:pt x="9143999" y="251999"/>
                </a:moveTo>
                <a:lnTo>
                  <a:pt x="0" y="251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2519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469308"/>
            <a:ext cx="8374549" cy="892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2A389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533034"/>
            <a:ext cx="8344534" cy="2917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66800" y="1650738"/>
            <a:ext cx="8335645" cy="4885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3720"/>
              </a:lnSpc>
              <a:spcBef>
                <a:spcPts val="110"/>
              </a:spcBef>
            </a:pPr>
            <a:r>
              <a:rPr sz="3100" dirty="0">
                <a:solidFill>
                  <a:srgbClr val="FFFFFF"/>
                </a:solidFill>
                <a:latin typeface="Roboto"/>
                <a:cs typeface="Roboto"/>
              </a:rPr>
              <a:t>Final</a:t>
            </a:r>
            <a:r>
              <a:rPr sz="3100" spc="-1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FFFFFF"/>
                </a:solidFill>
                <a:latin typeface="Roboto"/>
                <a:cs typeface="Roboto"/>
              </a:rPr>
              <a:t>Report</a:t>
            </a:r>
            <a:r>
              <a:rPr sz="3100" spc="-11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100" spc="-550" dirty="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sz="31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Roboto"/>
                <a:cs typeface="Roboto"/>
              </a:rPr>
              <a:t>Recommendation</a:t>
            </a:r>
            <a:r>
              <a:rPr sz="31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Roboto"/>
                <a:cs typeface="Roboto"/>
              </a:rPr>
              <a:t>system</a:t>
            </a:r>
            <a:endParaRPr sz="3100" dirty="0">
              <a:latin typeface="Roboto"/>
              <a:cs typeface="Robo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ubTitle" idx="4"/>
          </p:nvPr>
        </p:nvSpPr>
        <p:spPr>
          <a:xfrm>
            <a:off x="1166800" y="2368575"/>
            <a:ext cx="7479665" cy="9374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950" spc="-20" dirty="0">
                <a:solidFill>
                  <a:srgbClr val="FFFFFF"/>
                </a:solidFill>
                <a:latin typeface="Roboto"/>
                <a:cs typeface="Roboto"/>
              </a:rPr>
              <a:t>Machine</a:t>
            </a:r>
            <a:r>
              <a:rPr sz="195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50" spc="-25" dirty="0">
                <a:solidFill>
                  <a:srgbClr val="FFFFFF"/>
                </a:solidFill>
                <a:latin typeface="Roboto"/>
                <a:cs typeface="Roboto"/>
              </a:rPr>
              <a:t>Learning</a:t>
            </a:r>
            <a:r>
              <a:rPr sz="1950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50" spc="-20" dirty="0">
                <a:solidFill>
                  <a:srgbClr val="FFFFFF"/>
                </a:solidFill>
                <a:latin typeface="Roboto"/>
                <a:cs typeface="Roboto"/>
              </a:rPr>
              <a:t>Capstone</a:t>
            </a:r>
            <a:r>
              <a:rPr lang="en-GB" sz="1950" spc="-60" dirty="0">
                <a:solidFill>
                  <a:srgbClr val="FFFFFF"/>
                </a:solidFill>
                <a:latin typeface="Roboto"/>
                <a:cs typeface="Roboto"/>
              </a:rPr>
              <a:t> - </a:t>
            </a:r>
            <a:r>
              <a:rPr sz="1950" dirty="0">
                <a:solidFill>
                  <a:srgbClr val="FFFFFF"/>
                </a:solidFill>
                <a:latin typeface="Roboto"/>
                <a:cs typeface="Roboto"/>
              </a:rPr>
              <a:t>IBM</a:t>
            </a:r>
            <a:r>
              <a:rPr sz="195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50" spc="-20" dirty="0">
                <a:solidFill>
                  <a:srgbClr val="FFFFFF"/>
                </a:solidFill>
                <a:latin typeface="Roboto"/>
                <a:cs typeface="Roboto"/>
              </a:rPr>
              <a:t>Professional</a:t>
            </a:r>
            <a:r>
              <a:rPr sz="195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Roboto"/>
                <a:cs typeface="Roboto"/>
              </a:rPr>
              <a:t>Certificate</a:t>
            </a:r>
            <a:endParaRPr lang="en-GB" sz="1950" spc="-10" dirty="0">
              <a:solidFill>
                <a:srgbClr val="FFFFFF"/>
              </a:solidFill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lang="en-GB" sz="1950" spc="-10" dirty="0">
                <a:solidFill>
                  <a:srgbClr val="FFFFFF"/>
                </a:solidFill>
                <a:latin typeface="Roboto"/>
                <a:cs typeface="Roboto"/>
              </a:rPr>
              <a:t>By / Adham Ashraf Salah </a:t>
            </a: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lang="en-GB" sz="1950" spc="-10" dirty="0">
                <a:solidFill>
                  <a:srgbClr val="FFFFFF"/>
                </a:solidFill>
                <a:latin typeface="Roboto"/>
                <a:cs typeface="Roboto"/>
              </a:rPr>
              <a:t>Date: 16/9/2024</a:t>
            </a:r>
            <a:endParaRPr sz="1950" dirty="0">
              <a:latin typeface="Roboto"/>
              <a:cs typeface="Roboto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23B3B41-B593-4C5E-D065-B3447F7D7391}"/>
              </a:ext>
            </a:extLst>
          </p:cNvPr>
          <p:cNvSpPr/>
          <p:nvPr/>
        </p:nvSpPr>
        <p:spPr>
          <a:xfrm flipV="1">
            <a:off x="0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F8BE59F-EE49-E09A-EB49-A49325278BA7}"/>
              </a:ext>
            </a:extLst>
          </p:cNvPr>
          <p:cNvSpPr/>
          <p:nvPr/>
        </p:nvSpPr>
        <p:spPr>
          <a:xfrm flipH="1" flipV="1">
            <a:off x="7976235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8">
            <a:extLst>
              <a:ext uri="{FF2B5EF4-FFF2-40B4-BE49-F238E27FC236}">
                <a16:creationId xmlns:a16="http://schemas.microsoft.com/office/drawing/2014/main" id="{757A3FF4-ADA3-C4D2-4067-014F3EEF59E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8200" y="1397363"/>
            <a:ext cx="4315968" cy="28254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76B205-5E7C-2EDD-2C53-B994E9703C3B}"/>
              </a:ext>
            </a:extLst>
          </p:cNvPr>
          <p:cNvSpPr txBox="1"/>
          <p:nvPr/>
        </p:nvSpPr>
        <p:spPr>
          <a:xfrm>
            <a:off x="1447800" y="195308"/>
            <a:ext cx="4575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b="1" dirty="0">
                <a:solidFill>
                  <a:schemeClr val="bg1"/>
                </a:solidFill>
                <a:latin typeface="Arial"/>
                <a:cs typeface="Arial"/>
              </a:rPr>
              <a:t>Determine</a:t>
            </a:r>
            <a:r>
              <a:rPr lang="en-GB" sz="1800" b="1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GB" sz="1800" b="1" dirty="0">
                <a:solidFill>
                  <a:schemeClr val="bg1"/>
                </a:solidFill>
                <a:latin typeface="Arial"/>
                <a:cs typeface="Arial"/>
              </a:rPr>
              <a:t>popular</a:t>
            </a:r>
            <a:r>
              <a:rPr lang="en-GB" sz="1800" b="1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GB" sz="1800" b="1" dirty="0">
                <a:solidFill>
                  <a:schemeClr val="bg1"/>
                </a:solidFill>
                <a:latin typeface="Arial"/>
                <a:cs typeface="Arial"/>
              </a:rPr>
              <a:t>course</a:t>
            </a:r>
            <a:r>
              <a:rPr lang="en-GB" sz="1800" b="1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GB" sz="1800" b="1" spc="-10" dirty="0">
                <a:solidFill>
                  <a:schemeClr val="bg1"/>
                </a:solidFill>
                <a:latin typeface="Arial"/>
                <a:cs typeface="Arial"/>
              </a:rPr>
              <a:t>genres</a:t>
            </a:r>
            <a:endParaRPr lang="en-GB"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57740-A020-9CCD-FB69-CE1B5ADB0C71}"/>
              </a:ext>
            </a:extLst>
          </p:cNvPr>
          <p:cNvSpPr txBox="1"/>
          <p:nvPr/>
        </p:nvSpPr>
        <p:spPr>
          <a:xfrm>
            <a:off x="457200" y="1116534"/>
            <a:ext cx="40029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pc="27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analysis</a:t>
            </a:r>
            <a:r>
              <a:rPr lang="en-GB" spc="27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revealed</a:t>
            </a:r>
            <a:r>
              <a:rPr lang="en-GB" spc="27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that</a:t>
            </a:r>
            <a:r>
              <a:rPr lang="en-GB" sz="1800" spc="270" dirty="0">
                <a:solidFill>
                  <a:schemeClr val="bg1"/>
                </a:solidFill>
                <a:latin typeface="Lucida Sans Unicode"/>
                <a:cs typeface="Lucida Sans Unicode"/>
              </a:rPr>
              <a:t>  </a:t>
            </a:r>
            <a:r>
              <a:rPr lang="en-GB" sz="18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Backend </a:t>
            </a:r>
            <a:r>
              <a:rPr lang="en-GB" sz="1800" spc="-110" dirty="0">
                <a:solidFill>
                  <a:schemeClr val="bg1"/>
                </a:solidFill>
                <a:latin typeface="Lucida Sans Unicode"/>
                <a:cs typeface="Lucida Sans Unicode"/>
              </a:rPr>
              <a:t>Development,</a:t>
            </a:r>
            <a:r>
              <a:rPr lang="en-GB" sz="18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14" dirty="0">
                <a:solidFill>
                  <a:schemeClr val="bg1"/>
                </a:solidFill>
                <a:latin typeface="Lucida Sans Unicode"/>
                <a:cs typeface="Lucida Sans Unicode"/>
              </a:rPr>
              <a:t>Machine</a:t>
            </a:r>
            <a:r>
              <a:rPr lang="en-GB" sz="18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25" dirty="0">
                <a:solidFill>
                  <a:schemeClr val="bg1"/>
                </a:solidFill>
                <a:latin typeface="Lucida Sans Unicode"/>
                <a:cs typeface="Lucida Sans Unicode"/>
              </a:rPr>
              <a:t>Learning,</a:t>
            </a:r>
            <a:r>
              <a:rPr lang="en-GB" sz="18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90" dirty="0">
                <a:solidFill>
                  <a:schemeClr val="bg1"/>
                </a:solidFill>
                <a:latin typeface="Lucida Sans Unicode"/>
                <a:cs typeface="Lucida Sans Unicode"/>
              </a:rPr>
              <a:t>and</a:t>
            </a:r>
            <a:r>
              <a:rPr lang="en-GB" sz="1800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14" dirty="0">
                <a:solidFill>
                  <a:schemeClr val="bg1"/>
                </a:solidFill>
                <a:latin typeface="Lucida Sans Unicode"/>
                <a:cs typeface="Lucida Sans Unicode"/>
              </a:rPr>
              <a:t>Database</a:t>
            </a:r>
            <a:r>
              <a:rPr lang="en-GB" sz="18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25" dirty="0">
                <a:solidFill>
                  <a:schemeClr val="bg1"/>
                </a:solidFill>
                <a:latin typeface="Lucida Sans Unicode"/>
                <a:cs typeface="Lucida Sans Unicode"/>
              </a:rPr>
              <a:t>courses</a:t>
            </a:r>
            <a:r>
              <a:rPr lang="en-GB" sz="1800" spc="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are </a:t>
            </a:r>
            <a:r>
              <a:rPr lang="en-GB" sz="1800" spc="-114" dirty="0">
                <a:solidFill>
                  <a:schemeClr val="bg1"/>
                </a:solidFill>
                <a:latin typeface="Lucida Sans Unicode"/>
                <a:cs typeface="Lucida Sans Unicode"/>
              </a:rPr>
              <a:t>among</a:t>
            </a:r>
            <a:r>
              <a:rPr lang="en-GB" sz="18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800" spc="-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most</a:t>
            </a:r>
            <a:r>
              <a:rPr lang="en-GB" sz="18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prevalent,</a:t>
            </a:r>
            <a:r>
              <a:rPr lang="en-GB" sz="18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while</a:t>
            </a:r>
            <a:r>
              <a:rPr lang="en-GB" sz="18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Blockchain</a:t>
            </a:r>
            <a:r>
              <a:rPr lang="en-GB" sz="18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00" dirty="0">
                <a:solidFill>
                  <a:schemeClr val="bg1"/>
                </a:solidFill>
                <a:latin typeface="Lucida Sans Unicode"/>
                <a:cs typeface="Lucida Sans Unicode"/>
              </a:rPr>
              <a:t>and</a:t>
            </a:r>
            <a:r>
              <a:rPr lang="en-GB" sz="18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Chatbot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courses</a:t>
            </a:r>
            <a:r>
              <a:rPr lang="en-GB" sz="1800" spc="1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are</a:t>
            </a:r>
            <a:r>
              <a:rPr lang="en-GB" sz="1800" spc="1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less</a:t>
            </a:r>
            <a:r>
              <a:rPr lang="en-GB" sz="1800" spc="1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common.</a:t>
            </a:r>
            <a:r>
              <a:rPr lang="en-GB" sz="1800" spc="1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This</a:t>
            </a:r>
            <a:r>
              <a:rPr lang="en-GB" sz="1800" spc="1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exploration</a:t>
            </a:r>
            <a:r>
              <a:rPr lang="en-GB" sz="1800" spc="1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provides </a:t>
            </a:r>
            <a:r>
              <a:rPr lang="en-GB" sz="18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valuable</a:t>
            </a:r>
            <a:r>
              <a:rPr lang="en-GB" sz="18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insights</a:t>
            </a:r>
            <a:r>
              <a:rPr lang="en-GB" sz="18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for</a:t>
            </a:r>
            <a:r>
              <a:rPr lang="en-GB" sz="18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learners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and</a:t>
            </a:r>
            <a:r>
              <a:rPr lang="en-GB" sz="18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educators</a:t>
            </a:r>
            <a:r>
              <a:rPr lang="en-GB" sz="18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seeking</a:t>
            </a:r>
            <a:r>
              <a:rPr lang="en-GB" sz="18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to </a:t>
            </a:r>
            <a:r>
              <a:rPr lang="en-GB" sz="1800" spc="-110" dirty="0">
                <a:solidFill>
                  <a:schemeClr val="bg1"/>
                </a:solidFill>
                <a:latin typeface="Lucida Sans Unicode"/>
                <a:cs typeface="Lucida Sans Unicode"/>
              </a:rPr>
              <a:t>understand</a:t>
            </a:r>
            <a:r>
              <a:rPr lang="en-GB" sz="1800" spc="-105" dirty="0">
                <a:solidFill>
                  <a:schemeClr val="bg1"/>
                </a:solidFill>
                <a:latin typeface="Lucida Sans Unicode"/>
                <a:cs typeface="Lucida Sans Unicode"/>
              </a:rPr>
              <a:t> current</a:t>
            </a:r>
            <a:r>
              <a:rPr lang="en-GB" sz="18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95" dirty="0">
                <a:solidFill>
                  <a:schemeClr val="bg1"/>
                </a:solidFill>
                <a:latin typeface="Lucida Sans Unicode"/>
                <a:cs typeface="Lucida Sans Unicode"/>
              </a:rPr>
              <a:t>trends</a:t>
            </a:r>
            <a:r>
              <a:rPr lang="en-GB" sz="18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14" dirty="0">
                <a:solidFill>
                  <a:schemeClr val="bg1"/>
                </a:solidFill>
                <a:latin typeface="Lucida Sans Unicode"/>
                <a:cs typeface="Lucida Sans Unicode"/>
              </a:rPr>
              <a:t>in</a:t>
            </a:r>
            <a:r>
              <a:rPr lang="en-GB" sz="1800" spc="-1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10" dirty="0">
                <a:solidFill>
                  <a:schemeClr val="bg1"/>
                </a:solidFill>
                <a:latin typeface="Lucida Sans Unicode"/>
                <a:cs typeface="Lucida Sans Unicode"/>
              </a:rPr>
              <a:t>online</a:t>
            </a:r>
            <a:r>
              <a:rPr lang="en-GB" sz="18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education.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11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8">
            <a:extLst>
              <a:ext uri="{FF2B5EF4-FFF2-40B4-BE49-F238E27FC236}">
                <a16:creationId xmlns:a16="http://schemas.microsoft.com/office/drawing/2014/main" id="{996D0015-4324-A439-6D41-7D5E8660C95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6760" y="1276350"/>
            <a:ext cx="4509516" cy="28712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665A44-14C8-BE84-D8F8-486CA4207D7E}"/>
              </a:ext>
            </a:extLst>
          </p:cNvPr>
          <p:cNvSpPr txBox="1"/>
          <p:nvPr/>
        </p:nvSpPr>
        <p:spPr>
          <a:xfrm>
            <a:off x="1371600" y="208855"/>
            <a:ext cx="586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b="1" dirty="0">
                <a:solidFill>
                  <a:schemeClr val="bg1"/>
                </a:solidFill>
                <a:latin typeface="Arial"/>
                <a:cs typeface="Arial"/>
              </a:rPr>
              <a:t>Understanding User engagement and interaction</a:t>
            </a:r>
            <a:endParaRPr lang="en-GB"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AE17D-C794-58E8-F9E6-024A3111251F}"/>
              </a:ext>
            </a:extLst>
          </p:cNvPr>
          <p:cNvSpPr txBox="1"/>
          <p:nvPr/>
        </p:nvSpPr>
        <p:spPr>
          <a:xfrm>
            <a:off x="346518" y="1144905"/>
            <a:ext cx="393896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By</a:t>
            </a:r>
            <a:r>
              <a:rPr lang="en-GB" sz="18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25" dirty="0">
                <a:solidFill>
                  <a:schemeClr val="bg1"/>
                </a:solidFill>
                <a:latin typeface="Lucida Sans Unicode"/>
                <a:cs typeface="Lucida Sans Unicode"/>
              </a:rPr>
              <a:t>aggregating</a:t>
            </a:r>
            <a:r>
              <a:rPr lang="en-GB" sz="18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8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rating </a:t>
            </a:r>
            <a:r>
              <a:rPr lang="en-GB" sz="18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counts</a:t>
            </a:r>
            <a:r>
              <a:rPr lang="en-GB" sz="1800" spc="10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for</a:t>
            </a:r>
            <a:r>
              <a:rPr lang="en-GB" sz="1800" spc="10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each</a:t>
            </a:r>
            <a:r>
              <a:rPr lang="en-GB" sz="1800" spc="1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user,</a:t>
            </a:r>
            <a:r>
              <a:rPr lang="en-GB" sz="1800" spc="114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it</a:t>
            </a:r>
            <a:r>
              <a:rPr lang="en-GB" sz="1800" spc="1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was</a:t>
            </a:r>
            <a:r>
              <a:rPr lang="en-GB" sz="1800" spc="114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found</a:t>
            </a:r>
            <a:r>
              <a:rPr lang="en-GB" sz="1800" spc="10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that</a:t>
            </a:r>
            <a:r>
              <a:rPr lang="en-GB" sz="1800" spc="1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800" spc="1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dataset </a:t>
            </a:r>
            <a:r>
              <a:rPr lang="en-GB" sz="1800" spc="-110" dirty="0">
                <a:solidFill>
                  <a:schemeClr val="bg1"/>
                </a:solidFill>
                <a:latin typeface="Lucida Sans Unicode"/>
                <a:cs typeface="Lucida Sans Unicode"/>
              </a:rPr>
              <a:t>comprises</a:t>
            </a:r>
            <a:r>
              <a:rPr lang="en-GB" sz="18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20" dirty="0">
                <a:solidFill>
                  <a:schemeClr val="bg1"/>
                </a:solidFill>
                <a:latin typeface="Lucida Sans Unicode"/>
                <a:cs typeface="Lucida Sans Unicode"/>
              </a:rPr>
              <a:t>233,306</a:t>
            </a:r>
            <a:r>
              <a:rPr lang="en-GB" sz="1800" spc="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05" dirty="0" err="1">
                <a:solidFill>
                  <a:schemeClr val="bg1"/>
                </a:solidFill>
                <a:latin typeface="Lucida Sans Unicode"/>
                <a:cs typeface="Lucida Sans Unicode"/>
              </a:rPr>
              <a:t>enrollment</a:t>
            </a:r>
            <a:r>
              <a:rPr lang="en-GB" sz="18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05" dirty="0">
                <a:solidFill>
                  <a:schemeClr val="bg1"/>
                </a:solidFill>
                <a:latin typeface="Lucida Sans Unicode"/>
                <a:cs typeface="Lucida Sans Unicode"/>
              </a:rPr>
              <a:t>records</a:t>
            </a:r>
            <a:r>
              <a:rPr lang="en-GB" sz="18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10" dirty="0">
                <a:solidFill>
                  <a:schemeClr val="bg1"/>
                </a:solidFill>
                <a:latin typeface="Lucida Sans Unicode"/>
                <a:cs typeface="Lucida Sans Unicode"/>
              </a:rPr>
              <a:t>from</a:t>
            </a:r>
            <a:r>
              <a:rPr lang="en-GB" sz="1800" spc="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14" dirty="0">
                <a:solidFill>
                  <a:schemeClr val="bg1"/>
                </a:solidFill>
                <a:latin typeface="Lucida Sans Unicode"/>
                <a:cs typeface="Lucida Sans Unicode"/>
              </a:rPr>
              <a:t>5,000</a:t>
            </a:r>
            <a:r>
              <a:rPr lang="en-GB" sz="1800" spc="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unique </a:t>
            </a:r>
            <a:r>
              <a:rPr lang="en-GB" sz="18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users.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8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histogram</a:t>
            </a:r>
            <a:r>
              <a:rPr lang="en-GB" sz="18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distribution</a:t>
            </a:r>
            <a:r>
              <a:rPr lang="en-GB" sz="18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of</a:t>
            </a:r>
            <a:r>
              <a:rPr lang="en-GB" sz="18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user</a:t>
            </a:r>
            <a:r>
              <a:rPr lang="en-GB" sz="18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rating</a:t>
            </a:r>
            <a:r>
              <a:rPr lang="en-GB" sz="18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counts </a:t>
            </a:r>
            <a:r>
              <a:rPr lang="en-GB" sz="18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illustrates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05" dirty="0">
                <a:solidFill>
                  <a:schemeClr val="bg1"/>
                </a:solidFill>
                <a:latin typeface="Lucida Sans Unicode"/>
                <a:cs typeface="Lucida Sans Unicode"/>
              </a:rPr>
              <a:t>varying</a:t>
            </a:r>
            <a:r>
              <a:rPr lang="en-GB" sz="1800" spc="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levels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05" dirty="0">
                <a:solidFill>
                  <a:schemeClr val="bg1"/>
                </a:solidFill>
                <a:latin typeface="Lucida Sans Unicode"/>
                <a:cs typeface="Lucida Sans Unicode"/>
              </a:rPr>
              <a:t>of</a:t>
            </a:r>
            <a:r>
              <a:rPr lang="en-GB" sz="1800" spc="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14" dirty="0">
                <a:solidFill>
                  <a:schemeClr val="bg1"/>
                </a:solidFill>
                <a:latin typeface="Lucida Sans Unicode"/>
                <a:cs typeface="Lucida Sans Unicode"/>
              </a:rPr>
              <a:t>engagement,</a:t>
            </a:r>
            <a:r>
              <a:rPr lang="en-GB" sz="18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with</a:t>
            </a:r>
            <a:r>
              <a:rPr lang="en-GB" sz="18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8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majority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of</a:t>
            </a:r>
            <a:r>
              <a:rPr lang="en-GB" sz="1800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users</a:t>
            </a:r>
            <a:r>
              <a:rPr lang="en-GB" sz="1800" spc="7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30" dirty="0">
                <a:solidFill>
                  <a:schemeClr val="bg1"/>
                </a:solidFill>
                <a:latin typeface="Lucida Sans Unicode"/>
                <a:cs typeface="Lucida Sans Unicode"/>
              </a:rPr>
              <a:t>giving</a:t>
            </a:r>
            <a:r>
              <a:rPr lang="en-GB" sz="1800" spc="9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relatively</a:t>
            </a:r>
            <a:r>
              <a:rPr lang="en-GB" sz="1800" spc="8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few</a:t>
            </a:r>
            <a:r>
              <a:rPr lang="en-GB" sz="1800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30" dirty="0">
                <a:solidFill>
                  <a:schemeClr val="bg1"/>
                </a:solidFill>
                <a:latin typeface="Lucida Sans Unicode"/>
                <a:cs typeface="Lucida Sans Unicode"/>
              </a:rPr>
              <a:t>ratings</a:t>
            </a:r>
            <a:r>
              <a:rPr lang="en-GB" sz="1800" spc="7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while</a:t>
            </a:r>
            <a:r>
              <a:rPr lang="en-GB" sz="1800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a</a:t>
            </a:r>
            <a:r>
              <a:rPr lang="en-GB" sz="1800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smaller </a:t>
            </a:r>
            <a:r>
              <a:rPr lang="en-GB" sz="1800" spc="-120" dirty="0">
                <a:solidFill>
                  <a:schemeClr val="bg1"/>
                </a:solidFill>
                <a:latin typeface="Lucida Sans Unicode"/>
                <a:cs typeface="Lucida Sans Unicode"/>
              </a:rPr>
              <a:t>proportion</a:t>
            </a:r>
            <a:r>
              <a:rPr lang="en-GB" sz="18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20" dirty="0">
                <a:solidFill>
                  <a:schemeClr val="bg1"/>
                </a:solidFill>
                <a:latin typeface="Lucida Sans Unicode"/>
                <a:cs typeface="Lucida Sans Unicode"/>
              </a:rPr>
              <a:t>giving</a:t>
            </a:r>
            <a:r>
              <a:rPr lang="en-GB" sz="18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a</a:t>
            </a:r>
            <a:r>
              <a:rPr lang="en-GB" sz="18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95" dirty="0">
                <a:solidFill>
                  <a:schemeClr val="bg1"/>
                </a:solidFill>
                <a:latin typeface="Lucida Sans Unicode"/>
                <a:cs typeface="Lucida Sans Unicode"/>
              </a:rPr>
              <a:t>larger</a:t>
            </a:r>
            <a:r>
              <a:rPr lang="en-GB" sz="1800" spc="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25" dirty="0">
                <a:solidFill>
                  <a:schemeClr val="bg1"/>
                </a:solidFill>
                <a:latin typeface="Lucida Sans Unicode"/>
                <a:cs typeface="Lucida Sans Unicode"/>
              </a:rPr>
              <a:t>number</a:t>
            </a:r>
            <a:r>
              <a:rPr lang="en-GB" sz="18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of</a:t>
            </a:r>
            <a:r>
              <a:rPr lang="en-GB" sz="18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05" dirty="0">
                <a:solidFill>
                  <a:schemeClr val="bg1"/>
                </a:solidFill>
                <a:latin typeface="Lucida Sans Unicode"/>
                <a:cs typeface="Lucida Sans Unicode"/>
              </a:rPr>
              <a:t>ratings.</a:t>
            </a:r>
            <a:endParaRPr lang="en-GB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96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endParaRPr lang="en-GB" sz="1800" dirty="0">
              <a:latin typeface="Lucida Sans Unicode"/>
              <a:cs typeface="Lucida Sans Unicode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94374-841D-3C5E-1EB7-0AB868448E6C}"/>
              </a:ext>
            </a:extLst>
          </p:cNvPr>
          <p:cNvSpPr txBox="1"/>
          <p:nvPr/>
        </p:nvSpPr>
        <p:spPr>
          <a:xfrm>
            <a:off x="1524000" y="209550"/>
            <a:ext cx="5334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Identifying the 20 most popular courses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6" name="object 9">
            <a:extLst>
              <a:ext uri="{FF2B5EF4-FFF2-40B4-BE49-F238E27FC236}">
                <a16:creationId xmlns:a16="http://schemas.microsoft.com/office/drawing/2014/main" id="{872D4A52-CEEB-AD7D-7E73-D1745D30098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2957" y="1733549"/>
            <a:ext cx="4690563" cy="24451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5AA69A-5108-2587-0835-5F3F75CACF35}"/>
              </a:ext>
            </a:extLst>
          </p:cNvPr>
          <p:cNvSpPr txBox="1"/>
          <p:nvPr/>
        </p:nvSpPr>
        <p:spPr>
          <a:xfrm>
            <a:off x="133158" y="1114425"/>
            <a:ext cx="4155677" cy="39045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2700" marR="5080" algn="l">
              <a:lnSpc>
                <a:spcPct val="114999"/>
              </a:lnSpc>
              <a:spcBef>
                <a:spcPts val="100"/>
              </a:spcBef>
            </a:pP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In</a:t>
            </a:r>
            <a:r>
              <a:rPr lang="en-GB" sz="18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this</a:t>
            </a:r>
            <a:r>
              <a:rPr lang="en-GB" sz="18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task,</a:t>
            </a:r>
            <a:r>
              <a:rPr lang="en-GB" sz="18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8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objective</a:t>
            </a:r>
            <a:r>
              <a:rPr lang="en-GB" sz="18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was</a:t>
            </a:r>
            <a:r>
              <a:rPr lang="en-GB" sz="18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to</a:t>
            </a:r>
            <a:r>
              <a:rPr lang="en-GB" sz="18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determine</a:t>
            </a:r>
            <a:r>
              <a:rPr lang="en-GB" sz="18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8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top</a:t>
            </a:r>
            <a:r>
              <a:rPr lang="en-GB" sz="18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30" dirty="0">
                <a:solidFill>
                  <a:schemeClr val="bg1"/>
                </a:solidFill>
                <a:latin typeface="Lucida Sans Unicode"/>
                <a:cs typeface="Lucida Sans Unicode"/>
              </a:rPr>
              <a:t>20</a:t>
            </a:r>
            <a:r>
              <a:rPr lang="en-GB" sz="18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most</a:t>
            </a:r>
            <a:r>
              <a:rPr lang="en-GB" sz="18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popular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courses</a:t>
            </a:r>
            <a:r>
              <a:rPr lang="en-GB" sz="18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based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on</a:t>
            </a:r>
            <a:r>
              <a:rPr lang="en-GB" sz="18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enrolment</a:t>
            </a:r>
            <a:r>
              <a:rPr lang="en-GB" sz="18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counts.</a:t>
            </a:r>
            <a:r>
              <a:rPr lang="en-GB" sz="18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Using</a:t>
            </a:r>
            <a:r>
              <a:rPr lang="en-GB" sz="18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the </a:t>
            </a:r>
            <a:r>
              <a:rPr lang="en-GB" sz="18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enrolment</a:t>
            </a:r>
            <a:r>
              <a:rPr lang="en-GB" sz="18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 data,</a:t>
            </a:r>
            <a:r>
              <a:rPr lang="en-GB" sz="18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8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courses</a:t>
            </a:r>
            <a:r>
              <a:rPr lang="en-GB" sz="18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were</a:t>
            </a:r>
            <a:r>
              <a:rPr lang="en-GB" sz="18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aggregated,</a:t>
            </a:r>
            <a:r>
              <a:rPr lang="en-GB" sz="18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and </a:t>
            </a:r>
            <a:r>
              <a:rPr lang="en-GB" sz="18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sorted,</a:t>
            </a:r>
            <a:r>
              <a:rPr lang="en-GB" sz="18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and</a:t>
            </a:r>
            <a:r>
              <a:rPr lang="en-GB" sz="18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8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top</a:t>
            </a:r>
            <a:r>
              <a:rPr lang="en-GB" sz="18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20</a:t>
            </a:r>
            <a:r>
              <a:rPr lang="en-GB" sz="18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courses</a:t>
            </a:r>
            <a:r>
              <a:rPr lang="en-GB" sz="18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were</a:t>
            </a:r>
            <a:r>
              <a:rPr lang="en-GB" sz="18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identified.</a:t>
            </a:r>
            <a:r>
              <a:rPr lang="en-GB" sz="18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The</a:t>
            </a:r>
            <a:r>
              <a:rPr lang="en-GB" sz="18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resulting</a:t>
            </a:r>
            <a:r>
              <a:rPr lang="en-GB" sz="18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 list </a:t>
            </a:r>
            <a:r>
              <a:rPr lang="en-GB" sz="18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showcases</a:t>
            </a:r>
            <a:r>
              <a:rPr lang="en-GB" sz="18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8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titles</a:t>
            </a:r>
            <a:r>
              <a:rPr lang="en-GB" sz="1800" spc="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25" dirty="0">
                <a:solidFill>
                  <a:schemeClr val="bg1"/>
                </a:solidFill>
                <a:latin typeface="Lucida Sans Unicode"/>
                <a:cs typeface="Lucida Sans Unicode"/>
              </a:rPr>
              <a:t>and</a:t>
            </a:r>
            <a:r>
              <a:rPr lang="en-GB" sz="1800" spc="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85" dirty="0" err="1">
                <a:solidFill>
                  <a:schemeClr val="bg1"/>
                </a:solidFill>
                <a:latin typeface="Lucida Sans Unicode"/>
                <a:cs typeface="Lucida Sans Unicode"/>
              </a:rPr>
              <a:t>enrollment</a:t>
            </a:r>
            <a:r>
              <a:rPr lang="en-GB" sz="1800" spc="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counts</a:t>
            </a:r>
            <a:r>
              <a:rPr lang="en-GB" sz="1800" spc="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25" dirty="0">
                <a:solidFill>
                  <a:schemeClr val="bg1"/>
                </a:solidFill>
                <a:latin typeface="Lucida Sans Unicode"/>
                <a:cs typeface="Lucida Sans Unicode"/>
              </a:rPr>
              <a:t>of</a:t>
            </a:r>
            <a:r>
              <a:rPr lang="en-GB" sz="1800" spc="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these</a:t>
            </a:r>
            <a:r>
              <a:rPr lang="en-GB" sz="1800" spc="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highly</a:t>
            </a:r>
            <a:r>
              <a:rPr lang="en-GB" sz="1800" spc="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05" dirty="0">
                <a:solidFill>
                  <a:schemeClr val="bg1"/>
                </a:solidFill>
                <a:latin typeface="Lucida Sans Unicode"/>
                <a:cs typeface="Lucida Sans Unicode"/>
              </a:rPr>
              <a:t>sought-</a:t>
            </a:r>
            <a:r>
              <a:rPr lang="en-GB" sz="18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after</a:t>
            </a:r>
            <a:r>
              <a:rPr lang="en-GB" sz="18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95" dirty="0">
                <a:solidFill>
                  <a:schemeClr val="bg1"/>
                </a:solidFill>
                <a:latin typeface="Lucida Sans Unicode"/>
                <a:cs typeface="Lucida Sans Unicode"/>
              </a:rPr>
              <a:t>courses,</a:t>
            </a:r>
            <a:r>
              <a:rPr lang="en-GB" sz="1800" spc="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05" dirty="0">
                <a:solidFill>
                  <a:schemeClr val="bg1"/>
                </a:solidFill>
                <a:latin typeface="Lucida Sans Unicode"/>
                <a:cs typeface="Lucida Sans Unicode"/>
              </a:rPr>
              <a:t>providing</a:t>
            </a:r>
            <a:r>
              <a:rPr lang="en-GB" sz="18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insights</a:t>
            </a:r>
            <a:r>
              <a:rPr lang="en-GB" sz="1800" spc="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00" dirty="0">
                <a:solidFill>
                  <a:schemeClr val="bg1"/>
                </a:solidFill>
                <a:latin typeface="Lucida Sans Unicode"/>
                <a:cs typeface="Lucida Sans Unicode"/>
              </a:rPr>
              <a:t>into</a:t>
            </a:r>
            <a:r>
              <a:rPr lang="en-GB" sz="18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95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800" spc="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preferences </a:t>
            </a:r>
            <a:r>
              <a:rPr lang="en-GB" sz="18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of</a:t>
            </a:r>
            <a:r>
              <a:rPr lang="en-GB" sz="18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learners</a:t>
            </a:r>
            <a:r>
              <a:rPr lang="en-GB" sz="18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in</a:t>
            </a:r>
            <a:r>
              <a:rPr lang="en-GB" sz="18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800" spc="-1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online</a:t>
            </a:r>
            <a:r>
              <a:rPr lang="en-GB" sz="18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 learning </a:t>
            </a:r>
            <a:r>
              <a:rPr lang="en-GB" sz="18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platform.</a:t>
            </a:r>
            <a:endParaRPr lang="en-GB" sz="1800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88459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1767E-4D34-18D1-BC9F-7DD57EB107E1}"/>
              </a:ext>
            </a:extLst>
          </p:cNvPr>
          <p:cNvSpPr txBox="1"/>
          <p:nvPr/>
        </p:nvSpPr>
        <p:spPr>
          <a:xfrm>
            <a:off x="1371600" y="195500"/>
            <a:ext cx="4575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spc="-10" dirty="0">
                <a:solidFill>
                  <a:schemeClr val="bg1"/>
                </a:solidFill>
              </a:rPr>
              <a:t>Feature</a:t>
            </a:r>
            <a:r>
              <a:rPr lang="en-GB" sz="2400" b="1" spc="-135" dirty="0">
                <a:solidFill>
                  <a:schemeClr val="bg1"/>
                </a:solidFill>
              </a:rPr>
              <a:t> </a:t>
            </a:r>
            <a:r>
              <a:rPr lang="en-GB" sz="2400" b="1" spc="-10" dirty="0">
                <a:solidFill>
                  <a:schemeClr val="bg1"/>
                </a:solidFill>
              </a:rPr>
              <a:t>Engineering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C7C973-FEEF-D028-2963-7EF3430E3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108" y="1438199"/>
            <a:ext cx="4537864" cy="29075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E66626-3F21-537C-2AF9-46896D55C430}"/>
              </a:ext>
            </a:extLst>
          </p:cNvPr>
          <p:cNvSpPr txBox="1"/>
          <p:nvPr/>
        </p:nvSpPr>
        <p:spPr>
          <a:xfrm>
            <a:off x="-15240" y="1148715"/>
            <a:ext cx="4420565" cy="43458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2700" marR="95250" algn="l">
              <a:lnSpc>
                <a:spcPct val="114999"/>
              </a:lnSpc>
              <a:spcBef>
                <a:spcPts val="1200"/>
              </a:spcBef>
            </a:pPr>
            <a:r>
              <a:rPr lang="en-GB" sz="1800" spc="-10" dirty="0">
                <a:solidFill>
                  <a:schemeClr val="bg1"/>
                </a:solidFill>
                <a:latin typeface="Arial MT"/>
                <a:cs typeface="Arial MT"/>
              </a:rPr>
              <a:t>Machine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spc="-10" dirty="0">
                <a:solidFill>
                  <a:schemeClr val="bg1"/>
                </a:solidFill>
                <a:latin typeface="Arial MT"/>
                <a:cs typeface="Arial MT"/>
              </a:rPr>
              <a:t>learning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algorithms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cannot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work</a:t>
            </a:r>
            <a:r>
              <a:rPr lang="en-GB" sz="18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on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an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item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directly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so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we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first</a:t>
            </a:r>
            <a:r>
              <a:rPr lang="en-GB" sz="18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need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to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spc="-10" dirty="0">
                <a:solidFill>
                  <a:schemeClr val="bg1"/>
                </a:solidFill>
                <a:latin typeface="Arial MT"/>
                <a:cs typeface="Arial MT"/>
              </a:rPr>
              <a:t>extract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features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and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represent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the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spc="-10" dirty="0">
                <a:solidFill>
                  <a:schemeClr val="bg1"/>
                </a:solidFill>
                <a:latin typeface="Arial MT"/>
                <a:cs typeface="Arial MT"/>
              </a:rPr>
              <a:t>items mathematically,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i.e.,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with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feature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spc="-10" dirty="0">
                <a:solidFill>
                  <a:schemeClr val="bg1"/>
                </a:solidFill>
                <a:latin typeface="Arial MT"/>
                <a:cs typeface="Arial MT"/>
              </a:rPr>
              <a:t>vector.</a:t>
            </a:r>
            <a:endParaRPr lang="en-GB" sz="18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12700" marR="5080" algn="l">
              <a:lnSpc>
                <a:spcPct val="114999"/>
              </a:lnSpc>
              <a:spcBef>
                <a:spcPts val="1200"/>
              </a:spcBef>
            </a:pP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Many</a:t>
            </a:r>
            <a:r>
              <a:rPr lang="en-GB" sz="18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items</a:t>
            </a:r>
            <a:r>
              <a:rPr lang="en-GB" sz="18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are</a:t>
            </a:r>
            <a:r>
              <a:rPr lang="en-GB"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often</a:t>
            </a:r>
            <a:r>
              <a:rPr lang="en-GB" sz="18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spc="-10" dirty="0">
                <a:solidFill>
                  <a:schemeClr val="bg1"/>
                </a:solidFill>
                <a:latin typeface="Arial MT"/>
                <a:cs typeface="Arial MT"/>
              </a:rPr>
              <a:t>described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by</a:t>
            </a:r>
            <a:r>
              <a:rPr lang="en-GB" sz="18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text</a:t>
            </a:r>
            <a:r>
              <a:rPr lang="en-GB" sz="18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so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 they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are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spc="-10" dirty="0">
                <a:solidFill>
                  <a:schemeClr val="bg1"/>
                </a:solidFill>
                <a:latin typeface="Arial MT"/>
                <a:cs typeface="Arial MT"/>
              </a:rPr>
              <a:t>associated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with</a:t>
            </a:r>
            <a:r>
              <a:rPr lang="en-GB" sz="18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textual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data,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such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as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the</a:t>
            </a:r>
            <a:r>
              <a:rPr lang="en-GB" sz="18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titles</a:t>
            </a:r>
            <a:r>
              <a:rPr lang="en-GB" sz="1800"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and</a:t>
            </a:r>
            <a:r>
              <a:rPr lang="en-GB" sz="1800"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descriptions</a:t>
            </a:r>
            <a:r>
              <a:rPr lang="en-GB" sz="1800"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of</a:t>
            </a:r>
            <a:r>
              <a:rPr lang="en-GB" sz="1800"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lang="en-GB" sz="1800"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movie</a:t>
            </a:r>
            <a:r>
              <a:rPr lang="en-GB" sz="18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or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course.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Since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spc="-10" dirty="0">
                <a:solidFill>
                  <a:schemeClr val="bg1"/>
                </a:solidFill>
                <a:latin typeface="Arial MT"/>
                <a:cs typeface="Arial MT"/>
              </a:rPr>
              <a:t>machine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spc="-10" dirty="0">
                <a:solidFill>
                  <a:schemeClr val="bg1"/>
                </a:solidFill>
                <a:latin typeface="Arial MT"/>
                <a:cs typeface="Arial MT"/>
              </a:rPr>
              <a:t>learning</a:t>
            </a:r>
            <a:r>
              <a:rPr lang="en-GB" sz="18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spc="-10" dirty="0">
                <a:solidFill>
                  <a:schemeClr val="bg1"/>
                </a:solidFill>
                <a:latin typeface="Arial MT"/>
                <a:cs typeface="Arial MT"/>
              </a:rPr>
              <a:t>algorithms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can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not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process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textual</a:t>
            </a:r>
            <a:r>
              <a:rPr lang="en-GB" sz="18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data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spc="-10" dirty="0">
                <a:solidFill>
                  <a:schemeClr val="bg1"/>
                </a:solidFill>
                <a:latin typeface="Arial MT"/>
                <a:cs typeface="Arial MT"/>
              </a:rPr>
              <a:t>directly,</a:t>
            </a:r>
            <a:r>
              <a:rPr lang="en-GB" sz="18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we</a:t>
            </a:r>
            <a:r>
              <a:rPr lang="en-GB" sz="1800" spc="-20" dirty="0">
                <a:solidFill>
                  <a:schemeClr val="bg1"/>
                </a:solidFill>
                <a:latin typeface="Arial MT"/>
                <a:cs typeface="Arial MT"/>
              </a:rPr>
              <a:t> need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to</a:t>
            </a:r>
            <a:r>
              <a:rPr lang="en-GB" sz="18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transform</a:t>
            </a:r>
            <a:r>
              <a:rPr lang="en-GB" sz="18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the</a:t>
            </a:r>
            <a:r>
              <a:rPr lang="en-GB" sz="18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raw</a:t>
            </a:r>
            <a:r>
              <a:rPr lang="en-GB" sz="18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text</a:t>
            </a:r>
            <a:r>
              <a:rPr lang="en-GB" sz="18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into</a:t>
            </a:r>
            <a:r>
              <a:rPr lang="en-GB" sz="18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Arial MT"/>
                <a:cs typeface="Arial MT"/>
              </a:rPr>
              <a:t>numeric</a:t>
            </a:r>
            <a:r>
              <a:rPr lang="en-GB" sz="18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800" spc="-10" dirty="0">
                <a:solidFill>
                  <a:schemeClr val="bg1"/>
                </a:solidFill>
                <a:latin typeface="Arial MT"/>
                <a:cs typeface="Arial MT"/>
              </a:rPr>
              <a:t>feature vectors.</a:t>
            </a:r>
            <a:endParaRPr lang="en-GB" sz="18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060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AFCE061B-3F44-EC28-D09B-EF31C123BFE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965" y="2399865"/>
            <a:ext cx="9143998" cy="27803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DA9799D5-E1CA-B72E-8F9F-341983F8D7E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04900" y="127952"/>
            <a:ext cx="76962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bg1"/>
                </a:solidFill>
              </a:rPr>
              <a:t>Feature</a:t>
            </a:r>
            <a:r>
              <a:rPr spc="-135" dirty="0">
                <a:solidFill>
                  <a:schemeClr val="bg1"/>
                </a:solidFill>
              </a:rPr>
              <a:t> </a:t>
            </a:r>
            <a:r>
              <a:rPr spc="-25" dirty="0">
                <a:solidFill>
                  <a:schemeClr val="bg1"/>
                </a:solidFill>
              </a:rPr>
              <a:t>Engineering</a:t>
            </a:r>
            <a:r>
              <a:rPr spc="-65" dirty="0">
                <a:solidFill>
                  <a:schemeClr val="bg1"/>
                </a:solidFill>
              </a:rPr>
              <a:t> </a:t>
            </a:r>
            <a:r>
              <a:rPr spc="-475" dirty="0">
                <a:solidFill>
                  <a:schemeClr val="bg1"/>
                </a:solidFill>
              </a:rPr>
              <a:t>-</a:t>
            </a:r>
            <a:r>
              <a:rPr spc="-10" dirty="0">
                <a:solidFill>
                  <a:schemeClr val="bg1"/>
                </a:solidFill>
              </a:rPr>
              <a:t> </a:t>
            </a:r>
            <a:r>
              <a:rPr spc="-25" dirty="0">
                <a:solidFill>
                  <a:schemeClr val="bg1"/>
                </a:solidFill>
              </a:rPr>
              <a:t>BoW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E18DA4-88CA-E516-2B75-FBB0DBEE09C7}"/>
              </a:ext>
            </a:extLst>
          </p:cNvPr>
          <p:cNvSpPr txBox="1"/>
          <p:nvPr/>
        </p:nvSpPr>
        <p:spPr>
          <a:xfrm>
            <a:off x="685800" y="736717"/>
            <a:ext cx="8075295" cy="1663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marR="5080" indent="-344170">
              <a:lnSpc>
                <a:spcPct val="114999"/>
              </a:lnSpc>
              <a:spcBef>
                <a:spcPts val="1265"/>
              </a:spcBef>
              <a:buFont typeface="Arial MT"/>
              <a:buChar char="●"/>
              <a:tabLst>
                <a:tab pos="469900" algn="l"/>
              </a:tabLst>
            </a:pPr>
            <a:r>
              <a:rPr lang="en-GB" sz="1800" dirty="0">
                <a:solidFill>
                  <a:schemeClr val="bg1"/>
                </a:solidFill>
                <a:latin typeface="Roboto"/>
                <a:cs typeface="Roboto"/>
              </a:rPr>
              <a:t>A</a:t>
            </a:r>
            <a:r>
              <a:rPr lang="en-GB" sz="18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chemeClr val="bg1"/>
                </a:solidFill>
                <a:latin typeface="Roboto"/>
                <a:cs typeface="Roboto"/>
              </a:rPr>
              <a:t>document</a:t>
            </a:r>
            <a:r>
              <a:rPr lang="en-GB" sz="18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Roboto"/>
                <a:cs typeface="Roboto"/>
              </a:rPr>
              <a:t>may</a:t>
            </a:r>
            <a:r>
              <a:rPr lang="en-GB" sz="1800" spc="-3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chemeClr val="bg1"/>
                </a:solidFill>
                <a:latin typeface="Roboto"/>
                <a:cs typeface="Roboto"/>
              </a:rPr>
              <a:t>contain</a:t>
            </a:r>
            <a:r>
              <a:rPr lang="en-GB" sz="18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Roboto"/>
                <a:cs typeface="Roboto"/>
              </a:rPr>
              <a:t>tens</a:t>
            </a:r>
            <a:r>
              <a:rPr lang="en-GB" sz="1800" spc="-3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Roboto"/>
                <a:cs typeface="Roboto"/>
              </a:rPr>
              <a:t>of</a:t>
            </a:r>
            <a:r>
              <a:rPr lang="en-GB" sz="18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spc="-20" dirty="0">
                <a:solidFill>
                  <a:schemeClr val="bg1"/>
                </a:solidFill>
                <a:latin typeface="Roboto"/>
                <a:cs typeface="Roboto"/>
              </a:rPr>
              <a:t>thousands</a:t>
            </a:r>
            <a:r>
              <a:rPr lang="en-GB" sz="1800" spc="-3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Roboto"/>
                <a:cs typeface="Roboto"/>
              </a:rPr>
              <a:t>of</a:t>
            </a:r>
            <a:r>
              <a:rPr lang="en-GB" sz="18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Roboto"/>
                <a:cs typeface="Roboto"/>
              </a:rPr>
              <a:t>words</a:t>
            </a:r>
            <a:r>
              <a:rPr lang="en-GB" sz="1800" spc="-3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chemeClr val="bg1"/>
                </a:solidFill>
                <a:latin typeface="Roboto"/>
                <a:cs typeface="Roboto"/>
              </a:rPr>
              <a:t>which</a:t>
            </a:r>
            <a:r>
              <a:rPr lang="en-GB" sz="18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Roboto"/>
                <a:cs typeface="Roboto"/>
              </a:rPr>
              <a:t>makes</a:t>
            </a:r>
            <a:r>
              <a:rPr lang="en-GB" sz="18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Roboto"/>
                <a:cs typeface="Roboto"/>
              </a:rPr>
              <a:t>the</a:t>
            </a:r>
            <a:r>
              <a:rPr lang="en-GB" sz="1800" spc="-3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chemeClr val="bg1"/>
                </a:solidFill>
                <a:latin typeface="Roboto"/>
                <a:cs typeface="Roboto"/>
              </a:rPr>
              <a:t>dimension</a:t>
            </a:r>
            <a:r>
              <a:rPr lang="en-GB" sz="18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Roboto"/>
                <a:cs typeface="Roboto"/>
              </a:rPr>
              <a:t>of</a:t>
            </a:r>
            <a:r>
              <a:rPr lang="en-GB" sz="1800" spc="-3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Roboto"/>
                <a:cs typeface="Roboto"/>
              </a:rPr>
              <a:t>the</a:t>
            </a:r>
            <a:r>
              <a:rPr lang="en-GB" sz="18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spc="-25" dirty="0" err="1">
                <a:solidFill>
                  <a:schemeClr val="bg1"/>
                </a:solidFill>
                <a:latin typeface="Roboto"/>
                <a:cs typeface="Roboto"/>
              </a:rPr>
              <a:t>BoW</a:t>
            </a:r>
            <a:r>
              <a:rPr lang="en-GB" sz="1800" spc="-2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chemeClr val="bg1"/>
                </a:solidFill>
                <a:latin typeface="Roboto"/>
                <a:cs typeface="Roboto"/>
              </a:rPr>
              <a:t>feature</a:t>
            </a:r>
            <a:r>
              <a:rPr lang="en-GB" sz="18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chemeClr val="bg1"/>
                </a:solidFill>
                <a:latin typeface="Roboto"/>
                <a:cs typeface="Roboto"/>
              </a:rPr>
              <a:t>vector</a:t>
            </a:r>
            <a:r>
              <a:rPr lang="en-GB" sz="18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chemeClr val="bg1"/>
                </a:solidFill>
                <a:latin typeface="Roboto"/>
                <a:cs typeface="Roboto"/>
              </a:rPr>
              <a:t>huge.</a:t>
            </a:r>
            <a:endParaRPr lang="en-GB" sz="18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469900" marR="170180" indent="-344170">
              <a:lnSpc>
                <a:spcPct val="114999"/>
              </a:lnSpc>
              <a:buFont typeface="Arial MT"/>
              <a:buChar char="●"/>
              <a:tabLst>
                <a:tab pos="469900" algn="l"/>
              </a:tabLst>
            </a:pPr>
            <a:r>
              <a:rPr lang="en-GB" sz="1800" dirty="0">
                <a:solidFill>
                  <a:schemeClr val="bg1"/>
                </a:solidFill>
                <a:latin typeface="Roboto"/>
                <a:cs typeface="Roboto"/>
              </a:rPr>
              <a:t>To</a:t>
            </a:r>
            <a:r>
              <a:rPr lang="en-GB" sz="1800" spc="-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chemeClr val="bg1"/>
                </a:solidFill>
                <a:latin typeface="Roboto"/>
                <a:cs typeface="Roboto"/>
              </a:rPr>
              <a:t>reduce</a:t>
            </a:r>
            <a:r>
              <a:rPr lang="en-GB" sz="18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Roboto"/>
                <a:cs typeface="Roboto"/>
              </a:rPr>
              <a:t>the</a:t>
            </a:r>
            <a:r>
              <a:rPr lang="en-GB" sz="1800" spc="-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spc="-25" dirty="0">
                <a:solidFill>
                  <a:schemeClr val="bg1"/>
                </a:solidFill>
                <a:latin typeface="Roboto"/>
                <a:cs typeface="Roboto"/>
              </a:rPr>
              <a:t>dimensionality,</a:t>
            </a:r>
            <a:r>
              <a:rPr lang="en-GB" sz="18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Roboto"/>
                <a:cs typeface="Roboto"/>
              </a:rPr>
              <a:t>one</a:t>
            </a:r>
            <a:r>
              <a:rPr lang="en-GB" sz="18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Roboto"/>
                <a:cs typeface="Roboto"/>
              </a:rPr>
              <a:t>common</a:t>
            </a:r>
            <a:r>
              <a:rPr lang="en-GB" sz="1800" spc="-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Roboto"/>
                <a:cs typeface="Roboto"/>
              </a:rPr>
              <a:t>way</a:t>
            </a:r>
            <a:r>
              <a:rPr lang="en-GB" sz="18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Roboto"/>
                <a:cs typeface="Roboto"/>
              </a:rPr>
              <a:t>is</a:t>
            </a:r>
            <a:r>
              <a:rPr lang="en-GB" sz="18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Roboto"/>
                <a:cs typeface="Roboto"/>
              </a:rPr>
              <a:t>to</a:t>
            </a:r>
            <a:r>
              <a:rPr lang="en-GB" sz="1800" spc="-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chemeClr val="bg1"/>
                </a:solidFill>
                <a:latin typeface="Roboto"/>
                <a:cs typeface="Roboto"/>
              </a:rPr>
              <a:t>filter</a:t>
            </a:r>
            <a:r>
              <a:rPr lang="en-GB" sz="18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Roboto"/>
                <a:cs typeface="Roboto"/>
              </a:rPr>
              <a:t>the</a:t>
            </a:r>
            <a:r>
              <a:rPr lang="en-GB" sz="18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spc="-20" dirty="0">
                <a:solidFill>
                  <a:schemeClr val="bg1"/>
                </a:solidFill>
                <a:latin typeface="Roboto"/>
                <a:cs typeface="Roboto"/>
              </a:rPr>
              <a:t>relatively</a:t>
            </a:r>
            <a:r>
              <a:rPr lang="en-GB" sz="1800" spc="-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spc="-20" dirty="0">
                <a:solidFill>
                  <a:schemeClr val="bg1"/>
                </a:solidFill>
                <a:latin typeface="Roboto"/>
                <a:cs typeface="Roboto"/>
              </a:rPr>
              <a:t>meaningless</a:t>
            </a:r>
            <a:r>
              <a:rPr lang="en-GB" sz="18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chemeClr val="bg1"/>
                </a:solidFill>
                <a:latin typeface="Roboto"/>
                <a:cs typeface="Roboto"/>
              </a:rPr>
              <a:t>tokens </a:t>
            </a:r>
            <a:r>
              <a:rPr lang="en-GB" sz="1800" dirty="0">
                <a:solidFill>
                  <a:schemeClr val="bg1"/>
                </a:solidFill>
                <a:latin typeface="Roboto"/>
                <a:cs typeface="Roboto"/>
              </a:rPr>
              <a:t>such</a:t>
            </a:r>
            <a:r>
              <a:rPr lang="en-GB" sz="1800" spc="-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Roboto"/>
                <a:cs typeface="Roboto"/>
              </a:rPr>
              <a:t>as</a:t>
            </a:r>
            <a:r>
              <a:rPr lang="en-GB" sz="1800" spc="-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Roboto"/>
                <a:cs typeface="Roboto"/>
              </a:rPr>
              <a:t>stop</a:t>
            </a:r>
            <a:r>
              <a:rPr lang="en-GB" sz="1800" spc="-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Roboto"/>
                <a:cs typeface="Roboto"/>
              </a:rPr>
              <a:t>words</a:t>
            </a:r>
            <a:r>
              <a:rPr lang="en-GB" sz="18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Roboto"/>
                <a:cs typeface="Roboto"/>
              </a:rPr>
              <a:t>or</a:t>
            </a:r>
            <a:r>
              <a:rPr lang="en-GB" sz="1800" spc="-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chemeClr val="bg1"/>
                </a:solidFill>
                <a:latin typeface="Roboto"/>
                <a:cs typeface="Roboto"/>
              </a:rPr>
              <a:t>sometimes</a:t>
            </a:r>
            <a:r>
              <a:rPr lang="en-GB" sz="1800" spc="-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Roboto"/>
                <a:cs typeface="Roboto"/>
              </a:rPr>
              <a:t>add</a:t>
            </a:r>
            <a:r>
              <a:rPr lang="en-GB" sz="1800" spc="-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chemeClr val="bg1"/>
                </a:solidFill>
                <a:latin typeface="Roboto"/>
                <a:cs typeface="Roboto"/>
              </a:rPr>
              <a:t>position</a:t>
            </a:r>
            <a:r>
              <a:rPr lang="en-GB" sz="18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Roboto"/>
                <a:cs typeface="Roboto"/>
              </a:rPr>
              <a:t>and</a:t>
            </a:r>
            <a:r>
              <a:rPr lang="en-GB" sz="1800" spc="-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chemeClr val="bg1"/>
                </a:solidFill>
                <a:latin typeface="Roboto"/>
                <a:cs typeface="Roboto"/>
              </a:rPr>
              <a:t>adjective</a:t>
            </a:r>
            <a:r>
              <a:rPr lang="en-GB" sz="1800" spc="-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chemeClr val="bg1"/>
                </a:solidFill>
                <a:latin typeface="Roboto"/>
                <a:cs typeface="Roboto"/>
              </a:rPr>
              <a:t>words.</a:t>
            </a:r>
            <a:endParaRPr lang="en-GB" sz="1800" dirty="0">
              <a:solidFill>
                <a:schemeClr val="bg1"/>
              </a:solidFill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4599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4903E4A2-2F1A-E1E7-8E96-4624381D1E9A}"/>
              </a:ext>
            </a:extLst>
          </p:cNvPr>
          <p:cNvGrpSpPr/>
          <p:nvPr/>
        </p:nvGrpSpPr>
        <p:grpSpPr>
          <a:xfrm>
            <a:off x="0" y="1438511"/>
            <a:ext cx="9144000" cy="3451860"/>
            <a:chOff x="0" y="1691750"/>
            <a:chExt cx="9144000" cy="3451860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74ACE3AC-C85F-15DF-75DC-8F839D887C45}"/>
                </a:ext>
              </a:extLst>
            </p:cNvPr>
            <p:cNvSpPr/>
            <p:nvPr/>
          </p:nvSpPr>
          <p:spPr>
            <a:xfrm>
              <a:off x="6181162" y="3903669"/>
              <a:ext cx="989330" cy="988060"/>
            </a:xfrm>
            <a:custGeom>
              <a:avLst/>
              <a:gdLst/>
              <a:ahLst/>
              <a:cxnLst/>
              <a:rect l="l" t="t" r="r" b="b"/>
              <a:pathLst>
                <a:path w="989329" h="988060">
                  <a:moveTo>
                    <a:pt x="989099" y="987899"/>
                  </a:moveTo>
                  <a:lnTo>
                    <a:pt x="0" y="987899"/>
                  </a:lnTo>
                  <a:lnTo>
                    <a:pt x="989099" y="0"/>
                  </a:lnTo>
                  <a:lnTo>
                    <a:pt x="989099" y="987899"/>
                  </a:lnTo>
                  <a:close/>
                </a:path>
              </a:pathLst>
            </a:custGeom>
            <a:solidFill>
              <a:srgbClr val="F06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D3ACDE9A-6396-EC66-AFD5-1C002BE50D1E}"/>
                </a:ext>
              </a:extLst>
            </p:cNvPr>
            <p:cNvSpPr/>
            <p:nvPr/>
          </p:nvSpPr>
          <p:spPr>
            <a:xfrm>
              <a:off x="7170273" y="3903669"/>
              <a:ext cx="989330" cy="988060"/>
            </a:xfrm>
            <a:custGeom>
              <a:avLst/>
              <a:gdLst/>
              <a:ahLst/>
              <a:cxnLst/>
              <a:rect l="l" t="t" r="r" b="b"/>
              <a:pathLst>
                <a:path w="989329" h="988060">
                  <a:moveTo>
                    <a:pt x="989099" y="987899"/>
                  </a:moveTo>
                  <a:lnTo>
                    <a:pt x="0" y="987899"/>
                  </a:lnTo>
                  <a:lnTo>
                    <a:pt x="0" y="0"/>
                  </a:lnTo>
                  <a:lnTo>
                    <a:pt x="989099" y="0"/>
                  </a:lnTo>
                  <a:lnTo>
                    <a:pt x="989099" y="987899"/>
                  </a:lnTo>
                  <a:close/>
                </a:path>
              </a:pathLst>
            </a:custGeom>
            <a:solidFill>
              <a:srgbClr val="D13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B733DC3B-DAAE-ED4C-E8C4-9D62EAD5D751}"/>
                </a:ext>
              </a:extLst>
            </p:cNvPr>
            <p:cNvSpPr/>
            <p:nvPr/>
          </p:nvSpPr>
          <p:spPr>
            <a:xfrm>
              <a:off x="8154757" y="3903682"/>
              <a:ext cx="989330" cy="988060"/>
            </a:xfrm>
            <a:custGeom>
              <a:avLst/>
              <a:gdLst/>
              <a:ahLst/>
              <a:cxnLst/>
              <a:rect l="l" t="t" r="r" b="b"/>
              <a:pathLst>
                <a:path w="989329" h="988060">
                  <a:moveTo>
                    <a:pt x="989099" y="987899"/>
                  </a:moveTo>
                  <a:lnTo>
                    <a:pt x="0" y="0"/>
                  </a:lnTo>
                  <a:lnTo>
                    <a:pt x="989099" y="0"/>
                  </a:lnTo>
                  <a:lnTo>
                    <a:pt x="989099" y="987899"/>
                  </a:lnTo>
                  <a:close/>
                </a:path>
              </a:pathLst>
            </a:custGeom>
            <a:solidFill>
              <a:srgbClr val="9B2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AC8CEA62-B335-12B1-F166-BF8E346E946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91750"/>
              <a:ext cx="9143999" cy="345184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72D8B2B0-D333-1A09-D139-293A10ACEF8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94100" y="253145"/>
            <a:ext cx="76962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bg1"/>
                </a:solidFill>
              </a:rPr>
              <a:t>Feature</a:t>
            </a:r>
            <a:r>
              <a:rPr spc="-135" dirty="0">
                <a:solidFill>
                  <a:schemeClr val="bg1"/>
                </a:solidFill>
              </a:rPr>
              <a:t> </a:t>
            </a:r>
            <a:r>
              <a:rPr spc="-25" dirty="0">
                <a:solidFill>
                  <a:schemeClr val="bg1"/>
                </a:solidFill>
              </a:rPr>
              <a:t>Engineering</a:t>
            </a:r>
            <a:r>
              <a:rPr spc="-65" dirty="0">
                <a:solidFill>
                  <a:schemeClr val="bg1"/>
                </a:solidFill>
              </a:rPr>
              <a:t> </a:t>
            </a:r>
            <a:r>
              <a:rPr spc="-475" dirty="0">
                <a:solidFill>
                  <a:schemeClr val="bg1"/>
                </a:solidFill>
              </a:rPr>
              <a:t>-</a:t>
            </a:r>
            <a:r>
              <a:rPr spc="-10" dirty="0">
                <a:solidFill>
                  <a:schemeClr val="bg1"/>
                </a:solidFill>
              </a:rPr>
              <a:t> </a:t>
            </a:r>
            <a:r>
              <a:rPr spc="-25" dirty="0">
                <a:solidFill>
                  <a:schemeClr val="bg1"/>
                </a:solidFill>
              </a:rPr>
              <a:t>BoW</a:t>
            </a:r>
          </a:p>
        </p:txBody>
      </p:sp>
    </p:spTree>
    <p:extLst>
      <p:ext uri="{BB962C8B-B14F-4D97-AF65-F5344CB8AC3E}">
        <p14:creationId xmlns:p14="http://schemas.microsoft.com/office/powerpoint/2010/main" val="4267516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23B3B41-B593-4C5E-D065-B3447F7D7391}"/>
              </a:ext>
            </a:extLst>
          </p:cNvPr>
          <p:cNvSpPr/>
          <p:nvPr/>
        </p:nvSpPr>
        <p:spPr>
          <a:xfrm flipV="1">
            <a:off x="0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F8BE59F-EE49-E09A-EB49-A49325278BA7}"/>
              </a:ext>
            </a:extLst>
          </p:cNvPr>
          <p:cNvSpPr/>
          <p:nvPr/>
        </p:nvSpPr>
        <p:spPr>
          <a:xfrm flipH="1" flipV="1">
            <a:off x="7976235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55FC5E98-1A0C-380F-CA67-3A6309B25C2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965" y="1223988"/>
            <a:ext cx="9143999" cy="26955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A0EF56A3-305E-A334-99D5-C03D81AA3F1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89660" y="200473"/>
            <a:ext cx="76962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bg1"/>
                </a:solidFill>
              </a:rPr>
              <a:t>Feature</a:t>
            </a:r>
            <a:r>
              <a:rPr spc="-135" dirty="0">
                <a:solidFill>
                  <a:schemeClr val="bg1"/>
                </a:solidFill>
              </a:rPr>
              <a:t> </a:t>
            </a:r>
            <a:r>
              <a:rPr spc="-25" dirty="0">
                <a:solidFill>
                  <a:schemeClr val="bg1"/>
                </a:solidFill>
              </a:rPr>
              <a:t>Engineering</a:t>
            </a:r>
            <a:r>
              <a:rPr spc="-65" dirty="0">
                <a:solidFill>
                  <a:schemeClr val="bg1"/>
                </a:solidFill>
              </a:rPr>
              <a:t> </a:t>
            </a:r>
            <a:r>
              <a:rPr spc="-475" dirty="0">
                <a:solidFill>
                  <a:schemeClr val="bg1"/>
                </a:solidFill>
              </a:rPr>
              <a:t>-</a:t>
            </a:r>
            <a:r>
              <a:rPr spc="-10" dirty="0">
                <a:solidFill>
                  <a:schemeClr val="bg1"/>
                </a:solidFill>
              </a:rPr>
              <a:t> </a:t>
            </a:r>
            <a:r>
              <a:rPr spc="-25" dirty="0">
                <a:solidFill>
                  <a:schemeClr val="bg1"/>
                </a:solidFill>
              </a:rPr>
              <a:t>BoW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BD1A3BC-15FC-C2C4-1DC0-5BD86051551C}"/>
              </a:ext>
            </a:extLst>
          </p:cNvPr>
          <p:cNvSpPr txBox="1"/>
          <p:nvPr/>
        </p:nvSpPr>
        <p:spPr>
          <a:xfrm>
            <a:off x="1066800" y="688028"/>
            <a:ext cx="6810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chemeClr val="bg1"/>
                </a:solidFill>
                <a:latin typeface="Roboto"/>
                <a:cs typeface="Roboto"/>
              </a:rPr>
              <a:t>Extract</a:t>
            </a:r>
            <a:r>
              <a:rPr sz="1800" spc="-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chemeClr val="bg1"/>
                </a:solidFill>
                <a:latin typeface="Roboto"/>
                <a:cs typeface="Roboto"/>
              </a:rPr>
              <a:t>BoW</a:t>
            </a:r>
            <a:r>
              <a:rPr sz="18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Roboto"/>
                <a:cs typeface="Roboto"/>
              </a:rPr>
              <a:t>features</a:t>
            </a:r>
            <a:r>
              <a:rPr sz="18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chemeClr val="bg1"/>
                </a:solidFill>
                <a:latin typeface="Roboto"/>
                <a:cs typeface="Roboto"/>
              </a:rPr>
              <a:t>for</a:t>
            </a:r>
            <a:r>
              <a:rPr sz="18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chemeClr val="bg1"/>
                </a:solidFill>
                <a:latin typeface="Roboto"/>
                <a:cs typeface="Roboto"/>
              </a:rPr>
              <a:t>course</a:t>
            </a:r>
            <a:r>
              <a:rPr sz="1800" spc="-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Roboto"/>
                <a:cs typeface="Roboto"/>
              </a:rPr>
              <a:t>textual</a:t>
            </a:r>
            <a:r>
              <a:rPr sz="18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Roboto"/>
                <a:cs typeface="Roboto"/>
              </a:rPr>
              <a:t>content</a:t>
            </a:r>
            <a:r>
              <a:rPr sz="18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chemeClr val="bg1"/>
                </a:solidFill>
                <a:latin typeface="Roboto"/>
                <a:cs typeface="Roboto"/>
              </a:rPr>
              <a:t>and</a:t>
            </a:r>
            <a:r>
              <a:rPr sz="18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Roboto"/>
                <a:cs typeface="Roboto"/>
              </a:rPr>
              <a:t>build</a:t>
            </a:r>
            <a:r>
              <a:rPr sz="1800" spc="-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chemeClr val="bg1"/>
                </a:solidFill>
                <a:latin typeface="Roboto"/>
                <a:cs typeface="Roboto"/>
              </a:rPr>
              <a:t>a</a:t>
            </a:r>
            <a:r>
              <a:rPr sz="18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Roboto"/>
                <a:cs typeface="Roboto"/>
              </a:rPr>
              <a:t>dataset</a:t>
            </a:r>
            <a:endParaRPr sz="1800" dirty="0">
              <a:solidFill>
                <a:schemeClr val="bg1"/>
              </a:solidFill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42163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23B3B41-B593-4C5E-D065-B3447F7D7391}"/>
              </a:ext>
            </a:extLst>
          </p:cNvPr>
          <p:cNvSpPr/>
          <p:nvPr/>
        </p:nvSpPr>
        <p:spPr>
          <a:xfrm flipV="1">
            <a:off x="0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F9812B0D-4542-0AC2-F18C-E0C34A4320F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7643" y="1200150"/>
            <a:ext cx="3238499" cy="35623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94F42C42-8A57-2A3D-7409-7BFDAA82BCC4}"/>
              </a:ext>
            </a:extLst>
          </p:cNvPr>
          <p:cNvSpPr txBox="1">
            <a:spLocks/>
          </p:cNvSpPr>
          <p:nvPr/>
        </p:nvSpPr>
        <p:spPr>
          <a:xfrm>
            <a:off x="1219200" y="127952"/>
            <a:ext cx="40290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700" b="0" i="0">
                <a:solidFill>
                  <a:srgbClr val="2A3890"/>
                </a:solidFill>
                <a:latin typeface="Roboto"/>
                <a:ea typeface="+mj-ea"/>
                <a:cs typeface="Roboto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spc="-10" dirty="0">
                <a:solidFill>
                  <a:schemeClr val="bg1"/>
                </a:solidFill>
              </a:rPr>
              <a:t>Feature</a:t>
            </a:r>
            <a:r>
              <a:rPr lang="en-GB" spc="-135" dirty="0">
                <a:solidFill>
                  <a:schemeClr val="bg1"/>
                </a:solidFill>
              </a:rPr>
              <a:t> </a:t>
            </a:r>
            <a:r>
              <a:rPr lang="en-GB" spc="-25" dirty="0">
                <a:solidFill>
                  <a:schemeClr val="bg1"/>
                </a:solidFill>
              </a:rPr>
              <a:t>Engineering</a:t>
            </a:r>
            <a:r>
              <a:rPr lang="en-GB" spc="-65" dirty="0">
                <a:solidFill>
                  <a:schemeClr val="bg1"/>
                </a:solidFill>
              </a:rPr>
              <a:t> </a:t>
            </a:r>
            <a:r>
              <a:rPr lang="en-GB" spc="-475" dirty="0">
                <a:solidFill>
                  <a:schemeClr val="bg1"/>
                </a:solidFill>
              </a:rPr>
              <a:t>-</a:t>
            </a:r>
            <a:r>
              <a:rPr lang="en-GB" spc="-10" dirty="0">
                <a:solidFill>
                  <a:schemeClr val="bg1"/>
                </a:solidFill>
              </a:rPr>
              <a:t> </a:t>
            </a:r>
            <a:r>
              <a:rPr lang="en-GB" spc="-25" dirty="0" err="1">
                <a:solidFill>
                  <a:schemeClr val="bg1"/>
                </a:solidFill>
              </a:rPr>
              <a:t>BoW</a:t>
            </a:r>
            <a:endParaRPr lang="en-GB" spc="-25" dirty="0">
              <a:solidFill>
                <a:schemeClr val="bg1"/>
              </a:solidFill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02231D0-786A-AC50-2C76-3C5B636CD453}"/>
              </a:ext>
            </a:extLst>
          </p:cNvPr>
          <p:cNvSpPr txBox="1"/>
          <p:nvPr/>
        </p:nvSpPr>
        <p:spPr>
          <a:xfrm>
            <a:off x="384725" y="1282783"/>
            <a:ext cx="5356860" cy="241861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102870">
              <a:lnSpc>
                <a:spcPts val="2050"/>
              </a:lnSpc>
              <a:spcBef>
                <a:spcPts val="260"/>
              </a:spcBef>
            </a:pPr>
            <a:r>
              <a:rPr sz="1800" spc="-10" dirty="0">
                <a:solidFill>
                  <a:schemeClr val="bg1"/>
                </a:solidFill>
                <a:latin typeface="Roboto"/>
                <a:cs typeface="Roboto"/>
              </a:rPr>
              <a:t>Extract</a:t>
            </a:r>
            <a:r>
              <a:rPr sz="18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chemeClr val="bg1"/>
                </a:solidFill>
                <a:latin typeface="Roboto"/>
                <a:cs typeface="Roboto"/>
              </a:rPr>
              <a:t>BoW</a:t>
            </a:r>
            <a:r>
              <a:rPr sz="18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Roboto"/>
                <a:cs typeface="Roboto"/>
              </a:rPr>
              <a:t>features</a:t>
            </a:r>
            <a:r>
              <a:rPr sz="18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chemeClr val="bg1"/>
                </a:solidFill>
                <a:latin typeface="Roboto"/>
                <a:cs typeface="Roboto"/>
              </a:rPr>
              <a:t>for</a:t>
            </a:r>
            <a:r>
              <a:rPr sz="18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chemeClr val="bg1"/>
                </a:solidFill>
                <a:latin typeface="Roboto"/>
                <a:cs typeface="Roboto"/>
              </a:rPr>
              <a:t>course</a:t>
            </a:r>
            <a:r>
              <a:rPr sz="1800" spc="-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Roboto"/>
                <a:cs typeface="Roboto"/>
              </a:rPr>
              <a:t>textual</a:t>
            </a:r>
            <a:r>
              <a:rPr sz="18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Roboto"/>
                <a:cs typeface="Roboto"/>
              </a:rPr>
              <a:t>content</a:t>
            </a:r>
            <a:r>
              <a:rPr sz="18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chemeClr val="bg1"/>
                </a:solidFill>
                <a:latin typeface="Roboto"/>
                <a:cs typeface="Roboto"/>
              </a:rPr>
              <a:t>and </a:t>
            </a:r>
            <a:r>
              <a:rPr sz="1800" spc="-10" dirty="0">
                <a:solidFill>
                  <a:schemeClr val="bg1"/>
                </a:solidFill>
                <a:latin typeface="Roboto"/>
                <a:cs typeface="Roboto"/>
              </a:rPr>
              <a:t>build</a:t>
            </a:r>
            <a:r>
              <a:rPr sz="18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chemeClr val="bg1"/>
                </a:solidFill>
                <a:latin typeface="Roboto"/>
                <a:cs typeface="Roboto"/>
              </a:rPr>
              <a:t>a</a:t>
            </a:r>
            <a:r>
              <a:rPr sz="18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chemeClr val="bg1"/>
                </a:solidFill>
                <a:latin typeface="Roboto"/>
                <a:cs typeface="Roboto"/>
              </a:rPr>
              <a:t>dataset</a:t>
            </a:r>
            <a:endParaRPr sz="18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700" marR="5080">
              <a:lnSpc>
                <a:spcPts val="1710"/>
              </a:lnSpc>
              <a:spcBef>
                <a:spcPts val="1200"/>
              </a:spcBef>
            </a:pPr>
            <a:r>
              <a:rPr sz="1500" dirty="0">
                <a:solidFill>
                  <a:schemeClr val="bg1"/>
                </a:solidFill>
                <a:latin typeface="Roboto"/>
                <a:cs typeface="Roboto"/>
              </a:rPr>
              <a:t>Create</a:t>
            </a:r>
            <a:r>
              <a:rPr sz="15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chemeClr val="bg1"/>
                </a:solidFill>
                <a:latin typeface="Roboto"/>
                <a:cs typeface="Roboto"/>
              </a:rPr>
              <a:t>a</a:t>
            </a:r>
            <a:r>
              <a:rPr sz="15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chemeClr val="bg1"/>
                </a:solidFill>
                <a:latin typeface="Roboto"/>
                <a:cs typeface="Roboto"/>
              </a:rPr>
              <a:t>new</a:t>
            </a:r>
            <a:r>
              <a:rPr sz="15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chemeClr val="bg1"/>
                </a:solidFill>
                <a:latin typeface="Roboto"/>
                <a:cs typeface="Roboto"/>
              </a:rPr>
              <a:t>course_bow</a:t>
            </a:r>
            <a:r>
              <a:rPr sz="15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chemeClr val="bg1"/>
                </a:solidFill>
                <a:latin typeface="Roboto"/>
                <a:cs typeface="Roboto"/>
              </a:rPr>
              <a:t>dataframe</a:t>
            </a:r>
            <a:r>
              <a:rPr sz="15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chemeClr val="bg1"/>
                </a:solidFill>
                <a:latin typeface="Roboto"/>
                <a:cs typeface="Roboto"/>
              </a:rPr>
              <a:t>based</a:t>
            </a:r>
            <a:r>
              <a:rPr sz="15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chemeClr val="bg1"/>
                </a:solidFill>
                <a:latin typeface="Roboto"/>
                <a:cs typeface="Roboto"/>
              </a:rPr>
              <a:t>on</a:t>
            </a:r>
            <a:r>
              <a:rPr sz="15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chemeClr val="bg1"/>
                </a:solidFill>
                <a:latin typeface="Roboto"/>
                <a:cs typeface="Roboto"/>
              </a:rPr>
              <a:t>the</a:t>
            </a:r>
            <a:r>
              <a:rPr sz="15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chemeClr val="bg1"/>
                </a:solidFill>
                <a:latin typeface="Roboto"/>
                <a:cs typeface="Roboto"/>
              </a:rPr>
              <a:t>extracted </a:t>
            </a:r>
            <a:r>
              <a:rPr sz="1500" dirty="0">
                <a:solidFill>
                  <a:schemeClr val="bg1"/>
                </a:solidFill>
                <a:latin typeface="Roboto"/>
                <a:cs typeface="Roboto"/>
              </a:rPr>
              <a:t>BoW</a:t>
            </a:r>
            <a:r>
              <a:rPr sz="15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chemeClr val="bg1"/>
                </a:solidFill>
                <a:latin typeface="Roboto"/>
                <a:cs typeface="Roboto"/>
              </a:rPr>
              <a:t>features.</a:t>
            </a:r>
            <a:r>
              <a:rPr sz="15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chemeClr val="bg1"/>
                </a:solidFill>
                <a:latin typeface="Roboto"/>
                <a:cs typeface="Roboto"/>
              </a:rPr>
              <a:t>he</a:t>
            </a:r>
            <a:r>
              <a:rPr sz="15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chemeClr val="bg1"/>
                </a:solidFill>
                <a:latin typeface="Roboto"/>
                <a:cs typeface="Roboto"/>
              </a:rPr>
              <a:t>new</a:t>
            </a:r>
            <a:r>
              <a:rPr sz="15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chemeClr val="bg1"/>
                </a:solidFill>
                <a:latin typeface="Roboto"/>
                <a:cs typeface="Roboto"/>
              </a:rPr>
              <a:t>dataframe</a:t>
            </a:r>
            <a:r>
              <a:rPr sz="1500" spc="-3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chemeClr val="bg1"/>
                </a:solidFill>
                <a:latin typeface="Roboto"/>
                <a:cs typeface="Roboto"/>
              </a:rPr>
              <a:t>needs</a:t>
            </a:r>
            <a:r>
              <a:rPr sz="15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chemeClr val="bg1"/>
                </a:solidFill>
                <a:latin typeface="Roboto"/>
                <a:cs typeface="Roboto"/>
              </a:rPr>
              <a:t>to</a:t>
            </a:r>
            <a:r>
              <a:rPr sz="15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chemeClr val="bg1"/>
                </a:solidFill>
                <a:latin typeface="Roboto"/>
                <a:cs typeface="Roboto"/>
              </a:rPr>
              <a:t>include</a:t>
            </a:r>
            <a:r>
              <a:rPr sz="15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chemeClr val="bg1"/>
                </a:solidFill>
                <a:latin typeface="Roboto"/>
                <a:cs typeface="Roboto"/>
              </a:rPr>
              <a:t>the</a:t>
            </a:r>
            <a:r>
              <a:rPr sz="15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chemeClr val="bg1"/>
                </a:solidFill>
                <a:latin typeface="Roboto"/>
                <a:cs typeface="Roboto"/>
              </a:rPr>
              <a:t>following columns</a:t>
            </a:r>
            <a:r>
              <a:rPr sz="1500" spc="-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chemeClr val="bg1"/>
                </a:solidFill>
                <a:latin typeface="Roboto"/>
                <a:cs typeface="Roboto"/>
              </a:rPr>
              <a:t>(you</a:t>
            </a:r>
            <a:r>
              <a:rPr sz="1500" spc="-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chemeClr val="bg1"/>
                </a:solidFill>
                <a:latin typeface="Roboto"/>
                <a:cs typeface="Roboto"/>
              </a:rPr>
              <a:t>may</a:t>
            </a:r>
            <a:r>
              <a:rPr sz="1500" spc="-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chemeClr val="bg1"/>
                </a:solidFill>
                <a:latin typeface="Roboto"/>
                <a:cs typeface="Roboto"/>
              </a:rPr>
              <a:t>include</a:t>
            </a:r>
            <a:r>
              <a:rPr sz="15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chemeClr val="bg1"/>
                </a:solidFill>
                <a:latin typeface="Roboto"/>
                <a:cs typeface="Roboto"/>
              </a:rPr>
              <a:t>other</a:t>
            </a:r>
            <a:r>
              <a:rPr sz="1500" spc="-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chemeClr val="bg1"/>
                </a:solidFill>
                <a:latin typeface="Roboto"/>
                <a:cs typeface="Roboto"/>
              </a:rPr>
              <a:t>relevant</a:t>
            </a:r>
            <a:r>
              <a:rPr sz="1500" spc="-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chemeClr val="bg1"/>
                </a:solidFill>
                <a:latin typeface="Roboto"/>
                <a:cs typeface="Roboto"/>
              </a:rPr>
              <a:t>columns</a:t>
            </a:r>
            <a:r>
              <a:rPr sz="1500" spc="-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chemeClr val="bg1"/>
                </a:solidFill>
                <a:latin typeface="Roboto"/>
                <a:cs typeface="Roboto"/>
              </a:rPr>
              <a:t>as</a:t>
            </a:r>
            <a:r>
              <a:rPr sz="15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chemeClr val="bg1"/>
                </a:solidFill>
                <a:latin typeface="Roboto"/>
                <a:cs typeface="Roboto"/>
              </a:rPr>
              <a:t>well):</a:t>
            </a:r>
            <a:endParaRPr sz="15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469265" indent="-343535">
              <a:lnSpc>
                <a:spcPts val="1755"/>
              </a:lnSpc>
              <a:spcBef>
                <a:spcPts val="107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spc="-25" dirty="0">
                <a:solidFill>
                  <a:schemeClr val="bg1"/>
                </a:solidFill>
                <a:latin typeface="Roboto"/>
                <a:cs typeface="Roboto"/>
              </a:rPr>
              <a:t>'doc_index':</a:t>
            </a:r>
            <a:r>
              <a:rPr sz="15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chemeClr val="bg1"/>
                </a:solidFill>
                <a:latin typeface="Roboto"/>
                <a:cs typeface="Roboto"/>
              </a:rPr>
              <a:t>the</a:t>
            </a:r>
            <a:r>
              <a:rPr sz="15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chemeClr val="bg1"/>
                </a:solidFill>
                <a:latin typeface="Roboto"/>
                <a:cs typeface="Roboto"/>
              </a:rPr>
              <a:t>course</a:t>
            </a:r>
            <a:r>
              <a:rPr sz="15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chemeClr val="bg1"/>
                </a:solidFill>
                <a:latin typeface="Roboto"/>
                <a:cs typeface="Roboto"/>
              </a:rPr>
              <a:t>index</a:t>
            </a:r>
            <a:r>
              <a:rPr sz="15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chemeClr val="bg1"/>
                </a:solidFill>
                <a:latin typeface="Roboto"/>
                <a:cs typeface="Roboto"/>
              </a:rPr>
              <a:t>starting</a:t>
            </a:r>
            <a:r>
              <a:rPr sz="15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chemeClr val="bg1"/>
                </a:solidFill>
                <a:latin typeface="Roboto"/>
                <a:cs typeface="Roboto"/>
              </a:rPr>
              <a:t>from</a:t>
            </a:r>
            <a:r>
              <a:rPr sz="15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Roboto"/>
                <a:cs typeface="Roboto"/>
              </a:rPr>
              <a:t>0</a:t>
            </a:r>
            <a:endParaRPr sz="15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469265" indent="-343535">
              <a:lnSpc>
                <a:spcPts val="1710"/>
              </a:lnSpc>
              <a:buFont typeface="Arial MT"/>
              <a:buChar char="●"/>
              <a:tabLst>
                <a:tab pos="469265" algn="l"/>
              </a:tabLst>
            </a:pPr>
            <a:r>
              <a:rPr sz="1500" spc="-25" dirty="0">
                <a:solidFill>
                  <a:schemeClr val="bg1"/>
                </a:solidFill>
                <a:latin typeface="Roboto"/>
                <a:cs typeface="Roboto"/>
              </a:rPr>
              <a:t>'doc_id':</a:t>
            </a:r>
            <a:r>
              <a:rPr sz="15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chemeClr val="bg1"/>
                </a:solidFill>
                <a:latin typeface="Roboto"/>
                <a:cs typeface="Roboto"/>
              </a:rPr>
              <a:t>the</a:t>
            </a:r>
            <a:r>
              <a:rPr sz="15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chemeClr val="bg1"/>
                </a:solidFill>
                <a:latin typeface="Roboto"/>
                <a:cs typeface="Roboto"/>
              </a:rPr>
              <a:t>actual</a:t>
            </a:r>
            <a:r>
              <a:rPr sz="15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chemeClr val="bg1"/>
                </a:solidFill>
                <a:latin typeface="Roboto"/>
                <a:cs typeface="Roboto"/>
              </a:rPr>
              <a:t>course</a:t>
            </a:r>
            <a:r>
              <a:rPr sz="1500" spc="-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chemeClr val="bg1"/>
                </a:solidFill>
                <a:latin typeface="Roboto"/>
                <a:cs typeface="Roboto"/>
              </a:rPr>
              <a:t>id</a:t>
            </a:r>
            <a:r>
              <a:rPr sz="15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chemeClr val="bg1"/>
                </a:solidFill>
                <a:latin typeface="Roboto"/>
                <a:cs typeface="Roboto"/>
              </a:rPr>
              <a:t>such</a:t>
            </a:r>
            <a:r>
              <a:rPr sz="15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chemeClr val="bg1"/>
                </a:solidFill>
                <a:latin typeface="Roboto"/>
                <a:cs typeface="Roboto"/>
              </a:rPr>
              <a:t>as</a:t>
            </a:r>
            <a:r>
              <a:rPr sz="15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chemeClr val="bg1"/>
                </a:solidFill>
                <a:latin typeface="Roboto"/>
                <a:cs typeface="Roboto"/>
              </a:rPr>
              <a:t>ML0201EN</a:t>
            </a:r>
            <a:endParaRPr sz="15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469265" indent="-343535">
              <a:lnSpc>
                <a:spcPts val="1710"/>
              </a:lnSpc>
              <a:buFont typeface="Arial MT"/>
              <a:buChar char="●"/>
              <a:tabLst>
                <a:tab pos="469265" algn="l"/>
              </a:tabLst>
            </a:pPr>
            <a:r>
              <a:rPr sz="1500" spc="-35" dirty="0">
                <a:solidFill>
                  <a:schemeClr val="bg1"/>
                </a:solidFill>
                <a:latin typeface="Roboto"/>
                <a:cs typeface="Roboto"/>
              </a:rPr>
              <a:t>'token':</a:t>
            </a:r>
            <a:r>
              <a:rPr sz="15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chemeClr val="bg1"/>
                </a:solidFill>
                <a:latin typeface="Roboto"/>
                <a:cs typeface="Roboto"/>
              </a:rPr>
              <a:t>the</a:t>
            </a:r>
            <a:r>
              <a:rPr sz="15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chemeClr val="bg1"/>
                </a:solidFill>
                <a:latin typeface="Roboto"/>
                <a:cs typeface="Roboto"/>
              </a:rPr>
              <a:t>tokens</a:t>
            </a:r>
            <a:r>
              <a:rPr sz="15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chemeClr val="bg1"/>
                </a:solidFill>
                <a:latin typeface="Roboto"/>
                <a:cs typeface="Roboto"/>
              </a:rPr>
              <a:t>for</a:t>
            </a:r>
            <a:r>
              <a:rPr sz="15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chemeClr val="bg1"/>
                </a:solidFill>
                <a:latin typeface="Roboto"/>
                <a:cs typeface="Roboto"/>
              </a:rPr>
              <a:t>each</a:t>
            </a:r>
            <a:r>
              <a:rPr sz="15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chemeClr val="bg1"/>
                </a:solidFill>
                <a:latin typeface="Roboto"/>
                <a:cs typeface="Roboto"/>
              </a:rPr>
              <a:t>course</a:t>
            </a:r>
            <a:endParaRPr sz="15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469265" indent="-343535">
              <a:lnSpc>
                <a:spcPts val="1755"/>
              </a:lnSpc>
              <a:buFont typeface="Arial MT"/>
              <a:buChar char="●"/>
              <a:tabLst>
                <a:tab pos="469265" algn="l"/>
              </a:tabLst>
            </a:pPr>
            <a:r>
              <a:rPr sz="1500" spc="-25" dirty="0">
                <a:solidFill>
                  <a:schemeClr val="bg1"/>
                </a:solidFill>
                <a:latin typeface="Roboto"/>
                <a:cs typeface="Roboto"/>
              </a:rPr>
              <a:t>'bow':</a:t>
            </a:r>
            <a:r>
              <a:rPr sz="15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chemeClr val="bg1"/>
                </a:solidFill>
                <a:latin typeface="Roboto"/>
                <a:cs typeface="Roboto"/>
              </a:rPr>
              <a:t>the</a:t>
            </a:r>
            <a:r>
              <a:rPr sz="15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chemeClr val="bg1"/>
                </a:solidFill>
                <a:latin typeface="Roboto"/>
                <a:cs typeface="Roboto"/>
              </a:rPr>
              <a:t>bow</a:t>
            </a:r>
            <a:r>
              <a:rPr sz="15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chemeClr val="bg1"/>
                </a:solidFill>
                <a:latin typeface="Roboto"/>
                <a:cs typeface="Roboto"/>
              </a:rPr>
              <a:t>value</a:t>
            </a:r>
            <a:r>
              <a:rPr sz="15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chemeClr val="bg1"/>
                </a:solidFill>
                <a:latin typeface="Roboto"/>
                <a:cs typeface="Roboto"/>
              </a:rPr>
              <a:t>for</a:t>
            </a:r>
            <a:r>
              <a:rPr sz="15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chemeClr val="bg1"/>
                </a:solidFill>
                <a:latin typeface="Roboto"/>
                <a:cs typeface="Roboto"/>
              </a:rPr>
              <a:t>each</a:t>
            </a:r>
            <a:r>
              <a:rPr sz="15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chemeClr val="bg1"/>
                </a:solidFill>
                <a:latin typeface="Roboto"/>
                <a:cs typeface="Roboto"/>
              </a:rPr>
              <a:t>token</a:t>
            </a:r>
            <a:endParaRPr sz="1500" dirty="0">
              <a:solidFill>
                <a:schemeClr val="bg1"/>
              </a:solidFill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08864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23B3B41-B593-4C5E-D065-B3447F7D7391}"/>
              </a:ext>
            </a:extLst>
          </p:cNvPr>
          <p:cNvSpPr/>
          <p:nvPr/>
        </p:nvSpPr>
        <p:spPr>
          <a:xfrm flipV="1">
            <a:off x="0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F8BE59F-EE49-E09A-EB49-A49325278BA7}"/>
              </a:ext>
            </a:extLst>
          </p:cNvPr>
          <p:cNvSpPr/>
          <p:nvPr/>
        </p:nvSpPr>
        <p:spPr>
          <a:xfrm flipH="1" flipV="1">
            <a:off x="7976235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598F6-C72B-8A23-3E52-72EC2EB8876B}"/>
              </a:ext>
            </a:extLst>
          </p:cNvPr>
          <p:cNvSpPr txBox="1"/>
          <p:nvPr/>
        </p:nvSpPr>
        <p:spPr>
          <a:xfrm>
            <a:off x="1524000" y="1504950"/>
            <a:ext cx="6324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spc="-25" dirty="0">
                <a:solidFill>
                  <a:srgbClr val="FFFFFF"/>
                </a:solidFill>
                <a:cs typeface="+mj-cs"/>
              </a:rPr>
              <a:t>Content-based Recommendation </a:t>
            </a:r>
            <a:r>
              <a:rPr lang="en-GB" sz="3600" spc="-10" dirty="0">
                <a:solidFill>
                  <a:srgbClr val="FFFFFF"/>
                </a:solidFill>
                <a:cs typeface="+mj-cs"/>
              </a:rPr>
              <a:t>System Using Unsupervised </a:t>
            </a:r>
            <a:r>
              <a:rPr lang="en-GB" sz="3600" spc="-20" dirty="0">
                <a:solidFill>
                  <a:srgbClr val="FFFFFF"/>
                </a:solidFill>
                <a:cs typeface="+mj-cs"/>
              </a:rPr>
              <a:t>Learning</a:t>
            </a:r>
            <a:endParaRPr lang="en-US" sz="36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98669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23B3B41-B593-4C5E-D065-B3447F7D7391}"/>
              </a:ext>
            </a:extLst>
          </p:cNvPr>
          <p:cNvSpPr/>
          <p:nvPr/>
        </p:nvSpPr>
        <p:spPr>
          <a:xfrm flipV="1">
            <a:off x="0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F8BE59F-EE49-E09A-EB49-A49325278BA7}"/>
              </a:ext>
            </a:extLst>
          </p:cNvPr>
          <p:cNvSpPr/>
          <p:nvPr/>
        </p:nvSpPr>
        <p:spPr>
          <a:xfrm flipH="1" flipV="1">
            <a:off x="7976235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">
            <a:extLst>
              <a:ext uri="{FF2B5EF4-FFF2-40B4-BE49-F238E27FC236}">
                <a16:creationId xmlns:a16="http://schemas.microsoft.com/office/drawing/2014/main" id="{03284B83-A85D-0C90-918A-12C46EE39C4C}"/>
              </a:ext>
            </a:extLst>
          </p:cNvPr>
          <p:cNvSpPr txBox="1">
            <a:spLocks/>
          </p:cNvSpPr>
          <p:nvPr/>
        </p:nvSpPr>
        <p:spPr>
          <a:xfrm>
            <a:off x="1277213" y="77494"/>
            <a:ext cx="698711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700" b="0" i="0">
                <a:solidFill>
                  <a:srgbClr val="2A3890"/>
                </a:solidFill>
                <a:latin typeface="Roboto"/>
                <a:ea typeface="+mj-ea"/>
                <a:cs typeface="Roboto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en-GB" sz="1800" b="1" dirty="0">
                <a:solidFill>
                  <a:schemeClr val="bg1"/>
                </a:solidFill>
                <a:cs typeface="+mj-cs"/>
              </a:rPr>
              <a:t>1.</a:t>
            </a:r>
            <a:r>
              <a:rPr lang="en-GB" sz="1800" b="1" spc="-10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b="1" spc="-65" dirty="0">
                <a:solidFill>
                  <a:schemeClr val="bg1"/>
                </a:solidFill>
                <a:cs typeface="+mj-cs"/>
              </a:rPr>
              <a:t>Content-</a:t>
            </a:r>
            <a:r>
              <a:rPr lang="en-GB" sz="1800" b="1" spc="-40" dirty="0">
                <a:solidFill>
                  <a:schemeClr val="bg1"/>
                </a:solidFill>
                <a:cs typeface="+mj-cs"/>
              </a:rPr>
              <a:t>based</a:t>
            </a:r>
            <a:r>
              <a:rPr lang="en-GB" sz="1800" b="1" spc="-11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b="1" dirty="0">
                <a:solidFill>
                  <a:schemeClr val="bg1"/>
                </a:solidFill>
                <a:cs typeface="+mj-cs"/>
              </a:rPr>
              <a:t>Course</a:t>
            </a:r>
            <a:r>
              <a:rPr lang="en-GB" sz="1800" b="1" spc="-10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b="1" spc="-10" dirty="0">
                <a:solidFill>
                  <a:schemeClr val="bg1"/>
                </a:solidFill>
                <a:cs typeface="+mj-cs"/>
              </a:rPr>
              <a:t>Recommender</a:t>
            </a:r>
            <a:r>
              <a:rPr lang="en-GB" sz="1800" b="1" spc="-11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b="1" spc="-10" dirty="0">
                <a:solidFill>
                  <a:schemeClr val="bg1"/>
                </a:solidFill>
                <a:cs typeface="+mj-cs"/>
              </a:rPr>
              <a:t>System</a:t>
            </a:r>
            <a:r>
              <a:rPr lang="en-GB" sz="1800" b="1" spc="-11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b="1" spc="-10" dirty="0">
                <a:solidFill>
                  <a:schemeClr val="bg1"/>
                </a:solidFill>
                <a:cs typeface="+mj-cs"/>
              </a:rPr>
              <a:t>using User</a:t>
            </a:r>
            <a:r>
              <a:rPr lang="en-GB" sz="1800" b="1" spc="-16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b="1" spc="-10" dirty="0">
                <a:solidFill>
                  <a:schemeClr val="bg1"/>
                </a:solidFill>
                <a:cs typeface="+mj-cs"/>
              </a:rPr>
              <a:t>Profile</a:t>
            </a:r>
            <a:r>
              <a:rPr lang="en-GB" sz="1800" b="1" spc="-16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b="1" dirty="0">
                <a:solidFill>
                  <a:schemeClr val="bg1"/>
                </a:solidFill>
                <a:cs typeface="+mj-cs"/>
              </a:rPr>
              <a:t>and</a:t>
            </a:r>
            <a:r>
              <a:rPr lang="en-GB" sz="1800" b="1" spc="-13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b="1" dirty="0">
                <a:solidFill>
                  <a:schemeClr val="bg1"/>
                </a:solidFill>
                <a:cs typeface="+mj-cs"/>
              </a:rPr>
              <a:t>Course</a:t>
            </a:r>
            <a:r>
              <a:rPr lang="en-GB" sz="1800" b="1" spc="-114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b="1" dirty="0">
                <a:solidFill>
                  <a:schemeClr val="bg1"/>
                </a:solidFill>
                <a:cs typeface="+mj-cs"/>
              </a:rPr>
              <a:t>Genres</a:t>
            </a:r>
            <a:endParaRPr lang="en-GB" sz="1800" b="1" spc="-1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18808B1B-AE86-ECB4-C5C8-DB039B88F500}"/>
              </a:ext>
            </a:extLst>
          </p:cNvPr>
          <p:cNvSpPr/>
          <p:nvPr/>
        </p:nvSpPr>
        <p:spPr>
          <a:xfrm>
            <a:off x="4373618" y="1482725"/>
            <a:ext cx="2163445" cy="403225"/>
          </a:xfrm>
          <a:custGeom>
            <a:avLst/>
            <a:gdLst/>
            <a:ahLst/>
            <a:cxnLst/>
            <a:rect l="l" t="t" r="r" b="b"/>
            <a:pathLst>
              <a:path w="2163445" h="403225">
                <a:moveTo>
                  <a:pt x="1961483" y="402871"/>
                </a:moveTo>
                <a:lnTo>
                  <a:pt x="0" y="402871"/>
                </a:lnTo>
                <a:lnTo>
                  <a:pt x="201435" y="201435"/>
                </a:lnTo>
                <a:lnTo>
                  <a:pt x="0" y="0"/>
                </a:lnTo>
                <a:lnTo>
                  <a:pt x="1961483" y="0"/>
                </a:lnTo>
                <a:lnTo>
                  <a:pt x="2162919" y="201435"/>
                </a:lnTo>
                <a:lnTo>
                  <a:pt x="1961483" y="402871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2071A962-63AD-A55B-B120-B3CE2706BA21}"/>
              </a:ext>
            </a:extLst>
          </p:cNvPr>
          <p:cNvSpPr txBox="1"/>
          <p:nvPr/>
        </p:nvSpPr>
        <p:spPr>
          <a:xfrm>
            <a:off x="4808910" y="1511114"/>
            <a:ext cx="1292860" cy="2387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Get</a:t>
            </a:r>
            <a:r>
              <a:rPr sz="14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recommend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DECE8A53-5964-931E-24A8-C816082D6BA6}"/>
              </a:ext>
            </a:extLst>
          </p:cNvPr>
          <p:cNvSpPr txBox="1"/>
          <p:nvPr/>
        </p:nvSpPr>
        <p:spPr>
          <a:xfrm>
            <a:off x="5215614" y="1670315"/>
            <a:ext cx="46418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score</a:t>
            </a:r>
            <a:endParaRPr sz="1400">
              <a:latin typeface="Roboto"/>
              <a:cs typeface="Roboto"/>
            </a:endParaRPr>
          </a:p>
        </p:txBody>
      </p:sp>
      <p:grpSp>
        <p:nvGrpSpPr>
          <p:cNvPr id="33" name="object 6">
            <a:extLst>
              <a:ext uri="{FF2B5EF4-FFF2-40B4-BE49-F238E27FC236}">
                <a16:creationId xmlns:a16="http://schemas.microsoft.com/office/drawing/2014/main" id="{E1A66A79-9975-FD9F-F112-C75811D73F1E}"/>
              </a:ext>
            </a:extLst>
          </p:cNvPr>
          <p:cNvGrpSpPr/>
          <p:nvPr/>
        </p:nvGrpSpPr>
        <p:grpSpPr>
          <a:xfrm>
            <a:off x="680935" y="1488691"/>
            <a:ext cx="4089400" cy="403225"/>
            <a:chOff x="680935" y="1488691"/>
            <a:chExt cx="4089400" cy="40322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34" name="object 7">
              <a:extLst>
                <a:ext uri="{FF2B5EF4-FFF2-40B4-BE49-F238E27FC236}">
                  <a16:creationId xmlns:a16="http://schemas.microsoft.com/office/drawing/2014/main" id="{F39AE166-F9FF-C069-D3F3-4D0D8D85B2AE}"/>
                </a:ext>
              </a:extLst>
            </p:cNvPr>
            <p:cNvSpPr/>
            <p:nvPr/>
          </p:nvSpPr>
          <p:spPr>
            <a:xfrm>
              <a:off x="680935" y="1488820"/>
              <a:ext cx="2320925" cy="403225"/>
            </a:xfrm>
            <a:custGeom>
              <a:avLst/>
              <a:gdLst/>
              <a:ahLst/>
              <a:cxnLst/>
              <a:rect l="l" t="t" r="r" b="b"/>
              <a:pathLst>
                <a:path w="2320925" h="403225">
                  <a:moveTo>
                    <a:pt x="2119300" y="402871"/>
                  </a:moveTo>
                  <a:lnTo>
                    <a:pt x="0" y="402871"/>
                  </a:lnTo>
                  <a:lnTo>
                    <a:pt x="0" y="0"/>
                  </a:lnTo>
                  <a:lnTo>
                    <a:pt x="2119300" y="0"/>
                  </a:lnTo>
                  <a:lnTo>
                    <a:pt x="2320736" y="201435"/>
                  </a:lnTo>
                  <a:lnTo>
                    <a:pt x="2119300" y="40287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8">
              <a:extLst>
                <a:ext uri="{FF2B5EF4-FFF2-40B4-BE49-F238E27FC236}">
                  <a16:creationId xmlns:a16="http://schemas.microsoft.com/office/drawing/2014/main" id="{ECE60EFF-E230-6C0D-6866-141862E12B7F}"/>
                </a:ext>
              </a:extLst>
            </p:cNvPr>
            <p:cNvSpPr/>
            <p:nvPr/>
          </p:nvSpPr>
          <p:spPr>
            <a:xfrm>
              <a:off x="2607327" y="1488691"/>
              <a:ext cx="2163445" cy="403225"/>
            </a:xfrm>
            <a:custGeom>
              <a:avLst/>
              <a:gdLst/>
              <a:ahLst/>
              <a:cxnLst/>
              <a:rect l="l" t="t" r="r" b="b"/>
              <a:pathLst>
                <a:path w="2163445" h="403225">
                  <a:moveTo>
                    <a:pt x="1961483" y="402871"/>
                  </a:moveTo>
                  <a:lnTo>
                    <a:pt x="0" y="402871"/>
                  </a:lnTo>
                  <a:lnTo>
                    <a:pt x="201435" y="201435"/>
                  </a:lnTo>
                  <a:lnTo>
                    <a:pt x="0" y="0"/>
                  </a:lnTo>
                  <a:lnTo>
                    <a:pt x="1961483" y="0"/>
                  </a:lnTo>
                  <a:lnTo>
                    <a:pt x="2162919" y="201435"/>
                  </a:lnTo>
                  <a:lnTo>
                    <a:pt x="1961483" y="40287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9">
            <a:extLst>
              <a:ext uri="{FF2B5EF4-FFF2-40B4-BE49-F238E27FC236}">
                <a16:creationId xmlns:a16="http://schemas.microsoft.com/office/drawing/2014/main" id="{482C082A-217C-D049-7FF3-BF7889FFB171}"/>
              </a:ext>
            </a:extLst>
          </p:cNvPr>
          <p:cNvSpPr txBox="1"/>
          <p:nvPr/>
        </p:nvSpPr>
        <p:spPr>
          <a:xfrm>
            <a:off x="966112" y="1558323"/>
            <a:ext cx="34208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6695" algn="l"/>
              </a:tabLst>
            </a:pP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Raw</a:t>
            </a:r>
            <a:r>
              <a:rPr sz="1400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lang="en-GB" sz="1400" spc="-20" dirty="0">
                <a:solidFill>
                  <a:srgbClr val="FFFFFF"/>
                </a:solidFill>
                <a:latin typeface="Roboto"/>
                <a:cs typeface="Roboto"/>
              </a:rPr>
              <a:t>     EDA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lang="en-GB" sz="1400" dirty="0">
                <a:solidFill>
                  <a:srgbClr val="FFFFFF"/>
                </a:solidFill>
                <a:latin typeface="Roboto"/>
                <a:cs typeface="Roboto"/>
              </a:rPr>
              <a:t>      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Feature</a:t>
            </a: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engineering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37" name="object 10">
            <a:extLst>
              <a:ext uri="{FF2B5EF4-FFF2-40B4-BE49-F238E27FC236}">
                <a16:creationId xmlns:a16="http://schemas.microsoft.com/office/drawing/2014/main" id="{A8BCF42E-BD06-44A8-BFCD-A190E57B3F28}"/>
              </a:ext>
            </a:extLst>
          </p:cNvPr>
          <p:cNvSpPr txBox="1"/>
          <p:nvPr/>
        </p:nvSpPr>
        <p:spPr>
          <a:xfrm>
            <a:off x="870300" y="2044908"/>
            <a:ext cx="1671320" cy="10687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Course</a:t>
            </a:r>
            <a:r>
              <a:rPr sz="1100" spc="-4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genres</a:t>
            </a:r>
            <a:r>
              <a:rPr sz="11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 MT"/>
                <a:cs typeface="Arial MT"/>
              </a:rPr>
              <a:t>dataframe:</a:t>
            </a:r>
            <a:endParaRPr sz="11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17200"/>
              </a:lnSpc>
              <a:spcBef>
                <a:spcPts val="25"/>
              </a:spcBef>
            </a:pPr>
            <a:r>
              <a:rPr sz="800" dirty="0">
                <a:solidFill>
                  <a:schemeClr val="bg1"/>
                </a:solidFill>
                <a:latin typeface="Courier New"/>
                <a:cs typeface="Courier New"/>
              </a:rPr>
              <a:t>course_id,</a:t>
            </a:r>
            <a:r>
              <a:rPr sz="800" spc="3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800" dirty="0">
                <a:solidFill>
                  <a:schemeClr val="bg1"/>
                </a:solidFill>
                <a:latin typeface="Courier New"/>
                <a:cs typeface="Courier New"/>
              </a:rPr>
              <a:t>title,</a:t>
            </a:r>
            <a:r>
              <a:rPr sz="800" spc="3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Courier New"/>
                <a:cs typeface="Courier New"/>
              </a:rPr>
              <a:t>[genre_x, genre_y,...]</a:t>
            </a:r>
            <a:endParaRPr sz="800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marL="12700" marR="123189">
              <a:lnSpc>
                <a:spcPct val="115900"/>
              </a:lnSpc>
              <a:spcBef>
                <a:spcPts val="545"/>
              </a:spcBef>
            </a:pP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User</a:t>
            </a:r>
            <a:r>
              <a:rPr sz="1100" spc="-4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dataframe:</a:t>
            </a:r>
            <a:r>
              <a:rPr sz="11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Courier New"/>
                <a:cs typeface="Courier New"/>
              </a:rPr>
              <a:t>user_id, [genre_interest_x, genre_interest_y,...]</a:t>
            </a:r>
            <a:endParaRPr sz="8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8" name="object 11">
            <a:extLst>
              <a:ext uri="{FF2B5EF4-FFF2-40B4-BE49-F238E27FC236}">
                <a16:creationId xmlns:a16="http://schemas.microsoft.com/office/drawing/2014/main" id="{FDD47A1A-C04F-D998-196F-B06205A1CBE2}"/>
              </a:ext>
            </a:extLst>
          </p:cNvPr>
          <p:cNvSpPr txBox="1"/>
          <p:nvPr/>
        </p:nvSpPr>
        <p:spPr>
          <a:xfrm>
            <a:off x="2930525" y="2078437"/>
            <a:ext cx="1268095" cy="6853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Analysis</a:t>
            </a:r>
            <a:r>
              <a:rPr sz="1100" spc="-5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chemeClr val="bg1"/>
                </a:solidFill>
                <a:latin typeface="Arial MT"/>
                <a:cs typeface="Arial MT"/>
              </a:rPr>
              <a:t>data</a:t>
            </a:r>
            <a:endParaRPr sz="11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59100"/>
              </a:lnSpc>
            </a:pP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Drop</a:t>
            </a:r>
            <a:r>
              <a:rPr sz="1100"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the</a:t>
            </a:r>
            <a:r>
              <a:rPr sz="1100"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 MT"/>
                <a:cs typeface="Arial MT"/>
              </a:rPr>
              <a:t>exceptions Normalise</a:t>
            </a:r>
            <a:r>
              <a:rPr sz="1100" spc="-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chemeClr val="bg1"/>
                </a:solidFill>
                <a:latin typeface="Arial MT"/>
                <a:cs typeface="Arial MT"/>
              </a:rPr>
              <a:t>data</a:t>
            </a:r>
            <a:endParaRPr sz="11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9" name="object 12">
            <a:extLst>
              <a:ext uri="{FF2B5EF4-FFF2-40B4-BE49-F238E27FC236}">
                <a16:creationId xmlns:a16="http://schemas.microsoft.com/office/drawing/2014/main" id="{5FB8ADFB-68D4-C7F1-87C1-980BB504CACB}"/>
              </a:ext>
            </a:extLst>
          </p:cNvPr>
          <p:cNvSpPr/>
          <p:nvPr/>
        </p:nvSpPr>
        <p:spPr>
          <a:xfrm>
            <a:off x="6300361" y="1488857"/>
            <a:ext cx="2162810" cy="403225"/>
          </a:xfrm>
          <a:custGeom>
            <a:avLst/>
            <a:gdLst/>
            <a:ahLst/>
            <a:cxnLst/>
            <a:rect l="l" t="t" r="r" b="b"/>
            <a:pathLst>
              <a:path w="2162809" h="403225">
                <a:moveTo>
                  <a:pt x="1961249" y="402899"/>
                </a:moveTo>
                <a:lnTo>
                  <a:pt x="0" y="402899"/>
                </a:lnTo>
                <a:lnTo>
                  <a:pt x="201449" y="201449"/>
                </a:lnTo>
                <a:lnTo>
                  <a:pt x="0" y="0"/>
                </a:lnTo>
                <a:lnTo>
                  <a:pt x="1961249" y="0"/>
                </a:lnTo>
                <a:lnTo>
                  <a:pt x="2162699" y="201449"/>
                </a:lnTo>
                <a:lnTo>
                  <a:pt x="1961249" y="40289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3">
            <a:extLst>
              <a:ext uri="{FF2B5EF4-FFF2-40B4-BE49-F238E27FC236}">
                <a16:creationId xmlns:a16="http://schemas.microsoft.com/office/drawing/2014/main" id="{90C93B67-D233-C952-B589-231B831676E4}"/>
              </a:ext>
            </a:extLst>
          </p:cNvPr>
          <p:cNvSpPr txBox="1"/>
          <p:nvPr/>
        </p:nvSpPr>
        <p:spPr>
          <a:xfrm>
            <a:off x="6747362" y="1565720"/>
            <a:ext cx="1268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Recomendation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41" name="object 14">
            <a:extLst>
              <a:ext uri="{FF2B5EF4-FFF2-40B4-BE49-F238E27FC236}">
                <a16:creationId xmlns:a16="http://schemas.microsoft.com/office/drawing/2014/main" id="{08CC034F-6195-F47B-09A7-5CA00D2A6D3A}"/>
              </a:ext>
            </a:extLst>
          </p:cNvPr>
          <p:cNvSpPr txBox="1"/>
          <p:nvPr/>
        </p:nvSpPr>
        <p:spPr>
          <a:xfrm>
            <a:off x="4843286" y="2055461"/>
            <a:ext cx="126746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Use</a:t>
            </a:r>
            <a:r>
              <a:rPr sz="11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dot</a:t>
            </a:r>
            <a:r>
              <a:rPr sz="11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 MT"/>
                <a:cs typeface="Arial MT"/>
              </a:rPr>
              <a:t>product between</a:t>
            </a:r>
            <a:r>
              <a:rPr sz="11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single</a:t>
            </a:r>
            <a:r>
              <a:rPr sz="11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chemeClr val="bg1"/>
                </a:solidFill>
                <a:latin typeface="Arial MT"/>
                <a:cs typeface="Arial MT"/>
              </a:rPr>
              <a:t>user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vector</a:t>
            </a:r>
            <a:r>
              <a:rPr sz="11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and</a:t>
            </a:r>
            <a:r>
              <a:rPr sz="11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 MT"/>
                <a:cs typeface="Arial MT"/>
              </a:rPr>
              <a:t>specific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course</a:t>
            </a:r>
            <a:r>
              <a:rPr sz="11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to</a:t>
            </a:r>
            <a:r>
              <a:rPr sz="11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 MT"/>
                <a:cs typeface="Arial MT"/>
              </a:rPr>
              <a:t>get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recommend</a:t>
            </a:r>
            <a:r>
              <a:rPr sz="1100" spc="-4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 MT"/>
                <a:cs typeface="Arial MT"/>
              </a:rPr>
              <a:t>score</a:t>
            </a:r>
            <a:endParaRPr sz="11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42" name="object 15">
            <a:extLst>
              <a:ext uri="{FF2B5EF4-FFF2-40B4-BE49-F238E27FC236}">
                <a16:creationId xmlns:a16="http://schemas.microsoft.com/office/drawing/2014/main" id="{AA5D0726-B1E6-50B4-1B1C-A40866E751D8}"/>
              </a:ext>
            </a:extLst>
          </p:cNvPr>
          <p:cNvSpPr txBox="1"/>
          <p:nvPr/>
        </p:nvSpPr>
        <p:spPr>
          <a:xfrm>
            <a:off x="6723187" y="2055461"/>
            <a:ext cx="11976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Make</a:t>
            </a:r>
            <a:r>
              <a:rPr sz="1100" spc="-10" dirty="0">
                <a:solidFill>
                  <a:schemeClr val="bg1"/>
                </a:solidFill>
                <a:latin typeface="Arial MT"/>
                <a:cs typeface="Arial MT"/>
              </a:rPr>
              <a:t> prediction </a:t>
            </a:r>
            <a:r>
              <a:rPr sz="1100" spc="-25" dirty="0">
                <a:solidFill>
                  <a:schemeClr val="bg1"/>
                </a:solidFill>
                <a:latin typeface="Arial MT"/>
                <a:cs typeface="Arial MT"/>
              </a:rPr>
              <a:t>by </a:t>
            </a:r>
            <a:r>
              <a:rPr sz="1100" spc="-10" dirty="0">
                <a:solidFill>
                  <a:schemeClr val="bg1"/>
                </a:solidFill>
                <a:latin typeface="Arial MT"/>
                <a:cs typeface="Arial MT"/>
              </a:rPr>
              <a:t>comparing score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with</a:t>
            </a:r>
            <a:r>
              <a:rPr sz="1100" spc="-4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 MT"/>
                <a:cs typeface="Arial MT"/>
              </a:rPr>
              <a:t>determine threshold</a:t>
            </a:r>
            <a:endParaRPr sz="11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43" name="object 16">
            <a:extLst>
              <a:ext uri="{FF2B5EF4-FFF2-40B4-BE49-F238E27FC236}">
                <a16:creationId xmlns:a16="http://schemas.microsoft.com/office/drawing/2014/main" id="{D10AB40B-8DA1-2F01-9612-E4AC7DBB87E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3167902"/>
            <a:ext cx="3513499" cy="18777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3431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23B3B41-B593-4C5E-D065-B3447F7D7391}"/>
              </a:ext>
            </a:extLst>
          </p:cNvPr>
          <p:cNvSpPr/>
          <p:nvPr/>
        </p:nvSpPr>
        <p:spPr>
          <a:xfrm flipV="1">
            <a:off x="0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F8BE59F-EE49-E09A-EB49-A49325278BA7}"/>
              </a:ext>
            </a:extLst>
          </p:cNvPr>
          <p:cNvSpPr/>
          <p:nvPr/>
        </p:nvSpPr>
        <p:spPr>
          <a:xfrm flipH="1" flipV="1">
            <a:off x="7976235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603BB93-50C6-6D7C-FCAE-7A0BD2BBFCA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95400" y="227017"/>
            <a:ext cx="76962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10" dirty="0">
                <a:solidFill>
                  <a:schemeClr val="bg1"/>
                </a:solidFill>
              </a:rPr>
              <a:t>Executive Summary</a:t>
            </a:r>
            <a:endParaRPr spc="-10" dirty="0">
              <a:solidFill>
                <a:schemeClr val="bg1"/>
              </a:solidFill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EBF0EE5-9A5D-A5D9-1248-179C468FE7C2}"/>
              </a:ext>
            </a:extLst>
          </p:cNvPr>
          <p:cNvSpPr txBox="1"/>
          <p:nvPr/>
        </p:nvSpPr>
        <p:spPr>
          <a:xfrm>
            <a:off x="393065" y="1346844"/>
            <a:ext cx="8357870" cy="18839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The</a:t>
            </a:r>
            <a:r>
              <a:rPr sz="1400" spc="1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main</a:t>
            </a:r>
            <a:r>
              <a:rPr sz="1400" spc="1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goal</a:t>
            </a:r>
            <a:r>
              <a:rPr sz="1400" spc="1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of</a:t>
            </a:r>
            <a:r>
              <a:rPr sz="1400" spc="1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this</a:t>
            </a:r>
            <a:r>
              <a:rPr sz="1400" spc="1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project</a:t>
            </a:r>
            <a:r>
              <a:rPr sz="1400" spc="1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is</a:t>
            </a:r>
            <a:r>
              <a:rPr sz="1400" spc="1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to</a:t>
            </a:r>
            <a:r>
              <a:rPr sz="1400" spc="1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improve</a:t>
            </a:r>
            <a:r>
              <a:rPr sz="1400" spc="1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learners'</a:t>
            </a:r>
            <a:r>
              <a:rPr sz="1400" spc="1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learning</a:t>
            </a:r>
            <a:r>
              <a:rPr sz="1400" spc="1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experience</a:t>
            </a:r>
            <a:r>
              <a:rPr sz="1400" spc="1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via</a:t>
            </a:r>
            <a:r>
              <a:rPr sz="1400" spc="1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helping</a:t>
            </a:r>
            <a:r>
              <a:rPr sz="1400" spc="1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them</a:t>
            </a:r>
            <a:r>
              <a:rPr sz="1400" spc="1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quickly</a:t>
            </a:r>
            <a:r>
              <a:rPr sz="1400" spc="1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find</a:t>
            </a:r>
            <a:r>
              <a:rPr sz="1400" spc="1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new</a:t>
            </a:r>
            <a:r>
              <a:rPr sz="1400" spc="1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interested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courses</a:t>
            </a:r>
            <a:r>
              <a:rPr sz="1400" spc="1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and</a:t>
            </a:r>
            <a:r>
              <a:rPr sz="1400" spc="1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better</a:t>
            </a:r>
            <a:r>
              <a:rPr sz="1400" spc="1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paving</a:t>
            </a:r>
            <a:r>
              <a:rPr sz="1400" spc="1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their</a:t>
            </a:r>
            <a:r>
              <a:rPr sz="1400" spc="1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learning</a:t>
            </a:r>
            <a:r>
              <a:rPr sz="1400" spc="1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paths.</a:t>
            </a:r>
            <a:r>
              <a:rPr sz="1400" spc="1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Meanwhile,</a:t>
            </a:r>
            <a:r>
              <a:rPr sz="1400" spc="1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with</a:t>
            </a:r>
            <a:r>
              <a:rPr sz="1400" spc="1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more</a:t>
            </a:r>
            <a:r>
              <a:rPr sz="1400" spc="1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learners</a:t>
            </a:r>
            <a:r>
              <a:rPr sz="1400" spc="1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interacting</a:t>
            </a:r>
            <a:r>
              <a:rPr sz="1400" spc="1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with</a:t>
            </a:r>
            <a:r>
              <a:rPr sz="1400" spc="1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more</a:t>
            </a:r>
            <a:r>
              <a:rPr sz="1400" spc="1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courses</a:t>
            </a:r>
            <a:r>
              <a:rPr sz="1400" spc="1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via</a:t>
            </a:r>
            <a:r>
              <a:rPr sz="1400" spc="1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Roboto"/>
                <a:cs typeface="Roboto"/>
              </a:rPr>
              <a:t>your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recommender</a:t>
            </a:r>
            <a:r>
              <a:rPr sz="14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systems,</a:t>
            </a:r>
            <a:r>
              <a:rPr sz="14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Roboto"/>
                <a:cs typeface="Roboto"/>
              </a:rPr>
              <a:t>your</a:t>
            </a:r>
            <a:r>
              <a:rPr sz="14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chemeClr val="bg1"/>
                </a:solidFill>
                <a:latin typeface="Roboto"/>
                <a:cs typeface="Roboto"/>
              </a:rPr>
              <a:t>company's</a:t>
            </a:r>
            <a:r>
              <a:rPr sz="14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Roboto"/>
                <a:cs typeface="Roboto"/>
              </a:rPr>
              <a:t>revenue</a:t>
            </a:r>
            <a:r>
              <a:rPr sz="14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may</a:t>
            </a:r>
            <a:r>
              <a:rPr sz="14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also</a:t>
            </a:r>
            <a:r>
              <a:rPr sz="14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be</a:t>
            </a:r>
            <a:r>
              <a:rPr sz="14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increased.</a:t>
            </a:r>
            <a:endParaRPr sz="14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12700" marR="12700" algn="just">
              <a:lnSpc>
                <a:spcPct val="114999"/>
              </a:lnSpc>
              <a:spcBef>
                <a:spcPts val="1200"/>
              </a:spcBef>
            </a:pP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This project is</a:t>
            </a:r>
            <a:r>
              <a:rPr sz="1400" spc="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currently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 at the</a:t>
            </a:r>
            <a:r>
              <a:rPr sz="1400" spc="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Proof of Concept</a:t>
            </a:r>
            <a:r>
              <a:rPr sz="1400" spc="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(PoC) phase so</a:t>
            </a:r>
            <a:r>
              <a:rPr sz="1400" spc="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the main</a:t>
            </a:r>
            <a:r>
              <a:rPr sz="1400" spc="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focus at this</a:t>
            </a:r>
            <a:r>
              <a:rPr sz="1400" spc="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moment is to</a:t>
            </a:r>
            <a:r>
              <a:rPr sz="1400" spc="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explore and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compare </a:t>
            </a:r>
            <a:r>
              <a:rPr sz="1400" spc="-20" dirty="0">
                <a:solidFill>
                  <a:schemeClr val="bg1"/>
                </a:solidFill>
                <a:latin typeface="Roboto"/>
                <a:cs typeface="Roboto"/>
              </a:rPr>
              <a:t>various</a:t>
            </a:r>
            <a:r>
              <a:rPr sz="14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machine</a:t>
            </a:r>
            <a:r>
              <a:rPr sz="14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learning</a:t>
            </a:r>
            <a:r>
              <a:rPr sz="14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models</a:t>
            </a:r>
            <a:r>
              <a:rPr sz="14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and</a:t>
            </a:r>
            <a:r>
              <a:rPr sz="14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find</a:t>
            </a:r>
            <a:r>
              <a:rPr sz="14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one</a:t>
            </a:r>
            <a:r>
              <a:rPr sz="14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with</a:t>
            </a:r>
            <a:r>
              <a:rPr sz="14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the</a:t>
            </a:r>
            <a:r>
              <a:rPr sz="14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best</a:t>
            </a:r>
            <a:r>
              <a:rPr sz="14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performance</a:t>
            </a:r>
            <a:r>
              <a:rPr sz="14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in</a:t>
            </a:r>
            <a:r>
              <a:rPr sz="1400" spc="-45" dirty="0">
                <a:solidFill>
                  <a:schemeClr val="bg1"/>
                </a:solidFill>
                <a:latin typeface="Roboto"/>
                <a:cs typeface="Roboto"/>
              </a:rPr>
              <a:t> off-</a:t>
            </a:r>
            <a:r>
              <a:rPr sz="1400" spc="-20" dirty="0">
                <a:solidFill>
                  <a:schemeClr val="bg1"/>
                </a:solidFill>
                <a:latin typeface="Roboto"/>
                <a:cs typeface="Roboto"/>
              </a:rPr>
              <a:t>line</a:t>
            </a:r>
            <a:r>
              <a:rPr sz="14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evaluations.</a:t>
            </a:r>
            <a:endParaRPr sz="1400" dirty="0">
              <a:solidFill>
                <a:schemeClr val="bg1"/>
              </a:solidFill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18767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66F1E-182E-F4F9-B038-5ED254DAC017}"/>
              </a:ext>
            </a:extLst>
          </p:cNvPr>
          <p:cNvSpPr txBox="1"/>
          <p:nvPr/>
        </p:nvSpPr>
        <p:spPr>
          <a:xfrm>
            <a:off x="0" y="1148715"/>
            <a:ext cx="6096000" cy="3981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4150" indent="-171450" algn="just">
              <a:lnSpc>
                <a:spcPct val="100000"/>
              </a:lnSpc>
              <a:spcBef>
                <a:spcPts val="290"/>
              </a:spcBef>
              <a:buSzPct val="133333"/>
              <a:buFont typeface="Arial MT"/>
              <a:buChar char="•"/>
              <a:tabLst>
                <a:tab pos="184150" algn="l"/>
              </a:tabLst>
            </a:pPr>
            <a:r>
              <a:rPr lang="en-GB" sz="1200" spc="-95" dirty="0">
                <a:solidFill>
                  <a:schemeClr val="bg1"/>
                </a:solidFill>
                <a:latin typeface="Lucida Sans Unicode"/>
                <a:cs typeface="Lucida Sans Unicode"/>
              </a:rPr>
              <a:t>Hyper-</a:t>
            </a:r>
            <a:r>
              <a:rPr lang="en-GB" sz="12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parameter</a:t>
            </a:r>
            <a:r>
              <a:rPr lang="en-GB" sz="12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Settings:</a:t>
            </a:r>
            <a:endParaRPr lang="en-GB" sz="1200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14999"/>
              </a:lnSpc>
            </a:pP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In</a:t>
            </a:r>
            <a:r>
              <a:rPr lang="en-GB" sz="12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our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discussion,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 we set</a:t>
            </a:r>
            <a:r>
              <a:rPr lang="en-GB" sz="12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a</a:t>
            </a:r>
            <a:r>
              <a:rPr lang="en-GB" sz="12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recommendation</a:t>
            </a:r>
            <a:r>
              <a:rPr lang="en-GB" sz="12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score</a:t>
            </a:r>
            <a:r>
              <a:rPr lang="en-GB" sz="12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threshold</a:t>
            </a:r>
            <a:r>
              <a:rPr lang="en-GB" sz="12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of </a:t>
            </a:r>
            <a:r>
              <a:rPr lang="en-GB" sz="12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10.0</a:t>
            </a:r>
            <a:r>
              <a:rPr lang="en-GB" sz="12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to </a:t>
            </a:r>
            <a:r>
              <a:rPr lang="en-GB" sz="1200" spc="-30" dirty="0">
                <a:solidFill>
                  <a:schemeClr val="bg1"/>
                </a:solidFill>
                <a:latin typeface="Lucida Sans Unicode"/>
                <a:cs typeface="Lucida Sans Unicode"/>
              </a:rPr>
              <a:t>filter</a:t>
            </a:r>
            <a:r>
              <a:rPr lang="en-GB" sz="12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out</a:t>
            </a:r>
            <a:r>
              <a:rPr lang="en-GB" sz="12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low-</a:t>
            </a:r>
            <a:r>
              <a:rPr lang="en-GB" sz="12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scoring </a:t>
            </a:r>
            <a:r>
              <a:rPr lang="en-GB" sz="12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recommendations.</a:t>
            </a:r>
            <a:r>
              <a:rPr lang="en-GB" sz="1200" spc="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00" dirty="0">
                <a:solidFill>
                  <a:schemeClr val="bg1"/>
                </a:solidFill>
                <a:latin typeface="Lucida Sans Unicode"/>
                <a:cs typeface="Lucida Sans Unicode"/>
              </a:rPr>
              <a:t>This</a:t>
            </a:r>
            <a:r>
              <a:rPr lang="en-GB" sz="12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threshold</a:t>
            </a:r>
            <a:r>
              <a:rPr lang="en-GB" sz="1200" spc="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determines</a:t>
            </a:r>
            <a:r>
              <a:rPr lang="en-GB" sz="12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which</a:t>
            </a:r>
            <a:r>
              <a:rPr lang="en-GB" sz="12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courses</a:t>
            </a:r>
            <a:r>
              <a:rPr lang="en-GB" sz="12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are</a:t>
            </a:r>
            <a:r>
              <a:rPr lang="en-GB" sz="1200" spc="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considered</a:t>
            </a:r>
            <a:r>
              <a:rPr lang="en-GB" sz="1200" spc="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relevant</a:t>
            </a:r>
            <a:r>
              <a:rPr lang="en-GB" sz="12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10" dirty="0">
                <a:solidFill>
                  <a:schemeClr val="bg1"/>
                </a:solidFill>
                <a:latin typeface="Lucida Sans Unicode"/>
                <a:cs typeface="Lucida Sans Unicode"/>
              </a:rPr>
              <a:t>enough</a:t>
            </a:r>
            <a:r>
              <a:rPr lang="en-GB" sz="12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to</a:t>
            </a:r>
            <a:r>
              <a:rPr lang="en-GB" sz="12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be </a:t>
            </a:r>
            <a:r>
              <a:rPr lang="en-GB" sz="1200" spc="-110" dirty="0">
                <a:solidFill>
                  <a:schemeClr val="bg1"/>
                </a:solidFill>
                <a:latin typeface="Lucida Sans Unicode"/>
                <a:cs typeface="Lucida Sans Unicode"/>
              </a:rPr>
              <a:t>recommended</a:t>
            </a:r>
            <a:r>
              <a:rPr lang="en-GB" sz="12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35" dirty="0">
                <a:solidFill>
                  <a:schemeClr val="bg1"/>
                </a:solidFill>
                <a:latin typeface="Lucida Sans Unicode"/>
                <a:cs typeface="Lucida Sans Unicode"/>
              </a:rPr>
              <a:t>to</a:t>
            </a:r>
            <a:r>
              <a:rPr lang="en-GB" sz="1200" spc="5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95" dirty="0">
                <a:solidFill>
                  <a:schemeClr val="bg1"/>
                </a:solidFill>
                <a:latin typeface="Lucida Sans Unicode"/>
                <a:cs typeface="Lucida Sans Unicode"/>
              </a:rPr>
              <a:t>users.</a:t>
            </a:r>
            <a:r>
              <a:rPr lang="en-GB" sz="1200" spc="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Additionally,</a:t>
            </a:r>
            <a:r>
              <a:rPr lang="en-GB" sz="12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05" dirty="0">
                <a:solidFill>
                  <a:schemeClr val="bg1"/>
                </a:solidFill>
                <a:latin typeface="Lucida Sans Unicode"/>
                <a:cs typeface="Lucida Sans Unicode"/>
              </a:rPr>
              <a:t>we</a:t>
            </a:r>
            <a:r>
              <a:rPr lang="en-GB" sz="1200" spc="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05" dirty="0">
                <a:solidFill>
                  <a:schemeClr val="bg1"/>
                </a:solidFill>
                <a:latin typeface="Lucida Sans Unicode"/>
                <a:cs typeface="Lucida Sans Unicode"/>
              </a:rPr>
              <a:t>may</a:t>
            </a:r>
            <a:r>
              <a:rPr lang="en-GB" sz="12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have</a:t>
            </a:r>
            <a:r>
              <a:rPr lang="en-GB" sz="12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00" dirty="0">
                <a:solidFill>
                  <a:schemeClr val="bg1"/>
                </a:solidFill>
                <a:latin typeface="Lucida Sans Unicode"/>
                <a:cs typeface="Lucida Sans Unicode"/>
              </a:rPr>
              <a:t>adjusted</a:t>
            </a:r>
            <a:r>
              <a:rPr lang="en-GB" sz="1200" spc="5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95" dirty="0">
                <a:solidFill>
                  <a:schemeClr val="bg1"/>
                </a:solidFill>
                <a:latin typeface="Lucida Sans Unicode"/>
                <a:cs typeface="Lucida Sans Unicode"/>
              </a:rPr>
              <a:t>other</a:t>
            </a:r>
            <a:r>
              <a:rPr lang="en-GB" sz="1200" spc="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hyperparameters</a:t>
            </a:r>
            <a:r>
              <a:rPr lang="en-GB" sz="12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10" dirty="0">
                <a:solidFill>
                  <a:schemeClr val="bg1"/>
                </a:solidFill>
                <a:latin typeface="Lucida Sans Unicode"/>
                <a:cs typeface="Lucida Sans Unicode"/>
              </a:rPr>
              <a:t>such</a:t>
            </a:r>
            <a:r>
              <a:rPr lang="en-GB" sz="1200" spc="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20" dirty="0">
                <a:solidFill>
                  <a:schemeClr val="bg1"/>
                </a:solidFill>
                <a:latin typeface="Lucida Sans Unicode"/>
                <a:cs typeface="Lucida Sans Unicode"/>
              </a:rPr>
              <a:t>as</a:t>
            </a:r>
            <a:r>
              <a:rPr lang="en-GB" sz="1200" spc="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feature </a:t>
            </a:r>
            <a:r>
              <a:rPr lang="en-GB" sz="12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representation</a:t>
            </a:r>
            <a:r>
              <a:rPr lang="en-GB" sz="12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methods</a:t>
            </a:r>
            <a:r>
              <a:rPr lang="en-GB" sz="12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or</a:t>
            </a:r>
            <a:r>
              <a:rPr lang="en-GB" sz="12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similarity</a:t>
            </a:r>
            <a:r>
              <a:rPr lang="en-GB" sz="12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metrics</a:t>
            </a:r>
            <a:r>
              <a:rPr lang="en-GB" sz="12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during</a:t>
            </a:r>
            <a:r>
              <a:rPr lang="en-GB" sz="12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2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implementation</a:t>
            </a:r>
            <a:r>
              <a:rPr lang="en-GB" sz="12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of</a:t>
            </a:r>
            <a:r>
              <a:rPr lang="en-GB" sz="12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2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recommender </a:t>
            </a:r>
            <a:r>
              <a:rPr lang="en-GB" sz="12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system.</a:t>
            </a:r>
            <a:endParaRPr lang="en-GB" sz="1200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GB" sz="1200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84150" indent="-171450" algn="just">
              <a:lnSpc>
                <a:spcPct val="100000"/>
              </a:lnSpc>
              <a:buSzPct val="133333"/>
              <a:buFont typeface="Arial MT"/>
              <a:buChar char="•"/>
              <a:tabLst>
                <a:tab pos="184150" algn="l"/>
              </a:tabLst>
            </a:pPr>
            <a:r>
              <a:rPr lang="en-GB" sz="12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Average</a:t>
            </a:r>
            <a:r>
              <a:rPr lang="en-GB" sz="12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95" dirty="0">
                <a:solidFill>
                  <a:schemeClr val="bg1"/>
                </a:solidFill>
                <a:latin typeface="Lucida Sans Unicode"/>
                <a:cs typeface="Lucida Sans Unicode"/>
              </a:rPr>
              <a:t>Number</a:t>
            </a:r>
            <a:r>
              <a:rPr lang="en-GB" sz="12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of</a:t>
            </a:r>
            <a:r>
              <a:rPr lang="en-GB" sz="12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New</a:t>
            </a:r>
            <a:r>
              <a:rPr lang="en-GB" sz="12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Courses</a:t>
            </a:r>
            <a:r>
              <a:rPr lang="en-GB" sz="1200" spc="-9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Recommended</a:t>
            </a:r>
            <a:r>
              <a:rPr lang="en-GB" sz="1200" spc="-1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per</a:t>
            </a:r>
            <a:r>
              <a:rPr lang="en-GB" sz="12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User:</a:t>
            </a:r>
            <a:endParaRPr lang="en-GB" sz="1200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15199"/>
              </a:lnSpc>
              <a:spcBef>
                <a:spcPts val="5"/>
              </a:spcBef>
            </a:pPr>
            <a:r>
              <a:rPr lang="en-GB" sz="12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We</a:t>
            </a:r>
            <a:r>
              <a:rPr lang="en-GB" sz="12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calculated</a:t>
            </a:r>
            <a:r>
              <a:rPr lang="en-GB" sz="12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2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average</a:t>
            </a:r>
            <a:r>
              <a:rPr lang="en-GB" sz="12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10" dirty="0">
                <a:solidFill>
                  <a:schemeClr val="bg1"/>
                </a:solidFill>
                <a:latin typeface="Lucida Sans Unicode"/>
                <a:cs typeface="Lucida Sans Unicode"/>
              </a:rPr>
              <a:t>number</a:t>
            </a:r>
            <a:r>
              <a:rPr lang="en-GB" sz="1200" spc="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40" dirty="0">
                <a:solidFill>
                  <a:schemeClr val="bg1"/>
                </a:solidFill>
                <a:latin typeface="Lucida Sans Unicode"/>
                <a:cs typeface="Lucida Sans Unicode"/>
              </a:rPr>
              <a:t>of</a:t>
            </a:r>
            <a:r>
              <a:rPr lang="en-GB" sz="12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new</a:t>
            </a:r>
            <a:r>
              <a:rPr lang="en-GB" sz="12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courses</a:t>
            </a:r>
            <a:r>
              <a:rPr lang="en-GB" sz="12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10" dirty="0">
                <a:solidFill>
                  <a:schemeClr val="bg1"/>
                </a:solidFill>
                <a:latin typeface="Lucida Sans Unicode"/>
                <a:cs typeface="Lucida Sans Unicode"/>
              </a:rPr>
              <a:t>recommended</a:t>
            </a:r>
            <a:r>
              <a:rPr lang="en-GB" sz="1200" spc="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25" dirty="0">
                <a:solidFill>
                  <a:schemeClr val="bg1"/>
                </a:solidFill>
                <a:latin typeface="Lucida Sans Unicode"/>
                <a:cs typeface="Lucida Sans Unicode"/>
              </a:rPr>
              <a:t>per</a:t>
            </a:r>
            <a:r>
              <a:rPr lang="en-GB" sz="1200" spc="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user</a:t>
            </a:r>
            <a:r>
              <a:rPr lang="en-GB" sz="1200" spc="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75" dirty="0">
                <a:solidFill>
                  <a:schemeClr val="bg1"/>
                </a:solidFill>
                <a:latin typeface="Lucida Sans Unicode"/>
                <a:cs typeface="Lucida Sans Unicode"/>
              </a:rPr>
              <a:t>in</a:t>
            </a:r>
            <a:r>
              <a:rPr lang="en-GB" sz="1200" spc="9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2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test</a:t>
            </a:r>
            <a:r>
              <a:rPr lang="en-GB" sz="1200" spc="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user</a:t>
            </a:r>
            <a:r>
              <a:rPr lang="en-GB" sz="12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dataset. </a:t>
            </a:r>
            <a:r>
              <a:rPr lang="en-GB" sz="1200" spc="-110" dirty="0">
                <a:solidFill>
                  <a:schemeClr val="bg1"/>
                </a:solidFill>
                <a:latin typeface="Lucida Sans Unicode"/>
                <a:cs typeface="Lucida Sans Unicode"/>
              </a:rPr>
              <a:t>This</a:t>
            </a:r>
            <a:r>
              <a:rPr lang="en-GB" sz="12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metric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95" dirty="0">
                <a:solidFill>
                  <a:schemeClr val="bg1"/>
                </a:solidFill>
                <a:latin typeface="Lucida Sans Unicode"/>
                <a:cs typeface="Lucida Sans Unicode"/>
              </a:rPr>
              <a:t>helps</a:t>
            </a:r>
            <a:r>
              <a:rPr lang="en-GB" sz="12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evaluate</a:t>
            </a:r>
            <a:r>
              <a:rPr lang="en-GB" sz="12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2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coverage</a:t>
            </a:r>
            <a:r>
              <a:rPr lang="en-GB" sz="12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30" dirty="0">
                <a:solidFill>
                  <a:schemeClr val="bg1"/>
                </a:solidFill>
                <a:latin typeface="Lucida Sans Unicode"/>
                <a:cs typeface="Lucida Sans Unicode"/>
              </a:rPr>
              <a:t>and</a:t>
            </a:r>
            <a:r>
              <a:rPr lang="en-GB" sz="1200" spc="5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diversity</a:t>
            </a:r>
            <a:r>
              <a:rPr lang="en-GB" sz="1200" spc="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40" dirty="0">
                <a:solidFill>
                  <a:schemeClr val="bg1"/>
                </a:solidFill>
                <a:latin typeface="Lucida Sans Unicode"/>
                <a:cs typeface="Lucida Sans Unicode"/>
              </a:rPr>
              <a:t>of</a:t>
            </a:r>
            <a:r>
              <a:rPr lang="en-GB" sz="12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2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95" dirty="0">
                <a:solidFill>
                  <a:schemeClr val="bg1"/>
                </a:solidFill>
                <a:latin typeface="Lucida Sans Unicode"/>
                <a:cs typeface="Lucida Sans Unicode"/>
              </a:rPr>
              <a:t>recommender</a:t>
            </a:r>
            <a:r>
              <a:rPr lang="en-GB" sz="1200" spc="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system.</a:t>
            </a:r>
            <a:r>
              <a:rPr lang="en-GB" sz="12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00" dirty="0">
                <a:solidFill>
                  <a:schemeClr val="bg1"/>
                </a:solidFill>
                <a:latin typeface="Lucida Sans Unicode"/>
                <a:cs typeface="Lucida Sans Unicode"/>
              </a:rPr>
              <a:t>In</a:t>
            </a:r>
            <a:r>
              <a:rPr lang="en-GB" sz="1200" spc="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30" dirty="0">
                <a:solidFill>
                  <a:schemeClr val="bg1"/>
                </a:solidFill>
                <a:latin typeface="Lucida Sans Unicode"/>
                <a:cs typeface="Lucida Sans Unicode"/>
              </a:rPr>
              <a:t>our</a:t>
            </a:r>
            <a:r>
              <a:rPr lang="en-GB" sz="1200" spc="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case,</a:t>
            </a:r>
            <a:r>
              <a:rPr lang="en-GB" sz="12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the </a:t>
            </a:r>
            <a:r>
              <a:rPr lang="en-GB" sz="12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average</a:t>
            </a:r>
            <a:r>
              <a:rPr lang="en-GB" sz="12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95" dirty="0">
                <a:solidFill>
                  <a:schemeClr val="bg1"/>
                </a:solidFill>
                <a:latin typeface="Lucida Sans Unicode"/>
                <a:cs typeface="Lucida Sans Unicode"/>
              </a:rPr>
              <a:t>number</a:t>
            </a:r>
            <a:r>
              <a:rPr lang="en-GB" sz="12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was</a:t>
            </a:r>
            <a:r>
              <a:rPr lang="en-GB" sz="12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approximately</a:t>
            </a:r>
            <a:r>
              <a:rPr lang="en-GB" sz="1200" spc="-1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b="1" spc="-55" dirty="0">
                <a:solidFill>
                  <a:schemeClr val="bg1"/>
                </a:solidFill>
                <a:latin typeface="Trebuchet MS"/>
                <a:cs typeface="Trebuchet MS"/>
              </a:rPr>
              <a:t>61.82</a:t>
            </a:r>
            <a:r>
              <a:rPr lang="en-GB" sz="1200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GB" sz="12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courses</a:t>
            </a:r>
            <a:r>
              <a:rPr lang="en-GB" sz="12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per</a:t>
            </a:r>
            <a:r>
              <a:rPr lang="en-GB" sz="12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user.</a:t>
            </a:r>
            <a:endParaRPr lang="en-GB" sz="1200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GB" sz="1200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84150" indent="-171450" algn="just">
              <a:lnSpc>
                <a:spcPct val="100000"/>
              </a:lnSpc>
              <a:buSzPct val="133333"/>
              <a:buFont typeface="Arial MT"/>
              <a:buChar char="•"/>
              <a:tabLst>
                <a:tab pos="184150" algn="l"/>
              </a:tabLst>
            </a:pPr>
            <a:r>
              <a:rPr lang="en-GB" sz="1200" spc="-130" dirty="0">
                <a:solidFill>
                  <a:schemeClr val="bg1"/>
                </a:solidFill>
                <a:latin typeface="Lucida Sans Unicode"/>
                <a:cs typeface="Lucida Sans Unicode"/>
              </a:rPr>
              <a:t>Top-</a:t>
            </a:r>
            <a:r>
              <a:rPr lang="en-GB" sz="12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10</a:t>
            </a:r>
            <a:r>
              <a:rPr lang="en-GB" sz="12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 Most</a:t>
            </a:r>
            <a:r>
              <a:rPr lang="en-GB" sz="12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Frequently</a:t>
            </a:r>
            <a:r>
              <a:rPr lang="en-GB" sz="12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Recommended</a:t>
            </a:r>
            <a:r>
              <a:rPr lang="en-GB" sz="1200" spc="-1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Courses:</a:t>
            </a:r>
            <a:endParaRPr lang="en-GB" sz="1200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15100"/>
              </a:lnSpc>
              <a:spcBef>
                <a:spcPts val="5"/>
              </a:spcBef>
            </a:pPr>
            <a:r>
              <a:rPr lang="en-GB" sz="1200" spc="-12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2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table</a:t>
            </a:r>
            <a:r>
              <a:rPr lang="en-GB" sz="12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represents</a:t>
            </a:r>
            <a:r>
              <a:rPr lang="en-GB" sz="12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10" dirty="0">
                <a:solidFill>
                  <a:schemeClr val="bg1"/>
                </a:solidFill>
                <a:latin typeface="Lucida Sans Unicode"/>
                <a:cs typeface="Lucida Sans Unicode"/>
              </a:rPr>
              <a:t>top</a:t>
            </a:r>
            <a:r>
              <a:rPr lang="en-GB" sz="12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50" dirty="0">
                <a:solidFill>
                  <a:schemeClr val="bg1"/>
                </a:solidFill>
                <a:latin typeface="Lucida Sans Unicode"/>
                <a:cs typeface="Lucida Sans Unicode"/>
              </a:rPr>
              <a:t>10</a:t>
            </a:r>
            <a:r>
              <a:rPr lang="en-GB" sz="1200" spc="6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95" dirty="0">
                <a:solidFill>
                  <a:schemeClr val="bg1"/>
                </a:solidFill>
                <a:latin typeface="Lucida Sans Unicode"/>
                <a:cs typeface="Lucida Sans Unicode"/>
              </a:rPr>
              <a:t>most</a:t>
            </a:r>
            <a:r>
              <a:rPr lang="en-GB" sz="1200" spc="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frequently</a:t>
            </a:r>
            <a:r>
              <a:rPr lang="en-GB" sz="1200" spc="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00" dirty="0">
                <a:solidFill>
                  <a:schemeClr val="bg1"/>
                </a:solidFill>
                <a:latin typeface="Lucida Sans Unicode"/>
                <a:cs typeface="Lucida Sans Unicode"/>
              </a:rPr>
              <a:t>recommended</a:t>
            </a:r>
            <a:r>
              <a:rPr lang="en-GB" sz="1200" spc="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courses</a:t>
            </a:r>
            <a:r>
              <a:rPr lang="en-GB" sz="12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00" dirty="0">
                <a:solidFill>
                  <a:schemeClr val="bg1"/>
                </a:solidFill>
                <a:latin typeface="Lucida Sans Unicode"/>
                <a:cs typeface="Lucida Sans Unicode"/>
              </a:rPr>
              <a:t>based</a:t>
            </a:r>
            <a:r>
              <a:rPr lang="en-GB" sz="1200" spc="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80" dirty="0">
                <a:solidFill>
                  <a:schemeClr val="bg1"/>
                </a:solidFill>
                <a:latin typeface="Lucida Sans Unicode"/>
                <a:cs typeface="Lucida Sans Unicode"/>
              </a:rPr>
              <a:t>on</a:t>
            </a:r>
            <a:r>
              <a:rPr lang="en-GB" sz="1200" spc="9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2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user</a:t>
            </a:r>
            <a:r>
              <a:rPr lang="en-GB" sz="12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profile- </a:t>
            </a:r>
            <a:r>
              <a:rPr lang="en-GB" sz="12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based</a:t>
            </a:r>
            <a:r>
              <a:rPr lang="en-GB" sz="12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00" dirty="0">
                <a:solidFill>
                  <a:schemeClr val="bg1"/>
                </a:solidFill>
                <a:latin typeface="Lucida Sans Unicode"/>
                <a:cs typeface="Lucida Sans Unicode"/>
              </a:rPr>
              <a:t>recommender</a:t>
            </a:r>
            <a:r>
              <a:rPr lang="en-GB" sz="12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system.</a:t>
            </a:r>
            <a:r>
              <a:rPr lang="en-GB" sz="12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Each</a:t>
            </a:r>
            <a:r>
              <a:rPr lang="en-GB" sz="1200" spc="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row</a:t>
            </a:r>
            <a:r>
              <a:rPr lang="en-GB" sz="1200" spc="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corresponds</a:t>
            </a:r>
            <a:r>
              <a:rPr lang="en-GB" sz="12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to</a:t>
            </a:r>
            <a:r>
              <a:rPr lang="en-GB" sz="12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a</a:t>
            </a:r>
            <a:r>
              <a:rPr lang="en-GB" sz="1200" spc="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95" dirty="0">
                <a:solidFill>
                  <a:schemeClr val="bg1"/>
                </a:solidFill>
                <a:latin typeface="Lucida Sans Unicode"/>
                <a:cs typeface="Lucida Sans Unicode"/>
              </a:rPr>
              <a:t>course,</a:t>
            </a:r>
            <a:r>
              <a:rPr lang="en-GB" sz="12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identified</a:t>
            </a:r>
            <a:r>
              <a:rPr lang="en-GB" sz="12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10" dirty="0">
                <a:solidFill>
                  <a:schemeClr val="bg1"/>
                </a:solidFill>
                <a:latin typeface="Lucida Sans Unicode"/>
                <a:cs typeface="Lucida Sans Unicode"/>
              </a:rPr>
              <a:t>by</a:t>
            </a:r>
            <a:r>
              <a:rPr lang="en-GB" sz="12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its</a:t>
            </a:r>
            <a:r>
              <a:rPr lang="en-GB" sz="12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COURSE_ID,</a:t>
            </a:r>
            <a:r>
              <a:rPr lang="en-GB" sz="1200" spc="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and 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200" spc="17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number</a:t>
            </a:r>
            <a:r>
              <a:rPr lang="en-GB" sz="1200" spc="17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of</a:t>
            </a:r>
            <a:r>
              <a:rPr lang="en-GB" sz="1200" spc="18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times</a:t>
            </a:r>
            <a:r>
              <a:rPr lang="en-GB" sz="1200" spc="17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that</a:t>
            </a:r>
            <a:r>
              <a:rPr lang="en-GB" sz="1200" spc="18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course</a:t>
            </a:r>
            <a:r>
              <a:rPr lang="en-GB" sz="1200" spc="18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has</a:t>
            </a:r>
            <a:r>
              <a:rPr lang="en-GB" sz="1200" spc="18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been</a:t>
            </a:r>
            <a:r>
              <a:rPr lang="en-GB" sz="1200" spc="18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recommended</a:t>
            </a:r>
            <a:r>
              <a:rPr lang="en-GB" sz="1200" spc="17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to</a:t>
            </a:r>
            <a:r>
              <a:rPr lang="en-GB" sz="1200" spc="17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users,</a:t>
            </a:r>
            <a:r>
              <a:rPr lang="en-GB" sz="1200" spc="18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denoted</a:t>
            </a:r>
            <a:r>
              <a:rPr lang="en-GB" sz="1200" spc="18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by</a:t>
            </a:r>
            <a:r>
              <a:rPr lang="en-GB" sz="1200" spc="18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the </a:t>
            </a:r>
            <a:r>
              <a:rPr lang="en-GB" sz="12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RECOMMENDATION_COUNT</a:t>
            </a:r>
            <a:r>
              <a:rPr lang="en-GB" sz="12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column.</a:t>
            </a:r>
            <a:r>
              <a:rPr lang="en-GB" sz="12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These</a:t>
            </a:r>
            <a:r>
              <a:rPr lang="en-GB" sz="12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recommendations</a:t>
            </a:r>
            <a:r>
              <a:rPr lang="en-GB" sz="12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are </a:t>
            </a:r>
            <a:r>
              <a:rPr lang="en-GB" sz="12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generated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 by</a:t>
            </a:r>
            <a:r>
              <a:rPr lang="en-GB" sz="1200" spc="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75" dirty="0" err="1">
                <a:solidFill>
                  <a:schemeClr val="bg1"/>
                </a:solidFill>
                <a:latin typeface="Lucida Sans Unicode"/>
                <a:cs typeface="Lucida Sans Unicode"/>
              </a:rPr>
              <a:t>analyzing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user </a:t>
            </a:r>
            <a:r>
              <a:rPr lang="en-GB" sz="12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profiles</a:t>
            </a:r>
            <a:r>
              <a:rPr lang="en-GB" sz="12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and</a:t>
            </a:r>
            <a:r>
              <a:rPr lang="en-GB" sz="12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course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genre</a:t>
            </a:r>
            <a:r>
              <a:rPr lang="en-GB" sz="12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vectors,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with</a:t>
            </a:r>
            <a:r>
              <a:rPr lang="en-GB" sz="12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courses</a:t>
            </a:r>
            <a:r>
              <a:rPr lang="en-GB" sz="12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scoring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higher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30" dirty="0">
                <a:solidFill>
                  <a:schemeClr val="bg1"/>
                </a:solidFill>
                <a:latin typeface="Lucida Sans Unicode"/>
                <a:cs typeface="Lucida Sans Unicode"/>
              </a:rPr>
              <a:t>in</a:t>
            </a:r>
            <a:r>
              <a:rPr lang="en-GB" sz="12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relevance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 to a</a:t>
            </a:r>
            <a:r>
              <a:rPr lang="en-GB" sz="12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user's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interests </a:t>
            </a:r>
            <a:r>
              <a:rPr lang="en-GB" sz="1200" spc="-100" dirty="0">
                <a:solidFill>
                  <a:schemeClr val="bg1"/>
                </a:solidFill>
                <a:latin typeface="Lucida Sans Unicode"/>
                <a:cs typeface="Lucida Sans Unicode"/>
              </a:rPr>
              <a:t>being</a:t>
            </a:r>
            <a:r>
              <a:rPr lang="en-GB" sz="12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95" dirty="0">
                <a:solidFill>
                  <a:schemeClr val="bg1"/>
                </a:solidFill>
                <a:latin typeface="Lucida Sans Unicode"/>
                <a:cs typeface="Lucida Sans Unicode"/>
              </a:rPr>
              <a:t>recommended</a:t>
            </a:r>
            <a:r>
              <a:rPr lang="en-GB" sz="1200" spc="-1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more </a:t>
            </a:r>
            <a:r>
              <a:rPr lang="en-GB" sz="12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frequently.</a:t>
            </a:r>
            <a:endParaRPr lang="en-GB" sz="1200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1ED5F-2DB8-28D5-8B75-EE2D8E5658DC}"/>
              </a:ext>
            </a:extLst>
          </p:cNvPr>
          <p:cNvSpPr txBox="1"/>
          <p:nvPr/>
        </p:nvSpPr>
        <p:spPr>
          <a:xfrm>
            <a:off x="1166800" y="12926"/>
            <a:ext cx="6674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b="1" dirty="0">
                <a:solidFill>
                  <a:schemeClr val="bg1"/>
                </a:solidFill>
              </a:rPr>
              <a:t>1.</a:t>
            </a:r>
            <a:r>
              <a:rPr lang="en-GB" b="1" spc="-105" dirty="0">
                <a:solidFill>
                  <a:schemeClr val="bg1"/>
                </a:solidFill>
              </a:rPr>
              <a:t> </a:t>
            </a:r>
            <a:r>
              <a:rPr lang="en-GB" b="1" spc="-65" dirty="0">
                <a:solidFill>
                  <a:schemeClr val="bg1"/>
                </a:solidFill>
              </a:rPr>
              <a:t>Content-</a:t>
            </a:r>
            <a:r>
              <a:rPr lang="en-GB" b="1" spc="-40" dirty="0">
                <a:solidFill>
                  <a:schemeClr val="bg1"/>
                </a:solidFill>
              </a:rPr>
              <a:t>based</a:t>
            </a:r>
            <a:r>
              <a:rPr lang="en-GB" b="1" spc="-110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Course</a:t>
            </a:r>
            <a:r>
              <a:rPr lang="en-GB" b="1" spc="-105" dirty="0">
                <a:solidFill>
                  <a:schemeClr val="bg1"/>
                </a:solidFill>
              </a:rPr>
              <a:t> </a:t>
            </a:r>
            <a:r>
              <a:rPr lang="en-GB" b="1" spc="-10" dirty="0">
                <a:solidFill>
                  <a:schemeClr val="bg1"/>
                </a:solidFill>
              </a:rPr>
              <a:t>Recommender</a:t>
            </a:r>
            <a:r>
              <a:rPr lang="en-GB" b="1" spc="-110" dirty="0">
                <a:solidFill>
                  <a:schemeClr val="bg1"/>
                </a:solidFill>
              </a:rPr>
              <a:t> </a:t>
            </a:r>
            <a:r>
              <a:rPr lang="en-GB" b="1" spc="-10" dirty="0">
                <a:solidFill>
                  <a:schemeClr val="bg1"/>
                </a:solidFill>
              </a:rPr>
              <a:t>System</a:t>
            </a:r>
            <a:r>
              <a:rPr lang="en-GB" b="1" spc="-110" dirty="0">
                <a:solidFill>
                  <a:schemeClr val="bg1"/>
                </a:solidFill>
              </a:rPr>
              <a:t> </a:t>
            </a:r>
            <a:r>
              <a:rPr lang="en-GB" b="1" spc="-10" dirty="0">
                <a:solidFill>
                  <a:schemeClr val="bg1"/>
                </a:solidFill>
              </a:rPr>
              <a:t>using User</a:t>
            </a:r>
            <a:r>
              <a:rPr lang="en-GB" b="1" spc="-160" dirty="0">
                <a:solidFill>
                  <a:schemeClr val="bg1"/>
                </a:solidFill>
              </a:rPr>
              <a:t> </a:t>
            </a:r>
            <a:r>
              <a:rPr lang="en-GB" b="1" spc="-10" dirty="0">
                <a:solidFill>
                  <a:schemeClr val="bg1"/>
                </a:solidFill>
              </a:rPr>
              <a:t>Profile</a:t>
            </a:r>
            <a:r>
              <a:rPr lang="en-GB" b="1" spc="-160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and</a:t>
            </a:r>
            <a:r>
              <a:rPr lang="en-GB" b="1" spc="-130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Course</a:t>
            </a:r>
            <a:r>
              <a:rPr lang="en-GB" b="1" spc="-114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Genres</a:t>
            </a:r>
            <a:endParaRPr lang="en-GB" b="1" spc="-1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F07802-C25E-2A43-B4A6-6F01C1019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225" y="1292796"/>
            <a:ext cx="2662709" cy="36936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8785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lang="ar-SA"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53D0A-3603-1052-2DC0-34700922A06F}"/>
              </a:ext>
            </a:extLst>
          </p:cNvPr>
          <p:cNvSpPr txBox="1"/>
          <p:nvPr/>
        </p:nvSpPr>
        <p:spPr>
          <a:xfrm>
            <a:off x="1166800" y="57150"/>
            <a:ext cx="6529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2.</a:t>
            </a:r>
            <a:r>
              <a:rPr lang="en-GB" b="1" spc="-105" dirty="0">
                <a:solidFill>
                  <a:schemeClr val="bg1"/>
                </a:solidFill>
              </a:rPr>
              <a:t> </a:t>
            </a:r>
            <a:r>
              <a:rPr lang="en-GB" b="1" spc="-65" dirty="0">
                <a:solidFill>
                  <a:schemeClr val="bg1"/>
                </a:solidFill>
              </a:rPr>
              <a:t>Content-</a:t>
            </a:r>
            <a:r>
              <a:rPr lang="en-GB" b="1" spc="-40" dirty="0">
                <a:solidFill>
                  <a:schemeClr val="bg1"/>
                </a:solidFill>
              </a:rPr>
              <a:t>based</a:t>
            </a:r>
            <a:r>
              <a:rPr lang="en-GB" b="1" spc="-110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Course</a:t>
            </a:r>
            <a:r>
              <a:rPr lang="en-GB" b="1" spc="-105" dirty="0">
                <a:solidFill>
                  <a:schemeClr val="bg1"/>
                </a:solidFill>
              </a:rPr>
              <a:t> </a:t>
            </a:r>
            <a:r>
              <a:rPr lang="en-GB" b="1" spc="-10" dirty="0">
                <a:solidFill>
                  <a:schemeClr val="bg1"/>
                </a:solidFill>
              </a:rPr>
              <a:t>Recommender</a:t>
            </a:r>
            <a:r>
              <a:rPr lang="en-GB" b="1" spc="-110" dirty="0">
                <a:solidFill>
                  <a:schemeClr val="bg1"/>
                </a:solidFill>
              </a:rPr>
              <a:t> </a:t>
            </a:r>
            <a:r>
              <a:rPr lang="en-GB" b="1" spc="-10" dirty="0">
                <a:solidFill>
                  <a:schemeClr val="bg1"/>
                </a:solidFill>
              </a:rPr>
              <a:t>System</a:t>
            </a:r>
            <a:r>
              <a:rPr lang="en-GB" b="1" spc="-110" dirty="0">
                <a:solidFill>
                  <a:schemeClr val="bg1"/>
                </a:solidFill>
              </a:rPr>
              <a:t> </a:t>
            </a:r>
            <a:r>
              <a:rPr lang="en-GB" b="1" spc="-10" dirty="0">
                <a:solidFill>
                  <a:schemeClr val="bg1"/>
                </a:solidFill>
              </a:rPr>
              <a:t>using </a:t>
            </a:r>
            <a:r>
              <a:rPr lang="en-GB" b="1" dirty="0">
                <a:solidFill>
                  <a:schemeClr val="bg1"/>
                </a:solidFill>
              </a:rPr>
              <a:t>Course</a:t>
            </a:r>
            <a:r>
              <a:rPr lang="en-GB" b="1" spc="-125" dirty="0">
                <a:solidFill>
                  <a:schemeClr val="bg1"/>
                </a:solidFill>
              </a:rPr>
              <a:t> </a:t>
            </a:r>
            <a:r>
              <a:rPr lang="en-GB" b="1" spc="-10" dirty="0">
                <a:solidFill>
                  <a:schemeClr val="bg1"/>
                </a:solidFill>
              </a:rPr>
              <a:t>Similarities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201BF9C9-50D1-E7C5-8F11-3CEA694C277A}"/>
              </a:ext>
            </a:extLst>
          </p:cNvPr>
          <p:cNvSpPr/>
          <p:nvPr/>
        </p:nvSpPr>
        <p:spPr>
          <a:xfrm>
            <a:off x="624077" y="1088262"/>
            <a:ext cx="4663440" cy="370840"/>
          </a:xfrm>
          <a:custGeom>
            <a:avLst/>
            <a:gdLst/>
            <a:ahLst/>
            <a:cxnLst/>
            <a:rect l="l" t="t" r="r" b="b"/>
            <a:pathLst>
              <a:path w="4663440" h="370839">
                <a:moveTo>
                  <a:pt x="3517392" y="61721"/>
                </a:moveTo>
                <a:lnTo>
                  <a:pt x="3522249" y="37718"/>
                </a:lnTo>
                <a:lnTo>
                  <a:pt x="3535489" y="18097"/>
                </a:lnTo>
                <a:lnTo>
                  <a:pt x="3555110" y="4857"/>
                </a:lnTo>
                <a:lnTo>
                  <a:pt x="3579114" y="0"/>
                </a:lnTo>
                <a:lnTo>
                  <a:pt x="4601718" y="0"/>
                </a:lnTo>
                <a:lnTo>
                  <a:pt x="4625721" y="4857"/>
                </a:lnTo>
                <a:lnTo>
                  <a:pt x="4645342" y="18097"/>
                </a:lnTo>
                <a:lnTo>
                  <a:pt x="4658582" y="37718"/>
                </a:lnTo>
                <a:lnTo>
                  <a:pt x="4663440" y="61721"/>
                </a:lnTo>
                <a:lnTo>
                  <a:pt x="4663440" y="308610"/>
                </a:lnTo>
                <a:lnTo>
                  <a:pt x="4658582" y="332613"/>
                </a:lnTo>
                <a:lnTo>
                  <a:pt x="4645342" y="352234"/>
                </a:lnTo>
                <a:lnTo>
                  <a:pt x="4625721" y="365474"/>
                </a:lnTo>
                <a:lnTo>
                  <a:pt x="4601718" y="370331"/>
                </a:lnTo>
                <a:lnTo>
                  <a:pt x="3579114" y="370331"/>
                </a:lnTo>
                <a:lnTo>
                  <a:pt x="3555111" y="365474"/>
                </a:lnTo>
                <a:lnTo>
                  <a:pt x="3535489" y="352234"/>
                </a:lnTo>
                <a:lnTo>
                  <a:pt x="3522249" y="332613"/>
                </a:lnTo>
                <a:lnTo>
                  <a:pt x="3517392" y="308610"/>
                </a:lnTo>
                <a:lnTo>
                  <a:pt x="3517392" y="61721"/>
                </a:lnTo>
                <a:close/>
              </a:path>
              <a:path w="4663440" h="370839">
                <a:moveTo>
                  <a:pt x="0" y="61721"/>
                </a:moveTo>
                <a:lnTo>
                  <a:pt x="4850" y="37718"/>
                </a:lnTo>
                <a:lnTo>
                  <a:pt x="18078" y="18097"/>
                </a:lnTo>
                <a:lnTo>
                  <a:pt x="37697" y="4857"/>
                </a:lnTo>
                <a:lnTo>
                  <a:pt x="61721" y="0"/>
                </a:lnTo>
                <a:lnTo>
                  <a:pt x="1084326" y="0"/>
                </a:lnTo>
                <a:lnTo>
                  <a:pt x="1108329" y="4857"/>
                </a:lnTo>
                <a:lnTo>
                  <a:pt x="1127950" y="18097"/>
                </a:lnTo>
                <a:lnTo>
                  <a:pt x="1141190" y="37718"/>
                </a:lnTo>
                <a:lnTo>
                  <a:pt x="1146048" y="61721"/>
                </a:lnTo>
                <a:lnTo>
                  <a:pt x="1146048" y="308610"/>
                </a:lnTo>
                <a:lnTo>
                  <a:pt x="1141190" y="332613"/>
                </a:lnTo>
                <a:lnTo>
                  <a:pt x="1127950" y="352234"/>
                </a:lnTo>
                <a:lnTo>
                  <a:pt x="1108329" y="365474"/>
                </a:lnTo>
                <a:lnTo>
                  <a:pt x="1084326" y="370331"/>
                </a:lnTo>
                <a:lnTo>
                  <a:pt x="61721" y="370331"/>
                </a:lnTo>
                <a:lnTo>
                  <a:pt x="37697" y="365474"/>
                </a:lnTo>
                <a:lnTo>
                  <a:pt x="18078" y="352234"/>
                </a:lnTo>
                <a:lnTo>
                  <a:pt x="4850" y="332613"/>
                </a:lnTo>
                <a:lnTo>
                  <a:pt x="0" y="308610"/>
                </a:lnTo>
                <a:lnTo>
                  <a:pt x="0" y="61721"/>
                </a:lnTo>
                <a:close/>
              </a:path>
            </a:pathLst>
          </a:cu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EA354AA4-5A41-6ED9-4C67-1D3B32823C51}"/>
              </a:ext>
            </a:extLst>
          </p:cNvPr>
          <p:cNvSpPr txBox="1"/>
          <p:nvPr/>
        </p:nvSpPr>
        <p:spPr>
          <a:xfrm>
            <a:off x="887679" y="1171701"/>
            <a:ext cx="617220" cy="18274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Raw</a:t>
            </a:r>
            <a:r>
              <a:rPr sz="1100" spc="-4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chemeClr val="bg1"/>
                </a:solidFill>
                <a:latin typeface="Arial MT"/>
                <a:cs typeface="Arial MT"/>
              </a:rPr>
              <a:t>data</a:t>
            </a:r>
            <a:endParaRPr sz="11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4036F450-A8A4-7A13-60DD-A927D14B1AA5}"/>
              </a:ext>
            </a:extLst>
          </p:cNvPr>
          <p:cNvSpPr txBox="1"/>
          <p:nvPr/>
        </p:nvSpPr>
        <p:spPr>
          <a:xfrm>
            <a:off x="2436367" y="1164462"/>
            <a:ext cx="1036319" cy="18274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Data</a:t>
            </a:r>
            <a:r>
              <a:rPr sz="11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 MT"/>
                <a:cs typeface="Arial MT"/>
              </a:rPr>
              <a:t>processing</a:t>
            </a:r>
            <a:endParaRPr sz="1100">
              <a:solidFill>
                <a:schemeClr val="bg1"/>
              </a:solidFill>
              <a:latin typeface="Arial MT"/>
              <a:cs typeface="Arial MT"/>
            </a:endParaRPr>
          </a:p>
        </p:txBody>
      </p:sp>
      <p:grpSp>
        <p:nvGrpSpPr>
          <p:cNvPr id="22" name="object 14">
            <a:extLst>
              <a:ext uri="{FF2B5EF4-FFF2-40B4-BE49-F238E27FC236}">
                <a16:creationId xmlns:a16="http://schemas.microsoft.com/office/drawing/2014/main" id="{BE2475F3-D0B3-2A76-413D-608474A01670}"/>
              </a:ext>
            </a:extLst>
          </p:cNvPr>
          <p:cNvGrpSpPr/>
          <p:nvPr/>
        </p:nvGrpSpPr>
        <p:grpSpPr>
          <a:xfrm>
            <a:off x="5818885" y="1026795"/>
            <a:ext cx="1307465" cy="478155"/>
            <a:chOff x="5818885" y="1239266"/>
            <a:chExt cx="1307465" cy="478155"/>
          </a:xfrm>
          <a:noFill/>
        </p:grpSpPr>
        <p:sp>
          <p:nvSpPr>
            <p:cNvPr id="23" name="object 15">
              <a:extLst>
                <a:ext uri="{FF2B5EF4-FFF2-40B4-BE49-F238E27FC236}">
                  <a16:creationId xmlns:a16="http://schemas.microsoft.com/office/drawing/2014/main" id="{AA70C322-44AF-5621-2A6D-F1301FECB6A3}"/>
                </a:ext>
              </a:extLst>
            </p:cNvPr>
            <p:cNvSpPr/>
            <p:nvPr/>
          </p:nvSpPr>
          <p:spPr>
            <a:xfrm>
              <a:off x="5831585" y="1251966"/>
              <a:ext cx="1282065" cy="452755"/>
            </a:xfrm>
            <a:custGeom>
              <a:avLst/>
              <a:gdLst/>
              <a:ahLst/>
              <a:cxnLst/>
              <a:rect l="l" t="t" r="r" b="b"/>
              <a:pathLst>
                <a:path w="1282065" h="452755">
                  <a:moveTo>
                    <a:pt x="1281684" y="0"/>
                  </a:moveTo>
                  <a:lnTo>
                    <a:pt x="0" y="0"/>
                  </a:lnTo>
                  <a:lnTo>
                    <a:pt x="0" y="452627"/>
                  </a:lnTo>
                  <a:lnTo>
                    <a:pt x="1281684" y="452627"/>
                  </a:lnTo>
                  <a:lnTo>
                    <a:pt x="1281684" y="0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" name="object 16">
              <a:extLst>
                <a:ext uri="{FF2B5EF4-FFF2-40B4-BE49-F238E27FC236}">
                  <a16:creationId xmlns:a16="http://schemas.microsoft.com/office/drawing/2014/main" id="{DC845C72-A09B-3EAE-9C19-A99E3D5D9C51}"/>
                </a:ext>
              </a:extLst>
            </p:cNvPr>
            <p:cNvSpPr/>
            <p:nvPr/>
          </p:nvSpPr>
          <p:spPr>
            <a:xfrm>
              <a:off x="5831585" y="1251966"/>
              <a:ext cx="1282065" cy="452755"/>
            </a:xfrm>
            <a:custGeom>
              <a:avLst/>
              <a:gdLst/>
              <a:ahLst/>
              <a:cxnLst/>
              <a:rect l="l" t="t" r="r" b="b"/>
              <a:pathLst>
                <a:path w="1282065" h="452755">
                  <a:moveTo>
                    <a:pt x="0" y="452627"/>
                  </a:moveTo>
                  <a:lnTo>
                    <a:pt x="1281684" y="452627"/>
                  </a:lnTo>
                  <a:lnTo>
                    <a:pt x="1281684" y="0"/>
                  </a:lnTo>
                  <a:lnTo>
                    <a:pt x="0" y="0"/>
                  </a:lnTo>
                  <a:lnTo>
                    <a:pt x="0" y="452627"/>
                  </a:lnTo>
                  <a:close/>
                </a:path>
              </a:pathLst>
            </a:custGeom>
            <a:grpFill/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5" name="object 17">
            <a:extLst>
              <a:ext uri="{FF2B5EF4-FFF2-40B4-BE49-F238E27FC236}">
                <a16:creationId xmlns:a16="http://schemas.microsoft.com/office/drawing/2014/main" id="{0A9520F3-B61E-51A7-E497-D51BEB1F7852}"/>
              </a:ext>
            </a:extLst>
          </p:cNvPr>
          <p:cNvSpPr txBox="1"/>
          <p:nvPr/>
        </p:nvSpPr>
        <p:spPr>
          <a:xfrm>
            <a:off x="4435602" y="1087881"/>
            <a:ext cx="2417445" cy="361315"/>
          </a:xfrm>
          <a:prstGeom prst="rect">
            <a:avLst/>
          </a:prstGeom>
          <a:ln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  <a:tabLst>
                <a:tab pos="1795780" algn="l"/>
              </a:tabLst>
            </a:pPr>
            <a:r>
              <a:rPr sz="1100" spc="-10" dirty="0">
                <a:solidFill>
                  <a:schemeClr val="bg1"/>
                </a:solidFill>
                <a:latin typeface="Arial MT"/>
                <a:cs typeface="Arial MT"/>
              </a:rPr>
              <a:t>Cleaned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	</a:t>
            </a:r>
            <a:r>
              <a:rPr sz="1650" spc="-15" baseline="2525" dirty="0">
                <a:solidFill>
                  <a:schemeClr val="bg1"/>
                </a:solidFill>
                <a:latin typeface="Arial MT"/>
                <a:cs typeface="Arial MT"/>
              </a:rPr>
              <a:t>Feature</a:t>
            </a:r>
            <a:endParaRPr sz="1650" baseline="2525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1670685" algn="l"/>
              </a:tabLst>
            </a:pPr>
            <a:r>
              <a:rPr sz="1100" spc="-10" dirty="0">
                <a:solidFill>
                  <a:schemeClr val="bg1"/>
                </a:solidFill>
                <a:latin typeface="Arial MT"/>
                <a:cs typeface="Arial MT"/>
              </a:rPr>
              <a:t>datasets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	</a:t>
            </a:r>
            <a:r>
              <a:rPr lang="en-GB" sz="1650" spc="-15" baseline="2525" dirty="0">
                <a:solidFill>
                  <a:schemeClr val="bg1"/>
                </a:solidFill>
                <a:latin typeface="Arial MT"/>
                <a:cs typeface="Arial MT"/>
              </a:rPr>
              <a:t>Engineering</a:t>
            </a:r>
            <a:endParaRPr sz="1650" baseline="2525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81EDB60C-6F02-D21A-2B97-834DB1F9E9F0}"/>
              </a:ext>
            </a:extLst>
          </p:cNvPr>
          <p:cNvSpPr/>
          <p:nvPr/>
        </p:nvSpPr>
        <p:spPr>
          <a:xfrm>
            <a:off x="7523226" y="1080642"/>
            <a:ext cx="1146175" cy="368935"/>
          </a:xfrm>
          <a:custGeom>
            <a:avLst/>
            <a:gdLst/>
            <a:ahLst/>
            <a:cxnLst/>
            <a:rect l="l" t="t" r="r" b="b"/>
            <a:pathLst>
              <a:path w="1146175" h="368935">
                <a:moveTo>
                  <a:pt x="0" y="61468"/>
                </a:moveTo>
                <a:lnTo>
                  <a:pt x="4835" y="37558"/>
                </a:lnTo>
                <a:lnTo>
                  <a:pt x="18018" y="18018"/>
                </a:lnTo>
                <a:lnTo>
                  <a:pt x="37558" y="4835"/>
                </a:lnTo>
                <a:lnTo>
                  <a:pt x="61468" y="0"/>
                </a:lnTo>
                <a:lnTo>
                  <a:pt x="1084579" y="0"/>
                </a:lnTo>
                <a:lnTo>
                  <a:pt x="1108489" y="4835"/>
                </a:lnTo>
                <a:lnTo>
                  <a:pt x="1128029" y="18018"/>
                </a:lnTo>
                <a:lnTo>
                  <a:pt x="1141212" y="37558"/>
                </a:lnTo>
                <a:lnTo>
                  <a:pt x="1146048" y="61468"/>
                </a:lnTo>
                <a:lnTo>
                  <a:pt x="1146048" y="307339"/>
                </a:lnTo>
                <a:lnTo>
                  <a:pt x="1141212" y="331249"/>
                </a:lnTo>
                <a:lnTo>
                  <a:pt x="1128029" y="350789"/>
                </a:lnTo>
                <a:lnTo>
                  <a:pt x="1108489" y="363972"/>
                </a:lnTo>
                <a:lnTo>
                  <a:pt x="1084579" y="368808"/>
                </a:lnTo>
                <a:lnTo>
                  <a:pt x="61468" y="368808"/>
                </a:lnTo>
                <a:lnTo>
                  <a:pt x="37558" y="363972"/>
                </a:lnTo>
                <a:lnTo>
                  <a:pt x="18018" y="350789"/>
                </a:lnTo>
                <a:lnTo>
                  <a:pt x="4835" y="331249"/>
                </a:lnTo>
                <a:lnTo>
                  <a:pt x="0" y="307339"/>
                </a:lnTo>
                <a:lnTo>
                  <a:pt x="0" y="61468"/>
                </a:lnTo>
                <a:close/>
              </a:path>
            </a:pathLst>
          </a:custGeom>
          <a:ln w="25399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D5A51E48-C8F2-CD72-AE69-4B93C918E240}"/>
              </a:ext>
            </a:extLst>
          </p:cNvPr>
          <p:cNvSpPr txBox="1"/>
          <p:nvPr/>
        </p:nvSpPr>
        <p:spPr>
          <a:xfrm>
            <a:off x="7807832" y="1163142"/>
            <a:ext cx="579120" cy="18274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chemeClr val="bg1"/>
                </a:solidFill>
                <a:latin typeface="Arial MT"/>
                <a:cs typeface="Arial MT"/>
              </a:rPr>
              <a:t>Features</a:t>
            </a:r>
            <a:endParaRPr sz="110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0C91539F-19C6-1E47-DDA8-B1F49C16A566}"/>
              </a:ext>
            </a:extLst>
          </p:cNvPr>
          <p:cNvSpPr/>
          <p:nvPr/>
        </p:nvSpPr>
        <p:spPr>
          <a:xfrm>
            <a:off x="1769237" y="1226311"/>
            <a:ext cx="5753735" cy="82550"/>
          </a:xfrm>
          <a:custGeom>
            <a:avLst/>
            <a:gdLst/>
            <a:ahLst/>
            <a:cxnLst/>
            <a:rect l="l" t="t" r="r" b="b"/>
            <a:pathLst>
              <a:path w="5753734" h="82550">
                <a:moveTo>
                  <a:pt x="544830" y="37973"/>
                </a:moveTo>
                <a:lnTo>
                  <a:pt x="533527" y="32512"/>
                </a:lnTo>
                <a:lnTo>
                  <a:pt x="468122" y="889"/>
                </a:lnTo>
                <a:lnTo>
                  <a:pt x="468541" y="32689"/>
                </a:lnTo>
                <a:lnTo>
                  <a:pt x="0" y="38989"/>
                </a:lnTo>
                <a:lnTo>
                  <a:pt x="254" y="51689"/>
                </a:lnTo>
                <a:lnTo>
                  <a:pt x="468706" y="45389"/>
                </a:lnTo>
                <a:lnTo>
                  <a:pt x="469138" y="77089"/>
                </a:lnTo>
                <a:lnTo>
                  <a:pt x="544830" y="37973"/>
                </a:lnTo>
                <a:close/>
              </a:path>
              <a:path w="5753734" h="82550">
                <a:moveTo>
                  <a:pt x="2360765" y="50800"/>
                </a:moveTo>
                <a:lnTo>
                  <a:pt x="2308479" y="50800"/>
                </a:lnTo>
                <a:lnTo>
                  <a:pt x="2295817" y="50800"/>
                </a:lnTo>
                <a:lnTo>
                  <a:pt x="2295398" y="82296"/>
                </a:lnTo>
                <a:lnTo>
                  <a:pt x="2360765" y="50800"/>
                </a:lnTo>
                <a:close/>
              </a:path>
              <a:path w="5753734" h="82550">
                <a:moveTo>
                  <a:pt x="2372106" y="45339"/>
                </a:moveTo>
                <a:lnTo>
                  <a:pt x="2296414" y="6096"/>
                </a:lnTo>
                <a:lnTo>
                  <a:pt x="2295982" y="37934"/>
                </a:lnTo>
                <a:lnTo>
                  <a:pt x="1827530" y="31623"/>
                </a:lnTo>
                <a:lnTo>
                  <a:pt x="1827276" y="44323"/>
                </a:lnTo>
                <a:lnTo>
                  <a:pt x="2295817" y="50634"/>
                </a:lnTo>
                <a:lnTo>
                  <a:pt x="2308479" y="50634"/>
                </a:lnTo>
                <a:lnTo>
                  <a:pt x="2361120" y="50634"/>
                </a:lnTo>
                <a:lnTo>
                  <a:pt x="2372106" y="45339"/>
                </a:lnTo>
                <a:close/>
              </a:path>
              <a:path w="5753734" h="82550">
                <a:moveTo>
                  <a:pt x="4062222" y="37973"/>
                </a:moveTo>
                <a:lnTo>
                  <a:pt x="4050919" y="32512"/>
                </a:lnTo>
                <a:lnTo>
                  <a:pt x="3985514" y="889"/>
                </a:lnTo>
                <a:lnTo>
                  <a:pt x="3985933" y="32689"/>
                </a:lnTo>
                <a:lnTo>
                  <a:pt x="3517392" y="38989"/>
                </a:lnTo>
                <a:lnTo>
                  <a:pt x="3517646" y="51689"/>
                </a:lnTo>
                <a:lnTo>
                  <a:pt x="3986098" y="45389"/>
                </a:lnTo>
                <a:lnTo>
                  <a:pt x="3986530" y="77089"/>
                </a:lnTo>
                <a:lnTo>
                  <a:pt x="4062222" y="37973"/>
                </a:lnTo>
                <a:close/>
              </a:path>
              <a:path w="5753734" h="82550">
                <a:moveTo>
                  <a:pt x="5753227" y="37973"/>
                </a:moveTo>
                <a:lnTo>
                  <a:pt x="5740730" y="31750"/>
                </a:lnTo>
                <a:lnTo>
                  <a:pt x="5677027" y="0"/>
                </a:lnTo>
                <a:lnTo>
                  <a:pt x="5677078" y="31775"/>
                </a:lnTo>
                <a:lnTo>
                  <a:pt x="5343271" y="32385"/>
                </a:lnTo>
                <a:lnTo>
                  <a:pt x="5343271" y="45085"/>
                </a:lnTo>
                <a:lnTo>
                  <a:pt x="5677090" y="44475"/>
                </a:lnTo>
                <a:lnTo>
                  <a:pt x="5677154" y="76200"/>
                </a:lnTo>
                <a:lnTo>
                  <a:pt x="5753227" y="37973"/>
                </a:lnTo>
                <a:close/>
              </a:path>
            </a:pathLst>
          </a:custGeom>
          <a:solidFill>
            <a:srgbClr val="C869BA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5E1E99-1891-086C-E999-5B60D10E10AC}"/>
              </a:ext>
            </a:extLst>
          </p:cNvPr>
          <p:cNvSpPr txBox="1"/>
          <p:nvPr/>
        </p:nvSpPr>
        <p:spPr>
          <a:xfrm>
            <a:off x="152400" y="1613915"/>
            <a:ext cx="8517001" cy="3152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Low">
              <a:lnSpc>
                <a:spcPts val="915"/>
              </a:lnSpc>
              <a:spcBef>
                <a:spcPts val="100"/>
              </a:spcBef>
            </a:pPr>
            <a:r>
              <a:rPr lang="en-GB" sz="14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Let's</a:t>
            </a:r>
            <a:r>
              <a:rPr lang="en-GB" sz="14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break</a:t>
            </a:r>
            <a:r>
              <a:rPr lang="en-GB" sz="14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 down</a:t>
            </a:r>
            <a:r>
              <a:rPr lang="en-GB" sz="14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4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flowchart</a:t>
            </a:r>
            <a:r>
              <a:rPr lang="en-GB" sz="14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based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on</a:t>
            </a:r>
            <a:r>
              <a:rPr lang="en-GB" sz="14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4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conversation</a:t>
            </a:r>
            <a:r>
              <a:rPr lang="en-GB" sz="14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we</a:t>
            </a:r>
            <a:r>
              <a:rPr lang="en-GB" sz="14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had:</a:t>
            </a:r>
          </a:p>
          <a:p>
            <a:pPr marL="12700" algn="justLow">
              <a:lnSpc>
                <a:spcPts val="915"/>
              </a:lnSpc>
              <a:spcBef>
                <a:spcPts val="100"/>
              </a:spcBef>
            </a:pPr>
            <a:endParaRPr lang="en-GB" sz="1400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329565" indent="-316865" algn="justLow">
              <a:lnSpc>
                <a:spcPts val="1290"/>
              </a:lnSpc>
              <a:buClr>
                <a:srgbClr val="1F3374"/>
              </a:buClr>
              <a:buSzPct val="155555"/>
              <a:buAutoNum type="arabicPeriod"/>
              <a:tabLst>
                <a:tab pos="329565" algn="l"/>
              </a:tabLst>
            </a:pPr>
            <a:r>
              <a:rPr lang="en-GB" sz="1400" b="1" spc="-20" dirty="0">
                <a:solidFill>
                  <a:schemeClr val="bg1"/>
                </a:solidFill>
                <a:latin typeface="Trebuchet MS"/>
                <a:cs typeface="Trebuchet MS"/>
              </a:rPr>
              <a:t>Raw</a:t>
            </a:r>
            <a:r>
              <a:rPr lang="en-GB" sz="1400" b="1" spc="-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GB" sz="1400" b="1" spc="-45" dirty="0">
                <a:solidFill>
                  <a:schemeClr val="bg1"/>
                </a:solidFill>
                <a:latin typeface="Trebuchet MS"/>
                <a:cs typeface="Trebuchet MS"/>
              </a:rPr>
              <a:t>Data</a:t>
            </a:r>
            <a:r>
              <a:rPr lang="en-GB" sz="14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:</a:t>
            </a:r>
            <a:r>
              <a:rPr lang="en-GB" sz="14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Refers</a:t>
            </a:r>
            <a:r>
              <a:rPr lang="en-GB" sz="14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to</a:t>
            </a:r>
            <a:r>
              <a:rPr lang="en-GB" sz="14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4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initial</a:t>
            </a:r>
            <a:r>
              <a:rPr lang="en-GB" sz="14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dataset</a:t>
            </a:r>
            <a:r>
              <a:rPr lang="en-GB" sz="14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containing</a:t>
            </a:r>
            <a:r>
              <a:rPr lang="en-GB" sz="14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information</a:t>
            </a:r>
            <a:r>
              <a:rPr lang="en-GB" sz="14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about</a:t>
            </a:r>
            <a:r>
              <a:rPr lang="en-GB" sz="14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various</a:t>
            </a:r>
            <a:r>
              <a:rPr lang="en-GB" sz="14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courses,</a:t>
            </a:r>
            <a:r>
              <a:rPr lang="en-GB" sz="14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including</a:t>
            </a:r>
            <a:r>
              <a:rPr lang="en-GB" sz="14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their</a:t>
            </a:r>
            <a:r>
              <a:rPr lang="en-GB" sz="14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titles,</a:t>
            </a:r>
            <a:r>
              <a:rPr lang="en-GB" sz="1400" spc="-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descriptions,</a:t>
            </a:r>
            <a:r>
              <a:rPr lang="en-GB" sz="14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and</a:t>
            </a:r>
            <a:r>
              <a:rPr lang="en-GB" sz="14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other</a:t>
            </a:r>
            <a:r>
              <a:rPr lang="en-GB" sz="14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relevant</a:t>
            </a:r>
            <a:r>
              <a:rPr lang="en-GB" sz="14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attributes.</a:t>
            </a:r>
            <a:endParaRPr lang="en-GB" sz="1400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329565" indent="-316865" algn="justLow">
              <a:lnSpc>
                <a:spcPts val="1460"/>
              </a:lnSpc>
              <a:buClr>
                <a:srgbClr val="1F3374"/>
              </a:buClr>
              <a:buSzPct val="155555"/>
              <a:buAutoNum type="arabicPeriod"/>
              <a:tabLst>
                <a:tab pos="329565" algn="l"/>
              </a:tabLst>
            </a:pPr>
            <a:r>
              <a:rPr lang="en-GB" sz="1400" b="1" spc="-20" dirty="0">
                <a:solidFill>
                  <a:schemeClr val="bg1"/>
                </a:solidFill>
                <a:latin typeface="Trebuchet MS"/>
                <a:cs typeface="Trebuchet MS"/>
              </a:rPr>
              <a:t>Data </a:t>
            </a:r>
            <a:r>
              <a:rPr lang="en-GB" sz="1400" b="1" spc="-30" dirty="0">
                <a:solidFill>
                  <a:schemeClr val="bg1"/>
                </a:solidFill>
                <a:latin typeface="Trebuchet MS"/>
                <a:cs typeface="Trebuchet MS"/>
              </a:rPr>
              <a:t>Processing</a:t>
            </a:r>
            <a:r>
              <a:rPr lang="en-GB" sz="1400" spc="-30" dirty="0">
                <a:solidFill>
                  <a:schemeClr val="bg1"/>
                </a:solidFill>
                <a:latin typeface="Lucida Sans Unicode"/>
                <a:cs typeface="Lucida Sans Unicode"/>
              </a:rPr>
              <a:t>:</a:t>
            </a:r>
            <a:r>
              <a:rPr lang="en-GB" sz="14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Involves</a:t>
            </a:r>
            <a:r>
              <a:rPr lang="en-GB" sz="14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preprocessing</a:t>
            </a:r>
            <a:r>
              <a:rPr lang="en-GB" sz="14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4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raw</a:t>
            </a:r>
            <a:r>
              <a:rPr lang="en-GB" sz="14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data,</a:t>
            </a:r>
            <a:r>
              <a:rPr lang="en-GB" sz="1400" spc="-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which</a:t>
            </a:r>
            <a:r>
              <a:rPr lang="en-GB" sz="14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includes</a:t>
            </a:r>
            <a:r>
              <a:rPr lang="en-GB" sz="1400" spc="-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tokenization</a:t>
            </a:r>
            <a:r>
              <a:rPr lang="en-GB" sz="14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and</a:t>
            </a:r>
            <a:r>
              <a:rPr lang="en-GB" sz="14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lemmatization</a:t>
            </a:r>
            <a:r>
              <a:rPr lang="en-GB" sz="14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to</a:t>
            </a:r>
            <a:r>
              <a:rPr lang="en-GB" sz="14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break</a:t>
            </a:r>
            <a:r>
              <a:rPr lang="en-GB" sz="14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down</a:t>
            </a:r>
            <a:r>
              <a:rPr lang="en-GB" sz="14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4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text</a:t>
            </a:r>
            <a:r>
              <a:rPr lang="en-GB" sz="1400" spc="-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into</a:t>
            </a:r>
            <a:r>
              <a:rPr lang="en-GB" sz="14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individual</a:t>
            </a:r>
            <a:r>
              <a:rPr lang="en-GB" sz="14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words</a:t>
            </a:r>
            <a:r>
              <a:rPr lang="en-GB" sz="14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and</a:t>
            </a:r>
            <a:r>
              <a:rPr lang="en-GB" sz="1400" spc="-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convert</a:t>
            </a:r>
            <a:endParaRPr lang="en-GB" sz="1400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329565" algn="justLow">
              <a:lnSpc>
                <a:spcPts val="910"/>
              </a:lnSpc>
              <a:spcBef>
                <a:spcPts val="65"/>
              </a:spcBef>
            </a:pPr>
            <a:r>
              <a:rPr lang="en-GB" sz="14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them</a:t>
            </a:r>
            <a:r>
              <a:rPr lang="en-GB" sz="14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to</a:t>
            </a:r>
            <a:r>
              <a:rPr lang="en-GB" sz="14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their</a:t>
            </a:r>
            <a:r>
              <a:rPr lang="en-GB" sz="14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base</a:t>
            </a:r>
            <a:r>
              <a:rPr lang="en-GB" sz="14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forms..</a:t>
            </a:r>
            <a:endParaRPr lang="en-GB" sz="1400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329565" indent="-316865" algn="justLow">
              <a:lnSpc>
                <a:spcPts val="1510"/>
              </a:lnSpc>
              <a:buClr>
                <a:srgbClr val="1F3374"/>
              </a:buClr>
              <a:buSzPct val="155555"/>
              <a:buAutoNum type="arabicPeriod" startAt="3"/>
              <a:tabLst>
                <a:tab pos="329565" algn="l"/>
              </a:tabLst>
            </a:pPr>
            <a:r>
              <a:rPr lang="en-GB" sz="1400" b="1" spc="-45" dirty="0">
                <a:solidFill>
                  <a:schemeClr val="bg1"/>
                </a:solidFill>
                <a:latin typeface="Trebuchet MS"/>
                <a:cs typeface="Trebuchet MS"/>
              </a:rPr>
              <a:t>Cleaned</a:t>
            </a:r>
            <a:r>
              <a:rPr lang="en-GB" sz="1400" b="1" spc="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GB" sz="1400" b="1" spc="-30" dirty="0">
                <a:solidFill>
                  <a:schemeClr val="bg1"/>
                </a:solidFill>
                <a:latin typeface="Trebuchet MS"/>
                <a:cs typeface="Trebuchet MS"/>
              </a:rPr>
              <a:t>Dataset</a:t>
            </a:r>
            <a:r>
              <a:rPr lang="en-GB" sz="1400" spc="-30" dirty="0">
                <a:solidFill>
                  <a:schemeClr val="bg1"/>
                </a:solidFill>
                <a:latin typeface="Lucida Sans Unicode"/>
                <a:cs typeface="Lucida Sans Unicode"/>
              </a:rPr>
              <a:t>:</a:t>
            </a:r>
            <a:r>
              <a:rPr lang="en-GB" sz="14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After</a:t>
            </a:r>
            <a:r>
              <a:rPr lang="en-GB" sz="14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processing,</a:t>
            </a:r>
            <a:r>
              <a:rPr lang="en-GB" sz="14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4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dataset</a:t>
            </a:r>
            <a:r>
              <a:rPr lang="en-GB" sz="14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undergoes</a:t>
            </a:r>
            <a:r>
              <a:rPr lang="en-GB" sz="14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cleaning,</a:t>
            </a:r>
            <a:r>
              <a:rPr lang="en-GB" sz="14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which</a:t>
            </a:r>
            <a:r>
              <a:rPr lang="en-GB" sz="14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includes</a:t>
            </a:r>
            <a:r>
              <a:rPr lang="en-GB" sz="14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removing</a:t>
            </a:r>
            <a:r>
              <a:rPr lang="en-GB" sz="14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stopwords</a:t>
            </a:r>
            <a:r>
              <a:rPr lang="en-GB" sz="14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(commonly</a:t>
            </a:r>
            <a:r>
              <a:rPr lang="en-GB" sz="14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used</a:t>
            </a:r>
            <a:r>
              <a:rPr lang="en-GB" sz="14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words</a:t>
            </a:r>
            <a:r>
              <a:rPr lang="en-GB" sz="14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with</a:t>
            </a:r>
            <a:r>
              <a:rPr lang="en-GB" sz="14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little</a:t>
            </a:r>
            <a:r>
              <a:rPr lang="en-GB" sz="14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semantic</a:t>
            </a:r>
            <a:r>
              <a:rPr lang="en-GB" sz="14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value)</a:t>
            </a:r>
            <a:r>
              <a:rPr lang="en-GB" sz="14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and</a:t>
            </a:r>
            <a:endParaRPr lang="en-GB" sz="1400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329565" algn="justLow">
              <a:lnSpc>
                <a:spcPts val="910"/>
              </a:lnSpc>
              <a:spcBef>
                <a:spcPts val="70"/>
              </a:spcBef>
            </a:pPr>
            <a:r>
              <a:rPr lang="en-GB" sz="14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outliers</a:t>
            </a:r>
            <a:r>
              <a:rPr lang="en-GB" sz="14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(irrelevant</a:t>
            </a:r>
            <a:r>
              <a:rPr lang="en-GB" sz="14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or</a:t>
            </a:r>
            <a:r>
              <a:rPr lang="en-GB" sz="14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noisy</a:t>
            </a:r>
            <a:r>
              <a:rPr lang="en-GB" sz="14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data</a:t>
            </a:r>
            <a:r>
              <a:rPr lang="en-GB" sz="14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points).</a:t>
            </a:r>
            <a:endParaRPr lang="en-GB" sz="1400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329565" indent="-316865" algn="justLow">
              <a:lnSpc>
                <a:spcPts val="1510"/>
              </a:lnSpc>
              <a:buClr>
                <a:srgbClr val="1F3374"/>
              </a:buClr>
              <a:buSzPct val="155555"/>
              <a:buAutoNum type="arabicPeriod" startAt="4"/>
              <a:tabLst>
                <a:tab pos="329565" algn="l"/>
              </a:tabLst>
            </a:pPr>
            <a:r>
              <a:rPr lang="en-GB" sz="1400" b="1" spc="-35" dirty="0">
                <a:solidFill>
                  <a:schemeClr val="bg1"/>
                </a:solidFill>
                <a:latin typeface="Trebuchet MS"/>
                <a:cs typeface="Trebuchet MS"/>
              </a:rPr>
              <a:t>Feature</a:t>
            </a:r>
            <a:r>
              <a:rPr lang="en-GB" sz="1400" b="1" spc="1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GB" sz="1400" b="1" spc="-30" dirty="0">
                <a:solidFill>
                  <a:schemeClr val="bg1"/>
                </a:solidFill>
                <a:latin typeface="Trebuchet MS"/>
                <a:cs typeface="Trebuchet MS"/>
              </a:rPr>
              <a:t>Engineering</a:t>
            </a:r>
            <a:r>
              <a:rPr lang="en-GB" sz="1400" spc="-30" dirty="0">
                <a:solidFill>
                  <a:schemeClr val="bg1"/>
                </a:solidFill>
                <a:latin typeface="Lucida Sans Unicode"/>
                <a:cs typeface="Lucida Sans Unicode"/>
              </a:rPr>
              <a:t>:</a:t>
            </a:r>
            <a:r>
              <a:rPr lang="en-GB" sz="14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This</a:t>
            </a:r>
            <a:r>
              <a:rPr lang="en-GB" sz="14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step</a:t>
            </a:r>
            <a:r>
              <a:rPr lang="en-GB" sz="14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involves</a:t>
            </a:r>
            <a:r>
              <a:rPr lang="en-GB" sz="14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transforming</a:t>
            </a:r>
            <a:r>
              <a:rPr lang="en-GB" sz="14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4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cleaned</a:t>
            </a:r>
            <a:r>
              <a:rPr lang="en-GB" sz="14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dataset</a:t>
            </a:r>
            <a:r>
              <a:rPr lang="en-GB" sz="14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30" dirty="0">
                <a:solidFill>
                  <a:schemeClr val="bg1"/>
                </a:solidFill>
                <a:latin typeface="Lucida Sans Unicode"/>
                <a:cs typeface="Lucida Sans Unicode"/>
              </a:rPr>
              <a:t>into</a:t>
            </a:r>
            <a:r>
              <a:rPr lang="en-GB" sz="14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numerical</a:t>
            </a:r>
            <a:r>
              <a:rPr lang="en-GB" sz="14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features</a:t>
            </a:r>
            <a:r>
              <a:rPr lang="en-GB" sz="14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that</a:t>
            </a:r>
            <a:r>
              <a:rPr lang="en-GB" sz="14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represent</a:t>
            </a:r>
            <a:r>
              <a:rPr lang="en-GB" sz="14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the</a:t>
            </a:r>
            <a:r>
              <a:rPr lang="en-GB" sz="14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courses.</a:t>
            </a:r>
            <a:r>
              <a:rPr lang="en-GB" sz="1400" dirty="0">
                <a:solidFill>
                  <a:schemeClr val="bg1"/>
                </a:solidFill>
                <a:latin typeface="Lucida Sans Unicode"/>
                <a:cs typeface="Lucida Sans Unicode"/>
              </a:rPr>
              <a:t> In</a:t>
            </a:r>
            <a:r>
              <a:rPr lang="en-GB" sz="14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30" dirty="0">
                <a:solidFill>
                  <a:schemeClr val="bg1"/>
                </a:solidFill>
                <a:latin typeface="Lucida Sans Unicode"/>
                <a:cs typeface="Lucida Sans Unicode"/>
              </a:rPr>
              <a:t>this</a:t>
            </a:r>
            <a:r>
              <a:rPr lang="en-GB" sz="14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case,</a:t>
            </a:r>
            <a:r>
              <a:rPr lang="en-GB" sz="14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TF-</a:t>
            </a:r>
            <a:r>
              <a:rPr lang="en-GB" sz="14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IDF</a:t>
            </a:r>
            <a:r>
              <a:rPr lang="en-GB" sz="14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(Term</a:t>
            </a:r>
            <a:endParaRPr lang="en-GB" sz="1400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329565" algn="justLow">
              <a:lnSpc>
                <a:spcPts val="910"/>
              </a:lnSpc>
              <a:spcBef>
                <a:spcPts val="70"/>
              </a:spcBef>
            </a:pPr>
            <a:r>
              <a:rPr lang="en-GB" sz="14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Frequency-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Inverse</a:t>
            </a:r>
            <a:r>
              <a:rPr lang="en-GB" sz="14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Document</a:t>
            </a:r>
            <a:r>
              <a:rPr lang="en-GB" sz="14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Frequency)</a:t>
            </a:r>
            <a:r>
              <a:rPr lang="en-GB" sz="14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vectors</a:t>
            </a:r>
            <a:r>
              <a:rPr lang="en-GB" sz="14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are </a:t>
            </a:r>
            <a:r>
              <a:rPr lang="en-GB" sz="14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calculated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 for</a:t>
            </a:r>
            <a:r>
              <a:rPr lang="en-GB" sz="14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each</a:t>
            </a:r>
            <a:r>
              <a:rPr lang="en-GB" sz="14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course</a:t>
            </a:r>
            <a:r>
              <a:rPr lang="en-GB" sz="14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 based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on</a:t>
            </a:r>
            <a:r>
              <a:rPr lang="en-GB" sz="14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4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words</a:t>
            </a:r>
            <a:r>
              <a:rPr lang="en-GB" sz="14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they</a:t>
            </a:r>
            <a:r>
              <a:rPr lang="en-GB" sz="14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contain</a:t>
            </a:r>
            <a:r>
              <a:rPr lang="en-GB" sz="14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and</a:t>
            </a:r>
            <a:r>
              <a:rPr lang="en-GB" sz="14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their</a:t>
            </a:r>
            <a:r>
              <a:rPr lang="en-GB" sz="14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importance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in</a:t>
            </a:r>
            <a:r>
              <a:rPr lang="en-GB" sz="14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4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dataset.</a:t>
            </a:r>
            <a:endParaRPr lang="en-GB" sz="1400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329565" indent="-316865" algn="justLow">
              <a:lnSpc>
                <a:spcPts val="1510"/>
              </a:lnSpc>
              <a:buClr>
                <a:srgbClr val="1F3374"/>
              </a:buClr>
              <a:buSzPct val="155555"/>
              <a:buAutoNum type="arabicPeriod" startAt="5"/>
              <a:tabLst>
                <a:tab pos="329565" algn="l"/>
              </a:tabLst>
            </a:pPr>
            <a:r>
              <a:rPr lang="en-GB" sz="1400" b="1" spc="-40" dirty="0">
                <a:solidFill>
                  <a:schemeClr val="bg1"/>
                </a:solidFill>
                <a:latin typeface="Trebuchet MS"/>
                <a:cs typeface="Trebuchet MS"/>
              </a:rPr>
              <a:t>Features</a:t>
            </a:r>
            <a:r>
              <a:rPr lang="en-GB" sz="14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:</a:t>
            </a:r>
            <a:r>
              <a:rPr lang="en-GB" sz="14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 Refers</a:t>
            </a:r>
            <a:r>
              <a:rPr lang="en-GB" sz="14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to</a:t>
            </a:r>
            <a:r>
              <a:rPr lang="en-GB" sz="14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4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final</a:t>
            </a:r>
            <a:r>
              <a:rPr lang="en-GB" sz="14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set</a:t>
            </a:r>
            <a:r>
              <a:rPr lang="en-GB" sz="14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 of</a:t>
            </a:r>
            <a:r>
              <a:rPr lang="en-GB" sz="14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features</a:t>
            </a:r>
            <a:r>
              <a:rPr lang="en-GB" sz="14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used</a:t>
            </a:r>
            <a:r>
              <a:rPr lang="en-GB" sz="14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30" dirty="0">
                <a:solidFill>
                  <a:schemeClr val="bg1"/>
                </a:solidFill>
                <a:latin typeface="Lucida Sans Unicode"/>
                <a:cs typeface="Lucida Sans Unicode"/>
              </a:rPr>
              <a:t>to</a:t>
            </a:r>
            <a:r>
              <a:rPr lang="en-GB" sz="14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represent</a:t>
            </a:r>
            <a:r>
              <a:rPr lang="en-GB" sz="14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each</a:t>
            </a:r>
            <a:r>
              <a:rPr lang="en-GB" sz="14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course,</a:t>
            </a:r>
            <a:r>
              <a:rPr lang="en-GB" sz="14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which</a:t>
            </a:r>
            <a:r>
              <a:rPr lang="en-GB" sz="14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are</a:t>
            </a:r>
            <a:r>
              <a:rPr lang="en-GB" sz="14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4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TF-</a:t>
            </a:r>
            <a:r>
              <a:rPr lang="en-GB" sz="14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IDF</a:t>
            </a:r>
            <a:r>
              <a:rPr lang="en-GB" sz="14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vectors</a:t>
            </a:r>
            <a:r>
              <a:rPr lang="en-GB" sz="14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obtained</a:t>
            </a:r>
            <a:r>
              <a:rPr lang="en-GB" sz="14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from</a:t>
            </a:r>
            <a:r>
              <a:rPr lang="en-GB" sz="14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4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feature</a:t>
            </a:r>
            <a:r>
              <a:rPr lang="en-GB" sz="14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engineering</a:t>
            </a:r>
            <a:r>
              <a:rPr lang="en-GB" sz="14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step.</a:t>
            </a:r>
            <a:r>
              <a:rPr lang="en-GB" sz="14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These</a:t>
            </a:r>
            <a:endParaRPr lang="en-GB" sz="1400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329565" algn="justLow">
              <a:lnSpc>
                <a:spcPct val="100000"/>
              </a:lnSpc>
              <a:spcBef>
                <a:spcPts val="65"/>
              </a:spcBef>
            </a:pPr>
            <a:r>
              <a:rPr lang="en-GB" sz="14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features</a:t>
            </a:r>
            <a:r>
              <a:rPr lang="en-GB" sz="14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are</a:t>
            </a:r>
            <a:r>
              <a:rPr lang="en-GB" sz="14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then</a:t>
            </a:r>
            <a:r>
              <a:rPr lang="en-GB" sz="14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used</a:t>
            </a:r>
            <a:r>
              <a:rPr lang="en-GB" sz="14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to</a:t>
            </a:r>
            <a:r>
              <a:rPr lang="en-GB" sz="14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calculate similarities</a:t>
            </a:r>
            <a:r>
              <a:rPr lang="en-GB" sz="14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between</a:t>
            </a:r>
            <a:r>
              <a:rPr lang="en-GB" sz="14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courses</a:t>
            </a:r>
            <a:r>
              <a:rPr lang="en-GB" sz="14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and</a:t>
            </a:r>
            <a:r>
              <a:rPr lang="en-GB" sz="14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generate</a:t>
            </a:r>
            <a:r>
              <a:rPr lang="en-GB" sz="14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recommendations</a:t>
            </a:r>
            <a:r>
              <a:rPr lang="en-GB" sz="14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based</a:t>
            </a:r>
            <a:r>
              <a:rPr lang="en-GB" sz="14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on</a:t>
            </a:r>
            <a:r>
              <a:rPr lang="en-GB" sz="14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content</a:t>
            </a:r>
            <a:r>
              <a:rPr lang="en-GB" sz="14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similarity.</a:t>
            </a:r>
            <a:endParaRPr lang="en-GB" sz="1400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358984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23B3B41-B593-4C5E-D065-B3447F7D7391}"/>
              </a:ext>
            </a:extLst>
          </p:cNvPr>
          <p:cNvSpPr/>
          <p:nvPr/>
        </p:nvSpPr>
        <p:spPr>
          <a:xfrm flipV="1">
            <a:off x="0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F8BE59F-EE49-E09A-EB49-A49325278BA7}"/>
              </a:ext>
            </a:extLst>
          </p:cNvPr>
          <p:cNvSpPr/>
          <p:nvPr/>
        </p:nvSpPr>
        <p:spPr>
          <a:xfrm flipH="1" flipV="1">
            <a:off x="7976235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E73522CB-A377-1B9A-DE18-39BA8748E88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7898" y="1063024"/>
            <a:ext cx="3995502" cy="33375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FC5F9E1D-BAF4-95C8-2ED1-74D2727F32C5}"/>
              </a:ext>
            </a:extLst>
          </p:cNvPr>
          <p:cNvSpPr txBox="1"/>
          <p:nvPr/>
        </p:nvSpPr>
        <p:spPr>
          <a:xfrm>
            <a:off x="1144521" y="967941"/>
            <a:ext cx="19208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chemeClr val="bg1"/>
                </a:solidFill>
                <a:latin typeface="Arial MT"/>
                <a:cs typeface="Arial MT"/>
              </a:rPr>
              <a:t>Course</a:t>
            </a:r>
            <a:r>
              <a:rPr sz="14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bg1"/>
                </a:solidFill>
                <a:latin typeface="Arial MT"/>
                <a:cs typeface="Arial MT"/>
              </a:rPr>
              <a:t>similarity</a:t>
            </a:r>
            <a:r>
              <a:rPr sz="14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 MT"/>
                <a:cs typeface="Arial MT"/>
              </a:rPr>
              <a:t>matrix:</a:t>
            </a:r>
            <a:endParaRPr sz="14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36917FEA-FCBD-ED1F-BF92-BC545E8ED6F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1394688"/>
            <a:ext cx="3810000" cy="22671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B1EB04-A38B-F119-D741-E4DAF45A2912}"/>
              </a:ext>
            </a:extLst>
          </p:cNvPr>
          <p:cNvSpPr txBox="1"/>
          <p:nvPr/>
        </p:nvSpPr>
        <p:spPr>
          <a:xfrm>
            <a:off x="1216451" y="75637"/>
            <a:ext cx="6751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2.</a:t>
            </a:r>
            <a:r>
              <a:rPr lang="en-GB" b="1" spc="-105" dirty="0">
                <a:solidFill>
                  <a:schemeClr val="bg1"/>
                </a:solidFill>
              </a:rPr>
              <a:t> </a:t>
            </a:r>
            <a:r>
              <a:rPr lang="en-GB" b="1" spc="-65" dirty="0">
                <a:solidFill>
                  <a:schemeClr val="bg1"/>
                </a:solidFill>
              </a:rPr>
              <a:t>Content-</a:t>
            </a:r>
            <a:r>
              <a:rPr lang="en-GB" b="1" spc="-40" dirty="0">
                <a:solidFill>
                  <a:schemeClr val="bg1"/>
                </a:solidFill>
              </a:rPr>
              <a:t>based</a:t>
            </a:r>
            <a:r>
              <a:rPr lang="en-GB" b="1" spc="-110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Course</a:t>
            </a:r>
            <a:r>
              <a:rPr lang="en-GB" b="1" spc="-105" dirty="0">
                <a:solidFill>
                  <a:schemeClr val="bg1"/>
                </a:solidFill>
              </a:rPr>
              <a:t> </a:t>
            </a:r>
            <a:r>
              <a:rPr lang="en-GB" b="1" spc="-10" dirty="0">
                <a:solidFill>
                  <a:schemeClr val="bg1"/>
                </a:solidFill>
              </a:rPr>
              <a:t>Recommender</a:t>
            </a:r>
            <a:r>
              <a:rPr lang="en-GB" b="1" spc="-110" dirty="0">
                <a:solidFill>
                  <a:schemeClr val="bg1"/>
                </a:solidFill>
              </a:rPr>
              <a:t> </a:t>
            </a:r>
            <a:r>
              <a:rPr lang="en-GB" b="1" spc="-10" dirty="0">
                <a:solidFill>
                  <a:schemeClr val="bg1"/>
                </a:solidFill>
              </a:rPr>
              <a:t>System</a:t>
            </a:r>
            <a:r>
              <a:rPr lang="en-GB" b="1" spc="-110" dirty="0">
                <a:solidFill>
                  <a:schemeClr val="bg1"/>
                </a:solidFill>
              </a:rPr>
              <a:t> </a:t>
            </a:r>
            <a:r>
              <a:rPr lang="en-GB" b="1" spc="-10" dirty="0">
                <a:solidFill>
                  <a:schemeClr val="bg1"/>
                </a:solidFill>
              </a:rPr>
              <a:t>using </a:t>
            </a:r>
            <a:r>
              <a:rPr lang="en-GB" b="1" dirty="0">
                <a:solidFill>
                  <a:schemeClr val="bg1"/>
                </a:solidFill>
              </a:rPr>
              <a:t>Course</a:t>
            </a:r>
            <a:r>
              <a:rPr lang="en-GB" b="1" spc="-125" dirty="0">
                <a:solidFill>
                  <a:schemeClr val="bg1"/>
                </a:solidFill>
              </a:rPr>
              <a:t> </a:t>
            </a:r>
            <a:r>
              <a:rPr lang="en-GB" b="1" spc="-10" dirty="0">
                <a:solidFill>
                  <a:schemeClr val="bg1"/>
                </a:solidFill>
              </a:rPr>
              <a:t>Similarities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562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23B3B41-B593-4C5E-D065-B3447F7D7391}"/>
              </a:ext>
            </a:extLst>
          </p:cNvPr>
          <p:cNvSpPr/>
          <p:nvPr/>
        </p:nvSpPr>
        <p:spPr>
          <a:xfrm flipV="1">
            <a:off x="0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F8BE59F-EE49-E09A-EB49-A49325278BA7}"/>
              </a:ext>
            </a:extLst>
          </p:cNvPr>
          <p:cNvSpPr/>
          <p:nvPr/>
        </p:nvSpPr>
        <p:spPr>
          <a:xfrm flipH="1" flipV="1">
            <a:off x="7976235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B48261B4-B732-1372-F7EE-93B4859BFC7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6633" y="1962150"/>
            <a:ext cx="2593574" cy="18587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80718F9C-44EB-BA07-7898-DE2F23A4FD13}"/>
              </a:ext>
            </a:extLst>
          </p:cNvPr>
          <p:cNvSpPr txBox="1"/>
          <p:nvPr/>
        </p:nvSpPr>
        <p:spPr>
          <a:xfrm>
            <a:off x="1204900" y="164991"/>
            <a:ext cx="67713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2.</a:t>
            </a:r>
            <a:r>
              <a:rPr lang="en-GB" b="1" spc="-105" dirty="0">
                <a:solidFill>
                  <a:schemeClr val="bg1"/>
                </a:solidFill>
              </a:rPr>
              <a:t> </a:t>
            </a:r>
            <a:r>
              <a:rPr lang="en-GB" b="1" spc="-65" dirty="0">
                <a:solidFill>
                  <a:schemeClr val="bg1"/>
                </a:solidFill>
              </a:rPr>
              <a:t>Content-</a:t>
            </a:r>
            <a:r>
              <a:rPr lang="en-GB" b="1" spc="-40" dirty="0">
                <a:solidFill>
                  <a:schemeClr val="bg1"/>
                </a:solidFill>
              </a:rPr>
              <a:t>based</a:t>
            </a:r>
            <a:r>
              <a:rPr lang="en-GB" b="1" spc="-110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Course</a:t>
            </a:r>
            <a:r>
              <a:rPr lang="en-GB" b="1" spc="-105" dirty="0">
                <a:solidFill>
                  <a:schemeClr val="bg1"/>
                </a:solidFill>
              </a:rPr>
              <a:t> </a:t>
            </a:r>
            <a:r>
              <a:rPr lang="en-GB" b="1" spc="-10" dirty="0">
                <a:solidFill>
                  <a:schemeClr val="bg1"/>
                </a:solidFill>
              </a:rPr>
              <a:t>Recommender</a:t>
            </a:r>
            <a:r>
              <a:rPr lang="en-GB" b="1" spc="-110" dirty="0">
                <a:solidFill>
                  <a:schemeClr val="bg1"/>
                </a:solidFill>
              </a:rPr>
              <a:t> </a:t>
            </a:r>
            <a:r>
              <a:rPr lang="en-GB" b="1" spc="-10" dirty="0">
                <a:solidFill>
                  <a:schemeClr val="bg1"/>
                </a:solidFill>
              </a:rPr>
              <a:t>System</a:t>
            </a:r>
            <a:r>
              <a:rPr lang="en-GB" b="1" spc="-110" dirty="0">
                <a:solidFill>
                  <a:schemeClr val="bg1"/>
                </a:solidFill>
              </a:rPr>
              <a:t> </a:t>
            </a:r>
            <a:r>
              <a:rPr lang="en-GB" b="1" spc="-10" dirty="0">
                <a:solidFill>
                  <a:schemeClr val="bg1"/>
                </a:solidFill>
              </a:rPr>
              <a:t>using </a:t>
            </a:r>
            <a:r>
              <a:rPr lang="en-GB" b="1" dirty="0">
                <a:solidFill>
                  <a:schemeClr val="bg1"/>
                </a:solidFill>
              </a:rPr>
              <a:t>Course</a:t>
            </a:r>
            <a:r>
              <a:rPr lang="en-GB" b="1" spc="-125" dirty="0">
                <a:solidFill>
                  <a:schemeClr val="bg1"/>
                </a:solidFill>
              </a:rPr>
              <a:t> </a:t>
            </a:r>
            <a:r>
              <a:rPr lang="en-GB" b="1" spc="-10" dirty="0">
                <a:solidFill>
                  <a:schemeClr val="bg1"/>
                </a:solidFill>
              </a:rPr>
              <a:t>Similarities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AD81D3FF-0328-5576-772A-3548AEDB0FFD}"/>
              </a:ext>
            </a:extLst>
          </p:cNvPr>
          <p:cNvSpPr txBox="1"/>
          <p:nvPr/>
        </p:nvSpPr>
        <p:spPr>
          <a:xfrm>
            <a:off x="560057" y="1331698"/>
            <a:ext cx="635762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chemeClr val="bg1"/>
                </a:solidFill>
                <a:latin typeface="Arial MT"/>
                <a:cs typeface="Arial MT"/>
              </a:rPr>
              <a:t>Generate</a:t>
            </a:r>
            <a:r>
              <a:rPr sz="1400"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bg1"/>
                </a:solidFill>
                <a:latin typeface="Arial MT"/>
                <a:cs typeface="Arial MT"/>
              </a:rPr>
              <a:t>course</a:t>
            </a:r>
            <a:r>
              <a:rPr sz="14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bg1"/>
                </a:solidFill>
                <a:latin typeface="Arial MT"/>
                <a:cs typeface="Arial MT"/>
              </a:rPr>
              <a:t>recommendations</a:t>
            </a:r>
            <a:r>
              <a:rPr sz="14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bg1"/>
                </a:solidFill>
                <a:latin typeface="Arial MT"/>
                <a:cs typeface="Arial MT"/>
              </a:rPr>
              <a:t>based</a:t>
            </a:r>
            <a:r>
              <a:rPr sz="14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bg1"/>
                </a:solidFill>
                <a:latin typeface="Arial MT"/>
                <a:cs typeface="Arial MT"/>
              </a:rPr>
              <a:t>on</a:t>
            </a:r>
            <a:r>
              <a:rPr sz="14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bg1"/>
                </a:solidFill>
                <a:latin typeface="Arial MT"/>
                <a:cs typeface="Arial MT"/>
              </a:rPr>
              <a:t>course</a:t>
            </a:r>
            <a:r>
              <a:rPr sz="14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bg1"/>
                </a:solidFill>
                <a:latin typeface="Arial MT"/>
                <a:cs typeface="Arial MT"/>
              </a:rPr>
              <a:t>similarities</a:t>
            </a:r>
            <a:r>
              <a:rPr sz="14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bg1"/>
                </a:solidFill>
                <a:latin typeface="Arial MT"/>
                <a:cs typeface="Arial MT"/>
              </a:rPr>
              <a:t>for</a:t>
            </a:r>
            <a:r>
              <a:rPr sz="14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bg1"/>
                </a:solidFill>
                <a:latin typeface="Arial MT"/>
                <a:cs typeface="Arial MT"/>
              </a:rPr>
              <a:t>all</a:t>
            </a:r>
            <a:r>
              <a:rPr sz="14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chemeClr val="bg1"/>
                </a:solidFill>
                <a:latin typeface="Arial MT"/>
                <a:cs typeface="Arial MT"/>
              </a:rPr>
              <a:t>test</a:t>
            </a:r>
            <a:r>
              <a:rPr sz="14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 MT"/>
                <a:cs typeface="Arial MT"/>
              </a:rPr>
              <a:t>users</a:t>
            </a:r>
            <a:endParaRPr lang="en-GB" sz="1400" spc="-1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130" dirty="0">
                <a:solidFill>
                  <a:schemeClr val="bg1"/>
                </a:solidFill>
                <a:latin typeface="Lucida Sans Unicode"/>
                <a:cs typeface="Lucida Sans Unicode"/>
              </a:rPr>
              <a:t>Top-5</a:t>
            </a:r>
            <a:r>
              <a:rPr lang="en-GB" sz="14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 Most</a:t>
            </a:r>
            <a:r>
              <a:rPr lang="en-GB" sz="14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Frequently</a:t>
            </a:r>
            <a:r>
              <a:rPr lang="en-GB" sz="14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Recommended</a:t>
            </a:r>
            <a:r>
              <a:rPr lang="en-GB" sz="1400" spc="-1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4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Courses</a:t>
            </a:r>
            <a:endParaRPr lang="en-GB" sz="14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148385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23B3B41-B593-4C5E-D065-B3447F7D7391}"/>
              </a:ext>
            </a:extLst>
          </p:cNvPr>
          <p:cNvSpPr/>
          <p:nvPr/>
        </p:nvSpPr>
        <p:spPr>
          <a:xfrm flipV="1">
            <a:off x="0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F8BE59F-EE49-E09A-EB49-A49325278BA7}"/>
              </a:ext>
            </a:extLst>
          </p:cNvPr>
          <p:cNvSpPr/>
          <p:nvPr/>
        </p:nvSpPr>
        <p:spPr>
          <a:xfrm flipH="1" flipV="1">
            <a:off x="7976235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BB1A40A2-F2F9-028A-D48D-19221E59B0A2}"/>
              </a:ext>
            </a:extLst>
          </p:cNvPr>
          <p:cNvSpPr txBox="1">
            <a:spLocks/>
          </p:cNvSpPr>
          <p:nvPr/>
        </p:nvSpPr>
        <p:spPr>
          <a:xfrm>
            <a:off x="1177882" y="155749"/>
            <a:ext cx="837454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700" b="0" i="0">
                <a:solidFill>
                  <a:srgbClr val="2A3890"/>
                </a:solidFill>
                <a:latin typeface="Roboto"/>
                <a:ea typeface="+mj-ea"/>
                <a:cs typeface="Roboto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en-GB" sz="1800" b="1" dirty="0">
                <a:solidFill>
                  <a:schemeClr val="bg1"/>
                </a:solidFill>
                <a:cs typeface="+mj-cs"/>
              </a:rPr>
              <a:t>3.</a:t>
            </a:r>
            <a:r>
              <a:rPr lang="en-GB" sz="1800" b="1" spc="-11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b="1" spc="-20" dirty="0">
                <a:solidFill>
                  <a:schemeClr val="bg1"/>
                </a:solidFill>
                <a:cs typeface="+mj-cs"/>
              </a:rPr>
              <a:t>Clustering</a:t>
            </a:r>
            <a:r>
              <a:rPr lang="en-GB" sz="1800" b="1" spc="-10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b="1" dirty="0">
                <a:solidFill>
                  <a:schemeClr val="bg1"/>
                </a:solidFill>
                <a:cs typeface="+mj-cs"/>
              </a:rPr>
              <a:t>based</a:t>
            </a:r>
            <a:r>
              <a:rPr lang="en-GB" sz="1800" b="1" spc="-114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b="1" dirty="0">
                <a:solidFill>
                  <a:schemeClr val="bg1"/>
                </a:solidFill>
                <a:cs typeface="+mj-cs"/>
              </a:rPr>
              <a:t>Course</a:t>
            </a:r>
            <a:r>
              <a:rPr lang="en-GB" sz="1800" b="1" spc="-11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b="1" spc="-10" dirty="0">
                <a:solidFill>
                  <a:schemeClr val="bg1"/>
                </a:solidFill>
                <a:cs typeface="+mj-cs"/>
              </a:rPr>
              <a:t>Recommender</a:t>
            </a:r>
            <a:r>
              <a:rPr lang="en-GB" sz="1800" b="1" spc="-11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b="1" spc="-10" dirty="0">
                <a:solidFill>
                  <a:schemeClr val="bg1"/>
                </a:solidFill>
                <a:cs typeface="+mj-cs"/>
              </a:rPr>
              <a:t>System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8356040-34AB-CBED-58DA-062EFE1B3BA2}"/>
              </a:ext>
            </a:extLst>
          </p:cNvPr>
          <p:cNvSpPr txBox="1"/>
          <p:nvPr/>
        </p:nvSpPr>
        <p:spPr>
          <a:xfrm>
            <a:off x="352389" y="1972747"/>
            <a:ext cx="5118100" cy="162052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378460" indent="-365760">
              <a:lnSpc>
                <a:spcPct val="100000"/>
              </a:lnSpc>
              <a:spcBef>
                <a:spcPts val="334"/>
              </a:spcBef>
              <a:buAutoNum type="arabicPeriod"/>
              <a:tabLst>
                <a:tab pos="378460" algn="l"/>
              </a:tabLst>
            </a:pPr>
            <a:r>
              <a:rPr sz="1300" dirty="0">
                <a:solidFill>
                  <a:schemeClr val="bg1"/>
                </a:solidFill>
                <a:latin typeface="Arial MT"/>
                <a:cs typeface="Arial MT"/>
              </a:rPr>
              <a:t>Raw</a:t>
            </a:r>
            <a:r>
              <a:rPr sz="13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chemeClr val="bg1"/>
                </a:solidFill>
                <a:latin typeface="Arial MT"/>
                <a:cs typeface="Arial MT"/>
              </a:rPr>
              <a:t>data:</a:t>
            </a:r>
            <a:endParaRPr sz="13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835660" lvl="1" indent="-328295">
              <a:lnSpc>
                <a:spcPct val="100000"/>
              </a:lnSpc>
              <a:spcBef>
                <a:spcPts val="229"/>
              </a:spcBef>
              <a:buChar char="○"/>
              <a:tabLst>
                <a:tab pos="835660" algn="l"/>
              </a:tabLst>
            </a:pPr>
            <a:r>
              <a:rPr sz="1300" dirty="0">
                <a:solidFill>
                  <a:schemeClr val="bg1"/>
                </a:solidFill>
                <a:latin typeface="Arial MT"/>
                <a:cs typeface="Arial MT"/>
              </a:rPr>
              <a:t>User</a:t>
            </a:r>
            <a:r>
              <a:rPr sz="1300" spc="-4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chemeClr val="bg1"/>
                </a:solidFill>
                <a:latin typeface="Arial MT"/>
                <a:cs typeface="Arial MT"/>
              </a:rPr>
              <a:t>profile</a:t>
            </a:r>
            <a:r>
              <a:rPr sz="1300" spc="-4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chemeClr val="bg1"/>
                </a:solidFill>
                <a:latin typeface="Arial MT"/>
                <a:cs typeface="Arial MT"/>
              </a:rPr>
              <a:t>dataframe:</a:t>
            </a:r>
            <a:r>
              <a:rPr sz="1300" spc="-4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chemeClr val="bg1"/>
                </a:solidFill>
                <a:latin typeface="Arial MT"/>
                <a:cs typeface="Arial MT"/>
              </a:rPr>
              <a:t>user_id,</a:t>
            </a:r>
            <a:r>
              <a:rPr sz="1300" spc="-4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chemeClr val="bg1"/>
                </a:solidFill>
                <a:latin typeface="Arial MT"/>
                <a:cs typeface="Arial MT"/>
              </a:rPr>
              <a:t>[genre_x,</a:t>
            </a:r>
            <a:r>
              <a:rPr sz="1300" spc="-4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chemeClr val="bg1"/>
                </a:solidFill>
                <a:latin typeface="Arial MT"/>
                <a:cs typeface="Arial MT"/>
              </a:rPr>
              <a:t>genre_y,...]</a:t>
            </a:r>
            <a:endParaRPr sz="13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378460" indent="-365760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378460" algn="l"/>
              </a:tabLst>
            </a:pPr>
            <a:r>
              <a:rPr sz="1300" spc="-10" dirty="0">
                <a:solidFill>
                  <a:schemeClr val="bg1"/>
                </a:solidFill>
                <a:latin typeface="Arial MT"/>
                <a:cs typeface="Arial MT"/>
              </a:rPr>
              <a:t>Features:</a:t>
            </a:r>
            <a:endParaRPr sz="13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835660" lvl="1" indent="-328295">
              <a:lnSpc>
                <a:spcPct val="100000"/>
              </a:lnSpc>
              <a:spcBef>
                <a:spcPts val="235"/>
              </a:spcBef>
              <a:buChar char="○"/>
              <a:tabLst>
                <a:tab pos="835660" algn="l"/>
              </a:tabLst>
            </a:pPr>
            <a:r>
              <a:rPr sz="1300" spc="-10" dirty="0">
                <a:solidFill>
                  <a:schemeClr val="bg1"/>
                </a:solidFill>
                <a:latin typeface="Arial MT"/>
                <a:cs typeface="Arial MT"/>
              </a:rPr>
              <a:t>Normalise</a:t>
            </a:r>
            <a:r>
              <a:rPr sz="1300" spc="-4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chemeClr val="bg1"/>
                </a:solidFill>
                <a:latin typeface="Arial MT"/>
                <a:cs typeface="Arial MT"/>
              </a:rPr>
              <a:t>user</a:t>
            </a:r>
            <a:r>
              <a:rPr sz="1300" spc="-4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chemeClr val="bg1"/>
                </a:solidFill>
                <a:latin typeface="Arial MT"/>
                <a:cs typeface="Arial MT"/>
              </a:rPr>
              <a:t>profile</a:t>
            </a:r>
            <a:r>
              <a:rPr sz="13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chemeClr val="bg1"/>
                </a:solidFill>
                <a:latin typeface="Arial MT"/>
                <a:cs typeface="Arial MT"/>
              </a:rPr>
              <a:t>features</a:t>
            </a:r>
            <a:endParaRPr sz="13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835660" lvl="1" indent="-328295">
              <a:lnSpc>
                <a:spcPct val="100000"/>
              </a:lnSpc>
              <a:spcBef>
                <a:spcPts val="234"/>
              </a:spcBef>
              <a:buChar char="○"/>
              <a:tabLst>
                <a:tab pos="835660" algn="l"/>
              </a:tabLst>
            </a:pPr>
            <a:r>
              <a:rPr sz="1300" dirty="0">
                <a:solidFill>
                  <a:schemeClr val="bg1"/>
                </a:solidFill>
                <a:latin typeface="Arial MT"/>
                <a:cs typeface="Arial MT"/>
              </a:rPr>
              <a:t>Apply</a:t>
            </a:r>
            <a:r>
              <a:rPr sz="13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chemeClr val="bg1"/>
                </a:solidFill>
                <a:latin typeface="Arial MT"/>
                <a:cs typeface="Arial MT"/>
              </a:rPr>
              <a:t>PCA</a:t>
            </a:r>
            <a:r>
              <a:rPr sz="1300" spc="-9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chemeClr val="bg1"/>
                </a:solidFill>
                <a:latin typeface="Arial MT"/>
                <a:cs typeface="Arial MT"/>
              </a:rPr>
              <a:t>to</a:t>
            </a:r>
            <a:r>
              <a:rPr sz="13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chemeClr val="bg1"/>
                </a:solidFill>
                <a:latin typeface="Arial MT"/>
                <a:cs typeface="Arial MT"/>
              </a:rPr>
              <a:t>keep</a:t>
            </a:r>
            <a:r>
              <a:rPr sz="13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chemeClr val="bg1"/>
                </a:solidFill>
                <a:latin typeface="Arial MT"/>
                <a:cs typeface="Arial MT"/>
              </a:rPr>
              <a:t>only</a:t>
            </a:r>
            <a:r>
              <a:rPr sz="13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chemeClr val="bg1"/>
                </a:solidFill>
                <a:latin typeface="Arial MT"/>
                <a:cs typeface="Arial MT"/>
              </a:rPr>
              <a:t>important</a:t>
            </a:r>
            <a:r>
              <a:rPr sz="13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chemeClr val="bg1"/>
                </a:solidFill>
                <a:latin typeface="Arial MT"/>
                <a:cs typeface="Arial MT"/>
              </a:rPr>
              <a:t>features</a:t>
            </a:r>
            <a:endParaRPr sz="13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378460" indent="-365760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378460" algn="l"/>
              </a:tabLst>
            </a:pPr>
            <a:r>
              <a:rPr sz="1300" dirty="0">
                <a:solidFill>
                  <a:schemeClr val="bg1"/>
                </a:solidFill>
                <a:latin typeface="Arial MT"/>
                <a:cs typeface="Arial MT"/>
              </a:rPr>
              <a:t>Apply</a:t>
            </a:r>
            <a:r>
              <a:rPr sz="13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chemeClr val="bg1"/>
                </a:solidFill>
                <a:latin typeface="Arial MT"/>
                <a:cs typeface="Arial MT"/>
              </a:rPr>
              <a:t>Clustering</a:t>
            </a:r>
            <a:r>
              <a:rPr sz="13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chemeClr val="bg1"/>
                </a:solidFill>
                <a:latin typeface="Arial MT"/>
                <a:cs typeface="Arial MT"/>
              </a:rPr>
              <a:t>algorithms</a:t>
            </a:r>
            <a:r>
              <a:rPr sz="13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chemeClr val="bg1"/>
                </a:solidFill>
                <a:latin typeface="Arial MT"/>
                <a:cs typeface="Arial MT"/>
              </a:rPr>
              <a:t>to</a:t>
            </a:r>
            <a:r>
              <a:rPr sz="1300"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chemeClr val="bg1"/>
                </a:solidFill>
                <a:latin typeface="Arial MT"/>
                <a:cs typeface="Arial MT"/>
              </a:rPr>
              <a:t>group</a:t>
            </a:r>
            <a:r>
              <a:rPr sz="13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chemeClr val="bg1"/>
                </a:solidFill>
                <a:latin typeface="Arial MT"/>
                <a:cs typeface="Arial MT"/>
              </a:rPr>
              <a:t>similar</a:t>
            </a:r>
            <a:r>
              <a:rPr sz="13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chemeClr val="bg1"/>
                </a:solidFill>
                <a:latin typeface="Arial MT"/>
                <a:cs typeface="Arial MT"/>
              </a:rPr>
              <a:t>courses</a:t>
            </a:r>
            <a:endParaRPr sz="13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378460" indent="-365760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378460" algn="l"/>
              </a:tabLst>
            </a:pPr>
            <a:r>
              <a:rPr sz="1300" dirty="0">
                <a:solidFill>
                  <a:schemeClr val="bg1"/>
                </a:solidFill>
                <a:latin typeface="Arial MT"/>
                <a:cs typeface="Arial MT"/>
              </a:rPr>
              <a:t>Make</a:t>
            </a:r>
            <a:r>
              <a:rPr sz="1300" spc="-4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chemeClr val="bg1"/>
                </a:solidFill>
                <a:latin typeface="Arial MT"/>
                <a:cs typeface="Arial MT"/>
              </a:rPr>
              <a:t>recommendation</a:t>
            </a:r>
            <a:r>
              <a:rPr sz="1300" spc="-4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chemeClr val="bg1"/>
                </a:solidFill>
                <a:latin typeface="Arial MT"/>
                <a:cs typeface="Arial MT"/>
              </a:rPr>
              <a:t>by</a:t>
            </a:r>
            <a:r>
              <a:rPr sz="1300" spc="-4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chemeClr val="bg1"/>
                </a:solidFill>
                <a:latin typeface="Arial MT"/>
                <a:cs typeface="Arial MT"/>
              </a:rPr>
              <a:t>taking</a:t>
            </a:r>
            <a:r>
              <a:rPr sz="1300" spc="-4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chemeClr val="bg1"/>
                </a:solidFill>
                <a:latin typeface="Arial MT"/>
                <a:cs typeface="Arial MT"/>
              </a:rPr>
              <a:t>courses</a:t>
            </a:r>
            <a:r>
              <a:rPr sz="1300" spc="-4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chemeClr val="bg1"/>
                </a:solidFill>
                <a:latin typeface="Arial MT"/>
                <a:cs typeface="Arial MT"/>
              </a:rPr>
              <a:t>in</a:t>
            </a:r>
            <a:r>
              <a:rPr sz="1300" spc="-4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chemeClr val="bg1"/>
                </a:solidFill>
                <a:latin typeface="Arial MT"/>
                <a:cs typeface="Arial MT"/>
              </a:rPr>
              <a:t>user’s</a:t>
            </a:r>
            <a:r>
              <a:rPr sz="1300" spc="-4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chemeClr val="bg1"/>
                </a:solidFill>
                <a:latin typeface="Arial MT"/>
                <a:cs typeface="Arial MT"/>
              </a:rPr>
              <a:t>interest</a:t>
            </a:r>
            <a:r>
              <a:rPr sz="1300" spc="-4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chemeClr val="bg1"/>
                </a:solidFill>
                <a:latin typeface="Arial MT"/>
                <a:cs typeface="Arial MT"/>
              </a:rPr>
              <a:t>group</a:t>
            </a:r>
            <a:endParaRPr sz="13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56EC5C9-208A-DDE6-0C2D-26AECA72D9A3}"/>
              </a:ext>
            </a:extLst>
          </p:cNvPr>
          <p:cNvSpPr/>
          <p:nvPr/>
        </p:nvSpPr>
        <p:spPr>
          <a:xfrm>
            <a:off x="311749" y="1230630"/>
            <a:ext cx="2599690" cy="426720"/>
          </a:xfrm>
          <a:custGeom>
            <a:avLst/>
            <a:gdLst/>
            <a:ahLst/>
            <a:cxnLst/>
            <a:rect l="l" t="t" r="r" b="b"/>
            <a:pathLst>
              <a:path w="2599690" h="426719">
                <a:moveTo>
                  <a:pt x="2386199" y="426599"/>
                </a:moveTo>
                <a:lnTo>
                  <a:pt x="0" y="426599"/>
                </a:lnTo>
                <a:lnTo>
                  <a:pt x="0" y="0"/>
                </a:lnTo>
                <a:lnTo>
                  <a:pt x="2386199" y="0"/>
                </a:lnTo>
                <a:lnTo>
                  <a:pt x="2599499" y="213299"/>
                </a:lnTo>
                <a:lnTo>
                  <a:pt x="2386199" y="42659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6437B5C-2402-B0AB-1047-4471BE253180}"/>
              </a:ext>
            </a:extLst>
          </p:cNvPr>
          <p:cNvSpPr txBox="1"/>
          <p:nvPr/>
        </p:nvSpPr>
        <p:spPr>
          <a:xfrm>
            <a:off x="1177882" y="1319343"/>
            <a:ext cx="760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Raw</a:t>
            </a:r>
            <a:r>
              <a:rPr sz="1400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EFCDC32E-27DE-16B5-2E05-FD3E52F4C202}"/>
              </a:ext>
            </a:extLst>
          </p:cNvPr>
          <p:cNvSpPr/>
          <p:nvPr/>
        </p:nvSpPr>
        <p:spPr>
          <a:xfrm>
            <a:off x="2459153" y="1230493"/>
            <a:ext cx="2422525" cy="426720"/>
          </a:xfrm>
          <a:custGeom>
            <a:avLst/>
            <a:gdLst/>
            <a:ahLst/>
            <a:cxnLst/>
            <a:rect l="l" t="t" r="r" b="b"/>
            <a:pathLst>
              <a:path w="2422525" h="426719">
                <a:moveTo>
                  <a:pt x="2209200" y="426599"/>
                </a:moveTo>
                <a:lnTo>
                  <a:pt x="0" y="426599"/>
                </a:lnTo>
                <a:lnTo>
                  <a:pt x="213299" y="213299"/>
                </a:lnTo>
                <a:lnTo>
                  <a:pt x="0" y="0"/>
                </a:lnTo>
                <a:lnTo>
                  <a:pt x="2209200" y="0"/>
                </a:lnTo>
                <a:lnTo>
                  <a:pt x="2422500" y="213299"/>
                </a:lnTo>
                <a:lnTo>
                  <a:pt x="2209200" y="42659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E3E47F8C-2C0E-E033-F208-463169C6AD48}"/>
              </a:ext>
            </a:extLst>
          </p:cNvPr>
          <p:cNvSpPr txBox="1"/>
          <p:nvPr/>
        </p:nvSpPr>
        <p:spPr>
          <a:xfrm>
            <a:off x="3324284" y="1319207"/>
            <a:ext cx="713105" cy="2387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Features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3F08FB3-2F87-963F-D48C-FCC6F85E91DD}"/>
              </a:ext>
            </a:extLst>
          </p:cNvPr>
          <p:cNvSpPr/>
          <p:nvPr/>
        </p:nvSpPr>
        <p:spPr>
          <a:xfrm>
            <a:off x="4439498" y="1230493"/>
            <a:ext cx="2422525" cy="426720"/>
          </a:xfrm>
          <a:custGeom>
            <a:avLst/>
            <a:gdLst/>
            <a:ahLst/>
            <a:cxnLst/>
            <a:rect l="l" t="t" r="r" b="b"/>
            <a:pathLst>
              <a:path w="2422525" h="426719">
                <a:moveTo>
                  <a:pt x="2209199" y="426599"/>
                </a:moveTo>
                <a:lnTo>
                  <a:pt x="0" y="426599"/>
                </a:lnTo>
                <a:lnTo>
                  <a:pt x="213299" y="213299"/>
                </a:lnTo>
                <a:lnTo>
                  <a:pt x="0" y="0"/>
                </a:lnTo>
                <a:lnTo>
                  <a:pt x="2209199" y="0"/>
                </a:lnTo>
                <a:lnTo>
                  <a:pt x="2422499" y="213299"/>
                </a:lnTo>
                <a:lnTo>
                  <a:pt x="2209199" y="42659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F4FB3083-9DCD-9A68-EAC3-2E8F263C6A4A}"/>
              </a:ext>
            </a:extLst>
          </p:cNvPr>
          <p:cNvSpPr txBox="1"/>
          <p:nvPr/>
        </p:nvSpPr>
        <p:spPr>
          <a:xfrm>
            <a:off x="5311887" y="1319207"/>
            <a:ext cx="677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Clusters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49E86600-A9DC-2113-D049-BBA3201F0947}"/>
              </a:ext>
            </a:extLst>
          </p:cNvPr>
          <p:cNvSpPr/>
          <p:nvPr/>
        </p:nvSpPr>
        <p:spPr>
          <a:xfrm>
            <a:off x="6409737" y="1230493"/>
            <a:ext cx="2422525" cy="426720"/>
          </a:xfrm>
          <a:custGeom>
            <a:avLst/>
            <a:gdLst/>
            <a:ahLst/>
            <a:cxnLst/>
            <a:rect l="l" t="t" r="r" b="b"/>
            <a:pathLst>
              <a:path w="2422525" h="426719">
                <a:moveTo>
                  <a:pt x="2209200" y="426599"/>
                </a:moveTo>
                <a:lnTo>
                  <a:pt x="0" y="426599"/>
                </a:lnTo>
                <a:lnTo>
                  <a:pt x="213300" y="213299"/>
                </a:lnTo>
                <a:lnTo>
                  <a:pt x="0" y="0"/>
                </a:lnTo>
                <a:lnTo>
                  <a:pt x="2209200" y="0"/>
                </a:lnTo>
                <a:lnTo>
                  <a:pt x="2422500" y="213299"/>
                </a:lnTo>
                <a:lnTo>
                  <a:pt x="2209200" y="42659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BFA6CA4B-65E5-ACDD-DC33-BD71498822D0}"/>
              </a:ext>
            </a:extLst>
          </p:cNvPr>
          <p:cNvSpPr txBox="1"/>
          <p:nvPr/>
        </p:nvSpPr>
        <p:spPr>
          <a:xfrm>
            <a:off x="7207463" y="1319207"/>
            <a:ext cx="82676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Prediction</a:t>
            </a:r>
            <a:endParaRPr sz="140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54027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23B3B41-B593-4C5E-D065-B3447F7D7391}"/>
              </a:ext>
            </a:extLst>
          </p:cNvPr>
          <p:cNvSpPr/>
          <p:nvPr/>
        </p:nvSpPr>
        <p:spPr>
          <a:xfrm flipV="1">
            <a:off x="0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F8BE59F-EE49-E09A-EB49-A49325278BA7}"/>
              </a:ext>
            </a:extLst>
          </p:cNvPr>
          <p:cNvSpPr/>
          <p:nvPr/>
        </p:nvSpPr>
        <p:spPr>
          <a:xfrm flipH="1" flipV="1">
            <a:off x="7976235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F0C7D5FC-6F3C-C8C0-A151-CBD802CB335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149967"/>
            <a:ext cx="6792399" cy="24017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D72D146B-D213-DFAD-A818-F0039A1E220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66800" y="239892"/>
            <a:ext cx="7696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800" b="1" dirty="0">
                <a:solidFill>
                  <a:schemeClr val="bg1"/>
                </a:solidFill>
                <a:cs typeface="+mj-cs"/>
              </a:rPr>
              <a:t>3.</a:t>
            </a:r>
            <a:r>
              <a:rPr lang="en-GB" sz="1800" b="1" spc="-11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b="1" spc="-20" dirty="0">
                <a:solidFill>
                  <a:schemeClr val="bg1"/>
                </a:solidFill>
                <a:cs typeface="+mj-cs"/>
              </a:rPr>
              <a:t>Clustering</a:t>
            </a:r>
            <a:r>
              <a:rPr lang="en-GB" sz="1800" b="1" spc="-10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b="1" dirty="0">
                <a:solidFill>
                  <a:schemeClr val="bg1"/>
                </a:solidFill>
                <a:cs typeface="+mj-cs"/>
              </a:rPr>
              <a:t>based</a:t>
            </a:r>
            <a:r>
              <a:rPr lang="en-GB" sz="1800" b="1" spc="-114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b="1" dirty="0">
                <a:solidFill>
                  <a:schemeClr val="bg1"/>
                </a:solidFill>
                <a:cs typeface="+mj-cs"/>
              </a:rPr>
              <a:t>Course</a:t>
            </a:r>
            <a:r>
              <a:rPr lang="en-GB" sz="1800" b="1" spc="-11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b="1" spc="-10" dirty="0">
                <a:solidFill>
                  <a:schemeClr val="bg1"/>
                </a:solidFill>
                <a:cs typeface="+mj-cs"/>
              </a:rPr>
              <a:t>Recommender</a:t>
            </a:r>
            <a:r>
              <a:rPr lang="en-GB" sz="1800" b="1" spc="-11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b="1" spc="-10" dirty="0">
                <a:solidFill>
                  <a:schemeClr val="bg1"/>
                </a:solidFill>
                <a:cs typeface="+mj-cs"/>
              </a:rPr>
              <a:t>System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F6D8D02-54CC-9FAB-7365-B01E0AD82191}"/>
              </a:ext>
            </a:extLst>
          </p:cNvPr>
          <p:cNvSpPr txBox="1"/>
          <p:nvPr/>
        </p:nvSpPr>
        <p:spPr>
          <a:xfrm>
            <a:off x="582917" y="986728"/>
            <a:ext cx="7476490" cy="94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For</a:t>
            </a:r>
            <a:r>
              <a:rPr sz="1200" spc="5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KMeans</a:t>
            </a:r>
            <a:r>
              <a:rPr sz="1200" spc="5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algorithm,</a:t>
            </a:r>
            <a:r>
              <a:rPr sz="1200" spc="4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one</a:t>
            </a:r>
            <a:r>
              <a:rPr sz="1200" spc="5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important</a:t>
            </a:r>
            <a:r>
              <a:rPr sz="1200" spc="5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hyperparameter</a:t>
            </a:r>
            <a:r>
              <a:rPr sz="1200" spc="5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is</a:t>
            </a:r>
            <a:r>
              <a:rPr sz="1200" spc="5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the</a:t>
            </a:r>
            <a:r>
              <a:rPr sz="1200" spc="5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number</a:t>
            </a:r>
            <a:r>
              <a:rPr sz="1200" spc="5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of</a:t>
            </a:r>
            <a:r>
              <a:rPr sz="1200" spc="4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clusters</a:t>
            </a:r>
            <a:r>
              <a:rPr sz="1200" spc="8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n_cluster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,</a:t>
            </a:r>
            <a:r>
              <a:rPr sz="1200" spc="4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and</a:t>
            </a:r>
            <a:r>
              <a:rPr sz="1200" spc="5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sz="1200" spc="5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good</a:t>
            </a:r>
            <a:r>
              <a:rPr sz="1200" spc="5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way</a:t>
            </a:r>
            <a:r>
              <a:rPr sz="1200" spc="5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 MT"/>
                <a:cs typeface="Arial MT"/>
              </a:rPr>
              <a:t>to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find</a:t>
            </a:r>
            <a:r>
              <a:rPr sz="1200" spc="19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the</a:t>
            </a:r>
            <a:r>
              <a:rPr sz="1200" spc="204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optimized</a:t>
            </a:r>
            <a:r>
              <a:rPr sz="1200" spc="2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n_cluster</a:t>
            </a:r>
            <a:r>
              <a:rPr sz="1200" i="1" spc="20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is</a:t>
            </a:r>
            <a:r>
              <a:rPr sz="1200" spc="204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using</a:t>
            </a:r>
            <a:r>
              <a:rPr sz="1200" spc="2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to</a:t>
            </a:r>
            <a:r>
              <a:rPr sz="1200" spc="204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grid</a:t>
            </a:r>
            <a:r>
              <a:rPr sz="1200" spc="204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search</a:t>
            </a:r>
            <a:r>
              <a:rPr sz="1200" spc="2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sz="1200" spc="204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list</a:t>
            </a:r>
            <a:r>
              <a:rPr sz="1200" spc="204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of</a:t>
            </a:r>
            <a:r>
              <a:rPr sz="1200" spc="2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candidates</a:t>
            </a:r>
            <a:r>
              <a:rPr sz="1200" spc="204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and</a:t>
            </a:r>
            <a:r>
              <a:rPr sz="1200" spc="204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find</a:t>
            </a:r>
            <a:r>
              <a:rPr sz="1200" spc="2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the</a:t>
            </a:r>
            <a:r>
              <a:rPr sz="1200" spc="204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one</a:t>
            </a:r>
            <a:r>
              <a:rPr sz="1200" spc="204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with</a:t>
            </a:r>
            <a:r>
              <a:rPr sz="1200" spc="2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the</a:t>
            </a:r>
            <a:r>
              <a:rPr sz="1200" spc="204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best</a:t>
            </a:r>
            <a:r>
              <a:rPr sz="1200" spc="204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 MT"/>
                <a:cs typeface="Arial MT"/>
              </a:rPr>
              <a:t>or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optimized</a:t>
            </a:r>
            <a:r>
              <a:rPr sz="1200"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clustering</a:t>
            </a:r>
            <a:r>
              <a:rPr sz="12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evaluation</a:t>
            </a:r>
            <a:r>
              <a:rPr sz="12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metrics</a:t>
            </a:r>
            <a:r>
              <a:rPr sz="12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such</a:t>
            </a:r>
            <a:r>
              <a:rPr sz="12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as</a:t>
            </a:r>
            <a:r>
              <a:rPr sz="1200"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minimal</a:t>
            </a:r>
            <a:r>
              <a:rPr sz="12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sum</a:t>
            </a:r>
            <a:r>
              <a:rPr sz="12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of</a:t>
            </a:r>
            <a:r>
              <a:rPr sz="12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chemeClr val="bg1"/>
                </a:solidFill>
                <a:latin typeface="Arial MT"/>
                <a:cs typeface="Arial MT"/>
              </a:rPr>
              <a:t>squared</a:t>
            </a:r>
            <a:r>
              <a:rPr sz="12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Arial MT"/>
                <a:cs typeface="Arial MT"/>
              </a:rPr>
              <a:t>distance.</a:t>
            </a:r>
            <a:endParaRPr sz="12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815"/>
              </a:spcBef>
            </a:pPr>
            <a:r>
              <a:rPr sz="1200" b="1" dirty="0">
                <a:solidFill>
                  <a:schemeClr val="bg1"/>
                </a:solidFill>
                <a:latin typeface="Arial"/>
                <a:cs typeface="Arial"/>
              </a:rPr>
              <a:t>Grid</a:t>
            </a:r>
            <a:r>
              <a:rPr sz="1200" b="1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chemeClr val="bg1"/>
                </a:solidFill>
                <a:latin typeface="Arial"/>
                <a:cs typeface="Arial"/>
              </a:rPr>
              <a:t>search</a:t>
            </a:r>
            <a:r>
              <a:rPr sz="1200" b="1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200" b="1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Arial"/>
                <a:cs typeface="Arial"/>
              </a:rPr>
              <a:t>optimized</a:t>
            </a:r>
            <a:r>
              <a:rPr sz="1200" b="1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chemeClr val="bg1"/>
                </a:solidFill>
                <a:latin typeface="Arial"/>
                <a:cs typeface="Arial"/>
              </a:rPr>
              <a:t>n_cluster</a:t>
            </a:r>
            <a:r>
              <a:rPr sz="1200" b="1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chemeClr val="bg1"/>
                </a:solidFill>
                <a:latin typeface="Arial"/>
                <a:cs typeface="Arial"/>
              </a:rPr>
              <a:t>for</a:t>
            </a:r>
            <a:r>
              <a:rPr sz="1200" b="1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chemeClr val="bg1"/>
                </a:solidFill>
                <a:latin typeface="Arial"/>
                <a:cs typeface="Arial"/>
              </a:rPr>
              <a:t>KMeans()</a:t>
            </a:r>
            <a:r>
              <a:rPr sz="1200" b="1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Arial"/>
                <a:cs typeface="Arial"/>
              </a:rPr>
              <a:t>model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8894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26D8D-ABF1-C00D-C714-DC2518B32180}"/>
              </a:ext>
            </a:extLst>
          </p:cNvPr>
          <p:cNvSpPr txBox="1"/>
          <p:nvPr/>
        </p:nvSpPr>
        <p:spPr>
          <a:xfrm>
            <a:off x="76200" y="1183005"/>
            <a:ext cx="4343400" cy="3847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05000"/>
              </a:lnSpc>
              <a:spcBef>
                <a:spcPts val="100"/>
              </a:spcBef>
            </a:pP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Apply</a:t>
            </a:r>
            <a:r>
              <a:rPr lang="en-GB" sz="1600" spc="-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the</a:t>
            </a:r>
            <a:r>
              <a:rPr lang="en-GB" sz="1600" spc="-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PCA() provided</a:t>
            </a:r>
            <a:r>
              <a:rPr lang="en-GB" sz="1600" spc="-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by</a:t>
            </a:r>
            <a:r>
              <a:rPr lang="en-GB" sz="1600" spc="-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spc="-10" dirty="0">
                <a:solidFill>
                  <a:schemeClr val="bg1"/>
                </a:solidFill>
                <a:latin typeface="Arial MT"/>
                <a:cs typeface="Arial MT"/>
              </a:rPr>
              <a:t>scikit-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learn</a:t>
            </a:r>
            <a:r>
              <a:rPr lang="en-GB" sz="1600" spc="-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to</a:t>
            </a:r>
            <a:r>
              <a:rPr lang="en-GB" sz="1600" spc="-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find</a:t>
            </a:r>
            <a:r>
              <a:rPr lang="en-GB" sz="1600" spc="-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spc="-25" dirty="0">
                <a:solidFill>
                  <a:schemeClr val="bg1"/>
                </a:solidFill>
                <a:latin typeface="Arial MT"/>
                <a:cs typeface="Arial MT"/>
              </a:rPr>
              <a:t>the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main</a:t>
            </a:r>
            <a:r>
              <a:rPr lang="en-GB" sz="1600" spc="2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components</a:t>
            </a:r>
            <a:r>
              <a:rPr lang="en-GB" sz="1600" spc="24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in</a:t>
            </a:r>
            <a:r>
              <a:rPr lang="en-GB" sz="1600" spc="25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user</a:t>
            </a:r>
            <a:r>
              <a:rPr lang="en-GB" sz="1600" spc="24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profile</a:t>
            </a:r>
            <a:r>
              <a:rPr lang="en-GB" sz="1600" spc="24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feature</a:t>
            </a:r>
            <a:r>
              <a:rPr lang="en-GB" sz="1600" spc="25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spc="-10" dirty="0">
                <a:solidFill>
                  <a:schemeClr val="bg1"/>
                </a:solidFill>
                <a:latin typeface="Arial MT"/>
                <a:cs typeface="Arial MT"/>
              </a:rPr>
              <a:t>vectors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and</a:t>
            </a:r>
            <a:r>
              <a:rPr lang="en-GB" sz="1600" spc="14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see</a:t>
            </a:r>
            <a:r>
              <a:rPr lang="en-GB" sz="1600" spc="15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if</a:t>
            </a:r>
            <a:r>
              <a:rPr lang="en-GB" sz="1600" spc="14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we</a:t>
            </a:r>
            <a:r>
              <a:rPr lang="en-GB" sz="1600" spc="15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can</a:t>
            </a:r>
            <a:r>
              <a:rPr lang="en-GB" sz="1600" spc="14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reduce</a:t>
            </a:r>
            <a:r>
              <a:rPr lang="en-GB" sz="1600" spc="15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its</a:t>
            </a:r>
            <a:r>
              <a:rPr lang="en-GB" sz="1600" spc="14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dimensions</a:t>
            </a:r>
            <a:r>
              <a:rPr lang="en-GB" sz="1600" spc="15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by</a:t>
            </a:r>
            <a:r>
              <a:rPr lang="en-GB" sz="1600" spc="15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spc="-20" dirty="0">
                <a:solidFill>
                  <a:schemeClr val="bg1"/>
                </a:solidFill>
                <a:latin typeface="Arial MT"/>
                <a:cs typeface="Arial MT"/>
              </a:rPr>
              <a:t>only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keeping</a:t>
            </a:r>
            <a:r>
              <a:rPr lang="en-GB" sz="16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the</a:t>
            </a:r>
            <a:r>
              <a:rPr lang="en-GB" sz="16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main</a:t>
            </a:r>
            <a:r>
              <a:rPr lang="en-GB" sz="16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spc="-10" dirty="0">
                <a:solidFill>
                  <a:schemeClr val="bg1"/>
                </a:solidFill>
                <a:latin typeface="Arial MT"/>
                <a:cs typeface="Arial MT"/>
              </a:rPr>
              <a:t>components.</a:t>
            </a:r>
            <a:endParaRPr lang="en-GB" sz="16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12700" marR="5080" algn="just">
              <a:lnSpc>
                <a:spcPct val="105000"/>
              </a:lnSpc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If</a:t>
            </a:r>
            <a:r>
              <a:rPr lang="en-GB" sz="1600" spc="1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the</a:t>
            </a:r>
            <a:r>
              <a:rPr lang="en-GB" sz="1600" spc="1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accumulated</a:t>
            </a:r>
            <a:r>
              <a:rPr lang="en-GB" sz="1600" spc="1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variances</a:t>
            </a:r>
            <a:r>
              <a:rPr lang="en-GB" sz="1600" spc="1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ratio</a:t>
            </a:r>
            <a:r>
              <a:rPr lang="en-GB" sz="1600" spc="1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of</a:t>
            </a:r>
            <a:r>
              <a:rPr lang="en-GB" sz="1600" spc="1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lang="en-GB" sz="1600" spc="1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spc="-10" dirty="0">
                <a:solidFill>
                  <a:schemeClr val="bg1"/>
                </a:solidFill>
                <a:latin typeface="Arial MT"/>
                <a:cs typeface="Arial MT"/>
              </a:rPr>
              <a:t>candidate </a:t>
            </a:r>
            <a:r>
              <a:rPr lang="en-GB" sz="1600" dirty="0" err="1">
                <a:solidFill>
                  <a:schemeClr val="bg1"/>
                </a:solidFill>
                <a:latin typeface="Arial MT"/>
                <a:cs typeface="Arial MT"/>
              </a:rPr>
              <a:t>n_components</a:t>
            </a:r>
            <a:r>
              <a:rPr lang="en-GB" sz="1600" spc="39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is</a:t>
            </a:r>
            <a:r>
              <a:rPr lang="en-GB" sz="1600" spc="39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larger</a:t>
            </a:r>
            <a:r>
              <a:rPr lang="en-GB" sz="1600" spc="39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than</a:t>
            </a:r>
            <a:r>
              <a:rPr lang="en-GB" sz="1600" spc="39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lang="en-GB" sz="1600" spc="39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threshold,</a:t>
            </a:r>
            <a:r>
              <a:rPr lang="en-GB" sz="1600" spc="39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spc="-10" dirty="0">
                <a:solidFill>
                  <a:schemeClr val="bg1"/>
                </a:solidFill>
                <a:latin typeface="Arial MT"/>
                <a:cs typeface="Arial MT"/>
              </a:rPr>
              <a:t>e.g.,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90%,</a:t>
            </a:r>
            <a:r>
              <a:rPr lang="en-GB" sz="1600" spc="350" dirty="0">
                <a:solidFill>
                  <a:schemeClr val="bg1"/>
                </a:solidFill>
                <a:latin typeface="Arial MT"/>
                <a:cs typeface="Arial MT"/>
              </a:rPr>
              <a:t> 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then</a:t>
            </a:r>
            <a:r>
              <a:rPr lang="en-GB" sz="1600" spc="360" dirty="0">
                <a:solidFill>
                  <a:schemeClr val="bg1"/>
                </a:solidFill>
                <a:latin typeface="Arial MT"/>
                <a:cs typeface="Arial MT"/>
              </a:rPr>
              <a:t> 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we</a:t>
            </a:r>
            <a:r>
              <a:rPr lang="en-GB" sz="1600" spc="365" dirty="0">
                <a:solidFill>
                  <a:schemeClr val="bg1"/>
                </a:solidFill>
                <a:latin typeface="Arial MT"/>
                <a:cs typeface="Arial MT"/>
              </a:rPr>
              <a:t> 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can</a:t>
            </a:r>
            <a:r>
              <a:rPr lang="en-GB" sz="1600" spc="360" dirty="0">
                <a:solidFill>
                  <a:schemeClr val="bg1"/>
                </a:solidFill>
                <a:latin typeface="Arial MT"/>
                <a:cs typeface="Arial MT"/>
              </a:rPr>
              <a:t> 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say</a:t>
            </a:r>
            <a:r>
              <a:rPr lang="en-GB" sz="1600" spc="360" dirty="0">
                <a:solidFill>
                  <a:schemeClr val="bg1"/>
                </a:solidFill>
                <a:latin typeface="Arial MT"/>
                <a:cs typeface="Arial MT"/>
              </a:rPr>
              <a:t> 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the</a:t>
            </a:r>
            <a:r>
              <a:rPr lang="en-GB" sz="1600" spc="365" dirty="0">
                <a:solidFill>
                  <a:schemeClr val="bg1"/>
                </a:solidFill>
                <a:latin typeface="Arial MT"/>
                <a:cs typeface="Arial MT"/>
              </a:rPr>
              <a:t>  </a:t>
            </a:r>
            <a:r>
              <a:rPr lang="en-GB" sz="1600" spc="-10" dirty="0">
                <a:solidFill>
                  <a:schemeClr val="bg1"/>
                </a:solidFill>
                <a:latin typeface="Arial MT"/>
                <a:cs typeface="Arial MT"/>
              </a:rPr>
              <a:t>transformed </a:t>
            </a:r>
            <a:r>
              <a:rPr lang="en-GB" sz="1600" dirty="0" err="1">
                <a:solidFill>
                  <a:schemeClr val="bg1"/>
                </a:solidFill>
                <a:latin typeface="Arial MT"/>
                <a:cs typeface="Arial MT"/>
              </a:rPr>
              <a:t>n_components</a:t>
            </a:r>
            <a:r>
              <a:rPr lang="en-GB" sz="1600" spc="250" dirty="0">
                <a:solidFill>
                  <a:schemeClr val="bg1"/>
                </a:solidFill>
                <a:latin typeface="Arial MT"/>
                <a:cs typeface="Arial MT"/>
              </a:rPr>
              <a:t> 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could</a:t>
            </a:r>
            <a:r>
              <a:rPr lang="en-GB" sz="1600" spc="250" dirty="0">
                <a:solidFill>
                  <a:schemeClr val="bg1"/>
                </a:solidFill>
                <a:latin typeface="Arial MT"/>
                <a:cs typeface="Arial MT"/>
              </a:rPr>
              <a:t> 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explain</a:t>
            </a:r>
            <a:r>
              <a:rPr lang="en-GB" sz="1600" spc="250" dirty="0">
                <a:solidFill>
                  <a:schemeClr val="bg1"/>
                </a:solidFill>
                <a:latin typeface="Arial MT"/>
                <a:cs typeface="Arial MT"/>
              </a:rPr>
              <a:t> 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about</a:t>
            </a:r>
            <a:r>
              <a:rPr lang="en-GB" sz="1600" spc="250" dirty="0">
                <a:solidFill>
                  <a:schemeClr val="bg1"/>
                </a:solidFill>
                <a:latin typeface="Arial MT"/>
                <a:cs typeface="Arial MT"/>
              </a:rPr>
              <a:t> 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90%</a:t>
            </a:r>
            <a:r>
              <a:rPr lang="en-GB" sz="1600" spc="250" dirty="0">
                <a:solidFill>
                  <a:schemeClr val="bg1"/>
                </a:solidFill>
                <a:latin typeface="Arial MT"/>
                <a:cs typeface="Arial MT"/>
              </a:rPr>
              <a:t>  </a:t>
            </a:r>
            <a:r>
              <a:rPr lang="en-GB" sz="1600" spc="-25" dirty="0">
                <a:solidFill>
                  <a:schemeClr val="bg1"/>
                </a:solidFill>
                <a:latin typeface="Arial MT"/>
                <a:cs typeface="Arial MT"/>
              </a:rPr>
              <a:t>of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variances</a:t>
            </a:r>
            <a:r>
              <a:rPr lang="en-GB" sz="1600" spc="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of</a:t>
            </a:r>
            <a:r>
              <a:rPr lang="en-GB" sz="1600" spc="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the</a:t>
            </a:r>
            <a:r>
              <a:rPr lang="en-GB" sz="1600" spc="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original</a:t>
            </a:r>
            <a:r>
              <a:rPr lang="en-GB" sz="1600" spc="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data</a:t>
            </a:r>
            <a:r>
              <a:rPr lang="en-GB" sz="1600" spc="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variance</a:t>
            </a:r>
            <a:r>
              <a:rPr lang="en-GB" sz="1600" spc="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and</a:t>
            </a:r>
            <a:r>
              <a:rPr lang="en-GB" sz="1600" spc="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can</a:t>
            </a:r>
            <a:r>
              <a:rPr lang="en-GB" sz="1600" spc="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spc="-25" dirty="0">
                <a:solidFill>
                  <a:schemeClr val="bg1"/>
                </a:solidFill>
                <a:latin typeface="Arial MT"/>
                <a:cs typeface="Arial MT"/>
              </a:rPr>
              <a:t>be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considered</a:t>
            </a:r>
            <a:r>
              <a:rPr lang="en-GB" sz="16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as</a:t>
            </a:r>
            <a:r>
              <a:rPr lang="en-GB" sz="16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an</a:t>
            </a:r>
            <a:r>
              <a:rPr lang="en-GB" sz="16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optimized</a:t>
            </a:r>
            <a:r>
              <a:rPr lang="en-GB" sz="1600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components</a:t>
            </a:r>
            <a:r>
              <a:rPr lang="en-GB" sz="16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spc="-10" dirty="0">
                <a:solidFill>
                  <a:schemeClr val="bg1"/>
                </a:solidFill>
                <a:latin typeface="Arial MT"/>
                <a:cs typeface="Arial MT"/>
              </a:rPr>
              <a:t>size.</a:t>
            </a:r>
            <a:endParaRPr lang="en-GB" sz="16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12700" marR="9525" algn="just">
              <a:lnSpc>
                <a:spcPct val="105000"/>
              </a:lnSpc>
              <a:spcBef>
                <a:spcPts val="600"/>
              </a:spcBef>
            </a:pP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We</a:t>
            </a:r>
            <a:r>
              <a:rPr lang="en-GB" sz="1600" spc="16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select</a:t>
            </a:r>
            <a:r>
              <a:rPr lang="en-GB" sz="1600" spc="16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 err="1">
                <a:solidFill>
                  <a:schemeClr val="bg1"/>
                </a:solidFill>
                <a:latin typeface="Arial MT"/>
                <a:cs typeface="Arial MT"/>
              </a:rPr>
              <a:t>n_component</a:t>
            </a:r>
            <a:r>
              <a:rPr lang="en-GB" sz="1600" spc="17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=</a:t>
            </a:r>
            <a:r>
              <a:rPr lang="en-GB" sz="1600" spc="16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8,</a:t>
            </a:r>
            <a:r>
              <a:rPr lang="en-GB" sz="1600" spc="17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due</a:t>
            </a:r>
            <a:r>
              <a:rPr lang="en-GB" sz="1600" spc="16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to</a:t>
            </a:r>
            <a:r>
              <a:rPr lang="en-GB" sz="1600" spc="17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the</a:t>
            </a:r>
            <a:r>
              <a:rPr lang="en-GB" sz="1600" spc="16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spc="-10" dirty="0">
                <a:solidFill>
                  <a:schemeClr val="bg1"/>
                </a:solidFill>
                <a:latin typeface="Arial MT"/>
                <a:cs typeface="Arial MT"/>
              </a:rPr>
              <a:t>minimal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ratio</a:t>
            </a:r>
            <a:r>
              <a:rPr lang="en-GB" sz="16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&gt;</a:t>
            </a:r>
            <a:r>
              <a:rPr lang="en-GB" sz="16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spc="-25" dirty="0">
                <a:solidFill>
                  <a:schemeClr val="bg1"/>
                </a:solidFill>
                <a:latin typeface="Arial MT"/>
                <a:cs typeface="Arial MT"/>
              </a:rPr>
              <a:t>0.9</a:t>
            </a:r>
            <a:endParaRPr lang="en-GB" sz="1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C6AFD75F-733E-5C4C-E7B4-A8F3D737019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5075" y="1352550"/>
            <a:ext cx="4261649" cy="32353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F31527-F986-01F8-8537-DA32003FE350}"/>
              </a:ext>
            </a:extLst>
          </p:cNvPr>
          <p:cNvSpPr txBox="1"/>
          <p:nvPr/>
        </p:nvSpPr>
        <p:spPr>
          <a:xfrm>
            <a:off x="1235392" y="43944"/>
            <a:ext cx="623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cs typeface="+mj-cs"/>
              </a:rPr>
              <a:t>3.</a:t>
            </a:r>
            <a:r>
              <a:rPr lang="en-GB" sz="1800" b="1" spc="-11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b="1" spc="-20" dirty="0">
                <a:solidFill>
                  <a:schemeClr val="bg1"/>
                </a:solidFill>
                <a:cs typeface="+mj-cs"/>
              </a:rPr>
              <a:t>Clustering</a:t>
            </a:r>
            <a:r>
              <a:rPr lang="en-GB" sz="1800" b="1" spc="-10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b="1" dirty="0">
                <a:solidFill>
                  <a:schemeClr val="bg1"/>
                </a:solidFill>
                <a:cs typeface="+mj-cs"/>
              </a:rPr>
              <a:t>based</a:t>
            </a:r>
            <a:r>
              <a:rPr lang="en-GB" sz="1800" b="1" spc="-114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b="1" dirty="0">
                <a:solidFill>
                  <a:schemeClr val="bg1"/>
                </a:solidFill>
                <a:cs typeface="+mj-cs"/>
              </a:rPr>
              <a:t>Course</a:t>
            </a:r>
            <a:r>
              <a:rPr lang="en-GB" sz="1800" b="1" spc="-11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b="1" spc="-10" dirty="0">
                <a:solidFill>
                  <a:schemeClr val="bg1"/>
                </a:solidFill>
                <a:cs typeface="+mj-cs"/>
              </a:rPr>
              <a:t>Recommender</a:t>
            </a:r>
            <a:r>
              <a:rPr lang="en-GB" sz="1800" b="1" spc="-11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b="1" spc="-10" dirty="0">
                <a:solidFill>
                  <a:schemeClr val="bg1"/>
                </a:solidFill>
                <a:cs typeface="+mj-cs"/>
              </a:rPr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9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C6224091-754A-38D4-3EAB-36ED545F04E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0" y="1962150"/>
            <a:ext cx="5085200" cy="30173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374CF5-8B44-ADE8-4055-138FB4D733A0}"/>
              </a:ext>
            </a:extLst>
          </p:cNvPr>
          <p:cNvSpPr txBox="1"/>
          <p:nvPr/>
        </p:nvSpPr>
        <p:spPr>
          <a:xfrm>
            <a:off x="64015" y="1352550"/>
            <a:ext cx="3713600" cy="3119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443865" algn="l"/>
                <a:tab pos="1087120" algn="l"/>
                <a:tab pos="1755775" algn="l"/>
                <a:tab pos="2009139" algn="l"/>
                <a:tab pos="2668905" algn="l"/>
              </a:tabLst>
            </a:pPr>
            <a:r>
              <a:rPr lang="en-GB" sz="1200" spc="-20" dirty="0">
                <a:solidFill>
                  <a:schemeClr val="bg1"/>
                </a:solidFill>
                <a:latin typeface="Arial MT"/>
                <a:cs typeface="Arial MT"/>
              </a:rPr>
              <a:t>After applying PCA to features:</a:t>
            </a:r>
          </a:p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443865" algn="l"/>
                <a:tab pos="1087120" algn="l"/>
                <a:tab pos="1755775" algn="l"/>
                <a:tab pos="2009139" algn="l"/>
                <a:tab pos="2668905" algn="l"/>
              </a:tabLst>
            </a:pPr>
            <a:r>
              <a:rPr lang="en-GB" sz="1200" spc="-20" dirty="0">
                <a:solidFill>
                  <a:schemeClr val="bg1"/>
                </a:solidFill>
                <a:latin typeface="Arial MT"/>
                <a:cs typeface="Arial MT"/>
              </a:rPr>
              <a:t>Find</a:t>
            </a:r>
            <a:r>
              <a:rPr lang="en-GB" sz="1200" dirty="0">
                <a:solidFill>
                  <a:schemeClr val="bg1"/>
                </a:solidFill>
                <a:latin typeface="Arial MT"/>
                <a:cs typeface="Arial MT"/>
              </a:rPr>
              <a:t>	</a:t>
            </a:r>
            <a:r>
              <a:rPr lang="en-GB" sz="1200" spc="-10" dirty="0">
                <a:solidFill>
                  <a:schemeClr val="bg1"/>
                </a:solidFill>
                <a:latin typeface="Arial MT"/>
                <a:cs typeface="Arial MT"/>
              </a:rPr>
              <a:t>popular</a:t>
            </a:r>
            <a:r>
              <a:rPr lang="en-GB" sz="1200" dirty="0">
                <a:solidFill>
                  <a:schemeClr val="bg1"/>
                </a:solidFill>
                <a:latin typeface="Arial MT"/>
                <a:cs typeface="Arial MT"/>
              </a:rPr>
              <a:t>	</a:t>
            </a:r>
            <a:r>
              <a:rPr lang="en-GB" sz="1200" spc="-10" dirty="0">
                <a:solidFill>
                  <a:schemeClr val="bg1"/>
                </a:solidFill>
                <a:latin typeface="Arial MT"/>
                <a:cs typeface="Arial MT"/>
              </a:rPr>
              <a:t>courses</a:t>
            </a:r>
            <a:r>
              <a:rPr lang="en-GB" sz="1200" dirty="0">
                <a:solidFill>
                  <a:schemeClr val="bg1"/>
                </a:solidFill>
                <a:latin typeface="Arial MT"/>
                <a:cs typeface="Arial MT"/>
              </a:rPr>
              <a:t>	</a:t>
            </a:r>
            <a:r>
              <a:rPr lang="en-GB" sz="1200" spc="-25" dirty="0">
                <a:solidFill>
                  <a:schemeClr val="bg1"/>
                </a:solidFill>
                <a:latin typeface="Arial MT"/>
                <a:cs typeface="Arial MT"/>
              </a:rPr>
              <a:t>in</a:t>
            </a:r>
            <a:r>
              <a:rPr lang="en-GB" sz="1200" dirty="0">
                <a:solidFill>
                  <a:schemeClr val="bg1"/>
                </a:solidFill>
                <a:latin typeface="Arial MT"/>
                <a:cs typeface="Arial MT"/>
              </a:rPr>
              <a:t>	</a:t>
            </a:r>
            <a:r>
              <a:rPr lang="en-GB" sz="1200" spc="-10" dirty="0">
                <a:solidFill>
                  <a:schemeClr val="bg1"/>
                </a:solidFill>
                <a:latin typeface="Arial MT"/>
                <a:cs typeface="Arial MT"/>
              </a:rPr>
              <a:t>clusters</a:t>
            </a:r>
            <a:r>
              <a:rPr lang="en-GB" sz="1200" dirty="0">
                <a:solidFill>
                  <a:schemeClr val="bg1"/>
                </a:solidFill>
                <a:latin typeface="Arial MT"/>
                <a:cs typeface="Arial MT"/>
              </a:rPr>
              <a:t>	</a:t>
            </a:r>
            <a:r>
              <a:rPr lang="en-GB" sz="1200" spc="-25" dirty="0">
                <a:solidFill>
                  <a:schemeClr val="bg1"/>
                </a:solidFill>
                <a:latin typeface="Arial MT"/>
                <a:cs typeface="Arial MT"/>
              </a:rPr>
              <a:t>and </a:t>
            </a:r>
            <a:r>
              <a:rPr lang="en-GB" sz="1200" dirty="0">
                <a:solidFill>
                  <a:schemeClr val="bg1"/>
                </a:solidFill>
                <a:latin typeface="Arial MT"/>
                <a:cs typeface="Arial MT"/>
              </a:rPr>
              <a:t>suggest</a:t>
            </a:r>
            <a:r>
              <a:rPr lang="en-GB" sz="12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Arial MT"/>
                <a:cs typeface="Arial MT"/>
              </a:rPr>
              <a:t>to</a:t>
            </a:r>
            <a:r>
              <a:rPr lang="en-GB" sz="12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Arial MT"/>
                <a:cs typeface="Arial MT"/>
              </a:rPr>
              <a:t>user</a:t>
            </a:r>
            <a:r>
              <a:rPr lang="en-GB" sz="12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Arial MT"/>
                <a:cs typeface="Arial MT"/>
              </a:rPr>
              <a:t>in</a:t>
            </a:r>
            <a:r>
              <a:rPr lang="en-GB" sz="12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200" spc="-10" dirty="0">
                <a:solidFill>
                  <a:schemeClr val="bg1"/>
                </a:solidFill>
                <a:latin typeface="Arial MT"/>
                <a:cs typeface="Arial MT"/>
              </a:rPr>
              <a:t>cluster:</a:t>
            </a:r>
            <a:endParaRPr lang="en-GB" sz="12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lang="en-GB" sz="1200" spc="-10" dirty="0">
                <a:solidFill>
                  <a:schemeClr val="bg1"/>
                </a:solidFill>
                <a:latin typeface="Arial MT"/>
                <a:cs typeface="Arial MT"/>
              </a:rPr>
              <a:t>Insights:</a:t>
            </a:r>
            <a:endParaRPr lang="en-GB" sz="12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469900" marR="5080" indent="-320675" algn="just">
              <a:lnSpc>
                <a:spcPct val="114999"/>
              </a:lnSpc>
              <a:spcBef>
                <a:spcPts val="600"/>
              </a:spcBef>
              <a:buChar char="●"/>
              <a:tabLst>
                <a:tab pos="469900" algn="l"/>
                <a:tab pos="471805" algn="l"/>
              </a:tabLst>
            </a:pPr>
            <a:r>
              <a:rPr lang="en-GB" sz="1200" dirty="0">
                <a:solidFill>
                  <a:schemeClr val="bg1"/>
                </a:solidFill>
                <a:latin typeface="Arial MT"/>
                <a:cs typeface="Arial MT"/>
              </a:rPr>
              <a:t>	On</a:t>
            </a:r>
            <a:r>
              <a:rPr lang="en-GB" sz="1200" spc="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Arial MT"/>
                <a:cs typeface="Arial MT"/>
              </a:rPr>
              <a:t>average,</a:t>
            </a:r>
            <a:r>
              <a:rPr lang="en-GB" sz="1200" spc="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Arial MT"/>
                <a:cs typeface="Arial MT"/>
              </a:rPr>
              <a:t>how</a:t>
            </a:r>
            <a:r>
              <a:rPr lang="en-GB" sz="1200" spc="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Arial MT"/>
                <a:cs typeface="Arial MT"/>
              </a:rPr>
              <a:t>many</a:t>
            </a:r>
            <a:r>
              <a:rPr lang="en-GB" sz="1200" spc="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200" spc="-10" dirty="0">
                <a:solidFill>
                  <a:schemeClr val="bg1"/>
                </a:solidFill>
                <a:latin typeface="Arial MT"/>
                <a:cs typeface="Arial MT"/>
              </a:rPr>
              <a:t>new/unseen </a:t>
            </a:r>
            <a:r>
              <a:rPr lang="en-GB" sz="1200" dirty="0">
                <a:solidFill>
                  <a:schemeClr val="bg1"/>
                </a:solidFill>
                <a:latin typeface="Arial MT"/>
                <a:cs typeface="Arial MT"/>
              </a:rPr>
              <a:t>courses</a:t>
            </a:r>
            <a:r>
              <a:rPr lang="en-GB" sz="1200" spc="38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Arial MT"/>
                <a:cs typeface="Arial MT"/>
              </a:rPr>
              <a:t>have</a:t>
            </a:r>
            <a:r>
              <a:rPr lang="en-GB" sz="1200" spc="38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Arial MT"/>
                <a:cs typeface="Arial MT"/>
              </a:rPr>
              <a:t>been</a:t>
            </a:r>
            <a:r>
              <a:rPr lang="en-GB" sz="1200" spc="38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200" spc="-10" dirty="0">
                <a:solidFill>
                  <a:schemeClr val="bg1"/>
                </a:solidFill>
                <a:latin typeface="Arial MT"/>
                <a:cs typeface="Arial MT"/>
              </a:rPr>
              <a:t>recommended </a:t>
            </a:r>
            <a:r>
              <a:rPr lang="en-GB" sz="1200" dirty="0">
                <a:solidFill>
                  <a:schemeClr val="bg1"/>
                </a:solidFill>
                <a:latin typeface="Arial MT"/>
                <a:cs typeface="Arial MT"/>
              </a:rPr>
              <a:t>per</a:t>
            </a:r>
            <a:r>
              <a:rPr lang="en-GB" sz="12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Arial MT"/>
                <a:cs typeface="Arial MT"/>
              </a:rPr>
              <a:t>user</a:t>
            </a:r>
            <a:r>
              <a:rPr lang="en-GB" sz="12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Arial MT"/>
                <a:cs typeface="Arial MT"/>
              </a:rPr>
              <a:t>(in</a:t>
            </a:r>
            <a:r>
              <a:rPr lang="en-GB" sz="12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Arial MT"/>
                <a:cs typeface="Arial MT"/>
              </a:rPr>
              <a:t>the</a:t>
            </a:r>
            <a:r>
              <a:rPr lang="en-GB" sz="12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Arial MT"/>
                <a:cs typeface="Arial MT"/>
              </a:rPr>
              <a:t>test</a:t>
            </a:r>
            <a:r>
              <a:rPr lang="en-GB" sz="12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Arial MT"/>
                <a:cs typeface="Arial MT"/>
              </a:rPr>
              <a:t>user</a:t>
            </a:r>
            <a:r>
              <a:rPr lang="en-GB" sz="1200" spc="-10" dirty="0">
                <a:solidFill>
                  <a:schemeClr val="bg1"/>
                </a:solidFill>
                <a:latin typeface="Arial MT"/>
                <a:cs typeface="Arial MT"/>
              </a:rPr>
              <a:t> dataset)</a:t>
            </a:r>
            <a:endParaRPr lang="en-GB" sz="12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469900" marR="5080" indent="-320675" algn="just">
              <a:lnSpc>
                <a:spcPct val="114999"/>
              </a:lnSpc>
              <a:buChar char="●"/>
              <a:tabLst>
                <a:tab pos="469900" algn="l"/>
                <a:tab pos="471805" algn="l"/>
              </a:tabLst>
            </a:pPr>
            <a:r>
              <a:rPr lang="en-GB" sz="1200" dirty="0">
                <a:solidFill>
                  <a:schemeClr val="bg1"/>
                </a:solidFill>
                <a:latin typeface="Arial MT"/>
                <a:cs typeface="Arial MT"/>
              </a:rPr>
              <a:t>	What</a:t>
            </a:r>
            <a:r>
              <a:rPr lang="en-GB" sz="1200" spc="305" dirty="0">
                <a:solidFill>
                  <a:schemeClr val="bg1"/>
                </a:solidFill>
                <a:latin typeface="Arial MT"/>
                <a:cs typeface="Arial MT"/>
              </a:rPr>
              <a:t>  </a:t>
            </a:r>
            <a:r>
              <a:rPr lang="en-GB" sz="1200" dirty="0">
                <a:solidFill>
                  <a:schemeClr val="bg1"/>
                </a:solidFill>
                <a:latin typeface="Arial MT"/>
                <a:cs typeface="Arial MT"/>
              </a:rPr>
              <a:t>are</a:t>
            </a:r>
            <a:r>
              <a:rPr lang="en-GB" sz="1200" spc="320" dirty="0">
                <a:solidFill>
                  <a:schemeClr val="bg1"/>
                </a:solidFill>
                <a:latin typeface="Arial MT"/>
                <a:cs typeface="Arial MT"/>
              </a:rPr>
              <a:t>  </a:t>
            </a:r>
            <a:r>
              <a:rPr lang="en-GB" sz="1200" dirty="0">
                <a:solidFill>
                  <a:schemeClr val="bg1"/>
                </a:solidFill>
                <a:latin typeface="Arial MT"/>
                <a:cs typeface="Arial MT"/>
              </a:rPr>
              <a:t>the</a:t>
            </a:r>
            <a:r>
              <a:rPr lang="en-GB" sz="1200" spc="315" dirty="0">
                <a:solidFill>
                  <a:schemeClr val="bg1"/>
                </a:solidFill>
                <a:latin typeface="Arial MT"/>
                <a:cs typeface="Arial MT"/>
              </a:rPr>
              <a:t>  </a:t>
            </a:r>
            <a:r>
              <a:rPr lang="en-GB" sz="1200" dirty="0">
                <a:solidFill>
                  <a:schemeClr val="bg1"/>
                </a:solidFill>
                <a:latin typeface="Arial MT"/>
                <a:cs typeface="Arial MT"/>
              </a:rPr>
              <a:t>most</a:t>
            </a:r>
            <a:r>
              <a:rPr lang="en-GB" sz="1200" spc="320" dirty="0">
                <a:solidFill>
                  <a:schemeClr val="bg1"/>
                </a:solidFill>
                <a:latin typeface="Arial MT"/>
                <a:cs typeface="Arial MT"/>
              </a:rPr>
              <a:t>  </a:t>
            </a:r>
            <a:r>
              <a:rPr lang="en-GB" sz="1200" spc="-10" dirty="0">
                <a:solidFill>
                  <a:schemeClr val="bg1"/>
                </a:solidFill>
                <a:latin typeface="Arial MT"/>
                <a:cs typeface="Arial MT"/>
              </a:rPr>
              <a:t>frequently </a:t>
            </a:r>
            <a:r>
              <a:rPr lang="en-GB" sz="1200" dirty="0">
                <a:solidFill>
                  <a:schemeClr val="bg1"/>
                </a:solidFill>
                <a:latin typeface="Arial MT"/>
                <a:cs typeface="Arial MT"/>
              </a:rPr>
              <a:t>recommended</a:t>
            </a:r>
            <a:r>
              <a:rPr lang="en-GB" sz="1200" spc="1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Arial MT"/>
                <a:cs typeface="Arial MT"/>
              </a:rPr>
              <a:t>courses?</a:t>
            </a:r>
            <a:r>
              <a:rPr lang="en-GB" sz="1200" spc="1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Arial MT"/>
                <a:cs typeface="Arial MT"/>
              </a:rPr>
              <a:t>Return</a:t>
            </a:r>
            <a:r>
              <a:rPr lang="en-GB" sz="1200" spc="1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200" spc="-25" dirty="0">
                <a:solidFill>
                  <a:schemeClr val="bg1"/>
                </a:solidFill>
                <a:latin typeface="Arial MT"/>
                <a:cs typeface="Arial MT"/>
              </a:rPr>
              <a:t>the </a:t>
            </a:r>
            <a:r>
              <a:rPr lang="en-GB" sz="1200" spc="-10" dirty="0">
                <a:solidFill>
                  <a:schemeClr val="bg1"/>
                </a:solidFill>
                <a:latin typeface="Arial MT"/>
                <a:cs typeface="Arial MT"/>
              </a:rPr>
              <a:t>top-</a:t>
            </a:r>
            <a:r>
              <a:rPr lang="en-GB" sz="1200" dirty="0">
                <a:solidFill>
                  <a:schemeClr val="bg1"/>
                </a:solidFill>
                <a:latin typeface="Arial MT"/>
                <a:cs typeface="Arial MT"/>
              </a:rPr>
              <a:t>10</a:t>
            </a:r>
            <a:r>
              <a:rPr lang="en-GB" sz="1200" spc="365" dirty="0">
                <a:solidFill>
                  <a:schemeClr val="bg1"/>
                </a:solidFill>
                <a:latin typeface="Arial MT"/>
                <a:cs typeface="Arial MT"/>
              </a:rPr>
              <a:t>  </a:t>
            </a:r>
            <a:r>
              <a:rPr lang="en-GB" sz="1200" dirty="0">
                <a:solidFill>
                  <a:schemeClr val="bg1"/>
                </a:solidFill>
                <a:latin typeface="Arial MT"/>
                <a:cs typeface="Arial MT"/>
              </a:rPr>
              <a:t>commonly</a:t>
            </a:r>
            <a:r>
              <a:rPr lang="en-GB" sz="1200" spc="370" dirty="0">
                <a:solidFill>
                  <a:schemeClr val="bg1"/>
                </a:solidFill>
                <a:latin typeface="Arial MT"/>
                <a:cs typeface="Arial MT"/>
              </a:rPr>
              <a:t>  </a:t>
            </a:r>
            <a:r>
              <a:rPr lang="en-GB" sz="1200" spc="-10" dirty="0">
                <a:solidFill>
                  <a:schemeClr val="bg1"/>
                </a:solidFill>
                <a:latin typeface="Arial MT"/>
                <a:cs typeface="Arial MT"/>
              </a:rPr>
              <a:t>recommended courses</a:t>
            </a:r>
            <a:endParaRPr lang="en-GB" sz="1200" dirty="0">
              <a:solidFill>
                <a:schemeClr val="bg1"/>
              </a:solidFill>
              <a:latin typeface="Arial MT"/>
              <a:cs typeface="Arial MT"/>
            </a:endParaRPr>
          </a:p>
          <a:p>
            <a:endParaRPr lang="en-GB" sz="1200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Our</a:t>
            </a:r>
            <a:r>
              <a:rPr lang="en-GB" sz="12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analysis</a:t>
            </a:r>
            <a:r>
              <a:rPr lang="en-GB" sz="12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of</a:t>
            </a:r>
            <a:r>
              <a:rPr lang="en-GB" sz="12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200" spc="-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most </a:t>
            </a:r>
            <a:r>
              <a:rPr lang="en-GB" sz="12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frequently</a:t>
            </a:r>
            <a:r>
              <a:rPr lang="en-GB" sz="12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recommended</a:t>
            </a:r>
            <a:r>
              <a:rPr lang="en-GB" sz="12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courses</a:t>
            </a:r>
            <a:r>
              <a:rPr lang="en-GB" sz="12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revealed</a:t>
            </a:r>
            <a:r>
              <a:rPr lang="en-GB" sz="12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compelling </a:t>
            </a:r>
            <a:r>
              <a:rPr lang="en-GB" sz="12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insights</a:t>
            </a:r>
            <a:r>
              <a:rPr lang="en-GB" sz="12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into</a:t>
            </a:r>
            <a:r>
              <a:rPr lang="en-GB" sz="12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2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preferences</a:t>
            </a:r>
            <a:r>
              <a:rPr lang="en-GB" sz="12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of</a:t>
            </a:r>
            <a:r>
              <a:rPr lang="en-GB" sz="12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users</a:t>
            </a:r>
            <a:r>
              <a:rPr lang="en-GB" sz="12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within</a:t>
            </a:r>
            <a:r>
              <a:rPr lang="en-GB" sz="12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Lucida Sans Unicode"/>
                <a:cs typeface="Lucida Sans Unicode"/>
              </a:rPr>
              <a:t>each</a:t>
            </a:r>
            <a:r>
              <a:rPr lang="en-GB" sz="12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200" spc="-30" dirty="0">
                <a:solidFill>
                  <a:schemeClr val="bg1"/>
                </a:solidFill>
                <a:latin typeface="Lucida Sans Unicode"/>
                <a:cs typeface="Lucida Sans Unicode"/>
              </a:rPr>
              <a:t>cluster.</a:t>
            </a:r>
            <a:r>
              <a:rPr lang="en-GB" sz="12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39E409-6A5C-92CC-7E32-60F651A23A49}"/>
              </a:ext>
            </a:extLst>
          </p:cNvPr>
          <p:cNvSpPr txBox="1"/>
          <p:nvPr/>
        </p:nvSpPr>
        <p:spPr>
          <a:xfrm>
            <a:off x="1166800" y="152561"/>
            <a:ext cx="59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  <a:cs typeface="+mj-cs"/>
              </a:rPr>
              <a:t>3.</a:t>
            </a:r>
            <a:r>
              <a:rPr lang="en-GB" sz="1800" b="1" spc="-11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b="1" spc="-20" dirty="0">
                <a:solidFill>
                  <a:schemeClr val="bg1"/>
                </a:solidFill>
                <a:cs typeface="+mj-cs"/>
              </a:rPr>
              <a:t>Clustering</a:t>
            </a:r>
            <a:r>
              <a:rPr lang="en-GB" sz="1800" b="1" spc="-10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b="1" dirty="0">
                <a:solidFill>
                  <a:schemeClr val="bg1"/>
                </a:solidFill>
                <a:cs typeface="+mj-cs"/>
              </a:rPr>
              <a:t>based</a:t>
            </a:r>
            <a:r>
              <a:rPr lang="en-GB" sz="1800" b="1" spc="-114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b="1" dirty="0">
                <a:solidFill>
                  <a:schemeClr val="bg1"/>
                </a:solidFill>
                <a:cs typeface="+mj-cs"/>
              </a:rPr>
              <a:t>Course</a:t>
            </a:r>
            <a:r>
              <a:rPr lang="en-GB" sz="1800" b="1" spc="-11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b="1" spc="-10" dirty="0">
                <a:solidFill>
                  <a:schemeClr val="bg1"/>
                </a:solidFill>
                <a:cs typeface="+mj-cs"/>
              </a:rPr>
              <a:t>Recommender</a:t>
            </a:r>
            <a:r>
              <a:rPr lang="en-GB" sz="1800" b="1" spc="-11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b="1" spc="-10" dirty="0">
                <a:solidFill>
                  <a:schemeClr val="bg1"/>
                </a:solidFill>
                <a:cs typeface="+mj-cs"/>
              </a:rPr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85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23B3B41-B593-4C5E-D065-B3447F7D7391}"/>
              </a:ext>
            </a:extLst>
          </p:cNvPr>
          <p:cNvSpPr/>
          <p:nvPr/>
        </p:nvSpPr>
        <p:spPr>
          <a:xfrm flipV="1">
            <a:off x="0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F8BE59F-EE49-E09A-EB49-A49325278BA7}"/>
              </a:ext>
            </a:extLst>
          </p:cNvPr>
          <p:cNvSpPr/>
          <p:nvPr/>
        </p:nvSpPr>
        <p:spPr>
          <a:xfrm flipH="1" flipV="1">
            <a:off x="7976235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EF494B-AC38-09FC-7A83-558910A6E97F}"/>
              </a:ext>
            </a:extLst>
          </p:cNvPr>
          <p:cNvSpPr txBox="1"/>
          <p:nvPr/>
        </p:nvSpPr>
        <p:spPr>
          <a:xfrm>
            <a:off x="1944052" y="1879252"/>
            <a:ext cx="52558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GB" sz="2800" spc="-10" dirty="0">
                <a:solidFill>
                  <a:srgbClr val="FFFFFF"/>
                </a:solidFill>
                <a:latin typeface="Roboto"/>
                <a:cs typeface="+mj-cs"/>
              </a:rPr>
              <a:t>Collaborative filtering-based recommendation system using supervised learning</a:t>
            </a:r>
            <a:endParaRPr lang="en-GB" sz="2800" dirty="0">
              <a:latin typeface="Roboto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0676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23B3B41-B593-4C5E-D065-B3447F7D7391}"/>
              </a:ext>
            </a:extLst>
          </p:cNvPr>
          <p:cNvSpPr/>
          <p:nvPr/>
        </p:nvSpPr>
        <p:spPr>
          <a:xfrm flipV="1">
            <a:off x="0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F8BE59F-EE49-E09A-EB49-A49325278BA7}"/>
              </a:ext>
            </a:extLst>
          </p:cNvPr>
          <p:cNvSpPr/>
          <p:nvPr/>
        </p:nvSpPr>
        <p:spPr>
          <a:xfrm flipH="1" flipV="1">
            <a:off x="7976235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2">
            <a:extLst>
              <a:ext uri="{FF2B5EF4-FFF2-40B4-BE49-F238E27FC236}">
                <a16:creationId xmlns:a16="http://schemas.microsoft.com/office/drawing/2014/main" id="{61287778-879F-3B41-5205-871E3281DFBA}"/>
              </a:ext>
            </a:extLst>
          </p:cNvPr>
          <p:cNvGrpSpPr/>
          <p:nvPr/>
        </p:nvGrpSpPr>
        <p:grpSpPr>
          <a:xfrm>
            <a:off x="0" y="2987744"/>
            <a:ext cx="9144000" cy="2156460"/>
            <a:chOff x="0" y="2987744"/>
            <a:chExt cx="9144000" cy="2156460"/>
          </a:xfrm>
        </p:grpSpPr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978A8B53-7784-29FD-9CE8-07439A866E1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3269" y="2987744"/>
              <a:ext cx="2258724" cy="99384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D3080682-7CFD-8D38-5EB9-249612C9466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9423" y="3407300"/>
              <a:ext cx="2852100" cy="125619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sp>
        <p:nvSpPr>
          <p:cNvPr id="6" name="object 5">
            <a:extLst>
              <a:ext uri="{FF2B5EF4-FFF2-40B4-BE49-F238E27FC236}">
                <a16:creationId xmlns:a16="http://schemas.microsoft.com/office/drawing/2014/main" id="{0081A713-D86B-E004-48FC-DA4776BEDB87}"/>
              </a:ext>
            </a:extLst>
          </p:cNvPr>
          <p:cNvSpPr txBox="1">
            <a:spLocks/>
          </p:cNvSpPr>
          <p:nvPr/>
        </p:nvSpPr>
        <p:spPr>
          <a:xfrm>
            <a:off x="1300848" y="101662"/>
            <a:ext cx="8374549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700" b="0" i="0">
                <a:solidFill>
                  <a:srgbClr val="2A3890"/>
                </a:solidFill>
                <a:latin typeface="Roboto"/>
                <a:ea typeface="+mj-ea"/>
                <a:cs typeface="Roboto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dirty="0">
                <a:solidFill>
                  <a:schemeClr val="bg1"/>
                </a:solidFill>
              </a:rPr>
              <a:t>1.</a:t>
            </a:r>
            <a:r>
              <a:rPr lang="en-GB" spc="-150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CF</a:t>
            </a:r>
            <a:r>
              <a:rPr lang="en-GB" spc="-80" dirty="0">
                <a:solidFill>
                  <a:schemeClr val="bg1"/>
                </a:solidFill>
              </a:rPr>
              <a:t> </a:t>
            </a:r>
            <a:r>
              <a:rPr lang="en-GB" spc="-20" dirty="0">
                <a:solidFill>
                  <a:schemeClr val="bg1"/>
                </a:solidFill>
              </a:rPr>
              <a:t>using</a:t>
            </a:r>
            <a:r>
              <a:rPr lang="en-GB" spc="-75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K</a:t>
            </a:r>
            <a:r>
              <a:rPr lang="en-GB" spc="-80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Nearest</a:t>
            </a:r>
            <a:r>
              <a:rPr lang="en-GB" spc="-80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Neighbour</a:t>
            </a:r>
            <a:r>
              <a:rPr lang="en-GB" spc="-80" dirty="0">
                <a:solidFill>
                  <a:schemeClr val="bg1"/>
                </a:solidFill>
              </a:rPr>
              <a:t> </a:t>
            </a:r>
            <a:endParaRPr lang="en-GB" spc="-10" dirty="0">
              <a:solidFill>
                <a:schemeClr val="bg1"/>
              </a:solidFill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D346DC47-8098-215D-87C1-BC6640047FA3}"/>
              </a:ext>
            </a:extLst>
          </p:cNvPr>
          <p:cNvSpPr/>
          <p:nvPr/>
        </p:nvSpPr>
        <p:spPr>
          <a:xfrm>
            <a:off x="515025" y="1298349"/>
            <a:ext cx="2475865" cy="572770"/>
          </a:xfrm>
          <a:custGeom>
            <a:avLst/>
            <a:gdLst/>
            <a:ahLst/>
            <a:cxnLst/>
            <a:rect l="l" t="t" r="r" b="b"/>
            <a:pathLst>
              <a:path w="2475865" h="572769">
                <a:moveTo>
                  <a:pt x="2189166" y="572262"/>
                </a:moveTo>
                <a:lnTo>
                  <a:pt x="0" y="572262"/>
                </a:lnTo>
                <a:lnTo>
                  <a:pt x="0" y="0"/>
                </a:lnTo>
                <a:lnTo>
                  <a:pt x="2189166" y="0"/>
                </a:lnTo>
                <a:lnTo>
                  <a:pt x="2475298" y="286131"/>
                </a:lnTo>
                <a:lnTo>
                  <a:pt x="2189166" y="57226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BA525EC1-FC92-2634-A01A-F610CFDC30B8}"/>
              </a:ext>
            </a:extLst>
          </p:cNvPr>
          <p:cNvSpPr txBox="1"/>
          <p:nvPr/>
        </p:nvSpPr>
        <p:spPr>
          <a:xfrm>
            <a:off x="1300848" y="1459893"/>
            <a:ext cx="760095" cy="2387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Raw</a:t>
            </a:r>
            <a:r>
              <a:rPr sz="1400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D73FDD0F-4AB1-6F4B-C6A2-B93E5B32B05E}"/>
              </a:ext>
            </a:extLst>
          </p:cNvPr>
          <p:cNvSpPr txBox="1"/>
          <p:nvPr/>
        </p:nvSpPr>
        <p:spPr>
          <a:xfrm>
            <a:off x="830875" y="2084677"/>
            <a:ext cx="1584960" cy="553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0"/>
              </a:spcBef>
            </a:pP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User</a:t>
            </a:r>
            <a:r>
              <a:rPr sz="11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-</a:t>
            </a:r>
            <a:r>
              <a:rPr sz="11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item</a:t>
            </a:r>
            <a:r>
              <a:rPr sz="11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-</a:t>
            </a:r>
            <a:r>
              <a:rPr sz="11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rating</a:t>
            </a:r>
            <a:r>
              <a:rPr sz="11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chemeClr val="bg1"/>
                </a:solidFill>
                <a:latin typeface="Arial MT"/>
                <a:cs typeface="Arial MT"/>
              </a:rPr>
              <a:t>-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dataframe:</a:t>
            </a:r>
            <a:r>
              <a:rPr sz="1100" spc="-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chemeClr val="bg1"/>
                </a:solidFill>
                <a:latin typeface="Courier New"/>
                <a:cs typeface="Courier New"/>
              </a:rPr>
              <a:t>user_id,</a:t>
            </a:r>
            <a:r>
              <a:rPr sz="800" spc="-10" dirty="0">
                <a:solidFill>
                  <a:schemeClr val="bg1"/>
                </a:solidFill>
                <a:latin typeface="Courier New"/>
                <a:cs typeface="Courier New"/>
              </a:rPr>
              <a:t> item, rating</a:t>
            </a:r>
            <a:endParaRPr sz="80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90E15B1E-92C3-1859-14DE-E895C9BA92B7}"/>
              </a:ext>
            </a:extLst>
          </p:cNvPr>
          <p:cNvSpPr/>
          <p:nvPr/>
        </p:nvSpPr>
        <p:spPr>
          <a:xfrm>
            <a:off x="2569762" y="1298166"/>
            <a:ext cx="2307590" cy="572770"/>
          </a:xfrm>
          <a:custGeom>
            <a:avLst/>
            <a:gdLst/>
            <a:ahLst/>
            <a:cxnLst/>
            <a:rect l="l" t="t" r="r" b="b"/>
            <a:pathLst>
              <a:path w="2307590" h="572769">
                <a:moveTo>
                  <a:pt x="2020860" y="572262"/>
                </a:moveTo>
                <a:lnTo>
                  <a:pt x="0" y="572262"/>
                </a:lnTo>
                <a:lnTo>
                  <a:pt x="286131" y="286131"/>
                </a:lnTo>
                <a:lnTo>
                  <a:pt x="0" y="0"/>
                </a:lnTo>
                <a:lnTo>
                  <a:pt x="2020860" y="0"/>
                </a:lnTo>
                <a:lnTo>
                  <a:pt x="2306992" y="286131"/>
                </a:lnTo>
                <a:lnTo>
                  <a:pt x="2020860" y="57226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A2F8663B-1DEC-44A3-2705-50611522AB3E}"/>
              </a:ext>
            </a:extLst>
          </p:cNvPr>
          <p:cNvSpPr txBox="1"/>
          <p:nvPr/>
        </p:nvSpPr>
        <p:spPr>
          <a:xfrm>
            <a:off x="3285569" y="1459710"/>
            <a:ext cx="875030" cy="2387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Spare</a:t>
            </a:r>
            <a:r>
              <a:rPr sz="1400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BDCD6B0F-7FE7-5CF1-F790-5B10B9012776}"/>
              </a:ext>
            </a:extLst>
          </p:cNvPr>
          <p:cNvSpPr txBox="1"/>
          <p:nvPr/>
        </p:nvSpPr>
        <p:spPr>
          <a:xfrm>
            <a:off x="2868626" y="2080356"/>
            <a:ext cx="151574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Use</a:t>
            </a:r>
            <a:r>
              <a:rPr sz="12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i="1" spc="-20" dirty="0">
                <a:solidFill>
                  <a:schemeClr val="bg1"/>
                </a:solidFill>
                <a:latin typeface="Roboto"/>
                <a:cs typeface="Roboto"/>
              </a:rPr>
              <a:t>pivot</a:t>
            </a:r>
            <a:r>
              <a:rPr sz="1200" i="1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method</a:t>
            </a:r>
            <a:r>
              <a:rPr sz="12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Roboto"/>
                <a:cs typeface="Roboto"/>
              </a:rPr>
              <a:t>in </a:t>
            </a:r>
            <a:r>
              <a:rPr sz="1200" spc="-10" dirty="0">
                <a:solidFill>
                  <a:schemeClr val="bg1"/>
                </a:solidFill>
                <a:latin typeface="Roboto"/>
                <a:cs typeface="Roboto"/>
              </a:rPr>
              <a:t>pandas</a:t>
            </a:r>
            <a:r>
              <a:rPr sz="1200" spc="-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to</a:t>
            </a:r>
            <a:r>
              <a:rPr sz="12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Roboto"/>
                <a:cs typeface="Roboto"/>
              </a:rPr>
              <a:t>turn</a:t>
            </a:r>
            <a:r>
              <a:rPr sz="12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data</a:t>
            </a:r>
            <a:r>
              <a:rPr sz="1200" spc="-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Roboto"/>
                <a:cs typeface="Roboto"/>
              </a:rPr>
              <a:t>to </a:t>
            </a:r>
            <a:r>
              <a:rPr sz="1200" spc="-10" dirty="0">
                <a:solidFill>
                  <a:schemeClr val="bg1"/>
                </a:solidFill>
                <a:latin typeface="Roboto"/>
                <a:cs typeface="Roboto"/>
              </a:rPr>
              <a:t>features</a:t>
            </a:r>
            <a:endParaRPr sz="1200">
              <a:solidFill>
                <a:schemeClr val="bg1"/>
              </a:solidFill>
              <a:latin typeface="Roboto"/>
              <a:cs typeface="Roboto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0C55E221-1A40-84D8-54A3-68BB4BC2CB89}"/>
              </a:ext>
            </a:extLst>
          </p:cNvPr>
          <p:cNvSpPr/>
          <p:nvPr/>
        </p:nvSpPr>
        <p:spPr>
          <a:xfrm>
            <a:off x="4445775" y="1298166"/>
            <a:ext cx="2307590" cy="572770"/>
          </a:xfrm>
          <a:custGeom>
            <a:avLst/>
            <a:gdLst/>
            <a:ahLst/>
            <a:cxnLst/>
            <a:rect l="l" t="t" r="r" b="b"/>
            <a:pathLst>
              <a:path w="2307590" h="572769">
                <a:moveTo>
                  <a:pt x="2020860" y="572262"/>
                </a:moveTo>
                <a:lnTo>
                  <a:pt x="0" y="572262"/>
                </a:lnTo>
                <a:lnTo>
                  <a:pt x="286131" y="286131"/>
                </a:lnTo>
                <a:lnTo>
                  <a:pt x="0" y="0"/>
                </a:lnTo>
                <a:lnTo>
                  <a:pt x="2020860" y="0"/>
                </a:lnTo>
                <a:lnTo>
                  <a:pt x="2306991" y="286131"/>
                </a:lnTo>
                <a:lnTo>
                  <a:pt x="2020860" y="57226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67A9B9DC-49F2-921A-A4B4-E8C30EF3DAD1}"/>
              </a:ext>
            </a:extLst>
          </p:cNvPr>
          <p:cNvSpPr txBox="1"/>
          <p:nvPr/>
        </p:nvSpPr>
        <p:spPr>
          <a:xfrm>
            <a:off x="5339586" y="1459710"/>
            <a:ext cx="519430" cy="2387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Model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99712B03-7CFB-955A-E30F-A4242E035197}"/>
              </a:ext>
            </a:extLst>
          </p:cNvPr>
          <p:cNvSpPr txBox="1"/>
          <p:nvPr/>
        </p:nvSpPr>
        <p:spPr>
          <a:xfrm>
            <a:off x="4776234" y="2080356"/>
            <a:ext cx="1536700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225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Fit</a:t>
            </a:r>
            <a:r>
              <a:rPr sz="12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data</a:t>
            </a:r>
            <a:r>
              <a:rPr sz="12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to</a:t>
            </a:r>
            <a:r>
              <a:rPr sz="12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KNN</a:t>
            </a:r>
            <a:r>
              <a:rPr sz="12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Roboto"/>
                <a:cs typeface="Roboto"/>
              </a:rPr>
              <a:t>model </a:t>
            </a: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based</a:t>
            </a:r>
            <a:r>
              <a:rPr sz="12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on</a:t>
            </a:r>
            <a:r>
              <a:rPr sz="12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i="1" spc="-10" dirty="0">
                <a:solidFill>
                  <a:schemeClr val="bg1"/>
                </a:solidFill>
                <a:latin typeface="Roboto"/>
                <a:cs typeface="Roboto"/>
              </a:rPr>
              <a:t>surprise </a:t>
            </a:r>
            <a:r>
              <a:rPr sz="1200" spc="-10" dirty="0">
                <a:solidFill>
                  <a:schemeClr val="bg1"/>
                </a:solidFill>
                <a:latin typeface="Roboto"/>
                <a:cs typeface="Roboto"/>
              </a:rPr>
              <a:t>library</a:t>
            </a:r>
            <a:endParaRPr sz="1200">
              <a:solidFill>
                <a:schemeClr val="bg1"/>
              </a:solidFill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</a:pP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Use</a:t>
            </a:r>
            <a:r>
              <a:rPr sz="12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Roboto"/>
                <a:cs typeface="Roboto"/>
              </a:rPr>
              <a:t>distance</a:t>
            </a:r>
            <a:r>
              <a:rPr sz="12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Roboto"/>
                <a:cs typeface="Roboto"/>
              </a:rPr>
              <a:t>metric listed</a:t>
            </a:r>
            <a:r>
              <a:rPr sz="12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in</a:t>
            </a:r>
            <a:r>
              <a:rPr sz="12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Roboto"/>
                <a:cs typeface="Roboto"/>
              </a:rPr>
              <a:t>previous</a:t>
            </a:r>
            <a:r>
              <a:rPr sz="12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Roboto"/>
                <a:cs typeface="Roboto"/>
              </a:rPr>
              <a:t>page</a:t>
            </a:r>
            <a:endParaRPr sz="1200">
              <a:solidFill>
                <a:schemeClr val="bg1"/>
              </a:solidFill>
              <a:latin typeface="Roboto"/>
              <a:cs typeface="Roboto"/>
            </a:endParaRPr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676C0AF6-51A0-373B-77C5-BF6324B2D1BA}"/>
              </a:ext>
            </a:extLst>
          </p:cNvPr>
          <p:cNvSpPr/>
          <p:nvPr/>
        </p:nvSpPr>
        <p:spPr>
          <a:xfrm>
            <a:off x="6321984" y="1298166"/>
            <a:ext cx="2307590" cy="572770"/>
          </a:xfrm>
          <a:custGeom>
            <a:avLst/>
            <a:gdLst/>
            <a:ahLst/>
            <a:cxnLst/>
            <a:rect l="l" t="t" r="r" b="b"/>
            <a:pathLst>
              <a:path w="2307590" h="572769">
                <a:moveTo>
                  <a:pt x="2020860" y="572262"/>
                </a:moveTo>
                <a:lnTo>
                  <a:pt x="0" y="572262"/>
                </a:lnTo>
                <a:lnTo>
                  <a:pt x="286131" y="286131"/>
                </a:lnTo>
                <a:lnTo>
                  <a:pt x="0" y="0"/>
                </a:lnTo>
                <a:lnTo>
                  <a:pt x="2020860" y="0"/>
                </a:lnTo>
                <a:lnTo>
                  <a:pt x="2306992" y="286131"/>
                </a:lnTo>
                <a:lnTo>
                  <a:pt x="2020860" y="572262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3EE2D64B-1E3C-C0C2-9517-97E68ABB6901}"/>
              </a:ext>
            </a:extLst>
          </p:cNvPr>
          <p:cNvSpPr txBox="1"/>
          <p:nvPr/>
        </p:nvSpPr>
        <p:spPr>
          <a:xfrm>
            <a:off x="7061957" y="1459710"/>
            <a:ext cx="826769" cy="2387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Prediction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B5E810C0-CB1A-4B5B-0F4E-9E748011C8B5}"/>
              </a:ext>
            </a:extLst>
          </p:cNvPr>
          <p:cNvSpPr txBox="1"/>
          <p:nvPr/>
        </p:nvSpPr>
        <p:spPr>
          <a:xfrm>
            <a:off x="6683841" y="2080356"/>
            <a:ext cx="137477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Make</a:t>
            </a:r>
            <a:r>
              <a:rPr sz="1200" spc="-1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Roboto"/>
                <a:cs typeface="Roboto"/>
              </a:rPr>
              <a:t>prediction</a:t>
            </a:r>
            <a:r>
              <a:rPr sz="1200" spc="-1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Roboto"/>
                <a:cs typeface="Roboto"/>
              </a:rPr>
              <a:t>by </a:t>
            </a: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test</a:t>
            </a:r>
            <a:r>
              <a:rPr sz="12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Roboto"/>
                <a:cs typeface="Roboto"/>
              </a:rPr>
              <a:t>data,</a:t>
            </a:r>
            <a:r>
              <a:rPr sz="12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use</a:t>
            </a:r>
            <a:r>
              <a:rPr sz="12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Roboto"/>
                <a:cs typeface="Roboto"/>
              </a:rPr>
              <a:t>RMSE </a:t>
            </a: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metric</a:t>
            </a:r>
            <a:r>
              <a:rPr sz="12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to</a:t>
            </a:r>
            <a:r>
              <a:rPr sz="1200" spc="-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Roboto"/>
                <a:cs typeface="Roboto"/>
              </a:rPr>
              <a:t>evaluate </a:t>
            </a: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model</a:t>
            </a:r>
            <a:r>
              <a:rPr sz="1200" spc="-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Roboto"/>
                <a:cs typeface="Roboto"/>
              </a:rPr>
              <a:t>performance</a:t>
            </a:r>
            <a:endParaRPr sz="1200">
              <a:solidFill>
                <a:schemeClr val="bg1"/>
              </a:solidFill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6325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23B3B41-B593-4C5E-D065-B3447F7D7391}"/>
              </a:ext>
            </a:extLst>
          </p:cNvPr>
          <p:cNvSpPr/>
          <p:nvPr/>
        </p:nvSpPr>
        <p:spPr>
          <a:xfrm flipV="1">
            <a:off x="0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F8BE59F-EE49-E09A-EB49-A49325278BA7}"/>
              </a:ext>
            </a:extLst>
          </p:cNvPr>
          <p:cNvSpPr/>
          <p:nvPr/>
        </p:nvSpPr>
        <p:spPr>
          <a:xfrm flipH="1" flipV="1">
            <a:off x="7976235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88553-87B6-A2BB-6EE3-144D6AE99510}"/>
              </a:ext>
            </a:extLst>
          </p:cNvPr>
          <p:cNvSpPr txBox="1"/>
          <p:nvPr/>
        </p:nvSpPr>
        <p:spPr>
          <a:xfrm>
            <a:off x="1447800" y="438150"/>
            <a:ext cx="5943600" cy="373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>
              <a:lnSpc>
                <a:spcPct val="100000"/>
              </a:lnSpc>
              <a:spcBef>
                <a:spcPts val="1600"/>
              </a:spcBef>
            </a:pPr>
            <a:r>
              <a:rPr lang="en-GB" b="1" spc="-10" dirty="0">
                <a:solidFill>
                  <a:srgbClr val="FFFFFF"/>
                </a:solidFill>
                <a:latin typeface="Roboto"/>
                <a:cs typeface="Roboto"/>
              </a:rPr>
              <a:t>Table Of Contents (TOC)</a:t>
            </a:r>
            <a:r>
              <a:rPr lang="en-GB" sz="1800" spc="-1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endParaRPr lang="en-GB" sz="1800" dirty="0">
              <a:latin typeface="Roboto"/>
              <a:cs typeface="Roboto"/>
            </a:endParaRPr>
          </a:p>
          <a:p>
            <a:pPr marL="502920" indent="-490220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502920" algn="l"/>
              </a:tabLst>
            </a:pPr>
            <a:r>
              <a:rPr lang="en-GB" sz="1800" spc="-10" dirty="0">
                <a:solidFill>
                  <a:srgbClr val="FFFFFF"/>
                </a:solidFill>
                <a:latin typeface="Roboto"/>
                <a:cs typeface="Roboto"/>
              </a:rPr>
              <a:t>Introduction (Capstone</a:t>
            </a:r>
            <a:r>
              <a:rPr lang="en-GB" sz="1800" spc="-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FFFFFF"/>
                </a:solidFill>
                <a:latin typeface="Roboto"/>
                <a:cs typeface="Roboto"/>
              </a:rPr>
              <a:t>Overview)</a:t>
            </a:r>
            <a:endParaRPr lang="en-GB" sz="1800" dirty="0">
              <a:latin typeface="Roboto"/>
              <a:cs typeface="Roboto"/>
            </a:endParaRPr>
          </a:p>
          <a:p>
            <a:pPr marL="502920" indent="-490220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502920" algn="l"/>
              </a:tabLst>
            </a:pPr>
            <a:r>
              <a:rPr lang="en-GB" sz="1800" spc="-25" dirty="0">
                <a:solidFill>
                  <a:srgbClr val="FFFFFF"/>
                </a:solidFill>
                <a:latin typeface="Roboto"/>
                <a:cs typeface="Roboto"/>
              </a:rPr>
              <a:t>Exploratory</a:t>
            </a:r>
            <a:r>
              <a:rPr lang="en-GB" sz="1800" spc="-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lang="en-GB" sz="18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GB" sz="1800" spc="-20" dirty="0">
                <a:solidFill>
                  <a:srgbClr val="FFFFFF"/>
                </a:solidFill>
                <a:latin typeface="Roboto"/>
                <a:cs typeface="Roboto"/>
              </a:rPr>
              <a:t>Analysis</a:t>
            </a:r>
            <a:r>
              <a:rPr lang="en-GB" sz="18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GB" sz="18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lang="en-GB" sz="18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FFFFFF"/>
                </a:solidFill>
                <a:latin typeface="Roboto"/>
                <a:cs typeface="Roboto"/>
              </a:rPr>
              <a:t>Feature</a:t>
            </a:r>
            <a:r>
              <a:rPr lang="en-GB" sz="1800" spc="-1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FFFFFF"/>
                </a:solidFill>
                <a:latin typeface="Roboto"/>
                <a:cs typeface="Roboto"/>
              </a:rPr>
              <a:t>Engineering</a:t>
            </a:r>
            <a:endParaRPr lang="en-GB" sz="1800" dirty="0">
              <a:latin typeface="Roboto"/>
              <a:cs typeface="Roboto"/>
            </a:endParaRPr>
          </a:p>
          <a:p>
            <a:pPr marL="502920" indent="-490220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502920" algn="l"/>
              </a:tabLst>
            </a:pPr>
            <a:r>
              <a:rPr lang="en-GB" spc="-30" dirty="0">
                <a:solidFill>
                  <a:srgbClr val="FFFFFF"/>
                </a:solidFill>
                <a:latin typeface="Roboto"/>
                <a:cs typeface="Roboto"/>
              </a:rPr>
              <a:t>Content-</a:t>
            </a:r>
            <a:r>
              <a:rPr lang="en-GB" sz="1800" dirty="0">
                <a:solidFill>
                  <a:srgbClr val="FFFFFF"/>
                </a:solidFill>
                <a:latin typeface="Roboto"/>
                <a:cs typeface="Roboto"/>
              </a:rPr>
              <a:t>based</a:t>
            </a:r>
            <a:r>
              <a:rPr lang="en-GB" sz="1800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GB" sz="1800" spc="-30" dirty="0">
                <a:solidFill>
                  <a:srgbClr val="FFFFFF"/>
                </a:solidFill>
                <a:latin typeface="Roboto"/>
                <a:cs typeface="Roboto"/>
              </a:rPr>
              <a:t>Recommendation</a:t>
            </a:r>
            <a:r>
              <a:rPr lang="en-GB" sz="1800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GB" sz="1800" spc="-10" dirty="0">
                <a:solidFill>
                  <a:srgbClr val="FFFFFF"/>
                </a:solidFill>
                <a:latin typeface="Roboto"/>
                <a:cs typeface="Roboto"/>
              </a:rPr>
              <a:t>System using unsupervised Learning</a:t>
            </a:r>
            <a:endParaRPr lang="en-GB" sz="1800" dirty="0">
              <a:latin typeface="Roboto"/>
              <a:cs typeface="Roboto"/>
            </a:endParaRPr>
          </a:p>
          <a:p>
            <a:pPr marL="502920" indent="-490220">
              <a:lnSpc>
                <a:spcPct val="100000"/>
              </a:lnSpc>
              <a:spcBef>
                <a:spcPts val="1500"/>
              </a:spcBef>
              <a:buAutoNum type="arabicPeriod"/>
              <a:tabLst>
                <a:tab pos="502920" algn="l"/>
              </a:tabLst>
            </a:pPr>
            <a:r>
              <a:rPr lang="en-GB" spc="-20" dirty="0">
                <a:solidFill>
                  <a:srgbClr val="FFFFFF"/>
                </a:solidFill>
                <a:latin typeface="Roboto"/>
                <a:cs typeface="Roboto"/>
              </a:rPr>
              <a:t>Collaborative filtering-</a:t>
            </a:r>
            <a:r>
              <a:rPr lang="en-GB" dirty="0">
                <a:solidFill>
                  <a:srgbClr val="FFFFFF"/>
                </a:solidFill>
                <a:latin typeface="Roboto"/>
                <a:cs typeface="Roboto"/>
              </a:rPr>
              <a:t>based</a:t>
            </a:r>
            <a:r>
              <a:rPr lang="en-GB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GB" spc="-30" dirty="0">
                <a:solidFill>
                  <a:srgbClr val="FFFFFF"/>
                </a:solidFill>
                <a:latin typeface="Roboto"/>
                <a:cs typeface="Roboto"/>
              </a:rPr>
              <a:t>Recommendation</a:t>
            </a:r>
            <a:r>
              <a:rPr lang="en-GB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GB" spc="-10" dirty="0">
                <a:solidFill>
                  <a:srgbClr val="FFFFFF"/>
                </a:solidFill>
                <a:latin typeface="Roboto"/>
                <a:cs typeface="Roboto"/>
              </a:rPr>
              <a:t>System using supervised learning</a:t>
            </a:r>
            <a:endParaRPr lang="en-GB" dirty="0">
              <a:latin typeface="Roboto"/>
              <a:cs typeface="Roboto"/>
            </a:endParaRPr>
          </a:p>
          <a:p>
            <a:pPr marL="502920" indent="-490220">
              <a:spcBef>
                <a:spcPts val="1500"/>
              </a:spcBef>
              <a:buFontTx/>
              <a:buAutoNum type="arabicPeriod"/>
              <a:tabLst>
                <a:tab pos="502920" algn="l"/>
              </a:tabLst>
            </a:pPr>
            <a:r>
              <a:rPr lang="en-GB" sz="1800" spc="-25" dirty="0">
                <a:solidFill>
                  <a:srgbClr val="FFFFFF"/>
                </a:solidFill>
                <a:latin typeface="Roboto"/>
                <a:cs typeface="Roboto"/>
              </a:rPr>
              <a:t>Conclusion</a:t>
            </a:r>
          </a:p>
          <a:p>
            <a:pPr marL="502920" indent="-490220">
              <a:spcBef>
                <a:spcPts val="1500"/>
              </a:spcBef>
              <a:buFontTx/>
              <a:buAutoNum type="arabicPeriod"/>
              <a:tabLst>
                <a:tab pos="502920" algn="l"/>
              </a:tabLst>
            </a:pPr>
            <a:r>
              <a:rPr lang="en-GB" spc="-25" dirty="0">
                <a:solidFill>
                  <a:srgbClr val="FFFFFF"/>
                </a:solidFill>
                <a:latin typeface="Roboto"/>
                <a:cs typeface="Roboto"/>
              </a:rPr>
              <a:t>Future Improvements</a:t>
            </a:r>
            <a:endParaRPr lang="en-GB" sz="1800" dirty="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47157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23B3B41-B593-4C5E-D065-B3447F7D7391}"/>
              </a:ext>
            </a:extLst>
          </p:cNvPr>
          <p:cNvSpPr/>
          <p:nvPr/>
        </p:nvSpPr>
        <p:spPr>
          <a:xfrm flipV="1">
            <a:off x="0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F8BE59F-EE49-E09A-EB49-A49325278BA7}"/>
              </a:ext>
            </a:extLst>
          </p:cNvPr>
          <p:cNvSpPr/>
          <p:nvPr/>
        </p:nvSpPr>
        <p:spPr>
          <a:xfrm flipH="1" flipV="1">
            <a:off x="7976235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2">
            <a:extLst>
              <a:ext uri="{FF2B5EF4-FFF2-40B4-BE49-F238E27FC236}">
                <a16:creationId xmlns:a16="http://schemas.microsoft.com/office/drawing/2014/main" id="{E4C2ACB8-6F0D-A1BC-9944-99B494F6F91F}"/>
              </a:ext>
            </a:extLst>
          </p:cNvPr>
          <p:cNvGrpSpPr/>
          <p:nvPr/>
        </p:nvGrpSpPr>
        <p:grpSpPr>
          <a:xfrm>
            <a:off x="0" y="3176400"/>
            <a:ext cx="9144000" cy="1967230"/>
            <a:chOff x="0" y="3176400"/>
            <a:chExt cx="9144000" cy="1967230"/>
          </a:xfrm>
        </p:grpSpPr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AA940D89-3672-A4CD-6803-E93ADC7D4BF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5800" y="3503795"/>
              <a:ext cx="5180549" cy="138067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5351D663-A09E-4626-FE61-8699D6BB15A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6287" y="3176400"/>
              <a:ext cx="1313875" cy="170807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sp>
        <p:nvSpPr>
          <p:cNvPr id="6" name="object 5">
            <a:extLst>
              <a:ext uri="{FF2B5EF4-FFF2-40B4-BE49-F238E27FC236}">
                <a16:creationId xmlns:a16="http://schemas.microsoft.com/office/drawing/2014/main" id="{E7D36DCA-6CBD-8147-1AE2-11F665EC1C37}"/>
              </a:ext>
            </a:extLst>
          </p:cNvPr>
          <p:cNvSpPr txBox="1">
            <a:spLocks/>
          </p:cNvSpPr>
          <p:nvPr/>
        </p:nvSpPr>
        <p:spPr>
          <a:xfrm>
            <a:off x="1165800" y="64046"/>
            <a:ext cx="71196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700" b="0" i="0">
                <a:solidFill>
                  <a:srgbClr val="2A3890"/>
                </a:solidFill>
                <a:latin typeface="Roboto"/>
                <a:ea typeface="+mj-ea"/>
                <a:cs typeface="Roboto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en-GB" sz="1800" dirty="0">
                <a:solidFill>
                  <a:schemeClr val="bg1"/>
                </a:solidFill>
                <a:cs typeface="+mj-cs"/>
              </a:rPr>
              <a:t>2.</a:t>
            </a:r>
            <a:r>
              <a:rPr lang="en-GB" sz="1800" spc="-7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dirty="0">
                <a:solidFill>
                  <a:schemeClr val="bg1"/>
                </a:solidFill>
                <a:cs typeface="+mj-cs"/>
              </a:rPr>
              <a:t>CF</a:t>
            </a:r>
            <a:r>
              <a:rPr lang="en-GB" sz="1800" spc="-7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spc="-20" dirty="0">
                <a:solidFill>
                  <a:schemeClr val="bg1"/>
                </a:solidFill>
                <a:cs typeface="+mj-cs"/>
              </a:rPr>
              <a:t>using</a:t>
            </a:r>
            <a:r>
              <a:rPr lang="en-GB" sz="1800" spc="-6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spc="-90" dirty="0">
                <a:solidFill>
                  <a:schemeClr val="bg1"/>
                </a:solidFill>
                <a:cs typeface="+mj-cs"/>
              </a:rPr>
              <a:t>Non-</a:t>
            </a:r>
            <a:r>
              <a:rPr lang="en-GB" sz="1800" spc="-50" dirty="0">
                <a:solidFill>
                  <a:schemeClr val="bg1"/>
                </a:solidFill>
                <a:cs typeface="+mj-cs"/>
              </a:rPr>
              <a:t>negative</a:t>
            </a:r>
            <a:r>
              <a:rPr lang="en-GB" sz="1800" spc="-7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spc="-10" dirty="0">
                <a:solidFill>
                  <a:schemeClr val="bg1"/>
                </a:solidFill>
                <a:cs typeface="+mj-cs"/>
              </a:rPr>
              <a:t>Matrix</a:t>
            </a:r>
            <a:r>
              <a:rPr lang="en-GB" sz="1800" spc="-6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spc="-30" dirty="0">
                <a:solidFill>
                  <a:schemeClr val="bg1"/>
                </a:solidFill>
                <a:cs typeface="+mj-cs"/>
              </a:rPr>
              <a:t>Factorization</a:t>
            </a:r>
            <a:r>
              <a:rPr lang="en-GB" sz="1800" spc="-6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spc="-525" dirty="0">
                <a:solidFill>
                  <a:schemeClr val="bg1"/>
                </a:solidFill>
                <a:cs typeface="+mj-cs"/>
              </a:rPr>
              <a:t>-</a:t>
            </a:r>
            <a:r>
              <a:rPr lang="en-GB" sz="1800" spc="-10" dirty="0">
                <a:solidFill>
                  <a:schemeClr val="bg1"/>
                </a:solidFill>
                <a:cs typeface="+mj-cs"/>
              </a:rPr>
              <a:t> Pipeline</a:t>
            </a:r>
            <a:r>
              <a:rPr lang="en-GB" sz="1800" spc="-7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dirty="0">
                <a:solidFill>
                  <a:schemeClr val="bg1"/>
                </a:solidFill>
                <a:cs typeface="+mj-cs"/>
              </a:rPr>
              <a:t>&amp;</a:t>
            </a:r>
            <a:r>
              <a:rPr lang="en-GB" sz="1800" spc="-8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spc="-10" dirty="0">
                <a:solidFill>
                  <a:schemeClr val="bg1"/>
                </a:solidFill>
                <a:cs typeface="+mj-cs"/>
              </a:rPr>
              <a:t>Result#</a:t>
            </a:r>
          </a:p>
        </p:txBody>
      </p:sp>
      <p:grpSp>
        <p:nvGrpSpPr>
          <p:cNvPr id="7" name="object 6">
            <a:extLst>
              <a:ext uri="{FF2B5EF4-FFF2-40B4-BE49-F238E27FC236}">
                <a16:creationId xmlns:a16="http://schemas.microsoft.com/office/drawing/2014/main" id="{4D7A8E4B-1883-3D6D-B639-FE596F5E961B}"/>
              </a:ext>
            </a:extLst>
          </p:cNvPr>
          <p:cNvGrpSpPr/>
          <p:nvPr/>
        </p:nvGrpSpPr>
        <p:grpSpPr>
          <a:xfrm>
            <a:off x="671887" y="1354282"/>
            <a:ext cx="4193540" cy="525780"/>
            <a:chOff x="671887" y="1354282"/>
            <a:chExt cx="4193540" cy="52578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269E7EC9-D329-5D52-4F4D-FBFBB71B0139}"/>
                </a:ext>
              </a:extLst>
            </p:cNvPr>
            <p:cNvSpPr/>
            <p:nvPr/>
          </p:nvSpPr>
          <p:spPr>
            <a:xfrm>
              <a:off x="671887" y="1354450"/>
              <a:ext cx="2379980" cy="525145"/>
            </a:xfrm>
            <a:custGeom>
              <a:avLst/>
              <a:gdLst/>
              <a:ahLst/>
              <a:cxnLst/>
              <a:rect l="l" t="t" r="r" b="b"/>
              <a:pathLst>
                <a:path w="2379980" h="525144">
                  <a:moveTo>
                    <a:pt x="2117041" y="525097"/>
                  </a:moveTo>
                  <a:lnTo>
                    <a:pt x="0" y="525097"/>
                  </a:lnTo>
                  <a:lnTo>
                    <a:pt x="0" y="0"/>
                  </a:lnTo>
                  <a:lnTo>
                    <a:pt x="2117041" y="0"/>
                  </a:lnTo>
                  <a:lnTo>
                    <a:pt x="2379590" y="262549"/>
                  </a:lnTo>
                  <a:lnTo>
                    <a:pt x="2117041" y="52509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C549AE65-6375-D7ED-2346-556D0308C6C8}"/>
                </a:ext>
              </a:extLst>
            </p:cNvPr>
            <p:cNvSpPr/>
            <p:nvPr/>
          </p:nvSpPr>
          <p:spPr>
            <a:xfrm>
              <a:off x="2647178" y="1354282"/>
              <a:ext cx="2218055" cy="525145"/>
            </a:xfrm>
            <a:custGeom>
              <a:avLst/>
              <a:gdLst/>
              <a:ahLst/>
              <a:cxnLst/>
              <a:rect l="l" t="t" r="r" b="b"/>
              <a:pathLst>
                <a:path w="2218054" h="525144">
                  <a:moveTo>
                    <a:pt x="1955243" y="525098"/>
                  </a:moveTo>
                  <a:lnTo>
                    <a:pt x="0" y="525098"/>
                  </a:lnTo>
                  <a:lnTo>
                    <a:pt x="262548" y="262549"/>
                  </a:lnTo>
                  <a:lnTo>
                    <a:pt x="0" y="0"/>
                  </a:lnTo>
                  <a:lnTo>
                    <a:pt x="1955243" y="0"/>
                  </a:lnTo>
                  <a:lnTo>
                    <a:pt x="2217792" y="262549"/>
                  </a:lnTo>
                  <a:lnTo>
                    <a:pt x="1955243" y="52509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9">
            <a:extLst>
              <a:ext uri="{FF2B5EF4-FFF2-40B4-BE49-F238E27FC236}">
                <a16:creationId xmlns:a16="http://schemas.microsoft.com/office/drawing/2014/main" id="{9310CCEA-AD6E-65B1-6EEC-3CAA42CB0EE6}"/>
              </a:ext>
            </a:extLst>
          </p:cNvPr>
          <p:cNvSpPr txBox="1"/>
          <p:nvPr/>
        </p:nvSpPr>
        <p:spPr>
          <a:xfrm>
            <a:off x="978348" y="2079644"/>
            <a:ext cx="1266825" cy="553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0"/>
              </a:spcBef>
            </a:pP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User</a:t>
            </a:r>
            <a:r>
              <a:rPr sz="11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-</a:t>
            </a:r>
            <a:r>
              <a:rPr sz="11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item</a:t>
            </a:r>
            <a:r>
              <a:rPr sz="11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-</a:t>
            </a:r>
            <a:r>
              <a:rPr sz="11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rating</a:t>
            </a:r>
            <a:r>
              <a:rPr sz="11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chemeClr val="bg1"/>
                </a:solidFill>
                <a:latin typeface="Arial MT"/>
                <a:cs typeface="Arial MT"/>
              </a:rPr>
              <a:t>-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dataframe:</a:t>
            </a:r>
            <a:r>
              <a:rPr sz="1100" spc="-5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Courier New"/>
                <a:cs typeface="Courier New"/>
              </a:rPr>
              <a:t>user_id, </a:t>
            </a:r>
            <a:r>
              <a:rPr sz="800" dirty="0">
                <a:solidFill>
                  <a:schemeClr val="bg1"/>
                </a:solidFill>
                <a:latin typeface="Courier New"/>
                <a:cs typeface="Courier New"/>
              </a:rPr>
              <a:t>item,</a:t>
            </a:r>
            <a:r>
              <a:rPr sz="800" spc="1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Courier New"/>
                <a:cs typeface="Courier New"/>
              </a:rPr>
              <a:t>rating</a:t>
            </a:r>
            <a:endParaRPr sz="80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5E8702E8-6637-B75B-4793-075F8AA85ABD}"/>
              </a:ext>
            </a:extLst>
          </p:cNvPr>
          <p:cNvSpPr txBox="1"/>
          <p:nvPr/>
        </p:nvSpPr>
        <p:spPr>
          <a:xfrm>
            <a:off x="2937311" y="2075324"/>
            <a:ext cx="151447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Use</a:t>
            </a:r>
            <a:r>
              <a:rPr sz="12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i="1" spc="-25" dirty="0">
                <a:solidFill>
                  <a:schemeClr val="bg1"/>
                </a:solidFill>
                <a:latin typeface="Roboto"/>
                <a:cs typeface="Roboto"/>
              </a:rPr>
              <a:t>surprise</a:t>
            </a:r>
            <a:r>
              <a:rPr sz="1200" i="1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Roboto"/>
                <a:cs typeface="Roboto"/>
              </a:rPr>
              <a:t>library</a:t>
            </a:r>
            <a:r>
              <a:rPr sz="12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Roboto"/>
                <a:cs typeface="Roboto"/>
              </a:rPr>
              <a:t>to </a:t>
            </a:r>
            <a:r>
              <a:rPr sz="1200" spc="-10" dirty="0">
                <a:solidFill>
                  <a:schemeClr val="bg1"/>
                </a:solidFill>
                <a:latin typeface="Roboto"/>
                <a:cs typeface="Roboto"/>
              </a:rPr>
              <a:t>decompose</a:t>
            </a:r>
            <a:r>
              <a:rPr sz="1200" spc="-20" dirty="0">
                <a:solidFill>
                  <a:schemeClr val="bg1"/>
                </a:solidFill>
                <a:latin typeface="Roboto"/>
                <a:cs typeface="Roboto"/>
              </a:rPr>
              <a:t> full</a:t>
            </a:r>
            <a:r>
              <a:rPr sz="1200" spc="50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Roboto"/>
                <a:cs typeface="Roboto"/>
              </a:rPr>
              <a:t>matrix</a:t>
            </a:r>
            <a:r>
              <a:rPr sz="12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to</a:t>
            </a:r>
            <a:r>
              <a:rPr sz="12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two</a:t>
            </a:r>
            <a:r>
              <a:rPr sz="12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Roboto"/>
                <a:cs typeface="Roboto"/>
              </a:rPr>
              <a:t>smaller and</a:t>
            </a:r>
            <a:r>
              <a:rPr sz="12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Roboto"/>
                <a:cs typeface="Roboto"/>
              </a:rPr>
              <a:t>denser</a:t>
            </a:r>
            <a:r>
              <a:rPr sz="12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Roboto"/>
                <a:cs typeface="Roboto"/>
              </a:rPr>
              <a:t>ones:</a:t>
            </a:r>
            <a:r>
              <a:rPr sz="12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Roboto"/>
                <a:cs typeface="Roboto"/>
              </a:rPr>
              <a:t>user </a:t>
            </a:r>
            <a:r>
              <a:rPr sz="1200" spc="-10" dirty="0">
                <a:solidFill>
                  <a:schemeClr val="bg1"/>
                </a:solidFill>
                <a:latin typeface="Roboto"/>
                <a:cs typeface="Roboto"/>
              </a:rPr>
              <a:t>matrix</a:t>
            </a:r>
            <a:r>
              <a:rPr sz="12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Roboto"/>
                <a:cs typeface="Roboto"/>
              </a:rPr>
              <a:t>and</a:t>
            </a:r>
            <a:r>
              <a:rPr sz="12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Roboto"/>
                <a:cs typeface="Roboto"/>
              </a:rPr>
              <a:t>item</a:t>
            </a:r>
            <a:r>
              <a:rPr sz="1200" spc="50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Roboto"/>
                <a:cs typeface="Roboto"/>
              </a:rPr>
              <a:t>matrix</a:t>
            </a:r>
            <a:endParaRPr sz="1200">
              <a:solidFill>
                <a:schemeClr val="bg1"/>
              </a:solidFill>
              <a:latin typeface="Roboto"/>
              <a:cs typeface="Roboto"/>
            </a:endParaRPr>
          </a:p>
        </p:txBody>
      </p:sp>
      <p:grpSp>
        <p:nvGrpSpPr>
          <p:cNvPr id="18" name="object 13">
            <a:extLst>
              <a:ext uri="{FF2B5EF4-FFF2-40B4-BE49-F238E27FC236}">
                <a16:creationId xmlns:a16="http://schemas.microsoft.com/office/drawing/2014/main" id="{F6DB04A8-DFBD-0541-84FF-05B8C9112D38}"/>
              </a:ext>
            </a:extLst>
          </p:cNvPr>
          <p:cNvGrpSpPr/>
          <p:nvPr/>
        </p:nvGrpSpPr>
        <p:grpSpPr>
          <a:xfrm>
            <a:off x="4450655" y="1354282"/>
            <a:ext cx="4021454" cy="525145"/>
            <a:chOff x="4450655" y="1354282"/>
            <a:chExt cx="4021454" cy="52514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B37D4BB1-7E3E-4170-D5F6-3CE245A02718}"/>
                </a:ext>
              </a:extLst>
            </p:cNvPr>
            <p:cNvSpPr/>
            <p:nvPr/>
          </p:nvSpPr>
          <p:spPr>
            <a:xfrm>
              <a:off x="4450655" y="1354282"/>
              <a:ext cx="2218055" cy="525145"/>
            </a:xfrm>
            <a:custGeom>
              <a:avLst/>
              <a:gdLst/>
              <a:ahLst/>
              <a:cxnLst/>
              <a:rect l="l" t="t" r="r" b="b"/>
              <a:pathLst>
                <a:path w="2218054" h="525144">
                  <a:moveTo>
                    <a:pt x="1955243" y="525098"/>
                  </a:moveTo>
                  <a:lnTo>
                    <a:pt x="0" y="525098"/>
                  </a:lnTo>
                  <a:lnTo>
                    <a:pt x="262548" y="262549"/>
                  </a:lnTo>
                  <a:lnTo>
                    <a:pt x="0" y="0"/>
                  </a:lnTo>
                  <a:lnTo>
                    <a:pt x="1955243" y="0"/>
                  </a:lnTo>
                  <a:lnTo>
                    <a:pt x="2217792" y="262549"/>
                  </a:lnTo>
                  <a:lnTo>
                    <a:pt x="1955243" y="52509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0E57A339-380E-183D-CE0D-D89543A5D12A}"/>
                </a:ext>
              </a:extLst>
            </p:cNvPr>
            <p:cNvSpPr/>
            <p:nvPr/>
          </p:nvSpPr>
          <p:spPr>
            <a:xfrm>
              <a:off x="6254322" y="1354282"/>
              <a:ext cx="2218055" cy="525145"/>
            </a:xfrm>
            <a:custGeom>
              <a:avLst/>
              <a:gdLst/>
              <a:ahLst/>
              <a:cxnLst/>
              <a:rect l="l" t="t" r="r" b="b"/>
              <a:pathLst>
                <a:path w="2218054" h="525144">
                  <a:moveTo>
                    <a:pt x="1955243" y="525098"/>
                  </a:moveTo>
                  <a:lnTo>
                    <a:pt x="0" y="525098"/>
                  </a:lnTo>
                  <a:lnTo>
                    <a:pt x="262548" y="262549"/>
                  </a:lnTo>
                  <a:lnTo>
                    <a:pt x="0" y="0"/>
                  </a:lnTo>
                  <a:lnTo>
                    <a:pt x="1955243" y="0"/>
                  </a:lnTo>
                  <a:lnTo>
                    <a:pt x="2217791" y="262549"/>
                  </a:lnTo>
                  <a:lnTo>
                    <a:pt x="1955243" y="52509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6">
            <a:extLst>
              <a:ext uri="{FF2B5EF4-FFF2-40B4-BE49-F238E27FC236}">
                <a16:creationId xmlns:a16="http://schemas.microsoft.com/office/drawing/2014/main" id="{F8DF786F-BF86-D9AE-C71F-F7EC787DC33F}"/>
              </a:ext>
            </a:extLst>
          </p:cNvPr>
          <p:cNvSpPr txBox="1"/>
          <p:nvPr/>
        </p:nvSpPr>
        <p:spPr>
          <a:xfrm>
            <a:off x="1472697" y="1403641"/>
            <a:ext cx="6360795" cy="4565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896360" algn="l"/>
                <a:tab pos="5546090" algn="l"/>
              </a:tabLst>
            </a:pP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Raw</a:t>
            </a:r>
            <a:r>
              <a:rPr sz="1400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lang="en-GB" sz="1400" spc="-20" dirty="0">
                <a:solidFill>
                  <a:srgbClr val="FFFFFF"/>
                </a:solidFill>
                <a:latin typeface="Roboto"/>
                <a:cs typeface="Roboto"/>
              </a:rPr>
              <a:t>                  </a:t>
            </a:r>
            <a:r>
              <a:rPr lang="en-GB" sz="1400" dirty="0">
                <a:solidFill>
                  <a:srgbClr val="FFFFFF"/>
                </a:solidFill>
                <a:latin typeface="Roboto"/>
                <a:cs typeface="Roboto"/>
              </a:rPr>
              <a:t>Decomposed matrix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6360" algn="l"/>
                <a:tab pos="5546090" algn="l"/>
              </a:tabLst>
            </a:pP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lang="en-GB" sz="1400" spc="-10" dirty="0">
                <a:solidFill>
                  <a:srgbClr val="FFFFFF"/>
                </a:solidFill>
                <a:latin typeface="Roboto"/>
                <a:cs typeface="Roboto"/>
              </a:rPr>
              <a:t>Model</a:t>
            </a:r>
            <a:r>
              <a:rPr lang="en-GB" sz="14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lang="en-GB" sz="1400" spc="-10" dirty="0">
                <a:solidFill>
                  <a:srgbClr val="FFFFFF"/>
                </a:solidFill>
                <a:latin typeface="Roboto"/>
                <a:cs typeface="Roboto"/>
              </a:rPr>
              <a:t>Prediction</a:t>
            </a:r>
            <a:endParaRPr lang="en-GB" sz="1400" dirty="0">
              <a:latin typeface="Roboto"/>
              <a:cs typeface="Roboto"/>
            </a:endParaRPr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BED02145-7F26-02C2-6AE7-0A6749313C1E}"/>
              </a:ext>
            </a:extLst>
          </p:cNvPr>
          <p:cNvSpPr txBox="1"/>
          <p:nvPr/>
        </p:nvSpPr>
        <p:spPr>
          <a:xfrm>
            <a:off x="4771160" y="2075324"/>
            <a:ext cx="147510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Dot</a:t>
            </a:r>
            <a:r>
              <a:rPr sz="1200" spc="-3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Roboto"/>
                <a:cs typeface="Roboto"/>
              </a:rPr>
              <a:t>product</a:t>
            </a:r>
            <a:r>
              <a:rPr sz="1200" spc="-3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each</a:t>
            </a:r>
            <a:r>
              <a:rPr sz="12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Roboto"/>
                <a:cs typeface="Roboto"/>
              </a:rPr>
              <a:t>row </a:t>
            </a: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in</a:t>
            </a:r>
            <a:r>
              <a:rPr sz="12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user</a:t>
            </a:r>
            <a:r>
              <a:rPr sz="1200" spc="-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Roboto"/>
                <a:cs typeface="Roboto"/>
              </a:rPr>
              <a:t>matrix</a:t>
            </a:r>
            <a:r>
              <a:rPr sz="12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Roboto"/>
                <a:cs typeface="Roboto"/>
              </a:rPr>
              <a:t>with </a:t>
            </a: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each</a:t>
            </a:r>
            <a:r>
              <a:rPr sz="1200" spc="-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Roboto"/>
                <a:cs typeface="Roboto"/>
              </a:rPr>
              <a:t>column</a:t>
            </a:r>
            <a:r>
              <a:rPr sz="1200" spc="-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in</a:t>
            </a:r>
            <a:r>
              <a:rPr sz="1200" spc="-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Roboto"/>
                <a:cs typeface="Roboto"/>
              </a:rPr>
              <a:t>item </a:t>
            </a:r>
            <a:r>
              <a:rPr sz="1200" spc="-10" dirty="0">
                <a:solidFill>
                  <a:schemeClr val="bg1"/>
                </a:solidFill>
                <a:latin typeface="Roboto"/>
                <a:cs typeface="Roboto"/>
              </a:rPr>
              <a:t>matrix</a:t>
            </a:r>
            <a:endParaRPr sz="1200">
              <a:solidFill>
                <a:schemeClr val="bg1"/>
              </a:solidFill>
              <a:latin typeface="Roboto"/>
              <a:cs typeface="Roboto"/>
            </a:endParaRPr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0BCAE028-15B7-F98E-57A4-5F7D0A2CD3D4}"/>
              </a:ext>
            </a:extLst>
          </p:cNvPr>
          <p:cNvSpPr txBox="1"/>
          <p:nvPr/>
        </p:nvSpPr>
        <p:spPr>
          <a:xfrm>
            <a:off x="6605010" y="2075324"/>
            <a:ext cx="137477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Make</a:t>
            </a:r>
            <a:r>
              <a:rPr sz="1200" spc="-1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Roboto"/>
                <a:cs typeface="Roboto"/>
              </a:rPr>
              <a:t>prediction</a:t>
            </a:r>
            <a:r>
              <a:rPr sz="1200" spc="-1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Roboto"/>
                <a:cs typeface="Roboto"/>
              </a:rPr>
              <a:t>by </a:t>
            </a: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test</a:t>
            </a:r>
            <a:r>
              <a:rPr sz="12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Roboto"/>
                <a:cs typeface="Roboto"/>
              </a:rPr>
              <a:t>data,</a:t>
            </a:r>
            <a:r>
              <a:rPr sz="12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use</a:t>
            </a:r>
            <a:r>
              <a:rPr sz="1200"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chemeClr val="bg1"/>
                </a:solidFill>
                <a:latin typeface="Roboto"/>
                <a:cs typeface="Roboto"/>
              </a:rPr>
              <a:t>RMSE </a:t>
            </a: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metric</a:t>
            </a:r>
            <a:r>
              <a:rPr sz="12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to</a:t>
            </a:r>
            <a:r>
              <a:rPr sz="1200" spc="-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Roboto"/>
                <a:cs typeface="Roboto"/>
              </a:rPr>
              <a:t>evaluate </a:t>
            </a:r>
            <a:r>
              <a:rPr sz="1200" dirty="0">
                <a:solidFill>
                  <a:schemeClr val="bg1"/>
                </a:solidFill>
                <a:latin typeface="Roboto"/>
                <a:cs typeface="Roboto"/>
              </a:rPr>
              <a:t>model</a:t>
            </a:r>
            <a:r>
              <a:rPr sz="1200" spc="-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chemeClr val="bg1"/>
                </a:solidFill>
                <a:latin typeface="Roboto"/>
                <a:cs typeface="Roboto"/>
              </a:rPr>
              <a:t>performance</a:t>
            </a:r>
            <a:endParaRPr sz="1200">
              <a:solidFill>
                <a:schemeClr val="bg1"/>
              </a:solidFill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65791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23B3B41-B593-4C5E-D065-B3447F7D7391}"/>
              </a:ext>
            </a:extLst>
          </p:cNvPr>
          <p:cNvSpPr/>
          <p:nvPr/>
        </p:nvSpPr>
        <p:spPr>
          <a:xfrm flipV="1">
            <a:off x="0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F8BE59F-EE49-E09A-EB49-A49325278BA7}"/>
              </a:ext>
            </a:extLst>
          </p:cNvPr>
          <p:cNvSpPr/>
          <p:nvPr/>
        </p:nvSpPr>
        <p:spPr>
          <a:xfrm flipH="1" flipV="1">
            <a:off x="7976235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3C99FB8-D8BE-2FC0-7C7C-1F4B0487BB73}"/>
              </a:ext>
            </a:extLst>
          </p:cNvPr>
          <p:cNvSpPr txBox="1">
            <a:spLocks/>
          </p:cNvSpPr>
          <p:nvPr/>
        </p:nvSpPr>
        <p:spPr>
          <a:xfrm>
            <a:off x="1295400" y="125989"/>
            <a:ext cx="7696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700" b="0" i="0">
                <a:solidFill>
                  <a:srgbClr val="2A3890"/>
                </a:solidFill>
                <a:latin typeface="Roboto"/>
                <a:ea typeface="+mj-ea"/>
                <a:cs typeface="Roboto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sz="1800" dirty="0">
                <a:solidFill>
                  <a:schemeClr val="bg1"/>
                </a:solidFill>
                <a:cs typeface="+mj-cs"/>
              </a:rPr>
              <a:t>3.</a:t>
            </a:r>
            <a:r>
              <a:rPr lang="en-GB" sz="1800" spc="-10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dirty="0">
                <a:solidFill>
                  <a:schemeClr val="bg1"/>
                </a:solidFill>
                <a:cs typeface="+mj-cs"/>
              </a:rPr>
              <a:t>Course</a:t>
            </a:r>
            <a:r>
              <a:rPr lang="en-GB" sz="1800" spc="-10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spc="-25" dirty="0">
                <a:solidFill>
                  <a:schemeClr val="bg1"/>
                </a:solidFill>
                <a:cs typeface="+mj-cs"/>
              </a:rPr>
              <a:t>Rating</a:t>
            </a:r>
            <a:r>
              <a:rPr lang="en-GB" sz="1800" spc="-10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spc="-25" dirty="0">
                <a:solidFill>
                  <a:schemeClr val="bg1"/>
                </a:solidFill>
                <a:cs typeface="+mj-cs"/>
              </a:rPr>
              <a:t>Prediction</a:t>
            </a:r>
            <a:r>
              <a:rPr lang="en-GB" sz="1800" spc="-10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spc="-20" dirty="0">
                <a:solidFill>
                  <a:schemeClr val="bg1"/>
                </a:solidFill>
                <a:cs typeface="+mj-cs"/>
              </a:rPr>
              <a:t>using</a:t>
            </a:r>
            <a:r>
              <a:rPr lang="en-GB" sz="1800" spc="-10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spc="-10" dirty="0">
                <a:solidFill>
                  <a:schemeClr val="bg1"/>
                </a:solidFill>
                <a:cs typeface="+mj-cs"/>
              </a:rPr>
              <a:t>Neural</a:t>
            </a:r>
            <a:r>
              <a:rPr lang="en-GB" sz="1800" spc="-10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800" spc="-10" dirty="0">
                <a:solidFill>
                  <a:schemeClr val="bg1"/>
                </a:solidFill>
                <a:cs typeface="+mj-cs"/>
              </a:rPr>
              <a:t>Networks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2DB8882-BF38-3DEF-0BF1-04A42909D226}"/>
              </a:ext>
            </a:extLst>
          </p:cNvPr>
          <p:cNvSpPr txBox="1"/>
          <p:nvPr/>
        </p:nvSpPr>
        <p:spPr>
          <a:xfrm>
            <a:off x="657735" y="1552248"/>
            <a:ext cx="2749800" cy="12336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chemeClr val="bg1"/>
                </a:solidFill>
                <a:latin typeface="Arial MT"/>
                <a:cs typeface="Arial MT"/>
              </a:rPr>
              <a:t>Model:</a:t>
            </a:r>
            <a:endParaRPr sz="11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456565" indent="-312420">
              <a:lnSpc>
                <a:spcPct val="100000"/>
              </a:lnSpc>
              <a:spcBef>
                <a:spcPts val="795"/>
              </a:spcBef>
              <a:buChar char="●"/>
              <a:tabLst>
                <a:tab pos="456565" algn="l"/>
              </a:tabLst>
            </a:pPr>
            <a:r>
              <a:rPr sz="1100" spc="-10" dirty="0">
                <a:solidFill>
                  <a:schemeClr val="bg1"/>
                </a:solidFill>
                <a:latin typeface="Arial MT"/>
                <a:cs typeface="Arial MT"/>
              </a:rPr>
              <a:t>Optimizer: </a:t>
            </a:r>
            <a:r>
              <a:rPr sz="1100" spc="-20" dirty="0">
                <a:solidFill>
                  <a:schemeClr val="bg1"/>
                </a:solidFill>
                <a:latin typeface="Arial MT"/>
                <a:cs typeface="Arial MT"/>
              </a:rPr>
              <a:t>Adam</a:t>
            </a:r>
            <a:endParaRPr sz="11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456565" indent="-312420">
              <a:lnSpc>
                <a:spcPct val="100000"/>
              </a:lnSpc>
              <a:spcBef>
                <a:spcPts val="200"/>
              </a:spcBef>
              <a:buChar char="●"/>
              <a:tabLst>
                <a:tab pos="456565" algn="l"/>
              </a:tabLst>
            </a:pP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Loss:</a:t>
            </a:r>
            <a:r>
              <a:rPr sz="1100" spc="-4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Mean</a:t>
            </a:r>
            <a:r>
              <a:rPr sz="11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Square</a:t>
            </a:r>
            <a:r>
              <a:rPr sz="1100" spc="-4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 MT"/>
                <a:cs typeface="Arial MT"/>
              </a:rPr>
              <a:t>Error</a:t>
            </a:r>
            <a:endParaRPr sz="11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456565" indent="-312420">
              <a:lnSpc>
                <a:spcPct val="100000"/>
              </a:lnSpc>
              <a:spcBef>
                <a:spcPts val="200"/>
              </a:spcBef>
              <a:buChar char="●"/>
              <a:tabLst>
                <a:tab pos="456565" algn="l"/>
              </a:tabLst>
            </a:pP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Metric:</a:t>
            </a:r>
            <a:r>
              <a:rPr sz="1100" spc="-4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Mean</a:t>
            </a:r>
            <a:r>
              <a:rPr sz="1100" spc="-4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Square</a:t>
            </a:r>
            <a:r>
              <a:rPr sz="1100" spc="-4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 MT"/>
                <a:cs typeface="Arial MT"/>
              </a:rPr>
              <a:t>Error</a:t>
            </a:r>
            <a:endParaRPr sz="11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456565" indent="-312420">
              <a:lnSpc>
                <a:spcPct val="100000"/>
              </a:lnSpc>
              <a:spcBef>
                <a:spcPts val="195"/>
              </a:spcBef>
              <a:buChar char="●"/>
              <a:tabLst>
                <a:tab pos="456565" algn="l"/>
              </a:tabLst>
            </a:pP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Epoch</a:t>
            </a:r>
            <a:r>
              <a:rPr sz="1100" spc="-6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 MT"/>
                <a:cs typeface="Arial MT"/>
              </a:rPr>
              <a:t>12</a:t>
            </a:r>
            <a:endParaRPr sz="11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456565" indent="-312420">
              <a:lnSpc>
                <a:spcPct val="100000"/>
              </a:lnSpc>
              <a:spcBef>
                <a:spcPts val="200"/>
              </a:spcBef>
              <a:buChar char="●"/>
              <a:tabLst>
                <a:tab pos="456565" algn="l"/>
              </a:tabLst>
            </a:pP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Batch</a:t>
            </a:r>
            <a:r>
              <a:rPr sz="1100" spc="-4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size:</a:t>
            </a:r>
            <a:r>
              <a:rPr sz="11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 MT"/>
                <a:cs typeface="Arial MT"/>
              </a:rPr>
              <a:t>512</a:t>
            </a:r>
            <a:endParaRPr sz="11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7A5A7008-5064-A9E8-4BDC-C267715C59D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8417" y="1400461"/>
            <a:ext cx="4361700" cy="25943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02738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23B3B41-B593-4C5E-D065-B3447F7D7391}"/>
              </a:ext>
            </a:extLst>
          </p:cNvPr>
          <p:cNvSpPr/>
          <p:nvPr/>
        </p:nvSpPr>
        <p:spPr>
          <a:xfrm flipV="1">
            <a:off x="0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F8BE59F-EE49-E09A-EB49-A49325278BA7}"/>
              </a:ext>
            </a:extLst>
          </p:cNvPr>
          <p:cNvSpPr/>
          <p:nvPr/>
        </p:nvSpPr>
        <p:spPr>
          <a:xfrm flipH="1" flipV="1">
            <a:off x="7976235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48E14434-3C5B-A9B8-1F26-E0ABAC34C91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8754" y="1338165"/>
            <a:ext cx="3442824" cy="26692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ADE8AE27-83B0-7416-A007-B69514DE00A2}"/>
              </a:ext>
            </a:extLst>
          </p:cNvPr>
          <p:cNvSpPr txBox="1"/>
          <p:nvPr/>
        </p:nvSpPr>
        <p:spPr>
          <a:xfrm>
            <a:off x="1221547" y="175206"/>
            <a:ext cx="6699940" cy="37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dirty="0">
                <a:solidFill>
                  <a:schemeClr val="bg1"/>
                </a:solidFill>
                <a:latin typeface="Roboto"/>
                <a:cs typeface="+mj-cs"/>
              </a:rPr>
              <a:t>3.</a:t>
            </a:r>
            <a:r>
              <a:rPr spc="-110" dirty="0">
                <a:solidFill>
                  <a:schemeClr val="bg1"/>
                </a:solidFill>
                <a:latin typeface="Roboto"/>
                <a:cs typeface="+mj-cs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+mj-cs"/>
              </a:rPr>
              <a:t>Course</a:t>
            </a:r>
            <a:r>
              <a:rPr spc="-114" dirty="0">
                <a:solidFill>
                  <a:schemeClr val="bg1"/>
                </a:solidFill>
                <a:latin typeface="Roboto"/>
                <a:cs typeface="+mj-cs"/>
              </a:rPr>
              <a:t> </a:t>
            </a:r>
            <a:r>
              <a:rPr spc="-25" dirty="0">
                <a:solidFill>
                  <a:schemeClr val="bg1"/>
                </a:solidFill>
                <a:latin typeface="Roboto"/>
                <a:cs typeface="+mj-cs"/>
              </a:rPr>
              <a:t>Rating</a:t>
            </a:r>
            <a:r>
              <a:rPr spc="-110" dirty="0">
                <a:solidFill>
                  <a:schemeClr val="bg1"/>
                </a:solidFill>
                <a:latin typeface="Roboto"/>
                <a:cs typeface="+mj-cs"/>
              </a:rPr>
              <a:t> </a:t>
            </a:r>
            <a:r>
              <a:rPr spc="-25" dirty="0">
                <a:solidFill>
                  <a:schemeClr val="bg1"/>
                </a:solidFill>
                <a:latin typeface="Roboto"/>
                <a:cs typeface="+mj-cs"/>
              </a:rPr>
              <a:t>Prediction</a:t>
            </a:r>
            <a:r>
              <a:rPr spc="-114" dirty="0">
                <a:solidFill>
                  <a:schemeClr val="bg1"/>
                </a:solidFill>
                <a:latin typeface="Roboto"/>
                <a:cs typeface="+mj-cs"/>
              </a:rPr>
              <a:t> </a:t>
            </a:r>
            <a:r>
              <a:rPr spc="-20" dirty="0">
                <a:solidFill>
                  <a:schemeClr val="bg1"/>
                </a:solidFill>
                <a:latin typeface="Roboto"/>
                <a:cs typeface="+mj-cs"/>
              </a:rPr>
              <a:t>using</a:t>
            </a:r>
            <a:r>
              <a:rPr spc="-105" dirty="0">
                <a:solidFill>
                  <a:schemeClr val="bg1"/>
                </a:solidFill>
                <a:latin typeface="Roboto"/>
                <a:cs typeface="+mj-cs"/>
              </a:rPr>
              <a:t> </a:t>
            </a:r>
            <a:r>
              <a:rPr spc="-10" dirty="0">
                <a:solidFill>
                  <a:schemeClr val="bg1"/>
                </a:solidFill>
                <a:latin typeface="Roboto"/>
                <a:cs typeface="+mj-cs"/>
              </a:rPr>
              <a:t>Neural</a:t>
            </a:r>
            <a:r>
              <a:rPr spc="-114" dirty="0">
                <a:solidFill>
                  <a:schemeClr val="bg1"/>
                </a:solidFill>
                <a:latin typeface="Roboto"/>
                <a:cs typeface="+mj-cs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+mj-cs"/>
              </a:rPr>
              <a:t>Networks</a:t>
            </a:r>
            <a:r>
              <a:rPr spc="-114" dirty="0">
                <a:solidFill>
                  <a:schemeClr val="bg1"/>
                </a:solidFill>
                <a:latin typeface="Roboto"/>
                <a:cs typeface="+mj-cs"/>
              </a:rPr>
              <a:t> </a:t>
            </a:r>
            <a:endParaRPr dirty="0">
              <a:solidFill>
                <a:schemeClr val="bg1"/>
              </a:solidFill>
              <a:latin typeface="Roboto"/>
              <a:cs typeface="+mj-c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3DDEB24-B99A-525F-ED3F-26DC9E226B7D}"/>
              </a:ext>
            </a:extLst>
          </p:cNvPr>
          <p:cNvSpPr txBox="1"/>
          <p:nvPr/>
        </p:nvSpPr>
        <p:spPr>
          <a:xfrm>
            <a:off x="457200" y="2530563"/>
            <a:ext cx="2305300" cy="708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Result</a:t>
            </a:r>
            <a:r>
              <a:rPr sz="11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on</a:t>
            </a:r>
            <a:r>
              <a:rPr sz="11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test</a:t>
            </a:r>
            <a:r>
              <a:rPr sz="11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 MT"/>
                <a:cs typeface="Arial MT"/>
              </a:rPr>
              <a:t>data:</a:t>
            </a:r>
            <a:endParaRPr sz="11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spcBef>
                <a:spcPts val="600"/>
              </a:spcBef>
            </a:pP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Mean</a:t>
            </a:r>
            <a:r>
              <a:rPr sz="1100"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squared</a:t>
            </a:r>
            <a:r>
              <a:rPr sz="1100"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error:</a:t>
            </a:r>
            <a:r>
              <a:rPr lang="en-GB" sz="1100" spc="-20" dirty="0">
                <a:solidFill>
                  <a:schemeClr val="bg1"/>
                </a:solidFill>
                <a:latin typeface="Arial MT"/>
                <a:cs typeface="Arial MT"/>
              </a:rPr>
              <a:t>: 0.0235</a:t>
            </a:r>
            <a:r>
              <a:rPr sz="1100" spc="50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endParaRPr lang="en-GB" sz="1100" spc="500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spcBef>
                <a:spcPts val="600"/>
              </a:spcBef>
            </a:pP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Root</a:t>
            </a:r>
            <a:r>
              <a:rPr sz="11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mean</a:t>
            </a:r>
            <a:r>
              <a:rPr sz="1100"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squared</a:t>
            </a:r>
            <a:r>
              <a:rPr sz="1100" spc="-3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chemeClr val="bg1"/>
                </a:solidFill>
                <a:latin typeface="Arial MT"/>
                <a:cs typeface="Arial MT"/>
              </a:rPr>
              <a:t>error:</a:t>
            </a:r>
            <a:r>
              <a:rPr sz="1100" spc="-3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 MT"/>
                <a:cs typeface="Arial MT"/>
              </a:rPr>
              <a:t>0.</a:t>
            </a:r>
            <a:r>
              <a:rPr lang="en-GB" sz="1100" spc="-10" dirty="0">
                <a:solidFill>
                  <a:schemeClr val="bg1"/>
                </a:solidFill>
                <a:latin typeface="Arial MT"/>
                <a:cs typeface="Arial MT"/>
              </a:rPr>
              <a:t>1</a:t>
            </a:r>
            <a:r>
              <a:rPr sz="1100" spc="-10" dirty="0">
                <a:solidFill>
                  <a:schemeClr val="bg1"/>
                </a:solidFill>
                <a:latin typeface="Arial MT"/>
                <a:cs typeface="Arial MT"/>
              </a:rPr>
              <a:t>5</a:t>
            </a:r>
            <a:r>
              <a:rPr lang="en-GB" sz="1100" spc="-10" dirty="0">
                <a:solidFill>
                  <a:schemeClr val="bg1"/>
                </a:solidFill>
                <a:latin typeface="Arial MT"/>
                <a:cs typeface="Arial MT"/>
              </a:rPr>
              <a:t>34</a:t>
            </a:r>
            <a:endParaRPr sz="11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358904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7859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endParaRPr lang="en-GB" sz="1800" dirty="0">
              <a:latin typeface="Lucida Sans Unicode"/>
              <a:cs typeface="Lucida Sans Unicode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7">
            <a:extLst>
              <a:ext uri="{FF2B5EF4-FFF2-40B4-BE49-F238E27FC236}">
                <a16:creationId xmlns:a16="http://schemas.microsoft.com/office/drawing/2014/main" id="{1EBAD48F-65DF-C7F8-0249-055B1DA65FE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6430" y="1176860"/>
            <a:ext cx="4890516" cy="38206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2F4835-8DC5-9A32-9385-00DCBB02AFDC}"/>
              </a:ext>
            </a:extLst>
          </p:cNvPr>
          <p:cNvSpPr txBox="1"/>
          <p:nvPr/>
        </p:nvSpPr>
        <p:spPr>
          <a:xfrm>
            <a:off x="1082040" y="141655"/>
            <a:ext cx="646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GB" sz="1800" dirty="0">
                <a:solidFill>
                  <a:schemeClr val="bg1"/>
                </a:solidFill>
                <a:latin typeface="Roboto"/>
                <a:cs typeface="+mj-cs"/>
              </a:rPr>
              <a:t>Compare</a:t>
            </a:r>
            <a:r>
              <a:rPr lang="en-GB" sz="1800" spc="-65" dirty="0">
                <a:solidFill>
                  <a:schemeClr val="bg1"/>
                </a:solidFill>
                <a:latin typeface="Roboto"/>
                <a:cs typeface="+mj-cs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Roboto"/>
                <a:cs typeface="+mj-cs"/>
              </a:rPr>
              <a:t>the</a:t>
            </a:r>
            <a:r>
              <a:rPr lang="en-GB" sz="1800" spc="-65" dirty="0">
                <a:solidFill>
                  <a:schemeClr val="bg1"/>
                </a:solidFill>
                <a:latin typeface="Roboto"/>
                <a:cs typeface="+mj-cs"/>
              </a:rPr>
              <a:t> </a:t>
            </a:r>
            <a:r>
              <a:rPr lang="en-GB" sz="1800" spc="-10" dirty="0">
                <a:solidFill>
                  <a:schemeClr val="bg1"/>
                </a:solidFill>
                <a:latin typeface="Roboto"/>
                <a:cs typeface="+mj-cs"/>
              </a:rPr>
              <a:t>performance</a:t>
            </a:r>
            <a:r>
              <a:rPr lang="en-GB" sz="1800" spc="-65" dirty="0">
                <a:solidFill>
                  <a:schemeClr val="bg1"/>
                </a:solidFill>
                <a:latin typeface="Roboto"/>
                <a:cs typeface="+mj-cs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Roboto"/>
                <a:cs typeface="+mj-cs"/>
              </a:rPr>
              <a:t>of</a:t>
            </a:r>
            <a:r>
              <a:rPr lang="en-GB" sz="1800" spc="-60" dirty="0">
                <a:solidFill>
                  <a:schemeClr val="bg1"/>
                </a:solidFill>
                <a:latin typeface="Roboto"/>
                <a:cs typeface="+mj-cs"/>
              </a:rPr>
              <a:t> </a:t>
            </a:r>
            <a:r>
              <a:rPr lang="en-GB" sz="1800" spc="-50" dirty="0">
                <a:solidFill>
                  <a:schemeClr val="bg1"/>
                </a:solidFill>
                <a:latin typeface="Roboto"/>
                <a:cs typeface="+mj-cs"/>
              </a:rPr>
              <a:t>collaborative-</a:t>
            </a:r>
            <a:r>
              <a:rPr lang="en-GB" sz="1800" spc="-20" dirty="0">
                <a:solidFill>
                  <a:schemeClr val="bg1"/>
                </a:solidFill>
                <a:latin typeface="Roboto"/>
                <a:cs typeface="+mj-cs"/>
              </a:rPr>
              <a:t>filtering </a:t>
            </a:r>
            <a:r>
              <a:rPr lang="en-GB" sz="1800" spc="-10" dirty="0">
                <a:solidFill>
                  <a:schemeClr val="bg1"/>
                </a:solidFill>
                <a:latin typeface="Roboto"/>
                <a:cs typeface="+mj-cs"/>
              </a:rPr>
              <a:t>models</a:t>
            </a:r>
            <a:endParaRPr lang="en-GB" sz="1800" dirty="0">
              <a:solidFill>
                <a:schemeClr val="bg1"/>
              </a:solidFill>
              <a:latin typeface="Roboto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420AAD-7C07-BCDF-23C6-C6FC63029AF5}"/>
              </a:ext>
            </a:extLst>
          </p:cNvPr>
          <p:cNvSpPr txBox="1"/>
          <p:nvPr/>
        </p:nvSpPr>
        <p:spPr>
          <a:xfrm>
            <a:off x="9561" y="1633356"/>
            <a:ext cx="4077182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GB" sz="1600" spc="-20" dirty="0">
                <a:solidFill>
                  <a:schemeClr val="bg1"/>
                </a:solidFill>
                <a:latin typeface="Lucida Sans Unicode"/>
                <a:cs typeface="+mj-cs"/>
              </a:rPr>
              <a:t>Based</a:t>
            </a:r>
            <a:r>
              <a:rPr lang="en-GB" sz="1600" spc="-9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20" dirty="0">
                <a:solidFill>
                  <a:schemeClr val="bg1"/>
                </a:solidFill>
                <a:latin typeface="Lucida Sans Unicode"/>
                <a:cs typeface="+mj-cs"/>
              </a:rPr>
              <a:t>on</a:t>
            </a:r>
            <a:r>
              <a:rPr lang="en-GB" sz="1600" spc="-7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Lucida Sans Unicode"/>
                <a:cs typeface="+mj-cs"/>
              </a:rPr>
              <a:t>the</a:t>
            </a:r>
            <a:r>
              <a:rPr lang="en-GB" sz="1600" spc="-5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latin typeface="Lucida Sans Unicode"/>
                <a:cs typeface="+mj-cs"/>
              </a:rPr>
              <a:t>evaluation</a:t>
            </a:r>
            <a:r>
              <a:rPr lang="en-GB" sz="1600" spc="-3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results,</a:t>
            </a:r>
            <a:r>
              <a:rPr lang="en-GB" sz="1600" spc="-45" dirty="0">
                <a:solidFill>
                  <a:schemeClr val="bg1"/>
                </a:solidFill>
                <a:latin typeface="Lucida Sans Unicode"/>
                <a:cs typeface="+mj-cs"/>
              </a:rPr>
              <a:t> the </a:t>
            </a:r>
            <a:r>
              <a:rPr lang="en-GB" sz="1600" dirty="0">
                <a:solidFill>
                  <a:schemeClr val="bg1"/>
                </a:solidFill>
                <a:latin typeface="Trebuchet MS"/>
                <a:cs typeface="+mj-cs"/>
              </a:rPr>
              <a:t>Neural</a:t>
            </a:r>
            <a:r>
              <a:rPr lang="en-GB" sz="1600" spc="345" dirty="0">
                <a:solidFill>
                  <a:schemeClr val="bg1"/>
                </a:solidFill>
                <a:latin typeface="Trebuchet MS"/>
                <a:cs typeface="+mj-cs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Trebuchet MS"/>
                <a:cs typeface="+mj-cs"/>
              </a:rPr>
              <a:t>Network</a:t>
            </a:r>
            <a:r>
              <a:rPr lang="en-GB" sz="1600" spc="355" dirty="0">
                <a:solidFill>
                  <a:schemeClr val="bg1"/>
                </a:solidFill>
                <a:latin typeface="Trebuchet MS"/>
                <a:cs typeface="+mj-cs"/>
              </a:rPr>
              <a:t> </a:t>
            </a:r>
            <a:r>
              <a:rPr lang="en-GB" sz="1600" spc="-40" dirty="0">
                <a:solidFill>
                  <a:schemeClr val="bg1"/>
                </a:solidFill>
                <a:latin typeface="Trebuchet MS"/>
                <a:cs typeface="+mj-cs"/>
              </a:rPr>
              <a:t>Embedding-</a:t>
            </a:r>
            <a:r>
              <a:rPr lang="en-GB" sz="1600" spc="-25" dirty="0">
                <a:solidFill>
                  <a:schemeClr val="bg1"/>
                </a:solidFill>
                <a:latin typeface="Trebuchet MS"/>
                <a:cs typeface="+mj-cs"/>
              </a:rPr>
              <a:t>based </a:t>
            </a:r>
            <a:r>
              <a:rPr lang="en-GB" sz="1600" spc="-30" dirty="0">
                <a:solidFill>
                  <a:schemeClr val="bg1"/>
                </a:solidFill>
                <a:latin typeface="Trebuchet MS"/>
                <a:cs typeface="+mj-cs"/>
              </a:rPr>
              <a:t>recommender</a:t>
            </a:r>
            <a:r>
              <a:rPr lang="en-GB" sz="1600" spc="75" dirty="0">
                <a:solidFill>
                  <a:schemeClr val="bg1"/>
                </a:solidFill>
                <a:latin typeface="Trebuchet MS"/>
                <a:cs typeface="+mj-cs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Trebuchet MS"/>
                <a:cs typeface="+mj-cs"/>
              </a:rPr>
              <a:t>system</a:t>
            </a:r>
            <a:r>
              <a:rPr lang="en-GB" sz="1600" spc="65" dirty="0">
                <a:solidFill>
                  <a:schemeClr val="bg1"/>
                </a:solidFill>
                <a:latin typeface="Trebuchet MS"/>
                <a:cs typeface="+mj-cs"/>
              </a:rPr>
              <a:t> </a:t>
            </a:r>
            <a:r>
              <a:rPr lang="en-GB" sz="1600" spc="-45" dirty="0">
                <a:solidFill>
                  <a:schemeClr val="bg1"/>
                </a:solidFill>
                <a:latin typeface="Lucida Sans Unicode"/>
                <a:cs typeface="+mj-cs"/>
              </a:rPr>
              <a:t>achieved</a:t>
            </a:r>
            <a:r>
              <a:rPr lang="en-GB" sz="1600" spc="5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45" dirty="0">
                <a:solidFill>
                  <a:schemeClr val="bg1"/>
                </a:solidFill>
                <a:latin typeface="Lucida Sans Unicode"/>
                <a:cs typeface="+mj-cs"/>
              </a:rPr>
              <a:t>the </a:t>
            </a:r>
            <a:r>
              <a:rPr lang="en-GB" sz="1600" dirty="0">
                <a:solidFill>
                  <a:schemeClr val="bg1"/>
                </a:solidFill>
                <a:latin typeface="Lucida Sans Unicode"/>
                <a:cs typeface="+mj-cs"/>
              </a:rPr>
              <a:t>lowest</a:t>
            </a:r>
            <a:r>
              <a:rPr lang="en-GB" sz="1600" spc="165" dirty="0">
                <a:solidFill>
                  <a:schemeClr val="bg1"/>
                </a:solidFill>
                <a:latin typeface="Lucida Sans Unicode"/>
                <a:cs typeface="+mj-cs"/>
              </a:rPr>
              <a:t>  </a:t>
            </a:r>
            <a:r>
              <a:rPr lang="en-GB" sz="1600" dirty="0">
                <a:solidFill>
                  <a:schemeClr val="bg1"/>
                </a:solidFill>
                <a:latin typeface="Lucida Sans Unicode"/>
                <a:cs typeface="+mj-cs"/>
              </a:rPr>
              <a:t>RMSE</a:t>
            </a:r>
            <a:r>
              <a:rPr lang="en-GB" sz="1600" spc="170" dirty="0">
                <a:solidFill>
                  <a:schemeClr val="bg1"/>
                </a:solidFill>
                <a:latin typeface="Lucida Sans Unicode"/>
                <a:cs typeface="+mj-cs"/>
              </a:rPr>
              <a:t>  </a:t>
            </a:r>
            <a:r>
              <a:rPr lang="en-GB" sz="1600" dirty="0">
                <a:solidFill>
                  <a:schemeClr val="bg1"/>
                </a:solidFill>
                <a:latin typeface="Lucida Sans Unicode"/>
                <a:cs typeface="+mj-cs"/>
              </a:rPr>
              <a:t>value</a:t>
            </a:r>
            <a:r>
              <a:rPr lang="en-GB" sz="1600" spc="165" dirty="0">
                <a:solidFill>
                  <a:schemeClr val="bg1"/>
                </a:solidFill>
                <a:latin typeface="Lucida Sans Unicode"/>
                <a:cs typeface="+mj-cs"/>
              </a:rPr>
              <a:t>  </a:t>
            </a:r>
            <a:r>
              <a:rPr lang="en-GB" sz="1600" dirty="0">
                <a:solidFill>
                  <a:schemeClr val="bg1"/>
                </a:solidFill>
                <a:latin typeface="Lucida Sans Unicode"/>
                <a:cs typeface="+mj-cs"/>
              </a:rPr>
              <a:t>of</a:t>
            </a:r>
            <a:r>
              <a:rPr lang="en-GB" sz="1600" spc="165" dirty="0">
                <a:solidFill>
                  <a:schemeClr val="bg1"/>
                </a:solidFill>
                <a:latin typeface="Lucida Sans Unicode"/>
                <a:cs typeface="+mj-cs"/>
              </a:rPr>
              <a:t>  </a:t>
            </a:r>
            <a:r>
              <a:rPr lang="en-GB" sz="1600" spc="-90" dirty="0">
                <a:solidFill>
                  <a:schemeClr val="bg1"/>
                </a:solidFill>
                <a:latin typeface="Lucida Sans Unicode"/>
                <a:cs typeface="+mj-cs"/>
              </a:rPr>
              <a:t>0.1534, </a:t>
            </a:r>
            <a:r>
              <a:rPr lang="en-GB" sz="1600" dirty="0">
                <a:solidFill>
                  <a:schemeClr val="bg1"/>
                </a:solidFill>
                <a:latin typeface="Lucida Sans Unicode"/>
                <a:cs typeface="+mj-cs"/>
              </a:rPr>
              <a:t>indicating</a:t>
            </a:r>
            <a:r>
              <a:rPr lang="en-GB" sz="1600" spc="40" dirty="0">
                <a:solidFill>
                  <a:schemeClr val="bg1"/>
                </a:solidFill>
                <a:latin typeface="Lucida Sans Unicode"/>
                <a:cs typeface="+mj-cs"/>
              </a:rPr>
              <a:t>  </a:t>
            </a:r>
            <a:r>
              <a:rPr lang="en-GB" sz="1600" dirty="0">
                <a:solidFill>
                  <a:schemeClr val="bg1"/>
                </a:solidFill>
                <a:latin typeface="Lucida Sans Unicode"/>
                <a:cs typeface="+mj-cs"/>
              </a:rPr>
              <a:t>the</a:t>
            </a:r>
            <a:r>
              <a:rPr lang="en-GB" sz="1600" spc="50" dirty="0">
                <a:solidFill>
                  <a:schemeClr val="bg1"/>
                </a:solidFill>
                <a:latin typeface="Lucida Sans Unicode"/>
                <a:cs typeface="+mj-cs"/>
              </a:rPr>
              <a:t>  </a:t>
            </a:r>
            <a:r>
              <a:rPr lang="en-GB" sz="1600" dirty="0">
                <a:solidFill>
                  <a:schemeClr val="bg1"/>
                </a:solidFill>
                <a:latin typeface="Lucida Sans Unicode"/>
                <a:cs typeface="+mj-cs"/>
              </a:rPr>
              <a:t>best</a:t>
            </a:r>
            <a:r>
              <a:rPr lang="en-GB" sz="1600" spc="50" dirty="0">
                <a:solidFill>
                  <a:schemeClr val="bg1"/>
                </a:solidFill>
                <a:latin typeface="Lucida Sans Unicode"/>
                <a:cs typeface="+mj-cs"/>
              </a:rPr>
              <a:t>  </a:t>
            </a:r>
            <a:r>
              <a:rPr lang="en-GB" sz="1600" spc="-90" dirty="0">
                <a:solidFill>
                  <a:schemeClr val="bg1"/>
                </a:solidFill>
                <a:latin typeface="Lucida Sans Unicode"/>
                <a:cs typeface="+mj-cs"/>
              </a:rPr>
              <a:t>performance </a:t>
            </a:r>
            <a:r>
              <a:rPr lang="en-GB" sz="1600" spc="-145" dirty="0">
                <a:solidFill>
                  <a:schemeClr val="bg1"/>
                </a:solidFill>
                <a:latin typeface="Lucida Sans Unicode"/>
                <a:cs typeface="+mj-cs"/>
              </a:rPr>
              <a:t>among</a:t>
            </a:r>
            <a:r>
              <a:rPr lang="en-GB" sz="1600" spc="3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100" dirty="0">
                <a:solidFill>
                  <a:schemeClr val="bg1"/>
                </a:solidFill>
                <a:latin typeface="Lucida Sans Unicode"/>
                <a:cs typeface="+mj-cs"/>
              </a:rPr>
              <a:t>the</a:t>
            </a:r>
            <a:r>
              <a:rPr lang="en-GB" sz="160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latin typeface="Lucida Sans Unicode"/>
                <a:cs typeface="+mj-cs"/>
              </a:rPr>
              <a:t>three</a:t>
            </a:r>
            <a:r>
              <a:rPr lang="en-GB" sz="1600" spc="2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120" dirty="0">
                <a:solidFill>
                  <a:schemeClr val="bg1"/>
                </a:solidFill>
                <a:latin typeface="Lucida Sans Unicode"/>
                <a:cs typeface="+mj-cs"/>
              </a:rPr>
              <a:t>models</a:t>
            </a:r>
            <a:r>
              <a:rPr lang="en-GB" sz="1600" spc="2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170" dirty="0">
                <a:solidFill>
                  <a:schemeClr val="bg1"/>
                </a:solidFill>
                <a:latin typeface="Lucida Sans Unicode"/>
                <a:cs typeface="+mj-cs"/>
              </a:rPr>
              <a:t>in</a:t>
            </a:r>
            <a:r>
              <a:rPr lang="en-GB" sz="1600" spc="6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latin typeface="Lucida Sans Unicode"/>
                <a:cs typeface="+mj-cs"/>
              </a:rPr>
              <a:t>predicting </a:t>
            </a:r>
            <a:r>
              <a:rPr lang="en-GB" sz="1600" spc="-125" dirty="0">
                <a:solidFill>
                  <a:schemeClr val="bg1"/>
                </a:solidFill>
                <a:latin typeface="Lucida Sans Unicode"/>
                <a:cs typeface="+mj-cs"/>
              </a:rPr>
              <a:t>user-</a:t>
            </a:r>
            <a:r>
              <a:rPr lang="en-GB" sz="1600" spc="-85" dirty="0">
                <a:solidFill>
                  <a:schemeClr val="bg1"/>
                </a:solidFill>
                <a:latin typeface="Lucida Sans Unicode"/>
                <a:cs typeface="+mj-cs"/>
              </a:rPr>
              <a:t>item</a:t>
            </a:r>
            <a:r>
              <a:rPr lang="en-GB" sz="1600" spc="6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100" dirty="0">
                <a:solidFill>
                  <a:schemeClr val="bg1"/>
                </a:solidFill>
                <a:latin typeface="Lucida Sans Unicode"/>
                <a:cs typeface="+mj-cs"/>
              </a:rPr>
              <a:t>interactions.</a:t>
            </a:r>
            <a:r>
              <a:rPr lang="en-GB" sz="1600" spc="6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105" dirty="0">
                <a:solidFill>
                  <a:schemeClr val="bg1"/>
                </a:solidFill>
                <a:latin typeface="Lucida Sans Unicode"/>
                <a:cs typeface="+mj-cs"/>
              </a:rPr>
              <a:t>Therefore,</a:t>
            </a:r>
            <a:r>
              <a:rPr lang="en-GB" sz="1600" spc="6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25" dirty="0">
                <a:solidFill>
                  <a:schemeClr val="bg1"/>
                </a:solidFill>
                <a:latin typeface="Lucida Sans Unicode"/>
                <a:cs typeface="+mj-cs"/>
              </a:rPr>
              <a:t>we </a:t>
            </a:r>
            <a:r>
              <a:rPr lang="en-GB" sz="1600" dirty="0">
                <a:solidFill>
                  <a:schemeClr val="bg1"/>
                </a:solidFill>
                <a:latin typeface="Lucida Sans Unicode"/>
                <a:cs typeface="+mj-cs"/>
              </a:rPr>
              <a:t>consider</a:t>
            </a:r>
            <a:r>
              <a:rPr lang="en-GB" sz="1600" spc="355" dirty="0">
                <a:solidFill>
                  <a:schemeClr val="bg1"/>
                </a:solidFill>
                <a:latin typeface="Lucida Sans Unicode"/>
                <a:cs typeface="+mj-cs"/>
              </a:rPr>
              <a:t>  </a:t>
            </a:r>
            <a:r>
              <a:rPr lang="en-GB" sz="1600" dirty="0">
                <a:solidFill>
                  <a:schemeClr val="bg1"/>
                </a:solidFill>
                <a:latin typeface="Lucida Sans Unicode"/>
                <a:cs typeface="+mj-cs"/>
              </a:rPr>
              <a:t>the</a:t>
            </a:r>
            <a:r>
              <a:rPr lang="en-GB" sz="1600" spc="355" dirty="0">
                <a:solidFill>
                  <a:schemeClr val="bg1"/>
                </a:solidFill>
                <a:latin typeface="Lucida Sans Unicode"/>
                <a:cs typeface="+mj-cs"/>
              </a:rPr>
              <a:t>  </a:t>
            </a:r>
            <a:r>
              <a:rPr lang="en-GB" sz="1600" dirty="0">
                <a:solidFill>
                  <a:schemeClr val="bg1"/>
                </a:solidFill>
                <a:latin typeface="Lucida Sans Unicode"/>
                <a:cs typeface="+mj-cs"/>
              </a:rPr>
              <a:t>Neural</a:t>
            </a:r>
            <a:r>
              <a:rPr lang="en-GB" sz="1600" spc="355" dirty="0">
                <a:solidFill>
                  <a:schemeClr val="bg1"/>
                </a:solidFill>
                <a:latin typeface="Lucida Sans Unicode"/>
                <a:cs typeface="+mj-cs"/>
              </a:rPr>
              <a:t>  </a:t>
            </a:r>
            <a:r>
              <a:rPr lang="en-GB" sz="1600" spc="-70" dirty="0">
                <a:solidFill>
                  <a:schemeClr val="bg1"/>
                </a:solidFill>
                <a:latin typeface="Lucida Sans Unicode"/>
                <a:cs typeface="+mj-cs"/>
              </a:rPr>
              <a:t>Network </a:t>
            </a:r>
            <a:r>
              <a:rPr lang="en-GB" sz="1600" spc="-125" dirty="0">
                <a:solidFill>
                  <a:schemeClr val="bg1"/>
                </a:solidFill>
                <a:latin typeface="Lucida Sans Unicode"/>
                <a:cs typeface="+mj-cs"/>
              </a:rPr>
              <a:t>Embedding-</a:t>
            </a:r>
            <a:r>
              <a:rPr lang="en-GB" sz="1600" dirty="0">
                <a:solidFill>
                  <a:schemeClr val="bg1"/>
                </a:solidFill>
                <a:latin typeface="Lucida Sans Unicode"/>
                <a:cs typeface="+mj-cs"/>
              </a:rPr>
              <a:t>based</a:t>
            </a:r>
            <a:r>
              <a:rPr lang="en-GB" sz="1600" spc="265" dirty="0">
                <a:solidFill>
                  <a:schemeClr val="bg1"/>
                </a:solidFill>
                <a:latin typeface="Lucida Sans Unicode"/>
                <a:cs typeface="+mj-cs"/>
              </a:rPr>
              <a:t>    </a:t>
            </a:r>
            <a:r>
              <a:rPr lang="en-GB" sz="1600" spc="-105" dirty="0">
                <a:solidFill>
                  <a:schemeClr val="bg1"/>
                </a:solidFill>
                <a:latin typeface="Lucida Sans Unicode"/>
                <a:cs typeface="+mj-cs"/>
              </a:rPr>
              <a:t>recommender </a:t>
            </a:r>
            <a:r>
              <a:rPr lang="en-GB" sz="1600" dirty="0">
                <a:solidFill>
                  <a:schemeClr val="bg1"/>
                </a:solidFill>
                <a:latin typeface="Lucida Sans Unicode"/>
                <a:cs typeface="+mj-cs"/>
              </a:rPr>
              <a:t>system</a:t>
            </a:r>
            <a:r>
              <a:rPr lang="en-GB" sz="1600" spc="29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Lucida Sans Unicode"/>
                <a:cs typeface="+mj-cs"/>
              </a:rPr>
              <a:t>to</a:t>
            </a:r>
            <a:r>
              <a:rPr lang="en-GB" sz="1600" spc="30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Lucida Sans Unicode"/>
                <a:cs typeface="+mj-cs"/>
              </a:rPr>
              <a:t>be</a:t>
            </a:r>
            <a:r>
              <a:rPr lang="en-GB" sz="1600" spc="30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Lucida Sans Unicode"/>
                <a:cs typeface="+mj-cs"/>
              </a:rPr>
              <a:t>the</a:t>
            </a:r>
            <a:r>
              <a:rPr lang="en-GB" sz="1600" spc="30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Lucida Sans Unicode"/>
                <a:cs typeface="+mj-cs"/>
              </a:rPr>
              <a:t>most</a:t>
            </a:r>
            <a:r>
              <a:rPr lang="en-GB" sz="1600" spc="30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50" dirty="0">
                <a:solidFill>
                  <a:schemeClr val="bg1"/>
                </a:solidFill>
                <a:latin typeface="Lucida Sans Unicode"/>
                <a:cs typeface="+mj-cs"/>
              </a:rPr>
              <a:t>effective </a:t>
            </a:r>
            <a:r>
              <a:rPr lang="en-GB" sz="1600" spc="-140" dirty="0">
                <a:solidFill>
                  <a:schemeClr val="bg1"/>
                </a:solidFill>
                <a:latin typeface="Lucida Sans Unicode"/>
                <a:cs typeface="+mj-cs"/>
              </a:rPr>
              <a:t>model</a:t>
            </a:r>
            <a:r>
              <a:rPr lang="en-GB" sz="1600" spc="3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155" dirty="0">
                <a:solidFill>
                  <a:schemeClr val="bg1"/>
                </a:solidFill>
                <a:latin typeface="Lucida Sans Unicode"/>
                <a:cs typeface="+mj-cs"/>
              </a:rPr>
              <a:t>for</a:t>
            </a:r>
            <a:r>
              <a:rPr lang="en-GB" sz="1600" spc="4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100" dirty="0">
                <a:solidFill>
                  <a:schemeClr val="bg1"/>
                </a:solidFill>
                <a:latin typeface="Lucida Sans Unicode"/>
                <a:cs typeface="+mj-cs"/>
              </a:rPr>
              <a:t>collaborative</a:t>
            </a:r>
            <a:r>
              <a:rPr lang="en-GB" sz="1600" spc="-1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105" dirty="0">
                <a:solidFill>
                  <a:schemeClr val="bg1"/>
                </a:solidFill>
                <a:latin typeface="Lucida Sans Unicode"/>
                <a:cs typeface="+mj-cs"/>
              </a:rPr>
              <a:t>filtering</a:t>
            </a:r>
            <a:r>
              <a:rPr lang="en-GB" sz="1600" spc="6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229" dirty="0">
                <a:solidFill>
                  <a:schemeClr val="bg1"/>
                </a:solidFill>
                <a:latin typeface="Lucida Sans Unicode"/>
                <a:cs typeface="+mj-cs"/>
              </a:rPr>
              <a:t>in</a:t>
            </a:r>
            <a:r>
              <a:rPr lang="en-GB" sz="1600" spc="12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40" dirty="0">
                <a:solidFill>
                  <a:schemeClr val="bg1"/>
                </a:solidFill>
                <a:latin typeface="Lucida Sans Unicode"/>
                <a:cs typeface="+mj-cs"/>
              </a:rPr>
              <a:t>this </a:t>
            </a:r>
            <a:r>
              <a:rPr lang="en-GB" sz="1600" spc="-10" dirty="0">
                <a:solidFill>
                  <a:schemeClr val="bg1"/>
                </a:solidFill>
                <a:latin typeface="Lucida Sans Unicode"/>
                <a:cs typeface="+mj-cs"/>
              </a:rPr>
              <a:t>scenario.</a:t>
            </a:r>
            <a:endParaRPr lang="en-GB" sz="1600" dirty="0">
              <a:solidFill>
                <a:schemeClr val="bg1"/>
              </a:solidFill>
              <a:latin typeface="Lucida Sans Unicode"/>
              <a:cs typeface="+mj-cs"/>
            </a:endParaRPr>
          </a:p>
          <a:p>
            <a:pPr algn="l"/>
            <a:endParaRPr lang="en-US" sz="1600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37397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7859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endParaRPr lang="en-GB" sz="1800" dirty="0">
              <a:latin typeface="Lucida Sans Unicode"/>
              <a:cs typeface="Lucida Sans Unicode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420AAD-7C07-BCDF-23C6-C6FC63029AF5}"/>
              </a:ext>
            </a:extLst>
          </p:cNvPr>
          <p:cNvSpPr txBox="1"/>
          <p:nvPr/>
        </p:nvSpPr>
        <p:spPr>
          <a:xfrm>
            <a:off x="9561" y="1633356"/>
            <a:ext cx="407718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endParaRPr lang="en-US" sz="1600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CD1FB9-EB4F-DB15-6B16-C343CEB13103}"/>
              </a:ext>
            </a:extLst>
          </p:cNvPr>
          <p:cNvSpPr txBox="1"/>
          <p:nvPr/>
        </p:nvSpPr>
        <p:spPr>
          <a:xfrm>
            <a:off x="2628900" y="2114550"/>
            <a:ext cx="38862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cs typeface="+mj-cs"/>
              </a:rPr>
              <a:t>Conclusion</a:t>
            </a:r>
            <a:endParaRPr lang="en-US" sz="2800" b="1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3960BE47-45B6-F2A5-CFD8-772BE1E87029}"/>
              </a:ext>
            </a:extLst>
          </p:cNvPr>
          <p:cNvSpPr/>
          <p:nvPr/>
        </p:nvSpPr>
        <p:spPr>
          <a:xfrm flipV="1">
            <a:off x="0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BDA73912-5266-C2AD-A899-AC70366847C6}"/>
              </a:ext>
            </a:extLst>
          </p:cNvPr>
          <p:cNvSpPr/>
          <p:nvPr/>
        </p:nvSpPr>
        <p:spPr>
          <a:xfrm flipH="1" flipV="1">
            <a:off x="7976235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5081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23B3B41-B593-4C5E-D065-B3447F7D7391}"/>
              </a:ext>
            </a:extLst>
          </p:cNvPr>
          <p:cNvSpPr/>
          <p:nvPr/>
        </p:nvSpPr>
        <p:spPr>
          <a:xfrm flipV="1">
            <a:off x="0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F8BE59F-EE49-E09A-EB49-A49325278BA7}"/>
              </a:ext>
            </a:extLst>
          </p:cNvPr>
          <p:cNvSpPr/>
          <p:nvPr/>
        </p:nvSpPr>
        <p:spPr>
          <a:xfrm flipH="1" flipV="1">
            <a:off x="7976235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7641F-9BB2-A4F3-2F72-04949D407050}"/>
              </a:ext>
            </a:extLst>
          </p:cNvPr>
          <p:cNvSpPr txBox="1"/>
          <p:nvPr/>
        </p:nvSpPr>
        <p:spPr>
          <a:xfrm>
            <a:off x="783535" y="814560"/>
            <a:ext cx="7848600" cy="376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5"/>
              </a:spcBef>
            </a:pPr>
            <a:r>
              <a:rPr lang="en-GB" sz="1600" spc="-75" dirty="0">
                <a:solidFill>
                  <a:schemeClr val="bg1"/>
                </a:solidFill>
                <a:latin typeface="Lucida Sans Unicode"/>
                <a:cs typeface="+mj-cs"/>
              </a:rPr>
              <a:t>From</a:t>
            </a:r>
            <a:r>
              <a:rPr lang="en-GB" sz="1600" spc="-3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the</a:t>
            </a:r>
            <a:r>
              <a:rPr lang="en-GB" sz="1600" spc="-4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latin typeface="Lucida Sans Unicode"/>
                <a:cs typeface="+mj-cs"/>
              </a:rPr>
              <a:t>various</a:t>
            </a:r>
            <a:r>
              <a:rPr lang="en-GB" sz="1600" spc="-3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analyses</a:t>
            </a:r>
            <a:r>
              <a:rPr lang="en-GB" sz="1600" spc="-2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latin typeface="Lucida Sans Unicode"/>
                <a:cs typeface="+mj-cs"/>
              </a:rPr>
              <a:t>conducted,</a:t>
            </a:r>
            <a:r>
              <a:rPr lang="en-GB" sz="1600" spc="-3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several</a:t>
            </a:r>
            <a:r>
              <a:rPr lang="en-GB" sz="1600" spc="-4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latin typeface="Lucida Sans Unicode"/>
                <a:cs typeface="+mj-cs"/>
              </a:rPr>
              <a:t>key</a:t>
            </a:r>
            <a:r>
              <a:rPr lang="en-GB" sz="1600" spc="-3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latin typeface="Lucida Sans Unicode"/>
                <a:cs typeface="+mj-cs"/>
              </a:rPr>
              <a:t>insights</a:t>
            </a:r>
            <a:r>
              <a:rPr lang="en-GB" sz="1600" spc="-3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latin typeface="Lucida Sans Unicode"/>
                <a:cs typeface="+mj-cs"/>
              </a:rPr>
              <a:t>can</a:t>
            </a:r>
            <a:r>
              <a:rPr lang="en-GB" sz="1600" spc="-4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latin typeface="Lucida Sans Unicode"/>
                <a:cs typeface="+mj-cs"/>
              </a:rPr>
              <a:t>be</a:t>
            </a:r>
            <a:r>
              <a:rPr lang="en-GB" sz="1600" spc="-4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latin typeface="Lucida Sans Unicode"/>
                <a:cs typeface="+mj-cs"/>
              </a:rPr>
              <a:t>drawn</a:t>
            </a:r>
            <a:r>
              <a:rPr lang="en-GB" sz="1600" spc="-4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latin typeface="Lucida Sans Unicode"/>
                <a:cs typeface="+mj-cs"/>
              </a:rPr>
              <a:t>regarding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 the</a:t>
            </a:r>
            <a:r>
              <a:rPr lang="en-GB" sz="1600" spc="5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latin typeface="Lucida Sans Unicode"/>
                <a:cs typeface="+mj-cs"/>
              </a:rPr>
              <a:t>online</a:t>
            </a:r>
            <a:r>
              <a:rPr lang="en-GB" sz="1600" spc="5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latin typeface="Lucida Sans Unicode"/>
                <a:cs typeface="+mj-cs"/>
              </a:rPr>
              <a:t>learning</a:t>
            </a:r>
            <a:r>
              <a:rPr lang="en-GB" sz="1600" spc="5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70" dirty="0">
                <a:solidFill>
                  <a:schemeClr val="bg1"/>
                </a:solidFill>
                <a:latin typeface="Lucida Sans Unicode"/>
                <a:cs typeface="+mj-cs"/>
              </a:rPr>
              <a:t>platform's</a:t>
            </a:r>
            <a:r>
              <a:rPr lang="en-GB" sz="1600" spc="6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latin typeface="Lucida Sans Unicode"/>
                <a:cs typeface="+mj-cs"/>
              </a:rPr>
              <a:t>course</a:t>
            </a:r>
            <a:r>
              <a:rPr lang="en-GB" sz="1600" spc="5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latin typeface="Lucida Sans Unicode"/>
                <a:cs typeface="+mj-cs"/>
              </a:rPr>
              <a:t>offerings</a:t>
            </a:r>
            <a:r>
              <a:rPr lang="en-GB" sz="1600" spc="6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latin typeface="Lucida Sans Unicode"/>
                <a:cs typeface="+mj-cs"/>
              </a:rPr>
              <a:t>and</a:t>
            </a:r>
            <a:r>
              <a:rPr lang="en-GB" sz="1600" spc="6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latin typeface="Lucida Sans Unicode"/>
                <a:cs typeface="+mj-cs"/>
              </a:rPr>
              <a:t>user</a:t>
            </a:r>
            <a:r>
              <a:rPr lang="en-GB" sz="1600" spc="7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latin typeface="Lucida Sans Unicode"/>
                <a:cs typeface="+mj-cs"/>
              </a:rPr>
              <a:t>engagement.</a:t>
            </a:r>
            <a:r>
              <a:rPr lang="en-GB" sz="1600" spc="6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0" dirty="0">
                <a:solidFill>
                  <a:schemeClr val="bg1"/>
                </a:solidFill>
                <a:latin typeface="Lucida Sans Unicode"/>
                <a:cs typeface="+mj-cs"/>
              </a:rPr>
              <a:t>Firstly,</a:t>
            </a:r>
            <a:r>
              <a:rPr lang="en-GB" sz="1600" spc="7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the</a:t>
            </a:r>
            <a:r>
              <a:rPr lang="en-GB" sz="1600" spc="-3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latin typeface="Lucida Sans Unicode"/>
                <a:cs typeface="+mj-cs"/>
              </a:rPr>
              <a:t>exploration</a:t>
            </a:r>
            <a:r>
              <a:rPr lang="en-GB" sz="1600" spc="20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of</a:t>
            </a:r>
            <a:r>
              <a:rPr lang="en-GB" sz="1600" spc="20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latin typeface="Lucida Sans Unicode"/>
                <a:cs typeface="+mj-cs"/>
              </a:rPr>
              <a:t>course</a:t>
            </a:r>
            <a:r>
              <a:rPr lang="en-GB" sz="1600" spc="21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latin typeface="Lucida Sans Unicode"/>
                <a:cs typeface="+mj-cs"/>
              </a:rPr>
              <a:t>genres</a:t>
            </a:r>
            <a:r>
              <a:rPr lang="en-GB" sz="1600" spc="204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latin typeface="Lucida Sans Unicode"/>
                <a:cs typeface="+mj-cs"/>
              </a:rPr>
              <a:t>revealed</a:t>
            </a:r>
            <a:r>
              <a:rPr lang="en-GB" sz="1600" spc="21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a</a:t>
            </a:r>
            <a:r>
              <a:rPr lang="en-GB" sz="1600" spc="21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latin typeface="Lucida Sans Unicode"/>
                <a:cs typeface="+mj-cs"/>
              </a:rPr>
              <a:t>diverse</a:t>
            </a:r>
            <a:r>
              <a:rPr lang="en-GB" sz="1600" spc="20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array</a:t>
            </a:r>
            <a:r>
              <a:rPr lang="en-GB" sz="1600" spc="21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of</a:t>
            </a:r>
            <a:r>
              <a:rPr lang="en-GB" sz="1600" spc="20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latin typeface="Lucida Sans Unicode"/>
                <a:cs typeface="+mj-cs"/>
              </a:rPr>
              <a:t>topics,</a:t>
            </a:r>
            <a:r>
              <a:rPr lang="en-GB" sz="1600" spc="22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55" dirty="0">
                <a:solidFill>
                  <a:schemeClr val="bg1"/>
                </a:solidFill>
                <a:latin typeface="Lucida Sans Unicode"/>
                <a:cs typeface="+mj-cs"/>
              </a:rPr>
              <a:t>with</a:t>
            </a:r>
            <a:r>
              <a:rPr lang="en-GB" sz="1600" spc="21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100" dirty="0">
                <a:solidFill>
                  <a:schemeClr val="bg1"/>
                </a:solidFill>
                <a:latin typeface="Lucida Sans Unicode"/>
                <a:cs typeface="+mj-cs"/>
              </a:rPr>
              <a:t>backend</a:t>
            </a:r>
            <a:r>
              <a:rPr lang="en-GB" sz="1600" spc="-6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latin typeface="Lucida Sans Unicode"/>
                <a:cs typeface="+mj-cs"/>
              </a:rPr>
              <a:t>development,</a:t>
            </a:r>
            <a:r>
              <a:rPr lang="en-GB" sz="1600" spc="22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latin typeface="Lucida Sans Unicode"/>
                <a:cs typeface="+mj-cs"/>
              </a:rPr>
              <a:t>machine</a:t>
            </a:r>
            <a:r>
              <a:rPr lang="en-GB" sz="1600" spc="20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latin typeface="Lucida Sans Unicode"/>
                <a:cs typeface="+mj-cs"/>
              </a:rPr>
              <a:t>learning,</a:t>
            </a:r>
            <a:r>
              <a:rPr lang="en-GB" sz="1600" spc="22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latin typeface="Lucida Sans Unicode"/>
                <a:cs typeface="+mj-cs"/>
              </a:rPr>
              <a:t>and</a:t>
            </a:r>
            <a:r>
              <a:rPr lang="en-GB" sz="1600" spc="22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latin typeface="Lucida Sans Unicode"/>
                <a:cs typeface="+mj-cs"/>
              </a:rPr>
              <a:t>databases</a:t>
            </a:r>
            <a:r>
              <a:rPr lang="en-GB" sz="1600" spc="21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latin typeface="Lucida Sans Unicode"/>
                <a:cs typeface="+mj-cs"/>
              </a:rPr>
              <a:t>emerging</a:t>
            </a:r>
            <a:r>
              <a:rPr lang="en-GB" sz="1600" spc="20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as</a:t>
            </a:r>
            <a:r>
              <a:rPr lang="en-GB" sz="1600" spc="204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the</a:t>
            </a:r>
            <a:r>
              <a:rPr lang="en-GB" sz="1600" spc="21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latin typeface="Lucida Sans Unicode"/>
                <a:cs typeface="+mj-cs"/>
              </a:rPr>
              <a:t>most</a:t>
            </a:r>
            <a:r>
              <a:rPr lang="en-GB" sz="1600" spc="21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100" dirty="0">
                <a:solidFill>
                  <a:schemeClr val="bg1"/>
                </a:solidFill>
                <a:latin typeface="Lucida Sans Unicode"/>
                <a:cs typeface="+mj-cs"/>
              </a:rPr>
              <a:t>popular</a:t>
            </a:r>
            <a:r>
              <a:rPr lang="en-GB" sz="1600" spc="-6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latin typeface="Lucida Sans Unicode"/>
                <a:cs typeface="+mj-cs"/>
              </a:rPr>
              <a:t>genres</a:t>
            </a:r>
            <a:r>
              <a:rPr lang="en-GB" sz="1600" spc="-9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latin typeface="Lucida Sans Unicode"/>
                <a:cs typeface="+mj-cs"/>
              </a:rPr>
              <a:t>based</a:t>
            </a:r>
            <a:r>
              <a:rPr lang="en-GB" sz="1600" spc="-10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latin typeface="Lucida Sans Unicode"/>
                <a:cs typeface="+mj-cs"/>
              </a:rPr>
              <a:t>on</a:t>
            </a:r>
            <a:r>
              <a:rPr lang="en-GB" sz="1600" spc="-10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5" dirty="0" err="1">
                <a:solidFill>
                  <a:schemeClr val="bg1"/>
                </a:solidFill>
                <a:latin typeface="Lucida Sans Unicode"/>
                <a:cs typeface="+mj-cs"/>
              </a:rPr>
              <a:t>enrollment</a:t>
            </a:r>
            <a:r>
              <a:rPr lang="en-GB" sz="1600" spc="-10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latin typeface="Lucida Sans Unicode"/>
                <a:cs typeface="+mj-cs"/>
              </a:rPr>
              <a:t>counts.</a:t>
            </a:r>
            <a:r>
              <a:rPr lang="en-GB" sz="1600" spc="-11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latin typeface="Lucida Sans Unicode"/>
                <a:cs typeface="+mj-cs"/>
              </a:rPr>
              <a:t>Additionally,</a:t>
            </a:r>
            <a:r>
              <a:rPr lang="en-GB" sz="1600" spc="-10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the</a:t>
            </a:r>
            <a:r>
              <a:rPr lang="en-GB" sz="1600" spc="-10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analysis</a:t>
            </a:r>
            <a:r>
              <a:rPr lang="en-GB" sz="1600" spc="-9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of</a:t>
            </a:r>
            <a:r>
              <a:rPr lang="en-GB" sz="1600" spc="-10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latin typeface="Lucida Sans Unicode"/>
                <a:cs typeface="+mj-cs"/>
              </a:rPr>
              <a:t>course</a:t>
            </a:r>
            <a:r>
              <a:rPr lang="en-GB" sz="1600" spc="-10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0" dirty="0" err="1">
                <a:solidFill>
                  <a:schemeClr val="bg1"/>
                </a:solidFill>
                <a:latin typeface="Lucida Sans Unicode"/>
                <a:cs typeface="+mj-cs"/>
              </a:rPr>
              <a:t>enrollments</a:t>
            </a:r>
            <a:r>
              <a:rPr lang="en-GB" sz="1600" spc="-3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latin typeface="Lucida Sans Unicode"/>
                <a:cs typeface="+mj-cs"/>
              </a:rPr>
              <a:t>shed</a:t>
            </a:r>
            <a:r>
              <a:rPr lang="en-GB" sz="1600" spc="-4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latin typeface="Lucida Sans Unicode"/>
                <a:cs typeface="+mj-cs"/>
              </a:rPr>
              <a:t>light </a:t>
            </a:r>
            <a:r>
              <a:rPr lang="en-GB" sz="1600" spc="-95" dirty="0">
                <a:solidFill>
                  <a:schemeClr val="bg1"/>
                </a:solidFill>
                <a:latin typeface="Lucida Sans Unicode"/>
                <a:cs typeface="+mj-cs"/>
              </a:rPr>
              <a:t>on</a:t>
            </a:r>
            <a:r>
              <a:rPr lang="en-GB" sz="1600" spc="-5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latin typeface="Lucida Sans Unicode"/>
                <a:cs typeface="+mj-cs"/>
              </a:rPr>
              <a:t>user</a:t>
            </a:r>
            <a:r>
              <a:rPr lang="en-GB" sz="1600" spc="-6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0" dirty="0" err="1">
                <a:solidFill>
                  <a:schemeClr val="bg1"/>
                </a:solidFill>
                <a:latin typeface="Lucida Sans Unicode"/>
                <a:cs typeface="+mj-cs"/>
              </a:rPr>
              <a:t>behavior</a:t>
            </a:r>
            <a:r>
              <a:rPr lang="en-GB" sz="1600" spc="-90" dirty="0">
                <a:solidFill>
                  <a:schemeClr val="bg1"/>
                </a:solidFill>
                <a:latin typeface="Lucida Sans Unicode"/>
                <a:cs typeface="+mj-cs"/>
              </a:rPr>
              <a:t>,</a:t>
            </a:r>
            <a:r>
              <a:rPr lang="en-GB" sz="1600" spc="-4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latin typeface="Lucida Sans Unicode"/>
                <a:cs typeface="+mj-cs"/>
              </a:rPr>
              <a:t>indicating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0" dirty="0">
                <a:solidFill>
                  <a:schemeClr val="bg1"/>
                </a:solidFill>
                <a:latin typeface="Lucida Sans Unicode"/>
                <a:cs typeface="+mj-cs"/>
              </a:rPr>
              <a:t>that</a:t>
            </a:r>
            <a:r>
              <a:rPr lang="en-GB" sz="1600" spc="-5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a </a:t>
            </a:r>
            <a:r>
              <a:rPr lang="en-GB" sz="1600" spc="-80" dirty="0">
                <a:solidFill>
                  <a:schemeClr val="bg1"/>
                </a:solidFill>
                <a:latin typeface="Lucida Sans Unicode"/>
                <a:cs typeface="+mj-cs"/>
              </a:rPr>
              <a:t>significant</a:t>
            </a:r>
            <a:r>
              <a:rPr lang="en-GB" sz="1600" spc="-5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latin typeface="Lucida Sans Unicode"/>
                <a:cs typeface="+mj-cs"/>
              </a:rPr>
              <a:t>portion</a:t>
            </a:r>
            <a:r>
              <a:rPr lang="en-GB" sz="1600" spc="-8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of</a:t>
            </a:r>
            <a:r>
              <a:rPr lang="en-GB" sz="1600" spc="-5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latin typeface="Lucida Sans Unicode"/>
                <a:cs typeface="+mj-cs"/>
              </a:rPr>
              <a:t>users</a:t>
            </a:r>
            <a:r>
              <a:rPr lang="en-GB" sz="1600" spc="-5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latin typeface="Lucida Sans Unicode"/>
                <a:cs typeface="+mj-cs"/>
              </a:rPr>
              <a:t>completed</a:t>
            </a:r>
            <a:r>
              <a:rPr lang="en-GB" sz="1600" spc="-6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latin typeface="Lucida Sans Unicode"/>
                <a:cs typeface="+mj-cs"/>
              </a:rPr>
              <a:t>courses</a:t>
            </a:r>
            <a:r>
              <a:rPr lang="en-GB" sz="1600" spc="-8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70" dirty="0">
                <a:solidFill>
                  <a:schemeClr val="bg1"/>
                </a:solidFill>
                <a:latin typeface="Lucida Sans Unicode"/>
                <a:cs typeface="+mj-cs"/>
              </a:rPr>
              <a:t>rather </a:t>
            </a:r>
            <a:r>
              <a:rPr lang="en-GB" sz="1600" spc="-75" dirty="0">
                <a:solidFill>
                  <a:schemeClr val="bg1"/>
                </a:solidFill>
                <a:latin typeface="Lucida Sans Unicode"/>
                <a:cs typeface="+mj-cs"/>
              </a:rPr>
              <a:t>than</a:t>
            </a:r>
            <a:r>
              <a:rPr lang="en-GB" sz="1600" spc="-8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latin typeface="Lucida Sans Unicode"/>
                <a:cs typeface="+mj-cs"/>
              </a:rPr>
              <a:t>merely</a:t>
            </a:r>
            <a:r>
              <a:rPr lang="en-GB" sz="1600" spc="-8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latin typeface="Lucida Sans Unicode"/>
                <a:cs typeface="+mj-cs"/>
              </a:rPr>
              <a:t>auditing</a:t>
            </a:r>
            <a:r>
              <a:rPr lang="en-GB" sz="1600" spc="-7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latin typeface="Lucida Sans Unicode"/>
                <a:cs typeface="+mj-cs"/>
              </a:rPr>
              <a:t>them.</a:t>
            </a:r>
            <a:r>
              <a:rPr lang="en-GB" sz="1600" spc="-7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latin typeface="Lucida Sans Unicode"/>
                <a:cs typeface="+mj-cs"/>
              </a:rPr>
              <a:t>Furthermore,</a:t>
            </a:r>
            <a:r>
              <a:rPr lang="en-GB" sz="1600" spc="-7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the</a:t>
            </a:r>
            <a:r>
              <a:rPr lang="en-GB" sz="1600" spc="-8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latin typeface="Lucida Sans Unicode"/>
                <a:cs typeface="+mj-cs"/>
              </a:rPr>
              <a:t>examination</a:t>
            </a:r>
            <a:r>
              <a:rPr lang="en-GB" sz="1600" spc="-7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of</a:t>
            </a:r>
            <a:r>
              <a:rPr lang="en-GB" sz="1600" spc="-8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70" dirty="0">
                <a:solidFill>
                  <a:schemeClr val="bg1"/>
                </a:solidFill>
                <a:latin typeface="Lucida Sans Unicode"/>
                <a:cs typeface="+mj-cs"/>
              </a:rPr>
              <a:t>the </a:t>
            </a:r>
            <a:r>
              <a:rPr lang="en-GB" sz="1600" spc="-85" dirty="0">
                <a:solidFill>
                  <a:schemeClr val="bg1"/>
                </a:solidFill>
                <a:latin typeface="Lucida Sans Unicode"/>
                <a:cs typeface="+mj-cs"/>
              </a:rPr>
              <a:t>top</a:t>
            </a:r>
            <a:r>
              <a:rPr lang="en-GB" sz="1600" spc="-6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latin typeface="Lucida Sans Unicode"/>
                <a:cs typeface="+mj-cs"/>
              </a:rPr>
              <a:t>20</a:t>
            </a:r>
            <a:r>
              <a:rPr lang="en-GB" sz="1600" spc="-10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latin typeface="Lucida Sans Unicode"/>
                <a:cs typeface="+mj-cs"/>
              </a:rPr>
              <a:t>most</a:t>
            </a:r>
            <a:r>
              <a:rPr lang="en-GB" sz="1600" spc="-11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latin typeface="Lucida Sans Unicode"/>
                <a:cs typeface="+mj-cs"/>
              </a:rPr>
              <a:t>popular</a:t>
            </a:r>
            <a:r>
              <a:rPr lang="en-GB" sz="1600" spc="-12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latin typeface="Lucida Sans Unicode"/>
                <a:cs typeface="+mj-cs"/>
              </a:rPr>
              <a:t>courses</a:t>
            </a:r>
            <a:r>
              <a:rPr lang="en-GB" sz="1600" spc="-11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latin typeface="Lucida Sans Unicode"/>
                <a:cs typeface="+mj-cs"/>
              </a:rPr>
              <a:t>showcased</a:t>
            </a:r>
            <a:r>
              <a:rPr lang="en-GB" sz="1600" spc="-12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a</a:t>
            </a:r>
            <a:r>
              <a:rPr lang="en-GB" sz="1600" spc="-11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latin typeface="Lucida Sans Unicode"/>
                <a:cs typeface="+mj-cs"/>
              </a:rPr>
              <a:t>strong</a:t>
            </a:r>
            <a:r>
              <a:rPr lang="en-GB" sz="1600" spc="-114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interest</a:t>
            </a:r>
            <a:r>
              <a:rPr lang="en-GB" sz="1600" spc="-114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latin typeface="Lucida Sans Unicode"/>
                <a:cs typeface="+mj-cs"/>
              </a:rPr>
              <a:t>in</a:t>
            </a:r>
            <a:r>
              <a:rPr lang="en-GB" sz="1600" spc="-114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latin typeface="Lucida Sans Unicode"/>
                <a:cs typeface="+mj-cs"/>
              </a:rPr>
              <a:t>data-</a:t>
            </a:r>
            <a:r>
              <a:rPr lang="en-GB" sz="1600" spc="-70" dirty="0">
                <a:solidFill>
                  <a:schemeClr val="bg1"/>
                </a:solidFill>
                <a:latin typeface="Lucida Sans Unicode"/>
                <a:cs typeface="+mj-cs"/>
              </a:rPr>
              <a:t>related</a:t>
            </a:r>
            <a:r>
              <a:rPr lang="en-GB" sz="1600" spc="-10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latin typeface="Lucida Sans Unicode"/>
                <a:cs typeface="+mj-cs"/>
              </a:rPr>
              <a:t>topics</a:t>
            </a:r>
            <a:r>
              <a:rPr lang="en-GB" sz="1600" spc="-11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latin typeface="Lucida Sans Unicode"/>
                <a:cs typeface="+mj-cs"/>
              </a:rPr>
              <a:t>such</a:t>
            </a:r>
            <a:r>
              <a:rPr lang="en-GB" sz="1600" spc="-114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latin typeface="Lucida Sans Unicode"/>
                <a:cs typeface="+mj-cs"/>
              </a:rPr>
              <a:t>as</a:t>
            </a:r>
            <a:r>
              <a:rPr lang="en-GB" sz="1600" spc="-5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0" dirty="0">
                <a:solidFill>
                  <a:schemeClr val="bg1"/>
                </a:solidFill>
                <a:latin typeface="Lucida Sans Unicode"/>
                <a:cs typeface="+mj-cs"/>
              </a:rPr>
              <a:t>Python</a:t>
            </a:r>
            <a:r>
              <a:rPr lang="en-GB" sz="1600" spc="-5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latin typeface="Lucida Sans Unicode"/>
                <a:cs typeface="+mj-cs"/>
              </a:rPr>
              <a:t>for</a:t>
            </a:r>
            <a:r>
              <a:rPr lang="en-GB" sz="1600" spc="-5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latin typeface="Lucida Sans Unicode"/>
                <a:cs typeface="+mj-cs"/>
              </a:rPr>
              <a:t>Data</a:t>
            </a:r>
            <a:r>
              <a:rPr lang="en-GB" sz="1600" spc="-5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latin typeface="Lucida Sans Unicode"/>
                <a:cs typeface="+mj-cs"/>
              </a:rPr>
              <a:t>Science,</a:t>
            </a:r>
            <a:r>
              <a:rPr lang="en-GB" sz="1600" spc="-4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latin typeface="Lucida Sans Unicode"/>
                <a:cs typeface="+mj-cs"/>
              </a:rPr>
              <a:t>Introduction</a:t>
            </a:r>
            <a:r>
              <a:rPr lang="en-GB" sz="1600" spc="-5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70" dirty="0">
                <a:solidFill>
                  <a:schemeClr val="bg1"/>
                </a:solidFill>
                <a:latin typeface="Lucida Sans Unicode"/>
                <a:cs typeface="+mj-cs"/>
              </a:rPr>
              <a:t>to</a:t>
            </a:r>
            <a:r>
              <a:rPr lang="en-GB" sz="1600" spc="-4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latin typeface="Lucida Sans Unicode"/>
                <a:cs typeface="+mj-cs"/>
              </a:rPr>
              <a:t>Data</a:t>
            </a:r>
            <a:r>
              <a:rPr lang="en-GB" sz="1600" spc="-5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latin typeface="Lucida Sans Unicode"/>
                <a:cs typeface="+mj-cs"/>
              </a:rPr>
              <a:t>Science,</a:t>
            </a:r>
            <a:r>
              <a:rPr lang="en-GB" sz="1600" spc="-4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latin typeface="Lucida Sans Unicode"/>
                <a:cs typeface="+mj-cs"/>
              </a:rPr>
              <a:t>and</a:t>
            </a:r>
            <a:r>
              <a:rPr lang="en-GB" sz="1600" spc="-4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55" dirty="0">
                <a:solidFill>
                  <a:schemeClr val="bg1"/>
                </a:solidFill>
                <a:latin typeface="Lucida Sans Unicode"/>
                <a:cs typeface="+mj-cs"/>
              </a:rPr>
              <a:t>Big </a:t>
            </a:r>
            <a:r>
              <a:rPr lang="en-GB" sz="1600" spc="-75" dirty="0">
                <a:solidFill>
                  <a:schemeClr val="bg1"/>
                </a:solidFill>
                <a:latin typeface="Lucida Sans Unicode"/>
                <a:cs typeface="+mj-cs"/>
              </a:rPr>
              <a:t>Data</a:t>
            </a:r>
            <a:r>
              <a:rPr lang="en-GB" sz="1600" spc="-5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latin typeface="Lucida Sans Unicode"/>
                <a:cs typeface="+mj-cs"/>
              </a:rPr>
              <a:t>101,</a:t>
            </a:r>
            <a:r>
              <a:rPr lang="en-GB" sz="1600" spc="-5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latin typeface="Lucida Sans Unicode"/>
                <a:cs typeface="+mj-cs"/>
              </a:rPr>
              <a:t>reflecting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 the</a:t>
            </a:r>
            <a:r>
              <a:rPr lang="en-GB" sz="1600" spc="-5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latin typeface="Lucida Sans Unicode"/>
                <a:cs typeface="+mj-cs"/>
              </a:rPr>
              <a:t>growing</a:t>
            </a:r>
            <a:r>
              <a:rPr lang="en-GB" sz="1600" spc="-5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100" dirty="0">
                <a:solidFill>
                  <a:schemeClr val="bg1"/>
                </a:solidFill>
                <a:latin typeface="Lucida Sans Unicode"/>
                <a:cs typeface="+mj-cs"/>
              </a:rPr>
              <a:t>demand</a:t>
            </a:r>
            <a:r>
              <a:rPr lang="en-GB" sz="1600" spc="-4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latin typeface="Lucida Sans Unicode"/>
                <a:cs typeface="+mj-cs"/>
              </a:rPr>
              <a:t>for</a:t>
            </a:r>
            <a:r>
              <a:rPr lang="en-GB" sz="1600" spc="-5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latin typeface="Lucida Sans Unicode"/>
                <a:cs typeface="+mj-cs"/>
              </a:rPr>
              <a:t>skills</a:t>
            </a:r>
            <a:r>
              <a:rPr lang="en-GB" sz="1600" spc="-5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latin typeface="Lucida Sans Unicode"/>
                <a:cs typeface="+mj-cs"/>
              </a:rPr>
              <a:t>in</a:t>
            </a:r>
            <a:r>
              <a:rPr lang="en-GB" sz="1600" spc="-5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70" dirty="0">
                <a:solidFill>
                  <a:schemeClr val="bg1"/>
                </a:solidFill>
                <a:latin typeface="Lucida Sans Unicode"/>
                <a:cs typeface="+mj-cs"/>
              </a:rPr>
              <a:t>data</a:t>
            </a:r>
            <a:r>
              <a:rPr lang="en-GB" sz="1600" spc="-5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70" dirty="0">
                <a:solidFill>
                  <a:schemeClr val="bg1"/>
                </a:solidFill>
                <a:latin typeface="Lucida Sans Unicode"/>
                <a:cs typeface="+mj-cs"/>
              </a:rPr>
              <a:t>analysis</a:t>
            </a:r>
            <a:r>
              <a:rPr lang="en-GB" sz="1600" spc="-4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latin typeface="Lucida Sans Unicode"/>
                <a:cs typeface="+mj-cs"/>
              </a:rPr>
              <a:t>and</a:t>
            </a:r>
            <a:r>
              <a:rPr lang="en-GB" sz="1600" spc="-6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latin typeface="Lucida Sans Unicode"/>
                <a:cs typeface="+mj-cs"/>
              </a:rPr>
              <a:t>machine</a:t>
            </a:r>
            <a:r>
              <a:rPr lang="en-GB" sz="1600" spc="-5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latin typeface="Lucida Sans Unicode"/>
                <a:cs typeface="+mj-cs"/>
              </a:rPr>
              <a:t>learning.</a:t>
            </a:r>
            <a:r>
              <a:rPr lang="en-GB" sz="1600" spc="-5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latin typeface="Lucida Sans Unicode"/>
                <a:cs typeface="+mj-cs"/>
              </a:rPr>
              <a:t>Overall,</a:t>
            </a:r>
            <a:r>
              <a:rPr lang="en-GB" sz="1600" spc="-5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these</a:t>
            </a:r>
            <a:r>
              <a:rPr lang="en-GB" sz="1600" spc="-3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latin typeface="Lucida Sans Unicode"/>
                <a:cs typeface="+mj-cs"/>
              </a:rPr>
              <a:t>findings</a:t>
            </a:r>
            <a:r>
              <a:rPr lang="en-GB" sz="1600" spc="-4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latin typeface="Lucida Sans Unicode"/>
                <a:cs typeface="+mj-cs"/>
              </a:rPr>
              <a:t>underscore</a:t>
            </a:r>
            <a:r>
              <a:rPr lang="en-GB" sz="1600" spc="-5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the</a:t>
            </a:r>
            <a:r>
              <a:rPr lang="en-GB" sz="1600" spc="-7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latin typeface="Lucida Sans Unicode"/>
                <a:cs typeface="+mj-cs"/>
              </a:rPr>
              <a:t>importance</a:t>
            </a:r>
            <a:r>
              <a:rPr lang="en-GB" sz="1600" spc="-8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of</a:t>
            </a:r>
            <a:r>
              <a:rPr lang="en-GB" sz="1600" spc="-5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latin typeface="Lucida Sans Unicode"/>
                <a:cs typeface="+mj-cs"/>
              </a:rPr>
              <a:t>providing</a:t>
            </a:r>
            <a:r>
              <a:rPr lang="en-GB" sz="1600" spc="-5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a wide </a:t>
            </a:r>
            <a:r>
              <a:rPr lang="en-GB" sz="1600" spc="-85" dirty="0">
                <a:solidFill>
                  <a:schemeClr val="bg1"/>
                </a:solidFill>
                <a:latin typeface="Lucida Sans Unicode"/>
                <a:cs typeface="+mj-cs"/>
              </a:rPr>
              <a:t>range</a:t>
            </a:r>
            <a:r>
              <a:rPr lang="en-GB" sz="1600" spc="-7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of</a:t>
            </a:r>
            <a:r>
              <a:rPr lang="en-GB" sz="1600" spc="-7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latin typeface="Lucida Sans Unicode"/>
                <a:cs typeface="+mj-cs"/>
              </a:rPr>
              <a:t>courses</a:t>
            </a:r>
            <a:r>
              <a:rPr lang="en-GB" sz="1600" spc="-4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that</a:t>
            </a:r>
            <a:r>
              <a:rPr lang="en-GB" sz="1600" spc="-5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cater</a:t>
            </a:r>
            <a:r>
              <a:rPr lang="en-GB" sz="1600" spc="-6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to</a:t>
            </a:r>
            <a:r>
              <a:rPr lang="en-GB" sz="1600" spc="-10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70" dirty="0">
                <a:solidFill>
                  <a:schemeClr val="bg1"/>
                </a:solidFill>
                <a:latin typeface="Lucida Sans Unicode"/>
                <a:cs typeface="+mj-cs"/>
              </a:rPr>
              <a:t>diverse</a:t>
            </a:r>
            <a:r>
              <a:rPr lang="en-GB" sz="1600" spc="-114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interests</a:t>
            </a:r>
            <a:r>
              <a:rPr lang="en-GB" sz="1600" spc="-11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while</a:t>
            </a:r>
            <a:r>
              <a:rPr lang="en-GB" sz="1600" spc="-12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latin typeface="Lucida Sans Unicode"/>
                <a:cs typeface="+mj-cs"/>
              </a:rPr>
              <a:t>also</a:t>
            </a:r>
            <a:r>
              <a:rPr lang="en-GB" sz="1600" spc="-95" dirty="0">
                <a:solidFill>
                  <a:schemeClr val="bg1"/>
                </a:solidFill>
                <a:latin typeface="Lucida Sans Unicode"/>
                <a:cs typeface="+mj-cs"/>
              </a:rPr>
              <a:t> highlighting</a:t>
            </a:r>
            <a:r>
              <a:rPr lang="en-GB" sz="1600" spc="-114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the</a:t>
            </a:r>
            <a:r>
              <a:rPr lang="en-GB" sz="1600" spc="-114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latin typeface="Lucida Sans Unicode"/>
                <a:cs typeface="+mj-cs"/>
              </a:rPr>
              <a:t>significance</a:t>
            </a:r>
            <a:r>
              <a:rPr lang="en-GB" sz="1600" spc="-13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of</a:t>
            </a:r>
            <a:r>
              <a:rPr lang="en-GB" sz="1600" spc="-10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latin typeface="Lucida Sans Unicode"/>
                <a:cs typeface="+mj-cs"/>
              </a:rPr>
              <a:t>data-</a:t>
            </a:r>
            <a:r>
              <a:rPr lang="en-GB" sz="1600" spc="-80" dirty="0">
                <a:solidFill>
                  <a:schemeClr val="bg1"/>
                </a:solidFill>
                <a:latin typeface="Lucida Sans Unicode"/>
                <a:cs typeface="+mj-cs"/>
              </a:rPr>
              <a:t>driven</a:t>
            </a:r>
            <a:r>
              <a:rPr lang="en-GB" sz="1600" spc="-11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latin typeface="Lucida Sans Unicode"/>
                <a:cs typeface="+mj-cs"/>
              </a:rPr>
              <a:t>insights</a:t>
            </a:r>
            <a:r>
              <a:rPr lang="en-GB" sz="1600" spc="-9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100" dirty="0">
                <a:solidFill>
                  <a:schemeClr val="bg1"/>
                </a:solidFill>
                <a:latin typeface="Lucida Sans Unicode"/>
                <a:cs typeface="+mj-cs"/>
              </a:rPr>
              <a:t>in</a:t>
            </a:r>
            <a:r>
              <a:rPr lang="en-GB" sz="1600" spc="-7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latin typeface="Lucida Sans Unicode"/>
                <a:cs typeface="+mj-cs"/>
              </a:rPr>
              <a:t>optimizing</a:t>
            </a:r>
            <a:r>
              <a:rPr lang="en-GB" sz="1600" spc="-13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latin typeface="Lucida Sans Unicode"/>
                <a:cs typeface="+mj-cs"/>
              </a:rPr>
              <a:t>course</a:t>
            </a:r>
            <a:r>
              <a:rPr lang="en-GB" sz="1600" spc="-14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latin typeface="Lucida Sans Unicode"/>
                <a:cs typeface="+mj-cs"/>
              </a:rPr>
              <a:t>offerings</a:t>
            </a:r>
            <a:r>
              <a:rPr lang="en-GB" sz="1600" spc="-14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latin typeface="Lucida Sans Unicode"/>
                <a:cs typeface="+mj-cs"/>
              </a:rPr>
              <a:t>and</a:t>
            </a:r>
            <a:r>
              <a:rPr lang="en-GB" sz="1600" spc="-10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latin typeface="Lucida Sans Unicode"/>
                <a:cs typeface="+mj-cs"/>
              </a:rPr>
              <a:t>enhancing</a:t>
            </a:r>
            <a:r>
              <a:rPr lang="en-GB" sz="1600" spc="-12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latin typeface="Lucida Sans Unicode"/>
                <a:cs typeface="+mj-cs"/>
              </a:rPr>
              <a:t>user</a:t>
            </a:r>
            <a:r>
              <a:rPr lang="en-GB" sz="1600" spc="-130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latin typeface="Lucida Sans Unicode"/>
                <a:cs typeface="+mj-cs"/>
              </a:rPr>
              <a:t>engagement</a:t>
            </a:r>
            <a:r>
              <a:rPr lang="en-GB" sz="1600" spc="-12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latin typeface="Lucida Sans Unicode"/>
                <a:cs typeface="+mj-cs"/>
              </a:rPr>
              <a:t>on</a:t>
            </a:r>
            <a:r>
              <a:rPr lang="en-GB" sz="1600" spc="-125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latin typeface="Lucida Sans Unicode"/>
                <a:cs typeface="+mj-cs"/>
              </a:rPr>
              <a:t>the</a:t>
            </a:r>
            <a:r>
              <a:rPr lang="en-GB" sz="1600" spc="-114" dirty="0">
                <a:solidFill>
                  <a:schemeClr val="bg1"/>
                </a:solidFill>
                <a:latin typeface="Lucida Sans Unicode"/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latin typeface="Lucida Sans Unicode"/>
                <a:cs typeface="+mj-cs"/>
              </a:rPr>
              <a:t>platform.</a:t>
            </a:r>
            <a:endParaRPr lang="en-GB" sz="1600" dirty="0">
              <a:solidFill>
                <a:schemeClr val="bg1"/>
              </a:solidFill>
              <a:latin typeface="Lucida Sans Unicode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AA209-6EEB-6BC1-85AB-657BE6DFC4F1}"/>
              </a:ext>
            </a:extLst>
          </p:cNvPr>
          <p:cNvSpPr txBox="1"/>
          <p:nvPr/>
        </p:nvSpPr>
        <p:spPr>
          <a:xfrm>
            <a:off x="1295400" y="101188"/>
            <a:ext cx="6477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Conclusion of Exploratory Data Analysis EDA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121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23B3B41-B593-4C5E-D065-B3447F7D7391}"/>
              </a:ext>
            </a:extLst>
          </p:cNvPr>
          <p:cNvSpPr/>
          <p:nvPr/>
        </p:nvSpPr>
        <p:spPr>
          <a:xfrm flipV="1">
            <a:off x="0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F8BE59F-EE49-E09A-EB49-A49325278BA7}"/>
              </a:ext>
            </a:extLst>
          </p:cNvPr>
          <p:cNvSpPr/>
          <p:nvPr/>
        </p:nvSpPr>
        <p:spPr>
          <a:xfrm flipH="1" flipV="1">
            <a:off x="7976235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661FE-2F3D-99EE-12BA-AC3230FE8FFF}"/>
              </a:ext>
            </a:extLst>
          </p:cNvPr>
          <p:cNvSpPr txBox="1"/>
          <p:nvPr/>
        </p:nvSpPr>
        <p:spPr>
          <a:xfrm>
            <a:off x="762000" y="670064"/>
            <a:ext cx="7291400" cy="3749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15100"/>
              </a:lnSpc>
              <a:spcBef>
                <a:spcPts val="105"/>
              </a:spcBef>
            </a:pPr>
            <a:r>
              <a:rPr lang="en-GB" sz="1600" spc="-70" dirty="0">
                <a:solidFill>
                  <a:schemeClr val="bg1"/>
                </a:solidFill>
                <a:cs typeface="+mj-cs"/>
              </a:rPr>
              <a:t>The</a:t>
            </a:r>
            <a:r>
              <a:rPr lang="en-GB" sz="1600" spc="-2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105" dirty="0">
                <a:solidFill>
                  <a:schemeClr val="bg1"/>
                </a:solidFill>
                <a:cs typeface="+mj-cs"/>
              </a:rPr>
              <a:t>Content-</a:t>
            </a:r>
            <a:r>
              <a:rPr lang="en-GB" sz="1600" spc="-60" dirty="0">
                <a:solidFill>
                  <a:schemeClr val="bg1"/>
                </a:solidFill>
                <a:cs typeface="+mj-cs"/>
              </a:rPr>
              <a:t>based</a:t>
            </a:r>
            <a:r>
              <a:rPr lang="en-GB" sz="1600" spc="-2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cs typeface="+mj-cs"/>
              </a:rPr>
              <a:t>Recommender</a:t>
            </a:r>
            <a:r>
              <a:rPr lang="en-GB" sz="1600" spc="-1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25" dirty="0">
                <a:solidFill>
                  <a:schemeClr val="bg1"/>
                </a:solidFill>
                <a:cs typeface="+mj-cs"/>
              </a:rPr>
              <a:t>System</a:t>
            </a:r>
            <a:r>
              <a:rPr lang="en-GB" sz="1600" spc="-4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0" dirty="0">
                <a:solidFill>
                  <a:schemeClr val="bg1"/>
                </a:solidFill>
                <a:cs typeface="+mj-cs"/>
              </a:rPr>
              <a:t>Using</a:t>
            </a:r>
            <a:r>
              <a:rPr lang="en-GB" sz="1600" spc="-2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30" dirty="0">
                <a:solidFill>
                  <a:schemeClr val="bg1"/>
                </a:solidFill>
                <a:cs typeface="+mj-cs"/>
              </a:rPr>
              <a:t>User</a:t>
            </a:r>
            <a:r>
              <a:rPr lang="en-GB" sz="1600" spc="-2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40" dirty="0">
                <a:solidFill>
                  <a:schemeClr val="bg1"/>
                </a:solidFill>
                <a:cs typeface="+mj-cs"/>
              </a:rPr>
              <a:t>Profile</a:t>
            </a:r>
            <a:r>
              <a:rPr lang="en-GB" sz="1600" spc="-2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And</a:t>
            </a:r>
            <a:r>
              <a:rPr lang="en-GB" sz="1600" spc="-1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Course</a:t>
            </a:r>
            <a:r>
              <a:rPr lang="en-GB" sz="1600" spc="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0" dirty="0">
                <a:solidFill>
                  <a:schemeClr val="bg1"/>
                </a:solidFill>
                <a:cs typeface="+mj-cs"/>
              </a:rPr>
              <a:t>Genres</a:t>
            </a:r>
            <a:r>
              <a:rPr lang="en-GB" sz="1600" spc="-1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begins</a:t>
            </a:r>
            <a:r>
              <a:rPr lang="en-GB" sz="160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20" dirty="0">
                <a:solidFill>
                  <a:schemeClr val="bg1"/>
                </a:solidFill>
                <a:cs typeface="+mj-cs"/>
              </a:rPr>
              <a:t>with </a:t>
            </a:r>
            <a:r>
              <a:rPr lang="en-GB" sz="1600" spc="-55" dirty="0">
                <a:solidFill>
                  <a:schemeClr val="bg1"/>
                </a:solidFill>
                <a:cs typeface="+mj-cs"/>
              </a:rPr>
              <a:t>setting</a:t>
            </a:r>
            <a:r>
              <a:rPr lang="en-GB" sz="1600" spc="-1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50" dirty="0">
                <a:solidFill>
                  <a:schemeClr val="bg1"/>
                </a:solidFill>
                <a:cs typeface="+mj-cs"/>
              </a:rPr>
              <a:t>up</a:t>
            </a:r>
            <a:r>
              <a:rPr lang="en-GB" sz="1600" spc="-1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20" dirty="0">
                <a:solidFill>
                  <a:schemeClr val="bg1"/>
                </a:solidFill>
                <a:cs typeface="+mj-cs"/>
              </a:rPr>
              <a:t>the</a:t>
            </a:r>
            <a:r>
              <a:rPr lang="en-GB" sz="1600" spc="-1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40" dirty="0">
                <a:solidFill>
                  <a:schemeClr val="bg1"/>
                </a:solidFill>
                <a:cs typeface="+mj-cs"/>
              </a:rPr>
              <a:t>task</a:t>
            </a:r>
            <a:r>
              <a:rPr lang="en-GB" sz="1600" spc="-2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dirty="0">
                <a:solidFill>
                  <a:schemeClr val="bg1"/>
                </a:solidFill>
                <a:cs typeface="+mj-cs"/>
              </a:rPr>
              <a:t>of</a:t>
            </a:r>
            <a:r>
              <a:rPr lang="en-GB" sz="1600" spc="-1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generating</a:t>
            </a:r>
            <a:r>
              <a:rPr lang="en-GB" sz="1600" spc="-1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25" dirty="0">
                <a:solidFill>
                  <a:schemeClr val="bg1"/>
                </a:solidFill>
                <a:cs typeface="+mj-cs"/>
              </a:rPr>
              <a:t>course 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recommendations</a:t>
            </a:r>
            <a:r>
              <a:rPr lang="en-GB" sz="160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100" dirty="0">
                <a:solidFill>
                  <a:schemeClr val="bg1"/>
                </a:solidFill>
                <a:cs typeface="+mj-cs"/>
              </a:rPr>
              <a:t>based</a:t>
            </a:r>
            <a:r>
              <a:rPr lang="en-GB" sz="1600" spc="1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160" dirty="0">
                <a:solidFill>
                  <a:schemeClr val="bg1"/>
                </a:solidFill>
                <a:cs typeface="+mj-cs"/>
              </a:rPr>
              <a:t>on</a:t>
            </a:r>
            <a:r>
              <a:rPr lang="en-GB" sz="1600" spc="7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user</a:t>
            </a:r>
            <a:r>
              <a:rPr lang="en-GB" sz="1600" spc="5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profile</a:t>
            </a:r>
            <a:r>
              <a:rPr lang="en-GB" sz="1600" spc="4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120" dirty="0">
                <a:solidFill>
                  <a:schemeClr val="bg1"/>
                </a:solidFill>
                <a:cs typeface="+mj-cs"/>
              </a:rPr>
              <a:t>and</a:t>
            </a:r>
            <a:r>
              <a:rPr lang="en-GB" sz="1600" spc="5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100" dirty="0">
                <a:solidFill>
                  <a:schemeClr val="bg1"/>
                </a:solidFill>
                <a:cs typeface="+mj-cs"/>
              </a:rPr>
              <a:t>course</a:t>
            </a:r>
            <a:r>
              <a:rPr lang="en-GB" sz="1600" spc="3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105" dirty="0">
                <a:solidFill>
                  <a:schemeClr val="bg1"/>
                </a:solidFill>
                <a:cs typeface="+mj-cs"/>
              </a:rPr>
              <a:t>genre</a:t>
            </a:r>
            <a:r>
              <a:rPr lang="en-GB" sz="1600" spc="2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vectors.</a:t>
            </a:r>
            <a:r>
              <a:rPr lang="en-GB" sz="1600" spc="4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140" dirty="0">
                <a:solidFill>
                  <a:schemeClr val="bg1"/>
                </a:solidFill>
                <a:cs typeface="+mj-cs"/>
              </a:rPr>
              <a:t>The</a:t>
            </a:r>
            <a:r>
              <a:rPr lang="en-GB" sz="1600" spc="5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process</a:t>
            </a:r>
            <a:r>
              <a:rPr lang="en-GB" sz="1600" spc="5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involves</a:t>
            </a:r>
            <a:r>
              <a:rPr lang="en-GB" sz="1600" spc="5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110" dirty="0">
                <a:solidFill>
                  <a:schemeClr val="bg1"/>
                </a:solidFill>
                <a:cs typeface="+mj-cs"/>
              </a:rPr>
              <a:t>loading</a:t>
            </a:r>
            <a:r>
              <a:rPr lang="en-GB" sz="1600" spc="4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user</a:t>
            </a:r>
            <a:r>
              <a:rPr lang="en-GB" sz="1600" spc="5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profiles</a:t>
            </a:r>
            <a:r>
              <a:rPr lang="en-GB" sz="1600" spc="4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120" dirty="0">
                <a:solidFill>
                  <a:schemeClr val="bg1"/>
                </a:solidFill>
                <a:cs typeface="+mj-cs"/>
              </a:rPr>
              <a:t>and</a:t>
            </a:r>
            <a:r>
              <a:rPr lang="en-GB" sz="1600" spc="5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course</a:t>
            </a:r>
            <a:r>
              <a:rPr lang="en-GB" sz="1600" spc="4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105" dirty="0">
                <a:solidFill>
                  <a:schemeClr val="bg1"/>
                </a:solidFill>
                <a:cs typeface="+mj-cs"/>
              </a:rPr>
              <a:t>genre</a:t>
            </a:r>
            <a:r>
              <a:rPr lang="en-GB" sz="1600" spc="4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35" dirty="0" err="1">
                <a:solidFill>
                  <a:schemeClr val="bg1"/>
                </a:solidFill>
                <a:cs typeface="+mj-cs"/>
              </a:rPr>
              <a:t>dataframes</a:t>
            </a:r>
            <a:r>
              <a:rPr lang="en-GB" sz="1600" spc="-35" dirty="0">
                <a:solidFill>
                  <a:schemeClr val="bg1"/>
                </a:solidFill>
                <a:cs typeface="+mj-cs"/>
              </a:rPr>
              <a:t>, 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extracting</a:t>
            </a:r>
            <a:r>
              <a:rPr lang="en-GB" sz="1600" spc="3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user</a:t>
            </a:r>
            <a:r>
              <a:rPr lang="en-GB" sz="1600" spc="3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0" dirty="0">
                <a:solidFill>
                  <a:schemeClr val="bg1"/>
                </a:solidFill>
                <a:cs typeface="+mj-cs"/>
              </a:rPr>
              <a:t>interests,</a:t>
            </a:r>
            <a:r>
              <a:rPr lang="en-GB" sz="1600" spc="4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identifying</a:t>
            </a:r>
            <a:r>
              <a:rPr lang="en-GB" sz="1600" spc="3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105" dirty="0">
                <a:solidFill>
                  <a:schemeClr val="bg1"/>
                </a:solidFill>
                <a:cs typeface="+mj-cs"/>
              </a:rPr>
              <a:t>unknown</a:t>
            </a:r>
            <a:r>
              <a:rPr lang="en-GB" sz="1600" spc="2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courses</a:t>
            </a:r>
            <a:r>
              <a:rPr lang="en-GB" sz="1600" spc="3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for</a:t>
            </a:r>
            <a:r>
              <a:rPr lang="en-GB" sz="1600" spc="3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each</a:t>
            </a:r>
            <a:r>
              <a:rPr lang="en-GB" sz="1600" spc="2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user,</a:t>
            </a:r>
            <a:r>
              <a:rPr lang="en-GB" sz="1600" spc="4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110" dirty="0">
                <a:solidFill>
                  <a:schemeClr val="bg1"/>
                </a:solidFill>
                <a:cs typeface="+mj-cs"/>
              </a:rPr>
              <a:t>computing</a:t>
            </a:r>
            <a:r>
              <a:rPr lang="en-GB" sz="1600" spc="3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recommendation</a:t>
            </a:r>
            <a:r>
              <a:rPr lang="en-GB" sz="1600" spc="2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scores,</a:t>
            </a:r>
            <a:r>
              <a:rPr lang="en-GB" sz="1600" spc="5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114" dirty="0">
                <a:solidFill>
                  <a:schemeClr val="bg1"/>
                </a:solidFill>
                <a:cs typeface="+mj-cs"/>
              </a:rPr>
              <a:t>and</a:t>
            </a:r>
            <a:r>
              <a:rPr lang="en-GB" sz="1600" spc="3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filtering</a:t>
            </a:r>
            <a:r>
              <a:rPr lang="en-GB" sz="1600" spc="1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out</a:t>
            </a:r>
            <a:r>
              <a:rPr lang="en-GB" sz="1600" spc="3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courses</a:t>
            </a:r>
            <a:r>
              <a:rPr lang="en-GB" sz="1600" spc="3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below</a:t>
            </a:r>
            <a:r>
              <a:rPr lang="en-GB" sz="1600" spc="2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50" dirty="0">
                <a:solidFill>
                  <a:schemeClr val="bg1"/>
                </a:solidFill>
                <a:cs typeface="+mj-cs"/>
              </a:rPr>
              <a:t>a </a:t>
            </a:r>
            <a:r>
              <a:rPr lang="en-GB" sz="1600" spc="-55" dirty="0">
                <a:solidFill>
                  <a:schemeClr val="bg1"/>
                </a:solidFill>
                <a:cs typeface="+mj-cs"/>
              </a:rPr>
              <a:t>specified</a:t>
            </a:r>
            <a:r>
              <a:rPr lang="en-GB" sz="1600" spc="-3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0" dirty="0">
                <a:solidFill>
                  <a:schemeClr val="bg1"/>
                </a:solidFill>
                <a:cs typeface="+mj-cs"/>
              </a:rPr>
              <a:t>threshold.</a:t>
            </a:r>
            <a:r>
              <a:rPr lang="en-GB" sz="1600" spc="-1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25" dirty="0">
                <a:solidFill>
                  <a:schemeClr val="bg1"/>
                </a:solidFill>
                <a:cs typeface="+mj-cs"/>
              </a:rPr>
              <a:t>After</a:t>
            </a:r>
            <a:r>
              <a:rPr lang="en-GB" sz="1600" spc="-6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cs typeface="+mj-cs"/>
              </a:rPr>
              <a:t>completing</a:t>
            </a:r>
            <a:r>
              <a:rPr lang="en-GB" sz="1600" spc="-1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dirty="0">
                <a:solidFill>
                  <a:schemeClr val="bg1"/>
                </a:solidFill>
                <a:cs typeface="+mj-cs"/>
              </a:rPr>
              <a:t>the</a:t>
            </a:r>
            <a:r>
              <a:rPr lang="en-GB" sz="1600" spc="-75" dirty="0">
                <a:solidFill>
                  <a:schemeClr val="bg1"/>
                </a:solidFill>
                <a:cs typeface="+mj-cs"/>
              </a:rPr>
              <a:t> recommendation</a:t>
            </a:r>
            <a:r>
              <a:rPr lang="en-GB" sz="1600" spc="-1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40" dirty="0">
                <a:solidFill>
                  <a:schemeClr val="bg1"/>
                </a:solidFill>
                <a:cs typeface="+mj-cs"/>
              </a:rPr>
              <a:t>scores</a:t>
            </a:r>
            <a:r>
              <a:rPr lang="en-GB" sz="1600" spc="-2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dirty="0">
                <a:solidFill>
                  <a:schemeClr val="bg1"/>
                </a:solidFill>
                <a:cs typeface="+mj-cs"/>
              </a:rPr>
              <a:t>for</a:t>
            </a:r>
            <a:r>
              <a:rPr lang="en-GB" sz="1600" spc="-3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dirty="0">
                <a:solidFill>
                  <a:schemeClr val="bg1"/>
                </a:solidFill>
                <a:cs typeface="+mj-cs"/>
              </a:rPr>
              <a:t>all</a:t>
            </a:r>
            <a:r>
              <a:rPr lang="en-GB" sz="1600" spc="-3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dirty="0">
                <a:solidFill>
                  <a:schemeClr val="bg1"/>
                </a:solidFill>
                <a:cs typeface="+mj-cs"/>
              </a:rPr>
              <a:t>test</a:t>
            </a:r>
            <a:r>
              <a:rPr lang="en-GB" sz="1600" spc="-3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45" dirty="0">
                <a:solidFill>
                  <a:schemeClr val="bg1"/>
                </a:solidFill>
                <a:cs typeface="+mj-cs"/>
              </a:rPr>
              <a:t>users,</a:t>
            </a:r>
            <a:r>
              <a:rPr lang="en-GB" sz="1600" spc="-2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dirty="0">
                <a:solidFill>
                  <a:schemeClr val="bg1"/>
                </a:solidFill>
                <a:cs typeface="+mj-cs"/>
              </a:rPr>
              <a:t>the</a:t>
            </a:r>
            <a:r>
              <a:rPr lang="en-GB" sz="1600" spc="-3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40" dirty="0">
                <a:solidFill>
                  <a:schemeClr val="bg1"/>
                </a:solidFill>
                <a:cs typeface="+mj-cs"/>
              </a:rPr>
              <a:t>analysis</a:t>
            </a:r>
            <a:r>
              <a:rPr lang="en-GB" sz="1600" spc="-3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45" dirty="0">
                <a:solidFill>
                  <a:schemeClr val="bg1"/>
                </a:solidFill>
                <a:cs typeface="+mj-cs"/>
              </a:rPr>
              <a:t>focuses</a:t>
            </a:r>
            <a:r>
              <a:rPr lang="en-GB" sz="1600" spc="-4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dirty="0">
                <a:solidFill>
                  <a:schemeClr val="bg1"/>
                </a:solidFill>
                <a:cs typeface="+mj-cs"/>
              </a:rPr>
              <a:t>on</a:t>
            </a:r>
            <a:r>
              <a:rPr lang="en-GB" sz="1600" spc="-4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0" dirty="0">
                <a:solidFill>
                  <a:schemeClr val="bg1"/>
                </a:solidFill>
                <a:cs typeface="+mj-cs"/>
              </a:rPr>
              <a:t>evaluating</a:t>
            </a:r>
            <a:r>
              <a:rPr lang="en-GB" sz="1600" spc="-2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dirty="0">
                <a:solidFill>
                  <a:schemeClr val="bg1"/>
                </a:solidFill>
                <a:cs typeface="+mj-cs"/>
              </a:rPr>
              <a:t>the</a:t>
            </a:r>
            <a:r>
              <a:rPr lang="en-GB" sz="1600" spc="-4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10" dirty="0">
                <a:solidFill>
                  <a:schemeClr val="bg1"/>
                </a:solidFill>
                <a:cs typeface="+mj-cs"/>
              </a:rPr>
              <a:t>system's </a:t>
            </a:r>
            <a:r>
              <a:rPr lang="en-GB" sz="1600" spc="-100" dirty="0">
                <a:solidFill>
                  <a:schemeClr val="bg1"/>
                </a:solidFill>
                <a:cs typeface="+mj-cs"/>
              </a:rPr>
              <a:t>performance.</a:t>
            </a:r>
            <a:r>
              <a:rPr lang="en-GB" sz="1600" spc="4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105" dirty="0">
                <a:solidFill>
                  <a:schemeClr val="bg1"/>
                </a:solidFill>
                <a:cs typeface="+mj-cs"/>
              </a:rPr>
              <a:t>This</a:t>
            </a:r>
            <a:r>
              <a:rPr lang="en-GB" sz="1600" spc="4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includes</a:t>
            </a:r>
            <a:r>
              <a:rPr lang="en-GB" sz="1600" spc="4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determining</a:t>
            </a:r>
            <a:r>
              <a:rPr lang="en-GB" sz="1600" spc="4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the</a:t>
            </a:r>
            <a:r>
              <a:rPr lang="en-GB" sz="1600" spc="3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average</a:t>
            </a:r>
            <a:r>
              <a:rPr lang="en-GB" sz="1600" spc="1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110" dirty="0">
                <a:solidFill>
                  <a:schemeClr val="bg1"/>
                </a:solidFill>
                <a:cs typeface="+mj-cs"/>
              </a:rPr>
              <a:t>number</a:t>
            </a:r>
            <a:r>
              <a:rPr lang="en-GB" sz="1600" spc="2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of</a:t>
            </a:r>
            <a:r>
              <a:rPr lang="en-GB" sz="1600" spc="3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105" dirty="0">
                <a:solidFill>
                  <a:schemeClr val="bg1"/>
                </a:solidFill>
                <a:cs typeface="+mj-cs"/>
              </a:rPr>
              <a:t>recommended</a:t>
            </a:r>
            <a:r>
              <a:rPr lang="en-GB" sz="1600" spc="3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courses</a:t>
            </a:r>
            <a:r>
              <a:rPr lang="en-GB" sz="1600" spc="4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110" dirty="0">
                <a:solidFill>
                  <a:schemeClr val="bg1"/>
                </a:solidFill>
                <a:cs typeface="+mj-cs"/>
              </a:rPr>
              <a:t>per</a:t>
            </a:r>
            <a:r>
              <a:rPr lang="en-GB" sz="1600" spc="4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user</a:t>
            </a:r>
            <a:r>
              <a:rPr lang="en-GB" sz="1600" spc="4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114" dirty="0">
                <a:solidFill>
                  <a:schemeClr val="bg1"/>
                </a:solidFill>
                <a:cs typeface="+mj-cs"/>
              </a:rPr>
              <a:t>and</a:t>
            </a:r>
            <a:r>
              <a:rPr lang="en-GB" sz="1600" spc="4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identifying</a:t>
            </a:r>
            <a:r>
              <a:rPr lang="en-GB" sz="1600" spc="4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the</a:t>
            </a:r>
            <a:r>
              <a:rPr lang="en-GB" sz="1600" spc="3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105" dirty="0">
                <a:solidFill>
                  <a:schemeClr val="bg1"/>
                </a:solidFill>
                <a:cs typeface="+mj-cs"/>
              </a:rPr>
              <a:t>top</a:t>
            </a:r>
            <a:r>
              <a:rPr lang="en-GB" sz="1600" spc="3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135" dirty="0">
                <a:solidFill>
                  <a:schemeClr val="bg1"/>
                </a:solidFill>
                <a:cs typeface="+mj-cs"/>
              </a:rPr>
              <a:t>10</a:t>
            </a:r>
            <a:r>
              <a:rPr lang="en-GB" sz="1600" spc="4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most</a:t>
            </a:r>
            <a:r>
              <a:rPr lang="en-GB" sz="1600" spc="4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35" dirty="0">
                <a:solidFill>
                  <a:schemeClr val="bg1"/>
                </a:solidFill>
                <a:cs typeface="+mj-cs"/>
              </a:rPr>
              <a:t>frequently 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recommended</a:t>
            </a:r>
            <a:r>
              <a:rPr lang="en-GB" sz="1600" spc="1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0" dirty="0">
                <a:solidFill>
                  <a:schemeClr val="bg1"/>
                </a:solidFill>
                <a:cs typeface="+mj-cs"/>
              </a:rPr>
              <a:t>courses</a:t>
            </a:r>
            <a:r>
              <a:rPr lang="en-GB" sz="160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50" dirty="0">
                <a:solidFill>
                  <a:schemeClr val="bg1"/>
                </a:solidFill>
                <a:cs typeface="+mj-cs"/>
              </a:rPr>
              <a:t>across</a:t>
            </a:r>
            <a:r>
              <a:rPr lang="en-GB" sz="1600" spc="1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dirty="0">
                <a:solidFill>
                  <a:schemeClr val="bg1"/>
                </a:solidFill>
                <a:cs typeface="+mj-cs"/>
              </a:rPr>
              <a:t>all</a:t>
            </a:r>
            <a:r>
              <a:rPr lang="en-GB" sz="1600" spc="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50" dirty="0">
                <a:solidFill>
                  <a:schemeClr val="bg1"/>
                </a:solidFill>
                <a:cs typeface="+mj-cs"/>
              </a:rPr>
              <a:t>users.</a:t>
            </a:r>
            <a:r>
              <a:rPr lang="en-GB" sz="1600" spc="1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40" dirty="0">
                <a:solidFill>
                  <a:schemeClr val="bg1"/>
                </a:solidFill>
                <a:cs typeface="+mj-cs"/>
              </a:rPr>
              <a:t>The</a:t>
            </a:r>
            <a:r>
              <a:rPr lang="en-GB" sz="160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55" dirty="0">
                <a:solidFill>
                  <a:schemeClr val="bg1"/>
                </a:solidFill>
                <a:cs typeface="+mj-cs"/>
              </a:rPr>
              <a:t>average</a:t>
            </a:r>
            <a:r>
              <a:rPr lang="en-GB" sz="1600" spc="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cs typeface="+mj-cs"/>
              </a:rPr>
              <a:t>number</a:t>
            </a:r>
            <a:r>
              <a:rPr lang="en-GB" sz="1600" spc="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dirty="0">
                <a:solidFill>
                  <a:schemeClr val="bg1"/>
                </a:solidFill>
                <a:cs typeface="+mj-cs"/>
              </a:rPr>
              <a:t>of 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recommended</a:t>
            </a:r>
            <a:r>
              <a:rPr lang="en-GB" sz="160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0" dirty="0">
                <a:solidFill>
                  <a:schemeClr val="bg1"/>
                </a:solidFill>
                <a:cs typeface="+mj-cs"/>
              </a:rPr>
              <a:t>courses</a:t>
            </a:r>
            <a:r>
              <a:rPr lang="en-GB" sz="1600" spc="2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20" dirty="0">
                <a:solidFill>
                  <a:schemeClr val="bg1"/>
                </a:solidFill>
                <a:cs typeface="+mj-cs"/>
              </a:rPr>
              <a:t>per</a:t>
            </a:r>
            <a:r>
              <a:rPr lang="en-GB" sz="1600" spc="1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25" dirty="0">
                <a:solidFill>
                  <a:schemeClr val="bg1"/>
                </a:solidFill>
                <a:cs typeface="+mj-cs"/>
              </a:rPr>
              <a:t>user</a:t>
            </a:r>
            <a:r>
              <a:rPr lang="en-GB" sz="1600" spc="1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dirty="0">
                <a:solidFill>
                  <a:schemeClr val="bg1"/>
                </a:solidFill>
                <a:cs typeface="+mj-cs"/>
              </a:rPr>
              <a:t>is</a:t>
            </a:r>
            <a:r>
              <a:rPr lang="en-GB" sz="1600" spc="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cs typeface="+mj-cs"/>
              </a:rPr>
              <a:t>approximately</a:t>
            </a:r>
            <a:r>
              <a:rPr lang="en-GB" sz="1600" spc="-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b="1" spc="-30" dirty="0">
                <a:solidFill>
                  <a:schemeClr val="bg1"/>
                </a:solidFill>
                <a:latin typeface="Trebuchet MS"/>
                <a:cs typeface="+mj-cs"/>
              </a:rPr>
              <a:t>61.82</a:t>
            </a:r>
            <a:r>
              <a:rPr lang="en-GB" sz="1600" spc="-30" dirty="0">
                <a:solidFill>
                  <a:schemeClr val="bg1"/>
                </a:solidFill>
                <a:cs typeface="+mj-cs"/>
              </a:rPr>
              <a:t>,</a:t>
            </a:r>
            <a:r>
              <a:rPr lang="en-GB" sz="1600" spc="2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indicating</a:t>
            </a:r>
            <a:r>
              <a:rPr lang="en-GB" sz="160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50" dirty="0">
                <a:solidFill>
                  <a:schemeClr val="bg1"/>
                </a:solidFill>
                <a:cs typeface="+mj-cs"/>
              </a:rPr>
              <a:t>a </a:t>
            </a:r>
            <a:r>
              <a:rPr lang="en-GB" sz="1600" spc="-65" dirty="0">
                <a:solidFill>
                  <a:schemeClr val="bg1"/>
                </a:solidFill>
                <a:cs typeface="+mj-cs"/>
              </a:rPr>
              <a:t>substantial</a:t>
            </a:r>
            <a:r>
              <a:rPr lang="en-GB" sz="1600" spc="-1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number</a:t>
            </a:r>
            <a:r>
              <a:rPr lang="en-GB" sz="1600" spc="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dirty="0">
                <a:solidFill>
                  <a:schemeClr val="bg1"/>
                </a:solidFill>
                <a:cs typeface="+mj-cs"/>
              </a:rPr>
              <a:t>of</a:t>
            </a:r>
            <a:r>
              <a:rPr lang="en-GB" sz="1600" spc="-1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recommendations</a:t>
            </a:r>
            <a:r>
              <a:rPr lang="en-GB" sz="1600" spc="1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55" dirty="0">
                <a:solidFill>
                  <a:schemeClr val="bg1"/>
                </a:solidFill>
                <a:cs typeface="+mj-cs"/>
              </a:rPr>
              <a:t>per</a:t>
            </a:r>
            <a:r>
              <a:rPr lang="en-GB" sz="160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0" dirty="0">
                <a:solidFill>
                  <a:schemeClr val="bg1"/>
                </a:solidFill>
                <a:cs typeface="+mj-cs"/>
              </a:rPr>
              <a:t>user.</a:t>
            </a:r>
            <a:r>
              <a:rPr lang="en-GB" sz="1600" spc="-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cs typeface="+mj-cs"/>
              </a:rPr>
              <a:t>The</a:t>
            </a:r>
            <a:r>
              <a:rPr lang="en-GB" sz="160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50" dirty="0">
                <a:solidFill>
                  <a:schemeClr val="bg1"/>
                </a:solidFill>
                <a:cs typeface="+mj-cs"/>
              </a:rPr>
              <a:t>most</a:t>
            </a:r>
            <a:r>
              <a:rPr lang="en-GB" sz="1600" spc="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cs typeface="+mj-cs"/>
              </a:rPr>
              <a:t>frequently</a:t>
            </a:r>
            <a:r>
              <a:rPr lang="en-GB" sz="160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recommended</a:t>
            </a:r>
            <a:r>
              <a:rPr lang="en-GB" sz="160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0" dirty="0">
                <a:solidFill>
                  <a:schemeClr val="bg1"/>
                </a:solidFill>
                <a:cs typeface="+mj-cs"/>
              </a:rPr>
              <a:t>courses</a:t>
            </a:r>
            <a:r>
              <a:rPr lang="en-GB" sz="1600" spc="1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include</a:t>
            </a:r>
            <a:r>
              <a:rPr lang="en-GB" sz="1600" spc="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cs typeface="+mj-cs"/>
              </a:rPr>
              <a:t>"TA0106EN,"</a:t>
            </a:r>
            <a:r>
              <a:rPr lang="en-GB" sz="1600" spc="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40" dirty="0">
                <a:solidFill>
                  <a:schemeClr val="bg1"/>
                </a:solidFill>
                <a:cs typeface="+mj-cs"/>
              </a:rPr>
              <a:t>"GPXX0IBEN,"</a:t>
            </a:r>
            <a:r>
              <a:rPr lang="en-GB" sz="1600" spc="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25" dirty="0">
                <a:solidFill>
                  <a:schemeClr val="bg1"/>
                </a:solidFill>
                <a:cs typeface="+mj-cs"/>
              </a:rPr>
              <a:t>and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others,</a:t>
            </a:r>
            <a:r>
              <a:rPr lang="en-GB" sz="1600" spc="-7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demonstrating</a:t>
            </a:r>
            <a:r>
              <a:rPr lang="en-GB" sz="1600" spc="-10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cs typeface="+mj-cs"/>
              </a:rPr>
              <a:t>their 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popularity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105" dirty="0">
                <a:solidFill>
                  <a:schemeClr val="bg1"/>
                </a:solidFill>
                <a:cs typeface="+mj-cs"/>
              </a:rPr>
              <a:t>among</a:t>
            </a:r>
            <a:r>
              <a:rPr lang="en-GB" sz="1600" spc="-70" dirty="0">
                <a:solidFill>
                  <a:schemeClr val="bg1"/>
                </a:solidFill>
                <a:cs typeface="+mj-cs"/>
              </a:rPr>
              <a:t> the</a:t>
            </a:r>
            <a:r>
              <a:rPr lang="en-GB" sz="1600" spc="-6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recommended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10" dirty="0">
                <a:solidFill>
                  <a:schemeClr val="bg1"/>
                </a:solidFill>
                <a:cs typeface="+mj-cs"/>
              </a:rPr>
              <a:t>courses.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3C813-475F-3E7E-A19B-E76F921E98EB}"/>
              </a:ext>
            </a:extLst>
          </p:cNvPr>
          <p:cNvSpPr txBox="1"/>
          <p:nvPr/>
        </p:nvSpPr>
        <p:spPr>
          <a:xfrm>
            <a:off x="1194345" y="77874"/>
            <a:ext cx="6773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</a:rPr>
              <a:t>Conclusion of Content-based recommender system using user profile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04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23B3B41-B593-4C5E-D065-B3447F7D7391}"/>
              </a:ext>
            </a:extLst>
          </p:cNvPr>
          <p:cNvSpPr/>
          <p:nvPr/>
        </p:nvSpPr>
        <p:spPr>
          <a:xfrm flipV="1">
            <a:off x="0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F8BE59F-EE49-E09A-EB49-A49325278BA7}"/>
              </a:ext>
            </a:extLst>
          </p:cNvPr>
          <p:cNvSpPr/>
          <p:nvPr/>
        </p:nvSpPr>
        <p:spPr>
          <a:xfrm flipH="1" flipV="1">
            <a:off x="7976235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A3B1D-B9E4-E7B5-D2FF-607CB8279B21}"/>
              </a:ext>
            </a:extLst>
          </p:cNvPr>
          <p:cNvSpPr txBox="1"/>
          <p:nvPr/>
        </p:nvSpPr>
        <p:spPr>
          <a:xfrm>
            <a:off x="730161" y="809240"/>
            <a:ext cx="7866624" cy="3749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10"/>
              </a:spcBef>
            </a:pPr>
            <a:r>
              <a:rPr lang="en-GB" sz="1600" spc="-100" dirty="0">
                <a:solidFill>
                  <a:schemeClr val="bg1"/>
                </a:solidFill>
              </a:rPr>
              <a:t>The</a:t>
            </a:r>
            <a:r>
              <a:rPr lang="en-GB" sz="1600" spc="-70" dirty="0">
                <a:solidFill>
                  <a:schemeClr val="bg1"/>
                </a:solidFill>
              </a:rPr>
              <a:t> </a:t>
            </a:r>
            <a:r>
              <a:rPr lang="en-GB" sz="1600" spc="-90" dirty="0">
                <a:solidFill>
                  <a:schemeClr val="bg1"/>
                </a:solidFill>
              </a:rPr>
              <a:t>conclusion</a:t>
            </a:r>
            <a:r>
              <a:rPr lang="en-GB" sz="1600" spc="-80" dirty="0">
                <a:solidFill>
                  <a:schemeClr val="bg1"/>
                </a:solidFill>
              </a:rPr>
              <a:t> </a:t>
            </a:r>
            <a:r>
              <a:rPr lang="en-GB" sz="1600" spc="-75" dirty="0">
                <a:solidFill>
                  <a:schemeClr val="bg1"/>
                </a:solidFill>
              </a:rPr>
              <a:t>drawn</a:t>
            </a:r>
            <a:r>
              <a:rPr lang="en-GB" sz="1600" spc="-70" dirty="0">
                <a:solidFill>
                  <a:schemeClr val="bg1"/>
                </a:solidFill>
              </a:rPr>
              <a:t> </a:t>
            </a:r>
            <a:r>
              <a:rPr lang="en-GB" sz="1600" spc="-90" dirty="0">
                <a:solidFill>
                  <a:schemeClr val="bg1"/>
                </a:solidFill>
              </a:rPr>
              <a:t>from</a:t>
            </a:r>
            <a:r>
              <a:rPr lang="en-GB" sz="1600" spc="-65" dirty="0">
                <a:solidFill>
                  <a:schemeClr val="bg1"/>
                </a:solidFill>
              </a:rPr>
              <a:t> the</a:t>
            </a:r>
            <a:r>
              <a:rPr lang="en-GB" sz="1600" spc="-70" dirty="0">
                <a:solidFill>
                  <a:schemeClr val="bg1"/>
                </a:solidFill>
              </a:rPr>
              <a:t> </a:t>
            </a:r>
            <a:r>
              <a:rPr lang="en-GB" sz="1600" spc="-85" dirty="0">
                <a:solidFill>
                  <a:schemeClr val="bg1"/>
                </a:solidFill>
              </a:rPr>
              <a:t>content-</a:t>
            </a:r>
            <a:r>
              <a:rPr lang="en-GB" sz="1600" spc="-80" dirty="0">
                <a:solidFill>
                  <a:schemeClr val="bg1"/>
                </a:solidFill>
              </a:rPr>
              <a:t>based</a:t>
            </a:r>
            <a:r>
              <a:rPr lang="en-GB" sz="1600" spc="-70" dirty="0">
                <a:solidFill>
                  <a:schemeClr val="bg1"/>
                </a:solidFill>
              </a:rPr>
              <a:t> </a:t>
            </a:r>
            <a:r>
              <a:rPr lang="en-GB" sz="1600" spc="-90" dirty="0">
                <a:solidFill>
                  <a:schemeClr val="bg1"/>
                </a:solidFill>
              </a:rPr>
              <a:t>recommender</a:t>
            </a:r>
            <a:r>
              <a:rPr lang="en-GB" sz="1600" spc="-75" dirty="0">
                <a:solidFill>
                  <a:schemeClr val="bg1"/>
                </a:solidFill>
              </a:rPr>
              <a:t> </a:t>
            </a:r>
            <a:r>
              <a:rPr lang="en-GB" sz="1600" spc="-60" dirty="0">
                <a:solidFill>
                  <a:schemeClr val="bg1"/>
                </a:solidFill>
              </a:rPr>
              <a:t>system </a:t>
            </a:r>
            <a:r>
              <a:rPr lang="en-GB" sz="1600" spc="-90" dirty="0">
                <a:solidFill>
                  <a:schemeClr val="bg1"/>
                </a:solidFill>
              </a:rPr>
              <a:t>using</a:t>
            </a:r>
            <a:r>
              <a:rPr lang="en-GB" sz="1600" spc="-65" dirty="0">
                <a:solidFill>
                  <a:schemeClr val="bg1"/>
                </a:solidFill>
              </a:rPr>
              <a:t> </a:t>
            </a:r>
            <a:r>
              <a:rPr lang="en-GB" sz="1600" spc="-85" dirty="0">
                <a:solidFill>
                  <a:schemeClr val="bg1"/>
                </a:solidFill>
              </a:rPr>
              <a:t>course</a:t>
            </a:r>
            <a:r>
              <a:rPr lang="en-GB" sz="1600" spc="-75" dirty="0">
                <a:solidFill>
                  <a:schemeClr val="bg1"/>
                </a:solidFill>
              </a:rPr>
              <a:t> </a:t>
            </a:r>
            <a:r>
              <a:rPr lang="en-GB" sz="1600" spc="-70" dirty="0">
                <a:solidFill>
                  <a:schemeClr val="bg1"/>
                </a:solidFill>
              </a:rPr>
              <a:t>similarity </a:t>
            </a:r>
            <a:r>
              <a:rPr lang="en-GB" sz="1600" spc="-65" dirty="0">
                <a:solidFill>
                  <a:schemeClr val="bg1"/>
                </a:solidFill>
              </a:rPr>
              <a:t>is</a:t>
            </a:r>
            <a:r>
              <a:rPr lang="en-GB" sz="1600" spc="-60" dirty="0">
                <a:solidFill>
                  <a:schemeClr val="bg1"/>
                </a:solidFill>
              </a:rPr>
              <a:t> that</a:t>
            </a:r>
            <a:r>
              <a:rPr lang="en-GB" sz="1600" spc="-70" dirty="0">
                <a:solidFill>
                  <a:schemeClr val="bg1"/>
                </a:solidFill>
              </a:rPr>
              <a:t> </a:t>
            </a:r>
            <a:r>
              <a:rPr lang="en-GB" sz="1600" spc="-65" dirty="0">
                <a:solidFill>
                  <a:schemeClr val="bg1"/>
                </a:solidFill>
              </a:rPr>
              <a:t>a </a:t>
            </a:r>
            <a:r>
              <a:rPr lang="en-GB" sz="1600" spc="-80" dirty="0">
                <a:solidFill>
                  <a:schemeClr val="bg1"/>
                </a:solidFill>
              </a:rPr>
              <a:t>course</a:t>
            </a:r>
            <a:r>
              <a:rPr lang="en-GB" sz="1600" spc="-85" dirty="0">
                <a:solidFill>
                  <a:schemeClr val="bg1"/>
                </a:solidFill>
              </a:rPr>
              <a:t> </a:t>
            </a:r>
            <a:r>
              <a:rPr lang="en-GB" sz="1600" spc="-80" dirty="0">
                <a:solidFill>
                  <a:schemeClr val="bg1"/>
                </a:solidFill>
              </a:rPr>
              <a:t>similarity-based</a:t>
            </a:r>
            <a:r>
              <a:rPr lang="en-GB" sz="1600" spc="-60" dirty="0">
                <a:solidFill>
                  <a:schemeClr val="bg1"/>
                </a:solidFill>
              </a:rPr>
              <a:t> </a:t>
            </a:r>
            <a:r>
              <a:rPr lang="en-GB" sz="1600" spc="-90" dirty="0">
                <a:solidFill>
                  <a:schemeClr val="bg1"/>
                </a:solidFill>
              </a:rPr>
              <a:t>recommender</a:t>
            </a:r>
            <a:r>
              <a:rPr lang="en-GB" sz="1600" spc="-55" dirty="0">
                <a:solidFill>
                  <a:schemeClr val="bg1"/>
                </a:solidFill>
              </a:rPr>
              <a:t> </a:t>
            </a:r>
            <a:r>
              <a:rPr lang="en-GB" sz="1600" spc="-60" dirty="0">
                <a:solidFill>
                  <a:schemeClr val="bg1"/>
                </a:solidFill>
              </a:rPr>
              <a:t>system </a:t>
            </a:r>
            <a:r>
              <a:rPr lang="en-GB" sz="1600" spc="-75" dirty="0">
                <a:solidFill>
                  <a:schemeClr val="bg1"/>
                </a:solidFill>
              </a:rPr>
              <a:t>has</a:t>
            </a:r>
            <a:r>
              <a:rPr lang="en-GB" sz="1600" spc="-60" dirty="0">
                <a:solidFill>
                  <a:schemeClr val="bg1"/>
                </a:solidFill>
              </a:rPr>
              <a:t> </a:t>
            </a:r>
            <a:r>
              <a:rPr lang="en-GB" sz="1600" spc="-85" dirty="0">
                <a:solidFill>
                  <a:schemeClr val="bg1"/>
                </a:solidFill>
              </a:rPr>
              <a:t>been</a:t>
            </a:r>
            <a:r>
              <a:rPr lang="en-GB" sz="1600" spc="-70" dirty="0">
                <a:solidFill>
                  <a:schemeClr val="bg1"/>
                </a:solidFill>
              </a:rPr>
              <a:t> </a:t>
            </a:r>
            <a:r>
              <a:rPr lang="en-GB" sz="1600" spc="-75" dirty="0">
                <a:solidFill>
                  <a:schemeClr val="bg1"/>
                </a:solidFill>
              </a:rPr>
              <a:t>successfully</a:t>
            </a:r>
            <a:r>
              <a:rPr lang="en-GB" sz="1600" spc="-65" dirty="0">
                <a:solidFill>
                  <a:schemeClr val="bg1"/>
                </a:solidFill>
              </a:rPr>
              <a:t> </a:t>
            </a:r>
            <a:r>
              <a:rPr lang="en-GB" sz="1600" spc="-85" dirty="0">
                <a:solidFill>
                  <a:schemeClr val="bg1"/>
                </a:solidFill>
              </a:rPr>
              <a:t>implemented</a:t>
            </a:r>
            <a:r>
              <a:rPr lang="en-GB" sz="1600" spc="-55" dirty="0">
                <a:solidFill>
                  <a:schemeClr val="bg1"/>
                </a:solidFill>
              </a:rPr>
              <a:t> </a:t>
            </a:r>
            <a:r>
              <a:rPr lang="en-GB" sz="1600" spc="-95" dirty="0">
                <a:solidFill>
                  <a:schemeClr val="bg1"/>
                </a:solidFill>
              </a:rPr>
              <a:t>and</a:t>
            </a:r>
            <a:r>
              <a:rPr lang="en-GB" sz="1600" spc="-60" dirty="0">
                <a:solidFill>
                  <a:schemeClr val="bg1"/>
                </a:solidFill>
              </a:rPr>
              <a:t> </a:t>
            </a:r>
            <a:r>
              <a:rPr lang="en-GB" sz="1600" spc="-80" dirty="0">
                <a:solidFill>
                  <a:schemeClr val="bg1"/>
                </a:solidFill>
              </a:rPr>
              <a:t>evaluated.</a:t>
            </a:r>
            <a:r>
              <a:rPr lang="en-GB" sz="1600" spc="-60" dirty="0">
                <a:solidFill>
                  <a:schemeClr val="bg1"/>
                </a:solidFill>
              </a:rPr>
              <a:t> </a:t>
            </a:r>
            <a:r>
              <a:rPr lang="en-GB" sz="1600" spc="-100" dirty="0">
                <a:solidFill>
                  <a:schemeClr val="bg1"/>
                </a:solidFill>
              </a:rPr>
              <a:t>The</a:t>
            </a:r>
            <a:r>
              <a:rPr lang="en-GB" sz="1600" spc="-70" dirty="0">
                <a:solidFill>
                  <a:schemeClr val="bg1"/>
                </a:solidFill>
              </a:rPr>
              <a:t> </a:t>
            </a:r>
            <a:r>
              <a:rPr lang="en-GB" sz="1600" spc="-60" dirty="0">
                <a:solidFill>
                  <a:schemeClr val="bg1"/>
                </a:solidFill>
              </a:rPr>
              <a:t>system </a:t>
            </a:r>
            <a:r>
              <a:rPr lang="en-GB" sz="1600" spc="-75" dirty="0">
                <a:solidFill>
                  <a:schemeClr val="bg1"/>
                </a:solidFill>
              </a:rPr>
              <a:t>utilizes </a:t>
            </a:r>
            <a:r>
              <a:rPr lang="en-GB" sz="1600" spc="-65" dirty="0">
                <a:solidFill>
                  <a:schemeClr val="bg1"/>
                </a:solidFill>
              </a:rPr>
              <a:t>a </a:t>
            </a:r>
            <a:r>
              <a:rPr lang="en-GB" sz="1600" spc="-70" dirty="0">
                <a:solidFill>
                  <a:schemeClr val="bg1"/>
                </a:solidFill>
              </a:rPr>
              <a:t>similarity </a:t>
            </a:r>
            <a:r>
              <a:rPr lang="en-GB" sz="1600" spc="-80" dirty="0">
                <a:solidFill>
                  <a:schemeClr val="bg1"/>
                </a:solidFill>
              </a:rPr>
              <a:t>threshold</a:t>
            </a:r>
            <a:r>
              <a:rPr lang="en-GB" sz="1600" spc="-75" dirty="0">
                <a:solidFill>
                  <a:schemeClr val="bg1"/>
                </a:solidFill>
              </a:rPr>
              <a:t> </a:t>
            </a:r>
            <a:r>
              <a:rPr lang="en-GB" sz="1600" spc="-65" dirty="0">
                <a:solidFill>
                  <a:schemeClr val="bg1"/>
                </a:solidFill>
              </a:rPr>
              <a:t>of</a:t>
            </a:r>
            <a:r>
              <a:rPr lang="en-GB" sz="1600" spc="-75" dirty="0">
                <a:solidFill>
                  <a:schemeClr val="bg1"/>
                </a:solidFill>
              </a:rPr>
              <a:t> </a:t>
            </a:r>
            <a:r>
              <a:rPr lang="en-GB" sz="1600" spc="-100" dirty="0">
                <a:solidFill>
                  <a:schemeClr val="bg1"/>
                </a:solidFill>
              </a:rPr>
              <a:t>0.6</a:t>
            </a:r>
            <a:r>
              <a:rPr lang="en-GB" sz="1600" spc="-55" dirty="0">
                <a:solidFill>
                  <a:schemeClr val="bg1"/>
                </a:solidFill>
              </a:rPr>
              <a:t> </a:t>
            </a:r>
            <a:r>
              <a:rPr lang="en-GB" sz="1600" spc="-70" dirty="0">
                <a:solidFill>
                  <a:schemeClr val="bg1"/>
                </a:solidFill>
              </a:rPr>
              <a:t>to 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recommend</a:t>
            </a:r>
            <a:r>
              <a:rPr lang="en-GB" sz="1600" spc="-60" dirty="0">
                <a:solidFill>
                  <a:schemeClr val="bg1"/>
                </a:solidFill>
              </a:rPr>
              <a:t> </a:t>
            </a:r>
            <a:r>
              <a:rPr lang="en-GB" sz="1600" spc="-80" dirty="0">
                <a:solidFill>
                  <a:schemeClr val="bg1"/>
                </a:solidFill>
              </a:rPr>
              <a:t>courses</a:t>
            </a:r>
            <a:r>
              <a:rPr lang="en-GB" sz="1600" spc="-70" dirty="0">
                <a:solidFill>
                  <a:schemeClr val="bg1"/>
                </a:solidFill>
              </a:rPr>
              <a:t> </a:t>
            </a:r>
            <a:r>
              <a:rPr lang="en-GB" sz="1600" spc="-65" dirty="0">
                <a:solidFill>
                  <a:schemeClr val="bg1"/>
                </a:solidFill>
              </a:rPr>
              <a:t>to</a:t>
            </a:r>
            <a:r>
              <a:rPr lang="en-GB" sz="1600" spc="-55" dirty="0">
                <a:solidFill>
                  <a:schemeClr val="bg1"/>
                </a:solidFill>
              </a:rPr>
              <a:t> </a:t>
            </a:r>
            <a:r>
              <a:rPr lang="en-GB" sz="1600" spc="-75" dirty="0">
                <a:solidFill>
                  <a:schemeClr val="bg1"/>
                </a:solidFill>
              </a:rPr>
              <a:t>users</a:t>
            </a:r>
            <a:r>
              <a:rPr lang="en-GB" sz="1600" spc="-45" dirty="0">
                <a:solidFill>
                  <a:schemeClr val="bg1"/>
                </a:solidFill>
              </a:rPr>
              <a:t> </a:t>
            </a:r>
            <a:r>
              <a:rPr lang="en-GB" sz="1600" spc="-85" dirty="0">
                <a:solidFill>
                  <a:schemeClr val="bg1"/>
                </a:solidFill>
              </a:rPr>
              <a:t>based</a:t>
            </a:r>
            <a:r>
              <a:rPr lang="en-GB" sz="1600" spc="75" dirty="0">
                <a:solidFill>
                  <a:schemeClr val="bg1"/>
                </a:solidFill>
              </a:rPr>
              <a:t> </a:t>
            </a:r>
            <a:r>
              <a:rPr lang="en-GB" sz="1600" spc="-95" dirty="0">
                <a:solidFill>
                  <a:schemeClr val="bg1"/>
                </a:solidFill>
              </a:rPr>
              <a:t>on</a:t>
            </a:r>
            <a:r>
              <a:rPr lang="en-GB" sz="1600" spc="75" dirty="0">
                <a:solidFill>
                  <a:schemeClr val="bg1"/>
                </a:solidFill>
              </a:rPr>
              <a:t> </a:t>
            </a:r>
            <a:r>
              <a:rPr lang="en-GB" sz="1600" spc="-75" dirty="0">
                <a:solidFill>
                  <a:schemeClr val="bg1"/>
                </a:solidFill>
              </a:rPr>
              <a:t>their</a:t>
            </a:r>
            <a:r>
              <a:rPr lang="en-GB" sz="1600" spc="85" dirty="0">
                <a:solidFill>
                  <a:schemeClr val="bg1"/>
                </a:solidFill>
              </a:rPr>
              <a:t> </a:t>
            </a:r>
            <a:r>
              <a:rPr lang="en-GB" sz="1600" spc="-65" dirty="0">
                <a:solidFill>
                  <a:schemeClr val="bg1"/>
                </a:solidFill>
              </a:rPr>
              <a:t>interests</a:t>
            </a:r>
            <a:r>
              <a:rPr lang="en-GB" sz="1600" spc="70" dirty="0">
                <a:solidFill>
                  <a:schemeClr val="bg1"/>
                </a:solidFill>
              </a:rPr>
              <a:t> </a:t>
            </a:r>
            <a:r>
              <a:rPr lang="en-GB" sz="1600" spc="-95" dirty="0">
                <a:solidFill>
                  <a:schemeClr val="bg1"/>
                </a:solidFill>
              </a:rPr>
              <a:t>and</a:t>
            </a:r>
            <a:r>
              <a:rPr lang="en-GB" sz="1600" spc="85" dirty="0">
                <a:solidFill>
                  <a:schemeClr val="bg1"/>
                </a:solidFill>
              </a:rPr>
              <a:t> </a:t>
            </a:r>
            <a:r>
              <a:rPr lang="en-GB" sz="1600" spc="-80" dirty="0">
                <a:solidFill>
                  <a:schemeClr val="bg1"/>
                </a:solidFill>
              </a:rPr>
              <a:t>previously</a:t>
            </a:r>
            <a:r>
              <a:rPr lang="en-GB" sz="1600" spc="75" dirty="0">
                <a:solidFill>
                  <a:schemeClr val="bg1"/>
                </a:solidFill>
              </a:rPr>
              <a:t> </a:t>
            </a:r>
            <a:r>
              <a:rPr lang="en-GB" sz="1600" spc="-70" dirty="0">
                <a:solidFill>
                  <a:schemeClr val="bg1"/>
                </a:solidFill>
              </a:rPr>
              <a:t>selected</a:t>
            </a:r>
            <a:r>
              <a:rPr lang="en-GB" sz="1600" spc="85" dirty="0">
                <a:solidFill>
                  <a:schemeClr val="bg1"/>
                </a:solidFill>
              </a:rPr>
              <a:t> </a:t>
            </a:r>
            <a:r>
              <a:rPr lang="en-GB" sz="1600" spc="-85" dirty="0">
                <a:solidFill>
                  <a:schemeClr val="bg1"/>
                </a:solidFill>
              </a:rPr>
              <a:t>courses.</a:t>
            </a:r>
            <a:r>
              <a:rPr lang="en-GB" sz="1600" spc="70" dirty="0">
                <a:solidFill>
                  <a:schemeClr val="bg1"/>
                </a:solidFill>
              </a:rPr>
              <a:t> </a:t>
            </a:r>
            <a:r>
              <a:rPr lang="en-GB" sz="1600" dirty="0">
                <a:solidFill>
                  <a:schemeClr val="bg1"/>
                </a:solidFill>
              </a:rPr>
              <a:t>By</a:t>
            </a:r>
            <a:r>
              <a:rPr lang="en-GB" sz="1600" spc="75" dirty="0">
                <a:solidFill>
                  <a:schemeClr val="bg1"/>
                </a:solidFill>
              </a:rPr>
              <a:t> </a:t>
            </a:r>
            <a:r>
              <a:rPr lang="en-GB" sz="1600" spc="-90" dirty="0" err="1">
                <a:solidFill>
                  <a:schemeClr val="bg1"/>
                </a:solidFill>
              </a:rPr>
              <a:t>analyzing</a:t>
            </a:r>
            <a:r>
              <a:rPr lang="en-GB" sz="1600" spc="80" dirty="0">
                <a:solidFill>
                  <a:schemeClr val="bg1"/>
                </a:solidFill>
              </a:rPr>
              <a:t> </a:t>
            </a:r>
            <a:r>
              <a:rPr lang="en-GB" sz="1600" spc="-85" dirty="0">
                <a:solidFill>
                  <a:schemeClr val="bg1"/>
                </a:solidFill>
              </a:rPr>
              <a:t>course</a:t>
            </a:r>
            <a:r>
              <a:rPr lang="en-GB" sz="1600" spc="80" dirty="0">
                <a:solidFill>
                  <a:schemeClr val="bg1"/>
                </a:solidFill>
              </a:rPr>
              <a:t> </a:t>
            </a:r>
            <a:r>
              <a:rPr lang="en-GB" sz="1600" spc="-75" dirty="0">
                <a:solidFill>
                  <a:schemeClr val="bg1"/>
                </a:solidFill>
              </a:rPr>
              <a:t>content</a:t>
            </a:r>
            <a:r>
              <a:rPr lang="en-GB" sz="1600" spc="80" dirty="0">
                <a:solidFill>
                  <a:schemeClr val="bg1"/>
                </a:solidFill>
              </a:rPr>
              <a:t> </a:t>
            </a:r>
            <a:r>
              <a:rPr lang="en-GB" sz="1600" spc="-95" dirty="0">
                <a:solidFill>
                  <a:schemeClr val="bg1"/>
                </a:solidFill>
              </a:rPr>
              <a:t>and</a:t>
            </a:r>
            <a:r>
              <a:rPr lang="en-GB" sz="1600" spc="85" dirty="0">
                <a:solidFill>
                  <a:schemeClr val="bg1"/>
                </a:solidFill>
              </a:rPr>
              <a:t> </a:t>
            </a:r>
            <a:r>
              <a:rPr lang="en-GB" sz="1600" spc="-85" dirty="0">
                <a:solidFill>
                  <a:schemeClr val="bg1"/>
                </a:solidFill>
              </a:rPr>
              <a:t>calculating</a:t>
            </a:r>
            <a:r>
              <a:rPr lang="en-GB" sz="1600" spc="80" dirty="0">
                <a:solidFill>
                  <a:schemeClr val="bg1"/>
                </a:solidFill>
              </a:rPr>
              <a:t> </a:t>
            </a:r>
            <a:r>
              <a:rPr lang="en-GB" sz="1600" spc="-75" dirty="0">
                <a:solidFill>
                  <a:schemeClr val="bg1"/>
                </a:solidFill>
              </a:rPr>
              <a:t>similarities,</a:t>
            </a:r>
            <a:r>
              <a:rPr lang="en-GB" sz="1600" spc="85" dirty="0">
                <a:solidFill>
                  <a:schemeClr val="bg1"/>
                </a:solidFill>
              </a:rPr>
              <a:t> </a:t>
            </a:r>
            <a:r>
              <a:rPr lang="en-GB" sz="1600" spc="-65" dirty="0">
                <a:solidFill>
                  <a:schemeClr val="bg1"/>
                </a:solidFill>
              </a:rPr>
              <a:t>the</a:t>
            </a:r>
            <a:r>
              <a:rPr lang="en-GB" sz="1600" spc="75" dirty="0">
                <a:solidFill>
                  <a:schemeClr val="bg1"/>
                </a:solidFill>
              </a:rPr>
              <a:t> </a:t>
            </a:r>
            <a:r>
              <a:rPr lang="en-GB" sz="1600" spc="-60" dirty="0">
                <a:solidFill>
                  <a:schemeClr val="bg1"/>
                </a:solidFill>
              </a:rPr>
              <a:t>system</a:t>
            </a:r>
            <a:r>
              <a:rPr lang="en-GB" sz="1600" spc="80" dirty="0">
                <a:solidFill>
                  <a:schemeClr val="bg1"/>
                </a:solidFill>
              </a:rPr>
              <a:t> </a:t>
            </a:r>
            <a:r>
              <a:rPr lang="en-GB" sz="1600" spc="-85" dirty="0">
                <a:solidFill>
                  <a:schemeClr val="bg1"/>
                </a:solidFill>
              </a:rPr>
              <a:t>provides</a:t>
            </a:r>
            <a:r>
              <a:rPr lang="en-GB" sz="1600" spc="-35" dirty="0">
                <a:solidFill>
                  <a:schemeClr val="bg1"/>
                </a:solidFill>
              </a:rPr>
              <a:t> </a:t>
            </a:r>
            <a:r>
              <a:rPr lang="en-GB" sz="1600" spc="-90" dirty="0">
                <a:solidFill>
                  <a:schemeClr val="bg1"/>
                </a:solidFill>
              </a:rPr>
              <a:t>personalized</a:t>
            </a:r>
            <a:r>
              <a:rPr lang="en-GB" sz="1600" spc="110" dirty="0">
                <a:solidFill>
                  <a:schemeClr val="bg1"/>
                </a:solidFill>
              </a:rPr>
              <a:t> </a:t>
            </a:r>
            <a:r>
              <a:rPr lang="en-GB" sz="1600" spc="-85" dirty="0">
                <a:solidFill>
                  <a:schemeClr val="bg1"/>
                </a:solidFill>
              </a:rPr>
              <a:t>recommendations</a:t>
            </a:r>
            <a:r>
              <a:rPr lang="en-GB" sz="1600" spc="110" dirty="0">
                <a:solidFill>
                  <a:schemeClr val="bg1"/>
                </a:solidFill>
              </a:rPr>
              <a:t> </a:t>
            </a:r>
            <a:r>
              <a:rPr lang="en-GB" sz="1600" spc="-65" dirty="0">
                <a:solidFill>
                  <a:schemeClr val="bg1"/>
                </a:solidFill>
              </a:rPr>
              <a:t>to</a:t>
            </a:r>
            <a:r>
              <a:rPr lang="en-GB" sz="1600" spc="100" dirty="0">
                <a:solidFill>
                  <a:schemeClr val="bg1"/>
                </a:solidFill>
              </a:rPr>
              <a:t> </a:t>
            </a:r>
            <a:r>
              <a:rPr lang="en-GB" sz="1600" spc="-80" dirty="0">
                <a:solidFill>
                  <a:schemeClr val="bg1"/>
                </a:solidFill>
              </a:rPr>
              <a:t>users.</a:t>
            </a:r>
            <a:r>
              <a:rPr lang="en-GB" sz="1600" spc="105" dirty="0">
                <a:solidFill>
                  <a:schemeClr val="bg1"/>
                </a:solidFill>
              </a:rPr>
              <a:t> </a:t>
            </a:r>
            <a:r>
              <a:rPr lang="en-GB" sz="1600" spc="-105" dirty="0">
                <a:solidFill>
                  <a:schemeClr val="bg1"/>
                </a:solidFill>
              </a:rPr>
              <a:t>The</a:t>
            </a:r>
            <a:r>
              <a:rPr lang="en-GB" sz="1600" spc="100" dirty="0">
                <a:solidFill>
                  <a:schemeClr val="bg1"/>
                </a:solidFill>
              </a:rPr>
              <a:t> </a:t>
            </a:r>
            <a:r>
              <a:rPr lang="en-GB" sz="1600" spc="-75" dirty="0">
                <a:solidFill>
                  <a:schemeClr val="bg1"/>
                </a:solidFill>
              </a:rPr>
              <a:t>evaluation</a:t>
            </a:r>
            <a:r>
              <a:rPr lang="en-GB" sz="1600" spc="90" dirty="0">
                <a:solidFill>
                  <a:schemeClr val="bg1"/>
                </a:solidFill>
              </a:rPr>
              <a:t> </a:t>
            </a:r>
            <a:r>
              <a:rPr lang="en-GB" sz="1600" spc="-65" dirty="0">
                <a:solidFill>
                  <a:schemeClr val="bg1"/>
                </a:solidFill>
              </a:rPr>
              <a:t>of</a:t>
            </a:r>
            <a:r>
              <a:rPr lang="en-GB" sz="1600" spc="100" dirty="0">
                <a:solidFill>
                  <a:schemeClr val="bg1"/>
                </a:solidFill>
              </a:rPr>
              <a:t> </a:t>
            </a:r>
            <a:r>
              <a:rPr lang="en-GB" sz="1600" spc="-65" dirty="0">
                <a:solidFill>
                  <a:schemeClr val="bg1"/>
                </a:solidFill>
              </a:rPr>
              <a:t>the</a:t>
            </a:r>
            <a:r>
              <a:rPr lang="en-GB" sz="1600" spc="85" dirty="0">
                <a:solidFill>
                  <a:schemeClr val="bg1"/>
                </a:solidFill>
              </a:rPr>
              <a:t> </a:t>
            </a:r>
            <a:r>
              <a:rPr lang="en-GB" sz="1600" spc="-90" dirty="0">
                <a:solidFill>
                  <a:schemeClr val="bg1"/>
                </a:solidFill>
              </a:rPr>
              <a:t>recommender</a:t>
            </a:r>
            <a:r>
              <a:rPr lang="en-GB" sz="1600" spc="110" dirty="0">
                <a:solidFill>
                  <a:schemeClr val="bg1"/>
                </a:solidFill>
              </a:rPr>
              <a:t> </a:t>
            </a:r>
            <a:r>
              <a:rPr lang="en-GB" sz="1600" spc="-60" dirty="0">
                <a:solidFill>
                  <a:schemeClr val="bg1"/>
                </a:solidFill>
              </a:rPr>
              <a:t>system</a:t>
            </a:r>
            <a:r>
              <a:rPr lang="en-GB" sz="1600" spc="105" dirty="0">
                <a:solidFill>
                  <a:schemeClr val="bg1"/>
                </a:solidFill>
              </a:rPr>
              <a:t> </a:t>
            </a:r>
            <a:r>
              <a:rPr lang="en-GB" sz="1600" spc="-75" dirty="0">
                <a:solidFill>
                  <a:schemeClr val="bg1"/>
                </a:solidFill>
              </a:rPr>
              <a:t>revealed</a:t>
            </a:r>
            <a:r>
              <a:rPr lang="en-GB" sz="1600" spc="110" dirty="0">
                <a:solidFill>
                  <a:schemeClr val="bg1"/>
                </a:solidFill>
              </a:rPr>
              <a:t> </a:t>
            </a:r>
            <a:r>
              <a:rPr lang="en-GB" sz="1600" spc="-75" dirty="0">
                <a:solidFill>
                  <a:schemeClr val="bg1"/>
                </a:solidFill>
              </a:rPr>
              <a:t>valuable</a:t>
            </a:r>
            <a:r>
              <a:rPr lang="en-GB" sz="1600" spc="100" dirty="0">
                <a:solidFill>
                  <a:schemeClr val="bg1"/>
                </a:solidFill>
              </a:rPr>
              <a:t> </a:t>
            </a:r>
            <a:r>
              <a:rPr lang="en-GB" sz="1600" spc="-85" dirty="0">
                <a:solidFill>
                  <a:schemeClr val="bg1"/>
                </a:solidFill>
              </a:rPr>
              <a:t>insights,</a:t>
            </a:r>
            <a:r>
              <a:rPr lang="en-GB" sz="1600" spc="114" dirty="0">
                <a:solidFill>
                  <a:schemeClr val="bg1"/>
                </a:solidFill>
              </a:rPr>
              <a:t> </a:t>
            </a:r>
            <a:r>
              <a:rPr lang="en-GB" sz="1600" spc="-95" dirty="0">
                <a:solidFill>
                  <a:schemeClr val="bg1"/>
                </a:solidFill>
              </a:rPr>
              <a:t>including</a:t>
            </a:r>
            <a:r>
              <a:rPr lang="en-GB" sz="1600" spc="105" dirty="0">
                <a:solidFill>
                  <a:schemeClr val="bg1"/>
                </a:solidFill>
              </a:rPr>
              <a:t> </a:t>
            </a:r>
            <a:r>
              <a:rPr lang="en-GB" sz="1600" spc="-70" dirty="0">
                <a:solidFill>
                  <a:schemeClr val="bg1"/>
                </a:solidFill>
              </a:rPr>
              <a:t>the</a:t>
            </a:r>
            <a:r>
              <a:rPr lang="en-GB" sz="1600" spc="100" dirty="0">
                <a:solidFill>
                  <a:schemeClr val="bg1"/>
                </a:solidFill>
              </a:rPr>
              <a:t> </a:t>
            </a:r>
            <a:r>
              <a:rPr lang="en-GB" sz="1600" spc="-75" dirty="0">
                <a:solidFill>
                  <a:schemeClr val="bg1"/>
                </a:solidFill>
              </a:rPr>
              <a:t>average</a:t>
            </a:r>
            <a:r>
              <a:rPr lang="en-GB" sz="1600" spc="-35" dirty="0">
                <a:solidFill>
                  <a:schemeClr val="bg1"/>
                </a:solidFill>
              </a:rPr>
              <a:t> </a:t>
            </a:r>
            <a:r>
              <a:rPr lang="en-GB" sz="1600" spc="-100" dirty="0">
                <a:solidFill>
                  <a:schemeClr val="bg1"/>
                </a:solidFill>
              </a:rPr>
              <a:t>number</a:t>
            </a:r>
            <a:r>
              <a:rPr lang="en-GB" sz="1600" spc="-50" dirty="0">
                <a:solidFill>
                  <a:schemeClr val="bg1"/>
                </a:solidFill>
              </a:rPr>
              <a:t> </a:t>
            </a:r>
            <a:r>
              <a:rPr lang="en-GB" sz="1600" spc="-65" dirty="0">
                <a:solidFill>
                  <a:schemeClr val="bg1"/>
                </a:solidFill>
              </a:rPr>
              <a:t>of</a:t>
            </a:r>
            <a:r>
              <a:rPr lang="en-GB" sz="1600" spc="-45" dirty="0">
                <a:solidFill>
                  <a:schemeClr val="bg1"/>
                </a:solidFill>
              </a:rPr>
              <a:t> </a:t>
            </a:r>
            <a:r>
              <a:rPr lang="en-GB" sz="1600" spc="-70" dirty="0">
                <a:solidFill>
                  <a:schemeClr val="bg1"/>
                </a:solidFill>
              </a:rPr>
              <a:t>new</a:t>
            </a:r>
            <a:r>
              <a:rPr lang="en-GB" sz="1600" spc="-40" dirty="0">
                <a:solidFill>
                  <a:schemeClr val="bg1"/>
                </a:solidFill>
              </a:rPr>
              <a:t> </a:t>
            </a:r>
            <a:r>
              <a:rPr lang="en-GB" sz="1600" spc="-80" dirty="0">
                <a:solidFill>
                  <a:schemeClr val="bg1"/>
                </a:solidFill>
              </a:rPr>
              <a:t>courses</a:t>
            </a:r>
            <a:r>
              <a:rPr lang="en-GB" sz="1600" spc="-50" dirty="0">
                <a:solidFill>
                  <a:schemeClr val="bg1"/>
                </a:solidFill>
              </a:rPr>
              <a:t> </a:t>
            </a:r>
            <a:r>
              <a:rPr lang="en-GB" sz="1600" spc="-95" dirty="0">
                <a:solidFill>
                  <a:schemeClr val="bg1"/>
                </a:solidFill>
              </a:rPr>
              <a:t>recommended</a:t>
            </a:r>
            <a:r>
              <a:rPr lang="en-GB" sz="1600" spc="-30" dirty="0">
                <a:solidFill>
                  <a:schemeClr val="bg1"/>
                </a:solidFill>
              </a:rPr>
              <a:t> </a:t>
            </a:r>
            <a:r>
              <a:rPr lang="en-GB" sz="1600" spc="-90" dirty="0">
                <a:solidFill>
                  <a:schemeClr val="bg1"/>
                </a:solidFill>
              </a:rPr>
              <a:t>per</a:t>
            </a:r>
            <a:r>
              <a:rPr lang="en-GB" sz="1600" spc="-35" dirty="0">
                <a:solidFill>
                  <a:schemeClr val="bg1"/>
                </a:solidFill>
              </a:rPr>
              <a:t> </a:t>
            </a:r>
            <a:r>
              <a:rPr lang="en-GB" sz="1600" spc="-75" dirty="0">
                <a:solidFill>
                  <a:schemeClr val="bg1"/>
                </a:solidFill>
              </a:rPr>
              <a:t>user</a:t>
            </a:r>
            <a:r>
              <a:rPr lang="en-GB" sz="1600" spc="-50" dirty="0">
                <a:solidFill>
                  <a:schemeClr val="bg1"/>
                </a:solidFill>
              </a:rPr>
              <a:t> </a:t>
            </a:r>
            <a:r>
              <a:rPr lang="en-GB" sz="1600" spc="-95" dirty="0">
                <a:solidFill>
                  <a:schemeClr val="bg1"/>
                </a:solidFill>
              </a:rPr>
              <a:t>and</a:t>
            </a:r>
            <a:r>
              <a:rPr lang="en-GB" sz="1600" spc="-45" dirty="0">
                <a:solidFill>
                  <a:schemeClr val="bg1"/>
                </a:solidFill>
              </a:rPr>
              <a:t> </a:t>
            </a:r>
            <a:r>
              <a:rPr lang="en-GB" sz="1600" spc="-65" dirty="0">
                <a:solidFill>
                  <a:schemeClr val="bg1"/>
                </a:solidFill>
              </a:rPr>
              <a:t>the</a:t>
            </a:r>
            <a:r>
              <a:rPr lang="en-GB" sz="1600" spc="-45" dirty="0">
                <a:solidFill>
                  <a:schemeClr val="bg1"/>
                </a:solidFill>
              </a:rPr>
              <a:t> </a:t>
            </a:r>
            <a:r>
              <a:rPr lang="en-GB" sz="1600" spc="-70" dirty="0">
                <a:solidFill>
                  <a:schemeClr val="bg1"/>
                </a:solidFill>
              </a:rPr>
              <a:t>most</a:t>
            </a:r>
            <a:r>
              <a:rPr lang="en-GB" sz="1600" spc="-40" dirty="0">
                <a:solidFill>
                  <a:schemeClr val="bg1"/>
                </a:solidFill>
              </a:rPr>
              <a:t> </a:t>
            </a:r>
            <a:r>
              <a:rPr lang="en-GB" sz="1600" spc="-75" dirty="0">
                <a:solidFill>
                  <a:schemeClr val="bg1"/>
                </a:solidFill>
              </a:rPr>
              <a:t>frequently</a:t>
            </a:r>
            <a:r>
              <a:rPr lang="en-GB" sz="1600" spc="-45" dirty="0">
                <a:solidFill>
                  <a:schemeClr val="bg1"/>
                </a:solidFill>
              </a:rPr>
              <a:t> </a:t>
            </a:r>
            <a:r>
              <a:rPr lang="en-GB" sz="1600" spc="-95" dirty="0">
                <a:solidFill>
                  <a:schemeClr val="bg1"/>
                </a:solidFill>
              </a:rPr>
              <a:t>recommended</a:t>
            </a:r>
            <a:r>
              <a:rPr lang="en-GB" sz="1600" spc="-35" dirty="0">
                <a:solidFill>
                  <a:schemeClr val="bg1"/>
                </a:solidFill>
              </a:rPr>
              <a:t> </a:t>
            </a:r>
            <a:r>
              <a:rPr lang="en-GB" sz="1600" spc="-85" dirty="0">
                <a:solidFill>
                  <a:schemeClr val="bg1"/>
                </a:solidFill>
              </a:rPr>
              <a:t>courses.</a:t>
            </a:r>
            <a:r>
              <a:rPr lang="en-GB" sz="1600" spc="-35" dirty="0">
                <a:solidFill>
                  <a:schemeClr val="bg1"/>
                </a:solidFill>
              </a:rPr>
              <a:t> </a:t>
            </a:r>
            <a:r>
              <a:rPr lang="en-GB" sz="1600" spc="-85" dirty="0">
                <a:solidFill>
                  <a:schemeClr val="bg1"/>
                </a:solidFill>
              </a:rPr>
              <a:t>These</a:t>
            </a:r>
            <a:r>
              <a:rPr lang="en-GB" sz="1600" spc="-50" dirty="0">
                <a:solidFill>
                  <a:schemeClr val="bg1"/>
                </a:solidFill>
              </a:rPr>
              <a:t> </a:t>
            </a:r>
            <a:r>
              <a:rPr lang="en-GB" sz="1600" spc="-90" dirty="0">
                <a:solidFill>
                  <a:schemeClr val="bg1"/>
                </a:solidFill>
              </a:rPr>
              <a:t>findings</a:t>
            </a:r>
            <a:r>
              <a:rPr lang="en-GB" sz="1600" spc="-35" dirty="0">
                <a:solidFill>
                  <a:schemeClr val="bg1"/>
                </a:solidFill>
              </a:rPr>
              <a:t> </a:t>
            </a:r>
            <a:r>
              <a:rPr lang="en-GB" sz="1600" spc="-95" dirty="0">
                <a:solidFill>
                  <a:schemeClr val="bg1"/>
                </a:solidFill>
              </a:rPr>
              <a:t>highlight</a:t>
            </a:r>
            <a:r>
              <a:rPr lang="en-GB" sz="1600" spc="-45" dirty="0">
                <a:solidFill>
                  <a:schemeClr val="bg1"/>
                </a:solidFill>
              </a:rPr>
              <a:t> </a:t>
            </a:r>
            <a:r>
              <a:rPr lang="en-GB" sz="1600" spc="-65" dirty="0">
                <a:solidFill>
                  <a:schemeClr val="bg1"/>
                </a:solidFill>
              </a:rPr>
              <a:t>the</a:t>
            </a:r>
            <a:r>
              <a:rPr lang="en-GB" sz="1600" spc="-45" dirty="0">
                <a:solidFill>
                  <a:schemeClr val="bg1"/>
                </a:solidFill>
              </a:rPr>
              <a:t> </a:t>
            </a:r>
            <a:r>
              <a:rPr lang="en-GB" sz="1600" spc="-65" dirty="0">
                <a:solidFill>
                  <a:schemeClr val="bg1"/>
                </a:solidFill>
              </a:rPr>
              <a:t>effectiveness</a:t>
            </a:r>
            <a:r>
              <a:rPr lang="en-GB" sz="1600" spc="-35" dirty="0">
                <a:solidFill>
                  <a:schemeClr val="bg1"/>
                </a:solidFill>
              </a:rPr>
              <a:t> </a:t>
            </a:r>
            <a:r>
              <a:rPr lang="en-GB" sz="1600" spc="-95" dirty="0">
                <a:solidFill>
                  <a:schemeClr val="bg1"/>
                </a:solidFill>
              </a:rPr>
              <a:t>and</a:t>
            </a:r>
            <a:r>
              <a:rPr lang="en-GB" sz="1600" spc="-25" dirty="0">
                <a:solidFill>
                  <a:schemeClr val="bg1"/>
                </a:solidFill>
              </a:rPr>
              <a:t> </a:t>
            </a:r>
            <a:r>
              <a:rPr lang="en-GB" sz="1600" spc="-85" dirty="0">
                <a:solidFill>
                  <a:schemeClr val="bg1"/>
                </a:solidFill>
              </a:rPr>
              <a:t>performance</a:t>
            </a:r>
            <a:r>
              <a:rPr lang="en-GB" sz="1600" spc="-45" dirty="0">
                <a:solidFill>
                  <a:schemeClr val="bg1"/>
                </a:solidFill>
              </a:rPr>
              <a:t> </a:t>
            </a:r>
            <a:r>
              <a:rPr lang="en-GB" sz="1600" spc="-65" dirty="0">
                <a:solidFill>
                  <a:schemeClr val="bg1"/>
                </a:solidFill>
              </a:rPr>
              <a:t>of</a:t>
            </a:r>
            <a:r>
              <a:rPr lang="en-GB" sz="1600" spc="-30" dirty="0">
                <a:solidFill>
                  <a:schemeClr val="bg1"/>
                </a:solidFill>
              </a:rPr>
              <a:t> </a:t>
            </a:r>
            <a:r>
              <a:rPr lang="en-GB" sz="1600" spc="-65" dirty="0">
                <a:solidFill>
                  <a:schemeClr val="bg1"/>
                </a:solidFill>
              </a:rPr>
              <a:t>the</a:t>
            </a:r>
            <a:r>
              <a:rPr lang="en-GB" sz="1600" spc="-35" dirty="0">
                <a:solidFill>
                  <a:schemeClr val="bg1"/>
                </a:solidFill>
              </a:rPr>
              <a:t> </a:t>
            </a:r>
            <a:r>
              <a:rPr lang="en-GB" sz="1600" spc="-65" dirty="0">
                <a:solidFill>
                  <a:schemeClr val="bg1"/>
                </a:solidFill>
              </a:rPr>
              <a:t>system</a:t>
            </a:r>
            <a:r>
              <a:rPr lang="en-GB" sz="1600" spc="-25" dirty="0">
                <a:solidFill>
                  <a:schemeClr val="bg1"/>
                </a:solidFill>
              </a:rPr>
              <a:t> </a:t>
            </a:r>
            <a:r>
              <a:rPr lang="en-GB" sz="1600" spc="-90" dirty="0">
                <a:solidFill>
                  <a:schemeClr val="bg1"/>
                </a:solidFill>
              </a:rPr>
              <a:t>in</a:t>
            </a:r>
            <a:r>
              <a:rPr lang="en-GB" sz="1600" spc="-30" dirty="0">
                <a:solidFill>
                  <a:schemeClr val="bg1"/>
                </a:solidFill>
              </a:rPr>
              <a:t> </a:t>
            </a:r>
            <a:r>
              <a:rPr lang="en-GB" sz="1600" spc="-90" dirty="0">
                <a:solidFill>
                  <a:schemeClr val="bg1"/>
                </a:solidFill>
              </a:rPr>
              <a:t>suggesting</a:t>
            </a:r>
            <a:r>
              <a:rPr lang="en-GB" sz="1600" spc="-30" dirty="0">
                <a:solidFill>
                  <a:schemeClr val="bg1"/>
                </a:solidFill>
              </a:rPr>
              <a:t> </a:t>
            </a:r>
            <a:r>
              <a:rPr lang="en-GB" sz="1600" spc="-70" dirty="0">
                <a:solidFill>
                  <a:schemeClr val="bg1"/>
                </a:solidFill>
              </a:rPr>
              <a:t>relevant</a:t>
            </a:r>
            <a:r>
              <a:rPr lang="en-GB" sz="1600" spc="-30" dirty="0">
                <a:solidFill>
                  <a:schemeClr val="bg1"/>
                </a:solidFill>
              </a:rPr>
              <a:t> </a:t>
            </a:r>
            <a:r>
              <a:rPr lang="en-GB" sz="1600" spc="-95" dirty="0">
                <a:solidFill>
                  <a:schemeClr val="bg1"/>
                </a:solidFill>
              </a:rPr>
              <a:t>and</a:t>
            </a:r>
            <a:r>
              <a:rPr lang="en-GB" sz="1600" spc="-10" dirty="0">
                <a:solidFill>
                  <a:schemeClr val="bg1"/>
                </a:solidFill>
              </a:rPr>
              <a:t> </a:t>
            </a:r>
            <a:r>
              <a:rPr lang="en-GB" sz="1600" spc="-100" dirty="0">
                <a:solidFill>
                  <a:schemeClr val="bg1"/>
                </a:solidFill>
              </a:rPr>
              <a:t>engaging</a:t>
            </a:r>
            <a:r>
              <a:rPr lang="en-GB" sz="1600" spc="-30" dirty="0">
                <a:solidFill>
                  <a:schemeClr val="bg1"/>
                </a:solidFill>
              </a:rPr>
              <a:t> </a:t>
            </a:r>
            <a:r>
              <a:rPr lang="en-GB" sz="1600" spc="-75" dirty="0">
                <a:solidFill>
                  <a:schemeClr val="bg1"/>
                </a:solidFill>
              </a:rPr>
              <a:t>content</a:t>
            </a:r>
            <a:r>
              <a:rPr lang="en-GB" sz="1600" spc="-20" dirty="0">
                <a:solidFill>
                  <a:schemeClr val="bg1"/>
                </a:solidFill>
              </a:rPr>
              <a:t> </a:t>
            </a:r>
            <a:r>
              <a:rPr lang="en-GB" sz="1600" spc="-65" dirty="0">
                <a:solidFill>
                  <a:schemeClr val="bg1"/>
                </a:solidFill>
              </a:rPr>
              <a:t>to</a:t>
            </a:r>
            <a:r>
              <a:rPr lang="en-GB" sz="1600" spc="-20" dirty="0">
                <a:solidFill>
                  <a:schemeClr val="bg1"/>
                </a:solidFill>
              </a:rPr>
              <a:t> </a:t>
            </a:r>
            <a:r>
              <a:rPr lang="en-GB" sz="1600" spc="-85" dirty="0">
                <a:solidFill>
                  <a:schemeClr val="bg1"/>
                </a:solidFill>
              </a:rPr>
              <a:t>users.</a:t>
            </a:r>
            <a:r>
              <a:rPr lang="en-GB" sz="1600" spc="-25" dirty="0">
                <a:solidFill>
                  <a:schemeClr val="bg1"/>
                </a:solidFill>
              </a:rPr>
              <a:t> </a:t>
            </a:r>
            <a:r>
              <a:rPr lang="en-GB" sz="1600" spc="-85" dirty="0">
                <a:solidFill>
                  <a:schemeClr val="bg1"/>
                </a:solidFill>
              </a:rPr>
              <a:t>Additionally,</a:t>
            </a:r>
            <a:r>
              <a:rPr lang="en-GB" sz="1600" spc="-10" dirty="0">
                <a:solidFill>
                  <a:schemeClr val="bg1"/>
                </a:solidFill>
              </a:rPr>
              <a:t> </a:t>
            </a:r>
            <a:r>
              <a:rPr lang="en-GB" sz="1600" spc="-65" dirty="0">
                <a:solidFill>
                  <a:schemeClr val="bg1"/>
                </a:solidFill>
              </a:rPr>
              <a:t>the</a:t>
            </a:r>
            <a:r>
              <a:rPr lang="en-GB" sz="1600" spc="-30" dirty="0">
                <a:solidFill>
                  <a:schemeClr val="bg1"/>
                </a:solidFill>
              </a:rPr>
              <a:t> </a:t>
            </a:r>
            <a:r>
              <a:rPr lang="en-GB" sz="1600" spc="-75" dirty="0">
                <a:solidFill>
                  <a:schemeClr val="bg1"/>
                </a:solidFill>
              </a:rPr>
              <a:t>evaluation</a:t>
            </a:r>
            <a:r>
              <a:rPr lang="en-GB" sz="1600" spc="-30" dirty="0">
                <a:solidFill>
                  <a:schemeClr val="bg1"/>
                </a:solidFill>
              </a:rPr>
              <a:t> </a:t>
            </a:r>
            <a:r>
              <a:rPr lang="en-GB" sz="1600" spc="-70" dirty="0">
                <a:solidFill>
                  <a:schemeClr val="bg1"/>
                </a:solidFill>
              </a:rPr>
              <a:t>results</a:t>
            </a:r>
            <a:r>
              <a:rPr lang="en-GB" sz="1600" spc="-25" dirty="0">
                <a:solidFill>
                  <a:schemeClr val="bg1"/>
                </a:solidFill>
              </a:rPr>
              <a:t> </a:t>
            </a:r>
            <a:r>
              <a:rPr lang="en-GB" sz="1600" spc="-85" dirty="0">
                <a:solidFill>
                  <a:schemeClr val="bg1"/>
                </a:solidFill>
              </a:rPr>
              <a:t>inform</a:t>
            </a:r>
            <a:r>
              <a:rPr lang="en-GB" sz="1600" spc="-25" dirty="0">
                <a:solidFill>
                  <a:schemeClr val="bg1"/>
                </a:solidFill>
              </a:rPr>
              <a:t> </a:t>
            </a:r>
            <a:r>
              <a:rPr lang="en-GB" sz="1600" spc="-75" dirty="0">
                <a:solidFill>
                  <a:schemeClr val="bg1"/>
                </a:solidFill>
              </a:rPr>
              <a:t>potential</a:t>
            </a:r>
            <a:r>
              <a:rPr lang="en-GB" sz="1600" spc="-70" dirty="0">
                <a:solidFill>
                  <a:schemeClr val="bg1"/>
                </a:solidFill>
              </a:rPr>
              <a:t> </a:t>
            </a:r>
            <a:r>
              <a:rPr lang="en-GB" sz="1600" spc="-85" dirty="0">
                <a:solidFill>
                  <a:schemeClr val="bg1"/>
                </a:solidFill>
              </a:rPr>
              <a:t>optimizations</a:t>
            </a:r>
            <a:r>
              <a:rPr lang="en-GB" sz="1600" spc="185" dirty="0">
                <a:solidFill>
                  <a:schemeClr val="bg1"/>
                </a:solidFill>
              </a:rPr>
              <a:t> </a:t>
            </a:r>
            <a:r>
              <a:rPr lang="en-GB" sz="1600" spc="-100" dirty="0">
                <a:solidFill>
                  <a:schemeClr val="bg1"/>
                </a:solidFill>
              </a:rPr>
              <a:t>and</a:t>
            </a:r>
            <a:r>
              <a:rPr lang="en-GB" sz="1600" spc="185" dirty="0">
                <a:solidFill>
                  <a:schemeClr val="bg1"/>
                </a:solidFill>
              </a:rPr>
              <a:t> </a:t>
            </a:r>
            <a:r>
              <a:rPr lang="en-GB" sz="1600" spc="-85" dirty="0">
                <a:solidFill>
                  <a:schemeClr val="bg1"/>
                </a:solidFill>
              </a:rPr>
              <a:t>improvements</a:t>
            </a:r>
            <a:r>
              <a:rPr lang="en-GB" sz="1600" spc="185" dirty="0">
                <a:solidFill>
                  <a:schemeClr val="bg1"/>
                </a:solidFill>
              </a:rPr>
              <a:t> </a:t>
            </a:r>
            <a:r>
              <a:rPr lang="en-GB" sz="1600" spc="-75" dirty="0">
                <a:solidFill>
                  <a:schemeClr val="bg1"/>
                </a:solidFill>
              </a:rPr>
              <a:t>for</a:t>
            </a:r>
            <a:r>
              <a:rPr lang="en-GB" sz="1600" spc="180" dirty="0">
                <a:solidFill>
                  <a:schemeClr val="bg1"/>
                </a:solidFill>
              </a:rPr>
              <a:t> </a:t>
            </a:r>
            <a:r>
              <a:rPr lang="en-GB" sz="1600" spc="-95" dirty="0">
                <a:solidFill>
                  <a:schemeClr val="bg1"/>
                </a:solidFill>
              </a:rPr>
              <a:t>enhancing</a:t>
            </a:r>
            <a:r>
              <a:rPr lang="en-GB" sz="1600" spc="175" dirty="0">
                <a:solidFill>
                  <a:schemeClr val="bg1"/>
                </a:solidFill>
              </a:rPr>
              <a:t> </a:t>
            </a:r>
            <a:r>
              <a:rPr lang="en-GB" sz="1600" spc="-65" dirty="0">
                <a:solidFill>
                  <a:schemeClr val="bg1"/>
                </a:solidFill>
              </a:rPr>
              <a:t>the</a:t>
            </a:r>
            <a:r>
              <a:rPr lang="en-GB" sz="1600" spc="170" dirty="0">
                <a:solidFill>
                  <a:schemeClr val="bg1"/>
                </a:solidFill>
              </a:rPr>
              <a:t> </a:t>
            </a:r>
            <a:r>
              <a:rPr lang="en-GB" sz="1600" spc="-90" dirty="0">
                <a:solidFill>
                  <a:schemeClr val="bg1"/>
                </a:solidFill>
              </a:rPr>
              <a:t>recommender</a:t>
            </a:r>
            <a:r>
              <a:rPr lang="en-GB" sz="1600" spc="185" dirty="0">
                <a:solidFill>
                  <a:schemeClr val="bg1"/>
                </a:solidFill>
              </a:rPr>
              <a:t> </a:t>
            </a:r>
            <a:r>
              <a:rPr lang="en-GB" sz="1600" spc="-55" dirty="0">
                <a:solidFill>
                  <a:schemeClr val="bg1"/>
                </a:solidFill>
              </a:rPr>
              <a:t>system's</a:t>
            </a:r>
            <a:r>
              <a:rPr lang="en-GB" sz="1600" spc="165" dirty="0">
                <a:solidFill>
                  <a:schemeClr val="bg1"/>
                </a:solidFill>
              </a:rPr>
              <a:t> </a:t>
            </a:r>
            <a:r>
              <a:rPr lang="en-GB" sz="1600" spc="-65" dirty="0">
                <a:solidFill>
                  <a:schemeClr val="bg1"/>
                </a:solidFill>
              </a:rPr>
              <a:t>effectiveness</a:t>
            </a:r>
            <a:r>
              <a:rPr lang="en-GB" sz="1600" spc="180" dirty="0">
                <a:solidFill>
                  <a:schemeClr val="bg1"/>
                </a:solidFill>
              </a:rPr>
              <a:t> </a:t>
            </a:r>
            <a:r>
              <a:rPr lang="en-GB" sz="1600" spc="-90" dirty="0">
                <a:solidFill>
                  <a:schemeClr val="bg1"/>
                </a:solidFill>
              </a:rPr>
              <a:t>in</a:t>
            </a:r>
            <a:r>
              <a:rPr lang="en-GB" sz="1600" spc="175" dirty="0">
                <a:solidFill>
                  <a:schemeClr val="bg1"/>
                </a:solidFill>
              </a:rPr>
              <a:t> </a:t>
            </a:r>
            <a:r>
              <a:rPr lang="en-GB" sz="1600" spc="-75" dirty="0">
                <a:solidFill>
                  <a:schemeClr val="bg1"/>
                </a:solidFill>
              </a:rPr>
              <a:t>future</a:t>
            </a:r>
            <a:r>
              <a:rPr lang="en-GB" sz="1600" spc="180" dirty="0">
                <a:solidFill>
                  <a:schemeClr val="bg1"/>
                </a:solidFill>
              </a:rPr>
              <a:t> </a:t>
            </a:r>
            <a:r>
              <a:rPr lang="en-GB" sz="1600" spc="-75" dirty="0">
                <a:solidFill>
                  <a:schemeClr val="bg1"/>
                </a:solidFill>
              </a:rPr>
              <a:t>iterations.</a:t>
            </a:r>
            <a:r>
              <a:rPr lang="en-GB" sz="1600" spc="165" dirty="0">
                <a:solidFill>
                  <a:schemeClr val="bg1"/>
                </a:solidFill>
              </a:rPr>
              <a:t> </a:t>
            </a:r>
            <a:r>
              <a:rPr lang="en-GB" sz="1600" spc="-80" dirty="0">
                <a:solidFill>
                  <a:schemeClr val="bg1"/>
                </a:solidFill>
              </a:rPr>
              <a:t>Overall,</a:t>
            </a:r>
            <a:r>
              <a:rPr lang="en-GB" sz="1600" spc="185" dirty="0">
                <a:solidFill>
                  <a:schemeClr val="bg1"/>
                </a:solidFill>
              </a:rPr>
              <a:t> </a:t>
            </a:r>
            <a:r>
              <a:rPr lang="en-GB" sz="1600" spc="-65" dirty="0">
                <a:solidFill>
                  <a:schemeClr val="bg1"/>
                </a:solidFill>
              </a:rPr>
              <a:t>the</a:t>
            </a:r>
            <a:r>
              <a:rPr lang="en-GB" sz="1600" spc="160" dirty="0">
                <a:solidFill>
                  <a:schemeClr val="bg1"/>
                </a:solidFill>
              </a:rPr>
              <a:t> </a:t>
            </a:r>
            <a:r>
              <a:rPr lang="en-GB" sz="1600" spc="-90" dirty="0">
                <a:solidFill>
                  <a:schemeClr val="bg1"/>
                </a:solidFill>
              </a:rPr>
              <a:t>conclusion</a:t>
            </a:r>
            <a:r>
              <a:rPr lang="en-GB" sz="1600" spc="-50" dirty="0">
                <a:solidFill>
                  <a:schemeClr val="bg1"/>
                </a:solidFill>
              </a:rPr>
              <a:t> </a:t>
            </a:r>
            <a:r>
              <a:rPr lang="en-GB" sz="1600" spc="-85" dirty="0">
                <a:solidFill>
                  <a:schemeClr val="bg1"/>
                </a:solidFill>
              </a:rPr>
              <a:t>underscores</a:t>
            </a:r>
            <a:r>
              <a:rPr lang="en-GB" sz="1600" spc="-95" dirty="0">
                <a:solidFill>
                  <a:schemeClr val="bg1"/>
                </a:solidFill>
              </a:rPr>
              <a:t> </a:t>
            </a:r>
            <a:r>
              <a:rPr lang="en-GB" sz="1600" spc="-65" dirty="0">
                <a:solidFill>
                  <a:schemeClr val="bg1"/>
                </a:solidFill>
              </a:rPr>
              <a:t>the</a:t>
            </a:r>
            <a:r>
              <a:rPr lang="en-GB" sz="1600" spc="-105" dirty="0">
                <a:solidFill>
                  <a:schemeClr val="bg1"/>
                </a:solidFill>
              </a:rPr>
              <a:t> </a:t>
            </a:r>
            <a:r>
              <a:rPr lang="en-GB" sz="1600" spc="-85" dirty="0">
                <a:solidFill>
                  <a:schemeClr val="bg1"/>
                </a:solidFill>
              </a:rPr>
              <a:t>importance</a:t>
            </a:r>
            <a:r>
              <a:rPr lang="en-GB" sz="1600" spc="-105" dirty="0">
                <a:solidFill>
                  <a:schemeClr val="bg1"/>
                </a:solidFill>
              </a:rPr>
              <a:t> </a:t>
            </a:r>
            <a:r>
              <a:rPr lang="en-GB" sz="1600" spc="-95" dirty="0">
                <a:solidFill>
                  <a:schemeClr val="bg1"/>
                </a:solidFill>
              </a:rPr>
              <a:t>and </a:t>
            </a:r>
            <a:r>
              <a:rPr lang="en-GB" sz="1600" spc="-65" dirty="0">
                <a:solidFill>
                  <a:schemeClr val="bg1"/>
                </a:solidFill>
              </a:rPr>
              <a:t>effectiveness</a:t>
            </a:r>
            <a:r>
              <a:rPr lang="en-GB" sz="1600" spc="-120" dirty="0">
                <a:solidFill>
                  <a:schemeClr val="bg1"/>
                </a:solidFill>
              </a:rPr>
              <a:t> </a:t>
            </a:r>
            <a:r>
              <a:rPr lang="en-GB" sz="1600" spc="-65" dirty="0">
                <a:solidFill>
                  <a:schemeClr val="bg1"/>
                </a:solidFill>
              </a:rPr>
              <a:t>of</a:t>
            </a:r>
            <a:r>
              <a:rPr lang="en-GB" sz="1600" spc="-105" dirty="0">
                <a:solidFill>
                  <a:schemeClr val="bg1"/>
                </a:solidFill>
              </a:rPr>
              <a:t> </a:t>
            </a:r>
            <a:r>
              <a:rPr lang="en-GB" sz="1600" spc="-85" dirty="0">
                <a:solidFill>
                  <a:schemeClr val="bg1"/>
                </a:solidFill>
              </a:rPr>
              <a:t>utilizing</a:t>
            </a:r>
            <a:r>
              <a:rPr lang="en-GB" sz="1600" spc="-105" dirty="0">
                <a:solidFill>
                  <a:schemeClr val="bg1"/>
                </a:solidFill>
              </a:rPr>
              <a:t> </a:t>
            </a:r>
            <a:r>
              <a:rPr lang="en-GB" sz="1600" spc="-85" dirty="0">
                <a:solidFill>
                  <a:schemeClr val="bg1"/>
                </a:solidFill>
              </a:rPr>
              <a:t>course</a:t>
            </a:r>
            <a:r>
              <a:rPr lang="en-GB" sz="1600" spc="-105" dirty="0">
                <a:solidFill>
                  <a:schemeClr val="bg1"/>
                </a:solidFill>
              </a:rPr>
              <a:t> </a:t>
            </a:r>
            <a:r>
              <a:rPr lang="en-GB" sz="1600" spc="-80" dirty="0">
                <a:solidFill>
                  <a:schemeClr val="bg1"/>
                </a:solidFill>
              </a:rPr>
              <a:t>similarity-</a:t>
            </a:r>
            <a:r>
              <a:rPr lang="en-GB" sz="1600" spc="-85" dirty="0">
                <a:solidFill>
                  <a:schemeClr val="bg1"/>
                </a:solidFill>
              </a:rPr>
              <a:t>based</a:t>
            </a:r>
            <a:r>
              <a:rPr lang="en-GB" sz="1600" spc="-95" dirty="0">
                <a:solidFill>
                  <a:schemeClr val="bg1"/>
                </a:solidFill>
              </a:rPr>
              <a:t> </a:t>
            </a:r>
            <a:r>
              <a:rPr lang="en-GB" sz="1600" spc="-90" dirty="0">
                <a:solidFill>
                  <a:schemeClr val="bg1"/>
                </a:solidFill>
              </a:rPr>
              <a:t>approaches</a:t>
            </a:r>
            <a:r>
              <a:rPr lang="en-GB" sz="1600" spc="-95" dirty="0">
                <a:solidFill>
                  <a:schemeClr val="bg1"/>
                </a:solidFill>
              </a:rPr>
              <a:t> </a:t>
            </a:r>
            <a:r>
              <a:rPr lang="en-GB" sz="1600" spc="-90" dirty="0">
                <a:solidFill>
                  <a:schemeClr val="bg1"/>
                </a:solidFill>
              </a:rPr>
              <a:t>in</a:t>
            </a:r>
            <a:r>
              <a:rPr lang="en-GB" sz="1600" spc="-105" dirty="0">
                <a:solidFill>
                  <a:schemeClr val="bg1"/>
                </a:solidFill>
              </a:rPr>
              <a:t> </a:t>
            </a:r>
            <a:r>
              <a:rPr lang="en-GB" sz="1600" spc="-95" dirty="0">
                <a:solidFill>
                  <a:schemeClr val="bg1"/>
                </a:solidFill>
              </a:rPr>
              <a:t>providing</a:t>
            </a:r>
            <a:r>
              <a:rPr lang="en-GB" sz="1600" spc="-100" dirty="0">
                <a:solidFill>
                  <a:schemeClr val="bg1"/>
                </a:solidFill>
              </a:rPr>
              <a:t> </a:t>
            </a:r>
            <a:r>
              <a:rPr lang="en-GB" sz="1600" spc="-90" dirty="0">
                <a:solidFill>
                  <a:schemeClr val="bg1"/>
                </a:solidFill>
              </a:rPr>
              <a:t>personalized</a:t>
            </a:r>
            <a:r>
              <a:rPr lang="en-GB" sz="1600" spc="-105" dirty="0">
                <a:solidFill>
                  <a:schemeClr val="bg1"/>
                </a:solidFill>
              </a:rPr>
              <a:t> </a:t>
            </a:r>
            <a:r>
              <a:rPr lang="en-GB" sz="1600" spc="-85" dirty="0">
                <a:solidFill>
                  <a:schemeClr val="bg1"/>
                </a:solidFill>
              </a:rPr>
              <a:t>recommendations</a:t>
            </a:r>
            <a:r>
              <a:rPr lang="en-GB" sz="1600" spc="-95" dirty="0">
                <a:solidFill>
                  <a:schemeClr val="bg1"/>
                </a:solidFill>
              </a:rPr>
              <a:t> </a:t>
            </a:r>
            <a:r>
              <a:rPr lang="en-GB" sz="1600" spc="-65" dirty="0">
                <a:solidFill>
                  <a:schemeClr val="bg1"/>
                </a:solidFill>
              </a:rPr>
              <a:t>to</a:t>
            </a:r>
            <a:r>
              <a:rPr lang="en-GB" sz="1600" spc="-45" dirty="0">
                <a:solidFill>
                  <a:schemeClr val="bg1"/>
                </a:solidFill>
              </a:rPr>
              <a:t> </a:t>
            </a:r>
            <a:r>
              <a:rPr lang="en-GB" sz="1600" spc="-70" dirty="0">
                <a:solidFill>
                  <a:schemeClr val="bg1"/>
                </a:solidFill>
              </a:rPr>
              <a:t>users</a:t>
            </a:r>
            <a:r>
              <a:rPr lang="en-GB" sz="1600" spc="-130" dirty="0">
                <a:solidFill>
                  <a:schemeClr val="bg1"/>
                </a:solidFill>
              </a:rPr>
              <a:t> </a:t>
            </a:r>
            <a:r>
              <a:rPr lang="en-GB" sz="1600" spc="-90" dirty="0">
                <a:solidFill>
                  <a:schemeClr val="bg1"/>
                </a:solidFill>
              </a:rPr>
              <a:t>in</a:t>
            </a:r>
            <a:r>
              <a:rPr lang="en-GB" sz="1600" spc="-114" dirty="0">
                <a:solidFill>
                  <a:schemeClr val="bg1"/>
                </a:solidFill>
              </a:rPr>
              <a:t> </a:t>
            </a:r>
            <a:r>
              <a:rPr lang="en-GB" sz="1600" spc="-80" dirty="0">
                <a:solidFill>
                  <a:schemeClr val="bg1"/>
                </a:solidFill>
              </a:rPr>
              <a:t>educational</a:t>
            </a:r>
            <a:r>
              <a:rPr lang="en-GB" sz="1600" spc="-150" dirty="0">
                <a:solidFill>
                  <a:schemeClr val="bg1"/>
                </a:solidFill>
              </a:rPr>
              <a:t> </a:t>
            </a:r>
            <a:r>
              <a:rPr lang="en-GB" sz="1600" spc="-75" dirty="0">
                <a:solidFill>
                  <a:schemeClr val="bg1"/>
                </a:solidFill>
              </a:rPr>
              <a:t>settings.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20C14-BA6B-7C9B-0D5B-E80092667139}"/>
              </a:ext>
            </a:extLst>
          </p:cNvPr>
          <p:cNvSpPr txBox="1"/>
          <p:nvPr/>
        </p:nvSpPr>
        <p:spPr>
          <a:xfrm>
            <a:off x="1345882" y="71930"/>
            <a:ext cx="64522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</a:rPr>
              <a:t>Conclusion of content-based recommender system using course similarity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284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23B3B41-B593-4C5E-D065-B3447F7D7391}"/>
              </a:ext>
            </a:extLst>
          </p:cNvPr>
          <p:cNvSpPr/>
          <p:nvPr/>
        </p:nvSpPr>
        <p:spPr>
          <a:xfrm flipV="1">
            <a:off x="0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F8BE59F-EE49-E09A-EB49-A49325278BA7}"/>
              </a:ext>
            </a:extLst>
          </p:cNvPr>
          <p:cNvSpPr/>
          <p:nvPr/>
        </p:nvSpPr>
        <p:spPr>
          <a:xfrm flipH="1" flipV="1">
            <a:off x="7976235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F8D900-9B06-0143-F838-D4554F517642}"/>
              </a:ext>
            </a:extLst>
          </p:cNvPr>
          <p:cNvSpPr txBox="1"/>
          <p:nvPr/>
        </p:nvSpPr>
        <p:spPr>
          <a:xfrm>
            <a:off x="762000" y="971550"/>
            <a:ext cx="7935686" cy="3466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15100"/>
              </a:lnSpc>
              <a:spcBef>
                <a:spcPts val="105"/>
              </a:spcBef>
            </a:pPr>
            <a:r>
              <a:rPr lang="en-GB" sz="1600" spc="-70" dirty="0">
                <a:solidFill>
                  <a:schemeClr val="bg1"/>
                </a:solidFill>
                <a:cs typeface="+mj-cs"/>
              </a:rPr>
              <a:t>In</a:t>
            </a:r>
            <a:r>
              <a:rPr lang="en-GB" sz="1600" spc="-3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conclusion,</a:t>
            </a:r>
            <a:r>
              <a:rPr lang="en-GB" sz="1600" spc="-4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our</a:t>
            </a:r>
            <a:r>
              <a:rPr lang="en-GB" sz="1600" spc="-2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course</a:t>
            </a:r>
            <a:r>
              <a:rPr lang="en-GB" sz="1600" spc="-4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clustering-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based</a:t>
            </a:r>
            <a:r>
              <a:rPr lang="en-GB" sz="1600" spc="-3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recommender</a:t>
            </a:r>
            <a:r>
              <a:rPr lang="en-GB" sz="1600" spc="-3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0" dirty="0">
                <a:solidFill>
                  <a:schemeClr val="bg1"/>
                </a:solidFill>
                <a:cs typeface="+mj-cs"/>
              </a:rPr>
              <a:t>system</a:t>
            </a:r>
            <a:r>
              <a:rPr lang="en-GB" sz="1600" spc="-2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cs typeface="+mj-cs"/>
              </a:rPr>
              <a:t>demonstrates</a:t>
            </a:r>
            <a:r>
              <a:rPr lang="en-GB" sz="1600" spc="-3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robust</a:t>
            </a:r>
            <a:r>
              <a:rPr lang="en-GB" sz="1600" spc="-2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performance</a:t>
            </a:r>
            <a:r>
              <a:rPr lang="en-GB" sz="1600" spc="-5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in</a:t>
            </a:r>
            <a:r>
              <a:rPr lang="en-GB" sz="1600" spc="-4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0" dirty="0">
                <a:solidFill>
                  <a:schemeClr val="bg1"/>
                </a:solidFill>
                <a:cs typeface="+mj-cs"/>
              </a:rPr>
              <a:t>effectively</a:t>
            </a:r>
            <a:r>
              <a:rPr lang="en-GB" sz="1600" spc="-3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105" dirty="0">
                <a:solidFill>
                  <a:schemeClr val="bg1"/>
                </a:solidFill>
                <a:cs typeface="+mj-cs"/>
              </a:rPr>
              <a:t>grouping</a:t>
            </a:r>
            <a:r>
              <a:rPr lang="en-GB" sz="1600" spc="-3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cs typeface="+mj-cs"/>
              </a:rPr>
              <a:t>users</a:t>
            </a:r>
            <a:r>
              <a:rPr lang="en-GB" sz="1600" spc="-3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based</a:t>
            </a:r>
            <a:r>
              <a:rPr lang="en-GB" sz="1600" spc="-3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110" dirty="0">
                <a:solidFill>
                  <a:schemeClr val="bg1"/>
                </a:solidFill>
                <a:cs typeface="+mj-cs"/>
              </a:rPr>
              <a:t>on</a:t>
            </a:r>
            <a:r>
              <a:rPr lang="en-GB" sz="1600" spc="-6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0" dirty="0">
                <a:solidFill>
                  <a:schemeClr val="bg1"/>
                </a:solidFill>
                <a:cs typeface="+mj-cs"/>
              </a:rPr>
              <a:t>their</a:t>
            </a:r>
            <a:r>
              <a:rPr lang="en-GB" sz="1600" spc="-10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preferences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 and</a:t>
            </a:r>
            <a:r>
              <a:rPr lang="en-GB" sz="1600" spc="-10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recommending</a:t>
            </a:r>
            <a:r>
              <a:rPr lang="en-GB" sz="1600" spc="-10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cs typeface="+mj-cs"/>
              </a:rPr>
              <a:t>relevant</a:t>
            </a:r>
            <a:r>
              <a:rPr lang="en-GB" sz="1600" spc="-114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courses.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100" dirty="0">
                <a:solidFill>
                  <a:schemeClr val="bg1"/>
                </a:solidFill>
                <a:cs typeface="+mj-cs"/>
              </a:rPr>
              <a:t>The</a:t>
            </a:r>
            <a:r>
              <a:rPr lang="en-GB" sz="1600" spc="-114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optimization</a:t>
            </a:r>
            <a:r>
              <a:rPr lang="en-GB" sz="1600" spc="-114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cs typeface="+mj-cs"/>
              </a:rPr>
              <a:t>of</a:t>
            </a:r>
            <a:r>
              <a:rPr lang="en-GB" sz="1600" spc="-10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hyperparameters,</a:t>
            </a:r>
            <a:r>
              <a:rPr lang="en-GB" sz="1600" spc="-10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including</a:t>
            </a:r>
            <a:r>
              <a:rPr lang="en-GB" sz="1600" spc="-10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0" dirty="0">
                <a:solidFill>
                  <a:schemeClr val="bg1"/>
                </a:solidFill>
                <a:cs typeface="+mj-cs"/>
              </a:rPr>
              <a:t>the</a:t>
            </a:r>
            <a:r>
              <a:rPr lang="en-GB" sz="1600" spc="-10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determination</a:t>
            </a:r>
            <a:r>
              <a:rPr lang="en-GB" sz="1600" spc="-114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cs typeface="+mj-cs"/>
              </a:rPr>
              <a:t>of</a:t>
            </a:r>
            <a:r>
              <a:rPr lang="en-GB" sz="1600" spc="-10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0" dirty="0">
                <a:solidFill>
                  <a:schemeClr val="bg1"/>
                </a:solidFill>
                <a:cs typeface="+mj-cs"/>
              </a:rPr>
              <a:t>cluster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 numbers</a:t>
            </a:r>
            <a:r>
              <a:rPr lang="en-GB" sz="1600" spc="-4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and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PCA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components,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cs typeface="+mj-cs"/>
              </a:rPr>
              <a:t>ensures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0" dirty="0">
                <a:solidFill>
                  <a:schemeClr val="bg1"/>
                </a:solidFill>
                <a:cs typeface="+mj-cs"/>
              </a:rPr>
              <a:t>that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cs typeface="+mj-cs"/>
              </a:rPr>
              <a:t>the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0" dirty="0">
                <a:solidFill>
                  <a:schemeClr val="bg1"/>
                </a:solidFill>
                <a:cs typeface="+mj-cs"/>
              </a:rPr>
              <a:t>system</a:t>
            </a:r>
            <a:r>
              <a:rPr lang="en-GB" sz="1600" spc="-7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0" dirty="0">
                <a:solidFill>
                  <a:schemeClr val="bg1"/>
                </a:solidFill>
                <a:cs typeface="+mj-cs"/>
              </a:rPr>
              <a:t>accurately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captures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user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preferences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cs typeface="+mj-cs"/>
              </a:rPr>
              <a:t>while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100" dirty="0">
                <a:solidFill>
                  <a:schemeClr val="bg1"/>
                </a:solidFill>
                <a:cs typeface="+mj-cs"/>
              </a:rPr>
              <a:t>minimizing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information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loss.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110" dirty="0">
                <a:solidFill>
                  <a:schemeClr val="bg1"/>
                </a:solidFill>
                <a:cs typeface="+mj-cs"/>
              </a:rPr>
              <a:t>Through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meticulous</a:t>
            </a:r>
            <a:r>
              <a:rPr lang="en-GB" sz="1600" spc="-5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evaluation, </a:t>
            </a:r>
            <a:r>
              <a:rPr lang="en-GB" sz="1600" spc="-40" dirty="0">
                <a:solidFill>
                  <a:schemeClr val="bg1"/>
                </a:solidFill>
                <a:cs typeface="+mj-cs"/>
              </a:rPr>
              <a:t>we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found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0" dirty="0">
                <a:solidFill>
                  <a:schemeClr val="bg1"/>
                </a:solidFill>
                <a:cs typeface="+mj-cs"/>
              </a:rPr>
              <a:t>that</a:t>
            </a:r>
            <a:r>
              <a:rPr lang="en-GB" sz="1600" spc="-10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cs typeface="+mj-cs"/>
              </a:rPr>
              <a:t>the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0" dirty="0">
                <a:solidFill>
                  <a:schemeClr val="bg1"/>
                </a:solidFill>
                <a:cs typeface="+mj-cs"/>
              </a:rPr>
              <a:t>system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recommends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an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cs typeface="+mj-cs"/>
              </a:rPr>
              <a:t>average</a:t>
            </a:r>
            <a:r>
              <a:rPr lang="en-GB" sz="1600" spc="-10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cs typeface="+mj-cs"/>
              </a:rPr>
              <a:t>of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 approximately 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36.587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0" dirty="0">
                <a:solidFill>
                  <a:schemeClr val="bg1"/>
                </a:solidFill>
                <a:cs typeface="+mj-cs"/>
              </a:rPr>
              <a:t>new</a:t>
            </a:r>
            <a:r>
              <a:rPr lang="en-GB" sz="1600" spc="-10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or unseen</a:t>
            </a:r>
            <a:r>
              <a:rPr lang="en-GB" sz="1600" spc="-10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courses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per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user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in </a:t>
            </a:r>
            <a:r>
              <a:rPr lang="en-GB" sz="1600" spc="-65" dirty="0">
                <a:solidFill>
                  <a:schemeClr val="bg1"/>
                </a:solidFill>
                <a:cs typeface="+mj-cs"/>
              </a:rPr>
              <a:t>the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50" dirty="0">
                <a:solidFill>
                  <a:schemeClr val="bg1"/>
                </a:solidFill>
                <a:cs typeface="+mj-cs"/>
              </a:rPr>
              <a:t>test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0" dirty="0">
                <a:solidFill>
                  <a:schemeClr val="bg1"/>
                </a:solidFill>
                <a:cs typeface="+mj-cs"/>
              </a:rPr>
              <a:t>dataset,</a:t>
            </a:r>
            <a:r>
              <a:rPr lang="en-GB" sz="1600" spc="-10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indicating</a:t>
            </a:r>
            <a:r>
              <a:rPr lang="en-GB" sz="1600" spc="2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55" dirty="0">
                <a:solidFill>
                  <a:schemeClr val="bg1"/>
                </a:solidFill>
                <a:cs typeface="+mj-cs"/>
              </a:rPr>
              <a:t>its</a:t>
            </a:r>
            <a:r>
              <a:rPr lang="en-GB" sz="1600" spc="2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cs typeface="+mj-cs"/>
              </a:rPr>
              <a:t>effectiveness</a:t>
            </a:r>
            <a:r>
              <a:rPr lang="en-GB" sz="1600" spc="3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in</a:t>
            </a:r>
            <a:r>
              <a:rPr lang="en-GB" sz="1600" spc="1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diversifying</a:t>
            </a:r>
            <a:r>
              <a:rPr lang="en-GB" sz="1600" spc="3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recommendations.</a:t>
            </a:r>
            <a:r>
              <a:rPr lang="en-GB" sz="1600" spc="2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Furthermore,</a:t>
            </a:r>
            <a:r>
              <a:rPr lang="en-GB" sz="1600" spc="3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cs typeface="+mj-cs"/>
              </a:rPr>
              <a:t>the</a:t>
            </a:r>
            <a:r>
              <a:rPr lang="en-GB" sz="1600" spc="2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cs typeface="+mj-cs"/>
              </a:rPr>
              <a:t>identification</a:t>
            </a:r>
            <a:r>
              <a:rPr lang="en-GB" sz="1600" spc="1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cs typeface="+mj-cs"/>
              </a:rPr>
              <a:t>of</a:t>
            </a:r>
            <a:r>
              <a:rPr lang="en-GB" sz="1600" spc="1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cs typeface="+mj-cs"/>
              </a:rPr>
              <a:t>frequently</a:t>
            </a:r>
            <a:r>
              <a:rPr lang="en-GB" sz="1600" spc="2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recommended</a:t>
            </a:r>
            <a:r>
              <a:rPr lang="en-GB" sz="1600" spc="2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courses</a:t>
            </a:r>
            <a:r>
              <a:rPr lang="en-GB" sz="1600" spc="2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such</a:t>
            </a:r>
            <a:r>
              <a:rPr lang="en-GB" sz="1600" spc="1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cs typeface="+mj-cs"/>
              </a:rPr>
              <a:t>as</a:t>
            </a:r>
            <a:r>
              <a:rPr lang="en-GB" sz="1600" spc="-5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0" dirty="0">
                <a:solidFill>
                  <a:schemeClr val="bg1"/>
                </a:solidFill>
                <a:cs typeface="+mj-cs"/>
              </a:rPr>
              <a:t>"WA0101EN,"</a:t>
            </a:r>
            <a:r>
              <a:rPr lang="en-GB" sz="1600" spc="-10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0" dirty="0">
                <a:solidFill>
                  <a:schemeClr val="bg1"/>
                </a:solidFill>
                <a:cs typeface="+mj-cs"/>
              </a:rPr>
              <a:t>"DB0101EN,"</a:t>
            </a:r>
            <a:r>
              <a:rPr lang="en-GB" sz="1600" spc="-10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and</a:t>
            </a:r>
            <a:r>
              <a:rPr lang="en-GB" sz="1600" spc="-10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0" dirty="0">
                <a:solidFill>
                  <a:schemeClr val="bg1"/>
                </a:solidFill>
                <a:cs typeface="+mj-cs"/>
              </a:rPr>
              <a:t>"DS0301EN"</a:t>
            </a:r>
            <a:r>
              <a:rPr lang="en-GB" sz="1600" spc="-114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provides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cs typeface="+mj-cs"/>
              </a:rPr>
              <a:t>valuable</a:t>
            </a:r>
            <a:r>
              <a:rPr lang="en-GB" sz="1600" spc="-12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insights</a:t>
            </a:r>
            <a:r>
              <a:rPr lang="en-GB" sz="1600" spc="-10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into</a:t>
            </a:r>
            <a:r>
              <a:rPr lang="en-GB" sz="1600" spc="-10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cs typeface="+mj-cs"/>
              </a:rPr>
              <a:t>user</a:t>
            </a:r>
            <a:r>
              <a:rPr lang="en-GB" sz="1600" spc="-10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preferences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100" dirty="0">
                <a:solidFill>
                  <a:schemeClr val="bg1"/>
                </a:solidFill>
                <a:cs typeface="+mj-cs"/>
              </a:rPr>
              <a:t>and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highlights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cs typeface="+mj-cs"/>
              </a:rPr>
              <a:t>the</a:t>
            </a:r>
            <a:r>
              <a:rPr lang="en-GB" sz="1600" spc="-114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55" dirty="0">
                <a:solidFill>
                  <a:schemeClr val="bg1"/>
                </a:solidFill>
                <a:cs typeface="+mj-cs"/>
              </a:rPr>
              <a:t>system's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0" dirty="0">
                <a:solidFill>
                  <a:schemeClr val="bg1"/>
                </a:solidFill>
                <a:cs typeface="+mj-cs"/>
              </a:rPr>
              <a:t>ability</a:t>
            </a:r>
            <a:r>
              <a:rPr lang="en-GB" sz="1600" spc="-10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cs typeface="+mj-cs"/>
              </a:rPr>
              <a:t>to</a:t>
            </a:r>
            <a:r>
              <a:rPr lang="en-GB" sz="1600" spc="-10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promote</a:t>
            </a:r>
            <a:r>
              <a:rPr lang="en-GB" sz="1600" spc="-3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popular</a:t>
            </a:r>
            <a:r>
              <a:rPr lang="en-GB" sz="1600" spc="-3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courses</a:t>
            </a:r>
            <a:r>
              <a:rPr lang="en-GB" sz="1600" spc="-2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cs typeface="+mj-cs"/>
              </a:rPr>
              <a:t>across</a:t>
            </a:r>
            <a:r>
              <a:rPr lang="en-GB" sz="1600" spc="-2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0" dirty="0">
                <a:solidFill>
                  <a:schemeClr val="bg1"/>
                </a:solidFill>
                <a:cs typeface="+mj-cs"/>
              </a:rPr>
              <a:t>different</a:t>
            </a:r>
            <a:r>
              <a:rPr lang="en-GB" sz="1600" spc="-3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cs typeface="+mj-cs"/>
              </a:rPr>
              <a:t>clusters.</a:t>
            </a:r>
            <a:r>
              <a:rPr lang="en-GB" sz="1600" spc="-3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Overall,</a:t>
            </a:r>
            <a:r>
              <a:rPr lang="en-GB" sz="1600" spc="-2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our</a:t>
            </a:r>
            <a:r>
              <a:rPr lang="en-GB" sz="1600" spc="-2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recommender</a:t>
            </a:r>
            <a:r>
              <a:rPr lang="en-GB" sz="1600" spc="-2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0" dirty="0">
                <a:solidFill>
                  <a:schemeClr val="bg1"/>
                </a:solidFill>
                <a:cs typeface="+mj-cs"/>
              </a:rPr>
              <a:t>system</a:t>
            </a:r>
            <a:r>
              <a:rPr lang="en-GB" sz="1600" spc="-2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0" dirty="0">
                <a:solidFill>
                  <a:schemeClr val="bg1"/>
                </a:solidFill>
                <a:cs typeface="+mj-cs"/>
              </a:rPr>
              <a:t>serves</a:t>
            </a:r>
            <a:r>
              <a:rPr lang="en-GB" sz="1600" spc="-2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cs typeface="+mj-cs"/>
              </a:rPr>
              <a:t>as</a:t>
            </a:r>
            <a:r>
              <a:rPr lang="en-GB" sz="1600" spc="-2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cs typeface="+mj-cs"/>
              </a:rPr>
              <a:t>a</a:t>
            </a:r>
            <a:r>
              <a:rPr lang="en-GB" sz="1600" spc="-3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cs typeface="+mj-cs"/>
              </a:rPr>
              <a:t>valuable</a:t>
            </a:r>
            <a:r>
              <a:rPr lang="en-GB" sz="1600" spc="-2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tool</a:t>
            </a:r>
            <a:r>
              <a:rPr lang="en-GB" sz="1600" spc="-3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for</a:t>
            </a:r>
            <a:r>
              <a:rPr lang="en-GB" sz="1600" spc="-2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enhancing</a:t>
            </a:r>
            <a:r>
              <a:rPr lang="en-GB" sz="1600" spc="-2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user</a:t>
            </a:r>
            <a:r>
              <a:rPr lang="en-GB" sz="1600" spc="-2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engagement</a:t>
            </a:r>
            <a:r>
              <a:rPr lang="en-GB" sz="1600" spc="-2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5" dirty="0">
                <a:solidFill>
                  <a:schemeClr val="bg1"/>
                </a:solidFill>
                <a:cs typeface="+mj-cs"/>
              </a:rPr>
              <a:t>and</a:t>
            </a:r>
            <a:r>
              <a:rPr lang="en-GB" sz="1600" spc="-6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65" dirty="0">
                <a:solidFill>
                  <a:schemeClr val="bg1"/>
                </a:solidFill>
                <a:cs typeface="+mj-cs"/>
              </a:rPr>
              <a:t>satisfaction</a:t>
            </a:r>
            <a:r>
              <a:rPr lang="en-GB" sz="1600" spc="-14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by</a:t>
            </a:r>
            <a:r>
              <a:rPr lang="en-GB" sz="1600" spc="-114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delivering</a:t>
            </a:r>
            <a:r>
              <a:rPr lang="en-GB" sz="1600" spc="-14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personalized</a:t>
            </a:r>
            <a:r>
              <a:rPr lang="en-GB" sz="1600" spc="-14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75" dirty="0">
                <a:solidFill>
                  <a:schemeClr val="bg1"/>
                </a:solidFill>
                <a:cs typeface="+mj-cs"/>
              </a:rPr>
              <a:t>course</a:t>
            </a:r>
            <a:r>
              <a:rPr lang="en-GB" sz="1600" spc="-14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recommendations</a:t>
            </a:r>
            <a:r>
              <a:rPr lang="en-GB" sz="1600" spc="-15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90" dirty="0">
                <a:solidFill>
                  <a:schemeClr val="bg1"/>
                </a:solidFill>
                <a:cs typeface="+mj-cs"/>
              </a:rPr>
              <a:t>aligned</a:t>
            </a:r>
            <a:r>
              <a:rPr lang="en-GB" sz="1600" spc="-114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55" dirty="0">
                <a:solidFill>
                  <a:schemeClr val="bg1"/>
                </a:solidFill>
                <a:cs typeface="+mj-cs"/>
              </a:rPr>
              <a:t>with</a:t>
            </a:r>
            <a:r>
              <a:rPr lang="en-GB" sz="1600" spc="-114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individual</a:t>
            </a:r>
            <a:r>
              <a:rPr lang="en-GB" sz="1600" spc="-140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5" dirty="0">
                <a:solidFill>
                  <a:schemeClr val="bg1"/>
                </a:solidFill>
                <a:cs typeface="+mj-cs"/>
              </a:rPr>
              <a:t>learning</a:t>
            </a:r>
            <a:r>
              <a:rPr lang="en-GB" sz="1600" spc="-135" dirty="0">
                <a:solidFill>
                  <a:schemeClr val="bg1"/>
                </a:solidFill>
                <a:cs typeface="+mj-cs"/>
              </a:rPr>
              <a:t> </a:t>
            </a:r>
            <a:r>
              <a:rPr lang="en-GB" sz="1600" spc="-80" dirty="0">
                <a:solidFill>
                  <a:schemeClr val="bg1"/>
                </a:solidFill>
                <a:cs typeface="+mj-cs"/>
              </a:rPr>
              <a:t>objectives.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3F984-DB99-3D22-D10B-80733EEF722C}"/>
              </a:ext>
            </a:extLst>
          </p:cNvPr>
          <p:cNvSpPr txBox="1"/>
          <p:nvPr/>
        </p:nvSpPr>
        <p:spPr>
          <a:xfrm>
            <a:off x="1371600" y="96619"/>
            <a:ext cx="632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</a:rPr>
              <a:t>Conclusion of </a:t>
            </a:r>
            <a:r>
              <a:rPr lang="en-GB" b="1" dirty="0">
                <a:solidFill>
                  <a:schemeClr val="bg1"/>
                </a:solidFill>
              </a:rPr>
              <a:t>cluster-based recommender system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87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23B3B41-B593-4C5E-D065-B3447F7D7391}"/>
              </a:ext>
            </a:extLst>
          </p:cNvPr>
          <p:cNvSpPr/>
          <p:nvPr/>
        </p:nvSpPr>
        <p:spPr>
          <a:xfrm flipV="1">
            <a:off x="0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F8BE59F-EE49-E09A-EB49-A49325278BA7}"/>
              </a:ext>
            </a:extLst>
          </p:cNvPr>
          <p:cNvSpPr/>
          <p:nvPr/>
        </p:nvSpPr>
        <p:spPr>
          <a:xfrm flipH="1" flipV="1">
            <a:off x="7976235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9E6F9E68-D95C-E354-D89F-6FB30EDD044F}"/>
              </a:ext>
            </a:extLst>
          </p:cNvPr>
          <p:cNvSpPr txBox="1"/>
          <p:nvPr/>
        </p:nvSpPr>
        <p:spPr>
          <a:xfrm>
            <a:off x="582917" y="963257"/>
            <a:ext cx="8236584" cy="27660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3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Based</a:t>
            </a:r>
            <a:r>
              <a:rPr sz="13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40" dirty="0">
                <a:solidFill>
                  <a:schemeClr val="bg1"/>
                </a:solidFill>
                <a:latin typeface="Lucida Sans Unicode"/>
                <a:cs typeface="Lucida Sans Unicode"/>
              </a:rPr>
              <a:t>on</a:t>
            </a:r>
            <a:r>
              <a:rPr sz="1300" spc="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sz="13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comparative</a:t>
            </a:r>
            <a:r>
              <a:rPr sz="1300" spc="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analysis</a:t>
            </a:r>
            <a:r>
              <a:rPr sz="13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of</a:t>
            </a:r>
            <a:r>
              <a:rPr sz="13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sz="13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three</a:t>
            </a:r>
            <a:r>
              <a:rPr sz="1300" spc="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collaborative</a:t>
            </a:r>
            <a:r>
              <a:rPr sz="1300" spc="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filtering</a:t>
            </a:r>
            <a:r>
              <a:rPr sz="13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00" dirty="0">
                <a:solidFill>
                  <a:schemeClr val="bg1"/>
                </a:solidFill>
                <a:latin typeface="Lucida Sans Unicode"/>
                <a:cs typeface="Lucida Sans Unicode"/>
              </a:rPr>
              <a:t>methods,</a:t>
            </a:r>
            <a:r>
              <a:rPr sz="13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10" dirty="0">
                <a:solidFill>
                  <a:schemeClr val="bg1"/>
                </a:solidFill>
                <a:latin typeface="Lucida Sans Unicode"/>
                <a:cs typeface="Lucida Sans Unicode"/>
              </a:rPr>
              <a:t>including</a:t>
            </a:r>
            <a:r>
              <a:rPr sz="13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20" dirty="0">
                <a:solidFill>
                  <a:schemeClr val="bg1"/>
                </a:solidFill>
                <a:latin typeface="Lucida Sans Unicode"/>
                <a:cs typeface="Lucida Sans Unicode"/>
              </a:rPr>
              <a:t>KNN-</a:t>
            </a:r>
            <a:r>
              <a:rPr sz="1300" spc="-100" dirty="0">
                <a:solidFill>
                  <a:schemeClr val="bg1"/>
                </a:solidFill>
                <a:latin typeface="Lucida Sans Unicode"/>
                <a:cs typeface="Lucida Sans Unicode"/>
              </a:rPr>
              <a:t>based,</a:t>
            </a:r>
            <a:r>
              <a:rPr sz="13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NMF-</a:t>
            </a:r>
            <a:r>
              <a:rPr sz="1300" spc="-95" dirty="0">
                <a:solidFill>
                  <a:schemeClr val="bg1"/>
                </a:solidFill>
                <a:latin typeface="Lucida Sans Unicode"/>
                <a:cs typeface="Lucida Sans Unicode"/>
              </a:rPr>
              <a:t>based,</a:t>
            </a:r>
            <a:r>
              <a:rPr sz="13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20" dirty="0">
                <a:solidFill>
                  <a:schemeClr val="bg1"/>
                </a:solidFill>
                <a:latin typeface="Lucida Sans Unicode"/>
                <a:cs typeface="Lucida Sans Unicode"/>
              </a:rPr>
              <a:t>and</a:t>
            </a:r>
            <a:r>
              <a:rPr sz="13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Neural </a:t>
            </a:r>
            <a:r>
              <a:rPr sz="13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Network</a:t>
            </a:r>
            <a:r>
              <a:rPr sz="13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14" dirty="0">
                <a:solidFill>
                  <a:schemeClr val="bg1"/>
                </a:solidFill>
                <a:latin typeface="Lucida Sans Unicode"/>
                <a:cs typeface="Lucida Sans Unicode"/>
              </a:rPr>
              <a:t>Embedding-</a:t>
            </a:r>
            <a:r>
              <a:rPr sz="13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based</a:t>
            </a:r>
            <a:r>
              <a:rPr sz="13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95" dirty="0">
                <a:solidFill>
                  <a:schemeClr val="bg1"/>
                </a:solidFill>
                <a:latin typeface="Lucida Sans Unicode"/>
                <a:cs typeface="Lucida Sans Unicode"/>
              </a:rPr>
              <a:t>recommender</a:t>
            </a:r>
            <a:r>
              <a:rPr sz="13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systems,</a:t>
            </a:r>
            <a:r>
              <a:rPr sz="13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several</a:t>
            </a:r>
            <a:r>
              <a:rPr sz="13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insights</a:t>
            </a:r>
            <a:r>
              <a:rPr sz="13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can</a:t>
            </a:r>
            <a:r>
              <a:rPr sz="13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be</a:t>
            </a:r>
            <a:r>
              <a:rPr sz="13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gleaned.</a:t>
            </a:r>
            <a:r>
              <a:rPr sz="13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Firstly,</a:t>
            </a:r>
            <a:r>
              <a:rPr sz="13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both</a:t>
            </a:r>
            <a:r>
              <a:rPr sz="13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sz="13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20" dirty="0">
                <a:solidFill>
                  <a:schemeClr val="bg1"/>
                </a:solidFill>
                <a:latin typeface="Lucida Sans Unicode"/>
                <a:cs typeface="Lucida Sans Unicode"/>
              </a:rPr>
              <a:t>KNN-</a:t>
            </a:r>
            <a:r>
              <a:rPr sz="13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based</a:t>
            </a:r>
            <a:r>
              <a:rPr sz="13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and</a:t>
            </a:r>
            <a:r>
              <a:rPr sz="13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NMF- </a:t>
            </a:r>
            <a:r>
              <a:rPr sz="1300" spc="-30" dirty="0">
                <a:solidFill>
                  <a:schemeClr val="bg1"/>
                </a:solidFill>
                <a:latin typeface="Lucida Sans Unicode"/>
                <a:cs typeface="Lucida Sans Unicode"/>
              </a:rPr>
              <a:t>based</a:t>
            </a:r>
            <a:r>
              <a:rPr sz="13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recommender</a:t>
            </a:r>
            <a:r>
              <a:rPr sz="1300" spc="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systems</a:t>
            </a:r>
            <a:r>
              <a:rPr sz="13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exhibit</a:t>
            </a:r>
            <a:r>
              <a:rPr sz="13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relatively</a:t>
            </a:r>
            <a:r>
              <a:rPr sz="13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higher</a:t>
            </a:r>
            <a:r>
              <a:rPr sz="13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chemeClr val="bg1"/>
                </a:solidFill>
                <a:latin typeface="Lucida Sans Unicode"/>
                <a:cs typeface="Lucida Sans Unicode"/>
              </a:rPr>
              <a:t>RMSE</a:t>
            </a:r>
            <a:r>
              <a:rPr sz="13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values</a:t>
            </a:r>
            <a:r>
              <a:rPr sz="13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compared</a:t>
            </a:r>
            <a:r>
              <a:rPr sz="1300" spc="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chemeClr val="bg1"/>
                </a:solidFill>
                <a:latin typeface="Lucida Sans Unicode"/>
                <a:cs typeface="Lucida Sans Unicode"/>
              </a:rPr>
              <a:t>to</a:t>
            </a:r>
            <a:r>
              <a:rPr sz="13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sz="13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Neural</a:t>
            </a:r>
            <a:r>
              <a:rPr sz="13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Network</a:t>
            </a:r>
            <a:r>
              <a:rPr sz="13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14" dirty="0">
                <a:solidFill>
                  <a:schemeClr val="bg1"/>
                </a:solidFill>
                <a:latin typeface="Lucida Sans Unicode"/>
                <a:cs typeface="Lucida Sans Unicode"/>
              </a:rPr>
              <a:t>Embedding-</a:t>
            </a:r>
            <a:r>
              <a:rPr sz="13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based </a:t>
            </a:r>
            <a:r>
              <a:rPr sz="1300" spc="-114" dirty="0">
                <a:solidFill>
                  <a:schemeClr val="bg1"/>
                </a:solidFill>
                <a:latin typeface="Lucida Sans Unicode"/>
                <a:cs typeface="Lucida Sans Unicode"/>
              </a:rPr>
              <a:t>approach.</a:t>
            </a:r>
            <a:r>
              <a:rPr sz="1300" spc="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45" dirty="0">
                <a:solidFill>
                  <a:schemeClr val="bg1"/>
                </a:solidFill>
                <a:latin typeface="Lucida Sans Unicode"/>
                <a:cs typeface="Lucida Sans Unicode"/>
              </a:rPr>
              <a:t>This</a:t>
            </a:r>
            <a:r>
              <a:rPr sz="1300" spc="5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00" dirty="0">
                <a:solidFill>
                  <a:schemeClr val="bg1"/>
                </a:solidFill>
                <a:latin typeface="Lucida Sans Unicode"/>
                <a:cs typeface="Lucida Sans Unicode"/>
              </a:rPr>
              <a:t>suggests</a:t>
            </a:r>
            <a:r>
              <a:rPr sz="13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that</a:t>
            </a:r>
            <a:r>
              <a:rPr sz="13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1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sz="1300" spc="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b="1" spc="-45" dirty="0">
                <a:solidFill>
                  <a:schemeClr val="bg1"/>
                </a:solidFill>
                <a:latin typeface="Trebuchet MS"/>
                <a:cs typeface="Trebuchet MS"/>
              </a:rPr>
              <a:t>Neural</a:t>
            </a:r>
            <a:r>
              <a:rPr sz="1300" b="1" spc="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300" b="1" spc="-45" dirty="0">
                <a:solidFill>
                  <a:schemeClr val="bg1"/>
                </a:solidFill>
                <a:latin typeface="Trebuchet MS"/>
                <a:cs typeface="Trebuchet MS"/>
              </a:rPr>
              <a:t>Network</a:t>
            </a:r>
            <a:r>
              <a:rPr sz="1300" b="1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300" b="1" spc="-40" dirty="0">
                <a:solidFill>
                  <a:schemeClr val="bg1"/>
                </a:solidFill>
                <a:latin typeface="Trebuchet MS"/>
                <a:cs typeface="Trebuchet MS"/>
              </a:rPr>
              <a:t>Embedding-</a:t>
            </a:r>
            <a:r>
              <a:rPr sz="1300" b="1" spc="-45" dirty="0">
                <a:solidFill>
                  <a:schemeClr val="bg1"/>
                </a:solidFill>
                <a:latin typeface="Trebuchet MS"/>
                <a:cs typeface="Trebuchet MS"/>
              </a:rPr>
              <a:t>based</a:t>
            </a:r>
            <a:r>
              <a:rPr sz="1300" b="1" spc="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300" spc="-120" dirty="0">
                <a:solidFill>
                  <a:schemeClr val="bg1"/>
                </a:solidFill>
                <a:latin typeface="Lucida Sans Unicode"/>
                <a:cs typeface="Lucida Sans Unicode"/>
              </a:rPr>
              <a:t>method</a:t>
            </a:r>
            <a:r>
              <a:rPr sz="13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better</a:t>
            </a:r>
            <a:r>
              <a:rPr sz="13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95" dirty="0">
                <a:solidFill>
                  <a:schemeClr val="bg1"/>
                </a:solidFill>
                <a:latin typeface="Lucida Sans Unicode"/>
                <a:cs typeface="Lucida Sans Unicode"/>
              </a:rPr>
              <a:t>captures</a:t>
            </a:r>
            <a:r>
              <a:rPr sz="1300" spc="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1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sz="1300" spc="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14" dirty="0">
                <a:solidFill>
                  <a:schemeClr val="bg1"/>
                </a:solidFill>
                <a:latin typeface="Lucida Sans Unicode"/>
                <a:cs typeface="Lucida Sans Unicode"/>
              </a:rPr>
              <a:t>underlying</a:t>
            </a:r>
            <a:r>
              <a:rPr sz="13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patterns</a:t>
            </a:r>
            <a:r>
              <a:rPr sz="13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65" dirty="0">
                <a:solidFill>
                  <a:schemeClr val="bg1"/>
                </a:solidFill>
                <a:latin typeface="Lucida Sans Unicode"/>
                <a:cs typeface="Lucida Sans Unicode"/>
              </a:rPr>
              <a:t>and</a:t>
            </a:r>
            <a:r>
              <a:rPr sz="1300" spc="7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latent </a:t>
            </a:r>
            <a:r>
              <a:rPr sz="1300" spc="-30" dirty="0">
                <a:solidFill>
                  <a:schemeClr val="bg1"/>
                </a:solidFill>
                <a:latin typeface="Lucida Sans Unicode"/>
                <a:cs typeface="Lucida Sans Unicode"/>
              </a:rPr>
              <a:t>features</a:t>
            </a:r>
            <a:r>
              <a:rPr sz="13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within</a:t>
            </a:r>
            <a:r>
              <a:rPr sz="13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sz="13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05" dirty="0">
                <a:solidFill>
                  <a:schemeClr val="bg1"/>
                </a:solidFill>
                <a:latin typeface="Lucida Sans Unicode"/>
                <a:cs typeface="Lucida Sans Unicode"/>
              </a:rPr>
              <a:t>user-</a:t>
            </a:r>
            <a:r>
              <a:rPr sz="1300" dirty="0">
                <a:solidFill>
                  <a:schemeClr val="bg1"/>
                </a:solidFill>
                <a:latin typeface="Lucida Sans Unicode"/>
                <a:cs typeface="Lucida Sans Unicode"/>
              </a:rPr>
              <a:t>item</a:t>
            </a:r>
            <a:r>
              <a:rPr sz="13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interaction</a:t>
            </a:r>
            <a:r>
              <a:rPr sz="13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data,</a:t>
            </a:r>
            <a:r>
              <a:rPr sz="13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resulting</a:t>
            </a:r>
            <a:r>
              <a:rPr sz="13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chemeClr val="bg1"/>
                </a:solidFill>
                <a:latin typeface="Lucida Sans Unicode"/>
                <a:cs typeface="Lucida Sans Unicode"/>
              </a:rPr>
              <a:t>in</a:t>
            </a:r>
            <a:r>
              <a:rPr sz="13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more</a:t>
            </a:r>
            <a:r>
              <a:rPr sz="13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accurate</a:t>
            </a:r>
            <a:r>
              <a:rPr sz="13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predictions.</a:t>
            </a:r>
            <a:r>
              <a:rPr sz="13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Additionally,</a:t>
            </a:r>
            <a:r>
              <a:rPr sz="13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sz="13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Neural</a:t>
            </a:r>
            <a:r>
              <a:rPr sz="13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Network </a:t>
            </a:r>
            <a:r>
              <a:rPr sz="1300" spc="-114" dirty="0">
                <a:solidFill>
                  <a:schemeClr val="bg1"/>
                </a:solidFill>
                <a:latin typeface="Lucida Sans Unicode"/>
                <a:cs typeface="Lucida Sans Unicode"/>
              </a:rPr>
              <a:t>Embedding-</a:t>
            </a:r>
            <a:r>
              <a:rPr sz="1300" spc="-110" dirty="0">
                <a:solidFill>
                  <a:schemeClr val="bg1"/>
                </a:solidFill>
                <a:latin typeface="Lucida Sans Unicode"/>
                <a:cs typeface="Lucida Sans Unicode"/>
              </a:rPr>
              <a:t>based</a:t>
            </a:r>
            <a:r>
              <a:rPr sz="1300" spc="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14" dirty="0">
                <a:solidFill>
                  <a:schemeClr val="bg1"/>
                </a:solidFill>
                <a:latin typeface="Lucida Sans Unicode"/>
                <a:cs typeface="Lucida Sans Unicode"/>
              </a:rPr>
              <a:t>approach</a:t>
            </a:r>
            <a:r>
              <a:rPr sz="1300" spc="5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benefits</a:t>
            </a:r>
            <a:r>
              <a:rPr sz="1300" spc="5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25" dirty="0">
                <a:solidFill>
                  <a:schemeClr val="bg1"/>
                </a:solidFill>
                <a:latin typeface="Lucida Sans Unicode"/>
                <a:cs typeface="Lucida Sans Unicode"/>
              </a:rPr>
              <a:t>from</a:t>
            </a:r>
            <a:r>
              <a:rPr sz="1300" spc="6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its</a:t>
            </a:r>
            <a:r>
              <a:rPr sz="13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95" dirty="0">
                <a:solidFill>
                  <a:schemeClr val="bg1"/>
                </a:solidFill>
                <a:latin typeface="Lucida Sans Unicode"/>
                <a:cs typeface="Lucida Sans Unicode"/>
              </a:rPr>
              <a:t>ability</a:t>
            </a:r>
            <a:r>
              <a:rPr sz="1300" spc="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50" dirty="0">
                <a:solidFill>
                  <a:schemeClr val="bg1"/>
                </a:solidFill>
                <a:latin typeface="Lucida Sans Unicode"/>
                <a:cs typeface="Lucida Sans Unicode"/>
              </a:rPr>
              <a:t>to</a:t>
            </a:r>
            <a:r>
              <a:rPr sz="13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00" dirty="0">
                <a:solidFill>
                  <a:schemeClr val="bg1"/>
                </a:solidFill>
                <a:latin typeface="Lucida Sans Unicode"/>
                <a:cs typeface="Lucida Sans Unicode"/>
              </a:rPr>
              <a:t>learn</a:t>
            </a:r>
            <a:r>
              <a:rPr sz="13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35" dirty="0">
                <a:solidFill>
                  <a:schemeClr val="bg1"/>
                </a:solidFill>
                <a:latin typeface="Lucida Sans Unicode"/>
                <a:cs typeface="Lucida Sans Unicode"/>
              </a:rPr>
              <a:t>complex</a:t>
            </a:r>
            <a:r>
              <a:rPr sz="1300" spc="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10" dirty="0">
                <a:solidFill>
                  <a:schemeClr val="bg1"/>
                </a:solidFill>
                <a:latin typeface="Lucida Sans Unicode"/>
                <a:cs typeface="Lucida Sans Unicode"/>
              </a:rPr>
              <a:t>nonlinear</a:t>
            </a:r>
            <a:r>
              <a:rPr sz="1300" spc="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95" dirty="0">
                <a:solidFill>
                  <a:schemeClr val="bg1"/>
                </a:solidFill>
                <a:latin typeface="Lucida Sans Unicode"/>
                <a:cs typeface="Lucida Sans Unicode"/>
              </a:rPr>
              <a:t>relationships</a:t>
            </a:r>
            <a:r>
              <a:rPr sz="1300" spc="6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between</a:t>
            </a:r>
            <a:r>
              <a:rPr sz="1300" spc="5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95" dirty="0">
                <a:solidFill>
                  <a:schemeClr val="bg1"/>
                </a:solidFill>
                <a:latin typeface="Lucida Sans Unicode"/>
                <a:cs typeface="Lucida Sans Unicode"/>
              </a:rPr>
              <a:t>users</a:t>
            </a:r>
            <a:r>
              <a:rPr sz="1300" spc="6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50" dirty="0">
                <a:solidFill>
                  <a:schemeClr val="bg1"/>
                </a:solidFill>
                <a:latin typeface="Lucida Sans Unicode"/>
                <a:cs typeface="Lucida Sans Unicode"/>
              </a:rPr>
              <a:t>and</a:t>
            </a:r>
            <a:r>
              <a:rPr sz="13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00" dirty="0">
                <a:solidFill>
                  <a:schemeClr val="bg1"/>
                </a:solidFill>
                <a:latin typeface="Lucida Sans Unicode"/>
                <a:cs typeface="Lucida Sans Unicode"/>
              </a:rPr>
              <a:t>items,</a:t>
            </a:r>
            <a:r>
              <a:rPr sz="1300" spc="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allowing </a:t>
            </a:r>
            <a:r>
              <a:rPr sz="1300" spc="-125" dirty="0">
                <a:solidFill>
                  <a:schemeClr val="bg1"/>
                </a:solidFill>
                <a:latin typeface="Lucida Sans Unicode"/>
                <a:cs typeface="Lucida Sans Unicode"/>
              </a:rPr>
              <a:t>it</a:t>
            </a:r>
            <a:r>
              <a:rPr sz="13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50" dirty="0">
                <a:solidFill>
                  <a:schemeClr val="bg1"/>
                </a:solidFill>
                <a:latin typeface="Lucida Sans Unicode"/>
                <a:cs typeface="Lucida Sans Unicode"/>
              </a:rPr>
              <a:t>to</a:t>
            </a:r>
            <a:r>
              <a:rPr sz="13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05" dirty="0">
                <a:solidFill>
                  <a:schemeClr val="bg1"/>
                </a:solidFill>
                <a:latin typeface="Lucida Sans Unicode"/>
                <a:cs typeface="Lucida Sans Unicode"/>
              </a:rPr>
              <a:t>uncover</a:t>
            </a:r>
            <a:r>
              <a:rPr sz="13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00" dirty="0">
                <a:solidFill>
                  <a:schemeClr val="bg1"/>
                </a:solidFill>
                <a:latin typeface="Lucida Sans Unicode"/>
                <a:cs typeface="Lucida Sans Unicode"/>
              </a:rPr>
              <a:t>subtle</a:t>
            </a:r>
            <a:r>
              <a:rPr sz="13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preferences</a:t>
            </a:r>
            <a:r>
              <a:rPr sz="13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50" dirty="0">
                <a:solidFill>
                  <a:schemeClr val="bg1"/>
                </a:solidFill>
                <a:latin typeface="Lucida Sans Unicode"/>
                <a:cs typeface="Lucida Sans Unicode"/>
              </a:rPr>
              <a:t>and</a:t>
            </a:r>
            <a:r>
              <a:rPr sz="13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05" dirty="0">
                <a:solidFill>
                  <a:schemeClr val="bg1"/>
                </a:solidFill>
                <a:latin typeface="Lucida Sans Unicode"/>
                <a:cs typeface="Lucida Sans Unicode"/>
              </a:rPr>
              <a:t>nuances</a:t>
            </a:r>
            <a:r>
              <a:rPr sz="13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210" dirty="0">
                <a:solidFill>
                  <a:schemeClr val="bg1"/>
                </a:solidFill>
                <a:latin typeface="Lucida Sans Unicode"/>
                <a:cs typeface="Lucida Sans Unicode"/>
              </a:rPr>
              <a:t>in</a:t>
            </a:r>
            <a:r>
              <a:rPr sz="1300" spc="1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05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sz="1300" spc="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05" dirty="0">
                <a:solidFill>
                  <a:schemeClr val="bg1"/>
                </a:solidFill>
                <a:latin typeface="Lucida Sans Unicode"/>
                <a:cs typeface="Lucida Sans Unicode"/>
              </a:rPr>
              <a:t>data.</a:t>
            </a:r>
            <a:r>
              <a:rPr sz="13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However,</a:t>
            </a:r>
            <a:r>
              <a:rPr sz="13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it's</a:t>
            </a:r>
            <a:r>
              <a:rPr sz="1300" spc="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worth</a:t>
            </a:r>
            <a:r>
              <a:rPr sz="13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20" dirty="0">
                <a:solidFill>
                  <a:schemeClr val="bg1"/>
                </a:solidFill>
                <a:latin typeface="Lucida Sans Unicode"/>
                <a:cs typeface="Lucida Sans Unicode"/>
              </a:rPr>
              <a:t>noting</a:t>
            </a:r>
            <a:r>
              <a:rPr sz="13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that</a:t>
            </a:r>
            <a:r>
              <a:rPr sz="13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while</a:t>
            </a:r>
            <a:r>
              <a:rPr sz="1300" spc="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05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sz="1300" spc="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00" dirty="0">
                <a:solidFill>
                  <a:schemeClr val="bg1"/>
                </a:solidFill>
                <a:latin typeface="Lucida Sans Unicode"/>
                <a:cs typeface="Lucida Sans Unicode"/>
              </a:rPr>
              <a:t>Neural</a:t>
            </a:r>
            <a:r>
              <a:rPr sz="1300" spc="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Network</a:t>
            </a:r>
            <a:r>
              <a:rPr sz="13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Embedding- </a:t>
            </a:r>
            <a:r>
              <a:rPr sz="13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based</a:t>
            </a:r>
            <a:r>
              <a:rPr sz="1300" spc="-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method</a:t>
            </a:r>
            <a:r>
              <a:rPr sz="13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outperforms</a:t>
            </a:r>
            <a:r>
              <a:rPr sz="13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sz="13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other</a:t>
            </a:r>
            <a:r>
              <a:rPr sz="13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chemeClr val="bg1"/>
                </a:solidFill>
                <a:latin typeface="Lucida Sans Unicode"/>
                <a:cs typeface="Lucida Sans Unicode"/>
              </a:rPr>
              <a:t>two</a:t>
            </a:r>
            <a:r>
              <a:rPr sz="13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approaches</a:t>
            </a:r>
            <a:r>
              <a:rPr sz="13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chemeClr val="bg1"/>
                </a:solidFill>
                <a:latin typeface="Lucida Sans Unicode"/>
                <a:cs typeface="Lucida Sans Unicode"/>
              </a:rPr>
              <a:t>in</a:t>
            </a:r>
            <a:r>
              <a:rPr sz="13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terms</a:t>
            </a:r>
            <a:r>
              <a:rPr sz="13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chemeClr val="bg1"/>
                </a:solidFill>
                <a:latin typeface="Lucida Sans Unicode"/>
                <a:cs typeface="Lucida Sans Unicode"/>
              </a:rPr>
              <a:t>of</a:t>
            </a:r>
            <a:r>
              <a:rPr sz="13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prediction</a:t>
            </a:r>
            <a:r>
              <a:rPr sz="13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accuracy,</a:t>
            </a:r>
            <a:r>
              <a:rPr sz="13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chemeClr val="bg1"/>
                </a:solidFill>
                <a:latin typeface="Lucida Sans Unicode"/>
                <a:cs typeface="Lucida Sans Unicode"/>
              </a:rPr>
              <a:t>it</a:t>
            </a:r>
            <a:r>
              <a:rPr sz="13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30" dirty="0">
                <a:solidFill>
                  <a:schemeClr val="bg1"/>
                </a:solidFill>
                <a:latin typeface="Lucida Sans Unicode"/>
                <a:cs typeface="Lucida Sans Unicode"/>
              </a:rPr>
              <a:t>may</a:t>
            </a:r>
            <a:r>
              <a:rPr sz="13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require</a:t>
            </a:r>
            <a:r>
              <a:rPr sz="13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more</a:t>
            </a:r>
            <a:r>
              <a:rPr sz="13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computational </a:t>
            </a:r>
            <a:r>
              <a:rPr sz="13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resources</a:t>
            </a:r>
            <a:r>
              <a:rPr sz="13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and</a:t>
            </a:r>
            <a:r>
              <a:rPr sz="13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longer</a:t>
            </a:r>
            <a:r>
              <a:rPr sz="13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training</a:t>
            </a:r>
            <a:r>
              <a:rPr sz="13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times</a:t>
            </a:r>
            <a:r>
              <a:rPr sz="13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due</a:t>
            </a:r>
            <a:r>
              <a:rPr sz="13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chemeClr val="bg1"/>
                </a:solidFill>
                <a:latin typeface="Lucida Sans Unicode"/>
                <a:cs typeface="Lucida Sans Unicode"/>
              </a:rPr>
              <a:t>to</a:t>
            </a:r>
            <a:r>
              <a:rPr sz="13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its </a:t>
            </a:r>
            <a:r>
              <a:rPr sz="13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deeper</a:t>
            </a:r>
            <a:r>
              <a:rPr sz="13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architecture</a:t>
            </a:r>
            <a:r>
              <a:rPr sz="13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and</a:t>
            </a:r>
            <a:r>
              <a:rPr sz="13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95" dirty="0">
                <a:solidFill>
                  <a:schemeClr val="bg1"/>
                </a:solidFill>
                <a:latin typeface="Lucida Sans Unicode"/>
                <a:cs typeface="Lucida Sans Unicode"/>
              </a:rPr>
              <a:t>higher</a:t>
            </a:r>
            <a:r>
              <a:rPr sz="13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95" dirty="0">
                <a:solidFill>
                  <a:schemeClr val="bg1"/>
                </a:solidFill>
                <a:latin typeface="Lucida Sans Unicode"/>
                <a:cs typeface="Lucida Sans Unicode"/>
              </a:rPr>
              <a:t>complexity.</a:t>
            </a:r>
            <a:r>
              <a:rPr sz="13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Therefore,</a:t>
            </a:r>
            <a:r>
              <a:rPr sz="13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sz="13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choice</a:t>
            </a:r>
            <a:r>
              <a:rPr sz="13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chemeClr val="bg1"/>
                </a:solidFill>
                <a:latin typeface="Lucida Sans Unicode"/>
                <a:cs typeface="Lucida Sans Unicode"/>
              </a:rPr>
              <a:t>of</a:t>
            </a:r>
            <a:r>
              <a:rPr sz="13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sz="13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 most </a:t>
            </a:r>
            <a:r>
              <a:rPr sz="1300" spc="-80" dirty="0">
                <a:solidFill>
                  <a:schemeClr val="bg1"/>
                </a:solidFill>
                <a:latin typeface="Lucida Sans Unicode"/>
                <a:cs typeface="Lucida Sans Unicode"/>
              </a:rPr>
              <a:t>suitable</a:t>
            </a:r>
            <a:r>
              <a:rPr sz="13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collaborative</a:t>
            </a:r>
            <a:r>
              <a:rPr sz="13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filtering</a:t>
            </a:r>
            <a:r>
              <a:rPr sz="13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95" dirty="0">
                <a:solidFill>
                  <a:schemeClr val="bg1"/>
                </a:solidFill>
                <a:latin typeface="Lucida Sans Unicode"/>
                <a:cs typeface="Lucida Sans Unicode"/>
              </a:rPr>
              <a:t>method</a:t>
            </a:r>
            <a:r>
              <a:rPr sz="1300" spc="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95" dirty="0">
                <a:solidFill>
                  <a:schemeClr val="bg1"/>
                </a:solidFill>
                <a:latin typeface="Lucida Sans Unicode"/>
                <a:cs typeface="Lucida Sans Unicode"/>
              </a:rPr>
              <a:t>depends</a:t>
            </a:r>
            <a:r>
              <a:rPr sz="13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14" dirty="0">
                <a:solidFill>
                  <a:schemeClr val="bg1"/>
                </a:solidFill>
                <a:latin typeface="Lucida Sans Unicode"/>
                <a:cs typeface="Lucida Sans Unicode"/>
              </a:rPr>
              <a:t>on</a:t>
            </a:r>
            <a:r>
              <a:rPr sz="1300" spc="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sz="13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specific</a:t>
            </a:r>
            <a:r>
              <a:rPr sz="13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requirements</a:t>
            </a:r>
            <a:r>
              <a:rPr sz="13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00" dirty="0">
                <a:solidFill>
                  <a:schemeClr val="bg1"/>
                </a:solidFill>
                <a:latin typeface="Lucida Sans Unicode"/>
                <a:cs typeface="Lucida Sans Unicode"/>
              </a:rPr>
              <a:t>and</a:t>
            </a:r>
            <a:r>
              <a:rPr sz="1300" spc="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constraints</a:t>
            </a:r>
            <a:r>
              <a:rPr sz="1300" spc="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of</a:t>
            </a:r>
            <a:r>
              <a:rPr sz="1300" spc="2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sz="1300" spc="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00" dirty="0">
                <a:solidFill>
                  <a:schemeClr val="bg1"/>
                </a:solidFill>
                <a:latin typeface="Lucida Sans Unicode"/>
                <a:cs typeface="Lucida Sans Unicode"/>
              </a:rPr>
              <a:t>recommendation</a:t>
            </a:r>
            <a:r>
              <a:rPr sz="1300" spc="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system, </a:t>
            </a:r>
            <a:r>
              <a:rPr sz="1300" spc="-105" dirty="0">
                <a:solidFill>
                  <a:schemeClr val="bg1"/>
                </a:solidFill>
                <a:latin typeface="Lucida Sans Unicode"/>
                <a:cs typeface="Lucida Sans Unicode"/>
              </a:rPr>
              <a:t>balancing</a:t>
            </a:r>
            <a:r>
              <a:rPr sz="13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between</a:t>
            </a:r>
            <a:r>
              <a:rPr sz="13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95" dirty="0">
                <a:solidFill>
                  <a:schemeClr val="bg1"/>
                </a:solidFill>
                <a:latin typeface="Lucida Sans Unicode"/>
                <a:cs typeface="Lucida Sans Unicode"/>
              </a:rPr>
              <a:t>prediction</a:t>
            </a:r>
            <a:r>
              <a:rPr sz="13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performance</a:t>
            </a:r>
            <a:r>
              <a:rPr sz="1300" spc="-1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10" dirty="0">
                <a:solidFill>
                  <a:schemeClr val="bg1"/>
                </a:solidFill>
                <a:latin typeface="Lucida Sans Unicode"/>
                <a:cs typeface="Lucida Sans Unicode"/>
              </a:rPr>
              <a:t>and</a:t>
            </a:r>
            <a:r>
              <a:rPr sz="13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95" dirty="0">
                <a:solidFill>
                  <a:schemeClr val="bg1"/>
                </a:solidFill>
                <a:latin typeface="Lucida Sans Unicode"/>
                <a:cs typeface="Lucida Sans Unicode"/>
              </a:rPr>
              <a:t>computational</a:t>
            </a:r>
            <a:r>
              <a:rPr sz="13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sz="13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efficiency.</a:t>
            </a:r>
            <a:endParaRPr sz="1300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grpSp>
        <p:nvGrpSpPr>
          <p:cNvPr id="4" name="object 9">
            <a:extLst>
              <a:ext uri="{FF2B5EF4-FFF2-40B4-BE49-F238E27FC236}">
                <a16:creationId xmlns:a16="http://schemas.microsoft.com/office/drawing/2014/main" id="{1DB92E1D-5DCE-C498-D696-197B1891F6B1}"/>
              </a:ext>
            </a:extLst>
          </p:cNvPr>
          <p:cNvGrpSpPr/>
          <p:nvPr/>
        </p:nvGrpSpPr>
        <p:grpSpPr>
          <a:xfrm>
            <a:off x="2330132" y="4005110"/>
            <a:ext cx="4483735" cy="1050290"/>
            <a:chOff x="2330132" y="4005110"/>
            <a:chExt cx="4483735" cy="1050290"/>
          </a:xfrm>
        </p:grpSpPr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F99849FF-8511-C43A-853C-E30FC5A8ECEC}"/>
                </a:ext>
              </a:extLst>
            </p:cNvPr>
            <p:cNvSpPr/>
            <p:nvPr/>
          </p:nvSpPr>
          <p:spPr>
            <a:xfrm>
              <a:off x="2339594" y="4009885"/>
              <a:ext cx="4465320" cy="1040765"/>
            </a:xfrm>
            <a:custGeom>
              <a:avLst/>
              <a:gdLst/>
              <a:ahLst/>
              <a:cxnLst/>
              <a:rect l="l" t="t" r="r" b="b"/>
              <a:pathLst>
                <a:path w="4465320" h="1040764">
                  <a:moveTo>
                    <a:pt x="2221611" y="0"/>
                  </a:moveTo>
                  <a:lnTo>
                    <a:pt x="1100099" y="0"/>
                  </a:lnTo>
                  <a:lnTo>
                    <a:pt x="0" y="0"/>
                  </a:lnTo>
                  <a:lnTo>
                    <a:pt x="0" y="510298"/>
                  </a:lnTo>
                  <a:lnTo>
                    <a:pt x="0" y="1040587"/>
                  </a:lnTo>
                  <a:lnTo>
                    <a:pt x="1100099" y="1040587"/>
                  </a:lnTo>
                  <a:lnTo>
                    <a:pt x="1100099" y="510298"/>
                  </a:lnTo>
                  <a:lnTo>
                    <a:pt x="2221611" y="510298"/>
                  </a:lnTo>
                  <a:lnTo>
                    <a:pt x="2221611" y="0"/>
                  </a:lnTo>
                  <a:close/>
                </a:path>
                <a:path w="4465320" h="1040764">
                  <a:moveTo>
                    <a:pt x="4464824" y="0"/>
                  </a:moveTo>
                  <a:lnTo>
                    <a:pt x="3343287" y="0"/>
                  </a:lnTo>
                  <a:lnTo>
                    <a:pt x="2221738" y="0"/>
                  </a:lnTo>
                  <a:lnTo>
                    <a:pt x="2221738" y="510298"/>
                  </a:lnTo>
                  <a:lnTo>
                    <a:pt x="3343275" y="510298"/>
                  </a:lnTo>
                  <a:lnTo>
                    <a:pt x="4464824" y="510298"/>
                  </a:lnTo>
                  <a:lnTo>
                    <a:pt x="446482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71ACBFB0-ACD5-EAF5-FE5B-B4728580D090}"/>
                </a:ext>
              </a:extLst>
            </p:cNvPr>
            <p:cNvSpPr/>
            <p:nvPr/>
          </p:nvSpPr>
          <p:spPr>
            <a:xfrm>
              <a:off x="3439668" y="4520184"/>
              <a:ext cx="3364865" cy="530860"/>
            </a:xfrm>
            <a:custGeom>
              <a:avLst/>
              <a:gdLst/>
              <a:ahLst/>
              <a:cxnLst/>
              <a:rect l="l" t="t" r="r" b="b"/>
              <a:pathLst>
                <a:path w="3364865" h="530860">
                  <a:moveTo>
                    <a:pt x="1121537" y="0"/>
                  </a:moveTo>
                  <a:lnTo>
                    <a:pt x="0" y="0"/>
                  </a:lnTo>
                  <a:lnTo>
                    <a:pt x="0" y="530288"/>
                  </a:lnTo>
                  <a:lnTo>
                    <a:pt x="1121537" y="530288"/>
                  </a:lnTo>
                  <a:lnTo>
                    <a:pt x="1121537" y="0"/>
                  </a:lnTo>
                  <a:close/>
                </a:path>
                <a:path w="3364865" h="530860">
                  <a:moveTo>
                    <a:pt x="3364750" y="0"/>
                  </a:moveTo>
                  <a:lnTo>
                    <a:pt x="2243213" y="0"/>
                  </a:lnTo>
                  <a:lnTo>
                    <a:pt x="1121664" y="0"/>
                  </a:lnTo>
                  <a:lnTo>
                    <a:pt x="1121664" y="530288"/>
                  </a:lnTo>
                  <a:lnTo>
                    <a:pt x="2243201" y="530288"/>
                  </a:lnTo>
                  <a:lnTo>
                    <a:pt x="3364750" y="530288"/>
                  </a:lnTo>
                  <a:lnTo>
                    <a:pt x="3364750" y="0"/>
                  </a:lnTo>
                  <a:close/>
                </a:path>
              </a:pathLst>
            </a:custGeom>
            <a:solidFill>
              <a:srgbClr val="D7E3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2">
              <a:extLst>
                <a:ext uri="{FF2B5EF4-FFF2-40B4-BE49-F238E27FC236}">
                  <a16:creationId xmlns:a16="http://schemas.microsoft.com/office/drawing/2014/main" id="{C47C0A3C-EECB-29AE-5ED8-5684F36EA760}"/>
                </a:ext>
              </a:extLst>
            </p:cNvPr>
            <p:cNvSpPr/>
            <p:nvPr/>
          </p:nvSpPr>
          <p:spPr>
            <a:xfrm>
              <a:off x="2334895" y="4009872"/>
              <a:ext cx="4474210" cy="1040765"/>
            </a:xfrm>
            <a:custGeom>
              <a:avLst/>
              <a:gdLst/>
              <a:ahLst/>
              <a:cxnLst/>
              <a:rect l="l" t="t" r="r" b="b"/>
              <a:pathLst>
                <a:path w="4474209" h="1040764">
                  <a:moveTo>
                    <a:pt x="0" y="510311"/>
                  </a:moveTo>
                  <a:lnTo>
                    <a:pt x="4474209" y="510311"/>
                  </a:lnTo>
                </a:path>
                <a:path w="4474209" h="1040764">
                  <a:moveTo>
                    <a:pt x="0" y="0"/>
                  </a:moveTo>
                  <a:lnTo>
                    <a:pt x="4474209" y="0"/>
                  </a:lnTo>
                </a:path>
                <a:path w="4474209" h="1040764">
                  <a:moveTo>
                    <a:pt x="0" y="1040592"/>
                  </a:moveTo>
                  <a:lnTo>
                    <a:pt x="4474209" y="1040592"/>
                  </a:lnTo>
                </a:path>
              </a:pathLst>
            </a:custGeom>
            <a:ln w="9525">
              <a:solidFill>
                <a:srgbClr val="2F4A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9">
            <a:extLst>
              <a:ext uri="{FF2B5EF4-FFF2-40B4-BE49-F238E27FC236}">
                <a16:creationId xmlns:a16="http://schemas.microsoft.com/office/drawing/2014/main" id="{F0ABC5D4-4BE9-E53F-4B42-166A43C346E0}"/>
              </a:ext>
            </a:extLst>
          </p:cNvPr>
          <p:cNvGrpSpPr/>
          <p:nvPr/>
        </p:nvGrpSpPr>
        <p:grpSpPr>
          <a:xfrm>
            <a:off x="2330132" y="4005110"/>
            <a:ext cx="4483735" cy="1050290"/>
            <a:chOff x="2330132" y="4005110"/>
            <a:chExt cx="4483735" cy="1050290"/>
          </a:xfrm>
        </p:grpSpPr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EE964CA3-F818-DA68-59CB-F741DF188476}"/>
                </a:ext>
              </a:extLst>
            </p:cNvPr>
            <p:cNvSpPr/>
            <p:nvPr/>
          </p:nvSpPr>
          <p:spPr>
            <a:xfrm>
              <a:off x="2339594" y="4009885"/>
              <a:ext cx="4465320" cy="1040765"/>
            </a:xfrm>
            <a:custGeom>
              <a:avLst/>
              <a:gdLst/>
              <a:ahLst/>
              <a:cxnLst/>
              <a:rect l="l" t="t" r="r" b="b"/>
              <a:pathLst>
                <a:path w="4465320" h="1040764">
                  <a:moveTo>
                    <a:pt x="2221611" y="0"/>
                  </a:moveTo>
                  <a:lnTo>
                    <a:pt x="1100099" y="0"/>
                  </a:lnTo>
                  <a:lnTo>
                    <a:pt x="0" y="0"/>
                  </a:lnTo>
                  <a:lnTo>
                    <a:pt x="0" y="510298"/>
                  </a:lnTo>
                  <a:lnTo>
                    <a:pt x="0" y="1040587"/>
                  </a:lnTo>
                  <a:lnTo>
                    <a:pt x="1100099" y="1040587"/>
                  </a:lnTo>
                  <a:lnTo>
                    <a:pt x="1100099" y="510298"/>
                  </a:lnTo>
                  <a:lnTo>
                    <a:pt x="2221611" y="510298"/>
                  </a:lnTo>
                  <a:lnTo>
                    <a:pt x="2221611" y="0"/>
                  </a:lnTo>
                  <a:close/>
                </a:path>
                <a:path w="4465320" h="1040764">
                  <a:moveTo>
                    <a:pt x="4464824" y="0"/>
                  </a:moveTo>
                  <a:lnTo>
                    <a:pt x="3343287" y="0"/>
                  </a:lnTo>
                  <a:lnTo>
                    <a:pt x="2221738" y="0"/>
                  </a:lnTo>
                  <a:lnTo>
                    <a:pt x="2221738" y="510298"/>
                  </a:lnTo>
                  <a:lnTo>
                    <a:pt x="3343275" y="510298"/>
                  </a:lnTo>
                  <a:lnTo>
                    <a:pt x="4464824" y="510298"/>
                  </a:lnTo>
                  <a:lnTo>
                    <a:pt x="4464824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853590FA-E39B-9976-ADB1-ACEC879B32DF}"/>
                </a:ext>
              </a:extLst>
            </p:cNvPr>
            <p:cNvSpPr/>
            <p:nvPr/>
          </p:nvSpPr>
          <p:spPr>
            <a:xfrm>
              <a:off x="3439668" y="4520184"/>
              <a:ext cx="3364865" cy="530860"/>
            </a:xfrm>
            <a:custGeom>
              <a:avLst/>
              <a:gdLst/>
              <a:ahLst/>
              <a:cxnLst/>
              <a:rect l="l" t="t" r="r" b="b"/>
              <a:pathLst>
                <a:path w="3364865" h="530860">
                  <a:moveTo>
                    <a:pt x="1121537" y="0"/>
                  </a:moveTo>
                  <a:lnTo>
                    <a:pt x="0" y="0"/>
                  </a:lnTo>
                  <a:lnTo>
                    <a:pt x="0" y="530288"/>
                  </a:lnTo>
                  <a:lnTo>
                    <a:pt x="1121537" y="530288"/>
                  </a:lnTo>
                  <a:lnTo>
                    <a:pt x="1121537" y="0"/>
                  </a:lnTo>
                  <a:close/>
                </a:path>
                <a:path w="3364865" h="530860">
                  <a:moveTo>
                    <a:pt x="3364750" y="0"/>
                  </a:moveTo>
                  <a:lnTo>
                    <a:pt x="2243213" y="0"/>
                  </a:lnTo>
                  <a:lnTo>
                    <a:pt x="1121664" y="0"/>
                  </a:lnTo>
                  <a:lnTo>
                    <a:pt x="1121664" y="530288"/>
                  </a:lnTo>
                  <a:lnTo>
                    <a:pt x="2243201" y="530288"/>
                  </a:lnTo>
                  <a:lnTo>
                    <a:pt x="3364750" y="530288"/>
                  </a:lnTo>
                  <a:lnTo>
                    <a:pt x="3364750" y="0"/>
                  </a:lnTo>
                  <a:close/>
                </a:path>
              </a:pathLst>
            </a:custGeom>
            <a:solidFill>
              <a:srgbClr val="D7E3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3FB4B195-C806-A80E-B9E5-E351A4EB5A72}"/>
                </a:ext>
              </a:extLst>
            </p:cNvPr>
            <p:cNvSpPr/>
            <p:nvPr/>
          </p:nvSpPr>
          <p:spPr>
            <a:xfrm>
              <a:off x="2334895" y="4009872"/>
              <a:ext cx="4474210" cy="1040765"/>
            </a:xfrm>
            <a:custGeom>
              <a:avLst/>
              <a:gdLst/>
              <a:ahLst/>
              <a:cxnLst/>
              <a:rect l="l" t="t" r="r" b="b"/>
              <a:pathLst>
                <a:path w="4474209" h="1040764">
                  <a:moveTo>
                    <a:pt x="0" y="510311"/>
                  </a:moveTo>
                  <a:lnTo>
                    <a:pt x="4474209" y="510311"/>
                  </a:lnTo>
                </a:path>
                <a:path w="4474209" h="1040764">
                  <a:moveTo>
                    <a:pt x="0" y="0"/>
                  </a:moveTo>
                  <a:lnTo>
                    <a:pt x="4474209" y="0"/>
                  </a:lnTo>
                </a:path>
                <a:path w="4474209" h="1040764">
                  <a:moveTo>
                    <a:pt x="0" y="1040592"/>
                  </a:moveTo>
                  <a:lnTo>
                    <a:pt x="4474209" y="1040592"/>
                  </a:lnTo>
                </a:path>
              </a:pathLst>
            </a:custGeom>
            <a:ln w="9525">
              <a:solidFill>
                <a:srgbClr val="2F4A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3">
            <a:extLst>
              <a:ext uri="{FF2B5EF4-FFF2-40B4-BE49-F238E27FC236}">
                <a16:creationId xmlns:a16="http://schemas.microsoft.com/office/drawing/2014/main" id="{F8114287-1D1C-E7CB-3C8A-391CC5068DD9}"/>
              </a:ext>
            </a:extLst>
          </p:cNvPr>
          <p:cNvSpPr txBox="1"/>
          <p:nvPr/>
        </p:nvSpPr>
        <p:spPr>
          <a:xfrm>
            <a:off x="3856101" y="4162145"/>
            <a:ext cx="2908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90" dirty="0">
                <a:solidFill>
                  <a:srgbClr val="1F3374"/>
                </a:solidFill>
                <a:latin typeface="Tahoma"/>
                <a:cs typeface="Tahoma"/>
              </a:rPr>
              <a:t>KNN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21E18A4B-2E9A-FF89-5CE9-C6CB3B8AAB6F}"/>
              </a:ext>
            </a:extLst>
          </p:cNvPr>
          <p:cNvSpPr txBox="1"/>
          <p:nvPr/>
        </p:nvSpPr>
        <p:spPr>
          <a:xfrm>
            <a:off x="4979289" y="4162145"/>
            <a:ext cx="286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4" dirty="0">
                <a:solidFill>
                  <a:srgbClr val="1F3374"/>
                </a:solidFill>
                <a:latin typeface="Tahoma"/>
                <a:cs typeface="Tahoma"/>
              </a:rPr>
              <a:t>NMF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29D05A11-95C5-70D5-76F7-1181CAE023BB}"/>
              </a:ext>
            </a:extLst>
          </p:cNvPr>
          <p:cNvSpPr txBox="1"/>
          <p:nvPr/>
        </p:nvSpPr>
        <p:spPr>
          <a:xfrm>
            <a:off x="6097904" y="4162145"/>
            <a:ext cx="294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70" dirty="0">
                <a:solidFill>
                  <a:srgbClr val="1F3374"/>
                </a:solidFill>
                <a:latin typeface="Tahoma"/>
                <a:cs typeface="Tahoma"/>
              </a:rPr>
              <a:t>ANN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F644DA78-C0BD-2947-0AC4-0D576A87F325}"/>
              </a:ext>
            </a:extLst>
          </p:cNvPr>
          <p:cNvSpPr txBox="1"/>
          <p:nvPr/>
        </p:nvSpPr>
        <p:spPr>
          <a:xfrm>
            <a:off x="2418714" y="4682134"/>
            <a:ext cx="3613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95" dirty="0">
                <a:solidFill>
                  <a:srgbClr val="1F3374"/>
                </a:solidFill>
                <a:latin typeface="Tahoma"/>
                <a:cs typeface="Tahoma"/>
              </a:rPr>
              <a:t>RMSE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08D83FD1-645D-4350-4E35-9E9CAC0F4568}"/>
              </a:ext>
            </a:extLst>
          </p:cNvPr>
          <p:cNvSpPr txBox="1"/>
          <p:nvPr/>
        </p:nvSpPr>
        <p:spPr>
          <a:xfrm>
            <a:off x="3758565" y="4665370"/>
            <a:ext cx="48640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0.2063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20F1A237-57BB-1EFB-BB64-F2BAB0328ECB}"/>
              </a:ext>
            </a:extLst>
          </p:cNvPr>
          <p:cNvSpPr txBox="1"/>
          <p:nvPr/>
        </p:nvSpPr>
        <p:spPr>
          <a:xfrm>
            <a:off x="4880228" y="4665370"/>
            <a:ext cx="48640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0.2048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58C30226-3EA0-E18E-0AA6-702E6D00E2A7}"/>
              </a:ext>
            </a:extLst>
          </p:cNvPr>
          <p:cNvSpPr txBox="1"/>
          <p:nvPr/>
        </p:nvSpPr>
        <p:spPr>
          <a:xfrm>
            <a:off x="6001892" y="4665370"/>
            <a:ext cx="48640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solidFill>
                  <a:srgbClr val="1F3374"/>
                </a:solidFill>
                <a:latin typeface="Lucida Sans Unicode"/>
                <a:cs typeface="Lucida Sans Unicode"/>
              </a:rPr>
              <a:t>0.1534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EADDDD-0FD7-BCFE-E096-6FFA57583F81}"/>
              </a:ext>
            </a:extLst>
          </p:cNvPr>
          <p:cNvSpPr txBox="1"/>
          <p:nvPr/>
        </p:nvSpPr>
        <p:spPr>
          <a:xfrm>
            <a:off x="1371600" y="147483"/>
            <a:ext cx="6477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</a:rPr>
              <a:t>Conclusion of</a:t>
            </a:r>
            <a:r>
              <a:rPr lang="en-GB" b="1" dirty="0">
                <a:solidFill>
                  <a:schemeClr val="bg1"/>
                </a:solidFill>
              </a:rPr>
              <a:t> collaborative filtering (KNN, NMF, and Neural Network)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8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2"/>
          <p:cNvSpPr txBox="1">
            <a:spLocks/>
          </p:cNvSpPr>
          <p:nvPr/>
        </p:nvSpPr>
        <p:spPr>
          <a:xfrm>
            <a:off x="2667000" y="346392"/>
            <a:ext cx="70961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700" b="0" i="0">
                <a:solidFill>
                  <a:srgbClr val="2A3890"/>
                </a:solidFill>
                <a:latin typeface="Roboto"/>
                <a:ea typeface="+mj-ea"/>
                <a:cs typeface="Roboto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spc="-20" dirty="0">
                <a:solidFill>
                  <a:schemeClr val="bg1"/>
                </a:solidFill>
              </a:rPr>
              <a:t>Machine</a:t>
            </a:r>
            <a:r>
              <a:rPr lang="en-GB" spc="-105" dirty="0">
                <a:solidFill>
                  <a:schemeClr val="bg1"/>
                </a:solidFill>
              </a:rPr>
              <a:t> </a:t>
            </a:r>
            <a:r>
              <a:rPr lang="en-GB" spc="-10" dirty="0">
                <a:solidFill>
                  <a:schemeClr val="bg1"/>
                </a:solidFill>
              </a:rPr>
              <a:t>learning</a:t>
            </a:r>
            <a:r>
              <a:rPr lang="en-GB" spc="-105" dirty="0">
                <a:solidFill>
                  <a:schemeClr val="bg1"/>
                </a:solidFill>
              </a:rPr>
              <a:t> </a:t>
            </a:r>
            <a:r>
              <a:rPr lang="en-GB" spc="-10" dirty="0">
                <a:solidFill>
                  <a:schemeClr val="bg1"/>
                </a:solidFill>
              </a:rPr>
              <a:t>pipeline</a:t>
            </a:r>
          </a:p>
        </p:txBody>
      </p:sp>
      <p:sp>
        <p:nvSpPr>
          <p:cNvPr id="12" name="object 3"/>
          <p:cNvSpPr txBox="1"/>
          <p:nvPr/>
        </p:nvSpPr>
        <p:spPr>
          <a:xfrm>
            <a:off x="533400" y="1296987"/>
            <a:ext cx="7674609" cy="3411062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66395" indent="-35369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366395" algn="l"/>
              </a:tabLst>
            </a:pP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Collecting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and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Roboto"/>
                <a:cs typeface="Roboto"/>
              </a:rPr>
              <a:t>understanding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Roboto"/>
                <a:cs typeface="Roboto"/>
              </a:rPr>
              <a:t>data</a:t>
            </a:r>
            <a:endParaRPr sz="14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366395" indent="-353695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366395" algn="l"/>
              </a:tabLst>
            </a:pP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Performing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Roboto"/>
                <a:cs typeface="Roboto"/>
              </a:rPr>
              <a:t>exploratory</a:t>
            </a:r>
            <a:r>
              <a:rPr sz="1400" spc="-2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data</a:t>
            </a:r>
            <a:r>
              <a:rPr sz="1400" spc="-2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Roboto"/>
                <a:cs typeface="Roboto"/>
              </a:rPr>
              <a:t>analysis</a:t>
            </a:r>
            <a:r>
              <a:rPr sz="1400" spc="-2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on</a:t>
            </a:r>
            <a:r>
              <a:rPr sz="1400" spc="-2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online</a:t>
            </a:r>
            <a:r>
              <a:rPr sz="1400" spc="-2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course</a:t>
            </a:r>
            <a:r>
              <a:rPr sz="1400" spc="-2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Roboto"/>
                <a:cs typeface="Roboto"/>
              </a:rPr>
              <a:t>enrollments</a:t>
            </a:r>
            <a:r>
              <a:rPr sz="1400" spc="-2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datasets</a:t>
            </a:r>
            <a:endParaRPr sz="14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366395" indent="-353695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366395" algn="l"/>
              </a:tabLst>
            </a:pP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Extracting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Bag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of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Words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(BoW)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features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from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course</a:t>
            </a:r>
            <a:r>
              <a:rPr sz="1400" spc="-2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textual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content</a:t>
            </a:r>
            <a:endParaRPr sz="14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366395" indent="-353695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366395" algn="l"/>
              </a:tabLst>
            </a:pP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Calculating</a:t>
            </a:r>
            <a:r>
              <a:rPr sz="1400" spc="-2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course</a:t>
            </a:r>
            <a:r>
              <a:rPr sz="1400" spc="-2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Roboto"/>
                <a:cs typeface="Roboto"/>
              </a:rPr>
              <a:t>similarity</a:t>
            </a:r>
            <a:r>
              <a:rPr sz="1400" spc="-2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using</a:t>
            </a:r>
            <a:r>
              <a:rPr sz="1400" spc="-2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BoW</a:t>
            </a:r>
            <a:r>
              <a:rPr sz="1400" spc="-2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features</a:t>
            </a:r>
            <a:endParaRPr sz="14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366395" marR="299720" indent="-354330">
              <a:lnSpc>
                <a:spcPct val="114999"/>
              </a:lnSpc>
              <a:buAutoNum type="arabicPeriod"/>
              <a:tabLst>
                <a:tab pos="366395" algn="l"/>
              </a:tabLst>
            </a:pP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Building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35" dirty="0">
                <a:solidFill>
                  <a:schemeClr val="bg1"/>
                </a:solidFill>
                <a:latin typeface="Roboto"/>
                <a:cs typeface="Roboto"/>
              </a:rPr>
              <a:t>content-</a:t>
            </a:r>
            <a:r>
              <a:rPr sz="1400" spc="-25" dirty="0">
                <a:solidFill>
                  <a:schemeClr val="bg1"/>
                </a:solidFill>
                <a:latin typeface="Roboto"/>
                <a:cs typeface="Roboto"/>
              </a:rPr>
              <a:t>based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recommender</a:t>
            </a:r>
            <a:r>
              <a:rPr sz="1400" spc="-2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systems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using</a:t>
            </a:r>
            <a:r>
              <a:rPr sz="1400" spc="-2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Roboto"/>
                <a:cs typeface="Roboto"/>
              </a:rPr>
              <a:t>various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Roboto"/>
                <a:cs typeface="Roboto"/>
              </a:rPr>
              <a:t>unsupervised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learning</a:t>
            </a:r>
            <a:r>
              <a:rPr sz="1400" spc="-2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Roboto"/>
                <a:cs typeface="Roboto"/>
              </a:rPr>
              <a:t>algorithms,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such</a:t>
            </a:r>
            <a:r>
              <a:rPr sz="1400" spc="-25" dirty="0">
                <a:solidFill>
                  <a:schemeClr val="bg1"/>
                </a:solidFill>
                <a:latin typeface="Roboto"/>
                <a:cs typeface="Roboto"/>
              </a:rPr>
              <a:t> as: </a:t>
            </a:r>
            <a:r>
              <a:rPr sz="1400" spc="-20" dirty="0">
                <a:solidFill>
                  <a:schemeClr val="bg1"/>
                </a:solidFill>
                <a:latin typeface="Roboto"/>
                <a:cs typeface="Roboto"/>
              </a:rPr>
              <a:t>Distance/Similarity</a:t>
            </a:r>
            <a:r>
              <a:rPr sz="1400" spc="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Roboto"/>
                <a:cs typeface="Roboto"/>
              </a:rPr>
              <a:t>measurements,</a:t>
            </a:r>
            <a:r>
              <a:rPr sz="1400" spc="1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chemeClr val="bg1"/>
                </a:solidFill>
                <a:latin typeface="Roboto"/>
                <a:cs typeface="Roboto"/>
              </a:rPr>
              <a:t>K-</a:t>
            </a:r>
            <a:r>
              <a:rPr sz="1400" spc="-40" dirty="0">
                <a:solidFill>
                  <a:schemeClr val="bg1"/>
                </a:solidFill>
                <a:latin typeface="Roboto"/>
                <a:cs typeface="Roboto"/>
              </a:rPr>
              <a:t>means,</a:t>
            </a:r>
            <a:r>
              <a:rPr sz="1400" spc="1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Roboto"/>
                <a:cs typeface="Roboto"/>
              </a:rPr>
              <a:t>Principal</a:t>
            </a:r>
            <a:r>
              <a:rPr sz="1400" spc="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Component</a:t>
            </a:r>
            <a:r>
              <a:rPr sz="1400" spc="1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Analysis</a:t>
            </a:r>
            <a:r>
              <a:rPr sz="1400" spc="1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(PCA),</a:t>
            </a:r>
            <a:r>
              <a:rPr sz="1400" spc="1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Roboto"/>
                <a:cs typeface="Roboto"/>
              </a:rPr>
              <a:t>etc.</a:t>
            </a:r>
            <a:endParaRPr sz="14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366395" indent="-353695">
              <a:lnSpc>
                <a:spcPct val="100000"/>
              </a:lnSpc>
              <a:spcBef>
                <a:spcPts val="219"/>
              </a:spcBef>
              <a:buAutoNum type="arabicPeriod"/>
              <a:tabLst>
                <a:tab pos="366395" algn="l"/>
              </a:tabLst>
            </a:pP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Building</a:t>
            </a:r>
            <a:r>
              <a:rPr sz="1400" spc="-3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collaborative-</a:t>
            </a:r>
            <a:r>
              <a:rPr sz="1400" spc="-25" dirty="0">
                <a:solidFill>
                  <a:schemeClr val="bg1"/>
                </a:solidFill>
                <a:latin typeface="Roboto"/>
                <a:cs typeface="Roboto"/>
              </a:rPr>
              <a:t>filtering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recommender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systems</a:t>
            </a:r>
            <a:r>
              <a:rPr sz="1400" spc="-3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using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Roboto"/>
                <a:cs typeface="Roboto"/>
              </a:rPr>
              <a:t>various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supervised</a:t>
            </a:r>
            <a:r>
              <a:rPr sz="1400" spc="-3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learning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algorithms</a:t>
            </a:r>
            <a:endParaRPr sz="14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366395" marR="5080">
              <a:lnSpc>
                <a:spcPct val="114999"/>
              </a:lnSpc>
            </a:pP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K</a:t>
            </a:r>
            <a:r>
              <a:rPr sz="1400" spc="-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Nearest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Roboto"/>
                <a:cs typeface="Roboto"/>
              </a:rPr>
              <a:t>Neighbors,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45" dirty="0">
                <a:solidFill>
                  <a:schemeClr val="bg1"/>
                </a:solidFill>
                <a:latin typeface="Roboto"/>
                <a:cs typeface="Roboto"/>
              </a:rPr>
              <a:t>Non-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negative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Matrix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Roboto"/>
                <a:cs typeface="Roboto"/>
              </a:rPr>
              <a:t>Factorization</a:t>
            </a:r>
            <a:r>
              <a:rPr sz="1400" spc="-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(NMF),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Neural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Networks,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Roboto"/>
                <a:cs typeface="Roboto"/>
              </a:rPr>
              <a:t>Linear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Roboto"/>
                <a:cs typeface="Roboto"/>
              </a:rPr>
              <a:t>Regression,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Logistic </a:t>
            </a:r>
            <a:r>
              <a:rPr sz="1400" spc="-20" dirty="0">
                <a:solidFill>
                  <a:schemeClr val="bg1"/>
                </a:solidFill>
                <a:latin typeface="Roboto"/>
                <a:cs typeface="Roboto"/>
              </a:rPr>
              <a:t>Regression,</a:t>
            </a:r>
            <a:r>
              <a:rPr sz="1400" spc="2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Roboto"/>
                <a:cs typeface="Roboto"/>
              </a:rPr>
              <a:t>RandomForest,</a:t>
            </a:r>
            <a:r>
              <a:rPr sz="1400" spc="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Roboto"/>
                <a:cs typeface="Roboto"/>
              </a:rPr>
              <a:t>etc.</a:t>
            </a:r>
            <a:endParaRPr sz="14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366395" marR="75565" indent="-354330">
              <a:lnSpc>
                <a:spcPct val="114999"/>
              </a:lnSpc>
              <a:buAutoNum type="arabicPeriod" startAt="7"/>
              <a:tabLst>
                <a:tab pos="366395" algn="l"/>
              </a:tabLst>
            </a:pPr>
            <a:r>
              <a:rPr sz="1400" spc="-20" dirty="0">
                <a:solidFill>
                  <a:schemeClr val="bg1"/>
                </a:solidFill>
                <a:latin typeface="Roboto"/>
                <a:cs typeface="Roboto"/>
              </a:rPr>
              <a:t>Deploying</a:t>
            </a:r>
            <a:r>
              <a:rPr sz="1400"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and</a:t>
            </a:r>
            <a:r>
              <a:rPr sz="1400" spc="-2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Roboto"/>
                <a:cs typeface="Roboto"/>
              </a:rPr>
              <a:t>demonstrate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modeling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via</a:t>
            </a:r>
            <a:r>
              <a:rPr sz="1400" spc="-2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a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web</a:t>
            </a:r>
            <a:r>
              <a:rPr sz="1400" spc="-2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app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built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with </a:t>
            </a:r>
            <a:r>
              <a:rPr sz="1400" dirty="0">
                <a:solidFill>
                  <a:schemeClr val="bg1"/>
                </a:solidFill>
                <a:latin typeface="Courier New"/>
                <a:cs typeface="Courier New"/>
              </a:rPr>
              <a:t>streamlit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.</a:t>
            </a:r>
            <a:r>
              <a:rPr sz="1400" spc="-2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Courier New"/>
                <a:cs typeface="Courier New"/>
              </a:rPr>
              <a:t>Streamlit</a:t>
            </a:r>
            <a:r>
              <a:rPr sz="1400" spc="-33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is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an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50" dirty="0">
                <a:solidFill>
                  <a:schemeClr val="bg1"/>
                </a:solidFill>
                <a:latin typeface="Roboto"/>
                <a:cs typeface="Roboto"/>
              </a:rPr>
              <a:t>open-</a:t>
            </a:r>
            <a:r>
              <a:rPr sz="1400" spc="-25" dirty="0">
                <a:solidFill>
                  <a:schemeClr val="bg1"/>
                </a:solidFill>
                <a:latin typeface="Roboto"/>
                <a:cs typeface="Roboto"/>
              </a:rPr>
              <a:t>source app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framework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for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Machine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Roboto"/>
                <a:cs typeface="Roboto"/>
              </a:rPr>
              <a:t>Learning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and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Data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Science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to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chemeClr val="bg1"/>
                </a:solidFill>
                <a:latin typeface="Roboto"/>
                <a:cs typeface="Roboto"/>
              </a:rPr>
              <a:t>quickly</a:t>
            </a:r>
            <a:r>
              <a:rPr sz="1400"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demonstration.</a:t>
            </a:r>
            <a:endParaRPr sz="1400" dirty="0">
              <a:solidFill>
                <a:schemeClr val="bg1"/>
              </a:solidFill>
              <a:latin typeface="Roboto"/>
              <a:cs typeface="Roboto"/>
            </a:endParaRPr>
          </a:p>
          <a:p>
            <a:pPr marL="366395" indent="-353695">
              <a:lnSpc>
                <a:spcPct val="100000"/>
              </a:lnSpc>
              <a:spcBef>
                <a:spcPts val="215"/>
              </a:spcBef>
              <a:buAutoNum type="arabicPeriod" startAt="7"/>
              <a:tabLst>
                <a:tab pos="366395" algn="l"/>
              </a:tabLst>
            </a:pP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Reporting</a:t>
            </a:r>
            <a:r>
              <a:rPr sz="14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chemeClr val="bg1"/>
                </a:solidFill>
                <a:latin typeface="Roboto"/>
                <a:cs typeface="Roboto"/>
              </a:rPr>
              <a:t>in</a:t>
            </a:r>
            <a:r>
              <a:rPr sz="1400"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Roboto"/>
                <a:cs typeface="Roboto"/>
              </a:rPr>
              <a:t>paper.</a:t>
            </a:r>
            <a:endParaRPr sz="1400" dirty="0">
              <a:solidFill>
                <a:schemeClr val="bg1"/>
              </a:solidFill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452602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23B3B41-B593-4C5E-D065-B3447F7D7391}"/>
              </a:ext>
            </a:extLst>
          </p:cNvPr>
          <p:cNvSpPr/>
          <p:nvPr/>
        </p:nvSpPr>
        <p:spPr>
          <a:xfrm flipV="1">
            <a:off x="0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F8BE59F-EE49-E09A-EB49-A49325278BA7}"/>
              </a:ext>
            </a:extLst>
          </p:cNvPr>
          <p:cNvSpPr/>
          <p:nvPr/>
        </p:nvSpPr>
        <p:spPr>
          <a:xfrm flipH="1" flipV="1">
            <a:off x="7976235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9E6F9E68-D95C-E354-D89F-6FB30EDD044F}"/>
              </a:ext>
            </a:extLst>
          </p:cNvPr>
          <p:cNvSpPr txBox="1"/>
          <p:nvPr/>
        </p:nvSpPr>
        <p:spPr>
          <a:xfrm>
            <a:off x="2114550" y="2300226"/>
            <a:ext cx="4914900" cy="5606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>
              <a:lnSpc>
                <a:spcPct val="114999"/>
              </a:lnSpc>
              <a:spcBef>
                <a:spcPts val="100"/>
              </a:spcBef>
            </a:pPr>
            <a:r>
              <a:rPr lang="en-GB" sz="3200" spc="-35" dirty="0">
                <a:solidFill>
                  <a:srgbClr val="FFFFFF"/>
                </a:solidFill>
                <a:latin typeface="Lucida Sans Unicode"/>
                <a:cs typeface="+mj-cs"/>
              </a:rPr>
              <a:t>Future Improvements</a:t>
            </a:r>
            <a:endParaRPr sz="3200" dirty="0">
              <a:solidFill>
                <a:schemeClr val="bg1"/>
              </a:solidFill>
              <a:latin typeface="Lucida Sans Unicode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38318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23B3B41-B593-4C5E-D065-B3447F7D7391}"/>
              </a:ext>
            </a:extLst>
          </p:cNvPr>
          <p:cNvSpPr/>
          <p:nvPr/>
        </p:nvSpPr>
        <p:spPr>
          <a:xfrm flipV="1">
            <a:off x="0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F8BE59F-EE49-E09A-EB49-A49325278BA7}"/>
              </a:ext>
            </a:extLst>
          </p:cNvPr>
          <p:cNvSpPr/>
          <p:nvPr/>
        </p:nvSpPr>
        <p:spPr>
          <a:xfrm flipH="1" flipV="1">
            <a:off x="7976235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9E6F9E68-D95C-E354-D89F-6FB30EDD044F}"/>
              </a:ext>
            </a:extLst>
          </p:cNvPr>
          <p:cNvSpPr txBox="1"/>
          <p:nvPr/>
        </p:nvSpPr>
        <p:spPr>
          <a:xfrm>
            <a:off x="838200" y="1665606"/>
            <a:ext cx="6553200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cs typeface="+mj-cs"/>
              </a:rPr>
              <a:t>This project showcases the implementation of an end-to-end machine learning pipeline. While it successfully meets the course objectives, there are several potential improvements to enhance accuracy and overall performance: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cs typeface="+mj-cs"/>
              </a:rPr>
              <a:t>Working with real-world customer data for more practical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cs typeface="+mj-cs"/>
              </a:rPr>
              <a:t>Incorporating advanced pre-processing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cs typeface="+mj-cs"/>
              </a:rPr>
              <a:t>Efficiently managing sparse data to avoid excessive memory usage.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A6AC6-D043-8E9A-AF85-A0635E247BC3}"/>
              </a:ext>
            </a:extLst>
          </p:cNvPr>
          <p:cNvSpPr txBox="1"/>
          <p:nvPr/>
        </p:nvSpPr>
        <p:spPr>
          <a:xfrm>
            <a:off x="1447800" y="133350"/>
            <a:ext cx="5715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cs typeface="+mj-cs"/>
              </a:rPr>
              <a:t>More improvements in the Future </a:t>
            </a:r>
            <a:endParaRPr lang="en-US" sz="2800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63364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1125" y="2217671"/>
            <a:ext cx="57651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>
                <a:solidFill>
                  <a:srgbClr val="FFFFFF"/>
                </a:solidFill>
              </a:rPr>
              <a:t>Thanks</a:t>
            </a:r>
            <a:r>
              <a:rPr sz="4200" spc="-150" dirty="0">
                <a:solidFill>
                  <a:srgbClr val="FFFFFF"/>
                </a:solidFill>
              </a:rPr>
              <a:t> </a:t>
            </a:r>
            <a:r>
              <a:rPr sz="4200" dirty="0">
                <a:solidFill>
                  <a:srgbClr val="FFFFFF"/>
                </a:solidFill>
              </a:rPr>
              <a:t>for</a:t>
            </a:r>
            <a:r>
              <a:rPr sz="4200" spc="-145" dirty="0">
                <a:solidFill>
                  <a:srgbClr val="FFFFFF"/>
                </a:solidFill>
              </a:rPr>
              <a:t> </a:t>
            </a:r>
            <a:r>
              <a:rPr sz="4200" spc="-20" dirty="0">
                <a:solidFill>
                  <a:srgbClr val="FFFFFF"/>
                </a:solidFill>
              </a:rPr>
              <a:t>your</a:t>
            </a:r>
            <a:r>
              <a:rPr sz="4200" spc="-145" dirty="0">
                <a:solidFill>
                  <a:srgbClr val="FFFFFF"/>
                </a:solidFill>
              </a:rPr>
              <a:t> </a:t>
            </a:r>
            <a:r>
              <a:rPr sz="4200" spc="-25" dirty="0">
                <a:solidFill>
                  <a:srgbClr val="FFFFFF"/>
                </a:solidFill>
              </a:rPr>
              <a:t>reading!</a:t>
            </a:r>
            <a:endParaRPr sz="4200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922EAF9-AA19-C845-9D9E-6150182B504B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6634D0A2-DF1C-CD84-FC14-450AF0A0C01C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1ADC0648-B98D-979B-1D18-A02CB31F7B71}"/>
              </a:ext>
            </a:extLst>
          </p:cNvPr>
          <p:cNvSpPr/>
          <p:nvPr/>
        </p:nvSpPr>
        <p:spPr>
          <a:xfrm flipV="1">
            <a:off x="0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1921D933-EA6B-10F5-F716-A92B79098C3B}"/>
              </a:ext>
            </a:extLst>
          </p:cNvPr>
          <p:cNvSpPr/>
          <p:nvPr/>
        </p:nvSpPr>
        <p:spPr>
          <a:xfrm flipH="1" flipV="1">
            <a:off x="7976235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4" y="-19049"/>
            <a:ext cx="923190" cy="923190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8220808" y="-19050"/>
            <a:ext cx="923191" cy="923191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250" y="974093"/>
            <a:ext cx="8103499" cy="41361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object 5"/>
          <p:cNvSpPr txBox="1">
            <a:spLocks/>
          </p:cNvSpPr>
          <p:nvPr/>
        </p:nvSpPr>
        <p:spPr>
          <a:xfrm>
            <a:off x="911913" y="413755"/>
            <a:ext cx="8374549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700" b="0" i="0">
                <a:solidFill>
                  <a:srgbClr val="2A3890"/>
                </a:solidFill>
                <a:latin typeface="Roboto"/>
                <a:ea typeface="+mj-ea"/>
                <a:cs typeface="Roboto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spc="-10" dirty="0">
                <a:solidFill>
                  <a:schemeClr val="bg1"/>
                </a:solidFill>
              </a:rPr>
              <a:t>Recommender Systems </a:t>
            </a:r>
            <a:r>
              <a:rPr lang="en-GB" spc="-20" dirty="0">
                <a:solidFill>
                  <a:schemeClr val="bg1"/>
                </a:solidFill>
              </a:rPr>
              <a:t>Machine</a:t>
            </a:r>
            <a:r>
              <a:rPr lang="en-GB" spc="-105" dirty="0">
                <a:solidFill>
                  <a:schemeClr val="bg1"/>
                </a:solidFill>
              </a:rPr>
              <a:t> </a:t>
            </a:r>
            <a:r>
              <a:rPr lang="en-GB" spc="-10" dirty="0">
                <a:solidFill>
                  <a:schemeClr val="bg1"/>
                </a:solidFill>
              </a:rPr>
              <a:t>learning</a:t>
            </a:r>
            <a:r>
              <a:rPr lang="en-GB" spc="-105" dirty="0">
                <a:solidFill>
                  <a:schemeClr val="bg1"/>
                </a:solidFill>
              </a:rPr>
              <a:t> </a:t>
            </a:r>
            <a:r>
              <a:rPr lang="en-GB" spc="-10" dirty="0">
                <a:solidFill>
                  <a:schemeClr val="bg1"/>
                </a:solidFill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28305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165" y="-24207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23B3B41-B593-4C5E-D065-B3447F7D7391}"/>
              </a:ext>
            </a:extLst>
          </p:cNvPr>
          <p:cNvSpPr/>
          <p:nvPr/>
        </p:nvSpPr>
        <p:spPr>
          <a:xfrm flipV="1">
            <a:off x="0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F8BE59F-EE49-E09A-EB49-A49325278BA7}"/>
              </a:ext>
            </a:extLst>
          </p:cNvPr>
          <p:cNvSpPr/>
          <p:nvPr/>
        </p:nvSpPr>
        <p:spPr>
          <a:xfrm flipH="1" flipV="1">
            <a:off x="7976235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C49D0-7E33-9C82-DDB9-08A35D1A1ACA}"/>
              </a:ext>
            </a:extLst>
          </p:cNvPr>
          <p:cNvSpPr txBox="1"/>
          <p:nvPr/>
        </p:nvSpPr>
        <p:spPr>
          <a:xfrm>
            <a:off x="1132424" y="1848475"/>
            <a:ext cx="7391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spc="-30" dirty="0">
                <a:solidFill>
                  <a:srgbClr val="FFFFFF"/>
                </a:solidFill>
                <a:cs typeface="+mj-cs"/>
              </a:rPr>
              <a:t>Exploratory</a:t>
            </a:r>
            <a:r>
              <a:rPr lang="en-GB" sz="4400" b="1" spc="-235" dirty="0">
                <a:solidFill>
                  <a:srgbClr val="FFFFFF"/>
                </a:solidFill>
                <a:cs typeface="+mj-cs"/>
              </a:rPr>
              <a:t> </a:t>
            </a:r>
            <a:r>
              <a:rPr lang="en-GB" sz="4400" b="1" spc="-20" dirty="0">
                <a:solidFill>
                  <a:srgbClr val="FFFFFF"/>
                </a:solidFill>
                <a:cs typeface="+mj-cs"/>
              </a:rPr>
              <a:t>Data Analysis</a:t>
            </a:r>
          </a:p>
          <a:p>
            <a:r>
              <a:rPr lang="en-GB" sz="4400" b="1" spc="-260" dirty="0">
                <a:solidFill>
                  <a:srgbClr val="FFFFFF"/>
                </a:solidFill>
                <a:cs typeface="+mj-cs"/>
              </a:rPr>
              <a:t> </a:t>
            </a:r>
            <a:r>
              <a:rPr lang="en-GB" sz="4400" b="1" spc="-25" dirty="0">
                <a:solidFill>
                  <a:srgbClr val="FFFFFF"/>
                </a:solidFill>
                <a:cs typeface="+mj-cs"/>
              </a:rPr>
              <a:t>and </a:t>
            </a:r>
            <a:r>
              <a:rPr lang="en-GB" sz="4400" b="1" spc="-10" dirty="0">
                <a:solidFill>
                  <a:srgbClr val="FFFFFF"/>
                </a:solidFill>
                <a:cs typeface="+mj-cs"/>
              </a:rPr>
              <a:t>Feature</a:t>
            </a:r>
            <a:r>
              <a:rPr lang="en-GB" sz="4400" b="1" spc="-265" dirty="0">
                <a:solidFill>
                  <a:srgbClr val="FFFFFF"/>
                </a:solidFill>
                <a:cs typeface="+mj-cs"/>
              </a:rPr>
              <a:t> </a:t>
            </a:r>
            <a:r>
              <a:rPr lang="en-GB" sz="4400" b="1" spc="-30" dirty="0">
                <a:solidFill>
                  <a:srgbClr val="FFFFFF"/>
                </a:solidFill>
                <a:cs typeface="+mj-cs"/>
              </a:rPr>
              <a:t>Engineering</a:t>
            </a:r>
            <a:endParaRPr lang="en-US" sz="4400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7768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pPr marL="12700" marR="5080" algn="just">
              <a:lnSpc>
                <a:spcPct val="114999"/>
              </a:lnSpc>
              <a:spcBef>
                <a:spcPts val="105"/>
              </a:spcBef>
            </a:pPr>
            <a:endParaRPr lang="en-GB" sz="1800" dirty="0">
              <a:latin typeface="Lucida Sans Unicode"/>
              <a:cs typeface="Lucida Sans Unicode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23B3B41-B593-4C5E-D065-B3447F7D7391}"/>
              </a:ext>
            </a:extLst>
          </p:cNvPr>
          <p:cNvSpPr/>
          <p:nvPr/>
        </p:nvSpPr>
        <p:spPr>
          <a:xfrm flipV="1">
            <a:off x="0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F8BE59F-EE49-E09A-EB49-A49325278BA7}"/>
              </a:ext>
            </a:extLst>
          </p:cNvPr>
          <p:cNvSpPr/>
          <p:nvPr/>
        </p:nvSpPr>
        <p:spPr>
          <a:xfrm flipH="1" flipV="1">
            <a:off x="7976235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CDB53-A335-5046-073C-678DA5F2311C}"/>
              </a:ext>
            </a:extLst>
          </p:cNvPr>
          <p:cNvSpPr txBox="1"/>
          <p:nvPr/>
        </p:nvSpPr>
        <p:spPr>
          <a:xfrm>
            <a:off x="457200" y="1443752"/>
            <a:ext cx="8011560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In</a:t>
            </a:r>
            <a:r>
              <a:rPr lang="en-GB" sz="1800" spc="2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this</a:t>
            </a:r>
            <a:r>
              <a:rPr lang="en-GB" sz="1800" spc="2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exploratory</a:t>
            </a:r>
            <a:r>
              <a:rPr lang="en-GB" sz="1800" spc="2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data</a:t>
            </a:r>
            <a:r>
              <a:rPr lang="en-GB" sz="1800" spc="2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analysis,</a:t>
            </a:r>
            <a:r>
              <a:rPr lang="en-GB" sz="1800" spc="2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800" spc="2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30" dirty="0">
                <a:solidFill>
                  <a:schemeClr val="bg1"/>
                </a:solidFill>
                <a:latin typeface="Lucida Sans Unicode"/>
                <a:cs typeface="Lucida Sans Unicode"/>
              </a:rPr>
              <a:t>utilization</a:t>
            </a:r>
            <a:r>
              <a:rPr lang="en-GB" sz="1800" spc="2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of </a:t>
            </a:r>
            <a:r>
              <a:rPr lang="en-GB" sz="1800" spc="-125" dirty="0" err="1">
                <a:solidFill>
                  <a:schemeClr val="bg1"/>
                </a:solidFill>
                <a:latin typeface="Lucida Sans Unicode"/>
                <a:cs typeface="Lucida Sans Unicode"/>
              </a:rPr>
              <a:t>WordCloud</a:t>
            </a:r>
            <a:r>
              <a:rPr lang="en-GB" sz="1800" spc="6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10" dirty="0">
                <a:solidFill>
                  <a:schemeClr val="bg1"/>
                </a:solidFill>
                <a:latin typeface="Lucida Sans Unicode"/>
                <a:cs typeface="Lucida Sans Unicode"/>
              </a:rPr>
              <a:t>visualization</a:t>
            </a:r>
            <a:r>
              <a:rPr lang="en-GB" sz="1800" spc="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05" dirty="0">
                <a:solidFill>
                  <a:schemeClr val="bg1"/>
                </a:solidFill>
                <a:latin typeface="Lucida Sans Unicode"/>
                <a:cs typeface="Lucida Sans Unicode"/>
              </a:rPr>
              <a:t>unveils</a:t>
            </a:r>
            <a:r>
              <a:rPr lang="en-GB" sz="1800" spc="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95" dirty="0">
                <a:solidFill>
                  <a:schemeClr val="bg1"/>
                </a:solidFill>
                <a:latin typeface="Lucida Sans Unicode"/>
                <a:cs typeface="Lucida Sans Unicode"/>
              </a:rPr>
              <a:t>prevalent</a:t>
            </a:r>
            <a:r>
              <a:rPr lang="en-GB" sz="1800" spc="6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05" dirty="0">
                <a:solidFill>
                  <a:schemeClr val="bg1"/>
                </a:solidFill>
                <a:latin typeface="Lucida Sans Unicode"/>
                <a:cs typeface="Lucida Sans Unicode"/>
              </a:rPr>
              <a:t>keywords</a:t>
            </a:r>
            <a:r>
              <a:rPr lang="en-GB" sz="1800" spc="5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within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a</a:t>
            </a:r>
            <a:r>
              <a:rPr lang="en-GB" sz="1800" spc="8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dataset</a:t>
            </a:r>
            <a:r>
              <a:rPr lang="en-GB" sz="1800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of</a:t>
            </a:r>
            <a:r>
              <a:rPr lang="en-GB" sz="1800" spc="9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30" dirty="0">
                <a:solidFill>
                  <a:schemeClr val="bg1"/>
                </a:solidFill>
                <a:latin typeface="Lucida Sans Unicode"/>
                <a:cs typeface="Lucida Sans Unicode"/>
              </a:rPr>
              <a:t>online</a:t>
            </a:r>
            <a:r>
              <a:rPr lang="en-GB" sz="1800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20" dirty="0">
                <a:solidFill>
                  <a:schemeClr val="bg1"/>
                </a:solidFill>
                <a:latin typeface="Lucida Sans Unicode"/>
                <a:cs typeface="Lucida Sans Unicode"/>
              </a:rPr>
              <a:t>course</a:t>
            </a:r>
            <a:r>
              <a:rPr lang="en-GB" sz="1800" spc="8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titles.</a:t>
            </a:r>
            <a:r>
              <a:rPr lang="en-GB" sz="1800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By</a:t>
            </a:r>
            <a:r>
              <a:rPr lang="en-GB" sz="1800" spc="8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aggregating</a:t>
            </a:r>
            <a:r>
              <a:rPr lang="en-GB" sz="1800" spc="8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and </a:t>
            </a:r>
            <a:r>
              <a:rPr lang="en-GB" sz="18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filtering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course</a:t>
            </a:r>
            <a:r>
              <a:rPr lang="en-GB" sz="18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titles,</a:t>
            </a:r>
            <a:r>
              <a:rPr lang="en-GB" sz="18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dominant</a:t>
            </a:r>
            <a:r>
              <a:rPr lang="en-GB" sz="18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themes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such</a:t>
            </a:r>
            <a:r>
              <a:rPr lang="en-GB" sz="18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as</a:t>
            </a:r>
            <a:r>
              <a:rPr lang="en-GB" sz="18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Python, </a:t>
            </a:r>
            <a:r>
              <a:rPr lang="en-GB" sz="18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data</a:t>
            </a:r>
            <a:r>
              <a:rPr lang="en-GB" sz="18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85" dirty="0">
                <a:solidFill>
                  <a:schemeClr val="bg1"/>
                </a:solidFill>
                <a:latin typeface="Lucida Sans Unicode"/>
                <a:cs typeface="Lucida Sans Unicode"/>
              </a:rPr>
              <a:t>science,</a:t>
            </a:r>
            <a:r>
              <a:rPr lang="en-GB" sz="1800" spc="-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machine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95" dirty="0">
                <a:solidFill>
                  <a:schemeClr val="bg1"/>
                </a:solidFill>
                <a:latin typeface="Lucida Sans Unicode"/>
                <a:cs typeface="Lucida Sans Unicode"/>
              </a:rPr>
              <a:t>learning,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big</a:t>
            </a:r>
            <a:r>
              <a:rPr lang="en-GB" sz="1800" spc="-1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data,</a:t>
            </a:r>
            <a:r>
              <a:rPr lang="en-GB" sz="1800" spc="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AI,</a:t>
            </a:r>
            <a:r>
              <a:rPr lang="en-GB" sz="18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TensorFlow, </a:t>
            </a:r>
            <a:r>
              <a:rPr lang="en-GB" sz="18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containers,</a:t>
            </a:r>
            <a:r>
              <a:rPr lang="en-GB" sz="1800" spc="1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and</a:t>
            </a:r>
            <a:r>
              <a:rPr lang="en-GB" sz="1800" spc="10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cloud</a:t>
            </a:r>
            <a:r>
              <a:rPr lang="en-GB" sz="1800" spc="10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computing</a:t>
            </a:r>
            <a:r>
              <a:rPr lang="en-GB" sz="1800" spc="10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are</a:t>
            </a:r>
            <a:r>
              <a:rPr lang="en-GB" sz="1800" spc="1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identified.</a:t>
            </a:r>
            <a:r>
              <a:rPr lang="en-GB" sz="1800" spc="9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This </a:t>
            </a:r>
            <a:r>
              <a:rPr lang="en-GB" sz="18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analysis</a:t>
            </a:r>
            <a:r>
              <a:rPr lang="en-GB" sz="1800" spc="-3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60" dirty="0">
                <a:solidFill>
                  <a:schemeClr val="bg1"/>
                </a:solidFill>
                <a:latin typeface="Lucida Sans Unicode"/>
                <a:cs typeface="Lucida Sans Unicode"/>
              </a:rPr>
              <a:t>provides</a:t>
            </a:r>
            <a:r>
              <a:rPr lang="en-GB" sz="18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valuable</a:t>
            </a:r>
            <a:r>
              <a:rPr lang="en-GB" sz="18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55" dirty="0">
                <a:solidFill>
                  <a:schemeClr val="bg1"/>
                </a:solidFill>
                <a:latin typeface="Lucida Sans Unicode"/>
                <a:cs typeface="Lucida Sans Unicode"/>
              </a:rPr>
              <a:t>insights</a:t>
            </a:r>
            <a:r>
              <a:rPr lang="en-GB" sz="18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into</a:t>
            </a:r>
            <a:r>
              <a:rPr lang="en-GB" sz="18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8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75" dirty="0">
                <a:solidFill>
                  <a:schemeClr val="bg1"/>
                </a:solidFill>
                <a:latin typeface="Lucida Sans Unicode"/>
                <a:cs typeface="Lucida Sans Unicode"/>
              </a:rPr>
              <a:t>trending</a:t>
            </a:r>
            <a:r>
              <a:rPr lang="en-GB" sz="18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 IT </a:t>
            </a:r>
            <a:r>
              <a:rPr lang="en-GB" sz="18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skills</a:t>
            </a:r>
            <a:r>
              <a:rPr lang="en-GB" sz="1800" spc="-4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and</a:t>
            </a:r>
            <a:r>
              <a:rPr lang="en-GB" sz="18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subject</a:t>
            </a:r>
            <a:r>
              <a:rPr lang="en-GB" sz="18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areas</a:t>
            </a:r>
            <a:r>
              <a:rPr lang="en-GB" sz="18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covered</a:t>
            </a:r>
            <a:r>
              <a:rPr lang="en-GB" sz="18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by</a:t>
            </a:r>
            <a:r>
              <a:rPr lang="en-GB" sz="18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the</a:t>
            </a:r>
            <a:r>
              <a:rPr lang="en-GB" sz="18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50" dirty="0">
                <a:solidFill>
                  <a:schemeClr val="bg1"/>
                </a:solidFill>
                <a:latin typeface="Lucida Sans Unicode"/>
                <a:cs typeface="Lucida Sans Unicode"/>
              </a:rPr>
              <a:t>online</a:t>
            </a:r>
            <a:r>
              <a:rPr lang="en-GB" sz="1800" spc="-3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70" dirty="0">
                <a:solidFill>
                  <a:schemeClr val="bg1"/>
                </a:solidFill>
                <a:latin typeface="Lucida Sans Unicode"/>
                <a:cs typeface="Lucida Sans Unicode"/>
              </a:rPr>
              <a:t>courses, </a:t>
            </a:r>
            <a:r>
              <a:rPr lang="en-GB" sz="1800" spc="-40" dirty="0">
                <a:solidFill>
                  <a:schemeClr val="bg1"/>
                </a:solidFill>
                <a:latin typeface="Lucida Sans Unicode"/>
                <a:cs typeface="Lucida Sans Unicode"/>
              </a:rPr>
              <a:t>guiding</a:t>
            </a:r>
            <a:r>
              <a:rPr lang="en-GB" sz="1800" spc="7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0" dirty="0">
                <a:solidFill>
                  <a:schemeClr val="bg1"/>
                </a:solidFill>
                <a:latin typeface="Lucida Sans Unicode"/>
                <a:cs typeface="Lucida Sans Unicode"/>
              </a:rPr>
              <a:t>learners</a:t>
            </a:r>
            <a:r>
              <a:rPr lang="en-GB" sz="1800" spc="75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and</a:t>
            </a:r>
            <a:r>
              <a:rPr lang="en-GB" sz="1800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30" dirty="0">
                <a:solidFill>
                  <a:schemeClr val="bg1"/>
                </a:solidFill>
                <a:latin typeface="Lucida Sans Unicode"/>
                <a:cs typeface="Lucida Sans Unicode"/>
              </a:rPr>
              <a:t>educators</a:t>
            </a:r>
            <a:r>
              <a:rPr lang="en-GB" sz="1800" spc="7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dirty="0">
                <a:solidFill>
                  <a:schemeClr val="bg1"/>
                </a:solidFill>
                <a:latin typeface="Lucida Sans Unicode"/>
                <a:cs typeface="Lucida Sans Unicode"/>
              </a:rPr>
              <a:t>in</a:t>
            </a:r>
            <a:r>
              <a:rPr lang="en-GB" sz="1800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65" dirty="0">
                <a:solidFill>
                  <a:schemeClr val="bg1"/>
                </a:solidFill>
                <a:latin typeface="Lucida Sans Unicode"/>
                <a:cs typeface="Lucida Sans Unicode"/>
              </a:rPr>
              <a:t>understanding</a:t>
            </a:r>
            <a:r>
              <a:rPr lang="en-GB" sz="1800" spc="8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25" dirty="0">
                <a:solidFill>
                  <a:schemeClr val="bg1"/>
                </a:solidFill>
                <a:latin typeface="Lucida Sans Unicode"/>
                <a:cs typeface="Lucida Sans Unicode"/>
              </a:rPr>
              <a:t>the </a:t>
            </a:r>
            <a:r>
              <a:rPr lang="en-GB" sz="1800" spc="-105" dirty="0">
                <a:solidFill>
                  <a:schemeClr val="bg1"/>
                </a:solidFill>
                <a:latin typeface="Lucida Sans Unicode"/>
                <a:cs typeface="Lucida Sans Unicode"/>
              </a:rPr>
              <a:t>current</a:t>
            </a:r>
            <a:r>
              <a:rPr lang="en-GB" sz="18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00" dirty="0">
                <a:solidFill>
                  <a:schemeClr val="bg1"/>
                </a:solidFill>
                <a:latin typeface="Lucida Sans Unicode"/>
                <a:cs typeface="Lucida Sans Unicode"/>
              </a:rPr>
              <a:t>landscape</a:t>
            </a:r>
            <a:r>
              <a:rPr lang="en-GB" sz="1800" spc="-11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95" dirty="0">
                <a:solidFill>
                  <a:schemeClr val="bg1"/>
                </a:solidFill>
                <a:latin typeface="Lucida Sans Unicode"/>
                <a:cs typeface="Lucida Sans Unicode"/>
              </a:rPr>
              <a:t>of </a:t>
            </a:r>
            <a:r>
              <a:rPr lang="en-GB" sz="1800" spc="-100" dirty="0">
                <a:solidFill>
                  <a:schemeClr val="bg1"/>
                </a:solidFill>
                <a:latin typeface="Lucida Sans Unicode"/>
                <a:cs typeface="Lucida Sans Unicode"/>
              </a:rPr>
              <a:t>digital</a:t>
            </a:r>
            <a:r>
              <a:rPr lang="en-GB" sz="18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110" dirty="0">
                <a:solidFill>
                  <a:schemeClr val="bg1"/>
                </a:solidFill>
                <a:latin typeface="Lucida Sans Unicode"/>
                <a:cs typeface="Lucida Sans Unicode"/>
              </a:rPr>
              <a:t>learning</a:t>
            </a:r>
            <a:r>
              <a:rPr lang="en-GB" sz="1800" spc="-9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GB" sz="1800" spc="-30" dirty="0">
                <a:solidFill>
                  <a:schemeClr val="bg1"/>
                </a:solidFill>
                <a:latin typeface="Lucida Sans Unicode"/>
                <a:cs typeface="Lucida Sans Unicode"/>
              </a:rPr>
              <a:t>opportunities.</a:t>
            </a:r>
            <a:endParaRPr lang="en-GB" sz="1800" dirty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7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23B3B41-B593-4C5E-D065-B3447F7D7391}"/>
              </a:ext>
            </a:extLst>
          </p:cNvPr>
          <p:cNvSpPr/>
          <p:nvPr/>
        </p:nvSpPr>
        <p:spPr>
          <a:xfrm flipV="1">
            <a:off x="0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F8BE59F-EE49-E09A-EB49-A49325278BA7}"/>
              </a:ext>
            </a:extLst>
          </p:cNvPr>
          <p:cNvSpPr/>
          <p:nvPr/>
        </p:nvSpPr>
        <p:spPr>
          <a:xfrm flipH="1" flipV="1">
            <a:off x="7976235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4678D-DE79-2CC5-C094-2298644E970F}"/>
              </a:ext>
            </a:extLst>
          </p:cNvPr>
          <p:cNvSpPr txBox="1"/>
          <p:nvPr/>
        </p:nvSpPr>
        <p:spPr>
          <a:xfrm>
            <a:off x="304800" y="1240185"/>
            <a:ext cx="457581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b="1" spc="-10" dirty="0">
                <a:solidFill>
                  <a:schemeClr val="bg1"/>
                </a:solidFill>
                <a:latin typeface="Arial"/>
                <a:cs typeface="Arial"/>
              </a:rPr>
              <a:t>Describe statistics</a:t>
            </a:r>
            <a:r>
              <a:rPr lang="en-GB" sz="1800" b="1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GB" sz="1800" b="1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lang="en-GB" sz="1800" b="1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GB" sz="1800" b="1" dirty="0">
                <a:solidFill>
                  <a:schemeClr val="bg1"/>
                </a:solidFill>
                <a:latin typeface="Arial"/>
                <a:cs typeface="Arial"/>
              </a:rPr>
              <a:t>data</a:t>
            </a:r>
            <a:r>
              <a:rPr lang="en-GB" sz="1800" b="1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GB" sz="1800" b="1" spc="-10" dirty="0">
                <a:solidFill>
                  <a:schemeClr val="bg1"/>
                </a:solidFill>
                <a:latin typeface="Arial"/>
                <a:cs typeface="Arial"/>
              </a:rPr>
              <a:t>sets</a:t>
            </a:r>
          </a:p>
          <a:p>
            <a:pPr marL="12700">
              <a:spcBef>
                <a:spcPts val="1190"/>
              </a:spcBef>
            </a:pPr>
            <a:r>
              <a:rPr lang="en-GB" sz="1600" dirty="0">
                <a:solidFill>
                  <a:schemeClr val="bg1"/>
                </a:solidFill>
                <a:latin typeface="Arial MT"/>
              </a:rPr>
              <a:t>There are two data sets one for courses and one for ratings</a:t>
            </a: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There</a:t>
            </a:r>
            <a:r>
              <a:rPr lang="en-GB" sz="1600" spc="-4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are</a:t>
            </a:r>
            <a:r>
              <a:rPr lang="en-GB" sz="1600" spc="-4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307</a:t>
            </a:r>
            <a:r>
              <a:rPr lang="en-GB" sz="1600" spc="-4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 MT"/>
                <a:cs typeface="Arial MT"/>
              </a:rPr>
              <a:t>courses </a:t>
            </a:r>
            <a:r>
              <a:rPr lang="en-GB" sz="1600" spc="-40" dirty="0">
                <a:solidFill>
                  <a:schemeClr val="bg1"/>
                </a:solidFill>
                <a:latin typeface="Arial MT"/>
                <a:cs typeface="Arial MT"/>
              </a:rPr>
              <a:t>total</a:t>
            </a:r>
            <a:endParaRPr lang="en-GB" sz="1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8AEB1E-2D53-65C1-081C-2C068BABB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47750"/>
            <a:ext cx="1844200" cy="27053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DFCB77-D692-7817-1A42-F57DA5CB9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001" y="1581150"/>
            <a:ext cx="2286198" cy="17908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735F9F-C9CC-525D-A5F8-2E00A2799A2A}"/>
              </a:ext>
            </a:extLst>
          </p:cNvPr>
          <p:cNvSpPr txBox="1"/>
          <p:nvPr/>
        </p:nvSpPr>
        <p:spPr>
          <a:xfrm>
            <a:off x="2711595" y="266640"/>
            <a:ext cx="4343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Exploratory Data Analysis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9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5" y="-19050"/>
            <a:ext cx="9153165" cy="5199218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950D7D3-E704-638C-E288-4F93CF97F860}"/>
              </a:ext>
            </a:extLst>
          </p:cNvPr>
          <p:cNvSpPr/>
          <p:nvPr/>
        </p:nvSpPr>
        <p:spPr>
          <a:xfrm>
            <a:off x="-96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1E65B54-15D3-85D9-307B-F4534F86EA07}"/>
              </a:ext>
            </a:extLst>
          </p:cNvPr>
          <p:cNvSpPr/>
          <p:nvPr/>
        </p:nvSpPr>
        <p:spPr>
          <a:xfrm flipH="1">
            <a:off x="7976235" y="-1905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A23B3B41-B593-4C5E-D065-B3447F7D7391}"/>
              </a:ext>
            </a:extLst>
          </p:cNvPr>
          <p:cNvSpPr/>
          <p:nvPr/>
        </p:nvSpPr>
        <p:spPr>
          <a:xfrm flipV="1">
            <a:off x="0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F8BE59F-EE49-E09A-EB49-A49325278BA7}"/>
              </a:ext>
            </a:extLst>
          </p:cNvPr>
          <p:cNvSpPr/>
          <p:nvPr/>
        </p:nvSpPr>
        <p:spPr>
          <a:xfrm flipH="1" flipV="1">
            <a:off x="7976235" y="3994785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C5FC88-AEBA-4370-83FC-E93758CFACDA}"/>
              </a:ext>
            </a:extLst>
          </p:cNvPr>
          <p:cNvSpPr txBox="1"/>
          <p:nvPr/>
        </p:nvSpPr>
        <p:spPr>
          <a:xfrm>
            <a:off x="1524000" y="209550"/>
            <a:ext cx="4876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GB" sz="2400" b="1" i="0" dirty="0">
                <a:solidFill>
                  <a:schemeClr val="bg1"/>
                </a:solidFill>
                <a:effectLst/>
                <a:latin typeface="var(--jp-content-font-family)"/>
              </a:rPr>
              <a:t>Plot a Word Cloud from Course Titles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D5335FD6-28CD-022A-0422-2FA26612534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9875" y="1622186"/>
            <a:ext cx="6768160" cy="35213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A5F2FBD-090C-BF6C-265C-0196C774D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40" y="745056"/>
            <a:ext cx="695612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ar-SA" altLang="ar-S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ystem-ui"/>
              </a:rPr>
              <a:t>As we can see from the </a:t>
            </a:r>
            <a:r>
              <a:rPr kumimoji="0" lang="en-GB" altLang="ar-S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ar(--jp-code-font-family)"/>
              </a:rPr>
              <a:t>word cloud</a:t>
            </a:r>
            <a:r>
              <a:rPr kumimoji="0" lang="ar-SA" altLang="ar-S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ystem-ui"/>
              </a:rPr>
              <a:t>, there are many popular </a:t>
            </a:r>
            <a:r>
              <a:rPr kumimoji="0" lang="en-GB" altLang="ar-S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ystem-ui"/>
              </a:rPr>
              <a:t>IT-related</a:t>
            </a:r>
            <a:r>
              <a:rPr kumimoji="0" lang="ar-SA" altLang="ar-S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ystem-ui"/>
              </a:rPr>
              <a:t> keywords such as python, data science, machine learning, big data, </a:t>
            </a:r>
            <a:r>
              <a:rPr kumimoji="0" lang="en-GB" altLang="ar-S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ystem-ui"/>
              </a:rPr>
              <a:t>AI</a:t>
            </a:r>
            <a:r>
              <a:rPr kumimoji="0" lang="ar-SA" altLang="ar-SA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ystem-ui"/>
              </a:rPr>
              <a:t>, tensorflow, container, cloud, etc.</a:t>
            </a:r>
            <a:r>
              <a:rPr kumimoji="0" lang="ar-SA" altLang="ar-SA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lang="ar-SA" altLang="ar-SA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25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0629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2964</Words>
  <Application>Microsoft Office PowerPoint</Application>
  <PresentationFormat>On-screen Show (16:9)</PresentationFormat>
  <Paragraphs>183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Arial MT</vt:lpstr>
      <vt:lpstr>Courier New</vt:lpstr>
      <vt:lpstr>Lucida Sans Unicode</vt:lpstr>
      <vt:lpstr>Roboto</vt:lpstr>
      <vt:lpstr>system-ui</vt:lpstr>
      <vt:lpstr>Tahoma</vt:lpstr>
      <vt:lpstr>Trebuchet MS</vt:lpstr>
      <vt:lpstr>var(--jp-code-font-family)</vt:lpstr>
      <vt:lpstr>var(--jp-content-font-family)</vt:lpstr>
      <vt:lpstr>Office Theme</vt:lpstr>
      <vt:lpstr>PowerPoint Presentation</vt:lpstr>
      <vt:lpstr>Executive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Engineering - BoW</vt:lpstr>
      <vt:lpstr>Feature Engineering - BoW</vt:lpstr>
      <vt:lpstr>Feature Engineering - BoW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Clustering based Course Recommender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your reading!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[Final Report] Coursera 6 Machine Learning Capstone - IBM Machine Learning Professional Certificate</dc:title>
  <dc:creator>LENOVO</dc:creator>
  <cp:lastModifiedBy>Adham Ashraf</cp:lastModifiedBy>
  <cp:revision>3</cp:revision>
  <dcterms:created xsi:type="dcterms:W3CDTF">2024-09-16T14:45:00Z</dcterms:created>
  <dcterms:modified xsi:type="dcterms:W3CDTF">2024-09-16T19:58:14Z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