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4181cc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4181cc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looking to analyze things like pullrequests, we would need a larger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4181cc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4181cc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93ec8e69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93ec8e69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4181cc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4181cc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c4181cc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c4181cc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3cfdd7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3cfdd7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c4181cc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c4181cc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73cfdd7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73cfdd7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e5ed5e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e5ed5e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4181cc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c4181cc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4181cc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4181cc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 Translation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Karl Simon, Josh Rizika, Adham Popal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of Metrics able to collect</a:t>
            </a:r>
            <a:endParaRPr/>
          </a:p>
        </p:txBody>
      </p:sp>
      <p:sp>
        <p:nvSpPr>
          <p:cNvPr id="120" name="Google Shape;12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Number (and types) of events generated by a user</a:t>
            </a:r>
            <a:endParaRPr>
              <a:solidFill>
                <a:schemeClr val="dk1"/>
              </a:solidFill>
            </a:endParaRPr>
          </a:p>
          <a:p>
            <a:pPr indent="-317500" lvl="1" marL="914400" rtl="0" algn="l">
              <a:spcBef>
                <a:spcPts val="0"/>
              </a:spcBef>
              <a:spcAft>
                <a:spcPts val="0"/>
              </a:spcAft>
              <a:buClr>
                <a:schemeClr val="dk1"/>
              </a:buClr>
              <a:buSzPts val="1400"/>
              <a:buChar char="○"/>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Most common event made by users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Most Active GitHub Org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1" name="Google Shape;121;p22"/>
          <p:cNvPicPr preferRelativeResize="0"/>
          <p:nvPr/>
        </p:nvPicPr>
        <p:blipFill>
          <a:blip r:embed="rId3">
            <a:alphaModFix/>
          </a:blip>
          <a:stretch>
            <a:fillRect/>
          </a:stretch>
        </p:blipFill>
        <p:spPr>
          <a:xfrm>
            <a:off x="1223975" y="1564744"/>
            <a:ext cx="4029075" cy="338138"/>
          </a:xfrm>
          <a:prstGeom prst="rect">
            <a:avLst/>
          </a:prstGeom>
          <a:noFill/>
          <a:ln>
            <a:noFill/>
          </a:ln>
        </p:spPr>
      </p:pic>
      <p:pic>
        <p:nvPicPr>
          <p:cNvPr id="122" name="Google Shape;122;p22"/>
          <p:cNvPicPr preferRelativeResize="0"/>
          <p:nvPr/>
        </p:nvPicPr>
        <p:blipFill>
          <a:blip r:embed="rId4">
            <a:alphaModFix/>
          </a:blip>
          <a:stretch>
            <a:fillRect/>
          </a:stretch>
        </p:blipFill>
        <p:spPr>
          <a:xfrm>
            <a:off x="4134350" y="2494001"/>
            <a:ext cx="3391975" cy="2364499"/>
          </a:xfrm>
          <a:prstGeom prst="rect">
            <a:avLst/>
          </a:prstGeom>
          <a:noFill/>
          <a:ln>
            <a:noFill/>
          </a:ln>
        </p:spPr>
      </p:pic>
      <p:pic>
        <p:nvPicPr>
          <p:cNvPr id="123" name="Google Shape;123;p22"/>
          <p:cNvPicPr preferRelativeResize="0"/>
          <p:nvPr/>
        </p:nvPicPr>
        <p:blipFill>
          <a:blip r:embed="rId5">
            <a:alphaModFix/>
          </a:blip>
          <a:stretch>
            <a:fillRect/>
          </a:stretch>
        </p:blipFill>
        <p:spPr>
          <a:xfrm>
            <a:off x="311700" y="2494000"/>
            <a:ext cx="3675880" cy="2325750"/>
          </a:xfrm>
          <a:prstGeom prst="rect">
            <a:avLst/>
          </a:prstGeom>
          <a:noFill/>
          <a:ln>
            <a:noFill/>
          </a:ln>
        </p:spPr>
      </p:pic>
      <p:cxnSp>
        <p:nvCxnSpPr>
          <p:cNvPr id="124" name="Google Shape;124;p22"/>
          <p:cNvCxnSpPr/>
          <p:nvPr/>
        </p:nvCxnSpPr>
        <p:spPr>
          <a:xfrm flipH="1">
            <a:off x="3758250" y="1966350"/>
            <a:ext cx="3419400" cy="7557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2"/>
          <p:cNvCxnSpPr/>
          <p:nvPr/>
        </p:nvCxnSpPr>
        <p:spPr>
          <a:xfrm flipH="1">
            <a:off x="6906450" y="1986925"/>
            <a:ext cx="271200" cy="7749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2"/>
          <p:cNvSpPr txBox="1"/>
          <p:nvPr/>
        </p:nvSpPr>
        <p:spPr>
          <a:xfrm>
            <a:off x="6286500" y="1617625"/>
            <a:ext cx="217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Mostly </a:t>
            </a:r>
            <a:r>
              <a:rPr lang="en" sz="1200">
                <a:solidFill>
                  <a:schemeClr val="dk1"/>
                </a:solidFill>
              </a:rPr>
              <a:t>user_id=29139614</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Tradeoffs/challenges</a:t>
            </a:r>
            <a:endParaRPr/>
          </a:p>
        </p:txBody>
      </p:sp>
      <p:sp>
        <p:nvSpPr>
          <p:cNvPr id="132" name="Google Shape;132;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JSON: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Pro: Less infrastructure requirements (just a single file)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 </a:t>
            </a:r>
            <a:r>
              <a:rPr lang="en">
                <a:solidFill>
                  <a:schemeClr val="dk1"/>
                </a:solidFill>
              </a:rPr>
              <a:t>To insert into a JSON file requires modifying the single file, which is a security vulnerability for other data in the file.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 very inefficient querying and aggregation</a:t>
            </a:r>
            <a:endParaRPr>
              <a:solidFill>
                <a:schemeClr val="dk1"/>
              </a:solidFill>
            </a:endParaRPr>
          </a:p>
          <a:p>
            <a:pPr indent="0" lvl="0" marL="0" rtl="0" algn="l">
              <a:spcBef>
                <a:spcPts val="1200"/>
              </a:spcBef>
              <a:spcAft>
                <a:spcPts val="0"/>
              </a:spcAft>
              <a:buNone/>
            </a:pPr>
            <a:r>
              <a:rPr lang="en">
                <a:solidFill>
                  <a:schemeClr val="dk1"/>
                </a:solidFill>
              </a:rPr>
              <a:t>SQL: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Pro: </a:t>
            </a:r>
            <a:r>
              <a:rPr lang="en">
                <a:solidFill>
                  <a:schemeClr val="dk1"/>
                </a:solidFill>
              </a:rPr>
              <a:t>Allows us to make complex queries to extract more meaningful trends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 Normalization can be challenging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 inflexibility (data format cannot change)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733800" y="1921925"/>
            <a:ext cx="1676400" cy="82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Project Defined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used the GitHub API Events dataset and restructured it into an SQL database (sqlite3).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Aim to show new </a:t>
            </a:r>
            <a:r>
              <a:rPr lang="en">
                <a:solidFill>
                  <a:schemeClr val="dk1"/>
                </a:solidFill>
              </a:rPr>
              <a:t>capabilities</a:t>
            </a:r>
            <a:r>
              <a:rPr lang="en">
                <a:solidFill>
                  <a:schemeClr val="dk1"/>
                </a:solidFill>
              </a:rPr>
              <a:t> with a normalized dataset in SQL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Effectively analyze the dataset, and make observations/identify trends</a:t>
            </a:r>
            <a:endParaRPr>
              <a:solidFill>
                <a:schemeClr val="dk1"/>
              </a:solidFill>
            </a:endParaRPr>
          </a:p>
          <a:p>
            <a:pPr indent="-342900" lvl="0" marL="457200" rtl="0" algn="l">
              <a:spcBef>
                <a:spcPts val="0"/>
              </a:spcBef>
              <a:spcAft>
                <a:spcPts val="0"/>
              </a:spcAft>
              <a:buSzPts val="1800"/>
              <a:buChar char="●"/>
            </a:pPr>
            <a:r>
              <a:rPr lang="en"/>
              <a:t>Diagrams and explain our </a:t>
            </a:r>
            <a:r>
              <a:rPr lang="en"/>
              <a:t>methodology</a:t>
            </a:r>
            <a:r>
              <a:rPr lang="en"/>
              <a:t> in analyzing semi-structured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look at GitHub Events API and what it entails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The GitHub Events API is based around </a:t>
            </a:r>
            <a:r>
              <a:rPr b="1" lang="en" sz="1700">
                <a:solidFill>
                  <a:schemeClr val="dk1"/>
                </a:solidFill>
              </a:rPr>
              <a:t>Event </a:t>
            </a:r>
            <a:r>
              <a:rPr lang="en" sz="1700">
                <a:solidFill>
                  <a:schemeClr val="dk1"/>
                </a:solidFill>
              </a:rPr>
              <a:t>objects. These are JSON objects which contain properties and information about a specific action a user/repository takes.</a:t>
            </a:r>
            <a:endParaRPr sz="1700">
              <a:solidFill>
                <a:srgbClr val="1F2328"/>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rPr>
              <a:t>PullRequest events, PushEvents, </a:t>
            </a:r>
            <a:r>
              <a:rPr lang="en">
                <a:solidFill>
                  <a:schemeClr val="dk1"/>
                </a:solidFill>
              </a:rPr>
              <a:t>CreateEvents, etc.</a:t>
            </a:r>
            <a:endParaRPr>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Event objects contain </a:t>
            </a:r>
            <a:r>
              <a:rPr b="1" lang="en" sz="1700">
                <a:solidFill>
                  <a:schemeClr val="dk1"/>
                </a:solidFill>
              </a:rPr>
              <a:t>payloads</a:t>
            </a:r>
            <a:r>
              <a:rPr lang="en" sz="1700">
                <a:solidFill>
                  <a:schemeClr val="dk1"/>
                </a:solidFill>
              </a:rPr>
              <a:t>, which are </a:t>
            </a:r>
            <a:r>
              <a:rPr lang="en" sz="1700">
                <a:solidFill>
                  <a:schemeClr val="dk1"/>
                </a:solidFill>
              </a:rPr>
              <a:t>themselves </a:t>
            </a:r>
            <a:r>
              <a:rPr lang="en" sz="1700">
                <a:solidFill>
                  <a:schemeClr val="dk1"/>
                </a:solidFill>
              </a:rPr>
              <a:t>objects unique to the event type. </a:t>
            </a:r>
            <a:r>
              <a:rPr lang="en" sz="1700">
                <a:solidFill>
                  <a:schemeClr val="dk1"/>
                </a:solidFill>
              </a:rPr>
              <a:t>They contain additional, specific information for the event they represent.</a:t>
            </a:r>
            <a:endParaRPr sz="17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E.g.</a:t>
            </a:r>
            <a:r>
              <a:rPr lang="en">
                <a:solidFill>
                  <a:schemeClr val="dk1"/>
                </a:solidFill>
              </a:rPr>
              <a:t> the </a:t>
            </a:r>
            <a:r>
              <a:rPr lang="en">
                <a:solidFill>
                  <a:schemeClr val="dk1"/>
                </a:solidFill>
              </a:rPr>
              <a:t>PullRequest payload contains an object for the actual pull request that was made (created-date, branches, etc.), whereas a PushEvent payload contains a size value, for the number of commits in the push.</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Design Approach</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What is most in common and can it reduce redundancy in respect to how it is stored?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What is least in common?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do we bring together what is least in common and what is most in common?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Unique identifiers?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Scalable </a:t>
            </a:r>
            <a:r>
              <a:rPr lang="en">
                <a:solidFill>
                  <a:schemeClr val="dk1"/>
                </a:solidFill>
              </a:rPr>
              <a:t>infrastructure and keep it structured?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Edge cases in enforcement of structure?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08550" y="2285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t>ER</a:t>
            </a:r>
            <a:endParaRPr sz="3220"/>
          </a:p>
        </p:txBody>
      </p:sp>
      <p:pic>
        <p:nvPicPr>
          <p:cNvPr id="87" name="Google Shape;87;p17"/>
          <p:cNvPicPr preferRelativeResize="0"/>
          <p:nvPr/>
        </p:nvPicPr>
        <p:blipFill>
          <a:blip r:embed="rId3">
            <a:alphaModFix/>
          </a:blip>
          <a:stretch>
            <a:fillRect/>
          </a:stretch>
        </p:blipFill>
        <p:spPr>
          <a:xfrm>
            <a:off x="1624075" y="-179675"/>
            <a:ext cx="7519923" cy="53774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69800" y="22854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20"/>
              <a:t>SQL</a:t>
            </a:r>
            <a:endParaRPr sz="3220"/>
          </a:p>
        </p:txBody>
      </p:sp>
      <p:pic>
        <p:nvPicPr>
          <p:cNvPr id="93" name="Google Shape;93;p18"/>
          <p:cNvPicPr preferRelativeResize="0"/>
          <p:nvPr/>
        </p:nvPicPr>
        <p:blipFill>
          <a:blip r:embed="rId3">
            <a:alphaModFix/>
          </a:blip>
          <a:stretch>
            <a:fillRect/>
          </a:stretch>
        </p:blipFill>
        <p:spPr>
          <a:xfrm>
            <a:off x="1569200" y="-164262"/>
            <a:ext cx="7739474" cy="547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dk1"/>
                </a:solidFill>
              </a:rPr>
              <a:t>Normal forms are labels that categorize the normalization proficiency of a DBMS. Each normal form has more specific rules and requires that the DBMS must be classified as the previous normal form to qualify for the next normal form.  </a:t>
            </a:r>
            <a:endParaRPr>
              <a:solidFill>
                <a:schemeClr val="dk1"/>
              </a:solidFill>
            </a:endParaRPr>
          </a:p>
          <a:p>
            <a:pPr indent="0" lvl="0" marL="0" rtl="0" algn="l">
              <a:spcBef>
                <a:spcPts val="1200"/>
              </a:spcBef>
              <a:spcAft>
                <a:spcPts val="0"/>
              </a:spcAft>
              <a:buNone/>
            </a:pPr>
            <a:r>
              <a:rPr lang="en">
                <a:solidFill>
                  <a:schemeClr val="dk1"/>
                </a:solidFill>
              </a:rPr>
              <a:t>1NF - Each cell contains one value and each column has a unique name.</a:t>
            </a:r>
            <a:endParaRPr>
              <a:solidFill>
                <a:schemeClr val="dk1"/>
              </a:solidFill>
            </a:endParaRPr>
          </a:p>
          <a:p>
            <a:pPr indent="0" lvl="0" marL="0" rtl="0" algn="l">
              <a:spcBef>
                <a:spcPts val="1200"/>
              </a:spcBef>
              <a:spcAft>
                <a:spcPts val="0"/>
              </a:spcAft>
              <a:buNone/>
            </a:pPr>
            <a:r>
              <a:rPr lang="en">
                <a:solidFill>
                  <a:schemeClr val="dk1"/>
                </a:solidFill>
              </a:rPr>
              <a:t>2NF - A DBMS contains a primary key which uniquely identifies each row of data.</a:t>
            </a:r>
            <a:endParaRPr>
              <a:solidFill>
                <a:schemeClr val="dk1"/>
              </a:solidFill>
            </a:endParaRPr>
          </a:p>
          <a:p>
            <a:pPr indent="0" lvl="0" marL="0" rtl="0" algn="l">
              <a:spcBef>
                <a:spcPts val="1200"/>
              </a:spcBef>
              <a:spcAft>
                <a:spcPts val="0"/>
              </a:spcAft>
              <a:buNone/>
            </a:pPr>
            <a:r>
              <a:rPr lang="en">
                <a:solidFill>
                  <a:schemeClr val="dk1"/>
                </a:solidFill>
              </a:rPr>
              <a:t>3NF - There is only one column that can be specified as a primary key meaning all data is only dependent on that primary key.</a:t>
            </a:r>
            <a:endParaRPr>
              <a:solidFill>
                <a:schemeClr val="dk1"/>
              </a:solidFill>
            </a:endParaRPr>
          </a:p>
          <a:p>
            <a:pPr indent="0" lvl="0" marL="0" rtl="0" algn="l">
              <a:spcBef>
                <a:spcPts val="1200"/>
              </a:spcBef>
              <a:spcAft>
                <a:spcPts val="0"/>
              </a:spcAft>
              <a:buNone/>
            </a:pPr>
            <a:r>
              <a:rPr lang="en">
                <a:solidFill>
                  <a:schemeClr val="dk1"/>
                </a:solidFill>
              </a:rPr>
              <a:t>BCNF - Each column is only dependent on the one primary key.  If there are any other dependencies between non primary keys, then they can be split into their own table to simplify using a foreign key to link the tables.  </a:t>
            </a:r>
            <a:endParaRPr>
              <a:solidFill>
                <a:schemeClr val="dk1"/>
              </a:solidFill>
            </a:endParaRPr>
          </a:p>
          <a:p>
            <a:pPr indent="0" lvl="0" marL="0" rtl="0" algn="l">
              <a:spcBef>
                <a:spcPts val="1200"/>
              </a:spcBef>
              <a:spcAft>
                <a:spcPts val="1200"/>
              </a:spcAft>
              <a:buNone/>
            </a:pPr>
            <a:r>
              <a:rPr lang="en">
                <a:solidFill>
                  <a:schemeClr val="dk1"/>
                </a:solidFill>
              </a:rPr>
              <a:t>Using these guidelines when looking at our SQL schema, we can assert that our DBMS is in BCNF.  Each cell contains one value and all column names are unique. Each table uses a primary key, all data is depend</a:t>
            </a:r>
            <a:r>
              <a:rPr lang="en"/>
              <a:t>e</a:t>
            </a:r>
            <a:r>
              <a:rPr lang="en">
                <a:solidFill>
                  <a:schemeClr val="dk1"/>
                </a:solidFill>
              </a:rPr>
              <a:t>nt on that primary key and all data that is dependent on another key is </a:t>
            </a:r>
            <a:r>
              <a:rPr lang="en">
                <a:solidFill>
                  <a:schemeClr val="dk1"/>
                </a:solidFill>
              </a:rPr>
              <a:t>separated</a:t>
            </a:r>
            <a:r>
              <a:rPr lang="en">
                <a:solidFill>
                  <a:schemeClr val="dk1"/>
                </a:solidFill>
              </a:rPr>
              <a:t> into its own table of data.  </a:t>
            </a:r>
            <a:endParaRPr>
              <a:solidFill>
                <a:schemeClr val="dk1"/>
              </a:solidFill>
            </a:endParaRPr>
          </a:p>
        </p:txBody>
      </p:sp>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Normal Forms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5085125" y="740926"/>
            <a:ext cx="4058874" cy="3831076"/>
          </a:xfrm>
          <a:prstGeom prst="rect">
            <a:avLst/>
          </a:prstGeom>
          <a:noFill/>
          <a:ln>
            <a:noFill/>
          </a:ln>
        </p:spPr>
      </p:pic>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Samples</a:t>
            </a:r>
            <a:endParaRPr/>
          </a:p>
        </p:txBody>
      </p:sp>
      <p:sp>
        <p:nvSpPr>
          <p:cNvPr id="106" name="Google Shape;106;p20"/>
          <p:cNvSpPr txBox="1"/>
          <p:nvPr/>
        </p:nvSpPr>
        <p:spPr>
          <a:xfrm>
            <a:off x="6557775" y="576250"/>
            <a:ext cx="23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events.json structure</a:t>
            </a:r>
            <a:endParaRPr/>
          </a:p>
        </p:txBody>
      </p:sp>
      <p:sp>
        <p:nvSpPr>
          <p:cNvPr id="107" name="Google Shape;107;p20"/>
          <p:cNvSpPr txBox="1"/>
          <p:nvPr/>
        </p:nvSpPr>
        <p:spPr>
          <a:xfrm>
            <a:off x="1167063" y="3812488"/>
            <a:ext cx="27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JSON to SQL translation </a:t>
            </a:r>
            <a:endParaRPr/>
          </a:p>
        </p:txBody>
      </p:sp>
      <p:pic>
        <p:nvPicPr>
          <p:cNvPr id="108" name="Google Shape;108;p20"/>
          <p:cNvPicPr preferRelativeResize="0"/>
          <p:nvPr/>
        </p:nvPicPr>
        <p:blipFill>
          <a:blip r:embed="rId4">
            <a:alphaModFix/>
          </a:blip>
          <a:stretch>
            <a:fillRect/>
          </a:stretch>
        </p:blipFill>
        <p:spPr>
          <a:xfrm>
            <a:off x="0" y="1080525"/>
            <a:ext cx="5085123" cy="2557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 Analysis Enabled</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Restructuring the data significantly reduces data redundancy.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a:t>
            </a:r>
            <a:r>
              <a:rPr lang="en">
                <a:solidFill>
                  <a:schemeClr val="dk1"/>
                </a:solidFill>
              </a:rPr>
              <a:t>g. e</a:t>
            </a:r>
            <a:r>
              <a:rPr lang="en">
                <a:solidFill>
                  <a:schemeClr val="dk1"/>
                </a:solidFill>
              </a:rPr>
              <a:t>very event contains the information in the EventRelation table, so it doesn’t need to be stored in each Event separately.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this dataset, information from one event references several other objects, so a normalized structure allows for quicker access to related information.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E.g. PullRequestEvents refer to specific Pull Requests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E.g. IssueCommentEvents contain the comment object and the issue object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Restructuring the JSON data allowed us to notice a trend in </a:t>
            </a:r>
            <a:r>
              <a:rPr lang="en">
                <a:solidFill>
                  <a:schemeClr val="dk1"/>
                </a:solidFill>
              </a:rPr>
              <a:t>the Events dataset; it was dominated by one user in one Org, namely user_id=29139614.</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