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5" r:id="rId3"/>
    <p:sldId id="267" r:id="rId4"/>
    <p:sldId id="270" r:id="rId5"/>
    <p:sldId id="271" r:id="rId6"/>
    <p:sldId id="272"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5/24/2024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5/24/2024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5/24/2024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5/24/2024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5/24/2024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5/24/2024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i="1" dirty="0">
                <a:effectLst>
                  <a:outerShdw blurRad="38100" dist="38100" dir="2700000" algn="tl">
                    <a:srgbClr val="000000">
                      <a:alpha val="43137"/>
                    </a:srgbClr>
                  </a:outerShdw>
                </a:effectLst>
              </a:rPr>
              <a:t>Longest common substring</a:t>
            </a:r>
            <a:endParaRPr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066800" y="4953000"/>
            <a:ext cx="10058400" cy="990600"/>
          </a:xfrm>
        </p:spPr>
        <p:txBody>
          <a:bodyPr>
            <a:normAutofit/>
          </a:bodyPr>
          <a:lstStyle/>
          <a:p>
            <a:r>
              <a:rPr lang="en-US" sz="2800" dirty="0" err="1"/>
              <a:t>Adham</a:t>
            </a:r>
            <a:r>
              <a:rPr lang="en-US" sz="2800" dirty="0"/>
              <a:t> </a:t>
            </a:r>
            <a:r>
              <a:rPr lang="en-US" sz="2800" dirty="0" err="1"/>
              <a:t>Abdelnasser</a:t>
            </a:r>
            <a:r>
              <a:rPr lang="en-US" sz="2800" dirty="0"/>
              <a:t> </a:t>
            </a:r>
            <a:r>
              <a:rPr lang="en-US" sz="2800" dirty="0" err="1"/>
              <a:t>Elhendawy</a:t>
            </a:r>
            <a:r>
              <a:rPr lang="en-US" sz="2800" dirty="0"/>
              <a:t> </a:t>
            </a:r>
          </a:p>
          <a:p>
            <a:r>
              <a:rPr lang="en-US" sz="2800" dirty="0"/>
              <a:t>223419</a:t>
            </a:r>
            <a:endParaRPr sz="2800"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err="1"/>
              <a:t>Proplrm</a:t>
            </a:r>
            <a:endParaRPr dirty="0"/>
          </a:p>
        </p:txBody>
      </p:sp>
      <p:sp>
        <p:nvSpPr>
          <p:cNvPr id="14" name="Content Placeholder 13"/>
          <p:cNvSpPr>
            <a:spLocks noGrp="1"/>
          </p:cNvSpPr>
          <p:nvPr>
            <p:ph idx="1"/>
          </p:nvPr>
        </p:nvSpPr>
        <p:spPr/>
        <p:txBody>
          <a:bodyPr/>
          <a:lstStyle/>
          <a:p>
            <a:pPr algn="ctr"/>
            <a:r>
              <a:rPr lang="en-US" dirty="0"/>
              <a:t>The Longest Common Substring (LCS) problem involves finding the longest contiguous substring that is common to two given strings. In other words, given two strings, the task is to find the length of the longest sequence of characters that appears in the same order in both strings. The goal is to find common characters and to identify the longest continuous sequence of characters that occurs in both strings.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a:t>
            </a:r>
            <a:endParaRPr dirty="0"/>
          </a:p>
        </p:txBody>
      </p:sp>
      <p:sp>
        <p:nvSpPr>
          <p:cNvPr id="3" name="Content Placeholder 2"/>
          <p:cNvSpPr>
            <a:spLocks noGrp="1"/>
          </p:cNvSpPr>
          <p:nvPr>
            <p:ph sz="half" idx="1"/>
          </p:nvPr>
        </p:nvSpPr>
        <p:spPr>
          <a:xfrm flipV="1">
            <a:off x="12954000" y="5334000"/>
            <a:ext cx="228600" cy="45719"/>
          </a:xfrm>
        </p:spPr>
        <p:txBody>
          <a:bodyPr>
            <a:normAutofit fontScale="25000" lnSpcReduction="20000"/>
          </a:bodyPr>
          <a:lstStyle/>
          <a:p>
            <a:endParaRPr dirty="0"/>
          </a:p>
        </p:txBody>
      </p:sp>
      <p:sp>
        <p:nvSpPr>
          <p:cNvPr id="6" name="Content Placeholder 5">
            <a:extLst>
              <a:ext uri="{FF2B5EF4-FFF2-40B4-BE49-F238E27FC236}">
                <a16:creationId xmlns:a16="http://schemas.microsoft.com/office/drawing/2014/main" id="{19B2B809-664C-6381-522D-B02B0EF8267E}"/>
              </a:ext>
            </a:extLst>
          </p:cNvPr>
          <p:cNvSpPr>
            <a:spLocks noGrp="1"/>
          </p:cNvSpPr>
          <p:nvPr>
            <p:ph sz="half" idx="2"/>
          </p:nvPr>
        </p:nvSpPr>
        <p:spPr>
          <a:xfrm>
            <a:off x="1295400" y="1825625"/>
            <a:ext cx="9372600" cy="4270375"/>
          </a:xfrm>
        </p:spPr>
        <p:txBody>
          <a:bodyPr>
            <a:normAutofit fontScale="25000" lnSpcReduction="20000"/>
          </a:bodyPr>
          <a:lstStyle/>
          <a:p>
            <a:r>
              <a:rPr lang="en-US" sz="14400" dirty="0"/>
              <a:t>Dynamic programming</a:t>
            </a:r>
          </a:p>
          <a:p>
            <a:pPr marL="0" indent="0">
              <a:buNone/>
            </a:pPr>
            <a:r>
              <a:rPr lang="en-US" sz="8000" dirty="0"/>
              <a:t> </a:t>
            </a:r>
          </a:p>
          <a:p>
            <a:pPr marL="0" indent="0">
              <a:buNone/>
            </a:pPr>
            <a:endParaRPr lang="en-US" sz="8000" dirty="0">
              <a:solidFill>
                <a:schemeClr val="accent2">
                  <a:lumMod val="75000"/>
                </a:schemeClr>
              </a:solidFill>
            </a:endParaRPr>
          </a:p>
          <a:p>
            <a:pPr marL="0" indent="0">
              <a:lnSpc>
                <a:spcPct val="170000"/>
              </a:lnSpc>
              <a:buNone/>
            </a:pPr>
            <a:r>
              <a:rPr lang="en-US" sz="8000" dirty="0">
                <a:solidFill>
                  <a:schemeClr val="accent2">
                    <a:lumMod val="75000"/>
                  </a:schemeClr>
                </a:solidFill>
              </a:rPr>
              <a:t>DYNAMIC PROGRAMMING IS A PROBLEM-SOLVING APPROACH THAT BREAKS DOWN A COMPLEX PROBLEM INTO SIMPLER OVERLAPPING SUBPROBLEMS AND SOLVES EACH SUBPROBLEM ONLY ONCE, STORING THE SOLUTIONS TO AVOID REDUNDANT COMPUTATIONS, LEADING TO MORE EFFICIENT SOLUTIONS.</a:t>
            </a:r>
          </a:p>
          <a:p>
            <a:endParaRPr lang="en-US" dirty="0"/>
          </a:p>
        </p:txBody>
      </p:sp>
    </p:spTree>
    <p:extLst>
      <p:ext uri="{BB962C8B-B14F-4D97-AF65-F5344CB8AC3E}">
        <p14:creationId xmlns:p14="http://schemas.microsoft.com/office/powerpoint/2010/main" val="414526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9144000" cy="990600"/>
          </a:xfrm>
        </p:spPr>
        <p:txBody>
          <a:bodyPr/>
          <a:lstStyle/>
          <a:p>
            <a:pPr algn="ctr"/>
            <a:r>
              <a:rPr lang="en-US" dirty="0">
                <a:solidFill>
                  <a:schemeClr val="accent2">
                    <a:lumMod val="75000"/>
                  </a:schemeClr>
                </a:solidFill>
              </a:rPr>
              <a:t>algorithm</a:t>
            </a:r>
            <a:endParaRPr dirty="0">
              <a:solidFill>
                <a:schemeClr val="accent2">
                  <a:lumMod val="75000"/>
                </a:schemeClr>
              </a:solidFill>
            </a:endParaRPr>
          </a:p>
        </p:txBody>
      </p:sp>
      <p:sp>
        <p:nvSpPr>
          <p:cNvPr id="3" name="Text Placeholder 2"/>
          <p:cNvSpPr>
            <a:spLocks noGrp="1"/>
          </p:cNvSpPr>
          <p:nvPr>
            <p:ph type="body" idx="1"/>
          </p:nvPr>
        </p:nvSpPr>
        <p:spPr>
          <a:xfrm>
            <a:off x="1295400" y="1922463"/>
            <a:ext cx="9144000" cy="3030537"/>
          </a:xfrm>
        </p:spPr>
        <p:txBody>
          <a:bodyPr>
            <a:normAutofit lnSpcReduction="10000"/>
          </a:bodyPr>
          <a:lstStyle/>
          <a:p>
            <a:pPr>
              <a:lnSpc>
                <a:spcPct val="200000"/>
              </a:lnSpc>
            </a:pPr>
            <a:r>
              <a:rPr lang="en-US" dirty="0"/>
              <a:t>The Longest Common Substring (LCS) algorithm works by comparing characters of two strings and keeping track of the length of the common substring found so far. It uses a table to store these lengths, updating it as it iterates through the characters. The final result is the longest common substring.</a:t>
            </a:r>
            <a:endParaRPr dirty="0"/>
          </a:p>
        </p:txBody>
      </p:sp>
    </p:spTree>
    <p:extLst>
      <p:ext uri="{BB962C8B-B14F-4D97-AF65-F5344CB8AC3E}">
        <p14:creationId xmlns:p14="http://schemas.microsoft.com/office/powerpoint/2010/main" val="344443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a:p>
        </p:txBody>
      </p:sp>
      <p:pic>
        <p:nvPicPr>
          <p:cNvPr id="8" name="Content Placeholder 7">
            <a:extLst>
              <a:ext uri="{FF2B5EF4-FFF2-40B4-BE49-F238E27FC236}">
                <a16:creationId xmlns:a16="http://schemas.microsoft.com/office/drawing/2014/main" id="{DB74D912-1AAA-25EC-5FFD-8768A72153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 y="152400"/>
            <a:ext cx="12070080" cy="6705600"/>
          </a:xfrm>
        </p:spPr>
      </p:pic>
      <p:sp>
        <p:nvSpPr>
          <p:cNvPr id="5" name="Text Placeholder 4"/>
          <p:cNvSpPr>
            <a:spLocks noGrp="1"/>
          </p:cNvSpPr>
          <p:nvPr>
            <p:ph type="body" sz="quarter" idx="3"/>
          </p:nvPr>
        </p:nvSpPr>
        <p:spPr>
          <a:xfrm flipV="1">
            <a:off x="12715180" y="2465294"/>
            <a:ext cx="45719" cy="1447800"/>
          </a:xfrm>
        </p:spPr>
        <p:txBody>
          <a:bodyPr/>
          <a:lstStyle/>
          <a:p>
            <a:endParaRPr dirty="0"/>
          </a:p>
        </p:txBody>
      </p:sp>
      <p:sp>
        <p:nvSpPr>
          <p:cNvPr id="6" name="Content Placeholder 5"/>
          <p:cNvSpPr>
            <a:spLocks noGrp="1"/>
          </p:cNvSpPr>
          <p:nvPr>
            <p:ph sz="quarter" idx="4"/>
          </p:nvPr>
        </p:nvSpPr>
        <p:spPr>
          <a:xfrm>
            <a:off x="13182600" y="5638800"/>
            <a:ext cx="45720" cy="76201"/>
          </a:xfrm>
        </p:spPr>
        <p:txBody>
          <a:bodyPr>
            <a:normAutofit fontScale="25000" lnSpcReduction="20000"/>
          </a:bodyPr>
          <a:lstStyle/>
          <a:p>
            <a:endParaRPr dirty="0"/>
          </a:p>
        </p:txBody>
      </p:sp>
    </p:spTree>
    <p:extLst>
      <p:ext uri="{BB962C8B-B14F-4D97-AF65-F5344CB8AC3E}">
        <p14:creationId xmlns:p14="http://schemas.microsoft.com/office/powerpoint/2010/main" val="147584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9144000" cy="1143000"/>
          </a:xfrm>
        </p:spPr>
        <p:txBody>
          <a:bodyPr/>
          <a:lstStyle/>
          <a:p>
            <a:r>
              <a:rPr lang="en-US" dirty="0"/>
              <a:t>Implementation   </a:t>
            </a:r>
            <a:endParaRPr dirty="0"/>
          </a:p>
        </p:txBody>
      </p:sp>
      <p:sp>
        <p:nvSpPr>
          <p:cNvPr id="4" name="TextBox 3">
            <a:extLst>
              <a:ext uri="{FF2B5EF4-FFF2-40B4-BE49-F238E27FC236}">
                <a16:creationId xmlns:a16="http://schemas.microsoft.com/office/drawing/2014/main" id="{83AA26C6-E03C-794A-6340-9635AD264764}"/>
              </a:ext>
            </a:extLst>
          </p:cNvPr>
          <p:cNvSpPr txBox="1"/>
          <p:nvPr/>
        </p:nvSpPr>
        <p:spPr>
          <a:xfrm>
            <a:off x="1371600" y="1498633"/>
            <a:ext cx="5029200" cy="5123262"/>
          </a:xfrm>
          <a:prstGeom prst="rect">
            <a:avLst/>
          </a:prstGeom>
          <a:noFill/>
        </p:spPr>
        <p:txBody>
          <a:bodyPr wrap="square" rtlCol="0">
            <a:spAutoFit/>
          </a:bodyPr>
          <a:lstStyle/>
          <a:p>
            <a:pPr>
              <a:lnSpc>
                <a:spcPct val="200000"/>
              </a:lnSpc>
            </a:pPr>
            <a:r>
              <a:rPr lang="en-US" sz="1100" b="1" dirty="0"/>
              <a:t>def find(A, B):</a:t>
            </a:r>
          </a:p>
          <a:p>
            <a:pPr>
              <a:lnSpc>
                <a:spcPct val="200000"/>
              </a:lnSpc>
            </a:pPr>
            <a:r>
              <a:rPr lang="en-US" sz="1100" b="1" dirty="0" err="1"/>
              <a:t>lenA</a:t>
            </a:r>
            <a:r>
              <a:rPr lang="en-US" sz="1100" b="1" dirty="0"/>
              <a:t>, </a:t>
            </a:r>
            <a:r>
              <a:rPr lang="en-US" sz="1100" b="1" dirty="0" err="1"/>
              <a:t>lenB</a:t>
            </a:r>
            <a:r>
              <a:rPr lang="en-US" sz="1100" b="1" dirty="0"/>
              <a:t> = </a:t>
            </a:r>
            <a:r>
              <a:rPr lang="en-US" sz="1100" b="1" dirty="0" err="1"/>
              <a:t>len</a:t>
            </a:r>
            <a:r>
              <a:rPr lang="en-US" sz="1100" b="1" dirty="0"/>
              <a:t>(A), </a:t>
            </a:r>
            <a:r>
              <a:rPr lang="en-US" sz="1100" b="1" dirty="0" err="1"/>
              <a:t>len</a:t>
            </a:r>
            <a:r>
              <a:rPr lang="en-US" sz="1100" b="1" dirty="0"/>
              <a:t>(B)</a:t>
            </a:r>
          </a:p>
          <a:p>
            <a:pPr>
              <a:lnSpc>
                <a:spcPct val="200000"/>
              </a:lnSpc>
            </a:pPr>
            <a:r>
              <a:rPr lang="en-US" sz="1100" b="1" dirty="0"/>
              <a:t>LCS = [[0] * (</a:t>
            </a:r>
            <a:r>
              <a:rPr lang="en-US" sz="1100" b="1" dirty="0" err="1"/>
              <a:t>lenB</a:t>
            </a:r>
            <a:r>
              <a:rPr lang="en-US" sz="1100" b="1" dirty="0"/>
              <a:t> + 1) for _ in range(</a:t>
            </a:r>
            <a:r>
              <a:rPr lang="en-US" sz="1100" b="1" dirty="0" err="1"/>
              <a:t>lenA</a:t>
            </a:r>
            <a:r>
              <a:rPr lang="en-US" sz="1100" b="1" dirty="0"/>
              <a:t> + 1)]</a:t>
            </a:r>
          </a:p>
          <a:p>
            <a:pPr>
              <a:lnSpc>
                <a:spcPct val="200000"/>
              </a:lnSpc>
            </a:pPr>
            <a:r>
              <a:rPr lang="en-US" sz="1100" b="1" dirty="0"/>
              <a:t>for </a:t>
            </a:r>
            <a:r>
              <a:rPr lang="en-US" sz="1100" b="1" dirty="0" err="1"/>
              <a:t>i</a:t>
            </a:r>
            <a:r>
              <a:rPr lang="en-US" sz="1100" b="1" dirty="0"/>
              <a:t> in range(</a:t>
            </a:r>
            <a:r>
              <a:rPr lang="en-US" sz="1100" b="1" dirty="0" err="1"/>
              <a:t>lenB</a:t>
            </a:r>
            <a:r>
              <a:rPr lang="en-US" sz="1100" b="1" dirty="0"/>
              <a:t> + 1):</a:t>
            </a:r>
          </a:p>
          <a:p>
            <a:pPr>
              <a:lnSpc>
                <a:spcPct val="200000"/>
              </a:lnSpc>
            </a:pPr>
            <a:r>
              <a:rPr lang="en-US" sz="1100" b="1" dirty="0"/>
              <a:t>LCS［0］= 0</a:t>
            </a:r>
          </a:p>
          <a:p>
            <a:pPr>
              <a:lnSpc>
                <a:spcPct val="200000"/>
              </a:lnSpc>
            </a:pPr>
            <a:r>
              <a:rPr lang="en-US" sz="1100" b="1" dirty="0"/>
              <a:t>for </a:t>
            </a:r>
            <a:r>
              <a:rPr lang="en-US" sz="1100" b="1" dirty="0" err="1"/>
              <a:t>i</a:t>
            </a:r>
            <a:r>
              <a:rPr lang="en-US" sz="1100" b="1" dirty="0"/>
              <a:t> in range(</a:t>
            </a:r>
            <a:r>
              <a:rPr lang="en-US" sz="1100" b="1" dirty="0" err="1"/>
              <a:t>lenA</a:t>
            </a:r>
            <a:r>
              <a:rPr lang="en-US" sz="1100" b="1" dirty="0"/>
              <a:t> + 1):</a:t>
            </a:r>
          </a:p>
          <a:p>
            <a:pPr>
              <a:lnSpc>
                <a:spcPct val="200000"/>
              </a:lnSpc>
            </a:pPr>
            <a:r>
              <a:rPr lang="en-US" sz="1100" b="1" dirty="0"/>
              <a:t>LCS[</a:t>
            </a:r>
            <a:r>
              <a:rPr lang="en-US" sz="1100" b="1" dirty="0" err="1"/>
              <a:t>i</a:t>
            </a:r>
            <a:r>
              <a:rPr lang="en-US" sz="1100" b="1" dirty="0"/>
              <a:t>][0] = 0</a:t>
            </a:r>
          </a:p>
          <a:p>
            <a:pPr>
              <a:lnSpc>
                <a:spcPct val="200000"/>
              </a:lnSpc>
            </a:pPr>
            <a:r>
              <a:rPr lang="en-US" sz="1100" b="1" dirty="0"/>
              <a:t>for </a:t>
            </a:r>
            <a:r>
              <a:rPr lang="en-US" sz="1100" b="1" dirty="0" err="1"/>
              <a:t>i</a:t>
            </a:r>
            <a:r>
              <a:rPr lang="en-US" sz="1100" b="1" dirty="0"/>
              <a:t> in range(1, </a:t>
            </a:r>
            <a:r>
              <a:rPr lang="en-US" sz="1100" b="1" dirty="0" err="1"/>
              <a:t>lenA</a:t>
            </a:r>
            <a:r>
              <a:rPr lang="en-US" sz="1100" b="1" dirty="0"/>
              <a:t> + 1):</a:t>
            </a:r>
          </a:p>
          <a:p>
            <a:pPr>
              <a:lnSpc>
                <a:spcPct val="200000"/>
              </a:lnSpc>
            </a:pPr>
            <a:r>
              <a:rPr lang="en-US" sz="1100" b="1" dirty="0"/>
              <a:t> for j in range(1, </a:t>
            </a:r>
            <a:r>
              <a:rPr lang="en-US" sz="1100" b="1" dirty="0" err="1"/>
              <a:t>lenB</a:t>
            </a:r>
            <a:r>
              <a:rPr lang="en-US" sz="1100" b="1" dirty="0"/>
              <a:t> + 1):</a:t>
            </a:r>
          </a:p>
          <a:p>
            <a:pPr>
              <a:lnSpc>
                <a:spcPct val="200000"/>
              </a:lnSpc>
            </a:pPr>
            <a:r>
              <a:rPr lang="en-US" sz="1100" b="1" dirty="0"/>
              <a:t> if A[</a:t>
            </a:r>
            <a:r>
              <a:rPr lang="en-US" sz="1100" b="1" dirty="0" err="1"/>
              <a:t>i</a:t>
            </a:r>
            <a:r>
              <a:rPr lang="en-US" sz="1100" b="1" dirty="0"/>
              <a:t> - 1] == B[j - 1]:</a:t>
            </a:r>
          </a:p>
          <a:p>
            <a:pPr>
              <a:lnSpc>
                <a:spcPct val="200000"/>
              </a:lnSpc>
            </a:pPr>
            <a:r>
              <a:rPr lang="en-US" sz="1100" b="1" dirty="0"/>
              <a:t>LCS［D］ = </a:t>
            </a:r>
            <a:r>
              <a:rPr lang="en-US" sz="1100" b="1" dirty="0" err="1"/>
              <a:t>LCS［i</a:t>
            </a:r>
            <a:r>
              <a:rPr lang="en-US" sz="1100" b="1" dirty="0"/>
              <a:t>- 110-1］+1</a:t>
            </a:r>
          </a:p>
          <a:p>
            <a:pPr>
              <a:lnSpc>
                <a:spcPct val="200000"/>
              </a:lnSpc>
            </a:pPr>
            <a:r>
              <a:rPr lang="en-US" sz="1100" b="1" dirty="0"/>
              <a:t>else:</a:t>
            </a:r>
          </a:p>
          <a:p>
            <a:pPr>
              <a:lnSpc>
                <a:spcPct val="200000"/>
              </a:lnSpc>
            </a:pPr>
            <a:r>
              <a:rPr lang="en-US" sz="1100" b="1" dirty="0"/>
              <a:t>LCSOD = 0</a:t>
            </a:r>
          </a:p>
          <a:p>
            <a:pPr>
              <a:lnSpc>
                <a:spcPct val="200000"/>
              </a:lnSpc>
            </a:pPr>
            <a:r>
              <a:rPr lang="en-US" sz="1100" b="1" dirty="0"/>
              <a:t>result = max(max(row) for row in LCS)</a:t>
            </a:r>
          </a:p>
          <a:p>
            <a:pPr>
              <a:lnSpc>
                <a:spcPct val="200000"/>
              </a:lnSpc>
            </a:pPr>
            <a:r>
              <a:rPr lang="en-US" sz="1100" b="1" dirty="0"/>
              <a:t>Return result</a:t>
            </a:r>
          </a:p>
        </p:txBody>
      </p:sp>
    </p:spTree>
    <p:extLst>
      <p:ext uri="{BB962C8B-B14F-4D97-AF65-F5344CB8AC3E}">
        <p14:creationId xmlns:p14="http://schemas.microsoft.com/office/powerpoint/2010/main" val="2159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4D148-9E25-C1B7-4AF3-0C65692E6B77}"/>
              </a:ext>
            </a:extLst>
          </p:cNvPr>
          <p:cNvSpPr txBox="1"/>
          <p:nvPr/>
        </p:nvSpPr>
        <p:spPr>
          <a:xfrm>
            <a:off x="1905000" y="1143000"/>
            <a:ext cx="6629400" cy="646331"/>
          </a:xfrm>
          <a:prstGeom prst="rect">
            <a:avLst/>
          </a:prstGeom>
          <a:noFill/>
        </p:spPr>
        <p:txBody>
          <a:bodyPr wrap="square" rtlCol="0">
            <a:spAutoFit/>
          </a:bodyPr>
          <a:lstStyle/>
          <a:p>
            <a:r>
              <a:rPr lang="en-US" sz="3600" b="1" u="sng" dirty="0">
                <a:solidFill>
                  <a:srgbClr val="FFC000"/>
                </a:solidFill>
                <a:latin typeface="Arial Black" panose="020B0A04020102020204" pitchFamily="34" charset="0"/>
              </a:rPr>
              <a:t>analysis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E2DA4F9-8C27-9A7A-1E45-9933C9C86E03}"/>
                  </a:ext>
                </a:extLst>
              </p:cNvPr>
              <p:cNvSpPr txBox="1"/>
              <p:nvPr/>
            </p:nvSpPr>
            <p:spPr>
              <a:xfrm>
                <a:off x="1143000" y="2514601"/>
                <a:ext cx="4876800" cy="1956561"/>
              </a:xfrm>
              <a:prstGeom prst="rect">
                <a:avLst/>
              </a:prstGeom>
              <a:noFill/>
            </p:spPr>
            <p:txBody>
              <a:bodyPr wrap="square" rtlCol="0">
                <a:spAutoFit/>
              </a:bodyPr>
              <a:lstStyle/>
              <a:p>
                <a:r>
                  <a:rPr lang="en-US" dirty="0"/>
                  <a:t>Basic operation : if  A [i-1] == B [i-1]:</a:t>
                </a:r>
              </a:p>
              <a:p>
                <a:endParaRPr lang="en-US" i="1" dirty="0">
                  <a:latin typeface="Cambria Math" panose="02040503050406030204" pitchFamily="18" charset="0"/>
                </a:endParaRPr>
              </a:p>
              <a:p>
                <a:endParaRPr lang="en-US" i="1" dirty="0">
                  <a:latin typeface="Cambria Math" panose="02040503050406030204" pitchFamily="18" charset="0"/>
                </a:endParaRPr>
              </a:p>
              <a:p>
                <a:endParaRPr lang="en-US"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𝑘</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1</m:t>
                              </m:r>
                            </m:e>
                          </m:nary>
                        </m:e>
                      </m:nary>
                    </m:oMath>
                  </m:oMathPara>
                </a14:m>
                <a:endParaRPr lang="en-US" dirty="0"/>
              </a:p>
            </p:txBody>
          </p:sp>
        </mc:Choice>
        <mc:Fallback>
          <p:sp>
            <p:nvSpPr>
              <p:cNvPr id="3" name="TextBox 2">
                <a:extLst>
                  <a:ext uri="{FF2B5EF4-FFF2-40B4-BE49-F238E27FC236}">
                    <a16:creationId xmlns:a16="http://schemas.microsoft.com/office/drawing/2014/main" id="{3E2DA4F9-8C27-9A7A-1E45-9933C9C86E03}"/>
                  </a:ext>
                </a:extLst>
              </p:cNvPr>
              <p:cNvSpPr txBox="1">
                <a:spLocks noRot="1" noChangeAspect="1" noMove="1" noResize="1" noEditPoints="1" noAdjustHandles="1" noChangeArrowheads="1" noChangeShapeType="1" noTextEdit="1"/>
              </p:cNvSpPr>
              <p:nvPr/>
            </p:nvSpPr>
            <p:spPr>
              <a:xfrm>
                <a:off x="1143000" y="2514601"/>
                <a:ext cx="4876800" cy="1956561"/>
              </a:xfrm>
              <a:prstGeom prst="rect">
                <a:avLst/>
              </a:prstGeom>
              <a:blipFill>
                <a:blip r:embed="rId2"/>
                <a:stretch>
                  <a:fillRect l="-1125" t="-18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FAD0D31-DC3E-A511-887A-9BFD087849B1}"/>
                  </a:ext>
                </a:extLst>
              </p:cNvPr>
              <p:cNvSpPr txBox="1"/>
              <p:nvPr/>
            </p:nvSpPr>
            <p:spPr>
              <a:xfrm>
                <a:off x="2971800" y="4659868"/>
                <a:ext cx="2362200" cy="84875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pt-BR" i="1" smtClean="0">
                              <a:latin typeface="Cambria Math" panose="02040503050406030204" pitchFamily="18" charset="0"/>
                            </a:rPr>
                            <m:t>𝑛</m:t>
                          </m:r>
                        </m:sup>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nary>
                    </m:oMath>
                  </m:oMathPara>
                </a14:m>
                <a:endParaRPr lang="en-US" dirty="0"/>
              </a:p>
            </p:txBody>
          </p:sp>
        </mc:Choice>
        <mc:Fallback>
          <p:sp>
            <p:nvSpPr>
              <p:cNvPr id="4" name="TextBox 3">
                <a:extLst>
                  <a:ext uri="{FF2B5EF4-FFF2-40B4-BE49-F238E27FC236}">
                    <a16:creationId xmlns:a16="http://schemas.microsoft.com/office/drawing/2014/main" id="{1FAD0D31-DC3E-A511-887A-9BFD087849B1}"/>
                  </a:ext>
                </a:extLst>
              </p:cNvPr>
              <p:cNvSpPr txBox="1">
                <a:spLocks noRot="1" noChangeAspect="1" noMove="1" noResize="1" noEditPoints="1" noAdjustHandles="1" noChangeArrowheads="1" noChangeShapeType="1" noTextEdit="1"/>
              </p:cNvSpPr>
              <p:nvPr/>
            </p:nvSpPr>
            <p:spPr>
              <a:xfrm>
                <a:off x="2971800" y="4659868"/>
                <a:ext cx="2362200" cy="848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798C63B-856F-61FD-1A91-EB873F2C25F7}"/>
                  </a:ext>
                </a:extLst>
              </p:cNvPr>
              <p:cNvSpPr txBox="1"/>
              <p:nvPr/>
            </p:nvSpPr>
            <p:spPr>
              <a:xfrm>
                <a:off x="2819400" y="5616574"/>
                <a:ext cx="2514600" cy="8487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pt-BR" i="1" smtClean="0">
                              <a:latin typeface="Cambria Math" panose="02040503050406030204" pitchFamily="18" charset="0"/>
                            </a:rPr>
                            <m:t>𝑛</m:t>
                          </m:r>
                        </m:sup>
                        <m:e>
                          <m:r>
                            <a:rPr lang="en-US" b="0" i="1" smtClean="0">
                              <a:latin typeface="Cambria Math" panose="02040503050406030204" pitchFamily="18" charset="0"/>
                            </a:rPr>
                            <m:t>𝑚</m:t>
                          </m:r>
                        </m:e>
                      </m:nary>
                    </m:oMath>
                  </m:oMathPara>
                </a14:m>
                <a:endParaRPr lang="en-US" dirty="0"/>
              </a:p>
            </p:txBody>
          </p:sp>
        </mc:Choice>
        <mc:Fallback>
          <p:sp>
            <p:nvSpPr>
              <p:cNvPr id="5" name="TextBox 4">
                <a:extLst>
                  <a:ext uri="{FF2B5EF4-FFF2-40B4-BE49-F238E27FC236}">
                    <a16:creationId xmlns:a16="http://schemas.microsoft.com/office/drawing/2014/main" id="{6798C63B-856F-61FD-1A91-EB873F2C25F7}"/>
                  </a:ext>
                </a:extLst>
              </p:cNvPr>
              <p:cNvSpPr txBox="1">
                <a:spLocks noRot="1" noChangeAspect="1" noMove="1" noResize="1" noEditPoints="1" noAdjustHandles="1" noChangeArrowheads="1" noChangeShapeType="1" noTextEdit="1"/>
              </p:cNvSpPr>
              <p:nvPr/>
            </p:nvSpPr>
            <p:spPr>
              <a:xfrm>
                <a:off x="2819400" y="5616574"/>
                <a:ext cx="2514600" cy="848758"/>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FA4E8DF-AD82-CD15-622D-54E8B2BB8427}"/>
              </a:ext>
            </a:extLst>
          </p:cNvPr>
          <p:cNvSpPr txBox="1"/>
          <p:nvPr/>
        </p:nvSpPr>
        <p:spPr>
          <a:xfrm>
            <a:off x="6096000" y="4471162"/>
            <a:ext cx="2438400" cy="2057615"/>
          </a:xfrm>
          <a:prstGeom prst="rect">
            <a:avLst/>
          </a:prstGeom>
          <a:noFill/>
        </p:spPr>
        <p:txBody>
          <a:bodyPr wrap="square" rtlCol="0">
            <a:spAutoFit/>
          </a:bodyPr>
          <a:lstStyle/>
          <a:p>
            <a:pPr>
              <a:lnSpc>
                <a:spcPct val="250000"/>
              </a:lnSpc>
            </a:pPr>
            <a:r>
              <a:rPr lang="pt-BR" dirty="0"/>
              <a:t>T(m,n) = O(m*n)</a:t>
            </a:r>
          </a:p>
          <a:p>
            <a:pPr>
              <a:lnSpc>
                <a:spcPct val="250000"/>
              </a:lnSpc>
            </a:pPr>
            <a:r>
              <a:rPr lang="pt-BR" dirty="0"/>
              <a:t>T(n) € O(n})</a:t>
            </a:r>
          </a:p>
          <a:p>
            <a:pPr>
              <a:lnSpc>
                <a:spcPct val="250000"/>
              </a:lnSpc>
            </a:pPr>
            <a:r>
              <a:rPr lang="pt-BR" dirty="0"/>
              <a:t>T(m) € O(n)</a:t>
            </a:r>
            <a:endParaRPr lang="en-US" dirty="0"/>
          </a:p>
        </p:txBody>
      </p:sp>
    </p:spTree>
    <p:extLst>
      <p:ext uri="{BB962C8B-B14F-4D97-AF65-F5344CB8AC3E}">
        <p14:creationId xmlns:p14="http://schemas.microsoft.com/office/powerpoint/2010/main" val="366118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6600" y="533400"/>
            <a:ext cx="6324600" cy="3505200"/>
          </a:xfrm>
        </p:spPr>
        <p:txBody>
          <a:bodyPr>
            <a:normAutofit/>
          </a:bodyPr>
          <a:lstStyle/>
          <a:p>
            <a:r>
              <a:rPr lang="en-US" sz="7200" b="1" dirty="0">
                <a:latin typeface="Arial Rounded MT Bold" panose="020F0704030504030204" pitchFamily="34" charset="0"/>
              </a:rPr>
              <a:t>Thank you</a:t>
            </a:r>
            <a:endParaRPr sz="7200" b="1" dirty="0">
              <a:latin typeface="Arial Rounded MT Bold" panose="020F0704030504030204" pitchFamily="34" charset="0"/>
            </a:endParaRPr>
          </a:p>
        </p:txBody>
      </p:sp>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44</TotalTime>
  <Words>372</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Arial Rounded MT Bold</vt:lpstr>
      <vt:lpstr>Cambria Math</vt:lpstr>
      <vt:lpstr>Candara</vt:lpstr>
      <vt:lpstr>Consolas</vt:lpstr>
      <vt:lpstr>Tech Computer 16x9</vt:lpstr>
      <vt:lpstr>Longest common substring</vt:lpstr>
      <vt:lpstr>Proplrm</vt:lpstr>
      <vt:lpstr>Strategy </vt:lpstr>
      <vt:lpstr>algorithm</vt:lpstr>
      <vt:lpstr>PowerPoint Presentation</vt:lpstr>
      <vt:lpstr>Implementation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Longest common substring</dc:title>
  <dc:creator>Amr Wael</dc:creator>
  <cp:lastModifiedBy>Amr Wael</cp:lastModifiedBy>
  <cp:revision>11</cp:revision>
  <dcterms:created xsi:type="dcterms:W3CDTF">2024-05-24T17:20:25Z</dcterms:created>
  <dcterms:modified xsi:type="dcterms:W3CDTF">2024-05-24T18:04:48Z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