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5A5D-DC21-4715-90B2-0A511F1C8405}" type="datetimeFigureOut">
              <a:rPr lang="en-CA" smtClean="0"/>
              <a:t>10/03/2011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87A0-28E6-49DF-B1BD-B46A62001E7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5A5D-DC21-4715-90B2-0A511F1C8405}" type="datetimeFigureOut">
              <a:rPr lang="en-CA" smtClean="0"/>
              <a:t>10/03/2011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87A0-28E6-49DF-B1BD-B46A62001E7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5A5D-DC21-4715-90B2-0A511F1C8405}" type="datetimeFigureOut">
              <a:rPr lang="en-CA" smtClean="0"/>
              <a:t>10/03/2011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87A0-28E6-49DF-B1BD-B46A62001E7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5A5D-DC21-4715-90B2-0A511F1C8405}" type="datetimeFigureOut">
              <a:rPr lang="en-CA" smtClean="0"/>
              <a:t>10/03/2011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87A0-28E6-49DF-B1BD-B46A62001E7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5A5D-DC21-4715-90B2-0A511F1C8405}" type="datetimeFigureOut">
              <a:rPr lang="en-CA" smtClean="0"/>
              <a:t>10/03/2011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87A0-28E6-49DF-B1BD-B46A62001E7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5A5D-DC21-4715-90B2-0A511F1C8405}" type="datetimeFigureOut">
              <a:rPr lang="en-CA" smtClean="0"/>
              <a:t>10/03/2011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87A0-28E6-49DF-B1BD-B46A62001E7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5A5D-DC21-4715-90B2-0A511F1C8405}" type="datetimeFigureOut">
              <a:rPr lang="en-CA" smtClean="0"/>
              <a:t>10/03/2011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87A0-28E6-49DF-B1BD-B46A62001E7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5A5D-DC21-4715-90B2-0A511F1C8405}" type="datetimeFigureOut">
              <a:rPr lang="en-CA" smtClean="0"/>
              <a:t>10/03/2011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87A0-28E6-49DF-B1BD-B46A62001E7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5A5D-DC21-4715-90B2-0A511F1C8405}" type="datetimeFigureOut">
              <a:rPr lang="en-CA" smtClean="0"/>
              <a:t>10/03/2011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87A0-28E6-49DF-B1BD-B46A62001E7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5A5D-DC21-4715-90B2-0A511F1C8405}" type="datetimeFigureOut">
              <a:rPr lang="en-CA" smtClean="0"/>
              <a:t>10/03/2011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87A0-28E6-49DF-B1BD-B46A62001E72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5A5D-DC21-4715-90B2-0A511F1C8405}" type="datetimeFigureOut">
              <a:rPr lang="en-CA" smtClean="0"/>
              <a:t>10/03/2011</a:t>
            </a:fld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F087A0-28E6-49DF-B1BD-B46A62001E72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9F087A0-28E6-49DF-B1BD-B46A62001E72}" type="slidenum">
              <a:rPr lang="en-CA" smtClean="0"/>
              <a:t>‹#›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B375A5D-DC21-4715-90B2-0A511F1C8405}" type="datetimeFigureOut">
              <a:rPr lang="en-CA" smtClean="0"/>
              <a:t>10/03/2011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s.android.com/apk/res/androi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topics/graphics/animation.html" TargetMode="External"/><Relationship Id="rId2" Type="http://schemas.openxmlformats.org/officeDocument/2006/relationships/hyperlink" Target="http://developer.android.com/guide/topics/graphics/view-animation.html#frame-anim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sources/samples/ApiDemos/src/com/example/android/apis/animation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Android Animation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By Johnny Thai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432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Tween Animation Final Notes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Interpolators</a:t>
            </a:r>
            <a:endParaRPr lang="en-CA" dirty="0"/>
          </a:p>
          <a:p>
            <a:pPr lvl="1"/>
            <a:r>
              <a:rPr lang="en-CA" dirty="0" smtClean="0"/>
              <a:t>Defines </a:t>
            </a:r>
            <a:r>
              <a:rPr lang="en-CA" dirty="0"/>
              <a:t>rate of change for an animation</a:t>
            </a:r>
          </a:p>
          <a:p>
            <a:pPr lvl="1"/>
            <a:r>
              <a:rPr lang="en-CA" dirty="0" smtClean="0"/>
              <a:t>Allow </a:t>
            </a:r>
            <a:r>
              <a:rPr lang="en-CA" dirty="0"/>
              <a:t>basic </a:t>
            </a:r>
            <a:r>
              <a:rPr lang="en-CA" dirty="0" smtClean="0"/>
              <a:t>animation </a:t>
            </a:r>
            <a:r>
              <a:rPr lang="en-CA" dirty="0"/>
              <a:t>effects (alpha, scale, translate, rotate) to be accelerated, decelerated, repeated, etc.</a:t>
            </a:r>
          </a:p>
          <a:p>
            <a:endParaRPr lang="en-CA" dirty="0"/>
          </a:p>
          <a:p>
            <a:r>
              <a:rPr lang="en-CA" dirty="0" smtClean="0"/>
              <a:t>Classes/Interfaces </a:t>
            </a:r>
            <a:r>
              <a:rPr lang="en-CA" dirty="0"/>
              <a:t>to look at:</a:t>
            </a:r>
          </a:p>
          <a:p>
            <a:pPr lvl="1"/>
            <a:r>
              <a:rPr lang="en-CA" dirty="0" err="1" smtClean="0"/>
              <a:t>AnimationSet</a:t>
            </a:r>
            <a:endParaRPr lang="en-CA" dirty="0"/>
          </a:p>
          <a:p>
            <a:pPr lvl="1"/>
            <a:r>
              <a:rPr lang="en-CA" dirty="0" smtClean="0"/>
              <a:t>Animation</a:t>
            </a:r>
          </a:p>
          <a:p>
            <a:pPr lvl="1"/>
            <a:r>
              <a:rPr lang="en-CA" dirty="0" err="1" smtClean="0"/>
              <a:t>AnimationUtils</a:t>
            </a:r>
            <a:endParaRPr lang="en-CA" dirty="0" smtClean="0"/>
          </a:p>
          <a:p>
            <a:pPr lvl="1"/>
            <a:r>
              <a:rPr lang="en-CA" dirty="0" err="1"/>
              <a:t>ViewFlipper</a:t>
            </a:r>
            <a:endParaRPr lang="en-CA" dirty="0" smtClean="0"/>
          </a:p>
          <a:p>
            <a:pPr lvl="1"/>
            <a:endParaRPr lang="en-CA" dirty="0"/>
          </a:p>
          <a:p>
            <a:pPr marL="11430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045218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Tween Animation Exercises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CA" dirty="0"/>
              <a:t>Lab Ex01.   Tween </a:t>
            </a:r>
            <a:r>
              <a:rPr lang="en-CA" dirty="0" smtClean="0"/>
              <a:t>Animation (10 </a:t>
            </a:r>
            <a:r>
              <a:rPr lang="en-CA" dirty="0"/>
              <a:t>min</a:t>
            </a:r>
            <a:r>
              <a:rPr lang="en-CA" dirty="0" smtClean="0"/>
              <a:t>)</a:t>
            </a:r>
            <a:endParaRPr lang="en-CA" dirty="0"/>
          </a:p>
          <a:p>
            <a:pPr marL="114300" indent="0">
              <a:buNone/>
            </a:pPr>
            <a:r>
              <a:rPr lang="en-CA" dirty="0" err="1" smtClean="0"/>
              <a:t>FileName</a:t>
            </a:r>
            <a:r>
              <a:rPr lang="en-CA" dirty="0" smtClean="0"/>
              <a:t>: </a:t>
            </a:r>
          </a:p>
          <a:p>
            <a:pPr marL="114300" indent="0">
              <a:buNone/>
            </a:pPr>
            <a:r>
              <a:rPr lang="en-CA" dirty="0"/>
              <a:t>	</a:t>
            </a:r>
            <a:endParaRPr lang="en-CA" dirty="0" smtClean="0"/>
          </a:p>
          <a:p>
            <a:pPr marL="114300" indent="0">
              <a:buNone/>
            </a:pPr>
            <a:r>
              <a:rPr lang="en-CA" sz="1800" dirty="0" smtClean="0"/>
              <a:t>Part </a:t>
            </a:r>
            <a:r>
              <a:rPr lang="en-CA" sz="1800" dirty="0"/>
              <a:t>A.  Add </a:t>
            </a:r>
            <a:r>
              <a:rPr lang="en-CA" sz="1800" dirty="0" smtClean="0"/>
              <a:t>an translation to </a:t>
            </a:r>
            <a:r>
              <a:rPr lang="en-CA" sz="1800" dirty="0"/>
              <a:t>&lt;set </a:t>
            </a:r>
            <a:r>
              <a:rPr lang="en-CA" sz="1800" dirty="0" err="1" smtClean="0"/>
              <a:t>android:interpolator</a:t>
            </a:r>
            <a:r>
              <a:rPr lang="en-CA" sz="1800" dirty="0" smtClean="0"/>
              <a:t>="@</a:t>
            </a:r>
            <a:r>
              <a:rPr lang="en-CA" sz="1800" dirty="0" err="1"/>
              <a:t>android:anim</a:t>
            </a:r>
            <a:r>
              <a:rPr lang="en-CA" sz="1800" dirty="0"/>
              <a:t>/</a:t>
            </a:r>
            <a:r>
              <a:rPr lang="en-CA" sz="1800" dirty="0" err="1"/>
              <a:t>decelerate_interpolator</a:t>
            </a:r>
            <a:r>
              <a:rPr lang="en-CA" sz="1800" dirty="0" smtClean="0"/>
              <a:t>"&gt;.</a:t>
            </a:r>
          </a:p>
          <a:p>
            <a:pPr marL="114300" indent="0">
              <a:buNone/>
            </a:pPr>
            <a:endParaRPr lang="en-CA" sz="1800" dirty="0"/>
          </a:p>
          <a:p>
            <a:pPr marL="114300" indent="0">
              <a:buNone/>
            </a:pPr>
            <a:r>
              <a:rPr lang="en-CA" sz="1800" dirty="0" smtClean="0"/>
              <a:t>Part </a:t>
            </a:r>
            <a:r>
              <a:rPr lang="en-CA" sz="1800" dirty="0"/>
              <a:t>B.  Add a translation to the end of the animation.  Add translation that will follow after &lt;set </a:t>
            </a:r>
            <a:r>
              <a:rPr lang="en-CA" sz="1800" dirty="0" err="1"/>
              <a:t>android:interpolator</a:t>
            </a:r>
            <a:r>
              <a:rPr lang="en-CA" sz="1800" dirty="0"/>
              <a:t>="@</a:t>
            </a:r>
            <a:r>
              <a:rPr lang="en-CA" sz="1800" dirty="0" err="1"/>
              <a:t>android:anim</a:t>
            </a:r>
            <a:r>
              <a:rPr lang="en-CA" sz="1800" dirty="0"/>
              <a:t>/</a:t>
            </a:r>
            <a:r>
              <a:rPr lang="en-CA" sz="1800" dirty="0" err="1"/>
              <a:t>decelerate_interpolator</a:t>
            </a:r>
            <a:r>
              <a:rPr lang="en-CA" sz="1800" dirty="0" smtClean="0"/>
              <a:t>"&gt;.</a:t>
            </a:r>
          </a:p>
          <a:p>
            <a:pPr marL="114300" indent="0">
              <a:buNone/>
            </a:pPr>
            <a:endParaRPr lang="en-CA" sz="1800" dirty="0"/>
          </a:p>
          <a:p>
            <a:pPr marL="114300" indent="0">
              <a:buNone/>
            </a:pPr>
            <a:endParaRPr lang="en-CA" sz="1800" dirty="0" smtClean="0"/>
          </a:p>
          <a:p>
            <a:pPr marL="114300" indent="0">
              <a:buNone/>
            </a:pPr>
            <a:endParaRPr lang="en-CA" sz="1800" dirty="0"/>
          </a:p>
          <a:p>
            <a:pPr marL="114300" indent="0">
              <a:buNone/>
            </a:pP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49159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Frame Animation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Allows one to load a series of </a:t>
            </a:r>
            <a:r>
              <a:rPr lang="en-CA" dirty="0" err="1" smtClean="0"/>
              <a:t>drawable</a:t>
            </a:r>
            <a:r>
              <a:rPr lang="en-CA" dirty="0" smtClean="0"/>
              <a:t> resources one after another like a roll of film to create animation</a:t>
            </a:r>
          </a:p>
          <a:p>
            <a:endParaRPr lang="en-CA" dirty="0" smtClean="0"/>
          </a:p>
          <a:p>
            <a:r>
              <a:rPr lang="en-CA" dirty="0" smtClean="0"/>
              <a:t>Based on the </a:t>
            </a:r>
            <a:r>
              <a:rPr lang="en-CA" dirty="0" err="1" smtClean="0"/>
              <a:t>AnimationDrawable</a:t>
            </a:r>
            <a:r>
              <a:rPr lang="en-CA" dirty="0" smtClean="0"/>
              <a:t> class</a:t>
            </a:r>
          </a:p>
          <a:p>
            <a:endParaRPr lang="en-CA" dirty="0"/>
          </a:p>
          <a:p>
            <a:r>
              <a:rPr lang="en-CA" dirty="0" smtClean="0"/>
              <a:t>The animation can be defined through xml or program codes.  </a:t>
            </a:r>
          </a:p>
          <a:p>
            <a:pPr lvl="1"/>
            <a:r>
              <a:rPr lang="en-CA" dirty="0" smtClean="0"/>
              <a:t>Best through xml</a:t>
            </a:r>
          </a:p>
          <a:p>
            <a:pPr marL="411480" lvl="1" indent="0">
              <a:buNone/>
            </a:pPr>
            <a:endParaRPr lang="en-CA" dirty="0" smtClean="0"/>
          </a:p>
          <a:p>
            <a:r>
              <a:rPr lang="en-CA" dirty="0" smtClean="0"/>
              <a:t>The XML File consists of:</a:t>
            </a:r>
          </a:p>
          <a:p>
            <a:pPr lvl="1"/>
            <a:r>
              <a:rPr lang="en-CA" dirty="0" smtClean="0"/>
              <a:t>&lt;animation-list&gt; nodes</a:t>
            </a:r>
          </a:p>
          <a:p>
            <a:pPr lvl="1"/>
            <a:r>
              <a:rPr lang="en-CA" dirty="0" smtClean="0"/>
              <a:t>Series of &lt;item&gt; child nodes</a:t>
            </a:r>
          </a:p>
          <a:p>
            <a:pPr lvl="1"/>
            <a:r>
              <a:rPr lang="en-CA" dirty="0" smtClean="0"/>
              <a:t>Each  &lt;item&gt; must define a frame, a </a:t>
            </a:r>
            <a:r>
              <a:rPr lang="en-CA" dirty="0" err="1" smtClean="0"/>
              <a:t>drawable</a:t>
            </a:r>
            <a:r>
              <a:rPr lang="en-CA" dirty="0" smtClean="0"/>
              <a:t> resource, and a duration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8481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Sample Frame XML Code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//</a:t>
            </a:r>
            <a:r>
              <a:rPr lang="en-CA" sz="1800" dirty="0">
                <a:solidFill>
                  <a:srgbClr val="FF0000"/>
                </a:solidFill>
              </a:rPr>
              <a:t>this animation has 3 </a:t>
            </a:r>
            <a:r>
              <a:rPr lang="en-CA" sz="1800" dirty="0" smtClean="0">
                <a:solidFill>
                  <a:srgbClr val="FF0000"/>
                </a:solidFill>
              </a:rPr>
              <a:t>frames</a:t>
            </a:r>
            <a:endParaRPr lang="en-CA" sz="18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CA" sz="1800" dirty="0" smtClean="0"/>
              <a:t>&lt;animation-list </a:t>
            </a:r>
            <a:r>
              <a:rPr lang="en-CA" sz="1800" dirty="0" err="1" smtClean="0"/>
              <a:t>xmlns:android</a:t>
            </a:r>
            <a:r>
              <a:rPr lang="en-CA" sz="1800" dirty="0" smtClean="0"/>
              <a:t>=</a:t>
            </a:r>
            <a:r>
              <a:rPr lang="en-CA" sz="1800" dirty="0" smtClean="0">
                <a:hlinkClick r:id="rId2"/>
              </a:rPr>
              <a:t>http</a:t>
            </a:r>
            <a:r>
              <a:rPr lang="en-CA" sz="1800" dirty="0">
                <a:hlinkClick r:id="rId2"/>
              </a:rPr>
              <a:t>://</a:t>
            </a:r>
            <a:r>
              <a:rPr lang="en-CA" sz="1800" dirty="0" smtClean="0">
                <a:hlinkClick r:id="rId2"/>
              </a:rPr>
              <a:t>schemas.android.com/apk/res/android</a:t>
            </a:r>
            <a:r>
              <a:rPr lang="en-CA" sz="1800" dirty="0" smtClean="0"/>
              <a:t> </a:t>
            </a:r>
            <a:r>
              <a:rPr lang="en-CA" sz="1800" dirty="0" err="1" smtClean="0"/>
              <a:t>android:oneshot</a:t>
            </a:r>
            <a:r>
              <a:rPr lang="en-CA" sz="1800" dirty="0"/>
              <a:t>="true"&gt;  </a:t>
            </a:r>
            <a:r>
              <a:rPr lang="en-CA" sz="1800" dirty="0">
                <a:solidFill>
                  <a:srgbClr val="FF0000"/>
                </a:solidFill>
              </a:rPr>
              <a:t>//</a:t>
            </a:r>
            <a:r>
              <a:rPr lang="en-CA" sz="1800" dirty="0" err="1">
                <a:solidFill>
                  <a:srgbClr val="FF0000"/>
                </a:solidFill>
              </a:rPr>
              <a:t>oneshot</a:t>
            </a:r>
            <a:r>
              <a:rPr lang="en-CA" sz="1800" dirty="0">
                <a:solidFill>
                  <a:srgbClr val="FF0000"/>
                </a:solidFill>
              </a:rPr>
              <a:t> = true </a:t>
            </a:r>
            <a:r>
              <a:rPr lang="en-CA" sz="1800" dirty="0" smtClean="0">
                <a:solidFill>
                  <a:srgbClr val="FF0000"/>
                </a:solidFill>
              </a:rPr>
              <a:t>(animation </a:t>
            </a:r>
            <a:r>
              <a:rPr lang="en-CA" sz="1800" dirty="0">
                <a:solidFill>
                  <a:srgbClr val="FF0000"/>
                </a:solidFill>
              </a:rPr>
              <a:t>won't </a:t>
            </a:r>
            <a:r>
              <a:rPr lang="en-CA" sz="1800" dirty="0" smtClean="0">
                <a:solidFill>
                  <a:srgbClr val="FF0000"/>
                </a:solidFill>
              </a:rPr>
              <a:t>loop), </a:t>
            </a:r>
            <a:r>
              <a:rPr lang="en-CA" sz="1800" dirty="0" err="1">
                <a:solidFill>
                  <a:srgbClr val="FF0000"/>
                </a:solidFill>
              </a:rPr>
              <a:t>oneshot</a:t>
            </a:r>
            <a:r>
              <a:rPr lang="en-CA" sz="1800" dirty="0">
                <a:solidFill>
                  <a:srgbClr val="FF0000"/>
                </a:solidFill>
              </a:rPr>
              <a:t> = false </a:t>
            </a:r>
            <a:r>
              <a:rPr lang="en-CA" sz="1800" dirty="0" smtClean="0">
                <a:solidFill>
                  <a:srgbClr val="FF0000"/>
                </a:solidFill>
              </a:rPr>
              <a:t>(animation </a:t>
            </a:r>
            <a:r>
              <a:rPr lang="en-CA" sz="1800" dirty="0">
                <a:solidFill>
                  <a:srgbClr val="FF0000"/>
                </a:solidFill>
              </a:rPr>
              <a:t>will </a:t>
            </a:r>
            <a:r>
              <a:rPr lang="en-CA" sz="1800" dirty="0" smtClean="0">
                <a:solidFill>
                  <a:srgbClr val="FF0000"/>
                </a:solidFill>
              </a:rPr>
              <a:t>loop)</a:t>
            </a:r>
          </a:p>
          <a:p>
            <a:pPr marL="114300" indent="0">
              <a:buNone/>
            </a:pPr>
            <a:endParaRPr lang="en-CA" sz="18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CA" sz="1800" dirty="0" smtClean="0"/>
              <a:t>&lt;</a:t>
            </a:r>
            <a:r>
              <a:rPr lang="en-CA" sz="1800" dirty="0"/>
              <a:t>item </a:t>
            </a:r>
            <a:r>
              <a:rPr lang="en-CA" sz="1800" dirty="0" err="1"/>
              <a:t>android:drawable</a:t>
            </a:r>
            <a:r>
              <a:rPr lang="en-CA" sz="1800" dirty="0"/>
              <a:t>="@</a:t>
            </a:r>
            <a:r>
              <a:rPr lang="en-CA" sz="1800" dirty="0" err="1"/>
              <a:t>drawable</a:t>
            </a:r>
            <a:r>
              <a:rPr lang="en-CA" sz="1800" dirty="0"/>
              <a:t>/rocket_thrust1" </a:t>
            </a:r>
            <a:r>
              <a:rPr lang="en-CA" sz="1800" dirty="0" err="1"/>
              <a:t>android:duration</a:t>
            </a:r>
            <a:r>
              <a:rPr lang="en-CA" sz="1800" dirty="0"/>
              <a:t>="200" /&gt;  </a:t>
            </a:r>
            <a:r>
              <a:rPr lang="en-CA" sz="1800" dirty="0">
                <a:solidFill>
                  <a:srgbClr val="FF0000"/>
                </a:solidFill>
              </a:rPr>
              <a:t>//each item frame defines a resource and a </a:t>
            </a:r>
            <a:r>
              <a:rPr lang="en-CA" sz="1800" dirty="0" smtClean="0">
                <a:solidFill>
                  <a:srgbClr val="FF0000"/>
                </a:solidFill>
              </a:rPr>
              <a:t>duration</a:t>
            </a:r>
          </a:p>
          <a:p>
            <a:pPr marL="114300" indent="0">
              <a:buNone/>
            </a:pPr>
            <a:endParaRPr lang="en-CA" sz="1800" dirty="0" smtClean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CA" sz="1800" dirty="0" smtClean="0"/>
              <a:t>&lt;item </a:t>
            </a:r>
            <a:r>
              <a:rPr lang="en-CA" sz="1800" dirty="0" err="1"/>
              <a:t>android:drawable</a:t>
            </a:r>
            <a:r>
              <a:rPr lang="en-CA" sz="1800" dirty="0"/>
              <a:t>="@</a:t>
            </a:r>
            <a:r>
              <a:rPr lang="en-CA" sz="1800" dirty="0" err="1"/>
              <a:t>drawable</a:t>
            </a:r>
            <a:r>
              <a:rPr lang="en-CA" sz="1800" dirty="0"/>
              <a:t>/rocket_thrust2" </a:t>
            </a:r>
            <a:r>
              <a:rPr lang="en-CA" sz="1800" dirty="0" err="1"/>
              <a:t>android:duration</a:t>
            </a:r>
            <a:r>
              <a:rPr lang="en-CA" sz="1800" dirty="0"/>
              <a:t>="200" /&gt;</a:t>
            </a:r>
          </a:p>
          <a:p>
            <a:pPr marL="114300" indent="0">
              <a:buNone/>
            </a:pPr>
            <a:r>
              <a:rPr lang="en-CA" sz="1800" dirty="0" smtClean="0"/>
              <a:t>&lt;</a:t>
            </a:r>
            <a:r>
              <a:rPr lang="en-CA" sz="1800" dirty="0"/>
              <a:t>item </a:t>
            </a:r>
            <a:r>
              <a:rPr lang="en-CA" sz="1800" dirty="0" err="1"/>
              <a:t>android:drawable</a:t>
            </a:r>
            <a:r>
              <a:rPr lang="en-CA" sz="1800" dirty="0"/>
              <a:t>="@</a:t>
            </a:r>
            <a:r>
              <a:rPr lang="en-CA" sz="1800" dirty="0" err="1"/>
              <a:t>drawable</a:t>
            </a:r>
            <a:r>
              <a:rPr lang="en-CA" sz="1800" dirty="0"/>
              <a:t>/rocket_thrust3" </a:t>
            </a:r>
            <a:r>
              <a:rPr lang="en-CA" sz="1800" dirty="0" err="1"/>
              <a:t>android:duration</a:t>
            </a:r>
            <a:r>
              <a:rPr lang="en-CA" sz="1800" dirty="0"/>
              <a:t>="200" /&gt;</a:t>
            </a:r>
          </a:p>
          <a:p>
            <a:pPr marL="114300" indent="0">
              <a:buNone/>
            </a:pPr>
            <a:r>
              <a:rPr lang="en-CA" sz="1800" dirty="0"/>
              <a:t>&lt;/animation-list&gt;</a:t>
            </a:r>
          </a:p>
        </p:txBody>
      </p:sp>
    </p:spTree>
    <p:extLst>
      <p:ext uri="{BB962C8B-B14F-4D97-AF65-F5344CB8AC3E}">
        <p14:creationId xmlns:p14="http://schemas.microsoft.com/office/powerpoint/2010/main" val="3923896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Sample Frame Source Code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CA" dirty="0" err="1"/>
              <a:t>AnimationDrawable</a:t>
            </a:r>
            <a:r>
              <a:rPr lang="en-CA" dirty="0"/>
              <a:t> </a:t>
            </a:r>
            <a:r>
              <a:rPr lang="en-CA" dirty="0" err="1"/>
              <a:t>rocketAnimation</a:t>
            </a:r>
            <a:r>
              <a:rPr lang="en-CA" dirty="0"/>
              <a:t>;</a:t>
            </a:r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r>
              <a:rPr lang="en-CA" dirty="0"/>
              <a:t>public void </a:t>
            </a:r>
            <a:r>
              <a:rPr lang="en-CA" dirty="0" err="1"/>
              <a:t>onCreate</a:t>
            </a:r>
            <a:r>
              <a:rPr lang="en-CA" dirty="0"/>
              <a:t>(Bundle </a:t>
            </a:r>
            <a:r>
              <a:rPr lang="en-CA" dirty="0" err="1"/>
              <a:t>savedInstanceState</a:t>
            </a:r>
            <a:r>
              <a:rPr lang="en-CA" dirty="0"/>
              <a:t>) </a:t>
            </a:r>
          </a:p>
          <a:p>
            <a:pPr marL="114300" indent="0">
              <a:buNone/>
            </a:pPr>
            <a:r>
              <a:rPr lang="en-CA" dirty="0"/>
              <a:t>{</a:t>
            </a:r>
          </a:p>
          <a:p>
            <a:pPr marL="114300" indent="0">
              <a:buNone/>
            </a:pPr>
            <a:r>
              <a:rPr lang="en-CA" dirty="0"/>
              <a:t>  </a:t>
            </a:r>
            <a:r>
              <a:rPr lang="en-CA" dirty="0" err="1"/>
              <a:t>super.onCreate</a:t>
            </a:r>
            <a:r>
              <a:rPr lang="en-CA" dirty="0"/>
              <a:t>(</a:t>
            </a:r>
            <a:r>
              <a:rPr lang="en-CA" dirty="0" err="1"/>
              <a:t>savedInstanceState</a:t>
            </a:r>
            <a:r>
              <a:rPr lang="en-CA" dirty="0"/>
              <a:t>);</a:t>
            </a:r>
          </a:p>
          <a:p>
            <a:pPr marL="114300" indent="0">
              <a:buNone/>
            </a:pPr>
            <a:r>
              <a:rPr lang="en-CA" dirty="0"/>
              <a:t>  </a:t>
            </a:r>
            <a:r>
              <a:rPr lang="en-CA" dirty="0" err="1"/>
              <a:t>setContentView</a:t>
            </a:r>
            <a:r>
              <a:rPr lang="en-CA" dirty="0"/>
              <a:t>(</a:t>
            </a:r>
            <a:r>
              <a:rPr lang="en-CA" dirty="0" err="1"/>
              <a:t>R.layout.main</a:t>
            </a:r>
            <a:r>
              <a:rPr lang="en-CA" dirty="0"/>
              <a:t>);</a:t>
            </a:r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r>
              <a:rPr lang="en-CA" sz="2400" dirty="0"/>
              <a:t>  </a:t>
            </a:r>
            <a:r>
              <a:rPr lang="en-CA" sz="2400" dirty="0" err="1"/>
              <a:t>ImageView</a:t>
            </a:r>
            <a:r>
              <a:rPr lang="en-CA" sz="2400" dirty="0"/>
              <a:t> </a:t>
            </a:r>
            <a:r>
              <a:rPr lang="en-CA" sz="2400" dirty="0" err="1"/>
              <a:t>rocketImage</a:t>
            </a:r>
            <a:r>
              <a:rPr lang="en-CA" sz="2400" dirty="0"/>
              <a:t> = (</a:t>
            </a:r>
            <a:r>
              <a:rPr lang="en-CA" sz="2400" dirty="0" err="1" smtClean="0"/>
              <a:t>ImageView</a:t>
            </a:r>
            <a:r>
              <a:rPr lang="en-CA" sz="2400" dirty="0" smtClean="0"/>
              <a:t>)</a:t>
            </a:r>
            <a:r>
              <a:rPr lang="en-CA" sz="2400" dirty="0" err="1" smtClean="0"/>
              <a:t>findViewById</a:t>
            </a:r>
            <a:r>
              <a:rPr lang="en-CA" sz="2400" dirty="0" smtClean="0"/>
              <a:t>(</a:t>
            </a:r>
            <a:r>
              <a:rPr lang="en-CA" sz="2400" dirty="0" err="1" smtClean="0"/>
              <a:t>R.id.rocket_image</a:t>
            </a:r>
            <a:r>
              <a:rPr lang="en-CA" sz="2400" dirty="0"/>
              <a:t>);</a:t>
            </a:r>
          </a:p>
          <a:p>
            <a:pPr marL="114300" indent="0">
              <a:buNone/>
            </a:pPr>
            <a:r>
              <a:rPr lang="en-CA" sz="2400" dirty="0"/>
              <a:t>  </a:t>
            </a:r>
            <a:r>
              <a:rPr lang="en-CA" sz="2400" dirty="0" err="1" smtClean="0"/>
              <a:t>rocketImage.setBackgroundResource</a:t>
            </a:r>
            <a:r>
              <a:rPr lang="en-CA" sz="2400" dirty="0" smtClean="0"/>
              <a:t>(</a:t>
            </a:r>
            <a:r>
              <a:rPr lang="en-CA" sz="2400" dirty="0" err="1" smtClean="0"/>
              <a:t>R.drawable.rocket_thrust</a:t>
            </a:r>
            <a:r>
              <a:rPr lang="en-CA" sz="2400" dirty="0" smtClean="0"/>
              <a:t>);</a:t>
            </a:r>
          </a:p>
          <a:p>
            <a:pPr marL="114300" indent="0">
              <a:buNone/>
            </a:pPr>
            <a:r>
              <a:rPr lang="en-CA" sz="2400" dirty="0"/>
              <a:t> </a:t>
            </a:r>
            <a:r>
              <a:rPr lang="en-CA" sz="2400" dirty="0" smtClean="0"/>
              <a:t> </a:t>
            </a:r>
            <a:r>
              <a:rPr lang="en-CA" sz="2400" dirty="0" smtClean="0">
                <a:solidFill>
                  <a:srgbClr val="FF0000"/>
                </a:solidFill>
              </a:rPr>
              <a:t>//</a:t>
            </a:r>
            <a:r>
              <a:rPr lang="en-CA" sz="2400" dirty="0" err="1" smtClean="0">
                <a:solidFill>
                  <a:srgbClr val="FF0000"/>
                </a:solidFill>
              </a:rPr>
              <a:t>animationDrawable</a:t>
            </a:r>
            <a:r>
              <a:rPr lang="en-CA" sz="2400" dirty="0" smtClean="0">
                <a:solidFill>
                  <a:srgbClr val="FF0000"/>
                </a:solidFill>
              </a:rPr>
              <a:t> object set with frame xml.  the frame xml is set as a background image of an </a:t>
            </a:r>
            <a:r>
              <a:rPr lang="en-CA" sz="2400" dirty="0" err="1" smtClean="0">
                <a:solidFill>
                  <a:srgbClr val="FF0000"/>
                </a:solidFill>
              </a:rPr>
              <a:t>imageview</a:t>
            </a:r>
            <a:endParaRPr lang="en-CA" sz="24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CA" sz="2400" dirty="0"/>
              <a:t>  </a:t>
            </a:r>
            <a:r>
              <a:rPr lang="en-CA" sz="2400" dirty="0" err="1"/>
              <a:t>rocketAnimation</a:t>
            </a:r>
            <a:r>
              <a:rPr lang="en-CA" sz="2400" dirty="0"/>
              <a:t> = (</a:t>
            </a:r>
            <a:r>
              <a:rPr lang="en-CA" sz="2400" dirty="0" err="1"/>
              <a:t>AnimationDrawable</a:t>
            </a:r>
            <a:r>
              <a:rPr lang="en-CA" sz="2400" dirty="0"/>
              <a:t>) </a:t>
            </a:r>
            <a:r>
              <a:rPr lang="en-CA" sz="2400" dirty="0" err="1" smtClean="0"/>
              <a:t>rocketImage.getBackground</a:t>
            </a:r>
            <a:r>
              <a:rPr lang="en-CA" sz="2400" dirty="0"/>
              <a:t>();</a:t>
            </a:r>
          </a:p>
          <a:p>
            <a:pPr marL="114300" indent="0">
              <a:buNone/>
            </a:pPr>
            <a:r>
              <a:rPr lang="en-CA" dirty="0" smtClean="0"/>
              <a:t>}</a:t>
            </a:r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r>
              <a:rPr lang="en-CA" dirty="0"/>
              <a:t>public </a:t>
            </a:r>
            <a:r>
              <a:rPr lang="en-CA" dirty="0" err="1"/>
              <a:t>boolean</a:t>
            </a:r>
            <a:r>
              <a:rPr lang="en-CA" dirty="0"/>
              <a:t> </a:t>
            </a:r>
            <a:r>
              <a:rPr lang="en-CA" dirty="0" err="1"/>
              <a:t>onTouchEvent</a:t>
            </a:r>
            <a:r>
              <a:rPr lang="en-CA" dirty="0"/>
              <a:t>(</a:t>
            </a:r>
            <a:r>
              <a:rPr lang="en-CA" dirty="0" err="1"/>
              <a:t>MotionEvent</a:t>
            </a:r>
            <a:r>
              <a:rPr lang="en-CA" dirty="0"/>
              <a:t> event) </a:t>
            </a:r>
            <a:endParaRPr lang="en-CA" dirty="0" smtClean="0"/>
          </a:p>
          <a:p>
            <a:pPr marL="114300" indent="0">
              <a:buNone/>
            </a:pPr>
            <a:r>
              <a:rPr lang="en-CA" dirty="0" smtClean="0"/>
              <a:t>{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>  if (</a:t>
            </a:r>
            <a:r>
              <a:rPr lang="en-CA" dirty="0" err="1"/>
              <a:t>event.getAction</a:t>
            </a:r>
            <a:r>
              <a:rPr lang="en-CA" dirty="0"/>
              <a:t>() == </a:t>
            </a:r>
            <a:r>
              <a:rPr lang="en-CA" dirty="0" err="1"/>
              <a:t>MotionEvent.ACTION_DOWN</a:t>
            </a:r>
            <a:r>
              <a:rPr lang="en-CA" dirty="0"/>
              <a:t>) </a:t>
            </a:r>
            <a:endParaRPr lang="en-CA" dirty="0" smtClean="0"/>
          </a:p>
          <a:p>
            <a:pPr marL="114300" indent="0">
              <a:buNone/>
            </a:pPr>
            <a:r>
              <a:rPr lang="en-CA" dirty="0"/>
              <a:t> </a:t>
            </a:r>
            <a:r>
              <a:rPr lang="en-CA" dirty="0" smtClean="0"/>
              <a:t> {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>    </a:t>
            </a:r>
            <a:r>
              <a:rPr lang="en-CA" dirty="0" err="1"/>
              <a:t>rocketAnimation.start</a:t>
            </a:r>
            <a:r>
              <a:rPr lang="en-CA" dirty="0"/>
              <a:t>();</a:t>
            </a:r>
            <a:br>
              <a:rPr lang="en-CA" dirty="0"/>
            </a:br>
            <a:r>
              <a:rPr lang="en-CA" dirty="0"/>
              <a:t>    return true;</a:t>
            </a:r>
            <a:br>
              <a:rPr lang="en-CA" dirty="0"/>
            </a:br>
            <a:r>
              <a:rPr lang="en-CA" dirty="0"/>
              <a:t>  }</a:t>
            </a:r>
            <a:br>
              <a:rPr lang="en-CA" dirty="0"/>
            </a:br>
            <a:r>
              <a:rPr lang="en-CA" dirty="0"/>
              <a:t>  return </a:t>
            </a:r>
            <a:r>
              <a:rPr lang="en-CA" dirty="0" err="1"/>
              <a:t>super.onTouchEvent</a:t>
            </a:r>
            <a:r>
              <a:rPr lang="en-CA" dirty="0"/>
              <a:t>(event);</a:t>
            </a:r>
            <a:br>
              <a:rPr lang="en-CA" dirty="0"/>
            </a:br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1242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Frame Animation Final Notes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Playing </a:t>
            </a:r>
            <a:r>
              <a:rPr lang="en-CA" dirty="0"/>
              <a:t>animation immediately without any user </a:t>
            </a:r>
            <a:r>
              <a:rPr lang="en-CA" dirty="0" smtClean="0"/>
              <a:t>interactions</a:t>
            </a:r>
          </a:p>
          <a:p>
            <a:pPr lvl="1"/>
            <a:r>
              <a:rPr lang="en-CA" dirty="0" smtClean="0"/>
              <a:t>call </a:t>
            </a:r>
            <a:r>
              <a:rPr lang="en-CA" dirty="0"/>
              <a:t>it from </a:t>
            </a:r>
            <a:r>
              <a:rPr lang="en-CA" dirty="0" err="1" smtClean="0"/>
              <a:t>onWindowFocusChanged</a:t>
            </a:r>
            <a:r>
              <a:rPr lang="en-CA" dirty="0"/>
              <a:t>() </a:t>
            </a:r>
            <a:r>
              <a:rPr lang="en-CA" dirty="0" smtClean="0"/>
              <a:t>and not from </a:t>
            </a:r>
            <a:r>
              <a:rPr lang="en-CA" dirty="0" err="1"/>
              <a:t>onCreate</a:t>
            </a:r>
            <a:r>
              <a:rPr lang="en-CA" dirty="0"/>
              <a:t>() </a:t>
            </a:r>
            <a:r>
              <a:rPr lang="en-CA" dirty="0" smtClean="0"/>
              <a:t>because </a:t>
            </a:r>
            <a:r>
              <a:rPr lang="en-CA" dirty="0" err="1" smtClean="0"/>
              <a:t>animationDrawable</a:t>
            </a:r>
            <a:r>
              <a:rPr lang="en-CA" dirty="0" smtClean="0"/>
              <a:t> is </a:t>
            </a:r>
            <a:r>
              <a:rPr lang="en-CA" dirty="0"/>
              <a:t>not yet fully attached to the </a:t>
            </a:r>
            <a:r>
              <a:rPr lang="en-CA" dirty="0" smtClean="0"/>
              <a:t>window</a:t>
            </a:r>
          </a:p>
          <a:p>
            <a:pPr lvl="1"/>
            <a:endParaRPr lang="en-CA" dirty="0"/>
          </a:p>
          <a:p>
            <a:r>
              <a:rPr lang="en-CA" dirty="0" smtClean="0"/>
              <a:t>Class/Interface </a:t>
            </a:r>
            <a:r>
              <a:rPr lang="en-CA" dirty="0"/>
              <a:t>to look at:</a:t>
            </a:r>
          </a:p>
          <a:p>
            <a:pPr lvl="1"/>
            <a:r>
              <a:rPr lang="en-CA" dirty="0"/>
              <a:t>	</a:t>
            </a:r>
            <a:r>
              <a:rPr lang="en-CA" dirty="0" err="1"/>
              <a:t>AnimationDrawable</a:t>
            </a:r>
            <a:endParaRPr lang="en-CA" dirty="0"/>
          </a:p>
          <a:p>
            <a:pPr marL="41148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pPr marL="41148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3139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Frame Animation Exercises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CA" dirty="0"/>
              <a:t>LabEx02.  Frame Animation </a:t>
            </a:r>
            <a:r>
              <a:rPr lang="en-CA" dirty="0" smtClean="0"/>
              <a:t>(10 </a:t>
            </a:r>
            <a:r>
              <a:rPr lang="en-CA" dirty="0"/>
              <a:t>min)</a:t>
            </a:r>
          </a:p>
          <a:p>
            <a:pPr marL="114300" indent="0">
              <a:buNone/>
            </a:pPr>
            <a:endParaRPr lang="en-CA" dirty="0" smtClean="0"/>
          </a:p>
          <a:p>
            <a:pPr marL="114300" indent="0">
              <a:buNone/>
            </a:pPr>
            <a:r>
              <a:rPr lang="en-CA" dirty="0" smtClean="0"/>
              <a:t>Part </a:t>
            </a:r>
            <a:r>
              <a:rPr lang="en-CA" dirty="0"/>
              <a:t>A.  Add more animation frames to the animation and play with the duration.</a:t>
            </a:r>
          </a:p>
          <a:p>
            <a:pPr marL="114300" indent="0">
              <a:buNone/>
            </a:pPr>
            <a:endParaRPr lang="en-CA" dirty="0" smtClean="0"/>
          </a:p>
          <a:p>
            <a:pPr marL="114300" indent="0">
              <a:buNone/>
            </a:pPr>
            <a:r>
              <a:rPr lang="en-CA" dirty="0" smtClean="0"/>
              <a:t>Part </a:t>
            </a:r>
            <a:r>
              <a:rPr lang="en-CA" dirty="0"/>
              <a:t>B.  Add a key to loop the </a:t>
            </a:r>
            <a:r>
              <a:rPr lang="en-CA" dirty="0" smtClean="0"/>
              <a:t>animation</a:t>
            </a:r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r>
              <a:rPr lang="en-CA" dirty="0" smtClean="0"/>
              <a:t>Part C.  Add a new </a:t>
            </a:r>
            <a:r>
              <a:rPr lang="en-CA" dirty="0" err="1" smtClean="0"/>
              <a:t>drawable</a:t>
            </a:r>
            <a:r>
              <a:rPr lang="en-CA" dirty="0"/>
              <a:t> </a:t>
            </a:r>
            <a:r>
              <a:rPr lang="en-CA" dirty="0" smtClean="0"/>
              <a:t>color and programmatically add a new frame.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8913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Resource Links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Android link for View Animation</a:t>
            </a:r>
          </a:p>
          <a:p>
            <a:pPr lvl="1"/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developer.android.com/guide/topics/graphics/view-animation.html#frame-animation</a:t>
            </a:r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smtClean="0"/>
              <a:t>Android link for Property Animation</a:t>
            </a:r>
          </a:p>
          <a:p>
            <a:pPr lvl="1"/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developer.android.com/guide/topics/graphics/animation.html</a:t>
            </a:r>
            <a:endParaRPr lang="en-CA" dirty="0" smtClean="0"/>
          </a:p>
          <a:p>
            <a:pPr lvl="1"/>
            <a:endParaRPr lang="en-CA" dirty="0"/>
          </a:p>
          <a:p>
            <a:r>
              <a:rPr lang="en-CA" dirty="0" smtClean="0"/>
              <a:t>Android Animation API Demos</a:t>
            </a:r>
          </a:p>
          <a:p>
            <a:pPr lvl="1"/>
            <a:r>
              <a:rPr lang="en-CA" dirty="0">
                <a:hlinkClick r:id="rId4"/>
              </a:rPr>
              <a:t>http://developer.android.com/resources/samples/ApiDemos/src/com/example/android/apis/animation/index.html</a:t>
            </a:r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430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88620" indent="-342900"/>
            <a:r>
              <a:rPr lang="en-CA" dirty="0"/>
              <a:t>Background</a:t>
            </a:r>
          </a:p>
          <a:p>
            <a:pPr marL="388620" indent="-342900"/>
            <a:r>
              <a:rPr lang="en-CA" dirty="0" smtClean="0"/>
              <a:t>View Animation </a:t>
            </a:r>
            <a:endParaRPr lang="en-CA" dirty="0"/>
          </a:p>
          <a:p>
            <a:pPr marL="388620" indent="-342900"/>
            <a:r>
              <a:rPr lang="en-CA" dirty="0" smtClean="0"/>
              <a:t>Tween Animation</a:t>
            </a:r>
            <a:endParaRPr lang="en-CA" dirty="0"/>
          </a:p>
          <a:p>
            <a:pPr marL="685800" lvl="1" indent="-342900"/>
            <a:r>
              <a:rPr lang="en-CA" dirty="0" smtClean="0"/>
              <a:t>Tween Animation XML</a:t>
            </a:r>
            <a:endParaRPr lang="en-CA" dirty="0"/>
          </a:p>
          <a:p>
            <a:pPr marL="685800" lvl="1" indent="-342900"/>
            <a:r>
              <a:rPr lang="en-CA" dirty="0" smtClean="0"/>
              <a:t>Tween Animation Source Code</a:t>
            </a:r>
            <a:endParaRPr lang="en-CA" dirty="0"/>
          </a:p>
          <a:p>
            <a:pPr marL="685800" lvl="1" indent="-342900"/>
            <a:r>
              <a:rPr lang="en-CA" dirty="0" smtClean="0"/>
              <a:t>Tween Animation Final Notes</a:t>
            </a:r>
          </a:p>
          <a:p>
            <a:pPr marL="685800" lvl="1" indent="-342900"/>
            <a:r>
              <a:rPr lang="en-CA" dirty="0" smtClean="0"/>
              <a:t>Tween Animation Lab Exercises</a:t>
            </a:r>
            <a:endParaRPr lang="en-CA" dirty="0"/>
          </a:p>
          <a:p>
            <a:pPr marL="388620" indent="-342900"/>
            <a:r>
              <a:rPr lang="en-CA" dirty="0" smtClean="0"/>
              <a:t>Frame Animation</a:t>
            </a:r>
          </a:p>
          <a:p>
            <a:pPr marL="685800" lvl="1" indent="-342900"/>
            <a:r>
              <a:rPr lang="en-CA" dirty="0" smtClean="0"/>
              <a:t>Frame Animation XML</a:t>
            </a:r>
          </a:p>
          <a:p>
            <a:pPr marL="685800" lvl="1" indent="-342900"/>
            <a:r>
              <a:rPr lang="en-CA" dirty="0" smtClean="0"/>
              <a:t>Frame Animation Source Code</a:t>
            </a:r>
          </a:p>
          <a:p>
            <a:pPr marL="685800" lvl="1" indent="-342900"/>
            <a:r>
              <a:rPr lang="en-CA" dirty="0" smtClean="0"/>
              <a:t>Frame Animation Final Notes</a:t>
            </a:r>
          </a:p>
          <a:p>
            <a:pPr marL="685800" lvl="1" indent="-342900"/>
            <a:r>
              <a:rPr lang="en-CA" dirty="0" smtClean="0"/>
              <a:t>Frame Animation Lab Exercises</a:t>
            </a:r>
          </a:p>
          <a:p>
            <a:pPr marL="388620" indent="-342900"/>
            <a:r>
              <a:rPr lang="en-CA" dirty="0" smtClean="0"/>
              <a:t>Resource Links</a:t>
            </a:r>
          </a:p>
          <a:p>
            <a:pPr marL="388620" indent="-342900"/>
            <a:endParaRPr lang="en-CA" dirty="0"/>
          </a:p>
          <a:p>
            <a:pPr marL="11430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88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Background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400" dirty="0" smtClean="0"/>
              <a:t>Two major categories of android animation</a:t>
            </a:r>
          </a:p>
          <a:p>
            <a:pPr lvl="1"/>
            <a:r>
              <a:rPr lang="en-CA" dirty="0" smtClean="0"/>
              <a:t>View Animation</a:t>
            </a:r>
          </a:p>
          <a:p>
            <a:pPr lvl="1"/>
            <a:r>
              <a:rPr lang="en-CA" dirty="0" smtClean="0"/>
              <a:t>Property Animation</a:t>
            </a:r>
          </a:p>
          <a:p>
            <a:pPr marL="411480" lvl="1" indent="0">
              <a:buNone/>
            </a:pPr>
            <a:endParaRPr lang="en-CA" dirty="0"/>
          </a:p>
          <a:p>
            <a:r>
              <a:rPr lang="en-CA" sz="2400" dirty="0" smtClean="0"/>
              <a:t>View Animation is an older animation method and can be sub-divided into two types</a:t>
            </a:r>
          </a:p>
          <a:p>
            <a:pPr lvl="1"/>
            <a:r>
              <a:rPr lang="en-CA" dirty="0" smtClean="0"/>
              <a:t>Tween Animation</a:t>
            </a:r>
          </a:p>
          <a:p>
            <a:pPr lvl="1"/>
            <a:r>
              <a:rPr lang="en-CA" dirty="0" smtClean="0"/>
              <a:t>Frame by Frame</a:t>
            </a:r>
          </a:p>
          <a:p>
            <a:pPr lvl="1"/>
            <a:endParaRPr lang="en-CA" dirty="0"/>
          </a:p>
          <a:p>
            <a:r>
              <a:rPr lang="en-CA" dirty="0" smtClean="0"/>
              <a:t>Property Animation</a:t>
            </a:r>
          </a:p>
          <a:p>
            <a:pPr lvl="1"/>
            <a:r>
              <a:rPr lang="en-CA" dirty="0" smtClean="0"/>
              <a:t>A newer, more powerful and complex method for performing animation</a:t>
            </a:r>
          </a:p>
          <a:p>
            <a:pPr marL="411480" lvl="1" indent="0">
              <a:buNone/>
            </a:pPr>
            <a:endParaRPr lang="en-CA" dirty="0" smtClean="0"/>
          </a:p>
          <a:p>
            <a:r>
              <a:rPr lang="en-CA" dirty="0" smtClean="0"/>
              <a:t>This tutorial will concentrate mainly on View Animations and not discuss Property Animations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7915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View Animation?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It used on view objects to preform:</a:t>
            </a:r>
          </a:p>
          <a:p>
            <a:pPr lvl="1"/>
            <a:r>
              <a:rPr lang="en-CA" dirty="0" smtClean="0"/>
              <a:t>Tween Animation </a:t>
            </a:r>
          </a:p>
          <a:p>
            <a:pPr lvl="1"/>
            <a:r>
              <a:rPr lang="en-CA" dirty="0" smtClean="0"/>
              <a:t>Frame by Frame Animation</a:t>
            </a:r>
          </a:p>
          <a:p>
            <a:pPr lvl="1"/>
            <a:endParaRPr lang="en-CA" dirty="0"/>
          </a:p>
          <a:p>
            <a:r>
              <a:rPr lang="en-CA" dirty="0" smtClean="0"/>
              <a:t>For Tween Animation, the </a:t>
            </a:r>
            <a:r>
              <a:rPr lang="en-CA" dirty="0" smtClean="0"/>
              <a:t>main classes are</a:t>
            </a:r>
            <a:r>
              <a:rPr lang="en-CA" dirty="0" smtClean="0"/>
              <a:t>:</a:t>
            </a:r>
          </a:p>
          <a:p>
            <a:pPr lvl="1"/>
            <a:r>
              <a:rPr lang="en-CA" dirty="0" err="1" smtClean="0"/>
              <a:t>AnimationSet</a:t>
            </a:r>
            <a:endParaRPr lang="en-CA" dirty="0"/>
          </a:p>
          <a:p>
            <a:pPr lvl="1"/>
            <a:r>
              <a:rPr lang="en-CA" dirty="0"/>
              <a:t>Animation</a:t>
            </a:r>
          </a:p>
          <a:p>
            <a:pPr lvl="1"/>
            <a:r>
              <a:rPr lang="en-CA" dirty="0" err="1"/>
              <a:t>AnimationUtils</a:t>
            </a:r>
            <a:endParaRPr lang="en-CA" dirty="0"/>
          </a:p>
          <a:p>
            <a:pPr lvl="1"/>
            <a:r>
              <a:rPr lang="en-CA" dirty="0" err="1"/>
              <a:t>ViewFlipper</a:t>
            </a:r>
            <a:endParaRPr lang="en-CA" dirty="0"/>
          </a:p>
          <a:p>
            <a:pPr lvl="1"/>
            <a:endParaRPr lang="en-CA" dirty="0" smtClean="0"/>
          </a:p>
          <a:p>
            <a:r>
              <a:rPr lang="en-CA" dirty="0" smtClean="0"/>
              <a:t>For Frame by Frame Animation, the class to look at is:</a:t>
            </a:r>
          </a:p>
          <a:p>
            <a:pPr lvl="1"/>
            <a:r>
              <a:rPr lang="en-CA" dirty="0" err="1"/>
              <a:t>AnimationDrawable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35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Tween Animation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Defined through </a:t>
            </a:r>
            <a:r>
              <a:rPr lang="en-CA" dirty="0" err="1" smtClean="0"/>
              <a:t>AnimationSet</a:t>
            </a:r>
            <a:r>
              <a:rPr lang="en-CA" dirty="0" smtClean="0"/>
              <a:t> &amp; Animation classes</a:t>
            </a:r>
          </a:p>
          <a:p>
            <a:endParaRPr lang="en-CA" dirty="0" smtClean="0"/>
          </a:p>
          <a:p>
            <a:r>
              <a:rPr lang="en-CA" dirty="0" smtClean="0"/>
              <a:t>Calculates the animation given info:</a:t>
            </a:r>
          </a:p>
          <a:p>
            <a:pPr lvl="1"/>
            <a:r>
              <a:rPr lang="en-CA" dirty="0" smtClean="0"/>
              <a:t>Start point</a:t>
            </a:r>
          </a:p>
          <a:p>
            <a:pPr lvl="1"/>
            <a:r>
              <a:rPr lang="en-CA" dirty="0" smtClean="0"/>
              <a:t>End point</a:t>
            </a:r>
          </a:p>
          <a:p>
            <a:pPr lvl="1"/>
            <a:r>
              <a:rPr lang="en-CA" dirty="0" smtClean="0"/>
              <a:t>Size</a:t>
            </a:r>
          </a:p>
          <a:p>
            <a:pPr lvl="1"/>
            <a:r>
              <a:rPr lang="en-CA" dirty="0" smtClean="0"/>
              <a:t>Rotation</a:t>
            </a:r>
          </a:p>
          <a:p>
            <a:pPr lvl="1"/>
            <a:r>
              <a:rPr lang="en-CA" dirty="0" smtClean="0"/>
              <a:t>Transparency</a:t>
            </a:r>
          </a:p>
          <a:p>
            <a:pPr lvl="1"/>
            <a:r>
              <a:rPr lang="en-CA" dirty="0" smtClean="0"/>
              <a:t>Other common animation aspects</a:t>
            </a:r>
          </a:p>
          <a:p>
            <a:pPr lvl="1"/>
            <a:endParaRPr lang="en-CA" dirty="0"/>
          </a:p>
          <a:p>
            <a:r>
              <a:rPr lang="en-CA" dirty="0" smtClean="0"/>
              <a:t>Performs series of simple transformations (position, size, rotation, transparency) on view object’s contents</a:t>
            </a:r>
          </a:p>
          <a:p>
            <a:pPr lvl="1"/>
            <a:r>
              <a:rPr lang="en-CA" dirty="0" smtClean="0"/>
              <a:t>Example – rotating, growing, or shrinking text</a:t>
            </a:r>
          </a:p>
          <a:p>
            <a:pPr marL="11430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1650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Tween Animation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Defined by set of transformation instructions, start time, and animation durations</a:t>
            </a:r>
          </a:p>
          <a:p>
            <a:pPr lvl="1"/>
            <a:r>
              <a:rPr lang="en-CA" dirty="0" smtClean="0"/>
              <a:t>Transformations can be defined through xml or program codes</a:t>
            </a:r>
          </a:p>
          <a:p>
            <a:pPr lvl="1"/>
            <a:endParaRPr lang="en-CA" dirty="0"/>
          </a:p>
          <a:p>
            <a:r>
              <a:rPr lang="en-CA" dirty="0" smtClean="0"/>
              <a:t>Animation can occur sequential or simultaneously</a:t>
            </a:r>
          </a:p>
          <a:p>
            <a:pPr lvl="1"/>
            <a:r>
              <a:rPr lang="en-CA" dirty="0" smtClean="0"/>
              <a:t>Sequential Example – moving text from left to right and then rotate </a:t>
            </a:r>
          </a:p>
          <a:p>
            <a:pPr lvl="1"/>
            <a:r>
              <a:rPr lang="en-CA" dirty="0" smtClean="0"/>
              <a:t>Simultaneous Example- moving text from left to right and rotating all at the same time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6813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Tween XML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The xml file must contain a single root element</a:t>
            </a:r>
          </a:p>
          <a:p>
            <a:endParaRPr lang="en-CA" dirty="0"/>
          </a:p>
          <a:p>
            <a:r>
              <a:rPr lang="en-CA" dirty="0" smtClean="0"/>
              <a:t>The root element is either a single:</a:t>
            </a:r>
          </a:p>
          <a:p>
            <a:pPr lvl="1"/>
            <a:r>
              <a:rPr lang="en-CA" dirty="0" smtClean="0"/>
              <a:t>&lt;alpha&gt; – color information</a:t>
            </a:r>
          </a:p>
          <a:p>
            <a:pPr lvl="1"/>
            <a:r>
              <a:rPr lang="en-CA" dirty="0" smtClean="0"/>
              <a:t>&lt;scale&gt; – scaling information</a:t>
            </a:r>
          </a:p>
          <a:p>
            <a:pPr lvl="1"/>
            <a:r>
              <a:rPr lang="en-CA" dirty="0" smtClean="0"/>
              <a:t>&lt;translate&gt; – translation information</a:t>
            </a:r>
          </a:p>
          <a:p>
            <a:pPr lvl="1"/>
            <a:r>
              <a:rPr lang="en-CA" dirty="0" smtClean="0"/>
              <a:t>&lt;rotate&gt; – rotation information</a:t>
            </a:r>
          </a:p>
          <a:p>
            <a:pPr lvl="1"/>
            <a:r>
              <a:rPr lang="en-CA" dirty="0" smtClean="0"/>
              <a:t>Interpolator element – interpolation information</a:t>
            </a:r>
          </a:p>
          <a:p>
            <a:pPr lvl="1"/>
            <a:r>
              <a:rPr lang="en-CA" dirty="0" smtClean="0"/>
              <a:t>&lt;set&gt; - a group of element and may include another &lt;set&gt;</a:t>
            </a:r>
          </a:p>
          <a:p>
            <a:pPr lvl="1"/>
            <a:endParaRPr lang="en-CA" dirty="0"/>
          </a:p>
          <a:p>
            <a:r>
              <a:rPr lang="en-CA" dirty="0" smtClean="0"/>
              <a:t>By default, all animations are applied simultaneously</a:t>
            </a:r>
          </a:p>
          <a:p>
            <a:endParaRPr lang="en-CA" dirty="0"/>
          </a:p>
          <a:p>
            <a:r>
              <a:rPr lang="en-CA" dirty="0" smtClean="0"/>
              <a:t>To get sequential animation, one must set the “</a:t>
            </a:r>
            <a:r>
              <a:rPr lang="en-CA" dirty="0" err="1" smtClean="0"/>
              <a:t>startOffset</a:t>
            </a:r>
            <a:r>
              <a:rPr lang="en-CA" dirty="0" smtClean="0"/>
              <a:t>” attribute to a value &gt;= the preceding transformation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539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Sample Tween XML Code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620000" cy="48006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CA" sz="1500" dirty="0"/>
              <a:t>&lt;set </a:t>
            </a:r>
            <a:r>
              <a:rPr lang="en-CA" sz="1500" dirty="0" err="1"/>
              <a:t>android:shareInterpolator</a:t>
            </a:r>
            <a:r>
              <a:rPr lang="en-CA" sz="1500" dirty="0"/>
              <a:t>="false"&gt;   </a:t>
            </a:r>
            <a:r>
              <a:rPr lang="en-CA" sz="1500" dirty="0">
                <a:solidFill>
                  <a:srgbClr val="FF0000"/>
                </a:solidFill>
              </a:rPr>
              <a:t>//SINGLE ROOT</a:t>
            </a:r>
          </a:p>
          <a:p>
            <a:pPr marL="114300" indent="0">
              <a:buNone/>
            </a:pPr>
            <a:r>
              <a:rPr lang="en-CA" sz="1500" dirty="0"/>
              <a:t>    &lt;</a:t>
            </a:r>
            <a:r>
              <a:rPr lang="en-CA" sz="1500" dirty="0" smtClean="0"/>
              <a:t>scale </a:t>
            </a:r>
            <a:r>
              <a:rPr lang="en-CA" sz="1500" dirty="0" err="1" smtClean="0"/>
              <a:t>android:interpolator</a:t>
            </a:r>
            <a:r>
              <a:rPr lang="en-CA" sz="1500" dirty="0"/>
              <a:t>="@</a:t>
            </a:r>
            <a:r>
              <a:rPr lang="en-CA" sz="1500" dirty="0" err="1"/>
              <a:t>android:anim</a:t>
            </a:r>
            <a:r>
              <a:rPr lang="en-CA" sz="1500" dirty="0"/>
              <a:t>/</a:t>
            </a:r>
            <a:r>
              <a:rPr lang="en-CA" sz="1500" dirty="0" err="1"/>
              <a:t>accelerate_decelerate_interpolator</a:t>
            </a:r>
            <a:r>
              <a:rPr lang="en-CA" sz="1500" dirty="0"/>
              <a:t>"</a:t>
            </a:r>
          </a:p>
          <a:p>
            <a:pPr marL="114300" indent="0">
              <a:buNone/>
            </a:pPr>
            <a:r>
              <a:rPr lang="en-CA" sz="1500" dirty="0"/>
              <a:t>        </a:t>
            </a:r>
            <a:r>
              <a:rPr lang="en-CA" sz="1500" dirty="0" err="1"/>
              <a:t>android:fromXScale</a:t>
            </a:r>
            <a:r>
              <a:rPr lang="en-CA" sz="1500" dirty="0"/>
              <a:t>="</a:t>
            </a:r>
            <a:r>
              <a:rPr lang="en-CA" sz="1500" dirty="0" smtClean="0"/>
              <a:t>1.0“ </a:t>
            </a:r>
            <a:r>
              <a:rPr lang="en-CA" sz="1500" dirty="0" err="1" smtClean="0"/>
              <a:t>android:toXScale</a:t>
            </a:r>
            <a:r>
              <a:rPr lang="en-CA" sz="1500" dirty="0"/>
              <a:t>="1.4"</a:t>
            </a:r>
          </a:p>
          <a:p>
            <a:pPr marL="114300" indent="0">
              <a:buNone/>
            </a:pPr>
            <a:r>
              <a:rPr lang="en-CA" sz="1500" dirty="0" smtClean="0"/>
              <a:t>        </a:t>
            </a:r>
            <a:r>
              <a:rPr lang="en-CA" sz="1500" dirty="0" err="1" smtClean="0"/>
              <a:t>android:fromYScale</a:t>
            </a:r>
            <a:r>
              <a:rPr lang="en-CA" sz="1500" dirty="0" smtClean="0"/>
              <a:t>="1.0“ </a:t>
            </a:r>
            <a:r>
              <a:rPr lang="en-CA" sz="1500" dirty="0" err="1" smtClean="0"/>
              <a:t>android:toYScale</a:t>
            </a:r>
            <a:r>
              <a:rPr lang="en-CA" sz="1500" dirty="0" smtClean="0"/>
              <a:t>="0.6"</a:t>
            </a:r>
          </a:p>
          <a:p>
            <a:pPr marL="114300" indent="0">
              <a:buNone/>
            </a:pPr>
            <a:r>
              <a:rPr lang="en-CA" sz="1500" dirty="0" smtClean="0"/>
              <a:t>        </a:t>
            </a:r>
            <a:r>
              <a:rPr lang="en-CA" sz="1500" dirty="0" err="1"/>
              <a:t>android:pivotX</a:t>
            </a:r>
            <a:r>
              <a:rPr lang="en-CA" sz="1500" dirty="0"/>
              <a:t>="50</a:t>
            </a:r>
            <a:r>
              <a:rPr lang="en-CA" sz="1500" dirty="0" smtClean="0"/>
              <a:t>%“ </a:t>
            </a:r>
            <a:r>
              <a:rPr lang="en-CA" sz="1500" dirty="0" err="1" smtClean="0"/>
              <a:t>android:pivotY</a:t>
            </a:r>
            <a:r>
              <a:rPr lang="en-CA" sz="1500" dirty="0"/>
              <a:t>="50%"</a:t>
            </a:r>
          </a:p>
          <a:p>
            <a:pPr marL="114300" indent="0">
              <a:buNone/>
            </a:pPr>
            <a:r>
              <a:rPr lang="en-CA" sz="1500" dirty="0"/>
              <a:t>        </a:t>
            </a:r>
            <a:r>
              <a:rPr lang="en-CA" sz="1500" dirty="0" err="1"/>
              <a:t>android:fillAfter</a:t>
            </a:r>
            <a:r>
              <a:rPr lang="en-CA" sz="1500" dirty="0"/>
              <a:t>="</a:t>
            </a:r>
            <a:r>
              <a:rPr lang="en-CA" sz="1500" dirty="0" smtClean="0"/>
              <a:t>false” </a:t>
            </a:r>
            <a:r>
              <a:rPr lang="en-CA" sz="1500" dirty="0" err="1" smtClean="0"/>
              <a:t>android:duration</a:t>
            </a:r>
            <a:r>
              <a:rPr lang="en-CA" sz="1500" dirty="0"/>
              <a:t>="700" </a:t>
            </a:r>
            <a:r>
              <a:rPr lang="en-CA" sz="1500" dirty="0" smtClean="0"/>
              <a:t>/&gt;   </a:t>
            </a:r>
            <a:r>
              <a:rPr lang="en-CA" sz="1500" dirty="0" smtClean="0">
                <a:solidFill>
                  <a:srgbClr val="FF0000"/>
                </a:solidFill>
              </a:rPr>
              <a:t>//1</a:t>
            </a:r>
            <a:r>
              <a:rPr lang="en-CA" sz="1500" baseline="30000" dirty="0" smtClean="0">
                <a:solidFill>
                  <a:srgbClr val="FF0000"/>
                </a:solidFill>
              </a:rPr>
              <a:t>st</a:t>
            </a:r>
            <a:r>
              <a:rPr lang="en-CA" sz="1500" dirty="0" smtClean="0">
                <a:solidFill>
                  <a:srgbClr val="FF0000"/>
                </a:solidFill>
              </a:rPr>
              <a:t> animation end at 700ms</a:t>
            </a:r>
            <a:endParaRPr lang="en-CA" sz="15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CA" sz="1500" dirty="0"/>
              <a:t>    &lt;set </a:t>
            </a:r>
            <a:r>
              <a:rPr lang="en-CA" sz="1500" dirty="0" err="1" smtClean="0"/>
              <a:t>android:interpolator</a:t>
            </a:r>
            <a:r>
              <a:rPr lang="en-CA" sz="1500" dirty="0"/>
              <a:t>="@</a:t>
            </a:r>
            <a:r>
              <a:rPr lang="en-CA" sz="1500" dirty="0" err="1"/>
              <a:t>android:anim</a:t>
            </a:r>
            <a:r>
              <a:rPr lang="en-CA" sz="1500" dirty="0"/>
              <a:t>/</a:t>
            </a:r>
            <a:r>
              <a:rPr lang="en-CA" sz="1500" dirty="0" err="1"/>
              <a:t>decelerate_interpolator</a:t>
            </a:r>
            <a:r>
              <a:rPr lang="en-CA" sz="1500" dirty="0"/>
              <a:t>"&gt;</a:t>
            </a:r>
          </a:p>
          <a:p>
            <a:pPr marL="114300" indent="0">
              <a:buNone/>
            </a:pPr>
            <a:r>
              <a:rPr lang="en-CA" sz="1500" dirty="0"/>
              <a:t>        &lt;</a:t>
            </a:r>
            <a:r>
              <a:rPr lang="en-CA" sz="1500" dirty="0" smtClean="0"/>
              <a:t>scal</a:t>
            </a:r>
            <a:r>
              <a:rPr lang="en-CA" sz="1500" dirty="0"/>
              <a:t>e</a:t>
            </a:r>
            <a:r>
              <a:rPr lang="en-CA" sz="1500" dirty="0" smtClean="0"/>
              <a:t> </a:t>
            </a:r>
            <a:r>
              <a:rPr lang="en-CA" sz="1500" dirty="0" err="1" smtClean="0"/>
              <a:t>android:fromXScale</a:t>
            </a:r>
            <a:r>
              <a:rPr lang="en-CA" sz="1500" dirty="0"/>
              <a:t>="</a:t>
            </a:r>
            <a:r>
              <a:rPr lang="en-CA" sz="1500" dirty="0" smtClean="0"/>
              <a:t>1.4“ </a:t>
            </a:r>
            <a:r>
              <a:rPr lang="en-CA" sz="1500" dirty="0" err="1" smtClean="0"/>
              <a:t>android:toXScale</a:t>
            </a:r>
            <a:r>
              <a:rPr lang="en-CA" sz="1500" dirty="0"/>
              <a:t>="0.0"  </a:t>
            </a:r>
            <a:endParaRPr lang="en-CA" sz="1500" dirty="0" smtClean="0"/>
          </a:p>
          <a:p>
            <a:pPr marL="114300" indent="0">
              <a:buNone/>
            </a:pPr>
            <a:r>
              <a:rPr lang="en-CA" sz="1500" dirty="0" smtClean="0"/>
              <a:t>           </a:t>
            </a:r>
            <a:r>
              <a:rPr lang="en-CA" sz="1500" dirty="0" err="1" smtClean="0"/>
              <a:t>android:fromYScale</a:t>
            </a:r>
            <a:r>
              <a:rPr lang="en-CA" sz="1500" dirty="0" smtClean="0"/>
              <a:t>="0.6" </a:t>
            </a:r>
            <a:r>
              <a:rPr lang="en-CA" sz="1500" dirty="0" err="1" smtClean="0"/>
              <a:t>android:toYScale</a:t>
            </a:r>
            <a:r>
              <a:rPr lang="en-CA" sz="1500" dirty="0" smtClean="0"/>
              <a:t>="0.0"</a:t>
            </a:r>
          </a:p>
          <a:p>
            <a:pPr marL="114300" indent="0">
              <a:buNone/>
            </a:pPr>
            <a:r>
              <a:rPr lang="en-CA" sz="1500" dirty="0" smtClean="0"/>
              <a:t>           </a:t>
            </a:r>
            <a:r>
              <a:rPr lang="en-CA" sz="1500" dirty="0" err="1"/>
              <a:t>android:pivotX</a:t>
            </a:r>
            <a:r>
              <a:rPr lang="en-CA" sz="1500" dirty="0"/>
              <a:t>="50</a:t>
            </a:r>
            <a:r>
              <a:rPr lang="en-CA" sz="1500" dirty="0" smtClean="0"/>
              <a:t>%" </a:t>
            </a:r>
            <a:r>
              <a:rPr lang="en-CA" sz="1500" dirty="0" err="1"/>
              <a:t>android:pivotY</a:t>
            </a:r>
            <a:r>
              <a:rPr lang="en-CA" sz="1500" dirty="0"/>
              <a:t>="50%"</a:t>
            </a:r>
          </a:p>
          <a:p>
            <a:pPr marL="114300" indent="0">
              <a:buNone/>
            </a:pPr>
            <a:r>
              <a:rPr lang="en-CA" sz="1500" dirty="0"/>
              <a:t>           </a:t>
            </a:r>
            <a:r>
              <a:rPr lang="en-CA" sz="1500" dirty="0" err="1"/>
              <a:t>android:startOffset</a:t>
            </a:r>
            <a:r>
              <a:rPr lang="en-CA" sz="1500" dirty="0"/>
              <a:t>="700"	</a:t>
            </a:r>
            <a:r>
              <a:rPr lang="en-CA" sz="1500" dirty="0" smtClean="0">
                <a:solidFill>
                  <a:srgbClr val="FF0000"/>
                </a:solidFill>
              </a:rPr>
              <a:t>//2</a:t>
            </a:r>
            <a:r>
              <a:rPr lang="en-CA" sz="1500" baseline="30000" dirty="0" smtClean="0">
                <a:solidFill>
                  <a:srgbClr val="FF0000"/>
                </a:solidFill>
              </a:rPr>
              <a:t>nd</a:t>
            </a:r>
            <a:r>
              <a:rPr lang="en-CA" sz="1500" dirty="0" smtClean="0">
                <a:solidFill>
                  <a:srgbClr val="FF0000"/>
                </a:solidFill>
              </a:rPr>
              <a:t> animation starts at 700ms - happen simultaneously</a:t>
            </a:r>
            <a:endParaRPr lang="en-CA" sz="15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CA" sz="1500" dirty="0"/>
              <a:t>           </a:t>
            </a:r>
            <a:r>
              <a:rPr lang="en-CA" sz="1500" dirty="0" err="1"/>
              <a:t>android:duration</a:t>
            </a:r>
            <a:r>
              <a:rPr lang="en-CA" sz="1500" dirty="0"/>
              <a:t>="</a:t>
            </a:r>
            <a:r>
              <a:rPr lang="en-CA" sz="1500" dirty="0" smtClean="0"/>
              <a:t>400"android:fillBefore</a:t>
            </a:r>
            <a:r>
              <a:rPr lang="en-CA" sz="1500" dirty="0"/>
              <a:t>="false" /&gt;</a:t>
            </a:r>
          </a:p>
          <a:p>
            <a:pPr marL="114300" indent="0">
              <a:buNone/>
            </a:pPr>
            <a:r>
              <a:rPr lang="en-CA" sz="1500" dirty="0"/>
              <a:t>        &lt;</a:t>
            </a:r>
            <a:r>
              <a:rPr lang="en-CA" sz="1500" dirty="0" smtClean="0"/>
              <a:t>rotate </a:t>
            </a:r>
            <a:r>
              <a:rPr lang="en-CA" sz="1500" dirty="0" err="1" smtClean="0"/>
              <a:t>android:fromDegrees</a:t>
            </a:r>
            <a:r>
              <a:rPr lang="en-CA" sz="1500" dirty="0"/>
              <a:t>="</a:t>
            </a:r>
            <a:r>
              <a:rPr lang="en-CA" sz="1500" dirty="0" smtClean="0"/>
              <a:t>0"android:toDegrees</a:t>
            </a:r>
            <a:r>
              <a:rPr lang="en-CA" sz="1500" dirty="0"/>
              <a:t>="-45"</a:t>
            </a:r>
          </a:p>
          <a:p>
            <a:pPr marL="114300" indent="0">
              <a:buNone/>
            </a:pPr>
            <a:r>
              <a:rPr lang="en-CA" sz="1500" dirty="0"/>
              <a:t>           </a:t>
            </a:r>
            <a:r>
              <a:rPr lang="en-CA" sz="1500" dirty="0" err="1"/>
              <a:t>android:toYScale</a:t>
            </a:r>
            <a:r>
              <a:rPr lang="en-CA" sz="1500" dirty="0"/>
              <a:t>="</a:t>
            </a:r>
            <a:r>
              <a:rPr lang="en-CA" sz="1500" dirty="0" smtClean="0"/>
              <a:t>0.0“ </a:t>
            </a:r>
            <a:r>
              <a:rPr lang="en-CA" sz="1500" dirty="0" err="1" smtClean="0"/>
              <a:t>android:pivotX</a:t>
            </a:r>
            <a:r>
              <a:rPr lang="en-CA" sz="1500" dirty="0"/>
              <a:t>="50</a:t>
            </a:r>
            <a:r>
              <a:rPr lang="en-CA" sz="1500" dirty="0" smtClean="0"/>
              <a:t>%“ </a:t>
            </a:r>
            <a:r>
              <a:rPr lang="en-CA" sz="1500" dirty="0" err="1" smtClean="0"/>
              <a:t>android:pivotY</a:t>
            </a:r>
            <a:r>
              <a:rPr lang="en-CA" sz="1500" dirty="0"/>
              <a:t>="50%"</a:t>
            </a:r>
          </a:p>
          <a:p>
            <a:pPr marL="114300" indent="0">
              <a:buNone/>
            </a:pPr>
            <a:r>
              <a:rPr lang="en-CA" sz="1500" dirty="0"/>
              <a:t>           </a:t>
            </a:r>
            <a:r>
              <a:rPr lang="en-CA" sz="1500" dirty="0" err="1"/>
              <a:t>android:startOffset</a:t>
            </a:r>
            <a:r>
              <a:rPr lang="en-CA" sz="1500" dirty="0"/>
              <a:t>="</a:t>
            </a:r>
            <a:r>
              <a:rPr lang="en-CA" sz="1500" dirty="0" smtClean="0"/>
              <a:t>700“  </a:t>
            </a:r>
            <a:r>
              <a:rPr lang="en-CA" sz="1500" dirty="0" smtClean="0">
                <a:solidFill>
                  <a:srgbClr val="FF0000"/>
                </a:solidFill>
              </a:rPr>
              <a:t>//</a:t>
            </a:r>
            <a:r>
              <a:rPr lang="en-CA" sz="1500" dirty="0">
                <a:solidFill>
                  <a:srgbClr val="FF0000"/>
                </a:solidFill>
              </a:rPr>
              <a:t>2</a:t>
            </a:r>
            <a:r>
              <a:rPr lang="en-CA" sz="1500" baseline="30000" dirty="0">
                <a:solidFill>
                  <a:srgbClr val="FF0000"/>
                </a:solidFill>
              </a:rPr>
              <a:t>nd</a:t>
            </a:r>
            <a:r>
              <a:rPr lang="en-CA" sz="1500" dirty="0">
                <a:solidFill>
                  <a:srgbClr val="FF0000"/>
                </a:solidFill>
              </a:rPr>
              <a:t> animation starts at </a:t>
            </a:r>
            <a:r>
              <a:rPr lang="en-CA" sz="1500" dirty="0" smtClean="0">
                <a:solidFill>
                  <a:srgbClr val="FF0000"/>
                </a:solidFill>
              </a:rPr>
              <a:t>700ms - </a:t>
            </a:r>
            <a:r>
              <a:rPr lang="en-CA" sz="1500" dirty="0">
                <a:solidFill>
                  <a:srgbClr val="FF0000"/>
                </a:solidFill>
              </a:rPr>
              <a:t>happen simultaneously</a:t>
            </a:r>
          </a:p>
          <a:p>
            <a:pPr marL="114300" indent="0">
              <a:buNone/>
            </a:pPr>
            <a:r>
              <a:rPr lang="en-CA" sz="1500" dirty="0" smtClean="0"/>
              <a:t>           </a:t>
            </a:r>
            <a:r>
              <a:rPr lang="en-CA" sz="1500" dirty="0" err="1"/>
              <a:t>android:duration</a:t>
            </a:r>
            <a:r>
              <a:rPr lang="en-CA" sz="1500" dirty="0"/>
              <a:t>="400" /&gt;</a:t>
            </a:r>
          </a:p>
          <a:p>
            <a:pPr marL="114300" indent="0">
              <a:buNone/>
            </a:pPr>
            <a:r>
              <a:rPr lang="en-CA" sz="1500" dirty="0"/>
              <a:t>    &lt;/set&gt;</a:t>
            </a:r>
          </a:p>
          <a:p>
            <a:pPr marL="114300" indent="0">
              <a:buNone/>
            </a:pPr>
            <a:r>
              <a:rPr lang="en-CA" sz="1500" dirty="0"/>
              <a:t>&lt;/set&gt;</a:t>
            </a:r>
          </a:p>
        </p:txBody>
      </p:sp>
    </p:spTree>
    <p:extLst>
      <p:ext uri="{BB962C8B-B14F-4D97-AF65-F5344CB8AC3E}">
        <p14:creationId xmlns:p14="http://schemas.microsoft.com/office/powerpoint/2010/main" val="1563028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Sample Tween Source Code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CA" dirty="0" smtClean="0"/>
              <a:t>//creating a </a:t>
            </a:r>
            <a:r>
              <a:rPr lang="en-CA" dirty="0" err="1" smtClean="0"/>
              <a:t>viewflipper</a:t>
            </a:r>
            <a:r>
              <a:rPr lang="en-CA" dirty="0" smtClean="0"/>
              <a:t> to </a:t>
            </a:r>
            <a:r>
              <a:rPr lang="en-CA" dirty="0" err="1" smtClean="0"/>
              <a:t>transistion</a:t>
            </a:r>
            <a:r>
              <a:rPr lang="en-CA" dirty="0" smtClean="0"/>
              <a:t> between each image to be animated</a:t>
            </a:r>
          </a:p>
          <a:p>
            <a:pPr marL="114300" indent="0">
              <a:buNone/>
            </a:pPr>
            <a:r>
              <a:rPr lang="en-CA" dirty="0" err="1" smtClean="0"/>
              <a:t>ViewFlipper</a:t>
            </a:r>
            <a:r>
              <a:rPr lang="en-CA" dirty="0" smtClean="0"/>
              <a:t> </a:t>
            </a:r>
            <a:r>
              <a:rPr lang="en-CA" dirty="0" err="1" smtClean="0"/>
              <a:t>mFlipper</a:t>
            </a:r>
            <a:r>
              <a:rPr lang="en-CA" dirty="0" smtClean="0"/>
              <a:t> </a:t>
            </a:r>
            <a:r>
              <a:rPr lang="en-CA" dirty="0"/>
              <a:t>= ((</a:t>
            </a:r>
            <a:r>
              <a:rPr lang="en-CA" dirty="0" err="1" smtClean="0"/>
              <a:t>ViewFlipper</a:t>
            </a:r>
            <a:r>
              <a:rPr lang="en-CA" dirty="0" smtClean="0"/>
              <a:t>) </a:t>
            </a:r>
            <a:r>
              <a:rPr lang="en-CA" b="1" dirty="0" err="1" smtClean="0"/>
              <a:t>this.findViewById</a:t>
            </a:r>
            <a:r>
              <a:rPr lang="en-CA" b="1" dirty="0" smtClean="0"/>
              <a:t>(</a:t>
            </a:r>
            <a:r>
              <a:rPr lang="en-CA" b="1" dirty="0" err="1" smtClean="0"/>
              <a:t>R.id.</a:t>
            </a:r>
            <a:r>
              <a:rPr lang="en-CA" b="1" i="1" dirty="0" err="1" smtClean="0"/>
              <a:t>flipper</a:t>
            </a:r>
            <a:r>
              <a:rPr lang="en-CA" b="1" i="1" dirty="0"/>
              <a:t>));</a:t>
            </a:r>
          </a:p>
          <a:p>
            <a:pPr marL="114300" indent="0">
              <a:buNone/>
            </a:pPr>
            <a:r>
              <a:rPr lang="en-CA" dirty="0" err="1" smtClean="0"/>
              <a:t>mFlipper.startFlipping</a:t>
            </a:r>
            <a:r>
              <a:rPr lang="en-CA" dirty="0"/>
              <a:t>();</a:t>
            </a:r>
          </a:p>
          <a:p>
            <a:pPr marL="114300" indent="0">
              <a:buNone/>
            </a:pPr>
            <a:endParaRPr lang="en-CA" dirty="0" smtClean="0"/>
          </a:p>
          <a:p>
            <a:pPr marL="114300" indent="0">
              <a:buNone/>
            </a:pPr>
            <a:r>
              <a:rPr lang="en-CA" dirty="0" smtClean="0"/>
              <a:t>//load the tween animation</a:t>
            </a:r>
            <a:endParaRPr lang="en-CA" dirty="0"/>
          </a:p>
          <a:p>
            <a:pPr marL="114300" indent="0">
              <a:buNone/>
            </a:pPr>
            <a:r>
              <a:rPr lang="en-CA" dirty="0" err="1" smtClean="0"/>
              <a:t>mFlipper.setOutAnimation</a:t>
            </a:r>
            <a:r>
              <a:rPr lang="en-CA" dirty="0" smtClean="0"/>
              <a:t>(</a:t>
            </a:r>
            <a:r>
              <a:rPr lang="en-CA" dirty="0" err="1" smtClean="0"/>
              <a:t>AnimationUtils.</a:t>
            </a:r>
            <a:r>
              <a:rPr lang="en-CA" i="1" dirty="0" err="1" smtClean="0"/>
              <a:t>loadAnimation</a:t>
            </a:r>
            <a:r>
              <a:rPr lang="en-CA" i="1" dirty="0" smtClean="0"/>
              <a:t>(</a:t>
            </a:r>
            <a:r>
              <a:rPr lang="en-CA" b="1" i="1" dirty="0" err="1" smtClean="0"/>
              <a:t>this,</a:t>
            </a:r>
            <a:r>
              <a:rPr lang="en-CA" dirty="0" err="1" smtClean="0"/>
              <a:t>R.anim.</a:t>
            </a:r>
            <a:r>
              <a:rPr lang="en-CA" i="1" dirty="0" err="1" smtClean="0"/>
              <a:t>hyperspace_jump</a:t>
            </a:r>
            <a:r>
              <a:rPr lang="en-CA" i="1" dirty="0"/>
              <a:t>));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2291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365</TotalTime>
  <Words>876</Words>
  <Application>Microsoft Office PowerPoint</Application>
  <PresentationFormat>On-screen Show (4:3)</PresentationFormat>
  <Paragraphs>183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Android Animation</vt:lpstr>
      <vt:lpstr>Outline</vt:lpstr>
      <vt:lpstr>Background</vt:lpstr>
      <vt:lpstr>What is View Animation?</vt:lpstr>
      <vt:lpstr>Tween Animation</vt:lpstr>
      <vt:lpstr>Tween Animation</vt:lpstr>
      <vt:lpstr>Tween XML</vt:lpstr>
      <vt:lpstr>Sample Tween XML Code</vt:lpstr>
      <vt:lpstr>Sample Tween Source Code</vt:lpstr>
      <vt:lpstr>Tween Animation Final Notes</vt:lpstr>
      <vt:lpstr>Tween Animation Exercises</vt:lpstr>
      <vt:lpstr>Frame Animation</vt:lpstr>
      <vt:lpstr>Sample Frame XML Code</vt:lpstr>
      <vt:lpstr>Sample Frame Source Code</vt:lpstr>
      <vt:lpstr>Frame Animation Final Notes</vt:lpstr>
      <vt:lpstr>Frame Animation Exercises</vt:lpstr>
      <vt:lpstr>Resource 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Animation</dc:title>
  <dc:creator>cqbLabtop1</dc:creator>
  <cp:lastModifiedBy>cqbLabtop1</cp:lastModifiedBy>
  <cp:revision>68</cp:revision>
  <dcterms:created xsi:type="dcterms:W3CDTF">2011-03-10T03:43:44Z</dcterms:created>
  <dcterms:modified xsi:type="dcterms:W3CDTF">2011-03-10T11:24:37Z</dcterms:modified>
</cp:coreProperties>
</file>