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3"/>
  </p:notesMasterIdLst>
  <p:sldIdLst>
    <p:sldId id="791" r:id="rId2"/>
    <p:sldId id="748" r:id="rId3"/>
    <p:sldId id="749" r:id="rId4"/>
    <p:sldId id="535" r:id="rId5"/>
    <p:sldId id="774" r:id="rId6"/>
    <p:sldId id="750" r:id="rId7"/>
    <p:sldId id="775" r:id="rId8"/>
    <p:sldId id="788" r:id="rId9"/>
    <p:sldId id="751" r:id="rId10"/>
    <p:sldId id="789" r:id="rId11"/>
    <p:sldId id="752" r:id="rId12"/>
    <p:sldId id="753" r:id="rId13"/>
    <p:sldId id="776" r:id="rId14"/>
    <p:sldId id="745" r:id="rId15"/>
    <p:sldId id="777" r:id="rId16"/>
    <p:sldId id="754" r:id="rId17"/>
    <p:sldId id="755" r:id="rId18"/>
    <p:sldId id="778" r:id="rId19"/>
    <p:sldId id="779" r:id="rId20"/>
    <p:sldId id="756" r:id="rId21"/>
    <p:sldId id="780" r:id="rId22"/>
    <p:sldId id="746" r:id="rId23"/>
    <p:sldId id="757" r:id="rId24"/>
    <p:sldId id="758" r:id="rId25"/>
    <p:sldId id="759" r:id="rId26"/>
    <p:sldId id="760" r:id="rId27"/>
    <p:sldId id="761" r:id="rId28"/>
    <p:sldId id="762" r:id="rId29"/>
    <p:sldId id="781" r:id="rId30"/>
    <p:sldId id="763" r:id="rId31"/>
    <p:sldId id="782" r:id="rId32"/>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996633"/>
    <a:srgbClr val="6666FF"/>
    <a:srgbClr val="3366FF"/>
    <a:srgbClr val="CCFF99"/>
    <a:srgbClr val="99FF33"/>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709" autoAdjust="0"/>
    <p:restoredTop sz="94688" autoAdjust="0"/>
  </p:normalViewPr>
  <p:slideViewPr>
    <p:cSldViewPr>
      <p:cViewPr>
        <p:scale>
          <a:sx n="75" d="100"/>
          <a:sy n="75" d="100"/>
        </p:scale>
        <p:origin x="-1290" y="-3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5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endParaRPr lang="en-US"/>
          </a:p>
        </p:txBody>
      </p:sp>
      <p:sp>
        <p:nvSpPr>
          <p:cNvPr id="905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endParaRPr lang="en-US"/>
          </a:p>
        </p:txBody>
      </p:sp>
      <p:sp>
        <p:nvSpPr>
          <p:cNvPr id="90522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05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05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endParaRPr lang="en-US"/>
          </a:p>
        </p:txBody>
      </p:sp>
      <p:sp>
        <p:nvSpPr>
          <p:cNvPr id="905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defRPr>
            </a:lvl1pPr>
          </a:lstStyle>
          <a:p>
            <a:fld id="{C8A05000-5339-40F1-B221-82610F4DFEF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8255E4-404D-42D1-A69B-75F6BCC459CC}" type="slidenum">
              <a:rPr lang="en-US"/>
              <a:pPr/>
              <a:t>1</a:t>
            </a:fld>
            <a:endParaRPr lang="en-US"/>
          </a:p>
        </p:txBody>
      </p:sp>
      <p:sp>
        <p:nvSpPr>
          <p:cNvPr id="954370" name="Rectangle 2"/>
          <p:cNvSpPr>
            <a:spLocks noRot="1" noChangeArrowheads="1" noTextEdit="1"/>
          </p:cNvSpPr>
          <p:nvPr>
            <p:ph type="sldImg"/>
          </p:nvPr>
        </p:nvSpPr>
        <p:spPr>
          <a:ln/>
        </p:spPr>
      </p:sp>
      <p:sp>
        <p:nvSpPr>
          <p:cNvPr id="954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8652A7-C2EB-4A2C-8AF1-EF768A29129A}" type="slidenum">
              <a:rPr lang="en-US"/>
              <a:pPr/>
              <a:t>10</a:t>
            </a:fld>
            <a:endParaRPr lang="en-US"/>
          </a:p>
        </p:txBody>
      </p:sp>
      <p:sp>
        <p:nvSpPr>
          <p:cNvPr id="915458" name="Rectangle 2"/>
          <p:cNvSpPr>
            <a:spLocks noRot="1" noChangeArrowheads="1" noTextEdit="1"/>
          </p:cNvSpPr>
          <p:nvPr>
            <p:ph type="sldImg"/>
          </p:nvPr>
        </p:nvSpPr>
        <p:spPr>
          <a:ln/>
        </p:spPr>
      </p:sp>
      <p:sp>
        <p:nvSpPr>
          <p:cNvPr id="915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750B7B-E76B-435A-A0FC-82CD88D18FE9}" type="slidenum">
              <a:rPr lang="en-US"/>
              <a:pPr/>
              <a:t>11</a:t>
            </a:fld>
            <a:endParaRPr lang="en-US"/>
          </a:p>
        </p:txBody>
      </p:sp>
      <p:sp>
        <p:nvSpPr>
          <p:cNvPr id="916482" name="Rectangle 2"/>
          <p:cNvSpPr>
            <a:spLocks noRot="1" noChangeArrowheads="1" noTextEdit="1"/>
          </p:cNvSpPr>
          <p:nvPr>
            <p:ph type="sldImg"/>
          </p:nvPr>
        </p:nvSpPr>
        <p:spPr>
          <a:ln/>
        </p:spPr>
      </p:sp>
      <p:sp>
        <p:nvSpPr>
          <p:cNvPr id="916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ED3788-C27D-4816-A9F3-25FFCD3B44A1}" type="slidenum">
              <a:rPr lang="en-US"/>
              <a:pPr/>
              <a:t>12</a:t>
            </a:fld>
            <a:endParaRPr lang="en-US"/>
          </a:p>
        </p:txBody>
      </p:sp>
      <p:sp>
        <p:nvSpPr>
          <p:cNvPr id="917506" name="Rectangle 2"/>
          <p:cNvSpPr>
            <a:spLocks noRot="1" noChangeArrowheads="1" noTextEdit="1"/>
          </p:cNvSpPr>
          <p:nvPr>
            <p:ph type="sldImg"/>
          </p:nvPr>
        </p:nvSpPr>
        <p:spPr>
          <a:ln/>
        </p:spPr>
      </p:sp>
      <p:sp>
        <p:nvSpPr>
          <p:cNvPr id="917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FCC1A4-8CD0-477C-9B98-E289D9BA852E}" type="slidenum">
              <a:rPr lang="en-US"/>
              <a:pPr/>
              <a:t>13</a:t>
            </a:fld>
            <a:endParaRPr lang="en-US"/>
          </a:p>
        </p:txBody>
      </p:sp>
      <p:sp>
        <p:nvSpPr>
          <p:cNvPr id="918530" name="Rectangle 2"/>
          <p:cNvSpPr>
            <a:spLocks noRot="1" noChangeArrowheads="1" noTextEdit="1"/>
          </p:cNvSpPr>
          <p:nvPr>
            <p:ph type="sldImg"/>
          </p:nvPr>
        </p:nvSpPr>
        <p:spPr>
          <a:ln/>
        </p:spPr>
      </p:sp>
      <p:sp>
        <p:nvSpPr>
          <p:cNvPr id="918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9B59A3-958D-4D92-8E89-8EB60335A4A6}" type="slidenum">
              <a:rPr lang="en-US"/>
              <a:pPr/>
              <a:t>14</a:t>
            </a:fld>
            <a:endParaRPr lang="en-US"/>
          </a:p>
        </p:txBody>
      </p:sp>
      <p:sp>
        <p:nvSpPr>
          <p:cNvPr id="919554" name="Rectangle 2"/>
          <p:cNvSpPr>
            <a:spLocks noRot="1" noChangeArrowheads="1" noTextEdit="1"/>
          </p:cNvSpPr>
          <p:nvPr>
            <p:ph type="sldImg"/>
          </p:nvPr>
        </p:nvSpPr>
        <p:spPr>
          <a:ln/>
        </p:spPr>
      </p:sp>
      <p:sp>
        <p:nvSpPr>
          <p:cNvPr id="919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ECAFE5-D4E9-4E54-8638-2A68AC957020}" type="slidenum">
              <a:rPr lang="en-US"/>
              <a:pPr/>
              <a:t>15</a:t>
            </a:fld>
            <a:endParaRPr lang="en-US"/>
          </a:p>
        </p:txBody>
      </p:sp>
      <p:sp>
        <p:nvSpPr>
          <p:cNvPr id="920578" name="Rectangle 2"/>
          <p:cNvSpPr>
            <a:spLocks noRot="1" noChangeArrowheads="1" noTextEdit="1"/>
          </p:cNvSpPr>
          <p:nvPr>
            <p:ph type="sldImg"/>
          </p:nvPr>
        </p:nvSpPr>
        <p:spPr>
          <a:ln/>
        </p:spPr>
      </p:sp>
      <p:sp>
        <p:nvSpPr>
          <p:cNvPr id="920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45ABE5-5E56-4216-8E90-011BAF99CBE2}" type="slidenum">
              <a:rPr lang="en-US"/>
              <a:pPr/>
              <a:t>16</a:t>
            </a:fld>
            <a:endParaRPr lang="en-US"/>
          </a:p>
        </p:txBody>
      </p:sp>
      <p:sp>
        <p:nvSpPr>
          <p:cNvPr id="921602" name="Rectangle 2"/>
          <p:cNvSpPr>
            <a:spLocks noRot="1" noChangeArrowheads="1" noTextEdit="1"/>
          </p:cNvSpPr>
          <p:nvPr>
            <p:ph type="sldImg"/>
          </p:nvPr>
        </p:nvSpPr>
        <p:spPr>
          <a:ln/>
        </p:spPr>
      </p:sp>
      <p:sp>
        <p:nvSpPr>
          <p:cNvPr id="921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5F8209-C400-4934-AF6D-CFD750950B2A}" type="slidenum">
              <a:rPr lang="en-US"/>
              <a:pPr/>
              <a:t>17</a:t>
            </a:fld>
            <a:endParaRPr lang="en-US"/>
          </a:p>
        </p:txBody>
      </p:sp>
      <p:sp>
        <p:nvSpPr>
          <p:cNvPr id="922626" name="Rectangle 2"/>
          <p:cNvSpPr>
            <a:spLocks noRot="1" noChangeArrowheads="1" noTextEdit="1"/>
          </p:cNvSpPr>
          <p:nvPr>
            <p:ph type="sldImg"/>
          </p:nvPr>
        </p:nvSpPr>
        <p:spPr>
          <a:ln/>
        </p:spPr>
      </p:sp>
      <p:sp>
        <p:nvSpPr>
          <p:cNvPr id="922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66C0C6-82D3-4AD7-A965-57480D0ECE27}" type="slidenum">
              <a:rPr lang="en-US"/>
              <a:pPr/>
              <a:t>18</a:t>
            </a:fld>
            <a:endParaRPr lang="en-US"/>
          </a:p>
        </p:txBody>
      </p:sp>
      <p:sp>
        <p:nvSpPr>
          <p:cNvPr id="923650" name="Rectangle 2"/>
          <p:cNvSpPr>
            <a:spLocks noRot="1" noChangeArrowheads="1" noTextEdit="1"/>
          </p:cNvSpPr>
          <p:nvPr>
            <p:ph type="sldImg"/>
          </p:nvPr>
        </p:nvSpPr>
        <p:spPr>
          <a:ln/>
        </p:spPr>
      </p:sp>
      <p:sp>
        <p:nvSpPr>
          <p:cNvPr id="923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E8F412-10C7-4F0C-97CD-24C87B52F3BE}" type="slidenum">
              <a:rPr lang="en-US"/>
              <a:pPr/>
              <a:t>19</a:t>
            </a:fld>
            <a:endParaRPr lang="en-US"/>
          </a:p>
        </p:txBody>
      </p:sp>
      <p:sp>
        <p:nvSpPr>
          <p:cNvPr id="924674" name="Rectangle 2"/>
          <p:cNvSpPr>
            <a:spLocks noRot="1" noChangeArrowheads="1" noTextEdit="1"/>
          </p:cNvSpPr>
          <p:nvPr>
            <p:ph type="sldImg"/>
          </p:nvPr>
        </p:nvSpPr>
        <p:spPr>
          <a:ln/>
        </p:spPr>
      </p:sp>
      <p:sp>
        <p:nvSpPr>
          <p:cNvPr id="924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CA52E-98A6-4FCF-9783-3DB43E666AB9}" type="slidenum">
              <a:rPr lang="en-US"/>
              <a:pPr/>
              <a:t>2</a:t>
            </a:fld>
            <a:endParaRPr lang="en-US"/>
          </a:p>
        </p:txBody>
      </p:sp>
      <p:sp>
        <p:nvSpPr>
          <p:cNvPr id="907266" name="Rectangle 2"/>
          <p:cNvSpPr>
            <a:spLocks noRot="1" noChangeArrowheads="1" noTextEdit="1"/>
          </p:cNvSpPr>
          <p:nvPr>
            <p:ph type="sldImg"/>
          </p:nvPr>
        </p:nvSpPr>
        <p:spPr>
          <a:ln/>
        </p:spPr>
      </p:sp>
      <p:sp>
        <p:nvSpPr>
          <p:cNvPr id="907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E474D6-FCF8-4738-BD72-E016490AF842}" type="slidenum">
              <a:rPr lang="en-US"/>
              <a:pPr/>
              <a:t>20</a:t>
            </a:fld>
            <a:endParaRPr lang="en-US"/>
          </a:p>
        </p:txBody>
      </p:sp>
      <p:sp>
        <p:nvSpPr>
          <p:cNvPr id="925698" name="Rectangle 2"/>
          <p:cNvSpPr>
            <a:spLocks noRot="1" noChangeArrowheads="1" noTextEdit="1"/>
          </p:cNvSpPr>
          <p:nvPr>
            <p:ph type="sldImg"/>
          </p:nvPr>
        </p:nvSpPr>
        <p:spPr>
          <a:ln/>
        </p:spPr>
      </p:sp>
      <p:sp>
        <p:nvSpPr>
          <p:cNvPr id="925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EFEEB-23F5-4005-B37E-29E5C4F70920}" type="slidenum">
              <a:rPr lang="en-US"/>
              <a:pPr/>
              <a:t>21</a:t>
            </a:fld>
            <a:endParaRPr lang="en-US"/>
          </a:p>
        </p:txBody>
      </p:sp>
      <p:sp>
        <p:nvSpPr>
          <p:cNvPr id="926722" name="Rectangle 2"/>
          <p:cNvSpPr>
            <a:spLocks noRot="1" noChangeArrowheads="1" noTextEdit="1"/>
          </p:cNvSpPr>
          <p:nvPr>
            <p:ph type="sldImg"/>
          </p:nvPr>
        </p:nvSpPr>
        <p:spPr>
          <a:ln/>
        </p:spPr>
      </p:sp>
      <p:sp>
        <p:nvSpPr>
          <p:cNvPr id="926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AC5328-6D87-4A52-91F1-89311280DBDE}" type="slidenum">
              <a:rPr lang="en-US"/>
              <a:pPr/>
              <a:t>22</a:t>
            </a:fld>
            <a:endParaRPr lang="en-US"/>
          </a:p>
        </p:txBody>
      </p:sp>
      <p:sp>
        <p:nvSpPr>
          <p:cNvPr id="927746" name="Rectangle 2"/>
          <p:cNvSpPr>
            <a:spLocks noRot="1" noChangeArrowheads="1" noTextEdit="1"/>
          </p:cNvSpPr>
          <p:nvPr>
            <p:ph type="sldImg"/>
          </p:nvPr>
        </p:nvSpPr>
        <p:spPr>
          <a:ln/>
        </p:spPr>
      </p:sp>
      <p:sp>
        <p:nvSpPr>
          <p:cNvPr id="927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C9BF82-CCA4-4EA2-9B26-CFD6D67D3649}" type="slidenum">
              <a:rPr lang="en-US"/>
              <a:pPr/>
              <a:t>23</a:t>
            </a:fld>
            <a:endParaRPr lang="en-US"/>
          </a:p>
        </p:txBody>
      </p:sp>
      <p:sp>
        <p:nvSpPr>
          <p:cNvPr id="928770" name="Rectangle 2"/>
          <p:cNvSpPr>
            <a:spLocks noRot="1" noChangeArrowheads="1" noTextEdit="1"/>
          </p:cNvSpPr>
          <p:nvPr>
            <p:ph type="sldImg"/>
          </p:nvPr>
        </p:nvSpPr>
        <p:spPr>
          <a:ln/>
        </p:spPr>
      </p:sp>
      <p:sp>
        <p:nvSpPr>
          <p:cNvPr id="928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E503A1-9A4B-4CD9-8187-D99D869FF8D6}" type="slidenum">
              <a:rPr lang="en-US"/>
              <a:pPr/>
              <a:t>24</a:t>
            </a:fld>
            <a:endParaRPr lang="en-US"/>
          </a:p>
        </p:txBody>
      </p:sp>
      <p:sp>
        <p:nvSpPr>
          <p:cNvPr id="929794" name="Rectangle 2"/>
          <p:cNvSpPr>
            <a:spLocks noRot="1" noChangeArrowheads="1" noTextEdit="1"/>
          </p:cNvSpPr>
          <p:nvPr>
            <p:ph type="sldImg"/>
          </p:nvPr>
        </p:nvSpPr>
        <p:spPr>
          <a:ln/>
        </p:spPr>
      </p:sp>
      <p:sp>
        <p:nvSpPr>
          <p:cNvPr id="929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5166D4-1995-4C56-86C3-52F53FF5662C}" type="slidenum">
              <a:rPr lang="en-US"/>
              <a:pPr/>
              <a:t>25</a:t>
            </a:fld>
            <a:endParaRPr lang="en-US"/>
          </a:p>
        </p:txBody>
      </p:sp>
      <p:sp>
        <p:nvSpPr>
          <p:cNvPr id="930818" name="Rectangle 2"/>
          <p:cNvSpPr>
            <a:spLocks noRot="1" noChangeArrowheads="1" noTextEdit="1"/>
          </p:cNvSpPr>
          <p:nvPr>
            <p:ph type="sldImg"/>
          </p:nvPr>
        </p:nvSpPr>
        <p:spPr>
          <a:ln/>
        </p:spPr>
      </p:sp>
      <p:sp>
        <p:nvSpPr>
          <p:cNvPr id="930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856CB6-FE4F-4391-966E-7372E1E1E2BC}" type="slidenum">
              <a:rPr lang="en-US"/>
              <a:pPr/>
              <a:t>26</a:t>
            </a:fld>
            <a:endParaRPr lang="en-US"/>
          </a:p>
        </p:txBody>
      </p:sp>
      <p:sp>
        <p:nvSpPr>
          <p:cNvPr id="931842" name="Rectangle 2"/>
          <p:cNvSpPr>
            <a:spLocks noRot="1" noChangeArrowheads="1" noTextEdit="1"/>
          </p:cNvSpPr>
          <p:nvPr>
            <p:ph type="sldImg"/>
          </p:nvPr>
        </p:nvSpPr>
        <p:spPr>
          <a:ln/>
        </p:spPr>
      </p:sp>
      <p:sp>
        <p:nvSpPr>
          <p:cNvPr id="931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CCB2C9-BCA4-48FA-86DB-1185B806FF2E}" type="slidenum">
              <a:rPr lang="en-US"/>
              <a:pPr/>
              <a:t>27</a:t>
            </a:fld>
            <a:endParaRPr lang="en-US"/>
          </a:p>
        </p:txBody>
      </p:sp>
      <p:sp>
        <p:nvSpPr>
          <p:cNvPr id="932866" name="Rectangle 2"/>
          <p:cNvSpPr>
            <a:spLocks noRot="1" noChangeArrowheads="1" noTextEdit="1"/>
          </p:cNvSpPr>
          <p:nvPr>
            <p:ph type="sldImg"/>
          </p:nvPr>
        </p:nvSpPr>
        <p:spPr>
          <a:ln/>
        </p:spPr>
      </p:sp>
      <p:sp>
        <p:nvSpPr>
          <p:cNvPr id="932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637EB1-939A-4A34-988C-99C5391AD34B}" type="slidenum">
              <a:rPr lang="en-US"/>
              <a:pPr/>
              <a:t>28</a:t>
            </a:fld>
            <a:endParaRPr lang="en-US"/>
          </a:p>
        </p:txBody>
      </p:sp>
      <p:sp>
        <p:nvSpPr>
          <p:cNvPr id="933890" name="Rectangle 2"/>
          <p:cNvSpPr>
            <a:spLocks noRot="1" noChangeArrowheads="1" noTextEdit="1"/>
          </p:cNvSpPr>
          <p:nvPr>
            <p:ph type="sldImg"/>
          </p:nvPr>
        </p:nvSpPr>
        <p:spPr>
          <a:ln/>
        </p:spPr>
      </p:sp>
      <p:sp>
        <p:nvSpPr>
          <p:cNvPr id="933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BDAE74-6D79-4540-9F37-9A81340909A6}" type="slidenum">
              <a:rPr lang="en-US"/>
              <a:pPr/>
              <a:t>29</a:t>
            </a:fld>
            <a:endParaRPr lang="en-US"/>
          </a:p>
        </p:txBody>
      </p:sp>
      <p:sp>
        <p:nvSpPr>
          <p:cNvPr id="934914" name="Rectangle 2"/>
          <p:cNvSpPr>
            <a:spLocks noRot="1" noChangeArrowheads="1" noTextEdit="1"/>
          </p:cNvSpPr>
          <p:nvPr>
            <p:ph type="sldImg"/>
          </p:nvPr>
        </p:nvSpPr>
        <p:spPr>
          <a:ln/>
        </p:spPr>
      </p:sp>
      <p:sp>
        <p:nvSpPr>
          <p:cNvPr id="934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D871AC-9912-43A2-B1D5-AEE9FE774CC4}" type="slidenum">
              <a:rPr lang="en-US"/>
              <a:pPr/>
              <a:t>3</a:t>
            </a:fld>
            <a:endParaRPr lang="en-US"/>
          </a:p>
        </p:txBody>
      </p:sp>
      <p:sp>
        <p:nvSpPr>
          <p:cNvPr id="908290" name="Rectangle 2"/>
          <p:cNvSpPr>
            <a:spLocks noRot="1" noChangeArrowheads="1" noTextEdit="1"/>
          </p:cNvSpPr>
          <p:nvPr>
            <p:ph type="sldImg"/>
          </p:nvPr>
        </p:nvSpPr>
        <p:spPr>
          <a:ln/>
        </p:spPr>
      </p:sp>
      <p:sp>
        <p:nvSpPr>
          <p:cNvPr id="908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1143C7-9D6A-4D00-8C93-8C0A8DAA195E}" type="slidenum">
              <a:rPr lang="en-US"/>
              <a:pPr/>
              <a:t>30</a:t>
            </a:fld>
            <a:endParaRPr lang="en-US"/>
          </a:p>
        </p:txBody>
      </p:sp>
      <p:sp>
        <p:nvSpPr>
          <p:cNvPr id="935938" name="Rectangle 2"/>
          <p:cNvSpPr>
            <a:spLocks noRo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A54882-8DF1-4244-92C9-23E619EA5ABF}" type="slidenum">
              <a:rPr lang="en-US"/>
              <a:pPr/>
              <a:t>31</a:t>
            </a:fld>
            <a:endParaRPr lang="en-US"/>
          </a:p>
        </p:txBody>
      </p:sp>
      <p:sp>
        <p:nvSpPr>
          <p:cNvPr id="936962" name="Rectangle 2"/>
          <p:cNvSpPr>
            <a:spLocks noRot="1" noChangeArrowheads="1" noTextEdit="1"/>
          </p:cNvSpPr>
          <p:nvPr>
            <p:ph type="sldImg"/>
          </p:nvPr>
        </p:nvSpPr>
        <p:spPr>
          <a:ln/>
        </p:spPr>
      </p:sp>
      <p:sp>
        <p:nvSpPr>
          <p:cNvPr id="936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8F08F8-190D-43BF-BD61-633DDE30846B}" type="slidenum">
              <a:rPr lang="en-US"/>
              <a:pPr/>
              <a:t>4</a:t>
            </a:fld>
            <a:endParaRPr lang="en-US"/>
          </a:p>
        </p:txBody>
      </p:sp>
      <p:sp>
        <p:nvSpPr>
          <p:cNvPr id="909314" name="Rectangle 2"/>
          <p:cNvSpPr>
            <a:spLocks noRot="1" noChangeArrowheads="1" noTextEdit="1"/>
          </p:cNvSpPr>
          <p:nvPr>
            <p:ph type="sldImg"/>
          </p:nvPr>
        </p:nvSpPr>
        <p:spPr>
          <a:ln/>
        </p:spPr>
      </p:sp>
      <p:sp>
        <p:nvSpPr>
          <p:cNvPr id="909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E211F0-4DF8-4BB2-971D-06E5F8220FCA}" type="slidenum">
              <a:rPr lang="en-US"/>
              <a:pPr/>
              <a:t>5</a:t>
            </a:fld>
            <a:endParaRPr lang="en-US"/>
          </a:p>
        </p:txBody>
      </p:sp>
      <p:sp>
        <p:nvSpPr>
          <p:cNvPr id="910338" name="Rectangle 2"/>
          <p:cNvSpPr>
            <a:spLocks noRot="1" noChangeArrowheads="1" noTextEdit="1"/>
          </p:cNvSpPr>
          <p:nvPr>
            <p:ph type="sldImg"/>
          </p:nvPr>
        </p:nvSpPr>
        <p:spPr>
          <a:ln/>
        </p:spPr>
      </p:sp>
      <p:sp>
        <p:nvSpPr>
          <p:cNvPr id="910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EB0BAE-D161-4282-9B65-9B3F8E8BD3C6}" type="slidenum">
              <a:rPr lang="en-US"/>
              <a:pPr/>
              <a:t>6</a:t>
            </a:fld>
            <a:endParaRPr lang="en-US"/>
          </a:p>
        </p:txBody>
      </p:sp>
      <p:sp>
        <p:nvSpPr>
          <p:cNvPr id="911362" name="Rectangle 2"/>
          <p:cNvSpPr>
            <a:spLocks noRot="1" noChangeArrowheads="1" noTextEdit="1"/>
          </p:cNvSpPr>
          <p:nvPr>
            <p:ph type="sldImg"/>
          </p:nvPr>
        </p:nvSpPr>
        <p:spPr>
          <a:ln/>
        </p:spPr>
      </p:sp>
      <p:sp>
        <p:nvSpPr>
          <p:cNvPr id="911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113BDF-F3F5-4A6B-A6C4-B740E85187F5}" type="slidenum">
              <a:rPr lang="en-US"/>
              <a:pPr/>
              <a:t>7</a:t>
            </a:fld>
            <a:endParaRPr lang="en-US"/>
          </a:p>
        </p:txBody>
      </p:sp>
      <p:sp>
        <p:nvSpPr>
          <p:cNvPr id="912386" name="Rectangle 2"/>
          <p:cNvSpPr>
            <a:spLocks noRot="1" noChangeArrowheads="1" noTextEdit="1"/>
          </p:cNvSpPr>
          <p:nvPr>
            <p:ph type="sldImg"/>
          </p:nvPr>
        </p:nvSpPr>
        <p:spPr>
          <a:ln/>
        </p:spPr>
      </p:sp>
      <p:sp>
        <p:nvSpPr>
          <p:cNvPr id="912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CB4834-325C-4653-8CA3-D299D3C38253}" type="slidenum">
              <a:rPr lang="en-US"/>
              <a:pPr/>
              <a:t>8</a:t>
            </a:fld>
            <a:endParaRPr lang="en-US"/>
          </a:p>
        </p:txBody>
      </p:sp>
      <p:sp>
        <p:nvSpPr>
          <p:cNvPr id="913410" name="Rectangle 2"/>
          <p:cNvSpPr>
            <a:spLocks noRot="1" noChangeArrowheads="1" noTextEdit="1"/>
          </p:cNvSpPr>
          <p:nvPr>
            <p:ph type="sldImg"/>
          </p:nvPr>
        </p:nvSpPr>
        <p:spPr>
          <a:ln/>
        </p:spPr>
      </p:sp>
      <p:sp>
        <p:nvSpPr>
          <p:cNvPr id="913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4F8299-B8FB-4F90-8C95-8DD68DE5386D}" type="slidenum">
              <a:rPr lang="en-US"/>
              <a:pPr/>
              <a:t>9</a:t>
            </a:fld>
            <a:endParaRPr lang="en-US"/>
          </a:p>
        </p:txBody>
      </p:sp>
      <p:sp>
        <p:nvSpPr>
          <p:cNvPr id="914434" name="Rectangle 2"/>
          <p:cNvSpPr>
            <a:spLocks noRot="1" noChangeArrowheads="1" noTextEdit="1"/>
          </p:cNvSpPr>
          <p:nvPr>
            <p:ph type="sldImg"/>
          </p:nvPr>
        </p:nvSpPr>
        <p:spPr>
          <a:ln/>
        </p:spPr>
      </p:sp>
      <p:sp>
        <p:nvSpPr>
          <p:cNvPr id="91443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0" y="2438400"/>
            <a:ext cx="9009063"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210954"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210958" name="Rectangle 14"/>
          <p:cNvSpPr>
            <a:spLocks noGrp="1" noChangeArrowheads="1"/>
          </p:cNvSpPr>
          <p:nvPr>
            <p:ph type="dt" sz="half" idx="2"/>
          </p:nvPr>
        </p:nvSpPr>
        <p:spPr bwMode="auto">
          <a:xfrm>
            <a:off x="9906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p>
        </p:txBody>
      </p:sp>
      <p:sp>
        <p:nvSpPr>
          <p:cNvPr id="210959" name="Rectangle 15"/>
          <p:cNvSpPr>
            <a:spLocks noGrp="1" noChangeArrowheads="1"/>
          </p:cNvSpPr>
          <p:nvPr>
            <p:ph type="ftr" sz="quarter" idx="3"/>
          </p:nvPr>
        </p:nvSpPr>
        <p:spPr bwMode="auto">
          <a:xfrm>
            <a:off x="3429000" y="6248400"/>
            <a:ext cx="2895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endParaRPr lang="en-US"/>
          </a:p>
        </p:txBody>
      </p:sp>
      <p:sp>
        <p:nvSpPr>
          <p:cNvPr id="210960" name="Rectangle 16"/>
          <p:cNvSpPr>
            <a:spLocks noGrp="1" noChangeArrowheads="1"/>
          </p:cNvSpPr>
          <p:nvPr>
            <p:ph type="sldNum" sz="quarter" idx="4"/>
          </p:nvPr>
        </p:nvSpPr>
        <p:spPr>
          <a:xfrm>
            <a:off x="6858000" y="6248400"/>
            <a:ext cx="1905000" cy="457200"/>
          </a:xfrm>
        </p:spPr>
        <p:txBody>
          <a:bodyPr/>
          <a:lstStyle>
            <a:lvl1pPr algn="r">
              <a:defRPr sz="1400" b="0">
                <a:latin typeface="+mn-lt"/>
              </a:defRPr>
            </a:lvl1pPr>
          </a:lstStyle>
          <a:p>
            <a:fld id="{F8A9B5F8-7C05-4E7F-81A7-9970663733C1}" type="slidenum">
              <a:rPr lang="en-US"/>
              <a:pPr/>
              <a:t>‹#›</a:t>
            </a:fld>
            <a:endParaRPr lang="en-US"/>
          </a:p>
        </p:txBody>
      </p:sp>
      <p:sp>
        <p:nvSpPr>
          <p:cNvPr id="210961" name="Text Box 17"/>
          <p:cNvSpPr txBox="1">
            <a:spLocks noChangeArrowheads="1"/>
          </p:cNvSpPr>
          <p:nvPr userDrawn="1"/>
        </p:nvSpPr>
        <p:spPr bwMode="auto">
          <a:xfrm>
            <a:off x="0" y="6553200"/>
            <a:ext cx="2209800" cy="304800"/>
          </a:xfrm>
          <a:prstGeom prst="rect">
            <a:avLst/>
          </a:prstGeom>
          <a:noFill/>
          <a:ln w="9525">
            <a:noFill/>
            <a:miter lim="800000"/>
            <a:headEnd/>
            <a:tailEnd/>
          </a:ln>
          <a:effec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itchFamily="18" charset="0"/>
            </a:endParaRPr>
          </a:p>
        </p:txBody>
      </p:sp>
      <p:sp>
        <p:nvSpPr>
          <p:cNvPr id="210962" name="Text Box 18"/>
          <p:cNvSpPr txBox="1">
            <a:spLocks noChangeArrowheads="1"/>
          </p:cNvSpPr>
          <p:nvPr userDrawn="1"/>
        </p:nvSpPr>
        <p:spPr bwMode="auto">
          <a:xfrm>
            <a:off x="4572000" y="6553200"/>
            <a:ext cx="4572000" cy="304800"/>
          </a:xfrm>
          <a:prstGeom prst="rect">
            <a:avLst/>
          </a:prstGeom>
          <a:noFill/>
          <a:ln w="9525">
            <a:noFill/>
            <a:miter lim="800000"/>
            <a:headEnd/>
            <a:tailEnd/>
          </a:ln>
          <a:effec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8.</a:t>
            </a:r>
            <a:fld id="{272F849C-9843-4C5C-BDB1-D3E2A2E649A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8.</a:t>
            </a:r>
            <a:fld id="{2E9320B4-5F58-4495-96CE-083F3273E772}"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0" y="6400800"/>
            <a:ext cx="1905000" cy="457200"/>
          </a:xfrm>
        </p:spPr>
        <p:txBody>
          <a:bodyPr/>
          <a:lstStyle>
            <a:lvl1pPr>
              <a:defRPr/>
            </a:lvl1pPr>
          </a:lstStyle>
          <a:p>
            <a:r>
              <a:rPr lang="en-US"/>
              <a:t>8.</a:t>
            </a:r>
            <a:fld id="{0950C7E7-76F3-42C3-BE54-A95AB415B92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8.</a:t>
            </a:r>
            <a:fld id="{36E8AFD6-3AEA-4D6E-8A36-2625A559395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t>8.</a:t>
            </a:r>
            <a:fld id="{DA5119C4-F0A9-4ABE-9270-0D047E1AFD22}"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t>8.</a:t>
            </a:r>
            <a:fld id="{A13DC4D1-5B7F-4F8B-A441-C121BDA74D6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t>8.</a:t>
            </a:r>
            <a:fld id="{ABB2F1BB-A085-44BB-A58B-86FB2649460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t>8.</a:t>
            </a:r>
            <a:fld id="{D1C61292-B81F-45BA-9D59-4551247EC4D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t>8.</a:t>
            </a:r>
            <a:fld id="{98E27FAB-E23D-4CF1-8451-0EBEA385B47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8.</a:t>
            </a:r>
            <a:fld id="{6E53A293-A3A9-46C0-AAE2-A3676E15F59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8.</a:t>
            </a:r>
            <a:fld id="{08779A24-C95F-4DB6-A142-7537252C330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r>
              <a:rPr lang="en-US"/>
              <a:t>8.</a:t>
            </a:r>
            <a:fld id="{186147EA-15DA-4C27-B6A1-E6E225E2445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t>8.</a:t>
            </a:r>
            <a:fld id="{96F01D8E-10FB-40F1-95C1-7FDF1837CF1A}" type="slidenum">
              <a:rPr lang="en-US"/>
              <a:pPr/>
              <a:t>1</a:t>
            </a:fld>
            <a:endParaRPr lang="en-US"/>
          </a:p>
        </p:txBody>
      </p:sp>
      <p:pic>
        <p:nvPicPr>
          <p:cNvPr id="953346" name="Picture 2" descr="Forouzan4e07_banner"/>
          <p:cNvPicPr>
            <a:picLocks noGrp="1" noChangeAspect="1" noChangeArrowheads="1"/>
          </p:cNvPicPr>
          <p:nvPr>
            <p:ph/>
          </p:nvPr>
        </p:nvPicPr>
        <p:blipFill>
          <a:blip r:embed="rId3"/>
          <a:srcRect/>
          <a:stretch>
            <a:fillRect/>
          </a:stretch>
        </p:blipFill>
        <p:spPr bwMode="auto">
          <a:xfrm>
            <a:off x="0" y="0"/>
            <a:ext cx="9144000" cy="1096963"/>
          </a:xfrm>
          <a:noFill/>
          <a:ln>
            <a:miter lim="800000"/>
            <a:headEnd/>
            <a:tailEnd/>
          </a:ln>
        </p:spPr>
      </p:pic>
      <p:sp>
        <p:nvSpPr>
          <p:cNvPr id="953347" name="Rectangle 3"/>
          <p:cNvSpPr>
            <a:spLocks noChangeArrowheads="1"/>
          </p:cNvSpPr>
          <p:nvPr/>
        </p:nvSpPr>
        <p:spPr bwMode="auto">
          <a:xfrm>
            <a:off x="1143000" y="2514600"/>
            <a:ext cx="6858000" cy="1736725"/>
          </a:xfrm>
          <a:prstGeom prst="rect">
            <a:avLst/>
          </a:prstGeom>
          <a:noFill/>
          <a:ln w="9525">
            <a:noFill/>
            <a:miter lim="800000"/>
            <a:headEnd/>
            <a:tailEnd/>
          </a:ln>
          <a:effectLst/>
        </p:spPr>
        <p:txBody>
          <a:bodyPr>
            <a:spAutoFit/>
          </a:bodyPr>
          <a:lstStyle/>
          <a:p>
            <a:pPr algn="ctr"/>
            <a:r>
              <a:rPr lang="en-US" altLang="en-US" sz="4400">
                <a:solidFill>
                  <a:schemeClr val="tx2"/>
                </a:solidFill>
              </a:rPr>
              <a:t>Chapter 8</a:t>
            </a:r>
          </a:p>
          <a:p>
            <a:pPr algn="ctr"/>
            <a:endParaRPr lang="en-US" altLang="en-US" sz="2000">
              <a:solidFill>
                <a:schemeClr val="tx2"/>
              </a:solidFill>
            </a:endParaRPr>
          </a:p>
          <a:p>
            <a:pPr algn="ctr"/>
            <a:r>
              <a:rPr lang="en-US" sz="4400"/>
              <a:t>Switching</a:t>
            </a:r>
          </a:p>
        </p:txBody>
      </p:sp>
      <p:sp>
        <p:nvSpPr>
          <p:cNvPr id="953348" name="Text Box 4"/>
          <p:cNvSpPr txBox="1">
            <a:spLocks noChangeArrowheads="1"/>
          </p:cNvSpPr>
          <p:nvPr/>
        </p:nvSpPr>
        <p:spPr bwMode="auto">
          <a:xfrm>
            <a:off x="0" y="6507163"/>
            <a:ext cx="9144000" cy="274637"/>
          </a:xfrm>
          <a:prstGeom prst="rect">
            <a:avLst/>
          </a:prstGeom>
          <a:noFill/>
          <a:ln w="9525">
            <a:noFill/>
            <a:miter lim="800000"/>
            <a:headEnd/>
            <a:tailEnd/>
          </a:ln>
          <a:effectLst/>
        </p:spPr>
        <p:txBody>
          <a:bodyPr>
            <a:spAutoFit/>
          </a:bodyPr>
          <a:lstStyle/>
          <a:p>
            <a:pPr algn="ctr" eaLnBrk="1" hangingPunct="1"/>
            <a:r>
              <a:rPr lang="en-US" sz="1200" b="0">
                <a:latin typeface="Times New Roman" pitchFamily="18" charset="0"/>
              </a:rPr>
              <a:t>Copyright © The McGraw-Hill Companies, Inc. Permission required for reproduction or display.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8.</a:t>
            </a:r>
            <a:fld id="{65135DBE-2707-4E18-9D9A-F5CF3AAAC8C6}" type="slidenum">
              <a:rPr lang="en-US"/>
              <a:pPr/>
              <a:t>10</a:t>
            </a:fld>
            <a:endParaRPr lang="en-US"/>
          </a:p>
        </p:txBody>
      </p:sp>
      <p:sp>
        <p:nvSpPr>
          <p:cNvPr id="90317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317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317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317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317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317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317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3177" name="Rectangle 9"/>
          <p:cNvSpPr>
            <a:spLocks noChangeArrowheads="1"/>
          </p:cNvSpPr>
          <p:nvPr/>
        </p:nvSpPr>
        <p:spPr bwMode="auto">
          <a:xfrm>
            <a:off x="228600" y="1143000"/>
            <a:ext cx="8686800" cy="4362450"/>
          </a:xfrm>
          <a:prstGeom prst="rect">
            <a:avLst/>
          </a:prstGeom>
          <a:noFill/>
          <a:ln w="9525">
            <a:noFill/>
            <a:miter lim="800000"/>
            <a:headEnd/>
            <a:tailEnd/>
          </a:ln>
          <a:effectLst/>
        </p:spPr>
        <p:txBody>
          <a:bodyPr>
            <a:spAutoFit/>
          </a:bodyPr>
          <a:lstStyle/>
          <a:p>
            <a:pPr algn="just"/>
            <a:r>
              <a:rPr lang="en-US" sz="2800" i="1">
                <a:latin typeface="Times New Roman" pitchFamily="18" charset="0"/>
              </a:rPr>
              <a:t>As another example, consider a circuit-switched network that connects computers in two remote offices of a private company. The offices are connected using a T-1 line leased from a communication service provider. There are two 4 × 8 (4 inputs and 8 outputs) switches in this network. For each switch, four output ports are folded into the input ports to allow communication between computers in the same office. Four other output ports allow communication between the two offices. Figure 8.5 shows the situation.</a:t>
            </a:r>
          </a:p>
        </p:txBody>
      </p:sp>
      <p:sp>
        <p:nvSpPr>
          <p:cNvPr id="903179" name="Text Box 11"/>
          <p:cNvSpPr txBox="1">
            <a:spLocks noChangeArrowheads="1"/>
          </p:cNvSpPr>
          <p:nvPr/>
        </p:nvSpPr>
        <p:spPr bwMode="auto">
          <a:xfrm>
            <a:off x="1144588" y="0"/>
            <a:ext cx="2284412"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8.2</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8.</a:t>
            </a:r>
            <a:fld id="{F0863B98-0AF3-493C-B53F-6E4E89A81486}" type="slidenum">
              <a:rPr lang="en-US"/>
              <a:pPr/>
              <a:t>11</a:t>
            </a:fld>
            <a:endParaRPr lang="en-US"/>
          </a:p>
        </p:txBody>
      </p:sp>
      <p:sp>
        <p:nvSpPr>
          <p:cNvPr id="86425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6425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64260" name="Text Box 4"/>
          <p:cNvSpPr txBox="1">
            <a:spLocks noChangeArrowheads="1"/>
          </p:cNvSpPr>
          <p:nvPr/>
        </p:nvSpPr>
        <p:spPr bwMode="auto">
          <a:xfrm>
            <a:off x="304800" y="381000"/>
            <a:ext cx="647541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8.5  </a:t>
            </a:r>
            <a:r>
              <a:rPr lang="en-US" sz="2000" i="1">
                <a:latin typeface="Times New Roman" pitchFamily="18" charset="0"/>
              </a:rPr>
              <a:t>Circuit-switched network used in Example 8.2</a:t>
            </a:r>
          </a:p>
        </p:txBody>
      </p:sp>
      <p:sp>
        <p:nvSpPr>
          <p:cNvPr id="864261"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864262" name="Picture 6"/>
          <p:cNvPicPr>
            <a:picLocks noChangeAspect="1" noChangeArrowheads="1"/>
          </p:cNvPicPr>
          <p:nvPr/>
        </p:nvPicPr>
        <p:blipFill>
          <a:blip r:embed="rId3"/>
          <a:srcRect/>
          <a:stretch>
            <a:fillRect/>
          </a:stretch>
        </p:blipFill>
        <p:spPr bwMode="auto">
          <a:xfrm>
            <a:off x="268288" y="2076450"/>
            <a:ext cx="8418512" cy="3409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8.</a:t>
            </a:r>
            <a:fld id="{151CCF20-C4FE-46A7-BBED-0479CDA5DEE3}" type="slidenum">
              <a:rPr lang="en-US"/>
              <a:pPr/>
              <a:t>12</a:t>
            </a:fld>
            <a:endParaRPr lang="en-US"/>
          </a:p>
        </p:txBody>
      </p:sp>
      <p:sp>
        <p:nvSpPr>
          <p:cNvPr id="86528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6528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65284" name="Text Box 4"/>
          <p:cNvSpPr txBox="1">
            <a:spLocks noChangeArrowheads="1"/>
          </p:cNvSpPr>
          <p:nvPr/>
        </p:nvSpPr>
        <p:spPr bwMode="auto">
          <a:xfrm>
            <a:off x="304800" y="381000"/>
            <a:ext cx="536098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8.6  </a:t>
            </a:r>
            <a:r>
              <a:rPr lang="en-US" sz="2000" i="1">
                <a:latin typeface="Times New Roman" pitchFamily="18" charset="0"/>
              </a:rPr>
              <a:t>Delay in a circuit-switched network</a:t>
            </a:r>
          </a:p>
        </p:txBody>
      </p:sp>
      <p:sp>
        <p:nvSpPr>
          <p:cNvPr id="865285"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865286" name="Picture 6"/>
          <p:cNvPicPr>
            <a:picLocks noChangeAspect="1" noChangeArrowheads="1"/>
          </p:cNvPicPr>
          <p:nvPr/>
        </p:nvPicPr>
        <p:blipFill>
          <a:blip r:embed="rId3"/>
          <a:srcRect/>
          <a:stretch>
            <a:fillRect/>
          </a:stretch>
        </p:blipFill>
        <p:spPr bwMode="auto">
          <a:xfrm>
            <a:off x="109538" y="1592263"/>
            <a:ext cx="8729662" cy="43513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8.</a:t>
            </a:r>
            <a:fld id="{3B8060E3-94A9-462E-A71C-56B860A8F682}" type="slidenum">
              <a:rPr lang="en-US"/>
              <a:pPr/>
              <a:t>13</a:t>
            </a:fld>
            <a:endParaRPr lang="en-US"/>
          </a:p>
        </p:txBody>
      </p:sp>
      <p:sp>
        <p:nvSpPr>
          <p:cNvPr id="88883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883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883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883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883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883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884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884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888842"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888843"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a:t>Switching at the physical layer in the traditional telephone network uses</a:t>
            </a:r>
          </a:p>
          <a:p>
            <a:pPr algn="ctr"/>
            <a:r>
              <a:rPr lang="en-US"/>
              <a:t>the circuit-switching approach.</a:t>
            </a:r>
          </a:p>
        </p:txBody>
      </p:sp>
      <p:grpSp>
        <p:nvGrpSpPr>
          <p:cNvPr id="888844" name="Group 12"/>
          <p:cNvGrpSpPr>
            <a:grpSpLocks/>
          </p:cNvGrpSpPr>
          <p:nvPr/>
        </p:nvGrpSpPr>
        <p:grpSpPr bwMode="auto">
          <a:xfrm>
            <a:off x="457200" y="2024063"/>
            <a:ext cx="1143000" cy="566737"/>
            <a:chOff x="1200" y="1248"/>
            <a:chExt cx="720" cy="357"/>
          </a:xfrm>
        </p:grpSpPr>
        <p:pic>
          <p:nvPicPr>
            <p:cNvPr id="888845"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8884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8.</a:t>
            </a:r>
            <a:fld id="{E95EA2AB-4D96-460A-B85E-54E4CC251330}" type="slidenum">
              <a:rPr lang="en-US"/>
              <a:pPr/>
              <a:t>14</a:t>
            </a:fld>
            <a:endParaRPr lang="en-US"/>
          </a:p>
        </p:txBody>
      </p:sp>
      <p:sp>
        <p:nvSpPr>
          <p:cNvPr id="85709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a:effectLst>
                <a:outerShdw blurRad="38100" dist="38100" dir="2700000" algn="tl">
                  <a:srgbClr val="FFFFFF"/>
                </a:outerShdw>
              </a:effectLst>
              <a:latin typeface="Times New Roman" pitchFamily="18" charset="0"/>
            </a:endParaRPr>
          </a:p>
        </p:txBody>
      </p:sp>
      <p:sp>
        <p:nvSpPr>
          <p:cNvPr id="857091" name="Text Box 3"/>
          <p:cNvSpPr txBox="1">
            <a:spLocks noChangeArrowheads="1"/>
          </p:cNvSpPr>
          <p:nvPr/>
        </p:nvSpPr>
        <p:spPr bwMode="auto">
          <a:xfrm>
            <a:off x="228600" y="406400"/>
            <a:ext cx="5965825" cy="579438"/>
          </a:xfrm>
          <a:prstGeom prst="rect">
            <a:avLst/>
          </a:prstGeom>
          <a:noFill/>
          <a:ln w="9525">
            <a:noFill/>
            <a:miter lim="800000"/>
            <a:headEnd/>
            <a:tailEnd/>
          </a:ln>
          <a:effectLst/>
        </p:spPr>
        <p:txBody>
          <a:bodyPr wrap="none">
            <a:spAutoFit/>
          </a:bodyPr>
          <a:lstStyle/>
          <a:p>
            <a:r>
              <a:rPr lang="en-US">
                <a:effectLst>
                  <a:outerShdw blurRad="38100" dist="38100" dir="2700000" algn="tl">
                    <a:srgbClr val="C0C0C0"/>
                  </a:outerShdw>
                </a:effectLst>
                <a:latin typeface="Times" pitchFamily="18" charset="0"/>
              </a:rPr>
              <a:t>8-2   DATAGRAM NETWORKS</a:t>
            </a:r>
          </a:p>
        </p:txBody>
      </p:sp>
      <p:sp>
        <p:nvSpPr>
          <p:cNvPr id="85709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857093" name="Rectangle 5"/>
          <p:cNvSpPr>
            <a:spLocks noChangeArrowheads="1"/>
          </p:cNvSpPr>
          <p:nvPr/>
        </p:nvSpPr>
        <p:spPr bwMode="auto">
          <a:xfrm>
            <a:off x="304800" y="1536700"/>
            <a:ext cx="8229600" cy="2654300"/>
          </a:xfrm>
          <a:prstGeom prst="rect">
            <a:avLst/>
          </a:prstGeom>
          <a:noFill/>
          <a:ln w="9525">
            <a:noFill/>
            <a:miter lim="800000"/>
            <a:headEnd/>
            <a:tailEnd/>
          </a:ln>
          <a:effectLst/>
        </p:spPr>
        <p:txBody>
          <a:bodyPr anchor="ctr">
            <a:spAutoFit/>
          </a:bodyPr>
          <a:lstStyle/>
          <a:p>
            <a:pPr algn="just" eaLnBrk="1" hangingPunct="1"/>
            <a:r>
              <a:rPr lang="en-US" sz="2800" i="1">
                <a:effectLst>
                  <a:outerShdw blurRad="38100" dist="38100" dir="2700000" algn="tl">
                    <a:srgbClr val="C0C0C0"/>
                  </a:outerShdw>
                </a:effectLst>
                <a:latin typeface="Times New Roman" pitchFamily="18" charset="0"/>
              </a:rPr>
              <a:t>In data communications, we need to send messages from one end system to another. If the message is going to pass through a packet-switched network, it needs to be divided into packets of fixed or variable size. The size of the packet is determined by the network and the governing protocol.</a:t>
            </a:r>
          </a:p>
        </p:txBody>
      </p:sp>
      <p:sp>
        <p:nvSpPr>
          <p:cNvPr id="857094" name="Rectangle 6"/>
          <p:cNvSpPr>
            <a:spLocks noChangeArrowheads="1"/>
          </p:cNvSpPr>
          <p:nvPr/>
        </p:nvSpPr>
        <p:spPr bwMode="auto">
          <a:xfrm>
            <a:off x="152400" y="4908550"/>
            <a:ext cx="7696200" cy="1552575"/>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Routing Table</a:t>
            </a:r>
            <a:r>
              <a:rPr lang="fr-FR" sz="2400">
                <a:solidFill>
                  <a:srgbClr val="0033CC"/>
                </a:solidFill>
                <a:latin typeface="Times New Roman" pitchFamily="18" charset="0"/>
              </a:rPr>
              <a:t/>
            </a:r>
            <a:br>
              <a:rPr lang="fr-FR" sz="2400">
                <a:solidFill>
                  <a:srgbClr val="0033CC"/>
                </a:solidFill>
                <a:latin typeface="Times New Roman" pitchFamily="18" charset="0"/>
              </a:rPr>
            </a:br>
            <a:r>
              <a:rPr lang="fr-FR" sz="2400">
                <a:solidFill>
                  <a:srgbClr val="0033CC"/>
                </a:solidFill>
                <a:latin typeface="Times New Roman" pitchFamily="18" charset="0"/>
              </a:rPr>
              <a:t>Efficiency</a:t>
            </a:r>
            <a:br>
              <a:rPr lang="fr-FR" sz="2400">
                <a:solidFill>
                  <a:srgbClr val="0033CC"/>
                </a:solidFill>
                <a:latin typeface="Times New Roman" pitchFamily="18" charset="0"/>
              </a:rPr>
            </a:br>
            <a:r>
              <a:rPr lang="fr-FR" sz="2400">
                <a:solidFill>
                  <a:srgbClr val="0033CC"/>
                </a:solidFill>
                <a:latin typeface="Times New Roman" pitchFamily="18" charset="0"/>
              </a:rPr>
              <a:t>Delay</a:t>
            </a:r>
          </a:p>
          <a:p>
            <a:pPr>
              <a:buClr>
                <a:schemeClr val="tx1"/>
              </a:buClr>
              <a:buSzPct val="117000"/>
              <a:buFont typeface="Wingdings" pitchFamily="2" charset="2"/>
              <a:buNone/>
            </a:pPr>
            <a:r>
              <a:rPr lang="en-US" sz="2400">
                <a:solidFill>
                  <a:srgbClr val="0033CC"/>
                </a:solidFill>
                <a:latin typeface="Times New Roman" pitchFamily="18" charset="0"/>
              </a:rPr>
              <a:t>Datagram Networks in the Internet</a:t>
            </a:r>
          </a:p>
        </p:txBody>
      </p:sp>
      <p:sp>
        <p:nvSpPr>
          <p:cNvPr id="857095" name="Text Box 7"/>
          <p:cNvSpPr txBox="1">
            <a:spLocks noChangeArrowheads="1"/>
          </p:cNvSpPr>
          <p:nvPr/>
        </p:nvSpPr>
        <p:spPr bwMode="auto">
          <a:xfrm>
            <a:off x="165100" y="4432300"/>
            <a:ext cx="4862513" cy="519113"/>
          </a:xfrm>
          <a:prstGeom prst="rect">
            <a:avLst/>
          </a:prstGeom>
          <a:noFill/>
          <a:ln w="76200" algn="ctr">
            <a:noFill/>
            <a:miter lim="800000"/>
            <a:headEnd/>
            <a:tailEnd/>
          </a:ln>
          <a:effectLst/>
        </p:spPr>
        <p:txBody>
          <a:bodyPr wrap="none">
            <a:spAutoFit/>
          </a:bodyPr>
          <a:lstStyle/>
          <a:p>
            <a:pPr algn="ct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8.</a:t>
            </a:r>
            <a:fld id="{BC06EED2-F2B4-43B5-A8B7-D88FC03E75E7}" type="slidenum">
              <a:rPr lang="en-US"/>
              <a:pPr/>
              <a:t>15</a:t>
            </a:fld>
            <a:endParaRPr lang="en-US"/>
          </a:p>
        </p:txBody>
      </p:sp>
      <p:sp>
        <p:nvSpPr>
          <p:cNvPr id="89088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088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088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088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088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088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088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0889"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890890"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890891"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a:t>In a packet-switched network, there </a:t>
            </a:r>
            <a:br>
              <a:rPr lang="en-US"/>
            </a:br>
            <a:r>
              <a:rPr lang="en-US"/>
              <a:t>is no resource reservation;</a:t>
            </a:r>
          </a:p>
          <a:p>
            <a:pPr algn="ctr"/>
            <a:r>
              <a:rPr lang="en-US"/>
              <a:t>resources are allocated on demand.</a:t>
            </a:r>
          </a:p>
        </p:txBody>
      </p:sp>
      <p:grpSp>
        <p:nvGrpSpPr>
          <p:cNvPr id="890892" name="Group 12"/>
          <p:cNvGrpSpPr>
            <a:grpSpLocks/>
          </p:cNvGrpSpPr>
          <p:nvPr/>
        </p:nvGrpSpPr>
        <p:grpSpPr bwMode="auto">
          <a:xfrm>
            <a:off x="457200" y="1981200"/>
            <a:ext cx="1143000" cy="566738"/>
            <a:chOff x="1200" y="1248"/>
            <a:chExt cx="720" cy="357"/>
          </a:xfrm>
        </p:grpSpPr>
        <p:pic>
          <p:nvPicPr>
            <p:cNvPr id="890893"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9089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8.</a:t>
            </a:r>
            <a:fld id="{B19F4739-81A8-4536-B362-4741B005927B}" type="slidenum">
              <a:rPr lang="en-US"/>
              <a:pPr/>
              <a:t>16</a:t>
            </a:fld>
            <a:endParaRPr lang="en-US"/>
          </a:p>
        </p:txBody>
      </p:sp>
      <p:sp>
        <p:nvSpPr>
          <p:cNvPr id="86630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6630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66308" name="Text Box 4"/>
          <p:cNvSpPr txBox="1">
            <a:spLocks noChangeArrowheads="1"/>
          </p:cNvSpPr>
          <p:nvPr/>
        </p:nvSpPr>
        <p:spPr bwMode="auto">
          <a:xfrm>
            <a:off x="304800" y="381000"/>
            <a:ext cx="674211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8.7  </a:t>
            </a:r>
            <a:r>
              <a:rPr lang="en-US" sz="2000" i="1">
                <a:latin typeface="Times New Roman" pitchFamily="18" charset="0"/>
              </a:rPr>
              <a:t>A datagram network with four switches (routers)</a:t>
            </a:r>
          </a:p>
        </p:txBody>
      </p:sp>
      <p:sp>
        <p:nvSpPr>
          <p:cNvPr id="866309"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866310" name="Picture 6"/>
          <p:cNvPicPr>
            <a:picLocks noChangeAspect="1" noChangeArrowheads="1"/>
          </p:cNvPicPr>
          <p:nvPr/>
        </p:nvPicPr>
        <p:blipFill>
          <a:blip r:embed="rId3"/>
          <a:srcRect/>
          <a:stretch>
            <a:fillRect/>
          </a:stretch>
        </p:blipFill>
        <p:spPr bwMode="auto">
          <a:xfrm>
            <a:off x="288925" y="2020888"/>
            <a:ext cx="8474075" cy="30083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8.</a:t>
            </a:r>
            <a:fld id="{9C17DE40-26FB-4959-B441-B21DE1A51906}" type="slidenum">
              <a:rPr lang="en-US"/>
              <a:pPr/>
              <a:t>17</a:t>
            </a:fld>
            <a:endParaRPr lang="en-US"/>
          </a:p>
        </p:txBody>
      </p:sp>
      <p:sp>
        <p:nvSpPr>
          <p:cNvPr id="86733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6733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67332" name="Text Box 4"/>
          <p:cNvSpPr txBox="1">
            <a:spLocks noChangeArrowheads="1"/>
          </p:cNvSpPr>
          <p:nvPr/>
        </p:nvSpPr>
        <p:spPr bwMode="auto">
          <a:xfrm>
            <a:off x="304800" y="381000"/>
            <a:ext cx="551021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8.8  </a:t>
            </a:r>
            <a:r>
              <a:rPr lang="en-US" sz="2000" i="1">
                <a:latin typeface="Times New Roman" pitchFamily="18" charset="0"/>
              </a:rPr>
              <a:t>Routing table in a datagram network</a:t>
            </a:r>
          </a:p>
        </p:txBody>
      </p:sp>
      <p:sp>
        <p:nvSpPr>
          <p:cNvPr id="867333"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867334" name="Picture 6"/>
          <p:cNvPicPr>
            <a:picLocks noChangeAspect="1" noChangeArrowheads="1"/>
          </p:cNvPicPr>
          <p:nvPr/>
        </p:nvPicPr>
        <p:blipFill>
          <a:blip r:embed="rId3"/>
          <a:srcRect/>
          <a:stretch>
            <a:fillRect/>
          </a:stretch>
        </p:blipFill>
        <p:spPr bwMode="auto">
          <a:xfrm>
            <a:off x="3057525" y="1497013"/>
            <a:ext cx="2733675" cy="44465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8.</a:t>
            </a:r>
            <a:fld id="{6C70970C-492D-4565-AE4C-B47A8A6443A7}" type="slidenum">
              <a:rPr lang="en-US"/>
              <a:pPr/>
              <a:t>18</a:t>
            </a:fld>
            <a:endParaRPr lang="en-US"/>
          </a:p>
        </p:txBody>
      </p:sp>
      <p:sp>
        <p:nvSpPr>
          <p:cNvPr id="89190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190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190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190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191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191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191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1913"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891914"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891915"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a:t>A switch in a datagram network uses a routing table that is based on the destination address.</a:t>
            </a:r>
          </a:p>
        </p:txBody>
      </p:sp>
      <p:grpSp>
        <p:nvGrpSpPr>
          <p:cNvPr id="891916" name="Group 12"/>
          <p:cNvGrpSpPr>
            <a:grpSpLocks/>
          </p:cNvGrpSpPr>
          <p:nvPr/>
        </p:nvGrpSpPr>
        <p:grpSpPr bwMode="auto">
          <a:xfrm>
            <a:off x="457200" y="1981200"/>
            <a:ext cx="1143000" cy="566738"/>
            <a:chOff x="1200" y="1248"/>
            <a:chExt cx="720" cy="357"/>
          </a:xfrm>
        </p:grpSpPr>
        <p:pic>
          <p:nvPicPr>
            <p:cNvPr id="891917"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9191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8.</a:t>
            </a:r>
            <a:fld id="{0C52A331-48F2-43C8-AA02-B055C7492E40}" type="slidenum">
              <a:rPr lang="en-US"/>
              <a:pPr/>
              <a:t>19</a:t>
            </a:fld>
            <a:endParaRPr lang="en-US"/>
          </a:p>
        </p:txBody>
      </p:sp>
      <p:sp>
        <p:nvSpPr>
          <p:cNvPr id="89293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293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293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293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293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293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293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2937"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892938"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892939"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a:t>The destination address in the header of a packet in a datagram network</a:t>
            </a:r>
          </a:p>
          <a:p>
            <a:pPr algn="ctr"/>
            <a:r>
              <a:rPr lang="en-US"/>
              <a:t>remains the same during the entire journey of the packet.</a:t>
            </a:r>
          </a:p>
        </p:txBody>
      </p:sp>
      <p:grpSp>
        <p:nvGrpSpPr>
          <p:cNvPr id="892940" name="Group 12"/>
          <p:cNvGrpSpPr>
            <a:grpSpLocks/>
          </p:cNvGrpSpPr>
          <p:nvPr/>
        </p:nvGrpSpPr>
        <p:grpSpPr bwMode="auto">
          <a:xfrm>
            <a:off x="457200" y="1981200"/>
            <a:ext cx="1143000" cy="566738"/>
            <a:chOff x="1200" y="1248"/>
            <a:chExt cx="720" cy="357"/>
          </a:xfrm>
        </p:grpSpPr>
        <p:pic>
          <p:nvPicPr>
            <p:cNvPr id="892941"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9294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8.</a:t>
            </a:r>
            <a:fld id="{2E9A3EAE-3B1F-43BE-A6F5-67EE5C7A0D30}" type="slidenum">
              <a:rPr lang="en-US"/>
              <a:pPr/>
              <a:t>2</a:t>
            </a:fld>
            <a:endParaRPr lang="en-US"/>
          </a:p>
        </p:txBody>
      </p:sp>
      <p:sp>
        <p:nvSpPr>
          <p:cNvPr id="86016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6016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60164" name="Text Box 4"/>
          <p:cNvSpPr txBox="1">
            <a:spLocks noChangeArrowheads="1"/>
          </p:cNvSpPr>
          <p:nvPr/>
        </p:nvSpPr>
        <p:spPr bwMode="auto">
          <a:xfrm>
            <a:off x="304800" y="381000"/>
            <a:ext cx="350996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8.1  </a:t>
            </a:r>
            <a:r>
              <a:rPr lang="en-US" sz="2000" i="1">
                <a:latin typeface="Times New Roman" pitchFamily="18" charset="0"/>
              </a:rPr>
              <a:t>Switched network</a:t>
            </a:r>
          </a:p>
        </p:txBody>
      </p:sp>
      <p:sp>
        <p:nvSpPr>
          <p:cNvPr id="860165"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860166" name="Picture 6"/>
          <p:cNvPicPr>
            <a:picLocks noChangeAspect="1" noChangeArrowheads="1"/>
          </p:cNvPicPr>
          <p:nvPr/>
        </p:nvPicPr>
        <p:blipFill>
          <a:blip r:embed="rId3"/>
          <a:srcRect/>
          <a:stretch>
            <a:fillRect/>
          </a:stretch>
        </p:blipFill>
        <p:spPr bwMode="auto">
          <a:xfrm>
            <a:off x="1081088" y="1905000"/>
            <a:ext cx="6691312" cy="3289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8.</a:t>
            </a:r>
            <a:fld id="{2A2AF76B-EA41-4B5C-95EC-879AD1D5472D}" type="slidenum">
              <a:rPr lang="en-US"/>
              <a:pPr/>
              <a:t>20</a:t>
            </a:fld>
            <a:endParaRPr lang="en-US"/>
          </a:p>
        </p:txBody>
      </p:sp>
      <p:sp>
        <p:nvSpPr>
          <p:cNvPr id="86835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6835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68356" name="Text Box 4"/>
          <p:cNvSpPr txBox="1">
            <a:spLocks noChangeArrowheads="1"/>
          </p:cNvSpPr>
          <p:nvPr/>
        </p:nvSpPr>
        <p:spPr bwMode="auto">
          <a:xfrm>
            <a:off x="304800" y="381000"/>
            <a:ext cx="469900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8.9  </a:t>
            </a:r>
            <a:r>
              <a:rPr lang="en-US" sz="2000" i="1">
                <a:latin typeface="Times New Roman" pitchFamily="18" charset="0"/>
              </a:rPr>
              <a:t>Delay in a datagram network</a:t>
            </a:r>
          </a:p>
        </p:txBody>
      </p:sp>
      <p:sp>
        <p:nvSpPr>
          <p:cNvPr id="868357"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868358" name="Picture 6"/>
          <p:cNvPicPr>
            <a:picLocks noChangeAspect="1" noChangeArrowheads="1"/>
          </p:cNvPicPr>
          <p:nvPr/>
        </p:nvPicPr>
        <p:blipFill>
          <a:blip r:embed="rId3"/>
          <a:srcRect/>
          <a:stretch>
            <a:fillRect/>
          </a:stretch>
        </p:blipFill>
        <p:spPr bwMode="auto">
          <a:xfrm>
            <a:off x="514350" y="2043113"/>
            <a:ext cx="8172450" cy="33670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8.</a:t>
            </a:r>
            <a:fld id="{71B64BAE-2FA6-46E6-9688-AC82A4D579B8}" type="slidenum">
              <a:rPr lang="en-US"/>
              <a:pPr/>
              <a:t>21</a:t>
            </a:fld>
            <a:endParaRPr lang="en-US"/>
          </a:p>
        </p:txBody>
      </p:sp>
      <p:sp>
        <p:nvSpPr>
          <p:cNvPr id="89395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39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395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39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39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395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39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396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893962"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893963"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a:t>Switching in the Internet is done by using the datagram approach </a:t>
            </a:r>
            <a:br>
              <a:rPr lang="en-US"/>
            </a:br>
            <a:r>
              <a:rPr lang="en-US"/>
              <a:t>to packet switching at </a:t>
            </a:r>
            <a:br>
              <a:rPr lang="en-US"/>
            </a:br>
            <a:r>
              <a:rPr lang="en-US"/>
              <a:t>the network layer.</a:t>
            </a:r>
          </a:p>
        </p:txBody>
      </p:sp>
      <p:grpSp>
        <p:nvGrpSpPr>
          <p:cNvPr id="893964" name="Group 12"/>
          <p:cNvGrpSpPr>
            <a:grpSpLocks/>
          </p:cNvGrpSpPr>
          <p:nvPr/>
        </p:nvGrpSpPr>
        <p:grpSpPr bwMode="auto">
          <a:xfrm>
            <a:off x="457200" y="1981200"/>
            <a:ext cx="1143000" cy="566738"/>
            <a:chOff x="1200" y="1248"/>
            <a:chExt cx="720" cy="357"/>
          </a:xfrm>
        </p:grpSpPr>
        <p:pic>
          <p:nvPicPr>
            <p:cNvPr id="893965"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9396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8.</a:t>
            </a:r>
            <a:fld id="{64CEFE9E-5704-4C4B-9866-353D11F26A68}" type="slidenum">
              <a:rPr lang="en-US"/>
              <a:pPr/>
              <a:t>22</a:t>
            </a:fld>
            <a:endParaRPr lang="en-US"/>
          </a:p>
        </p:txBody>
      </p:sp>
      <p:sp>
        <p:nvSpPr>
          <p:cNvPr id="85811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a:effectLst>
                <a:outerShdw blurRad="38100" dist="38100" dir="2700000" algn="tl">
                  <a:srgbClr val="FFFFFF"/>
                </a:outerShdw>
              </a:effectLst>
              <a:latin typeface="Times New Roman" pitchFamily="18" charset="0"/>
            </a:endParaRPr>
          </a:p>
        </p:txBody>
      </p:sp>
      <p:sp>
        <p:nvSpPr>
          <p:cNvPr id="858115" name="Text Box 3"/>
          <p:cNvSpPr txBox="1">
            <a:spLocks noChangeArrowheads="1"/>
          </p:cNvSpPr>
          <p:nvPr/>
        </p:nvSpPr>
        <p:spPr bwMode="auto">
          <a:xfrm>
            <a:off x="228600" y="406400"/>
            <a:ext cx="7300913" cy="579438"/>
          </a:xfrm>
          <a:prstGeom prst="rect">
            <a:avLst/>
          </a:prstGeom>
          <a:noFill/>
          <a:ln w="9525">
            <a:noFill/>
            <a:miter lim="800000"/>
            <a:headEnd/>
            <a:tailEnd/>
          </a:ln>
          <a:effectLst/>
        </p:spPr>
        <p:txBody>
          <a:bodyPr wrap="none">
            <a:spAutoFit/>
          </a:bodyPr>
          <a:lstStyle/>
          <a:p>
            <a:r>
              <a:rPr lang="en-US">
                <a:effectLst>
                  <a:outerShdw blurRad="38100" dist="38100" dir="2700000" algn="tl">
                    <a:srgbClr val="C0C0C0"/>
                  </a:outerShdw>
                </a:effectLst>
                <a:latin typeface="Times" pitchFamily="18" charset="0"/>
              </a:rPr>
              <a:t>8-3   VIRTUAL-CIRCUIT NETWORKS</a:t>
            </a:r>
          </a:p>
        </p:txBody>
      </p:sp>
      <p:sp>
        <p:nvSpPr>
          <p:cNvPr id="858116"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858117" name="Rectangle 5"/>
          <p:cNvSpPr>
            <a:spLocks noChangeArrowheads="1"/>
          </p:cNvSpPr>
          <p:nvPr/>
        </p:nvSpPr>
        <p:spPr bwMode="auto">
          <a:xfrm>
            <a:off x="304800" y="1674813"/>
            <a:ext cx="8229600" cy="1373187"/>
          </a:xfrm>
          <a:prstGeom prst="rect">
            <a:avLst/>
          </a:prstGeom>
          <a:noFill/>
          <a:ln w="9525">
            <a:noFill/>
            <a:miter lim="800000"/>
            <a:headEnd/>
            <a:tailEnd/>
          </a:ln>
          <a:effectLst/>
        </p:spPr>
        <p:txBody>
          <a:bodyPr anchor="ctr">
            <a:spAutoFit/>
          </a:bodyPr>
          <a:lstStyle/>
          <a:p>
            <a:pPr algn="just" eaLnBrk="1" hangingPunct="1"/>
            <a:r>
              <a:rPr lang="en-US" sz="2800" i="1">
                <a:effectLst>
                  <a:outerShdw blurRad="38100" dist="38100" dir="2700000" algn="tl">
                    <a:srgbClr val="C0C0C0"/>
                  </a:outerShdw>
                </a:effectLst>
                <a:latin typeface="Times New Roman" pitchFamily="18" charset="0"/>
              </a:rPr>
              <a:t>A virtual-circuit network is a cross between a circuit-switched network and a datagram network. It has some characteristics of both.</a:t>
            </a:r>
          </a:p>
        </p:txBody>
      </p:sp>
      <p:sp>
        <p:nvSpPr>
          <p:cNvPr id="858118" name="Rectangle 6"/>
          <p:cNvSpPr>
            <a:spLocks noChangeArrowheads="1"/>
          </p:cNvSpPr>
          <p:nvPr/>
        </p:nvSpPr>
        <p:spPr bwMode="auto">
          <a:xfrm>
            <a:off x="152400" y="4210050"/>
            <a:ext cx="7696200" cy="1917700"/>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Addressing</a:t>
            </a:r>
            <a:r>
              <a:rPr lang="fr-FR" sz="2400">
                <a:solidFill>
                  <a:srgbClr val="0033CC"/>
                </a:solidFill>
                <a:latin typeface="Times New Roman" pitchFamily="18" charset="0"/>
              </a:rPr>
              <a:t/>
            </a:r>
            <a:br>
              <a:rPr lang="fr-FR" sz="2400">
                <a:solidFill>
                  <a:srgbClr val="0033CC"/>
                </a:solidFill>
                <a:latin typeface="Times New Roman" pitchFamily="18" charset="0"/>
              </a:rPr>
            </a:br>
            <a:r>
              <a:rPr lang="fr-FR" sz="2400">
                <a:solidFill>
                  <a:srgbClr val="0033CC"/>
                </a:solidFill>
                <a:latin typeface="Times New Roman" pitchFamily="18" charset="0"/>
              </a:rPr>
              <a:t>Three Phases</a:t>
            </a:r>
          </a:p>
          <a:p>
            <a:pPr>
              <a:buClr>
                <a:schemeClr val="tx1"/>
              </a:buClr>
              <a:buSzPct val="117000"/>
              <a:buFont typeface="Wingdings" pitchFamily="2" charset="2"/>
              <a:buNone/>
            </a:pPr>
            <a:r>
              <a:rPr lang="fr-FR" sz="2400">
                <a:solidFill>
                  <a:srgbClr val="0033CC"/>
                </a:solidFill>
                <a:latin typeface="Times New Roman" pitchFamily="18" charset="0"/>
              </a:rPr>
              <a:t>Efficiency</a:t>
            </a:r>
            <a:br>
              <a:rPr lang="fr-FR" sz="2400">
                <a:solidFill>
                  <a:srgbClr val="0033CC"/>
                </a:solidFill>
                <a:latin typeface="Times New Roman" pitchFamily="18" charset="0"/>
              </a:rPr>
            </a:br>
            <a:r>
              <a:rPr lang="fr-FR" sz="2400">
                <a:solidFill>
                  <a:srgbClr val="0033CC"/>
                </a:solidFill>
                <a:latin typeface="Times New Roman" pitchFamily="18" charset="0"/>
              </a:rPr>
              <a:t>Delay</a:t>
            </a:r>
          </a:p>
          <a:p>
            <a:pPr>
              <a:buClr>
                <a:schemeClr val="tx1"/>
              </a:buClr>
              <a:buSzPct val="117000"/>
              <a:buFont typeface="Wingdings" pitchFamily="2" charset="2"/>
              <a:buNone/>
            </a:pPr>
            <a:r>
              <a:rPr lang="en-US" sz="2400">
                <a:solidFill>
                  <a:srgbClr val="0033CC"/>
                </a:solidFill>
                <a:latin typeface="Times New Roman" pitchFamily="18" charset="0"/>
              </a:rPr>
              <a:t>Circuit-Switched Technology in WANs</a:t>
            </a:r>
          </a:p>
        </p:txBody>
      </p:sp>
      <p:sp>
        <p:nvSpPr>
          <p:cNvPr id="858119" name="Text Box 7"/>
          <p:cNvSpPr txBox="1">
            <a:spLocks noChangeArrowheads="1"/>
          </p:cNvSpPr>
          <p:nvPr/>
        </p:nvSpPr>
        <p:spPr bwMode="auto">
          <a:xfrm>
            <a:off x="165100" y="3733800"/>
            <a:ext cx="4862513" cy="519113"/>
          </a:xfrm>
          <a:prstGeom prst="rect">
            <a:avLst/>
          </a:prstGeom>
          <a:noFill/>
          <a:ln w="76200" algn="ctr">
            <a:noFill/>
            <a:miter lim="800000"/>
            <a:headEnd/>
            <a:tailEnd/>
          </a:ln>
          <a:effectLst/>
        </p:spPr>
        <p:txBody>
          <a:bodyPr wrap="none">
            <a:spAutoFit/>
          </a:bodyPr>
          <a:lstStyle/>
          <a:p>
            <a:pPr algn="ct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8.</a:t>
            </a:r>
            <a:fld id="{FD256BFF-2DAE-4A68-BF17-B6B4CB19FDED}" type="slidenum">
              <a:rPr lang="en-US"/>
              <a:pPr/>
              <a:t>23</a:t>
            </a:fld>
            <a:endParaRPr lang="en-US"/>
          </a:p>
        </p:txBody>
      </p:sp>
      <p:sp>
        <p:nvSpPr>
          <p:cNvPr id="86937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6937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69380" name="Text Box 4"/>
          <p:cNvSpPr txBox="1">
            <a:spLocks noChangeArrowheads="1"/>
          </p:cNvSpPr>
          <p:nvPr/>
        </p:nvSpPr>
        <p:spPr bwMode="auto">
          <a:xfrm>
            <a:off x="304800" y="381000"/>
            <a:ext cx="422275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8.10  </a:t>
            </a:r>
            <a:r>
              <a:rPr lang="en-US" sz="2000" i="1">
                <a:latin typeface="Times New Roman" pitchFamily="18" charset="0"/>
              </a:rPr>
              <a:t>Virtual-circuit network</a:t>
            </a:r>
          </a:p>
        </p:txBody>
      </p:sp>
      <p:sp>
        <p:nvSpPr>
          <p:cNvPr id="869381"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869382" name="Picture 6"/>
          <p:cNvPicPr>
            <a:picLocks noChangeAspect="1" noChangeArrowheads="1"/>
          </p:cNvPicPr>
          <p:nvPr/>
        </p:nvPicPr>
        <p:blipFill>
          <a:blip r:embed="rId3"/>
          <a:srcRect/>
          <a:stretch>
            <a:fillRect/>
          </a:stretch>
        </p:blipFill>
        <p:spPr bwMode="auto">
          <a:xfrm>
            <a:off x="423863" y="1812925"/>
            <a:ext cx="8262937" cy="3825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8.</a:t>
            </a:r>
            <a:fld id="{3E54CA91-570E-4A6C-99F3-56AD7153D2EB}" type="slidenum">
              <a:rPr lang="en-US"/>
              <a:pPr/>
              <a:t>24</a:t>
            </a:fld>
            <a:endParaRPr lang="en-US"/>
          </a:p>
        </p:txBody>
      </p:sp>
      <p:sp>
        <p:nvSpPr>
          <p:cNvPr id="87040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7040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70404" name="Text Box 4"/>
          <p:cNvSpPr txBox="1">
            <a:spLocks noChangeArrowheads="1"/>
          </p:cNvSpPr>
          <p:nvPr/>
        </p:nvSpPr>
        <p:spPr bwMode="auto">
          <a:xfrm>
            <a:off x="304800" y="381000"/>
            <a:ext cx="433228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8.11  </a:t>
            </a:r>
            <a:r>
              <a:rPr lang="en-US" sz="2000" i="1">
                <a:latin typeface="Times New Roman" pitchFamily="18" charset="0"/>
              </a:rPr>
              <a:t>Virtual-circuit identifier</a:t>
            </a:r>
          </a:p>
        </p:txBody>
      </p:sp>
      <p:sp>
        <p:nvSpPr>
          <p:cNvPr id="870405"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870407" name="Picture 7"/>
          <p:cNvPicPr>
            <a:picLocks noChangeAspect="1" noChangeArrowheads="1"/>
          </p:cNvPicPr>
          <p:nvPr/>
        </p:nvPicPr>
        <p:blipFill>
          <a:blip r:embed="rId3"/>
          <a:srcRect/>
          <a:stretch>
            <a:fillRect/>
          </a:stretch>
        </p:blipFill>
        <p:spPr bwMode="auto">
          <a:xfrm>
            <a:off x="609600" y="2438400"/>
            <a:ext cx="7496175" cy="2022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8.</a:t>
            </a:r>
            <a:fld id="{DF2F0718-25A7-4A32-8D1D-4EC6FF4BFF3A}" type="slidenum">
              <a:rPr lang="en-US"/>
              <a:pPr/>
              <a:t>25</a:t>
            </a:fld>
            <a:endParaRPr lang="en-US"/>
          </a:p>
        </p:txBody>
      </p:sp>
      <p:sp>
        <p:nvSpPr>
          <p:cNvPr id="87142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7142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71428" name="Text Box 4"/>
          <p:cNvSpPr txBox="1">
            <a:spLocks noChangeArrowheads="1"/>
          </p:cNvSpPr>
          <p:nvPr/>
        </p:nvSpPr>
        <p:spPr bwMode="auto">
          <a:xfrm>
            <a:off x="304800" y="381000"/>
            <a:ext cx="652621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8.12  </a:t>
            </a:r>
            <a:r>
              <a:rPr lang="en-US" sz="2000" i="1">
                <a:latin typeface="Times New Roman" pitchFamily="18" charset="0"/>
              </a:rPr>
              <a:t>Switch and tables in a virtual-circuit network</a:t>
            </a:r>
          </a:p>
        </p:txBody>
      </p:sp>
      <p:sp>
        <p:nvSpPr>
          <p:cNvPr id="871429"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871430" name="Picture 6"/>
          <p:cNvPicPr>
            <a:picLocks noChangeAspect="1" noChangeArrowheads="1"/>
          </p:cNvPicPr>
          <p:nvPr/>
        </p:nvPicPr>
        <p:blipFill>
          <a:blip r:embed="rId3"/>
          <a:srcRect/>
          <a:stretch>
            <a:fillRect/>
          </a:stretch>
        </p:blipFill>
        <p:spPr bwMode="auto">
          <a:xfrm>
            <a:off x="609600" y="1196975"/>
            <a:ext cx="7404100" cy="5051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8.</a:t>
            </a:r>
            <a:fld id="{8020CCFF-1285-474E-A0F1-2C44B1BE0C03}" type="slidenum">
              <a:rPr lang="en-US"/>
              <a:pPr/>
              <a:t>26</a:t>
            </a:fld>
            <a:endParaRPr lang="en-US"/>
          </a:p>
        </p:txBody>
      </p:sp>
      <p:sp>
        <p:nvSpPr>
          <p:cNvPr id="87245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7245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72452" name="Text Box 4"/>
          <p:cNvSpPr txBox="1">
            <a:spLocks noChangeArrowheads="1"/>
          </p:cNvSpPr>
          <p:nvPr/>
        </p:nvSpPr>
        <p:spPr bwMode="auto">
          <a:xfrm>
            <a:off x="304800" y="381000"/>
            <a:ext cx="835501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8.13  </a:t>
            </a:r>
            <a:r>
              <a:rPr lang="en-US" sz="2000" i="1">
                <a:latin typeface="Times New Roman" pitchFamily="18" charset="0"/>
              </a:rPr>
              <a:t>Source-to-destination data transfer in a virtual-circuit network</a:t>
            </a:r>
          </a:p>
        </p:txBody>
      </p:sp>
      <p:sp>
        <p:nvSpPr>
          <p:cNvPr id="872453"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US"/>
          </a:p>
        </p:txBody>
      </p:sp>
      <p:pic>
        <p:nvPicPr>
          <p:cNvPr id="872457" name="Picture 9"/>
          <p:cNvPicPr>
            <a:picLocks noChangeAspect="1" noChangeArrowheads="1"/>
          </p:cNvPicPr>
          <p:nvPr/>
        </p:nvPicPr>
        <p:blipFill>
          <a:blip r:embed="rId3"/>
          <a:srcRect/>
          <a:stretch>
            <a:fillRect/>
          </a:stretch>
        </p:blipFill>
        <p:spPr bwMode="auto">
          <a:xfrm>
            <a:off x="868363" y="1211263"/>
            <a:ext cx="7513637" cy="50371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8.</a:t>
            </a:r>
            <a:fld id="{90001CC9-58BD-4DB8-8AE1-B72CB13AEAF9}" type="slidenum">
              <a:rPr lang="en-US"/>
              <a:pPr/>
              <a:t>27</a:t>
            </a:fld>
            <a:endParaRPr lang="en-US"/>
          </a:p>
        </p:txBody>
      </p:sp>
      <p:sp>
        <p:nvSpPr>
          <p:cNvPr id="87347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7347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73476" name="Text Box 4"/>
          <p:cNvSpPr txBox="1">
            <a:spLocks noChangeArrowheads="1"/>
          </p:cNvSpPr>
          <p:nvPr/>
        </p:nvSpPr>
        <p:spPr bwMode="auto">
          <a:xfrm>
            <a:off x="304800" y="381000"/>
            <a:ext cx="611028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8.14  </a:t>
            </a:r>
            <a:r>
              <a:rPr lang="en-US" sz="2000" i="1">
                <a:latin typeface="Times New Roman" pitchFamily="18" charset="0"/>
              </a:rPr>
              <a:t>Setup request in a virtual-circuit network</a:t>
            </a:r>
          </a:p>
        </p:txBody>
      </p:sp>
      <p:sp>
        <p:nvSpPr>
          <p:cNvPr id="873477"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US"/>
          </a:p>
        </p:txBody>
      </p:sp>
      <p:pic>
        <p:nvPicPr>
          <p:cNvPr id="873478" name="Picture 6"/>
          <p:cNvPicPr>
            <a:picLocks noChangeAspect="1" noChangeArrowheads="1"/>
          </p:cNvPicPr>
          <p:nvPr/>
        </p:nvPicPr>
        <p:blipFill>
          <a:blip r:embed="rId3"/>
          <a:srcRect/>
          <a:stretch>
            <a:fillRect/>
          </a:stretch>
        </p:blipFill>
        <p:spPr bwMode="auto">
          <a:xfrm>
            <a:off x="609600" y="1647825"/>
            <a:ext cx="7696200" cy="3914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8.</a:t>
            </a:r>
            <a:fld id="{2575FD59-F88A-445F-9690-F06392662261}" type="slidenum">
              <a:rPr lang="en-US"/>
              <a:pPr/>
              <a:t>28</a:t>
            </a:fld>
            <a:endParaRPr lang="en-US"/>
          </a:p>
        </p:txBody>
      </p:sp>
      <p:sp>
        <p:nvSpPr>
          <p:cNvPr id="87449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7449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74500" name="Text Box 4"/>
          <p:cNvSpPr txBox="1">
            <a:spLocks noChangeArrowheads="1"/>
          </p:cNvSpPr>
          <p:nvPr/>
        </p:nvSpPr>
        <p:spPr bwMode="auto">
          <a:xfrm>
            <a:off x="304800" y="381000"/>
            <a:ext cx="711200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8.15  </a:t>
            </a:r>
            <a:r>
              <a:rPr lang="en-US" sz="2000" i="1">
                <a:latin typeface="Times New Roman" pitchFamily="18" charset="0"/>
              </a:rPr>
              <a:t>Setup acknowledgment in a virtual-circuit network</a:t>
            </a:r>
          </a:p>
        </p:txBody>
      </p:sp>
      <p:sp>
        <p:nvSpPr>
          <p:cNvPr id="874501"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US"/>
          </a:p>
        </p:txBody>
      </p:sp>
      <p:pic>
        <p:nvPicPr>
          <p:cNvPr id="874502" name="Picture 6"/>
          <p:cNvPicPr>
            <a:picLocks noChangeAspect="1" noChangeArrowheads="1"/>
          </p:cNvPicPr>
          <p:nvPr/>
        </p:nvPicPr>
        <p:blipFill>
          <a:blip r:embed="rId3"/>
          <a:srcRect/>
          <a:stretch>
            <a:fillRect/>
          </a:stretch>
        </p:blipFill>
        <p:spPr bwMode="auto">
          <a:xfrm>
            <a:off x="576263" y="1776413"/>
            <a:ext cx="8034337" cy="39385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8.</a:t>
            </a:r>
            <a:fld id="{1BB7A677-7A41-4697-8E2F-9C43F9BD60B6}" type="slidenum">
              <a:rPr lang="en-US"/>
              <a:pPr/>
              <a:t>29</a:t>
            </a:fld>
            <a:endParaRPr lang="en-US"/>
          </a:p>
        </p:txBody>
      </p:sp>
      <p:sp>
        <p:nvSpPr>
          <p:cNvPr id="89497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497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498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498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498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498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498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4985" name="Line 9"/>
          <p:cNvSpPr>
            <a:spLocks noChangeShapeType="1"/>
          </p:cNvSpPr>
          <p:nvPr/>
        </p:nvSpPr>
        <p:spPr bwMode="auto">
          <a:xfrm>
            <a:off x="457200" y="2209800"/>
            <a:ext cx="8153400" cy="0"/>
          </a:xfrm>
          <a:prstGeom prst="line">
            <a:avLst/>
          </a:prstGeom>
          <a:noFill/>
          <a:ln w="76200">
            <a:solidFill>
              <a:srgbClr val="009900"/>
            </a:solidFill>
            <a:round/>
            <a:headEnd/>
            <a:tailEnd/>
          </a:ln>
          <a:effectLst/>
        </p:spPr>
        <p:txBody>
          <a:bodyPr/>
          <a:lstStyle/>
          <a:p>
            <a:endParaRPr lang="en-US"/>
          </a:p>
        </p:txBody>
      </p:sp>
      <p:sp>
        <p:nvSpPr>
          <p:cNvPr id="894986" name="Line 10"/>
          <p:cNvSpPr>
            <a:spLocks noChangeShapeType="1"/>
          </p:cNvSpPr>
          <p:nvPr/>
        </p:nvSpPr>
        <p:spPr bwMode="auto">
          <a:xfrm>
            <a:off x="458788" y="5410200"/>
            <a:ext cx="8153400" cy="0"/>
          </a:xfrm>
          <a:prstGeom prst="line">
            <a:avLst/>
          </a:prstGeom>
          <a:noFill/>
          <a:ln w="76200">
            <a:solidFill>
              <a:srgbClr val="009900"/>
            </a:solidFill>
            <a:round/>
            <a:headEnd/>
            <a:tailEnd/>
          </a:ln>
          <a:effectLst/>
        </p:spPr>
        <p:txBody>
          <a:bodyPr/>
          <a:lstStyle/>
          <a:p>
            <a:endParaRPr lang="en-US"/>
          </a:p>
        </p:txBody>
      </p:sp>
      <p:sp>
        <p:nvSpPr>
          <p:cNvPr id="894987" name="Rectangle 11"/>
          <p:cNvSpPr>
            <a:spLocks noChangeArrowheads="1"/>
          </p:cNvSpPr>
          <p:nvPr/>
        </p:nvSpPr>
        <p:spPr bwMode="auto">
          <a:xfrm>
            <a:off x="495300" y="2301875"/>
            <a:ext cx="8077200" cy="3016250"/>
          </a:xfrm>
          <a:prstGeom prst="rect">
            <a:avLst/>
          </a:prstGeom>
          <a:solidFill>
            <a:srgbClr val="99FF33"/>
          </a:solidFill>
          <a:ln w="76200" algn="ctr">
            <a:noFill/>
            <a:miter lim="800000"/>
            <a:headEnd/>
            <a:tailEnd/>
          </a:ln>
          <a:effectLst/>
        </p:spPr>
        <p:txBody>
          <a:bodyPr>
            <a:spAutoFit/>
          </a:bodyPr>
          <a:lstStyle/>
          <a:p>
            <a:pPr algn="ctr"/>
            <a:r>
              <a:rPr lang="en-US"/>
              <a:t>In virtual-circuit switching, all packets belonging to the same source and </a:t>
            </a:r>
            <a:br>
              <a:rPr lang="en-US"/>
            </a:br>
            <a:r>
              <a:rPr lang="en-US"/>
              <a:t>destination travel the same path;</a:t>
            </a:r>
          </a:p>
          <a:p>
            <a:pPr algn="ctr"/>
            <a:r>
              <a:rPr lang="en-US"/>
              <a:t>but the packets  may arrive at the destination with different delays </a:t>
            </a:r>
            <a:br>
              <a:rPr lang="en-US"/>
            </a:br>
            <a:r>
              <a:rPr lang="en-US"/>
              <a:t>if resource allocation is on demand.</a:t>
            </a:r>
          </a:p>
        </p:txBody>
      </p:sp>
      <p:grpSp>
        <p:nvGrpSpPr>
          <p:cNvPr id="894988" name="Group 12"/>
          <p:cNvGrpSpPr>
            <a:grpSpLocks/>
          </p:cNvGrpSpPr>
          <p:nvPr/>
        </p:nvGrpSpPr>
        <p:grpSpPr bwMode="auto">
          <a:xfrm>
            <a:off x="457200" y="1524000"/>
            <a:ext cx="1143000" cy="566738"/>
            <a:chOff x="1200" y="1248"/>
            <a:chExt cx="720" cy="357"/>
          </a:xfrm>
        </p:grpSpPr>
        <p:pic>
          <p:nvPicPr>
            <p:cNvPr id="894989"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9499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8.</a:t>
            </a:r>
            <a:fld id="{AC290B35-4049-401D-9D55-9DF99934E971}" type="slidenum">
              <a:rPr lang="en-US"/>
              <a:pPr/>
              <a:t>3</a:t>
            </a:fld>
            <a:endParaRPr lang="en-US"/>
          </a:p>
        </p:txBody>
      </p:sp>
      <p:sp>
        <p:nvSpPr>
          <p:cNvPr id="86118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6118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61188" name="Text Box 4"/>
          <p:cNvSpPr txBox="1">
            <a:spLocks noChangeArrowheads="1"/>
          </p:cNvSpPr>
          <p:nvPr/>
        </p:nvSpPr>
        <p:spPr bwMode="auto">
          <a:xfrm>
            <a:off x="304800" y="381000"/>
            <a:ext cx="501808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8.2  </a:t>
            </a:r>
            <a:r>
              <a:rPr lang="en-US" sz="2000" i="1">
                <a:latin typeface="Times New Roman" pitchFamily="18" charset="0"/>
              </a:rPr>
              <a:t>Taxonomy of switched networks</a:t>
            </a:r>
          </a:p>
        </p:txBody>
      </p:sp>
      <p:sp>
        <p:nvSpPr>
          <p:cNvPr id="861189"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861190" name="Picture 6"/>
          <p:cNvPicPr>
            <a:picLocks noChangeAspect="1" noChangeArrowheads="1"/>
          </p:cNvPicPr>
          <p:nvPr/>
        </p:nvPicPr>
        <p:blipFill>
          <a:blip r:embed="rId3"/>
          <a:srcRect/>
          <a:stretch>
            <a:fillRect/>
          </a:stretch>
        </p:blipFill>
        <p:spPr bwMode="auto">
          <a:xfrm>
            <a:off x="434975" y="1765300"/>
            <a:ext cx="8328025" cy="3416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8.</a:t>
            </a:r>
            <a:fld id="{D2756856-AA04-4C2B-9722-D7A6884F431F}" type="slidenum">
              <a:rPr lang="en-US"/>
              <a:pPr/>
              <a:t>30</a:t>
            </a:fld>
            <a:endParaRPr lang="en-US"/>
          </a:p>
        </p:txBody>
      </p:sp>
      <p:sp>
        <p:nvSpPr>
          <p:cNvPr id="87552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7552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75524" name="Text Box 4"/>
          <p:cNvSpPr txBox="1">
            <a:spLocks noChangeArrowheads="1"/>
          </p:cNvSpPr>
          <p:nvPr/>
        </p:nvSpPr>
        <p:spPr bwMode="auto">
          <a:xfrm>
            <a:off x="304800" y="381000"/>
            <a:ext cx="530066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8.16  </a:t>
            </a:r>
            <a:r>
              <a:rPr lang="en-US" sz="2000" i="1">
                <a:latin typeface="Times New Roman" pitchFamily="18" charset="0"/>
              </a:rPr>
              <a:t>Delay in a virtual-circuit network</a:t>
            </a:r>
          </a:p>
        </p:txBody>
      </p:sp>
      <p:sp>
        <p:nvSpPr>
          <p:cNvPr id="875525"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US"/>
          </a:p>
        </p:txBody>
      </p:sp>
      <p:pic>
        <p:nvPicPr>
          <p:cNvPr id="875526" name="Picture 6"/>
          <p:cNvPicPr>
            <a:picLocks noChangeAspect="1" noChangeArrowheads="1"/>
          </p:cNvPicPr>
          <p:nvPr/>
        </p:nvPicPr>
        <p:blipFill>
          <a:blip r:embed="rId3"/>
          <a:srcRect/>
          <a:stretch>
            <a:fillRect/>
          </a:stretch>
        </p:blipFill>
        <p:spPr bwMode="auto">
          <a:xfrm>
            <a:off x="185738" y="1473200"/>
            <a:ext cx="8729662" cy="431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8.</a:t>
            </a:r>
            <a:fld id="{6F408A6D-EB07-4D03-937C-48995176FECE}" type="slidenum">
              <a:rPr lang="en-US"/>
              <a:pPr/>
              <a:t>31</a:t>
            </a:fld>
            <a:endParaRPr lang="en-US"/>
          </a:p>
        </p:txBody>
      </p:sp>
      <p:sp>
        <p:nvSpPr>
          <p:cNvPr id="89600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600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600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600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600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600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600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6009" name="Line 9"/>
          <p:cNvSpPr>
            <a:spLocks noChangeShapeType="1"/>
          </p:cNvSpPr>
          <p:nvPr/>
        </p:nvSpPr>
        <p:spPr bwMode="auto">
          <a:xfrm>
            <a:off x="457200" y="2362200"/>
            <a:ext cx="8153400" cy="0"/>
          </a:xfrm>
          <a:prstGeom prst="line">
            <a:avLst/>
          </a:prstGeom>
          <a:noFill/>
          <a:ln w="76200">
            <a:solidFill>
              <a:srgbClr val="009900"/>
            </a:solidFill>
            <a:round/>
            <a:headEnd/>
            <a:tailEnd/>
          </a:ln>
          <a:effectLst/>
        </p:spPr>
        <p:txBody>
          <a:bodyPr/>
          <a:lstStyle/>
          <a:p>
            <a:endParaRPr lang="en-US"/>
          </a:p>
        </p:txBody>
      </p:sp>
      <p:sp>
        <p:nvSpPr>
          <p:cNvPr id="896010" name="Line 10"/>
          <p:cNvSpPr>
            <a:spLocks noChangeShapeType="1"/>
          </p:cNvSpPr>
          <p:nvPr/>
        </p:nvSpPr>
        <p:spPr bwMode="auto">
          <a:xfrm>
            <a:off x="458788" y="4648200"/>
            <a:ext cx="8153400" cy="0"/>
          </a:xfrm>
          <a:prstGeom prst="line">
            <a:avLst/>
          </a:prstGeom>
          <a:noFill/>
          <a:ln w="76200">
            <a:solidFill>
              <a:srgbClr val="009900"/>
            </a:solidFill>
            <a:round/>
            <a:headEnd/>
            <a:tailEnd/>
          </a:ln>
          <a:effectLst/>
        </p:spPr>
        <p:txBody>
          <a:bodyPr/>
          <a:lstStyle/>
          <a:p>
            <a:endParaRPr lang="en-US"/>
          </a:p>
        </p:txBody>
      </p:sp>
      <p:sp>
        <p:nvSpPr>
          <p:cNvPr id="896011" name="Rectangle 11"/>
          <p:cNvSpPr>
            <a:spLocks noChangeArrowheads="1"/>
          </p:cNvSpPr>
          <p:nvPr/>
        </p:nvSpPr>
        <p:spPr bwMode="auto">
          <a:xfrm>
            <a:off x="495300" y="2454275"/>
            <a:ext cx="8077200" cy="2041525"/>
          </a:xfrm>
          <a:prstGeom prst="rect">
            <a:avLst/>
          </a:prstGeom>
          <a:solidFill>
            <a:srgbClr val="99FF33"/>
          </a:solidFill>
          <a:ln w="76200" algn="ctr">
            <a:noFill/>
            <a:miter lim="800000"/>
            <a:headEnd/>
            <a:tailEnd/>
          </a:ln>
          <a:effectLst/>
        </p:spPr>
        <p:txBody>
          <a:bodyPr>
            <a:spAutoFit/>
          </a:bodyPr>
          <a:lstStyle/>
          <a:p>
            <a:pPr algn="ctr"/>
            <a:r>
              <a:rPr lang="en-US"/>
              <a:t>Switching at the data link layer in a switched WAN is normally</a:t>
            </a:r>
          </a:p>
          <a:p>
            <a:pPr algn="ctr"/>
            <a:r>
              <a:rPr lang="en-US"/>
              <a:t>implemented by using </a:t>
            </a:r>
            <a:br>
              <a:rPr lang="en-US"/>
            </a:br>
            <a:r>
              <a:rPr lang="en-US"/>
              <a:t>virtual-circuit techniques.</a:t>
            </a:r>
          </a:p>
        </p:txBody>
      </p:sp>
      <p:grpSp>
        <p:nvGrpSpPr>
          <p:cNvPr id="896012" name="Group 12"/>
          <p:cNvGrpSpPr>
            <a:grpSpLocks/>
          </p:cNvGrpSpPr>
          <p:nvPr/>
        </p:nvGrpSpPr>
        <p:grpSpPr bwMode="auto">
          <a:xfrm>
            <a:off x="457200" y="1676400"/>
            <a:ext cx="1143000" cy="566738"/>
            <a:chOff x="1200" y="1248"/>
            <a:chExt cx="720" cy="357"/>
          </a:xfrm>
        </p:grpSpPr>
        <p:pic>
          <p:nvPicPr>
            <p:cNvPr id="896013"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9601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8.</a:t>
            </a:r>
            <a:fld id="{00E3B4EB-3BC2-44BC-9EE6-5DDF048B919B}" type="slidenum">
              <a:rPr lang="en-US"/>
              <a:pPr/>
              <a:t>4</a:t>
            </a:fld>
            <a:endParaRPr lang="en-US"/>
          </a:p>
        </p:txBody>
      </p:sp>
      <p:sp>
        <p:nvSpPr>
          <p:cNvPr id="5652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a:effectLst>
                <a:outerShdw blurRad="38100" dist="38100" dir="2700000" algn="tl">
                  <a:srgbClr val="FFFFFF"/>
                </a:outerShdw>
              </a:effectLst>
              <a:latin typeface="Times New Roman" pitchFamily="18" charset="0"/>
            </a:endParaRPr>
          </a:p>
        </p:txBody>
      </p:sp>
      <p:sp>
        <p:nvSpPr>
          <p:cNvPr id="565251" name="Text Box 3"/>
          <p:cNvSpPr txBox="1">
            <a:spLocks noChangeArrowheads="1"/>
          </p:cNvSpPr>
          <p:nvPr/>
        </p:nvSpPr>
        <p:spPr bwMode="auto">
          <a:xfrm>
            <a:off x="228600" y="406400"/>
            <a:ext cx="7661275" cy="579438"/>
          </a:xfrm>
          <a:prstGeom prst="rect">
            <a:avLst/>
          </a:prstGeom>
          <a:noFill/>
          <a:ln w="9525">
            <a:noFill/>
            <a:miter lim="800000"/>
            <a:headEnd/>
            <a:tailEnd/>
          </a:ln>
          <a:effectLst/>
        </p:spPr>
        <p:txBody>
          <a:bodyPr wrap="none">
            <a:spAutoFit/>
          </a:bodyPr>
          <a:lstStyle/>
          <a:p>
            <a:r>
              <a:rPr lang="en-US">
                <a:effectLst>
                  <a:outerShdw blurRad="38100" dist="38100" dir="2700000" algn="tl">
                    <a:srgbClr val="C0C0C0"/>
                  </a:outerShdw>
                </a:effectLst>
                <a:latin typeface="Times" pitchFamily="18" charset="0"/>
              </a:rPr>
              <a:t>8-1   CIRCUIT-SWITCHED NETWORKS</a:t>
            </a:r>
          </a:p>
        </p:txBody>
      </p:sp>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65253" name="Rectangle 5"/>
          <p:cNvSpPr>
            <a:spLocks noChangeArrowheads="1"/>
          </p:cNvSpPr>
          <p:nvPr/>
        </p:nvSpPr>
        <p:spPr bwMode="auto">
          <a:xfrm>
            <a:off x="304800" y="1536700"/>
            <a:ext cx="8229600" cy="2654300"/>
          </a:xfrm>
          <a:prstGeom prst="rect">
            <a:avLst/>
          </a:prstGeom>
          <a:noFill/>
          <a:ln w="9525">
            <a:noFill/>
            <a:miter lim="800000"/>
            <a:headEnd/>
            <a:tailEnd/>
          </a:ln>
          <a:effectLst/>
        </p:spPr>
        <p:txBody>
          <a:bodyPr anchor="ctr">
            <a:spAutoFit/>
          </a:bodyPr>
          <a:lstStyle/>
          <a:p>
            <a:pPr algn="just" eaLnBrk="1" hangingPunct="1"/>
            <a:r>
              <a:rPr lang="en-US" sz="2800" i="1">
                <a:effectLst>
                  <a:outerShdw blurRad="38100" dist="38100" dir="2700000" algn="tl">
                    <a:srgbClr val="C0C0C0"/>
                  </a:outerShdw>
                </a:effectLst>
                <a:latin typeface="Times New Roman" pitchFamily="18" charset="0"/>
              </a:rPr>
              <a:t>A circuit-switched network consists of a set of switches connected by physical links. A connection between two stations is a dedicated path made of one or more links. However, each connection uses only one dedicated channel on each link. Each link is normally divided into n channels by using FDM or TDM.</a:t>
            </a:r>
          </a:p>
        </p:txBody>
      </p:sp>
      <p:sp>
        <p:nvSpPr>
          <p:cNvPr id="565278" name="Rectangle 30"/>
          <p:cNvSpPr>
            <a:spLocks noChangeArrowheads="1"/>
          </p:cNvSpPr>
          <p:nvPr/>
        </p:nvSpPr>
        <p:spPr bwMode="auto">
          <a:xfrm>
            <a:off x="152400" y="4908550"/>
            <a:ext cx="7696200" cy="1552575"/>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Three Phases</a:t>
            </a:r>
            <a:r>
              <a:rPr lang="fr-FR" sz="2400">
                <a:solidFill>
                  <a:srgbClr val="0033CC"/>
                </a:solidFill>
                <a:latin typeface="Times New Roman" pitchFamily="18" charset="0"/>
              </a:rPr>
              <a:t/>
            </a:r>
            <a:br>
              <a:rPr lang="fr-FR" sz="2400">
                <a:solidFill>
                  <a:srgbClr val="0033CC"/>
                </a:solidFill>
                <a:latin typeface="Times New Roman" pitchFamily="18" charset="0"/>
              </a:rPr>
            </a:br>
            <a:r>
              <a:rPr lang="fr-FR" sz="2400">
                <a:solidFill>
                  <a:srgbClr val="0033CC"/>
                </a:solidFill>
                <a:latin typeface="Times New Roman" pitchFamily="18" charset="0"/>
              </a:rPr>
              <a:t>Efficiency</a:t>
            </a:r>
            <a:br>
              <a:rPr lang="fr-FR" sz="2400">
                <a:solidFill>
                  <a:srgbClr val="0033CC"/>
                </a:solidFill>
                <a:latin typeface="Times New Roman" pitchFamily="18" charset="0"/>
              </a:rPr>
            </a:br>
            <a:r>
              <a:rPr lang="fr-FR" sz="2400">
                <a:solidFill>
                  <a:srgbClr val="0033CC"/>
                </a:solidFill>
                <a:latin typeface="Times New Roman" pitchFamily="18" charset="0"/>
              </a:rPr>
              <a:t>Delay</a:t>
            </a:r>
          </a:p>
          <a:p>
            <a:pPr>
              <a:buClr>
                <a:schemeClr val="tx1"/>
              </a:buClr>
              <a:buSzPct val="117000"/>
              <a:buFont typeface="Wingdings" pitchFamily="2" charset="2"/>
              <a:buNone/>
            </a:pPr>
            <a:r>
              <a:rPr lang="en-US" sz="2400">
                <a:solidFill>
                  <a:srgbClr val="0033CC"/>
                </a:solidFill>
                <a:latin typeface="Times New Roman" pitchFamily="18" charset="0"/>
              </a:rPr>
              <a:t>Circuit-Switched Technology in Telephone Networks</a:t>
            </a:r>
          </a:p>
        </p:txBody>
      </p:sp>
      <p:sp>
        <p:nvSpPr>
          <p:cNvPr id="565279" name="Text Box 31"/>
          <p:cNvSpPr txBox="1">
            <a:spLocks noChangeArrowheads="1"/>
          </p:cNvSpPr>
          <p:nvPr/>
        </p:nvSpPr>
        <p:spPr bwMode="auto">
          <a:xfrm>
            <a:off x="165100" y="4432300"/>
            <a:ext cx="4862513" cy="519113"/>
          </a:xfrm>
          <a:prstGeom prst="rect">
            <a:avLst/>
          </a:prstGeom>
          <a:noFill/>
          <a:ln w="76200" algn="ctr">
            <a:noFill/>
            <a:miter lim="800000"/>
            <a:headEnd/>
            <a:tailEnd/>
          </a:ln>
          <a:effectLst/>
        </p:spPr>
        <p:txBody>
          <a:bodyPr wrap="none">
            <a:spAutoFit/>
          </a:bodyPr>
          <a:lstStyle/>
          <a:p>
            <a:pPr algn="ct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8.</a:t>
            </a:r>
            <a:fld id="{10C04A74-C960-4B8D-9C11-95F9A6ECD2AF}" type="slidenum">
              <a:rPr lang="en-US"/>
              <a:pPr/>
              <a:t>5</a:t>
            </a:fld>
            <a:endParaRPr lang="en-US"/>
          </a:p>
        </p:txBody>
      </p:sp>
      <p:sp>
        <p:nvSpPr>
          <p:cNvPr id="88678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678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678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678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679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679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679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6793"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886794"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886795"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a:t>A circuit-switched network is made of a set of switches connected by physical links, in which  each link is </a:t>
            </a:r>
            <a:br>
              <a:rPr lang="en-US"/>
            </a:br>
            <a:r>
              <a:rPr lang="en-US"/>
              <a:t>divided into </a:t>
            </a:r>
            <a:r>
              <a:rPr lang="en-US" i="1"/>
              <a:t>n</a:t>
            </a:r>
            <a:r>
              <a:rPr lang="en-US"/>
              <a:t> channels.</a:t>
            </a:r>
          </a:p>
        </p:txBody>
      </p:sp>
      <p:grpSp>
        <p:nvGrpSpPr>
          <p:cNvPr id="886796" name="Group 12"/>
          <p:cNvGrpSpPr>
            <a:grpSpLocks/>
          </p:cNvGrpSpPr>
          <p:nvPr/>
        </p:nvGrpSpPr>
        <p:grpSpPr bwMode="auto">
          <a:xfrm>
            <a:off x="457200" y="1981200"/>
            <a:ext cx="1143000" cy="566738"/>
            <a:chOff x="1200" y="1248"/>
            <a:chExt cx="720" cy="357"/>
          </a:xfrm>
        </p:grpSpPr>
        <p:pic>
          <p:nvPicPr>
            <p:cNvPr id="886797"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8679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8.</a:t>
            </a:r>
            <a:fld id="{6AFF916E-8168-4113-B9F6-7BF139FCC3C6}" type="slidenum">
              <a:rPr lang="en-US"/>
              <a:pPr/>
              <a:t>6</a:t>
            </a:fld>
            <a:endParaRPr lang="en-US"/>
          </a:p>
        </p:txBody>
      </p:sp>
      <p:sp>
        <p:nvSpPr>
          <p:cNvPr id="86221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6221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62212" name="Text Box 4"/>
          <p:cNvSpPr txBox="1">
            <a:spLocks noChangeArrowheads="1"/>
          </p:cNvSpPr>
          <p:nvPr/>
        </p:nvSpPr>
        <p:spPr bwMode="auto">
          <a:xfrm>
            <a:off x="304800" y="381000"/>
            <a:ext cx="5140325"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8.3  </a:t>
            </a:r>
            <a:r>
              <a:rPr lang="en-US" sz="2000" i="1">
                <a:latin typeface="Times New Roman" pitchFamily="18" charset="0"/>
              </a:rPr>
              <a:t>A trivial circuit-switched network</a:t>
            </a:r>
          </a:p>
        </p:txBody>
      </p:sp>
      <p:sp>
        <p:nvSpPr>
          <p:cNvPr id="862213"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862214" name="Picture 6"/>
          <p:cNvPicPr>
            <a:picLocks noChangeAspect="1" noChangeArrowheads="1"/>
          </p:cNvPicPr>
          <p:nvPr/>
        </p:nvPicPr>
        <p:blipFill>
          <a:blip r:embed="rId3"/>
          <a:srcRect/>
          <a:stretch>
            <a:fillRect/>
          </a:stretch>
        </p:blipFill>
        <p:spPr bwMode="auto">
          <a:xfrm>
            <a:off x="696913" y="1436688"/>
            <a:ext cx="7532687" cy="45069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8.</a:t>
            </a:r>
            <a:fld id="{1C57855A-E328-4E2C-A036-0E0389BBDF09}" type="slidenum">
              <a:rPr lang="en-US"/>
              <a:pPr/>
              <a:t>7</a:t>
            </a:fld>
            <a:endParaRPr lang="en-US"/>
          </a:p>
        </p:txBody>
      </p:sp>
      <p:sp>
        <p:nvSpPr>
          <p:cNvPr id="88781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781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781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781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781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781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781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7817" name="Line 9"/>
          <p:cNvSpPr>
            <a:spLocks noChangeShapeType="1"/>
          </p:cNvSpPr>
          <p:nvPr/>
        </p:nvSpPr>
        <p:spPr bwMode="auto">
          <a:xfrm>
            <a:off x="457200" y="2209800"/>
            <a:ext cx="8153400" cy="0"/>
          </a:xfrm>
          <a:prstGeom prst="line">
            <a:avLst/>
          </a:prstGeom>
          <a:noFill/>
          <a:ln w="76200">
            <a:solidFill>
              <a:srgbClr val="009900"/>
            </a:solidFill>
            <a:round/>
            <a:headEnd/>
            <a:tailEnd/>
          </a:ln>
          <a:effectLst/>
        </p:spPr>
        <p:txBody>
          <a:bodyPr/>
          <a:lstStyle/>
          <a:p>
            <a:endParaRPr lang="en-US"/>
          </a:p>
        </p:txBody>
      </p:sp>
      <p:sp>
        <p:nvSpPr>
          <p:cNvPr id="887818" name="Line 10"/>
          <p:cNvSpPr>
            <a:spLocks noChangeShapeType="1"/>
          </p:cNvSpPr>
          <p:nvPr/>
        </p:nvSpPr>
        <p:spPr bwMode="auto">
          <a:xfrm>
            <a:off x="458788" y="5410200"/>
            <a:ext cx="8153400" cy="0"/>
          </a:xfrm>
          <a:prstGeom prst="line">
            <a:avLst/>
          </a:prstGeom>
          <a:noFill/>
          <a:ln w="76200">
            <a:solidFill>
              <a:srgbClr val="009900"/>
            </a:solidFill>
            <a:round/>
            <a:headEnd/>
            <a:tailEnd/>
          </a:ln>
          <a:effectLst/>
        </p:spPr>
        <p:txBody>
          <a:bodyPr/>
          <a:lstStyle/>
          <a:p>
            <a:endParaRPr lang="en-US"/>
          </a:p>
        </p:txBody>
      </p:sp>
      <p:sp>
        <p:nvSpPr>
          <p:cNvPr id="887819" name="Rectangle 11"/>
          <p:cNvSpPr>
            <a:spLocks noChangeArrowheads="1"/>
          </p:cNvSpPr>
          <p:nvPr/>
        </p:nvSpPr>
        <p:spPr bwMode="auto">
          <a:xfrm>
            <a:off x="495300" y="2301875"/>
            <a:ext cx="8077200" cy="3016250"/>
          </a:xfrm>
          <a:prstGeom prst="rect">
            <a:avLst/>
          </a:prstGeom>
          <a:solidFill>
            <a:srgbClr val="99FF33"/>
          </a:solidFill>
          <a:ln w="76200" algn="ctr">
            <a:noFill/>
            <a:miter lim="800000"/>
            <a:headEnd/>
            <a:tailEnd/>
          </a:ln>
          <a:effectLst/>
        </p:spPr>
        <p:txBody>
          <a:bodyPr>
            <a:spAutoFit/>
          </a:bodyPr>
          <a:lstStyle/>
          <a:p>
            <a:pPr algn="ctr"/>
            <a:r>
              <a:rPr lang="en-US"/>
              <a:t/>
            </a:r>
            <a:br>
              <a:rPr lang="en-US"/>
            </a:br>
            <a:r>
              <a:rPr lang="en-US"/>
              <a:t>In circuit switching, the resources need to be  reserved during the setup phase;</a:t>
            </a:r>
            <a:br>
              <a:rPr lang="en-US"/>
            </a:br>
            <a:r>
              <a:rPr lang="en-US"/>
              <a:t>the resources remain dedicated for the entire duration of data transfer until the teardown phase.</a:t>
            </a:r>
          </a:p>
        </p:txBody>
      </p:sp>
      <p:grpSp>
        <p:nvGrpSpPr>
          <p:cNvPr id="887820" name="Group 12"/>
          <p:cNvGrpSpPr>
            <a:grpSpLocks/>
          </p:cNvGrpSpPr>
          <p:nvPr/>
        </p:nvGrpSpPr>
        <p:grpSpPr bwMode="auto">
          <a:xfrm>
            <a:off x="457200" y="1524000"/>
            <a:ext cx="1143000" cy="566738"/>
            <a:chOff x="1200" y="1248"/>
            <a:chExt cx="720" cy="357"/>
          </a:xfrm>
        </p:grpSpPr>
        <p:pic>
          <p:nvPicPr>
            <p:cNvPr id="887821"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8782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8.</a:t>
            </a:r>
            <a:fld id="{4EB2D5DF-6549-4EF9-897D-0CFC732EFDC4}" type="slidenum">
              <a:rPr lang="en-US"/>
              <a:pPr/>
              <a:t>8</a:t>
            </a:fld>
            <a:endParaRPr lang="en-US"/>
          </a:p>
        </p:txBody>
      </p:sp>
      <p:sp>
        <p:nvSpPr>
          <p:cNvPr id="90214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214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214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214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215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215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215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2153" name="Rectangle 9"/>
          <p:cNvSpPr>
            <a:spLocks noChangeArrowheads="1"/>
          </p:cNvSpPr>
          <p:nvPr/>
        </p:nvSpPr>
        <p:spPr bwMode="auto">
          <a:xfrm>
            <a:off x="228600" y="1219200"/>
            <a:ext cx="8686800" cy="3935413"/>
          </a:xfrm>
          <a:prstGeom prst="rect">
            <a:avLst/>
          </a:prstGeom>
          <a:noFill/>
          <a:ln w="9525">
            <a:noFill/>
            <a:miter lim="800000"/>
            <a:headEnd/>
            <a:tailEnd/>
          </a:ln>
          <a:effectLst/>
        </p:spPr>
        <p:txBody>
          <a:bodyPr>
            <a:spAutoFit/>
          </a:bodyPr>
          <a:lstStyle/>
          <a:p>
            <a:pPr algn="just"/>
            <a:r>
              <a:rPr lang="en-US" sz="2800" i="1">
                <a:latin typeface="Times New Roman" pitchFamily="18" charset="0"/>
              </a:rPr>
              <a:t>As a trivial example, let us use a circuit-switched network to connect eight telephones in a small area. Communication is through 4-kHz voice channels. We assume that each link uses FDM to connect a maximum of two voice channels. The bandwidth of each link is then 8 kHz. Figure 8.4 shows the situation. Telephone 1 is connected to telephone 7; 2 to 5; 3 to 8; and 4 to 6. Of course the situation may change when new connections are made. The switch controls the connections.</a:t>
            </a:r>
          </a:p>
        </p:txBody>
      </p:sp>
      <p:sp>
        <p:nvSpPr>
          <p:cNvPr id="902155" name="Text Box 11"/>
          <p:cNvSpPr txBox="1">
            <a:spLocks noChangeArrowheads="1"/>
          </p:cNvSpPr>
          <p:nvPr/>
        </p:nvSpPr>
        <p:spPr bwMode="auto">
          <a:xfrm>
            <a:off x="1144588" y="0"/>
            <a:ext cx="2284412"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8.1</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8.</a:t>
            </a:r>
            <a:fld id="{04AAC1E8-4C75-463C-BC61-1297E98473E0}" type="slidenum">
              <a:rPr lang="en-US"/>
              <a:pPr/>
              <a:t>9</a:t>
            </a:fld>
            <a:endParaRPr lang="en-US"/>
          </a:p>
        </p:txBody>
      </p:sp>
      <p:sp>
        <p:nvSpPr>
          <p:cNvPr id="86323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6323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63236" name="Text Box 4"/>
          <p:cNvSpPr txBox="1">
            <a:spLocks noChangeArrowheads="1"/>
          </p:cNvSpPr>
          <p:nvPr/>
        </p:nvSpPr>
        <p:spPr bwMode="auto">
          <a:xfrm>
            <a:off x="304800" y="381000"/>
            <a:ext cx="647541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8.4  </a:t>
            </a:r>
            <a:r>
              <a:rPr lang="en-US" sz="2000" i="1">
                <a:latin typeface="Times New Roman" pitchFamily="18" charset="0"/>
              </a:rPr>
              <a:t>Circuit-switched network used in Example 8.1</a:t>
            </a:r>
          </a:p>
        </p:txBody>
      </p:sp>
      <p:sp>
        <p:nvSpPr>
          <p:cNvPr id="863237"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863239" name="Picture 7"/>
          <p:cNvPicPr>
            <a:picLocks noChangeAspect="1" noChangeArrowheads="1"/>
          </p:cNvPicPr>
          <p:nvPr/>
        </p:nvPicPr>
        <p:blipFill>
          <a:blip r:embed="rId3"/>
          <a:srcRect/>
          <a:stretch>
            <a:fillRect/>
          </a:stretch>
        </p:blipFill>
        <p:spPr bwMode="auto">
          <a:xfrm>
            <a:off x="268288" y="1981200"/>
            <a:ext cx="8418512" cy="31638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3284</TotalTime>
  <Words>686</Words>
  <Application>Microsoft PowerPoint</Application>
  <PresentationFormat>On-screen Show (4:3)</PresentationFormat>
  <Paragraphs>125</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Times New Roman</vt:lpstr>
      <vt:lpstr>Tahoma</vt:lpstr>
      <vt:lpstr>Wingdings</vt:lpstr>
      <vt:lpstr>Arial</vt:lpstr>
      <vt:lpstr>McGrawHill-Italic</vt:lpstr>
      <vt:lpstr>Times</vt:lpstr>
      <vt:lpstr>Blends</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Dennis Richards</cp:lastModifiedBy>
  <cp:revision>174</cp:revision>
  <dcterms:created xsi:type="dcterms:W3CDTF">2000-01-15T04:50:39Z</dcterms:created>
  <dcterms:modified xsi:type="dcterms:W3CDTF">2008-03-17T15:36:51Z</dcterms:modified>
</cp:coreProperties>
</file>