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6"/>
  </p:notesMasterIdLst>
  <p:sldIdLst>
    <p:sldId id="886" r:id="rId2"/>
    <p:sldId id="834" r:id="rId3"/>
    <p:sldId id="835" r:id="rId4"/>
    <p:sldId id="535" r:id="rId5"/>
    <p:sldId id="838" r:id="rId6"/>
    <p:sldId id="839" r:id="rId7"/>
    <p:sldId id="876" r:id="rId8"/>
    <p:sldId id="882" r:id="rId9"/>
    <p:sldId id="840" r:id="rId10"/>
    <p:sldId id="877" r:id="rId11"/>
    <p:sldId id="865" r:id="rId12"/>
    <p:sldId id="878" r:id="rId13"/>
    <p:sldId id="883" r:id="rId14"/>
    <p:sldId id="841" r:id="rId15"/>
    <p:sldId id="866" r:id="rId16"/>
    <p:sldId id="842" r:id="rId17"/>
    <p:sldId id="884" r:id="rId18"/>
    <p:sldId id="885" r:id="rId19"/>
    <p:sldId id="843" r:id="rId20"/>
    <p:sldId id="844" r:id="rId21"/>
    <p:sldId id="845" r:id="rId22"/>
    <p:sldId id="846" r:id="rId23"/>
    <p:sldId id="847" r:id="rId24"/>
    <p:sldId id="848" r:id="rId25"/>
    <p:sldId id="880" r:id="rId26"/>
    <p:sldId id="849" r:id="rId27"/>
    <p:sldId id="850" r:id="rId28"/>
    <p:sldId id="851" r:id="rId29"/>
    <p:sldId id="867" r:id="rId30"/>
    <p:sldId id="868" r:id="rId31"/>
    <p:sldId id="852" r:id="rId32"/>
    <p:sldId id="836" r:id="rId33"/>
    <p:sldId id="853" r:id="rId34"/>
    <p:sldId id="854" r:id="rId35"/>
    <p:sldId id="855" r:id="rId36"/>
    <p:sldId id="837" r:id="rId37"/>
    <p:sldId id="869" r:id="rId38"/>
    <p:sldId id="856" r:id="rId39"/>
    <p:sldId id="870" r:id="rId40"/>
    <p:sldId id="857" r:id="rId41"/>
    <p:sldId id="871" r:id="rId42"/>
    <p:sldId id="872" r:id="rId43"/>
    <p:sldId id="858" r:id="rId44"/>
    <p:sldId id="859" r:id="rId45"/>
    <p:sldId id="860" r:id="rId46"/>
    <p:sldId id="861" r:id="rId47"/>
    <p:sldId id="862" r:id="rId48"/>
    <p:sldId id="863" r:id="rId49"/>
    <p:sldId id="864" r:id="rId50"/>
    <p:sldId id="873" r:id="rId51"/>
    <p:sldId id="833" r:id="rId52"/>
    <p:sldId id="874" r:id="rId53"/>
    <p:sldId id="875" r:id="rId54"/>
    <p:sldId id="881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b="1" i="1" kern="1200" baseline="-10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b="1" i="1" kern="1200" baseline="-10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b="1" i="1" kern="1200" baseline="-10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b="1" i="1" kern="1200" baseline="-10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996633"/>
    <a:srgbClr val="6666FF"/>
    <a:srgbClr val="3366FF"/>
    <a:srgbClr val="CCFF99"/>
    <a:srgbClr val="99FF33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695" autoAdjust="0"/>
    <p:restoredTop sz="94680" autoAdjust="0"/>
  </p:normalViewPr>
  <p:slideViewPr>
    <p:cSldViewPr>
      <p:cViewPr>
        <p:scale>
          <a:sx n="75" d="100"/>
          <a:sy n="75" d="100"/>
        </p:scale>
        <p:origin x="-1290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i="0" baseline="0"/>
            </a:lvl1pPr>
          </a:lstStyle>
          <a:p>
            <a:endParaRPr lang="en-US"/>
          </a:p>
        </p:txBody>
      </p:sp>
      <p:sp>
        <p:nvSpPr>
          <p:cNvPr id="962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baseline="0"/>
            </a:lvl1pPr>
          </a:lstStyle>
          <a:p>
            <a:endParaRPr lang="en-US"/>
          </a:p>
        </p:txBody>
      </p:sp>
      <p:sp>
        <p:nvSpPr>
          <p:cNvPr id="9625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62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62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i="0" baseline="0"/>
            </a:lvl1pPr>
          </a:lstStyle>
          <a:p>
            <a:endParaRPr lang="en-US"/>
          </a:p>
        </p:txBody>
      </p:sp>
      <p:sp>
        <p:nvSpPr>
          <p:cNvPr id="962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baseline="0"/>
            </a:lvl1pPr>
          </a:lstStyle>
          <a:p>
            <a:fld id="{1A522DEA-E7D3-440F-BCEF-3C3D0BCE76D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4BF785-808A-44D8-9254-503DDD8B2E87}" type="slidenum">
              <a:rPr lang="en-US"/>
              <a:pPr/>
              <a:t>1</a:t>
            </a:fld>
            <a:endParaRPr lang="en-US"/>
          </a:p>
        </p:txBody>
      </p:sp>
      <p:sp>
        <p:nvSpPr>
          <p:cNvPr id="1183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E3D03-3A01-4188-9E6E-2F40084508F0}" type="slidenum">
              <a:rPr lang="en-US"/>
              <a:pPr/>
              <a:t>10</a:t>
            </a:fld>
            <a:endParaRPr lang="en-US"/>
          </a:p>
        </p:txBody>
      </p:sp>
      <p:sp>
        <p:nvSpPr>
          <p:cNvPr id="1165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C57FE8-CE5A-4892-A004-9D9316F3CE7B}" type="slidenum">
              <a:rPr lang="en-US"/>
              <a:pPr/>
              <a:t>11</a:t>
            </a:fld>
            <a:endParaRPr lang="en-US"/>
          </a:p>
        </p:txBody>
      </p:sp>
      <p:sp>
        <p:nvSpPr>
          <p:cNvPr id="11407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DB98D9-3728-4B15-A1A9-06E174A6DD60}" type="slidenum">
              <a:rPr lang="en-US"/>
              <a:pPr/>
              <a:t>12</a:t>
            </a:fld>
            <a:endParaRPr lang="en-US"/>
          </a:p>
        </p:txBody>
      </p:sp>
      <p:sp>
        <p:nvSpPr>
          <p:cNvPr id="1167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8552CE-F290-4EC4-9F74-D4D40FF0236D}" type="slidenum">
              <a:rPr lang="en-US"/>
              <a:pPr/>
              <a:t>13</a:t>
            </a:fld>
            <a:endParaRPr lang="en-US"/>
          </a:p>
        </p:txBody>
      </p:sp>
      <p:sp>
        <p:nvSpPr>
          <p:cNvPr id="1177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20345E-D65E-400E-A83D-15D378FEDE1B}" type="slidenum">
              <a:rPr lang="en-US"/>
              <a:pPr/>
              <a:t>14</a:t>
            </a:fld>
            <a:endParaRPr lang="en-US"/>
          </a:p>
        </p:txBody>
      </p:sp>
      <p:sp>
        <p:nvSpPr>
          <p:cNvPr id="1091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6D792-B337-4823-A5DB-7103022D3DF7}" type="slidenum">
              <a:rPr lang="en-US"/>
              <a:pPr/>
              <a:t>15</a:t>
            </a:fld>
            <a:endParaRPr lang="en-US"/>
          </a:p>
        </p:txBody>
      </p:sp>
      <p:sp>
        <p:nvSpPr>
          <p:cNvPr id="11427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CC5C84-FB3C-41B8-98E7-C3B932C199C0}" type="slidenum">
              <a:rPr lang="en-US"/>
              <a:pPr/>
              <a:t>16</a:t>
            </a:fld>
            <a:endParaRPr lang="en-US"/>
          </a:p>
        </p:txBody>
      </p:sp>
      <p:sp>
        <p:nvSpPr>
          <p:cNvPr id="1093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0663E-8392-4B96-987F-5CBF5B368B84}" type="slidenum">
              <a:rPr lang="en-US"/>
              <a:pPr/>
              <a:t>17</a:t>
            </a:fld>
            <a:endParaRPr lang="en-US"/>
          </a:p>
        </p:txBody>
      </p:sp>
      <p:sp>
        <p:nvSpPr>
          <p:cNvPr id="1179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C8868-3042-4FE3-A3A4-B25D4128EB27}" type="slidenum">
              <a:rPr lang="en-US"/>
              <a:pPr/>
              <a:t>18</a:t>
            </a:fld>
            <a:endParaRPr lang="en-US"/>
          </a:p>
        </p:txBody>
      </p:sp>
      <p:sp>
        <p:nvSpPr>
          <p:cNvPr id="1181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6FBDA3-7F2A-4ECE-AD62-92BC0D6A01D6}" type="slidenum">
              <a:rPr lang="en-US"/>
              <a:pPr/>
              <a:t>19</a:t>
            </a:fld>
            <a:endParaRPr lang="en-US"/>
          </a:p>
        </p:txBody>
      </p:sp>
      <p:sp>
        <p:nvSpPr>
          <p:cNvPr id="1095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BDF3AA-9B39-4606-B168-6EE5D7F80A1C}" type="slidenum">
              <a:rPr lang="en-US"/>
              <a:pPr/>
              <a:t>2</a:t>
            </a:fld>
            <a:endParaRPr lang="en-US"/>
          </a:p>
        </p:txBody>
      </p:sp>
      <p:sp>
        <p:nvSpPr>
          <p:cNvPr id="10772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41246-8E42-44E2-9E20-DD5DFB8427A3}" type="slidenum">
              <a:rPr lang="en-US"/>
              <a:pPr/>
              <a:t>20</a:t>
            </a:fld>
            <a:endParaRPr lang="en-US"/>
          </a:p>
        </p:txBody>
      </p:sp>
      <p:sp>
        <p:nvSpPr>
          <p:cNvPr id="1097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86DB78-30EC-4ACC-9749-B6CA145D4E37}" type="slidenum">
              <a:rPr lang="en-US"/>
              <a:pPr/>
              <a:t>21</a:t>
            </a:fld>
            <a:endParaRPr lang="en-US"/>
          </a:p>
        </p:txBody>
      </p:sp>
      <p:sp>
        <p:nvSpPr>
          <p:cNvPr id="10997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DC8CF3-8006-40E5-BA7D-85DF45D2470F}" type="slidenum">
              <a:rPr lang="en-US"/>
              <a:pPr/>
              <a:t>22</a:t>
            </a:fld>
            <a:endParaRPr lang="en-US"/>
          </a:p>
        </p:txBody>
      </p:sp>
      <p:sp>
        <p:nvSpPr>
          <p:cNvPr id="11018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4A45D0-E0A9-48FF-A3E8-E751C4157D94}" type="slidenum">
              <a:rPr lang="en-US"/>
              <a:pPr/>
              <a:t>23</a:t>
            </a:fld>
            <a:endParaRPr lang="en-US"/>
          </a:p>
        </p:txBody>
      </p:sp>
      <p:sp>
        <p:nvSpPr>
          <p:cNvPr id="11038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77CA1-FC96-4C6E-ADD1-273F9F589BC5}" type="slidenum">
              <a:rPr lang="en-US"/>
              <a:pPr/>
              <a:t>24</a:t>
            </a:fld>
            <a:endParaRPr lang="en-US"/>
          </a:p>
        </p:txBody>
      </p:sp>
      <p:sp>
        <p:nvSpPr>
          <p:cNvPr id="11059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F19D13-F5A6-42DF-BA68-46044C75277C}" type="slidenum">
              <a:rPr lang="en-US"/>
              <a:pPr/>
              <a:t>25</a:t>
            </a:fld>
            <a:endParaRPr lang="en-US"/>
          </a:p>
        </p:txBody>
      </p:sp>
      <p:sp>
        <p:nvSpPr>
          <p:cNvPr id="1171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0F688E-8247-4D44-919D-CCDC3495057D}" type="slidenum">
              <a:rPr lang="en-US"/>
              <a:pPr/>
              <a:t>26</a:t>
            </a:fld>
            <a:endParaRPr lang="en-US"/>
          </a:p>
        </p:txBody>
      </p:sp>
      <p:sp>
        <p:nvSpPr>
          <p:cNvPr id="11079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11ACD-CBBA-4775-97D4-D7D491FFF9CC}" type="slidenum">
              <a:rPr lang="en-US"/>
              <a:pPr/>
              <a:t>27</a:t>
            </a:fld>
            <a:endParaRPr lang="en-US"/>
          </a:p>
        </p:txBody>
      </p:sp>
      <p:sp>
        <p:nvSpPr>
          <p:cNvPr id="11100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E314D-B214-418F-9E67-7C0E61A9EC85}" type="slidenum">
              <a:rPr lang="en-US"/>
              <a:pPr/>
              <a:t>28</a:t>
            </a:fld>
            <a:endParaRPr lang="en-US"/>
          </a:p>
        </p:txBody>
      </p:sp>
      <p:sp>
        <p:nvSpPr>
          <p:cNvPr id="11120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8F7DC9-A7C0-48C2-97E0-321FD4C5B3C9}" type="slidenum">
              <a:rPr lang="en-US"/>
              <a:pPr/>
              <a:t>29</a:t>
            </a:fld>
            <a:endParaRPr lang="en-US"/>
          </a:p>
        </p:txBody>
      </p:sp>
      <p:sp>
        <p:nvSpPr>
          <p:cNvPr id="11448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25599-0556-4377-A807-CBCB71B267AF}" type="slidenum">
              <a:rPr lang="en-US"/>
              <a:pPr/>
              <a:t>3</a:t>
            </a:fld>
            <a:endParaRPr lang="en-US"/>
          </a:p>
        </p:txBody>
      </p:sp>
      <p:sp>
        <p:nvSpPr>
          <p:cNvPr id="1079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B546C-A9FD-461F-A9DC-F311F8F7A82A}" type="slidenum">
              <a:rPr lang="en-US"/>
              <a:pPr/>
              <a:t>30</a:t>
            </a:fld>
            <a:endParaRPr lang="en-US"/>
          </a:p>
        </p:txBody>
      </p:sp>
      <p:sp>
        <p:nvSpPr>
          <p:cNvPr id="11468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15506-4107-4EDE-A2FF-51ECF30C71FB}" type="slidenum">
              <a:rPr lang="en-US"/>
              <a:pPr/>
              <a:t>31</a:t>
            </a:fld>
            <a:endParaRPr lang="en-US"/>
          </a:p>
        </p:txBody>
      </p:sp>
      <p:sp>
        <p:nvSpPr>
          <p:cNvPr id="11141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C073A-7B7B-4E1A-9A1E-635CE9AC8BED}" type="slidenum">
              <a:rPr lang="en-US"/>
              <a:pPr/>
              <a:t>32</a:t>
            </a:fld>
            <a:endParaRPr lang="en-US"/>
          </a:p>
        </p:txBody>
      </p:sp>
      <p:sp>
        <p:nvSpPr>
          <p:cNvPr id="1081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6D5202-FACF-4CB8-A0C5-1FFB2DC1BD8F}" type="slidenum">
              <a:rPr lang="en-US"/>
              <a:pPr/>
              <a:t>33</a:t>
            </a:fld>
            <a:endParaRPr lang="en-US"/>
          </a:p>
        </p:txBody>
      </p:sp>
      <p:sp>
        <p:nvSpPr>
          <p:cNvPr id="11161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773B93-5247-4E7A-8972-CE5D5F8A5225}" type="slidenum">
              <a:rPr lang="en-US"/>
              <a:pPr/>
              <a:t>34</a:t>
            </a:fld>
            <a:endParaRPr lang="en-US"/>
          </a:p>
        </p:txBody>
      </p:sp>
      <p:sp>
        <p:nvSpPr>
          <p:cNvPr id="1118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8999D-9F09-4679-A9D9-4CAF4CC4A0B3}" type="slidenum">
              <a:rPr lang="en-US"/>
              <a:pPr/>
              <a:t>35</a:t>
            </a:fld>
            <a:endParaRPr lang="en-US"/>
          </a:p>
        </p:txBody>
      </p:sp>
      <p:sp>
        <p:nvSpPr>
          <p:cNvPr id="11202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14D0EE-3945-43CD-923D-010305513190}" type="slidenum">
              <a:rPr lang="en-US"/>
              <a:pPr/>
              <a:t>36</a:t>
            </a:fld>
            <a:endParaRPr lang="en-US"/>
          </a:p>
        </p:txBody>
      </p:sp>
      <p:sp>
        <p:nvSpPr>
          <p:cNvPr id="1083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A217F3-E23D-4CBD-B230-4DB99C99B936}" type="slidenum">
              <a:rPr lang="en-US"/>
              <a:pPr/>
              <a:t>37</a:t>
            </a:fld>
            <a:endParaRPr lang="en-US"/>
          </a:p>
        </p:txBody>
      </p:sp>
      <p:sp>
        <p:nvSpPr>
          <p:cNvPr id="11489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DAE4FB-A38D-4812-B0DD-6F343AFD6034}" type="slidenum">
              <a:rPr lang="en-US"/>
              <a:pPr/>
              <a:t>38</a:t>
            </a:fld>
            <a:endParaRPr lang="en-US"/>
          </a:p>
        </p:txBody>
      </p:sp>
      <p:sp>
        <p:nvSpPr>
          <p:cNvPr id="1122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62AB47-6191-48CD-B87C-1121E17D8EF4}" type="slidenum">
              <a:rPr lang="en-US"/>
              <a:pPr/>
              <a:t>39</a:t>
            </a:fld>
            <a:endParaRPr lang="en-US"/>
          </a:p>
        </p:txBody>
      </p:sp>
      <p:sp>
        <p:nvSpPr>
          <p:cNvPr id="11509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6E19D3-85B0-42B2-9AF8-406F4A4159E3}" type="slidenum">
              <a:rPr lang="en-US"/>
              <a:pPr/>
              <a:t>4</a:t>
            </a:fld>
            <a:endParaRPr lang="en-US"/>
          </a:p>
        </p:txBody>
      </p:sp>
      <p:sp>
        <p:nvSpPr>
          <p:cNvPr id="964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1728DC-D155-4060-9CF1-F11C56E60119}" type="slidenum">
              <a:rPr lang="en-US"/>
              <a:pPr/>
              <a:t>40</a:t>
            </a:fld>
            <a:endParaRPr lang="en-US"/>
          </a:p>
        </p:txBody>
      </p:sp>
      <p:sp>
        <p:nvSpPr>
          <p:cNvPr id="11243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D7723-8750-4C9C-A678-E6CDAF755BFA}" type="slidenum">
              <a:rPr lang="en-US"/>
              <a:pPr/>
              <a:t>41</a:t>
            </a:fld>
            <a:endParaRPr lang="en-US"/>
          </a:p>
        </p:txBody>
      </p:sp>
      <p:sp>
        <p:nvSpPr>
          <p:cNvPr id="11530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2BEF23-033C-44AF-BBC8-F5478FDDB77B}" type="slidenum">
              <a:rPr lang="en-US"/>
              <a:pPr/>
              <a:t>42</a:t>
            </a:fld>
            <a:endParaRPr lang="en-US"/>
          </a:p>
        </p:txBody>
      </p:sp>
      <p:sp>
        <p:nvSpPr>
          <p:cNvPr id="11550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503C9-6B35-475B-A789-E7D02B5EB2F7}" type="slidenum">
              <a:rPr lang="en-US"/>
              <a:pPr/>
              <a:t>43</a:t>
            </a:fld>
            <a:endParaRPr lang="en-US"/>
          </a:p>
        </p:txBody>
      </p:sp>
      <p:sp>
        <p:nvSpPr>
          <p:cNvPr id="11264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07E1D4-4A26-4177-BD0C-B6FC780FA68D}" type="slidenum">
              <a:rPr lang="en-US"/>
              <a:pPr/>
              <a:t>44</a:t>
            </a:fld>
            <a:endParaRPr lang="en-US"/>
          </a:p>
        </p:txBody>
      </p:sp>
      <p:sp>
        <p:nvSpPr>
          <p:cNvPr id="11284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CDA1C-AB9E-498E-8819-3C0819275EAE}" type="slidenum">
              <a:rPr lang="en-US"/>
              <a:pPr/>
              <a:t>45</a:t>
            </a:fld>
            <a:endParaRPr lang="en-US"/>
          </a:p>
        </p:txBody>
      </p:sp>
      <p:sp>
        <p:nvSpPr>
          <p:cNvPr id="11304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656E18-AA07-4E69-BBB6-70B8C40D3D1B}" type="slidenum">
              <a:rPr lang="en-US"/>
              <a:pPr/>
              <a:t>46</a:t>
            </a:fld>
            <a:endParaRPr lang="en-US"/>
          </a:p>
        </p:txBody>
      </p:sp>
      <p:sp>
        <p:nvSpPr>
          <p:cNvPr id="1132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CDAA2D-27E8-48BA-B8D1-54F1E9928E45}" type="slidenum">
              <a:rPr lang="en-US"/>
              <a:pPr/>
              <a:t>47</a:t>
            </a:fld>
            <a:endParaRPr lang="en-US"/>
          </a:p>
        </p:txBody>
      </p:sp>
      <p:sp>
        <p:nvSpPr>
          <p:cNvPr id="1134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F7DCF8-0A71-42FA-9A15-6381428D93AB}" type="slidenum">
              <a:rPr lang="en-US"/>
              <a:pPr/>
              <a:t>48</a:t>
            </a:fld>
            <a:endParaRPr lang="en-US"/>
          </a:p>
        </p:txBody>
      </p:sp>
      <p:sp>
        <p:nvSpPr>
          <p:cNvPr id="1136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084E7D-72BF-41C6-B9D5-D208FDF14301}" type="slidenum">
              <a:rPr lang="en-US"/>
              <a:pPr/>
              <a:t>49</a:t>
            </a:fld>
            <a:endParaRPr lang="en-US"/>
          </a:p>
        </p:txBody>
      </p:sp>
      <p:sp>
        <p:nvSpPr>
          <p:cNvPr id="11386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5E2E7-607F-4070-A524-3B71D15B0C15}" type="slidenum">
              <a:rPr lang="en-US"/>
              <a:pPr/>
              <a:t>5</a:t>
            </a:fld>
            <a:endParaRPr lang="en-US"/>
          </a:p>
        </p:txBody>
      </p:sp>
      <p:sp>
        <p:nvSpPr>
          <p:cNvPr id="1085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55C6DF-C9DD-442D-9885-B824BE0C1DEC}" type="slidenum">
              <a:rPr lang="en-US"/>
              <a:pPr/>
              <a:t>50</a:t>
            </a:fld>
            <a:endParaRPr lang="en-US"/>
          </a:p>
        </p:txBody>
      </p:sp>
      <p:sp>
        <p:nvSpPr>
          <p:cNvPr id="1157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474B7A-7778-40A3-81AD-B13276F2983E}" type="slidenum">
              <a:rPr lang="en-US"/>
              <a:pPr/>
              <a:t>51</a:t>
            </a:fld>
            <a:endParaRPr lang="en-US"/>
          </a:p>
        </p:txBody>
      </p:sp>
      <p:sp>
        <p:nvSpPr>
          <p:cNvPr id="1058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816A8-BF08-4DB2-B95E-FB8EB9E0602D}" type="slidenum">
              <a:rPr lang="en-US"/>
              <a:pPr/>
              <a:t>52</a:t>
            </a:fld>
            <a:endParaRPr lang="en-US"/>
          </a:p>
        </p:txBody>
      </p:sp>
      <p:sp>
        <p:nvSpPr>
          <p:cNvPr id="1159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1B9E75-E4B0-4AC0-88A8-7D628307004B}" type="slidenum">
              <a:rPr lang="en-US"/>
              <a:pPr/>
              <a:t>53</a:t>
            </a:fld>
            <a:endParaRPr lang="en-US"/>
          </a:p>
        </p:txBody>
      </p:sp>
      <p:sp>
        <p:nvSpPr>
          <p:cNvPr id="1161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60002-9FC9-4CB2-A58C-5BF68F480469}" type="slidenum">
              <a:rPr lang="en-US"/>
              <a:pPr/>
              <a:t>54</a:t>
            </a:fld>
            <a:endParaRPr lang="en-US"/>
          </a:p>
        </p:txBody>
      </p:sp>
      <p:sp>
        <p:nvSpPr>
          <p:cNvPr id="1173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8A0A20-0768-40AE-B049-B74906411FA9}" type="slidenum">
              <a:rPr lang="en-US"/>
              <a:pPr/>
              <a:t>6</a:t>
            </a:fld>
            <a:endParaRPr lang="en-US"/>
          </a:p>
        </p:txBody>
      </p:sp>
      <p:sp>
        <p:nvSpPr>
          <p:cNvPr id="1087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07D84-63CB-499E-ADF5-DE7C291D6B3D}" type="slidenum">
              <a:rPr lang="en-US"/>
              <a:pPr/>
              <a:t>7</a:t>
            </a:fld>
            <a:endParaRPr lang="en-US"/>
          </a:p>
        </p:txBody>
      </p:sp>
      <p:sp>
        <p:nvSpPr>
          <p:cNvPr id="1163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06E39D-6170-4EF6-BA5E-87268BEDE08B}" type="slidenum">
              <a:rPr lang="en-US"/>
              <a:pPr/>
              <a:t>8</a:t>
            </a:fld>
            <a:endParaRPr lang="en-US"/>
          </a:p>
        </p:txBody>
      </p:sp>
      <p:sp>
        <p:nvSpPr>
          <p:cNvPr id="1175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A9BE96-2217-4312-ACF2-9836ABA51E8C}" type="slidenum">
              <a:rPr lang="en-US"/>
              <a:pPr/>
              <a:t>9</a:t>
            </a:fld>
            <a:endParaRPr lang="en-US"/>
          </a:p>
        </p:txBody>
      </p:sp>
      <p:sp>
        <p:nvSpPr>
          <p:cNvPr id="1089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09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i="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095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09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fld id="{AFE0F576-7F18-46C9-AE15-A3AC11ECFD2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10961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 i="0" baseline="0">
                <a:latin typeface="McGrawHill-Italic" pitchFamily="2" charset="0"/>
              </a:rPr>
              <a:t>McGraw-Hill</a:t>
            </a:r>
            <a:endParaRPr lang="en-US" altLang="en-US" sz="2400" b="0" i="0" baseline="0"/>
          </a:p>
        </p:txBody>
      </p:sp>
      <p:sp>
        <p:nvSpPr>
          <p:cNvPr id="210962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 i="0" baseline="0">
                <a:latin typeface="McGrawHill-Italic" pitchFamily="2" charset="0"/>
              </a:rPr>
              <a:t>The McGraw-Hill Companies, Inc., 2000</a:t>
            </a:r>
            <a:endParaRPr lang="en-US" altLang="en-US" sz="2400" b="0" i="0" baseline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027A3B8D-A434-43D0-A4D4-E33509C9DC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35C91B24-24A6-46AE-88F3-97DFF0B0F9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5FAC4783-AB41-4D4D-A667-D3C4BE9F21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C1A72A2D-2254-4FDE-B2EC-1F4BD19977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54DF20DD-7738-43D2-AD11-698D94FA25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7A410A54-1AEC-4930-B085-0995127172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D9082B52-2895-47A7-AE53-7FDD69736F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B4079596-B1DF-4B72-AA4B-71446B1B18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7956727B-BBCE-4D03-9889-5AF07F5E2B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50A30AEB-85A3-491A-A755-7FD8FEB717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77D4B3A8-8F24-4149-86B4-52CDDE8371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 i="0" baseline="0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/>
              <a:t>12.</a:t>
            </a:r>
            <a:fld id="{65D6DC6C-F33F-4DE7-B9F0-1165A2BE273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7BDC830C-F45F-4B42-81DD-23FF1DCF5353}" type="slidenum">
              <a:rPr lang="en-US"/>
              <a:pPr/>
              <a:t>1</a:t>
            </a:fld>
            <a:endParaRPr lang="en-US"/>
          </a:p>
        </p:txBody>
      </p:sp>
      <p:pic>
        <p:nvPicPr>
          <p:cNvPr id="1182722" name="Picture 2" descr="Forouzan4e07_banner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noFill/>
          <a:ln>
            <a:miter lim="800000"/>
            <a:headEnd/>
            <a:tailEnd/>
          </a:ln>
        </p:spPr>
      </p:pic>
      <p:sp>
        <p:nvSpPr>
          <p:cNvPr id="1182723" name="Rectangle 3"/>
          <p:cNvSpPr>
            <a:spLocks noChangeArrowheads="1"/>
          </p:cNvSpPr>
          <p:nvPr/>
        </p:nvSpPr>
        <p:spPr bwMode="auto">
          <a:xfrm>
            <a:off x="1143000" y="2514600"/>
            <a:ext cx="6858000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en-US" sz="4400" i="0" baseline="0">
                <a:solidFill>
                  <a:schemeClr val="tx2"/>
                </a:solidFill>
                <a:latin typeface="Arial" charset="0"/>
              </a:rPr>
              <a:t>Chapter 12</a:t>
            </a:r>
          </a:p>
          <a:p>
            <a:pPr algn="ctr"/>
            <a:endParaRPr lang="en-US" altLang="en-US" sz="2000" i="0" baseline="0">
              <a:solidFill>
                <a:schemeClr val="tx2"/>
              </a:solidFill>
              <a:latin typeface="Arial" charset="0"/>
            </a:endParaRPr>
          </a:p>
          <a:p>
            <a:pPr algn="ctr"/>
            <a:r>
              <a:rPr lang="en-US" sz="4400" i="0" baseline="0">
                <a:latin typeface="Arial" charset="0"/>
              </a:rPr>
              <a:t>Multiple Access</a:t>
            </a:r>
          </a:p>
        </p:txBody>
      </p:sp>
      <p:sp>
        <p:nvSpPr>
          <p:cNvPr id="1182724" name="Text Box 4"/>
          <p:cNvSpPr txBox="1">
            <a:spLocks noChangeArrowheads="1"/>
          </p:cNvSpPr>
          <p:nvPr/>
        </p:nvSpPr>
        <p:spPr bwMode="auto">
          <a:xfrm>
            <a:off x="0" y="6507163"/>
            <a:ext cx="9144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1200" b="0" i="0" baseline="0"/>
              <a:t>Copyright © The McGraw-Hill Companies, Inc. Permission required for reproduction or display.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03D80458-AA81-4989-8EC4-38FB2CAE3762}" type="slidenum">
              <a:rPr lang="en-US"/>
              <a:pPr/>
              <a:t>10</a:t>
            </a:fld>
            <a:endParaRPr lang="en-US"/>
          </a:p>
        </p:txBody>
      </p:sp>
      <p:sp>
        <p:nvSpPr>
          <p:cNvPr id="116429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429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429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429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429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429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429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4297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1373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baseline="0"/>
              <a:t>A pure ALOHA network transmits 200-bit frames on a shared channel of 200 kbps. What is the requirement to make this frame collision-free?</a:t>
            </a:r>
          </a:p>
        </p:txBody>
      </p:sp>
      <p:sp>
        <p:nvSpPr>
          <p:cNvPr id="1164298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aseline="0">
                <a:solidFill>
                  <a:schemeClr val="hlink"/>
                </a:solidFill>
              </a:rPr>
              <a:t>Example 12.2</a:t>
            </a:r>
          </a:p>
        </p:txBody>
      </p:sp>
      <p:sp>
        <p:nvSpPr>
          <p:cNvPr id="1164299" name="Rectangle 11"/>
          <p:cNvSpPr>
            <a:spLocks noChangeArrowheads="1"/>
          </p:cNvSpPr>
          <p:nvPr/>
        </p:nvSpPr>
        <p:spPr bwMode="auto">
          <a:xfrm>
            <a:off x="152400" y="2819400"/>
            <a:ext cx="8839200" cy="3081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baseline="0"/>
              <a:t>Average frame transmission time T</a:t>
            </a:r>
            <a:r>
              <a:rPr lang="en-US" baseline="-12000"/>
              <a:t>fr</a:t>
            </a:r>
            <a:r>
              <a:rPr lang="en-US" baseline="0"/>
              <a:t> is 200 bits/200 kbps or 1 ms. The vulnerable time is  2 × 1 ms = 2 ms. This means no station should send later than 1 ms before this station starts transmission and no station should start sending during the one 1-ms period that this station is sending.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76EDB63D-AC1F-48D5-8303-8AF977699DE3}" type="slidenum">
              <a:rPr lang="en-US"/>
              <a:pPr/>
              <a:t>11</a:t>
            </a:fld>
            <a:endParaRPr lang="en-US"/>
          </a:p>
        </p:txBody>
      </p:sp>
      <p:sp>
        <p:nvSpPr>
          <p:cNvPr id="113971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3971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3971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3971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3971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3971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3972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39721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9722" name="Line 10"/>
          <p:cNvSpPr>
            <a:spLocks noChangeShapeType="1"/>
          </p:cNvSpPr>
          <p:nvPr/>
        </p:nvSpPr>
        <p:spPr bwMode="auto">
          <a:xfrm>
            <a:off x="458788" y="4953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9723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i="0" baseline="0">
                <a:latin typeface="Arial" charset="0"/>
              </a:rPr>
              <a:t>The throughput for pure ALOHA is </a:t>
            </a:r>
            <a:br>
              <a:rPr lang="en-US" sz="3200" i="0" baseline="0">
                <a:latin typeface="Arial" charset="0"/>
              </a:rPr>
            </a:br>
            <a:r>
              <a:rPr lang="en-US" sz="3200" i="0" baseline="0">
                <a:solidFill>
                  <a:schemeClr val="hlink"/>
                </a:solidFill>
                <a:latin typeface="Arial" charset="0"/>
              </a:rPr>
              <a:t>S = G × e </a:t>
            </a:r>
            <a:r>
              <a:rPr lang="en-US" sz="3200" i="0" baseline="30000">
                <a:solidFill>
                  <a:schemeClr val="hlink"/>
                </a:solidFill>
                <a:latin typeface="Arial" charset="0"/>
              </a:rPr>
              <a:t>−2G  </a:t>
            </a:r>
            <a:r>
              <a:rPr lang="en-US" sz="3200" i="0" baseline="0">
                <a:latin typeface="Arial" charset="0"/>
              </a:rPr>
              <a:t>.</a:t>
            </a:r>
          </a:p>
          <a:p>
            <a:pPr algn="ctr"/>
            <a:r>
              <a:rPr lang="en-US" sz="3200" i="0" baseline="0">
                <a:latin typeface="Arial" charset="0"/>
              </a:rPr>
              <a:t>The maximum throughput</a:t>
            </a:r>
          </a:p>
          <a:p>
            <a:pPr algn="ctr"/>
            <a:r>
              <a:rPr lang="en-US" sz="3200" i="0" baseline="0">
                <a:solidFill>
                  <a:schemeClr val="hlink"/>
                </a:solidFill>
                <a:latin typeface="Arial" charset="0"/>
              </a:rPr>
              <a:t>S</a:t>
            </a:r>
            <a:r>
              <a:rPr lang="en-US" sz="3200" i="0" baseline="-18000">
                <a:solidFill>
                  <a:schemeClr val="hlink"/>
                </a:solidFill>
                <a:latin typeface="Arial" charset="0"/>
              </a:rPr>
              <a:t>max</a:t>
            </a:r>
            <a:r>
              <a:rPr lang="en-US" sz="3200" i="0" baseline="0">
                <a:solidFill>
                  <a:schemeClr val="hlink"/>
                </a:solidFill>
                <a:latin typeface="Arial" charset="0"/>
              </a:rPr>
              <a:t> = 0.184 </a:t>
            </a:r>
            <a:r>
              <a:rPr lang="en-US" sz="3200" i="0" baseline="0">
                <a:latin typeface="Arial" charset="0"/>
              </a:rPr>
              <a:t>when G= (1/2).</a:t>
            </a:r>
          </a:p>
        </p:txBody>
      </p:sp>
      <p:grpSp>
        <p:nvGrpSpPr>
          <p:cNvPr id="1139724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39725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3972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07EF068F-265D-4FE7-A157-7A585603DB82}" type="slidenum">
              <a:rPr lang="en-US"/>
              <a:pPr/>
              <a:t>12</a:t>
            </a:fld>
            <a:endParaRPr lang="en-US"/>
          </a:p>
        </p:txBody>
      </p:sp>
      <p:sp>
        <p:nvSpPr>
          <p:cNvPr id="116633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633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634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634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634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634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634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6345" name="Rectangle 9"/>
          <p:cNvSpPr>
            <a:spLocks noChangeArrowheads="1"/>
          </p:cNvSpPr>
          <p:nvPr/>
        </p:nvSpPr>
        <p:spPr bwMode="auto">
          <a:xfrm>
            <a:off x="228600" y="838200"/>
            <a:ext cx="8686800" cy="2227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baseline="0"/>
              <a:t>A pure ALOHA network transmits 200-bit frames on a shared channel of 200 kbps. What is the throughput if the system (all stations together) produces</a:t>
            </a:r>
          </a:p>
          <a:p>
            <a:pPr algn="just"/>
            <a:r>
              <a:rPr lang="en-US" baseline="0">
                <a:solidFill>
                  <a:schemeClr val="hlink"/>
                </a:solidFill>
              </a:rPr>
              <a:t>a.</a:t>
            </a:r>
            <a:r>
              <a:rPr lang="en-US" baseline="0"/>
              <a:t> 1000 frames per second    </a:t>
            </a:r>
            <a:r>
              <a:rPr lang="en-US" baseline="0">
                <a:solidFill>
                  <a:schemeClr val="hlink"/>
                </a:solidFill>
              </a:rPr>
              <a:t>b.</a:t>
            </a:r>
            <a:r>
              <a:rPr lang="en-US" baseline="0"/>
              <a:t> 500 frames per second</a:t>
            </a:r>
          </a:p>
          <a:p>
            <a:pPr algn="just"/>
            <a:r>
              <a:rPr lang="en-US" baseline="0">
                <a:solidFill>
                  <a:schemeClr val="hlink"/>
                </a:solidFill>
              </a:rPr>
              <a:t>c.</a:t>
            </a:r>
            <a:r>
              <a:rPr lang="en-US" baseline="0"/>
              <a:t> 250 frames per second.</a:t>
            </a:r>
          </a:p>
        </p:txBody>
      </p:sp>
      <p:sp>
        <p:nvSpPr>
          <p:cNvPr id="1166346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aseline="0">
                <a:solidFill>
                  <a:schemeClr val="hlink"/>
                </a:solidFill>
              </a:rPr>
              <a:t>Example 12.3</a:t>
            </a:r>
          </a:p>
        </p:txBody>
      </p:sp>
      <p:sp>
        <p:nvSpPr>
          <p:cNvPr id="1166347" name="Rectangle 11"/>
          <p:cNvSpPr>
            <a:spLocks noChangeArrowheads="1"/>
          </p:cNvSpPr>
          <p:nvPr/>
        </p:nvSpPr>
        <p:spPr bwMode="auto">
          <a:xfrm>
            <a:off x="228600" y="3200400"/>
            <a:ext cx="8686800" cy="3081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baseline="0"/>
              <a:t>The frame transmission time is 200/200 kbps or 1 ms.</a:t>
            </a:r>
          </a:p>
          <a:p>
            <a:pPr algn="just"/>
            <a:r>
              <a:rPr lang="en-US" baseline="0">
                <a:solidFill>
                  <a:schemeClr val="hlink"/>
                </a:solidFill>
              </a:rPr>
              <a:t>a.</a:t>
            </a:r>
            <a:r>
              <a:rPr lang="en-US" baseline="0"/>
              <a:t> If the system creates 1000 frames per second, this is 1</a:t>
            </a:r>
            <a:br>
              <a:rPr lang="en-US" baseline="0"/>
            </a:br>
            <a:r>
              <a:rPr lang="en-US" baseline="0"/>
              <a:t>    frame per millisecond. The load is 1. In this case </a:t>
            </a:r>
            <a:br>
              <a:rPr lang="en-US" baseline="0"/>
            </a:br>
            <a:r>
              <a:rPr lang="en-US" baseline="0"/>
              <a:t>    S = G× e</a:t>
            </a:r>
            <a:r>
              <a:rPr lang="en-US" baseline="30000"/>
              <a:t>−2 G</a:t>
            </a:r>
            <a:r>
              <a:rPr lang="en-US" baseline="0"/>
              <a:t> or S = 0.135 (13.5 percent). This means</a:t>
            </a:r>
            <a:br>
              <a:rPr lang="en-US" baseline="0"/>
            </a:br>
            <a:r>
              <a:rPr lang="en-US" baseline="0"/>
              <a:t>    that the throughput is 1000 × 0.135 = 135 frames. Only</a:t>
            </a:r>
            <a:br>
              <a:rPr lang="en-US" baseline="0"/>
            </a:br>
            <a:r>
              <a:rPr lang="en-US" baseline="0"/>
              <a:t>    135 frames out of 1000 will probably survive.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BE968F8C-E2CF-44F6-AE34-04537AFC15A4}" type="slidenum">
              <a:rPr lang="en-US"/>
              <a:pPr/>
              <a:t>13</a:t>
            </a:fld>
            <a:endParaRPr lang="en-US"/>
          </a:p>
        </p:txBody>
      </p:sp>
      <p:sp>
        <p:nvSpPr>
          <p:cNvPr id="117657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657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658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658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658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658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658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6586" name="Text Box 10"/>
          <p:cNvSpPr txBox="1">
            <a:spLocks noChangeArrowheads="1"/>
          </p:cNvSpPr>
          <p:nvPr/>
        </p:nvSpPr>
        <p:spPr bwMode="auto">
          <a:xfrm>
            <a:off x="1143000" y="0"/>
            <a:ext cx="4529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aseline="0">
                <a:solidFill>
                  <a:schemeClr val="hlink"/>
                </a:solidFill>
              </a:rPr>
              <a:t>Example 12.3 (continued)</a:t>
            </a:r>
          </a:p>
        </p:txBody>
      </p:sp>
      <p:sp>
        <p:nvSpPr>
          <p:cNvPr id="1176587" name="Rectangle 11"/>
          <p:cNvSpPr>
            <a:spLocks noChangeArrowheads="1"/>
          </p:cNvSpPr>
          <p:nvPr/>
        </p:nvSpPr>
        <p:spPr bwMode="auto">
          <a:xfrm>
            <a:off x="228600" y="838200"/>
            <a:ext cx="8686800" cy="56435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baseline="0">
                <a:solidFill>
                  <a:schemeClr val="hlink"/>
                </a:solidFill>
              </a:rPr>
              <a:t>b.</a:t>
            </a:r>
            <a:r>
              <a:rPr lang="en-US" baseline="0"/>
              <a:t> If the system creates 500 frames per second, this is</a:t>
            </a:r>
            <a:br>
              <a:rPr lang="en-US" baseline="0"/>
            </a:br>
            <a:r>
              <a:rPr lang="en-US" baseline="0"/>
              <a:t>    (1/2) frame per millisecond. The load is (1/2). In this</a:t>
            </a:r>
            <a:br>
              <a:rPr lang="en-US" baseline="0"/>
            </a:br>
            <a:r>
              <a:rPr lang="en-US" baseline="0"/>
              <a:t>    case S = G × e </a:t>
            </a:r>
            <a:r>
              <a:rPr lang="en-US" baseline="30000"/>
              <a:t>−2G</a:t>
            </a:r>
            <a:r>
              <a:rPr lang="en-US" baseline="0"/>
              <a:t> or S = 0.184 (18.4 percent). This</a:t>
            </a:r>
            <a:br>
              <a:rPr lang="en-US" baseline="0"/>
            </a:br>
            <a:r>
              <a:rPr lang="en-US" baseline="0"/>
              <a:t>    means that the throughput is 500 × 0.184 = 92 and that</a:t>
            </a:r>
            <a:br>
              <a:rPr lang="en-US" baseline="0"/>
            </a:br>
            <a:r>
              <a:rPr lang="en-US" baseline="0"/>
              <a:t>    only 92 frames out of 500 will probably survive. Note</a:t>
            </a:r>
            <a:br>
              <a:rPr lang="en-US" baseline="0"/>
            </a:br>
            <a:r>
              <a:rPr lang="en-US" baseline="0"/>
              <a:t>    that this is the maximum throughput case,</a:t>
            </a:r>
            <a:br>
              <a:rPr lang="en-US" baseline="0"/>
            </a:br>
            <a:r>
              <a:rPr lang="en-US" baseline="0"/>
              <a:t>    percentagewise.</a:t>
            </a:r>
          </a:p>
          <a:p>
            <a:pPr algn="just"/>
            <a:endParaRPr lang="en-US" baseline="0"/>
          </a:p>
          <a:p>
            <a:pPr algn="just"/>
            <a:r>
              <a:rPr lang="en-US" baseline="0">
                <a:solidFill>
                  <a:schemeClr val="hlink"/>
                </a:solidFill>
              </a:rPr>
              <a:t>c.</a:t>
            </a:r>
            <a:r>
              <a:rPr lang="en-US" baseline="0"/>
              <a:t> If the system creates 250 frames per second, this is (1/4)</a:t>
            </a:r>
            <a:br>
              <a:rPr lang="en-US" baseline="0"/>
            </a:br>
            <a:r>
              <a:rPr lang="en-US" baseline="0"/>
              <a:t>    frame per millisecond. The load is (1/4). In this case </a:t>
            </a:r>
            <a:br>
              <a:rPr lang="en-US" baseline="0"/>
            </a:br>
            <a:r>
              <a:rPr lang="en-US" baseline="0"/>
              <a:t>    S = G × e −</a:t>
            </a:r>
            <a:r>
              <a:rPr lang="en-US" baseline="30000"/>
              <a:t>2G</a:t>
            </a:r>
            <a:r>
              <a:rPr lang="en-US" baseline="0"/>
              <a:t> or S = 0.152 (15.2 percent). This means</a:t>
            </a:r>
            <a:br>
              <a:rPr lang="en-US" baseline="0"/>
            </a:br>
            <a:r>
              <a:rPr lang="en-US" baseline="0"/>
              <a:t>    that the throughput is 250 × 0.152 = 38. Only 38</a:t>
            </a:r>
            <a:br>
              <a:rPr lang="en-US" baseline="0"/>
            </a:br>
            <a:r>
              <a:rPr lang="en-US" baseline="0"/>
              <a:t>    frames out of 250 will probably survive.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69627555-8573-4797-BB73-72B198AAF755}" type="slidenum">
              <a:rPr lang="en-US"/>
              <a:pPr/>
              <a:t>14</a:t>
            </a:fld>
            <a:endParaRPr lang="en-US"/>
          </a:p>
        </p:txBody>
      </p:sp>
      <p:sp>
        <p:nvSpPr>
          <p:cNvPr id="109056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056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056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66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12.6  </a:t>
            </a:r>
            <a:r>
              <a:rPr lang="en-US" sz="2000" baseline="0"/>
              <a:t>Frames in a slotted ALOHA network</a:t>
            </a:r>
          </a:p>
        </p:txBody>
      </p:sp>
      <p:sp>
        <p:nvSpPr>
          <p:cNvPr id="109056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9056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938" y="1433513"/>
            <a:ext cx="8501062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105264D9-A8F7-4E2A-9A19-4A811527CA66}" type="slidenum">
              <a:rPr lang="en-US"/>
              <a:pPr/>
              <a:t>15</a:t>
            </a:fld>
            <a:endParaRPr lang="en-US"/>
          </a:p>
        </p:txBody>
      </p:sp>
      <p:sp>
        <p:nvSpPr>
          <p:cNvPr id="114176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176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176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176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176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176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176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1769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1770" name="Line 10"/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1771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i="0" baseline="0">
                <a:latin typeface="Arial" charset="0"/>
              </a:rPr>
              <a:t>The throughput for slotted ALOHA is </a:t>
            </a:r>
            <a:br>
              <a:rPr lang="en-US" sz="3200" i="0" baseline="0">
                <a:latin typeface="Arial" charset="0"/>
              </a:rPr>
            </a:br>
            <a:r>
              <a:rPr lang="en-US" sz="3200" i="0" baseline="0">
                <a:solidFill>
                  <a:schemeClr val="hlink"/>
                </a:solidFill>
                <a:latin typeface="Arial" charset="0"/>
              </a:rPr>
              <a:t>S = G × e</a:t>
            </a:r>
            <a:r>
              <a:rPr lang="en-US" sz="3200" i="0" baseline="30000">
                <a:solidFill>
                  <a:schemeClr val="hlink"/>
                </a:solidFill>
                <a:latin typeface="Arial" charset="0"/>
              </a:rPr>
              <a:t>−G</a:t>
            </a:r>
            <a:r>
              <a:rPr lang="en-US" sz="3200" i="0" baseline="0">
                <a:latin typeface="Arial" charset="0"/>
              </a:rPr>
              <a:t> .</a:t>
            </a:r>
          </a:p>
          <a:p>
            <a:pPr algn="ctr"/>
            <a:r>
              <a:rPr lang="en-US" sz="3200" i="0" baseline="0">
                <a:latin typeface="Arial" charset="0"/>
              </a:rPr>
              <a:t>The maximum throughput </a:t>
            </a:r>
            <a:br>
              <a:rPr lang="en-US" sz="3200" i="0" baseline="0">
                <a:latin typeface="Arial" charset="0"/>
              </a:rPr>
            </a:br>
            <a:r>
              <a:rPr lang="en-US" sz="3200" i="0" baseline="0">
                <a:solidFill>
                  <a:schemeClr val="hlink"/>
                </a:solidFill>
                <a:latin typeface="Arial" charset="0"/>
              </a:rPr>
              <a:t>S</a:t>
            </a:r>
            <a:r>
              <a:rPr lang="en-US" sz="3200" i="0" baseline="-18000">
                <a:solidFill>
                  <a:schemeClr val="hlink"/>
                </a:solidFill>
                <a:latin typeface="Arial" charset="0"/>
              </a:rPr>
              <a:t>max</a:t>
            </a:r>
            <a:r>
              <a:rPr lang="en-US" sz="3200" i="0" baseline="0">
                <a:solidFill>
                  <a:schemeClr val="hlink"/>
                </a:solidFill>
                <a:latin typeface="Arial" charset="0"/>
              </a:rPr>
              <a:t> = 0.368</a:t>
            </a:r>
            <a:r>
              <a:rPr lang="en-US" sz="3200" i="0" baseline="0">
                <a:latin typeface="Arial" charset="0"/>
              </a:rPr>
              <a:t> when G = 1.</a:t>
            </a:r>
          </a:p>
        </p:txBody>
      </p:sp>
      <p:grpSp>
        <p:nvGrpSpPr>
          <p:cNvPr id="114177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1773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1774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2BD9228D-FABF-420E-92CE-153E6CE67C4E}" type="slidenum">
              <a:rPr lang="en-US"/>
              <a:pPr/>
              <a:t>16</a:t>
            </a:fld>
            <a:endParaRPr lang="en-US"/>
          </a:p>
        </p:txBody>
      </p:sp>
      <p:sp>
        <p:nvSpPr>
          <p:cNvPr id="109261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2611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261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64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12.7  </a:t>
            </a:r>
            <a:r>
              <a:rPr lang="en-US" sz="2000" baseline="0"/>
              <a:t>Vulnerable time for slotted ALOHA protocol</a:t>
            </a:r>
          </a:p>
        </p:txBody>
      </p:sp>
      <p:sp>
        <p:nvSpPr>
          <p:cNvPr id="109261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9261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700" y="1430338"/>
            <a:ext cx="7632700" cy="436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95ED1262-0F7B-4419-99D1-17B8591E0F5E}" type="slidenum">
              <a:rPr lang="en-US"/>
              <a:pPr/>
              <a:t>17</a:t>
            </a:fld>
            <a:endParaRPr lang="en-US"/>
          </a:p>
        </p:txBody>
      </p:sp>
      <p:sp>
        <p:nvSpPr>
          <p:cNvPr id="117862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862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862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862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863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863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863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8633" name="Rectangle 9"/>
          <p:cNvSpPr>
            <a:spLocks noChangeArrowheads="1"/>
          </p:cNvSpPr>
          <p:nvPr/>
        </p:nvSpPr>
        <p:spPr bwMode="auto">
          <a:xfrm>
            <a:off x="228600" y="838200"/>
            <a:ext cx="8686800" cy="2227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baseline="0"/>
              <a:t>A slotted ALOHA  network transmits 200-bit frames on a shared channel of 200 kbps. What is the throughput if the system (all stations together) produces</a:t>
            </a:r>
          </a:p>
          <a:p>
            <a:pPr algn="just"/>
            <a:r>
              <a:rPr lang="en-US" baseline="0">
                <a:solidFill>
                  <a:schemeClr val="hlink"/>
                </a:solidFill>
              </a:rPr>
              <a:t>a.</a:t>
            </a:r>
            <a:r>
              <a:rPr lang="en-US" baseline="0"/>
              <a:t> 1000 frames per second    </a:t>
            </a:r>
            <a:r>
              <a:rPr lang="en-US" baseline="0">
                <a:solidFill>
                  <a:schemeClr val="hlink"/>
                </a:solidFill>
              </a:rPr>
              <a:t>b.</a:t>
            </a:r>
            <a:r>
              <a:rPr lang="en-US" baseline="0"/>
              <a:t> 500 frames per second</a:t>
            </a:r>
          </a:p>
          <a:p>
            <a:pPr algn="just"/>
            <a:r>
              <a:rPr lang="en-US" baseline="0">
                <a:solidFill>
                  <a:schemeClr val="hlink"/>
                </a:solidFill>
              </a:rPr>
              <a:t>c.</a:t>
            </a:r>
            <a:r>
              <a:rPr lang="en-US" baseline="0"/>
              <a:t> 250 frames per second.</a:t>
            </a:r>
          </a:p>
        </p:txBody>
      </p:sp>
      <p:sp>
        <p:nvSpPr>
          <p:cNvPr id="1178634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aseline="0">
                <a:solidFill>
                  <a:schemeClr val="hlink"/>
                </a:solidFill>
              </a:rPr>
              <a:t>Example 12.4</a:t>
            </a:r>
          </a:p>
        </p:txBody>
      </p:sp>
      <p:sp>
        <p:nvSpPr>
          <p:cNvPr id="1178635" name="Rectangle 11"/>
          <p:cNvSpPr>
            <a:spLocks noChangeArrowheads="1"/>
          </p:cNvSpPr>
          <p:nvPr/>
        </p:nvSpPr>
        <p:spPr bwMode="auto">
          <a:xfrm>
            <a:off x="228600" y="3200400"/>
            <a:ext cx="8686800" cy="3081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baseline="0"/>
              <a:t>The frame transmission time is 200/200 kbps or 1 ms.</a:t>
            </a:r>
          </a:p>
          <a:p>
            <a:pPr algn="just"/>
            <a:r>
              <a:rPr lang="en-US" baseline="0">
                <a:solidFill>
                  <a:schemeClr val="hlink"/>
                </a:solidFill>
              </a:rPr>
              <a:t>a.</a:t>
            </a:r>
            <a:r>
              <a:rPr lang="en-US" baseline="0"/>
              <a:t> If the system creates 1000 frames per second, this is 1</a:t>
            </a:r>
            <a:br>
              <a:rPr lang="en-US" baseline="0"/>
            </a:br>
            <a:r>
              <a:rPr lang="en-US" baseline="0"/>
              <a:t>    frame per millisecond. The load is 1. In this case </a:t>
            </a:r>
            <a:br>
              <a:rPr lang="en-US" baseline="0"/>
            </a:br>
            <a:r>
              <a:rPr lang="en-US" baseline="0"/>
              <a:t>    S = G× e</a:t>
            </a:r>
            <a:r>
              <a:rPr lang="en-US" baseline="30000"/>
              <a:t>−G</a:t>
            </a:r>
            <a:r>
              <a:rPr lang="en-US" baseline="0"/>
              <a:t> or S = 0.368 (36.8 percent). This means</a:t>
            </a:r>
            <a:br>
              <a:rPr lang="en-US" baseline="0"/>
            </a:br>
            <a:r>
              <a:rPr lang="en-US" baseline="0"/>
              <a:t>    that the throughput is 1000 × 0.0368 = 368 frames.</a:t>
            </a:r>
            <a:br>
              <a:rPr lang="en-US" baseline="0"/>
            </a:br>
            <a:r>
              <a:rPr lang="en-US" baseline="0"/>
              <a:t>    Only 386 frames out of 1000 will probably survive.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EA5B565B-C3FA-49B1-BECA-1C4EE23C8EAA}" type="slidenum">
              <a:rPr lang="en-US"/>
              <a:pPr/>
              <a:t>18</a:t>
            </a:fld>
            <a:endParaRPr lang="en-US"/>
          </a:p>
        </p:txBody>
      </p:sp>
      <p:sp>
        <p:nvSpPr>
          <p:cNvPr id="118067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8067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8067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8067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8067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8067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8068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80681" name="Text Box 9"/>
          <p:cNvSpPr txBox="1">
            <a:spLocks noChangeArrowheads="1"/>
          </p:cNvSpPr>
          <p:nvPr/>
        </p:nvSpPr>
        <p:spPr bwMode="auto">
          <a:xfrm>
            <a:off x="1143000" y="0"/>
            <a:ext cx="4529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aseline="0">
                <a:solidFill>
                  <a:schemeClr val="hlink"/>
                </a:solidFill>
              </a:rPr>
              <a:t>Example 12.4 (continued)</a:t>
            </a:r>
          </a:p>
        </p:txBody>
      </p:sp>
      <p:sp>
        <p:nvSpPr>
          <p:cNvPr id="1180682" name="Rectangle 10"/>
          <p:cNvSpPr>
            <a:spLocks noChangeArrowheads="1"/>
          </p:cNvSpPr>
          <p:nvPr/>
        </p:nvSpPr>
        <p:spPr bwMode="auto">
          <a:xfrm>
            <a:off x="228600" y="838200"/>
            <a:ext cx="8686800" cy="4789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baseline="0">
                <a:solidFill>
                  <a:schemeClr val="hlink"/>
                </a:solidFill>
              </a:rPr>
              <a:t>b.</a:t>
            </a:r>
            <a:r>
              <a:rPr lang="en-US" baseline="0"/>
              <a:t> If the system creates 500 frames per second, this is</a:t>
            </a:r>
            <a:br>
              <a:rPr lang="en-US" baseline="0"/>
            </a:br>
            <a:r>
              <a:rPr lang="en-US" baseline="0"/>
              <a:t>    (1/2) frame per millisecond. The load is (1/2). In this</a:t>
            </a:r>
            <a:br>
              <a:rPr lang="en-US" baseline="0"/>
            </a:br>
            <a:r>
              <a:rPr lang="en-US" baseline="0"/>
              <a:t>    case S = G × e</a:t>
            </a:r>
            <a:r>
              <a:rPr lang="en-US" baseline="30000"/>
              <a:t>−G</a:t>
            </a:r>
            <a:r>
              <a:rPr lang="en-US" baseline="0"/>
              <a:t> or S = 0.303 (30.3 percent). This</a:t>
            </a:r>
            <a:br>
              <a:rPr lang="en-US" baseline="0"/>
            </a:br>
            <a:r>
              <a:rPr lang="en-US" baseline="0"/>
              <a:t>    means that the throughput is 500 × 0.0303 = 151. </a:t>
            </a:r>
            <a:br>
              <a:rPr lang="en-US" baseline="0"/>
            </a:br>
            <a:r>
              <a:rPr lang="en-US" baseline="0"/>
              <a:t>    Only 151 frames out of 500 will probably survive.</a:t>
            </a:r>
          </a:p>
          <a:p>
            <a:pPr algn="just"/>
            <a:endParaRPr lang="en-US" baseline="0"/>
          </a:p>
          <a:p>
            <a:pPr algn="just"/>
            <a:r>
              <a:rPr lang="en-US" baseline="0">
                <a:solidFill>
                  <a:schemeClr val="hlink"/>
                </a:solidFill>
              </a:rPr>
              <a:t>c.</a:t>
            </a:r>
            <a:r>
              <a:rPr lang="en-US" baseline="0"/>
              <a:t> If the system creates 250 frames per second, this is (1/4)</a:t>
            </a:r>
            <a:br>
              <a:rPr lang="en-US" baseline="0"/>
            </a:br>
            <a:r>
              <a:rPr lang="en-US" baseline="0"/>
              <a:t>    frame per millisecond. The load is (1/4). In this case </a:t>
            </a:r>
            <a:br>
              <a:rPr lang="en-US" baseline="0"/>
            </a:br>
            <a:r>
              <a:rPr lang="en-US" baseline="0"/>
              <a:t>    S = G × e </a:t>
            </a:r>
            <a:r>
              <a:rPr lang="en-US" baseline="30000"/>
              <a:t>−G</a:t>
            </a:r>
            <a:r>
              <a:rPr lang="en-US" baseline="0"/>
              <a:t> or S = 0.195 (19.5 percent). This means</a:t>
            </a:r>
            <a:br>
              <a:rPr lang="en-US" baseline="0"/>
            </a:br>
            <a:r>
              <a:rPr lang="en-US" baseline="0"/>
              <a:t>    that the throughput is 250 × 0.195 = 49. Only 49</a:t>
            </a:r>
            <a:br>
              <a:rPr lang="en-US" baseline="0"/>
            </a:br>
            <a:r>
              <a:rPr lang="en-US" baseline="0"/>
              <a:t>    frames out of 250 will probably survive.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B7EC2F3A-3B71-4D6B-BB14-7705712B4CC7}" type="slidenum">
              <a:rPr lang="en-US"/>
              <a:pPr/>
              <a:t>19</a:t>
            </a:fld>
            <a:endParaRPr lang="en-US"/>
          </a:p>
        </p:txBody>
      </p:sp>
      <p:sp>
        <p:nvSpPr>
          <p:cNvPr id="109465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465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466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300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12.8  </a:t>
            </a:r>
            <a:r>
              <a:rPr lang="en-US" sz="2000" baseline="0"/>
              <a:t>Space/time model of the collision in CSMA</a:t>
            </a:r>
          </a:p>
        </p:txBody>
      </p:sp>
      <p:sp>
        <p:nvSpPr>
          <p:cNvPr id="109466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9466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850" y="1066800"/>
            <a:ext cx="7880350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A17B6344-DF05-45D4-BED3-13BC81FFE141}" type="slidenum">
              <a:rPr lang="en-US"/>
              <a:pPr/>
              <a:t>2</a:t>
            </a:fld>
            <a:endParaRPr lang="en-US"/>
          </a:p>
        </p:txBody>
      </p:sp>
      <p:sp>
        <p:nvSpPr>
          <p:cNvPr id="107622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622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622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47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12.1  </a:t>
            </a:r>
            <a:r>
              <a:rPr lang="en-US" sz="2000" baseline="0"/>
              <a:t>Data link layer divided into two functionality-oriented sublayers</a:t>
            </a:r>
          </a:p>
        </p:txBody>
      </p:sp>
      <p:sp>
        <p:nvSpPr>
          <p:cNvPr id="107622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762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5125" y="2038350"/>
            <a:ext cx="53752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88256051-46EB-4C35-9270-C3A24BA8D6F8}" type="slidenum">
              <a:rPr lang="en-US"/>
              <a:pPr/>
              <a:t>20</a:t>
            </a:fld>
            <a:endParaRPr lang="en-US"/>
          </a:p>
        </p:txBody>
      </p:sp>
      <p:sp>
        <p:nvSpPr>
          <p:cNvPr id="109670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670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670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53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12.9  </a:t>
            </a:r>
            <a:r>
              <a:rPr lang="en-US" sz="2000" baseline="0"/>
              <a:t>Vulnerable time in CSMA</a:t>
            </a:r>
          </a:p>
        </p:txBody>
      </p:sp>
      <p:sp>
        <p:nvSpPr>
          <p:cNvPr id="109670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9671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035175"/>
            <a:ext cx="8839200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F7E0BFF7-EC09-4A04-80F9-0548A76D311C}" type="slidenum">
              <a:rPr lang="en-US"/>
              <a:pPr/>
              <a:t>21</a:t>
            </a:fld>
            <a:endParaRPr lang="en-US"/>
          </a:p>
        </p:txBody>
      </p:sp>
      <p:sp>
        <p:nvSpPr>
          <p:cNvPr id="109875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8755" name="Line 3"/>
          <p:cNvSpPr>
            <a:spLocks noChangeShapeType="1"/>
          </p:cNvSpPr>
          <p:nvPr/>
        </p:nvSpPr>
        <p:spPr bwMode="auto">
          <a:xfrm>
            <a:off x="152400" y="838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8756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594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12.10  </a:t>
            </a:r>
            <a:r>
              <a:rPr lang="en-US" sz="2000" baseline="0"/>
              <a:t>Behavior of three persistence methods</a:t>
            </a:r>
          </a:p>
        </p:txBody>
      </p:sp>
      <p:sp>
        <p:nvSpPr>
          <p:cNvPr id="1098757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9875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7350" y="914400"/>
            <a:ext cx="5100638" cy="542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E5777CE7-BD91-481E-84C1-FEED41B57AB0}" type="slidenum">
              <a:rPr lang="en-US"/>
              <a:pPr/>
              <a:t>22</a:t>
            </a:fld>
            <a:endParaRPr lang="en-US"/>
          </a:p>
        </p:txBody>
      </p:sp>
      <p:sp>
        <p:nvSpPr>
          <p:cNvPr id="110080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080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080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55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12.11  </a:t>
            </a:r>
            <a:r>
              <a:rPr lang="en-US" sz="2000" baseline="0"/>
              <a:t>Flow diagram for three persistence methods</a:t>
            </a:r>
          </a:p>
        </p:txBody>
      </p:sp>
      <p:sp>
        <p:nvSpPr>
          <p:cNvPr id="110080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0080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0075" y="1173163"/>
            <a:ext cx="5064125" cy="492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15DDF5CA-6651-4107-9302-0BA24947BEF9}" type="slidenum">
              <a:rPr lang="en-US"/>
              <a:pPr/>
              <a:t>23</a:t>
            </a:fld>
            <a:endParaRPr lang="en-US"/>
          </a:p>
        </p:txBody>
      </p:sp>
      <p:sp>
        <p:nvSpPr>
          <p:cNvPr id="110285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2851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285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84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12.12  </a:t>
            </a:r>
            <a:r>
              <a:rPr lang="en-US" sz="2000" baseline="0"/>
              <a:t>Collision of the first bit in CSMA/CD</a:t>
            </a:r>
          </a:p>
        </p:txBody>
      </p:sp>
      <p:sp>
        <p:nvSpPr>
          <p:cNvPr id="110285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028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" y="2033588"/>
            <a:ext cx="9058275" cy="261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66B98668-3F14-4FBD-AE0D-049F3C4270EA}" type="slidenum">
              <a:rPr lang="en-US"/>
              <a:pPr/>
              <a:t>24</a:t>
            </a:fld>
            <a:endParaRPr lang="en-US"/>
          </a:p>
        </p:txBody>
      </p:sp>
      <p:sp>
        <p:nvSpPr>
          <p:cNvPr id="110489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489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490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7054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12.13 </a:t>
            </a:r>
            <a:r>
              <a:rPr lang="en-US" sz="2000" baseline="0"/>
              <a:t>Collision and abortion in CSMA/CD</a:t>
            </a:r>
            <a:endParaRPr lang="en-US" sz="3200" b="0" i="0" baseline="-18000">
              <a:latin typeface="Arial" charset="0"/>
            </a:endParaRPr>
          </a:p>
          <a:p>
            <a:endParaRPr lang="en-US" sz="2000" baseline="0"/>
          </a:p>
        </p:txBody>
      </p:sp>
      <p:sp>
        <p:nvSpPr>
          <p:cNvPr id="110490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049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25" y="2081213"/>
            <a:ext cx="8994775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9547AF62-BF84-4E76-BB17-29BF1FADDD32}" type="slidenum">
              <a:rPr lang="en-US"/>
              <a:pPr/>
              <a:t>25</a:t>
            </a:fld>
            <a:endParaRPr lang="en-US"/>
          </a:p>
        </p:txBody>
      </p:sp>
      <p:sp>
        <p:nvSpPr>
          <p:cNvPr id="117043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043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043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043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043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043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044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0441" name="Rectangle 9"/>
          <p:cNvSpPr>
            <a:spLocks noChangeArrowheads="1"/>
          </p:cNvSpPr>
          <p:nvPr/>
        </p:nvSpPr>
        <p:spPr bwMode="auto">
          <a:xfrm>
            <a:off x="228600" y="973138"/>
            <a:ext cx="8686800" cy="2227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baseline="0"/>
              <a:t>A network using CSMA/CD has a bandwidth of 10 Mbps. If the maximum propagation time (including the delays in the devices and ignoring the time needed to send a jamming signal, as we see later) is 25.6 μs, what is the minimum size of the frame?</a:t>
            </a:r>
          </a:p>
        </p:txBody>
      </p:sp>
      <p:sp>
        <p:nvSpPr>
          <p:cNvPr id="1170442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aseline="0">
                <a:solidFill>
                  <a:schemeClr val="hlink"/>
                </a:solidFill>
              </a:rPr>
              <a:t>Example 12.5</a:t>
            </a:r>
          </a:p>
        </p:txBody>
      </p:sp>
      <p:sp>
        <p:nvSpPr>
          <p:cNvPr id="1170443" name="Rectangle 11"/>
          <p:cNvSpPr>
            <a:spLocks noChangeArrowheads="1"/>
          </p:cNvSpPr>
          <p:nvPr/>
        </p:nvSpPr>
        <p:spPr bwMode="auto">
          <a:xfrm>
            <a:off x="152400" y="3276600"/>
            <a:ext cx="8686800" cy="3081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baseline="0"/>
              <a:t>The frame transmission time is T</a:t>
            </a:r>
            <a:r>
              <a:rPr lang="en-US" baseline="-16000"/>
              <a:t>fr</a:t>
            </a:r>
            <a:r>
              <a:rPr lang="en-US" baseline="0"/>
              <a:t> = 2 × T</a:t>
            </a:r>
            <a:r>
              <a:rPr lang="en-US" baseline="-14000"/>
              <a:t>p</a:t>
            </a:r>
            <a:r>
              <a:rPr lang="en-US" baseline="0"/>
              <a:t> = 51.2 μs. This means, in the worst case, a station needs to transmit for a period of 51.2 μs to detect the collision. The minimum size of the frame is 10 Mbps × 51.2 μs = 512 bits or 64 bytes. This is actually the minimum size of the frame for Standard Ethernet.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77F7D538-025B-46AC-9FAB-76B17CB8C816}" type="slidenum">
              <a:rPr lang="en-US"/>
              <a:pPr/>
              <a:t>26</a:t>
            </a:fld>
            <a:endParaRPr lang="en-US"/>
          </a:p>
        </p:txBody>
      </p:sp>
      <p:sp>
        <p:nvSpPr>
          <p:cNvPr id="110694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94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94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38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12.14  </a:t>
            </a:r>
            <a:r>
              <a:rPr lang="en-US" sz="2000" baseline="0"/>
              <a:t>Flow diagram for the CSMA/CD</a:t>
            </a:r>
          </a:p>
        </p:txBody>
      </p:sp>
      <p:sp>
        <p:nvSpPr>
          <p:cNvPr id="110694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0695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6813" y="1012825"/>
            <a:ext cx="6297612" cy="508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B03F4006-CEEE-4BA1-96DE-7F84D91C2BF1}" type="slidenum">
              <a:rPr lang="en-US"/>
              <a:pPr/>
              <a:t>27</a:t>
            </a:fld>
            <a:endParaRPr lang="en-US"/>
          </a:p>
        </p:txBody>
      </p:sp>
      <p:sp>
        <p:nvSpPr>
          <p:cNvPr id="110899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899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899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69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12.15  </a:t>
            </a:r>
            <a:r>
              <a:rPr lang="en-US" sz="2000" baseline="0"/>
              <a:t>Energy level during transmission, idleness, or collision</a:t>
            </a:r>
          </a:p>
        </p:txBody>
      </p:sp>
      <p:sp>
        <p:nvSpPr>
          <p:cNvPr id="110899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0899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1388" y="2378075"/>
            <a:ext cx="7212012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75F3EB98-9228-4DB5-A361-70663496D6CB}" type="slidenum">
              <a:rPr lang="en-US"/>
              <a:pPr/>
              <a:t>28</a:t>
            </a:fld>
            <a:endParaRPr lang="en-US"/>
          </a:p>
        </p:txBody>
      </p:sp>
      <p:sp>
        <p:nvSpPr>
          <p:cNvPr id="111104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104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104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175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12.16  </a:t>
            </a:r>
            <a:r>
              <a:rPr lang="en-US" sz="2000" baseline="0"/>
              <a:t>Timing in CSMA/CA</a:t>
            </a:r>
          </a:p>
        </p:txBody>
      </p:sp>
      <p:sp>
        <p:nvSpPr>
          <p:cNvPr id="111104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1104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413" y="2438400"/>
            <a:ext cx="8510587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32684932-452C-489C-A31F-CE57225D99A2}" type="slidenum">
              <a:rPr lang="en-US"/>
              <a:pPr/>
              <a:t>29</a:t>
            </a:fld>
            <a:endParaRPr lang="en-US"/>
          </a:p>
        </p:txBody>
      </p:sp>
      <p:sp>
        <p:nvSpPr>
          <p:cNvPr id="114381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381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381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381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381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381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381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3817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3818" name="Line 10"/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3819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i="0" baseline="0">
                <a:latin typeface="Arial" charset="0"/>
              </a:rPr>
              <a:t>In CSMA/CA, the IFS can also be used to define the priority of a station or a frame.</a:t>
            </a:r>
          </a:p>
        </p:txBody>
      </p:sp>
      <p:grpSp>
        <p:nvGrpSpPr>
          <p:cNvPr id="1143820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3821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382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ED32F547-B857-4D27-AD35-47FDC9854D96}" type="slidenum">
              <a:rPr lang="en-US"/>
              <a:pPr/>
              <a:t>3</a:t>
            </a:fld>
            <a:endParaRPr lang="en-US"/>
          </a:p>
        </p:txBody>
      </p:sp>
      <p:sp>
        <p:nvSpPr>
          <p:cNvPr id="107827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827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827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504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12.2  </a:t>
            </a:r>
            <a:r>
              <a:rPr lang="en-US" sz="2000" baseline="0"/>
              <a:t>Taxonomy of multiple-access protocols discussed in this chapter</a:t>
            </a:r>
          </a:p>
        </p:txBody>
      </p:sp>
      <p:sp>
        <p:nvSpPr>
          <p:cNvPr id="107827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782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897063"/>
            <a:ext cx="6554788" cy="328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6F048F35-01AE-4D19-86C4-604A2DF52F82}" type="slidenum">
              <a:rPr lang="en-US"/>
              <a:pPr/>
              <a:t>30</a:t>
            </a:fld>
            <a:endParaRPr lang="en-US"/>
          </a:p>
        </p:txBody>
      </p:sp>
      <p:sp>
        <p:nvSpPr>
          <p:cNvPr id="114585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585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586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586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586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586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586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5865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5866" name="Line 10"/>
          <p:cNvSpPr>
            <a:spLocks noChangeShapeType="1"/>
          </p:cNvSpPr>
          <p:nvPr/>
        </p:nvSpPr>
        <p:spPr bwMode="auto">
          <a:xfrm>
            <a:off x="458788" y="5410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5867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2528888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i="0" baseline="0">
                <a:latin typeface="Arial" charset="0"/>
              </a:rPr>
              <a:t>In CSMA/CA, if the station finds the channel busy, it does not restart the timer of the contention window;</a:t>
            </a:r>
          </a:p>
          <a:p>
            <a:pPr algn="ctr"/>
            <a:r>
              <a:rPr lang="en-US" sz="3200" i="0" baseline="0">
                <a:latin typeface="Arial" charset="0"/>
              </a:rPr>
              <a:t>it stops the timer and restarts it when the channel becomes idle.</a:t>
            </a:r>
          </a:p>
        </p:txBody>
      </p:sp>
      <p:grpSp>
        <p:nvGrpSpPr>
          <p:cNvPr id="1145868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5869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5870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727D8F3F-67DA-46E6-BF85-01B993C7EA42}" type="slidenum">
              <a:rPr lang="en-US"/>
              <a:pPr/>
              <a:t>31</a:t>
            </a:fld>
            <a:endParaRPr lang="en-US"/>
          </a:p>
        </p:txBody>
      </p:sp>
      <p:sp>
        <p:nvSpPr>
          <p:cNvPr id="111309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3091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309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986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12.17  </a:t>
            </a:r>
            <a:r>
              <a:rPr lang="en-US" sz="2000" baseline="0"/>
              <a:t>Flow diagram for CSMA/CA</a:t>
            </a:r>
          </a:p>
        </p:txBody>
      </p:sp>
      <p:sp>
        <p:nvSpPr>
          <p:cNvPr id="111309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1309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092200"/>
            <a:ext cx="3025775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081B21D7-FA88-4F28-9A4E-E37E73C7C571}" type="slidenum">
              <a:rPr lang="en-US"/>
              <a:pPr/>
              <a:t>32</a:t>
            </a:fld>
            <a:endParaRPr lang="en-US"/>
          </a:p>
        </p:txBody>
      </p:sp>
      <p:sp>
        <p:nvSpPr>
          <p:cNvPr id="1080322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80323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58308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0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12-2   CONTROLLED ACCESS</a:t>
            </a:r>
          </a:p>
        </p:txBody>
      </p:sp>
      <p:sp>
        <p:nvSpPr>
          <p:cNvPr id="1080324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1080325" name="Rectangle 5"/>
          <p:cNvSpPr>
            <a:spLocks noChangeArrowheads="1"/>
          </p:cNvSpPr>
          <p:nvPr/>
        </p:nvSpPr>
        <p:spPr bwMode="auto">
          <a:xfrm>
            <a:off x="304800" y="1524000"/>
            <a:ext cx="82296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In </a:t>
            </a:r>
            <a:r>
              <a:rPr lang="en-US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controlled access</a:t>
            </a:r>
            <a:r>
              <a:rPr lang="en-US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, the stations consult one another to find which station has the right to send. A station cannot send unless it has been authorized by other stations. We discuss three popular controlled-access methods.</a:t>
            </a:r>
          </a:p>
        </p:txBody>
      </p:sp>
      <p:sp>
        <p:nvSpPr>
          <p:cNvPr id="1080326" name="Rectangle 6"/>
          <p:cNvSpPr>
            <a:spLocks noChangeArrowheads="1"/>
          </p:cNvSpPr>
          <p:nvPr/>
        </p:nvSpPr>
        <p:spPr bwMode="auto">
          <a:xfrm>
            <a:off x="304800" y="5048250"/>
            <a:ext cx="6705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 i="0" baseline="0">
                <a:solidFill>
                  <a:srgbClr val="0033CC"/>
                </a:solidFill>
              </a:rPr>
              <a:t>Reservation</a:t>
            </a:r>
            <a:r>
              <a:rPr lang="fr-FR" sz="2400" i="0" baseline="0">
                <a:solidFill>
                  <a:srgbClr val="0033CC"/>
                </a:solidFill>
              </a:rPr>
              <a:t/>
            </a:r>
            <a:br>
              <a:rPr lang="fr-FR" sz="2400" i="0" baseline="0">
                <a:solidFill>
                  <a:srgbClr val="0033CC"/>
                </a:solidFill>
              </a:rPr>
            </a:br>
            <a:r>
              <a:rPr lang="fr-FR" sz="2400" i="0" baseline="0">
                <a:solidFill>
                  <a:srgbClr val="0033CC"/>
                </a:solidFill>
              </a:rPr>
              <a:t>Polling</a:t>
            </a:r>
            <a:br>
              <a:rPr lang="fr-FR" sz="2400" i="0" baseline="0">
                <a:solidFill>
                  <a:srgbClr val="0033CC"/>
                </a:solidFill>
              </a:rPr>
            </a:br>
            <a:r>
              <a:rPr lang="en-US" sz="2400" i="0" baseline="0">
                <a:solidFill>
                  <a:srgbClr val="0033CC"/>
                </a:solidFill>
              </a:rPr>
              <a:t>Token Passing</a:t>
            </a:r>
          </a:p>
        </p:txBody>
      </p:sp>
      <p:sp>
        <p:nvSpPr>
          <p:cNvPr id="1080327" name="Text Box 7"/>
          <p:cNvSpPr txBox="1">
            <a:spLocks noChangeArrowheads="1"/>
          </p:cNvSpPr>
          <p:nvPr/>
        </p:nvSpPr>
        <p:spPr bwMode="auto">
          <a:xfrm>
            <a:off x="317500" y="4572000"/>
            <a:ext cx="4862513" cy="5191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u="sng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Topics discussed in this section: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3A4F0BEE-298C-4BDE-9B60-D11AB1E6DED5}" type="slidenum">
              <a:rPr lang="en-US"/>
              <a:pPr/>
              <a:t>33</a:t>
            </a:fld>
            <a:endParaRPr lang="en-US"/>
          </a:p>
        </p:txBody>
      </p:sp>
      <p:sp>
        <p:nvSpPr>
          <p:cNvPr id="111513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513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514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764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12.18  </a:t>
            </a:r>
            <a:r>
              <a:rPr lang="en-US" sz="2000" baseline="0"/>
              <a:t>Reservation access method</a:t>
            </a:r>
          </a:p>
        </p:txBody>
      </p:sp>
      <p:sp>
        <p:nvSpPr>
          <p:cNvPr id="111514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1514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500" y="2514600"/>
            <a:ext cx="78613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6B6404D3-8299-4077-85EE-B3915F9D19CA}" type="slidenum">
              <a:rPr lang="en-US"/>
              <a:pPr/>
              <a:t>34</a:t>
            </a:fld>
            <a:endParaRPr lang="en-US"/>
          </a:p>
        </p:txBody>
      </p:sp>
      <p:sp>
        <p:nvSpPr>
          <p:cNvPr id="111718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718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718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17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12.19  </a:t>
            </a:r>
            <a:r>
              <a:rPr lang="en-US" sz="2000" baseline="0"/>
              <a:t>Select and poll functions in polling access method</a:t>
            </a:r>
          </a:p>
        </p:txBody>
      </p:sp>
      <p:sp>
        <p:nvSpPr>
          <p:cNvPr id="111718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1719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600" y="1951038"/>
            <a:ext cx="8483600" cy="307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5FE191C2-6B7D-40BF-A6D9-887ABCC0203B}" type="slidenum">
              <a:rPr lang="en-US"/>
              <a:pPr/>
              <a:t>35</a:t>
            </a:fld>
            <a:endParaRPr lang="en-US"/>
          </a:p>
        </p:txBody>
      </p:sp>
      <p:sp>
        <p:nvSpPr>
          <p:cNvPr id="111923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923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9236" name="Text Box 4"/>
          <p:cNvSpPr txBox="1">
            <a:spLocks noChangeArrowheads="1"/>
          </p:cNvSpPr>
          <p:nvPr/>
        </p:nvSpPr>
        <p:spPr bwMode="auto">
          <a:xfrm>
            <a:off x="76200" y="381000"/>
            <a:ext cx="893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12.20  </a:t>
            </a:r>
            <a:r>
              <a:rPr lang="en-US" sz="2000" baseline="0"/>
              <a:t>Logical ring and physical topology in token-passing access method</a:t>
            </a:r>
          </a:p>
        </p:txBody>
      </p:sp>
      <p:sp>
        <p:nvSpPr>
          <p:cNvPr id="111923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1923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136650"/>
            <a:ext cx="7102475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A6F08E15-28C7-4CFC-A4FB-A02DF20C201B}" type="slidenum">
              <a:rPr lang="en-US"/>
              <a:pPr/>
              <a:t>36</a:t>
            </a:fld>
            <a:endParaRPr lang="en-US"/>
          </a:p>
        </p:txBody>
      </p:sp>
      <p:sp>
        <p:nvSpPr>
          <p:cNvPr id="108237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8237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50307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0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12-3   CHANNELIZATION</a:t>
            </a:r>
          </a:p>
        </p:txBody>
      </p:sp>
      <p:sp>
        <p:nvSpPr>
          <p:cNvPr id="108237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1082373" name="Rectangle 5"/>
          <p:cNvSpPr>
            <a:spLocks noChangeArrowheads="1"/>
          </p:cNvSpPr>
          <p:nvPr/>
        </p:nvSpPr>
        <p:spPr bwMode="auto">
          <a:xfrm>
            <a:off x="304800" y="1524000"/>
            <a:ext cx="82296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Channelization</a:t>
            </a:r>
            <a:r>
              <a:rPr lang="en-US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 is a multiple-access method in which the available bandwidth of a link is shared in time, frequency, or through code, between different stations. In this section, we discuss three channelization protocols.</a:t>
            </a:r>
          </a:p>
        </p:txBody>
      </p:sp>
      <p:sp>
        <p:nvSpPr>
          <p:cNvPr id="1082374" name="Rectangle 6"/>
          <p:cNvSpPr>
            <a:spLocks noChangeArrowheads="1"/>
          </p:cNvSpPr>
          <p:nvPr/>
        </p:nvSpPr>
        <p:spPr bwMode="auto">
          <a:xfrm>
            <a:off x="304800" y="4743450"/>
            <a:ext cx="6705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 i="0" baseline="0">
                <a:solidFill>
                  <a:srgbClr val="0033CC"/>
                </a:solidFill>
              </a:rPr>
              <a:t>Frequency-Division Multiple Access (FDMA)</a:t>
            </a:r>
            <a:r>
              <a:rPr lang="fr-FR" sz="2400" i="0" baseline="0">
                <a:solidFill>
                  <a:srgbClr val="0033CC"/>
                </a:solidFill>
              </a:rPr>
              <a:t/>
            </a:r>
            <a:br>
              <a:rPr lang="fr-FR" sz="2400" i="0" baseline="0">
                <a:solidFill>
                  <a:srgbClr val="0033CC"/>
                </a:solidFill>
              </a:rPr>
            </a:br>
            <a:r>
              <a:rPr lang="fr-FR" sz="2400" i="0" baseline="0">
                <a:solidFill>
                  <a:srgbClr val="0033CC"/>
                </a:solidFill>
              </a:rPr>
              <a:t>Time-Division Multiple Access (TDMA)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sz="2400" i="0" baseline="0">
                <a:solidFill>
                  <a:srgbClr val="0033CC"/>
                </a:solidFill>
              </a:rPr>
              <a:t>Code-Division Multiple Access (CDMA)</a:t>
            </a:r>
            <a:endParaRPr lang="en-US" sz="2400" i="0" baseline="0">
              <a:solidFill>
                <a:srgbClr val="0033CC"/>
              </a:solidFill>
            </a:endParaRPr>
          </a:p>
        </p:txBody>
      </p:sp>
      <p:sp>
        <p:nvSpPr>
          <p:cNvPr id="1082375" name="Text Box 7"/>
          <p:cNvSpPr txBox="1">
            <a:spLocks noChangeArrowheads="1"/>
          </p:cNvSpPr>
          <p:nvPr/>
        </p:nvSpPr>
        <p:spPr bwMode="auto">
          <a:xfrm>
            <a:off x="317500" y="4267200"/>
            <a:ext cx="4862513" cy="5191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u="sng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Topics discussed in this section: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48444B50-C5CE-44CE-A8BE-D0281A514671}" type="slidenum">
              <a:rPr lang="en-US"/>
              <a:pPr/>
              <a:t>37</a:t>
            </a:fld>
            <a:endParaRPr lang="en-US"/>
          </a:p>
        </p:txBody>
      </p:sp>
      <p:sp>
        <p:nvSpPr>
          <p:cNvPr id="114790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790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790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790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791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791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791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7913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914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915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i="0" baseline="0">
                <a:latin typeface="Arial" charset="0"/>
              </a:rPr>
              <a:t>We see the application of all these methods in Chapter 16 when</a:t>
            </a:r>
            <a:br>
              <a:rPr lang="en-US" sz="3200" i="0" baseline="0">
                <a:latin typeface="Arial" charset="0"/>
              </a:rPr>
            </a:br>
            <a:r>
              <a:rPr lang="en-US" sz="3200" i="0" baseline="0">
                <a:latin typeface="Arial" charset="0"/>
              </a:rPr>
              <a:t>we discuss cellular phone systems.</a:t>
            </a:r>
          </a:p>
        </p:txBody>
      </p:sp>
      <p:grpSp>
        <p:nvGrpSpPr>
          <p:cNvPr id="1147916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7917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7918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526A50F9-C623-45F3-AC08-DEFA7CFFE66F}" type="slidenum">
              <a:rPr lang="en-US"/>
              <a:pPr/>
              <a:t>38</a:t>
            </a:fld>
            <a:endParaRPr lang="en-US"/>
          </a:p>
        </p:txBody>
      </p:sp>
      <p:sp>
        <p:nvSpPr>
          <p:cNvPr id="112128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128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128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61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12.21  </a:t>
            </a:r>
            <a:r>
              <a:rPr lang="en-US" sz="2000" baseline="0"/>
              <a:t>Frequency-division multiple access (FDMA)</a:t>
            </a:r>
          </a:p>
        </p:txBody>
      </p:sp>
      <p:sp>
        <p:nvSpPr>
          <p:cNvPr id="112128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2128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788" y="1231900"/>
            <a:ext cx="7212012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9E52F903-BE86-488D-B877-FEFB967E6F46}" type="slidenum">
              <a:rPr lang="en-US"/>
              <a:pPr/>
              <a:t>39</a:t>
            </a:fld>
            <a:endParaRPr lang="en-US"/>
          </a:p>
        </p:txBody>
      </p:sp>
      <p:sp>
        <p:nvSpPr>
          <p:cNvPr id="114995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995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995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995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995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995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996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49961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9962" name="Line 10"/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9963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i="0" baseline="0">
                <a:latin typeface="Arial" charset="0"/>
              </a:rPr>
              <a:t>In FDMA, the available bandwidth </a:t>
            </a:r>
            <a:br>
              <a:rPr lang="en-US" sz="3200" i="0" baseline="0">
                <a:latin typeface="Arial" charset="0"/>
              </a:rPr>
            </a:br>
            <a:r>
              <a:rPr lang="en-US" sz="3200" i="0" baseline="0">
                <a:latin typeface="Arial" charset="0"/>
              </a:rPr>
              <a:t>of the common channel is divided into bands that are separated by guard bands.</a:t>
            </a:r>
          </a:p>
        </p:txBody>
      </p:sp>
      <p:grpSp>
        <p:nvGrpSpPr>
          <p:cNvPr id="1149964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9965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996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1B8A4AB2-75D1-47DE-8B83-49286FB9A862}" type="slidenum">
              <a:rPr lang="en-US"/>
              <a:pPr/>
              <a:t>4</a:t>
            </a:fld>
            <a:endParaRPr lang="en-US"/>
          </a:p>
        </p:txBody>
      </p:sp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228600" y="228600"/>
            <a:ext cx="4813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0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12-1   RANDOM ACCESS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304800" y="1143000"/>
            <a:ext cx="82296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In </a:t>
            </a:r>
            <a:r>
              <a:rPr lang="en-US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random access</a:t>
            </a:r>
            <a:r>
              <a:rPr lang="en-US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 or </a:t>
            </a:r>
            <a:r>
              <a:rPr lang="en-US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contention</a:t>
            </a:r>
            <a:r>
              <a:rPr lang="en-US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 methods, no station is superior to another station and none is assigned the control over another. No station permits, or does not permit, another station to send. At each instance, a station that has data to send uses a procedure defined by the protocol to make a decision on whether or not to send. </a:t>
            </a:r>
          </a:p>
        </p:txBody>
      </p:sp>
      <p:sp>
        <p:nvSpPr>
          <p:cNvPr id="565277" name="Rectangle 29"/>
          <p:cNvSpPr>
            <a:spLocks noChangeArrowheads="1"/>
          </p:cNvSpPr>
          <p:nvPr/>
        </p:nvSpPr>
        <p:spPr bwMode="auto">
          <a:xfrm>
            <a:off x="304800" y="4743450"/>
            <a:ext cx="7924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 i="0" baseline="0">
                <a:solidFill>
                  <a:srgbClr val="0033CC"/>
                </a:solidFill>
              </a:rPr>
              <a:t>ALOHA</a:t>
            </a:r>
            <a:r>
              <a:rPr lang="fr-FR" sz="2400" i="0" baseline="0">
                <a:solidFill>
                  <a:srgbClr val="0033CC"/>
                </a:solidFill>
              </a:rPr>
              <a:t/>
            </a:r>
            <a:br>
              <a:rPr lang="fr-FR" sz="2400" i="0" baseline="0">
                <a:solidFill>
                  <a:srgbClr val="0033CC"/>
                </a:solidFill>
              </a:rPr>
            </a:br>
            <a:r>
              <a:rPr lang="en-US" sz="2400" i="0" baseline="0">
                <a:solidFill>
                  <a:srgbClr val="0033CC"/>
                </a:solidFill>
              </a:rPr>
              <a:t>Carrier Sense Multiple Access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 i="0" baseline="0">
                <a:solidFill>
                  <a:srgbClr val="0033CC"/>
                </a:solidFill>
              </a:rPr>
              <a:t>Carrier Sense Multiple Access with Collision Detection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 i="0" baseline="0">
                <a:solidFill>
                  <a:srgbClr val="0033CC"/>
                </a:solidFill>
              </a:rPr>
              <a:t>Carrier Sense Multiple Access with Collision Avoidance</a:t>
            </a:r>
          </a:p>
        </p:txBody>
      </p:sp>
      <p:sp>
        <p:nvSpPr>
          <p:cNvPr id="565278" name="Text Box 30"/>
          <p:cNvSpPr txBox="1">
            <a:spLocks noChangeArrowheads="1"/>
          </p:cNvSpPr>
          <p:nvPr/>
        </p:nvSpPr>
        <p:spPr bwMode="auto">
          <a:xfrm>
            <a:off x="317500" y="4267200"/>
            <a:ext cx="4862513" cy="5191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u="sng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Topics discussed in this section: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316D1A68-2919-4468-8C3C-E0A139E837B5}" type="slidenum">
              <a:rPr lang="en-US"/>
              <a:pPr/>
              <a:t>40</a:t>
            </a:fld>
            <a:endParaRPr lang="en-US"/>
          </a:p>
        </p:txBody>
      </p:sp>
      <p:sp>
        <p:nvSpPr>
          <p:cNvPr id="112333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3331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333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008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12.22  </a:t>
            </a:r>
            <a:r>
              <a:rPr lang="en-US" sz="2000" baseline="0"/>
              <a:t>Time-division multiple access (TDMA)</a:t>
            </a:r>
          </a:p>
        </p:txBody>
      </p:sp>
      <p:sp>
        <p:nvSpPr>
          <p:cNvPr id="112333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2333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243013"/>
            <a:ext cx="7212013" cy="477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91E6B4AF-99E6-482A-907B-F479044012EF}" type="slidenum">
              <a:rPr lang="en-US"/>
              <a:pPr/>
              <a:t>41</a:t>
            </a:fld>
            <a:endParaRPr lang="en-US"/>
          </a:p>
        </p:txBody>
      </p:sp>
      <p:sp>
        <p:nvSpPr>
          <p:cNvPr id="115200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5200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5200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5200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5200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5200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5200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52009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2010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2011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i="0" baseline="0">
                <a:latin typeface="Arial" charset="0"/>
              </a:rPr>
              <a:t>In TDMA, the bandwidth is just one channel that is timeshared between different stations.</a:t>
            </a:r>
          </a:p>
        </p:txBody>
      </p:sp>
      <p:grpSp>
        <p:nvGrpSpPr>
          <p:cNvPr id="115201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52013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52014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9199C237-4E4C-49DF-A14B-E361933864C7}" type="slidenum">
              <a:rPr lang="en-US"/>
              <a:pPr/>
              <a:t>42</a:t>
            </a:fld>
            <a:endParaRPr lang="en-US"/>
          </a:p>
        </p:txBody>
      </p:sp>
      <p:sp>
        <p:nvSpPr>
          <p:cNvPr id="115405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5405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5405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5405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5405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5405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5405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54057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4058" name="Line 10"/>
          <p:cNvSpPr>
            <a:spLocks noChangeShapeType="1"/>
          </p:cNvSpPr>
          <p:nvPr/>
        </p:nvSpPr>
        <p:spPr bwMode="auto">
          <a:xfrm>
            <a:off x="458788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4059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i="0" baseline="0">
                <a:latin typeface="Arial" charset="0"/>
              </a:rPr>
              <a:t>In CDMA, one channel carries all transmissions simultaneously.</a:t>
            </a:r>
          </a:p>
        </p:txBody>
      </p:sp>
      <p:grpSp>
        <p:nvGrpSpPr>
          <p:cNvPr id="1154060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54061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5406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BF305702-AF9A-4C04-A026-DE89290AF46F}" type="slidenum">
              <a:rPr lang="en-US"/>
              <a:pPr/>
              <a:t>43</a:t>
            </a:fld>
            <a:endParaRPr lang="en-US"/>
          </a:p>
        </p:txBody>
      </p:sp>
      <p:sp>
        <p:nvSpPr>
          <p:cNvPr id="112537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537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538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207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12.23  </a:t>
            </a:r>
            <a:r>
              <a:rPr lang="en-US" sz="2000" baseline="0"/>
              <a:t>Simple idea of communication with code</a:t>
            </a:r>
          </a:p>
        </p:txBody>
      </p:sp>
      <p:sp>
        <p:nvSpPr>
          <p:cNvPr id="112538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2538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8213" y="1338263"/>
            <a:ext cx="7258050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0B36E4A0-A133-45B6-A7B4-3EDE5C6BCF9A}" type="slidenum">
              <a:rPr lang="en-US"/>
              <a:pPr/>
              <a:t>44</a:t>
            </a:fld>
            <a:endParaRPr lang="en-US"/>
          </a:p>
        </p:txBody>
      </p:sp>
      <p:sp>
        <p:nvSpPr>
          <p:cNvPr id="112742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3589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12.24  </a:t>
            </a:r>
            <a:r>
              <a:rPr lang="en-US" sz="2000" baseline="0"/>
              <a:t>Chip sequences</a:t>
            </a:r>
          </a:p>
        </p:txBody>
      </p:sp>
      <p:sp>
        <p:nvSpPr>
          <p:cNvPr id="112742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274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870200"/>
            <a:ext cx="87757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5E613ADF-8AD4-484F-9C7E-3798E97F2410}" type="slidenum">
              <a:rPr lang="en-US"/>
              <a:pPr/>
              <a:t>45</a:t>
            </a:fld>
            <a:endParaRPr lang="en-US"/>
          </a:p>
        </p:txBody>
      </p:sp>
      <p:sp>
        <p:nvSpPr>
          <p:cNvPr id="112947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47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47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126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12.25  </a:t>
            </a:r>
            <a:r>
              <a:rPr lang="en-US" sz="2000" baseline="0"/>
              <a:t>Data representation in CDMA</a:t>
            </a:r>
          </a:p>
        </p:txBody>
      </p:sp>
      <p:sp>
        <p:nvSpPr>
          <p:cNvPr id="112947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294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188" y="3016250"/>
            <a:ext cx="8126412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67A83D91-AEFD-48C7-ACBD-F21D83799C4B}" type="slidenum">
              <a:rPr lang="en-US"/>
              <a:pPr/>
              <a:t>46</a:t>
            </a:fld>
            <a:endParaRPr lang="en-US"/>
          </a:p>
        </p:txBody>
      </p:sp>
      <p:sp>
        <p:nvSpPr>
          <p:cNvPr id="113152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52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52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80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12.26  </a:t>
            </a:r>
            <a:r>
              <a:rPr lang="en-US" sz="2000" baseline="0"/>
              <a:t>Sharing channel in CDMA</a:t>
            </a:r>
          </a:p>
        </p:txBody>
      </p:sp>
      <p:sp>
        <p:nvSpPr>
          <p:cNvPr id="113152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3152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8" y="1524000"/>
            <a:ext cx="872966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1B0A94E6-C1C5-4B76-895C-65FE29173150}" type="slidenum">
              <a:rPr lang="en-US"/>
              <a:pPr/>
              <a:t>47</a:t>
            </a:fld>
            <a:endParaRPr lang="en-US"/>
          </a:p>
        </p:txBody>
      </p:sp>
      <p:sp>
        <p:nvSpPr>
          <p:cNvPr id="113357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3571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357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969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12.27  </a:t>
            </a:r>
            <a:r>
              <a:rPr lang="en-US" sz="2000" baseline="0"/>
              <a:t>Digital signal created by four stations in CDMA</a:t>
            </a:r>
          </a:p>
        </p:txBody>
      </p:sp>
      <p:sp>
        <p:nvSpPr>
          <p:cNvPr id="113357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3357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400" y="1552575"/>
            <a:ext cx="80264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C1D0F64A-7DC5-4945-A5C5-8ED580020128}" type="slidenum">
              <a:rPr lang="en-US"/>
              <a:pPr/>
              <a:t>48</a:t>
            </a:fld>
            <a:endParaRPr lang="en-US"/>
          </a:p>
        </p:txBody>
      </p:sp>
      <p:sp>
        <p:nvSpPr>
          <p:cNvPr id="113561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561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562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33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12.28  </a:t>
            </a:r>
            <a:r>
              <a:rPr lang="en-US" sz="2000" baseline="0"/>
              <a:t>Decoding of the composite signal for one in CDMA</a:t>
            </a:r>
          </a:p>
        </p:txBody>
      </p:sp>
      <p:sp>
        <p:nvSpPr>
          <p:cNvPr id="113562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3562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138" y="1301750"/>
            <a:ext cx="7358062" cy="433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96594497-8D28-4379-8EAD-FC25B6A69790}" type="slidenum">
              <a:rPr lang="en-US"/>
              <a:pPr/>
              <a:t>49</a:t>
            </a:fld>
            <a:endParaRPr lang="en-US"/>
          </a:p>
        </p:txBody>
      </p:sp>
      <p:sp>
        <p:nvSpPr>
          <p:cNvPr id="113766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766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766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37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12.29  </a:t>
            </a:r>
            <a:r>
              <a:rPr lang="en-US" sz="2000" baseline="0"/>
              <a:t>General rule and examples of creating Walsh tables</a:t>
            </a:r>
          </a:p>
        </p:txBody>
      </p:sp>
      <p:sp>
        <p:nvSpPr>
          <p:cNvPr id="113766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3767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0" y="1417638"/>
            <a:ext cx="598805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842202AB-80DC-4D5A-A146-041892FE93D6}" type="slidenum">
              <a:rPr lang="en-US"/>
              <a:pPr/>
              <a:t>5</a:t>
            </a:fld>
            <a:endParaRPr lang="en-US"/>
          </a:p>
        </p:txBody>
      </p:sp>
      <p:sp>
        <p:nvSpPr>
          <p:cNvPr id="108441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441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442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46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12.3  </a:t>
            </a:r>
            <a:r>
              <a:rPr lang="en-US" sz="2000" baseline="0"/>
              <a:t>Frames in a pure ALOHA network</a:t>
            </a:r>
          </a:p>
        </p:txBody>
      </p:sp>
      <p:sp>
        <p:nvSpPr>
          <p:cNvPr id="108442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8442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75" y="1600200"/>
            <a:ext cx="8620125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97B17906-E676-4BEB-89B2-6548E438F009}" type="slidenum">
              <a:rPr lang="en-US"/>
              <a:pPr/>
              <a:t>50</a:t>
            </a:fld>
            <a:endParaRPr lang="en-US"/>
          </a:p>
        </p:txBody>
      </p:sp>
      <p:sp>
        <p:nvSpPr>
          <p:cNvPr id="115609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5609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5610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5610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5610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5610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5610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56105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6106" name="Line 10"/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6107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i="0" baseline="0">
                <a:latin typeface="Arial" charset="0"/>
              </a:rPr>
              <a:t>The number of sequences in a Walsh table needs to be N = 2</a:t>
            </a:r>
            <a:r>
              <a:rPr lang="en-US" sz="3200" i="0" baseline="30000">
                <a:latin typeface="Arial" charset="0"/>
              </a:rPr>
              <a:t>m</a:t>
            </a:r>
            <a:r>
              <a:rPr lang="en-US" sz="3200" i="0" baseline="0">
                <a:latin typeface="Arial" charset="0"/>
              </a:rPr>
              <a:t>.</a:t>
            </a:r>
          </a:p>
        </p:txBody>
      </p:sp>
      <p:grpSp>
        <p:nvGrpSpPr>
          <p:cNvPr id="1156108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56109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56110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23AE48BC-087C-4AC6-A41E-DC30DBAF1ABC}" type="slidenum">
              <a:rPr lang="en-US"/>
              <a:pPr/>
              <a:t>51</a:t>
            </a:fld>
            <a:endParaRPr lang="en-US"/>
          </a:p>
        </p:txBody>
      </p:sp>
      <p:sp>
        <p:nvSpPr>
          <p:cNvPr id="95027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95027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95027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95027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95027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95027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95028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950281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baseline="0"/>
              <a:t>Find the chips for a network with</a:t>
            </a:r>
          </a:p>
          <a:p>
            <a:pPr algn="just"/>
            <a:r>
              <a:rPr lang="en-US" baseline="0">
                <a:solidFill>
                  <a:schemeClr val="hlink"/>
                </a:solidFill>
              </a:rPr>
              <a:t>a.</a:t>
            </a:r>
            <a:r>
              <a:rPr lang="en-US" baseline="0"/>
              <a:t> Two stations           </a:t>
            </a:r>
            <a:r>
              <a:rPr lang="en-US" baseline="0">
                <a:solidFill>
                  <a:schemeClr val="hlink"/>
                </a:solidFill>
              </a:rPr>
              <a:t>b.</a:t>
            </a:r>
            <a:r>
              <a:rPr lang="en-US" baseline="0"/>
              <a:t> Four stations</a:t>
            </a:r>
          </a:p>
        </p:txBody>
      </p:sp>
      <p:sp>
        <p:nvSpPr>
          <p:cNvPr id="950283" name="Text Box 11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aseline="0">
                <a:solidFill>
                  <a:schemeClr val="hlink"/>
                </a:solidFill>
              </a:rPr>
              <a:t>Example 12.6</a:t>
            </a:r>
          </a:p>
        </p:txBody>
      </p:sp>
      <p:sp>
        <p:nvSpPr>
          <p:cNvPr id="950284" name="Rectangle 12"/>
          <p:cNvSpPr>
            <a:spLocks noChangeArrowheads="1"/>
          </p:cNvSpPr>
          <p:nvPr/>
        </p:nvSpPr>
        <p:spPr bwMode="auto">
          <a:xfrm>
            <a:off x="228600" y="2438400"/>
            <a:ext cx="8686800" cy="3508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aseline="0">
                <a:solidFill>
                  <a:schemeClr val="hlink"/>
                </a:solidFill>
              </a:rPr>
              <a:t>Solution</a:t>
            </a:r>
          </a:p>
          <a:p>
            <a:r>
              <a:rPr lang="en-US" baseline="0"/>
              <a:t>We can use the rows of W</a:t>
            </a:r>
            <a:r>
              <a:rPr lang="en-US"/>
              <a:t>2</a:t>
            </a:r>
            <a:r>
              <a:rPr lang="en-US" baseline="0"/>
              <a:t> and W</a:t>
            </a:r>
            <a:r>
              <a:rPr lang="en-US"/>
              <a:t>4</a:t>
            </a:r>
            <a:r>
              <a:rPr lang="en-US" baseline="0"/>
              <a:t> in Figure 12.29:</a:t>
            </a:r>
          </a:p>
          <a:p>
            <a:r>
              <a:rPr lang="en-US" baseline="0">
                <a:solidFill>
                  <a:schemeClr val="hlink"/>
                </a:solidFill>
              </a:rPr>
              <a:t>a.</a:t>
            </a:r>
            <a:r>
              <a:rPr lang="en-US" baseline="0"/>
              <a:t> For a two-station network, we have </a:t>
            </a:r>
            <a:r>
              <a:rPr lang="en-US" i="0" baseline="0"/>
              <a:t/>
            </a:r>
            <a:br>
              <a:rPr lang="en-US" i="0" baseline="0"/>
            </a:br>
            <a:r>
              <a:rPr lang="en-US" i="0" baseline="0"/>
              <a:t>                           [+1 +1] and [+1 −1].</a:t>
            </a:r>
          </a:p>
          <a:p>
            <a:endParaRPr lang="en-US" i="0" baseline="0"/>
          </a:p>
          <a:p>
            <a:r>
              <a:rPr lang="en-US" baseline="0">
                <a:solidFill>
                  <a:schemeClr val="hlink"/>
                </a:solidFill>
              </a:rPr>
              <a:t>b</a:t>
            </a:r>
            <a:r>
              <a:rPr lang="en-US" baseline="0"/>
              <a:t>. For a four-station network we have </a:t>
            </a:r>
            <a:br>
              <a:rPr lang="en-US" baseline="0"/>
            </a:br>
            <a:r>
              <a:rPr lang="en-US" baseline="0"/>
              <a:t>                       </a:t>
            </a:r>
            <a:r>
              <a:rPr lang="en-US" i="0" baseline="0"/>
              <a:t>[+1 +1 +1 +1], [+1 −1 +1 −1], </a:t>
            </a:r>
            <a:br>
              <a:rPr lang="en-US" i="0" baseline="0"/>
            </a:br>
            <a:r>
              <a:rPr lang="en-US" i="0" baseline="0"/>
              <a:t>                 [+1 +1 −1 −1],</a:t>
            </a:r>
            <a:r>
              <a:rPr lang="en-US" baseline="0"/>
              <a:t>  and   </a:t>
            </a:r>
            <a:r>
              <a:rPr lang="en-US" i="0" baseline="0"/>
              <a:t>[+1 −1 −1 +1].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95056AF9-22BE-4AF3-AF10-A8E5CBB8FD92}" type="slidenum">
              <a:rPr lang="en-US"/>
              <a:pPr/>
              <a:t>52</a:t>
            </a:fld>
            <a:endParaRPr lang="en-US"/>
          </a:p>
        </p:txBody>
      </p:sp>
      <p:sp>
        <p:nvSpPr>
          <p:cNvPr id="115814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5814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5814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5814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5815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5815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5815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58153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baseline="0"/>
              <a:t>What is the number of sequences if we have 90 stations in our network?</a:t>
            </a:r>
          </a:p>
        </p:txBody>
      </p:sp>
      <p:sp>
        <p:nvSpPr>
          <p:cNvPr id="1158154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aseline="0">
                <a:solidFill>
                  <a:schemeClr val="hlink"/>
                </a:solidFill>
              </a:rPr>
              <a:t>Example 12.7</a:t>
            </a:r>
          </a:p>
        </p:txBody>
      </p:sp>
      <p:sp>
        <p:nvSpPr>
          <p:cNvPr id="1158155" name="Rectangle 11"/>
          <p:cNvSpPr>
            <a:spLocks noChangeArrowheads="1"/>
          </p:cNvSpPr>
          <p:nvPr/>
        </p:nvSpPr>
        <p:spPr bwMode="auto">
          <a:xfrm>
            <a:off x="152400" y="2438400"/>
            <a:ext cx="8686800" cy="1800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baseline="0"/>
              <a:t>The number of sequences needs to be 2</a:t>
            </a:r>
            <a:r>
              <a:rPr lang="en-US" baseline="30000"/>
              <a:t>m</a:t>
            </a:r>
            <a:r>
              <a:rPr lang="en-US" baseline="0"/>
              <a:t>. We need to choose m = 7 and N = 2</a:t>
            </a:r>
            <a:r>
              <a:rPr lang="en-US" baseline="30000"/>
              <a:t>7</a:t>
            </a:r>
            <a:r>
              <a:rPr lang="en-US" baseline="0"/>
              <a:t> or 128. We can then use 90 </a:t>
            </a:r>
            <a:br>
              <a:rPr lang="en-US" baseline="0"/>
            </a:br>
            <a:r>
              <a:rPr lang="en-US" baseline="0"/>
              <a:t>of the sequences as the chips.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4D0E54AD-DE8B-47B6-9198-190AAA0246CD}" type="slidenum">
              <a:rPr lang="en-US"/>
              <a:pPr/>
              <a:t>53</a:t>
            </a:fld>
            <a:endParaRPr lang="en-US"/>
          </a:p>
        </p:txBody>
      </p:sp>
      <p:sp>
        <p:nvSpPr>
          <p:cNvPr id="116019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019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019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019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019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019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020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0201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1800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baseline="0"/>
              <a:t>Prove that a receiving station can get the data sent by a specific sender if it multiplies the entire data on the channel by the sender’s chip code and then divides it by the number of stations.</a:t>
            </a:r>
          </a:p>
        </p:txBody>
      </p:sp>
      <p:sp>
        <p:nvSpPr>
          <p:cNvPr id="1160202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aseline="0">
                <a:solidFill>
                  <a:schemeClr val="hlink"/>
                </a:solidFill>
              </a:rPr>
              <a:t>Example 12.8</a:t>
            </a:r>
          </a:p>
        </p:txBody>
      </p:sp>
      <p:sp>
        <p:nvSpPr>
          <p:cNvPr id="1160203" name="Rectangle 11"/>
          <p:cNvSpPr>
            <a:spLocks noChangeArrowheads="1"/>
          </p:cNvSpPr>
          <p:nvPr/>
        </p:nvSpPr>
        <p:spPr bwMode="auto">
          <a:xfrm>
            <a:off x="228600" y="3200400"/>
            <a:ext cx="8686800" cy="3081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baseline="0"/>
              <a:t>Let us prove this for the first station, using our previous four-station example. We can say that the data on the channel </a:t>
            </a:r>
            <a:br>
              <a:rPr lang="en-US" baseline="0"/>
            </a:br>
            <a:r>
              <a:rPr lang="en-US" baseline="0"/>
              <a:t>      D = (d</a:t>
            </a:r>
            <a:r>
              <a:rPr lang="en-US"/>
              <a:t>1</a:t>
            </a:r>
            <a:r>
              <a:rPr lang="en-US" baseline="0"/>
              <a:t> ⋅ c</a:t>
            </a:r>
            <a:r>
              <a:rPr lang="en-US"/>
              <a:t>1</a:t>
            </a:r>
            <a:r>
              <a:rPr lang="en-US" baseline="0"/>
              <a:t> + d</a:t>
            </a:r>
            <a:r>
              <a:rPr lang="en-US"/>
              <a:t>2</a:t>
            </a:r>
            <a:r>
              <a:rPr lang="en-US" baseline="0"/>
              <a:t> ⋅ c</a:t>
            </a:r>
            <a:r>
              <a:rPr lang="en-US"/>
              <a:t>2</a:t>
            </a:r>
            <a:r>
              <a:rPr lang="en-US" baseline="0"/>
              <a:t> + d</a:t>
            </a:r>
            <a:r>
              <a:rPr lang="en-US"/>
              <a:t>3</a:t>
            </a:r>
            <a:r>
              <a:rPr lang="en-US" baseline="0"/>
              <a:t> ⋅ c</a:t>
            </a:r>
            <a:r>
              <a:rPr lang="en-US"/>
              <a:t>3</a:t>
            </a:r>
            <a:r>
              <a:rPr lang="en-US" baseline="0"/>
              <a:t> + d</a:t>
            </a:r>
            <a:r>
              <a:rPr lang="en-US"/>
              <a:t>4</a:t>
            </a:r>
            <a:r>
              <a:rPr lang="en-US" baseline="0"/>
              <a:t> ⋅ c</a:t>
            </a:r>
            <a:r>
              <a:rPr lang="en-US"/>
              <a:t>4</a:t>
            </a:r>
            <a:r>
              <a:rPr lang="en-US" baseline="0"/>
              <a:t>). </a:t>
            </a:r>
            <a:br>
              <a:rPr lang="en-US" baseline="0"/>
            </a:br>
            <a:r>
              <a:rPr lang="en-US" baseline="0"/>
              <a:t>The receiver which wants to get the data sent by station 1 multiplies these data by c</a:t>
            </a:r>
            <a:r>
              <a:rPr lang="en-US"/>
              <a:t>1</a:t>
            </a:r>
            <a:r>
              <a:rPr lang="en-US" baseline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9064C465-7092-4297-8C68-2DB6D2FBECF9}" type="slidenum">
              <a:rPr lang="en-US"/>
              <a:pPr/>
              <a:t>54</a:t>
            </a:fld>
            <a:endParaRPr lang="en-US"/>
          </a:p>
        </p:txBody>
      </p:sp>
      <p:sp>
        <p:nvSpPr>
          <p:cNvPr id="117248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248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248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248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248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248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248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2489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endParaRPr lang="en-US" baseline="0"/>
          </a:p>
        </p:txBody>
      </p:sp>
      <p:sp>
        <p:nvSpPr>
          <p:cNvPr id="1172490" name="Text Box 10"/>
          <p:cNvSpPr txBox="1">
            <a:spLocks noChangeArrowheads="1"/>
          </p:cNvSpPr>
          <p:nvPr/>
        </p:nvSpPr>
        <p:spPr bwMode="auto">
          <a:xfrm>
            <a:off x="1143000" y="0"/>
            <a:ext cx="4529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aseline="0">
                <a:solidFill>
                  <a:schemeClr val="hlink"/>
                </a:solidFill>
              </a:rPr>
              <a:t>Example 12.8 (continued)</a:t>
            </a:r>
          </a:p>
        </p:txBody>
      </p:sp>
      <p:sp>
        <p:nvSpPr>
          <p:cNvPr id="1172491" name="Rectangle 11"/>
          <p:cNvSpPr>
            <a:spLocks noChangeArrowheads="1"/>
          </p:cNvSpPr>
          <p:nvPr/>
        </p:nvSpPr>
        <p:spPr bwMode="auto">
          <a:xfrm>
            <a:off x="228600" y="38100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baseline="0"/>
              <a:t>When we divide the result by N, we get d</a:t>
            </a:r>
            <a:r>
              <a:rPr lang="en-US"/>
              <a:t>1 </a:t>
            </a:r>
            <a:r>
              <a:rPr lang="en-US" baseline="0"/>
              <a:t>.</a:t>
            </a:r>
          </a:p>
        </p:txBody>
      </p:sp>
      <p:pic>
        <p:nvPicPr>
          <p:cNvPr id="1172492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0650" y="1981200"/>
            <a:ext cx="6362700" cy="1503363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C6D1DD99-D996-49CA-B343-DD07C19D2B35}" type="slidenum">
              <a:rPr lang="en-US"/>
              <a:pPr/>
              <a:t>6</a:t>
            </a:fld>
            <a:endParaRPr lang="en-US"/>
          </a:p>
        </p:txBody>
      </p:sp>
      <p:sp>
        <p:nvSpPr>
          <p:cNvPr id="108646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646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646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672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12.4  </a:t>
            </a:r>
            <a:r>
              <a:rPr lang="it-IT" sz="2000" baseline="0"/>
              <a:t>Procedure for pure ALOHA protocol</a:t>
            </a:r>
            <a:endParaRPr lang="en-US" sz="2000" baseline="0"/>
          </a:p>
        </p:txBody>
      </p:sp>
      <p:sp>
        <p:nvSpPr>
          <p:cNvPr id="108646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8647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0938" y="1206500"/>
            <a:ext cx="6088062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9CB0CF5E-1313-499E-9F6C-41EF89853D71}" type="slidenum">
              <a:rPr lang="en-US"/>
              <a:pPr/>
              <a:t>7</a:t>
            </a:fld>
            <a:endParaRPr lang="en-US"/>
          </a:p>
        </p:txBody>
      </p:sp>
      <p:sp>
        <p:nvSpPr>
          <p:cNvPr id="116224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224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224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224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224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224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224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62249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4789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baseline="0"/>
              <a:t>The stations on a wireless ALOHA network are a maximum of 600 km apart. If we assume that signals propagate at 3 × 10</a:t>
            </a:r>
            <a:r>
              <a:rPr lang="en-US" baseline="20000"/>
              <a:t>8</a:t>
            </a:r>
            <a:r>
              <a:rPr lang="en-US" baseline="0"/>
              <a:t> m/s,  we find  </a:t>
            </a:r>
          </a:p>
          <a:p>
            <a:pPr algn="just"/>
            <a:r>
              <a:rPr lang="en-US" baseline="0"/>
              <a:t>                         </a:t>
            </a:r>
            <a:r>
              <a:rPr lang="en-US" baseline="0">
                <a:solidFill>
                  <a:schemeClr val="folHlink"/>
                </a:solidFill>
              </a:rPr>
              <a:t>T</a:t>
            </a:r>
            <a:r>
              <a:rPr lang="en-US">
                <a:solidFill>
                  <a:schemeClr val="folHlink"/>
                </a:solidFill>
              </a:rPr>
              <a:t>p </a:t>
            </a:r>
            <a:r>
              <a:rPr lang="en-US" baseline="0">
                <a:solidFill>
                  <a:schemeClr val="folHlink"/>
                </a:solidFill>
              </a:rPr>
              <a:t>= (600 × 10</a:t>
            </a:r>
            <a:r>
              <a:rPr lang="en-US" baseline="30000">
                <a:solidFill>
                  <a:schemeClr val="folHlink"/>
                </a:solidFill>
              </a:rPr>
              <a:t>5</a:t>
            </a:r>
            <a:r>
              <a:rPr lang="en-US" baseline="0">
                <a:solidFill>
                  <a:schemeClr val="folHlink"/>
                </a:solidFill>
              </a:rPr>
              <a:t> ) / (3 × 10</a:t>
            </a:r>
            <a:r>
              <a:rPr lang="en-US" baseline="30000">
                <a:solidFill>
                  <a:schemeClr val="folHlink"/>
                </a:solidFill>
              </a:rPr>
              <a:t>8</a:t>
            </a:r>
            <a:r>
              <a:rPr lang="en-US" baseline="0">
                <a:solidFill>
                  <a:schemeClr val="folHlink"/>
                </a:solidFill>
              </a:rPr>
              <a:t> ) = 2 ms.</a:t>
            </a:r>
            <a:r>
              <a:rPr lang="en-US" baseline="0"/>
              <a:t> </a:t>
            </a:r>
          </a:p>
          <a:p>
            <a:pPr algn="just"/>
            <a:r>
              <a:rPr lang="en-US" baseline="0"/>
              <a:t>Now we can find the value of T</a:t>
            </a:r>
            <a:r>
              <a:rPr lang="en-US" baseline="-12000"/>
              <a:t>B</a:t>
            </a:r>
            <a:r>
              <a:rPr lang="en-US" baseline="0"/>
              <a:t> for different values of </a:t>
            </a:r>
            <a:br>
              <a:rPr lang="en-US" baseline="0"/>
            </a:br>
            <a:r>
              <a:rPr lang="en-US" baseline="0"/>
              <a:t>K .</a:t>
            </a:r>
          </a:p>
          <a:p>
            <a:pPr algn="just"/>
            <a:endParaRPr lang="en-US" baseline="0"/>
          </a:p>
          <a:p>
            <a:pPr algn="just"/>
            <a:r>
              <a:rPr lang="en-US" baseline="0">
                <a:solidFill>
                  <a:schemeClr val="hlink"/>
                </a:solidFill>
              </a:rPr>
              <a:t>a</a:t>
            </a:r>
            <a:r>
              <a:rPr lang="en-US" baseline="0"/>
              <a:t>. For K = 1, the range is {0, 1}. The station needs to|</a:t>
            </a:r>
            <a:br>
              <a:rPr lang="en-US" baseline="0"/>
            </a:br>
            <a:r>
              <a:rPr lang="en-US" baseline="0"/>
              <a:t>     generate a random number with a value of 0 or 1. This</a:t>
            </a:r>
            <a:br>
              <a:rPr lang="en-US" baseline="0"/>
            </a:br>
            <a:r>
              <a:rPr lang="en-US" baseline="0"/>
              <a:t>     means that T</a:t>
            </a:r>
            <a:r>
              <a:rPr lang="en-US" baseline="-12000"/>
              <a:t>B</a:t>
            </a:r>
            <a:r>
              <a:rPr lang="en-US" baseline="0"/>
              <a:t> is either 0 ms (0 × 2) or 2 ms (1 × 2),</a:t>
            </a:r>
            <a:br>
              <a:rPr lang="en-US" baseline="0"/>
            </a:br>
            <a:r>
              <a:rPr lang="en-US" baseline="0"/>
              <a:t>     based on the outcome of the random variable.</a:t>
            </a:r>
          </a:p>
        </p:txBody>
      </p:sp>
      <p:sp>
        <p:nvSpPr>
          <p:cNvPr id="1162250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aseline="0">
                <a:solidFill>
                  <a:schemeClr val="hlink"/>
                </a:solidFill>
              </a:rPr>
              <a:t>Example 12.1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4F8D6CA2-C4E3-4887-A79C-58F9804C92E1}" type="slidenum">
              <a:rPr lang="en-US"/>
              <a:pPr/>
              <a:t>8</a:t>
            </a:fld>
            <a:endParaRPr lang="en-US"/>
          </a:p>
        </p:txBody>
      </p:sp>
      <p:sp>
        <p:nvSpPr>
          <p:cNvPr id="117453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453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453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453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453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453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453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174537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4362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baseline="0">
                <a:solidFill>
                  <a:schemeClr val="hlink"/>
                </a:solidFill>
              </a:rPr>
              <a:t>b.</a:t>
            </a:r>
            <a:r>
              <a:rPr lang="en-US" baseline="0"/>
              <a:t> For K = 2, the range is {0, 1, 2, 3}. This means that T</a:t>
            </a:r>
            <a:r>
              <a:rPr lang="en-US" baseline="-12000"/>
              <a:t>B</a:t>
            </a:r>
            <a:br>
              <a:rPr lang="en-US" baseline="-12000"/>
            </a:br>
            <a:r>
              <a:rPr lang="en-US" baseline="-12000"/>
              <a:t>      </a:t>
            </a:r>
            <a:r>
              <a:rPr lang="en-US" baseline="0"/>
              <a:t>can be 0, 2, 4, or 6 ms, based on the outcome of the</a:t>
            </a:r>
            <a:br>
              <a:rPr lang="en-US" baseline="0"/>
            </a:br>
            <a:r>
              <a:rPr lang="en-US" baseline="0"/>
              <a:t>     random variable.</a:t>
            </a:r>
          </a:p>
          <a:p>
            <a:pPr algn="just"/>
            <a:endParaRPr lang="en-US" baseline="0"/>
          </a:p>
          <a:p>
            <a:pPr algn="just"/>
            <a:r>
              <a:rPr lang="en-US" baseline="0">
                <a:solidFill>
                  <a:schemeClr val="hlink"/>
                </a:solidFill>
              </a:rPr>
              <a:t>c.</a:t>
            </a:r>
            <a:r>
              <a:rPr lang="en-US" baseline="0"/>
              <a:t> For K = 3, the range is {0, 1, 2, 3, 4, 5, 6, 7}. This</a:t>
            </a:r>
            <a:br>
              <a:rPr lang="en-US" baseline="0"/>
            </a:br>
            <a:r>
              <a:rPr lang="en-US" baseline="0"/>
              <a:t>     means that T</a:t>
            </a:r>
            <a:r>
              <a:rPr lang="en-US" baseline="-12000"/>
              <a:t>B</a:t>
            </a:r>
            <a:r>
              <a:rPr lang="en-US" baseline="0"/>
              <a:t> can be 0, 2, 4, . . . , 14 ms, based on the</a:t>
            </a:r>
            <a:br>
              <a:rPr lang="en-US" baseline="0"/>
            </a:br>
            <a:r>
              <a:rPr lang="en-US" baseline="0"/>
              <a:t>     outcome of the random variable.</a:t>
            </a:r>
          </a:p>
          <a:p>
            <a:pPr algn="just"/>
            <a:endParaRPr lang="en-US" baseline="0"/>
          </a:p>
          <a:p>
            <a:pPr algn="just"/>
            <a:r>
              <a:rPr lang="en-US" baseline="0">
                <a:solidFill>
                  <a:schemeClr val="hlink"/>
                </a:solidFill>
              </a:rPr>
              <a:t>d.</a:t>
            </a:r>
            <a:r>
              <a:rPr lang="en-US" baseline="0"/>
              <a:t> We need to mention that if K &gt; 10, it is normally set to</a:t>
            </a:r>
            <a:br>
              <a:rPr lang="en-US" baseline="0"/>
            </a:br>
            <a:r>
              <a:rPr lang="en-US" baseline="0"/>
              <a:t>     10.</a:t>
            </a:r>
          </a:p>
        </p:txBody>
      </p:sp>
      <p:sp>
        <p:nvSpPr>
          <p:cNvPr id="1174538" name="Text Box 10"/>
          <p:cNvSpPr txBox="1">
            <a:spLocks noChangeArrowheads="1"/>
          </p:cNvSpPr>
          <p:nvPr/>
        </p:nvSpPr>
        <p:spPr bwMode="auto">
          <a:xfrm>
            <a:off x="1143000" y="0"/>
            <a:ext cx="4529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aseline="0">
                <a:solidFill>
                  <a:schemeClr val="hlink"/>
                </a:solidFill>
              </a:rPr>
              <a:t>Example 12.1 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12.</a:t>
            </a:r>
            <a:fld id="{A66B2C8C-B7B9-4EE2-9762-25137CF02C8F}" type="slidenum">
              <a:rPr lang="en-US"/>
              <a:pPr/>
              <a:t>9</a:t>
            </a:fld>
            <a:endParaRPr lang="en-US"/>
          </a:p>
        </p:txBody>
      </p:sp>
      <p:sp>
        <p:nvSpPr>
          <p:cNvPr id="108851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851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851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269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12.5  </a:t>
            </a:r>
            <a:r>
              <a:rPr lang="en-US" sz="2000" baseline="0"/>
              <a:t>Vulnerable time for pure ALOHA protocol</a:t>
            </a:r>
          </a:p>
        </p:txBody>
      </p:sp>
      <p:sp>
        <p:nvSpPr>
          <p:cNvPr id="108851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8852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8063" y="1376363"/>
            <a:ext cx="6992937" cy="449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1" u="none" strike="noStrike" cap="none" normalizeH="0" baseline="-1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1" u="none" strike="noStrike" cap="none" normalizeH="0" baseline="-1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3799</TotalTime>
  <Words>1323</Words>
  <Application>Microsoft PowerPoint</Application>
  <PresentationFormat>On-screen Show (4:3)</PresentationFormat>
  <Paragraphs>238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Times New Roman</vt:lpstr>
      <vt:lpstr>Tahoma</vt:lpstr>
      <vt:lpstr>Wingdings</vt:lpstr>
      <vt:lpstr>Arial</vt:lpstr>
      <vt:lpstr>McGrawHill-Italic</vt:lpstr>
      <vt:lpstr>Times</vt:lpstr>
      <vt:lpstr>Blends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Dennis Richards</cp:lastModifiedBy>
  <cp:revision>186</cp:revision>
  <dcterms:created xsi:type="dcterms:W3CDTF">2000-01-15T04:50:39Z</dcterms:created>
  <dcterms:modified xsi:type="dcterms:W3CDTF">2008-03-18T04:32:57Z</dcterms:modified>
</cp:coreProperties>
</file>