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773" r:id="rId2"/>
    <p:sldId id="535" r:id="rId3"/>
    <p:sldId id="747" r:id="rId4"/>
    <p:sldId id="748" r:id="rId5"/>
    <p:sldId id="764" r:id="rId6"/>
    <p:sldId id="765" r:id="rId7"/>
    <p:sldId id="766" r:id="rId8"/>
    <p:sldId id="749" r:id="rId9"/>
    <p:sldId id="750" r:id="rId10"/>
    <p:sldId id="767" r:id="rId11"/>
    <p:sldId id="751" r:id="rId12"/>
    <p:sldId id="768" r:id="rId13"/>
    <p:sldId id="752" r:id="rId14"/>
    <p:sldId id="753" r:id="rId15"/>
    <p:sldId id="754" r:id="rId16"/>
    <p:sldId id="755" r:id="rId17"/>
    <p:sldId id="756" r:id="rId18"/>
    <p:sldId id="757" r:id="rId19"/>
    <p:sldId id="745" r:id="rId20"/>
    <p:sldId id="769" r:id="rId21"/>
    <p:sldId id="758" r:id="rId22"/>
    <p:sldId id="770" r:id="rId23"/>
    <p:sldId id="759" r:id="rId24"/>
    <p:sldId id="760" r:id="rId25"/>
    <p:sldId id="771" r:id="rId26"/>
    <p:sldId id="746" r:id="rId27"/>
    <p:sldId id="761" r:id="rId28"/>
    <p:sldId id="762" r:id="rId29"/>
    <p:sldId id="763" r:id="rId30"/>
    <p:sldId id="77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29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5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5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832CB63B-4F4C-43D4-A996-5673F0F273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E46AB-DEEC-4B3B-B356-8F864D28AAE6}" type="slidenum">
              <a:rPr lang="en-US"/>
              <a:pPr/>
              <a:t>1</a:t>
            </a:fld>
            <a:endParaRPr lang="en-US"/>
          </a:p>
        </p:txBody>
      </p:sp>
      <p:sp>
        <p:nvSpPr>
          <p:cNvPr id="91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2A4D1-AB0A-438C-81ED-D83C7CC520FA}" type="slidenum">
              <a:rPr lang="en-US"/>
              <a:pPr/>
              <a:t>10</a:t>
            </a:fld>
            <a:endParaRPr lang="en-US"/>
          </a:p>
        </p:txBody>
      </p:sp>
      <p:sp>
        <p:nvSpPr>
          <p:cNvPr id="89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2AF02-D606-4151-9A81-3E6EA30D3398}" type="slidenum">
              <a:rPr lang="en-US"/>
              <a:pPr/>
              <a:t>11</a:t>
            </a:fld>
            <a:endParaRPr lang="en-US"/>
          </a:p>
        </p:txBody>
      </p:sp>
      <p:sp>
        <p:nvSpPr>
          <p:cNvPr id="897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223D2-081B-452C-A6E0-2A75C6BACE7C}" type="slidenum">
              <a:rPr lang="en-US"/>
              <a:pPr/>
              <a:t>12</a:t>
            </a:fld>
            <a:endParaRPr lang="en-US"/>
          </a:p>
        </p:txBody>
      </p:sp>
      <p:sp>
        <p:nvSpPr>
          <p:cNvPr id="89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16402-00F1-4793-A7EA-39CA9E50F7DE}" type="slidenum">
              <a:rPr lang="en-US"/>
              <a:pPr/>
              <a:t>13</a:t>
            </a:fld>
            <a:endParaRPr lang="en-US"/>
          </a:p>
        </p:txBody>
      </p:sp>
      <p:sp>
        <p:nvSpPr>
          <p:cNvPr id="899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E3A3C-DD32-4E8F-923D-10B43D624DDA}" type="slidenum">
              <a:rPr lang="en-US"/>
              <a:pPr/>
              <a:t>14</a:t>
            </a:fld>
            <a:endParaRPr lang="en-US"/>
          </a:p>
        </p:txBody>
      </p:sp>
      <p:sp>
        <p:nvSpPr>
          <p:cNvPr id="90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B9C8D-1CC2-449F-9DBD-12F40868201E}" type="slidenum">
              <a:rPr lang="en-US"/>
              <a:pPr/>
              <a:t>15</a:t>
            </a:fld>
            <a:endParaRPr lang="en-US"/>
          </a:p>
        </p:txBody>
      </p:sp>
      <p:sp>
        <p:nvSpPr>
          <p:cNvPr id="90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36854-C8BC-4F58-87F6-4BA193B0C069}" type="slidenum">
              <a:rPr lang="en-US"/>
              <a:pPr/>
              <a:t>16</a:t>
            </a:fld>
            <a:endParaRPr lang="en-US"/>
          </a:p>
        </p:txBody>
      </p:sp>
      <p:sp>
        <p:nvSpPr>
          <p:cNvPr id="90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B1E4E-B4E7-4F79-A32C-93D6FB125ABC}" type="slidenum">
              <a:rPr lang="en-US"/>
              <a:pPr/>
              <a:t>17</a:t>
            </a:fld>
            <a:endParaRPr lang="en-US"/>
          </a:p>
        </p:txBody>
      </p:sp>
      <p:sp>
        <p:nvSpPr>
          <p:cNvPr id="90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023DB-D33C-43C5-9498-5D5ABC38D265}" type="slidenum">
              <a:rPr lang="en-US"/>
              <a:pPr/>
              <a:t>18</a:t>
            </a:fld>
            <a:endParaRPr lang="en-US"/>
          </a:p>
        </p:txBody>
      </p:sp>
      <p:sp>
        <p:nvSpPr>
          <p:cNvPr id="90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090EE-C4C3-42EC-ABB3-CF4851CFB2F0}" type="slidenum">
              <a:rPr lang="en-US"/>
              <a:pPr/>
              <a:t>19</a:t>
            </a:fld>
            <a:endParaRPr lang="en-US"/>
          </a:p>
        </p:txBody>
      </p:sp>
      <p:sp>
        <p:nvSpPr>
          <p:cNvPr id="905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44345-20E9-4F99-88F4-810EF49E26DC}" type="slidenum">
              <a:rPr lang="en-US"/>
              <a:pPr/>
              <a:t>2</a:t>
            </a:fld>
            <a:endParaRPr lang="en-US"/>
          </a:p>
        </p:txBody>
      </p:sp>
      <p:sp>
        <p:nvSpPr>
          <p:cNvPr id="88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8BE2F-B856-4F9F-9928-C821D73CAA8F}" type="slidenum">
              <a:rPr lang="en-US"/>
              <a:pPr/>
              <a:t>20</a:t>
            </a:fld>
            <a:endParaRPr lang="en-US"/>
          </a:p>
        </p:txBody>
      </p:sp>
      <p:sp>
        <p:nvSpPr>
          <p:cNvPr id="90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A9A67-6C28-4E6C-8D2E-BCBF410E6985}" type="slidenum">
              <a:rPr lang="en-US"/>
              <a:pPr/>
              <a:t>21</a:t>
            </a:fld>
            <a:endParaRPr lang="en-US"/>
          </a:p>
        </p:txBody>
      </p:sp>
      <p:sp>
        <p:nvSpPr>
          <p:cNvPr id="90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11EDC-7689-406F-A853-6A8EC7C07872}" type="slidenum">
              <a:rPr lang="en-US"/>
              <a:pPr/>
              <a:t>22</a:t>
            </a:fld>
            <a:endParaRPr lang="en-US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35619-1626-4B85-B6C3-6195815F3F51}" type="slidenum">
              <a:rPr lang="en-US"/>
              <a:pPr/>
              <a:t>23</a:t>
            </a:fld>
            <a:endParaRPr lang="en-US"/>
          </a:p>
        </p:txBody>
      </p:sp>
      <p:sp>
        <p:nvSpPr>
          <p:cNvPr id="909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5DD36-8313-49BC-86B0-691C1BC373F6}" type="slidenum">
              <a:rPr lang="en-US"/>
              <a:pPr/>
              <a:t>24</a:t>
            </a:fld>
            <a:endParaRPr lang="en-US"/>
          </a:p>
        </p:txBody>
      </p:sp>
      <p:sp>
        <p:nvSpPr>
          <p:cNvPr id="91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1C5B6-F9C7-475A-8F11-206A7B976D7B}" type="slidenum">
              <a:rPr lang="en-US"/>
              <a:pPr/>
              <a:t>25</a:t>
            </a:fld>
            <a:endParaRPr lang="en-US"/>
          </a:p>
        </p:txBody>
      </p:sp>
      <p:sp>
        <p:nvSpPr>
          <p:cNvPr id="911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5FC21-C35F-40A6-83A9-41748C21E98E}" type="slidenum">
              <a:rPr lang="en-US"/>
              <a:pPr/>
              <a:t>26</a:t>
            </a:fld>
            <a:endParaRPr lang="en-US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06639-5F89-46FE-A012-6CECCC4C0A21}" type="slidenum">
              <a:rPr lang="en-US"/>
              <a:pPr/>
              <a:t>27</a:t>
            </a:fld>
            <a:endParaRPr lang="en-US"/>
          </a:p>
        </p:txBody>
      </p:sp>
      <p:sp>
        <p:nvSpPr>
          <p:cNvPr id="91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052A2-D932-48E4-9ADF-EF2052DFB041}" type="slidenum">
              <a:rPr lang="en-US"/>
              <a:pPr/>
              <a:t>28</a:t>
            </a:fld>
            <a:endParaRPr lang="en-US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29C2D-695F-4ED7-A15F-F44FE5C5A30E}" type="slidenum">
              <a:rPr lang="en-US"/>
              <a:pPr/>
              <a:t>29</a:t>
            </a:fld>
            <a:endParaRPr lang="en-US"/>
          </a:p>
        </p:txBody>
      </p:sp>
      <p:sp>
        <p:nvSpPr>
          <p:cNvPr id="91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8E94B-5461-4945-83B9-2827F0B7D283}" type="slidenum">
              <a:rPr lang="en-US"/>
              <a:pPr/>
              <a:t>3</a:t>
            </a:fld>
            <a:endParaRPr lang="en-US"/>
          </a:p>
        </p:txBody>
      </p:sp>
      <p:sp>
        <p:nvSpPr>
          <p:cNvPr id="888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A2B28-B249-4FD2-A9CF-8B108F0B10F2}" type="slidenum">
              <a:rPr lang="en-US"/>
              <a:pPr/>
              <a:t>30</a:t>
            </a:fld>
            <a:endParaRPr lang="en-US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7FF21-63B2-40EA-BC1B-B79FFD4430A7}" type="slidenum">
              <a:rPr lang="en-US"/>
              <a:pPr/>
              <a:t>4</a:t>
            </a:fld>
            <a:endParaRPr lang="en-US"/>
          </a:p>
        </p:txBody>
      </p:sp>
      <p:sp>
        <p:nvSpPr>
          <p:cNvPr id="88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03082-2225-48BB-9D23-F78B568C1286}" type="slidenum">
              <a:rPr lang="en-US"/>
              <a:pPr/>
              <a:t>5</a:t>
            </a:fld>
            <a:endParaRPr lang="en-US"/>
          </a:p>
        </p:txBody>
      </p:sp>
      <p:sp>
        <p:nvSpPr>
          <p:cNvPr id="890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E3E51-6566-4FD0-961C-19B4C3288563}" type="slidenum">
              <a:rPr lang="en-US"/>
              <a:pPr/>
              <a:t>6</a:t>
            </a:fld>
            <a:endParaRPr lang="en-US"/>
          </a:p>
        </p:txBody>
      </p:sp>
      <p:sp>
        <p:nvSpPr>
          <p:cNvPr id="89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F9752-118D-4EFE-AEF1-6A832E0A5E30}" type="slidenum">
              <a:rPr lang="en-US"/>
              <a:pPr/>
              <a:t>7</a:t>
            </a:fld>
            <a:endParaRPr lang="en-US"/>
          </a:p>
        </p:txBody>
      </p:sp>
      <p:sp>
        <p:nvSpPr>
          <p:cNvPr id="89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8E13C-9D2E-4F78-A36F-04592231426D}" type="slidenum">
              <a:rPr lang="en-US"/>
              <a:pPr/>
              <a:t>8</a:t>
            </a:fld>
            <a:endParaRPr lang="en-US"/>
          </a:p>
        </p:txBody>
      </p:sp>
      <p:sp>
        <p:nvSpPr>
          <p:cNvPr id="89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DDC69-2949-45A9-86B0-F5C429E26286}" type="slidenum">
              <a:rPr lang="en-US"/>
              <a:pPr/>
              <a:t>9</a:t>
            </a:fld>
            <a:endParaRPr lang="en-US"/>
          </a:p>
        </p:txBody>
      </p:sp>
      <p:sp>
        <p:nvSpPr>
          <p:cNvPr id="89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9D73BF4C-9CF9-4D7C-A38E-BC805DE9F0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53885BCF-5DDB-4AF3-A734-0C346ED39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ED1E52D9-6282-42CD-80C9-F2DD65056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7D5E190A-724B-4FE7-8877-A4079DA23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F5B577C8-0BDF-4149-9E05-67244C39D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DBDFDA8D-D090-4CCA-9096-BDC27B3B1B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EA8DDDAD-580A-4CEC-93EF-16A44CEA6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2F0262A9-C49B-48B3-8F52-DA554F75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7FACE7E8-C4DC-4CE8-A2BC-5D8B9E50F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A61D7D39-18AF-4346-8D92-101C1B2EB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1CC77FE1-A57C-4131-8B9E-110872BBC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A82A6315-827E-492E-AC55-25C032D7D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15.</a:t>
            </a:r>
            <a:fld id="{88087452-5A4C-4546-BE00-5120A3742F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1F1B52D-44F3-49AD-AE99-39DA1413A8AD}" type="slidenum">
              <a:rPr lang="en-US"/>
              <a:pPr/>
              <a:t>1</a:t>
            </a:fld>
            <a:endParaRPr lang="en-US"/>
          </a:p>
        </p:txBody>
      </p:sp>
      <p:pic>
        <p:nvPicPr>
          <p:cNvPr id="917506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>
            <a:miter lim="800000"/>
            <a:headEnd/>
            <a:tailEnd/>
          </a:ln>
        </p:spPr>
      </p:pic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15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sz="4400"/>
              <a:t>Connecting LANs, </a:t>
            </a:r>
            <a:br>
              <a:rPr lang="en-US" sz="4400"/>
            </a:br>
            <a:r>
              <a:rPr lang="en-US" sz="4400"/>
              <a:t>Backbone Networks, </a:t>
            </a:r>
            <a:br>
              <a:rPr lang="en-US" sz="4400"/>
            </a:br>
            <a:r>
              <a:rPr lang="en-US" sz="4400"/>
              <a:t>and Virtual LANs</a:t>
            </a:r>
          </a:p>
        </p:txBody>
      </p:sp>
      <p:sp>
        <p:nvSpPr>
          <p:cNvPr id="917508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200" b="0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3B805EB-9427-4EAC-B0F8-5AA5DFC733AE}" type="slidenum">
              <a:rPr lang="en-US"/>
              <a:pPr/>
              <a:t>10</a:t>
            </a:fld>
            <a:endParaRPr lang="en-US"/>
          </a:p>
        </p:txBody>
      </p:sp>
      <p:sp>
        <p:nvSpPr>
          <p:cNvPr id="8796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5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6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7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bridge has a table used in </a:t>
            </a:r>
            <a:br>
              <a:rPr lang="en-US"/>
            </a:br>
            <a:r>
              <a:rPr lang="en-US"/>
              <a:t>filtering decisions.</a:t>
            </a:r>
          </a:p>
        </p:txBody>
      </p:sp>
      <p:grpSp>
        <p:nvGrpSpPr>
          <p:cNvPr id="879628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962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96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6AB920F0-3600-43C8-999E-B4B48E054794}" type="slidenum">
              <a:rPr lang="en-US"/>
              <a:pPr/>
              <a:t>11</a:t>
            </a:fld>
            <a:endParaRPr lang="en-US"/>
          </a:p>
        </p:txBody>
      </p:sp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2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15.5  </a:t>
            </a:r>
            <a:r>
              <a:rPr lang="en-US" sz="2000" i="1">
                <a:latin typeface="Times New Roman" pitchFamily="18" charset="0"/>
              </a:rPr>
              <a:t>A bridge connecting two LANs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1143000"/>
            <a:ext cx="8116887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8A25318-2EB0-48F0-AB1E-C54868BA0ABC}" type="slidenum">
              <a:rPr lang="en-US"/>
              <a:pPr/>
              <a:t>12</a:t>
            </a:fld>
            <a:endParaRPr lang="en-US"/>
          </a:p>
        </p:txBody>
      </p:sp>
      <p:sp>
        <p:nvSpPr>
          <p:cNvPr id="8806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9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50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51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bridge does not change the physical (MAC) addresses in a frame.</a:t>
            </a:r>
          </a:p>
        </p:txBody>
      </p:sp>
      <p:grpSp>
        <p:nvGrpSpPr>
          <p:cNvPr id="880652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0653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065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6BE8DEE-0E78-49D8-9265-3873B5E179E3}" type="slidenum">
              <a:rPr lang="en-US"/>
              <a:pPr/>
              <a:t>13</a:t>
            </a:fld>
            <a:endParaRPr lang="en-US"/>
          </a:p>
        </p:txBody>
      </p:sp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6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15.6  </a:t>
            </a:r>
            <a:r>
              <a:rPr lang="en-US" sz="2000" i="1">
                <a:latin typeface="Times New Roman" pitchFamily="18" charset="0"/>
              </a:rPr>
              <a:t>A learning bridge and the process of learning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3188"/>
            <a:ext cx="563086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BEE288F-8C2E-47F9-AE61-7E885BD5FB27}" type="slidenum">
              <a:rPr lang="en-US"/>
              <a:pPr/>
              <a:t>14</a:t>
            </a:fld>
            <a:endParaRPr 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540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15.7  </a:t>
            </a:r>
            <a:r>
              <a:rPr lang="en-US" sz="2000" i="1">
                <a:latin typeface="Times New Roman" pitchFamily="18" charset="0"/>
              </a:rPr>
              <a:t>Loop problem in a learning bridge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76128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AD0CD04E-7792-4E71-ABC7-52F5F6A879F8}" type="slidenum">
              <a:rPr lang="en-US"/>
              <a:pPr/>
              <a:t>15</a:t>
            </a:fld>
            <a:endParaRPr 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781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15.8  </a:t>
            </a:r>
            <a:r>
              <a:rPr lang="en-US" sz="2000" i="1">
                <a:latin typeface="Times New Roman" pitchFamily="18" charset="0"/>
              </a:rPr>
              <a:t>A system of connected LANs and its graph representation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914400"/>
            <a:ext cx="5557837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332669DC-144C-40C3-910C-71849AEC5CA5}" type="slidenum">
              <a:rPr lang="en-US"/>
              <a:pPr/>
              <a:t>16</a:t>
            </a:fld>
            <a:endParaRPr lang="en-US"/>
          </a:p>
        </p:txBody>
      </p:sp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219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94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15.9  </a:t>
            </a:r>
            <a:r>
              <a:rPr lang="en-US" sz="2000" i="1">
                <a:latin typeface="Times New Roman" pitchFamily="18" charset="0"/>
              </a:rPr>
              <a:t>Finding the shortest paths and the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tree in a system of bridges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98588"/>
            <a:ext cx="4295775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1538F59-1730-48B3-919F-60B53964FF64}" type="slidenum">
              <a:rPr lang="en-US"/>
              <a:pPr/>
              <a:t>17</a:t>
            </a:fld>
            <a:endParaRPr lang="en-US"/>
          </a:p>
        </p:txBody>
      </p:sp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521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15.10  </a:t>
            </a:r>
            <a:r>
              <a:rPr lang="en-US" sz="2000" i="1">
                <a:latin typeface="Times New Roman" pitchFamily="18" charset="0"/>
              </a:rPr>
              <a:t>Forwarding and blocking ports after using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  tree algorithm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786130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D4C8857F-683D-46BB-B784-A6EE227B3936}" type="slidenum">
              <a:rPr lang="en-US"/>
              <a:pPr/>
              <a:t>18</a:t>
            </a:fld>
            <a:endParaRPr 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1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15.11  </a:t>
            </a:r>
            <a:r>
              <a:rPr lang="en-US" sz="2000" i="1">
                <a:latin typeface="Times New Roman" pitchFamily="18" charset="0"/>
              </a:rPr>
              <a:t>Routers connecting independent LANs and WANs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2165350"/>
            <a:ext cx="888523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A0552547-3D2C-4A6F-BAB4-2ED168C7AE48}" type="slidenum">
              <a:rPr lang="en-US"/>
              <a:pPr/>
              <a:t>19</a:t>
            </a:fld>
            <a:endParaRPr lang="en-US"/>
          </a:p>
        </p:txBody>
      </p:sp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056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15-2   BACKBONE NETWORKS</a:t>
            </a: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304800" y="15525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backbone network allows several LANs to be connected. In a backbone network, no station is directly connected to the backbone; the stations are part of a LAN, and the backbone connects the LANs. 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Bus Backbone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Star Backbone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Connecting Remote LANs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29ABD4C-C701-4AC8-8AE6-412723CA584A}" type="slidenum">
              <a:rPr lang="en-US"/>
              <a:pPr/>
              <a:t>2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945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15-1   CONNECTING DEVICES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28600" y="1598613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this section, we divide connecting devices into five different categories based on the layer in which they operate in a network.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3676650"/>
            <a:ext cx="670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Passive Hubs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Active Hubs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Bridges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Two-Layer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Routers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Three-Layer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Gateways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32004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7E82BB4-A048-4A3B-807C-4707EE51C5DB}" type="slidenum">
              <a:rPr lang="en-US"/>
              <a:pPr/>
              <a:t>20</a:t>
            </a:fld>
            <a:endParaRPr lang="en-US"/>
          </a:p>
        </p:txBody>
      </p:sp>
      <p:sp>
        <p:nvSpPr>
          <p:cNvPr id="8816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3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74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7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 a bus backbone, the topology </a:t>
            </a:r>
            <a:br>
              <a:rPr lang="en-US"/>
            </a:br>
            <a:r>
              <a:rPr lang="en-US"/>
              <a:t>of the backbone is a bus.</a:t>
            </a:r>
          </a:p>
        </p:txBody>
      </p:sp>
      <p:grpSp>
        <p:nvGrpSpPr>
          <p:cNvPr id="88167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167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16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C418A6D-FD25-4117-9151-51C19AA1BB90}" type="slidenum">
              <a:rPr lang="en-US"/>
              <a:pPr/>
              <a:t>21</a:t>
            </a:fld>
            <a:endParaRPr lang="en-US"/>
          </a:p>
        </p:txBody>
      </p:sp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43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15.12  </a:t>
            </a:r>
            <a:r>
              <a:rPr lang="en-US" sz="2000" i="1">
                <a:latin typeface="Times New Roman" pitchFamily="18" charset="0"/>
              </a:rPr>
              <a:t>Bus backbone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11313"/>
            <a:ext cx="702945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BDD2285-D53E-468C-BC24-640306A09D33}" type="slidenum">
              <a:rPr lang="en-US"/>
              <a:pPr/>
              <a:t>22</a:t>
            </a:fld>
            <a:endParaRPr lang="en-US"/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8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 a star backbone, the topology of the backbone is a star;</a:t>
            </a:r>
          </a:p>
          <a:p>
            <a:pPr algn="ctr"/>
            <a:r>
              <a:rPr lang="en-US"/>
              <a:t>the backbone is just one switch.</a:t>
            </a:r>
          </a:p>
        </p:txBody>
      </p:sp>
      <p:grpSp>
        <p:nvGrpSpPr>
          <p:cNvPr id="88270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270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270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65E96EE2-491A-4177-A29E-C95D882478DF}" type="slidenum">
              <a:rPr lang="en-US"/>
              <a:pPr/>
              <a:t>23</a:t>
            </a:fld>
            <a:endParaRPr lang="en-US"/>
          </a:p>
        </p:txBody>
      </p:sp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15.13  </a:t>
            </a:r>
            <a:r>
              <a:rPr lang="en-US" sz="2000" i="1">
                <a:latin typeface="Times New Roman" pitchFamily="18" charset="0"/>
              </a:rPr>
              <a:t>Star backbone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43088"/>
            <a:ext cx="61245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6F14370C-348B-4A48-AD6A-CA90294FED79}" type="slidenum">
              <a:rPr lang="en-US"/>
              <a:pPr/>
              <a:t>24</a:t>
            </a:fld>
            <a:endParaRPr lang="en-US"/>
          </a:p>
        </p:txBody>
      </p:sp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96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15.14  </a:t>
            </a:r>
            <a:r>
              <a:rPr lang="en-US" sz="2000" i="1">
                <a:latin typeface="Times New Roman" pitchFamily="18" charset="0"/>
              </a:rPr>
              <a:t>Connecting remote LANs with bridges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14500"/>
            <a:ext cx="59880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45B87390-0DDB-42BB-B0DE-44546AC404F6}" type="slidenum">
              <a:rPr lang="en-US"/>
              <a:pPr/>
              <a:t>25</a:t>
            </a:fld>
            <a:endParaRPr lang="en-US"/>
          </a:p>
        </p:txBody>
      </p:sp>
      <p:sp>
        <p:nvSpPr>
          <p:cNvPr id="883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1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point-to-point link acts as a LAN in a remote backbone connected by </a:t>
            </a:r>
            <a:br>
              <a:rPr lang="en-US"/>
            </a:br>
            <a:r>
              <a:rPr lang="en-US"/>
              <a:t>remote bridges.</a:t>
            </a:r>
          </a:p>
        </p:txBody>
      </p:sp>
      <p:grpSp>
        <p:nvGrpSpPr>
          <p:cNvPr id="88372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37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3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8720B3A-0CD6-47DD-B90C-85376474987C}" type="slidenum">
              <a:rPr lang="en-US"/>
              <a:pPr/>
              <a:t>26</a:t>
            </a:fld>
            <a:endParaRPr lang="en-US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2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15-3   VIRTUAL LANs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 roughly define 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virtual local area 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(VLAN) as a local area network configured by software, not by physical wiring.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52400" y="4483100"/>
            <a:ext cx="670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Membership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Configuration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Communication between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IEEE Standard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Advantages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165100" y="400685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D5F898C2-F0D9-4052-B8B1-3FF8EA2F4794}" type="slidenum">
              <a:rPr lang="en-US"/>
              <a:pPr/>
              <a:t>27</a:t>
            </a:fld>
            <a:endParaRPr lang="en-US"/>
          </a:p>
        </p:txBody>
      </p:sp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4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15.15  </a:t>
            </a:r>
            <a:r>
              <a:rPr lang="en-US" sz="2000" i="1">
                <a:latin typeface="Times New Roman" pitchFamily="18" charset="0"/>
              </a:rPr>
              <a:t>A switch connecting three LANs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25" y="1295400"/>
            <a:ext cx="439737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AE4D61C-6ADF-439B-AB5B-DB08F49A46EC}" type="slidenum">
              <a:rPr lang="en-US"/>
              <a:pPr/>
              <a:t>28</a:t>
            </a:fld>
            <a:endParaRPr lang="en-US"/>
          </a:p>
        </p:txBody>
      </p:sp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9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15.16  </a:t>
            </a:r>
            <a:r>
              <a:rPr lang="en-US" sz="2000" i="1">
                <a:latin typeface="Times New Roman" pitchFamily="18" charset="0"/>
              </a:rPr>
              <a:t>A switch using VLAN software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0" y="1238250"/>
            <a:ext cx="82359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A9F7861-B21B-4723-8979-ED691C8FA326}" type="slidenum">
              <a:rPr lang="en-US"/>
              <a:pPr/>
              <a:t>29</a:t>
            </a:fld>
            <a:endParaRPr lang="en-US"/>
          </a:p>
        </p:txBody>
      </p:sp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721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15.17  </a:t>
            </a:r>
            <a:r>
              <a:rPr lang="en-US" sz="2000" i="1">
                <a:latin typeface="Times New Roman" pitchFamily="18" charset="0"/>
              </a:rPr>
              <a:t>Two switches in a backbone using VLAN software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066800"/>
            <a:ext cx="7340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049005F-470C-4548-A718-10D7A3708F2E}" type="slidenum">
              <a:rPr lang="en-US"/>
              <a:pPr/>
              <a:t>3</a:t>
            </a:fld>
            <a:endParaRPr 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  </a:t>
            </a:r>
            <a:r>
              <a:rPr lang="en-US" sz="2000" i="1">
                <a:latin typeface="Times New Roman" pitchFamily="18" charset="0"/>
              </a:rPr>
              <a:t>Five categories of connecting devices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73F3F3E-C04D-4DD8-A08A-20EDA1258D73}" type="slidenum">
              <a:rPr lang="en-US"/>
              <a:pPr/>
              <a:t>30</a:t>
            </a:fld>
            <a:endParaRPr lang="en-US"/>
          </a:p>
        </p:txBody>
      </p:sp>
      <p:sp>
        <p:nvSpPr>
          <p:cNvPr id="8847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5" name="Line 9"/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6" name="Line 10"/>
          <p:cNvSpPr>
            <a:spLocks noChangeShapeType="1"/>
          </p:cNvSpPr>
          <p:nvPr/>
        </p:nvSpPr>
        <p:spPr bwMode="auto">
          <a:xfrm>
            <a:off x="458788" y="4114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533400" y="34290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VLANs create broadcast domains.</a:t>
            </a:r>
          </a:p>
        </p:txBody>
      </p:sp>
      <p:grpSp>
        <p:nvGrpSpPr>
          <p:cNvPr id="884748" name="Group 12"/>
          <p:cNvGrpSpPr>
            <a:grpSpLocks/>
          </p:cNvGrpSpPr>
          <p:nvPr/>
        </p:nvGrpSpPr>
        <p:grpSpPr bwMode="auto">
          <a:xfrm>
            <a:off x="457200" y="2590800"/>
            <a:ext cx="1143000" cy="566738"/>
            <a:chOff x="1200" y="1248"/>
            <a:chExt cx="720" cy="357"/>
          </a:xfrm>
        </p:grpSpPr>
        <p:pic>
          <p:nvPicPr>
            <p:cNvPr id="88474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D3F036D-287F-47A2-A123-916CB71A7000}" type="slidenum">
              <a:rPr lang="en-US"/>
              <a:pPr/>
              <a:t>4</a:t>
            </a:fld>
            <a:endParaRPr lang="en-US"/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60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15.2  </a:t>
            </a:r>
            <a:r>
              <a:rPr lang="en-US" sz="2000" i="1">
                <a:latin typeface="Times New Roman" pitchFamily="18" charset="0"/>
              </a:rPr>
              <a:t>A repeater connecting two segments of a LAN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75" y="2216150"/>
            <a:ext cx="787082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C084FD1-D473-4C42-9342-4FF47CB3F000}" type="slidenum">
              <a:rPr lang="en-US"/>
              <a:pPr/>
              <a:t>5</a:t>
            </a:fld>
            <a:endParaRPr 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3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/>
        </p:nvSpPr>
        <p:spPr bwMode="auto">
          <a:xfrm>
            <a:off x="458788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connects segments of a LAN.</a:t>
            </a:r>
          </a:p>
        </p:txBody>
      </p:sp>
      <p:grpSp>
        <p:nvGrpSpPr>
          <p:cNvPr id="87655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655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655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FB7F9EE7-C1FE-4AF7-9D93-8B93A880805C}" type="slidenum">
              <a:rPr lang="en-US"/>
              <a:pPr/>
              <a:t>6</a:t>
            </a:fld>
            <a:endParaRPr lang="en-US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8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forwards every frame; </a:t>
            </a:r>
            <a:br>
              <a:rPr lang="en-US"/>
            </a:br>
            <a:r>
              <a:rPr lang="en-US"/>
              <a:t>it has no filtering capability.</a:t>
            </a:r>
          </a:p>
        </p:txBody>
      </p:sp>
      <p:grpSp>
        <p:nvGrpSpPr>
          <p:cNvPr id="87758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758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75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1F02468-0B3B-4266-A654-2A5C54B387DE}" type="slidenum">
              <a:rPr lang="en-US"/>
              <a:pPr/>
              <a:t>7</a:t>
            </a:fld>
            <a:endParaRPr lang="en-US"/>
          </a:p>
        </p:txBody>
      </p:sp>
      <p:sp>
        <p:nvSpPr>
          <p:cNvPr id="8785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1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602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is a regenerator, </a:t>
            </a:r>
            <a:br>
              <a:rPr lang="en-US"/>
            </a:br>
            <a:r>
              <a:rPr lang="en-US"/>
              <a:t>not an amplifier.</a:t>
            </a:r>
          </a:p>
        </p:txBody>
      </p:sp>
      <p:grpSp>
        <p:nvGrpSpPr>
          <p:cNvPr id="87860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860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860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A683A28-843E-46F2-89F3-EAD3F84ACE01}" type="slidenum">
              <a:rPr lang="en-US"/>
              <a:pPr/>
              <a:t>8</a:t>
            </a:fld>
            <a:endParaRPr lang="en-US"/>
          </a:p>
        </p:txBody>
      </p:sp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6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15.3  </a:t>
            </a:r>
            <a:r>
              <a:rPr lang="en-US" sz="2000" i="1">
                <a:latin typeface="Times New Roman" pitchFamily="18" charset="0"/>
              </a:rPr>
              <a:t>Function of a repeater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" y="1803400"/>
            <a:ext cx="84740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A743F1C-29A9-4123-A0C2-49E4920D9DFA}" type="slidenum">
              <a:rPr lang="en-US"/>
              <a:pPr/>
              <a:t>9</a:t>
            </a:fld>
            <a:endParaRPr lang="en-US"/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15.4  </a:t>
            </a:r>
            <a:r>
              <a:rPr lang="en-US" sz="2000" i="1">
                <a:latin typeface="Times New Roman" pitchFamily="18" charset="0"/>
              </a:rPr>
              <a:t>A hierarchy of hubs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725" y="2209800"/>
            <a:ext cx="73310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430</Words>
  <Application>Microsoft PowerPoint</Application>
  <PresentationFormat>On-screen Show (4:3)</PresentationFormat>
  <Paragraphs>120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Dennis Richards</cp:lastModifiedBy>
  <cp:revision>164</cp:revision>
  <dcterms:created xsi:type="dcterms:W3CDTF">2000-01-15T04:50:39Z</dcterms:created>
  <dcterms:modified xsi:type="dcterms:W3CDTF">2008-03-21T22:04:17Z</dcterms:modified>
</cp:coreProperties>
</file>