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915" r:id="rId2"/>
    <p:sldId id="535" r:id="rId3"/>
    <p:sldId id="916" r:id="rId4"/>
    <p:sldId id="837" r:id="rId5"/>
    <p:sldId id="834" r:id="rId6"/>
    <p:sldId id="917" r:id="rId7"/>
    <p:sldId id="838" r:id="rId8"/>
    <p:sldId id="918" r:id="rId9"/>
    <p:sldId id="839" r:id="rId10"/>
    <p:sldId id="919" r:id="rId11"/>
    <p:sldId id="840" r:id="rId12"/>
    <p:sldId id="841" r:id="rId13"/>
    <p:sldId id="884" r:id="rId14"/>
    <p:sldId id="902" r:id="rId15"/>
    <p:sldId id="842" r:id="rId16"/>
    <p:sldId id="900" r:id="rId17"/>
    <p:sldId id="903" r:id="rId18"/>
    <p:sldId id="904" r:id="rId19"/>
    <p:sldId id="911" r:id="rId20"/>
    <p:sldId id="905" r:id="rId21"/>
    <p:sldId id="920" r:id="rId22"/>
    <p:sldId id="843" r:id="rId23"/>
    <p:sldId id="922" r:id="rId24"/>
    <p:sldId id="844" r:id="rId25"/>
    <p:sldId id="921" r:id="rId26"/>
    <p:sldId id="906" r:id="rId27"/>
    <p:sldId id="912" r:id="rId28"/>
    <p:sldId id="845" r:id="rId29"/>
    <p:sldId id="846" r:id="rId30"/>
    <p:sldId id="907" r:id="rId31"/>
    <p:sldId id="913" r:id="rId32"/>
    <p:sldId id="914" r:id="rId33"/>
    <p:sldId id="847" r:id="rId34"/>
    <p:sldId id="835" r:id="rId35"/>
    <p:sldId id="923" r:id="rId36"/>
    <p:sldId id="848" r:id="rId37"/>
    <p:sldId id="849" r:id="rId38"/>
    <p:sldId id="925" r:id="rId39"/>
    <p:sldId id="850" r:id="rId40"/>
    <p:sldId id="926" r:id="rId41"/>
    <p:sldId id="851" r:id="rId42"/>
    <p:sldId id="908" r:id="rId43"/>
    <p:sldId id="927" r:id="rId44"/>
    <p:sldId id="852" r:id="rId45"/>
    <p:sldId id="928" r:id="rId46"/>
    <p:sldId id="853" r:id="rId47"/>
    <p:sldId id="854" r:id="rId48"/>
    <p:sldId id="855" r:id="rId49"/>
    <p:sldId id="929" r:id="rId50"/>
    <p:sldId id="856" r:id="rId51"/>
    <p:sldId id="857" r:id="rId52"/>
    <p:sldId id="858" r:id="rId53"/>
    <p:sldId id="859" r:id="rId54"/>
    <p:sldId id="930" r:id="rId55"/>
    <p:sldId id="901" r:id="rId56"/>
    <p:sldId id="931" r:id="rId57"/>
    <p:sldId id="866" r:id="rId58"/>
    <p:sldId id="867" r:id="rId59"/>
    <p:sldId id="868" r:id="rId60"/>
  </p:sldIdLst>
  <p:sldSz cx="9144000" cy="6858000" type="screen4x3"/>
  <p:notesSz cx="6858000" cy="9144000"/>
  <p:defaultTextStyle>
    <a:defPPr>
      <a:defRPr lang="en-US"/>
    </a:defPPr>
    <a:lvl1pPr algn="l" rtl="0" eaLnBrk="0" fontAlgn="base" hangingPunct="0">
      <a:spcBef>
        <a:spcPct val="0"/>
      </a:spcBef>
      <a:spcAft>
        <a:spcPct val="0"/>
      </a:spcAft>
      <a:defRPr sz="3200" b="1" kern="1200" baseline="-18000">
        <a:solidFill>
          <a:schemeClr val="tx1"/>
        </a:solidFill>
        <a:latin typeface="Arial" charset="0"/>
        <a:ea typeface="+mn-ea"/>
        <a:cs typeface="+mn-cs"/>
      </a:defRPr>
    </a:lvl1pPr>
    <a:lvl2pPr marL="457200" algn="l" rtl="0" eaLnBrk="0" fontAlgn="base" hangingPunct="0">
      <a:spcBef>
        <a:spcPct val="0"/>
      </a:spcBef>
      <a:spcAft>
        <a:spcPct val="0"/>
      </a:spcAft>
      <a:defRPr sz="3200" b="1" kern="1200" baseline="-18000">
        <a:solidFill>
          <a:schemeClr val="tx1"/>
        </a:solidFill>
        <a:latin typeface="Arial" charset="0"/>
        <a:ea typeface="+mn-ea"/>
        <a:cs typeface="+mn-cs"/>
      </a:defRPr>
    </a:lvl2pPr>
    <a:lvl3pPr marL="914400" algn="l" rtl="0" eaLnBrk="0" fontAlgn="base" hangingPunct="0">
      <a:spcBef>
        <a:spcPct val="0"/>
      </a:spcBef>
      <a:spcAft>
        <a:spcPct val="0"/>
      </a:spcAft>
      <a:defRPr sz="3200" b="1" kern="1200" baseline="-18000">
        <a:solidFill>
          <a:schemeClr val="tx1"/>
        </a:solidFill>
        <a:latin typeface="Arial" charset="0"/>
        <a:ea typeface="+mn-ea"/>
        <a:cs typeface="+mn-cs"/>
      </a:defRPr>
    </a:lvl3pPr>
    <a:lvl4pPr marL="1371600" algn="l" rtl="0" eaLnBrk="0" fontAlgn="base" hangingPunct="0">
      <a:spcBef>
        <a:spcPct val="0"/>
      </a:spcBef>
      <a:spcAft>
        <a:spcPct val="0"/>
      </a:spcAft>
      <a:defRPr sz="3200" b="1" kern="1200" baseline="-18000">
        <a:solidFill>
          <a:schemeClr val="tx1"/>
        </a:solidFill>
        <a:latin typeface="Arial" charset="0"/>
        <a:ea typeface="+mn-ea"/>
        <a:cs typeface="+mn-cs"/>
      </a:defRPr>
    </a:lvl4pPr>
    <a:lvl5pPr marL="1828800" algn="l" rtl="0" eaLnBrk="0" fontAlgn="base" hangingPunct="0">
      <a:spcBef>
        <a:spcPct val="0"/>
      </a:spcBef>
      <a:spcAft>
        <a:spcPct val="0"/>
      </a:spcAft>
      <a:defRPr sz="3200" b="1" kern="1200" baseline="-18000">
        <a:solidFill>
          <a:schemeClr val="tx1"/>
        </a:solidFill>
        <a:latin typeface="Arial" charset="0"/>
        <a:ea typeface="+mn-ea"/>
        <a:cs typeface="+mn-cs"/>
      </a:defRPr>
    </a:lvl5pPr>
    <a:lvl6pPr marL="2286000" algn="l" defTabSz="914400" rtl="0" eaLnBrk="1" latinLnBrk="0" hangingPunct="1">
      <a:defRPr sz="3200" b="1" kern="1200" baseline="-18000">
        <a:solidFill>
          <a:schemeClr val="tx1"/>
        </a:solidFill>
        <a:latin typeface="Arial" charset="0"/>
        <a:ea typeface="+mn-ea"/>
        <a:cs typeface="+mn-cs"/>
      </a:defRPr>
    </a:lvl6pPr>
    <a:lvl7pPr marL="2743200" algn="l" defTabSz="914400" rtl="0" eaLnBrk="1" latinLnBrk="0" hangingPunct="1">
      <a:defRPr sz="3200" b="1" kern="1200" baseline="-18000">
        <a:solidFill>
          <a:schemeClr val="tx1"/>
        </a:solidFill>
        <a:latin typeface="Arial" charset="0"/>
        <a:ea typeface="+mn-ea"/>
        <a:cs typeface="+mn-cs"/>
      </a:defRPr>
    </a:lvl7pPr>
    <a:lvl8pPr marL="3200400" algn="l" defTabSz="914400" rtl="0" eaLnBrk="1" latinLnBrk="0" hangingPunct="1">
      <a:defRPr sz="3200" b="1" kern="1200" baseline="-18000">
        <a:solidFill>
          <a:schemeClr val="tx1"/>
        </a:solidFill>
        <a:latin typeface="Arial" charset="0"/>
        <a:ea typeface="+mn-ea"/>
        <a:cs typeface="+mn-cs"/>
      </a:defRPr>
    </a:lvl8pPr>
    <a:lvl9pPr marL="3657600" algn="l" defTabSz="914400" rtl="0" eaLnBrk="1" latinLnBrk="0" hangingPunct="1">
      <a:defRPr sz="3200" b="1" kern="1200" baseline="-18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95" autoAdjust="0"/>
    <p:restoredTop sz="94680" autoAdjust="0"/>
  </p:normalViewPr>
  <p:slideViewPr>
    <p:cSldViewPr>
      <p:cViewPr>
        <p:scale>
          <a:sx n="75" d="100"/>
          <a:sy n="75" d="100"/>
        </p:scale>
        <p:origin x="-1290"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baseline="0">
                <a:latin typeface="Times New Roman" pitchFamily="18" charset="0"/>
              </a:defRPr>
            </a:lvl1pPr>
          </a:lstStyle>
          <a:p>
            <a:endParaRPr lang="en-US"/>
          </a:p>
        </p:txBody>
      </p:sp>
      <p:sp>
        <p:nvSpPr>
          <p:cNvPr id="9625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baseline="0">
                <a:latin typeface="Times New Roman" pitchFamily="18" charset="0"/>
              </a:defRPr>
            </a:lvl1pPr>
          </a:lstStyle>
          <a:p>
            <a:endParaRPr lang="en-US"/>
          </a:p>
        </p:txBody>
      </p:sp>
      <p:sp>
        <p:nvSpPr>
          <p:cNvPr id="9625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62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5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baseline="0">
                <a:latin typeface="Times New Roman" pitchFamily="18" charset="0"/>
              </a:defRPr>
            </a:lvl1pPr>
          </a:lstStyle>
          <a:p>
            <a:endParaRPr lang="en-US"/>
          </a:p>
        </p:txBody>
      </p:sp>
      <p:sp>
        <p:nvSpPr>
          <p:cNvPr id="962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baseline="0">
                <a:latin typeface="Times New Roman" pitchFamily="18" charset="0"/>
              </a:defRPr>
            </a:lvl1pPr>
          </a:lstStyle>
          <a:p>
            <a:fld id="{19022D5E-7679-4BAB-A1EE-CC80F36ADEF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D8E1E-06EE-444F-8511-38D161B1C47D}" type="slidenum">
              <a:rPr lang="en-US"/>
              <a:pPr/>
              <a:t>1</a:t>
            </a:fld>
            <a:endParaRPr lang="en-US"/>
          </a:p>
        </p:txBody>
      </p:sp>
      <p:sp>
        <p:nvSpPr>
          <p:cNvPr id="1243138" name="Rectangle 2"/>
          <p:cNvSpPr>
            <a:spLocks noRot="1" noChangeArrowheads="1" noTextEdit="1"/>
          </p:cNvSpPr>
          <p:nvPr>
            <p:ph type="sldImg"/>
          </p:nvPr>
        </p:nvSpPr>
        <p:spPr>
          <a:ln/>
        </p:spPr>
      </p:sp>
      <p:sp>
        <p:nvSpPr>
          <p:cNvPr id="124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E350A-467B-4B99-A136-C098D0FF765A}" type="slidenum">
              <a:rPr lang="en-US"/>
              <a:pPr/>
              <a:t>14</a:t>
            </a:fld>
            <a:endParaRPr lang="en-US"/>
          </a:p>
        </p:txBody>
      </p:sp>
      <p:sp>
        <p:nvSpPr>
          <p:cNvPr id="1216514" name="Rectangle 2"/>
          <p:cNvSpPr>
            <a:spLocks noRot="1" noChangeArrowheads="1" noTextEdit="1"/>
          </p:cNvSpPr>
          <p:nvPr>
            <p:ph type="sldImg"/>
          </p:nvPr>
        </p:nvSpPr>
        <p:spPr>
          <a:ln/>
        </p:spPr>
      </p:sp>
      <p:sp>
        <p:nvSpPr>
          <p:cNvPr id="121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01730B-AA26-4E0B-BEFE-94A62A704B3C}" type="slidenum">
              <a:rPr lang="en-US"/>
              <a:pPr/>
              <a:t>15</a:t>
            </a:fld>
            <a:endParaRPr lang="en-US"/>
          </a:p>
        </p:txBody>
      </p:sp>
      <p:sp>
        <p:nvSpPr>
          <p:cNvPr id="1093634" name="Rectangle 2"/>
          <p:cNvSpPr>
            <a:spLocks noRo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752D54-49AA-435B-9AEC-736585470392}" type="slidenum">
              <a:rPr lang="en-US"/>
              <a:pPr/>
              <a:t>16</a:t>
            </a:fld>
            <a:endParaRPr lang="en-US"/>
          </a:p>
        </p:txBody>
      </p:sp>
      <p:sp>
        <p:nvSpPr>
          <p:cNvPr id="1212418" name="Rectangle 2"/>
          <p:cNvSpPr>
            <a:spLocks noRot="1" noChangeArrowheads="1" noTextEdit="1"/>
          </p:cNvSpPr>
          <p:nvPr>
            <p:ph type="sldImg"/>
          </p:nvPr>
        </p:nvSpPr>
        <p:spPr>
          <a:ln/>
        </p:spPr>
      </p:sp>
      <p:sp>
        <p:nvSpPr>
          <p:cNvPr id="121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9ABC8-2192-4108-BFA0-5B5226F88271}" type="slidenum">
              <a:rPr lang="en-US"/>
              <a:pPr/>
              <a:t>17</a:t>
            </a:fld>
            <a:endParaRPr lang="en-US"/>
          </a:p>
        </p:txBody>
      </p:sp>
      <p:sp>
        <p:nvSpPr>
          <p:cNvPr id="1218562" name="Rectangle 2"/>
          <p:cNvSpPr>
            <a:spLocks noRot="1" noChangeArrowheads="1" noTextEdit="1"/>
          </p:cNvSpPr>
          <p:nvPr>
            <p:ph type="sldImg"/>
          </p:nvPr>
        </p:nvSpPr>
        <p:spPr>
          <a:ln/>
        </p:spPr>
      </p:sp>
      <p:sp>
        <p:nvSpPr>
          <p:cNvPr id="121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C4426-DB18-4847-907C-7B736757413C}" type="slidenum">
              <a:rPr lang="en-US"/>
              <a:pPr/>
              <a:t>18</a:t>
            </a:fld>
            <a:endParaRPr lang="en-US"/>
          </a:p>
        </p:txBody>
      </p:sp>
      <p:sp>
        <p:nvSpPr>
          <p:cNvPr id="1220610" name="Rectangle 2"/>
          <p:cNvSpPr>
            <a:spLocks noRot="1" noChangeArrowheads="1" noTextEdit="1"/>
          </p:cNvSpPr>
          <p:nvPr>
            <p:ph type="sldImg"/>
          </p:nvPr>
        </p:nvSpPr>
        <p:spPr>
          <a:ln/>
        </p:spPr>
      </p:sp>
      <p:sp>
        <p:nvSpPr>
          <p:cNvPr id="122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9A379-60A7-4B13-9589-6FC45FCEFA7E}" type="slidenum">
              <a:rPr lang="en-US"/>
              <a:pPr/>
              <a:t>19</a:t>
            </a:fld>
            <a:endParaRPr lang="en-US"/>
          </a:p>
        </p:txBody>
      </p:sp>
      <p:sp>
        <p:nvSpPr>
          <p:cNvPr id="1234946" name="Rectangle 2"/>
          <p:cNvSpPr>
            <a:spLocks noRo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DC716-00B7-4040-A4B0-1D728B806EA7}" type="slidenum">
              <a:rPr lang="en-US"/>
              <a:pPr/>
              <a:t>20</a:t>
            </a:fld>
            <a:endParaRPr lang="en-US"/>
          </a:p>
        </p:txBody>
      </p:sp>
      <p:sp>
        <p:nvSpPr>
          <p:cNvPr id="1222658" name="Rectangle 2"/>
          <p:cNvSpPr>
            <a:spLocks noRot="1" noChangeArrowheads="1" noTextEdit="1"/>
          </p:cNvSpPr>
          <p:nvPr>
            <p:ph type="sldImg"/>
          </p:nvPr>
        </p:nvSpPr>
        <p:spPr>
          <a:ln/>
        </p:spPr>
      </p:sp>
      <p:sp>
        <p:nvSpPr>
          <p:cNvPr id="122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A814B-D228-4B3F-AB94-DE975C152662}" type="slidenum">
              <a:rPr lang="en-US"/>
              <a:pPr/>
              <a:t>22</a:t>
            </a:fld>
            <a:endParaRPr lang="en-US"/>
          </a:p>
        </p:txBody>
      </p:sp>
      <p:sp>
        <p:nvSpPr>
          <p:cNvPr id="1095682" name="Rectangle 2"/>
          <p:cNvSpPr>
            <a:spLocks noRo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B6E59-0296-4471-969F-843802BFA361}" type="slidenum">
              <a:rPr lang="en-US"/>
              <a:pPr/>
              <a:t>24</a:t>
            </a:fld>
            <a:endParaRPr lang="en-US"/>
          </a:p>
        </p:txBody>
      </p:sp>
      <p:sp>
        <p:nvSpPr>
          <p:cNvPr id="1097730" name="Rectangle 2"/>
          <p:cNvSpPr>
            <a:spLocks noRo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CCBB2-799C-4B3C-8231-A2CB40B4B1FE}" type="slidenum">
              <a:rPr lang="en-US"/>
              <a:pPr/>
              <a:t>26</a:t>
            </a:fld>
            <a:endParaRPr lang="en-US"/>
          </a:p>
        </p:txBody>
      </p:sp>
      <p:sp>
        <p:nvSpPr>
          <p:cNvPr id="1224706" name="Rectangle 2"/>
          <p:cNvSpPr>
            <a:spLocks noRot="1" noChangeArrowheads="1" noTextEdit="1"/>
          </p:cNvSpPr>
          <p:nvPr>
            <p:ph type="sldImg"/>
          </p:nvPr>
        </p:nvSpPr>
        <p:spPr>
          <a:ln/>
        </p:spPr>
      </p:sp>
      <p:sp>
        <p:nvSpPr>
          <p:cNvPr id="122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3C8FBE-911C-4C8C-9645-C395419522DF}" type="slidenum">
              <a:rPr lang="en-US"/>
              <a:pPr/>
              <a:t>2</a:t>
            </a:fld>
            <a:endParaRPr lang="en-US"/>
          </a:p>
        </p:txBody>
      </p:sp>
      <p:sp>
        <p:nvSpPr>
          <p:cNvPr id="964610" name="Rectangle 2"/>
          <p:cNvSpPr>
            <a:spLocks noRo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A9443-E4D1-4C45-858D-D075B674330C}" type="slidenum">
              <a:rPr lang="en-US"/>
              <a:pPr/>
              <a:t>27</a:t>
            </a:fld>
            <a:endParaRPr lang="en-US"/>
          </a:p>
        </p:txBody>
      </p:sp>
      <p:sp>
        <p:nvSpPr>
          <p:cNvPr id="1236994" name="Rectangle 2"/>
          <p:cNvSpPr>
            <a:spLocks noRo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DB80D-4E27-46B9-AFBD-FAAD49765ED4}" type="slidenum">
              <a:rPr lang="en-US"/>
              <a:pPr/>
              <a:t>28</a:t>
            </a:fld>
            <a:endParaRPr lang="en-US"/>
          </a:p>
        </p:txBody>
      </p:sp>
      <p:sp>
        <p:nvSpPr>
          <p:cNvPr id="1099778" name="Rectangle 2"/>
          <p:cNvSpPr>
            <a:spLocks noRo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A4D19-A258-4C9A-96B3-41620FC0499C}" type="slidenum">
              <a:rPr lang="en-US"/>
              <a:pPr/>
              <a:t>29</a:t>
            </a:fld>
            <a:endParaRPr lang="en-US"/>
          </a:p>
        </p:txBody>
      </p:sp>
      <p:sp>
        <p:nvSpPr>
          <p:cNvPr id="1101826" name="Rectangle 2"/>
          <p:cNvSpPr>
            <a:spLocks noRo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DB338-98E1-4D68-B22E-A270A57AD4BF}" type="slidenum">
              <a:rPr lang="en-US"/>
              <a:pPr/>
              <a:t>30</a:t>
            </a:fld>
            <a:endParaRPr lang="en-US"/>
          </a:p>
        </p:txBody>
      </p:sp>
      <p:sp>
        <p:nvSpPr>
          <p:cNvPr id="1226754" name="Rectangle 2"/>
          <p:cNvSpPr>
            <a:spLocks noRot="1" noChangeArrowheads="1" noTextEdit="1"/>
          </p:cNvSpPr>
          <p:nvPr>
            <p:ph type="sldImg"/>
          </p:nvPr>
        </p:nvSpPr>
        <p:spPr>
          <a:ln/>
        </p:spPr>
      </p:sp>
      <p:sp>
        <p:nvSpPr>
          <p:cNvPr id="122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9D0A5-CF41-459E-967F-7AC9C48F4D7A}" type="slidenum">
              <a:rPr lang="en-US"/>
              <a:pPr/>
              <a:t>31</a:t>
            </a:fld>
            <a:endParaRPr lang="en-US"/>
          </a:p>
        </p:txBody>
      </p:sp>
      <p:sp>
        <p:nvSpPr>
          <p:cNvPr id="1239042" name="Rectangle 2"/>
          <p:cNvSpPr>
            <a:spLocks noRo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14EC1-BCCD-456B-8878-64FA764BD30A}" type="slidenum">
              <a:rPr lang="en-US"/>
              <a:pPr/>
              <a:t>32</a:t>
            </a:fld>
            <a:endParaRPr lang="en-US"/>
          </a:p>
        </p:txBody>
      </p:sp>
      <p:sp>
        <p:nvSpPr>
          <p:cNvPr id="1241090" name="Rectangle 2"/>
          <p:cNvSpPr>
            <a:spLocks noRot="1" noChangeArrowheads="1" noTextEdit="1"/>
          </p:cNvSpPr>
          <p:nvPr>
            <p:ph type="sldImg"/>
          </p:nvPr>
        </p:nvSpPr>
        <p:spPr>
          <a:ln/>
        </p:spPr>
      </p:sp>
      <p:sp>
        <p:nvSpPr>
          <p:cNvPr id="1241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D44CF3-A21F-45D9-9489-109E2E46238A}" type="slidenum">
              <a:rPr lang="en-US"/>
              <a:pPr/>
              <a:t>33</a:t>
            </a:fld>
            <a:endParaRPr lang="en-US"/>
          </a:p>
        </p:txBody>
      </p:sp>
      <p:sp>
        <p:nvSpPr>
          <p:cNvPr id="1103874" name="Rectangle 2"/>
          <p:cNvSpPr>
            <a:spLocks noRo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1CDAA-0216-4AFB-A359-FEF57801E205}" type="slidenum">
              <a:rPr lang="en-US"/>
              <a:pPr/>
              <a:t>34</a:t>
            </a:fld>
            <a:endParaRPr lang="en-US"/>
          </a:p>
        </p:txBody>
      </p:sp>
      <p:sp>
        <p:nvSpPr>
          <p:cNvPr id="1079298" name="Rectangle 2"/>
          <p:cNvSpPr>
            <a:spLocks noRo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7616A-B7E9-41BC-A79C-EFDCC537F8D8}" type="slidenum">
              <a:rPr lang="en-US"/>
              <a:pPr/>
              <a:t>36</a:t>
            </a:fld>
            <a:endParaRPr lang="en-US"/>
          </a:p>
        </p:txBody>
      </p:sp>
      <p:sp>
        <p:nvSpPr>
          <p:cNvPr id="1105922" name="Rectangle 2"/>
          <p:cNvSpPr>
            <a:spLocks noRo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15CF8-49EB-4543-AA4F-7A6B4B55206B}" type="slidenum">
              <a:rPr lang="en-US"/>
              <a:pPr/>
              <a:t>37</a:t>
            </a:fld>
            <a:endParaRPr lang="en-US"/>
          </a:p>
        </p:txBody>
      </p:sp>
      <p:sp>
        <p:nvSpPr>
          <p:cNvPr id="1107970" name="Rectangle 2"/>
          <p:cNvSpPr>
            <a:spLocks noRo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7CD5A-2DB2-48C3-9425-CF0527340848}" type="slidenum">
              <a:rPr lang="en-US"/>
              <a:pPr/>
              <a:t>4</a:t>
            </a:fld>
            <a:endParaRPr lang="en-US"/>
          </a:p>
        </p:txBody>
      </p:sp>
      <p:sp>
        <p:nvSpPr>
          <p:cNvPr id="1083394" name="Rectangle 2"/>
          <p:cNvSpPr>
            <a:spLocks noRo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541C8-FD71-482D-B913-361914FE7E9D}" type="slidenum">
              <a:rPr lang="en-US"/>
              <a:pPr/>
              <a:t>39</a:t>
            </a:fld>
            <a:endParaRPr lang="en-US"/>
          </a:p>
        </p:txBody>
      </p:sp>
      <p:sp>
        <p:nvSpPr>
          <p:cNvPr id="1110018" name="Rectangle 2"/>
          <p:cNvSpPr>
            <a:spLocks noRo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5FA18-38FB-4F6C-8C1D-CA11D874D119}" type="slidenum">
              <a:rPr lang="en-US"/>
              <a:pPr/>
              <a:t>41</a:t>
            </a:fld>
            <a:endParaRPr lang="en-US"/>
          </a:p>
        </p:txBody>
      </p:sp>
      <p:sp>
        <p:nvSpPr>
          <p:cNvPr id="1112066" name="Rectangle 2"/>
          <p:cNvSpPr>
            <a:spLocks noRo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B5AF2-97EF-456C-9EAC-C820DC2829F8}" type="slidenum">
              <a:rPr lang="en-US"/>
              <a:pPr/>
              <a:t>42</a:t>
            </a:fld>
            <a:endParaRPr lang="en-US"/>
          </a:p>
        </p:txBody>
      </p:sp>
      <p:sp>
        <p:nvSpPr>
          <p:cNvPr id="1228802" name="Rectangle 2"/>
          <p:cNvSpPr>
            <a:spLocks noRo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136A4-F6EF-455A-BA36-1F6F672AAB4C}" type="slidenum">
              <a:rPr lang="en-US"/>
              <a:pPr/>
              <a:t>44</a:t>
            </a:fld>
            <a:endParaRPr lang="en-US"/>
          </a:p>
        </p:txBody>
      </p:sp>
      <p:sp>
        <p:nvSpPr>
          <p:cNvPr id="1114114" name="Rectangle 2"/>
          <p:cNvSpPr>
            <a:spLocks noRo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19F87-28A6-4C13-8E80-6B09835BFEA4}" type="slidenum">
              <a:rPr lang="en-US"/>
              <a:pPr/>
              <a:t>46</a:t>
            </a:fld>
            <a:endParaRPr lang="en-US"/>
          </a:p>
        </p:txBody>
      </p:sp>
      <p:sp>
        <p:nvSpPr>
          <p:cNvPr id="1116162" name="Rectangle 2"/>
          <p:cNvSpPr>
            <a:spLocks noRo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DCA1C-9D68-440D-AC1E-1E2E3CB79C14}" type="slidenum">
              <a:rPr lang="en-US"/>
              <a:pPr/>
              <a:t>47</a:t>
            </a:fld>
            <a:endParaRPr lang="en-US"/>
          </a:p>
        </p:txBody>
      </p:sp>
      <p:sp>
        <p:nvSpPr>
          <p:cNvPr id="1118210" name="Rectangle 2"/>
          <p:cNvSpPr>
            <a:spLocks noRo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32A5D-BF09-4E71-8049-E4E7162BD2A0}" type="slidenum">
              <a:rPr lang="en-US"/>
              <a:pPr/>
              <a:t>48</a:t>
            </a:fld>
            <a:endParaRPr lang="en-US"/>
          </a:p>
        </p:txBody>
      </p:sp>
      <p:sp>
        <p:nvSpPr>
          <p:cNvPr id="1120258" name="Rectangle 2"/>
          <p:cNvSpPr>
            <a:spLocks noRo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93535-36BC-4AAF-80F5-7954E70F0536}" type="slidenum">
              <a:rPr lang="en-US"/>
              <a:pPr/>
              <a:t>50</a:t>
            </a:fld>
            <a:endParaRPr lang="en-US"/>
          </a:p>
        </p:txBody>
      </p:sp>
      <p:sp>
        <p:nvSpPr>
          <p:cNvPr id="1122306" name="Rectangle 2"/>
          <p:cNvSpPr>
            <a:spLocks noRo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FC682-9744-48B7-BFD2-B129F4416F03}" type="slidenum">
              <a:rPr lang="en-US"/>
              <a:pPr/>
              <a:t>51</a:t>
            </a:fld>
            <a:endParaRPr lang="en-US"/>
          </a:p>
        </p:txBody>
      </p:sp>
      <p:sp>
        <p:nvSpPr>
          <p:cNvPr id="1124354" name="Rectangle 2"/>
          <p:cNvSpPr>
            <a:spLocks noRo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3E7131-DE26-4DE4-B515-8ADA262CBF4B}" type="slidenum">
              <a:rPr lang="en-US"/>
              <a:pPr/>
              <a:t>52</a:t>
            </a:fld>
            <a:endParaRPr lang="en-US"/>
          </a:p>
        </p:txBody>
      </p:sp>
      <p:sp>
        <p:nvSpPr>
          <p:cNvPr id="1126402" name="Rectangle 2"/>
          <p:cNvSpPr>
            <a:spLocks noRo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EDD6F-E63C-4501-8F3F-FF57EF8AB876}" type="slidenum">
              <a:rPr lang="en-US"/>
              <a:pPr/>
              <a:t>5</a:t>
            </a:fld>
            <a:endParaRPr lang="en-US"/>
          </a:p>
        </p:txBody>
      </p:sp>
      <p:sp>
        <p:nvSpPr>
          <p:cNvPr id="1077250" name="Rectangle 2"/>
          <p:cNvSpPr>
            <a:spLocks noRo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4B51B-CB15-4233-89DF-45C799B9FF70}" type="slidenum">
              <a:rPr lang="en-US"/>
              <a:pPr/>
              <a:t>53</a:t>
            </a:fld>
            <a:endParaRPr lang="en-US"/>
          </a:p>
        </p:txBody>
      </p:sp>
      <p:sp>
        <p:nvSpPr>
          <p:cNvPr id="1128450" name="Rectangle 2"/>
          <p:cNvSpPr>
            <a:spLocks noRo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DE1CC6-0256-4CBD-8D67-A55418B13B30}" type="slidenum">
              <a:rPr lang="en-US"/>
              <a:pPr/>
              <a:t>55</a:t>
            </a:fld>
            <a:endParaRPr lang="en-US"/>
          </a:p>
        </p:txBody>
      </p:sp>
      <p:sp>
        <p:nvSpPr>
          <p:cNvPr id="1214466" name="Rectangle 2"/>
          <p:cNvSpPr>
            <a:spLocks noRot="1" noChangeArrowheads="1" noTextEdit="1"/>
          </p:cNvSpPr>
          <p:nvPr>
            <p:ph type="sldImg"/>
          </p:nvPr>
        </p:nvSpPr>
        <p:spPr>
          <a:ln/>
        </p:spPr>
      </p:sp>
      <p:sp>
        <p:nvSpPr>
          <p:cNvPr id="121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8257C1-1974-4F19-897F-37247FD6974B}" type="slidenum">
              <a:rPr lang="en-US"/>
              <a:pPr/>
              <a:t>57</a:t>
            </a:fld>
            <a:endParaRPr lang="en-US"/>
          </a:p>
        </p:txBody>
      </p:sp>
      <p:sp>
        <p:nvSpPr>
          <p:cNvPr id="1142786" name="Rectangle 2"/>
          <p:cNvSpPr>
            <a:spLocks noRo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57DC3-FEDA-4E96-B354-17723CA05898}" type="slidenum">
              <a:rPr lang="en-US"/>
              <a:pPr/>
              <a:t>58</a:t>
            </a:fld>
            <a:endParaRPr lang="en-US"/>
          </a:p>
        </p:txBody>
      </p:sp>
      <p:sp>
        <p:nvSpPr>
          <p:cNvPr id="1144834" name="Rectangle 2"/>
          <p:cNvSpPr>
            <a:spLocks noRo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EEDF0-F6CC-4789-A9B7-198323B24ED6}" type="slidenum">
              <a:rPr lang="en-US"/>
              <a:pPr/>
              <a:t>59</a:t>
            </a:fld>
            <a:endParaRPr lang="en-US"/>
          </a:p>
        </p:txBody>
      </p:sp>
      <p:sp>
        <p:nvSpPr>
          <p:cNvPr id="1146882" name="Rectangle 2"/>
          <p:cNvSpPr>
            <a:spLocks noRo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ADB8E-5EDB-4631-A61A-EF1D2C5FF06E}" type="slidenum">
              <a:rPr lang="en-US"/>
              <a:pPr/>
              <a:t>7</a:t>
            </a:fld>
            <a:endParaRPr lang="en-US"/>
          </a:p>
        </p:txBody>
      </p:sp>
      <p:sp>
        <p:nvSpPr>
          <p:cNvPr id="1085442" name="Rectangle 2"/>
          <p:cNvSpPr>
            <a:spLocks noRo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0C06C0-9F4A-4279-BC75-4AF072592E81}" type="slidenum">
              <a:rPr lang="en-US"/>
              <a:pPr/>
              <a:t>9</a:t>
            </a:fld>
            <a:endParaRPr lang="en-US"/>
          </a:p>
        </p:txBody>
      </p:sp>
      <p:sp>
        <p:nvSpPr>
          <p:cNvPr id="1087490" name="Rectangle 2"/>
          <p:cNvSpPr>
            <a:spLocks noRo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8C647F-C4D2-4DE5-A99A-3BC656E969BD}" type="slidenum">
              <a:rPr lang="en-US"/>
              <a:pPr/>
              <a:t>11</a:t>
            </a:fld>
            <a:endParaRPr lang="en-US"/>
          </a:p>
        </p:txBody>
      </p:sp>
      <p:sp>
        <p:nvSpPr>
          <p:cNvPr id="1089538" name="Rectangle 2"/>
          <p:cNvSpPr>
            <a:spLocks noRo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1CCEB-A3C5-4FC7-84D6-D8EF471600FC}" type="slidenum">
              <a:rPr lang="en-US"/>
              <a:pPr/>
              <a:t>12</a:t>
            </a:fld>
            <a:endParaRPr lang="en-US"/>
          </a:p>
        </p:txBody>
      </p:sp>
      <p:sp>
        <p:nvSpPr>
          <p:cNvPr id="1091586" name="Rectangle 2"/>
          <p:cNvSpPr>
            <a:spLocks noRo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40E0A-BAB4-4E0A-840F-5F71CF09F047}" type="slidenum">
              <a:rPr lang="en-US"/>
              <a:pPr/>
              <a:t>13</a:t>
            </a:fld>
            <a:endParaRPr lang="en-US"/>
          </a:p>
        </p:txBody>
      </p:sp>
      <p:sp>
        <p:nvSpPr>
          <p:cNvPr id="1179650" name="Rectangle 2"/>
          <p:cNvSpPr>
            <a:spLocks noRot="1" noChangeArrowheads="1" noTextEdit="1"/>
          </p:cNvSpPr>
          <p:nvPr>
            <p:ph type="sldImg"/>
          </p:nvPr>
        </p:nvSpPr>
        <p:spPr>
          <a:ln/>
        </p:spPr>
      </p:sp>
      <p:sp>
        <p:nvSpPr>
          <p:cNvPr id="1179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baseline="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baseline="0">
                <a:solidFill>
                  <a:schemeClr val="bg2"/>
                </a:solidFill>
                <a:latin typeface="+mn-lt"/>
              </a:defRPr>
            </a:lvl1pPr>
          </a:lstStyle>
          <a:p>
            <a:endParaRPr lang="en-US"/>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9BC9F27D-EEFF-46A5-B567-0880C05BCB77}" type="slidenum">
              <a:rPr lang="en-US"/>
              <a:pPr/>
              <a:t>‹#›</a:t>
            </a:fld>
            <a:endParaRPr lang="en-US"/>
          </a:p>
        </p:txBody>
      </p:sp>
      <p:sp>
        <p:nvSpPr>
          <p:cNvPr id="210961"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pPr>
            <a:r>
              <a:rPr lang="en-US" altLang="en-US" sz="1400" b="0" baseline="0">
                <a:latin typeface="McGrawHill-Italic" pitchFamily="2" charset="0"/>
              </a:rPr>
              <a:t>McGraw-Hill</a:t>
            </a:r>
            <a:endParaRPr lang="en-US" altLang="en-US" sz="2400" b="0" baseline="0">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pPr>
            <a:r>
              <a:rPr lang="en-US" altLang="en-US" sz="1400" b="0" baseline="0">
                <a:latin typeface="McGrawHill-Italic" pitchFamily="2" charset="0"/>
              </a:rPr>
              <a:t>The McGraw-Hill Companies, Inc., 2000</a:t>
            </a:r>
            <a:endParaRPr lang="en-US" altLang="en-US" sz="2400" b="0" baseline="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22.</a:t>
            </a:r>
            <a:fld id="{145DB28E-AC20-4427-B7DD-4F993777A46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22.</a:t>
            </a:r>
            <a:fld id="{E2726AE7-83D4-4BEB-AE12-78B04FC6AC5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22.</a:t>
            </a:r>
            <a:fld id="{7E7609CD-03AD-4185-B3EC-2501544D7D2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22.</a:t>
            </a:r>
            <a:fld id="{2D193F4C-97CB-441E-A340-F8447693B63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22.</a:t>
            </a:r>
            <a:fld id="{8F37A339-6191-4D41-8C99-17A087DADF6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22.</a:t>
            </a:r>
            <a:fld id="{A51AACB7-AD9E-4A25-A9DD-ECA3EABA8BD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22.</a:t>
            </a:r>
            <a:fld id="{9A6F6260-D601-4610-93C8-4ACCF59902B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22.</a:t>
            </a:r>
            <a:fld id="{82A66878-B593-4D5C-88CE-027B00D6FD6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22.</a:t>
            </a:r>
            <a:fld id="{1B477E62-3EC0-4321-B2AD-BABF897901D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22.</a:t>
            </a:r>
            <a:fld id="{E45288E1-D09D-4E7D-B47A-A2F19A417B8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22.</a:t>
            </a:r>
            <a:fld id="{9C4F70D1-DC9C-4002-A65F-E8B74863772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baseline="0">
                <a:solidFill>
                  <a:schemeClr val="bg2"/>
                </a:solidFill>
              </a:defRPr>
            </a:lvl1pPr>
          </a:lstStyle>
          <a:p>
            <a:r>
              <a:rPr lang="en-US"/>
              <a:t>22.</a:t>
            </a:r>
            <a:fld id="{46C8D8AF-7B43-491D-BF2C-0A2F9582309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22.</a:t>
            </a:r>
            <a:fld id="{4ABC03B3-0B0A-43D1-BA30-7F4D38A87CB5}" type="slidenum">
              <a:rPr lang="en-US"/>
              <a:pPr/>
              <a:t>1</a:t>
            </a:fld>
            <a:endParaRPr lang="en-US"/>
          </a:p>
        </p:txBody>
      </p:sp>
      <p:pic>
        <p:nvPicPr>
          <p:cNvPr id="1242114"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1242115" name="Rectangle 3"/>
          <p:cNvSpPr>
            <a:spLocks noChangeArrowheads="1"/>
          </p:cNvSpPr>
          <p:nvPr/>
        </p:nvSpPr>
        <p:spPr bwMode="auto">
          <a:xfrm>
            <a:off x="1143000" y="2514600"/>
            <a:ext cx="6858000" cy="3076575"/>
          </a:xfrm>
          <a:prstGeom prst="rect">
            <a:avLst/>
          </a:prstGeom>
          <a:noFill/>
          <a:ln w="9525">
            <a:noFill/>
            <a:miter lim="800000"/>
            <a:headEnd/>
            <a:tailEnd/>
          </a:ln>
          <a:effectLst/>
        </p:spPr>
        <p:txBody>
          <a:bodyPr>
            <a:spAutoFit/>
          </a:bodyPr>
          <a:lstStyle/>
          <a:p>
            <a:pPr algn="ctr"/>
            <a:r>
              <a:rPr lang="en-US" altLang="en-US" sz="4400" baseline="0">
                <a:solidFill>
                  <a:schemeClr val="tx2"/>
                </a:solidFill>
              </a:rPr>
              <a:t>Chapter 22</a:t>
            </a:r>
          </a:p>
          <a:p>
            <a:pPr algn="ctr"/>
            <a:endParaRPr lang="en-US" altLang="en-US" sz="2000" baseline="0">
              <a:solidFill>
                <a:schemeClr val="tx2"/>
              </a:solidFill>
            </a:endParaRPr>
          </a:p>
          <a:p>
            <a:pPr algn="ctr"/>
            <a:r>
              <a:rPr lang="en-US" sz="4400" baseline="0"/>
              <a:t>Network Layer:</a:t>
            </a:r>
          </a:p>
          <a:p>
            <a:pPr algn="ctr"/>
            <a:r>
              <a:rPr lang="en-US" sz="4400" baseline="0"/>
              <a:t>Delivery, Forwarding, </a:t>
            </a:r>
            <a:br>
              <a:rPr lang="en-US" sz="4400" baseline="0"/>
            </a:br>
            <a:r>
              <a:rPr lang="en-US" sz="4400" baseline="0"/>
              <a:t>and Routing</a:t>
            </a:r>
          </a:p>
        </p:txBody>
      </p:sp>
      <p:sp>
        <p:nvSpPr>
          <p:cNvPr id="1242116" name="Text Box 4"/>
          <p:cNvSpPr txBox="1">
            <a:spLocks noChangeArrowheads="1"/>
          </p:cNvSpPr>
          <p:nvPr/>
        </p:nvSpPr>
        <p:spPr bwMode="auto">
          <a:xfrm>
            <a:off x="0" y="6507163"/>
            <a:ext cx="9144000" cy="274637"/>
          </a:xfrm>
          <a:prstGeom prst="rect">
            <a:avLst/>
          </a:prstGeom>
          <a:noFill/>
          <a:ln w="9525">
            <a:noFill/>
            <a:miter lim="800000"/>
            <a:headEnd/>
            <a:tailEnd/>
          </a:ln>
          <a:effectLst/>
        </p:spPr>
        <p:txBody>
          <a:bodyPr>
            <a:spAutoFit/>
          </a:bodyPr>
          <a:lstStyle/>
          <a:p>
            <a:pPr algn="ctr" eaLnBrk="1" hangingPunct="1"/>
            <a:r>
              <a:rPr lang="en-US" sz="1200" b="0" baseline="0">
                <a:latin typeface="Times New Roman"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p:txBody>
          <a:bodyPr/>
          <a:lstStyle/>
          <a:p>
            <a:r>
              <a:rPr lang="en-US" dirty="0" smtClean="0"/>
              <a:t>Default method routes packets either to a specific network using one router or to the default router that routes all other packets to the rest of the internet</a:t>
            </a:r>
          </a:p>
          <a:p>
            <a:r>
              <a:rPr lang="en-US" dirty="0" smtClean="0"/>
              <a:t>Default address is 0.0.0.0</a:t>
            </a:r>
            <a:endParaRPr lang="en-US" dirty="0"/>
          </a:p>
        </p:txBody>
      </p:sp>
      <p:sp>
        <p:nvSpPr>
          <p:cNvPr id="2" name="Slide Number Placeholder 1"/>
          <p:cNvSpPr>
            <a:spLocks noGrp="1"/>
          </p:cNvSpPr>
          <p:nvPr>
            <p:ph type="sldNum" sz="quarter" idx="10"/>
          </p:nvPr>
        </p:nvSpPr>
        <p:spPr/>
        <p:txBody>
          <a:bodyPr/>
          <a:lstStyle/>
          <a:p>
            <a:r>
              <a:rPr lang="en-US" smtClean="0"/>
              <a:t>22.</a:t>
            </a:r>
            <a:fld id="{1B477E62-3EC0-4321-B2AD-BABF897901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E14DFF92-6129-4C58-B21B-5B0D1A3CE18E}" type="slidenum">
              <a:rPr lang="en-US"/>
              <a:pPr/>
              <a:t>11</a:t>
            </a:fld>
            <a:endParaRPr lang="en-US"/>
          </a:p>
        </p:txBody>
      </p:sp>
      <p:sp>
        <p:nvSpPr>
          <p:cNvPr id="10885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85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8516" name="Text Box 4"/>
          <p:cNvSpPr txBox="1">
            <a:spLocks noChangeArrowheads="1"/>
          </p:cNvSpPr>
          <p:nvPr/>
        </p:nvSpPr>
        <p:spPr bwMode="auto">
          <a:xfrm>
            <a:off x="304800" y="381000"/>
            <a:ext cx="343535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22.4  </a:t>
            </a:r>
            <a:r>
              <a:rPr lang="en-US" sz="2000" i="1" baseline="0">
                <a:latin typeface="Times New Roman" pitchFamily="18" charset="0"/>
              </a:rPr>
              <a:t>Default method</a:t>
            </a:r>
          </a:p>
        </p:txBody>
      </p:sp>
      <p:sp>
        <p:nvSpPr>
          <p:cNvPr id="10885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8518" name="Picture 6"/>
          <p:cNvPicPr>
            <a:picLocks noChangeAspect="1" noChangeArrowheads="1"/>
          </p:cNvPicPr>
          <p:nvPr/>
        </p:nvPicPr>
        <p:blipFill>
          <a:blip r:embed="rId3"/>
          <a:srcRect/>
          <a:stretch>
            <a:fillRect/>
          </a:stretch>
        </p:blipFill>
        <p:spPr bwMode="auto">
          <a:xfrm>
            <a:off x="1690688" y="1295400"/>
            <a:ext cx="6462712" cy="4432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BAB4C1E8-BFDE-4EB4-872B-FBC034A04F1F}" type="slidenum">
              <a:rPr lang="en-US"/>
              <a:pPr/>
              <a:t>12</a:t>
            </a:fld>
            <a:endParaRPr lang="en-US"/>
          </a:p>
        </p:txBody>
      </p:sp>
      <p:sp>
        <p:nvSpPr>
          <p:cNvPr id="10905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05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0564" name="Text Box 4"/>
          <p:cNvSpPr txBox="1">
            <a:spLocks noChangeArrowheads="1"/>
          </p:cNvSpPr>
          <p:nvPr/>
        </p:nvSpPr>
        <p:spPr bwMode="auto">
          <a:xfrm>
            <a:off x="304800" y="381000"/>
            <a:ext cx="702468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22.5  </a:t>
            </a:r>
            <a:r>
              <a:rPr lang="en-US" sz="2000" i="1" baseline="0">
                <a:latin typeface="Times New Roman" pitchFamily="18" charset="0"/>
              </a:rPr>
              <a:t>Simplified forwarding module in classless address</a:t>
            </a:r>
          </a:p>
        </p:txBody>
      </p:sp>
      <p:sp>
        <p:nvSpPr>
          <p:cNvPr id="10905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0566" name="Picture 6"/>
          <p:cNvPicPr>
            <a:picLocks noChangeAspect="1" noChangeArrowheads="1"/>
          </p:cNvPicPr>
          <p:nvPr/>
        </p:nvPicPr>
        <p:blipFill>
          <a:blip r:embed="rId3"/>
          <a:srcRect/>
          <a:stretch>
            <a:fillRect/>
          </a:stretch>
        </p:blipFill>
        <p:spPr bwMode="auto">
          <a:xfrm>
            <a:off x="88900" y="2239963"/>
            <a:ext cx="8902700" cy="2789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22.</a:t>
            </a:r>
            <a:fld id="{0D2C18D5-6152-468B-BBA5-3B4A85330970}" type="slidenum">
              <a:rPr lang="en-US"/>
              <a:pPr/>
              <a:t>13</a:t>
            </a:fld>
            <a:endParaRPr lang="en-US"/>
          </a:p>
        </p:txBody>
      </p:sp>
      <p:sp>
        <p:nvSpPr>
          <p:cNvPr id="1178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8634"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17863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In classless addressing, we need at least four columns in a routing table.</a:t>
            </a:r>
          </a:p>
        </p:txBody>
      </p:sp>
      <p:grpSp>
        <p:nvGrpSpPr>
          <p:cNvPr id="1178636" name="Group 12"/>
          <p:cNvGrpSpPr>
            <a:grpSpLocks/>
          </p:cNvGrpSpPr>
          <p:nvPr/>
        </p:nvGrpSpPr>
        <p:grpSpPr bwMode="auto">
          <a:xfrm>
            <a:off x="457200" y="1981200"/>
            <a:ext cx="1143000" cy="566738"/>
            <a:chOff x="1200" y="1248"/>
            <a:chExt cx="720" cy="357"/>
          </a:xfrm>
        </p:grpSpPr>
        <p:pic>
          <p:nvPicPr>
            <p:cNvPr id="117863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1786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0D11ADEA-4E95-48D0-8C37-B67C722F7798}" type="slidenum">
              <a:rPr lang="en-US"/>
              <a:pPr/>
              <a:t>14</a:t>
            </a:fld>
            <a:endParaRPr lang="en-US"/>
          </a:p>
        </p:txBody>
      </p:sp>
      <p:sp>
        <p:nvSpPr>
          <p:cNvPr id="12154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7" name="Rectangle 9"/>
          <p:cNvSpPr>
            <a:spLocks noChangeArrowheads="1"/>
          </p:cNvSpPr>
          <p:nvPr/>
        </p:nvSpPr>
        <p:spPr bwMode="auto">
          <a:xfrm>
            <a:off x="228600" y="9144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Make a routing table for router R1, using the configuration in Figure 22.6.</a:t>
            </a:r>
          </a:p>
        </p:txBody>
      </p:sp>
      <p:sp>
        <p:nvSpPr>
          <p:cNvPr id="1215498" name="Text Box 10"/>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22.1</a:t>
            </a:r>
          </a:p>
        </p:txBody>
      </p:sp>
      <p:sp>
        <p:nvSpPr>
          <p:cNvPr id="1215500" name="Rectangle 12"/>
          <p:cNvSpPr>
            <a:spLocks noChangeArrowheads="1"/>
          </p:cNvSpPr>
          <p:nvPr/>
        </p:nvSpPr>
        <p:spPr bwMode="auto">
          <a:xfrm>
            <a:off x="228600" y="22098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Table 22.1 shows the corresponding table.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77458720-887B-4C94-AFDD-FEA215AD2A55}" type="slidenum">
              <a:rPr lang="en-US"/>
              <a:pPr/>
              <a:t>15</a:t>
            </a:fld>
            <a:endParaRPr lang="en-US"/>
          </a:p>
        </p:txBody>
      </p:sp>
      <p:sp>
        <p:nvSpPr>
          <p:cNvPr id="10926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26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2612" name="Text Box 4"/>
          <p:cNvSpPr txBox="1">
            <a:spLocks noChangeArrowheads="1"/>
          </p:cNvSpPr>
          <p:nvPr/>
        </p:nvSpPr>
        <p:spPr bwMode="auto">
          <a:xfrm>
            <a:off x="304800" y="381000"/>
            <a:ext cx="517683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22.6  </a:t>
            </a:r>
            <a:r>
              <a:rPr lang="en-US" sz="2000" i="1" baseline="0">
                <a:latin typeface="Times New Roman" pitchFamily="18" charset="0"/>
              </a:rPr>
              <a:t>Configuration for Example 22.1</a:t>
            </a:r>
          </a:p>
        </p:txBody>
      </p:sp>
      <p:sp>
        <p:nvSpPr>
          <p:cNvPr id="10926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2614" name="Picture 6"/>
          <p:cNvPicPr>
            <a:picLocks noChangeAspect="1" noChangeArrowheads="1"/>
          </p:cNvPicPr>
          <p:nvPr/>
        </p:nvPicPr>
        <p:blipFill>
          <a:blip r:embed="rId3"/>
          <a:srcRect/>
          <a:stretch>
            <a:fillRect/>
          </a:stretch>
        </p:blipFill>
        <p:spPr bwMode="auto">
          <a:xfrm>
            <a:off x="381000" y="1428750"/>
            <a:ext cx="7843838" cy="443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22.</a:t>
            </a:r>
            <a:fld id="{5A4A95BC-09D7-4907-B6AA-5F17B2BB2B1B}" type="slidenum">
              <a:rPr lang="en-US"/>
              <a:pPr/>
              <a:t>16</a:t>
            </a:fld>
            <a:endParaRPr lang="en-US"/>
          </a:p>
        </p:txBody>
      </p:sp>
      <p:sp>
        <p:nvSpPr>
          <p:cNvPr id="1211394" name="Text Box 2"/>
          <p:cNvSpPr txBox="1">
            <a:spLocks noChangeArrowheads="1"/>
          </p:cNvSpPr>
          <p:nvPr/>
        </p:nvSpPr>
        <p:spPr bwMode="auto">
          <a:xfrm>
            <a:off x="609600" y="1524000"/>
            <a:ext cx="611663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Table 22.1  </a:t>
            </a:r>
            <a:r>
              <a:rPr lang="en-US" sz="2000" i="1" baseline="0">
                <a:latin typeface="Times New Roman" pitchFamily="18" charset="0"/>
              </a:rPr>
              <a:t>Routing table for router R1 in Figure 22.6</a:t>
            </a:r>
          </a:p>
        </p:txBody>
      </p:sp>
      <p:pic>
        <p:nvPicPr>
          <p:cNvPr id="1211396" name="Picture 4"/>
          <p:cNvPicPr>
            <a:picLocks noChangeAspect="1" noChangeArrowheads="1"/>
          </p:cNvPicPr>
          <p:nvPr/>
        </p:nvPicPr>
        <p:blipFill>
          <a:blip r:embed="rId3"/>
          <a:srcRect/>
          <a:stretch>
            <a:fillRect/>
          </a:stretch>
        </p:blipFill>
        <p:spPr bwMode="auto">
          <a:xfrm>
            <a:off x="454025" y="1952625"/>
            <a:ext cx="8235950"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F9368C8E-EA3C-4BD7-A539-BD99235A9051}" type="slidenum">
              <a:rPr lang="en-US"/>
              <a:pPr/>
              <a:t>17</a:t>
            </a:fld>
            <a:endParaRPr lang="en-US"/>
          </a:p>
        </p:txBody>
      </p:sp>
      <p:sp>
        <p:nvSpPr>
          <p:cNvPr id="12175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5"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Show the forwarding process if a packet arrives at R1 in Figure 22.6 with the destination address 180.70.65.140.</a:t>
            </a:r>
          </a:p>
        </p:txBody>
      </p:sp>
      <p:sp>
        <p:nvSpPr>
          <p:cNvPr id="1217546" name="Text Box 10"/>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22.2</a:t>
            </a:r>
          </a:p>
        </p:txBody>
      </p:sp>
      <p:sp>
        <p:nvSpPr>
          <p:cNvPr id="1217547" name="Rectangle 11"/>
          <p:cNvSpPr>
            <a:spLocks noChangeArrowheads="1"/>
          </p:cNvSpPr>
          <p:nvPr/>
        </p:nvSpPr>
        <p:spPr bwMode="auto">
          <a:xfrm>
            <a:off x="152400" y="2057400"/>
            <a:ext cx="8839200" cy="4362450"/>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The router performs the following steps:</a:t>
            </a:r>
          </a:p>
          <a:p>
            <a:r>
              <a:rPr lang="en-US" sz="2800" i="1" baseline="0">
                <a:solidFill>
                  <a:schemeClr val="hlink"/>
                </a:solidFill>
                <a:latin typeface="Times New Roman" pitchFamily="18" charset="0"/>
              </a:rPr>
              <a:t>1</a:t>
            </a:r>
            <a:r>
              <a:rPr lang="en-US" sz="2800" i="1" baseline="0">
                <a:latin typeface="Times New Roman" pitchFamily="18" charset="0"/>
              </a:rPr>
              <a:t>. The first mask (/26) is applied to the destination address.</a:t>
            </a:r>
            <a:br>
              <a:rPr lang="en-US" sz="2800" i="1" baseline="0">
                <a:latin typeface="Times New Roman" pitchFamily="18" charset="0"/>
              </a:rPr>
            </a:br>
            <a:r>
              <a:rPr lang="en-US" sz="2800" i="1" baseline="0">
                <a:latin typeface="Times New Roman" pitchFamily="18" charset="0"/>
              </a:rPr>
              <a:t>    The result is 180.70.65.128, which does not match the</a:t>
            </a:r>
            <a:br>
              <a:rPr lang="en-US" sz="2800" i="1" baseline="0">
                <a:latin typeface="Times New Roman" pitchFamily="18" charset="0"/>
              </a:rPr>
            </a:br>
            <a:r>
              <a:rPr lang="en-US" sz="2800" i="1" baseline="0">
                <a:latin typeface="Times New Roman" pitchFamily="18" charset="0"/>
              </a:rPr>
              <a:t>     corresponding network address.</a:t>
            </a:r>
          </a:p>
          <a:p>
            <a:r>
              <a:rPr lang="en-US" sz="2800" i="1" baseline="0">
                <a:solidFill>
                  <a:schemeClr val="hlink"/>
                </a:solidFill>
                <a:latin typeface="Times New Roman" pitchFamily="18" charset="0"/>
              </a:rPr>
              <a:t>2.</a:t>
            </a:r>
            <a:r>
              <a:rPr lang="en-US" sz="2800" i="1" baseline="0">
                <a:latin typeface="Times New Roman" pitchFamily="18" charset="0"/>
              </a:rPr>
              <a:t> The second mask (/25) is applied to the destination</a:t>
            </a:r>
            <a:br>
              <a:rPr lang="en-US" sz="2800" i="1" baseline="0">
                <a:latin typeface="Times New Roman" pitchFamily="18" charset="0"/>
              </a:rPr>
            </a:br>
            <a:r>
              <a:rPr lang="en-US" sz="2800" i="1" baseline="0">
                <a:latin typeface="Times New Roman" pitchFamily="18" charset="0"/>
              </a:rPr>
              <a:t>    address. The result is 180.70.65.128, which matches the</a:t>
            </a:r>
            <a:br>
              <a:rPr lang="en-US" sz="2800" i="1" baseline="0">
                <a:latin typeface="Times New Roman" pitchFamily="18" charset="0"/>
              </a:rPr>
            </a:br>
            <a:r>
              <a:rPr lang="en-US" sz="2800" i="1" baseline="0">
                <a:latin typeface="Times New Roman" pitchFamily="18" charset="0"/>
              </a:rPr>
              <a:t>    corresponding network address. The next-hop address</a:t>
            </a:r>
            <a:br>
              <a:rPr lang="en-US" sz="2800" i="1" baseline="0">
                <a:latin typeface="Times New Roman" pitchFamily="18" charset="0"/>
              </a:rPr>
            </a:br>
            <a:r>
              <a:rPr lang="en-US" sz="2800" i="1" baseline="0">
                <a:latin typeface="Times New Roman" pitchFamily="18" charset="0"/>
              </a:rPr>
              <a:t>    and the interface number m0 are passed to ARP for</a:t>
            </a:r>
            <a:br>
              <a:rPr lang="en-US" sz="2800" i="1" baseline="0">
                <a:latin typeface="Times New Roman" pitchFamily="18" charset="0"/>
              </a:rPr>
            </a:br>
            <a:r>
              <a:rPr lang="en-US" sz="2800" i="1" baseline="0">
                <a:latin typeface="Times New Roman" pitchFamily="18" charset="0"/>
              </a:rPr>
              <a:t>    further processing.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FB10BDBF-AF71-4E38-83A0-B86BC066BF91}" type="slidenum">
              <a:rPr lang="en-US"/>
              <a:pPr/>
              <a:t>18</a:t>
            </a:fld>
            <a:endParaRPr lang="en-US"/>
          </a:p>
        </p:txBody>
      </p:sp>
      <p:sp>
        <p:nvSpPr>
          <p:cNvPr id="12195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3"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Show the forwarding process if a packet arrives at R1 in Figure 22.6 with the destination address 201.4.22.35.</a:t>
            </a:r>
          </a:p>
        </p:txBody>
      </p:sp>
      <p:sp>
        <p:nvSpPr>
          <p:cNvPr id="1219594" name="Text Box 10"/>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22.3</a:t>
            </a:r>
          </a:p>
        </p:txBody>
      </p:sp>
      <p:sp>
        <p:nvSpPr>
          <p:cNvPr id="1219596" name="Rectangle 12"/>
          <p:cNvSpPr>
            <a:spLocks noChangeArrowheads="1"/>
          </p:cNvSpPr>
          <p:nvPr/>
        </p:nvSpPr>
        <p:spPr bwMode="auto">
          <a:xfrm>
            <a:off x="228600" y="2725738"/>
            <a:ext cx="8686800" cy="3508375"/>
          </a:xfrm>
          <a:prstGeom prst="rect">
            <a:avLst/>
          </a:prstGeom>
          <a:solidFill>
            <a:schemeClr val="bg1"/>
          </a:solidFill>
          <a:ln w="9525">
            <a:noFill/>
            <a:miter lim="800000"/>
            <a:headEnd/>
            <a:tailEnd/>
          </a:ln>
          <a:effectLst/>
        </p:spPr>
        <p:txBody>
          <a:bodyPr>
            <a:spAutoFit/>
          </a:bodyPr>
          <a:lstStyle/>
          <a:p>
            <a:pPr marL="457200" indent="-457200" algn="just"/>
            <a:r>
              <a:rPr lang="en-US" sz="2800" i="1" baseline="0">
                <a:solidFill>
                  <a:schemeClr val="hlink"/>
                </a:solidFill>
                <a:latin typeface="Times New Roman" pitchFamily="18" charset="0"/>
              </a:rPr>
              <a:t>Solution</a:t>
            </a:r>
          </a:p>
          <a:p>
            <a:pPr marL="457200" indent="-457200" algn="just"/>
            <a:r>
              <a:rPr lang="en-US" sz="2800" i="1" baseline="0">
                <a:latin typeface="Times New Roman" pitchFamily="18" charset="0"/>
              </a:rPr>
              <a:t>The router performs the following steps:</a:t>
            </a:r>
          </a:p>
          <a:p>
            <a:pPr marL="457200" indent="-457200"/>
            <a:r>
              <a:rPr lang="en-US" sz="2800" i="1" baseline="0">
                <a:solidFill>
                  <a:schemeClr val="hlink"/>
                </a:solidFill>
                <a:latin typeface="Times New Roman" pitchFamily="18" charset="0"/>
              </a:rPr>
              <a:t>1.</a:t>
            </a:r>
            <a:r>
              <a:rPr lang="en-US" sz="2800" i="1" baseline="0">
                <a:latin typeface="Times New Roman" pitchFamily="18" charset="0"/>
              </a:rPr>
              <a:t> The first mask (/26) is applied to the destination</a:t>
            </a:r>
            <a:br>
              <a:rPr lang="en-US" sz="2800" i="1" baseline="0">
                <a:latin typeface="Times New Roman" pitchFamily="18" charset="0"/>
              </a:rPr>
            </a:br>
            <a:r>
              <a:rPr lang="en-US" sz="2800" i="1" baseline="0">
                <a:latin typeface="Times New Roman" pitchFamily="18" charset="0"/>
              </a:rPr>
              <a:t>address. The result is 201.4.22.0, which does not</a:t>
            </a:r>
            <a:br>
              <a:rPr lang="en-US" sz="2800" i="1" baseline="0">
                <a:latin typeface="Times New Roman" pitchFamily="18" charset="0"/>
              </a:rPr>
            </a:br>
            <a:r>
              <a:rPr lang="en-US" sz="2800" i="1" baseline="0">
                <a:latin typeface="Times New Roman" pitchFamily="18" charset="0"/>
              </a:rPr>
              <a:t>match the corresponding network address.</a:t>
            </a:r>
          </a:p>
          <a:p>
            <a:pPr marL="457200" indent="-457200"/>
            <a:r>
              <a:rPr lang="en-US" sz="2800" i="1" baseline="0">
                <a:solidFill>
                  <a:schemeClr val="hlink"/>
                </a:solidFill>
                <a:latin typeface="Times New Roman" pitchFamily="18" charset="0"/>
              </a:rPr>
              <a:t>2.</a:t>
            </a:r>
            <a:r>
              <a:rPr lang="en-US" sz="2800" i="1" baseline="0">
                <a:latin typeface="Times New Roman" pitchFamily="18" charset="0"/>
              </a:rPr>
              <a:t> The second mask (/25) is applied to the destination address. The result is 201.4.22.0, which does not match the corresponding network address (row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22.</a:t>
            </a:r>
            <a:fld id="{032A8B74-1AC4-4249-8500-2D562F85EECB}" type="slidenum">
              <a:rPr lang="en-US"/>
              <a:pPr/>
              <a:t>19</a:t>
            </a:fld>
            <a:endParaRPr lang="en-US"/>
          </a:p>
        </p:txBody>
      </p:sp>
      <p:sp>
        <p:nvSpPr>
          <p:cNvPr id="12339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30"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22.3 (continued)</a:t>
            </a:r>
          </a:p>
        </p:txBody>
      </p:sp>
      <p:sp>
        <p:nvSpPr>
          <p:cNvPr id="1233931" name="Rectangle 11"/>
          <p:cNvSpPr>
            <a:spLocks noChangeArrowheads="1"/>
          </p:cNvSpPr>
          <p:nvPr/>
        </p:nvSpPr>
        <p:spPr bwMode="auto">
          <a:xfrm>
            <a:off x="228600" y="1600200"/>
            <a:ext cx="8686800" cy="2227263"/>
          </a:xfrm>
          <a:prstGeom prst="rect">
            <a:avLst/>
          </a:prstGeom>
          <a:solidFill>
            <a:schemeClr val="bg1"/>
          </a:solidFill>
          <a:ln w="9525">
            <a:noFill/>
            <a:miter lim="800000"/>
            <a:headEnd/>
            <a:tailEnd/>
          </a:ln>
          <a:effectLst/>
        </p:spPr>
        <p:txBody>
          <a:bodyPr>
            <a:spAutoFit/>
          </a:bodyPr>
          <a:lstStyle/>
          <a:p>
            <a:r>
              <a:rPr lang="en-US" sz="2800" i="1" baseline="0">
                <a:solidFill>
                  <a:schemeClr val="hlink"/>
                </a:solidFill>
                <a:latin typeface="Times New Roman" pitchFamily="18" charset="0"/>
              </a:rPr>
              <a:t>3.</a:t>
            </a:r>
            <a:r>
              <a:rPr lang="en-US" sz="2800" i="1" baseline="0">
                <a:latin typeface="Times New Roman" pitchFamily="18" charset="0"/>
              </a:rPr>
              <a:t> The third mask (/24) is applied to the destination</a:t>
            </a:r>
            <a:br>
              <a:rPr lang="en-US" sz="2800" i="1" baseline="0">
                <a:latin typeface="Times New Roman" pitchFamily="18" charset="0"/>
              </a:rPr>
            </a:br>
            <a:r>
              <a:rPr lang="en-US" sz="2800" i="1" baseline="0">
                <a:latin typeface="Times New Roman" pitchFamily="18" charset="0"/>
              </a:rPr>
              <a:t>     address. The result is 201.4.22.0, which matches the</a:t>
            </a:r>
            <a:br>
              <a:rPr lang="en-US" sz="2800" i="1" baseline="0">
                <a:latin typeface="Times New Roman" pitchFamily="18" charset="0"/>
              </a:rPr>
            </a:br>
            <a:r>
              <a:rPr lang="en-US" sz="2800" i="1" baseline="0">
                <a:latin typeface="Times New Roman" pitchFamily="18" charset="0"/>
              </a:rPr>
              <a:t>     corresponding network address. The destination</a:t>
            </a:r>
            <a:br>
              <a:rPr lang="en-US" sz="2800" i="1" baseline="0">
                <a:latin typeface="Times New Roman" pitchFamily="18" charset="0"/>
              </a:rPr>
            </a:br>
            <a:r>
              <a:rPr lang="en-US" sz="2800" i="1" baseline="0">
                <a:latin typeface="Times New Roman" pitchFamily="18" charset="0"/>
              </a:rPr>
              <a:t>     address of the packet and the interface number m3 are</a:t>
            </a:r>
            <a:br>
              <a:rPr lang="en-US" sz="2800" i="1" baseline="0">
                <a:latin typeface="Times New Roman" pitchFamily="18" charset="0"/>
              </a:rPr>
            </a:br>
            <a:r>
              <a:rPr lang="en-US" sz="2800" i="1" baseline="0">
                <a:latin typeface="Times New Roman" pitchFamily="18" charset="0"/>
              </a:rPr>
              <a:t>     passed to ARP.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22.</a:t>
            </a:r>
            <a:fld id="{C6C25547-A9D8-486D-8534-D83B801D3AB1}" type="slidenum">
              <a:rPr lang="en-US"/>
              <a:pPr/>
              <a:t>2</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3381375" cy="579438"/>
          </a:xfrm>
          <a:prstGeom prst="rect">
            <a:avLst/>
          </a:prstGeom>
          <a:noFill/>
          <a:ln w="9525">
            <a:noFill/>
            <a:miter lim="800000"/>
            <a:headEnd/>
            <a:tailEnd/>
          </a:ln>
          <a:effectLst/>
        </p:spPr>
        <p:txBody>
          <a:bodyPr wrap="none">
            <a:spAutoFit/>
          </a:bodyPr>
          <a:lstStyle/>
          <a:p>
            <a:r>
              <a:rPr lang="en-US" baseline="0">
                <a:effectLst>
                  <a:outerShdw blurRad="38100" dist="38100" dir="2700000" algn="tl">
                    <a:srgbClr val="C0C0C0"/>
                  </a:outerShdw>
                </a:effectLst>
                <a:latin typeface="Times" pitchFamily="18" charset="0"/>
              </a:rPr>
              <a:t>22-1   DELIVERY</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565253" name="Rectangle 5"/>
          <p:cNvSpPr>
            <a:spLocks noChangeArrowheads="1"/>
          </p:cNvSpPr>
          <p:nvPr/>
        </p:nvSpPr>
        <p:spPr bwMode="auto">
          <a:xfrm>
            <a:off x="152400" y="1524000"/>
            <a:ext cx="8229600" cy="1373188"/>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The network layer supervises the handling of the packets by the underlying physical networks. We define this handling as the delivery of a packet.</a:t>
            </a:r>
          </a:p>
        </p:txBody>
      </p:sp>
      <p:sp>
        <p:nvSpPr>
          <p:cNvPr id="565277" name="Rectangle 29"/>
          <p:cNvSpPr>
            <a:spLocks noChangeArrowheads="1"/>
          </p:cNvSpPr>
          <p:nvPr/>
        </p:nvSpPr>
        <p:spPr bwMode="auto">
          <a:xfrm>
            <a:off x="304800" y="5048250"/>
            <a:ext cx="6705600" cy="4572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Direct Versus Indirect Delivery</a:t>
            </a:r>
          </a:p>
        </p:txBody>
      </p:sp>
      <p:sp>
        <p:nvSpPr>
          <p:cNvPr id="565278" name="Text Box 30"/>
          <p:cNvSpPr txBox="1">
            <a:spLocks noChangeArrowheads="1"/>
          </p:cNvSpPr>
          <p:nvPr/>
        </p:nvSpPr>
        <p:spPr bwMode="auto">
          <a:xfrm>
            <a:off x="317500" y="45720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C5C42E92-32BC-4D78-B7B6-F8F3F9429E9F}" type="slidenum">
              <a:rPr lang="en-US"/>
              <a:pPr/>
              <a:t>20</a:t>
            </a:fld>
            <a:endParaRPr lang="en-US"/>
          </a:p>
        </p:txBody>
      </p:sp>
      <p:sp>
        <p:nvSpPr>
          <p:cNvPr id="12216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1"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Show the forwarding process if a packet arrives at R1 in Figure 22.6 with the destination address 18.24.32.78.</a:t>
            </a:r>
          </a:p>
        </p:txBody>
      </p:sp>
      <p:sp>
        <p:nvSpPr>
          <p:cNvPr id="1221642" name="Text Box 10"/>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22.4</a:t>
            </a:r>
          </a:p>
        </p:txBody>
      </p:sp>
      <p:sp>
        <p:nvSpPr>
          <p:cNvPr id="1221643" name="Rectangle 11"/>
          <p:cNvSpPr>
            <a:spLocks noChangeArrowheads="1"/>
          </p:cNvSpPr>
          <p:nvPr/>
        </p:nvSpPr>
        <p:spPr bwMode="auto">
          <a:xfrm>
            <a:off x="228600" y="2438400"/>
            <a:ext cx="8686800" cy="3508375"/>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This time all masks are applied, one by one, to the destination address, but no matching network address is found. When it reaches the end of the table, the module gives the next-hop address 180.70.65.200 and interface number m2 to ARP. This is probably an outgoing package that needs to be sent, via the default router, to someplace else in the Internet.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smtClean="0"/>
              <a:t>Address aggregation is used to alleviate the problem of growing router tables</a:t>
            </a:r>
          </a:p>
          <a:p>
            <a:r>
              <a:rPr lang="en-US" dirty="0" smtClean="0"/>
              <a:t>Idea is that one router deals with organizational routing or other large group routing while another router sends all packets belonging to the organization or other large group of networks using the same table entry and all others to the internet</a:t>
            </a:r>
            <a:endParaRPr lang="en-US" dirty="0"/>
          </a:p>
        </p:txBody>
      </p:sp>
      <p:sp>
        <p:nvSpPr>
          <p:cNvPr id="3" name="Slide Number Placeholder 2"/>
          <p:cNvSpPr>
            <a:spLocks noGrp="1"/>
          </p:cNvSpPr>
          <p:nvPr>
            <p:ph type="sldNum" sz="quarter" idx="10"/>
          </p:nvPr>
        </p:nvSpPr>
        <p:spPr/>
        <p:txBody>
          <a:bodyPr/>
          <a:lstStyle/>
          <a:p>
            <a:r>
              <a:rPr lang="en-US" smtClean="0"/>
              <a:t>22.</a:t>
            </a:r>
            <a:fld id="{7E7609CD-03AD-4185-B3EC-2501544D7D29}"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4E07C6F5-6A5D-4EB2-AEF8-16A8E706698F}" type="slidenum">
              <a:rPr lang="en-US"/>
              <a:pPr/>
              <a:t>22</a:t>
            </a:fld>
            <a:endParaRPr lang="en-US"/>
          </a:p>
        </p:txBody>
      </p:sp>
      <p:sp>
        <p:nvSpPr>
          <p:cNvPr id="10946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46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4660" name="Text Box 4"/>
          <p:cNvSpPr txBox="1">
            <a:spLocks noChangeArrowheads="1"/>
          </p:cNvSpPr>
          <p:nvPr/>
        </p:nvSpPr>
        <p:spPr bwMode="auto">
          <a:xfrm>
            <a:off x="304800" y="381000"/>
            <a:ext cx="395763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22.7  </a:t>
            </a:r>
            <a:r>
              <a:rPr lang="en-US" sz="2000" i="1" baseline="0">
                <a:latin typeface="Times New Roman" pitchFamily="18" charset="0"/>
              </a:rPr>
              <a:t>Address aggregation</a:t>
            </a:r>
          </a:p>
        </p:txBody>
      </p:sp>
      <p:sp>
        <p:nvSpPr>
          <p:cNvPr id="10946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4662" name="Picture 6"/>
          <p:cNvPicPr>
            <a:picLocks noChangeAspect="1" noChangeArrowheads="1"/>
          </p:cNvPicPr>
          <p:nvPr/>
        </p:nvPicPr>
        <p:blipFill>
          <a:blip r:embed="rId3"/>
          <a:srcRect/>
          <a:stretch>
            <a:fillRect/>
          </a:stretch>
        </p:blipFill>
        <p:spPr bwMode="auto">
          <a:xfrm>
            <a:off x="490538" y="1255713"/>
            <a:ext cx="7815262" cy="4687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sz="2800" dirty="0" smtClean="0"/>
              <a:t>Longest mask matching allows group networking that are not geographically close to each other</a:t>
            </a:r>
          </a:p>
          <a:p>
            <a:r>
              <a:rPr lang="en-US" sz="2800" dirty="0" smtClean="0"/>
              <a:t>Routing tables sort the table by the longest to shortest mask value</a:t>
            </a:r>
          </a:p>
          <a:p>
            <a:r>
              <a:rPr lang="en-US" sz="2800" dirty="0" smtClean="0"/>
              <a:t>E.g. examine fig. 22.8. Suppose a packet arrives for organization 4 to router R2 with destination address 140.24.7.200. The first mask at router R2 is applied, which gives the network address 140.24.7.192. The packet is routed correctly. If the masks were not in order, e.g. /24 was applied first, the packet would not be routed correctly</a:t>
            </a:r>
            <a:endParaRPr lang="en-US" sz="2800" dirty="0"/>
          </a:p>
        </p:txBody>
      </p:sp>
      <p:sp>
        <p:nvSpPr>
          <p:cNvPr id="3" name="Slide Number Placeholder 2"/>
          <p:cNvSpPr>
            <a:spLocks noGrp="1"/>
          </p:cNvSpPr>
          <p:nvPr>
            <p:ph type="sldNum" sz="quarter" idx="10"/>
          </p:nvPr>
        </p:nvSpPr>
        <p:spPr/>
        <p:txBody>
          <a:bodyPr/>
          <a:lstStyle/>
          <a:p>
            <a:r>
              <a:rPr lang="en-US" smtClean="0"/>
              <a:t>22.</a:t>
            </a:r>
            <a:fld id="{7E7609CD-03AD-4185-B3EC-2501544D7D29}"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8837A12E-85C4-4A03-B126-C3A2157B837F}" type="slidenum">
              <a:rPr lang="en-US"/>
              <a:pPr/>
              <a:t>24</a:t>
            </a:fld>
            <a:endParaRPr lang="en-US"/>
          </a:p>
        </p:txBody>
      </p:sp>
      <p:sp>
        <p:nvSpPr>
          <p:cNvPr id="109670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1096707" name="Line 3"/>
          <p:cNvSpPr>
            <a:spLocks noChangeShapeType="1"/>
          </p:cNvSpPr>
          <p:nvPr/>
        </p:nvSpPr>
        <p:spPr bwMode="auto">
          <a:xfrm>
            <a:off x="152400" y="609600"/>
            <a:ext cx="8763000" cy="0"/>
          </a:xfrm>
          <a:prstGeom prst="line">
            <a:avLst/>
          </a:prstGeom>
          <a:noFill/>
          <a:ln w="19050">
            <a:solidFill>
              <a:schemeClr val="hlink"/>
            </a:solidFill>
            <a:round/>
            <a:headEnd/>
            <a:tailEnd/>
          </a:ln>
          <a:effectLst/>
        </p:spPr>
        <p:txBody>
          <a:bodyPr/>
          <a:lstStyle/>
          <a:p>
            <a:endParaRPr lang="en-US"/>
          </a:p>
        </p:txBody>
      </p:sp>
      <p:sp>
        <p:nvSpPr>
          <p:cNvPr id="1096708" name="Text Box 4"/>
          <p:cNvSpPr txBox="1">
            <a:spLocks noChangeArrowheads="1"/>
          </p:cNvSpPr>
          <p:nvPr/>
        </p:nvSpPr>
        <p:spPr bwMode="auto">
          <a:xfrm>
            <a:off x="304800" y="152400"/>
            <a:ext cx="4302125"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22.8  </a:t>
            </a:r>
            <a:r>
              <a:rPr lang="en-US" sz="2000" i="1" baseline="0">
                <a:latin typeface="Times New Roman" pitchFamily="18" charset="0"/>
              </a:rPr>
              <a:t>Longest mask matching</a:t>
            </a:r>
          </a:p>
        </p:txBody>
      </p:sp>
      <p:sp>
        <p:nvSpPr>
          <p:cNvPr id="1096709"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096710" name="Picture 6"/>
          <p:cNvPicPr>
            <a:picLocks noChangeAspect="1" noChangeArrowheads="1"/>
          </p:cNvPicPr>
          <p:nvPr/>
        </p:nvPicPr>
        <p:blipFill>
          <a:blip r:embed="rId3"/>
          <a:srcRect/>
          <a:stretch>
            <a:fillRect/>
          </a:stretch>
        </p:blipFill>
        <p:spPr bwMode="auto">
          <a:xfrm>
            <a:off x="1071563" y="838200"/>
            <a:ext cx="6472237" cy="5186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smtClean="0"/>
              <a:t>Hierarchical routing uses a hierarchy to reduce the size of routing tables</a:t>
            </a:r>
          </a:p>
          <a:p>
            <a:r>
              <a:rPr lang="en-US" dirty="0" smtClean="0"/>
              <a:t>The rest of the internet doesn’t need to be aware of the hierarchy – all packets that are part of the hierarchy are sent to the top of the hierarchy which passes packets to the next part of the hierarchy as appropriate</a:t>
            </a:r>
            <a:endParaRPr lang="en-US" dirty="0"/>
          </a:p>
        </p:txBody>
      </p:sp>
      <p:sp>
        <p:nvSpPr>
          <p:cNvPr id="3" name="Slide Number Placeholder 2"/>
          <p:cNvSpPr>
            <a:spLocks noGrp="1"/>
          </p:cNvSpPr>
          <p:nvPr>
            <p:ph type="sldNum" sz="quarter" idx="10"/>
          </p:nvPr>
        </p:nvSpPr>
        <p:spPr/>
        <p:txBody>
          <a:bodyPr/>
          <a:lstStyle/>
          <a:p>
            <a:r>
              <a:rPr lang="en-US" smtClean="0"/>
              <a:t>22.</a:t>
            </a:r>
            <a:fld id="{7E7609CD-03AD-4185-B3EC-2501544D7D2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5FF74D7D-4FEB-43D0-9900-24DD8C70EFD6}" type="slidenum">
              <a:rPr lang="en-US"/>
              <a:pPr/>
              <a:t>26</a:t>
            </a:fld>
            <a:endParaRPr lang="en-US"/>
          </a:p>
        </p:txBody>
      </p:sp>
      <p:sp>
        <p:nvSpPr>
          <p:cNvPr id="12236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9" name="Rectangle 9"/>
          <p:cNvSpPr>
            <a:spLocks noChangeArrowheads="1"/>
          </p:cNvSpPr>
          <p:nvPr/>
        </p:nvSpPr>
        <p:spPr bwMode="auto">
          <a:xfrm>
            <a:off x="228600" y="914400"/>
            <a:ext cx="8686800" cy="350837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As an example of hierarchical routing, let us consider Figure 22.9. A regional ISP is granted 16,384 addresses starting from 120.14.64.0. The regional ISP has decided to divide this block into four subblocks, each with 4096 addresses. Three of these subblocks are assigned to three</a:t>
            </a:r>
          </a:p>
          <a:p>
            <a:pPr algn="just"/>
            <a:r>
              <a:rPr lang="en-US" sz="2800" i="1" baseline="0">
                <a:latin typeface="Times New Roman" pitchFamily="18" charset="0"/>
              </a:rPr>
              <a:t>local ISPs; the second subblock is reserved for future use. Note that the mask for each block is /20 because the original block with mask /18 is divided into 4 blocks.</a:t>
            </a:r>
          </a:p>
        </p:txBody>
      </p:sp>
      <p:sp>
        <p:nvSpPr>
          <p:cNvPr id="1223690" name="Text Box 10"/>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22.5</a:t>
            </a:r>
          </a:p>
        </p:txBody>
      </p:sp>
      <p:sp>
        <p:nvSpPr>
          <p:cNvPr id="1223691" name="Rectangle 11"/>
          <p:cNvSpPr>
            <a:spLocks noChangeArrowheads="1"/>
          </p:cNvSpPr>
          <p:nvPr/>
        </p:nvSpPr>
        <p:spPr bwMode="auto">
          <a:xfrm>
            <a:off x="152400" y="45720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first local ISP has divided its assigned subblock into 8 smaller blocks and assigned each to a small ISP. Each small ISP provides services to 128 households, each using four addresses.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22.</a:t>
            </a:r>
            <a:fld id="{62E4FBDD-6392-484A-80FD-2EC898CAAB9E}" type="slidenum">
              <a:rPr lang="en-US"/>
              <a:pPr/>
              <a:t>27</a:t>
            </a:fld>
            <a:endParaRPr lang="en-US"/>
          </a:p>
        </p:txBody>
      </p:sp>
      <p:sp>
        <p:nvSpPr>
          <p:cNvPr id="12359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7" name="Rectangle 9"/>
          <p:cNvSpPr>
            <a:spLocks noChangeArrowheads="1"/>
          </p:cNvSpPr>
          <p:nvPr/>
        </p:nvSpPr>
        <p:spPr bwMode="auto">
          <a:xfrm>
            <a:off x="228600" y="914400"/>
            <a:ext cx="8686800" cy="137318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second local ISP has divided its block into 4 blocks and has assigned the addresses to four large organizations.</a:t>
            </a:r>
          </a:p>
        </p:txBody>
      </p:sp>
      <p:sp>
        <p:nvSpPr>
          <p:cNvPr id="1235978"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22.5 (continued)</a:t>
            </a:r>
          </a:p>
        </p:txBody>
      </p:sp>
      <p:sp>
        <p:nvSpPr>
          <p:cNvPr id="1235979" name="Rectangle 11"/>
          <p:cNvSpPr>
            <a:spLocks noChangeArrowheads="1"/>
          </p:cNvSpPr>
          <p:nvPr/>
        </p:nvSpPr>
        <p:spPr bwMode="auto">
          <a:xfrm>
            <a:off x="152400" y="43434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folHlink"/>
                </a:solidFill>
                <a:latin typeface="Times New Roman" pitchFamily="18" charset="0"/>
              </a:rPr>
              <a:t>There is a sense of hierarchy in this configuration. All routers in the Internet send a packet with destination address 120.14.64.0 to 120.14.127.255 to the regional ISP.</a:t>
            </a:r>
          </a:p>
        </p:txBody>
      </p:sp>
      <p:sp>
        <p:nvSpPr>
          <p:cNvPr id="1235980" name="Rectangle 12"/>
          <p:cNvSpPr>
            <a:spLocks noChangeArrowheads="1"/>
          </p:cNvSpPr>
          <p:nvPr/>
        </p:nvSpPr>
        <p:spPr bwMode="auto">
          <a:xfrm>
            <a:off x="152400" y="24384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third local ISP has divided its block into 16 blocks and assigned each block to a small organization. Each small organization has 256 addresses, and the mask is /24.</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0F93F613-33ED-48AD-BD93-9602B1F548D0}" type="slidenum">
              <a:rPr lang="en-US"/>
              <a:pPr/>
              <a:t>28</a:t>
            </a:fld>
            <a:endParaRPr lang="en-US"/>
          </a:p>
        </p:txBody>
      </p:sp>
      <p:sp>
        <p:nvSpPr>
          <p:cNvPr id="10987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8755"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098756" name="Text Box 4"/>
          <p:cNvSpPr txBox="1">
            <a:spLocks noChangeArrowheads="1"/>
          </p:cNvSpPr>
          <p:nvPr/>
        </p:nvSpPr>
        <p:spPr bwMode="auto">
          <a:xfrm>
            <a:off x="304800" y="228600"/>
            <a:ext cx="505460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22.9  </a:t>
            </a:r>
            <a:r>
              <a:rPr lang="en-US" sz="2000" i="1" baseline="0">
                <a:latin typeface="Times New Roman" pitchFamily="18" charset="0"/>
              </a:rPr>
              <a:t>Hierarchical routing with ISPs</a:t>
            </a:r>
          </a:p>
        </p:txBody>
      </p:sp>
      <p:sp>
        <p:nvSpPr>
          <p:cNvPr id="10987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8758" name="Picture 6"/>
          <p:cNvPicPr>
            <a:picLocks noChangeAspect="1" noChangeArrowheads="1"/>
          </p:cNvPicPr>
          <p:nvPr/>
        </p:nvPicPr>
        <p:blipFill>
          <a:blip r:embed="rId3"/>
          <a:srcRect/>
          <a:stretch>
            <a:fillRect/>
          </a:stretch>
        </p:blipFill>
        <p:spPr bwMode="auto">
          <a:xfrm>
            <a:off x="152400" y="1295400"/>
            <a:ext cx="8894763" cy="415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8EE6F5EF-712D-4284-AC75-C5EEDB9E5E73}" type="slidenum">
              <a:rPr lang="en-US"/>
              <a:pPr/>
              <a:t>29</a:t>
            </a:fld>
            <a:endParaRPr lang="en-US"/>
          </a:p>
        </p:txBody>
      </p:sp>
      <p:sp>
        <p:nvSpPr>
          <p:cNvPr id="11008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08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0804" name="Text Box 4"/>
          <p:cNvSpPr txBox="1">
            <a:spLocks noChangeArrowheads="1"/>
          </p:cNvSpPr>
          <p:nvPr/>
        </p:nvSpPr>
        <p:spPr bwMode="auto">
          <a:xfrm>
            <a:off x="304800" y="381000"/>
            <a:ext cx="541813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22.10  </a:t>
            </a:r>
            <a:r>
              <a:rPr lang="en-US" sz="2000" i="1" baseline="0">
                <a:latin typeface="Times New Roman" pitchFamily="18" charset="0"/>
              </a:rPr>
              <a:t>Common fields in a routing table</a:t>
            </a:r>
          </a:p>
        </p:txBody>
      </p:sp>
      <p:sp>
        <p:nvSpPr>
          <p:cNvPr id="11008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0806" name="Picture 6"/>
          <p:cNvPicPr>
            <a:picLocks noChangeAspect="1" noChangeArrowheads="1"/>
          </p:cNvPicPr>
          <p:nvPr/>
        </p:nvPicPr>
        <p:blipFill>
          <a:blip r:embed="rId3"/>
          <a:srcRect/>
          <a:stretch>
            <a:fillRect/>
          </a:stretch>
        </p:blipFill>
        <p:spPr bwMode="auto">
          <a:xfrm>
            <a:off x="398463" y="2622550"/>
            <a:ext cx="8135937" cy="1128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p:txBody>
          <a:bodyPr/>
          <a:lstStyle/>
          <a:p>
            <a:r>
              <a:rPr lang="en-US" dirty="0" smtClean="0"/>
              <a:t>Direct delivery occurs when a packet is to be delivered to a destination in the same network OR from the last router</a:t>
            </a:r>
          </a:p>
          <a:p>
            <a:r>
              <a:rPr lang="en-US" dirty="0" smtClean="0"/>
              <a:t>Indirect delivery occurs when the packet is to be delivered to a destination in a different network.</a:t>
            </a:r>
            <a:endParaRPr lang="en-US" dirty="0"/>
          </a:p>
        </p:txBody>
      </p:sp>
      <p:sp>
        <p:nvSpPr>
          <p:cNvPr id="2" name="Slide Number Placeholder 1"/>
          <p:cNvSpPr>
            <a:spLocks noGrp="1"/>
          </p:cNvSpPr>
          <p:nvPr>
            <p:ph type="sldNum" sz="quarter" idx="10"/>
          </p:nvPr>
        </p:nvSpPr>
        <p:spPr/>
        <p:txBody>
          <a:bodyPr/>
          <a:lstStyle/>
          <a:p>
            <a:r>
              <a:rPr lang="en-US" smtClean="0"/>
              <a:t>22.</a:t>
            </a:r>
            <a:fld id="{1B477E62-3EC0-4321-B2AD-BABF897901D0}"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22.</a:t>
            </a:r>
            <a:fld id="{F63FFA6B-75BF-4CD8-AEB9-911882DEF86D}" type="slidenum">
              <a:rPr lang="en-US"/>
              <a:pPr/>
              <a:t>30</a:t>
            </a:fld>
            <a:endParaRPr lang="en-US"/>
          </a:p>
        </p:txBody>
      </p:sp>
      <p:sp>
        <p:nvSpPr>
          <p:cNvPr id="12257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7" name="Rectangle 9"/>
          <p:cNvSpPr>
            <a:spLocks noChangeArrowheads="1"/>
          </p:cNvSpPr>
          <p:nvPr/>
        </p:nvSpPr>
        <p:spPr bwMode="auto">
          <a:xfrm>
            <a:off x="76200" y="1143000"/>
            <a:ext cx="8915400" cy="43624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One utility that can be used to find the contents of a routing table for a host or router is </a:t>
            </a:r>
            <a:r>
              <a:rPr lang="en-US" sz="2800" i="1" baseline="0">
                <a:solidFill>
                  <a:schemeClr val="hlink"/>
                </a:solidFill>
                <a:latin typeface="Times New Roman" pitchFamily="18" charset="0"/>
              </a:rPr>
              <a:t>netstat</a:t>
            </a:r>
            <a:r>
              <a:rPr lang="en-US" sz="2800" i="1" baseline="0">
                <a:latin typeface="Times New Roman" pitchFamily="18" charset="0"/>
              </a:rPr>
              <a:t> in UNIX or LINUX. The next slide shows the list of the contents of a default server. We have used two options, r and n. The option r indicates that we are interested in the routing table, and the option </a:t>
            </a:r>
            <a:r>
              <a:rPr lang="en-US" sz="2800" i="1" baseline="0">
                <a:solidFill>
                  <a:schemeClr val="hlink"/>
                </a:solidFill>
                <a:latin typeface="Times New Roman" pitchFamily="18" charset="0"/>
              </a:rPr>
              <a:t>n</a:t>
            </a:r>
            <a:r>
              <a:rPr lang="en-US" sz="2800" i="1" baseline="0">
                <a:latin typeface="Times New Roman" pitchFamily="18" charset="0"/>
              </a:rPr>
              <a:t> indicates that we are looking for numeric addresses. Note that this is a routing table for a host, not a router. Although we discussed the routing table for a router throughout the chapter, a host also needs a routing table.</a:t>
            </a:r>
          </a:p>
        </p:txBody>
      </p:sp>
      <p:sp>
        <p:nvSpPr>
          <p:cNvPr id="1225738" name="Text Box 10"/>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22.6</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2CBFC2D4-1DE5-4CC1-806F-DB8382452660}" type="slidenum">
              <a:rPr lang="en-US"/>
              <a:pPr/>
              <a:t>31</a:t>
            </a:fld>
            <a:endParaRPr lang="en-US"/>
          </a:p>
        </p:txBody>
      </p:sp>
      <p:sp>
        <p:nvSpPr>
          <p:cNvPr id="12380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6"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22.6 (continued)</a:t>
            </a:r>
          </a:p>
        </p:txBody>
      </p:sp>
      <p:sp>
        <p:nvSpPr>
          <p:cNvPr id="1238028" name="Rectangle 12"/>
          <p:cNvSpPr>
            <a:spLocks noChangeArrowheads="1"/>
          </p:cNvSpPr>
          <p:nvPr/>
        </p:nvSpPr>
        <p:spPr bwMode="auto">
          <a:xfrm>
            <a:off x="76200" y="3352800"/>
            <a:ext cx="8915400" cy="308133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destination column here defines the network address. The term gateway used by UNIX is synonymous with router. This column actually defines the address of the next hop. The value 0.0.0.0 shows that the delivery is direct. The last entry has a flag of G, which means that the destination can be reached through a router (default router). The Iface defines the interface.</a:t>
            </a:r>
          </a:p>
        </p:txBody>
      </p:sp>
      <p:pic>
        <p:nvPicPr>
          <p:cNvPr id="1238029" name="Picture 13"/>
          <p:cNvPicPr>
            <a:picLocks noChangeAspect="1" noChangeArrowheads="1"/>
          </p:cNvPicPr>
          <p:nvPr/>
        </p:nvPicPr>
        <p:blipFill>
          <a:blip r:embed="rId3"/>
          <a:srcRect/>
          <a:stretch>
            <a:fillRect/>
          </a:stretch>
        </p:blipFill>
        <p:spPr bwMode="auto">
          <a:xfrm>
            <a:off x="177800" y="1219200"/>
            <a:ext cx="8585200" cy="1989138"/>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74B90D99-457F-4A80-B021-2B62C5A8DEF6}" type="slidenum">
              <a:rPr lang="en-US"/>
              <a:pPr/>
              <a:t>32</a:t>
            </a:fld>
            <a:endParaRPr lang="en-US"/>
          </a:p>
        </p:txBody>
      </p:sp>
      <p:sp>
        <p:nvSpPr>
          <p:cNvPr id="12400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3" name="Text Box 9"/>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22.6 (continued)</a:t>
            </a:r>
          </a:p>
        </p:txBody>
      </p:sp>
      <p:sp>
        <p:nvSpPr>
          <p:cNvPr id="1240074" name="Rectangle 10"/>
          <p:cNvSpPr>
            <a:spLocks noChangeArrowheads="1"/>
          </p:cNvSpPr>
          <p:nvPr/>
        </p:nvSpPr>
        <p:spPr bwMode="auto">
          <a:xfrm>
            <a:off x="76200" y="1295400"/>
            <a:ext cx="8915400" cy="137318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More information about the IP address and physical address of the server can be found by using the </a:t>
            </a:r>
            <a:r>
              <a:rPr lang="en-US" sz="2800" i="1" baseline="0">
                <a:solidFill>
                  <a:schemeClr val="hlink"/>
                </a:solidFill>
                <a:latin typeface="Times New Roman" pitchFamily="18" charset="0"/>
              </a:rPr>
              <a:t>ifconfig </a:t>
            </a:r>
            <a:r>
              <a:rPr lang="en-US" sz="2800" i="1" baseline="0">
                <a:latin typeface="Times New Roman" pitchFamily="18" charset="0"/>
              </a:rPr>
              <a:t>command on the given interface (eth0).</a:t>
            </a:r>
          </a:p>
        </p:txBody>
      </p:sp>
      <p:pic>
        <p:nvPicPr>
          <p:cNvPr id="1240076" name="Picture 12"/>
          <p:cNvPicPr>
            <a:picLocks noChangeAspect="1" noChangeArrowheads="1"/>
          </p:cNvPicPr>
          <p:nvPr/>
        </p:nvPicPr>
        <p:blipFill>
          <a:blip r:embed="rId3"/>
          <a:srcRect/>
          <a:stretch>
            <a:fillRect/>
          </a:stretch>
        </p:blipFill>
        <p:spPr bwMode="auto">
          <a:xfrm>
            <a:off x="255588" y="3114675"/>
            <a:ext cx="8631237" cy="130492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0841889C-8E87-4D75-AD70-FA83FC01F680}" type="slidenum">
              <a:rPr lang="en-US"/>
              <a:pPr/>
              <a:t>33</a:t>
            </a:fld>
            <a:endParaRPr lang="en-US"/>
          </a:p>
        </p:txBody>
      </p:sp>
      <p:sp>
        <p:nvSpPr>
          <p:cNvPr id="11028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28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2852" name="Text Box 4"/>
          <p:cNvSpPr txBox="1">
            <a:spLocks noChangeArrowheads="1"/>
          </p:cNvSpPr>
          <p:nvPr/>
        </p:nvSpPr>
        <p:spPr bwMode="auto">
          <a:xfrm>
            <a:off x="304800" y="381000"/>
            <a:ext cx="668813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22.11  </a:t>
            </a:r>
            <a:r>
              <a:rPr lang="en-US" sz="2000" i="1" baseline="0">
                <a:latin typeface="Times New Roman" pitchFamily="18" charset="0"/>
              </a:rPr>
              <a:t>Configuration of the server for Example 22.6</a:t>
            </a:r>
          </a:p>
        </p:txBody>
      </p:sp>
      <p:sp>
        <p:nvSpPr>
          <p:cNvPr id="11028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2854" name="Picture 6"/>
          <p:cNvPicPr>
            <a:picLocks noChangeAspect="1" noChangeArrowheads="1"/>
          </p:cNvPicPr>
          <p:nvPr/>
        </p:nvPicPr>
        <p:blipFill>
          <a:blip r:embed="rId3"/>
          <a:srcRect/>
          <a:stretch>
            <a:fillRect/>
          </a:stretch>
        </p:blipFill>
        <p:spPr bwMode="auto">
          <a:xfrm>
            <a:off x="484188" y="2103438"/>
            <a:ext cx="7897812" cy="2620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22.</a:t>
            </a:r>
            <a:fld id="{47A8B29F-F42A-4432-B0EC-6E544AEDAC6A}" type="slidenum">
              <a:rPr lang="en-US"/>
              <a:pPr/>
              <a:t>34</a:t>
            </a:fld>
            <a:endParaRPr lang="en-US"/>
          </a:p>
        </p:txBody>
      </p:sp>
      <p:sp>
        <p:nvSpPr>
          <p:cNvPr id="1078274"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8275" name="Text Box 3"/>
          <p:cNvSpPr txBox="1">
            <a:spLocks noChangeArrowheads="1"/>
          </p:cNvSpPr>
          <p:nvPr/>
        </p:nvSpPr>
        <p:spPr bwMode="auto">
          <a:xfrm>
            <a:off x="228600" y="228600"/>
            <a:ext cx="7761288" cy="579438"/>
          </a:xfrm>
          <a:prstGeom prst="rect">
            <a:avLst/>
          </a:prstGeom>
          <a:noFill/>
          <a:ln w="9525">
            <a:noFill/>
            <a:miter lim="800000"/>
            <a:headEnd/>
            <a:tailEnd/>
          </a:ln>
          <a:effectLst/>
        </p:spPr>
        <p:txBody>
          <a:bodyPr wrap="none">
            <a:spAutoFit/>
          </a:bodyPr>
          <a:lstStyle/>
          <a:p>
            <a:r>
              <a:rPr lang="en-US" baseline="0">
                <a:effectLst>
                  <a:outerShdw blurRad="38100" dist="38100" dir="2700000" algn="tl">
                    <a:srgbClr val="C0C0C0"/>
                  </a:outerShdw>
                </a:effectLst>
                <a:latin typeface="Times" pitchFamily="18" charset="0"/>
              </a:rPr>
              <a:t>22-3   UNICAST ROUTING PROTOCOLS</a:t>
            </a:r>
          </a:p>
        </p:txBody>
      </p:sp>
      <p:sp>
        <p:nvSpPr>
          <p:cNvPr id="10782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8277" name="Rectangle 5"/>
          <p:cNvSpPr>
            <a:spLocks noChangeArrowheads="1"/>
          </p:cNvSpPr>
          <p:nvPr/>
        </p:nvSpPr>
        <p:spPr bwMode="auto">
          <a:xfrm>
            <a:off x="304800" y="914400"/>
            <a:ext cx="8229600" cy="3081338"/>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A routing table can be either static or dynamic. A static table is one with manual entries. A dynamic table is one that is updated automatically when there is a change somewhere in the Internet. A routing protocol is a combination of rules and procedures that lets routers in the Internet inform each other of changes. </a:t>
            </a:r>
          </a:p>
        </p:txBody>
      </p:sp>
      <p:sp>
        <p:nvSpPr>
          <p:cNvPr id="1078278" name="Rectangle 6"/>
          <p:cNvSpPr>
            <a:spLocks noChangeArrowheads="1"/>
          </p:cNvSpPr>
          <p:nvPr/>
        </p:nvSpPr>
        <p:spPr bwMode="auto">
          <a:xfrm>
            <a:off x="304800" y="4438650"/>
            <a:ext cx="67056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Optimization</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Intra- and Interdomain Routing</a:t>
            </a:r>
          </a:p>
          <a:p>
            <a:pPr>
              <a:buClr>
                <a:schemeClr val="tx1"/>
              </a:buClr>
              <a:buSzPct val="117000"/>
              <a:buFont typeface="Wingdings" pitchFamily="2" charset="2"/>
              <a:buNone/>
            </a:pPr>
            <a:r>
              <a:rPr lang="en-US" sz="2400" baseline="0">
                <a:solidFill>
                  <a:srgbClr val="0033CC"/>
                </a:solidFill>
                <a:latin typeface="Times New Roman" pitchFamily="18" charset="0"/>
              </a:rPr>
              <a:t>Distance Vector Routing and RIP</a:t>
            </a:r>
          </a:p>
          <a:p>
            <a:pPr>
              <a:buClr>
                <a:schemeClr val="tx1"/>
              </a:buClr>
              <a:buSzPct val="117000"/>
              <a:buFont typeface="Wingdings" pitchFamily="2" charset="2"/>
              <a:buNone/>
            </a:pPr>
            <a:r>
              <a:rPr lang="en-US" sz="2400" baseline="0">
                <a:solidFill>
                  <a:srgbClr val="0033CC"/>
                </a:solidFill>
                <a:latin typeface="Times New Roman" pitchFamily="18" charset="0"/>
              </a:rPr>
              <a:t>Link State Routing and OSPF</a:t>
            </a:r>
          </a:p>
          <a:p>
            <a:pPr>
              <a:buClr>
                <a:schemeClr val="tx1"/>
              </a:buClr>
              <a:buSzPct val="117000"/>
              <a:buFont typeface="Wingdings" pitchFamily="2" charset="2"/>
              <a:buNone/>
            </a:pPr>
            <a:r>
              <a:rPr lang="en-US" sz="2400" baseline="0">
                <a:solidFill>
                  <a:srgbClr val="0033CC"/>
                </a:solidFill>
                <a:latin typeface="Times New Roman" pitchFamily="18" charset="0"/>
              </a:rPr>
              <a:t>Path Vector Routing and BGP</a:t>
            </a:r>
          </a:p>
        </p:txBody>
      </p:sp>
      <p:sp>
        <p:nvSpPr>
          <p:cNvPr id="1078279" name="Text Box 7"/>
          <p:cNvSpPr txBox="1">
            <a:spLocks noChangeArrowheads="1"/>
          </p:cNvSpPr>
          <p:nvPr/>
        </p:nvSpPr>
        <p:spPr bwMode="auto">
          <a:xfrm>
            <a:off x="317500" y="39624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smtClean="0"/>
              <a:t>An autonomous system is a group of networks and routers under the authority of a single administration.</a:t>
            </a:r>
          </a:p>
          <a:p>
            <a:r>
              <a:rPr lang="en-US" dirty="0" smtClean="0"/>
              <a:t>Routing inside an autonomous system is referred to as </a:t>
            </a:r>
            <a:r>
              <a:rPr lang="en-US" dirty="0" err="1" smtClean="0"/>
              <a:t>intradomain</a:t>
            </a:r>
            <a:r>
              <a:rPr lang="en-US" dirty="0" smtClean="0"/>
              <a:t> routing</a:t>
            </a:r>
          </a:p>
          <a:p>
            <a:r>
              <a:rPr lang="en-US" dirty="0" smtClean="0"/>
              <a:t>Routing between autonomous systems is referred to as </a:t>
            </a:r>
            <a:r>
              <a:rPr lang="en-US" dirty="0" err="1" smtClean="0"/>
              <a:t>interdomain</a:t>
            </a:r>
            <a:r>
              <a:rPr lang="en-US" dirty="0" smtClean="0"/>
              <a:t> routing</a:t>
            </a:r>
            <a:endParaRPr lang="en-US" dirty="0"/>
          </a:p>
        </p:txBody>
      </p:sp>
      <p:sp>
        <p:nvSpPr>
          <p:cNvPr id="3" name="Slide Number Placeholder 2"/>
          <p:cNvSpPr>
            <a:spLocks noGrp="1"/>
          </p:cNvSpPr>
          <p:nvPr>
            <p:ph type="sldNum" sz="quarter" idx="10"/>
          </p:nvPr>
        </p:nvSpPr>
        <p:spPr/>
        <p:txBody>
          <a:bodyPr/>
          <a:lstStyle/>
          <a:p>
            <a:r>
              <a:rPr lang="en-US" smtClean="0"/>
              <a:t>22.</a:t>
            </a:r>
            <a:fld id="{7E7609CD-03AD-4185-B3EC-2501544D7D29}"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D581E20F-7621-40A7-B5C9-83F9652E1BBB}" type="slidenum">
              <a:rPr lang="en-US"/>
              <a:pPr/>
              <a:t>36</a:t>
            </a:fld>
            <a:endParaRPr lang="en-US"/>
          </a:p>
        </p:txBody>
      </p:sp>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4900" name="Text Box 4"/>
          <p:cNvSpPr txBox="1">
            <a:spLocks noChangeArrowheads="1"/>
          </p:cNvSpPr>
          <p:nvPr/>
        </p:nvSpPr>
        <p:spPr bwMode="auto">
          <a:xfrm>
            <a:off x="304800" y="381000"/>
            <a:ext cx="4151313"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22.12  </a:t>
            </a:r>
            <a:r>
              <a:rPr lang="en-US" sz="2000" i="1" baseline="0">
                <a:latin typeface="Times New Roman" pitchFamily="18" charset="0"/>
              </a:rPr>
              <a:t>Autonomous systems</a:t>
            </a:r>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4902" name="Picture 6"/>
          <p:cNvPicPr>
            <a:picLocks noChangeAspect="1" noChangeArrowheads="1"/>
          </p:cNvPicPr>
          <p:nvPr/>
        </p:nvPicPr>
        <p:blipFill>
          <a:blip r:embed="rId3"/>
          <a:srcRect/>
          <a:stretch>
            <a:fillRect/>
          </a:stretch>
        </p:blipFill>
        <p:spPr bwMode="auto">
          <a:xfrm>
            <a:off x="836613" y="1447800"/>
            <a:ext cx="7011987" cy="4329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801D9BC3-B655-4CAB-B383-1F563005CCC0}" type="slidenum">
              <a:rPr lang="en-US"/>
              <a:pPr/>
              <a:t>37</a:t>
            </a:fld>
            <a:endParaRPr lang="en-US"/>
          </a:p>
        </p:txBody>
      </p:sp>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6948" name="Text Box 4"/>
          <p:cNvSpPr txBox="1">
            <a:spLocks noChangeArrowheads="1"/>
          </p:cNvSpPr>
          <p:nvPr/>
        </p:nvSpPr>
        <p:spPr bwMode="auto">
          <a:xfrm>
            <a:off x="304800" y="381000"/>
            <a:ext cx="4665663"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22.13  </a:t>
            </a:r>
            <a:r>
              <a:rPr lang="en-US" sz="2000" i="1" baseline="0">
                <a:latin typeface="Times New Roman" pitchFamily="18" charset="0"/>
              </a:rPr>
              <a:t>Popular routing protocols</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6951" name="Picture 7"/>
          <p:cNvPicPr>
            <a:picLocks noChangeAspect="1" noChangeArrowheads="1"/>
          </p:cNvPicPr>
          <p:nvPr/>
        </p:nvPicPr>
        <p:blipFill>
          <a:blip r:embed="rId3"/>
          <a:srcRect/>
          <a:stretch>
            <a:fillRect/>
          </a:stretch>
        </p:blipFill>
        <p:spPr bwMode="auto">
          <a:xfrm>
            <a:off x="782638" y="2030413"/>
            <a:ext cx="6837362" cy="3227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 Routing</a:t>
            </a:r>
            <a:endParaRPr lang="en-US" dirty="0"/>
          </a:p>
        </p:txBody>
      </p:sp>
      <p:sp>
        <p:nvSpPr>
          <p:cNvPr id="3" name="Content Placeholder 2"/>
          <p:cNvSpPr>
            <a:spLocks noGrp="1"/>
          </p:cNvSpPr>
          <p:nvPr>
            <p:ph idx="1"/>
          </p:nvPr>
        </p:nvSpPr>
        <p:spPr/>
        <p:txBody>
          <a:bodyPr/>
          <a:lstStyle/>
          <a:p>
            <a:r>
              <a:rPr lang="en-US" dirty="0" smtClean="0"/>
              <a:t>The least-cost route between any two nodes is the route with minimum distance</a:t>
            </a:r>
          </a:p>
          <a:p>
            <a:r>
              <a:rPr lang="en-US" dirty="0" smtClean="0"/>
              <a:t>Each node maintains a vector (table) of minimum distances to every node</a:t>
            </a:r>
          </a:p>
          <a:p>
            <a:r>
              <a:rPr lang="en-US" dirty="0" smtClean="0"/>
              <a:t>The table also guides packets to the desired node by showing the next hop</a:t>
            </a:r>
            <a:endParaRPr lang="en-US" dirty="0"/>
          </a:p>
        </p:txBody>
      </p:sp>
      <p:sp>
        <p:nvSpPr>
          <p:cNvPr id="4" name="Slide Number Placeholder 3"/>
          <p:cNvSpPr>
            <a:spLocks noGrp="1"/>
          </p:cNvSpPr>
          <p:nvPr>
            <p:ph type="sldNum" sz="quarter" idx="10"/>
          </p:nvPr>
        </p:nvSpPr>
        <p:spPr/>
        <p:txBody>
          <a:bodyPr/>
          <a:lstStyle/>
          <a:p>
            <a:r>
              <a:rPr lang="en-US" smtClean="0"/>
              <a:t>22.</a:t>
            </a:r>
            <a:fld id="{2D193F4C-97CB-441E-A340-F8447693B63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6AA4D593-4093-4687-A4F3-05974A072FF5}" type="slidenum">
              <a:rPr lang="en-US"/>
              <a:pPr/>
              <a:t>39</a:t>
            </a:fld>
            <a:endParaRPr lang="en-US"/>
          </a:p>
        </p:txBody>
      </p:sp>
      <p:sp>
        <p:nvSpPr>
          <p:cNvPr id="11089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89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8996" name="Text Box 4"/>
          <p:cNvSpPr txBox="1">
            <a:spLocks noChangeArrowheads="1"/>
          </p:cNvSpPr>
          <p:nvPr/>
        </p:nvSpPr>
        <p:spPr bwMode="auto">
          <a:xfrm>
            <a:off x="304800" y="381000"/>
            <a:ext cx="508000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22.14  </a:t>
            </a:r>
            <a:r>
              <a:rPr lang="en-US" sz="2000" i="1" baseline="0">
                <a:latin typeface="Times New Roman" pitchFamily="18" charset="0"/>
              </a:rPr>
              <a:t>Distance vector routing tables</a:t>
            </a:r>
          </a:p>
        </p:txBody>
      </p:sp>
      <p:sp>
        <p:nvSpPr>
          <p:cNvPr id="1108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8999" name="Picture 7"/>
          <p:cNvPicPr>
            <a:picLocks noChangeAspect="1" noChangeArrowheads="1"/>
          </p:cNvPicPr>
          <p:nvPr/>
        </p:nvPicPr>
        <p:blipFill>
          <a:blip r:embed="rId3"/>
          <a:srcRect/>
          <a:stretch>
            <a:fillRect/>
          </a:stretch>
        </p:blipFill>
        <p:spPr bwMode="auto">
          <a:xfrm>
            <a:off x="465138" y="1447800"/>
            <a:ext cx="8145462" cy="440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8E0702DA-B5B2-449E-A1E9-5C823EE781D4}" type="slidenum">
              <a:rPr lang="en-US"/>
              <a:pPr/>
              <a:t>4</a:t>
            </a:fld>
            <a:endParaRPr lang="en-US"/>
          </a:p>
        </p:txBody>
      </p:sp>
      <p:sp>
        <p:nvSpPr>
          <p:cNvPr id="10823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23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2372" name="Text Box 4"/>
          <p:cNvSpPr txBox="1">
            <a:spLocks noChangeArrowheads="1"/>
          </p:cNvSpPr>
          <p:nvPr/>
        </p:nvSpPr>
        <p:spPr bwMode="auto">
          <a:xfrm>
            <a:off x="304800" y="381000"/>
            <a:ext cx="4659313"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  </a:t>
            </a:r>
            <a:r>
              <a:rPr lang="en-US" sz="2000" i="1" baseline="0">
                <a:latin typeface="Times New Roman" pitchFamily="18" charset="0"/>
              </a:rPr>
              <a:t>Direct and indirect delivery</a:t>
            </a:r>
          </a:p>
        </p:txBody>
      </p:sp>
      <p:sp>
        <p:nvSpPr>
          <p:cNvPr id="10823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2374" name="Picture 6"/>
          <p:cNvPicPr>
            <a:picLocks noChangeAspect="1" noChangeArrowheads="1"/>
          </p:cNvPicPr>
          <p:nvPr/>
        </p:nvPicPr>
        <p:blipFill>
          <a:blip r:embed="rId3"/>
          <a:srcRect/>
          <a:stretch>
            <a:fillRect/>
          </a:stretch>
        </p:blipFill>
        <p:spPr bwMode="auto">
          <a:xfrm>
            <a:off x="350838" y="1812925"/>
            <a:ext cx="8564562" cy="367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Content Placeholder 2"/>
          <p:cNvSpPr>
            <a:spLocks noGrp="1"/>
          </p:cNvSpPr>
          <p:nvPr>
            <p:ph idx="1"/>
          </p:nvPr>
        </p:nvSpPr>
        <p:spPr/>
        <p:txBody>
          <a:bodyPr/>
          <a:lstStyle/>
          <a:p>
            <a:r>
              <a:rPr lang="en-US" dirty="0" smtClean="0"/>
              <a:t>Each node knows the distance from itself to it’s immediate neighbors</a:t>
            </a:r>
          </a:p>
          <a:p>
            <a:r>
              <a:rPr lang="en-US" dirty="0" smtClean="0"/>
              <a:t>All other distances are set to infinity</a:t>
            </a:r>
          </a:p>
          <a:p>
            <a:r>
              <a:rPr lang="en-US" dirty="0" smtClean="0"/>
              <a:t>Next hops are left blank</a:t>
            </a:r>
            <a:endParaRPr lang="en-US" dirty="0"/>
          </a:p>
        </p:txBody>
      </p:sp>
      <p:sp>
        <p:nvSpPr>
          <p:cNvPr id="4" name="Slide Number Placeholder 3"/>
          <p:cNvSpPr>
            <a:spLocks noGrp="1"/>
          </p:cNvSpPr>
          <p:nvPr>
            <p:ph type="sldNum" sz="quarter" idx="10"/>
          </p:nvPr>
        </p:nvSpPr>
        <p:spPr/>
        <p:txBody>
          <a:bodyPr/>
          <a:lstStyle/>
          <a:p>
            <a:r>
              <a:rPr lang="en-US" smtClean="0"/>
              <a:t>22.</a:t>
            </a:r>
            <a:fld id="{2D193F4C-97CB-441E-A340-F8447693B63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3E4839A4-5495-444D-B39F-B1D0FC8616D2}" type="slidenum">
              <a:rPr lang="en-US"/>
              <a:pPr/>
              <a:t>41</a:t>
            </a:fld>
            <a:endParaRPr lang="en-US"/>
          </a:p>
        </p:txBody>
      </p:sp>
      <p:sp>
        <p:nvSpPr>
          <p:cNvPr id="11110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10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1044" name="Text Box 4"/>
          <p:cNvSpPr txBox="1">
            <a:spLocks noChangeArrowheads="1"/>
          </p:cNvSpPr>
          <p:nvPr/>
        </p:nvSpPr>
        <p:spPr bwMode="auto">
          <a:xfrm>
            <a:off x="304800" y="381000"/>
            <a:ext cx="698500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22.15  </a:t>
            </a:r>
            <a:r>
              <a:rPr lang="en-US" sz="2000" i="1" baseline="0">
                <a:latin typeface="Times New Roman" pitchFamily="18" charset="0"/>
              </a:rPr>
              <a:t>Initialization of tables in distance vector routing</a:t>
            </a:r>
          </a:p>
        </p:txBody>
      </p:sp>
      <p:sp>
        <p:nvSpPr>
          <p:cNvPr id="11110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1046" name="Picture 6"/>
          <p:cNvPicPr>
            <a:picLocks noChangeAspect="1" noChangeArrowheads="1"/>
          </p:cNvPicPr>
          <p:nvPr/>
        </p:nvPicPr>
        <p:blipFill>
          <a:blip r:embed="rId3"/>
          <a:srcRect/>
          <a:stretch>
            <a:fillRect/>
          </a:stretch>
        </p:blipFill>
        <p:spPr bwMode="auto">
          <a:xfrm>
            <a:off x="465138" y="1463675"/>
            <a:ext cx="8145462" cy="440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22.</a:t>
            </a:r>
            <a:fld id="{FE1A4376-17F0-4392-8091-842C257EFFDD}" type="slidenum">
              <a:rPr lang="en-US"/>
              <a:pPr/>
              <a:t>42</a:t>
            </a:fld>
            <a:endParaRPr lang="en-US"/>
          </a:p>
        </p:txBody>
      </p:sp>
      <p:sp>
        <p:nvSpPr>
          <p:cNvPr id="12277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778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2778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distance vector routing, each node shares its routing table with its</a:t>
            </a:r>
          </a:p>
          <a:p>
            <a:pPr algn="ctr"/>
            <a:r>
              <a:rPr lang="en-US" baseline="0"/>
              <a:t>immediate neighbors periodically and when there is a change.</a:t>
            </a:r>
          </a:p>
        </p:txBody>
      </p:sp>
      <p:grpSp>
        <p:nvGrpSpPr>
          <p:cNvPr id="1227788" name="Group 12"/>
          <p:cNvGrpSpPr>
            <a:grpSpLocks/>
          </p:cNvGrpSpPr>
          <p:nvPr/>
        </p:nvGrpSpPr>
        <p:grpSpPr bwMode="auto">
          <a:xfrm>
            <a:off x="457200" y="1981200"/>
            <a:ext cx="1143000" cy="566738"/>
            <a:chOff x="1200" y="1248"/>
            <a:chExt cx="720" cy="357"/>
          </a:xfrm>
        </p:grpSpPr>
        <p:pic>
          <p:nvPicPr>
            <p:cNvPr id="122778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2277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a:t>
            </a:r>
            <a:endParaRPr lang="en-US" dirty="0"/>
          </a:p>
        </p:txBody>
      </p:sp>
      <p:sp>
        <p:nvSpPr>
          <p:cNvPr id="3" name="Content Placeholder 2"/>
          <p:cNvSpPr>
            <a:spLocks noGrp="1"/>
          </p:cNvSpPr>
          <p:nvPr>
            <p:ph idx="1"/>
          </p:nvPr>
        </p:nvSpPr>
        <p:spPr>
          <a:xfrm>
            <a:off x="457200" y="1295400"/>
            <a:ext cx="8229600" cy="4830763"/>
          </a:xfrm>
        </p:spPr>
        <p:txBody>
          <a:bodyPr/>
          <a:lstStyle/>
          <a:p>
            <a:r>
              <a:rPr lang="en-US" sz="2400" dirty="0" smtClean="0"/>
              <a:t>Nodes send their routing tables to the other nodes</a:t>
            </a:r>
          </a:p>
          <a:p>
            <a:r>
              <a:rPr lang="en-US" sz="2400" dirty="0" smtClean="0"/>
              <a:t>Each node can then update their tables to provide the distance and the next hop required to reach any other node</a:t>
            </a:r>
          </a:p>
          <a:p>
            <a:r>
              <a:rPr lang="en-US" sz="2400" dirty="0" smtClean="0"/>
              <a:t>When a node (e.g. A) receives a table from another node (e.g. node C) it then computes the cost to each node which is the sum of the cost to get to node C and the cost in node C’s table</a:t>
            </a:r>
          </a:p>
          <a:p>
            <a:r>
              <a:rPr lang="en-US" sz="2400" dirty="0" smtClean="0"/>
              <a:t>The result is compared to the original values in the router table for node A and the minimum is used</a:t>
            </a:r>
          </a:p>
          <a:p>
            <a:r>
              <a:rPr lang="en-US" sz="2400" dirty="0" smtClean="0"/>
              <a:t>Where ever the router table is updated with a new value the “Next” column contains the router it came from</a:t>
            </a:r>
            <a:endParaRPr lang="en-US" sz="2400" dirty="0"/>
          </a:p>
        </p:txBody>
      </p:sp>
      <p:sp>
        <p:nvSpPr>
          <p:cNvPr id="4" name="Slide Number Placeholder 3"/>
          <p:cNvSpPr>
            <a:spLocks noGrp="1"/>
          </p:cNvSpPr>
          <p:nvPr>
            <p:ph type="sldNum" sz="quarter" idx="10"/>
          </p:nvPr>
        </p:nvSpPr>
        <p:spPr/>
        <p:txBody>
          <a:bodyPr/>
          <a:lstStyle/>
          <a:p>
            <a:r>
              <a:rPr lang="en-US" smtClean="0"/>
              <a:t>22.</a:t>
            </a:r>
            <a:fld id="{2D193F4C-97CB-441E-A340-F8447693B63D}"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2A526744-FA68-4E1B-BAF4-B59E6B46A3CE}" type="slidenum">
              <a:rPr lang="en-US"/>
              <a:pPr/>
              <a:t>44</a:t>
            </a:fld>
            <a:endParaRPr lang="en-US"/>
          </a:p>
        </p:txBody>
      </p:sp>
      <p:sp>
        <p:nvSpPr>
          <p:cNvPr id="11130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30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3092" name="Text Box 4"/>
          <p:cNvSpPr txBox="1">
            <a:spLocks noChangeArrowheads="1"/>
          </p:cNvSpPr>
          <p:nvPr/>
        </p:nvSpPr>
        <p:spPr bwMode="auto">
          <a:xfrm>
            <a:off x="304800" y="381000"/>
            <a:ext cx="566578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22.16  </a:t>
            </a:r>
            <a:r>
              <a:rPr lang="en-US" sz="2000" i="1" baseline="0">
                <a:latin typeface="Times New Roman" pitchFamily="18" charset="0"/>
              </a:rPr>
              <a:t>Updating in distance vector routing</a:t>
            </a:r>
          </a:p>
        </p:txBody>
      </p:sp>
      <p:sp>
        <p:nvSpPr>
          <p:cNvPr id="11130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3094" name="Picture 6"/>
          <p:cNvPicPr>
            <a:picLocks noChangeAspect="1" noChangeArrowheads="1"/>
          </p:cNvPicPr>
          <p:nvPr/>
        </p:nvPicPr>
        <p:blipFill>
          <a:blip r:embed="rId3"/>
          <a:srcRect/>
          <a:stretch>
            <a:fillRect/>
          </a:stretch>
        </p:blipFill>
        <p:spPr bwMode="auto">
          <a:xfrm>
            <a:off x="990600" y="1928813"/>
            <a:ext cx="6207125" cy="3633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Two-Node Loop Instability</a:t>
            </a:r>
            <a:endParaRPr lang="en-US" dirty="0"/>
          </a:p>
        </p:txBody>
      </p:sp>
      <p:sp>
        <p:nvSpPr>
          <p:cNvPr id="3" name="Content Placeholder 2"/>
          <p:cNvSpPr>
            <a:spLocks noGrp="1"/>
          </p:cNvSpPr>
          <p:nvPr>
            <p:ph idx="1"/>
          </p:nvPr>
        </p:nvSpPr>
        <p:spPr/>
        <p:txBody>
          <a:bodyPr/>
          <a:lstStyle/>
          <a:p>
            <a:r>
              <a:rPr lang="en-US" sz="2400" dirty="0" smtClean="0"/>
              <a:t>It is possible that vector routing can result in instability</a:t>
            </a:r>
          </a:p>
          <a:p>
            <a:r>
              <a:rPr lang="en-US" sz="2400" dirty="0" smtClean="0"/>
              <a:t>If a system is using triggered updates (i.e. when a change occurs the node sends out it’s new table) the result shown in fig 22.17 can occur</a:t>
            </a:r>
          </a:p>
          <a:p>
            <a:r>
              <a:rPr lang="en-US" sz="2400" dirty="0" smtClean="0"/>
              <a:t>This results when Node B sends A it’s new table BEFORE Node A has a chance to send it’s new table (with X now unreachable) to Node B. Node A will think B has a way to reach X</a:t>
            </a:r>
          </a:p>
          <a:p>
            <a:r>
              <a:rPr lang="en-US" sz="2400" dirty="0" smtClean="0"/>
              <a:t>Although over time the system stabilizes the result can be a set of tables that send a packet destine for Node X from A to go to Node B and vise-versa</a:t>
            </a:r>
            <a:endParaRPr lang="en-US" sz="2400" dirty="0"/>
          </a:p>
        </p:txBody>
      </p:sp>
      <p:sp>
        <p:nvSpPr>
          <p:cNvPr id="4" name="Slide Number Placeholder 3"/>
          <p:cNvSpPr>
            <a:spLocks noGrp="1"/>
          </p:cNvSpPr>
          <p:nvPr>
            <p:ph type="sldNum" sz="quarter" idx="10"/>
          </p:nvPr>
        </p:nvSpPr>
        <p:spPr/>
        <p:txBody>
          <a:bodyPr/>
          <a:lstStyle/>
          <a:p>
            <a:r>
              <a:rPr lang="en-US" smtClean="0"/>
              <a:t>22.</a:t>
            </a:r>
            <a:fld id="{2D193F4C-97CB-441E-A340-F8447693B63D}"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96761602-0F8E-4862-A99A-689C44E9DBC5}" type="slidenum">
              <a:rPr lang="en-US"/>
              <a:pPr/>
              <a:t>46</a:t>
            </a:fld>
            <a:endParaRPr lang="en-US"/>
          </a:p>
        </p:txBody>
      </p:sp>
      <p:sp>
        <p:nvSpPr>
          <p:cNvPr id="11151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51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5140" name="Text Box 4"/>
          <p:cNvSpPr txBox="1">
            <a:spLocks noChangeArrowheads="1"/>
          </p:cNvSpPr>
          <p:nvPr/>
        </p:nvSpPr>
        <p:spPr bwMode="auto">
          <a:xfrm>
            <a:off x="304800" y="381000"/>
            <a:ext cx="4094163"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22.17  </a:t>
            </a:r>
            <a:r>
              <a:rPr lang="en-US" sz="2000" i="1" baseline="0">
                <a:latin typeface="Times New Roman" pitchFamily="18" charset="0"/>
              </a:rPr>
              <a:t>Two-node instability</a:t>
            </a:r>
          </a:p>
        </p:txBody>
      </p:sp>
      <p:sp>
        <p:nvSpPr>
          <p:cNvPr id="1115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5143" name="Picture 7"/>
          <p:cNvPicPr>
            <a:picLocks noChangeAspect="1" noChangeArrowheads="1"/>
          </p:cNvPicPr>
          <p:nvPr/>
        </p:nvPicPr>
        <p:blipFill>
          <a:blip r:embed="rId3"/>
          <a:srcRect/>
          <a:stretch>
            <a:fillRect/>
          </a:stretch>
        </p:blipFill>
        <p:spPr bwMode="auto">
          <a:xfrm>
            <a:off x="152400" y="1874838"/>
            <a:ext cx="8720138" cy="2833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C92160C1-0CF5-4F52-A378-A29E39A30270}" type="slidenum">
              <a:rPr lang="en-US"/>
              <a:pPr/>
              <a:t>47</a:t>
            </a:fld>
            <a:endParaRPr lang="en-US"/>
          </a:p>
        </p:txBody>
      </p:sp>
      <p:sp>
        <p:nvSpPr>
          <p:cNvPr id="1117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7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7188" name="Text Box 4"/>
          <p:cNvSpPr txBox="1">
            <a:spLocks noChangeArrowheads="1"/>
          </p:cNvSpPr>
          <p:nvPr/>
        </p:nvSpPr>
        <p:spPr bwMode="auto">
          <a:xfrm>
            <a:off x="304800" y="381000"/>
            <a:ext cx="426243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22.18  </a:t>
            </a:r>
            <a:r>
              <a:rPr lang="en-US" sz="2000" i="1" baseline="0">
                <a:latin typeface="Times New Roman" pitchFamily="18" charset="0"/>
              </a:rPr>
              <a:t>Three-node instability</a:t>
            </a:r>
          </a:p>
        </p:txBody>
      </p:sp>
      <p:sp>
        <p:nvSpPr>
          <p:cNvPr id="11171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7190" name="Picture 6"/>
          <p:cNvPicPr>
            <a:picLocks noChangeAspect="1" noChangeArrowheads="1"/>
          </p:cNvPicPr>
          <p:nvPr/>
        </p:nvPicPr>
        <p:blipFill>
          <a:blip r:embed="rId3"/>
          <a:srcRect/>
          <a:stretch>
            <a:fillRect/>
          </a:stretch>
        </p:blipFill>
        <p:spPr bwMode="auto">
          <a:xfrm>
            <a:off x="228600" y="2286000"/>
            <a:ext cx="85471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367AD8BB-65B5-4CB4-96DC-F69B397BABDF}" type="slidenum">
              <a:rPr lang="en-US"/>
              <a:pPr/>
              <a:t>48</a:t>
            </a:fld>
            <a:endParaRPr lang="en-US"/>
          </a:p>
        </p:txBody>
      </p:sp>
      <p:sp>
        <p:nvSpPr>
          <p:cNvPr id="11192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92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9236" name="Text Box 4"/>
          <p:cNvSpPr txBox="1">
            <a:spLocks noChangeArrowheads="1"/>
          </p:cNvSpPr>
          <p:nvPr/>
        </p:nvSpPr>
        <p:spPr bwMode="auto">
          <a:xfrm>
            <a:off x="304800" y="381000"/>
            <a:ext cx="5337175"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22.19  </a:t>
            </a:r>
            <a:r>
              <a:rPr lang="en-US" sz="2000" i="1" baseline="0">
                <a:latin typeface="Times New Roman" pitchFamily="18" charset="0"/>
              </a:rPr>
              <a:t>Example of a domain using RIP</a:t>
            </a:r>
          </a:p>
        </p:txBody>
      </p:sp>
      <p:sp>
        <p:nvSpPr>
          <p:cNvPr id="1119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9238" name="Picture 6"/>
          <p:cNvPicPr>
            <a:picLocks noChangeAspect="1" noChangeArrowheads="1"/>
          </p:cNvPicPr>
          <p:nvPr/>
        </p:nvPicPr>
        <p:blipFill>
          <a:blip r:embed="rId3"/>
          <a:srcRect/>
          <a:stretch>
            <a:fillRect/>
          </a:stretch>
        </p:blipFill>
        <p:spPr bwMode="auto">
          <a:xfrm>
            <a:off x="381000" y="1962150"/>
            <a:ext cx="8318500"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Routing</a:t>
            </a:r>
            <a:endParaRPr lang="en-US" dirty="0"/>
          </a:p>
        </p:txBody>
      </p:sp>
      <p:sp>
        <p:nvSpPr>
          <p:cNvPr id="3" name="Content Placeholder 2"/>
          <p:cNvSpPr>
            <a:spLocks noGrp="1"/>
          </p:cNvSpPr>
          <p:nvPr>
            <p:ph idx="1"/>
          </p:nvPr>
        </p:nvSpPr>
        <p:spPr/>
        <p:txBody>
          <a:bodyPr/>
          <a:lstStyle/>
          <a:p>
            <a:r>
              <a:rPr lang="en-US" sz="2800" dirty="0" smtClean="0"/>
              <a:t>Each node is aware of the entire topology of the domain</a:t>
            </a:r>
          </a:p>
          <a:p>
            <a:r>
              <a:rPr lang="en-US" sz="2800" dirty="0" smtClean="0"/>
              <a:t>Each node uses </a:t>
            </a:r>
            <a:r>
              <a:rPr lang="en-US" sz="2800" dirty="0" err="1" smtClean="0"/>
              <a:t>Dijkstra’s</a:t>
            </a:r>
            <a:r>
              <a:rPr lang="en-US" sz="2800" dirty="0" smtClean="0"/>
              <a:t> algorithm to build it’s routing table</a:t>
            </a:r>
          </a:p>
          <a:p>
            <a:r>
              <a:rPr lang="en-US" sz="2800" dirty="0" smtClean="0"/>
              <a:t>Topologies must be kept updated – if a change occurs the routing table needs to be updated</a:t>
            </a:r>
          </a:p>
          <a:p>
            <a:r>
              <a:rPr lang="en-US" sz="2800" dirty="0" smtClean="0"/>
              <a:t>Topologies are determined from the information found at the other nodes</a:t>
            </a:r>
            <a:endParaRPr lang="en-US" sz="2800" dirty="0"/>
          </a:p>
        </p:txBody>
      </p:sp>
      <p:sp>
        <p:nvSpPr>
          <p:cNvPr id="4" name="Slide Number Placeholder 3"/>
          <p:cNvSpPr>
            <a:spLocks noGrp="1"/>
          </p:cNvSpPr>
          <p:nvPr>
            <p:ph type="sldNum" sz="quarter" idx="10"/>
          </p:nvPr>
        </p:nvSpPr>
        <p:spPr/>
        <p:txBody>
          <a:bodyPr/>
          <a:lstStyle/>
          <a:p>
            <a:r>
              <a:rPr lang="en-US" smtClean="0"/>
              <a:t>22.</a:t>
            </a:r>
            <a:fld id="{2D193F4C-97CB-441E-A340-F8447693B63D}"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22.</a:t>
            </a:r>
            <a:fld id="{283E1A73-7855-42C9-9E0D-595071DC80A2}" type="slidenum">
              <a:rPr lang="en-US"/>
              <a:pPr/>
              <a:t>5</a:t>
            </a:fld>
            <a:endParaRPr lang="en-US"/>
          </a:p>
        </p:txBody>
      </p:sp>
      <p:sp>
        <p:nvSpPr>
          <p:cNvPr id="10762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6227" name="Text Box 3"/>
          <p:cNvSpPr txBox="1">
            <a:spLocks noChangeArrowheads="1"/>
          </p:cNvSpPr>
          <p:nvPr/>
        </p:nvSpPr>
        <p:spPr bwMode="auto">
          <a:xfrm>
            <a:off x="228600" y="406400"/>
            <a:ext cx="4146550" cy="579438"/>
          </a:xfrm>
          <a:prstGeom prst="rect">
            <a:avLst/>
          </a:prstGeom>
          <a:noFill/>
          <a:ln w="9525">
            <a:noFill/>
            <a:miter lim="800000"/>
            <a:headEnd/>
            <a:tailEnd/>
          </a:ln>
          <a:effectLst/>
        </p:spPr>
        <p:txBody>
          <a:bodyPr wrap="none">
            <a:spAutoFit/>
          </a:bodyPr>
          <a:lstStyle/>
          <a:p>
            <a:r>
              <a:rPr lang="en-US" baseline="0">
                <a:effectLst>
                  <a:outerShdw blurRad="38100" dist="38100" dir="2700000" algn="tl">
                    <a:srgbClr val="C0C0C0"/>
                  </a:outerShdw>
                </a:effectLst>
                <a:latin typeface="Times" pitchFamily="18" charset="0"/>
              </a:rPr>
              <a:t>22-2   FORWARDING</a:t>
            </a:r>
          </a:p>
        </p:txBody>
      </p:sp>
      <p:sp>
        <p:nvSpPr>
          <p:cNvPr id="107622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6229" name="Rectangle 5"/>
          <p:cNvSpPr>
            <a:spLocks noChangeArrowheads="1"/>
          </p:cNvSpPr>
          <p:nvPr/>
        </p:nvSpPr>
        <p:spPr bwMode="auto">
          <a:xfrm>
            <a:off x="304800" y="1524000"/>
            <a:ext cx="8229600" cy="2654300"/>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 </a:t>
            </a:r>
          </a:p>
        </p:txBody>
      </p:sp>
      <p:sp>
        <p:nvSpPr>
          <p:cNvPr id="1076230" name="Rectangle 6"/>
          <p:cNvSpPr>
            <a:spLocks noChangeArrowheads="1"/>
          </p:cNvSpPr>
          <p:nvPr/>
        </p:nvSpPr>
        <p:spPr bwMode="auto">
          <a:xfrm>
            <a:off x="304800" y="490855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Forwarding Techniques</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Forwarding Process</a:t>
            </a:r>
          </a:p>
          <a:p>
            <a:pPr>
              <a:buClr>
                <a:schemeClr val="tx1"/>
              </a:buClr>
              <a:buSzPct val="117000"/>
              <a:buFont typeface="Wingdings" pitchFamily="2" charset="2"/>
              <a:buNone/>
            </a:pPr>
            <a:r>
              <a:rPr lang="en-US" sz="2400" baseline="0">
                <a:solidFill>
                  <a:srgbClr val="0033CC"/>
                </a:solidFill>
                <a:latin typeface="Times New Roman" pitchFamily="18" charset="0"/>
              </a:rPr>
              <a:t>Routing Table</a:t>
            </a:r>
          </a:p>
        </p:txBody>
      </p:sp>
      <p:sp>
        <p:nvSpPr>
          <p:cNvPr id="1076231" name="Text Box 7"/>
          <p:cNvSpPr txBox="1">
            <a:spLocks noChangeArrowheads="1"/>
          </p:cNvSpPr>
          <p:nvPr/>
        </p:nvSpPr>
        <p:spPr bwMode="auto">
          <a:xfrm>
            <a:off x="317500" y="44196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72415873-D4E1-41C9-B8DA-479E37DB6D6C}" type="slidenum">
              <a:rPr lang="en-US"/>
              <a:pPr/>
              <a:t>50</a:t>
            </a:fld>
            <a:endParaRPr lang="en-US"/>
          </a:p>
        </p:txBody>
      </p:sp>
      <p:sp>
        <p:nvSpPr>
          <p:cNvPr id="1121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1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1284" name="Text Box 4"/>
          <p:cNvSpPr txBox="1">
            <a:spLocks noChangeArrowheads="1"/>
          </p:cNvSpPr>
          <p:nvPr/>
        </p:nvSpPr>
        <p:spPr bwMode="auto">
          <a:xfrm>
            <a:off x="304800" y="381000"/>
            <a:ext cx="494665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22.20  </a:t>
            </a:r>
            <a:r>
              <a:rPr lang="en-US" sz="2000" i="1" baseline="0">
                <a:latin typeface="Times New Roman" pitchFamily="18" charset="0"/>
              </a:rPr>
              <a:t>Concept of link state routing</a:t>
            </a:r>
          </a:p>
        </p:txBody>
      </p:sp>
      <p:sp>
        <p:nvSpPr>
          <p:cNvPr id="1121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1286" name="Picture 6"/>
          <p:cNvPicPr>
            <a:picLocks noChangeAspect="1" noChangeArrowheads="1"/>
          </p:cNvPicPr>
          <p:nvPr/>
        </p:nvPicPr>
        <p:blipFill>
          <a:blip r:embed="rId3"/>
          <a:srcRect/>
          <a:stretch>
            <a:fillRect/>
          </a:stretch>
        </p:blipFill>
        <p:spPr bwMode="auto">
          <a:xfrm>
            <a:off x="265113" y="1524000"/>
            <a:ext cx="8574087"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97D42BC6-2B56-49DB-89A8-D06AD42EAA49}" type="slidenum">
              <a:rPr lang="en-US"/>
              <a:pPr/>
              <a:t>51</a:t>
            </a:fld>
            <a:endParaRPr lang="en-US"/>
          </a:p>
        </p:txBody>
      </p:sp>
      <p:sp>
        <p:nvSpPr>
          <p:cNvPr id="1123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33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3332" name="Text Box 4"/>
          <p:cNvSpPr txBox="1">
            <a:spLocks noChangeArrowheads="1"/>
          </p:cNvSpPr>
          <p:nvPr/>
        </p:nvSpPr>
        <p:spPr bwMode="auto">
          <a:xfrm>
            <a:off x="304800" y="381000"/>
            <a:ext cx="417353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22.21  </a:t>
            </a:r>
            <a:r>
              <a:rPr lang="en-US" sz="2000" i="1" baseline="0">
                <a:latin typeface="Times New Roman" pitchFamily="18" charset="0"/>
              </a:rPr>
              <a:t>Link state knowledge</a:t>
            </a:r>
          </a:p>
        </p:txBody>
      </p:sp>
      <p:sp>
        <p:nvSpPr>
          <p:cNvPr id="1123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3334" name="Picture 6"/>
          <p:cNvPicPr>
            <a:picLocks noChangeAspect="1" noChangeArrowheads="1"/>
          </p:cNvPicPr>
          <p:nvPr/>
        </p:nvPicPr>
        <p:blipFill>
          <a:blip r:embed="rId3"/>
          <a:srcRect/>
          <a:stretch>
            <a:fillRect/>
          </a:stretch>
        </p:blipFill>
        <p:spPr bwMode="auto">
          <a:xfrm>
            <a:off x="477838" y="1804988"/>
            <a:ext cx="8208962" cy="3300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BE9923D9-DD61-4F36-915C-101FAC616E3E}" type="slidenum">
              <a:rPr lang="en-US"/>
              <a:pPr/>
              <a:t>52</a:t>
            </a:fld>
            <a:endParaRPr lang="en-US"/>
          </a:p>
        </p:txBody>
      </p:sp>
      <p:sp>
        <p:nvSpPr>
          <p:cNvPr id="1125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5379"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25380" name="Text Box 4"/>
          <p:cNvSpPr txBox="1">
            <a:spLocks noChangeArrowheads="1"/>
          </p:cNvSpPr>
          <p:nvPr/>
        </p:nvSpPr>
        <p:spPr bwMode="auto">
          <a:xfrm>
            <a:off x="304800" y="152400"/>
            <a:ext cx="3895725"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22.22  </a:t>
            </a:r>
            <a:r>
              <a:rPr lang="en-US" sz="2000" i="1" baseline="0">
                <a:latin typeface="Times New Roman" pitchFamily="18" charset="0"/>
              </a:rPr>
              <a:t>Dijkstra algorithm</a:t>
            </a:r>
          </a:p>
        </p:txBody>
      </p:sp>
      <p:sp>
        <p:nvSpPr>
          <p:cNvPr id="1125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5384" name="Picture 8"/>
          <p:cNvPicPr>
            <a:picLocks noChangeAspect="1" noChangeArrowheads="1"/>
          </p:cNvPicPr>
          <p:nvPr/>
        </p:nvPicPr>
        <p:blipFill>
          <a:blip r:embed="rId3"/>
          <a:srcRect/>
          <a:stretch>
            <a:fillRect/>
          </a:stretch>
        </p:blipFill>
        <p:spPr bwMode="auto">
          <a:xfrm>
            <a:off x="2071688" y="914400"/>
            <a:ext cx="5319712" cy="5180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4C9F6C2D-E1C0-4C6F-94F1-364202244050}" type="slidenum">
              <a:rPr lang="en-US"/>
              <a:pPr/>
              <a:t>53</a:t>
            </a:fld>
            <a:endParaRPr lang="en-US"/>
          </a:p>
        </p:txBody>
      </p:sp>
      <p:sp>
        <p:nvSpPr>
          <p:cNvPr id="1127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7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7428" name="Text Box 4"/>
          <p:cNvSpPr txBox="1">
            <a:spLocks noChangeArrowheads="1"/>
          </p:cNvSpPr>
          <p:nvPr/>
        </p:nvSpPr>
        <p:spPr bwMode="auto">
          <a:xfrm>
            <a:off x="304800" y="381000"/>
            <a:ext cx="6410325"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22.23  </a:t>
            </a:r>
            <a:r>
              <a:rPr lang="en-US" sz="2000" i="1" baseline="0">
                <a:latin typeface="Times New Roman" pitchFamily="18" charset="0"/>
              </a:rPr>
              <a:t>Example of formation of shortest path tree</a:t>
            </a:r>
          </a:p>
        </p:txBody>
      </p:sp>
      <p:sp>
        <p:nvSpPr>
          <p:cNvPr id="1127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7430" name="Picture 6"/>
          <p:cNvPicPr>
            <a:picLocks noChangeAspect="1" noChangeArrowheads="1"/>
          </p:cNvPicPr>
          <p:nvPr/>
        </p:nvPicPr>
        <p:blipFill>
          <a:blip r:embed="rId3"/>
          <a:srcRect/>
          <a:stretch>
            <a:fillRect/>
          </a:stretch>
        </p:blipFill>
        <p:spPr bwMode="auto">
          <a:xfrm>
            <a:off x="984250" y="1219200"/>
            <a:ext cx="6791325" cy="4830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smtClean="0"/>
              <a:t>Repeat the above example but set the link between C and B to have weight 3, the link between C and E to have weight 1, the link between A and C to have weight 1, and the link between E and B to have weight 1 and the link between A and B to have weight 6</a:t>
            </a:r>
          </a:p>
          <a:p>
            <a:endParaRPr lang="en-US" dirty="0"/>
          </a:p>
        </p:txBody>
      </p:sp>
      <p:sp>
        <p:nvSpPr>
          <p:cNvPr id="3" name="Slide Number Placeholder 2"/>
          <p:cNvSpPr>
            <a:spLocks noGrp="1"/>
          </p:cNvSpPr>
          <p:nvPr>
            <p:ph type="sldNum" sz="quarter" idx="10"/>
          </p:nvPr>
        </p:nvSpPr>
        <p:spPr/>
        <p:txBody>
          <a:bodyPr/>
          <a:lstStyle/>
          <a:p>
            <a:r>
              <a:rPr lang="en-US" smtClean="0"/>
              <a:t>22.</a:t>
            </a:r>
            <a:fld id="{7E7609CD-03AD-4185-B3EC-2501544D7D29}"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22.</a:t>
            </a:r>
            <a:fld id="{5F3A1293-DB2D-4A37-8092-3C5CAC2060FC}" type="slidenum">
              <a:rPr lang="en-US"/>
              <a:pPr/>
              <a:t>55</a:t>
            </a:fld>
            <a:endParaRPr lang="en-US"/>
          </a:p>
        </p:txBody>
      </p:sp>
      <p:sp>
        <p:nvSpPr>
          <p:cNvPr id="1213442" name="Text Box 2"/>
          <p:cNvSpPr txBox="1">
            <a:spLocks noChangeArrowheads="1"/>
          </p:cNvSpPr>
          <p:nvPr/>
        </p:nvSpPr>
        <p:spPr bwMode="auto">
          <a:xfrm>
            <a:off x="2420938" y="1143000"/>
            <a:ext cx="4284662"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Table 22.2  </a:t>
            </a:r>
            <a:r>
              <a:rPr lang="en-US" sz="2000" i="1" baseline="0">
                <a:latin typeface="Times New Roman" pitchFamily="18" charset="0"/>
              </a:rPr>
              <a:t>Routing table for node A</a:t>
            </a:r>
          </a:p>
        </p:txBody>
      </p:sp>
      <p:pic>
        <p:nvPicPr>
          <p:cNvPr id="1213444" name="Picture 4"/>
          <p:cNvPicPr>
            <a:picLocks noChangeAspect="1" noChangeArrowheads="1"/>
          </p:cNvPicPr>
          <p:nvPr/>
        </p:nvPicPr>
        <p:blipFill>
          <a:blip r:embed="rId3"/>
          <a:srcRect/>
          <a:stretch>
            <a:fillRect/>
          </a:stretch>
        </p:blipFill>
        <p:spPr bwMode="auto">
          <a:xfrm>
            <a:off x="2163763" y="1543050"/>
            <a:ext cx="4814887"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Vector Routing</a:t>
            </a:r>
            <a:endParaRPr lang="en-US" dirty="0"/>
          </a:p>
        </p:txBody>
      </p:sp>
      <p:sp>
        <p:nvSpPr>
          <p:cNvPr id="3" name="Content Placeholder 2"/>
          <p:cNvSpPr>
            <a:spLocks noGrp="1"/>
          </p:cNvSpPr>
          <p:nvPr>
            <p:ph idx="1"/>
          </p:nvPr>
        </p:nvSpPr>
        <p:spPr/>
        <p:txBody>
          <a:bodyPr/>
          <a:lstStyle/>
          <a:p>
            <a:r>
              <a:rPr lang="en-US" sz="2800" dirty="0" smtClean="0"/>
              <a:t>Used in </a:t>
            </a:r>
            <a:r>
              <a:rPr lang="en-US" sz="2800" dirty="0" err="1" smtClean="0"/>
              <a:t>interdomain</a:t>
            </a:r>
            <a:r>
              <a:rPr lang="en-US" sz="2800" dirty="0" smtClean="0"/>
              <a:t> routing i.e. between autonomous systems</a:t>
            </a:r>
          </a:p>
          <a:p>
            <a:r>
              <a:rPr lang="en-US" sz="2800" dirty="0" smtClean="0"/>
              <a:t>Similar to distance vector routing but assume that an autonomous system is one node (speaker node) that acts on behalf of the entire autonomous system</a:t>
            </a:r>
          </a:p>
          <a:p>
            <a:r>
              <a:rPr lang="en-US" sz="2800" dirty="0" smtClean="0"/>
              <a:t>The speaker node then sends it’s routing table to the other speaker nodes for updating in the same fashion as in distance vector routing</a:t>
            </a:r>
            <a:endParaRPr lang="en-US" sz="2800" dirty="0"/>
          </a:p>
        </p:txBody>
      </p:sp>
      <p:sp>
        <p:nvSpPr>
          <p:cNvPr id="4" name="Slide Number Placeholder 3"/>
          <p:cNvSpPr>
            <a:spLocks noGrp="1"/>
          </p:cNvSpPr>
          <p:nvPr>
            <p:ph type="sldNum" sz="quarter" idx="10"/>
          </p:nvPr>
        </p:nvSpPr>
        <p:spPr/>
        <p:txBody>
          <a:bodyPr/>
          <a:lstStyle/>
          <a:p>
            <a:r>
              <a:rPr lang="en-US" smtClean="0"/>
              <a:t>22.</a:t>
            </a:r>
            <a:fld id="{2D193F4C-97CB-441E-A340-F8447693B63D}"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853F7B6B-3DC5-4298-A12C-001428CA38D3}" type="slidenum">
              <a:rPr lang="en-US"/>
              <a:pPr/>
              <a:t>57</a:t>
            </a:fld>
            <a:endParaRPr lang="en-US"/>
          </a:p>
        </p:txBody>
      </p:sp>
      <p:sp>
        <p:nvSpPr>
          <p:cNvPr id="11417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17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1764" name="Text Box 4"/>
          <p:cNvSpPr txBox="1">
            <a:spLocks noChangeArrowheads="1"/>
          </p:cNvSpPr>
          <p:nvPr/>
        </p:nvSpPr>
        <p:spPr bwMode="auto">
          <a:xfrm>
            <a:off x="304800" y="381000"/>
            <a:ext cx="645160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22.30  </a:t>
            </a:r>
            <a:r>
              <a:rPr lang="en-US" sz="2000" i="1" baseline="0">
                <a:latin typeface="Times New Roman" pitchFamily="18" charset="0"/>
              </a:rPr>
              <a:t>Initial routing tables in path vector routing</a:t>
            </a:r>
          </a:p>
        </p:txBody>
      </p:sp>
      <p:sp>
        <p:nvSpPr>
          <p:cNvPr id="11417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1766" name="Picture 6"/>
          <p:cNvPicPr>
            <a:picLocks noChangeAspect="1" noChangeArrowheads="1"/>
          </p:cNvPicPr>
          <p:nvPr/>
        </p:nvPicPr>
        <p:blipFill>
          <a:blip r:embed="rId3"/>
          <a:srcRect/>
          <a:stretch>
            <a:fillRect/>
          </a:stretch>
        </p:blipFill>
        <p:spPr bwMode="auto">
          <a:xfrm>
            <a:off x="1409700" y="1204913"/>
            <a:ext cx="5905500" cy="4662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5EB31B31-F284-4EDF-8D7C-5CF9E7B7BB6F}" type="slidenum">
              <a:rPr lang="en-US"/>
              <a:pPr/>
              <a:t>58</a:t>
            </a:fld>
            <a:endParaRPr lang="en-US"/>
          </a:p>
        </p:txBody>
      </p:sp>
      <p:sp>
        <p:nvSpPr>
          <p:cNvPr id="11438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38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3812" name="Text Box 4"/>
          <p:cNvSpPr txBox="1">
            <a:spLocks noChangeArrowheads="1"/>
          </p:cNvSpPr>
          <p:nvPr/>
        </p:nvSpPr>
        <p:spPr bwMode="auto">
          <a:xfrm>
            <a:off x="304800" y="381000"/>
            <a:ext cx="6824663"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22.31  </a:t>
            </a:r>
            <a:r>
              <a:rPr lang="en-US" sz="2000" i="1" baseline="0">
                <a:latin typeface="Times New Roman" pitchFamily="18" charset="0"/>
              </a:rPr>
              <a:t>Stabilized tables for three autonomous systems</a:t>
            </a:r>
          </a:p>
        </p:txBody>
      </p:sp>
      <p:sp>
        <p:nvSpPr>
          <p:cNvPr id="1143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3814" name="Picture 6"/>
          <p:cNvPicPr>
            <a:picLocks noChangeAspect="1" noChangeArrowheads="1"/>
          </p:cNvPicPr>
          <p:nvPr/>
        </p:nvPicPr>
        <p:blipFill>
          <a:blip r:embed="rId3"/>
          <a:srcRect/>
          <a:stretch>
            <a:fillRect/>
          </a:stretch>
        </p:blipFill>
        <p:spPr bwMode="auto">
          <a:xfrm>
            <a:off x="228600" y="1992313"/>
            <a:ext cx="8547100" cy="2884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34A37F1E-5FEE-47C5-97AE-BF683A2670CB}" type="slidenum">
              <a:rPr lang="en-US"/>
              <a:pPr/>
              <a:t>59</a:t>
            </a:fld>
            <a:endParaRPr lang="en-US"/>
          </a:p>
        </p:txBody>
      </p:sp>
      <p:sp>
        <p:nvSpPr>
          <p:cNvPr id="11458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58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5860" name="Text Box 4"/>
          <p:cNvSpPr txBox="1">
            <a:spLocks noChangeArrowheads="1"/>
          </p:cNvSpPr>
          <p:nvPr/>
        </p:nvSpPr>
        <p:spPr bwMode="auto">
          <a:xfrm>
            <a:off x="304800" y="381000"/>
            <a:ext cx="5681663"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22.32  </a:t>
            </a:r>
            <a:r>
              <a:rPr lang="en-US" sz="2000" i="1" baseline="0">
                <a:latin typeface="Times New Roman" pitchFamily="18" charset="0"/>
              </a:rPr>
              <a:t>Internal and external BGP sessions</a:t>
            </a:r>
          </a:p>
        </p:txBody>
      </p:sp>
      <p:sp>
        <p:nvSpPr>
          <p:cNvPr id="11458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5862" name="Picture 6"/>
          <p:cNvPicPr>
            <a:picLocks noChangeAspect="1" noChangeArrowheads="1"/>
          </p:cNvPicPr>
          <p:nvPr/>
        </p:nvPicPr>
        <p:blipFill>
          <a:blip r:embed="rId3"/>
          <a:srcRect/>
          <a:stretch>
            <a:fillRect/>
          </a:stretch>
        </p:blipFill>
        <p:spPr bwMode="auto">
          <a:xfrm>
            <a:off x="928688" y="2103438"/>
            <a:ext cx="6919912" cy="3154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smtClean="0"/>
              <a:t>Next hop method the routing table holds only the address of the next hop</a:t>
            </a:r>
            <a:endParaRPr lang="en-US" dirty="0"/>
          </a:p>
        </p:txBody>
      </p:sp>
      <p:sp>
        <p:nvSpPr>
          <p:cNvPr id="3" name="Slide Number Placeholder 2"/>
          <p:cNvSpPr>
            <a:spLocks noGrp="1"/>
          </p:cNvSpPr>
          <p:nvPr>
            <p:ph type="sldNum" sz="quarter" idx="10"/>
          </p:nvPr>
        </p:nvSpPr>
        <p:spPr/>
        <p:txBody>
          <a:bodyPr/>
          <a:lstStyle/>
          <a:p>
            <a:r>
              <a:rPr lang="en-US" smtClean="0"/>
              <a:t>22.</a:t>
            </a:r>
            <a:fld id="{7E7609CD-03AD-4185-B3EC-2501544D7D2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E34EE3F9-8A49-4DF0-8BD1-D0AEB7D40FE5}" type="slidenum">
              <a:rPr lang="en-US"/>
              <a:pPr/>
              <a:t>7</a:t>
            </a:fld>
            <a:endParaRPr lang="en-US"/>
          </a:p>
        </p:txBody>
      </p:sp>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4420" name="Text Box 4"/>
          <p:cNvSpPr txBox="1">
            <a:spLocks noChangeArrowheads="1"/>
          </p:cNvSpPr>
          <p:nvPr/>
        </p:nvSpPr>
        <p:spPr bwMode="auto">
          <a:xfrm>
            <a:off x="304800" y="381000"/>
            <a:ext cx="582453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22.2  </a:t>
            </a:r>
            <a:r>
              <a:rPr lang="en-US" sz="2000" i="1" baseline="0">
                <a:latin typeface="Times New Roman" pitchFamily="18" charset="0"/>
              </a:rPr>
              <a:t>Route method versus next-hop method</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4422" name="Picture 6"/>
          <p:cNvPicPr>
            <a:picLocks noChangeAspect="1" noChangeArrowheads="1"/>
          </p:cNvPicPr>
          <p:nvPr/>
        </p:nvPicPr>
        <p:blipFill>
          <a:blip r:embed="rId3"/>
          <a:srcRect/>
          <a:stretch>
            <a:fillRect/>
          </a:stretch>
        </p:blipFill>
        <p:spPr bwMode="auto">
          <a:xfrm>
            <a:off x="646113" y="1524000"/>
            <a:ext cx="75596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smtClean="0"/>
              <a:t>Network specific method uses one entry that defines the address of the destination network itself (e.g. 1000 hosts are attached to the same network only one entry exists in the routing table instead of 1000)</a:t>
            </a:r>
            <a:endParaRPr lang="en-US" dirty="0"/>
          </a:p>
        </p:txBody>
      </p:sp>
      <p:sp>
        <p:nvSpPr>
          <p:cNvPr id="3" name="Slide Number Placeholder 2"/>
          <p:cNvSpPr>
            <a:spLocks noGrp="1"/>
          </p:cNvSpPr>
          <p:nvPr>
            <p:ph type="sldNum" sz="quarter" idx="10"/>
          </p:nvPr>
        </p:nvSpPr>
        <p:spPr/>
        <p:txBody>
          <a:bodyPr/>
          <a:lstStyle/>
          <a:p>
            <a:r>
              <a:rPr lang="en-US" smtClean="0"/>
              <a:t>22.</a:t>
            </a:r>
            <a:fld id="{7E7609CD-03AD-4185-B3EC-2501544D7D2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C177275A-73CE-4CC0-AF15-5220AC506932}" type="slidenum">
              <a:rPr lang="en-US"/>
              <a:pPr/>
              <a:t>9</a:t>
            </a:fld>
            <a:endParaRPr lang="en-US"/>
          </a:p>
        </p:txBody>
      </p:sp>
      <p:sp>
        <p:nvSpPr>
          <p:cNvPr id="10864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64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6468" name="Text Box 4"/>
          <p:cNvSpPr txBox="1">
            <a:spLocks noChangeArrowheads="1"/>
          </p:cNvSpPr>
          <p:nvPr/>
        </p:nvSpPr>
        <p:spPr bwMode="auto">
          <a:xfrm>
            <a:off x="304800" y="381000"/>
            <a:ext cx="651668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22.3  </a:t>
            </a:r>
            <a:r>
              <a:rPr lang="en-US" sz="2000" i="1" baseline="0">
                <a:latin typeface="Times New Roman" pitchFamily="18" charset="0"/>
              </a:rPr>
              <a:t>Host-specific versus network-specific method</a:t>
            </a:r>
          </a:p>
        </p:txBody>
      </p:sp>
      <p:sp>
        <p:nvSpPr>
          <p:cNvPr id="1086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6470" name="Picture 6"/>
          <p:cNvPicPr>
            <a:picLocks noChangeAspect="1" noChangeArrowheads="1"/>
          </p:cNvPicPr>
          <p:nvPr/>
        </p:nvPicPr>
        <p:blipFill>
          <a:blip r:embed="rId3"/>
          <a:srcRect/>
          <a:stretch>
            <a:fillRect/>
          </a:stretch>
        </p:blipFill>
        <p:spPr bwMode="auto">
          <a:xfrm>
            <a:off x="219075" y="1882775"/>
            <a:ext cx="8620125" cy="322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18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1800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4613</TotalTime>
  <Words>2027</Words>
  <Application>Microsoft PowerPoint</Application>
  <PresentationFormat>On-screen Show (4:3)</PresentationFormat>
  <Paragraphs>238</Paragraphs>
  <Slides>59</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Times New Roman</vt:lpstr>
      <vt:lpstr>Tahoma</vt:lpstr>
      <vt:lpstr>Wingdings</vt:lpstr>
      <vt:lpstr>Arial</vt:lpstr>
      <vt:lpstr>McGrawHill-Italic</vt:lpstr>
      <vt:lpstr>Times</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Distance Vector Routing</vt:lpstr>
      <vt:lpstr>Slide 39</vt:lpstr>
      <vt:lpstr>Initialization</vt:lpstr>
      <vt:lpstr>Slide 41</vt:lpstr>
      <vt:lpstr>Slide 42</vt:lpstr>
      <vt:lpstr>Sharing</vt:lpstr>
      <vt:lpstr>Slide 44</vt:lpstr>
      <vt:lpstr>Two-Node Loop Instability</vt:lpstr>
      <vt:lpstr>Slide 46</vt:lpstr>
      <vt:lpstr>Slide 47</vt:lpstr>
      <vt:lpstr>Slide 48</vt:lpstr>
      <vt:lpstr>Link State Routing</vt:lpstr>
      <vt:lpstr>Slide 50</vt:lpstr>
      <vt:lpstr>Slide 51</vt:lpstr>
      <vt:lpstr>Slide 52</vt:lpstr>
      <vt:lpstr>Slide 53</vt:lpstr>
      <vt:lpstr>Slide 54</vt:lpstr>
      <vt:lpstr>Slide 55</vt:lpstr>
      <vt:lpstr>Path Vector Routing</vt:lpstr>
      <vt:lpstr>Slide 57</vt:lpstr>
      <vt:lpstr>Slide 58</vt:lpstr>
      <vt:lpstr>Slide 59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Dennis Richards</cp:lastModifiedBy>
  <cp:revision>191</cp:revision>
  <dcterms:created xsi:type="dcterms:W3CDTF">2000-01-15T04:50:39Z</dcterms:created>
  <dcterms:modified xsi:type="dcterms:W3CDTF">2008-03-21T22:01:50Z</dcterms:modified>
</cp:coreProperties>
</file>