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5"/>
  </p:notesMasterIdLst>
  <p:sldIdLst>
    <p:sldId id="272" r:id="rId2"/>
    <p:sldId id="279" r:id="rId3"/>
    <p:sldId id="280" r:id="rId4"/>
    <p:sldId id="320" r:id="rId5"/>
    <p:sldId id="321" r:id="rId6"/>
    <p:sldId id="284" r:id="rId7"/>
    <p:sldId id="285" r:id="rId8"/>
    <p:sldId id="286" r:id="rId9"/>
    <p:sldId id="287" r:id="rId10"/>
    <p:sldId id="288" r:id="rId11"/>
    <p:sldId id="289" r:id="rId12"/>
    <p:sldId id="290" r:id="rId13"/>
    <p:sldId id="291" r:id="rId14"/>
    <p:sldId id="292" r:id="rId15"/>
    <p:sldId id="293" r:id="rId16"/>
    <p:sldId id="294" r:id="rId17"/>
    <p:sldId id="295" r:id="rId18"/>
    <p:sldId id="323" r:id="rId19"/>
    <p:sldId id="322" r:id="rId20"/>
    <p:sldId id="296" r:id="rId21"/>
    <p:sldId id="297" r:id="rId22"/>
    <p:sldId id="298" r:id="rId23"/>
    <p:sldId id="299" r:id="rId24"/>
    <p:sldId id="300" r:id="rId25"/>
    <p:sldId id="301" r:id="rId26"/>
    <p:sldId id="302" r:id="rId27"/>
    <p:sldId id="303" r:id="rId28"/>
    <p:sldId id="304" r:id="rId29"/>
    <p:sldId id="324" r:id="rId30"/>
    <p:sldId id="305" r:id="rId31"/>
    <p:sldId id="306" r:id="rId32"/>
    <p:sldId id="307" r:id="rId33"/>
    <p:sldId id="308"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1" r:id="rId70"/>
    <p:sldId id="362" r:id="rId71"/>
    <p:sldId id="363" r:id="rId72"/>
    <p:sldId id="364" r:id="rId73"/>
    <p:sldId id="365" r:id="rId7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5pPr>
    <a:lvl6pPr marL="2286000" algn="l" defTabSz="914400" rtl="0" eaLnBrk="1" latinLnBrk="0" hangingPunct="1">
      <a:defRPr sz="2400" kern="1200">
        <a:solidFill>
          <a:schemeClr val="tx1"/>
        </a:solidFill>
        <a:latin typeface="Arial" charset="0"/>
        <a:ea typeface="ＭＳ Ｐゴシック" pitchFamily="-128" charset="-128"/>
        <a:cs typeface="+mn-cs"/>
      </a:defRPr>
    </a:lvl6pPr>
    <a:lvl7pPr marL="2743200" algn="l" defTabSz="914400" rtl="0" eaLnBrk="1" latinLnBrk="0" hangingPunct="1">
      <a:defRPr sz="2400" kern="1200">
        <a:solidFill>
          <a:schemeClr val="tx1"/>
        </a:solidFill>
        <a:latin typeface="Arial" charset="0"/>
        <a:ea typeface="ＭＳ Ｐゴシック" pitchFamily="-128" charset="-128"/>
        <a:cs typeface="+mn-cs"/>
      </a:defRPr>
    </a:lvl7pPr>
    <a:lvl8pPr marL="3200400" algn="l" defTabSz="914400" rtl="0" eaLnBrk="1" latinLnBrk="0" hangingPunct="1">
      <a:defRPr sz="2400" kern="1200">
        <a:solidFill>
          <a:schemeClr val="tx1"/>
        </a:solidFill>
        <a:latin typeface="Arial" charset="0"/>
        <a:ea typeface="ＭＳ Ｐゴシック" pitchFamily="-128" charset="-128"/>
        <a:cs typeface="+mn-cs"/>
      </a:defRPr>
    </a:lvl8pPr>
    <a:lvl9pPr marL="3657600" algn="l" defTabSz="914400" rtl="0" eaLnBrk="1" latinLnBrk="0" hangingPunct="1">
      <a:defRPr sz="2400" kern="1200">
        <a:solidFill>
          <a:schemeClr val="tx1"/>
        </a:solidFill>
        <a:latin typeface="Arial" charset="0"/>
        <a:ea typeface="ＭＳ Ｐゴシック" pitchFamily="-12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64" autoAdjust="0"/>
    <p:restoredTop sz="94660"/>
  </p:normalViewPr>
  <p:slideViewPr>
    <p:cSldViewPr>
      <p:cViewPr varScale="1">
        <p:scale>
          <a:sx n="121" d="100"/>
          <a:sy n="121" d="100"/>
        </p:scale>
        <p:origin x="-66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9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86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DF5EB54A-6BDB-4AF7-BE5A-C5815243442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28"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28"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28"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28"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00388" name="Rectangle 1028"/>
          <p:cNvSpPr>
            <a:spLocks noChangeArrowheads="1" noTextEdit="1"/>
          </p:cNvSpPr>
          <p:nvPr>
            <p:ph type="sldImg"/>
          </p:nvPr>
        </p:nvSpPr>
        <p:spPr>
          <a:xfrm>
            <a:off x="2249488" y="606425"/>
            <a:ext cx="4340225" cy="3255963"/>
          </a:xfrm>
          <a:ln/>
        </p:spPr>
      </p:sp>
      <p:sp>
        <p:nvSpPr>
          <p:cNvPr id="400389" name="Rectangle 1029"/>
          <p:cNvSpPr>
            <a:spLocks noGrp="1" noChangeArrowheads="1"/>
          </p:cNvSpPr>
          <p:nvPr>
            <p:ph type="body" idx="1"/>
          </p:nvPr>
        </p:nvSpPr>
        <p:spPr/>
        <p:txBody>
          <a:bodyPr/>
          <a:lstStyle/>
          <a:p>
            <a:endParaRPr lang="en-US" sz="1100">
              <a:latin typeface="Arial" charset="0"/>
            </a:endParaRPr>
          </a:p>
          <a:p>
            <a:endParaRPr lang="en-US" sz="110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24964" name="Rectangle 4"/>
          <p:cNvSpPr>
            <a:spLocks noChangeArrowheads="1" noTextEdit="1"/>
          </p:cNvSpPr>
          <p:nvPr>
            <p:ph type="sldImg"/>
          </p:nvPr>
        </p:nvSpPr>
        <p:spPr>
          <a:xfrm>
            <a:off x="2249488" y="606425"/>
            <a:ext cx="4340225" cy="3255963"/>
          </a:xfrm>
          <a:ln/>
        </p:spPr>
      </p:sp>
      <p:sp>
        <p:nvSpPr>
          <p:cNvPr id="424965" name="Rectangle 5"/>
          <p:cNvSpPr>
            <a:spLocks noGrp="1" noChangeArrowheads="1"/>
          </p:cNvSpPr>
          <p:nvPr>
            <p:ph type="body" idx="1"/>
          </p:nvPr>
        </p:nvSpPr>
        <p:spPr/>
        <p:txBody>
          <a:bodyPr/>
          <a:lstStyle/>
          <a:p>
            <a:pPr>
              <a:spcBef>
                <a:spcPts val="300"/>
              </a:spcBef>
              <a:spcAft>
                <a:spcPts val="800"/>
              </a:spcAft>
            </a:pPr>
            <a:r>
              <a:rPr lang="en-US" sz="1100">
                <a:latin typeface="Arial" charset="0"/>
              </a:rPr>
              <a:t>A collaboration diagram is part of a </a:t>
            </a:r>
            <a:r>
              <a:rPr lang="en-US" sz="1100" b="1">
                <a:latin typeface="Arial" charset="0"/>
              </a:rPr>
              <a:t>use-case realization</a:t>
            </a:r>
            <a:r>
              <a:rPr lang="en-US" sz="1100">
                <a:latin typeface="Arial" charset="0"/>
              </a:rPr>
              <a:t>, showing what objects are involved to realize the use case. </a:t>
            </a:r>
          </a:p>
          <a:p>
            <a:pPr>
              <a:spcBef>
                <a:spcPts val="300"/>
              </a:spcBef>
              <a:spcAft>
                <a:spcPts val="800"/>
              </a:spcAft>
            </a:pPr>
            <a:r>
              <a:rPr lang="en-US" sz="1100">
                <a:latin typeface="Arial" charset="0"/>
              </a:rPr>
              <a:t>A collaboration diagram describes a pattern of interaction among objects; it shows the objects participating in the interaction by their links to each other and the messages that they send to each other. </a:t>
            </a:r>
          </a:p>
          <a:p>
            <a:pPr>
              <a:spcBef>
                <a:spcPts val="300"/>
              </a:spcBef>
              <a:spcAft>
                <a:spcPts val="800"/>
              </a:spcAft>
            </a:pPr>
            <a:r>
              <a:rPr lang="en-US" sz="1100">
                <a:latin typeface="Arial" charset="0"/>
              </a:rPr>
              <a:t>Links between objects are instances of relationships between classes. For every link, there should be a relationship between the associated classes.</a:t>
            </a:r>
          </a:p>
          <a:p>
            <a:pPr>
              <a:spcBef>
                <a:spcPts val="300"/>
              </a:spcBef>
              <a:spcAft>
                <a:spcPts val="800"/>
              </a:spcAft>
            </a:pPr>
            <a:r>
              <a:rPr lang="en-US" sz="1100">
                <a:latin typeface="Arial" charset="0"/>
              </a:rPr>
              <a:t>Collaboration diagrams can be used to understand all the effects and requirements on a given object. They emphasize the structural collaboration of a society of objects.</a:t>
            </a:r>
          </a:p>
          <a:p>
            <a:r>
              <a:rPr lang="en-US" sz="1100">
                <a:latin typeface="Arial" charset="0"/>
              </a:rPr>
              <a:t>Collaboration diagrams show how responsibilities are allocated to objects.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27012" name="Rectangle 4"/>
          <p:cNvSpPr>
            <a:spLocks noChangeArrowheads="1" noTextEdit="1"/>
          </p:cNvSpPr>
          <p:nvPr>
            <p:ph type="sldImg"/>
          </p:nvPr>
        </p:nvSpPr>
        <p:spPr>
          <a:xfrm>
            <a:off x="2249488" y="606425"/>
            <a:ext cx="4340225" cy="3255963"/>
          </a:xfrm>
          <a:ln/>
        </p:spPr>
      </p:sp>
      <p:sp>
        <p:nvSpPr>
          <p:cNvPr id="427013" name="Rectangle 5"/>
          <p:cNvSpPr>
            <a:spLocks noGrp="1" noChangeArrowheads="1"/>
          </p:cNvSpPr>
          <p:nvPr>
            <p:ph type="body" idx="1"/>
          </p:nvPr>
        </p:nvSpPr>
        <p:spPr/>
        <p:txBody>
          <a:bodyPr/>
          <a:lstStyle/>
          <a:p>
            <a:pPr>
              <a:spcBef>
                <a:spcPts val="300"/>
              </a:spcBef>
              <a:spcAft>
                <a:spcPts val="800"/>
              </a:spcAft>
            </a:pPr>
            <a:r>
              <a:rPr lang="en-US" sz="1100">
                <a:latin typeface="Arial" charset="0"/>
              </a:rPr>
              <a:t>A sequence diagram is another part of a </a:t>
            </a:r>
            <a:r>
              <a:rPr lang="en-US" sz="1100" b="1">
                <a:latin typeface="Arial" charset="0"/>
              </a:rPr>
              <a:t>use-case realization</a:t>
            </a:r>
            <a:r>
              <a:rPr lang="en-US" sz="1100">
                <a:latin typeface="Arial" charset="0"/>
              </a:rPr>
              <a:t>. </a:t>
            </a:r>
          </a:p>
          <a:p>
            <a:pPr>
              <a:spcBef>
                <a:spcPts val="300"/>
              </a:spcBef>
              <a:spcAft>
                <a:spcPts val="800"/>
              </a:spcAft>
            </a:pPr>
            <a:r>
              <a:rPr lang="en-US" sz="1100">
                <a:latin typeface="Arial" charset="0"/>
              </a:rPr>
              <a:t>A sequence diagram describes a pattern of interaction among objects, arranged in a chronological order; it shows the objects participating in the interaction by their "lifelines" and the messages that they send to each other. </a:t>
            </a:r>
          </a:p>
          <a:p>
            <a:pPr>
              <a:spcBef>
                <a:spcPts val="300"/>
              </a:spcBef>
              <a:spcAft>
                <a:spcPts val="800"/>
              </a:spcAft>
            </a:pPr>
            <a:r>
              <a:rPr lang="en-US" sz="1100">
                <a:latin typeface="Arial" charset="0"/>
              </a:rPr>
              <a:t>Sequence diagrams emphasize the time-ordered collaboration of a society of objects.</a:t>
            </a:r>
          </a:p>
          <a:p>
            <a:r>
              <a:rPr lang="en-US" sz="1100">
                <a:latin typeface="Arial" charset="0"/>
              </a:rPr>
              <a:t>Sequence diagrams are better for real-time specifications and for complex scenarios.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29060" name="Rectangle 4"/>
          <p:cNvSpPr>
            <a:spLocks noChangeArrowheads="1" noTextEdit="1"/>
          </p:cNvSpPr>
          <p:nvPr>
            <p:ph type="sldImg"/>
          </p:nvPr>
        </p:nvSpPr>
        <p:spPr>
          <a:xfrm>
            <a:off x="2249488" y="606425"/>
            <a:ext cx="4340225" cy="3255963"/>
          </a:xfrm>
          <a:ln/>
        </p:spPr>
      </p:sp>
      <p:sp>
        <p:nvSpPr>
          <p:cNvPr id="429061" name="Rectangle 5"/>
          <p:cNvSpPr>
            <a:spLocks noGrp="1" noChangeArrowheads="1"/>
          </p:cNvSpPr>
          <p:nvPr>
            <p:ph type="body" idx="1"/>
          </p:nvPr>
        </p:nvSpPr>
        <p:spPr/>
        <p:txBody>
          <a:bodyPr/>
          <a:lstStyle/>
          <a:p>
            <a:pPr>
              <a:spcBef>
                <a:spcPts val="300"/>
              </a:spcBef>
              <a:spcAft>
                <a:spcPts val="800"/>
              </a:spcAft>
            </a:pPr>
            <a:r>
              <a:rPr lang="en-US" sz="1100">
                <a:latin typeface="Arial" charset="0"/>
              </a:rPr>
              <a:t>A state diagram is used to show the life history of a given class, the events that cause a transition from one state to another, and the actions that result from a state change.</a:t>
            </a:r>
          </a:p>
          <a:p>
            <a:pPr>
              <a:spcBef>
                <a:spcPts val="300"/>
              </a:spcBef>
              <a:spcAft>
                <a:spcPts val="800"/>
              </a:spcAft>
            </a:pPr>
            <a:r>
              <a:rPr lang="en-US" sz="1100">
                <a:latin typeface="Arial" charset="0"/>
              </a:rPr>
              <a:t>Only classes with state-controlled behavior require state diagrams.</a:t>
            </a:r>
          </a:p>
          <a:p>
            <a:pPr>
              <a:spcBef>
                <a:spcPts val="300"/>
              </a:spcBef>
              <a:spcAft>
                <a:spcPts val="800"/>
              </a:spcAft>
            </a:pPr>
            <a:r>
              <a:rPr lang="en-US" sz="1100">
                <a:latin typeface="Arial" charset="0"/>
              </a:rPr>
              <a:t>The above state diagram shows that an actor may register for four primary courses and two alternates.</a:t>
            </a:r>
          </a:p>
          <a:p>
            <a:pPr>
              <a:spcBef>
                <a:spcPts val="300"/>
              </a:spcBef>
              <a:spcAft>
                <a:spcPts val="800"/>
              </a:spcAft>
            </a:pPr>
            <a:r>
              <a:rPr lang="en-US" sz="1100">
                <a:latin typeface="Arial" charset="0"/>
              </a:rPr>
              <a:t>Nested states can be used to simplify a State Diagram.</a:t>
            </a:r>
          </a:p>
          <a:p>
            <a:r>
              <a:rPr lang="en-US" sz="1100">
                <a:latin typeface="Arial" charset="0"/>
              </a:rPr>
              <a:t>History, when specified for a superstate, indicates that the superstate remembers where it was when it is left and re-entered. Thus, when it is resumed, registration processing picks up where it left off when it was suspended.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31108" name="Rectangle 4"/>
          <p:cNvSpPr>
            <a:spLocks noChangeArrowheads="1" noTextEdit="1"/>
          </p:cNvSpPr>
          <p:nvPr>
            <p:ph type="sldImg"/>
          </p:nvPr>
        </p:nvSpPr>
        <p:spPr>
          <a:xfrm>
            <a:off x="2249488" y="606425"/>
            <a:ext cx="4340225" cy="3255963"/>
          </a:xfrm>
          <a:ln/>
        </p:spPr>
      </p:sp>
      <p:sp>
        <p:nvSpPr>
          <p:cNvPr id="431110" name="Rectangle 6"/>
          <p:cNvSpPr>
            <a:spLocks noGrp="1" noChangeArrowheads="1"/>
          </p:cNvSpPr>
          <p:nvPr>
            <p:ph type="body" idx="1"/>
          </p:nvPr>
        </p:nvSpPr>
        <p:spPr>
          <a:noFill/>
          <a:ln/>
        </p:spPr>
        <p:txBody>
          <a:bodyPr/>
          <a:lstStyle/>
          <a:p>
            <a:pPr>
              <a:spcBef>
                <a:spcPts val="300"/>
              </a:spcBef>
              <a:spcAft>
                <a:spcPts val="800"/>
              </a:spcAft>
            </a:pPr>
            <a:r>
              <a:rPr lang="en-US" sz="1100">
                <a:latin typeface="Arial" charset="0"/>
              </a:rPr>
              <a:t>Component-based architectures are derived from top-ranked use cases Use cases define system behavior.</a:t>
            </a:r>
          </a:p>
          <a:p>
            <a:pPr>
              <a:spcBef>
                <a:spcPts val="300"/>
              </a:spcBef>
              <a:spcAft>
                <a:spcPts val="800"/>
              </a:spcAft>
            </a:pPr>
            <a:r>
              <a:rPr lang="en-US" sz="1100">
                <a:latin typeface="Arial" charset="0"/>
              </a:rPr>
              <a:t>Objects implement system behavior. At run-time, objects collaborate to accomplish the work of the system.</a:t>
            </a:r>
          </a:p>
          <a:p>
            <a:pPr>
              <a:spcBef>
                <a:spcPts val="300"/>
              </a:spcBef>
              <a:spcAft>
                <a:spcPts val="800"/>
              </a:spcAft>
            </a:pPr>
            <a:r>
              <a:rPr lang="en-US" sz="1100">
                <a:latin typeface="Arial" charset="0"/>
              </a:rPr>
              <a:t>Objects can exist only if the corresponding classes have been implemented.  Objects can collaborate only if the corresponding relationships have been implemented.</a:t>
            </a:r>
          </a:p>
          <a:p>
            <a:pPr>
              <a:spcBef>
                <a:spcPts val="300"/>
              </a:spcBef>
              <a:spcAft>
                <a:spcPts val="800"/>
              </a:spcAft>
            </a:pPr>
            <a:r>
              <a:rPr lang="en-US" sz="1100">
                <a:latin typeface="Arial" charset="0"/>
              </a:rPr>
              <a:t>A use-case realization ties together the use cases from the use case model with the classes and relationships of the design model. A use-case realization specifies what classes must be built to implement each use case.</a:t>
            </a:r>
          </a:p>
          <a:p>
            <a:pPr>
              <a:spcBef>
                <a:spcPts val="300"/>
              </a:spcBef>
              <a:spcAft>
                <a:spcPts val="800"/>
              </a:spcAft>
            </a:pPr>
            <a:r>
              <a:rPr lang="en-US" sz="1100">
                <a:latin typeface="Arial" charset="0"/>
              </a:rPr>
              <a:t>When identifying the attributes and operations, be sure to perform structural data modeling as well as providing relationships to support all links.</a:t>
            </a:r>
          </a:p>
          <a:p>
            <a:r>
              <a:rPr lang="en-US" sz="1100">
                <a:latin typeface="Arial" charset="0"/>
              </a:rPr>
              <a:t>The Rational Unified Process contains detailed activities and guidelines for developing the Logical View from the Use Case View.  These concepts are also taught and exercised in the Object-Oriented Analysis and Design Using UML (OOAD/UML) course.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33156" name="Rectangle 4"/>
          <p:cNvSpPr>
            <a:spLocks noChangeArrowheads="1" noTextEdit="1"/>
          </p:cNvSpPr>
          <p:nvPr>
            <p:ph type="sldImg"/>
          </p:nvPr>
        </p:nvSpPr>
        <p:spPr>
          <a:xfrm>
            <a:off x="2249488" y="606425"/>
            <a:ext cx="4340225" cy="3255963"/>
          </a:xfrm>
          <a:ln/>
        </p:spPr>
      </p:sp>
      <p:sp>
        <p:nvSpPr>
          <p:cNvPr id="433157" name="Rectangle 5"/>
          <p:cNvSpPr>
            <a:spLocks noGrp="1" noChangeArrowheads="1"/>
          </p:cNvSpPr>
          <p:nvPr>
            <p:ph type="body" idx="1"/>
          </p:nvPr>
        </p:nvSpPr>
        <p:spPr/>
        <p:txBody>
          <a:bodyPr/>
          <a:lstStyle/>
          <a:p>
            <a:pPr>
              <a:spcBef>
                <a:spcPts val="300"/>
              </a:spcBef>
              <a:spcAft>
                <a:spcPts val="800"/>
              </a:spcAft>
            </a:pPr>
            <a:r>
              <a:rPr lang="en-US" sz="1100">
                <a:latin typeface="Arial" charset="0"/>
              </a:rPr>
              <a:t>The process view is to describe the planned process structure of the system.  It is concerned with dynamic, run-time decomposition, and takes into account some non-functional requirements, such as performance, availability, etc., as well as some derived requirements resulting from the need to spread the system onto several computers.</a:t>
            </a:r>
          </a:p>
          <a:p>
            <a:pPr>
              <a:spcBef>
                <a:spcPts val="300"/>
              </a:spcBef>
              <a:spcAft>
                <a:spcPts val="800"/>
              </a:spcAft>
            </a:pPr>
            <a:r>
              <a:rPr lang="en-US" sz="1100">
                <a:latin typeface="Arial" charset="0"/>
              </a:rPr>
              <a:t>In the Process View, the system is decomposed into a set of independent tasks, processes and process groups.  </a:t>
            </a:r>
          </a:p>
          <a:p>
            <a:r>
              <a:rPr lang="en-US" sz="1100">
                <a:latin typeface="Arial" charset="0"/>
              </a:rPr>
              <a:t>The Process View describes process interaction, communication, and synchronization. This may be synchronous, asynchronous, implicit, broadcast.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35204" name="Rectangle 4"/>
          <p:cNvSpPr>
            <a:spLocks noChangeArrowheads="1" noTextEdit="1"/>
          </p:cNvSpPr>
          <p:nvPr>
            <p:ph type="sldImg"/>
          </p:nvPr>
        </p:nvSpPr>
        <p:spPr>
          <a:xfrm>
            <a:off x="2249488" y="606425"/>
            <a:ext cx="4340225" cy="3255963"/>
          </a:xfrm>
          <a:ln/>
        </p:spPr>
      </p:sp>
      <p:sp>
        <p:nvSpPr>
          <p:cNvPr id="435205" name="Rectangle 5"/>
          <p:cNvSpPr>
            <a:spLocks noGrp="1" noChangeArrowheads="1"/>
          </p:cNvSpPr>
          <p:nvPr>
            <p:ph type="body" idx="1"/>
          </p:nvPr>
        </p:nvSpPr>
        <p:spPr/>
        <p:txBody>
          <a:bodyPr/>
          <a:lstStyle/>
          <a:p>
            <a:pPr>
              <a:spcBef>
                <a:spcPts val="300"/>
              </a:spcBef>
              <a:spcAft>
                <a:spcPts val="800"/>
              </a:spcAft>
            </a:pPr>
            <a:r>
              <a:rPr lang="en-US" sz="1100">
                <a:latin typeface="Arial" charset="0"/>
              </a:rPr>
              <a:t>An active object is an object that owns a thread of control. Processes and tasks are traditional kinds of active objects (UML v1.1 Notation Guide, section 8.8).</a:t>
            </a:r>
          </a:p>
          <a:p>
            <a:pPr>
              <a:spcBef>
                <a:spcPts val="300"/>
              </a:spcBef>
              <a:spcAft>
                <a:spcPts val="800"/>
              </a:spcAft>
            </a:pPr>
            <a:r>
              <a:rPr lang="en-US" sz="1100">
                <a:latin typeface="Arial" charset="0"/>
              </a:rPr>
              <a:t>A </a:t>
            </a:r>
            <a:r>
              <a:rPr lang="en-US" sz="1100" b="1">
                <a:latin typeface="Arial" charset="0"/>
              </a:rPr>
              <a:t>task</a:t>
            </a:r>
            <a:r>
              <a:rPr lang="en-US" sz="1100">
                <a:latin typeface="Arial" charset="0"/>
              </a:rPr>
              <a:t> is an independent thread of control, which is individually schedulable on a processing node, and which can be explicitly designated (addressed) by other tasks via some communication mechanism. Each task can execute concurrently with all other tasks.  Tasks can be replicated (cloned) in order to achieve higher system performance, or higher system availability, or to support training exercises. </a:t>
            </a:r>
          </a:p>
          <a:p>
            <a:pPr>
              <a:spcBef>
                <a:spcPts val="300"/>
              </a:spcBef>
              <a:spcAft>
                <a:spcPts val="800"/>
              </a:spcAft>
            </a:pPr>
            <a:r>
              <a:rPr lang="en-US" sz="1100" b="1">
                <a:latin typeface="Arial" charset="0"/>
              </a:rPr>
              <a:t>Tasks</a:t>
            </a:r>
            <a:r>
              <a:rPr lang="en-US" sz="1100">
                <a:latin typeface="Arial" charset="0"/>
              </a:rPr>
              <a:t> are grouped into processes (virtual nodes). </a:t>
            </a:r>
          </a:p>
          <a:p>
            <a:pPr>
              <a:spcBef>
                <a:spcPts val="300"/>
              </a:spcBef>
              <a:spcAft>
                <a:spcPts val="800"/>
              </a:spcAft>
            </a:pPr>
            <a:r>
              <a:rPr lang="en-US" sz="1100">
                <a:latin typeface="Arial" charset="0"/>
              </a:rPr>
              <a:t>A </a:t>
            </a:r>
            <a:r>
              <a:rPr lang="en-US" sz="1100" b="1">
                <a:latin typeface="Arial" charset="0"/>
              </a:rPr>
              <a:t>process</a:t>
            </a:r>
            <a:r>
              <a:rPr lang="en-US" sz="1100">
                <a:latin typeface="Arial" charset="0"/>
              </a:rPr>
              <a:t> is any thread of control that can logically execute concurrently with other processes.  </a:t>
            </a:r>
          </a:p>
          <a:p>
            <a:pPr>
              <a:spcBef>
                <a:spcPts val="300"/>
              </a:spcBef>
              <a:spcAft>
                <a:spcPts val="800"/>
              </a:spcAft>
            </a:pPr>
            <a:r>
              <a:rPr lang="en-US" sz="1100">
                <a:latin typeface="Arial" charset="0"/>
              </a:rPr>
              <a:t>The processes may be collected into </a:t>
            </a:r>
            <a:r>
              <a:rPr lang="en-US" sz="1100" b="1">
                <a:latin typeface="Arial" charset="0"/>
              </a:rPr>
              <a:t>process groups</a:t>
            </a:r>
            <a:r>
              <a:rPr lang="en-US" sz="1100">
                <a:latin typeface="Arial" charset="0"/>
              </a:rPr>
              <a:t> (logical networks of processes).</a:t>
            </a:r>
          </a:p>
          <a:p>
            <a:endParaRPr lang="en-US" sz="110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37252" name="Rectangle 4"/>
          <p:cNvSpPr>
            <a:spLocks noChangeArrowheads="1" noTextEdit="1"/>
          </p:cNvSpPr>
          <p:nvPr>
            <p:ph type="sldImg"/>
          </p:nvPr>
        </p:nvSpPr>
        <p:spPr>
          <a:xfrm>
            <a:off x="2249488" y="606425"/>
            <a:ext cx="4340225" cy="3255963"/>
          </a:xfrm>
          <a:ln/>
        </p:spPr>
      </p:sp>
      <p:sp>
        <p:nvSpPr>
          <p:cNvPr id="437253" name="Rectangle 5"/>
          <p:cNvSpPr>
            <a:spLocks noGrp="1" noChangeArrowheads="1"/>
          </p:cNvSpPr>
          <p:nvPr>
            <p:ph type="body" idx="1"/>
          </p:nvPr>
        </p:nvSpPr>
        <p:spPr/>
        <p:txBody>
          <a:bodyPr/>
          <a:lstStyle/>
          <a:p>
            <a:pPr>
              <a:spcBef>
                <a:spcPts val="300"/>
              </a:spcBef>
              <a:spcAft>
                <a:spcPts val="800"/>
              </a:spcAft>
            </a:pPr>
            <a:r>
              <a:rPr lang="en-US" sz="1100">
                <a:latin typeface="Arial" charset="0"/>
              </a:rPr>
              <a:t>The Process View can be represented using components or active objects.</a:t>
            </a:r>
          </a:p>
          <a:p>
            <a:pPr>
              <a:spcBef>
                <a:spcPts val="300"/>
              </a:spcBef>
              <a:spcAft>
                <a:spcPts val="800"/>
              </a:spcAft>
            </a:pPr>
            <a:r>
              <a:rPr lang="en-US" sz="1100">
                <a:latin typeface="Arial" charset="0"/>
              </a:rPr>
              <a:t>When using components, it is interesting to describe what deliverable components each process is using, in addition to the processes.</a:t>
            </a:r>
          </a:p>
          <a:p>
            <a:r>
              <a:rPr lang="en-US" sz="1100">
                <a:latin typeface="Arial" charset="0"/>
              </a:rPr>
              <a:t>When using active objects, you can explicitly model the inter-process communication messages that are sent between processes and tasks.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39300" name="Rectangle 4"/>
          <p:cNvSpPr>
            <a:spLocks noChangeArrowheads="1" noTextEdit="1"/>
          </p:cNvSpPr>
          <p:nvPr>
            <p:ph type="sldImg"/>
          </p:nvPr>
        </p:nvSpPr>
        <p:spPr>
          <a:xfrm>
            <a:off x="2235200" y="605918"/>
            <a:ext cx="4368800" cy="3256810"/>
          </a:xfrm>
          <a:ln/>
        </p:spPr>
      </p:sp>
      <p:sp>
        <p:nvSpPr>
          <p:cNvPr id="439301" name="Rectangle 5"/>
          <p:cNvSpPr>
            <a:spLocks noGrp="1" noChangeArrowheads="1"/>
          </p:cNvSpPr>
          <p:nvPr>
            <p:ph type="body" idx="1"/>
          </p:nvPr>
        </p:nvSpPr>
        <p:spPr/>
        <p:txBody>
          <a:bodyPr/>
          <a:lstStyle/>
          <a:p>
            <a:r>
              <a:rPr lang="en-US" sz="1100">
                <a:latin typeface="Arial" charset="0"/>
              </a:rPr>
              <a:t>In the above example, the Registration Manager process has been decomposed into three separate tasks for performance reasons.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41348" name="Rectangle 4"/>
          <p:cNvSpPr>
            <a:spLocks noChangeArrowheads="1" noTextEdit="1"/>
          </p:cNvSpPr>
          <p:nvPr>
            <p:ph type="sldImg"/>
          </p:nvPr>
        </p:nvSpPr>
        <p:spPr>
          <a:xfrm>
            <a:off x="2249488" y="606425"/>
            <a:ext cx="4340225" cy="3255963"/>
          </a:xfrm>
          <a:ln/>
        </p:spPr>
      </p:sp>
      <p:sp>
        <p:nvSpPr>
          <p:cNvPr id="441349" name="Rectangle 5"/>
          <p:cNvSpPr>
            <a:spLocks noGrp="1" noChangeArrowheads="1"/>
          </p:cNvSpPr>
          <p:nvPr>
            <p:ph type="body" idx="1"/>
          </p:nvPr>
        </p:nvSpPr>
        <p:spPr/>
        <p:txBody>
          <a:bodyPr/>
          <a:lstStyle/>
          <a:p>
            <a:pPr>
              <a:spcBef>
                <a:spcPts val="300"/>
              </a:spcBef>
              <a:spcAft>
                <a:spcPts val="800"/>
              </a:spcAft>
            </a:pPr>
            <a:r>
              <a:rPr lang="en-US" sz="1100">
                <a:latin typeface="Arial" charset="0"/>
              </a:rPr>
              <a:t>Processes are needed for:</a:t>
            </a:r>
          </a:p>
          <a:p>
            <a:pPr lvl="1">
              <a:spcBef>
                <a:spcPts val="300"/>
              </a:spcBef>
              <a:spcAft>
                <a:spcPts val="800"/>
              </a:spcAft>
            </a:pPr>
            <a:r>
              <a:rPr lang="en-US" sz="1100">
                <a:latin typeface="Arial" charset="0"/>
              </a:rPr>
              <a:t>Fast reaction to external stimuli</a:t>
            </a:r>
          </a:p>
          <a:p>
            <a:pPr lvl="1">
              <a:spcBef>
                <a:spcPts val="300"/>
              </a:spcBef>
              <a:spcAft>
                <a:spcPts val="800"/>
              </a:spcAft>
            </a:pPr>
            <a:r>
              <a:rPr lang="en-US" sz="1100">
                <a:latin typeface="Arial" charset="0"/>
              </a:rPr>
              <a:t>Time-related events: timeouts, scheduled activities, periodic activities</a:t>
            </a:r>
          </a:p>
          <a:p>
            <a:pPr lvl="1">
              <a:spcBef>
                <a:spcPts val="300"/>
              </a:spcBef>
              <a:spcAft>
                <a:spcPts val="800"/>
              </a:spcAft>
            </a:pPr>
            <a:r>
              <a:rPr lang="en-US" sz="1100">
                <a:latin typeface="Arial" charset="0"/>
              </a:rPr>
              <a:t>Increased CPU utilization, use of multiple CPUs</a:t>
            </a:r>
          </a:p>
          <a:p>
            <a:pPr lvl="1">
              <a:spcBef>
                <a:spcPts val="300"/>
              </a:spcBef>
              <a:spcAft>
                <a:spcPts val="800"/>
              </a:spcAft>
            </a:pPr>
            <a:r>
              <a:rPr lang="en-US" sz="1100">
                <a:latin typeface="Arial" charset="0"/>
              </a:rPr>
              <a:t>Scalability: load sharing among processes</a:t>
            </a:r>
          </a:p>
          <a:p>
            <a:pPr lvl="1">
              <a:spcBef>
                <a:spcPts val="300"/>
              </a:spcBef>
              <a:spcAft>
                <a:spcPts val="800"/>
              </a:spcAft>
            </a:pPr>
            <a:r>
              <a:rPr lang="en-US" sz="1100">
                <a:latin typeface="Arial" charset="0"/>
              </a:rPr>
              <a:t>Availability: redundant processes</a:t>
            </a:r>
          </a:p>
          <a:p>
            <a:pPr lvl="1">
              <a:spcBef>
                <a:spcPts val="300"/>
              </a:spcBef>
              <a:spcAft>
                <a:spcPts val="800"/>
              </a:spcAft>
            </a:pPr>
            <a:r>
              <a:rPr lang="en-US" sz="1100">
                <a:latin typeface="Arial" charset="0"/>
              </a:rPr>
              <a:t>Separating concerns, e.g., safety </a:t>
            </a:r>
          </a:p>
          <a:p>
            <a:pPr>
              <a:spcBef>
                <a:spcPts val="300"/>
              </a:spcBef>
              <a:spcAft>
                <a:spcPts val="800"/>
              </a:spcAft>
            </a:pPr>
            <a:r>
              <a:rPr lang="en-US" sz="1100">
                <a:latin typeface="Arial" charset="0"/>
              </a:rPr>
              <a:t>There are two strategies for defining processes and mapping classes, objects, and /or components to them: Inside Out and Outside In. </a:t>
            </a:r>
          </a:p>
          <a:p>
            <a:pPr>
              <a:spcBef>
                <a:spcPts val="300"/>
              </a:spcBef>
              <a:spcAft>
                <a:spcPts val="800"/>
              </a:spcAft>
            </a:pPr>
            <a:r>
              <a:rPr lang="en-US" sz="1100">
                <a:latin typeface="Arial" charset="0"/>
              </a:rPr>
              <a:t>With Inside Out, you assume all objects are active , </a:t>
            </a:r>
          </a:p>
          <a:p>
            <a:pPr>
              <a:spcBef>
                <a:spcPts val="300"/>
              </a:spcBef>
              <a:spcAft>
                <a:spcPts val="800"/>
              </a:spcAft>
            </a:pPr>
            <a:r>
              <a:rPr lang="en-US" sz="1100">
                <a:latin typeface="Arial" charset="0"/>
              </a:rPr>
              <a:t>With Outside In, you look at the external stimuli and identify clients and servers.</a:t>
            </a:r>
          </a:p>
          <a:p>
            <a:pPr>
              <a:spcBef>
                <a:spcPts val="300"/>
              </a:spcBef>
              <a:spcAft>
                <a:spcPts val="800"/>
              </a:spcAft>
            </a:pPr>
            <a:r>
              <a:rPr lang="en-US" sz="1100">
                <a:latin typeface="Arial" charset="0"/>
              </a:rPr>
              <a:t>In both cases, you must account for subordination and persistency, as well as handle mutual exclusion (serialization, transactions) and distribution.</a:t>
            </a:r>
          </a:p>
          <a:p>
            <a:pPr>
              <a:spcBef>
                <a:spcPts val="300"/>
              </a:spcBef>
              <a:spcAft>
                <a:spcPts val="800"/>
              </a:spcAft>
            </a:pPr>
            <a:r>
              <a:rPr lang="en-US" sz="1100">
                <a:latin typeface="Arial" charset="0"/>
              </a:rPr>
              <a:t>The Rational Unified Process contains detailed activities and guidelines for developing the Process View from the Logical View. These concepts are also taught and exercised in the Object-Oriented Analysis and Design Using UML (OOAD/UML) course.</a:t>
            </a:r>
          </a:p>
          <a:p>
            <a:endParaRPr lang="en-US" sz="110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43396" name="Rectangle 4"/>
          <p:cNvSpPr>
            <a:spLocks noChangeArrowheads="1" noTextEdit="1"/>
          </p:cNvSpPr>
          <p:nvPr>
            <p:ph type="sldImg"/>
          </p:nvPr>
        </p:nvSpPr>
        <p:spPr>
          <a:xfrm>
            <a:off x="2249488" y="606425"/>
            <a:ext cx="4340225" cy="3255963"/>
          </a:xfrm>
          <a:ln/>
        </p:spPr>
      </p:sp>
      <p:sp>
        <p:nvSpPr>
          <p:cNvPr id="443397" name="Rectangle 5"/>
          <p:cNvSpPr>
            <a:spLocks noGrp="1" noChangeArrowheads="1"/>
          </p:cNvSpPr>
          <p:nvPr>
            <p:ph type="body" idx="1"/>
          </p:nvPr>
        </p:nvSpPr>
        <p:spPr/>
        <p:txBody>
          <a:bodyPr/>
          <a:lstStyle/>
          <a:p>
            <a:pPr>
              <a:spcBef>
                <a:spcPts val="300"/>
              </a:spcBef>
              <a:spcAft>
                <a:spcPts val="800"/>
              </a:spcAft>
            </a:pPr>
            <a:r>
              <a:rPr lang="en-US" sz="1100">
                <a:latin typeface="Arial" charset="0"/>
              </a:rPr>
              <a:t>The Implementation View takes into account mostly derived requirements related to ease of development, software management, reuse, and constraints imposed by the toolset or the programming language. </a:t>
            </a:r>
          </a:p>
          <a:p>
            <a:r>
              <a:rPr lang="en-US" sz="1100">
                <a:latin typeface="Arial" charset="0"/>
              </a:rPr>
              <a:t>The software is packaged in small chunks that can be individually developed, managed, reused,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530436" name="Rectangle 4"/>
          <p:cNvSpPr>
            <a:spLocks noChangeArrowheads="1" noTextEdit="1"/>
          </p:cNvSpPr>
          <p:nvPr>
            <p:ph type="sldImg"/>
          </p:nvPr>
        </p:nvSpPr>
        <p:spPr>
          <a:xfrm>
            <a:off x="2249488" y="606425"/>
            <a:ext cx="4340225" cy="3255963"/>
          </a:xfrm>
          <a:ln/>
        </p:spPr>
      </p:sp>
      <p:sp>
        <p:nvSpPr>
          <p:cNvPr id="530437" name="Rectangle 5"/>
          <p:cNvSpPr>
            <a:spLocks noGrp="1" noChangeArrowheads="1"/>
          </p:cNvSpPr>
          <p:nvPr>
            <p:ph type="body" idx="1"/>
          </p:nvPr>
        </p:nvSpPr>
        <p:spPr/>
        <p:txBody>
          <a:bodyPr/>
          <a:lstStyle/>
          <a:p>
            <a:r>
              <a:rPr lang="en-US" sz="1100">
                <a:latin typeface="Arial" charset="0"/>
              </a:rPr>
              <a:t>The Rational Unified Process is model-driven. These models represent most of the technical information used during development. In developing an architecture, only a subset of these models is relevant. For example, the architect will determine which use cases are architecturally significant. These are the use cases which are likely to be developed during the early iterations in order to validate the architecture. Similarly, the architecture is represented by subsets of the remaining models.</a:t>
            </a:r>
          </a:p>
        </p:txBody>
      </p:sp>
      <p:sp>
        <p:nvSpPr>
          <p:cNvPr id="530438" name="Text Box 6"/>
          <p:cNvSpPr txBox="1">
            <a:spLocks noChangeArrowheads="1"/>
          </p:cNvSpPr>
          <p:nvPr/>
        </p:nvSpPr>
        <p:spPr bwMode="auto">
          <a:xfrm>
            <a:off x="304800" y="1211836"/>
            <a:ext cx="1828800" cy="14311610"/>
          </a:xfrm>
          <a:prstGeom prst="rect">
            <a:avLst/>
          </a:prstGeom>
          <a:noFill/>
          <a:ln w="12700">
            <a:noFill/>
            <a:miter lim="800000"/>
            <a:headEnd type="none" w="sm" len="sm"/>
            <a:tailEnd type="none" w="lg" len="lg"/>
          </a:ln>
          <a:effectLst/>
        </p:spPr>
        <p:txBody>
          <a:bodyPr>
            <a:spAutoFit/>
          </a:bodyPr>
          <a:lstStyle/>
          <a:p>
            <a:pPr>
              <a:spcBef>
                <a:spcPct val="50000"/>
              </a:spcBef>
            </a:pPr>
            <a:r>
              <a:rPr lang="en-US"/>
              <a:t>We have mentioned the models required by the process in earlier modules. This slide indicates that the WHOLE model is not architecturally significant. Only pieces of the models are important in developing the architecture. </a:t>
            </a:r>
          </a:p>
          <a:p>
            <a:pPr>
              <a:spcBef>
                <a:spcPct val="50000"/>
              </a:spcBef>
            </a:pPr>
            <a:r>
              <a:rPr lang="en-US"/>
              <a:t>The proportions of each model that are highlighted should be considered arbitrary examples. These should not be considered standards.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445444" name="Rectangle 4"/>
          <p:cNvSpPr>
            <a:spLocks noChangeArrowheads="1" noTextEdit="1"/>
          </p:cNvSpPr>
          <p:nvPr>
            <p:ph type="sldImg"/>
          </p:nvPr>
        </p:nvSpPr>
        <p:spPr>
          <a:xfrm>
            <a:off x="2249488" y="606425"/>
            <a:ext cx="4340225" cy="3255963"/>
          </a:xfrm>
          <a:ln/>
        </p:spPr>
      </p:sp>
      <p:sp>
        <p:nvSpPr>
          <p:cNvPr id="445445" name="Rectangle 5"/>
          <p:cNvSpPr>
            <a:spLocks noGrp="1" noChangeArrowheads="1"/>
          </p:cNvSpPr>
          <p:nvPr>
            <p:ph type="body" idx="1"/>
          </p:nvPr>
        </p:nvSpPr>
        <p:spPr/>
        <p:txBody>
          <a:bodyPr/>
          <a:lstStyle/>
          <a:p>
            <a:pPr>
              <a:spcBef>
                <a:spcPts val="300"/>
              </a:spcBef>
              <a:spcAft>
                <a:spcPts val="800"/>
              </a:spcAft>
            </a:pPr>
            <a:r>
              <a:rPr lang="en-US" sz="1100">
                <a:latin typeface="Arial" charset="0"/>
              </a:rPr>
              <a:t>A </a:t>
            </a:r>
            <a:r>
              <a:rPr lang="en-US" sz="1100" b="1">
                <a:latin typeface="Arial" charset="0"/>
              </a:rPr>
              <a:t>component</a:t>
            </a:r>
            <a:r>
              <a:rPr lang="en-US" sz="1100">
                <a:latin typeface="Arial" charset="0"/>
              </a:rPr>
              <a:t> represents a distributable piece of implementation of a system, including software code as well as business documents in a human system.</a:t>
            </a:r>
          </a:p>
          <a:p>
            <a:pPr>
              <a:spcBef>
                <a:spcPts val="300"/>
              </a:spcBef>
              <a:spcAft>
                <a:spcPts val="800"/>
              </a:spcAft>
            </a:pPr>
            <a:r>
              <a:rPr lang="en-US" sz="1100">
                <a:latin typeface="Arial" charset="0"/>
              </a:rPr>
              <a:t>Software components include: source code components (e.g., .h, .cpp files, shell scripts, data files), binary code components (e.g., .dll’s), and executable components (.exe’s). Stereotypes (with alternate icons) may be used to define these specific kinds of components.</a:t>
            </a:r>
          </a:p>
          <a:p>
            <a:pPr>
              <a:spcBef>
                <a:spcPts val="300"/>
              </a:spcBef>
              <a:spcAft>
                <a:spcPts val="800"/>
              </a:spcAft>
            </a:pPr>
            <a:r>
              <a:rPr lang="en-US" sz="1100">
                <a:latin typeface="Arial" charset="0"/>
              </a:rPr>
              <a:t>Some components exist at compile time, some exist at link time, and some exist at run time; some exist at more than one time. A compile-only component is one that is only meaningful at compile time; the run-time component in this case would be an executable program (UML v1.1 Notation Guide, section 11.1.1).</a:t>
            </a:r>
          </a:p>
          <a:p>
            <a:r>
              <a:rPr lang="en-US" sz="1100">
                <a:latin typeface="Arial" charset="0"/>
              </a:rPr>
              <a:t>The different types of dependencies are implementation-dependent. To represent specific types, stereotypes of the dependencies can be used.</a:t>
            </a:r>
          </a:p>
        </p:txBody>
      </p:sp>
      <p:sp>
        <p:nvSpPr>
          <p:cNvPr id="445446" name="Text Box 6"/>
          <p:cNvSpPr txBox="1">
            <a:spLocks noChangeArrowheads="1"/>
          </p:cNvSpPr>
          <p:nvPr/>
        </p:nvSpPr>
        <p:spPr bwMode="auto">
          <a:xfrm>
            <a:off x="304800" y="1211837"/>
            <a:ext cx="1828800" cy="17820263"/>
          </a:xfrm>
          <a:prstGeom prst="rect">
            <a:avLst/>
          </a:prstGeom>
          <a:noFill/>
          <a:ln w="12700">
            <a:noFill/>
            <a:miter lim="800000"/>
            <a:headEnd type="none" w="sm" len="sm"/>
            <a:tailEnd type="none" w="lg" len="lg"/>
          </a:ln>
          <a:effectLst/>
        </p:spPr>
        <p:txBody>
          <a:bodyPr>
            <a:spAutoFit/>
          </a:bodyPr>
          <a:lstStyle/>
          <a:p>
            <a:pPr>
              <a:spcBef>
                <a:spcPct val="50000"/>
              </a:spcBef>
            </a:pPr>
            <a:r>
              <a:rPr lang="en-US"/>
              <a:t>Note that this definition of component is different from the one given in the first module. This definition is the standard UML definition and is much narrower than the one we used in the first module. Our definition is in the context of architectural reuse. It is unfortunate, but unavoidable, that these conflicting definitions exist. Because the context usually makes it obvious which definition is meant, confusion should be minimal.</a:t>
            </a:r>
          </a:p>
          <a:p>
            <a:pPr>
              <a:spcAft>
                <a:spcPts val="300"/>
              </a:spcAft>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47492" name="Rectangle 4"/>
          <p:cNvSpPr>
            <a:spLocks noChangeArrowheads="1" noTextEdit="1"/>
          </p:cNvSpPr>
          <p:nvPr>
            <p:ph type="sldImg"/>
          </p:nvPr>
        </p:nvSpPr>
        <p:spPr>
          <a:xfrm>
            <a:off x="2249488" y="606425"/>
            <a:ext cx="4340225" cy="3255963"/>
          </a:xfrm>
          <a:ln/>
        </p:spPr>
      </p:sp>
      <p:sp>
        <p:nvSpPr>
          <p:cNvPr id="447493" name="Rectangle 5"/>
          <p:cNvSpPr>
            <a:spLocks noGrp="1" noChangeArrowheads="1"/>
          </p:cNvSpPr>
          <p:nvPr>
            <p:ph type="body" idx="1"/>
          </p:nvPr>
        </p:nvSpPr>
        <p:spPr/>
        <p:txBody>
          <a:bodyPr/>
          <a:lstStyle/>
          <a:p>
            <a:pPr>
              <a:spcBef>
                <a:spcPts val="300"/>
              </a:spcBef>
              <a:spcAft>
                <a:spcPts val="800"/>
              </a:spcAft>
            </a:pPr>
            <a:r>
              <a:rPr lang="en-US" sz="1100">
                <a:latin typeface="Arial" charset="0"/>
              </a:rPr>
              <a:t>Component diagrams can be used to show the existence of packages and/or components and their relationships.  </a:t>
            </a:r>
          </a:p>
          <a:p>
            <a:r>
              <a:rPr lang="en-US" sz="1100">
                <a:latin typeface="Arial" charset="0"/>
              </a:rPr>
              <a:t>The Main class diagram is organized to visually depict architectural layers. The MFC package is at a lower layer than the Application layer.  MFC provides relatively low-level GUI controls and should be located at the same logical layer as Database Access (i.e. the Middleware layer).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49540" name="Rectangle 4"/>
          <p:cNvSpPr>
            <a:spLocks noChangeArrowheads="1" noTextEdit="1"/>
          </p:cNvSpPr>
          <p:nvPr>
            <p:ph type="sldImg"/>
          </p:nvPr>
        </p:nvSpPr>
        <p:spPr>
          <a:xfrm>
            <a:off x="2249488" y="606425"/>
            <a:ext cx="4340225" cy="3255963"/>
          </a:xfrm>
          <a:ln/>
        </p:spPr>
      </p:sp>
      <p:sp>
        <p:nvSpPr>
          <p:cNvPr id="449541" name="Rectangle 5"/>
          <p:cNvSpPr>
            <a:spLocks noGrp="1" noChangeArrowheads="1"/>
          </p:cNvSpPr>
          <p:nvPr>
            <p:ph type="body" idx="1"/>
          </p:nvPr>
        </p:nvSpPr>
        <p:spPr/>
        <p:txBody>
          <a:bodyPr/>
          <a:lstStyle/>
          <a:p>
            <a:r>
              <a:rPr lang="en-US" sz="1100">
                <a:latin typeface="Arial" charset="0"/>
              </a:rPr>
              <a:t>The Implementation View structure represents the directory structure in which the implementation is to reside.</a:t>
            </a:r>
          </a:p>
          <a:p>
            <a:r>
              <a:rPr lang="en-US" sz="1100">
                <a:latin typeface="Arial" charset="0"/>
              </a:rPr>
              <a:t>If the mapping from the Logical to the Implementation View is one-to-one, the Implementation View is optional </a:t>
            </a:r>
          </a:p>
          <a:p>
            <a:r>
              <a:rPr lang="en-US" sz="1100">
                <a:latin typeface="Arial" charset="0"/>
              </a:rPr>
              <a:t>You must decide whether the logical organization of packages, classes, etc. needs to be changed, to address tactical issues related to the implementation environment.</a:t>
            </a:r>
          </a:p>
          <a:p>
            <a:r>
              <a:rPr lang="en-US" sz="1100">
                <a:latin typeface="Arial" charset="0"/>
              </a:rPr>
              <a:t>The Logical View and the Implementation View may vary for the following reasons:</a:t>
            </a:r>
          </a:p>
          <a:p>
            <a:pPr lvl="1">
              <a:buFontTx/>
              <a:buChar char="•"/>
            </a:pPr>
            <a:r>
              <a:rPr lang="en-US" sz="1100">
                <a:latin typeface="Arial" charset="0"/>
              </a:rPr>
              <a:t>Packages in the logical view are merged, e.g., to keep closely-communicating objects together for implementation</a:t>
            </a:r>
          </a:p>
          <a:p>
            <a:pPr lvl="1">
              <a:buFontTx/>
              <a:buChar char="•"/>
            </a:pPr>
            <a:r>
              <a:rPr lang="en-US" sz="1100">
                <a:latin typeface="Arial" charset="0"/>
              </a:rPr>
              <a:t>Packages in the component view are added to implement low-level functionality not represented during analysis</a:t>
            </a:r>
          </a:p>
          <a:p>
            <a:pPr lvl="1">
              <a:buFontTx/>
              <a:buChar char="•"/>
            </a:pPr>
            <a:r>
              <a:rPr lang="en-US" sz="1100">
                <a:latin typeface="Arial" charset="0"/>
              </a:rPr>
              <a:t>The work breakdown structure of the development team influences the allocation of packages and components in the component view </a:t>
            </a:r>
          </a:p>
          <a:p>
            <a:pPr lvl="1">
              <a:buFontTx/>
              <a:buChar char="•"/>
            </a:pPr>
            <a:r>
              <a:rPr lang="en-US" sz="1100">
                <a:latin typeface="Arial" charset="0"/>
              </a:rPr>
              <a:t>Multiple classes are grouped into a single component because they have a cooperative function or they need to be in close proximity for implementation efficiency</a:t>
            </a:r>
          </a:p>
          <a:p>
            <a:r>
              <a:rPr lang="en-US" sz="1100">
                <a:latin typeface="Arial" charset="0"/>
              </a:rPr>
              <a:t>The Rational Unified Process contains detailed activities and guidelines for developing the Implementation View from the Logical View. These concepts are also taught and exercised in the Object-Oriented Analysis and Design Using UML (OOAD/UML) course.</a:t>
            </a:r>
          </a:p>
          <a:p>
            <a:endParaRPr lang="en-US" sz="110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51588" name="Rectangle 4"/>
          <p:cNvSpPr>
            <a:spLocks noChangeArrowheads="1" noTextEdit="1"/>
          </p:cNvSpPr>
          <p:nvPr>
            <p:ph type="sldImg"/>
          </p:nvPr>
        </p:nvSpPr>
        <p:spPr>
          <a:xfrm>
            <a:off x="2249488" y="606425"/>
            <a:ext cx="4340225" cy="3255963"/>
          </a:xfrm>
          <a:ln/>
        </p:spPr>
      </p:sp>
      <p:sp>
        <p:nvSpPr>
          <p:cNvPr id="451589" name="Rectangle 5"/>
          <p:cNvSpPr>
            <a:spLocks noGrp="1" noChangeArrowheads="1"/>
          </p:cNvSpPr>
          <p:nvPr>
            <p:ph type="body" idx="1"/>
          </p:nvPr>
        </p:nvSpPr>
        <p:spPr/>
        <p:txBody>
          <a:bodyPr/>
          <a:lstStyle/>
          <a:p>
            <a:pPr>
              <a:spcBef>
                <a:spcPts val="300"/>
              </a:spcBef>
              <a:spcAft>
                <a:spcPts val="800"/>
              </a:spcAft>
            </a:pPr>
            <a:r>
              <a:rPr lang="en-US" sz="1100">
                <a:latin typeface="Arial" charset="0"/>
              </a:rPr>
              <a:t>The software runs on a network of computers, or processing nodes (or just nodes for short).  The various elements we have identified -- objects and processes -- need to be mapped onto the various nodes. several different physical configurations may be needed. For example, a different configuration may be needed for development and test, for the deployment of the system for various customers, or for various sites for a given customer.  Therefore, the mapping of the software to the nodes needs to be highly flexible and have a minimal impact on the source code itself. </a:t>
            </a:r>
          </a:p>
          <a:p>
            <a:r>
              <a:rPr lang="en-US" sz="1100">
                <a:latin typeface="Arial" charset="0"/>
              </a:rPr>
              <a:t>The Deployment View takes into account a few functional requirements and many non-functional requirements such as: system availability, reliability (fault-tolerance), performance (throughput), and scalability.</a:t>
            </a:r>
            <a:endParaRPr lang="en-US" altLang="ko-KR" sz="1100">
              <a:latin typeface="Arial" charset="0"/>
              <a:ea typeface="굴림"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53636" name="Rectangle 1028"/>
          <p:cNvSpPr>
            <a:spLocks noChangeArrowheads="1" noTextEdit="1"/>
          </p:cNvSpPr>
          <p:nvPr>
            <p:ph type="sldImg"/>
          </p:nvPr>
        </p:nvSpPr>
        <p:spPr>
          <a:xfrm>
            <a:off x="2249488" y="606425"/>
            <a:ext cx="4340225" cy="3255963"/>
          </a:xfrm>
          <a:ln/>
        </p:spPr>
      </p:sp>
      <p:sp>
        <p:nvSpPr>
          <p:cNvPr id="453637" name="Rectangle 1029"/>
          <p:cNvSpPr>
            <a:spLocks noGrp="1" noChangeArrowheads="1"/>
          </p:cNvSpPr>
          <p:nvPr>
            <p:ph type="body" idx="1"/>
          </p:nvPr>
        </p:nvSpPr>
        <p:spPr/>
        <p:txBody>
          <a:bodyPr/>
          <a:lstStyle/>
          <a:p>
            <a:pPr>
              <a:spcBef>
                <a:spcPts val="300"/>
              </a:spcBef>
              <a:spcAft>
                <a:spcPts val="800"/>
              </a:spcAft>
            </a:pPr>
            <a:r>
              <a:rPr lang="en-US" sz="1100">
                <a:latin typeface="Arial" charset="0"/>
              </a:rPr>
              <a:t>A node is some kind of computational unit. In most cases, this will represent a piece of hardware, e.g., a computer, sensor, programmable device. The connections show the communication paths over which the system will interact. </a:t>
            </a:r>
          </a:p>
          <a:p>
            <a:pPr>
              <a:spcBef>
                <a:spcPts val="300"/>
              </a:spcBef>
              <a:spcAft>
                <a:spcPts val="800"/>
              </a:spcAft>
            </a:pPr>
            <a:r>
              <a:rPr lang="en-US" sz="1100">
                <a:latin typeface="Arial" charset="0"/>
              </a:rPr>
              <a:t>Nodes may contain component instances; this indicates that the component lives or runs on the node. Components may contain objects; this indicates that the object is part of the component (UML v1.1 Notation Guide, section 11.2.2).</a:t>
            </a:r>
          </a:p>
          <a:p>
            <a:r>
              <a:rPr lang="en-US" sz="1100">
                <a:latin typeface="Arial" charset="0"/>
              </a:rPr>
              <a:t>Stereotypes can be used on the nodes and connection to add specificity (e.g., Device, Processor, etc.).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55684" name="Rectangle 1028"/>
          <p:cNvSpPr>
            <a:spLocks noChangeArrowheads="1" noTextEdit="1"/>
          </p:cNvSpPr>
          <p:nvPr>
            <p:ph type="sldImg"/>
          </p:nvPr>
        </p:nvSpPr>
        <p:spPr>
          <a:xfrm>
            <a:off x="2249488" y="606425"/>
            <a:ext cx="4340225" cy="3255963"/>
          </a:xfrm>
          <a:ln/>
        </p:spPr>
      </p:sp>
      <p:sp>
        <p:nvSpPr>
          <p:cNvPr id="455685" name="Rectangle 1029"/>
          <p:cNvSpPr>
            <a:spLocks noGrp="1" noChangeArrowheads="1"/>
          </p:cNvSpPr>
          <p:nvPr>
            <p:ph type="body" idx="1"/>
          </p:nvPr>
        </p:nvSpPr>
        <p:spPr/>
        <p:txBody>
          <a:bodyPr/>
          <a:lstStyle/>
          <a:p>
            <a:pPr>
              <a:spcBef>
                <a:spcPts val="300"/>
              </a:spcBef>
              <a:spcAft>
                <a:spcPts val="800"/>
              </a:spcAft>
            </a:pPr>
            <a:r>
              <a:rPr lang="en-US" sz="1100">
                <a:latin typeface="Arial" charset="0"/>
              </a:rPr>
              <a:t>The Deployment Diagram is used to show the existence of nodes and their relationships, as well as what run-time processes have been allocated to the nodes. The UML permits additional information to be shown, for example, the kinds of communication lines between the nodes, through use of stereotypes and properties.</a:t>
            </a:r>
          </a:p>
          <a:p>
            <a:r>
              <a:rPr lang="en-US" sz="1100">
                <a:latin typeface="Arial" charset="0"/>
              </a:rPr>
              <a:t>The above Deployment Diagram shows what processes comprise the Course Registration System, as well as what processes have been allocated to what computers. The Registration process will run on the RegistrationSystem computer. The RegistrationInterface process will run on workstations distributed around campus.</a:t>
            </a:r>
            <a:endParaRPr lang="en-US" altLang="ko-KR" sz="1100">
              <a:latin typeface="Arial" charset="0"/>
              <a:ea typeface="굴림"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57732" name="Rectangle 1028"/>
          <p:cNvSpPr>
            <a:spLocks noChangeArrowheads="1" noTextEdit="1"/>
          </p:cNvSpPr>
          <p:nvPr>
            <p:ph type="sldImg"/>
          </p:nvPr>
        </p:nvSpPr>
        <p:spPr>
          <a:xfrm>
            <a:off x="2249488" y="606425"/>
            <a:ext cx="4340225" cy="3255963"/>
          </a:xfrm>
          <a:ln/>
        </p:spPr>
      </p:sp>
      <p:sp>
        <p:nvSpPr>
          <p:cNvPr id="457733" name="Rectangle 1029"/>
          <p:cNvSpPr>
            <a:spLocks noGrp="1" noChangeArrowheads="1"/>
          </p:cNvSpPr>
          <p:nvPr>
            <p:ph type="body" idx="1"/>
          </p:nvPr>
        </p:nvSpPr>
        <p:spPr/>
        <p:txBody>
          <a:bodyPr/>
          <a:lstStyle/>
          <a:p>
            <a:r>
              <a:rPr lang="en-US" sz="1100">
                <a:latin typeface="Arial" charset="0"/>
              </a:rPr>
              <a:t>The Rational Unified Process contains detailed activities and guidelines for developing the Deployment View from the Process View. These concepts are also taught and exercised in the Object-Oriented Analysis and Design Using UML (OOAD/UML) course.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486402" name="Rectangle 2050"/>
          <p:cNvSpPr>
            <a:spLocks noChangeArrowheads="1" noTextEdit="1"/>
          </p:cNvSpPr>
          <p:nvPr>
            <p:ph type="sldImg"/>
          </p:nvPr>
        </p:nvSpPr>
        <p:spPr>
          <a:xfrm>
            <a:off x="2249488" y="606425"/>
            <a:ext cx="4340225" cy="3255963"/>
          </a:xfrm>
          <a:ln/>
        </p:spPr>
      </p:sp>
      <p:sp>
        <p:nvSpPr>
          <p:cNvPr id="486403" name="Rectangle 2051"/>
          <p:cNvSpPr>
            <a:spLocks noGrp="1" noChangeArrowheads="1"/>
          </p:cNvSpPr>
          <p:nvPr>
            <p:ph type="body" idx="1"/>
          </p:nvPr>
        </p:nvSpPr>
        <p:spPr/>
        <p:txBody>
          <a:bodyPr/>
          <a:lstStyle/>
          <a:p>
            <a:r>
              <a:rPr lang="en-US" sz="1100">
                <a:latin typeface="Arial" charset="0"/>
              </a:rPr>
              <a:t>The Architect leads and coordinates technical activities and artifacts throughout the project. The Architect establishes the overall structure for each architectural view: the decomposition of the view, the grouping of elements, and the interfaces between these major groupings. Thus, in contrast with the other workers, the Architect's view is one of breadth, as opposed to depth.</a:t>
            </a:r>
          </a:p>
          <a:p>
            <a:pPr>
              <a:spcBef>
                <a:spcPts val="500"/>
              </a:spcBef>
              <a:spcAft>
                <a:spcPts val="500"/>
              </a:spcAft>
            </a:pPr>
            <a:r>
              <a:rPr lang="en-US" sz="1100">
                <a:latin typeface="Arial" charset="0"/>
              </a:rPr>
              <a:t>In short, the architect must be well-rounded, possess maturity, vision, and a depth of experience that allows him/her to grasp issues quickly and make educated, critical judgements in the absence of complete information. More specifically, the architect must combine the skills of: </a:t>
            </a:r>
          </a:p>
          <a:p>
            <a:pPr>
              <a:spcBef>
                <a:spcPts val="500"/>
              </a:spcBef>
              <a:spcAft>
                <a:spcPts val="500"/>
              </a:spcAft>
              <a:buFont typeface="Symbol" pitchFamily="18" charset="2"/>
              <a:buChar char="·"/>
            </a:pPr>
            <a:r>
              <a:rPr lang="en-US" sz="1100" b="1">
                <a:latin typeface="Arial" charset="0"/>
              </a:rPr>
              <a:t>Experience</a:t>
            </a:r>
            <a:r>
              <a:rPr lang="en-US" sz="1100">
                <a:latin typeface="Arial" charset="0"/>
              </a:rPr>
              <a:t>, both in the problem domain (through a thorough understanding of the requirements) and the software engineering domain. </a:t>
            </a:r>
          </a:p>
          <a:p>
            <a:pPr>
              <a:spcBef>
                <a:spcPts val="500"/>
              </a:spcBef>
              <a:spcAft>
                <a:spcPts val="500"/>
              </a:spcAft>
              <a:buFont typeface="Symbol" pitchFamily="18" charset="2"/>
              <a:buChar char="·"/>
            </a:pPr>
            <a:r>
              <a:rPr lang="en-US" sz="1100" b="1">
                <a:latin typeface="Arial" charset="0"/>
              </a:rPr>
              <a:t>Leadership</a:t>
            </a:r>
            <a:r>
              <a:rPr lang="en-US" sz="1100">
                <a:latin typeface="Arial" charset="0"/>
              </a:rPr>
              <a:t>, in order to drive the technical effort across the various teams, and to make critical decisions under pressure and make those decisions stick. </a:t>
            </a:r>
          </a:p>
          <a:p>
            <a:pPr>
              <a:spcBef>
                <a:spcPts val="500"/>
              </a:spcBef>
              <a:spcAft>
                <a:spcPts val="500"/>
              </a:spcAft>
              <a:buFont typeface="Symbol" pitchFamily="18" charset="2"/>
              <a:buChar char="·"/>
            </a:pPr>
            <a:r>
              <a:rPr lang="en-US" sz="1100" b="1">
                <a:latin typeface="Arial" charset="0"/>
              </a:rPr>
              <a:t>Communication</a:t>
            </a:r>
            <a:r>
              <a:rPr lang="en-US" sz="1100">
                <a:latin typeface="Arial" charset="0"/>
              </a:rPr>
              <a:t>, to earn trust, to persuade, to motivate, to mentor. </a:t>
            </a:r>
          </a:p>
          <a:p>
            <a:pPr>
              <a:spcBef>
                <a:spcPts val="500"/>
              </a:spcBef>
              <a:spcAft>
                <a:spcPts val="500"/>
              </a:spcAft>
              <a:buFont typeface="Symbol" pitchFamily="18" charset="2"/>
              <a:buChar char="·"/>
            </a:pPr>
            <a:r>
              <a:rPr lang="en-US" sz="1100" b="1">
                <a:latin typeface="Arial" charset="0"/>
              </a:rPr>
              <a:t>Goal-oriented and proactive</a:t>
            </a:r>
            <a:r>
              <a:rPr lang="en-US" sz="1100">
                <a:latin typeface="Arial" charset="0"/>
              </a:rPr>
              <a:t>, with a relentless focus on results. The Architect is the technical driving force behind the project, not a visionary or dreamer. </a:t>
            </a:r>
          </a:p>
          <a:p>
            <a:endParaRPr lang="en-US" sz="1100">
              <a:latin typeface="Arial" charset="0"/>
            </a:endParaRPr>
          </a:p>
          <a:p>
            <a:r>
              <a:rPr lang="en-US" sz="1100">
                <a:latin typeface="Arial" charset="0"/>
              </a:rPr>
              <a:t> </a:t>
            </a:r>
          </a:p>
          <a:p>
            <a:endParaRPr lang="en-US" sz="1100">
              <a:latin typeface="Arial" charset="0"/>
            </a:endParaRPr>
          </a:p>
          <a:p>
            <a:endParaRPr lang="en-US" sz="1100">
              <a:latin typeface="Arial" charset="0"/>
            </a:endParaRPr>
          </a:p>
        </p:txBody>
      </p:sp>
      <p:sp>
        <p:nvSpPr>
          <p:cNvPr id="486404" name="Text Box 2052"/>
          <p:cNvSpPr txBox="1">
            <a:spLocks noChangeArrowheads="1"/>
          </p:cNvSpPr>
          <p:nvPr/>
        </p:nvSpPr>
        <p:spPr bwMode="auto">
          <a:xfrm>
            <a:off x="304800" y="1211837"/>
            <a:ext cx="1828800" cy="15788938"/>
          </a:xfrm>
          <a:prstGeom prst="rect">
            <a:avLst/>
          </a:prstGeom>
          <a:noFill/>
          <a:ln w="12700">
            <a:noFill/>
            <a:miter lim="800000"/>
            <a:headEnd type="none" w="sm" len="sm"/>
            <a:tailEnd type="none" w="lg" len="lg"/>
          </a:ln>
          <a:effectLst/>
        </p:spPr>
        <p:txBody>
          <a:bodyPr>
            <a:spAutoFit/>
          </a:bodyPr>
          <a:lstStyle/>
          <a:p>
            <a:pPr>
              <a:spcBef>
                <a:spcPct val="50000"/>
              </a:spcBef>
            </a:pPr>
            <a:r>
              <a:rPr lang="en-US"/>
              <a:t>Optional humor: We go into so much detail in the student notes about the many skills and qualities that an architect has, that it seems a bit overdone. You can generate some humor by indicating that the fastest way to find an architect is to wait till it rains and find a big puddle. Take your candidates out to the puddle and ask them to cross it. The ones that get wet (as in, cannot walk on water) are rejected.</a:t>
            </a:r>
          </a:p>
          <a:p>
            <a:pPr>
              <a:spcBef>
                <a:spcPct val="50000"/>
              </a:spcBef>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97666" name="Rectangle 2050"/>
          <p:cNvSpPr>
            <a:spLocks noChangeArrowheads="1" noTextEdit="1"/>
          </p:cNvSpPr>
          <p:nvPr>
            <p:ph type="sldImg"/>
          </p:nvPr>
        </p:nvSpPr>
        <p:spPr>
          <a:xfrm>
            <a:off x="2249488" y="606425"/>
            <a:ext cx="4340225" cy="3255963"/>
          </a:xfrm>
          <a:ln/>
        </p:spPr>
      </p:sp>
      <p:sp>
        <p:nvSpPr>
          <p:cNvPr id="497667" name="Rectangle 2051"/>
          <p:cNvSpPr>
            <a:spLocks noGrp="1" noChangeArrowheads="1"/>
          </p:cNvSpPr>
          <p:nvPr>
            <p:ph type="body" idx="1"/>
          </p:nvPr>
        </p:nvSpPr>
        <p:spPr/>
        <p:txBody>
          <a:bodyPr/>
          <a:lstStyle/>
          <a:p>
            <a:r>
              <a:rPr lang="en-US" sz="1100">
                <a:latin typeface="Arial" charset="0"/>
              </a:rPr>
              <a:t>Architectural goals and constraints include a description of the software requirements and objectives that have significant impact on the architecture. The data view is optional and includes a description of the persistent data storage perspective of the system. Quality includes a description of how the software architecture contributes to all capabilities (other than functionality) of the system: extendability, reliability, portability, etc.</a:t>
            </a:r>
          </a:p>
          <a:p>
            <a:r>
              <a:rPr lang="en-US" sz="1100">
                <a:latin typeface="Arial" charset="0"/>
              </a:rPr>
              <a:t>The Software Architecture Document is primarily developed during the elaboration phase.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527362" name="Rectangle 2"/>
          <p:cNvSpPr>
            <a:spLocks noChangeArrowheads="1" noTextEdit="1"/>
          </p:cNvSpPr>
          <p:nvPr>
            <p:ph type="sldImg"/>
          </p:nvPr>
        </p:nvSpPr>
        <p:spPr>
          <a:xfrm>
            <a:off x="2249488" y="606425"/>
            <a:ext cx="4340225" cy="3255963"/>
          </a:xfrm>
          <a:ln/>
        </p:spPr>
      </p:sp>
      <p:sp>
        <p:nvSpPr>
          <p:cNvPr id="527363" name="Rectangle 3"/>
          <p:cNvSpPr>
            <a:spLocks noGrp="1" noChangeArrowheads="1"/>
          </p:cNvSpPr>
          <p:nvPr>
            <p:ph type="body" idx="1"/>
          </p:nvPr>
        </p:nvSpPr>
        <p:spPr/>
        <p:txBody>
          <a:bodyPr/>
          <a:lstStyle/>
          <a:p>
            <a:r>
              <a:rPr lang="en-US" sz="1100">
                <a:latin typeface="Arial" charset="0"/>
              </a:rPr>
              <a:t>While several different types of architectural patterns are in use, we will concentrate on the most commonly used pattern, layers. Layering represents an ordered grouping of functionality, with the application-specific located in the upper layers, functionality that spans application domains in the middle layers, and functionality specific to the deployment environment at the lower layers.</a:t>
            </a:r>
          </a:p>
          <a:p>
            <a:r>
              <a:rPr lang="en-US" sz="1100">
                <a:latin typeface="Arial" charset="0"/>
              </a:rPr>
              <a:t>The number and composition of layers is dependent upon the complexity of both the problem domain and the solution space.  There is generally only a single application-specific layer.  Domains in which previous systems have been built, or in which large systems are composed in turn of inter-operating smaller systems, there is a strong need to share information between design teams.  As a result, the Business-specific layer is likely to partially exist and may be structured into several layers for clarity.  Solution spaces which are well-supported by middleware products and in which complex system software plays a greater role will have well-developed lower layers, with perhaps several layers of middleware and system software.</a:t>
            </a:r>
          </a:p>
          <a:p>
            <a:r>
              <a:rPr lang="en-US" sz="1100">
                <a:latin typeface="Arial" charset="0"/>
              </a:rPr>
              <a:t>Packages should be organized into layers with application-specific packages located in the upper layers of the architecture, hardware and operating-specific packages located in the lower layers of the architecture, and general-purpose services occupying the middleware layers.  The advantage of partitioning in this way is that it provides a clear separation of concerns.  By separating application (e.g., GUI) services from other services, the system’s user interface can be changed without impacting the rest of the application. Similarly, by separating business services from other services, it’s easier to change the business rules of your system with minimal impact to the rest of your system.   Such separation of concerns results in more resilient systems.</a:t>
            </a:r>
          </a:p>
          <a:p>
            <a:endParaRPr lang="en-US" sz="11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408580" name="Rectangle 4"/>
          <p:cNvSpPr>
            <a:spLocks noChangeArrowheads="1" noTextEdit="1"/>
          </p:cNvSpPr>
          <p:nvPr>
            <p:ph type="sldImg"/>
          </p:nvPr>
        </p:nvSpPr>
        <p:spPr>
          <a:xfrm>
            <a:off x="2249488" y="606425"/>
            <a:ext cx="4340225" cy="3255963"/>
          </a:xfrm>
          <a:ln/>
        </p:spPr>
      </p:sp>
      <p:sp>
        <p:nvSpPr>
          <p:cNvPr id="408581" name="Rectangle 5"/>
          <p:cNvSpPr>
            <a:spLocks noGrp="1" noChangeArrowheads="1"/>
          </p:cNvSpPr>
          <p:nvPr>
            <p:ph type="body" idx="1"/>
          </p:nvPr>
        </p:nvSpPr>
        <p:spPr/>
        <p:txBody>
          <a:bodyPr/>
          <a:lstStyle/>
          <a:p>
            <a:pPr>
              <a:spcBef>
                <a:spcPts val="300"/>
              </a:spcBef>
              <a:spcAft>
                <a:spcPts val="800"/>
              </a:spcAft>
            </a:pPr>
            <a:r>
              <a:rPr lang="en-US" sz="1100">
                <a:latin typeface="Arial" charset="0"/>
              </a:rPr>
              <a:t>A key objective of this module is to understand how to implement the visual modeling and component-based architecture best practices.  In order to meet this objective, we will discuss component-based architecture, as well as the modeling elements and diagrams that are used to visually model such an architecture.</a:t>
            </a:r>
          </a:p>
          <a:p>
            <a:pPr>
              <a:spcBef>
                <a:spcPts val="300"/>
              </a:spcBef>
              <a:spcAft>
                <a:spcPts val="800"/>
              </a:spcAft>
            </a:pPr>
            <a:r>
              <a:rPr lang="en-US" sz="1100">
                <a:latin typeface="Arial" charset="0"/>
              </a:rPr>
              <a:t>Architecture is many things to many different interested parties.  On a particular project, there are usually multiple stakeholders, each with their own concerns and view of the system to be developed. The goal is to provide each of these stakeholders with a view of the system that addresses their concerns, and suppresses the other details.</a:t>
            </a:r>
          </a:p>
          <a:p>
            <a:pPr>
              <a:spcBef>
                <a:spcPts val="300"/>
              </a:spcBef>
              <a:spcAft>
                <a:spcPts val="800"/>
              </a:spcAft>
            </a:pPr>
            <a:r>
              <a:rPr lang="en-US" sz="1100">
                <a:latin typeface="Arial" charset="0"/>
              </a:rPr>
              <a:t>To address these different needs, Rational has defined a “4+1 view” architecture model. An architectural view is a simplified description (an abstraction) of a system from a particular perspective or vantage point, covering particular concerns, and omitting entities that are not relevant to this perspective. Views are “slices” of models.</a:t>
            </a:r>
          </a:p>
          <a:p>
            <a:pPr>
              <a:spcBef>
                <a:spcPts val="300"/>
              </a:spcBef>
              <a:spcAft>
                <a:spcPts val="800"/>
              </a:spcAft>
            </a:pPr>
            <a:r>
              <a:rPr lang="en-US" sz="1100">
                <a:latin typeface="Arial" charset="0"/>
              </a:rPr>
              <a:t>Not all systems require all views (e.g., single processor: drop deployment view; single process: drop process view; small program: drop implementation view, etc.)</a:t>
            </a:r>
          </a:p>
          <a:p>
            <a:r>
              <a:rPr lang="en-US" sz="1100">
                <a:latin typeface="Arial" charset="0"/>
              </a:rPr>
              <a:t>Each of these views, and the UML notation used to represent them, will be discussed on subsequent slides.</a:t>
            </a:r>
            <a:endParaRPr lang="en-US" altLang="ko-KR" sz="1100">
              <a:latin typeface="Arial" charset="0"/>
              <a:ea typeface="굴림" charset="-127"/>
            </a:endParaRPr>
          </a:p>
        </p:txBody>
      </p:sp>
      <p:sp>
        <p:nvSpPr>
          <p:cNvPr id="408582" name="Text Box 6"/>
          <p:cNvSpPr txBox="1">
            <a:spLocks noChangeArrowheads="1"/>
          </p:cNvSpPr>
          <p:nvPr/>
        </p:nvSpPr>
        <p:spPr bwMode="auto">
          <a:xfrm>
            <a:off x="304800" y="1211837"/>
            <a:ext cx="1828800" cy="11541621"/>
          </a:xfrm>
          <a:prstGeom prst="rect">
            <a:avLst/>
          </a:prstGeom>
          <a:noFill/>
          <a:ln w="12700">
            <a:noFill/>
            <a:miter lim="800000"/>
            <a:headEnd type="none" w="sm" len="sm"/>
            <a:tailEnd type="none" w="lg" len="lg"/>
          </a:ln>
          <a:effectLst/>
        </p:spPr>
        <p:txBody>
          <a:bodyPr>
            <a:spAutoFit/>
          </a:bodyPr>
          <a:lstStyle/>
          <a:p>
            <a:pPr>
              <a:spcBef>
                <a:spcPct val="50000"/>
              </a:spcBef>
            </a:pPr>
            <a:r>
              <a:rPr lang="en-US"/>
              <a:t>The 4 + 1 is our standard approach to representing architecture and is documented in the Rational Unified Process. However, other approaches are possible, such as 2 + 1 and 6 + ,1 depending on the character of the project  and the complexity of the architecture to be represented.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92547" name="Rectangle 1027"/>
          <p:cNvSpPr>
            <a:spLocks noChangeArrowheads="1" noTextEdit="1"/>
          </p:cNvSpPr>
          <p:nvPr>
            <p:ph type="sldImg"/>
          </p:nvPr>
        </p:nvSpPr>
        <p:spPr>
          <a:xfrm>
            <a:off x="2249488" y="606425"/>
            <a:ext cx="4340225" cy="3255963"/>
          </a:xfrm>
          <a:ln/>
        </p:spPr>
      </p:sp>
      <p:sp>
        <p:nvSpPr>
          <p:cNvPr id="492548" name="Rectangle 1028"/>
          <p:cNvSpPr>
            <a:spLocks noGrp="1" noChangeArrowheads="1"/>
          </p:cNvSpPr>
          <p:nvPr>
            <p:ph type="body" idx="1"/>
          </p:nvPr>
        </p:nvSpPr>
        <p:spPr/>
        <p:txBody>
          <a:bodyPr/>
          <a:lstStyle/>
          <a:p>
            <a:r>
              <a:rPr lang="en-US" sz="1100">
                <a:latin typeface="Arial" charset="0"/>
              </a:rPr>
              <a:t>The User Interface Layer is separated into packages based on user types.  In part this is possible because we have no use cases that are initiated by multiple user types; this decision will not always be appropriate.  Here also we know in the back of our minds that these partitions will work out well in our low level implementation and distribution plan.</a:t>
            </a:r>
          </a:p>
          <a:p>
            <a:r>
              <a:rPr lang="en-US" sz="1100">
                <a:latin typeface="Arial" charset="0"/>
              </a:rPr>
              <a:t>The Business Services Layer is partitioned based on the key functionality performed by this system, as well as the functionality provided by an external system (the Finance System).  </a:t>
            </a:r>
          </a:p>
          <a:p>
            <a:r>
              <a:rPr lang="en-US" sz="1100">
                <a:latin typeface="Arial" charset="0"/>
              </a:rPr>
              <a:t>We expect that other applications will use the key entities, so we put them below the Business Services Layer in the Business Objects Layers.</a:t>
            </a:r>
          </a:p>
          <a:p>
            <a:r>
              <a:rPr lang="en-US" sz="1100">
                <a:latin typeface="Arial" charset="0"/>
              </a:rPr>
              <a:t>Access to the information contained in external systems is encapsulated in individual packages so that the dependencies on the external systems can be carefully managed. The base entities (Course and CourseOffering) will be the same whether or not they come from a legacy system.  The Course Catalog package will deal with the issues of retrieving Courses and Course Offerings from the legacy system.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4"/>
          </p:nvPr>
        </p:nvSpPr>
        <p:spPr>
          <a:ln/>
        </p:spPr>
        <p:txBody>
          <a:bodyPr/>
          <a:lstStyle/>
          <a:p>
            <a:r>
              <a:rPr lang="en-US"/>
              <a:t>Module 4 - Architecture-Centric Development</a:t>
            </a:r>
          </a:p>
        </p:txBody>
      </p:sp>
      <p:sp>
        <p:nvSpPr>
          <p:cNvPr id="494594" name="Text Box 1026"/>
          <p:cNvSpPr txBox="1">
            <a:spLocks noChangeArrowheads="1"/>
          </p:cNvSpPr>
          <p:nvPr/>
        </p:nvSpPr>
        <p:spPr bwMode="auto">
          <a:xfrm>
            <a:off x="304800" y="834717"/>
            <a:ext cx="1143000" cy="276999"/>
          </a:xfrm>
          <a:prstGeom prst="rect">
            <a:avLst/>
          </a:prstGeom>
          <a:noFill/>
          <a:ln w="12700">
            <a:noFill/>
            <a:miter lim="800000"/>
            <a:headEnd type="none" w="sm" len="sm"/>
            <a:tailEnd type="none" w="lg" len="lg"/>
          </a:ln>
          <a:effectLst/>
        </p:spPr>
        <p:txBody>
          <a:bodyPr>
            <a:spAutoFit/>
          </a:bodyPr>
          <a:lstStyle/>
          <a:p>
            <a:endParaRPr lang="en-US" sz="1200"/>
          </a:p>
        </p:txBody>
      </p:sp>
      <p:sp>
        <p:nvSpPr>
          <p:cNvPr id="494595" name="Rectangle 1027"/>
          <p:cNvSpPr>
            <a:spLocks noChangeArrowheads="1" noTextEdit="1"/>
          </p:cNvSpPr>
          <p:nvPr>
            <p:ph type="sldImg"/>
          </p:nvPr>
        </p:nvSpPr>
        <p:spPr>
          <a:xfrm>
            <a:off x="2249488" y="606425"/>
            <a:ext cx="4340225" cy="3255963"/>
          </a:xfrm>
          <a:ln/>
        </p:spPr>
      </p:sp>
      <p:sp>
        <p:nvSpPr>
          <p:cNvPr id="494596" name="Rectangle 1028"/>
          <p:cNvSpPr>
            <a:spLocks noGrp="1" noChangeArrowheads="1"/>
          </p:cNvSpPr>
          <p:nvPr>
            <p:ph type="body" idx="1"/>
          </p:nvPr>
        </p:nvSpPr>
        <p:spPr/>
        <p:txBody>
          <a:bodyPr/>
          <a:lstStyle/>
          <a:p>
            <a:r>
              <a:rPr lang="en-US" sz="1100">
                <a:latin typeface="Arial" charset="0"/>
              </a:rPr>
              <a:t>Layering provides a logical partitioning of subsystems into layers with certain rules concerning the relationships between layers. Restricting inter-subsystem dependencies makes the system more loosely coupled and easier to maintain.  Failure to restrict dependencies causes architectural degradation, and makes the system brittle and difficult to maintain.</a:t>
            </a:r>
          </a:p>
          <a:p>
            <a:r>
              <a:rPr lang="en-US" sz="1100" b="1">
                <a:latin typeface="Arial" charset="0"/>
              </a:rPr>
              <a:t>Visibility</a:t>
            </a:r>
            <a:r>
              <a:rPr lang="en-US" sz="1100">
                <a:latin typeface="Arial" charset="0"/>
              </a:rPr>
              <a:t>: Subsystems should only depend on subsystems in the same layer and the next lower layer.  Exceptions include cases where subsystems need direct access to lower layer services (e.g., primitive services needed throughout the system, such as printing, sending messages, etc.)  There is little value in restricting messages to lower layers if the solution is to effectively implement call pass-throughs in the intermediate layers.</a:t>
            </a:r>
          </a:p>
          <a:p>
            <a:r>
              <a:rPr lang="en-US" sz="1100" b="1">
                <a:latin typeface="Arial" charset="0"/>
              </a:rPr>
              <a:t>Volatility</a:t>
            </a:r>
            <a:r>
              <a:rPr lang="en-US" sz="1100">
                <a:latin typeface="Arial" charset="0"/>
              </a:rPr>
              <a:t>: In the highest layers, put elements which vary when user requirements change.  In the lowest layers, put elements that vary when the implementation platform (hardware, language, operating system, database, etc.) changes.   Sandwiched in the middle, put elements which are generally applicable across wide ranges of systems and implementation environments.  Add layers when additional partitions within these broad categories helps to organize the model.</a:t>
            </a:r>
          </a:p>
          <a:p>
            <a:r>
              <a:rPr lang="en-US" sz="1100" b="1">
                <a:latin typeface="Arial" charset="0"/>
              </a:rPr>
              <a:t>Generality</a:t>
            </a:r>
            <a:r>
              <a:rPr lang="en-US" sz="1100">
                <a:latin typeface="Arial" charset="0"/>
              </a:rPr>
              <a:t>: Abstract model elements tend to be placed lower in the model.  If not implementation-specific, they tend to gravitate toward to middle layers.</a:t>
            </a:r>
          </a:p>
          <a:p>
            <a:r>
              <a:rPr lang="en-US" sz="1100" b="1">
                <a:latin typeface="Arial" charset="0"/>
              </a:rPr>
              <a:t>Number of Layers</a:t>
            </a:r>
            <a:r>
              <a:rPr lang="en-US" sz="1100">
                <a:latin typeface="Arial" charset="0"/>
              </a:rPr>
              <a:t>: For a small system, 3 layers are sufficient.  For a complex system, 5-7 layers are usually sufficient.  For any degree of complexity, more than 10 layers should be viewed with suspicion that increases with the number of layers.     </a:t>
            </a:r>
          </a:p>
        </p:txBody>
      </p:sp>
      <p:sp>
        <p:nvSpPr>
          <p:cNvPr id="494597" name="Text Box 1029"/>
          <p:cNvSpPr txBox="1">
            <a:spLocks noChangeArrowheads="1"/>
          </p:cNvSpPr>
          <p:nvPr/>
        </p:nvSpPr>
        <p:spPr bwMode="auto">
          <a:xfrm>
            <a:off x="152400" y="1136097"/>
            <a:ext cx="1981200" cy="4154984"/>
          </a:xfrm>
          <a:prstGeom prst="rect">
            <a:avLst/>
          </a:prstGeom>
          <a:noFill/>
          <a:ln w="12700">
            <a:noFill/>
            <a:miter lim="800000"/>
            <a:headEnd type="none" w="sm" len="sm"/>
            <a:tailEnd type="none" w="lg" len="lg"/>
          </a:ln>
          <a:effectLst/>
        </p:spPr>
        <p:txBody>
          <a:bodyPr>
            <a:spAutoFit/>
          </a:bodyPr>
          <a:lstStyle/>
          <a:p>
            <a:pPr>
              <a:spcBef>
                <a:spcPct val="50000"/>
              </a:spcBef>
            </a:pPr>
            <a:r>
              <a:rPr lang="en-US"/>
              <a:t>Package dependencies are not transitive. This is the power of layering.  One layer can shield another from changes.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ftr" sz="quarter" idx="4"/>
          </p:nvPr>
        </p:nvSpPr>
        <p:spPr>
          <a:ln/>
        </p:spPr>
        <p:txBody>
          <a:bodyPr/>
          <a:lstStyle/>
          <a:p>
            <a:r>
              <a:rPr lang="en-US"/>
              <a:t>Module 4 - Architecture-Centric Development</a:t>
            </a:r>
          </a:p>
        </p:txBody>
      </p:sp>
      <p:sp>
        <p:nvSpPr>
          <p:cNvPr id="517122" name="Text Box 1026"/>
          <p:cNvSpPr txBox="1">
            <a:spLocks noChangeArrowheads="1"/>
          </p:cNvSpPr>
          <p:nvPr/>
        </p:nvSpPr>
        <p:spPr bwMode="auto">
          <a:xfrm>
            <a:off x="228600" y="758977"/>
            <a:ext cx="1143000" cy="276999"/>
          </a:xfrm>
          <a:prstGeom prst="rect">
            <a:avLst/>
          </a:prstGeom>
          <a:noFill/>
          <a:ln w="12700">
            <a:noFill/>
            <a:miter lim="800000"/>
            <a:headEnd type="none" w="sm" len="sm"/>
            <a:tailEnd type="none" w="lg" len="lg"/>
          </a:ln>
          <a:effectLst/>
        </p:spPr>
        <p:txBody>
          <a:bodyPr>
            <a:spAutoFit/>
          </a:bodyPr>
          <a:lstStyle/>
          <a:p>
            <a:pPr>
              <a:spcBef>
                <a:spcPct val="50000"/>
              </a:spcBef>
            </a:pPr>
            <a:endParaRPr lang="en-US" sz="1200"/>
          </a:p>
        </p:txBody>
      </p:sp>
      <p:sp>
        <p:nvSpPr>
          <p:cNvPr id="517123" name="Text Box 1027"/>
          <p:cNvSpPr txBox="1">
            <a:spLocks noChangeArrowheads="1"/>
          </p:cNvSpPr>
          <p:nvPr/>
        </p:nvSpPr>
        <p:spPr bwMode="auto">
          <a:xfrm>
            <a:off x="152400" y="1136097"/>
            <a:ext cx="1981200" cy="9879628"/>
          </a:xfrm>
          <a:prstGeom prst="rect">
            <a:avLst/>
          </a:prstGeom>
          <a:noFill/>
          <a:ln w="12700">
            <a:noFill/>
            <a:miter lim="800000"/>
            <a:headEnd type="none" w="sm" len="sm"/>
            <a:tailEnd type="none" w="lg" len="lg"/>
          </a:ln>
          <a:effectLst/>
        </p:spPr>
        <p:txBody>
          <a:bodyPr>
            <a:spAutoFit/>
          </a:bodyPr>
          <a:lstStyle/>
          <a:p>
            <a:r>
              <a:rPr lang="en-US"/>
              <a:t>In a Design Mechanism, some specific technology is chosen (e.g. Flash card, binary storage, in-memory storage, RDBMS vs.. ODBMS), whereas with Implementation mechanisms, a VERY specific technology is chosen (e.g., COM/DCOM, CORBA, Oracle vs.. SYBASE).</a:t>
            </a:r>
            <a:endParaRPr lang="en-US" altLang="ko-KR">
              <a:ea typeface="굴림" charset="-127"/>
            </a:endParaRPr>
          </a:p>
          <a:p>
            <a:pPr>
              <a:spcBef>
                <a:spcPct val="50000"/>
              </a:spcBef>
            </a:pPr>
            <a:endParaRPr lang="en-US"/>
          </a:p>
        </p:txBody>
      </p:sp>
      <p:sp>
        <p:nvSpPr>
          <p:cNvPr id="517124" name="Rectangle 1028"/>
          <p:cNvSpPr>
            <a:spLocks noChangeArrowheads="1" noTextEdit="1"/>
          </p:cNvSpPr>
          <p:nvPr>
            <p:ph type="sldImg"/>
          </p:nvPr>
        </p:nvSpPr>
        <p:spPr>
          <a:xfrm>
            <a:off x="2249488" y="606425"/>
            <a:ext cx="4340225" cy="3255963"/>
          </a:xfrm>
          <a:ln/>
        </p:spPr>
      </p:sp>
      <p:sp>
        <p:nvSpPr>
          <p:cNvPr id="517125" name="Rectangle 1029"/>
          <p:cNvSpPr>
            <a:spLocks noGrp="1" noChangeArrowheads="1"/>
          </p:cNvSpPr>
          <p:nvPr>
            <p:ph type="body" idx="1"/>
          </p:nvPr>
        </p:nvSpPr>
        <p:spPr/>
        <p:txBody>
          <a:bodyPr/>
          <a:lstStyle/>
          <a:p>
            <a:r>
              <a:rPr lang="en-US" altLang="ko-KR" sz="1100">
                <a:latin typeface="Arial" charset="0"/>
                <a:ea typeface="굴림" charset="-127"/>
              </a:rPr>
              <a:t>Analysis Mechanisms are conceptual and are implementation-independent.</a:t>
            </a:r>
          </a:p>
          <a:p>
            <a:r>
              <a:rPr lang="en-US" sz="1100">
                <a:latin typeface="Arial" charset="0"/>
              </a:rPr>
              <a:t>A Design Mechanism is an architectural mechanism used during the design process, during the period in which the details of the design are being worked-out.  They are related to associated analysis mechanisms, of which they are additional refinements.  A design mechanism assumes some details of the implementation environment, but it is not tied to a specific implementation (as is an implementation mechanism). </a:t>
            </a:r>
          </a:p>
          <a:p>
            <a:r>
              <a:rPr lang="en-US" sz="1100">
                <a:latin typeface="Arial" charset="0"/>
              </a:rPr>
              <a:t>An Implementation Mechanism is used during the implementation process.  They are refinements of design mechanisms, and specify the exact implementation of the mechanism.  They are are bound to a certain technology, implementation language, vendor, etc.  </a:t>
            </a:r>
          </a:p>
          <a:p>
            <a:r>
              <a:rPr lang="en-US" sz="1100">
                <a:latin typeface="Arial" charset="0"/>
              </a:rPr>
              <a:t>For example, one particular implementation of the inter-process communication analysis mechanism is a shared memory design mechanism utilizing a particular operating system's shared memory function calls.  Concurrency conflicts (inappropriate simultaneous access to shared memory) may be prevented using semaphores, or using a latching mechanism, which in turn rest upon other implementation mechanisms.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519170" name="Rectangle 2"/>
          <p:cNvSpPr>
            <a:spLocks noChangeArrowheads="1" noTextEdit="1"/>
          </p:cNvSpPr>
          <p:nvPr>
            <p:ph type="sldImg"/>
          </p:nvPr>
        </p:nvSpPr>
        <p:spPr>
          <a:xfrm>
            <a:off x="2249488" y="606425"/>
            <a:ext cx="4340225" cy="3255963"/>
          </a:xfrm>
          <a:ln/>
        </p:spPr>
      </p:sp>
      <p:sp>
        <p:nvSpPr>
          <p:cNvPr id="519171" name="Rectangle 3"/>
          <p:cNvSpPr>
            <a:spLocks noGrp="1" noChangeArrowheads="1"/>
          </p:cNvSpPr>
          <p:nvPr>
            <p:ph type="body" idx="1"/>
          </p:nvPr>
        </p:nvSpPr>
        <p:spPr>
          <a:noFill/>
          <a:ln/>
        </p:spPr>
        <p:txBody>
          <a:bodyPr/>
          <a:lstStyle/>
          <a:p>
            <a:r>
              <a:rPr lang="en-US" sz="1100">
                <a:latin typeface="Arial" charset="0"/>
              </a:rPr>
              <a:t>Analysis Mechanisms provide specific behaviors to a domain-related class or component, or correspond to the implementation of cooperation between classes and/or components.</a:t>
            </a:r>
          </a:p>
          <a:p>
            <a:r>
              <a:rPr lang="en-US" sz="1100">
                <a:latin typeface="Arial" charset="0"/>
              </a:rPr>
              <a:t>A persistent object is one that logically exists beyond the scope of the program that created it. </a:t>
            </a:r>
          </a:p>
          <a:p>
            <a:r>
              <a:rPr lang="en-US" sz="1100">
                <a:latin typeface="Arial" charset="0"/>
              </a:rPr>
              <a:t>Examples of communication mechanisms would include inter-process communication (IPC) and inter-node communication (aka remote process communication or RPC).  So with RPC, there is both a communication and a distribution aspect. </a:t>
            </a:r>
          </a:p>
          <a:p>
            <a:r>
              <a:rPr lang="en-US" sz="1100">
                <a:latin typeface="Arial" charset="0"/>
              </a:rPr>
              <a:t>Mechanisms are perhaps easier to discuss when one talks about them as ‘patterns’ that are applied to the problem.  So the inter-process communication pattern (i.e. “the application is partitioned into a number of communicating processes”) interacts with the distribution pattern (i.e. “the application is distributed across a number of nodes”) to produce the RPC pattern (i.e. “the application is partitioned into a number of processes, which are distributed across a number of nodes”) which provides us a way to remote IPC. </a:t>
            </a:r>
          </a:p>
          <a:p>
            <a:r>
              <a:rPr lang="en-US" sz="1100">
                <a:latin typeface="Arial" charset="0"/>
              </a:rPr>
              <a:t>Some examples of analysis mechanisms are listed on this slide.  This list is not meant to be exhaustive.</a:t>
            </a:r>
          </a:p>
        </p:txBody>
      </p:sp>
      <p:sp>
        <p:nvSpPr>
          <p:cNvPr id="519172" name="Text Box 4"/>
          <p:cNvSpPr txBox="1">
            <a:spLocks noChangeArrowheads="1"/>
          </p:cNvSpPr>
          <p:nvPr/>
        </p:nvSpPr>
        <p:spPr bwMode="auto">
          <a:xfrm>
            <a:off x="152400" y="1136097"/>
            <a:ext cx="1981200" cy="2123658"/>
          </a:xfrm>
          <a:prstGeom prst="rect">
            <a:avLst/>
          </a:prstGeom>
          <a:noFill/>
          <a:ln w="12700">
            <a:noFill/>
            <a:miter lim="800000"/>
            <a:headEnd type="none" w="sm" len="sm"/>
            <a:tailEnd type="none" w="lg" len="lg"/>
          </a:ln>
          <a:effectLst/>
        </p:spPr>
        <p:txBody>
          <a:bodyPr>
            <a:spAutoFit/>
          </a:bodyPr>
          <a:lstStyle/>
          <a:p>
            <a:r>
              <a:rPr lang="en-US" sz="1200"/>
              <a:t>The “mechanisms” are in a sense short-hand for ‘complex stuff we don’t want to have to explain right now. </a:t>
            </a:r>
          </a:p>
          <a:p>
            <a:endParaRPr lang="en-US" sz="1200"/>
          </a:p>
          <a:p>
            <a:r>
              <a:rPr lang="en-US" sz="1200"/>
              <a:t>The overall strategy for the implementation of Analysis mechanisms must be built into the architecture.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510978" name="Rectangle 2"/>
          <p:cNvSpPr>
            <a:spLocks noChangeArrowheads="1" noTextEdit="1"/>
          </p:cNvSpPr>
          <p:nvPr>
            <p:ph type="sldImg"/>
          </p:nvPr>
        </p:nvSpPr>
        <p:spPr>
          <a:xfrm>
            <a:off x="2249488" y="606425"/>
            <a:ext cx="4340225" cy="3255963"/>
          </a:xfrm>
          <a:ln/>
        </p:spPr>
      </p:sp>
      <p:sp>
        <p:nvSpPr>
          <p:cNvPr id="510979" name="Rectangle 3"/>
          <p:cNvSpPr>
            <a:spLocks noGrp="1" noChangeArrowheads="1"/>
          </p:cNvSpPr>
          <p:nvPr>
            <p:ph type="body" idx="1"/>
          </p:nvPr>
        </p:nvSpPr>
        <p:spPr>
          <a:noFill/>
          <a:ln/>
        </p:spPr>
        <p:txBody>
          <a:bodyPr/>
          <a:lstStyle/>
          <a:p>
            <a:r>
              <a:rPr lang="en-US" sz="1100">
                <a:latin typeface="Arial" charset="0"/>
              </a:rPr>
              <a:t>Identified classes and subsystems need to be mapped onto the identified Analysis Mechanisms.  The lines indicate that the class utilizes the mechanism. It is not uncommon for a client class to require the services of several mechanisms.</a:t>
            </a:r>
          </a:p>
          <a:p>
            <a:endParaRPr lang="en-US" altLang="ko-KR" sz="1100">
              <a:latin typeface="Arial" charset="0"/>
              <a:ea typeface="굴림" charset="-127"/>
            </a:endParaRPr>
          </a:p>
        </p:txBody>
      </p:sp>
      <p:sp>
        <p:nvSpPr>
          <p:cNvPr id="510980" name="Text Box 4"/>
          <p:cNvSpPr txBox="1">
            <a:spLocks noChangeArrowheads="1"/>
          </p:cNvSpPr>
          <p:nvPr/>
        </p:nvSpPr>
        <p:spPr bwMode="auto">
          <a:xfrm>
            <a:off x="152400" y="1136097"/>
            <a:ext cx="1905000" cy="2215991"/>
          </a:xfrm>
          <a:prstGeom prst="rect">
            <a:avLst/>
          </a:prstGeom>
          <a:noFill/>
          <a:ln w="12700">
            <a:noFill/>
            <a:miter lim="800000"/>
            <a:headEnd type="none" w="sm" len="sm"/>
            <a:tailEnd type="none" w="lg" len="lg"/>
          </a:ln>
          <a:effectLst/>
        </p:spPr>
        <p:txBody>
          <a:bodyPr>
            <a:spAutoFit/>
          </a:bodyPr>
          <a:lstStyle/>
          <a:p>
            <a:pPr>
              <a:spcBef>
                <a:spcPct val="50000"/>
              </a:spcBef>
            </a:pPr>
            <a:endParaRPr lang="en-US" sz="1200"/>
          </a:p>
          <a:p>
            <a:pPr>
              <a:spcBef>
                <a:spcPct val="50000"/>
              </a:spcBef>
            </a:pPr>
            <a:endParaRPr lang="en-US" sz="1200">
              <a:solidFill>
                <a:srgbClr val="000000"/>
              </a:solidFill>
            </a:endParaRPr>
          </a:p>
          <a:p>
            <a:pPr>
              <a:spcBef>
                <a:spcPct val="50000"/>
              </a:spcBef>
            </a:pPr>
            <a:endParaRPr lang="en-US" sz="1200">
              <a:solidFill>
                <a:srgbClr val="000000"/>
              </a:solidFill>
            </a:endParaRPr>
          </a:p>
          <a:p>
            <a:pPr>
              <a:spcBef>
                <a:spcPct val="50000"/>
              </a:spcBef>
            </a:pPr>
            <a:endParaRPr lang="en-US" sz="1200">
              <a:solidFill>
                <a:srgbClr val="000000"/>
              </a:solidFill>
            </a:endParaRPr>
          </a:p>
          <a:p>
            <a:pPr>
              <a:spcBef>
                <a:spcPct val="50000"/>
              </a:spcBef>
            </a:pPr>
            <a:endParaRPr lang="en-US" sz="1200">
              <a:solidFill>
                <a:srgbClr val="000000"/>
              </a:solidFill>
            </a:endParaRPr>
          </a:p>
          <a:p>
            <a:pPr>
              <a:spcBef>
                <a:spcPct val="50000"/>
              </a:spcBef>
            </a:pPr>
            <a:endParaRPr lang="en-US" sz="1200">
              <a:solidFill>
                <a:srgbClr val="000000"/>
              </a:solidFill>
            </a:endParaRPr>
          </a:p>
          <a:p>
            <a:pPr>
              <a:spcBef>
                <a:spcPct val="50000"/>
              </a:spcBef>
            </a:pPr>
            <a:endParaRPr lang="en-US" sz="1200">
              <a:solidFill>
                <a:srgbClr val="000000"/>
              </a:solidFill>
            </a:endParaRPr>
          </a:p>
          <a:p>
            <a:pPr>
              <a:spcBef>
                <a:spcPct val="50000"/>
              </a:spcBef>
            </a:pPr>
            <a:endParaRPr lang="en-US" sz="120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513026" name="Text Box 2"/>
          <p:cNvSpPr txBox="1">
            <a:spLocks noChangeArrowheads="1"/>
          </p:cNvSpPr>
          <p:nvPr/>
        </p:nvSpPr>
        <p:spPr bwMode="auto">
          <a:xfrm>
            <a:off x="152400" y="1136097"/>
            <a:ext cx="1981200" cy="35548193"/>
          </a:xfrm>
          <a:prstGeom prst="rect">
            <a:avLst/>
          </a:prstGeom>
          <a:noFill/>
          <a:ln w="12700">
            <a:noFill/>
            <a:miter lim="800000"/>
            <a:headEnd type="none" w="sm" len="sm"/>
            <a:tailEnd type="none" w="lg" len="lg"/>
          </a:ln>
          <a:effectLst/>
        </p:spPr>
        <p:txBody>
          <a:bodyPr>
            <a:spAutoFit/>
          </a:bodyPr>
          <a:lstStyle/>
          <a:p>
            <a:r>
              <a:rPr lang="en-US"/>
              <a:t>In Architectural Design, you need to not only identify the Design and Implementation mechanisms, but you need to provide “patterns for use” (I.e., you need to demonstrate how these mechanism should be used).  Let’s look at some of these in more detail.</a:t>
            </a:r>
          </a:p>
          <a:p>
            <a:endParaRPr lang="en-US"/>
          </a:p>
          <a:p>
            <a:r>
              <a:rPr lang="en-US"/>
              <a:t>Some of the analysis mechanisms can be provided by an existing framework (e.g. design or implementation mechanism) with appropriate customization.  So the way to proceed after the initial class identification pass is to see if any of the required behaviors can be provided by one of the available frameworks when suitably customized.  This usually requires some readjustment of responsibilities among some of the analysis classes to fit the framework's way of working (i.e. "putting the problem into the right form" ).  Often, a number of classes are affected, and the framework changes in some significant ways the approach one takes to solving the problem.</a:t>
            </a:r>
          </a:p>
          <a:p>
            <a:r>
              <a:rPr lang="en-US"/>
              <a:t>An example of this kind of framework is the Microsoft Transaction Server (MTS).</a:t>
            </a:r>
          </a:p>
        </p:txBody>
      </p:sp>
      <p:sp>
        <p:nvSpPr>
          <p:cNvPr id="513027" name="Rectangle 3"/>
          <p:cNvSpPr>
            <a:spLocks noChangeArrowheads="1" noTextEdit="1"/>
          </p:cNvSpPr>
          <p:nvPr>
            <p:ph type="sldImg"/>
          </p:nvPr>
        </p:nvSpPr>
        <p:spPr>
          <a:xfrm>
            <a:off x="2249488" y="606425"/>
            <a:ext cx="4340225" cy="3255963"/>
          </a:xfrm>
          <a:ln/>
        </p:spPr>
      </p:sp>
      <p:sp>
        <p:nvSpPr>
          <p:cNvPr id="513028" name="Rectangle 4"/>
          <p:cNvSpPr>
            <a:spLocks noGrp="1" noChangeArrowheads="1"/>
          </p:cNvSpPr>
          <p:nvPr>
            <p:ph type="body" idx="1"/>
          </p:nvPr>
        </p:nvSpPr>
        <p:spPr>
          <a:noFill/>
          <a:ln/>
        </p:spPr>
        <p:txBody>
          <a:bodyPr/>
          <a:lstStyle/>
          <a:p>
            <a:r>
              <a:rPr lang="en-US" sz="1100">
                <a:latin typeface="Arial" charset="0"/>
              </a:rPr>
              <a:t>Where multiple mechanisms are provided, guidelines for their selection should be provided. For example:</a:t>
            </a:r>
          </a:p>
          <a:p>
            <a:pPr lvl="1">
              <a:buFontTx/>
              <a:buChar char="•"/>
            </a:pPr>
            <a:r>
              <a:rPr lang="en-US" sz="1100">
                <a:latin typeface="Arial" charset="0"/>
              </a:rPr>
              <a:t>In-memory storage (persistent object created in memory and initialized with its attribute values from persistent storage) characteristics: for up to 1 Mb total (size x volume); very fast access for read write update.</a:t>
            </a:r>
          </a:p>
          <a:p>
            <a:pPr lvl="1">
              <a:buFontTx/>
              <a:buChar char="•"/>
            </a:pPr>
            <a:r>
              <a:rPr lang="en-US" sz="1100">
                <a:latin typeface="Arial" charset="0"/>
              </a:rPr>
              <a:t>Flash card characteristics: for up to 8 Mb; slow update and read access; moderate read access.</a:t>
            </a:r>
          </a:p>
          <a:p>
            <a:pPr lvl="1">
              <a:buFontTx/>
              <a:buChar char="•"/>
            </a:pPr>
            <a:r>
              <a:rPr lang="en-US" sz="1100">
                <a:latin typeface="Arial" charset="0"/>
              </a:rPr>
              <a:t>Binary file characteristics: for 100 Kb to 200 Mb; slow update; slow access.</a:t>
            </a:r>
          </a:p>
          <a:p>
            <a:pPr lvl="1">
              <a:buFontTx/>
              <a:buChar char="•"/>
            </a:pPr>
            <a:r>
              <a:rPr lang="en-US" sz="1100">
                <a:latin typeface="Arial" charset="0"/>
              </a:rPr>
              <a:t>Database Management System (DBMS) characteristics: for 100 Kb to 2 Gb; even slower read and write access.</a:t>
            </a:r>
          </a:p>
          <a:p>
            <a:r>
              <a:rPr lang="en-US" sz="1100">
                <a:latin typeface="Arial" charset="0"/>
              </a:rPr>
              <a:t>The analysis mechanism for inter-process communication may be refined by several design mechanisms for inter-process communication (IPC): shared memory, function-call-like IPC, semaphore-based IPC, and so on.  Each design mechanism has certain strengths and weaknesses; the choice of a particular design mechanism is determined by the characteristics of the objects using the mechanism.</a:t>
            </a:r>
          </a:p>
          <a:p>
            <a:r>
              <a:rPr lang="en-US" sz="1100">
                <a:latin typeface="Arial" charset="0"/>
              </a:rPr>
              <a:t>RMI is the native Java "Remote Method Invocation".  It is lighter weight than something like CORBA, but looks similar in a design model (e.g. proxy on client).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515074" name="Text Box 2"/>
          <p:cNvSpPr txBox="1">
            <a:spLocks noChangeArrowheads="1"/>
          </p:cNvSpPr>
          <p:nvPr/>
        </p:nvSpPr>
        <p:spPr bwMode="auto">
          <a:xfrm>
            <a:off x="152400" y="1211837"/>
            <a:ext cx="1905000" cy="8217634"/>
          </a:xfrm>
          <a:prstGeom prst="rect">
            <a:avLst/>
          </a:prstGeom>
          <a:noFill/>
          <a:ln w="12700">
            <a:noFill/>
            <a:miter lim="800000"/>
            <a:headEnd type="none" w="sm" len="sm"/>
            <a:tailEnd type="none" w="lg" len="lg"/>
          </a:ln>
          <a:effectLst/>
        </p:spPr>
        <p:txBody>
          <a:bodyPr>
            <a:spAutoFit/>
          </a:bodyPr>
          <a:lstStyle/>
          <a:p>
            <a:r>
              <a:rPr lang="en-US"/>
              <a:t>It is not uncommon to have more than one design mechanism associated with a client class as a compromise between different characteristics (e.g., fast access during application execution, but needs to be persistent).</a:t>
            </a:r>
          </a:p>
          <a:p>
            <a:endParaRPr lang="en-US"/>
          </a:p>
        </p:txBody>
      </p:sp>
      <p:sp>
        <p:nvSpPr>
          <p:cNvPr id="515075" name="Rectangle 3"/>
          <p:cNvSpPr>
            <a:spLocks noChangeArrowheads="1" noTextEdit="1"/>
          </p:cNvSpPr>
          <p:nvPr>
            <p:ph type="sldImg"/>
          </p:nvPr>
        </p:nvSpPr>
        <p:spPr>
          <a:xfrm>
            <a:off x="2249488" y="606425"/>
            <a:ext cx="4340225" cy="3255963"/>
          </a:xfrm>
          <a:ln/>
        </p:spPr>
      </p:sp>
      <p:sp>
        <p:nvSpPr>
          <p:cNvPr id="515076" name="Rectangle 4"/>
          <p:cNvSpPr>
            <a:spLocks noGrp="1" noChangeArrowheads="1"/>
          </p:cNvSpPr>
          <p:nvPr>
            <p:ph type="body" idx="1"/>
          </p:nvPr>
        </p:nvSpPr>
        <p:spPr/>
        <p:txBody>
          <a:bodyPr/>
          <a:lstStyle/>
          <a:p>
            <a:r>
              <a:rPr lang="en-US" altLang="ko-KR" sz="1100">
                <a:latin typeface="Arial" charset="0"/>
                <a:ea typeface="굴림" charset="-127"/>
              </a:rPr>
              <a:t>The design mechanisms emerge from analysis mechanisms, and are constrained based on what is possible to achieve in the implementation environment (i.e., the available implementation mechanisms: such as the actual programming language, COTS products, database, and the interprocess communication technology in use).  One can think of design mechanisms as refined in a "bottom-up" manner, although they are initially derived from the need for analysis mechanisms (which are found “top-down”).</a:t>
            </a:r>
            <a:endParaRPr lang="en-US" sz="1100">
              <a:latin typeface="Arial" charset="0"/>
            </a:endParaRPr>
          </a:p>
          <a:p>
            <a:r>
              <a:rPr lang="en-US" sz="1100">
                <a:latin typeface="Arial" charset="0"/>
              </a:rPr>
              <a:t>The architectural mechanism map must be navigable in both directions, so that it is easy to determine client classes when changing implementation mechanisms.</a:t>
            </a:r>
          </a:p>
          <a:p>
            <a:r>
              <a:rPr lang="en-US" sz="1100">
                <a:latin typeface="Arial" charset="0"/>
              </a:rPr>
              <a:t>The above example shows the design decisions for a client class in terms of mappings between mechanisms.  The Student class needs persistence and we’ll choose a particular OO database product.  The Course which is already in the legacy system will have its persistence implemented with the existing relational database.  For distribution, we are choosing lightweight RMI, as a cheaper alternative to a full CORBA distribution.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521218" name="Text Box 2"/>
          <p:cNvSpPr txBox="1">
            <a:spLocks noChangeArrowheads="1"/>
          </p:cNvSpPr>
          <p:nvPr/>
        </p:nvSpPr>
        <p:spPr bwMode="auto">
          <a:xfrm>
            <a:off x="152400" y="1136097"/>
            <a:ext cx="1981200" cy="29398817"/>
          </a:xfrm>
          <a:prstGeom prst="rect">
            <a:avLst/>
          </a:prstGeom>
          <a:noFill/>
          <a:ln w="12700">
            <a:noFill/>
            <a:miter lim="800000"/>
            <a:headEnd type="none" w="sm" len="sm"/>
            <a:tailEnd type="none" w="lg" len="lg"/>
          </a:ln>
          <a:effectLst/>
        </p:spPr>
        <p:txBody>
          <a:bodyPr>
            <a:spAutoFit/>
          </a:bodyPr>
          <a:lstStyle/>
          <a:p>
            <a:pPr>
              <a:spcBef>
                <a:spcPct val="35000"/>
              </a:spcBef>
            </a:pPr>
            <a:r>
              <a:rPr lang="en-US"/>
              <a:t>A pattern codifies specific knowledge collected from experience.  Patterns describe a common problem, a solution to the problem, and results and tradeoffs in applying the pattern. Patterns are being collected, cataloged, and used. </a:t>
            </a:r>
          </a:p>
          <a:p>
            <a:pPr>
              <a:spcBef>
                <a:spcPct val="35000"/>
              </a:spcBef>
            </a:pPr>
            <a:r>
              <a:rPr lang="en-US"/>
              <a:t>Frameworks differ from analysis and design patterns in their scale and scope. Frameworks describe a skeletal solution to a particular problem which may lack many of the details, which may be filled in by applying various analysis and design patterns. For those interested in more information about patterns, refer them to the OOAD course or to </a:t>
            </a:r>
            <a:r>
              <a:rPr lang="en-US" u="sng"/>
              <a:t>Design Patterns</a:t>
            </a:r>
            <a:r>
              <a:rPr lang="en-US"/>
              <a:t>, a book by Gamma, Helm, Johnson, Vlissides.</a:t>
            </a:r>
          </a:p>
          <a:p>
            <a:pPr>
              <a:spcBef>
                <a:spcPct val="50000"/>
              </a:spcBef>
            </a:pPr>
            <a:r>
              <a:rPr lang="en-US"/>
              <a:t>For those interested in more information about patterns, refer them to the OOAD course or to </a:t>
            </a:r>
            <a:r>
              <a:rPr lang="en-US" u="sng"/>
              <a:t>Design Patterns</a:t>
            </a:r>
            <a:r>
              <a:rPr lang="en-US"/>
              <a:t>, a book by Gamma, Helm, Johnson, Vlissides.</a:t>
            </a:r>
          </a:p>
          <a:p>
            <a:pPr>
              <a:spcBef>
                <a:spcPct val="50000"/>
              </a:spcBef>
            </a:pPr>
            <a:endParaRPr lang="en-US"/>
          </a:p>
        </p:txBody>
      </p:sp>
      <p:sp>
        <p:nvSpPr>
          <p:cNvPr id="521219" name="Rectangle 3"/>
          <p:cNvSpPr>
            <a:spLocks noChangeArrowheads="1" noTextEdit="1"/>
          </p:cNvSpPr>
          <p:nvPr>
            <p:ph type="sldImg"/>
          </p:nvPr>
        </p:nvSpPr>
        <p:spPr>
          <a:xfrm>
            <a:off x="2249488" y="606425"/>
            <a:ext cx="4340225" cy="3255963"/>
          </a:xfrm>
          <a:ln/>
        </p:spPr>
      </p:sp>
      <p:sp>
        <p:nvSpPr>
          <p:cNvPr id="521220" name="Rectangle 4"/>
          <p:cNvSpPr>
            <a:spLocks noGrp="1" noChangeArrowheads="1"/>
          </p:cNvSpPr>
          <p:nvPr>
            <p:ph type="body" idx="1"/>
          </p:nvPr>
        </p:nvSpPr>
        <p:spPr/>
        <p:txBody>
          <a:bodyPr/>
          <a:lstStyle/>
          <a:p>
            <a:r>
              <a:rPr lang="en-US" sz="1100">
                <a:latin typeface="Arial" charset="0"/>
              </a:rPr>
              <a:t>A Framework is a micro-architecture that provides an incomplete template for applications within a specific domain.  Architectural frameworks provide the context in which the components run.  They provide the infrastructure (plumbing, if you will) that allows the components to co-exist and perform in predictable ways.  These frameworks may provide communication mechanisms, distribution mechanisms, error processing capabilities, transaction support, etc. </a:t>
            </a:r>
          </a:p>
          <a:p>
            <a:r>
              <a:rPr lang="en-US" sz="1100">
                <a:latin typeface="Arial" charset="0"/>
              </a:rPr>
              <a:t>Frameworks may range in scope from persistence frameworks which describe the workings of a fairly complex but fragmentary part of an application, to domain-specific frameworks which are intended to be customized (such as Peoplesoft, San Francisco, Infinity, SAP). </a:t>
            </a:r>
          </a:p>
          <a:p>
            <a:r>
              <a:rPr lang="en-US" sz="1100">
                <a:latin typeface="Arial" charset="0"/>
              </a:rPr>
              <a:t>An analogy in bridge-building may help clarify this: examples of frameworks are ‘suspension bridge’,  ‘piling-and-trestle bridge’,  and ‘cantilever bridge’.  Examples of design patterns are ‘rivet fastener’, ‘bolt’, and ‘weld’.  In building a bridge, each is substitutable in some cases, and each is uniquely superior in other cases (both a weld and a bolt can be used to join two materials; the weld can be stronger if done correctly, but cannot be un-done or repaired or replaced as the bolt can).</a:t>
            </a:r>
          </a:p>
          <a:p>
            <a:r>
              <a:rPr lang="en-US" sz="1100">
                <a:latin typeface="Arial" charset="0"/>
              </a:rPr>
              <a:t>Taking the analogy a bit further, a suspension bridge can be a foot-bridge or the Golden Gate bridge.  Both represent the same basic design approach and principles, so that one could readily say ‘that is a suspension bridge’, but the extensions and localizations cause the end result to be quite different.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462852" name="Rectangle 2052"/>
          <p:cNvSpPr>
            <a:spLocks noChangeArrowheads="1" noTextEdit="1"/>
          </p:cNvSpPr>
          <p:nvPr>
            <p:ph type="sldImg"/>
          </p:nvPr>
        </p:nvSpPr>
        <p:spPr>
          <a:xfrm>
            <a:off x="2249488" y="606425"/>
            <a:ext cx="4340225" cy="3255963"/>
          </a:xfrm>
          <a:ln/>
        </p:spPr>
      </p:sp>
      <p:sp>
        <p:nvSpPr>
          <p:cNvPr id="462853" name="Rectangle 2053"/>
          <p:cNvSpPr>
            <a:spLocks noGrp="1" noChangeArrowheads="1"/>
          </p:cNvSpPr>
          <p:nvPr>
            <p:ph type="body" idx="1"/>
          </p:nvPr>
        </p:nvSpPr>
        <p:spPr/>
        <p:txBody>
          <a:bodyPr/>
          <a:lstStyle/>
          <a:p>
            <a:pPr>
              <a:spcBef>
                <a:spcPts val="300"/>
              </a:spcBef>
              <a:spcAft>
                <a:spcPts val="800"/>
              </a:spcAft>
            </a:pPr>
            <a:r>
              <a:rPr lang="en-US" sz="1100">
                <a:latin typeface="Arial" charset="0"/>
              </a:rPr>
              <a:t>Organizing our architecture in layers helps us identify potentially reusable components. The packages and classes we put in the business services and business objects layers are usually reusable across many applications in a business. The common architectural mechanisms that we identify are also reusable across our current application as well as future ones. </a:t>
            </a:r>
          </a:p>
          <a:p>
            <a:pPr>
              <a:spcBef>
                <a:spcPts val="300"/>
              </a:spcBef>
              <a:spcAft>
                <a:spcPts val="800"/>
              </a:spcAft>
            </a:pPr>
            <a:r>
              <a:rPr lang="en-US" sz="1100">
                <a:latin typeface="Arial" charset="0"/>
              </a:rPr>
              <a:t>Note that component and architecture are two intertwined concepts: the architecture identifies components, their interfaces and interactions, along several dimensions, and components exist only relative to a given architecture. You cannot mix and match components that you pick if they have not been made to fit.</a:t>
            </a:r>
          </a:p>
        </p:txBody>
      </p:sp>
      <p:sp>
        <p:nvSpPr>
          <p:cNvPr id="462854" name="Text Box 2054"/>
          <p:cNvSpPr txBox="1">
            <a:spLocks noChangeArrowheads="1"/>
          </p:cNvSpPr>
          <p:nvPr/>
        </p:nvSpPr>
        <p:spPr bwMode="auto">
          <a:xfrm>
            <a:off x="152400" y="1136097"/>
            <a:ext cx="1981200" cy="4708981"/>
          </a:xfrm>
          <a:prstGeom prst="rect">
            <a:avLst/>
          </a:prstGeom>
          <a:noFill/>
          <a:ln w="12700">
            <a:noFill/>
            <a:miter lim="800000"/>
            <a:headEnd type="none" w="sm" len="sm"/>
            <a:tailEnd type="none" w="lg" len="lg"/>
          </a:ln>
          <a:effectLst/>
        </p:spPr>
        <p:txBody>
          <a:bodyPr>
            <a:spAutoFit/>
          </a:bodyPr>
          <a:lstStyle/>
          <a:p>
            <a:pPr>
              <a:spcBef>
                <a:spcPct val="35000"/>
              </a:spcBef>
            </a:pPr>
            <a:r>
              <a:rPr lang="en-US"/>
              <a:t>Since our best practices is to use “ component” architectures, we tie this section back to the idea of components and reuse.</a:t>
            </a:r>
          </a:p>
          <a:p>
            <a:pPr>
              <a:spcBef>
                <a:spcPct val="50000"/>
              </a:spcBef>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532484" name="Text Box 4"/>
          <p:cNvSpPr txBox="1">
            <a:spLocks noChangeArrowheads="1"/>
          </p:cNvSpPr>
          <p:nvPr/>
        </p:nvSpPr>
        <p:spPr bwMode="auto">
          <a:xfrm>
            <a:off x="304800" y="1211837"/>
            <a:ext cx="1828800" cy="5816977"/>
          </a:xfrm>
          <a:prstGeom prst="rect">
            <a:avLst/>
          </a:prstGeom>
          <a:noFill/>
          <a:ln w="12700">
            <a:noFill/>
            <a:miter lim="800000"/>
            <a:headEnd type="none" w="sm" len="sm"/>
            <a:tailEnd type="none" w="lg" len="lg"/>
          </a:ln>
          <a:effectLst/>
        </p:spPr>
        <p:txBody>
          <a:bodyPr>
            <a:spAutoFit/>
          </a:bodyPr>
          <a:lstStyle/>
          <a:p>
            <a:pPr>
              <a:spcBef>
                <a:spcPct val="50000"/>
              </a:spcBef>
            </a:pPr>
            <a:r>
              <a:rPr lang="en-US"/>
              <a:t>This slide summarizes the effect that being architecture-centric has on our process. Like use cases, the effects are far reaching and pervasive.</a:t>
            </a:r>
          </a:p>
          <a:p>
            <a:pPr>
              <a:spcBef>
                <a:spcPct val="50000"/>
              </a:spcBef>
            </a:pPr>
            <a:endParaRPr lang="en-US"/>
          </a:p>
        </p:txBody>
      </p:sp>
      <p:sp>
        <p:nvSpPr>
          <p:cNvPr id="532485" name="Rectangle 5"/>
          <p:cNvSpPr>
            <a:spLocks noChangeArrowheads="1" noTextEdit="1"/>
          </p:cNvSpPr>
          <p:nvPr>
            <p:ph type="sldImg"/>
          </p:nvPr>
        </p:nvSpPr>
        <p:spPr>
          <a:xfrm>
            <a:off x="2249488" y="606425"/>
            <a:ext cx="4340225" cy="3255963"/>
          </a:xfrm>
          <a:ln/>
        </p:spPr>
      </p:sp>
      <p:sp>
        <p:nvSpPr>
          <p:cNvPr id="532486" name="Rectangle 6"/>
          <p:cNvSpPr>
            <a:spLocks noGrp="1" noChangeArrowheads="1"/>
          </p:cNvSpPr>
          <p:nvPr>
            <p:ph type="body" idx="1"/>
          </p:nvPr>
        </p:nvSpPr>
        <p:spPr/>
        <p:txBody>
          <a:bodyPr/>
          <a:lstStyle/>
          <a:p>
            <a:r>
              <a:rPr lang="en-US" sz="1100">
                <a:latin typeface="Arial" charset="0"/>
              </a:rPr>
              <a:t>Architecture is used in the Rational Unified Process as a primary artifact for conceptualizing, constructing, managing, and evolving the system under development. The Rational Unified Process emphasizes early development and validation of software architecture as a core concept. The Rational Unified Process also defines a worker, called the Architect, who is responsible for the architecture. The bulk of the activities related to architectural design are described in the analysis and design workflow, but it spills over to the requirements workflow, the implementation workflow, and the project management workflow.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10628" name="Rectangle 4"/>
          <p:cNvSpPr>
            <a:spLocks noChangeArrowheads="1" noTextEdit="1"/>
          </p:cNvSpPr>
          <p:nvPr>
            <p:ph type="sldImg"/>
          </p:nvPr>
        </p:nvSpPr>
        <p:spPr>
          <a:xfrm>
            <a:off x="2249488" y="606425"/>
            <a:ext cx="4340225" cy="3255963"/>
          </a:xfrm>
          <a:ln/>
        </p:spPr>
      </p:sp>
      <p:sp>
        <p:nvSpPr>
          <p:cNvPr id="410629" name="Rectangle 5"/>
          <p:cNvSpPr>
            <a:spLocks noGrp="1" noChangeArrowheads="1"/>
          </p:cNvSpPr>
          <p:nvPr>
            <p:ph type="body" idx="1"/>
          </p:nvPr>
        </p:nvSpPr>
        <p:spPr/>
        <p:txBody>
          <a:bodyPr/>
          <a:lstStyle/>
          <a:p>
            <a:pPr>
              <a:spcBef>
                <a:spcPts val="300"/>
              </a:spcBef>
              <a:spcAft>
                <a:spcPts val="800"/>
              </a:spcAft>
            </a:pPr>
            <a:r>
              <a:rPr lang="en-US" sz="1100">
                <a:latin typeface="Arial" charset="0"/>
              </a:rPr>
              <a:t>The </a:t>
            </a:r>
            <a:r>
              <a:rPr lang="en-US" sz="1100" b="1">
                <a:latin typeface="Arial" charset="0"/>
              </a:rPr>
              <a:t>Use Case View </a:t>
            </a:r>
            <a:r>
              <a:rPr lang="en-US" sz="1100">
                <a:latin typeface="Arial" charset="0"/>
              </a:rPr>
              <a:t>consists of use cases that are significant to the selection of the software architecture, usually stressing system capacity, performance, availability, etc.</a:t>
            </a:r>
          </a:p>
          <a:p>
            <a:pPr>
              <a:spcBef>
                <a:spcPts val="300"/>
              </a:spcBef>
              <a:spcAft>
                <a:spcPts val="800"/>
              </a:spcAft>
            </a:pPr>
            <a:r>
              <a:rPr lang="en-US" sz="1100">
                <a:latin typeface="Arial" charset="0"/>
              </a:rPr>
              <a:t>The </a:t>
            </a:r>
            <a:r>
              <a:rPr lang="en-US" sz="1100" b="1">
                <a:latin typeface="Arial" charset="0"/>
              </a:rPr>
              <a:t>Use Case View </a:t>
            </a:r>
            <a:r>
              <a:rPr lang="en-US" sz="1100">
                <a:latin typeface="Arial" charset="0"/>
              </a:rPr>
              <a:t>shows how it all works together. It includes use case and/or scenario descriptions based on:</a:t>
            </a:r>
          </a:p>
          <a:p>
            <a:pPr lvl="1">
              <a:spcAft>
                <a:spcPts val="400"/>
              </a:spcAft>
              <a:buFontTx/>
              <a:buChar char="-"/>
            </a:pPr>
            <a:r>
              <a:rPr lang="en-US" sz="1100">
                <a:latin typeface="Arial" charset="0"/>
              </a:rPr>
              <a:t>Ranking: critical, important, or ancillary</a:t>
            </a:r>
          </a:p>
          <a:p>
            <a:pPr lvl="1">
              <a:spcAft>
                <a:spcPts val="400"/>
              </a:spcAft>
              <a:buFontTx/>
              <a:buChar char="-"/>
            </a:pPr>
            <a:r>
              <a:rPr lang="en-US" sz="1100">
                <a:latin typeface="Arial" charset="0"/>
              </a:rPr>
              <a:t>Risks to be mitigated</a:t>
            </a:r>
          </a:p>
          <a:p>
            <a:pPr lvl="1">
              <a:spcAft>
                <a:spcPts val="400"/>
              </a:spcAft>
              <a:buFontTx/>
              <a:buChar char="-"/>
            </a:pPr>
            <a:r>
              <a:rPr lang="en-US" sz="1100">
                <a:latin typeface="Arial" charset="0"/>
              </a:rPr>
              <a:t>Optionality</a:t>
            </a:r>
          </a:p>
          <a:p>
            <a:pPr lvl="1">
              <a:spcAft>
                <a:spcPts val="400"/>
              </a:spcAft>
              <a:buFontTx/>
              <a:buChar char="-"/>
            </a:pPr>
            <a:r>
              <a:rPr lang="en-US" sz="1100">
                <a:latin typeface="Arial" charset="0"/>
              </a:rPr>
              <a:t>Architectural coverage</a:t>
            </a:r>
          </a:p>
          <a:p>
            <a:pPr lvl="1">
              <a:spcAft>
                <a:spcPts val="400"/>
              </a:spcAft>
              <a:buFontTx/>
              <a:buChar char="-"/>
            </a:pPr>
            <a:r>
              <a:rPr lang="en-US" sz="1100">
                <a:latin typeface="Arial" charset="0"/>
              </a:rPr>
              <a:t>Architectural stress</a:t>
            </a:r>
          </a:p>
          <a:p>
            <a:pPr lvl="1">
              <a:spcAft>
                <a:spcPts val="400"/>
              </a:spcAft>
              <a:buFontTx/>
              <a:buChar char="-"/>
            </a:pPr>
            <a:r>
              <a:rPr lang="en-US" sz="1100">
                <a:latin typeface="Arial" charset="0"/>
              </a:rPr>
              <a:t>Other tactical objectives or constraints</a:t>
            </a:r>
          </a:p>
          <a:p>
            <a:pPr>
              <a:spcBef>
                <a:spcPts val="300"/>
              </a:spcBef>
              <a:spcAft>
                <a:spcPts val="800"/>
              </a:spcAft>
            </a:pPr>
            <a:r>
              <a:rPr lang="en-US" sz="1100">
                <a:latin typeface="Arial" charset="0"/>
              </a:rPr>
              <a:t>Use cases play a role in project planning, drive system testing, user documentation.</a:t>
            </a:r>
          </a:p>
          <a:p>
            <a:endParaRPr lang="en-US" sz="11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66948" name="Rectangle 1028"/>
          <p:cNvSpPr>
            <a:spLocks noChangeArrowheads="1" noTextEdit="1"/>
          </p:cNvSpPr>
          <p:nvPr>
            <p:ph type="sldImg"/>
          </p:nvPr>
        </p:nvSpPr>
        <p:spPr>
          <a:xfrm>
            <a:off x="2249488" y="606425"/>
            <a:ext cx="4340225" cy="3255963"/>
          </a:xfrm>
          <a:ln/>
        </p:spPr>
      </p:sp>
      <p:sp>
        <p:nvSpPr>
          <p:cNvPr id="466949" name="Rectangle 1029"/>
          <p:cNvSpPr>
            <a:spLocks noGrp="1" noChangeArrowheads="1"/>
          </p:cNvSpPr>
          <p:nvPr>
            <p:ph type="body" idx="1"/>
          </p:nvPr>
        </p:nvSpPr>
        <p:spPr>
          <a:ln/>
        </p:spPr>
        <p:txBody>
          <a:bodyPr/>
          <a:lstStyle/>
          <a:p>
            <a:endParaRPr lang="en-US" sz="11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12676" name="Rectangle 4"/>
          <p:cNvSpPr>
            <a:spLocks noChangeArrowheads="1" noTextEdit="1"/>
          </p:cNvSpPr>
          <p:nvPr>
            <p:ph type="sldImg"/>
          </p:nvPr>
        </p:nvSpPr>
        <p:spPr>
          <a:xfrm>
            <a:off x="2249488" y="606425"/>
            <a:ext cx="4340225" cy="3255963"/>
          </a:xfrm>
          <a:ln/>
        </p:spPr>
      </p:sp>
      <p:sp>
        <p:nvSpPr>
          <p:cNvPr id="412677" name="Rectangle 5"/>
          <p:cNvSpPr>
            <a:spLocks noGrp="1" noChangeArrowheads="1"/>
          </p:cNvSpPr>
          <p:nvPr>
            <p:ph type="body" idx="1"/>
          </p:nvPr>
        </p:nvSpPr>
        <p:spPr/>
        <p:txBody>
          <a:bodyPr/>
          <a:lstStyle/>
          <a:p>
            <a:pPr algn="just">
              <a:spcBef>
                <a:spcPts val="300"/>
              </a:spcBef>
              <a:spcAft>
                <a:spcPts val="800"/>
              </a:spcAft>
            </a:pPr>
            <a:r>
              <a:rPr lang="en-US" sz="1100">
                <a:latin typeface="Arial" charset="0"/>
              </a:rPr>
              <a:t>An </a:t>
            </a:r>
            <a:r>
              <a:rPr lang="en-US" sz="1100" b="1">
                <a:latin typeface="Arial" charset="0"/>
              </a:rPr>
              <a:t>actor</a:t>
            </a:r>
            <a:r>
              <a:rPr lang="en-US" sz="1100">
                <a:latin typeface="Arial" charset="0"/>
              </a:rPr>
              <a:t> is someone or something, outside the system, which interacts directly with the system.</a:t>
            </a:r>
          </a:p>
          <a:p>
            <a:r>
              <a:rPr lang="en-US" sz="1100">
                <a:latin typeface="Arial" charset="0"/>
              </a:rPr>
              <a:t>A </a:t>
            </a:r>
            <a:r>
              <a:rPr lang="en-US" sz="1100" b="1">
                <a:latin typeface="Arial" charset="0"/>
              </a:rPr>
              <a:t>use case</a:t>
            </a:r>
            <a:r>
              <a:rPr lang="en-US" sz="1100">
                <a:latin typeface="Arial" charset="0"/>
              </a:rPr>
              <a:t> is a sequence of actions a system performs that yields an observable result of value to a particular actor.</a:t>
            </a:r>
          </a:p>
          <a:p>
            <a:r>
              <a:rPr lang="en-US" sz="1100">
                <a:latin typeface="Arial" charset="0"/>
              </a:rPr>
              <a:t>A </a:t>
            </a:r>
            <a:r>
              <a:rPr lang="en-US" sz="1100" b="1">
                <a:latin typeface="Arial" charset="0"/>
              </a:rPr>
              <a:t>package</a:t>
            </a:r>
            <a:r>
              <a:rPr lang="en-US" sz="1100">
                <a:latin typeface="Arial" charset="0"/>
              </a:rPr>
              <a:t> is a general purpose mehanism for organizing elements into groups. It is commonly used to organize a model during development. It is use for all models, not jus t the use case model. Packages are also often used as the unit of configuration and change management.</a:t>
            </a:r>
            <a:endParaRPr lang="en-US" altLang="ko-KR" sz="1100">
              <a:latin typeface="Arial" charset="0"/>
              <a:ea typeface="굴림"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14724" name="Rectangle 4"/>
          <p:cNvSpPr>
            <a:spLocks noChangeArrowheads="1" noTextEdit="1"/>
          </p:cNvSpPr>
          <p:nvPr>
            <p:ph type="sldImg"/>
          </p:nvPr>
        </p:nvSpPr>
        <p:spPr>
          <a:xfrm>
            <a:off x="2249488" y="606425"/>
            <a:ext cx="4340225" cy="3255963"/>
          </a:xfrm>
          <a:ln/>
        </p:spPr>
      </p:sp>
      <p:sp>
        <p:nvSpPr>
          <p:cNvPr id="414725" name="Rectangle 5"/>
          <p:cNvSpPr>
            <a:spLocks noGrp="1" noChangeArrowheads="1"/>
          </p:cNvSpPr>
          <p:nvPr>
            <p:ph type="body" idx="1"/>
          </p:nvPr>
        </p:nvSpPr>
        <p:spPr/>
        <p:txBody>
          <a:bodyPr/>
          <a:lstStyle/>
          <a:p>
            <a:pPr algn="just">
              <a:spcBef>
                <a:spcPts val="300"/>
              </a:spcBef>
              <a:spcAft>
                <a:spcPts val="800"/>
              </a:spcAft>
            </a:pPr>
            <a:r>
              <a:rPr lang="en-US" sz="1100">
                <a:latin typeface="Arial" charset="0"/>
              </a:rPr>
              <a:t>Use case diagrams are used to show the existence of use cases and their relationships, both to each other and to actors.</a:t>
            </a:r>
          </a:p>
          <a:p>
            <a:pPr algn="just">
              <a:spcBef>
                <a:spcPts val="300"/>
              </a:spcBef>
              <a:spcAft>
                <a:spcPts val="800"/>
              </a:spcAft>
            </a:pPr>
            <a:r>
              <a:rPr lang="en-US" sz="1100">
                <a:latin typeface="Arial" charset="0"/>
              </a:rPr>
              <a:t>The above use case model expresses some key system requirements:</a:t>
            </a:r>
          </a:p>
          <a:p>
            <a:pPr lvl="1">
              <a:spcAft>
                <a:spcPts val="400"/>
              </a:spcAft>
              <a:buFontTx/>
              <a:buChar char="-"/>
            </a:pPr>
            <a:r>
              <a:rPr lang="en-US" sz="1100">
                <a:latin typeface="Arial" charset="0"/>
              </a:rPr>
              <a:t>Billing functionality is external (i.e., out of scope).  </a:t>
            </a:r>
            <a:br>
              <a:rPr lang="en-US" sz="1100">
                <a:latin typeface="Arial" charset="0"/>
              </a:rPr>
            </a:br>
            <a:r>
              <a:rPr lang="en-US" sz="1100">
                <a:latin typeface="Arial" charset="0"/>
              </a:rPr>
              <a:t>Why? The Billing Systems is defined as an actor</a:t>
            </a:r>
          </a:p>
          <a:p>
            <a:r>
              <a:rPr lang="en-US" sz="1100">
                <a:latin typeface="Arial" charset="0"/>
              </a:rPr>
              <a:t>Students and Professors cannot directly change their information.</a:t>
            </a:r>
            <a:br>
              <a:rPr lang="en-US" sz="1100">
                <a:latin typeface="Arial" charset="0"/>
              </a:rPr>
            </a:br>
            <a:r>
              <a:rPr lang="en-US" sz="1100">
                <a:latin typeface="Arial" charset="0"/>
              </a:rPr>
              <a:t>Why? The Registrar is the only actor that interacts with the Maintain use cases.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416772" name="Rectangle 4"/>
          <p:cNvSpPr>
            <a:spLocks noChangeArrowheads="1" noTextEdit="1"/>
          </p:cNvSpPr>
          <p:nvPr>
            <p:ph type="sldImg"/>
          </p:nvPr>
        </p:nvSpPr>
        <p:spPr>
          <a:xfrm>
            <a:off x="2249488" y="606425"/>
            <a:ext cx="4340225" cy="3255963"/>
          </a:xfrm>
          <a:ln/>
        </p:spPr>
      </p:sp>
      <p:sp>
        <p:nvSpPr>
          <p:cNvPr id="416774" name="Rectangle 6"/>
          <p:cNvSpPr>
            <a:spLocks noGrp="1" noChangeArrowheads="1"/>
          </p:cNvSpPr>
          <p:nvPr>
            <p:ph type="body" idx="1"/>
          </p:nvPr>
        </p:nvSpPr>
        <p:spPr/>
        <p:txBody>
          <a:bodyPr/>
          <a:lstStyle/>
          <a:p>
            <a:r>
              <a:rPr lang="en-US" sz="1100">
                <a:latin typeface="Arial" charset="0"/>
              </a:rPr>
              <a:t>The system is decomposed into a set of key abstractions taken (mostly) from the problem domain. The key abstractions are objects or classes. They exploit the principles of abstraction, encapsulation, and inheritance. </a:t>
            </a:r>
          </a:p>
          <a:p>
            <a:r>
              <a:rPr lang="en-US" sz="1100">
                <a:latin typeface="Arial" charset="0"/>
              </a:rPr>
              <a:t>An architecturally significant class or package: </a:t>
            </a:r>
          </a:p>
          <a:p>
            <a:pPr lvl="1">
              <a:buFont typeface="Wingdings" pitchFamily="2" charset="2"/>
              <a:buChar char=""/>
            </a:pPr>
            <a:r>
              <a:rPr lang="en-US" sz="1100">
                <a:latin typeface="Arial" charset="0"/>
              </a:rPr>
              <a:t> Encapsulates a major abstraction of the problem domain</a:t>
            </a:r>
          </a:p>
          <a:p>
            <a:pPr lvl="1">
              <a:buFont typeface="Wingdings" pitchFamily="2" charset="2"/>
              <a:buChar char=""/>
            </a:pPr>
            <a:r>
              <a:rPr lang="en-US" sz="1100">
                <a:latin typeface="Arial" charset="0"/>
              </a:rPr>
              <a:t> Is used by many other classes</a:t>
            </a:r>
          </a:p>
          <a:p>
            <a:pPr lvl="1">
              <a:buFont typeface="Wingdings" pitchFamily="2" charset="2"/>
              <a:buChar char=""/>
            </a:pPr>
            <a:r>
              <a:rPr lang="en-US" sz="1100">
                <a:latin typeface="Arial" charset="0"/>
              </a:rPr>
              <a:t> Participates in some major interface in the system</a:t>
            </a:r>
          </a:p>
          <a:p>
            <a:pPr lvl="1">
              <a:buFont typeface="Wingdings" pitchFamily="2" charset="2"/>
              <a:buChar char=""/>
            </a:pPr>
            <a:r>
              <a:rPr lang="en-US" sz="1100">
                <a:latin typeface="Arial" charset="0"/>
              </a:rPr>
              <a:t> Is of localized visibility, but has some huge impact on the overall system performance</a:t>
            </a:r>
          </a:p>
          <a:p>
            <a:pPr lvl="1">
              <a:buFont typeface="Wingdings" pitchFamily="2" charset="2"/>
              <a:buChar char=""/>
            </a:pPr>
            <a:r>
              <a:rPr lang="en-US" sz="1100">
                <a:latin typeface="Arial" charset="0"/>
              </a:rPr>
              <a:t> Encapsulates a novel and technically risky or critical algorithm</a:t>
            </a:r>
          </a:p>
          <a:p>
            <a:pPr lvl="1">
              <a:buFont typeface="Wingdings" pitchFamily="2" charset="2"/>
              <a:buChar char=""/>
            </a:pPr>
            <a:r>
              <a:rPr lang="en-US" sz="1100">
                <a:latin typeface="Arial" charset="0"/>
              </a:rPr>
              <a:t> Addresses a system’s functional requirements</a:t>
            </a:r>
          </a:p>
          <a:p>
            <a:r>
              <a:rPr lang="en-US" sz="1100">
                <a:latin typeface="Arial" charset="0"/>
              </a:rPr>
              <a:t>Packages can be used to partition the architecture model based on:</a:t>
            </a:r>
          </a:p>
          <a:p>
            <a:pPr lvl="1">
              <a:buFont typeface="Wingdings" pitchFamily="2" charset="2"/>
              <a:buChar char=""/>
            </a:pPr>
            <a:r>
              <a:rPr lang="en-US" sz="1100">
                <a:latin typeface="Arial" charset="0"/>
              </a:rPr>
              <a:t>Order, configuration, or delivery units</a:t>
            </a:r>
          </a:p>
          <a:p>
            <a:pPr lvl="1">
              <a:buFont typeface="Wingdings" pitchFamily="2" charset="2"/>
              <a:buChar char=""/>
            </a:pPr>
            <a:r>
              <a:rPr lang="en-US" sz="1100">
                <a:latin typeface="Arial" charset="0"/>
              </a:rPr>
              <a:t>Development resources</a:t>
            </a:r>
          </a:p>
          <a:p>
            <a:pPr lvl="1">
              <a:buFont typeface="Wingdings" pitchFamily="2" charset="2"/>
              <a:buChar char=""/>
            </a:pPr>
            <a:r>
              <a:rPr lang="en-US" sz="1100">
                <a:latin typeface="Arial" charset="0"/>
              </a:rPr>
              <a:t>User types</a:t>
            </a:r>
          </a:p>
          <a:p>
            <a:pPr lvl="1">
              <a:buFont typeface="Wingdings" pitchFamily="2" charset="2"/>
              <a:buChar char=""/>
            </a:pPr>
            <a:r>
              <a:rPr lang="en-US" sz="1100">
                <a:latin typeface="Arial" charset="0"/>
              </a:rPr>
              <a:t>Secrecy areas</a:t>
            </a:r>
          </a:p>
          <a:p>
            <a:pPr lvl="1">
              <a:buFont typeface="Wingdings" pitchFamily="2" charset="2"/>
              <a:buChar char=""/>
            </a:pPr>
            <a:r>
              <a:rPr lang="en-US" sz="1100">
                <a:latin typeface="Arial" charset="0"/>
              </a:rPr>
              <a:t>Existing products and services</a:t>
            </a:r>
          </a:p>
          <a:p>
            <a:r>
              <a:rPr lang="en-US" sz="1100">
                <a:latin typeface="Arial" charset="0"/>
              </a:rPr>
              <a:t>The purpose of decomposition is not only functional analysis, but also serves to identify common mechanisms, and common design elements across the various parts of the system.</a:t>
            </a:r>
            <a:endParaRPr lang="en-US">
              <a:latin typeface="Arial" charset="0"/>
            </a:endParaRPr>
          </a:p>
        </p:txBody>
      </p:sp>
      <p:sp>
        <p:nvSpPr>
          <p:cNvPr id="416775" name="Text Box 7"/>
          <p:cNvSpPr txBox="1">
            <a:spLocks noChangeArrowheads="1"/>
          </p:cNvSpPr>
          <p:nvPr/>
        </p:nvSpPr>
        <p:spPr bwMode="auto">
          <a:xfrm>
            <a:off x="304800" y="1211837"/>
            <a:ext cx="1828800" cy="5262979"/>
          </a:xfrm>
          <a:prstGeom prst="rect">
            <a:avLst/>
          </a:prstGeom>
          <a:noFill/>
          <a:ln w="12700">
            <a:noFill/>
            <a:miter lim="800000"/>
            <a:headEnd type="none" w="sm" len="sm"/>
            <a:tailEnd type="none" w="lg" len="lg"/>
          </a:ln>
          <a:effectLst/>
        </p:spPr>
        <p:txBody>
          <a:bodyPr>
            <a:spAutoFit/>
          </a:bodyPr>
          <a:lstStyle/>
          <a:p>
            <a:pPr>
              <a:spcBef>
                <a:spcPct val="50000"/>
              </a:spcBef>
            </a:pPr>
            <a:r>
              <a:rPr lang="en-US"/>
              <a:t>Note the icon in the upper right corner of the slide. This is designed to orient everyone relative to the complete set of 4+1 views.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4"/>
          </p:nvPr>
        </p:nvSpPr>
        <p:spPr>
          <a:ln/>
        </p:spPr>
        <p:txBody>
          <a:bodyPr/>
          <a:lstStyle/>
          <a:p>
            <a:r>
              <a:rPr lang="en-US"/>
              <a:t>Module 4 - Architecture-Centric Development</a:t>
            </a:r>
          </a:p>
        </p:txBody>
      </p:sp>
      <p:sp>
        <p:nvSpPr>
          <p:cNvPr id="418820" name="Rectangle 4"/>
          <p:cNvSpPr>
            <a:spLocks noChangeArrowheads="1" noTextEdit="1"/>
          </p:cNvSpPr>
          <p:nvPr>
            <p:ph type="sldImg"/>
          </p:nvPr>
        </p:nvSpPr>
        <p:spPr>
          <a:xfrm>
            <a:off x="2249488" y="606425"/>
            <a:ext cx="4340225" cy="3255963"/>
          </a:xfrm>
          <a:ln/>
        </p:spPr>
      </p:sp>
      <p:sp>
        <p:nvSpPr>
          <p:cNvPr id="418821" name="Rectangle 5"/>
          <p:cNvSpPr>
            <a:spLocks noGrp="1" noChangeArrowheads="1"/>
          </p:cNvSpPr>
          <p:nvPr>
            <p:ph type="body" idx="1"/>
          </p:nvPr>
        </p:nvSpPr>
        <p:spPr/>
        <p:txBody>
          <a:bodyPr/>
          <a:lstStyle/>
          <a:p>
            <a:r>
              <a:rPr lang="en-US" sz="1100">
                <a:latin typeface="Arial" charset="0"/>
              </a:rPr>
              <a:t>A </a:t>
            </a:r>
            <a:r>
              <a:rPr lang="en-US" sz="1100" b="1">
                <a:latin typeface="Arial" charset="0"/>
              </a:rPr>
              <a:t>class</a:t>
            </a:r>
            <a:r>
              <a:rPr lang="en-US" sz="1100">
                <a:latin typeface="Arial" charset="0"/>
              </a:rPr>
              <a:t> is a set of objects that share a common structure and a common behavior. A class is an abstract definition of an </a:t>
            </a:r>
            <a:r>
              <a:rPr lang="en-US" sz="1100" b="1">
                <a:latin typeface="Arial" charset="0"/>
              </a:rPr>
              <a:t>object</a:t>
            </a:r>
            <a:r>
              <a:rPr lang="en-US" sz="1100">
                <a:latin typeface="Arial" charset="0"/>
              </a:rPr>
              <a:t>. It defines the structure and behavior of each object in the class and serves as a template for creating objects. </a:t>
            </a:r>
            <a:br>
              <a:rPr lang="en-US" sz="1100">
                <a:latin typeface="Arial" charset="0"/>
              </a:rPr>
            </a:br>
            <a:r>
              <a:rPr lang="en-US" sz="1100" b="1">
                <a:latin typeface="Arial" charset="0"/>
              </a:rPr>
              <a:t>State</a:t>
            </a:r>
            <a:r>
              <a:rPr lang="en-US" sz="1100">
                <a:latin typeface="Arial" charset="0"/>
              </a:rPr>
              <a:t> is a condition of an object.</a:t>
            </a:r>
            <a:br>
              <a:rPr lang="en-US" sz="1100">
                <a:latin typeface="Arial" charset="0"/>
              </a:rPr>
            </a:br>
            <a:r>
              <a:rPr lang="en-US" sz="1100">
                <a:latin typeface="Arial" charset="0"/>
              </a:rPr>
              <a:t>An </a:t>
            </a:r>
            <a:r>
              <a:rPr lang="en-US" sz="1100" b="1">
                <a:latin typeface="Arial" charset="0"/>
              </a:rPr>
              <a:t>interface</a:t>
            </a:r>
            <a:r>
              <a:rPr lang="en-US" sz="1100">
                <a:latin typeface="Arial" charset="0"/>
              </a:rPr>
              <a:t> reifies a supplier/client protocol and specifies a set of callable operations and ordering constraints with a state machine (optional).</a:t>
            </a:r>
            <a:br>
              <a:rPr lang="en-US" sz="1100">
                <a:latin typeface="Arial" charset="0"/>
              </a:rPr>
            </a:br>
            <a:r>
              <a:rPr lang="en-US" sz="1100">
                <a:latin typeface="Arial" charset="0"/>
              </a:rPr>
              <a:t>A </a:t>
            </a:r>
            <a:r>
              <a:rPr lang="en-US" sz="1100" b="1">
                <a:latin typeface="Arial" charset="0"/>
              </a:rPr>
              <a:t>package</a:t>
            </a:r>
            <a:r>
              <a:rPr lang="en-US" sz="1100">
                <a:latin typeface="Arial" charset="0"/>
              </a:rPr>
              <a:t> is a general-purpose mechanism for organizing elements into groups. Packages are related to one another using a dependency relationship. </a:t>
            </a:r>
            <a:br>
              <a:rPr lang="en-US" sz="1100">
                <a:latin typeface="Arial" charset="0"/>
              </a:rPr>
            </a:br>
            <a:r>
              <a:rPr lang="en-US" sz="1100">
                <a:latin typeface="Arial" charset="0"/>
              </a:rPr>
              <a:t>A </a:t>
            </a:r>
            <a:r>
              <a:rPr lang="en-US" sz="1100" b="1">
                <a:latin typeface="Arial" charset="0"/>
              </a:rPr>
              <a:t>use-case realization</a:t>
            </a:r>
            <a:r>
              <a:rPr lang="en-US" sz="1100">
                <a:latin typeface="Arial" charset="0"/>
              </a:rPr>
              <a:t> shows what objects are involved to realize the use case.</a:t>
            </a:r>
            <a:br>
              <a:rPr lang="en-US" sz="1100">
                <a:latin typeface="Arial" charset="0"/>
              </a:rPr>
            </a:br>
            <a:r>
              <a:rPr lang="en-US" sz="1100">
                <a:latin typeface="Arial" charset="0"/>
              </a:rPr>
              <a:t>An </a:t>
            </a:r>
            <a:r>
              <a:rPr lang="en-US" sz="1100" b="1">
                <a:latin typeface="Arial" charset="0"/>
              </a:rPr>
              <a:t>association</a:t>
            </a:r>
            <a:r>
              <a:rPr lang="en-US" sz="1100">
                <a:latin typeface="Arial" charset="0"/>
              </a:rPr>
              <a:t> relationship models a bi-directional semantic connection among instances.  </a:t>
            </a:r>
            <a:br>
              <a:rPr lang="en-US" sz="1100">
                <a:latin typeface="Arial" charset="0"/>
              </a:rPr>
            </a:br>
            <a:r>
              <a:rPr lang="en-US" sz="1100">
                <a:latin typeface="Arial" charset="0"/>
              </a:rPr>
              <a:t>An </a:t>
            </a:r>
            <a:r>
              <a:rPr lang="en-US" sz="1100" b="1">
                <a:latin typeface="Arial" charset="0"/>
              </a:rPr>
              <a:t>aggregation</a:t>
            </a:r>
            <a:r>
              <a:rPr lang="en-US" sz="1100">
                <a:latin typeface="Arial" charset="0"/>
              </a:rPr>
              <a:t> relationship is a special form of association that models a whole-part relationship between an aggregate (the whole) and its parts. </a:t>
            </a:r>
            <a:br>
              <a:rPr lang="en-US" sz="1100">
                <a:latin typeface="Arial" charset="0"/>
              </a:rPr>
            </a:br>
            <a:r>
              <a:rPr lang="en-US" sz="1100">
                <a:latin typeface="Arial" charset="0"/>
              </a:rPr>
              <a:t>A </a:t>
            </a:r>
            <a:r>
              <a:rPr lang="en-US" sz="1100" b="1">
                <a:latin typeface="Arial" charset="0"/>
              </a:rPr>
              <a:t>realization</a:t>
            </a:r>
            <a:r>
              <a:rPr lang="en-US" sz="1100">
                <a:latin typeface="Arial" charset="0"/>
              </a:rPr>
              <a:t> relationship means that the client supports (i.e., realizes, implements) all of the operations defined in the supplier. This is usually drawn from a class to the interface it supports.</a:t>
            </a:r>
            <a:br>
              <a:rPr lang="en-US" sz="1100">
                <a:latin typeface="Arial" charset="0"/>
              </a:rPr>
            </a:br>
            <a:r>
              <a:rPr lang="en-US" sz="1100">
                <a:latin typeface="Arial" charset="0"/>
              </a:rPr>
              <a:t>A </a:t>
            </a:r>
            <a:r>
              <a:rPr lang="en-US" sz="1100" b="1">
                <a:latin typeface="Arial" charset="0"/>
              </a:rPr>
              <a:t>generalization</a:t>
            </a:r>
            <a:r>
              <a:rPr lang="en-US" sz="1100">
                <a:latin typeface="Arial" charset="0"/>
              </a:rPr>
              <a:t> relationship indicates that one class inherits from another. The inheriting class is called a descendant. The class inherited from is called the ancestor. Inheritance means that the definition of the ancestor - including any properties such as attributes, relationships, or operations on its objects - is also valid for objects of the descendant.</a:t>
            </a:r>
            <a:br>
              <a:rPr lang="en-US" sz="1100">
                <a:latin typeface="Arial" charset="0"/>
              </a:rPr>
            </a:br>
            <a:r>
              <a:rPr lang="en-US" sz="1100">
                <a:latin typeface="Arial" charset="0"/>
              </a:rPr>
              <a:t>A </a:t>
            </a:r>
            <a:r>
              <a:rPr lang="en-US" sz="1100" b="1">
                <a:latin typeface="Arial" charset="0"/>
              </a:rPr>
              <a:t>dependency</a:t>
            </a:r>
            <a:r>
              <a:rPr lang="en-US" sz="1100">
                <a:latin typeface="Arial" charset="0"/>
              </a:rPr>
              <a:t> relationship denotes a semantic relationship between model elements, where a change in the supplier may cause a change in the client.</a:t>
            </a:r>
            <a:br>
              <a:rPr lang="en-US" sz="1100">
                <a:latin typeface="Arial" charset="0"/>
              </a:rPr>
            </a:br>
            <a:r>
              <a:rPr lang="en-US" sz="1100">
                <a:latin typeface="Arial" charset="0"/>
              </a:rPr>
              <a:t>A </a:t>
            </a:r>
            <a:r>
              <a:rPr lang="en-US" sz="1100" b="1">
                <a:latin typeface="Arial" charset="0"/>
              </a:rPr>
              <a:t>message</a:t>
            </a:r>
            <a:r>
              <a:rPr lang="en-US" sz="1100">
                <a:latin typeface="Arial" charset="0"/>
              </a:rPr>
              <a:t> is a form of communication between objects.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ftr" sz="quarter" idx="4"/>
          </p:nvPr>
        </p:nvSpPr>
        <p:spPr>
          <a:ln/>
        </p:spPr>
        <p:txBody>
          <a:bodyPr/>
          <a:lstStyle/>
          <a:p>
            <a:r>
              <a:rPr lang="en-US"/>
              <a:t>Module 4 - Architecture-Centric Development</a:t>
            </a:r>
          </a:p>
        </p:txBody>
      </p:sp>
      <p:sp>
        <p:nvSpPr>
          <p:cNvPr id="422916" name="Rectangle 4"/>
          <p:cNvSpPr>
            <a:spLocks noChangeArrowheads="1" noTextEdit="1"/>
          </p:cNvSpPr>
          <p:nvPr>
            <p:ph type="sldImg"/>
          </p:nvPr>
        </p:nvSpPr>
        <p:spPr>
          <a:xfrm>
            <a:off x="2249488" y="606425"/>
            <a:ext cx="4340225" cy="3255963"/>
          </a:xfrm>
          <a:ln/>
        </p:spPr>
      </p:sp>
      <p:sp>
        <p:nvSpPr>
          <p:cNvPr id="422917" name="Rectangle 5"/>
          <p:cNvSpPr>
            <a:spLocks noGrp="1" noChangeArrowheads="1"/>
          </p:cNvSpPr>
          <p:nvPr>
            <p:ph type="body" idx="1"/>
          </p:nvPr>
        </p:nvSpPr>
        <p:spPr/>
        <p:txBody>
          <a:bodyPr/>
          <a:lstStyle/>
          <a:p>
            <a:pPr>
              <a:spcBef>
                <a:spcPts val="300"/>
              </a:spcBef>
              <a:spcAft>
                <a:spcPts val="800"/>
              </a:spcAft>
            </a:pPr>
            <a:r>
              <a:rPr lang="en-US" sz="1100">
                <a:latin typeface="Arial" charset="0"/>
              </a:rPr>
              <a:t>A class diagram is a view of some (or all) of the packages and/or classes in the logical view, as well as their relationships.  There are usually many class diagrams. </a:t>
            </a:r>
          </a:p>
          <a:p>
            <a:pPr>
              <a:spcBef>
                <a:spcPts val="300"/>
              </a:spcBef>
              <a:spcAft>
                <a:spcPts val="800"/>
              </a:spcAft>
            </a:pPr>
            <a:r>
              <a:rPr lang="en-US" sz="1100">
                <a:latin typeface="Arial" charset="0"/>
              </a:rPr>
              <a:t>The main class diagram is typically a view of the high level packages in the logical view (see Main diagram in the above example).  Each package typically has its own main class diagram (see the UniversityArtifacts Main diagram in the above example). Additional class diagrams are added as needed.  </a:t>
            </a:r>
          </a:p>
          <a:p>
            <a:pPr>
              <a:spcBef>
                <a:spcPts val="300"/>
              </a:spcBef>
              <a:spcAft>
                <a:spcPts val="800"/>
              </a:spcAft>
            </a:pPr>
            <a:r>
              <a:rPr lang="en-US" sz="1100">
                <a:latin typeface="Arial" charset="0"/>
              </a:rPr>
              <a:t>Some other “interesting” class diagrams include:</a:t>
            </a:r>
          </a:p>
          <a:p>
            <a:pPr lvl="1">
              <a:spcBef>
                <a:spcPts val="300"/>
              </a:spcBef>
              <a:spcAft>
                <a:spcPts val="800"/>
              </a:spcAft>
              <a:buFontTx/>
              <a:buChar char="•"/>
            </a:pPr>
            <a:r>
              <a:rPr lang="en-US" sz="1100">
                <a:latin typeface="Arial" charset="0"/>
              </a:rPr>
              <a:t>View of classes participating in a scenario</a:t>
            </a:r>
          </a:p>
          <a:p>
            <a:pPr lvl="1">
              <a:spcBef>
                <a:spcPts val="300"/>
              </a:spcBef>
              <a:spcAft>
                <a:spcPts val="800"/>
              </a:spcAft>
              <a:buFontTx/>
              <a:buChar char="•"/>
            </a:pPr>
            <a:r>
              <a:rPr lang="en-US" sz="1100">
                <a:latin typeface="Arial" charset="0"/>
              </a:rPr>
              <a:t>View of the “private” classes in the package</a:t>
            </a:r>
          </a:p>
          <a:p>
            <a:pPr lvl="1">
              <a:spcBef>
                <a:spcPts val="300"/>
              </a:spcBef>
              <a:spcAft>
                <a:spcPts val="800"/>
              </a:spcAft>
              <a:buFontTx/>
              <a:buChar char="•"/>
            </a:pPr>
            <a:r>
              <a:rPr lang="en-US" sz="1100">
                <a:latin typeface="Arial" charset="0"/>
              </a:rPr>
              <a:t>View of a class and its attributes and operations</a:t>
            </a:r>
          </a:p>
          <a:p>
            <a:pPr lvl="1">
              <a:spcBef>
                <a:spcPts val="300"/>
              </a:spcBef>
              <a:spcAft>
                <a:spcPts val="800"/>
              </a:spcAft>
              <a:buFontTx/>
              <a:buChar char="•"/>
            </a:pPr>
            <a:r>
              <a:rPr lang="en-US" sz="1100">
                <a:latin typeface="Arial" charset="0"/>
              </a:rPr>
              <a:t>View of an inheritance hierarchy</a:t>
            </a:r>
          </a:p>
          <a:p>
            <a:pPr>
              <a:spcBef>
                <a:spcPts val="300"/>
              </a:spcBef>
              <a:spcAft>
                <a:spcPts val="800"/>
              </a:spcAft>
            </a:pPr>
            <a:r>
              <a:rPr lang="en-US" sz="1100">
                <a:latin typeface="Arial" charset="0"/>
              </a:rPr>
              <a:t>The above example shows two class diagrams: one that contains only packages and their relationships (the main class diagram), and another that shows some subset of classes (the main class diagram for the UniversityArtifacts package).</a:t>
            </a:r>
          </a:p>
          <a:p>
            <a:r>
              <a:rPr lang="en-US" sz="1100">
                <a:latin typeface="Arial" charset="0"/>
              </a:rPr>
              <a:t>In the above example, the Main class diagram is organized to visually depict architectural layers. </a:t>
            </a:r>
          </a:p>
        </p:txBody>
      </p:sp>
      <p:sp>
        <p:nvSpPr>
          <p:cNvPr id="422918" name="Text Box 6"/>
          <p:cNvSpPr txBox="1">
            <a:spLocks noChangeArrowheads="1"/>
          </p:cNvSpPr>
          <p:nvPr/>
        </p:nvSpPr>
        <p:spPr bwMode="auto">
          <a:xfrm>
            <a:off x="304800" y="1211836"/>
            <a:ext cx="1828800" cy="9879628"/>
          </a:xfrm>
          <a:prstGeom prst="rect">
            <a:avLst/>
          </a:prstGeom>
          <a:noFill/>
          <a:ln w="12700">
            <a:noFill/>
            <a:miter lim="800000"/>
            <a:headEnd type="none" w="sm" len="sm"/>
            <a:tailEnd type="none" w="lg" len="lg"/>
          </a:ln>
          <a:effectLst/>
        </p:spPr>
        <p:txBody>
          <a:bodyPr>
            <a:spAutoFit/>
          </a:bodyPr>
          <a:lstStyle/>
          <a:p>
            <a:pPr>
              <a:spcBef>
                <a:spcPct val="50000"/>
              </a:spcBef>
            </a:pPr>
            <a:r>
              <a:rPr lang="en-US"/>
              <a:t>Point out that the types of diagrams we show are conventions that we recommend. The UML does not differentiate these styles. However, our experience (especially with large systems) indicates that this is a good practice to use.</a:t>
            </a:r>
          </a:p>
          <a:p>
            <a:pPr>
              <a:spcBef>
                <a:spcPct val="5000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146" name="Group 2"/>
          <p:cNvGrpSpPr>
            <a:grpSpLocks/>
          </p:cNvGrpSpPr>
          <p:nvPr/>
        </p:nvGrpSpPr>
        <p:grpSpPr bwMode="auto">
          <a:xfrm>
            <a:off x="-3175" y="0"/>
            <a:ext cx="9147175" cy="6867525"/>
            <a:chOff x="-2" y="0"/>
            <a:chExt cx="5762" cy="4326"/>
          </a:xfrm>
        </p:grpSpPr>
        <p:grpSp>
          <p:nvGrpSpPr>
            <p:cNvPr id="6147" name="Group 3"/>
            <p:cNvGrpSpPr>
              <a:grpSpLocks/>
            </p:cNvGrpSpPr>
            <p:nvPr userDrawn="1"/>
          </p:nvGrpSpPr>
          <p:grpSpPr bwMode="auto">
            <a:xfrm>
              <a:off x="-2" y="0"/>
              <a:ext cx="5712" cy="4326"/>
              <a:chOff x="-2" y="0"/>
              <a:chExt cx="5712" cy="4326"/>
            </a:xfrm>
          </p:grpSpPr>
          <p:sp>
            <p:nvSpPr>
              <p:cNvPr id="614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4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208"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209" name="Rectangle 65"/>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210"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endParaRPr kumimoji="1" lang="en-AU">
              <a:latin typeface="Helvetica" pitchFamily="34"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213" name="Rectangle 69"/>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p>
        </p:txBody>
      </p:sp>
      <p:sp>
        <p:nvSpPr>
          <p:cNvPr id="6214" name="Rectangle 70"/>
          <p:cNvSpPr>
            <a:spLocks noGrp="1" noChangeArrowheads="1"/>
          </p:cNvSpPr>
          <p:nvPr>
            <p:ph type="ftr" sz="quarter" idx="3"/>
          </p:nvPr>
        </p:nvSpPr>
        <p:spPr>
          <a:xfrm>
            <a:off x="3124200" y="6248400"/>
            <a:ext cx="2895600" cy="457200"/>
          </a:xfrm>
        </p:spPr>
        <p:txBody>
          <a:bodyPr/>
          <a:lstStyle>
            <a:lvl1pPr algn="ctr">
              <a:defRPr sz="1400"/>
            </a:lvl1pPr>
          </a:lstStyle>
          <a:p>
            <a:endParaRPr lang="en-US"/>
          </a:p>
        </p:txBody>
      </p:sp>
      <p:sp>
        <p:nvSpPr>
          <p:cNvPr id="6215" name="Rectangle 71"/>
          <p:cNvSpPr>
            <a:spLocks noGrp="1" noChangeArrowheads="1"/>
          </p:cNvSpPr>
          <p:nvPr>
            <p:ph type="sldNum" sz="quarter" idx="4"/>
          </p:nvPr>
        </p:nvSpPr>
        <p:spPr>
          <a:xfrm>
            <a:off x="6553200" y="6248400"/>
            <a:ext cx="1905000" cy="457200"/>
          </a:xfrm>
        </p:spPr>
        <p:txBody>
          <a:bodyPr/>
          <a:lstStyle>
            <a:lvl1pPr>
              <a:defRPr sz="1400"/>
            </a:lvl1pPr>
          </a:lstStyle>
          <a:p>
            <a:fld id="{0AD2A3C6-47A5-4259-A86C-261AE985151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lvl1pPr>
              <a:defRPr/>
            </a:lvl1pPr>
          </a:lstStyle>
          <a:p>
            <a:fld id="{F1C9CBCA-27AB-4E08-B0E6-4C6F6AED964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lvl1pPr>
              <a:defRPr/>
            </a:lvl1pPr>
          </a:lstStyle>
          <a:p>
            <a:fld id="{20F149D8-0FB3-4755-8E85-E973354258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lvl1pPr>
              <a:defRPr/>
            </a:lvl1pPr>
          </a:lstStyle>
          <a:p>
            <a:fld id="{D26770BC-7313-4D32-AF31-16A165A1363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lvl1pPr>
              <a:defRPr/>
            </a:lvl1pPr>
          </a:lstStyle>
          <a:p>
            <a:fld id="{2A7A5D23-85A8-4ADE-BA35-5682541FC33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5"/>
          <p:cNvSpPr>
            <a:spLocks noGrp="1"/>
          </p:cNvSpPr>
          <p:nvPr>
            <p:ph type="sldNum" sz="quarter" idx="11"/>
          </p:nvPr>
        </p:nvSpPr>
        <p:spPr/>
        <p:txBody>
          <a:bodyPr/>
          <a:lstStyle>
            <a:lvl1pPr>
              <a:defRPr/>
            </a:lvl1pPr>
          </a:lstStyle>
          <a:p>
            <a:fld id="{B99E4970-ED1D-49EB-BFDD-BC8EC722C7E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8" name="Slide Number Placeholder 7"/>
          <p:cNvSpPr>
            <a:spLocks noGrp="1"/>
          </p:cNvSpPr>
          <p:nvPr>
            <p:ph type="sldNum" sz="quarter" idx="11"/>
          </p:nvPr>
        </p:nvSpPr>
        <p:spPr/>
        <p:txBody>
          <a:bodyPr/>
          <a:lstStyle>
            <a:lvl1pPr>
              <a:defRPr/>
            </a:lvl1pPr>
          </a:lstStyle>
          <a:p>
            <a:fld id="{63B26846-5B34-4313-AADB-6F5E9C2775D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4" name="Slide Number Placeholder 3"/>
          <p:cNvSpPr>
            <a:spLocks noGrp="1"/>
          </p:cNvSpPr>
          <p:nvPr>
            <p:ph type="sldNum" sz="quarter" idx="11"/>
          </p:nvPr>
        </p:nvSpPr>
        <p:spPr/>
        <p:txBody>
          <a:bodyPr/>
          <a:lstStyle>
            <a:lvl1pPr>
              <a:defRPr/>
            </a:lvl1pPr>
          </a:lstStyle>
          <a:p>
            <a:fld id="{0D97E7A0-9950-46E0-99C4-715E41F5DB2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3" name="Slide Number Placeholder 2"/>
          <p:cNvSpPr>
            <a:spLocks noGrp="1"/>
          </p:cNvSpPr>
          <p:nvPr>
            <p:ph type="sldNum" sz="quarter" idx="11"/>
          </p:nvPr>
        </p:nvSpPr>
        <p:spPr/>
        <p:txBody>
          <a:bodyPr/>
          <a:lstStyle>
            <a:lvl1pPr>
              <a:defRPr/>
            </a:lvl1pPr>
          </a:lstStyle>
          <a:p>
            <a:fld id="{741C14D7-AA4E-42B1-92CF-8A770DC48CF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5"/>
          <p:cNvSpPr>
            <a:spLocks noGrp="1"/>
          </p:cNvSpPr>
          <p:nvPr>
            <p:ph type="sldNum" sz="quarter" idx="11"/>
          </p:nvPr>
        </p:nvSpPr>
        <p:spPr/>
        <p:txBody>
          <a:bodyPr/>
          <a:lstStyle>
            <a:lvl1pPr>
              <a:defRPr/>
            </a:lvl1pPr>
          </a:lstStyle>
          <a:p>
            <a:fld id="{ADC76D0D-926B-493D-8933-92742FF2C3A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5"/>
          <p:cNvSpPr>
            <a:spLocks noGrp="1"/>
          </p:cNvSpPr>
          <p:nvPr>
            <p:ph type="sldNum" sz="quarter" idx="11"/>
          </p:nvPr>
        </p:nvSpPr>
        <p:spPr/>
        <p:txBody>
          <a:bodyPr/>
          <a:lstStyle>
            <a:lvl1pPr>
              <a:defRPr/>
            </a:lvl1pPr>
          </a:lstStyle>
          <a:p>
            <a:fld id="{36645960-C869-4ABB-B356-80449487B5D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219200" y="-9525"/>
            <a:ext cx="7924800" cy="6867525"/>
            <a:chOff x="0" y="0"/>
            <a:chExt cx="5762" cy="4326"/>
          </a:xfrm>
        </p:grpSpPr>
        <p:sp>
          <p:nvSpPr>
            <p:cNvPr id="5123" name="Rectangle 3"/>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4" name="Rectangle 4"/>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5" name="Rectangle 5"/>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6" name="Rectangle 6"/>
            <p:cNvSpPr>
              <a:spLocks noChangeArrowheads="1"/>
            </p:cNvSpPr>
            <p:nvPr/>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7" name="Rectangle 7"/>
            <p:cNvSpPr>
              <a:spLocks noChangeArrowheads="1"/>
            </p:cNvSpPr>
            <p:nvPr/>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8" name="Rectangle 8"/>
            <p:cNvSpPr>
              <a:spLocks noChangeArrowheads="1"/>
            </p:cNvSpPr>
            <p:nvPr/>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9" name="Rectangle 9"/>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0" name="Rectangle 10"/>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1" name="Rectangle 11"/>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2" name="Rectangle 12"/>
            <p:cNvSpPr>
              <a:spLocks noChangeArrowheads="1"/>
            </p:cNvSpPr>
            <p:nvPr/>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3" name="Rectangle 13"/>
            <p:cNvSpPr>
              <a:spLocks noChangeArrowheads="1"/>
            </p:cNvSpPr>
            <p:nvPr/>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4" name="Rectangle 14"/>
            <p:cNvSpPr>
              <a:spLocks noChangeArrowheads="1"/>
            </p:cNvSpPr>
            <p:nvPr/>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5" name="Rectangle 15"/>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6" name="Rectangle 16"/>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7" name="Rectangle 17"/>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8" name="Rectangle 18"/>
            <p:cNvSpPr>
              <a:spLocks noChangeArrowheads="1"/>
            </p:cNvSpPr>
            <p:nvPr/>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9" name="Rectangle 19"/>
            <p:cNvSpPr>
              <a:spLocks noChangeArrowheads="1"/>
            </p:cNvSpPr>
            <p:nvPr/>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0" name="Rectangle 20"/>
            <p:cNvSpPr>
              <a:spLocks noChangeArrowheads="1"/>
            </p:cNvSpPr>
            <p:nvPr/>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1" name="Rectangle 21"/>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2" name="Rectangle 22"/>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3" name="Rectangle 23"/>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4" name="Rectangle 24"/>
            <p:cNvSpPr>
              <a:spLocks noChangeArrowheads="1"/>
            </p:cNvSpPr>
            <p:nvPr/>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5" name="Rectangle 25"/>
            <p:cNvSpPr>
              <a:spLocks noChangeArrowheads="1"/>
            </p:cNvSpPr>
            <p:nvPr/>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6" name="Rectangle 26"/>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7" name="Rectangle 27"/>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8" name="Rectangle 28"/>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9" name="Rectangle 29"/>
            <p:cNvSpPr>
              <a:spLocks noChangeArrowheads="1"/>
            </p:cNvSpPr>
            <p:nvPr/>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0" name="Rectangle 30"/>
            <p:cNvSpPr>
              <a:spLocks noChangeArrowheads="1"/>
            </p:cNvSpPr>
            <p:nvPr/>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1" name="Rectangle 31"/>
            <p:cNvSpPr>
              <a:spLocks noChangeArrowheads="1"/>
            </p:cNvSpPr>
            <p:nvPr/>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2" name="Rectangle 32"/>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3" name="Rectangle 33"/>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4" name="Rectangle 34"/>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5" name="Rectangle 35"/>
            <p:cNvSpPr>
              <a:spLocks noChangeArrowheads="1"/>
            </p:cNvSpPr>
            <p:nvPr/>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6" name="Rectangle 36"/>
            <p:cNvSpPr>
              <a:spLocks noChangeArrowheads="1"/>
            </p:cNvSpPr>
            <p:nvPr/>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7" name="Rectangle 37"/>
            <p:cNvSpPr>
              <a:spLocks noChangeArrowheads="1"/>
            </p:cNvSpPr>
            <p:nvPr/>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8" name="Rectangle 38"/>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9" name="Rectangle 39"/>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0" name="Rectangle 40"/>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1" name="Rectangle 41"/>
            <p:cNvSpPr>
              <a:spLocks noChangeArrowheads="1"/>
            </p:cNvSpPr>
            <p:nvPr/>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2" name="Rectangle 42"/>
            <p:cNvSpPr>
              <a:spLocks noChangeArrowheads="1"/>
            </p:cNvSpPr>
            <p:nvPr/>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3" name="Rectangle 43"/>
            <p:cNvSpPr>
              <a:spLocks noChangeArrowheads="1"/>
            </p:cNvSpPr>
            <p:nvPr/>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4" name="Rectangle 44"/>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5" name="Rectangle 45"/>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6" name="Rectangle 46"/>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7" name="Rectangle 47"/>
            <p:cNvSpPr>
              <a:spLocks noChangeArrowheads="1"/>
            </p:cNvSpPr>
            <p:nvPr/>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8" name="Rectangle 48"/>
            <p:cNvSpPr>
              <a:spLocks noChangeArrowheads="1"/>
            </p:cNvSpPr>
            <p:nvPr/>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9" name="Rectangle 49"/>
            <p:cNvSpPr>
              <a:spLocks noChangeArrowheads="1"/>
            </p:cNvSpPr>
            <p:nvPr/>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0" name="Rectangle 50"/>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1" name="Rectangle 51"/>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2" name="Rectangle 52"/>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3" name="Rectangle 53"/>
            <p:cNvSpPr>
              <a:spLocks noChangeArrowheads="1"/>
            </p:cNvSpPr>
            <p:nvPr/>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4" name="Rectangle 54"/>
            <p:cNvSpPr>
              <a:spLocks noChangeArrowheads="1"/>
            </p:cNvSpPr>
            <p:nvPr/>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5" name="Rectangle 55"/>
            <p:cNvSpPr>
              <a:spLocks noChangeArrowheads="1"/>
            </p:cNvSpPr>
            <p:nvPr/>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6" name="Rectangle 56"/>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7" name="Rectangle 57"/>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8" name="Rectangle 58"/>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9" name="Rectangle 59"/>
            <p:cNvSpPr>
              <a:spLocks noChangeArrowheads="1"/>
            </p:cNvSpPr>
            <p:nvPr/>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0" name="Rectangle 60"/>
            <p:cNvSpPr>
              <a:spLocks noChangeArrowheads="1"/>
            </p:cNvSpPr>
            <p:nvPr/>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1" name="Rectangle 61"/>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2" name="Rectangle 62"/>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3" name="Rectangle 63"/>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5184" name="Rectangle 64"/>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5185" name="Rectangle 65"/>
          <p:cNvSpPr>
            <a:spLocks noGrp="1" noChangeArrowheads="1"/>
          </p:cNvSpPr>
          <p:nvPr>
            <p:ph type="title"/>
          </p:nvPr>
        </p:nvSpPr>
        <p:spPr bwMode="auto">
          <a:xfrm>
            <a:off x="1219200" y="990600"/>
            <a:ext cx="6705600" cy="6334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86" name="Rectangle 66"/>
          <p:cNvSpPr>
            <a:spLocks noGrp="1" noChangeArrowheads="1"/>
          </p:cNvSpPr>
          <p:nvPr>
            <p:ph type="body" idx="1"/>
          </p:nvPr>
        </p:nvSpPr>
        <p:spPr bwMode="auto">
          <a:xfrm>
            <a:off x="1828800" y="1905000"/>
            <a:ext cx="6934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r>
              <a:rPr lang="en-US"/>
              <a:t>These slides are designed to accompany </a:t>
            </a:r>
            <a:r>
              <a:rPr lang="en-US" i="1"/>
              <a:t>Software Engineering: A Practitioner’s Approach, 7/e </a:t>
            </a:r>
            <a:r>
              <a:rPr lang="en-US"/>
              <a:t>(McGraw-Hill, 2009). Slides copyright 2009 by Roger Pressman.</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fld id="{77EC26F4-6112-427B-AA7E-A8EE4A7CF48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Helvetica" pitchFamily="34" charset="0"/>
        </a:defRPr>
      </a:lvl2pPr>
      <a:lvl3pPr algn="l" rtl="0" fontAlgn="base">
        <a:spcBef>
          <a:spcPct val="0"/>
        </a:spcBef>
        <a:spcAft>
          <a:spcPct val="0"/>
        </a:spcAft>
        <a:defRPr sz="4000">
          <a:solidFill>
            <a:schemeClr val="tx2"/>
          </a:solidFill>
          <a:latin typeface="Helvetica" pitchFamily="34" charset="0"/>
        </a:defRPr>
      </a:lvl3pPr>
      <a:lvl4pPr algn="l" rtl="0" fontAlgn="base">
        <a:spcBef>
          <a:spcPct val="0"/>
        </a:spcBef>
        <a:spcAft>
          <a:spcPct val="0"/>
        </a:spcAft>
        <a:defRPr sz="4000">
          <a:solidFill>
            <a:schemeClr val="tx2"/>
          </a:solidFill>
          <a:latin typeface="Helvetica" pitchFamily="34" charset="0"/>
        </a:defRPr>
      </a:lvl4pPr>
      <a:lvl5pPr algn="l" rtl="0" fontAlgn="base">
        <a:spcBef>
          <a:spcPct val="0"/>
        </a:spcBef>
        <a:spcAft>
          <a:spcPct val="0"/>
        </a:spcAft>
        <a:defRPr sz="4000">
          <a:solidFill>
            <a:schemeClr val="tx2"/>
          </a:solidFill>
          <a:latin typeface="Helvetica" pitchFamily="34" charset="0"/>
        </a:defRPr>
      </a:lvl5pPr>
      <a:lvl6pPr marL="457200" algn="l" rtl="0" fontAlgn="base">
        <a:spcBef>
          <a:spcPct val="0"/>
        </a:spcBef>
        <a:spcAft>
          <a:spcPct val="0"/>
        </a:spcAft>
        <a:defRPr sz="4000">
          <a:solidFill>
            <a:schemeClr val="tx2"/>
          </a:solidFill>
          <a:latin typeface="Helvetica" pitchFamily="34" charset="0"/>
        </a:defRPr>
      </a:lvl6pPr>
      <a:lvl7pPr marL="914400" algn="l" rtl="0" fontAlgn="base">
        <a:spcBef>
          <a:spcPct val="0"/>
        </a:spcBef>
        <a:spcAft>
          <a:spcPct val="0"/>
        </a:spcAft>
        <a:defRPr sz="4000">
          <a:solidFill>
            <a:schemeClr val="tx2"/>
          </a:solidFill>
          <a:latin typeface="Helvetica" pitchFamily="34" charset="0"/>
        </a:defRPr>
      </a:lvl7pPr>
      <a:lvl8pPr marL="1371600" algn="l" rtl="0" fontAlgn="base">
        <a:spcBef>
          <a:spcPct val="0"/>
        </a:spcBef>
        <a:spcAft>
          <a:spcPct val="0"/>
        </a:spcAft>
        <a:defRPr sz="4000">
          <a:solidFill>
            <a:schemeClr val="tx2"/>
          </a:solidFill>
          <a:latin typeface="Helvetica" pitchFamily="34" charset="0"/>
        </a:defRPr>
      </a:lvl8pPr>
      <a:lvl9pPr marL="1828800" algn="l" rtl="0" fontAlgn="base">
        <a:spcBef>
          <a:spcPct val="0"/>
        </a:spcBef>
        <a:spcAft>
          <a:spcPct val="0"/>
        </a:spcAft>
        <a:defRPr sz="4000">
          <a:solidFill>
            <a:schemeClr val="tx2"/>
          </a:solidFill>
          <a:latin typeface="Helvetic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tx2"/>
        </a:buClr>
        <a:buChar char="•"/>
        <a:defRPr>
          <a:solidFill>
            <a:schemeClr val="tx1"/>
          </a:solidFill>
          <a:latin typeface="+mn-lt"/>
        </a:defRPr>
      </a:lvl3pPr>
      <a:lvl4pPr marL="1600200" indent="-228600" algn="l" rtl="0" fontAlgn="base">
        <a:spcBef>
          <a:spcPct val="20000"/>
        </a:spcBef>
        <a:spcAft>
          <a:spcPct val="0"/>
        </a:spcAft>
        <a:buClr>
          <a:schemeClr val="hlink"/>
        </a:buClr>
        <a:buChar char="•"/>
        <a:defRPr sz="1600">
          <a:solidFill>
            <a:schemeClr val="tx1"/>
          </a:solidFill>
          <a:latin typeface="+mn-lt"/>
        </a:defRPr>
      </a:lvl4pPr>
      <a:lvl5pPr marL="2057400" indent="-228600" algn="l" rtl="0" fontAlgn="base">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oleObject" Target="../embeddings/oleObject4.bin"/><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20.png"/><Relationship Id="rId5" Type="http://schemas.openxmlformats.org/officeDocument/2006/relationships/oleObject" Target="../embeddings/oleObject2.bin"/><Relationship Id="rId10" Type="http://schemas.openxmlformats.org/officeDocument/2006/relationships/image" Target="../media/image19.wmf"/><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p:cNvSpPr>
            <a:spLocks noGrp="1"/>
          </p:cNvSpPr>
          <p:nvPr>
            <p:ph type="sldNum" sz="quarter" idx="11"/>
          </p:nvPr>
        </p:nvSpPr>
        <p:spPr/>
        <p:txBody>
          <a:bodyPr/>
          <a:lstStyle/>
          <a:p>
            <a:fld id="{91929616-D766-4204-AD9B-154AC805A6D8}" type="slidenum">
              <a:rPr lang="en-US"/>
              <a:pPr/>
              <a:t>1</a:t>
            </a:fld>
            <a:endParaRPr lang="en-US"/>
          </a:p>
        </p:txBody>
      </p:sp>
      <p:sp>
        <p:nvSpPr>
          <p:cNvPr id="149506" name="Rectangle 2"/>
          <p:cNvSpPr>
            <a:spLocks noGrp="1" noChangeArrowheads="1"/>
          </p:cNvSpPr>
          <p:nvPr>
            <p:ph type="title"/>
          </p:nvPr>
        </p:nvSpPr>
        <p:spPr/>
        <p:txBody>
          <a:bodyPr/>
          <a:lstStyle/>
          <a:p>
            <a:r>
              <a:rPr lang="en-US"/>
              <a:t>Chapter 9</a:t>
            </a:r>
          </a:p>
        </p:txBody>
      </p:sp>
      <p:sp>
        <p:nvSpPr>
          <p:cNvPr id="149507" name="Rectangle 3"/>
          <p:cNvSpPr>
            <a:spLocks noGrp="1" noChangeArrowheads="1"/>
          </p:cNvSpPr>
          <p:nvPr>
            <p:ph type="body" idx="1"/>
          </p:nvPr>
        </p:nvSpPr>
        <p:spPr/>
        <p:txBody>
          <a:bodyPr/>
          <a:lstStyle/>
          <a:p>
            <a:r>
              <a:rPr lang="en-US" b="1">
                <a:solidFill>
                  <a:schemeClr val="folHlink"/>
                </a:solidFill>
              </a:rPr>
              <a:t>Architectural Design</a:t>
            </a:r>
          </a:p>
        </p:txBody>
      </p:sp>
      <p:sp>
        <p:nvSpPr>
          <p:cNvPr id="149510" name="Text Box 6"/>
          <p:cNvSpPr txBox="1">
            <a:spLocks noChangeArrowheads="1"/>
          </p:cNvSpPr>
          <p:nvPr/>
        </p:nvSpPr>
        <p:spPr bwMode="auto">
          <a:xfrm>
            <a:off x="2133600" y="2438400"/>
            <a:ext cx="6477000" cy="3230563"/>
          </a:xfrm>
          <a:prstGeom prst="rect">
            <a:avLst/>
          </a:prstGeom>
          <a:noFill/>
          <a:ln w="9525">
            <a:noFill/>
            <a:miter lim="800000"/>
            <a:headEnd/>
            <a:tailEnd/>
          </a:ln>
          <a:effectLst/>
        </p:spPr>
        <p:txBody>
          <a:bodyPr>
            <a:spAutoFit/>
          </a:bodyPr>
          <a:lstStyle/>
          <a:p>
            <a:r>
              <a:rPr lang="en-US" sz="1800" i="1">
                <a:solidFill>
                  <a:schemeClr val="tx2"/>
                </a:solidFill>
                <a:latin typeface="Helvetica" pitchFamily="34" charset="0"/>
              </a:rPr>
              <a:t>Slide Set to accompany</a:t>
            </a:r>
            <a:r>
              <a:rPr lang="en-US" sz="3200" i="1">
                <a:solidFill>
                  <a:schemeClr val="tx2"/>
                </a:solidFill>
                <a:latin typeface="Helvetica" pitchFamily="34" charset="0"/>
              </a:rPr>
              <a:t/>
            </a:r>
            <a:br>
              <a:rPr lang="en-US" sz="3200" i="1">
                <a:solidFill>
                  <a:schemeClr val="tx2"/>
                </a:solidFill>
                <a:latin typeface="Helvetica" pitchFamily="34" charset="0"/>
              </a:rPr>
            </a:br>
            <a:r>
              <a:rPr lang="en-US" sz="2000" i="1">
                <a:solidFill>
                  <a:schemeClr val="tx2"/>
                </a:solidFill>
                <a:latin typeface="Helvetica" pitchFamily="34" charset="0"/>
              </a:rPr>
              <a:t>Software Engineering: A Practitioner’s Approach, 7/e</a:t>
            </a:r>
            <a:r>
              <a:rPr lang="en-US" i="1">
                <a:solidFill>
                  <a:schemeClr val="tx2"/>
                </a:solidFill>
                <a:latin typeface="Helvetica" pitchFamily="34" charset="0"/>
              </a:rPr>
              <a:t> </a:t>
            </a:r>
          </a:p>
          <a:p>
            <a:r>
              <a:rPr lang="en-US" sz="1600" b="1"/>
              <a:t>by Roger S. Pressman</a:t>
            </a:r>
            <a:endParaRPr lang="en-US" sz="1200" b="1"/>
          </a:p>
          <a:p>
            <a:endParaRPr lang="en-US" sz="1200" b="1"/>
          </a:p>
          <a:p>
            <a:r>
              <a:rPr lang="en-US" sz="1200" b="1"/>
              <a:t>Slides copyright © 1996, 2001, 2005, 2009</a:t>
            </a:r>
            <a:r>
              <a:rPr lang="en-US" sz="1800"/>
              <a:t> </a:t>
            </a:r>
            <a:r>
              <a:rPr lang="en-US" sz="1200" b="1"/>
              <a:t>by Roger S. Pressman</a:t>
            </a:r>
            <a:endParaRPr lang="en-US" sz="1800"/>
          </a:p>
          <a:p>
            <a:endParaRPr lang="en-US" sz="1800" b="1" i="1">
              <a:solidFill>
                <a:schemeClr val="tx2"/>
              </a:solidFill>
            </a:endParaRPr>
          </a:p>
          <a:p>
            <a:r>
              <a:rPr lang="en-US" sz="1800" b="1" i="1">
                <a:solidFill>
                  <a:schemeClr val="tx2"/>
                </a:solidFill>
              </a:rPr>
              <a:t>For non-profit educational use only</a:t>
            </a:r>
            <a:endParaRPr lang="en-US" sz="1800" b="1"/>
          </a:p>
          <a:p>
            <a:endParaRPr lang="en-US" sz="1400"/>
          </a:p>
          <a:p>
            <a:r>
              <a:rPr lang="en-US" sz="1200"/>
              <a:t>May be reproduced ONLY for student use at the university level when used in conjunction with </a:t>
            </a:r>
            <a:r>
              <a:rPr lang="en-US" sz="1200" i="1"/>
              <a:t>Software Engineering: A Practitioner's Approach, 7/e. </a:t>
            </a:r>
            <a:r>
              <a:rPr lang="en-US" sz="1200"/>
              <a:t>Any other reproduction or use is prohibited without the express written permission of the author.</a:t>
            </a:r>
          </a:p>
          <a:p>
            <a:endParaRPr lang="en-US" sz="1200"/>
          </a:p>
          <a:p>
            <a:r>
              <a:rPr lang="en-US" sz="1200"/>
              <a:t>All copyright information MUST appear if these slides are posted on a website for student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33AA8E5C-7D1E-4A7A-8ABA-D978F3EB9F16}" type="slidenum">
              <a:rPr lang="en-US"/>
              <a:pPr/>
              <a:t>10</a:t>
            </a:fld>
            <a:endParaRPr lang="en-US"/>
          </a:p>
        </p:txBody>
      </p:sp>
      <p:sp>
        <p:nvSpPr>
          <p:cNvPr id="181250" name="Rectangle 2"/>
          <p:cNvSpPr>
            <a:spLocks noGrp="1" noChangeArrowheads="1"/>
          </p:cNvSpPr>
          <p:nvPr>
            <p:ph type="title"/>
          </p:nvPr>
        </p:nvSpPr>
        <p:spPr>
          <a:xfrm>
            <a:off x="1219200" y="1143000"/>
            <a:ext cx="4973638" cy="633413"/>
          </a:xfrm>
        </p:spPr>
        <p:txBody>
          <a:bodyPr/>
          <a:lstStyle/>
          <a:p>
            <a:r>
              <a:rPr lang="en-US"/>
              <a:t>Layered Architecture</a:t>
            </a:r>
          </a:p>
        </p:txBody>
      </p:sp>
      <p:pic>
        <p:nvPicPr>
          <p:cNvPr id="181251" name="Picture 3"/>
          <p:cNvPicPr>
            <a:picLocks noChangeAspect="1" noChangeArrowheads="1"/>
          </p:cNvPicPr>
          <p:nvPr/>
        </p:nvPicPr>
        <p:blipFill>
          <a:blip r:embed="rId2" cstate="print"/>
          <a:srcRect/>
          <a:stretch>
            <a:fillRect/>
          </a:stretch>
        </p:blipFill>
        <p:spPr bwMode="auto">
          <a:xfrm>
            <a:off x="2590800" y="1981200"/>
            <a:ext cx="4419600" cy="4221163"/>
          </a:xfrm>
          <a:prstGeom prst="rect">
            <a:avLst/>
          </a:prstGeom>
          <a:noFill/>
          <a:ln w="12700">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D51CD50A-B1B9-436B-9370-098BBA0406BE}" type="slidenum">
              <a:rPr lang="en-US"/>
              <a:pPr/>
              <a:t>11</a:t>
            </a:fld>
            <a:endParaRPr lang="en-US"/>
          </a:p>
        </p:txBody>
      </p:sp>
      <p:sp>
        <p:nvSpPr>
          <p:cNvPr id="182274" name="Rectangle 2"/>
          <p:cNvSpPr>
            <a:spLocks noGrp="1" noChangeArrowheads="1"/>
          </p:cNvSpPr>
          <p:nvPr>
            <p:ph type="title"/>
          </p:nvPr>
        </p:nvSpPr>
        <p:spPr>
          <a:xfrm>
            <a:off x="1295400" y="1066800"/>
            <a:ext cx="6188075" cy="685800"/>
          </a:xfrm>
        </p:spPr>
        <p:txBody>
          <a:bodyPr/>
          <a:lstStyle/>
          <a:p>
            <a:r>
              <a:rPr lang="en-US"/>
              <a:t>Architectural Patterns</a:t>
            </a:r>
          </a:p>
        </p:txBody>
      </p:sp>
      <p:sp>
        <p:nvSpPr>
          <p:cNvPr id="182275" name="Rectangle 3"/>
          <p:cNvSpPr>
            <a:spLocks noGrp="1" noChangeArrowheads="1"/>
          </p:cNvSpPr>
          <p:nvPr>
            <p:ph type="body" idx="1"/>
          </p:nvPr>
        </p:nvSpPr>
        <p:spPr>
          <a:xfrm>
            <a:off x="1828800" y="1905000"/>
            <a:ext cx="6324600" cy="4114800"/>
          </a:xfrm>
        </p:spPr>
        <p:txBody>
          <a:bodyPr/>
          <a:lstStyle/>
          <a:p>
            <a:pPr>
              <a:lnSpc>
                <a:spcPct val="90000"/>
              </a:lnSpc>
            </a:pPr>
            <a:r>
              <a:rPr lang="en-US" sz="1600">
                <a:solidFill>
                  <a:schemeClr val="folHlink"/>
                </a:solidFill>
              </a:rPr>
              <a:t>Concurrency</a:t>
            </a:r>
            <a:r>
              <a:rPr lang="en-US" sz="1600"/>
              <a:t>—applications must handle multiple tasks in a manner that simulates parallelism </a:t>
            </a:r>
          </a:p>
          <a:p>
            <a:pPr lvl="1">
              <a:lnSpc>
                <a:spcPct val="90000"/>
              </a:lnSpc>
            </a:pPr>
            <a:r>
              <a:rPr lang="en-US" sz="1400">
                <a:solidFill>
                  <a:schemeClr val="folHlink"/>
                </a:solidFill>
              </a:rPr>
              <a:t> </a:t>
            </a:r>
            <a:r>
              <a:rPr lang="en-US" sz="1400" i="1">
                <a:solidFill>
                  <a:schemeClr val="folHlink"/>
                </a:solidFill>
              </a:rPr>
              <a:t>operating system process management </a:t>
            </a:r>
            <a:r>
              <a:rPr lang="en-US" sz="1400"/>
              <a:t>pattern</a:t>
            </a:r>
          </a:p>
          <a:p>
            <a:pPr lvl="1">
              <a:lnSpc>
                <a:spcPct val="90000"/>
              </a:lnSpc>
            </a:pPr>
            <a:r>
              <a:rPr lang="en-US" sz="1400" i="1">
                <a:solidFill>
                  <a:schemeClr val="folHlink"/>
                </a:solidFill>
              </a:rPr>
              <a:t>task scheduler</a:t>
            </a:r>
            <a:r>
              <a:rPr lang="en-US" sz="1400"/>
              <a:t> pattern</a:t>
            </a:r>
          </a:p>
          <a:p>
            <a:pPr>
              <a:lnSpc>
                <a:spcPct val="90000"/>
              </a:lnSpc>
            </a:pPr>
            <a:r>
              <a:rPr lang="en-US" sz="1600">
                <a:solidFill>
                  <a:schemeClr val="folHlink"/>
                </a:solidFill>
              </a:rPr>
              <a:t>Persistence</a:t>
            </a:r>
            <a:r>
              <a:rPr lang="en-US" sz="1600"/>
              <a:t>—Data persists if it survives past the execution of the process that created it. Two patterns are common: </a:t>
            </a:r>
          </a:p>
          <a:p>
            <a:pPr lvl="1">
              <a:lnSpc>
                <a:spcPct val="90000"/>
              </a:lnSpc>
              <a:spcBef>
                <a:spcPts val="600"/>
              </a:spcBef>
            </a:pPr>
            <a:r>
              <a:rPr lang="en-US" sz="1400"/>
              <a:t>a </a:t>
            </a:r>
            <a:r>
              <a:rPr lang="en-US" sz="1400" i="1">
                <a:solidFill>
                  <a:schemeClr val="folHlink"/>
                </a:solidFill>
              </a:rPr>
              <a:t>database management system</a:t>
            </a:r>
            <a:r>
              <a:rPr lang="en-US" sz="1400">
                <a:solidFill>
                  <a:schemeClr val="folHlink"/>
                </a:solidFill>
              </a:rPr>
              <a:t> </a:t>
            </a:r>
            <a:r>
              <a:rPr lang="en-US" sz="1400"/>
              <a:t>pattern that applies the storage and retrieval capability of a DBMS to the application architecture</a:t>
            </a:r>
          </a:p>
          <a:p>
            <a:pPr lvl="1">
              <a:lnSpc>
                <a:spcPct val="90000"/>
              </a:lnSpc>
              <a:spcBef>
                <a:spcPts val="600"/>
              </a:spcBef>
            </a:pPr>
            <a:r>
              <a:rPr lang="en-US" sz="1400"/>
              <a:t>an </a:t>
            </a:r>
            <a:r>
              <a:rPr lang="en-US" sz="1400" i="1">
                <a:solidFill>
                  <a:schemeClr val="folHlink"/>
                </a:solidFill>
              </a:rPr>
              <a:t>application level</a:t>
            </a:r>
            <a:r>
              <a:rPr lang="en-US" sz="1400">
                <a:solidFill>
                  <a:schemeClr val="folHlink"/>
                </a:solidFill>
              </a:rPr>
              <a:t> </a:t>
            </a:r>
            <a:r>
              <a:rPr lang="en-US" sz="1400" i="1">
                <a:solidFill>
                  <a:schemeClr val="folHlink"/>
                </a:solidFill>
              </a:rPr>
              <a:t>persistence</a:t>
            </a:r>
            <a:r>
              <a:rPr lang="en-US" sz="1400">
                <a:solidFill>
                  <a:schemeClr val="folHlink"/>
                </a:solidFill>
              </a:rPr>
              <a:t> </a:t>
            </a:r>
            <a:r>
              <a:rPr lang="en-US" sz="1400"/>
              <a:t>pattern that builds persistence features into the application architecture</a:t>
            </a:r>
          </a:p>
          <a:p>
            <a:pPr>
              <a:lnSpc>
                <a:spcPct val="90000"/>
              </a:lnSpc>
              <a:spcBef>
                <a:spcPts val="600"/>
              </a:spcBef>
            </a:pPr>
            <a:r>
              <a:rPr lang="en-US" sz="1600">
                <a:solidFill>
                  <a:schemeClr val="folHlink"/>
                </a:solidFill>
              </a:rPr>
              <a:t>Distribution</a:t>
            </a:r>
            <a:r>
              <a:rPr lang="en-US" sz="1600"/>
              <a:t>— the manner in which systems or components within systems communicate with one another in a distributed environment</a:t>
            </a:r>
          </a:p>
          <a:p>
            <a:pPr lvl="1">
              <a:lnSpc>
                <a:spcPct val="90000"/>
              </a:lnSpc>
              <a:spcBef>
                <a:spcPts val="600"/>
              </a:spcBef>
            </a:pPr>
            <a:r>
              <a:rPr lang="en-US" sz="1400"/>
              <a:t>A</a:t>
            </a:r>
            <a:r>
              <a:rPr lang="en-US" sz="1400" i="1"/>
              <a:t> </a:t>
            </a:r>
            <a:r>
              <a:rPr lang="en-US" sz="1400" i="1">
                <a:solidFill>
                  <a:schemeClr val="folHlink"/>
                </a:solidFill>
              </a:rPr>
              <a:t>broker</a:t>
            </a:r>
            <a:r>
              <a:rPr lang="en-US" sz="1400">
                <a:solidFill>
                  <a:schemeClr val="folHlink"/>
                </a:solidFill>
              </a:rPr>
              <a:t> </a:t>
            </a:r>
            <a:r>
              <a:rPr lang="en-US" sz="1400"/>
              <a:t>acts as a ‘middle-man’ between the client component and a server component.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B333AEA1-B542-4285-ABB0-883242F2C3D1}" type="slidenum">
              <a:rPr lang="en-US"/>
              <a:pPr/>
              <a:t>12</a:t>
            </a:fld>
            <a:endParaRPr lang="en-US"/>
          </a:p>
        </p:txBody>
      </p:sp>
      <p:sp>
        <p:nvSpPr>
          <p:cNvPr id="183298" name="Rectangle 2"/>
          <p:cNvSpPr>
            <a:spLocks noGrp="1" noChangeArrowheads="1"/>
          </p:cNvSpPr>
          <p:nvPr>
            <p:ph type="title"/>
          </p:nvPr>
        </p:nvSpPr>
        <p:spPr>
          <a:xfrm>
            <a:off x="1219200" y="1143000"/>
            <a:ext cx="4786313" cy="633413"/>
          </a:xfrm>
        </p:spPr>
        <p:txBody>
          <a:bodyPr/>
          <a:lstStyle/>
          <a:p>
            <a:r>
              <a:rPr lang="en-US"/>
              <a:t>Architectural Design</a:t>
            </a:r>
          </a:p>
        </p:txBody>
      </p:sp>
      <p:sp>
        <p:nvSpPr>
          <p:cNvPr id="183299" name="Rectangle 3"/>
          <p:cNvSpPr>
            <a:spLocks noGrp="1" noChangeArrowheads="1"/>
          </p:cNvSpPr>
          <p:nvPr>
            <p:ph type="body" idx="1"/>
          </p:nvPr>
        </p:nvSpPr>
        <p:spPr/>
        <p:txBody>
          <a:bodyPr/>
          <a:lstStyle/>
          <a:p>
            <a:r>
              <a:rPr lang="en-US"/>
              <a:t>The software must be placed into context</a:t>
            </a:r>
          </a:p>
          <a:p>
            <a:pPr lvl="1"/>
            <a:r>
              <a:rPr lang="en-US"/>
              <a:t>the design should define the external entities (other systems, devices, people) that the software interacts with and the nature of the interaction</a:t>
            </a:r>
          </a:p>
          <a:p>
            <a:r>
              <a:rPr lang="en-US"/>
              <a:t>A set of architectural archetypes should be identified</a:t>
            </a:r>
          </a:p>
          <a:p>
            <a:pPr lvl="1"/>
            <a:r>
              <a:rPr lang="en-US"/>
              <a:t>An</a:t>
            </a:r>
            <a:r>
              <a:rPr lang="en-US">
                <a:solidFill>
                  <a:schemeClr val="folHlink"/>
                </a:solidFill>
              </a:rPr>
              <a:t> </a:t>
            </a:r>
            <a:r>
              <a:rPr lang="en-US" i="1">
                <a:solidFill>
                  <a:schemeClr val="folHlink"/>
                </a:solidFill>
              </a:rPr>
              <a:t>archetype</a:t>
            </a:r>
            <a:r>
              <a:rPr lang="en-US"/>
              <a:t> is an abstraction (similar to a class) that represents one element of system behavior</a:t>
            </a:r>
          </a:p>
          <a:p>
            <a:r>
              <a:rPr lang="en-US"/>
              <a:t>The designer specifies the structure of the system by defining and refining software components that implement each archetype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310B7BFA-120F-4925-B508-A628C2485B40}" type="slidenum">
              <a:rPr lang="en-US"/>
              <a:pPr/>
              <a:t>13</a:t>
            </a:fld>
            <a:endParaRPr lang="en-US"/>
          </a:p>
        </p:txBody>
      </p:sp>
      <p:sp>
        <p:nvSpPr>
          <p:cNvPr id="184322" name="Rectangle 2"/>
          <p:cNvSpPr>
            <a:spLocks noGrp="1" noChangeArrowheads="1"/>
          </p:cNvSpPr>
          <p:nvPr>
            <p:ph type="title"/>
          </p:nvPr>
        </p:nvSpPr>
        <p:spPr>
          <a:xfrm>
            <a:off x="1295400" y="1066800"/>
            <a:ext cx="6189663" cy="685800"/>
          </a:xfrm>
        </p:spPr>
        <p:txBody>
          <a:bodyPr/>
          <a:lstStyle/>
          <a:p>
            <a:r>
              <a:rPr lang="en-US"/>
              <a:t>Architectural Context</a:t>
            </a:r>
          </a:p>
        </p:txBody>
      </p:sp>
      <p:pic>
        <p:nvPicPr>
          <p:cNvPr id="184323" name="Picture 3"/>
          <p:cNvPicPr>
            <a:picLocks noChangeAspect="1" noChangeArrowheads="1"/>
          </p:cNvPicPr>
          <p:nvPr/>
        </p:nvPicPr>
        <p:blipFill>
          <a:blip r:embed="rId2" cstate="print"/>
          <a:srcRect/>
          <a:stretch>
            <a:fillRect/>
          </a:stretch>
        </p:blipFill>
        <p:spPr bwMode="auto">
          <a:xfrm>
            <a:off x="2057400" y="2057400"/>
            <a:ext cx="6019800" cy="3819525"/>
          </a:xfrm>
          <a:prstGeom prst="rect">
            <a:avLst/>
          </a:prstGeom>
          <a:solidFill>
            <a:srgbClr val="96E3FE"/>
          </a:solidFill>
          <a:ln w="12700">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p:cNvSpPr>
            <a:spLocks noGrp="1"/>
          </p:cNvSpPr>
          <p:nvPr>
            <p:ph type="sldNum" sz="quarter" idx="11"/>
          </p:nvPr>
        </p:nvSpPr>
        <p:spPr/>
        <p:txBody>
          <a:bodyPr/>
          <a:lstStyle/>
          <a:p>
            <a:fld id="{7A232602-DF17-4A85-81D2-BC5AE61F0134}" type="slidenum">
              <a:rPr lang="en-US"/>
              <a:pPr/>
              <a:t>14</a:t>
            </a:fld>
            <a:endParaRPr lang="en-US"/>
          </a:p>
        </p:txBody>
      </p:sp>
      <p:sp>
        <p:nvSpPr>
          <p:cNvPr id="185346" name="Rectangle 2"/>
          <p:cNvSpPr>
            <a:spLocks noChangeArrowheads="1"/>
          </p:cNvSpPr>
          <p:nvPr/>
        </p:nvSpPr>
        <p:spPr bwMode="auto">
          <a:xfrm>
            <a:off x="2362200" y="1804988"/>
            <a:ext cx="4267200" cy="4443412"/>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endParaRPr lang="en-US"/>
          </a:p>
        </p:txBody>
      </p:sp>
      <p:sp>
        <p:nvSpPr>
          <p:cNvPr id="185347" name="Rectangle 3"/>
          <p:cNvSpPr>
            <a:spLocks noGrp="1" noChangeArrowheads="1"/>
          </p:cNvSpPr>
          <p:nvPr>
            <p:ph type="title"/>
          </p:nvPr>
        </p:nvSpPr>
        <p:spPr>
          <a:xfrm>
            <a:off x="1295400" y="1066800"/>
            <a:ext cx="3402013" cy="646113"/>
          </a:xfrm>
        </p:spPr>
        <p:txBody>
          <a:bodyPr/>
          <a:lstStyle/>
          <a:p>
            <a:r>
              <a:rPr lang="en-US"/>
              <a:t>Archetypes</a:t>
            </a:r>
          </a:p>
        </p:txBody>
      </p:sp>
      <p:pic>
        <p:nvPicPr>
          <p:cNvPr id="185348" name="Picture 4"/>
          <p:cNvPicPr>
            <a:picLocks noChangeAspect="1" noChangeArrowheads="1"/>
          </p:cNvPicPr>
          <p:nvPr/>
        </p:nvPicPr>
        <p:blipFill>
          <a:blip r:embed="rId2" cstate="print"/>
          <a:srcRect/>
          <a:stretch>
            <a:fillRect/>
          </a:stretch>
        </p:blipFill>
        <p:spPr bwMode="auto">
          <a:xfrm>
            <a:off x="2895600" y="1881188"/>
            <a:ext cx="3568700" cy="4805362"/>
          </a:xfrm>
          <a:prstGeom prst="rect">
            <a:avLst/>
          </a:prstGeom>
          <a:noFill/>
          <a:ln w="12700">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p:cNvSpPr>
            <a:spLocks noGrp="1"/>
          </p:cNvSpPr>
          <p:nvPr>
            <p:ph type="sldNum" sz="quarter" idx="11"/>
          </p:nvPr>
        </p:nvSpPr>
        <p:spPr/>
        <p:txBody>
          <a:bodyPr/>
          <a:lstStyle/>
          <a:p>
            <a:fld id="{DBCBC930-1E5B-4039-9982-22D4E5CB7E71}" type="slidenum">
              <a:rPr lang="en-US"/>
              <a:pPr/>
              <a:t>15</a:t>
            </a:fld>
            <a:endParaRPr lang="en-US"/>
          </a:p>
        </p:txBody>
      </p:sp>
      <p:sp>
        <p:nvSpPr>
          <p:cNvPr id="186370" name="Rectangle 2"/>
          <p:cNvSpPr>
            <a:spLocks noChangeArrowheads="1"/>
          </p:cNvSpPr>
          <p:nvPr/>
        </p:nvSpPr>
        <p:spPr bwMode="auto">
          <a:xfrm>
            <a:off x="1828800" y="1905000"/>
            <a:ext cx="7027863" cy="42576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endParaRPr lang="en-US"/>
          </a:p>
        </p:txBody>
      </p:sp>
      <p:sp>
        <p:nvSpPr>
          <p:cNvPr id="186371" name="Rectangle 3"/>
          <p:cNvSpPr>
            <a:spLocks noGrp="1" noChangeArrowheads="1"/>
          </p:cNvSpPr>
          <p:nvPr>
            <p:ph type="title"/>
          </p:nvPr>
        </p:nvSpPr>
        <p:spPr>
          <a:xfrm>
            <a:off x="1295400" y="1066800"/>
            <a:ext cx="5035550" cy="633413"/>
          </a:xfrm>
        </p:spPr>
        <p:txBody>
          <a:bodyPr/>
          <a:lstStyle/>
          <a:p>
            <a:r>
              <a:rPr lang="en-US"/>
              <a:t>Component Structure</a:t>
            </a:r>
          </a:p>
        </p:txBody>
      </p:sp>
      <p:pic>
        <p:nvPicPr>
          <p:cNvPr id="186372" name="Picture 4"/>
          <p:cNvPicPr>
            <a:picLocks noChangeAspect="1" noChangeArrowheads="1"/>
          </p:cNvPicPr>
          <p:nvPr/>
        </p:nvPicPr>
        <p:blipFill>
          <a:blip r:embed="rId2" cstate="print"/>
          <a:srcRect/>
          <a:stretch>
            <a:fillRect/>
          </a:stretch>
        </p:blipFill>
        <p:spPr bwMode="auto">
          <a:xfrm>
            <a:off x="2286000" y="2286000"/>
            <a:ext cx="6337300" cy="3714750"/>
          </a:xfrm>
          <a:prstGeom prst="rect">
            <a:avLst/>
          </a:prstGeom>
          <a:noFill/>
          <a:ln w="12700">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p:cNvSpPr>
            <a:spLocks noGrp="1"/>
          </p:cNvSpPr>
          <p:nvPr>
            <p:ph type="sldNum" sz="quarter" idx="11"/>
          </p:nvPr>
        </p:nvSpPr>
        <p:spPr/>
        <p:txBody>
          <a:bodyPr/>
          <a:lstStyle/>
          <a:p>
            <a:fld id="{5F6EE7F6-FB02-48EA-AFB4-6F348FA49977}" type="slidenum">
              <a:rPr lang="en-US"/>
              <a:pPr/>
              <a:t>16</a:t>
            </a:fld>
            <a:endParaRPr lang="en-US"/>
          </a:p>
        </p:txBody>
      </p:sp>
      <p:sp>
        <p:nvSpPr>
          <p:cNvPr id="187394" name="Rectangle 2"/>
          <p:cNvSpPr>
            <a:spLocks noChangeArrowheads="1"/>
          </p:cNvSpPr>
          <p:nvPr/>
        </p:nvSpPr>
        <p:spPr bwMode="auto">
          <a:xfrm>
            <a:off x="2414588" y="1965325"/>
            <a:ext cx="4748212" cy="42830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endParaRPr lang="en-US"/>
          </a:p>
        </p:txBody>
      </p:sp>
      <p:sp>
        <p:nvSpPr>
          <p:cNvPr id="187395" name="Rectangle 3"/>
          <p:cNvSpPr>
            <a:spLocks noGrp="1" noChangeArrowheads="1"/>
          </p:cNvSpPr>
          <p:nvPr>
            <p:ph type="title"/>
          </p:nvPr>
        </p:nvSpPr>
        <p:spPr>
          <a:xfrm>
            <a:off x="1143000" y="1143000"/>
            <a:ext cx="7194550" cy="635000"/>
          </a:xfrm>
        </p:spPr>
        <p:txBody>
          <a:bodyPr/>
          <a:lstStyle/>
          <a:p>
            <a:r>
              <a:rPr lang="en-US"/>
              <a:t>Refined Component Structure</a:t>
            </a:r>
          </a:p>
        </p:txBody>
      </p:sp>
      <p:pic>
        <p:nvPicPr>
          <p:cNvPr id="187396" name="Picture 4"/>
          <p:cNvPicPr>
            <a:picLocks noChangeAspect="1" noChangeArrowheads="1"/>
          </p:cNvPicPr>
          <p:nvPr/>
        </p:nvPicPr>
        <p:blipFill>
          <a:blip r:embed="rId2" cstate="print"/>
          <a:srcRect/>
          <a:stretch>
            <a:fillRect/>
          </a:stretch>
        </p:blipFill>
        <p:spPr bwMode="auto">
          <a:xfrm>
            <a:off x="2971800" y="2133600"/>
            <a:ext cx="3863975" cy="4227513"/>
          </a:xfrm>
          <a:prstGeom prst="rect">
            <a:avLst/>
          </a:prstGeom>
          <a:noFill/>
          <a:ln w="12700">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5354D3D2-FBF1-4F4D-B499-74EB72DBD77E}" type="slidenum">
              <a:rPr lang="en-US"/>
              <a:pPr/>
              <a:t>17</a:t>
            </a:fld>
            <a:endParaRPr lang="en-US"/>
          </a:p>
        </p:txBody>
      </p:sp>
      <p:sp>
        <p:nvSpPr>
          <p:cNvPr id="188418" name="Rectangle 2"/>
          <p:cNvSpPr>
            <a:spLocks noGrp="1" noChangeArrowheads="1"/>
          </p:cNvSpPr>
          <p:nvPr>
            <p:ph type="title"/>
          </p:nvPr>
        </p:nvSpPr>
        <p:spPr>
          <a:xfrm>
            <a:off x="1252538" y="990600"/>
            <a:ext cx="7891462" cy="627063"/>
          </a:xfrm>
        </p:spPr>
        <p:txBody>
          <a:bodyPr/>
          <a:lstStyle/>
          <a:p>
            <a:r>
              <a:rPr lang="en-US"/>
              <a:t>Analyzing Architectural Design</a:t>
            </a:r>
          </a:p>
        </p:txBody>
      </p:sp>
      <p:sp>
        <p:nvSpPr>
          <p:cNvPr id="188419" name="Text Box 3"/>
          <p:cNvSpPr txBox="1">
            <a:spLocks noChangeArrowheads="1"/>
          </p:cNvSpPr>
          <p:nvPr/>
        </p:nvSpPr>
        <p:spPr bwMode="auto">
          <a:xfrm>
            <a:off x="1828800" y="2057400"/>
            <a:ext cx="6905625" cy="3662363"/>
          </a:xfrm>
          <a:prstGeom prst="rect">
            <a:avLst/>
          </a:prstGeom>
          <a:noFill/>
          <a:ln w="12700">
            <a:noFill/>
            <a:miter lim="800000"/>
            <a:headEnd/>
            <a:tailEnd/>
          </a:ln>
          <a:effectLst/>
        </p:spPr>
        <p:txBody>
          <a:bodyPr>
            <a:spAutoFit/>
          </a:bodyPr>
          <a:lstStyle/>
          <a:p>
            <a:r>
              <a:rPr lang="en-US" sz="1800">
                <a:effectLst>
                  <a:outerShdw blurRad="38100" dist="38100" dir="2700000" algn="tl">
                    <a:srgbClr val="FFFFFF"/>
                  </a:outerShdw>
                </a:effectLst>
                <a:latin typeface="Palatino" pitchFamily="-128" charset="0"/>
              </a:rPr>
              <a:t>1.  Collect scenarios. </a:t>
            </a:r>
          </a:p>
          <a:p>
            <a:r>
              <a:rPr lang="en-US" sz="1800">
                <a:effectLst>
                  <a:outerShdw blurRad="38100" dist="38100" dir="2700000" algn="tl">
                    <a:srgbClr val="FFFFFF"/>
                  </a:outerShdw>
                </a:effectLst>
                <a:latin typeface="Palatino" pitchFamily="-128" charset="0"/>
              </a:rPr>
              <a:t>2.  Elicit requirements, constraints, and environment description. </a:t>
            </a:r>
          </a:p>
          <a:p>
            <a:r>
              <a:rPr lang="en-US" sz="1800">
                <a:effectLst>
                  <a:outerShdw blurRad="38100" dist="38100" dir="2700000" algn="tl">
                    <a:srgbClr val="FFFFFF"/>
                  </a:outerShdw>
                </a:effectLst>
                <a:latin typeface="Palatino" pitchFamily="-128" charset="0"/>
              </a:rPr>
              <a:t>3.  Describe the architectural styles/patterns that have been chosen to address the scenarios and requirements:</a:t>
            </a:r>
          </a:p>
          <a:p>
            <a:r>
              <a:rPr lang="en-US" sz="1800">
                <a:effectLst>
                  <a:outerShdw blurRad="38100" dist="38100" dir="2700000" algn="tl">
                    <a:srgbClr val="FFFFFF"/>
                  </a:outerShdw>
                </a:effectLst>
                <a:latin typeface="Palatino" pitchFamily="-128" charset="0"/>
              </a:rPr>
              <a:t>	• module view</a:t>
            </a:r>
          </a:p>
          <a:p>
            <a:r>
              <a:rPr lang="en-US" sz="1800">
                <a:effectLst>
                  <a:outerShdw blurRad="38100" dist="38100" dir="2700000" algn="tl">
                    <a:srgbClr val="FFFFFF"/>
                  </a:outerShdw>
                </a:effectLst>
                <a:latin typeface="Palatino" pitchFamily="-128" charset="0"/>
              </a:rPr>
              <a:t>	• process view</a:t>
            </a:r>
          </a:p>
          <a:p>
            <a:r>
              <a:rPr lang="en-US" sz="1800">
                <a:effectLst>
                  <a:outerShdw blurRad="38100" dist="38100" dir="2700000" algn="tl">
                    <a:srgbClr val="FFFFFF"/>
                  </a:outerShdw>
                </a:effectLst>
                <a:latin typeface="Palatino" pitchFamily="-128" charset="0"/>
              </a:rPr>
              <a:t>	• data flow view</a:t>
            </a:r>
          </a:p>
          <a:p>
            <a:r>
              <a:rPr lang="en-US" sz="1800">
                <a:effectLst>
                  <a:outerShdw blurRad="38100" dist="38100" dir="2700000" algn="tl">
                    <a:srgbClr val="FFFFFF"/>
                  </a:outerShdw>
                </a:effectLst>
                <a:latin typeface="Palatino" pitchFamily="-128" charset="0"/>
              </a:rPr>
              <a:t>4.  Evaluate quality attributes by considered each attribute in isolation. </a:t>
            </a:r>
          </a:p>
          <a:p>
            <a:r>
              <a:rPr lang="en-US" sz="1800">
                <a:effectLst>
                  <a:outerShdw blurRad="38100" dist="38100" dir="2700000" algn="tl">
                    <a:srgbClr val="FFFFFF"/>
                  </a:outerShdw>
                </a:effectLst>
                <a:latin typeface="Palatino" pitchFamily="-128" charset="0"/>
              </a:rPr>
              <a:t>5.  Identify the sensitivity of quality attributes to various architectural attributes for a specific architectural style. </a:t>
            </a:r>
          </a:p>
          <a:p>
            <a:r>
              <a:rPr lang="en-US" sz="1800">
                <a:effectLst>
                  <a:outerShdw blurRad="38100" dist="38100" dir="2700000" algn="tl">
                    <a:srgbClr val="FFFFFF"/>
                  </a:outerShdw>
                </a:effectLst>
                <a:latin typeface="Palatino" pitchFamily="-128" charset="0"/>
              </a:rPr>
              <a:t>6.  Critique candidate architectures (developed in step 3) using the sensitivity analysis conducted in step 5.</a:t>
            </a:r>
            <a:r>
              <a:rPr lang="en-US" sz="1600">
                <a:effectLst>
                  <a:outerShdw blurRad="38100" dist="38100" dir="2700000" algn="tl">
                    <a:srgbClr val="FFFFFF"/>
                  </a:outerShdw>
                </a:effectLst>
                <a:latin typeface="Palatino" pitchFamily="-12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67F5F8D4-44BF-4CE9-9E66-760B2572409A}" type="slidenum">
              <a:rPr lang="en-US"/>
              <a:pPr/>
              <a:t>18</a:t>
            </a:fld>
            <a:endParaRPr lang="en-US"/>
          </a:p>
        </p:txBody>
      </p:sp>
      <p:sp>
        <p:nvSpPr>
          <p:cNvPr id="218114" name="Rectangle 2"/>
          <p:cNvSpPr>
            <a:spLocks noGrp="1" noChangeArrowheads="1"/>
          </p:cNvSpPr>
          <p:nvPr>
            <p:ph type="title"/>
          </p:nvPr>
        </p:nvSpPr>
        <p:spPr/>
        <p:txBody>
          <a:bodyPr/>
          <a:lstStyle/>
          <a:p>
            <a:r>
              <a:rPr lang="en-US"/>
              <a:t>Architectural Complexity</a:t>
            </a:r>
          </a:p>
        </p:txBody>
      </p:sp>
      <p:sp>
        <p:nvSpPr>
          <p:cNvPr id="218115" name="Rectangle 3"/>
          <p:cNvSpPr>
            <a:spLocks noGrp="1" noChangeArrowheads="1"/>
          </p:cNvSpPr>
          <p:nvPr>
            <p:ph type="body" idx="1"/>
          </p:nvPr>
        </p:nvSpPr>
        <p:spPr/>
        <p:txBody>
          <a:bodyPr/>
          <a:lstStyle/>
          <a:p>
            <a:r>
              <a:rPr lang="en-US">
                <a:latin typeface="Palatino" pitchFamily="-128" charset="0"/>
              </a:rPr>
              <a:t>the overall complexity of a proposed architecture is assessed by considering the </a:t>
            </a:r>
            <a:r>
              <a:rPr lang="en-US">
                <a:solidFill>
                  <a:schemeClr val="folHlink"/>
                </a:solidFill>
                <a:latin typeface="Palatino" pitchFamily="-128" charset="0"/>
              </a:rPr>
              <a:t>dependencies</a:t>
            </a:r>
            <a:r>
              <a:rPr lang="en-US">
                <a:latin typeface="Palatino" pitchFamily="-128" charset="0"/>
              </a:rPr>
              <a:t> between components within the architecture [Zha98]</a:t>
            </a:r>
          </a:p>
          <a:p>
            <a:pPr lvl="1"/>
            <a:r>
              <a:rPr lang="en-US" i="1">
                <a:solidFill>
                  <a:schemeClr val="folHlink"/>
                </a:solidFill>
                <a:latin typeface="Palatino" pitchFamily="-128" charset="0"/>
              </a:rPr>
              <a:t>Sharing dependencies</a:t>
            </a:r>
            <a:r>
              <a:rPr lang="en-US">
                <a:latin typeface="Palatino" pitchFamily="-128" charset="0"/>
              </a:rPr>
              <a:t> represent dependence relationships among consumers who use the same resource or producers who produce for the same consumers.</a:t>
            </a:r>
          </a:p>
          <a:p>
            <a:pPr lvl="1"/>
            <a:r>
              <a:rPr lang="en-US" i="1">
                <a:solidFill>
                  <a:schemeClr val="folHlink"/>
                </a:solidFill>
                <a:latin typeface="Palatino" pitchFamily="-128" charset="0"/>
              </a:rPr>
              <a:t>Flow dependencies</a:t>
            </a:r>
            <a:r>
              <a:rPr lang="en-US">
                <a:latin typeface="Palatino" pitchFamily="-128" charset="0"/>
              </a:rPr>
              <a:t> represent dependence relationships between producers and consumers of resources.</a:t>
            </a:r>
          </a:p>
          <a:p>
            <a:pPr lvl="1"/>
            <a:r>
              <a:rPr lang="en-US" i="1">
                <a:solidFill>
                  <a:schemeClr val="folHlink"/>
                </a:solidFill>
                <a:latin typeface="Palatino" pitchFamily="-128" charset="0"/>
              </a:rPr>
              <a:t>Constrained dependencies</a:t>
            </a:r>
            <a:r>
              <a:rPr lang="en-US">
                <a:solidFill>
                  <a:schemeClr val="folHlink"/>
                </a:solidFill>
                <a:latin typeface="Palatino" pitchFamily="-128" charset="0"/>
              </a:rPr>
              <a:t> </a:t>
            </a:r>
            <a:r>
              <a:rPr lang="en-US">
                <a:latin typeface="Palatino" pitchFamily="-128" charset="0"/>
              </a:rPr>
              <a:t>represent constraints on the relative flow of control among a set of activities.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B8A58DE8-1B30-46F8-ABAA-BB4248435E6C}" type="slidenum">
              <a:rPr lang="en-US"/>
              <a:pPr/>
              <a:t>19</a:t>
            </a:fld>
            <a:endParaRPr lang="en-US"/>
          </a:p>
        </p:txBody>
      </p:sp>
      <p:sp>
        <p:nvSpPr>
          <p:cNvPr id="217090" name="Rectangle 2"/>
          <p:cNvSpPr>
            <a:spLocks noGrp="1" noChangeArrowheads="1"/>
          </p:cNvSpPr>
          <p:nvPr>
            <p:ph type="title"/>
          </p:nvPr>
        </p:nvSpPr>
        <p:spPr/>
        <p:txBody>
          <a:bodyPr/>
          <a:lstStyle/>
          <a:p>
            <a:r>
              <a:rPr lang="en-US"/>
              <a:t>ADL</a:t>
            </a:r>
          </a:p>
        </p:txBody>
      </p:sp>
      <p:sp>
        <p:nvSpPr>
          <p:cNvPr id="217091" name="Rectangle 3"/>
          <p:cNvSpPr>
            <a:spLocks noGrp="1" noChangeArrowheads="1"/>
          </p:cNvSpPr>
          <p:nvPr>
            <p:ph type="body" idx="1"/>
          </p:nvPr>
        </p:nvSpPr>
        <p:spPr/>
        <p:txBody>
          <a:bodyPr/>
          <a:lstStyle/>
          <a:p>
            <a:r>
              <a:rPr lang="en-US" i="1">
                <a:solidFill>
                  <a:schemeClr val="folHlink"/>
                </a:solidFill>
                <a:latin typeface="Times" pitchFamily="-128" charset="0"/>
              </a:rPr>
              <a:t>Architectural description language </a:t>
            </a:r>
            <a:r>
              <a:rPr lang="en-US">
                <a:solidFill>
                  <a:schemeClr val="folHlink"/>
                </a:solidFill>
                <a:latin typeface="Times" pitchFamily="-128" charset="0"/>
              </a:rPr>
              <a:t>(ADL) </a:t>
            </a:r>
            <a:r>
              <a:rPr lang="en-US">
                <a:latin typeface="Times" pitchFamily="-128" charset="0"/>
              </a:rPr>
              <a:t>provides a semantics and syntax for describing a software architecture</a:t>
            </a:r>
          </a:p>
          <a:p>
            <a:r>
              <a:rPr lang="en-US">
                <a:latin typeface="Times" pitchFamily="-128" charset="0"/>
              </a:rPr>
              <a:t>Provide the designer with the ability to: </a:t>
            </a:r>
          </a:p>
          <a:p>
            <a:pPr lvl="1"/>
            <a:r>
              <a:rPr lang="en-US">
                <a:latin typeface="Times" pitchFamily="-128" charset="0"/>
              </a:rPr>
              <a:t>decompose architectural components</a:t>
            </a:r>
          </a:p>
          <a:p>
            <a:pPr lvl="1"/>
            <a:r>
              <a:rPr lang="en-US">
                <a:latin typeface="Times" pitchFamily="-128" charset="0"/>
              </a:rPr>
              <a:t>compose individual components into larger architectural blocks and </a:t>
            </a:r>
          </a:p>
          <a:p>
            <a:pPr lvl="1"/>
            <a:r>
              <a:rPr lang="en-US">
                <a:latin typeface="Times" pitchFamily="-128" charset="0"/>
              </a:rPr>
              <a:t>represent interfaces (connection mechanisms) between components.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DCEE7326-34FA-4A1B-92F5-0B00BD5A0EF4}" type="slidenum">
              <a:rPr lang="en-US"/>
              <a:pPr/>
              <a:t>2</a:t>
            </a:fld>
            <a:endParaRPr lang="en-US"/>
          </a:p>
        </p:txBody>
      </p:sp>
      <p:sp>
        <p:nvSpPr>
          <p:cNvPr id="172034" name="Rectangle 2"/>
          <p:cNvSpPr>
            <a:spLocks noGrp="1" noChangeArrowheads="1"/>
          </p:cNvSpPr>
          <p:nvPr>
            <p:ph type="title"/>
          </p:nvPr>
        </p:nvSpPr>
        <p:spPr>
          <a:xfrm>
            <a:off x="1219200" y="1143000"/>
            <a:ext cx="4357688" cy="633413"/>
          </a:xfrm>
        </p:spPr>
        <p:txBody>
          <a:bodyPr/>
          <a:lstStyle/>
          <a:p>
            <a:r>
              <a:rPr lang="en-US"/>
              <a:t>Why Architecture?</a:t>
            </a:r>
          </a:p>
        </p:txBody>
      </p:sp>
      <p:sp>
        <p:nvSpPr>
          <p:cNvPr id="172035" name="Text Box 3"/>
          <p:cNvSpPr txBox="1">
            <a:spLocks noChangeArrowheads="1"/>
          </p:cNvSpPr>
          <p:nvPr/>
        </p:nvSpPr>
        <p:spPr bwMode="auto">
          <a:xfrm>
            <a:off x="1905000" y="2362200"/>
            <a:ext cx="6553200" cy="3021013"/>
          </a:xfrm>
          <a:prstGeom prst="rect">
            <a:avLst/>
          </a:prstGeom>
          <a:noFill/>
          <a:ln w="12700">
            <a:noFill/>
            <a:miter lim="800000"/>
            <a:headEnd/>
            <a:tailEnd/>
          </a:ln>
          <a:effectLst/>
        </p:spPr>
        <p:txBody>
          <a:bodyPr>
            <a:spAutoFit/>
          </a:bodyPr>
          <a:lstStyle/>
          <a:p>
            <a:pPr>
              <a:lnSpc>
                <a:spcPct val="90000"/>
              </a:lnSpc>
              <a:spcBef>
                <a:spcPct val="50000"/>
              </a:spcBef>
            </a:pPr>
            <a:r>
              <a:rPr lang="en-US" sz="2000">
                <a:effectLst>
                  <a:outerShdw blurRad="38100" dist="38100" dir="2700000" algn="tl">
                    <a:srgbClr val="FFFFFF"/>
                  </a:outerShdw>
                </a:effectLst>
              </a:rPr>
              <a:t>The architecture is not the operational software. Rather, it is a representation that enables a software engineer to: </a:t>
            </a:r>
          </a:p>
          <a:p>
            <a:pPr>
              <a:lnSpc>
                <a:spcPct val="90000"/>
              </a:lnSpc>
              <a:spcBef>
                <a:spcPct val="50000"/>
              </a:spcBef>
            </a:pPr>
            <a:r>
              <a:rPr lang="en-US" sz="2000">
                <a:effectLst>
                  <a:outerShdw blurRad="38100" dist="38100" dir="2700000" algn="tl">
                    <a:srgbClr val="FFFFFF"/>
                  </a:outerShdw>
                </a:effectLst>
              </a:rPr>
              <a:t>(1) </a:t>
            </a:r>
            <a:r>
              <a:rPr lang="en-US" sz="2000">
                <a:solidFill>
                  <a:schemeClr val="folHlink"/>
                </a:solidFill>
              </a:rPr>
              <a:t>analyze the effectiveness of the design</a:t>
            </a:r>
            <a:r>
              <a:rPr lang="en-US" sz="2000">
                <a:effectLst>
                  <a:outerShdw blurRad="38100" dist="38100" dir="2700000" algn="tl">
                    <a:srgbClr val="FFFFFF"/>
                  </a:outerShdw>
                </a:effectLst>
              </a:rPr>
              <a:t> in meeting its stated requirements, </a:t>
            </a:r>
          </a:p>
          <a:p>
            <a:pPr>
              <a:lnSpc>
                <a:spcPct val="90000"/>
              </a:lnSpc>
              <a:spcBef>
                <a:spcPct val="50000"/>
              </a:spcBef>
            </a:pPr>
            <a:r>
              <a:rPr lang="en-US" sz="2000">
                <a:effectLst>
                  <a:outerShdw blurRad="38100" dist="38100" dir="2700000" algn="tl">
                    <a:srgbClr val="FFFFFF"/>
                  </a:outerShdw>
                </a:effectLst>
              </a:rPr>
              <a:t>(2) </a:t>
            </a:r>
            <a:r>
              <a:rPr lang="en-US" sz="2000">
                <a:solidFill>
                  <a:schemeClr val="folHlink"/>
                </a:solidFill>
              </a:rPr>
              <a:t>consider architectural alternatives</a:t>
            </a:r>
            <a:r>
              <a:rPr lang="en-US" sz="2000">
                <a:effectLst>
                  <a:outerShdw blurRad="38100" dist="38100" dir="2700000" algn="tl">
                    <a:srgbClr val="FFFFFF"/>
                  </a:outerShdw>
                </a:effectLst>
              </a:rPr>
              <a:t> at a stage when making design changes is still relatively easy, and </a:t>
            </a:r>
          </a:p>
          <a:p>
            <a:pPr>
              <a:lnSpc>
                <a:spcPct val="90000"/>
              </a:lnSpc>
              <a:spcBef>
                <a:spcPct val="50000"/>
              </a:spcBef>
            </a:pPr>
            <a:r>
              <a:rPr lang="en-US" sz="2000">
                <a:effectLst>
                  <a:outerShdw blurRad="38100" dist="38100" dir="2700000" algn="tl">
                    <a:srgbClr val="FFFFFF"/>
                  </a:outerShdw>
                </a:effectLst>
              </a:rPr>
              <a:t>(3) </a:t>
            </a:r>
            <a:r>
              <a:rPr lang="en-US" sz="2000">
                <a:solidFill>
                  <a:schemeClr val="folHlink"/>
                </a:solidFill>
              </a:rPr>
              <a:t>reduce the risks</a:t>
            </a:r>
            <a:r>
              <a:rPr lang="en-US" sz="2000">
                <a:effectLst>
                  <a:outerShdw blurRad="38100" dist="38100" dir="2700000" algn="tl">
                    <a:srgbClr val="FFFFFF"/>
                  </a:outerShdw>
                </a:effectLst>
              </a:rPr>
              <a:t> associated with the construction of the software.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33" name="Slide Number Placeholder 4"/>
          <p:cNvSpPr>
            <a:spLocks noGrp="1"/>
          </p:cNvSpPr>
          <p:nvPr>
            <p:ph type="sldNum" sz="quarter" idx="11"/>
          </p:nvPr>
        </p:nvSpPr>
        <p:spPr/>
        <p:txBody>
          <a:bodyPr/>
          <a:lstStyle/>
          <a:p>
            <a:fld id="{CCEB3B3E-B5A9-42DA-AB02-D4DFC50E21EB}" type="slidenum">
              <a:rPr lang="en-US"/>
              <a:pPr/>
              <a:t>20</a:t>
            </a:fld>
            <a:endParaRPr lang="en-US"/>
          </a:p>
        </p:txBody>
      </p:sp>
      <p:sp>
        <p:nvSpPr>
          <p:cNvPr id="189442" name="Rectangle 2"/>
          <p:cNvSpPr>
            <a:spLocks noGrp="1" noChangeArrowheads="1"/>
          </p:cNvSpPr>
          <p:nvPr>
            <p:ph type="title"/>
          </p:nvPr>
        </p:nvSpPr>
        <p:spPr>
          <a:xfrm>
            <a:off x="1295400" y="1143000"/>
            <a:ext cx="7270750" cy="660400"/>
          </a:xfrm>
          <a:noFill/>
          <a:ln/>
        </p:spPr>
        <p:txBody>
          <a:bodyPr wrap="none" lIns="63500" tIns="25400" rIns="63500" bIns="25400" anchor="t">
            <a:spAutoFit/>
          </a:bodyPr>
          <a:lstStyle/>
          <a:p>
            <a:r>
              <a:rPr lang="en-US"/>
              <a:t>An Architectural Design Method</a:t>
            </a:r>
          </a:p>
        </p:txBody>
      </p:sp>
      <p:sp>
        <p:nvSpPr>
          <p:cNvPr id="189443" name="Rectangle 3"/>
          <p:cNvSpPr>
            <a:spLocks noChangeArrowheads="1"/>
          </p:cNvSpPr>
          <p:nvPr/>
        </p:nvSpPr>
        <p:spPr bwMode="auto">
          <a:xfrm>
            <a:off x="4244975" y="2362200"/>
            <a:ext cx="28892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34" charset="0"/>
              </a:rPr>
              <a:t>"four bedrooms, three baths,</a:t>
            </a:r>
            <a:endParaRPr lang="en-US" sz="1800" b="1">
              <a:latin typeface="Helvetica" pitchFamily="34" charset="0"/>
            </a:endParaRPr>
          </a:p>
        </p:txBody>
      </p:sp>
      <p:sp>
        <p:nvSpPr>
          <p:cNvPr id="189444" name="Rectangle 4"/>
          <p:cNvSpPr>
            <a:spLocks noChangeArrowheads="1"/>
          </p:cNvSpPr>
          <p:nvPr/>
        </p:nvSpPr>
        <p:spPr bwMode="auto">
          <a:xfrm>
            <a:off x="4244975" y="2617788"/>
            <a:ext cx="15430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34" charset="0"/>
              </a:rPr>
              <a:t>lots of glass ..."</a:t>
            </a:r>
            <a:endParaRPr lang="en-US" sz="1800" b="1">
              <a:latin typeface="Helvetica" pitchFamily="34" charset="0"/>
            </a:endParaRPr>
          </a:p>
        </p:txBody>
      </p:sp>
      <p:sp>
        <p:nvSpPr>
          <p:cNvPr id="189445" name="Rectangle 5"/>
          <p:cNvSpPr>
            <a:spLocks noChangeArrowheads="1"/>
          </p:cNvSpPr>
          <p:nvPr/>
        </p:nvSpPr>
        <p:spPr bwMode="auto">
          <a:xfrm>
            <a:off x="2057400" y="1981200"/>
            <a:ext cx="3387725" cy="328613"/>
          </a:xfrm>
          <a:prstGeom prst="rect">
            <a:avLst/>
          </a:prstGeom>
          <a:noFill/>
          <a:ln w="9525">
            <a:noFill/>
            <a:miter lim="800000"/>
            <a:headEnd/>
            <a:tailEnd/>
          </a:ln>
        </p:spPr>
        <p:txBody>
          <a:bodyPr wrap="none" lIns="0" tIns="0" rIns="0" bIns="0">
            <a:spAutoFit/>
          </a:bodyPr>
          <a:lstStyle/>
          <a:p>
            <a:pPr>
              <a:lnSpc>
                <a:spcPct val="90000"/>
              </a:lnSpc>
            </a:pPr>
            <a:r>
              <a:rPr lang="en-US" b="1" i="1">
                <a:solidFill>
                  <a:schemeClr val="folHlink"/>
                </a:solidFill>
                <a:latin typeface="Helvetica" pitchFamily="34" charset="0"/>
              </a:rPr>
              <a:t>customer requirements</a:t>
            </a:r>
            <a:endParaRPr lang="en-US" sz="1800" b="1">
              <a:solidFill>
                <a:schemeClr val="folHlink"/>
              </a:solidFill>
              <a:latin typeface="Helvetica" pitchFamily="34" charset="0"/>
            </a:endParaRPr>
          </a:p>
        </p:txBody>
      </p:sp>
      <p:sp>
        <p:nvSpPr>
          <p:cNvPr id="189446" name="Oval 6"/>
          <p:cNvSpPr>
            <a:spLocks noChangeArrowheads="1"/>
          </p:cNvSpPr>
          <p:nvPr/>
        </p:nvSpPr>
        <p:spPr bwMode="auto">
          <a:xfrm>
            <a:off x="3573463" y="2932113"/>
            <a:ext cx="190500" cy="455612"/>
          </a:xfrm>
          <a:prstGeom prst="ellipse">
            <a:avLst/>
          </a:prstGeom>
          <a:solidFill>
            <a:schemeClr val="folHlink"/>
          </a:solidFill>
          <a:ln w="9525">
            <a:solidFill>
              <a:schemeClr val="tx1"/>
            </a:solidFill>
            <a:round/>
            <a:headEnd/>
            <a:tailEnd/>
          </a:ln>
        </p:spPr>
        <p:txBody>
          <a:bodyPr/>
          <a:lstStyle/>
          <a:p>
            <a:endParaRPr lang="en-US"/>
          </a:p>
        </p:txBody>
      </p:sp>
      <p:sp>
        <p:nvSpPr>
          <p:cNvPr id="189447" name="Oval 7"/>
          <p:cNvSpPr>
            <a:spLocks noChangeArrowheads="1"/>
          </p:cNvSpPr>
          <p:nvPr/>
        </p:nvSpPr>
        <p:spPr bwMode="auto">
          <a:xfrm>
            <a:off x="3560763" y="2917825"/>
            <a:ext cx="215900" cy="484188"/>
          </a:xfrm>
          <a:prstGeom prst="ellipse">
            <a:avLst/>
          </a:prstGeom>
          <a:noFill/>
          <a:ln w="30163">
            <a:solidFill>
              <a:schemeClr val="tx1"/>
            </a:solidFill>
            <a:round/>
            <a:headEnd/>
            <a:tailEnd/>
          </a:ln>
        </p:spPr>
        <p:txBody>
          <a:bodyPr/>
          <a:lstStyle/>
          <a:p>
            <a:endParaRPr lang="en-US"/>
          </a:p>
        </p:txBody>
      </p:sp>
      <p:sp>
        <p:nvSpPr>
          <p:cNvPr id="189448" name="Freeform 8"/>
          <p:cNvSpPr>
            <a:spLocks/>
          </p:cNvSpPr>
          <p:nvPr/>
        </p:nvSpPr>
        <p:spPr bwMode="auto">
          <a:xfrm>
            <a:off x="3548063" y="3402013"/>
            <a:ext cx="241300" cy="952500"/>
          </a:xfrm>
          <a:custGeom>
            <a:avLst/>
            <a:gdLst/>
            <a:ahLst/>
            <a:cxnLst>
              <a:cxn ang="0">
                <a:pos x="8" y="16"/>
              </a:cxn>
              <a:cxn ang="0">
                <a:pos x="152" y="0"/>
              </a:cxn>
              <a:cxn ang="0">
                <a:pos x="152" y="0"/>
              </a:cxn>
              <a:cxn ang="0">
                <a:pos x="120" y="486"/>
              </a:cxn>
              <a:cxn ang="0">
                <a:pos x="120" y="486"/>
              </a:cxn>
              <a:cxn ang="0">
                <a:pos x="40" y="534"/>
              </a:cxn>
              <a:cxn ang="0">
                <a:pos x="40" y="534"/>
              </a:cxn>
              <a:cxn ang="0">
                <a:pos x="0" y="16"/>
              </a:cxn>
              <a:cxn ang="0">
                <a:pos x="0" y="16"/>
              </a:cxn>
            </a:cxnLst>
            <a:rect l="0" t="0" r="r" b="b"/>
            <a:pathLst>
              <a:path w="152" h="534">
                <a:moveTo>
                  <a:pt x="8" y="16"/>
                </a:moveTo>
                <a:lnTo>
                  <a:pt x="152" y="0"/>
                </a:lnTo>
                <a:lnTo>
                  <a:pt x="152" y="0"/>
                </a:lnTo>
                <a:lnTo>
                  <a:pt x="120" y="486"/>
                </a:lnTo>
                <a:lnTo>
                  <a:pt x="120" y="486"/>
                </a:lnTo>
                <a:lnTo>
                  <a:pt x="40" y="534"/>
                </a:lnTo>
                <a:lnTo>
                  <a:pt x="40" y="534"/>
                </a:lnTo>
                <a:lnTo>
                  <a:pt x="0" y="16"/>
                </a:lnTo>
                <a:lnTo>
                  <a:pt x="0" y="16"/>
                </a:lnTo>
              </a:path>
            </a:pathLst>
          </a:custGeom>
          <a:noFill/>
          <a:ln w="30163">
            <a:solidFill>
              <a:schemeClr val="tx1"/>
            </a:solidFill>
            <a:prstDash val="solid"/>
            <a:round/>
            <a:headEnd/>
            <a:tailEnd/>
          </a:ln>
        </p:spPr>
        <p:txBody>
          <a:bodyPr/>
          <a:lstStyle/>
          <a:p>
            <a:endParaRPr lang="en-US"/>
          </a:p>
        </p:txBody>
      </p:sp>
      <p:sp>
        <p:nvSpPr>
          <p:cNvPr id="189449" name="Freeform 9"/>
          <p:cNvSpPr>
            <a:spLocks/>
          </p:cNvSpPr>
          <p:nvPr/>
        </p:nvSpPr>
        <p:spPr bwMode="auto">
          <a:xfrm>
            <a:off x="3535363" y="3387725"/>
            <a:ext cx="241300" cy="952500"/>
          </a:xfrm>
          <a:custGeom>
            <a:avLst/>
            <a:gdLst/>
            <a:ahLst/>
            <a:cxnLst>
              <a:cxn ang="0">
                <a:pos x="8" y="16"/>
              </a:cxn>
              <a:cxn ang="0">
                <a:pos x="152" y="0"/>
              </a:cxn>
              <a:cxn ang="0">
                <a:pos x="120" y="486"/>
              </a:cxn>
              <a:cxn ang="0">
                <a:pos x="40" y="534"/>
              </a:cxn>
              <a:cxn ang="0">
                <a:pos x="0" y="16"/>
              </a:cxn>
            </a:cxnLst>
            <a:rect l="0" t="0" r="r" b="b"/>
            <a:pathLst>
              <a:path w="152" h="534">
                <a:moveTo>
                  <a:pt x="8" y="16"/>
                </a:moveTo>
                <a:lnTo>
                  <a:pt x="152" y="0"/>
                </a:lnTo>
                <a:lnTo>
                  <a:pt x="120" y="486"/>
                </a:lnTo>
                <a:lnTo>
                  <a:pt x="40" y="534"/>
                </a:lnTo>
                <a:lnTo>
                  <a:pt x="0" y="16"/>
                </a:lnTo>
              </a:path>
            </a:pathLst>
          </a:custGeom>
          <a:solidFill>
            <a:schemeClr val="folHlink"/>
          </a:solidFill>
          <a:ln w="30163">
            <a:solidFill>
              <a:schemeClr val="tx1"/>
            </a:solidFill>
            <a:prstDash val="solid"/>
            <a:round/>
            <a:headEnd/>
            <a:tailEnd/>
          </a:ln>
        </p:spPr>
        <p:txBody>
          <a:bodyPr/>
          <a:lstStyle/>
          <a:p>
            <a:endParaRPr lang="en-US"/>
          </a:p>
        </p:txBody>
      </p:sp>
      <p:sp>
        <p:nvSpPr>
          <p:cNvPr id="189450" name="Freeform 10"/>
          <p:cNvSpPr>
            <a:spLocks/>
          </p:cNvSpPr>
          <p:nvPr/>
        </p:nvSpPr>
        <p:spPr bwMode="auto">
          <a:xfrm>
            <a:off x="3789363" y="3287713"/>
            <a:ext cx="404812" cy="400050"/>
          </a:xfrm>
          <a:custGeom>
            <a:avLst/>
            <a:gdLst/>
            <a:ahLst/>
            <a:cxnLst>
              <a:cxn ang="0">
                <a:pos x="0" y="64"/>
              </a:cxn>
              <a:cxn ang="0">
                <a:pos x="96" y="224"/>
              </a:cxn>
              <a:cxn ang="0">
                <a:pos x="96" y="224"/>
              </a:cxn>
              <a:cxn ang="0">
                <a:pos x="255" y="0"/>
              </a:cxn>
              <a:cxn ang="0">
                <a:pos x="255" y="0"/>
              </a:cxn>
            </a:cxnLst>
            <a:rect l="0" t="0" r="r" b="b"/>
            <a:pathLst>
              <a:path w="255" h="224">
                <a:moveTo>
                  <a:pt x="0" y="64"/>
                </a:moveTo>
                <a:lnTo>
                  <a:pt x="96" y="224"/>
                </a:lnTo>
                <a:lnTo>
                  <a:pt x="96" y="224"/>
                </a:lnTo>
                <a:lnTo>
                  <a:pt x="255" y="0"/>
                </a:lnTo>
                <a:lnTo>
                  <a:pt x="255" y="0"/>
                </a:lnTo>
              </a:path>
            </a:pathLst>
          </a:custGeom>
          <a:noFill/>
          <a:ln w="30163">
            <a:solidFill>
              <a:schemeClr val="tx1"/>
            </a:solidFill>
            <a:prstDash val="solid"/>
            <a:round/>
            <a:headEnd/>
            <a:tailEnd/>
          </a:ln>
        </p:spPr>
        <p:txBody>
          <a:bodyPr/>
          <a:lstStyle/>
          <a:p>
            <a:endParaRPr lang="en-US"/>
          </a:p>
        </p:txBody>
      </p:sp>
      <p:sp>
        <p:nvSpPr>
          <p:cNvPr id="189451" name="Freeform 11"/>
          <p:cNvSpPr>
            <a:spLocks/>
          </p:cNvSpPr>
          <p:nvPr/>
        </p:nvSpPr>
        <p:spPr bwMode="auto">
          <a:xfrm>
            <a:off x="3776663" y="3273425"/>
            <a:ext cx="404812" cy="400050"/>
          </a:xfrm>
          <a:custGeom>
            <a:avLst/>
            <a:gdLst/>
            <a:ahLst/>
            <a:cxnLst>
              <a:cxn ang="0">
                <a:pos x="0" y="64"/>
              </a:cxn>
              <a:cxn ang="0">
                <a:pos x="96" y="224"/>
              </a:cxn>
              <a:cxn ang="0">
                <a:pos x="255" y="0"/>
              </a:cxn>
            </a:cxnLst>
            <a:rect l="0" t="0" r="r" b="b"/>
            <a:pathLst>
              <a:path w="255" h="224">
                <a:moveTo>
                  <a:pt x="0" y="64"/>
                </a:moveTo>
                <a:lnTo>
                  <a:pt x="96" y="224"/>
                </a:lnTo>
                <a:lnTo>
                  <a:pt x="255" y="0"/>
                </a:lnTo>
              </a:path>
            </a:pathLst>
          </a:custGeom>
          <a:noFill/>
          <a:ln w="30163">
            <a:solidFill>
              <a:schemeClr val="tx1"/>
            </a:solidFill>
            <a:prstDash val="solid"/>
            <a:round/>
            <a:headEnd/>
            <a:tailEnd/>
          </a:ln>
        </p:spPr>
        <p:txBody>
          <a:bodyPr/>
          <a:lstStyle/>
          <a:p>
            <a:endParaRPr lang="en-US"/>
          </a:p>
        </p:txBody>
      </p:sp>
      <p:sp>
        <p:nvSpPr>
          <p:cNvPr id="189452" name="Freeform 12"/>
          <p:cNvSpPr>
            <a:spLocks/>
          </p:cNvSpPr>
          <p:nvPr/>
        </p:nvSpPr>
        <p:spPr bwMode="auto">
          <a:xfrm>
            <a:off x="3509963" y="3430588"/>
            <a:ext cx="165100" cy="698500"/>
          </a:xfrm>
          <a:custGeom>
            <a:avLst/>
            <a:gdLst/>
            <a:ahLst/>
            <a:cxnLst>
              <a:cxn ang="0">
                <a:pos x="16" y="0"/>
              </a:cxn>
              <a:cxn ang="0">
                <a:pos x="0" y="271"/>
              </a:cxn>
              <a:cxn ang="0">
                <a:pos x="0" y="271"/>
              </a:cxn>
              <a:cxn ang="0">
                <a:pos x="104" y="391"/>
              </a:cxn>
              <a:cxn ang="0">
                <a:pos x="104" y="391"/>
              </a:cxn>
            </a:cxnLst>
            <a:rect l="0" t="0" r="r" b="b"/>
            <a:pathLst>
              <a:path w="104" h="391">
                <a:moveTo>
                  <a:pt x="16" y="0"/>
                </a:moveTo>
                <a:lnTo>
                  <a:pt x="0" y="271"/>
                </a:lnTo>
                <a:lnTo>
                  <a:pt x="0" y="271"/>
                </a:lnTo>
                <a:lnTo>
                  <a:pt x="104" y="391"/>
                </a:lnTo>
                <a:lnTo>
                  <a:pt x="104" y="391"/>
                </a:lnTo>
              </a:path>
            </a:pathLst>
          </a:custGeom>
          <a:noFill/>
          <a:ln w="30163">
            <a:solidFill>
              <a:schemeClr val="tx1"/>
            </a:solidFill>
            <a:prstDash val="solid"/>
            <a:round/>
            <a:headEnd/>
            <a:tailEnd/>
          </a:ln>
        </p:spPr>
        <p:txBody>
          <a:bodyPr/>
          <a:lstStyle/>
          <a:p>
            <a:endParaRPr lang="en-US"/>
          </a:p>
        </p:txBody>
      </p:sp>
      <p:sp>
        <p:nvSpPr>
          <p:cNvPr id="189453" name="Freeform 13"/>
          <p:cNvSpPr>
            <a:spLocks/>
          </p:cNvSpPr>
          <p:nvPr/>
        </p:nvSpPr>
        <p:spPr bwMode="auto">
          <a:xfrm>
            <a:off x="3497263" y="3416300"/>
            <a:ext cx="165100" cy="698500"/>
          </a:xfrm>
          <a:custGeom>
            <a:avLst/>
            <a:gdLst/>
            <a:ahLst/>
            <a:cxnLst>
              <a:cxn ang="0">
                <a:pos x="16" y="0"/>
              </a:cxn>
              <a:cxn ang="0">
                <a:pos x="0" y="271"/>
              </a:cxn>
              <a:cxn ang="0">
                <a:pos x="104" y="391"/>
              </a:cxn>
            </a:cxnLst>
            <a:rect l="0" t="0" r="r" b="b"/>
            <a:pathLst>
              <a:path w="104" h="391">
                <a:moveTo>
                  <a:pt x="16" y="0"/>
                </a:moveTo>
                <a:lnTo>
                  <a:pt x="0" y="271"/>
                </a:lnTo>
                <a:lnTo>
                  <a:pt x="104" y="391"/>
                </a:lnTo>
              </a:path>
            </a:pathLst>
          </a:custGeom>
          <a:noFill/>
          <a:ln w="30163">
            <a:solidFill>
              <a:schemeClr val="tx1"/>
            </a:solidFill>
            <a:prstDash val="solid"/>
            <a:round/>
            <a:headEnd/>
            <a:tailEnd/>
          </a:ln>
        </p:spPr>
        <p:txBody>
          <a:bodyPr/>
          <a:lstStyle/>
          <a:p>
            <a:endParaRPr lang="en-US"/>
          </a:p>
        </p:txBody>
      </p:sp>
      <p:sp>
        <p:nvSpPr>
          <p:cNvPr id="189454" name="Freeform 14"/>
          <p:cNvSpPr>
            <a:spLocks/>
          </p:cNvSpPr>
          <p:nvPr/>
        </p:nvSpPr>
        <p:spPr bwMode="auto">
          <a:xfrm>
            <a:off x="3725863" y="4297363"/>
            <a:ext cx="127000" cy="1125537"/>
          </a:xfrm>
          <a:custGeom>
            <a:avLst/>
            <a:gdLst/>
            <a:ahLst/>
            <a:cxnLst>
              <a:cxn ang="0">
                <a:pos x="0" y="0"/>
              </a:cxn>
              <a:cxn ang="0">
                <a:pos x="80" y="295"/>
              </a:cxn>
              <a:cxn ang="0">
                <a:pos x="80" y="295"/>
              </a:cxn>
              <a:cxn ang="0">
                <a:pos x="48" y="630"/>
              </a:cxn>
              <a:cxn ang="0">
                <a:pos x="48" y="630"/>
              </a:cxn>
              <a:cxn ang="0">
                <a:pos x="80" y="622"/>
              </a:cxn>
              <a:cxn ang="0">
                <a:pos x="80" y="622"/>
              </a:cxn>
            </a:cxnLst>
            <a:rect l="0" t="0" r="r" b="b"/>
            <a:pathLst>
              <a:path w="80" h="630">
                <a:moveTo>
                  <a:pt x="0" y="0"/>
                </a:moveTo>
                <a:lnTo>
                  <a:pt x="80" y="295"/>
                </a:lnTo>
                <a:lnTo>
                  <a:pt x="80" y="295"/>
                </a:lnTo>
                <a:lnTo>
                  <a:pt x="48" y="630"/>
                </a:lnTo>
                <a:lnTo>
                  <a:pt x="48" y="630"/>
                </a:lnTo>
                <a:lnTo>
                  <a:pt x="80" y="622"/>
                </a:lnTo>
                <a:lnTo>
                  <a:pt x="80" y="622"/>
                </a:lnTo>
              </a:path>
            </a:pathLst>
          </a:custGeom>
          <a:noFill/>
          <a:ln w="30163">
            <a:solidFill>
              <a:schemeClr val="tx1"/>
            </a:solidFill>
            <a:prstDash val="solid"/>
            <a:round/>
            <a:headEnd/>
            <a:tailEnd/>
          </a:ln>
        </p:spPr>
        <p:txBody>
          <a:bodyPr/>
          <a:lstStyle/>
          <a:p>
            <a:endParaRPr lang="en-US"/>
          </a:p>
        </p:txBody>
      </p:sp>
      <p:sp>
        <p:nvSpPr>
          <p:cNvPr id="189455" name="Freeform 15"/>
          <p:cNvSpPr>
            <a:spLocks/>
          </p:cNvSpPr>
          <p:nvPr/>
        </p:nvSpPr>
        <p:spPr bwMode="auto">
          <a:xfrm>
            <a:off x="3713163" y="4283075"/>
            <a:ext cx="127000" cy="1125538"/>
          </a:xfrm>
          <a:custGeom>
            <a:avLst/>
            <a:gdLst/>
            <a:ahLst/>
            <a:cxnLst>
              <a:cxn ang="0">
                <a:pos x="0" y="0"/>
              </a:cxn>
              <a:cxn ang="0">
                <a:pos x="80" y="295"/>
              </a:cxn>
              <a:cxn ang="0">
                <a:pos x="48" y="630"/>
              </a:cxn>
              <a:cxn ang="0">
                <a:pos x="80" y="622"/>
              </a:cxn>
            </a:cxnLst>
            <a:rect l="0" t="0" r="r" b="b"/>
            <a:pathLst>
              <a:path w="80" h="630">
                <a:moveTo>
                  <a:pt x="0" y="0"/>
                </a:moveTo>
                <a:lnTo>
                  <a:pt x="80" y="295"/>
                </a:lnTo>
                <a:lnTo>
                  <a:pt x="48" y="630"/>
                </a:lnTo>
                <a:lnTo>
                  <a:pt x="80" y="622"/>
                </a:lnTo>
              </a:path>
            </a:pathLst>
          </a:custGeom>
          <a:noFill/>
          <a:ln w="30163">
            <a:solidFill>
              <a:schemeClr val="tx1"/>
            </a:solidFill>
            <a:prstDash val="solid"/>
            <a:round/>
            <a:headEnd/>
            <a:tailEnd/>
          </a:ln>
        </p:spPr>
        <p:txBody>
          <a:bodyPr/>
          <a:lstStyle/>
          <a:p>
            <a:endParaRPr lang="en-US"/>
          </a:p>
        </p:txBody>
      </p:sp>
      <p:sp>
        <p:nvSpPr>
          <p:cNvPr id="189456" name="Freeform 16"/>
          <p:cNvSpPr>
            <a:spLocks/>
          </p:cNvSpPr>
          <p:nvPr/>
        </p:nvSpPr>
        <p:spPr bwMode="auto">
          <a:xfrm>
            <a:off x="3509963" y="4354513"/>
            <a:ext cx="114300" cy="1339850"/>
          </a:xfrm>
          <a:custGeom>
            <a:avLst/>
            <a:gdLst/>
            <a:ahLst/>
            <a:cxnLst>
              <a:cxn ang="0">
                <a:pos x="56" y="0"/>
              </a:cxn>
              <a:cxn ang="0">
                <a:pos x="72" y="295"/>
              </a:cxn>
              <a:cxn ang="0">
                <a:pos x="72" y="295"/>
              </a:cxn>
              <a:cxn ang="0">
                <a:pos x="0" y="726"/>
              </a:cxn>
              <a:cxn ang="0">
                <a:pos x="0" y="726"/>
              </a:cxn>
              <a:cxn ang="0">
                <a:pos x="24" y="750"/>
              </a:cxn>
              <a:cxn ang="0">
                <a:pos x="24" y="750"/>
              </a:cxn>
            </a:cxnLst>
            <a:rect l="0" t="0" r="r" b="b"/>
            <a:pathLst>
              <a:path w="72" h="750">
                <a:moveTo>
                  <a:pt x="56" y="0"/>
                </a:moveTo>
                <a:lnTo>
                  <a:pt x="72" y="295"/>
                </a:lnTo>
                <a:lnTo>
                  <a:pt x="72" y="295"/>
                </a:lnTo>
                <a:lnTo>
                  <a:pt x="0" y="726"/>
                </a:lnTo>
                <a:lnTo>
                  <a:pt x="0" y="726"/>
                </a:lnTo>
                <a:lnTo>
                  <a:pt x="24" y="750"/>
                </a:lnTo>
                <a:lnTo>
                  <a:pt x="24" y="750"/>
                </a:lnTo>
              </a:path>
            </a:pathLst>
          </a:custGeom>
          <a:noFill/>
          <a:ln w="30163">
            <a:solidFill>
              <a:schemeClr val="tx1"/>
            </a:solidFill>
            <a:prstDash val="solid"/>
            <a:round/>
            <a:headEnd/>
            <a:tailEnd/>
          </a:ln>
        </p:spPr>
        <p:txBody>
          <a:bodyPr/>
          <a:lstStyle/>
          <a:p>
            <a:endParaRPr lang="en-US"/>
          </a:p>
        </p:txBody>
      </p:sp>
      <p:sp>
        <p:nvSpPr>
          <p:cNvPr id="189457" name="Freeform 17"/>
          <p:cNvSpPr>
            <a:spLocks/>
          </p:cNvSpPr>
          <p:nvPr/>
        </p:nvSpPr>
        <p:spPr bwMode="auto">
          <a:xfrm>
            <a:off x="3497263" y="4340225"/>
            <a:ext cx="114300" cy="1339850"/>
          </a:xfrm>
          <a:custGeom>
            <a:avLst/>
            <a:gdLst/>
            <a:ahLst/>
            <a:cxnLst>
              <a:cxn ang="0">
                <a:pos x="56" y="0"/>
              </a:cxn>
              <a:cxn ang="0">
                <a:pos x="72" y="295"/>
              </a:cxn>
              <a:cxn ang="0">
                <a:pos x="0" y="726"/>
              </a:cxn>
              <a:cxn ang="0">
                <a:pos x="24" y="750"/>
              </a:cxn>
            </a:cxnLst>
            <a:rect l="0" t="0" r="r" b="b"/>
            <a:pathLst>
              <a:path w="72" h="750">
                <a:moveTo>
                  <a:pt x="56" y="0"/>
                </a:moveTo>
                <a:lnTo>
                  <a:pt x="72" y="295"/>
                </a:lnTo>
                <a:lnTo>
                  <a:pt x="0" y="726"/>
                </a:lnTo>
                <a:lnTo>
                  <a:pt x="24" y="750"/>
                </a:lnTo>
              </a:path>
            </a:pathLst>
          </a:custGeom>
          <a:noFill/>
          <a:ln w="30163">
            <a:solidFill>
              <a:schemeClr val="tx1"/>
            </a:solidFill>
            <a:prstDash val="solid"/>
            <a:round/>
            <a:headEnd/>
            <a:tailEnd/>
          </a:ln>
        </p:spPr>
        <p:txBody>
          <a:bodyPr/>
          <a:lstStyle/>
          <a:p>
            <a:endParaRPr lang="en-US"/>
          </a:p>
        </p:txBody>
      </p:sp>
      <p:sp>
        <p:nvSpPr>
          <p:cNvPr id="189458" name="Line 18"/>
          <p:cNvSpPr>
            <a:spLocks noChangeShapeType="1"/>
          </p:cNvSpPr>
          <p:nvPr/>
        </p:nvSpPr>
        <p:spPr bwMode="auto">
          <a:xfrm flipV="1">
            <a:off x="3814763" y="2789238"/>
            <a:ext cx="265112" cy="200025"/>
          </a:xfrm>
          <a:prstGeom prst="line">
            <a:avLst/>
          </a:prstGeom>
          <a:noFill/>
          <a:ln w="17463">
            <a:solidFill>
              <a:schemeClr val="tx1"/>
            </a:solidFill>
            <a:round/>
            <a:headEnd/>
            <a:tailEnd/>
          </a:ln>
        </p:spPr>
        <p:txBody>
          <a:bodyPr/>
          <a:lstStyle/>
          <a:p>
            <a:endParaRPr lang="en-US"/>
          </a:p>
        </p:txBody>
      </p:sp>
      <p:sp>
        <p:nvSpPr>
          <p:cNvPr id="189459" name="Rectangle 19"/>
          <p:cNvSpPr>
            <a:spLocks noChangeArrowheads="1"/>
          </p:cNvSpPr>
          <p:nvPr/>
        </p:nvSpPr>
        <p:spPr bwMode="auto">
          <a:xfrm>
            <a:off x="5005388" y="3429000"/>
            <a:ext cx="2268537" cy="1765300"/>
          </a:xfrm>
          <a:prstGeom prst="rect">
            <a:avLst/>
          </a:prstGeom>
          <a:solidFill>
            <a:srgbClr val="FFFFFF"/>
          </a:solidFill>
          <a:ln w="17463">
            <a:solidFill>
              <a:srgbClr val="000000"/>
            </a:solidFill>
            <a:miter lim="800000"/>
            <a:headEnd/>
            <a:tailEnd/>
          </a:ln>
        </p:spPr>
        <p:txBody>
          <a:bodyPr/>
          <a:lstStyle/>
          <a:p>
            <a:endParaRPr lang="en-US"/>
          </a:p>
        </p:txBody>
      </p:sp>
      <p:sp>
        <p:nvSpPr>
          <p:cNvPr id="189460" name="Rectangle 20"/>
          <p:cNvSpPr>
            <a:spLocks noChangeArrowheads="1"/>
          </p:cNvSpPr>
          <p:nvPr/>
        </p:nvSpPr>
        <p:spPr bwMode="auto">
          <a:xfrm>
            <a:off x="5272088" y="3757613"/>
            <a:ext cx="455612" cy="554037"/>
          </a:xfrm>
          <a:prstGeom prst="rect">
            <a:avLst/>
          </a:prstGeom>
          <a:solidFill>
            <a:srgbClr val="FFFFFF"/>
          </a:solidFill>
          <a:ln w="17463">
            <a:solidFill>
              <a:srgbClr val="000000"/>
            </a:solidFill>
            <a:miter lim="800000"/>
            <a:headEnd/>
            <a:tailEnd/>
          </a:ln>
        </p:spPr>
        <p:txBody>
          <a:bodyPr/>
          <a:lstStyle/>
          <a:p>
            <a:endParaRPr lang="en-US"/>
          </a:p>
        </p:txBody>
      </p:sp>
      <p:sp>
        <p:nvSpPr>
          <p:cNvPr id="189461" name="Rectangle 21"/>
          <p:cNvSpPr>
            <a:spLocks noChangeArrowheads="1"/>
          </p:cNvSpPr>
          <p:nvPr/>
        </p:nvSpPr>
        <p:spPr bwMode="auto">
          <a:xfrm>
            <a:off x="5372100" y="4297363"/>
            <a:ext cx="1497013" cy="611187"/>
          </a:xfrm>
          <a:prstGeom prst="rect">
            <a:avLst/>
          </a:prstGeom>
          <a:solidFill>
            <a:srgbClr val="FFFFFF"/>
          </a:solidFill>
          <a:ln w="17463">
            <a:solidFill>
              <a:srgbClr val="000000"/>
            </a:solidFill>
            <a:miter lim="800000"/>
            <a:headEnd/>
            <a:tailEnd/>
          </a:ln>
        </p:spPr>
        <p:txBody>
          <a:bodyPr/>
          <a:lstStyle/>
          <a:p>
            <a:endParaRPr lang="en-US"/>
          </a:p>
        </p:txBody>
      </p:sp>
      <p:sp>
        <p:nvSpPr>
          <p:cNvPr id="189462" name="Rectangle 22"/>
          <p:cNvSpPr>
            <a:spLocks noChangeArrowheads="1"/>
          </p:cNvSpPr>
          <p:nvPr/>
        </p:nvSpPr>
        <p:spPr bwMode="auto">
          <a:xfrm>
            <a:off x="5715000" y="3657600"/>
            <a:ext cx="747713" cy="654050"/>
          </a:xfrm>
          <a:prstGeom prst="rect">
            <a:avLst/>
          </a:prstGeom>
          <a:solidFill>
            <a:srgbClr val="FFFFFF"/>
          </a:solidFill>
          <a:ln w="17463">
            <a:solidFill>
              <a:srgbClr val="000000"/>
            </a:solidFill>
            <a:miter lim="800000"/>
            <a:headEnd/>
            <a:tailEnd/>
          </a:ln>
        </p:spPr>
        <p:txBody>
          <a:bodyPr/>
          <a:lstStyle/>
          <a:p>
            <a:endParaRPr lang="en-US"/>
          </a:p>
        </p:txBody>
      </p:sp>
      <p:sp>
        <p:nvSpPr>
          <p:cNvPr id="189463" name="Rectangle 23"/>
          <p:cNvSpPr>
            <a:spLocks noChangeArrowheads="1"/>
          </p:cNvSpPr>
          <p:nvPr/>
        </p:nvSpPr>
        <p:spPr bwMode="auto">
          <a:xfrm>
            <a:off x="6310313" y="3757613"/>
            <a:ext cx="646112" cy="554037"/>
          </a:xfrm>
          <a:prstGeom prst="rect">
            <a:avLst/>
          </a:prstGeom>
          <a:solidFill>
            <a:srgbClr val="FFFFFF"/>
          </a:solidFill>
          <a:ln w="17463">
            <a:solidFill>
              <a:srgbClr val="000000"/>
            </a:solidFill>
            <a:miter lim="800000"/>
            <a:headEnd/>
            <a:tailEnd/>
          </a:ln>
        </p:spPr>
        <p:txBody>
          <a:bodyPr/>
          <a:lstStyle/>
          <a:p>
            <a:endParaRPr lang="en-US"/>
          </a:p>
        </p:txBody>
      </p:sp>
      <p:sp>
        <p:nvSpPr>
          <p:cNvPr id="189464" name="Rectangle 24"/>
          <p:cNvSpPr>
            <a:spLocks noChangeArrowheads="1"/>
          </p:cNvSpPr>
          <p:nvPr/>
        </p:nvSpPr>
        <p:spPr bwMode="auto">
          <a:xfrm>
            <a:off x="5880100" y="4297363"/>
            <a:ext cx="455613" cy="611187"/>
          </a:xfrm>
          <a:prstGeom prst="rect">
            <a:avLst/>
          </a:prstGeom>
          <a:solidFill>
            <a:srgbClr val="FFFFFF"/>
          </a:solidFill>
          <a:ln w="17463">
            <a:solidFill>
              <a:srgbClr val="000000"/>
            </a:solidFill>
            <a:miter lim="800000"/>
            <a:headEnd/>
            <a:tailEnd/>
          </a:ln>
        </p:spPr>
        <p:txBody>
          <a:bodyPr/>
          <a:lstStyle/>
          <a:p>
            <a:endParaRPr lang="en-US"/>
          </a:p>
        </p:txBody>
      </p:sp>
      <p:sp>
        <p:nvSpPr>
          <p:cNvPr id="189465" name="Rectangle 25"/>
          <p:cNvSpPr>
            <a:spLocks noChangeArrowheads="1"/>
          </p:cNvSpPr>
          <p:nvPr/>
        </p:nvSpPr>
        <p:spPr bwMode="auto">
          <a:xfrm>
            <a:off x="54864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189466" name="Rectangle 26"/>
          <p:cNvSpPr>
            <a:spLocks noChangeArrowheads="1"/>
          </p:cNvSpPr>
          <p:nvPr/>
        </p:nvSpPr>
        <p:spPr bwMode="auto">
          <a:xfrm>
            <a:off x="56896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189467" name="Rectangle 27"/>
          <p:cNvSpPr>
            <a:spLocks noChangeArrowheads="1"/>
          </p:cNvSpPr>
          <p:nvPr/>
        </p:nvSpPr>
        <p:spPr bwMode="auto">
          <a:xfrm>
            <a:off x="6032500" y="4452938"/>
            <a:ext cx="176213" cy="455612"/>
          </a:xfrm>
          <a:prstGeom prst="rect">
            <a:avLst/>
          </a:prstGeom>
          <a:solidFill>
            <a:srgbClr val="FFFFFF"/>
          </a:solidFill>
          <a:ln w="17463">
            <a:solidFill>
              <a:srgbClr val="000000"/>
            </a:solidFill>
            <a:miter lim="800000"/>
            <a:headEnd/>
            <a:tailEnd/>
          </a:ln>
        </p:spPr>
        <p:txBody>
          <a:bodyPr/>
          <a:lstStyle/>
          <a:p>
            <a:endParaRPr lang="en-US"/>
          </a:p>
        </p:txBody>
      </p:sp>
      <p:sp>
        <p:nvSpPr>
          <p:cNvPr id="189468" name="Rectangle 28"/>
          <p:cNvSpPr>
            <a:spLocks noChangeArrowheads="1"/>
          </p:cNvSpPr>
          <p:nvPr/>
        </p:nvSpPr>
        <p:spPr bwMode="auto">
          <a:xfrm>
            <a:off x="64246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189469" name="Rectangle 29"/>
          <p:cNvSpPr>
            <a:spLocks noChangeArrowheads="1"/>
          </p:cNvSpPr>
          <p:nvPr/>
        </p:nvSpPr>
        <p:spPr bwMode="auto">
          <a:xfrm>
            <a:off x="66405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189470" name="Rectangle 30"/>
          <p:cNvSpPr>
            <a:spLocks noChangeArrowheads="1"/>
          </p:cNvSpPr>
          <p:nvPr/>
        </p:nvSpPr>
        <p:spPr bwMode="auto">
          <a:xfrm>
            <a:off x="5461000" y="5392738"/>
            <a:ext cx="2643188"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34" charset="0"/>
              </a:rPr>
              <a:t>architectural design</a:t>
            </a:r>
            <a:endParaRPr lang="en-US" sz="1800" b="1">
              <a:latin typeface="Helvetica" pitchFamily="34" charset="0"/>
            </a:endParaRPr>
          </a:p>
        </p:txBody>
      </p:sp>
      <p:sp>
        <p:nvSpPr>
          <p:cNvPr id="189471" name="Line 31"/>
          <p:cNvSpPr>
            <a:spLocks noChangeShapeType="1"/>
          </p:cNvSpPr>
          <p:nvPr/>
        </p:nvSpPr>
        <p:spPr bwMode="auto">
          <a:xfrm>
            <a:off x="4333875" y="3429000"/>
            <a:ext cx="857250" cy="474663"/>
          </a:xfrm>
          <a:prstGeom prst="line">
            <a:avLst/>
          </a:prstGeom>
          <a:noFill/>
          <a:ln w="57150">
            <a:solidFill>
              <a:schemeClr val="hlink"/>
            </a:solidFill>
            <a:round/>
            <a:headEnd/>
            <a:tailEnd type="triangle" w="med" len="med"/>
          </a:ln>
          <a:effectLst/>
        </p:spPr>
        <p:txBody>
          <a:bodyPr wrap="none" anchor="ct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125" name="Slide Number Placeholder 4"/>
          <p:cNvSpPr>
            <a:spLocks noGrp="1"/>
          </p:cNvSpPr>
          <p:nvPr>
            <p:ph type="sldNum" sz="quarter" idx="11"/>
          </p:nvPr>
        </p:nvSpPr>
        <p:spPr/>
        <p:txBody>
          <a:bodyPr/>
          <a:lstStyle/>
          <a:p>
            <a:fld id="{3E911631-1370-43A1-8629-917046164FBC}" type="slidenum">
              <a:rPr lang="en-US"/>
              <a:pPr/>
              <a:t>21</a:t>
            </a:fld>
            <a:endParaRPr lang="en-US"/>
          </a:p>
        </p:txBody>
      </p:sp>
      <p:sp>
        <p:nvSpPr>
          <p:cNvPr id="190466" name="Rectangle 2"/>
          <p:cNvSpPr>
            <a:spLocks noGrp="1" noChangeArrowheads="1"/>
          </p:cNvSpPr>
          <p:nvPr>
            <p:ph type="title"/>
          </p:nvPr>
        </p:nvSpPr>
        <p:spPr>
          <a:xfrm>
            <a:off x="1219200" y="1066800"/>
            <a:ext cx="7265988" cy="457200"/>
          </a:xfrm>
          <a:noFill/>
          <a:ln/>
        </p:spPr>
        <p:txBody>
          <a:bodyPr lIns="90487" tIns="44450" rIns="90487" bIns="44450" anchor="ctr"/>
          <a:lstStyle/>
          <a:p>
            <a:r>
              <a:rPr lang="en-US"/>
              <a:t>Deriving Program Architecture</a:t>
            </a:r>
          </a:p>
        </p:txBody>
      </p:sp>
      <p:sp>
        <p:nvSpPr>
          <p:cNvPr id="190467" name="Oval 3"/>
          <p:cNvSpPr>
            <a:spLocks noChangeArrowheads="1"/>
          </p:cNvSpPr>
          <p:nvPr/>
        </p:nvSpPr>
        <p:spPr bwMode="auto">
          <a:xfrm>
            <a:off x="2768600" y="2349500"/>
            <a:ext cx="304800" cy="339725"/>
          </a:xfrm>
          <a:prstGeom prst="ellipse">
            <a:avLst/>
          </a:prstGeom>
          <a:solidFill>
            <a:schemeClr val="bg2"/>
          </a:solidFill>
          <a:ln w="25400">
            <a:solidFill>
              <a:schemeClr val="tx1"/>
            </a:solidFill>
            <a:round/>
            <a:headEnd/>
            <a:tailEnd/>
          </a:ln>
          <a:effectLst/>
        </p:spPr>
        <p:txBody>
          <a:bodyPr wrap="none" anchor="ctr"/>
          <a:lstStyle/>
          <a:p>
            <a:endParaRPr lang="en-US"/>
          </a:p>
        </p:txBody>
      </p:sp>
      <p:sp>
        <p:nvSpPr>
          <p:cNvPr id="190468" name="Oval 4"/>
          <p:cNvSpPr>
            <a:spLocks noChangeArrowheads="1"/>
          </p:cNvSpPr>
          <p:nvPr/>
        </p:nvSpPr>
        <p:spPr bwMode="auto">
          <a:xfrm>
            <a:off x="2755900" y="2338388"/>
            <a:ext cx="330200" cy="363537"/>
          </a:xfrm>
          <a:prstGeom prst="ellipse">
            <a:avLst/>
          </a:prstGeom>
          <a:noFill/>
          <a:ln w="25400">
            <a:solidFill>
              <a:schemeClr val="tx1"/>
            </a:solidFill>
            <a:round/>
            <a:headEnd/>
            <a:tailEnd/>
          </a:ln>
          <a:effectLst/>
        </p:spPr>
        <p:txBody>
          <a:bodyPr wrap="none" anchor="ctr"/>
          <a:lstStyle/>
          <a:p>
            <a:endParaRPr lang="en-US"/>
          </a:p>
        </p:txBody>
      </p:sp>
      <p:sp>
        <p:nvSpPr>
          <p:cNvPr id="190469" name="Oval 5"/>
          <p:cNvSpPr>
            <a:spLocks noChangeArrowheads="1"/>
          </p:cNvSpPr>
          <p:nvPr/>
        </p:nvSpPr>
        <p:spPr bwMode="auto">
          <a:xfrm>
            <a:off x="2197100" y="2120900"/>
            <a:ext cx="304800" cy="339725"/>
          </a:xfrm>
          <a:prstGeom prst="ellipse">
            <a:avLst/>
          </a:prstGeom>
          <a:solidFill>
            <a:schemeClr val="bg2"/>
          </a:solidFill>
          <a:ln w="25400">
            <a:solidFill>
              <a:schemeClr val="tx1"/>
            </a:solidFill>
            <a:round/>
            <a:headEnd/>
            <a:tailEnd/>
          </a:ln>
          <a:effectLst/>
        </p:spPr>
        <p:txBody>
          <a:bodyPr wrap="none" anchor="ctr"/>
          <a:lstStyle/>
          <a:p>
            <a:endParaRPr lang="en-US"/>
          </a:p>
        </p:txBody>
      </p:sp>
      <p:sp>
        <p:nvSpPr>
          <p:cNvPr id="190470" name="Oval 6"/>
          <p:cNvSpPr>
            <a:spLocks noChangeArrowheads="1"/>
          </p:cNvSpPr>
          <p:nvPr/>
        </p:nvSpPr>
        <p:spPr bwMode="auto">
          <a:xfrm>
            <a:off x="2184400" y="2109788"/>
            <a:ext cx="330200" cy="363537"/>
          </a:xfrm>
          <a:prstGeom prst="ellipse">
            <a:avLst/>
          </a:prstGeom>
          <a:noFill/>
          <a:ln w="25400">
            <a:solidFill>
              <a:schemeClr val="tx1"/>
            </a:solidFill>
            <a:round/>
            <a:headEnd/>
            <a:tailEnd/>
          </a:ln>
          <a:effectLst/>
        </p:spPr>
        <p:txBody>
          <a:bodyPr wrap="none" anchor="ctr"/>
          <a:lstStyle/>
          <a:p>
            <a:endParaRPr lang="en-US"/>
          </a:p>
        </p:txBody>
      </p:sp>
      <p:sp>
        <p:nvSpPr>
          <p:cNvPr id="190471" name="Oval 7"/>
          <p:cNvSpPr>
            <a:spLocks noChangeArrowheads="1"/>
          </p:cNvSpPr>
          <p:nvPr/>
        </p:nvSpPr>
        <p:spPr bwMode="auto">
          <a:xfrm>
            <a:off x="4165600" y="2235200"/>
            <a:ext cx="304800" cy="339725"/>
          </a:xfrm>
          <a:prstGeom prst="ellipse">
            <a:avLst/>
          </a:prstGeom>
          <a:solidFill>
            <a:schemeClr val="hlink"/>
          </a:solidFill>
          <a:ln w="25400">
            <a:solidFill>
              <a:schemeClr val="tx1"/>
            </a:solidFill>
            <a:round/>
            <a:headEnd/>
            <a:tailEnd/>
          </a:ln>
          <a:effectLst/>
        </p:spPr>
        <p:txBody>
          <a:bodyPr wrap="none" anchor="ctr"/>
          <a:lstStyle/>
          <a:p>
            <a:endParaRPr lang="en-US"/>
          </a:p>
        </p:txBody>
      </p:sp>
      <p:sp>
        <p:nvSpPr>
          <p:cNvPr id="190472" name="Oval 8"/>
          <p:cNvSpPr>
            <a:spLocks noChangeArrowheads="1"/>
          </p:cNvSpPr>
          <p:nvPr/>
        </p:nvSpPr>
        <p:spPr bwMode="auto">
          <a:xfrm>
            <a:off x="4152900" y="2224088"/>
            <a:ext cx="330200" cy="363537"/>
          </a:xfrm>
          <a:prstGeom prst="ellipse">
            <a:avLst/>
          </a:prstGeom>
          <a:noFill/>
          <a:ln w="25400">
            <a:solidFill>
              <a:schemeClr val="tx1"/>
            </a:solidFill>
            <a:round/>
            <a:headEnd/>
            <a:tailEnd/>
          </a:ln>
          <a:effectLst/>
        </p:spPr>
        <p:txBody>
          <a:bodyPr wrap="none" anchor="ctr"/>
          <a:lstStyle/>
          <a:p>
            <a:endParaRPr lang="en-US"/>
          </a:p>
        </p:txBody>
      </p:sp>
      <p:sp>
        <p:nvSpPr>
          <p:cNvPr id="190473" name="Oval 9"/>
          <p:cNvSpPr>
            <a:spLocks noChangeArrowheads="1"/>
          </p:cNvSpPr>
          <p:nvPr/>
        </p:nvSpPr>
        <p:spPr bwMode="auto">
          <a:xfrm>
            <a:off x="4851400" y="1981200"/>
            <a:ext cx="304800" cy="328613"/>
          </a:xfrm>
          <a:prstGeom prst="ellipse">
            <a:avLst/>
          </a:prstGeom>
          <a:solidFill>
            <a:schemeClr val="folHlink"/>
          </a:solidFill>
          <a:ln w="25400">
            <a:solidFill>
              <a:schemeClr val="tx1"/>
            </a:solidFill>
            <a:round/>
            <a:headEnd/>
            <a:tailEnd/>
          </a:ln>
          <a:effectLst/>
        </p:spPr>
        <p:txBody>
          <a:bodyPr wrap="none" anchor="ctr"/>
          <a:lstStyle/>
          <a:p>
            <a:endParaRPr lang="en-US"/>
          </a:p>
        </p:txBody>
      </p:sp>
      <p:sp>
        <p:nvSpPr>
          <p:cNvPr id="190474" name="Oval 10"/>
          <p:cNvSpPr>
            <a:spLocks noChangeArrowheads="1"/>
          </p:cNvSpPr>
          <p:nvPr/>
        </p:nvSpPr>
        <p:spPr bwMode="auto">
          <a:xfrm>
            <a:off x="4838700" y="19685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75" name="Oval 11"/>
          <p:cNvSpPr>
            <a:spLocks noChangeArrowheads="1"/>
          </p:cNvSpPr>
          <p:nvPr/>
        </p:nvSpPr>
        <p:spPr bwMode="auto">
          <a:xfrm>
            <a:off x="5626100" y="2044700"/>
            <a:ext cx="304800" cy="327025"/>
          </a:xfrm>
          <a:prstGeom prst="ellipse">
            <a:avLst/>
          </a:prstGeom>
          <a:solidFill>
            <a:schemeClr val="bg1"/>
          </a:solidFill>
          <a:ln w="25400">
            <a:solidFill>
              <a:schemeClr val="tx1"/>
            </a:solidFill>
            <a:round/>
            <a:headEnd/>
            <a:tailEnd/>
          </a:ln>
          <a:effectLst/>
        </p:spPr>
        <p:txBody>
          <a:bodyPr wrap="none" anchor="ctr"/>
          <a:lstStyle/>
          <a:p>
            <a:endParaRPr lang="en-US"/>
          </a:p>
        </p:txBody>
      </p:sp>
      <p:sp>
        <p:nvSpPr>
          <p:cNvPr id="190476" name="Oval 12"/>
          <p:cNvSpPr>
            <a:spLocks noChangeArrowheads="1"/>
          </p:cNvSpPr>
          <p:nvPr/>
        </p:nvSpPr>
        <p:spPr bwMode="auto">
          <a:xfrm>
            <a:off x="5613400" y="20320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77" name="Oval 13"/>
          <p:cNvSpPr>
            <a:spLocks noChangeArrowheads="1"/>
          </p:cNvSpPr>
          <p:nvPr/>
        </p:nvSpPr>
        <p:spPr bwMode="auto">
          <a:xfrm>
            <a:off x="4076700" y="2959100"/>
            <a:ext cx="304800" cy="327025"/>
          </a:xfrm>
          <a:prstGeom prst="ellipse">
            <a:avLst/>
          </a:prstGeom>
          <a:solidFill>
            <a:srgbClr val="B3B900"/>
          </a:solidFill>
          <a:ln w="25400">
            <a:solidFill>
              <a:schemeClr val="tx1"/>
            </a:solidFill>
            <a:round/>
            <a:headEnd/>
            <a:tailEnd/>
          </a:ln>
          <a:effectLst/>
        </p:spPr>
        <p:txBody>
          <a:bodyPr wrap="none" anchor="ctr"/>
          <a:lstStyle/>
          <a:p>
            <a:endParaRPr lang="en-US"/>
          </a:p>
        </p:txBody>
      </p:sp>
      <p:sp>
        <p:nvSpPr>
          <p:cNvPr id="190478" name="Oval 14"/>
          <p:cNvSpPr>
            <a:spLocks noChangeArrowheads="1"/>
          </p:cNvSpPr>
          <p:nvPr/>
        </p:nvSpPr>
        <p:spPr bwMode="auto">
          <a:xfrm>
            <a:off x="4064000" y="29464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79" name="Oval 15"/>
          <p:cNvSpPr>
            <a:spLocks noChangeArrowheads="1"/>
          </p:cNvSpPr>
          <p:nvPr/>
        </p:nvSpPr>
        <p:spPr bwMode="auto">
          <a:xfrm>
            <a:off x="4787900" y="3073400"/>
            <a:ext cx="304800" cy="327025"/>
          </a:xfrm>
          <a:prstGeom prst="ellipse">
            <a:avLst/>
          </a:prstGeom>
          <a:solidFill>
            <a:srgbClr val="EAEC5E"/>
          </a:solidFill>
          <a:ln w="25400">
            <a:solidFill>
              <a:schemeClr val="tx1"/>
            </a:solidFill>
            <a:round/>
            <a:headEnd/>
            <a:tailEnd/>
          </a:ln>
          <a:effectLst/>
        </p:spPr>
        <p:txBody>
          <a:bodyPr wrap="none" anchor="ctr"/>
          <a:lstStyle/>
          <a:p>
            <a:endParaRPr lang="en-US"/>
          </a:p>
        </p:txBody>
      </p:sp>
      <p:sp>
        <p:nvSpPr>
          <p:cNvPr id="190480" name="Oval 16"/>
          <p:cNvSpPr>
            <a:spLocks noChangeArrowheads="1"/>
          </p:cNvSpPr>
          <p:nvPr/>
        </p:nvSpPr>
        <p:spPr bwMode="auto">
          <a:xfrm>
            <a:off x="4775200" y="30607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81" name="Oval 17"/>
          <p:cNvSpPr>
            <a:spLocks noChangeArrowheads="1"/>
          </p:cNvSpPr>
          <p:nvPr/>
        </p:nvSpPr>
        <p:spPr bwMode="auto">
          <a:xfrm>
            <a:off x="5334000" y="2667000"/>
            <a:ext cx="304800" cy="328613"/>
          </a:xfrm>
          <a:prstGeom prst="ellipse">
            <a:avLst/>
          </a:prstGeom>
          <a:solidFill>
            <a:schemeClr val="tx2"/>
          </a:solidFill>
          <a:ln w="25400">
            <a:solidFill>
              <a:schemeClr val="tx1"/>
            </a:solidFill>
            <a:round/>
            <a:headEnd/>
            <a:tailEnd/>
          </a:ln>
          <a:effectLst/>
        </p:spPr>
        <p:txBody>
          <a:bodyPr wrap="none" anchor="ctr"/>
          <a:lstStyle/>
          <a:p>
            <a:endParaRPr lang="en-US"/>
          </a:p>
        </p:txBody>
      </p:sp>
      <p:sp>
        <p:nvSpPr>
          <p:cNvPr id="190482" name="Oval 18"/>
          <p:cNvSpPr>
            <a:spLocks noChangeArrowheads="1"/>
          </p:cNvSpPr>
          <p:nvPr/>
        </p:nvSpPr>
        <p:spPr bwMode="auto">
          <a:xfrm>
            <a:off x="5321300" y="26543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83" name="Oval 19"/>
          <p:cNvSpPr>
            <a:spLocks noChangeArrowheads="1"/>
          </p:cNvSpPr>
          <p:nvPr/>
        </p:nvSpPr>
        <p:spPr bwMode="auto">
          <a:xfrm>
            <a:off x="5308600" y="3530600"/>
            <a:ext cx="304800" cy="327025"/>
          </a:xfrm>
          <a:prstGeom prst="ellipse">
            <a:avLst/>
          </a:prstGeom>
          <a:solidFill>
            <a:schemeClr val="tx2"/>
          </a:solidFill>
          <a:ln w="25400">
            <a:solidFill>
              <a:schemeClr val="tx1"/>
            </a:solidFill>
            <a:round/>
            <a:headEnd/>
            <a:tailEnd/>
          </a:ln>
          <a:effectLst/>
        </p:spPr>
        <p:txBody>
          <a:bodyPr wrap="none" anchor="ctr"/>
          <a:lstStyle/>
          <a:p>
            <a:endParaRPr lang="en-US"/>
          </a:p>
        </p:txBody>
      </p:sp>
      <p:sp>
        <p:nvSpPr>
          <p:cNvPr id="190484" name="Oval 20"/>
          <p:cNvSpPr>
            <a:spLocks noChangeArrowheads="1"/>
          </p:cNvSpPr>
          <p:nvPr/>
        </p:nvSpPr>
        <p:spPr bwMode="auto">
          <a:xfrm>
            <a:off x="5295900" y="35179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85" name="Oval 21"/>
          <p:cNvSpPr>
            <a:spLocks noChangeArrowheads="1"/>
          </p:cNvSpPr>
          <p:nvPr/>
        </p:nvSpPr>
        <p:spPr bwMode="auto">
          <a:xfrm>
            <a:off x="5905500" y="3124200"/>
            <a:ext cx="304800" cy="328613"/>
          </a:xfrm>
          <a:prstGeom prst="ellipse">
            <a:avLst/>
          </a:prstGeom>
          <a:solidFill>
            <a:schemeClr val="tx2"/>
          </a:solidFill>
          <a:ln w="25400">
            <a:solidFill>
              <a:schemeClr val="tx1"/>
            </a:solidFill>
            <a:round/>
            <a:headEnd/>
            <a:tailEnd/>
          </a:ln>
          <a:effectLst/>
        </p:spPr>
        <p:txBody>
          <a:bodyPr wrap="none" anchor="ctr"/>
          <a:lstStyle/>
          <a:p>
            <a:endParaRPr lang="en-US"/>
          </a:p>
        </p:txBody>
      </p:sp>
      <p:sp>
        <p:nvSpPr>
          <p:cNvPr id="190486" name="Oval 22"/>
          <p:cNvSpPr>
            <a:spLocks noChangeArrowheads="1"/>
          </p:cNvSpPr>
          <p:nvPr/>
        </p:nvSpPr>
        <p:spPr bwMode="auto">
          <a:xfrm>
            <a:off x="5892800" y="31115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87" name="Oval 23"/>
          <p:cNvSpPr>
            <a:spLocks noChangeArrowheads="1"/>
          </p:cNvSpPr>
          <p:nvPr/>
        </p:nvSpPr>
        <p:spPr bwMode="auto">
          <a:xfrm>
            <a:off x="3479800" y="3441700"/>
            <a:ext cx="304800" cy="327025"/>
          </a:xfrm>
          <a:prstGeom prst="ellipse">
            <a:avLst/>
          </a:prstGeom>
          <a:solidFill>
            <a:srgbClr val="3C0023"/>
          </a:solidFill>
          <a:ln w="25400">
            <a:solidFill>
              <a:schemeClr val="tx1"/>
            </a:solidFill>
            <a:round/>
            <a:headEnd/>
            <a:tailEnd/>
          </a:ln>
          <a:effectLst/>
        </p:spPr>
        <p:txBody>
          <a:bodyPr wrap="none" anchor="ctr"/>
          <a:lstStyle/>
          <a:p>
            <a:endParaRPr lang="en-US"/>
          </a:p>
        </p:txBody>
      </p:sp>
      <p:sp>
        <p:nvSpPr>
          <p:cNvPr id="190488" name="Oval 24"/>
          <p:cNvSpPr>
            <a:spLocks noChangeArrowheads="1"/>
          </p:cNvSpPr>
          <p:nvPr/>
        </p:nvSpPr>
        <p:spPr bwMode="auto">
          <a:xfrm>
            <a:off x="3467100" y="34290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89" name="Oval 25"/>
          <p:cNvSpPr>
            <a:spLocks noChangeArrowheads="1"/>
          </p:cNvSpPr>
          <p:nvPr/>
        </p:nvSpPr>
        <p:spPr bwMode="auto">
          <a:xfrm>
            <a:off x="3848100" y="4038600"/>
            <a:ext cx="304800" cy="328613"/>
          </a:xfrm>
          <a:prstGeom prst="ellipse">
            <a:avLst/>
          </a:prstGeom>
          <a:solidFill>
            <a:srgbClr val="6E0043"/>
          </a:solidFill>
          <a:ln w="25400">
            <a:solidFill>
              <a:schemeClr val="tx1"/>
            </a:solidFill>
            <a:round/>
            <a:headEnd/>
            <a:tailEnd/>
          </a:ln>
          <a:effectLst/>
        </p:spPr>
        <p:txBody>
          <a:bodyPr wrap="none" anchor="ctr"/>
          <a:lstStyle/>
          <a:p>
            <a:endParaRPr lang="en-US"/>
          </a:p>
        </p:txBody>
      </p:sp>
      <p:sp>
        <p:nvSpPr>
          <p:cNvPr id="190490" name="Oval 26"/>
          <p:cNvSpPr>
            <a:spLocks noChangeArrowheads="1"/>
          </p:cNvSpPr>
          <p:nvPr/>
        </p:nvSpPr>
        <p:spPr bwMode="auto">
          <a:xfrm>
            <a:off x="3835400" y="40259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491" name="Oval 27"/>
          <p:cNvSpPr>
            <a:spLocks noChangeArrowheads="1"/>
          </p:cNvSpPr>
          <p:nvPr/>
        </p:nvSpPr>
        <p:spPr bwMode="auto">
          <a:xfrm>
            <a:off x="4419600" y="4330700"/>
            <a:ext cx="304800" cy="327025"/>
          </a:xfrm>
          <a:prstGeom prst="ellipse">
            <a:avLst/>
          </a:prstGeom>
          <a:solidFill>
            <a:srgbClr val="D93192"/>
          </a:solidFill>
          <a:ln w="25400">
            <a:solidFill>
              <a:schemeClr val="tx1"/>
            </a:solidFill>
            <a:round/>
            <a:headEnd/>
            <a:tailEnd/>
          </a:ln>
          <a:effectLst/>
        </p:spPr>
        <p:txBody>
          <a:bodyPr wrap="none" anchor="ctr"/>
          <a:lstStyle/>
          <a:p>
            <a:endParaRPr lang="en-US"/>
          </a:p>
        </p:txBody>
      </p:sp>
      <p:sp>
        <p:nvSpPr>
          <p:cNvPr id="190492" name="Oval 28"/>
          <p:cNvSpPr>
            <a:spLocks noChangeArrowheads="1"/>
          </p:cNvSpPr>
          <p:nvPr/>
        </p:nvSpPr>
        <p:spPr bwMode="auto">
          <a:xfrm>
            <a:off x="4406900" y="4318000"/>
            <a:ext cx="330200" cy="352425"/>
          </a:xfrm>
          <a:prstGeom prst="ellipse">
            <a:avLst/>
          </a:prstGeom>
          <a:noFill/>
          <a:ln w="25400">
            <a:solidFill>
              <a:schemeClr val="tx1"/>
            </a:solidFill>
            <a:round/>
            <a:headEnd/>
            <a:tailEnd/>
          </a:ln>
          <a:effectLst/>
        </p:spPr>
        <p:txBody>
          <a:bodyPr wrap="none" anchor="ctr"/>
          <a:lstStyle/>
          <a:p>
            <a:endParaRPr lang="en-US"/>
          </a:p>
        </p:txBody>
      </p:sp>
      <p:grpSp>
        <p:nvGrpSpPr>
          <p:cNvPr id="190493" name="Group 29"/>
          <p:cNvGrpSpPr>
            <a:grpSpLocks/>
          </p:cNvGrpSpPr>
          <p:nvPr/>
        </p:nvGrpSpPr>
        <p:grpSpPr bwMode="auto">
          <a:xfrm>
            <a:off x="1841500" y="2182813"/>
            <a:ext cx="293688" cy="90487"/>
            <a:chOff x="728" y="1101"/>
            <a:chExt cx="185" cy="51"/>
          </a:xfrm>
        </p:grpSpPr>
        <p:sp>
          <p:nvSpPr>
            <p:cNvPr id="190494" name="Freeform 30"/>
            <p:cNvSpPr>
              <a:spLocks/>
            </p:cNvSpPr>
            <p:nvPr/>
          </p:nvSpPr>
          <p:spPr bwMode="auto">
            <a:xfrm>
              <a:off x="784" y="1101"/>
              <a:ext cx="129" cy="51"/>
            </a:xfrm>
            <a:custGeom>
              <a:avLst/>
              <a:gdLst/>
              <a:ahLst/>
              <a:cxnLst>
                <a:cxn ang="0">
                  <a:pos x="128" y="38"/>
                </a:cxn>
                <a:cxn ang="0">
                  <a:pos x="0" y="50"/>
                </a:cxn>
                <a:cxn ang="0">
                  <a:pos x="0" y="25"/>
                </a:cxn>
                <a:cxn ang="0">
                  <a:pos x="8" y="0"/>
                </a:cxn>
                <a:cxn ang="0">
                  <a:pos x="128" y="38"/>
                </a:cxn>
              </a:cxnLst>
              <a:rect l="0" t="0" r="r" b="b"/>
              <a:pathLst>
                <a:path w="129" h="51">
                  <a:moveTo>
                    <a:pt x="128" y="38"/>
                  </a:moveTo>
                  <a:lnTo>
                    <a:pt x="0" y="50"/>
                  </a:lnTo>
                  <a:lnTo>
                    <a:pt x="0" y="25"/>
                  </a:lnTo>
                  <a:lnTo>
                    <a:pt x="8" y="0"/>
                  </a:lnTo>
                  <a:lnTo>
                    <a:pt x="128" y="38"/>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495" name="Line 31"/>
            <p:cNvSpPr>
              <a:spLocks noChangeShapeType="1"/>
            </p:cNvSpPr>
            <p:nvPr/>
          </p:nvSpPr>
          <p:spPr bwMode="auto">
            <a:xfrm>
              <a:off x="728" y="1123"/>
              <a:ext cx="48" cy="7"/>
            </a:xfrm>
            <a:prstGeom prst="line">
              <a:avLst/>
            </a:prstGeom>
            <a:noFill/>
            <a:ln w="25400">
              <a:solidFill>
                <a:schemeClr val="tx1"/>
              </a:solidFill>
              <a:round/>
              <a:headEnd/>
              <a:tailEnd/>
            </a:ln>
            <a:effectLst/>
          </p:spPr>
          <p:txBody>
            <a:bodyPr wrap="none" anchor="ctr"/>
            <a:lstStyle/>
            <a:p>
              <a:endParaRPr lang="en-US"/>
            </a:p>
          </p:txBody>
        </p:sp>
      </p:grpSp>
      <p:grpSp>
        <p:nvGrpSpPr>
          <p:cNvPr id="190496" name="Group 32"/>
          <p:cNvGrpSpPr>
            <a:grpSpLocks/>
          </p:cNvGrpSpPr>
          <p:nvPr/>
        </p:nvGrpSpPr>
        <p:grpSpPr bwMode="auto">
          <a:xfrm>
            <a:off x="3124200" y="3516313"/>
            <a:ext cx="306388" cy="103187"/>
            <a:chOff x="1536" y="1848"/>
            <a:chExt cx="193" cy="58"/>
          </a:xfrm>
        </p:grpSpPr>
        <p:sp>
          <p:nvSpPr>
            <p:cNvPr id="190497" name="Freeform 33"/>
            <p:cNvSpPr>
              <a:spLocks/>
            </p:cNvSpPr>
            <p:nvPr/>
          </p:nvSpPr>
          <p:spPr bwMode="auto">
            <a:xfrm>
              <a:off x="1592" y="1848"/>
              <a:ext cx="137" cy="58"/>
            </a:xfrm>
            <a:custGeom>
              <a:avLst/>
              <a:gdLst/>
              <a:ahLst/>
              <a:cxnLst>
                <a:cxn ang="0">
                  <a:pos x="136" y="38"/>
                </a:cxn>
                <a:cxn ang="0">
                  <a:pos x="0" y="57"/>
                </a:cxn>
                <a:cxn ang="0">
                  <a:pos x="8" y="32"/>
                </a:cxn>
                <a:cxn ang="0">
                  <a:pos x="8" y="0"/>
                </a:cxn>
                <a:cxn ang="0">
                  <a:pos x="136" y="38"/>
                </a:cxn>
              </a:cxnLst>
              <a:rect l="0" t="0" r="r" b="b"/>
              <a:pathLst>
                <a:path w="137" h="58">
                  <a:moveTo>
                    <a:pt x="136" y="38"/>
                  </a:moveTo>
                  <a:lnTo>
                    <a:pt x="0" y="57"/>
                  </a:lnTo>
                  <a:lnTo>
                    <a:pt x="8" y="32"/>
                  </a:lnTo>
                  <a:lnTo>
                    <a:pt x="8" y="0"/>
                  </a:lnTo>
                  <a:lnTo>
                    <a:pt x="136" y="38"/>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498" name="Line 34"/>
            <p:cNvSpPr>
              <a:spLocks noChangeShapeType="1"/>
            </p:cNvSpPr>
            <p:nvPr/>
          </p:nvSpPr>
          <p:spPr bwMode="auto">
            <a:xfrm>
              <a:off x="1536" y="1876"/>
              <a:ext cx="56" cy="8"/>
            </a:xfrm>
            <a:prstGeom prst="line">
              <a:avLst/>
            </a:prstGeom>
            <a:noFill/>
            <a:ln w="25400">
              <a:solidFill>
                <a:schemeClr val="tx1"/>
              </a:solidFill>
              <a:round/>
              <a:headEnd/>
              <a:tailEnd/>
            </a:ln>
            <a:effectLst/>
          </p:spPr>
          <p:txBody>
            <a:bodyPr wrap="none" anchor="ctr"/>
            <a:lstStyle/>
            <a:p>
              <a:endParaRPr lang="en-US"/>
            </a:p>
          </p:txBody>
        </p:sp>
      </p:grpSp>
      <p:grpSp>
        <p:nvGrpSpPr>
          <p:cNvPr id="190499" name="Group 35"/>
          <p:cNvGrpSpPr>
            <a:grpSpLocks/>
          </p:cNvGrpSpPr>
          <p:nvPr/>
        </p:nvGrpSpPr>
        <p:grpSpPr bwMode="auto">
          <a:xfrm>
            <a:off x="3835400" y="2259013"/>
            <a:ext cx="306388" cy="103187"/>
            <a:chOff x="1984" y="1144"/>
            <a:chExt cx="193" cy="58"/>
          </a:xfrm>
        </p:grpSpPr>
        <p:sp>
          <p:nvSpPr>
            <p:cNvPr id="190500" name="Freeform 36"/>
            <p:cNvSpPr>
              <a:spLocks/>
            </p:cNvSpPr>
            <p:nvPr/>
          </p:nvSpPr>
          <p:spPr bwMode="auto">
            <a:xfrm>
              <a:off x="2040" y="1144"/>
              <a:ext cx="137" cy="58"/>
            </a:xfrm>
            <a:custGeom>
              <a:avLst/>
              <a:gdLst/>
              <a:ahLst/>
              <a:cxnLst>
                <a:cxn ang="0">
                  <a:pos x="136" y="38"/>
                </a:cxn>
                <a:cxn ang="0">
                  <a:pos x="0" y="57"/>
                </a:cxn>
                <a:cxn ang="0">
                  <a:pos x="8" y="32"/>
                </a:cxn>
                <a:cxn ang="0">
                  <a:pos x="8" y="0"/>
                </a:cxn>
                <a:cxn ang="0">
                  <a:pos x="136" y="38"/>
                </a:cxn>
              </a:cxnLst>
              <a:rect l="0" t="0" r="r" b="b"/>
              <a:pathLst>
                <a:path w="137" h="58">
                  <a:moveTo>
                    <a:pt x="136" y="38"/>
                  </a:moveTo>
                  <a:lnTo>
                    <a:pt x="0" y="57"/>
                  </a:lnTo>
                  <a:lnTo>
                    <a:pt x="8" y="32"/>
                  </a:lnTo>
                  <a:lnTo>
                    <a:pt x="8" y="0"/>
                  </a:lnTo>
                  <a:lnTo>
                    <a:pt x="136" y="38"/>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01" name="Line 37"/>
            <p:cNvSpPr>
              <a:spLocks noChangeShapeType="1"/>
            </p:cNvSpPr>
            <p:nvPr/>
          </p:nvSpPr>
          <p:spPr bwMode="auto">
            <a:xfrm>
              <a:off x="1984" y="1172"/>
              <a:ext cx="56" cy="8"/>
            </a:xfrm>
            <a:prstGeom prst="line">
              <a:avLst/>
            </a:prstGeom>
            <a:noFill/>
            <a:ln w="25400">
              <a:solidFill>
                <a:schemeClr val="tx1"/>
              </a:solidFill>
              <a:round/>
              <a:headEnd/>
              <a:tailEnd/>
            </a:ln>
            <a:effectLst/>
          </p:spPr>
          <p:txBody>
            <a:bodyPr wrap="none" anchor="ctr"/>
            <a:lstStyle/>
            <a:p>
              <a:endParaRPr lang="en-US"/>
            </a:p>
          </p:txBody>
        </p:sp>
      </p:grpSp>
      <p:grpSp>
        <p:nvGrpSpPr>
          <p:cNvPr id="190502" name="Group 38"/>
          <p:cNvGrpSpPr>
            <a:grpSpLocks/>
          </p:cNvGrpSpPr>
          <p:nvPr/>
        </p:nvGrpSpPr>
        <p:grpSpPr bwMode="auto">
          <a:xfrm>
            <a:off x="2527300" y="2335213"/>
            <a:ext cx="242888" cy="104775"/>
            <a:chOff x="1160" y="1187"/>
            <a:chExt cx="153" cy="58"/>
          </a:xfrm>
        </p:grpSpPr>
        <p:sp>
          <p:nvSpPr>
            <p:cNvPr id="190503" name="Freeform 39"/>
            <p:cNvSpPr>
              <a:spLocks/>
            </p:cNvSpPr>
            <p:nvPr/>
          </p:nvSpPr>
          <p:spPr bwMode="auto">
            <a:xfrm>
              <a:off x="1176" y="1187"/>
              <a:ext cx="137" cy="58"/>
            </a:xfrm>
            <a:custGeom>
              <a:avLst/>
              <a:gdLst/>
              <a:ahLst/>
              <a:cxnLst>
                <a:cxn ang="0">
                  <a:pos x="136" y="57"/>
                </a:cxn>
                <a:cxn ang="0">
                  <a:pos x="0" y="51"/>
                </a:cxn>
                <a:cxn ang="0">
                  <a:pos x="15" y="25"/>
                </a:cxn>
                <a:cxn ang="0">
                  <a:pos x="23" y="0"/>
                </a:cxn>
                <a:cxn ang="0">
                  <a:pos x="136" y="57"/>
                </a:cxn>
              </a:cxnLst>
              <a:rect l="0" t="0" r="r" b="b"/>
              <a:pathLst>
                <a:path w="137" h="58">
                  <a:moveTo>
                    <a:pt x="136" y="57"/>
                  </a:moveTo>
                  <a:lnTo>
                    <a:pt x="0" y="51"/>
                  </a:lnTo>
                  <a:lnTo>
                    <a:pt x="15" y="25"/>
                  </a:lnTo>
                  <a:lnTo>
                    <a:pt x="23" y="0"/>
                  </a:lnTo>
                  <a:lnTo>
                    <a:pt x="136" y="57"/>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04" name="Line 40"/>
            <p:cNvSpPr>
              <a:spLocks noChangeShapeType="1"/>
            </p:cNvSpPr>
            <p:nvPr/>
          </p:nvSpPr>
          <p:spPr bwMode="auto">
            <a:xfrm>
              <a:off x="1160" y="1209"/>
              <a:ext cx="32" cy="5"/>
            </a:xfrm>
            <a:prstGeom prst="line">
              <a:avLst/>
            </a:prstGeom>
            <a:noFill/>
            <a:ln w="25400">
              <a:solidFill>
                <a:schemeClr val="tx1"/>
              </a:solidFill>
              <a:round/>
              <a:headEnd/>
              <a:tailEnd/>
            </a:ln>
            <a:effectLst/>
          </p:spPr>
          <p:txBody>
            <a:bodyPr wrap="none" anchor="ctr"/>
            <a:lstStyle/>
            <a:p>
              <a:endParaRPr lang="en-US"/>
            </a:p>
          </p:txBody>
        </p:sp>
      </p:grpSp>
      <p:grpSp>
        <p:nvGrpSpPr>
          <p:cNvPr id="190505" name="Group 41"/>
          <p:cNvGrpSpPr>
            <a:grpSpLocks/>
          </p:cNvGrpSpPr>
          <p:nvPr/>
        </p:nvGrpSpPr>
        <p:grpSpPr bwMode="auto">
          <a:xfrm>
            <a:off x="3098800" y="2563813"/>
            <a:ext cx="242888" cy="141287"/>
            <a:chOff x="1520" y="1315"/>
            <a:chExt cx="153" cy="79"/>
          </a:xfrm>
        </p:grpSpPr>
        <p:sp>
          <p:nvSpPr>
            <p:cNvPr id="190506" name="Freeform 42"/>
            <p:cNvSpPr>
              <a:spLocks/>
            </p:cNvSpPr>
            <p:nvPr/>
          </p:nvSpPr>
          <p:spPr bwMode="auto">
            <a:xfrm>
              <a:off x="1544" y="1315"/>
              <a:ext cx="129" cy="79"/>
            </a:xfrm>
            <a:custGeom>
              <a:avLst/>
              <a:gdLst/>
              <a:ahLst/>
              <a:cxnLst>
                <a:cxn ang="0">
                  <a:pos x="128" y="78"/>
                </a:cxn>
                <a:cxn ang="0">
                  <a:pos x="0" y="46"/>
                </a:cxn>
                <a:cxn ang="0">
                  <a:pos x="15" y="20"/>
                </a:cxn>
                <a:cxn ang="0">
                  <a:pos x="30" y="0"/>
                </a:cxn>
                <a:cxn ang="0">
                  <a:pos x="128" y="78"/>
                </a:cxn>
              </a:cxnLst>
              <a:rect l="0" t="0" r="r" b="b"/>
              <a:pathLst>
                <a:path w="129" h="79">
                  <a:moveTo>
                    <a:pt x="128" y="78"/>
                  </a:moveTo>
                  <a:lnTo>
                    <a:pt x="0" y="46"/>
                  </a:lnTo>
                  <a:lnTo>
                    <a:pt x="15" y="20"/>
                  </a:lnTo>
                  <a:lnTo>
                    <a:pt x="30" y="0"/>
                  </a:lnTo>
                  <a:lnTo>
                    <a:pt x="128" y="78"/>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07" name="Line 43"/>
            <p:cNvSpPr>
              <a:spLocks noChangeShapeType="1"/>
            </p:cNvSpPr>
            <p:nvPr/>
          </p:nvSpPr>
          <p:spPr bwMode="auto">
            <a:xfrm>
              <a:off x="1520" y="1316"/>
              <a:ext cx="40" cy="19"/>
            </a:xfrm>
            <a:prstGeom prst="line">
              <a:avLst/>
            </a:prstGeom>
            <a:noFill/>
            <a:ln w="25400">
              <a:solidFill>
                <a:schemeClr val="tx1"/>
              </a:solidFill>
              <a:round/>
              <a:headEnd/>
              <a:tailEnd/>
            </a:ln>
            <a:effectLst/>
          </p:spPr>
          <p:txBody>
            <a:bodyPr wrap="none" anchor="ctr"/>
            <a:lstStyle/>
            <a:p>
              <a:endParaRPr lang="en-US"/>
            </a:p>
          </p:txBody>
        </p:sp>
      </p:grpSp>
      <p:grpSp>
        <p:nvGrpSpPr>
          <p:cNvPr id="190508" name="Group 44"/>
          <p:cNvGrpSpPr>
            <a:grpSpLocks/>
          </p:cNvGrpSpPr>
          <p:nvPr/>
        </p:nvGrpSpPr>
        <p:grpSpPr bwMode="auto">
          <a:xfrm>
            <a:off x="3670300" y="2895600"/>
            <a:ext cx="382588" cy="115888"/>
            <a:chOff x="1880" y="1500"/>
            <a:chExt cx="241" cy="65"/>
          </a:xfrm>
        </p:grpSpPr>
        <p:sp>
          <p:nvSpPr>
            <p:cNvPr id="190509" name="Freeform 45"/>
            <p:cNvSpPr>
              <a:spLocks/>
            </p:cNvSpPr>
            <p:nvPr/>
          </p:nvSpPr>
          <p:spPr bwMode="auto">
            <a:xfrm>
              <a:off x="1992" y="1507"/>
              <a:ext cx="129" cy="58"/>
            </a:xfrm>
            <a:custGeom>
              <a:avLst/>
              <a:gdLst/>
              <a:ahLst/>
              <a:cxnLst>
                <a:cxn ang="0">
                  <a:pos x="128" y="57"/>
                </a:cxn>
                <a:cxn ang="0">
                  <a:pos x="0" y="51"/>
                </a:cxn>
                <a:cxn ang="0">
                  <a:pos x="8" y="25"/>
                </a:cxn>
                <a:cxn ang="0">
                  <a:pos x="15" y="0"/>
                </a:cxn>
                <a:cxn ang="0">
                  <a:pos x="128" y="57"/>
                </a:cxn>
              </a:cxnLst>
              <a:rect l="0" t="0" r="r" b="b"/>
              <a:pathLst>
                <a:path w="129" h="58">
                  <a:moveTo>
                    <a:pt x="128" y="57"/>
                  </a:moveTo>
                  <a:lnTo>
                    <a:pt x="0" y="51"/>
                  </a:lnTo>
                  <a:lnTo>
                    <a:pt x="8" y="25"/>
                  </a:lnTo>
                  <a:lnTo>
                    <a:pt x="15" y="0"/>
                  </a:lnTo>
                  <a:lnTo>
                    <a:pt x="128" y="57"/>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10" name="Line 46"/>
            <p:cNvSpPr>
              <a:spLocks noChangeShapeType="1"/>
            </p:cNvSpPr>
            <p:nvPr/>
          </p:nvSpPr>
          <p:spPr bwMode="auto">
            <a:xfrm>
              <a:off x="1880" y="1500"/>
              <a:ext cx="112" cy="27"/>
            </a:xfrm>
            <a:prstGeom prst="line">
              <a:avLst/>
            </a:prstGeom>
            <a:noFill/>
            <a:ln w="25400">
              <a:solidFill>
                <a:schemeClr val="tx1"/>
              </a:solidFill>
              <a:round/>
              <a:headEnd/>
              <a:tailEnd/>
            </a:ln>
            <a:effectLst/>
          </p:spPr>
          <p:txBody>
            <a:bodyPr wrap="none" anchor="ctr"/>
            <a:lstStyle/>
            <a:p>
              <a:endParaRPr lang="en-US"/>
            </a:p>
          </p:txBody>
        </p:sp>
      </p:grpSp>
      <p:grpSp>
        <p:nvGrpSpPr>
          <p:cNvPr id="190511" name="Group 47"/>
          <p:cNvGrpSpPr>
            <a:grpSpLocks/>
          </p:cNvGrpSpPr>
          <p:nvPr/>
        </p:nvGrpSpPr>
        <p:grpSpPr bwMode="auto">
          <a:xfrm>
            <a:off x="3632200" y="2513013"/>
            <a:ext cx="509588" cy="228600"/>
            <a:chOff x="1856" y="1286"/>
            <a:chExt cx="321" cy="128"/>
          </a:xfrm>
        </p:grpSpPr>
        <p:sp>
          <p:nvSpPr>
            <p:cNvPr id="190512" name="Freeform 48"/>
            <p:cNvSpPr>
              <a:spLocks/>
            </p:cNvSpPr>
            <p:nvPr/>
          </p:nvSpPr>
          <p:spPr bwMode="auto">
            <a:xfrm>
              <a:off x="2048" y="1286"/>
              <a:ext cx="129" cy="72"/>
            </a:xfrm>
            <a:custGeom>
              <a:avLst/>
              <a:gdLst/>
              <a:ahLst/>
              <a:cxnLst>
                <a:cxn ang="0">
                  <a:pos x="128" y="0"/>
                </a:cxn>
                <a:cxn ang="0">
                  <a:pos x="23" y="71"/>
                </a:cxn>
                <a:cxn ang="0">
                  <a:pos x="8" y="45"/>
                </a:cxn>
                <a:cxn ang="0">
                  <a:pos x="0" y="19"/>
                </a:cxn>
                <a:cxn ang="0">
                  <a:pos x="128" y="0"/>
                </a:cxn>
              </a:cxnLst>
              <a:rect l="0" t="0" r="r" b="b"/>
              <a:pathLst>
                <a:path w="129" h="72">
                  <a:moveTo>
                    <a:pt x="128" y="0"/>
                  </a:moveTo>
                  <a:lnTo>
                    <a:pt x="23" y="71"/>
                  </a:lnTo>
                  <a:lnTo>
                    <a:pt x="8" y="45"/>
                  </a:lnTo>
                  <a:lnTo>
                    <a:pt x="0" y="19"/>
                  </a:lnTo>
                  <a:lnTo>
                    <a:pt x="128" y="0"/>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13" name="Line 49"/>
            <p:cNvSpPr>
              <a:spLocks noChangeShapeType="1"/>
            </p:cNvSpPr>
            <p:nvPr/>
          </p:nvSpPr>
          <p:spPr bwMode="auto">
            <a:xfrm flipV="1">
              <a:off x="1856" y="1336"/>
              <a:ext cx="192" cy="78"/>
            </a:xfrm>
            <a:prstGeom prst="line">
              <a:avLst/>
            </a:prstGeom>
            <a:noFill/>
            <a:ln w="25400">
              <a:solidFill>
                <a:schemeClr val="tx1"/>
              </a:solidFill>
              <a:round/>
              <a:headEnd/>
              <a:tailEnd/>
            </a:ln>
            <a:effectLst/>
          </p:spPr>
          <p:txBody>
            <a:bodyPr wrap="none" anchor="ctr"/>
            <a:lstStyle/>
            <a:p>
              <a:endParaRPr lang="en-US"/>
            </a:p>
          </p:txBody>
        </p:sp>
      </p:grpSp>
      <p:grpSp>
        <p:nvGrpSpPr>
          <p:cNvPr id="190514" name="Group 50"/>
          <p:cNvGrpSpPr>
            <a:grpSpLocks/>
          </p:cNvGrpSpPr>
          <p:nvPr/>
        </p:nvGrpSpPr>
        <p:grpSpPr bwMode="auto">
          <a:xfrm>
            <a:off x="3517900" y="2997200"/>
            <a:ext cx="103188" cy="393700"/>
            <a:chOff x="1784" y="1557"/>
            <a:chExt cx="65" cy="221"/>
          </a:xfrm>
        </p:grpSpPr>
        <p:sp>
          <p:nvSpPr>
            <p:cNvPr id="190515" name="Freeform 51"/>
            <p:cNvSpPr>
              <a:spLocks/>
            </p:cNvSpPr>
            <p:nvPr/>
          </p:nvSpPr>
          <p:spPr bwMode="auto">
            <a:xfrm>
              <a:off x="1784" y="1656"/>
              <a:ext cx="65" cy="122"/>
            </a:xfrm>
            <a:custGeom>
              <a:avLst/>
              <a:gdLst/>
              <a:ahLst/>
              <a:cxnLst>
                <a:cxn ang="0">
                  <a:pos x="50" y="121"/>
                </a:cxn>
                <a:cxn ang="0">
                  <a:pos x="0" y="7"/>
                </a:cxn>
                <a:cxn ang="0">
                  <a:pos x="36" y="7"/>
                </a:cxn>
                <a:cxn ang="0">
                  <a:pos x="64" y="0"/>
                </a:cxn>
                <a:cxn ang="0">
                  <a:pos x="50" y="121"/>
                </a:cxn>
              </a:cxnLst>
              <a:rect l="0" t="0" r="r" b="b"/>
              <a:pathLst>
                <a:path w="65" h="122">
                  <a:moveTo>
                    <a:pt x="50" y="121"/>
                  </a:moveTo>
                  <a:lnTo>
                    <a:pt x="0" y="7"/>
                  </a:lnTo>
                  <a:lnTo>
                    <a:pt x="36" y="7"/>
                  </a:lnTo>
                  <a:lnTo>
                    <a:pt x="64" y="0"/>
                  </a:lnTo>
                  <a:lnTo>
                    <a:pt x="50" y="121"/>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16" name="Line 52"/>
            <p:cNvSpPr>
              <a:spLocks noChangeShapeType="1"/>
            </p:cNvSpPr>
            <p:nvPr/>
          </p:nvSpPr>
          <p:spPr bwMode="auto">
            <a:xfrm>
              <a:off x="1816" y="1557"/>
              <a:ext cx="0" cy="98"/>
            </a:xfrm>
            <a:prstGeom prst="line">
              <a:avLst/>
            </a:prstGeom>
            <a:noFill/>
            <a:ln w="25400">
              <a:solidFill>
                <a:schemeClr val="tx1"/>
              </a:solidFill>
              <a:round/>
              <a:headEnd/>
              <a:tailEnd/>
            </a:ln>
            <a:effectLst/>
          </p:spPr>
          <p:txBody>
            <a:bodyPr wrap="none" anchor="ctr"/>
            <a:lstStyle/>
            <a:p>
              <a:endParaRPr lang="en-US"/>
            </a:p>
          </p:txBody>
        </p:sp>
      </p:grpSp>
      <p:grpSp>
        <p:nvGrpSpPr>
          <p:cNvPr id="190517" name="Group 53"/>
          <p:cNvGrpSpPr>
            <a:grpSpLocks/>
          </p:cNvGrpSpPr>
          <p:nvPr/>
        </p:nvGrpSpPr>
        <p:grpSpPr bwMode="auto">
          <a:xfrm>
            <a:off x="4495800" y="2220913"/>
            <a:ext cx="306388" cy="117475"/>
            <a:chOff x="2400" y="1123"/>
            <a:chExt cx="193" cy="65"/>
          </a:xfrm>
        </p:grpSpPr>
        <p:sp>
          <p:nvSpPr>
            <p:cNvPr id="190518" name="Freeform 54"/>
            <p:cNvSpPr>
              <a:spLocks/>
            </p:cNvSpPr>
            <p:nvPr/>
          </p:nvSpPr>
          <p:spPr bwMode="auto">
            <a:xfrm>
              <a:off x="2456" y="1123"/>
              <a:ext cx="137" cy="65"/>
            </a:xfrm>
            <a:custGeom>
              <a:avLst/>
              <a:gdLst/>
              <a:ahLst/>
              <a:cxnLst>
                <a:cxn ang="0">
                  <a:pos x="136" y="0"/>
                </a:cxn>
                <a:cxn ang="0">
                  <a:pos x="23" y="64"/>
                </a:cxn>
                <a:cxn ang="0">
                  <a:pos x="15" y="38"/>
                </a:cxn>
                <a:cxn ang="0">
                  <a:pos x="0" y="13"/>
                </a:cxn>
                <a:cxn ang="0">
                  <a:pos x="136" y="0"/>
                </a:cxn>
              </a:cxnLst>
              <a:rect l="0" t="0" r="r" b="b"/>
              <a:pathLst>
                <a:path w="137" h="65">
                  <a:moveTo>
                    <a:pt x="136" y="0"/>
                  </a:moveTo>
                  <a:lnTo>
                    <a:pt x="23" y="64"/>
                  </a:lnTo>
                  <a:lnTo>
                    <a:pt x="15" y="38"/>
                  </a:lnTo>
                  <a:lnTo>
                    <a:pt x="0" y="13"/>
                  </a:lnTo>
                  <a:lnTo>
                    <a:pt x="136" y="0"/>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19" name="Line 55"/>
            <p:cNvSpPr>
              <a:spLocks noChangeShapeType="1"/>
            </p:cNvSpPr>
            <p:nvPr/>
          </p:nvSpPr>
          <p:spPr bwMode="auto">
            <a:xfrm flipV="1">
              <a:off x="2400" y="1165"/>
              <a:ext cx="64" cy="22"/>
            </a:xfrm>
            <a:prstGeom prst="line">
              <a:avLst/>
            </a:prstGeom>
            <a:noFill/>
            <a:ln w="25400">
              <a:solidFill>
                <a:schemeClr val="tx1"/>
              </a:solidFill>
              <a:round/>
              <a:headEnd/>
              <a:tailEnd/>
            </a:ln>
            <a:effectLst/>
          </p:spPr>
          <p:txBody>
            <a:bodyPr wrap="none" anchor="ctr"/>
            <a:lstStyle/>
            <a:p>
              <a:endParaRPr lang="en-US"/>
            </a:p>
          </p:txBody>
        </p:sp>
      </p:grpSp>
      <p:grpSp>
        <p:nvGrpSpPr>
          <p:cNvPr id="190520" name="Group 56"/>
          <p:cNvGrpSpPr>
            <a:grpSpLocks/>
          </p:cNvGrpSpPr>
          <p:nvPr/>
        </p:nvGrpSpPr>
        <p:grpSpPr bwMode="auto">
          <a:xfrm>
            <a:off x="5207000" y="2132013"/>
            <a:ext cx="395288" cy="92075"/>
            <a:chOff x="2848" y="1073"/>
            <a:chExt cx="249" cy="51"/>
          </a:xfrm>
        </p:grpSpPr>
        <p:sp>
          <p:nvSpPr>
            <p:cNvPr id="190521" name="Freeform 57"/>
            <p:cNvSpPr>
              <a:spLocks/>
            </p:cNvSpPr>
            <p:nvPr/>
          </p:nvSpPr>
          <p:spPr bwMode="auto">
            <a:xfrm>
              <a:off x="2960" y="1073"/>
              <a:ext cx="137" cy="51"/>
            </a:xfrm>
            <a:custGeom>
              <a:avLst/>
              <a:gdLst/>
              <a:ahLst/>
              <a:cxnLst>
                <a:cxn ang="0">
                  <a:pos x="136" y="31"/>
                </a:cxn>
                <a:cxn ang="0">
                  <a:pos x="0" y="50"/>
                </a:cxn>
                <a:cxn ang="0">
                  <a:pos x="8" y="25"/>
                </a:cxn>
                <a:cxn ang="0">
                  <a:pos x="8" y="0"/>
                </a:cxn>
                <a:cxn ang="0">
                  <a:pos x="136" y="31"/>
                </a:cxn>
              </a:cxnLst>
              <a:rect l="0" t="0" r="r" b="b"/>
              <a:pathLst>
                <a:path w="137" h="51">
                  <a:moveTo>
                    <a:pt x="136" y="31"/>
                  </a:moveTo>
                  <a:lnTo>
                    <a:pt x="0" y="50"/>
                  </a:lnTo>
                  <a:lnTo>
                    <a:pt x="8" y="25"/>
                  </a:lnTo>
                  <a:lnTo>
                    <a:pt x="8" y="0"/>
                  </a:lnTo>
                  <a:lnTo>
                    <a:pt x="136" y="31"/>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22" name="Line 58"/>
            <p:cNvSpPr>
              <a:spLocks noChangeShapeType="1"/>
            </p:cNvSpPr>
            <p:nvPr/>
          </p:nvSpPr>
          <p:spPr bwMode="auto">
            <a:xfrm>
              <a:off x="2848" y="1094"/>
              <a:ext cx="112" cy="7"/>
            </a:xfrm>
            <a:prstGeom prst="line">
              <a:avLst/>
            </a:prstGeom>
            <a:noFill/>
            <a:ln w="25400">
              <a:solidFill>
                <a:schemeClr val="tx1"/>
              </a:solidFill>
              <a:round/>
              <a:headEnd/>
              <a:tailEnd/>
            </a:ln>
            <a:effectLst/>
          </p:spPr>
          <p:txBody>
            <a:bodyPr wrap="none" anchor="ctr"/>
            <a:lstStyle/>
            <a:p>
              <a:endParaRPr lang="en-US"/>
            </a:p>
          </p:txBody>
        </p:sp>
      </p:grpSp>
      <p:grpSp>
        <p:nvGrpSpPr>
          <p:cNvPr id="190523" name="Group 59"/>
          <p:cNvGrpSpPr>
            <a:grpSpLocks/>
          </p:cNvGrpSpPr>
          <p:nvPr/>
        </p:nvGrpSpPr>
        <p:grpSpPr bwMode="auto">
          <a:xfrm>
            <a:off x="5956300" y="2182813"/>
            <a:ext cx="382588" cy="103187"/>
            <a:chOff x="3320" y="1101"/>
            <a:chExt cx="241" cy="58"/>
          </a:xfrm>
        </p:grpSpPr>
        <p:sp>
          <p:nvSpPr>
            <p:cNvPr id="190524" name="Freeform 60"/>
            <p:cNvSpPr>
              <a:spLocks/>
            </p:cNvSpPr>
            <p:nvPr/>
          </p:nvSpPr>
          <p:spPr bwMode="auto">
            <a:xfrm>
              <a:off x="3432" y="1101"/>
              <a:ext cx="129" cy="58"/>
            </a:xfrm>
            <a:custGeom>
              <a:avLst/>
              <a:gdLst/>
              <a:ahLst/>
              <a:cxnLst>
                <a:cxn ang="0">
                  <a:pos x="128" y="38"/>
                </a:cxn>
                <a:cxn ang="0">
                  <a:pos x="0" y="57"/>
                </a:cxn>
                <a:cxn ang="0">
                  <a:pos x="0" y="25"/>
                </a:cxn>
                <a:cxn ang="0">
                  <a:pos x="0" y="0"/>
                </a:cxn>
                <a:cxn ang="0">
                  <a:pos x="128" y="38"/>
                </a:cxn>
              </a:cxnLst>
              <a:rect l="0" t="0" r="r" b="b"/>
              <a:pathLst>
                <a:path w="129" h="58">
                  <a:moveTo>
                    <a:pt x="128" y="38"/>
                  </a:moveTo>
                  <a:lnTo>
                    <a:pt x="0" y="57"/>
                  </a:lnTo>
                  <a:lnTo>
                    <a:pt x="0" y="25"/>
                  </a:lnTo>
                  <a:lnTo>
                    <a:pt x="0" y="0"/>
                  </a:lnTo>
                  <a:lnTo>
                    <a:pt x="128" y="38"/>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25" name="Line 61"/>
            <p:cNvSpPr>
              <a:spLocks noChangeShapeType="1"/>
            </p:cNvSpPr>
            <p:nvPr/>
          </p:nvSpPr>
          <p:spPr bwMode="auto">
            <a:xfrm>
              <a:off x="3320" y="1123"/>
              <a:ext cx="104" cy="7"/>
            </a:xfrm>
            <a:prstGeom prst="line">
              <a:avLst/>
            </a:prstGeom>
            <a:noFill/>
            <a:ln w="25400">
              <a:solidFill>
                <a:schemeClr val="tx1"/>
              </a:solidFill>
              <a:round/>
              <a:headEnd/>
              <a:tailEnd/>
            </a:ln>
            <a:effectLst/>
          </p:spPr>
          <p:txBody>
            <a:bodyPr wrap="none" anchor="ctr"/>
            <a:lstStyle/>
            <a:p>
              <a:endParaRPr lang="en-US"/>
            </a:p>
          </p:txBody>
        </p:sp>
      </p:grpSp>
      <p:grpSp>
        <p:nvGrpSpPr>
          <p:cNvPr id="190526" name="Group 62"/>
          <p:cNvGrpSpPr>
            <a:grpSpLocks/>
          </p:cNvGrpSpPr>
          <p:nvPr/>
        </p:nvGrpSpPr>
        <p:grpSpPr bwMode="auto">
          <a:xfrm>
            <a:off x="6261100" y="3300413"/>
            <a:ext cx="395288" cy="90487"/>
            <a:chOff x="3512" y="1727"/>
            <a:chExt cx="249" cy="51"/>
          </a:xfrm>
        </p:grpSpPr>
        <p:sp>
          <p:nvSpPr>
            <p:cNvPr id="190527" name="Freeform 63"/>
            <p:cNvSpPr>
              <a:spLocks/>
            </p:cNvSpPr>
            <p:nvPr/>
          </p:nvSpPr>
          <p:spPr bwMode="auto">
            <a:xfrm>
              <a:off x="3632" y="1727"/>
              <a:ext cx="129" cy="51"/>
            </a:xfrm>
            <a:custGeom>
              <a:avLst/>
              <a:gdLst/>
              <a:ahLst/>
              <a:cxnLst>
                <a:cxn ang="0">
                  <a:pos x="128" y="31"/>
                </a:cxn>
                <a:cxn ang="0">
                  <a:pos x="0" y="50"/>
                </a:cxn>
                <a:cxn ang="0">
                  <a:pos x="0" y="25"/>
                </a:cxn>
                <a:cxn ang="0">
                  <a:pos x="0" y="0"/>
                </a:cxn>
                <a:cxn ang="0">
                  <a:pos x="128" y="31"/>
                </a:cxn>
              </a:cxnLst>
              <a:rect l="0" t="0" r="r" b="b"/>
              <a:pathLst>
                <a:path w="129" h="51">
                  <a:moveTo>
                    <a:pt x="128" y="31"/>
                  </a:moveTo>
                  <a:lnTo>
                    <a:pt x="0" y="50"/>
                  </a:lnTo>
                  <a:lnTo>
                    <a:pt x="0" y="25"/>
                  </a:lnTo>
                  <a:lnTo>
                    <a:pt x="0" y="0"/>
                  </a:lnTo>
                  <a:lnTo>
                    <a:pt x="128" y="31"/>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28" name="Line 64"/>
            <p:cNvSpPr>
              <a:spLocks noChangeShapeType="1"/>
            </p:cNvSpPr>
            <p:nvPr/>
          </p:nvSpPr>
          <p:spPr bwMode="auto">
            <a:xfrm>
              <a:off x="3512" y="1748"/>
              <a:ext cx="112" cy="8"/>
            </a:xfrm>
            <a:prstGeom prst="line">
              <a:avLst/>
            </a:prstGeom>
            <a:noFill/>
            <a:ln w="25400">
              <a:solidFill>
                <a:schemeClr val="tx1"/>
              </a:solidFill>
              <a:round/>
              <a:headEnd/>
              <a:tailEnd/>
            </a:ln>
            <a:effectLst/>
          </p:spPr>
          <p:txBody>
            <a:bodyPr wrap="none" anchor="ctr"/>
            <a:lstStyle/>
            <a:p>
              <a:endParaRPr lang="en-US"/>
            </a:p>
          </p:txBody>
        </p:sp>
      </p:grpSp>
      <p:grpSp>
        <p:nvGrpSpPr>
          <p:cNvPr id="190529" name="Group 65"/>
          <p:cNvGrpSpPr>
            <a:grpSpLocks/>
          </p:cNvGrpSpPr>
          <p:nvPr/>
        </p:nvGrpSpPr>
        <p:grpSpPr bwMode="auto">
          <a:xfrm>
            <a:off x="4432300" y="3109913"/>
            <a:ext cx="306388" cy="90487"/>
            <a:chOff x="2360" y="1620"/>
            <a:chExt cx="193" cy="51"/>
          </a:xfrm>
        </p:grpSpPr>
        <p:sp>
          <p:nvSpPr>
            <p:cNvPr id="190530" name="Freeform 66"/>
            <p:cNvSpPr>
              <a:spLocks/>
            </p:cNvSpPr>
            <p:nvPr/>
          </p:nvSpPr>
          <p:spPr bwMode="auto">
            <a:xfrm>
              <a:off x="2424" y="1620"/>
              <a:ext cx="129" cy="51"/>
            </a:xfrm>
            <a:custGeom>
              <a:avLst/>
              <a:gdLst/>
              <a:ahLst/>
              <a:cxnLst>
                <a:cxn ang="0">
                  <a:pos x="128" y="44"/>
                </a:cxn>
                <a:cxn ang="0">
                  <a:pos x="0" y="50"/>
                </a:cxn>
                <a:cxn ang="0">
                  <a:pos x="0" y="25"/>
                </a:cxn>
                <a:cxn ang="0">
                  <a:pos x="8" y="0"/>
                </a:cxn>
                <a:cxn ang="0">
                  <a:pos x="128" y="44"/>
                </a:cxn>
              </a:cxnLst>
              <a:rect l="0" t="0" r="r" b="b"/>
              <a:pathLst>
                <a:path w="129" h="51">
                  <a:moveTo>
                    <a:pt x="128" y="44"/>
                  </a:moveTo>
                  <a:lnTo>
                    <a:pt x="0" y="50"/>
                  </a:lnTo>
                  <a:lnTo>
                    <a:pt x="0" y="25"/>
                  </a:lnTo>
                  <a:lnTo>
                    <a:pt x="8" y="0"/>
                  </a:lnTo>
                  <a:lnTo>
                    <a:pt x="128" y="44"/>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31" name="Line 67"/>
            <p:cNvSpPr>
              <a:spLocks noChangeShapeType="1"/>
            </p:cNvSpPr>
            <p:nvPr/>
          </p:nvSpPr>
          <p:spPr bwMode="auto">
            <a:xfrm>
              <a:off x="2360" y="1635"/>
              <a:ext cx="56" cy="14"/>
            </a:xfrm>
            <a:prstGeom prst="line">
              <a:avLst/>
            </a:prstGeom>
            <a:noFill/>
            <a:ln w="25400">
              <a:solidFill>
                <a:schemeClr val="tx1"/>
              </a:solidFill>
              <a:round/>
              <a:headEnd/>
              <a:tailEnd/>
            </a:ln>
            <a:effectLst/>
          </p:spPr>
          <p:txBody>
            <a:bodyPr wrap="none" anchor="ctr"/>
            <a:lstStyle/>
            <a:p>
              <a:endParaRPr lang="en-US"/>
            </a:p>
          </p:txBody>
        </p:sp>
      </p:grpSp>
      <p:grpSp>
        <p:nvGrpSpPr>
          <p:cNvPr id="190532" name="Group 68"/>
          <p:cNvGrpSpPr>
            <a:grpSpLocks/>
          </p:cNvGrpSpPr>
          <p:nvPr/>
        </p:nvGrpSpPr>
        <p:grpSpPr bwMode="auto">
          <a:xfrm>
            <a:off x="5613400" y="3402013"/>
            <a:ext cx="319088" cy="203200"/>
            <a:chOff x="3104" y="1784"/>
            <a:chExt cx="201" cy="114"/>
          </a:xfrm>
        </p:grpSpPr>
        <p:sp>
          <p:nvSpPr>
            <p:cNvPr id="190533" name="Freeform 69"/>
            <p:cNvSpPr>
              <a:spLocks/>
            </p:cNvSpPr>
            <p:nvPr/>
          </p:nvSpPr>
          <p:spPr bwMode="auto">
            <a:xfrm>
              <a:off x="3184" y="1784"/>
              <a:ext cx="121" cy="79"/>
            </a:xfrm>
            <a:custGeom>
              <a:avLst/>
              <a:gdLst/>
              <a:ahLst/>
              <a:cxnLst>
                <a:cxn ang="0">
                  <a:pos x="120" y="0"/>
                </a:cxn>
                <a:cxn ang="0">
                  <a:pos x="30" y="78"/>
                </a:cxn>
                <a:cxn ang="0">
                  <a:pos x="15" y="52"/>
                </a:cxn>
                <a:cxn ang="0">
                  <a:pos x="0" y="26"/>
                </a:cxn>
                <a:cxn ang="0">
                  <a:pos x="120" y="0"/>
                </a:cxn>
              </a:cxnLst>
              <a:rect l="0" t="0" r="r" b="b"/>
              <a:pathLst>
                <a:path w="121" h="79">
                  <a:moveTo>
                    <a:pt x="120" y="0"/>
                  </a:moveTo>
                  <a:lnTo>
                    <a:pt x="30" y="78"/>
                  </a:lnTo>
                  <a:lnTo>
                    <a:pt x="15" y="52"/>
                  </a:lnTo>
                  <a:lnTo>
                    <a:pt x="0" y="26"/>
                  </a:lnTo>
                  <a:lnTo>
                    <a:pt x="120" y="0"/>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34" name="Line 70"/>
            <p:cNvSpPr>
              <a:spLocks noChangeShapeType="1"/>
            </p:cNvSpPr>
            <p:nvPr/>
          </p:nvSpPr>
          <p:spPr bwMode="auto">
            <a:xfrm flipV="1">
              <a:off x="3104" y="1834"/>
              <a:ext cx="96" cy="64"/>
            </a:xfrm>
            <a:prstGeom prst="line">
              <a:avLst/>
            </a:prstGeom>
            <a:noFill/>
            <a:ln w="25400">
              <a:solidFill>
                <a:schemeClr val="tx1"/>
              </a:solidFill>
              <a:round/>
              <a:headEnd/>
              <a:tailEnd/>
            </a:ln>
            <a:effectLst/>
          </p:spPr>
          <p:txBody>
            <a:bodyPr wrap="none" anchor="ctr"/>
            <a:lstStyle/>
            <a:p>
              <a:endParaRPr lang="en-US"/>
            </a:p>
          </p:txBody>
        </p:sp>
      </p:grpSp>
      <p:grpSp>
        <p:nvGrpSpPr>
          <p:cNvPr id="190535" name="Group 71"/>
          <p:cNvGrpSpPr>
            <a:grpSpLocks/>
          </p:cNvGrpSpPr>
          <p:nvPr/>
        </p:nvGrpSpPr>
        <p:grpSpPr bwMode="auto">
          <a:xfrm>
            <a:off x="5613400" y="2971800"/>
            <a:ext cx="268288" cy="215900"/>
            <a:chOff x="3104" y="1543"/>
            <a:chExt cx="169" cy="121"/>
          </a:xfrm>
        </p:grpSpPr>
        <p:sp>
          <p:nvSpPr>
            <p:cNvPr id="190536" name="Freeform 72"/>
            <p:cNvSpPr>
              <a:spLocks/>
            </p:cNvSpPr>
            <p:nvPr/>
          </p:nvSpPr>
          <p:spPr bwMode="auto">
            <a:xfrm>
              <a:off x="3152" y="1571"/>
              <a:ext cx="121" cy="93"/>
            </a:xfrm>
            <a:custGeom>
              <a:avLst/>
              <a:gdLst/>
              <a:ahLst/>
              <a:cxnLst>
                <a:cxn ang="0">
                  <a:pos x="120" y="92"/>
                </a:cxn>
                <a:cxn ang="0">
                  <a:pos x="0" y="39"/>
                </a:cxn>
                <a:cxn ang="0">
                  <a:pos x="23" y="20"/>
                </a:cxn>
                <a:cxn ang="0">
                  <a:pos x="38" y="0"/>
                </a:cxn>
                <a:cxn ang="0">
                  <a:pos x="120" y="92"/>
                </a:cxn>
              </a:cxnLst>
              <a:rect l="0" t="0" r="r" b="b"/>
              <a:pathLst>
                <a:path w="121" h="93">
                  <a:moveTo>
                    <a:pt x="120" y="92"/>
                  </a:moveTo>
                  <a:lnTo>
                    <a:pt x="0" y="39"/>
                  </a:lnTo>
                  <a:lnTo>
                    <a:pt x="23" y="20"/>
                  </a:lnTo>
                  <a:lnTo>
                    <a:pt x="38" y="0"/>
                  </a:lnTo>
                  <a:lnTo>
                    <a:pt x="120" y="92"/>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37" name="Line 73"/>
            <p:cNvSpPr>
              <a:spLocks noChangeShapeType="1"/>
            </p:cNvSpPr>
            <p:nvPr/>
          </p:nvSpPr>
          <p:spPr bwMode="auto">
            <a:xfrm>
              <a:off x="3104" y="1543"/>
              <a:ext cx="72" cy="48"/>
            </a:xfrm>
            <a:prstGeom prst="line">
              <a:avLst/>
            </a:prstGeom>
            <a:noFill/>
            <a:ln w="25400">
              <a:solidFill>
                <a:schemeClr val="tx1"/>
              </a:solidFill>
              <a:round/>
              <a:headEnd/>
              <a:tailEnd/>
            </a:ln>
            <a:effectLst/>
          </p:spPr>
          <p:txBody>
            <a:bodyPr wrap="none" anchor="ctr"/>
            <a:lstStyle/>
            <a:p>
              <a:endParaRPr lang="en-US"/>
            </a:p>
          </p:txBody>
        </p:sp>
      </p:grpSp>
      <p:grpSp>
        <p:nvGrpSpPr>
          <p:cNvPr id="190538" name="Group 74"/>
          <p:cNvGrpSpPr>
            <a:grpSpLocks/>
          </p:cNvGrpSpPr>
          <p:nvPr/>
        </p:nvGrpSpPr>
        <p:grpSpPr bwMode="auto">
          <a:xfrm>
            <a:off x="5067300" y="3367088"/>
            <a:ext cx="268288" cy="215900"/>
            <a:chOff x="2760" y="1764"/>
            <a:chExt cx="169" cy="121"/>
          </a:xfrm>
        </p:grpSpPr>
        <p:sp>
          <p:nvSpPr>
            <p:cNvPr id="190539" name="Freeform 75"/>
            <p:cNvSpPr>
              <a:spLocks/>
            </p:cNvSpPr>
            <p:nvPr/>
          </p:nvSpPr>
          <p:spPr bwMode="auto">
            <a:xfrm>
              <a:off x="2808" y="1791"/>
              <a:ext cx="121" cy="94"/>
            </a:xfrm>
            <a:custGeom>
              <a:avLst/>
              <a:gdLst/>
              <a:ahLst/>
              <a:cxnLst>
                <a:cxn ang="0">
                  <a:pos x="120" y="93"/>
                </a:cxn>
                <a:cxn ang="0">
                  <a:pos x="0" y="47"/>
                </a:cxn>
                <a:cxn ang="0">
                  <a:pos x="23" y="27"/>
                </a:cxn>
                <a:cxn ang="0">
                  <a:pos x="45" y="0"/>
                </a:cxn>
                <a:cxn ang="0">
                  <a:pos x="120" y="93"/>
                </a:cxn>
              </a:cxnLst>
              <a:rect l="0" t="0" r="r" b="b"/>
              <a:pathLst>
                <a:path w="121" h="94">
                  <a:moveTo>
                    <a:pt x="120" y="93"/>
                  </a:moveTo>
                  <a:lnTo>
                    <a:pt x="0" y="47"/>
                  </a:lnTo>
                  <a:lnTo>
                    <a:pt x="23" y="27"/>
                  </a:lnTo>
                  <a:lnTo>
                    <a:pt x="45" y="0"/>
                  </a:lnTo>
                  <a:lnTo>
                    <a:pt x="120" y="93"/>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40" name="Line 76"/>
            <p:cNvSpPr>
              <a:spLocks noChangeShapeType="1"/>
            </p:cNvSpPr>
            <p:nvPr/>
          </p:nvSpPr>
          <p:spPr bwMode="auto">
            <a:xfrm>
              <a:off x="2760" y="1764"/>
              <a:ext cx="72" cy="55"/>
            </a:xfrm>
            <a:prstGeom prst="line">
              <a:avLst/>
            </a:prstGeom>
            <a:noFill/>
            <a:ln w="25400">
              <a:solidFill>
                <a:schemeClr val="tx1"/>
              </a:solidFill>
              <a:round/>
              <a:headEnd/>
              <a:tailEnd/>
            </a:ln>
            <a:effectLst/>
          </p:spPr>
          <p:txBody>
            <a:bodyPr wrap="none" anchor="ctr"/>
            <a:lstStyle/>
            <a:p>
              <a:endParaRPr lang="en-US"/>
            </a:p>
          </p:txBody>
        </p:sp>
      </p:grpSp>
      <p:grpSp>
        <p:nvGrpSpPr>
          <p:cNvPr id="190541" name="Group 77"/>
          <p:cNvGrpSpPr>
            <a:grpSpLocks/>
          </p:cNvGrpSpPr>
          <p:nvPr/>
        </p:nvGrpSpPr>
        <p:grpSpPr bwMode="auto">
          <a:xfrm>
            <a:off x="5118100" y="2906713"/>
            <a:ext cx="217488" cy="241300"/>
            <a:chOff x="2792" y="1507"/>
            <a:chExt cx="137" cy="135"/>
          </a:xfrm>
        </p:grpSpPr>
        <p:sp>
          <p:nvSpPr>
            <p:cNvPr id="190542" name="Freeform 78"/>
            <p:cNvSpPr>
              <a:spLocks/>
            </p:cNvSpPr>
            <p:nvPr/>
          </p:nvSpPr>
          <p:spPr bwMode="auto">
            <a:xfrm>
              <a:off x="2816" y="1507"/>
              <a:ext cx="113" cy="100"/>
            </a:xfrm>
            <a:custGeom>
              <a:avLst/>
              <a:gdLst/>
              <a:ahLst/>
              <a:cxnLst>
                <a:cxn ang="0">
                  <a:pos x="112" y="0"/>
                </a:cxn>
                <a:cxn ang="0">
                  <a:pos x="45" y="99"/>
                </a:cxn>
                <a:cxn ang="0">
                  <a:pos x="22" y="79"/>
                </a:cxn>
                <a:cxn ang="0">
                  <a:pos x="0" y="59"/>
                </a:cxn>
                <a:cxn ang="0">
                  <a:pos x="112" y="0"/>
                </a:cxn>
              </a:cxnLst>
              <a:rect l="0" t="0" r="r" b="b"/>
              <a:pathLst>
                <a:path w="113" h="100">
                  <a:moveTo>
                    <a:pt x="112" y="0"/>
                  </a:moveTo>
                  <a:lnTo>
                    <a:pt x="45" y="99"/>
                  </a:lnTo>
                  <a:lnTo>
                    <a:pt x="22" y="79"/>
                  </a:lnTo>
                  <a:lnTo>
                    <a:pt x="0" y="59"/>
                  </a:lnTo>
                  <a:lnTo>
                    <a:pt x="112" y="0"/>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43" name="Line 79"/>
            <p:cNvSpPr>
              <a:spLocks noChangeShapeType="1"/>
            </p:cNvSpPr>
            <p:nvPr/>
          </p:nvSpPr>
          <p:spPr bwMode="auto">
            <a:xfrm flipV="1">
              <a:off x="2792" y="1585"/>
              <a:ext cx="48" cy="57"/>
            </a:xfrm>
            <a:prstGeom prst="line">
              <a:avLst/>
            </a:prstGeom>
            <a:noFill/>
            <a:ln w="25400">
              <a:solidFill>
                <a:schemeClr val="tx1"/>
              </a:solidFill>
              <a:round/>
              <a:headEnd/>
              <a:tailEnd/>
            </a:ln>
            <a:effectLst/>
          </p:spPr>
          <p:txBody>
            <a:bodyPr wrap="none" anchor="ctr"/>
            <a:lstStyle/>
            <a:p>
              <a:endParaRPr lang="en-US"/>
            </a:p>
          </p:txBody>
        </p:sp>
      </p:grpSp>
      <p:grpSp>
        <p:nvGrpSpPr>
          <p:cNvPr id="190544" name="Group 80"/>
          <p:cNvGrpSpPr>
            <a:grpSpLocks/>
          </p:cNvGrpSpPr>
          <p:nvPr/>
        </p:nvGrpSpPr>
        <p:grpSpPr bwMode="auto">
          <a:xfrm>
            <a:off x="3746500" y="3771900"/>
            <a:ext cx="166688" cy="268288"/>
            <a:chOff x="1928" y="1991"/>
            <a:chExt cx="105" cy="150"/>
          </a:xfrm>
        </p:grpSpPr>
        <p:sp>
          <p:nvSpPr>
            <p:cNvPr id="190545" name="Freeform 81"/>
            <p:cNvSpPr>
              <a:spLocks/>
            </p:cNvSpPr>
            <p:nvPr/>
          </p:nvSpPr>
          <p:spPr bwMode="auto">
            <a:xfrm>
              <a:off x="1936" y="2033"/>
              <a:ext cx="97" cy="108"/>
            </a:xfrm>
            <a:custGeom>
              <a:avLst/>
              <a:gdLst/>
              <a:ahLst/>
              <a:cxnLst>
                <a:cxn ang="0">
                  <a:pos x="96" y="107"/>
                </a:cxn>
                <a:cxn ang="0">
                  <a:pos x="0" y="27"/>
                </a:cxn>
                <a:cxn ang="0">
                  <a:pos x="30" y="13"/>
                </a:cxn>
                <a:cxn ang="0">
                  <a:pos x="59" y="0"/>
                </a:cxn>
                <a:cxn ang="0">
                  <a:pos x="96" y="107"/>
                </a:cxn>
              </a:cxnLst>
              <a:rect l="0" t="0" r="r" b="b"/>
              <a:pathLst>
                <a:path w="97" h="108">
                  <a:moveTo>
                    <a:pt x="96" y="107"/>
                  </a:moveTo>
                  <a:lnTo>
                    <a:pt x="0" y="27"/>
                  </a:lnTo>
                  <a:lnTo>
                    <a:pt x="30" y="13"/>
                  </a:lnTo>
                  <a:lnTo>
                    <a:pt x="59" y="0"/>
                  </a:lnTo>
                  <a:lnTo>
                    <a:pt x="96" y="107"/>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46" name="Line 82"/>
            <p:cNvSpPr>
              <a:spLocks noChangeShapeType="1"/>
            </p:cNvSpPr>
            <p:nvPr/>
          </p:nvSpPr>
          <p:spPr bwMode="auto">
            <a:xfrm>
              <a:off x="1928" y="1991"/>
              <a:ext cx="40" cy="55"/>
            </a:xfrm>
            <a:prstGeom prst="line">
              <a:avLst/>
            </a:prstGeom>
            <a:noFill/>
            <a:ln w="25400">
              <a:solidFill>
                <a:schemeClr val="tx1"/>
              </a:solidFill>
              <a:round/>
              <a:headEnd/>
              <a:tailEnd/>
            </a:ln>
            <a:effectLst/>
          </p:spPr>
          <p:txBody>
            <a:bodyPr wrap="none" anchor="ctr"/>
            <a:lstStyle/>
            <a:p>
              <a:endParaRPr lang="en-US"/>
            </a:p>
          </p:txBody>
        </p:sp>
      </p:grpSp>
      <p:grpSp>
        <p:nvGrpSpPr>
          <p:cNvPr id="190547" name="Group 83"/>
          <p:cNvGrpSpPr>
            <a:grpSpLocks/>
          </p:cNvGrpSpPr>
          <p:nvPr/>
        </p:nvGrpSpPr>
        <p:grpSpPr bwMode="auto">
          <a:xfrm>
            <a:off x="4152900" y="4291013"/>
            <a:ext cx="242888" cy="128587"/>
            <a:chOff x="2184" y="2282"/>
            <a:chExt cx="153" cy="72"/>
          </a:xfrm>
        </p:grpSpPr>
        <p:sp>
          <p:nvSpPr>
            <p:cNvPr id="190548" name="Freeform 84"/>
            <p:cNvSpPr>
              <a:spLocks/>
            </p:cNvSpPr>
            <p:nvPr/>
          </p:nvSpPr>
          <p:spPr bwMode="auto">
            <a:xfrm>
              <a:off x="2208" y="2282"/>
              <a:ext cx="129" cy="72"/>
            </a:xfrm>
            <a:custGeom>
              <a:avLst/>
              <a:gdLst/>
              <a:ahLst/>
              <a:cxnLst>
                <a:cxn ang="0">
                  <a:pos x="128" y="71"/>
                </a:cxn>
                <a:cxn ang="0">
                  <a:pos x="0" y="45"/>
                </a:cxn>
                <a:cxn ang="0">
                  <a:pos x="8" y="26"/>
                </a:cxn>
                <a:cxn ang="0">
                  <a:pos x="23" y="0"/>
                </a:cxn>
                <a:cxn ang="0">
                  <a:pos x="128" y="71"/>
                </a:cxn>
              </a:cxnLst>
              <a:rect l="0" t="0" r="r" b="b"/>
              <a:pathLst>
                <a:path w="129" h="72">
                  <a:moveTo>
                    <a:pt x="128" y="71"/>
                  </a:moveTo>
                  <a:lnTo>
                    <a:pt x="0" y="45"/>
                  </a:lnTo>
                  <a:lnTo>
                    <a:pt x="8" y="26"/>
                  </a:lnTo>
                  <a:lnTo>
                    <a:pt x="23" y="0"/>
                  </a:lnTo>
                  <a:lnTo>
                    <a:pt x="128" y="71"/>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49" name="Line 85"/>
            <p:cNvSpPr>
              <a:spLocks noChangeShapeType="1"/>
            </p:cNvSpPr>
            <p:nvPr/>
          </p:nvSpPr>
          <p:spPr bwMode="auto">
            <a:xfrm>
              <a:off x="2184" y="2297"/>
              <a:ext cx="32" cy="12"/>
            </a:xfrm>
            <a:prstGeom prst="line">
              <a:avLst/>
            </a:prstGeom>
            <a:noFill/>
            <a:ln w="25400">
              <a:solidFill>
                <a:schemeClr val="tx1"/>
              </a:solidFill>
              <a:round/>
              <a:headEnd/>
              <a:tailEnd/>
            </a:ln>
            <a:effectLst/>
          </p:spPr>
          <p:txBody>
            <a:bodyPr wrap="none" anchor="ctr"/>
            <a:lstStyle/>
            <a:p>
              <a:endParaRPr lang="en-US"/>
            </a:p>
          </p:txBody>
        </p:sp>
      </p:grpSp>
      <p:grpSp>
        <p:nvGrpSpPr>
          <p:cNvPr id="190550" name="Group 86"/>
          <p:cNvGrpSpPr>
            <a:grpSpLocks/>
          </p:cNvGrpSpPr>
          <p:nvPr/>
        </p:nvGrpSpPr>
        <p:grpSpPr bwMode="auto">
          <a:xfrm>
            <a:off x="4775200" y="4519613"/>
            <a:ext cx="255588" cy="128587"/>
            <a:chOff x="2576" y="2410"/>
            <a:chExt cx="161" cy="72"/>
          </a:xfrm>
        </p:grpSpPr>
        <p:sp>
          <p:nvSpPr>
            <p:cNvPr id="190551" name="Freeform 87"/>
            <p:cNvSpPr>
              <a:spLocks/>
            </p:cNvSpPr>
            <p:nvPr/>
          </p:nvSpPr>
          <p:spPr bwMode="auto">
            <a:xfrm>
              <a:off x="2600" y="2410"/>
              <a:ext cx="137" cy="72"/>
            </a:xfrm>
            <a:custGeom>
              <a:avLst/>
              <a:gdLst/>
              <a:ahLst/>
              <a:cxnLst>
                <a:cxn ang="0">
                  <a:pos x="136" y="71"/>
                </a:cxn>
                <a:cxn ang="0">
                  <a:pos x="0" y="45"/>
                </a:cxn>
                <a:cxn ang="0">
                  <a:pos x="15" y="26"/>
                </a:cxn>
                <a:cxn ang="0">
                  <a:pos x="30" y="0"/>
                </a:cxn>
                <a:cxn ang="0">
                  <a:pos x="136" y="71"/>
                </a:cxn>
              </a:cxnLst>
              <a:rect l="0" t="0" r="r" b="b"/>
              <a:pathLst>
                <a:path w="137" h="72">
                  <a:moveTo>
                    <a:pt x="136" y="71"/>
                  </a:moveTo>
                  <a:lnTo>
                    <a:pt x="0" y="45"/>
                  </a:lnTo>
                  <a:lnTo>
                    <a:pt x="15" y="26"/>
                  </a:lnTo>
                  <a:lnTo>
                    <a:pt x="30" y="0"/>
                  </a:lnTo>
                  <a:lnTo>
                    <a:pt x="136" y="71"/>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52" name="Line 88"/>
            <p:cNvSpPr>
              <a:spLocks noChangeShapeType="1"/>
            </p:cNvSpPr>
            <p:nvPr/>
          </p:nvSpPr>
          <p:spPr bwMode="auto">
            <a:xfrm>
              <a:off x="2576" y="2425"/>
              <a:ext cx="40" cy="12"/>
            </a:xfrm>
            <a:prstGeom prst="line">
              <a:avLst/>
            </a:prstGeom>
            <a:noFill/>
            <a:ln w="25400">
              <a:solidFill>
                <a:schemeClr val="tx1"/>
              </a:solidFill>
              <a:round/>
              <a:headEnd/>
              <a:tailEnd/>
            </a:ln>
            <a:effectLst/>
          </p:spPr>
          <p:txBody>
            <a:bodyPr wrap="none" anchor="ctr"/>
            <a:lstStyle/>
            <a:p>
              <a:endParaRPr lang="en-US"/>
            </a:p>
          </p:txBody>
        </p:sp>
      </p:grpSp>
      <p:grpSp>
        <p:nvGrpSpPr>
          <p:cNvPr id="190553" name="Group 89"/>
          <p:cNvGrpSpPr>
            <a:grpSpLocks/>
          </p:cNvGrpSpPr>
          <p:nvPr/>
        </p:nvGrpSpPr>
        <p:grpSpPr bwMode="auto">
          <a:xfrm>
            <a:off x="4724400" y="4252913"/>
            <a:ext cx="357188" cy="139700"/>
            <a:chOff x="2544" y="2260"/>
            <a:chExt cx="225" cy="79"/>
          </a:xfrm>
        </p:grpSpPr>
        <p:sp>
          <p:nvSpPr>
            <p:cNvPr id="190554" name="Freeform 90"/>
            <p:cNvSpPr>
              <a:spLocks/>
            </p:cNvSpPr>
            <p:nvPr/>
          </p:nvSpPr>
          <p:spPr bwMode="auto">
            <a:xfrm>
              <a:off x="2640" y="2260"/>
              <a:ext cx="129" cy="65"/>
            </a:xfrm>
            <a:custGeom>
              <a:avLst/>
              <a:gdLst/>
              <a:ahLst/>
              <a:cxnLst>
                <a:cxn ang="0">
                  <a:pos x="128" y="0"/>
                </a:cxn>
                <a:cxn ang="0">
                  <a:pos x="23" y="64"/>
                </a:cxn>
                <a:cxn ang="0">
                  <a:pos x="8" y="38"/>
                </a:cxn>
                <a:cxn ang="0">
                  <a:pos x="0" y="13"/>
                </a:cxn>
                <a:cxn ang="0">
                  <a:pos x="128" y="0"/>
                </a:cxn>
              </a:cxnLst>
              <a:rect l="0" t="0" r="r" b="b"/>
              <a:pathLst>
                <a:path w="129" h="65">
                  <a:moveTo>
                    <a:pt x="128" y="0"/>
                  </a:moveTo>
                  <a:lnTo>
                    <a:pt x="23" y="64"/>
                  </a:lnTo>
                  <a:lnTo>
                    <a:pt x="8" y="38"/>
                  </a:lnTo>
                  <a:lnTo>
                    <a:pt x="0" y="13"/>
                  </a:lnTo>
                  <a:lnTo>
                    <a:pt x="128" y="0"/>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190555" name="Line 91"/>
            <p:cNvSpPr>
              <a:spLocks noChangeShapeType="1"/>
            </p:cNvSpPr>
            <p:nvPr/>
          </p:nvSpPr>
          <p:spPr bwMode="auto">
            <a:xfrm flipV="1">
              <a:off x="2544" y="2303"/>
              <a:ext cx="96" cy="36"/>
            </a:xfrm>
            <a:prstGeom prst="line">
              <a:avLst/>
            </a:prstGeom>
            <a:noFill/>
            <a:ln w="25400">
              <a:solidFill>
                <a:schemeClr val="tx1"/>
              </a:solidFill>
              <a:round/>
              <a:headEnd/>
              <a:tailEnd/>
            </a:ln>
            <a:effectLst/>
          </p:spPr>
          <p:txBody>
            <a:bodyPr wrap="none" anchor="ctr"/>
            <a:lstStyle/>
            <a:p>
              <a:endParaRPr lang="en-US"/>
            </a:p>
          </p:txBody>
        </p:sp>
      </p:grpSp>
      <p:sp>
        <p:nvSpPr>
          <p:cNvPr id="190556" name="Oval 92"/>
          <p:cNvSpPr>
            <a:spLocks noChangeArrowheads="1"/>
          </p:cNvSpPr>
          <p:nvPr/>
        </p:nvSpPr>
        <p:spPr bwMode="auto">
          <a:xfrm>
            <a:off x="3340100" y="2641600"/>
            <a:ext cx="304800" cy="327025"/>
          </a:xfrm>
          <a:prstGeom prst="ellipse">
            <a:avLst/>
          </a:prstGeom>
          <a:solidFill>
            <a:srgbClr val="96E3FE"/>
          </a:solidFill>
          <a:ln w="25400">
            <a:solidFill>
              <a:schemeClr val="tx1"/>
            </a:solidFill>
            <a:round/>
            <a:headEnd/>
            <a:tailEnd/>
          </a:ln>
          <a:effectLst/>
        </p:spPr>
        <p:txBody>
          <a:bodyPr wrap="none" anchor="ctr"/>
          <a:lstStyle/>
          <a:p>
            <a:endParaRPr lang="en-US"/>
          </a:p>
        </p:txBody>
      </p:sp>
      <p:sp>
        <p:nvSpPr>
          <p:cNvPr id="190557" name="Oval 93"/>
          <p:cNvSpPr>
            <a:spLocks noChangeArrowheads="1"/>
          </p:cNvSpPr>
          <p:nvPr/>
        </p:nvSpPr>
        <p:spPr bwMode="auto">
          <a:xfrm>
            <a:off x="3327400" y="2628900"/>
            <a:ext cx="330200" cy="352425"/>
          </a:xfrm>
          <a:prstGeom prst="ellipse">
            <a:avLst/>
          </a:prstGeom>
          <a:noFill/>
          <a:ln w="25400">
            <a:solidFill>
              <a:schemeClr val="tx1"/>
            </a:solidFill>
            <a:round/>
            <a:headEnd/>
            <a:tailEnd/>
          </a:ln>
          <a:effectLst/>
        </p:spPr>
        <p:txBody>
          <a:bodyPr wrap="none" anchor="ctr"/>
          <a:lstStyle/>
          <a:p>
            <a:endParaRPr lang="en-US"/>
          </a:p>
        </p:txBody>
      </p:sp>
      <p:sp>
        <p:nvSpPr>
          <p:cNvPr id="190558" name="Freeform 94"/>
          <p:cNvSpPr>
            <a:spLocks/>
          </p:cNvSpPr>
          <p:nvPr/>
        </p:nvSpPr>
        <p:spPr bwMode="auto">
          <a:xfrm>
            <a:off x="2895600" y="2170113"/>
            <a:ext cx="649288" cy="877887"/>
          </a:xfrm>
          <a:custGeom>
            <a:avLst/>
            <a:gdLst/>
            <a:ahLst/>
            <a:cxnLst>
              <a:cxn ang="0">
                <a:pos x="304" y="0"/>
              </a:cxn>
              <a:cxn ang="0">
                <a:pos x="408" y="93"/>
              </a:cxn>
              <a:cxn ang="0">
                <a:pos x="144" y="491"/>
              </a:cxn>
              <a:cxn ang="0">
                <a:pos x="0" y="491"/>
              </a:cxn>
            </a:cxnLst>
            <a:rect l="0" t="0" r="r" b="b"/>
            <a:pathLst>
              <a:path w="409" h="492">
                <a:moveTo>
                  <a:pt x="304" y="0"/>
                </a:moveTo>
                <a:lnTo>
                  <a:pt x="408" y="93"/>
                </a:lnTo>
                <a:lnTo>
                  <a:pt x="144" y="491"/>
                </a:lnTo>
                <a:lnTo>
                  <a:pt x="0" y="491"/>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59" name="Freeform 95"/>
          <p:cNvSpPr>
            <a:spLocks/>
          </p:cNvSpPr>
          <p:nvPr/>
        </p:nvSpPr>
        <p:spPr bwMode="auto">
          <a:xfrm>
            <a:off x="2882900" y="2157413"/>
            <a:ext cx="649288" cy="877887"/>
          </a:xfrm>
          <a:custGeom>
            <a:avLst/>
            <a:gdLst/>
            <a:ahLst/>
            <a:cxnLst>
              <a:cxn ang="0">
                <a:pos x="304" y="0"/>
              </a:cxn>
              <a:cxn ang="0">
                <a:pos x="408" y="93"/>
              </a:cxn>
              <a:cxn ang="0">
                <a:pos x="144" y="491"/>
              </a:cxn>
              <a:cxn ang="0">
                <a:pos x="0" y="491"/>
              </a:cxn>
            </a:cxnLst>
            <a:rect l="0" t="0" r="r" b="b"/>
            <a:pathLst>
              <a:path w="409" h="492">
                <a:moveTo>
                  <a:pt x="304" y="0"/>
                </a:moveTo>
                <a:lnTo>
                  <a:pt x="408" y="93"/>
                </a:lnTo>
                <a:lnTo>
                  <a:pt x="144" y="491"/>
                </a:lnTo>
                <a:lnTo>
                  <a:pt x="0" y="491"/>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60" name="Freeform 96"/>
          <p:cNvSpPr>
            <a:spLocks/>
          </p:cNvSpPr>
          <p:nvPr/>
        </p:nvSpPr>
        <p:spPr bwMode="auto">
          <a:xfrm>
            <a:off x="3314700" y="2106613"/>
            <a:ext cx="611188" cy="1260475"/>
          </a:xfrm>
          <a:custGeom>
            <a:avLst/>
            <a:gdLst/>
            <a:ahLst/>
            <a:cxnLst>
              <a:cxn ang="0">
                <a:pos x="384" y="0"/>
              </a:cxn>
              <a:cxn ang="0">
                <a:pos x="256" y="78"/>
              </a:cxn>
              <a:cxn ang="0">
                <a:pos x="312" y="256"/>
              </a:cxn>
              <a:cxn ang="0">
                <a:pos x="288" y="434"/>
              </a:cxn>
              <a:cxn ang="0">
                <a:pos x="240" y="562"/>
              </a:cxn>
              <a:cxn ang="0">
                <a:pos x="0" y="590"/>
              </a:cxn>
              <a:cxn ang="0">
                <a:pos x="0" y="704"/>
              </a:cxn>
            </a:cxnLst>
            <a:rect l="0" t="0" r="r" b="b"/>
            <a:pathLst>
              <a:path w="385" h="705">
                <a:moveTo>
                  <a:pt x="384" y="0"/>
                </a:moveTo>
                <a:lnTo>
                  <a:pt x="256" y="78"/>
                </a:lnTo>
                <a:lnTo>
                  <a:pt x="312" y="256"/>
                </a:lnTo>
                <a:lnTo>
                  <a:pt x="288" y="434"/>
                </a:lnTo>
                <a:lnTo>
                  <a:pt x="240" y="562"/>
                </a:lnTo>
                <a:lnTo>
                  <a:pt x="0" y="590"/>
                </a:lnTo>
                <a:lnTo>
                  <a:pt x="0" y="704"/>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61" name="Freeform 97"/>
          <p:cNvSpPr>
            <a:spLocks/>
          </p:cNvSpPr>
          <p:nvPr/>
        </p:nvSpPr>
        <p:spPr bwMode="auto">
          <a:xfrm>
            <a:off x="3302000" y="2095500"/>
            <a:ext cx="611188" cy="1258888"/>
          </a:xfrm>
          <a:custGeom>
            <a:avLst/>
            <a:gdLst/>
            <a:ahLst/>
            <a:cxnLst>
              <a:cxn ang="0">
                <a:pos x="384" y="0"/>
              </a:cxn>
              <a:cxn ang="0">
                <a:pos x="256" y="78"/>
              </a:cxn>
              <a:cxn ang="0">
                <a:pos x="312" y="256"/>
              </a:cxn>
              <a:cxn ang="0">
                <a:pos x="288" y="434"/>
              </a:cxn>
              <a:cxn ang="0">
                <a:pos x="240" y="562"/>
              </a:cxn>
              <a:cxn ang="0">
                <a:pos x="0" y="590"/>
              </a:cxn>
              <a:cxn ang="0">
                <a:pos x="0" y="704"/>
              </a:cxn>
            </a:cxnLst>
            <a:rect l="0" t="0" r="r" b="b"/>
            <a:pathLst>
              <a:path w="385" h="705">
                <a:moveTo>
                  <a:pt x="384" y="0"/>
                </a:moveTo>
                <a:lnTo>
                  <a:pt x="256" y="78"/>
                </a:lnTo>
                <a:lnTo>
                  <a:pt x="312" y="256"/>
                </a:lnTo>
                <a:lnTo>
                  <a:pt x="288" y="434"/>
                </a:lnTo>
                <a:lnTo>
                  <a:pt x="240" y="562"/>
                </a:lnTo>
                <a:lnTo>
                  <a:pt x="0" y="590"/>
                </a:lnTo>
                <a:lnTo>
                  <a:pt x="0" y="704"/>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62" name="Freeform 98"/>
          <p:cNvSpPr>
            <a:spLocks/>
          </p:cNvSpPr>
          <p:nvPr/>
        </p:nvSpPr>
        <p:spPr bwMode="auto">
          <a:xfrm>
            <a:off x="4521200" y="1966913"/>
            <a:ext cx="141288" cy="714375"/>
          </a:xfrm>
          <a:custGeom>
            <a:avLst/>
            <a:gdLst/>
            <a:ahLst/>
            <a:cxnLst>
              <a:cxn ang="0">
                <a:pos x="0" y="14"/>
              </a:cxn>
              <a:cxn ang="0">
                <a:pos x="72" y="0"/>
              </a:cxn>
              <a:cxn ang="0">
                <a:pos x="88" y="335"/>
              </a:cxn>
              <a:cxn ang="0">
                <a:pos x="16" y="399"/>
              </a:cxn>
            </a:cxnLst>
            <a:rect l="0" t="0" r="r" b="b"/>
            <a:pathLst>
              <a:path w="89" h="400">
                <a:moveTo>
                  <a:pt x="0" y="14"/>
                </a:moveTo>
                <a:lnTo>
                  <a:pt x="72" y="0"/>
                </a:lnTo>
                <a:lnTo>
                  <a:pt x="88" y="335"/>
                </a:lnTo>
                <a:lnTo>
                  <a:pt x="16" y="399"/>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63" name="Freeform 99"/>
          <p:cNvSpPr>
            <a:spLocks/>
          </p:cNvSpPr>
          <p:nvPr/>
        </p:nvSpPr>
        <p:spPr bwMode="auto">
          <a:xfrm>
            <a:off x="4508500" y="1954213"/>
            <a:ext cx="141288" cy="714375"/>
          </a:xfrm>
          <a:custGeom>
            <a:avLst/>
            <a:gdLst/>
            <a:ahLst/>
            <a:cxnLst>
              <a:cxn ang="0">
                <a:pos x="0" y="14"/>
              </a:cxn>
              <a:cxn ang="0">
                <a:pos x="72" y="0"/>
              </a:cxn>
              <a:cxn ang="0">
                <a:pos x="88" y="335"/>
              </a:cxn>
              <a:cxn ang="0">
                <a:pos x="16" y="399"/>
              </a:cxn>
            </a:cxnLst>
            <a:rect l="0" t="0" r="r" b="b"/>
            <a:pathLst>
              <a:path w="89" h="400">
                <a:moveTo>
                  <a:pt x="0" y="14"/>
                </a:moveTo>
                <a:lnTo>
                  <a:pt x="72" y="0"/>
                </a:lnTo>
                <a:lnTo>
                  <a:pt x="88" y="335"/>
                </a:lnTo>
                <a:lnTo>
                  <a:pt x="16" y="399"/>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64" name="Freeform 100"/>
          <p:cNvSpPr>
            <a:spLocks/>
          </p:cNvSpPr>
          <p:nvPr/>
        </p:nvSpPr>
        <p:spPr bwMode="auto">
          <a:xfrm>
            <a:off x="5321300" y="1878013"/>
            <a:ext cx="230188" cy="598487"/>
          </a:xfrm>
          <a:custGeom>
            <a:avLst/>
            <a:gdLst/>
            <a:ahLst/>
            <a:cxnLst>
              <a:cxn ang="0">
                <a:pos x="144" y="0"/>
              </a:cxn>
              <a:cxn ang="0">
                <a:pos x="32" y="0"/>
              </a:cxn>
              <a:cxn ang="0">
                <a:pos x="0" y="320"/>
              </a:cxn>
              <a:cxn ang="0">
                <a:pos x="128" y="334"/>
              </a:cxn>
            </a:cxnLst>
            <a:rect l="0" t="0" r="r" b="b"/>
            <a:pathLst>
              <a:path w="145" h="335">
                <a:moveTo>
                  <a:pt x="144" y="0"/>
                </a:moveTo>
                <a:lnTo>
                  <a:pt x="32" y="0"/>
                </a:lnTo>
                <a:lnTo>
                  <a:pt x="0" y="320"/>
                </a:lnTo>
                <a:lnTo>
                  <a:pt x="128" y="334"/>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65" name="Freeform 101"/>
          <p:cNvSpPr>
            <a:spLocks/>
          </p:cNvSpPr>
          <p:nvPr/>
        </p:nvSpPr>
        <p:spPr bwMode="auto">
          <a:xfrm>
            <a:off x="5308600" y="1866900"/>
            <a:ext cx="230188" cy="596900"/>
          </a:xfrm>
          <a:custGeom>
            <a:avLst/>
            <a:gdLst/>
            <a:ahLst/>
            <a:cxnLst>
              <a:cxn ang="0">
                <a:pos x="144" y="0"/>
              </a:cxn>
              <a:cxn ang="0">
                <a:pos x="32" y="0"/>
              </a:cxn>
              <a:cxn ang="0">
                <a:pos x="0" y="320"/>
              </a:cxn>
              <a:cxn ang="0">
                <a:pos x="128" y="334"/>
              </a:cxn>
            </a:cxnLst>
            <a:rect l="0" t="0" r="r" b="b"/>
            <a:pathLst>
              <a:path w="145" h="335">
                <a:moveTo>
                  <a:pt x="144" y="0"/>
                </a:moveTo>
                <a:lnTo>
                  <a:pt x="32" y="0"/>
                </a:lnTo>
                <a:lnTo>
                  <a:pt x="0" y="320"/>
                </a:lnTo>
                <a:lnTo>
                  <a:pt x="128" y="334"/>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66" name="Freeform 102"/>
          <p:cNvSpPr>
            <a:spLocks/>
          </p:cNvSpPr>
          <p:nvPr/>
        </p:nvSpPr>
        <p:spPr bwMode="auto">
          <a:xfrm>
            <a:off x="4432300" y="2906713"/>
            <a:ext cx="344488" cy="636587"/>
          </a:xfrm>
          <a:custGeom>
            <a:avLst/>
            <a:gdLst/>
            <a:ahLst/>
            <a:cxnLst>
              <a:cxn ang="0">
                <a:pos x="112" y="0"/>
              </a:cxn>
              <a:cxn ang="0">
                <a:pos x="216" y="50"/>
              </a:cxn>
              <a:cxn ang="0">
                <a:pos x="128" y="334"/>
              </a:cxn>
              <a:cxn ang="0">
                <a:pos x="0" y="355"/>
              </a:cxn>
            </a:cxnLst>
            <a:rect l="0" t="0" r="r" b="b"/>
            <a:pathLst>
              <a:path w="217" h="356">
                <a:moveTo>
                  <a:pt x="112" y="0"/>
                </a:moveTo>
                <a:lnTo>
                  <a:pt x="216" y="50"/>
                </a:lnTo>
                <a:lnTo>
                  <a:pt x="128" y="334"/>
                </a:lnTo>
                <a:lnTo>
                  <a:pt x="0" y="355"/>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67" name="Freeform 103"/>
          <p:cNvSpPr>
            <a:spLocks/>
          </p:cNvSpPr>
          <p:nvPr/>
        </p:nvSpPr>
        <p:spPr bwMode="auto">
          <a:xfrm>
            <a:off x="4419600" y="2895600"/>
            <a:ext cx="344488" cy="635000"/>
          </a:xfrm>
          <a:custGeom>
            <a:avLst/>
            <a:gdLst/>
            <a:ahLst/>
            <a:cxnLst>
              <a:cxn ang="0">
                <a:pos x="112" y="0"/>
              </a:cxn>
              <a:cxn ang="0">
                <a:pos x="216" y="50"/>
              </a:cxn>
              <a:cxn ang="0">
                <a:pos x="128" y="334"/>
              </a:cxn>
              <a:cxn ang="0">
                <a:pos x="0" y="355"/>
              </a:cxn>
            </a:cxnLst>
            <a:rect l="0" t="0" r="r" b="b"/>
            <a:pathLst>
              <a:path w="217" h="356">
                <a:moveTo>
                  <a:pt x="112" y="0"/>
                </a:moveTo>
                <a:lnTo>
                  <a:pt x="216" y="50"/>
                </a:lnTo>
                <a:lnTo>
                  <a:pt x="128" y="334"/>
                </a:lnTo>
                <a:lnTo>
                  <a:pt x="0" y="355"/>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68" name="Freeform 104"/>
          <p:cNvSpPr>
            <a:spLocks/>
          </p:cNvSpPr>
          <p:nvPr/>
        </p:nvSpPr>
        <p:spPr bwMode="auto">
          <a:xfrm>
            <a:off x="5067300" y="2678113"/>
            <a:ext cx="166688" cy="1146175"/>
          </a:xfrm>
          <a:custGeom>
            <a:avLst/>
            <a:gdLst/>
            <a:ahLst/>
            <a:cxnLst>
              <a:cxn ang="0">
                <a:pos x="104" y="0"/>
              </a:cxn>
              <a:cxn ang="0">
                <a:pos x="32" y="114"/>
              </a:cxn>
              <a:cxn ang="0">
                <a:pos x="104" y="334"/>
              </a:cxn>
              <a:cxn ang="0">
                <a:pos x="0" y="548"/>
              </a:cxn>
              <a:cxn ang="0">
                <a:pos x="88" y="640"/>
              </a:cxn>
            </a:cxnLst>
            <a:rect l="0" t="0" r="r" b="b"/>
            <a:pathLst>
              <a:path w="105" h="641">
                <a:moveTo>
                  <a:pt x="104" y="0"/>
                </a:moveTo>
                <a:lnTo>
                  <a:pt x="32" y="114"/>
                </a:lnTo>
                <a:lnTo>
                  <a:pt x="104" y="334"/>
                </a:lnTo>
                <a:lnTo>
                  <a:pt x="0" y="548"/>
                </a:lnTo>
                <a:lnTo>
                  <a:pt x="88" y="64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69" name="Freeform 105"/>
          <p:cNvSpPr>
            <a:spLocks/>
          </p:cNvSpPr>
          <p:nvPr/>
        </p:nvSpPr>
        <p:spPr bwMode="auto">
          <a:xfrm>
            <a:off x="5054600" y="2667000"/>
            <a:ext cx="166688" cy="1144588"/>
          </a:xfrm>
          <a:custGeom>
            <a:avLst/>
            <a:gdLst/>
            <a:ahLst/>
            <a:cxnLst>
              <a:cxn ang="0">
                <a:pos x="104" y="0"/>
              </a:cxn>
              <a:cxn ang="0">
                <a:pos x="32" y="114"/>
              </a:cxn>
              <a:cxn ang="0">
                <a:pos x="104" y="334"/>
              </a:cxn>
              <a:cxn ang="0">
                <a:pos x="0" y="548"/>
              </a:cxn>
              <a:cxn ang="0">
                <a:pos x="88" y="640"/>
              </a:cxn>
            </a:cxnLst>
            <a:rect l="0" t="0" r="r" b="b"/>
            <a:pathLst>
              <a:path w="105" h="641">
                <a:moveTo>
                  <a:pt x="104" y="0"/>
                </a:moveTo>
                <a:lnTo>
                  <a:pt x="32" y="114"/>
                </a:lnTo>
                <a:lnTo>
                  <a:pt x="104" y="334"/>
                </a:lnTo>
                <a:lnTo>
                  <a:pt x="0" y="548"/>
                </a:lnTo>
                <a:lnTo>
                  <a:pt x="88" y="640"/>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70" name="Freeform 106"/>
          <p:cNvSpPr>
            <a:spLocks/>
          </p:cNvSpPr>
          <p:nvPr/>
        </p:nvSpPr>
        <p:spPr bwMode="auto">
          <a:xfrm>
            <a:off x="3517900" y="3617913"/>
            <a:ext cx="598488" cy="458787"/>
          </a:xfrm>
          <a:custGeom>
            <a:avLst/>
            <a:gdLst/>
            <a:ahLst/>
            <a:cxnLst>
              <a:cxn ang="0">
                <a:pos x="344" y="0"/>
              </a:cxn>
              <a:cxn ang="0">
                <a:pos x="376" y="85"/>
              </a:cxn>
              <a:cxn ang="0">
                <a:pos x="72" y="256"/>
              </a:cxn>
              <a:cxn ang="0">
                <a:pos x="0" y="228"/>
              </a:cxn>
            </a:cxnLst>
            <a:rect l="0" t="0" r="r" b="b"/>
            <a:pathLst>
              <a:path w="377" h="257">
                <a:moveTo>
                  <a:pt x="344" y="0"/>
                </a:moveTo>
                <a:lnTo>
                  <a:pt x="376" y="85"/>
                </a:lnTo>
                <a:lnTo>
                  <a:pt x="72" y="256"/>
                </a:lnTo>
                <a:lnTo>
                  <a:pt x="0" y="22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71" name="Freeform 107"/>
          <p:cNvSpPr>
            <a:spLocks/>
          </p:cNvSpPr>
          <p:nvPr/>
        </p:nvSpPr>
        <p:spPr bwMode="auto">
          <a:xfrm>
            <a:off x="3505200" y="3605213"/>
            <a:ext cx="598488" cy="458787"/>
          </a:xfrm>
          <a:custGeom>
            <a:avLst/>
            <a:gdLst/>
            <a:ahLst/>
            <a:cxnLst>
              <a:cxn ang="0">
                <a:pos x="344" y="0"/>
              </a:cxn>
              <a:cxn ang="0">
                <a:pos x="376" y="85"/>
              </a:cxn>
              <a:cxn ang="0">
                <a:pos x="72" y="256"/>
              </a:cxn>
              <a:cxn ang="0">
                <a:pos x="0" y="228"/>
              </a:cxn>
            </a:cxnLst>
            <a:rect l="0" t="0" r="r" b="b"/>
            <a:pathLst>
              <a:path w="377" h="257">
                <a:moveTo>
                  <a:pt x="344" y="0"/>
                </a:moveTo>
                <a:lnTo>
                  <a:pt x="376" y="85"/>
                </a:lnTo>
                <a:lnTo>
                  <a:pt x="72" y="256"/>
                </a:lnTo>
                <a:lnTo>
                  <a:pt x="0" y="228"/>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72" name="Freeform 108"/>
          <p:cNvSpPr>
            <a:spLocks/>
          </p:cNvSpPr>
          <p:nvPr/>
        </p:nvSpPr>
        <p:spPr bwMode="auto">
          <a:xfrm>
            <a:off x="4152900" y="4049713"/>
            <a:ext cx="369888" cy="688975"/>
          </a:xfrm>
          <a:custGeom>
            <a:avLst/>
            <a:gdLst/>
            <a:ahLst/>
            <a:cxnLst>
              <a:cxn ang="0">
                <a:pos x="232" y="0"/>
              </a:cxn>
              <a:cxn ang="0">
                <a:pos x="144" y="0"/>
              </a:cxn>
              <a:cxn ang="0">
                <a:pos x="0" y="334"/>
              </a:cxn>
              <a:cxn ang="0">
                <a:pos x="48" y="384"/>
              </a:cxn>
            </a:cxnLst>
            <a:rect l="0" t="0" r="r" b="b"/>
            <a:pathLst>
              <a:path w="233" h="385">
                <a:moveTo>
                  <a:pt x="232" y="0"/>
                </a:moveTo>
                <a:lnTo>
                  <a:pt x="144" y="0"/>
                </a:lnTo>
                <a:lnTo>
                  <a:pt x="0" y="334"/>
                </a:lnTo>
                <a:lnTo>
                  <a:pt x="48" y="384"/>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90573" name="Freeform 109"/>
          <p:cNvSpPr>
            <a:spLocks/>
          </p:cNvSpPr>
          <p:nvPr/>
        </p:nvSpPr>
        <p:spPr bwMode="auto">
          <a:xfrm>
            <a:off x="4140200" y="4038600"/>
            <a:ext cx="369888" cy="687388"/>
          </a:xfrm>
          <a:custGeom>
            <a:avLst/>
            <a:gdLst/>
            <a:ahLst/>
            <a:cxnLst>
              <a:cxn ang="0">
                <a:pos x="232" y="0"/>
              </a:cxn>
              <a:cxn ang="0">
                <a:pos x="144" y="0"/>
              </a:cxn>
              <a:cxn ang="0">
                <a:pos x="0" y="334"/>
              </a:cxn>
              <a:cxn ang="0">
                <a:pos x="48" y="384"/>
              </a:cxn>
            </a:cxnLst>
            <a:rect l="0" t="0" r="r" b="b"/>
            <a:pathLst>
              <a:path w="233" h="385">
                <a:moveTo>
                  <a:pt x="232" y="0"/>
                </a:moveTo>
                <a:lnTo>
                  <a:pt x="144" y="0"/>
                </a:lnTo>
                <a:lnTo>
                  <a:pt x="0" y="334"/>
                </a:lnTo>
                <a:lnTo>
                  <a:pt x="48" y="384"/>
                </a:lnTo>
              </a:path>
            </a:pathLst>
          </a:custGeom>
          <a:noFill/>
          <a:ln w="25400" cap="rnd" cmpd="sng">
            <a:solidFill>
              <a:schemeClr val="tx2"/>
            </a:solidFill>
            <a:prstDash val="solid"/>
            <a:round/>
            <a:headEnd type="none" w="med" len="med"/>
            <a:tailEnd type="none" w="med" len="med"/>
          </a:ln>
          <a:effectLst/>
        </p:spPr>
        <p:txBody>
          <a:bodyPr/>
          <a:lstStyle/>
          <a:p>
            <a:endParaRPr lang="en-US"/>
          </a:p>
        </p:txBody>
      </p:sp>
      <p:sp>
        <p:nvSpPr>
          <p:cNvPr id="190574" name="Rectangle 110"/>
          <p:cNvSpPr>
            <a:spLocks noChangeArrowheads="1"/>
          </p:cNvSpPr>
          <p:nvPr/>
        </p:nvSpPr>
        <p:spPr bwMode="auto">
          <a:xfrm>
            <a:off x="5613400" y="4102100"/>
            <a:ext cx="774700" cy="454025"/>
          </a:xfrm>
          <a:prstGeom prst="rect">
            <a:avLst/>
          </a:prstGeom>
          <a:solidFill>
            <a:schemeClr val="tx1"/>
          </a:solidFill>
          <a:ln w="25400">
            <a:solidFill>
              <a:schemeClr val="tx1"/>
            </a:solidFill>
            <a:miter lim="800000"/>
            <a:headEnd/>
            <a:tailEnd/>
          </a:ln>
          <a:effectLst/>
        </p:spPr>
        <p:txBody>
          <a:bodyPr wrap="none" anchor="ctr"/>
          <a:lstStyle/>
          <a:p>
            <a:endParaRPr lang="en-US"/>
          </a:p>
        </p:txBody>
      </p:sp>
      <p:sp>
        <p:nvSpPr>
          <p:cNvPr id="190575" name="Rectangle 111"/>
          <p:cNvSpPr>
            <a:spLocks noChangeArrowheads="1"/>
          </p:cNvSpPr>
          <p:nvPr/>
        </p:nvSpPr>
        <p:spPr bwMode="auto">
          <a:xfrm>
            <a:off x="5092700" y="4838700"/>
            <a:ext cx="774700" cy="454025"/>
          </a:xfrm>
          <a:prstGeom prst="rect">
            <a:avLst/>
          </a:prstGeom>
          <a:solidFill>
            <a:schemeClr val="bg2"/>
          </a:solidFill>
          <a:ln w="25400">
            <a:solidFill>
              <a:schemeClr val="tx1"/>
            </a:solidFill>
            <a:miter lim="800000"/>
            <a:headEnd/>
            <a:tailEnd/>
          </a:ln>
          <a:effectLst/>
        </p:spPr>
        <p:txBody>
          <a:bodyPr wrap="none" anchor="ctr"/>
          <a:lstStyle/>
          <a:p>
            <a:endParaRPr lang="en-US"/>
          </a:p>
        </p:txBody>
      </p:sp>
      <p:sp>
        <p:nvSpPr>
          <p:cNvPr id="190576" name="Rectangle 112"/>
          <p:cNvSpPr>
            <a:spLocks noChangeArrowheads="1"/>
          </p:cNvSpPr>
          <p:nvPr/>
        </p:nvSpPr>
        <p:spPr bwMode="auto">
          <a:xfrm>
            <a:off x="6413500" y="4826000"/>
            <a:ext cx="774700" cy="455613"/>
          </a:xfrm>
          <a:prstGeom prst="rect">
            <a:avLst/>
          </a:prstGeom>
          <a:solidFill>
            <a:srgbClr val="96E3FE"/>
          </a:solidFill>
          <a:ln w="25400">
            <a:solidFill>
              <a:schemeClr val="tx1"/>
            </a:solidFill>
            <a:miter lim="800000"/>
            <a:headEnd/>
            <a:tailEnd/>
          </a:ln>
          <a:effectLst/>
        </p:spPr>
        <p:txBody>
          <a:bodyPr wrap="none" anchor="ctr"/>
          <a:lstStyle/>
          <a:p>
            <a:endParaRPr lang="en-US"/>
          </a:p>
        </p:txBody>
      </p:sp>
      <p:sp>
        <p:nvSpPr>
          <p:cNvPr id="190577" name="Rectangle 113"/>
          <p:cNvSpPr>
            <a:spLocks noChangeArrowheads="1"/>
          </p:cNvSpPr>
          <p:nvPr/>
        </p:nvSpPr>
        <p:spPr bwMode="auto">
          <a:xfrm>
            <a:off x="5562600" y="5676900"/>
            <a:ext cx="774700" cy="454025"/>
          </a:xfrm>
          <a:prstGeom prst="rect">
            <a:avLst/>
          </a:prstGeom>
          <a:solidFill>
            <a:srgbClr val="96AB00"/>
          </a:solidFill>
          <a:ln w="25400">
            <a:solidFill>
              <a:schemeClr val="tx1"/>
            </a:solidFill>
            <a:miter lim="800000"/>
            <a:headEnd/>
            <a:tailEnd/>
          </a:ln>
          <a:effectLst/>
        </p:spPr>
        <p:txBody>
          <a:bodyPr wrap="none" anchor="ctr"/>
          <a:lstStyle/>
          <a:p>
            <a:endParaRPr lang="en-US"/>
          </a:p>
        </p:txBody>
      </p:sp>
      <p:sp>
        <p:nvSpPr>
          <p:cNvPr id="190578" name="Rectangle 114"/>
          <p:cNvSpPr>
            <a:spLocks noChangeArrowheads="1"/>
          </p:cNvSpPr>
          <p:nvPr/>
        </p:nvSpPr>
        <p:spPr bwMode="auto">
          <a:xfrm>
            <a:off x="6540500" y="5664200"/>
            <a:ext cx="774700" cy="454025"/>
          </a:xfrm>
          <a:prstGeom prst="rect">
            <a:avLst/>
          </a:prstGeom>
          <a:solidFill>
            <a:srgbClr val="96AB00"/>
          </a:solidFill>
          <a:ln w="25400">
            <a:solidFill>
              <a:schemeClr val="tx1"/>
            </a:solidFill>
            <a:miter lim="800000"/>
            <a:headEnd/>
            <a:tailEnd/>
          </a:ln>
          <a:effectLst/>
        </p:spPr>
        <p:txBody>
          <a:bodyPr wrap="none" anchor="ctr"/>
          <a:lstStyle/>
          <a:p>
            <a:endParaRPr lang="en-US"/>
          </a:p>
        </p:txBody>
      </p:sp>
      <p:sp>
        <p:nvSpPr>
          <p:cNvPr id="190579" name="Rectangle 115"/>
          <p:cNvSpPr>
            <a:spLocks noChangeArrowheads="1"/>
          </p:cNvSpPr>
          <p:nvPr/>
        </p:nvSpPr>
        <p:spPr bwMode="auto">
          <a:xfrm>
            <a:off x="7505700" y="5664200"/>
            <a:ext cx="774700" cy="454025"/>
          </a:xfrm>
          <a:prstGeom prst="rect">
            <a:avLst/>
          </a:prstGeom>
          <a:solidFill>
            <a:srgbClr val="96AB00"/>
          </a:solidFill>
          <a:ln w="25400">
            <a:solidFill>
              <a:schemeClr val="tx1"/>
            </a:solidFill>
            <a:miter lim="800000"/>
            <a:headEnd/>
            <a:tailEnd/>
          </a:ln>
          <a:effectLst/>
        </p:spPr>
        <p:txBody>
          <a:bodyPr wrap="none" anchor="ctr"/>
          <a:lstStyle/>
          <a:p>
            <a:endParaRPr lang="en-US"/>
          </a:p>
        </p:txBody>
      </p:sp>
      <p:sp>
        <p:nvSpPr>
          <p:cNvPr id="190580" name="Line 116"/>
          <p:cNvSpPr>
            <a:spLocks noChangeShapeType="1"/>
          </p:cNvSpPr>
          <p:nvPr/>
        </p:nvSpPr>
        <p:spPr bwMode="auto">
          <a:xfrm flipH="1">
            <a:off x="5461000" y="4610100"/>
            <a:ext cx="508000" cy="187325"/>
          </a:xfrm>
          <a:prstGeom prst="line">
            <a:avLst/>
          </a:prstGeom>
          <a:noFill/>
          <a:ln w="25400">
            <a:solidFill>
              <a:schemeClr val="tx1"/>
            </a:solidFill>
            <a:round/>
            <a:headEnd/>
            <a:tailEnd/>
          </a:ln>
          <a:effectLst/>
        </p:spPr>
        <p:txBody>
          <a:bodyPr wrap="none" anchor="ctr"/>
          <a:lstStyle/>
          <a:p>
            <a:endParaRPr lang="en-US"/>
          </a:p>
        </p:txBody>
      </p:sp>
      <p:sp>
        <p:nvSpPr>
          <p:cNvPr id="190581" name="Line 117"/>
          <p:cNvSpPr>
            <a:spLocks noChangeShapeType="1"/>
          </p:cNvSpPr>
          <p:nvPr/>
        </p:nvSpPr>
        <p:spPr bwMode="auto">
          <a:xfrm>
            <a:off x="5981700" y="4610100"/>
            <a:ext cx="863600" cy="187325"/>
          </a:xfrm>
          <a:prstGeom prst="line">
            <a:avLst/>
          </a:prstGeom>
          <a:noFill/>
          <a:ln w="25400">
            <a:solidFill>
              <a:schemeClr val="tx1"/>
            </a:solidFill>
            <a:round/>
            <a:headEnd/>
            <a:tailEnd/>
          </a:ln>
          <a:effectLst/>
        </p:spPr>
        <p:txBody>
          <a:bodyPr wrap="none" anchor="ctr"/>
          <a:lstStyle/>
          <a:p>
            <a:endParaRPr lang="en-US"/>
          </a:p>
        </p:txBody>
      </p:sp>
      <p:sp>
        <p:nvSpPr>
          <p:cNvPr id="190582" name="Line 118"/>
          <p:cNvSpPr>
            <a:spLocks noChangeShapeType="1"/>
          </p:cNvSpPr>
          <p:nvPr/>
        </p:nvSpPr>
        <p:spPr bwMode="auto">
          <a:xfrm flipH="1">
            <a:off x="5930900" y="5310188"/>
            <a:ext cx="914400" cy="338137"/>
          </a:xfrm>
          <a:prstGeom prst="line">
            <a:avLst/>
          </a:prstGeom>
          <a:noFill/>
          <a:ln w="25400">
            <a:solidFill>
              <a:schemeClr val="tx1"/>
            </a:solidFill>
            <a:round/>
            <a:headEnd/>
            <a:tailEnd/>
          </a:ln>
          <a:effectLst/>
        </p:spPr>
        <p:txBody>
          <a:bodyPr wrap="none" anchor="ctr"/>
          <a:lstStyle/>
          <a:p>
            <a:endParaRPr lang="en-US"/>
          </a:p>
        </p:txBody>
      </p:sp>
      <p:sp>
        <p:nvSpPr>
          <p:cNvPr id="190583" name="Line 119"/>
          <p:cNvSpPr>
            <a:spLocks noChangeShapeType="1"/>
          </p:cNvSpPr>
          <p:nvPr/>
        </p:nvSpPr>
        <p:spPr bwMode="auto">
          <a:xfrm>
            <a:off x="6858000" y="5334000"/>
            <a:ext cx="25400" cy="290513"/>
          </a:xfrm>
          <a:prstGeom prst="line">
            <a:avLst/>
          </a:prstGeom>
          <a:noFill/>
          <a:ln w="25400">
            <a:solidFill>
              <a:schemeClr val="tx1"/>
            </a:solidFill>
            <a:round/>
            <a:headEnd/>
            <a:tailEnd/>
          </a:ln>
          <a:effectLst/>
        </p:spPr>
        <p:txBody>
          <a:bodyPr wrap="none" anchor="ctr"/>
          <a:lstStyle/>
          <a:p>
            <a:endParaRPr lang="en-US"/>
          </a:p>
        </p:txBody>
      </p:sp>
      <p:sp>
        <p:nvSpPr>
          <p:cNvPr id="190584" name="Line 120"/>
          <p:cNvSpPr>
            <a:spLocks noChangeShapeType="1"/>
          </p:cNvSpPr>
          <p:nvPr/>
        </p:nvSpPr>
        <p:spPr bwMode="auto">
          <a:xfrm>
            <a:off x="6883400" y="5346700"/>
            <a:ext cx="990600" cy="263525"/>
          </a:xfrm>
          <a:prstGeom prst="line">
            <a:avLst/>
          </a:prstGeom>
          <a:noFill/>
          <a:ln w="25400">
            <a:solidFill>
              <a:schemeClr val="tx1"/>
            </a:solidFill>
            <a:round/>
            <a:headEnd/>
            <a:tailEnd/>
          </a:ln>
          <a:effectLst/>
        </p:spPr>
        <p:txBody>
          <a:bodyPr wrap="none" anchor="ctr"/>
          <a:lstStyle/>
          <a:p>
            <a:endParaRPr lang="en-US"/>
          </a:p>
        </p:txBody>
      </p:sp>
      <p:sp>
        <p:nvSpPr>
          <p:cNvPr id="190585" name="Rectangle 121"/>
          <p:cNvSpPr>
            <a:spLocks noChangeArrowheads="1"/>
          </p:cNvSpPr>
          <p:nvPr/>
        </p:nvSpPr>
        <p:spPr bwMode="auto">
          <a:xfrm>
            <a:off x="6805613" y="3989388"/>
            <a:ext cx="1976437" cy="673100"/>
          </a:xfrm>
          <a:prstGeom prst="rect">
            <a:avLst/>
          </a:prstGeom>
          <a:noFill/>
          <a:ln w="25400">
            <a:noFill/>
            <a:miter lim="800000"/>
            <a:headEnd/>
            <a:tailEnd/>
          </a:ln>
          <a:effectLst/>
        </p:spPr>
        <p:txBody>
          <a:bodyPr wrap="none" lIns="90487" tIns="44450" rIns="90487" bIns="44450">
            <a:spAutoFit/>
          </a:bodyPr>
          <a:lstStyle/>
          <a:p>
            <a:pPr>
              <a:lnSpc>
                <a:spcPct val="80000"/>
              </a:lnSpc>
            </a:pPr>
            <a:r>
              <a:rPr lang="en-US" b="1">
                <a:effectLst>
                  <a:outerShdw blurRad="38100" dist="38100" dir="2700000" algn="tl">
                    <a:srgbClr val="FFFFFF"/>
                  </a:outerShdw>
                </a:effectLst>
              </a:rPr>
              <a:t>Program</a:t>
            </a:r>
          </a:p>
          <a:p>
            <a:pPr>
              <a:lnSpc>
                <a:spcPct val="80000"/>
              </a:lnSpc>
            </a:pPr>
            <a:r>
              <a:rPr lang="en-US" b="1">
                <a:effectLst>
                  <a:outerShdw blurRad="38100" dist="38100" dir="2700000" algn="tl">
                    <a:srgbClr val="FFFFFF"/>
                  </a:outerShdw>
                </a:effectLst>
              </a:rPr>
              <a:t>Architecture</a:t>
            </a:r>
          </a:p>
        </p:txBody>
      </p:sp>
      <p:sp>
        <p:nvSpPr>
          <p:cNvPr id="190586" name="Arc 122"/>
          <p:cNvSpPr>
            <a:spLocks/>
          </p:cNvSpPr>
          <p:nvPr/>
        </p:nvSpPr>
        <p:spPr bwMode="auto">
          <a:xfrm>
            <a:off x="2478088" y="3332163"/>
            <a:ext cx="457200" cy="1038225"/>
          </a:xfrm>
          <a:custGeom>
            <a:avLst/>
            <a:gdLst>
              <a:gd name="G0" fmla="+- 21599 0 0"/>
              <a:gd name="G1" fmla="+- 21599 0 0"/>
              <a:gd name="G2" fmla="+- 21600 0 0"/>
              <a:gd name="T0" fmla="*/ 0 w 21599"/>
              <a:gd name="T1" fmla="*/ 21562 h 21599"/>
              <a:gd name="T2" fmla="*/ 2152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561"/>
                </a:moveTo>
                <a:cubicBezTo>
                  <a:pt x="19" y="9675"/>
                  <a:pt x="9639" y="39"/>
                  <a:pt x="21524" y="-1"/>
                </a:cubicBezTo>
              </a:path>
              <a:path w="21599" h="21599" stroke="0" extrusionOk="0">
                <a:moveTo>
                  <a:pt x="-1" y="21561"/>
                </a:moveTo>
                <a:cubicBezTo>
                  <a:pt x="19" y="9675"/>
                  <a:pt x="9639" y="39"/>
                  <a:pt x="21524" y="-1"/>
                </a:cubicBezTo>
                <a:lnTo>
                  <a:pt x="21599" y="21599"/>
                </a:lnTo>
                <a:close/>
              </a:path>
            </a:pathLst>
          </a:custGeom>
          <a:noFill/>
          <a:ln w="50800" cap="rnd">
            <a:solidFill>
              <a:schemeClr val="tx1"/>
            </a:solidFill>
            <a:round/>
            <a:headEnd/>
            <a:tailEnd/>
          </a:ln>
          <a:effectLst/>
        </p:spPr>
        <p:txBody>
          <a:bodyPr wrap="none" anchor="ctr"/>
          <a:lstStyle/>
          <a:p>
            <a:endParaRPr lang="en-US"/>
          </a:p>
        </p:txBody>
      </p:sp>
      <p:sp>
        <p:nvSpPr>
          <p:cNvPr id="190587" name="Arc 123"/>
          <p:cNvSpPr>
            <a:spLocks/>
          </p:cNvSpPr>
          <p:nvPr/>
        </p:nvSpPr>
        <p:spPr bwMode="auto">
          <a:xfrm>
            <a:off x="2490788" y="4341813"/>
            <a:ext cx="2374900" cy="11271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type="triangle" w="med" len="med"/>
            <a:tailEnd/>
          </a:ln>
          <a:effectLst/>
        </p:spPr>
        <p:txBody>
          <a:bodyPr wrap="none" anchor="ct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44" name="Slide Number Placeholder 4"/>
          <p:cNvSpPr>
            <a:spLocks noGrp="1"/>
          </p:cNvSpPr>
          <p:nvPr>
            <p:ph type="sldNum" sz="quarter" idx="11"/>
          </p:nvPr>
        </p:nvSpPr>
        <p:spPr/>
        <p:txBody>
          <a:bodyPr/>
          <a:lstStyle/>
          <a:p>
            <a:fld id="{C60BD846-B8EB-4176-90E0-136191E430A9}" type="slidenum">
              <a:rPr lang="en-US"/>
              <a:pPr/>
              <a:t>22</a:t>
            </a:fld>
            <a:endParaRPr lang="en-US"/>
          </a:p>
        </p:txBody>
      </p:sp>
      <p:sp>
        <p:nvSpPr>
          <p:cNvPr id="191490" name="Rectangle 2"/>
          <p:cNvSpPr>
            <a:spLocks noGrp="1" noChangeArrowheads="1"/>
          </p:cNvSpPr>
          <p:nvPr>
            <p:ph type="title"/>
          </p:nvPr>
        </p:nvSpPr>
        <p:spPr>
          <a:xfrm>
            <a:off x="1219200" y="1219200"/>
            <a:ext cx="6788150" cy="330200"/>
          </a:xfrm>
          <a:noFill/>
          <a:ln/>
        </p:spPr>
        <p:txBody>
          <a:bodyPr lIns="90487" tIns="44450" rIns="90487" bIns="44450" anchor="ctr"/>
          <a:lstStyle/>
          <a:p>
            <a:r>
              <a:rPr lang="en-US"/>
              <a:t>Partitioning the Architecture</a:t>
            </a:r>
          </a:p>
        </p:txBody>
      </p:sp>
      <p:sp>
        <p:nvSpPr>
          <p:cNvPr id="191491" name="Rectangle 3"/>
          <p:cNvSpPr>
            <a:spLocks noGrp="1" noChangeArrowheads="1"/>
          </p:cNvSpPr>
          <p:nvPr>
            <p:ph type="body" idx="1"/>
          </p:nvPr>
        </p:nvSpPr>
        <p:spPr>
          <a:xfrm>
            <a:off x="2057400" y="1752600"/>
            <a:ext cx="6096000" cy="4457700"/>
          </a:xfrm>
          <a:noFill/>
          <a:ln/>
        </p:spPr>
        <p:txBody>
          <a:bodyPr lIns="90487" tIns="44450" rIns="90487" bIns="44450"/>
          <a:lstStyle/>
          <a:p>
            <a:r>
              <a:rPr lang="en-US"/>
              <a:t>“horizontal” and “vertical” partitioning are required</a:t>
            </a:r>
          </a:p>
        </p:txBody>
      </p:sp>
      <p:grpSp>
        <p:nvGrpSpPr>
          <p:cNvPr id="191492" name="Group 4"/>
          <p:cNvGrpSpPr>
            <a:grpSpLocks/>
          </p:cNvGrpSpPr>
          <p:nvPr/>
        </p:nvGrpSpPr>
        <p:grpSpPr bwMode="auto">
          <a:xfrm>
            <a:off x="2082800" y="2598738"/>
            <a:ext cx="5994400" cy="3138487"/>
            <a:chOff x="1000" y="1340"/>
            <a:chExt cx="3776" cy="1758"/>
          </a:xfrm>
        </p:grpSpPr>
        <p:sp>
          <p:nvSpPr>
            <p:cNvPr id="191493" name="Rectangle 5"/>
            <p:cNvSpPr>
              <a:spLocks noChangeArrowheads="1"/>
            </p:cNvSpPr>
            <p:nvPr/>
          </p:nvSpPr>
          <p:spPr bwMode="auto">
            <a:xfrm>
              <a:off x="2687" y="1340"/>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494" name="Rectangle 6"/>
            <p:cNvSpPr>
              <a:spLocks noChangeArrowheads="1"/>
            </p:cNvSpPr>
            <p:nvPr/>
          </p:nvSpPr>
          <p:spPr bwMode="auto">
            <a:xfrm>
              <a:off x="1638" y="1711"/>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495" name="Rectangle 7"/>
            <p:cNvSpPr>
              <a:spLocks noChangeArrowheads="1"/>
            </p:cNvSpPr>
            <p:nvPr/>
          </p:nvSpPr>
          <p:spPr bwMode="auto">
            <a:xfrm>
              <a:off x="1410"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496" name="Rectangle 8"/>
            <p:cNvSpPr>
              <a:spLocks noChangeArrowheads="1"/>
            </p:cNvSpPr>
            <p:nvPr/>
          </p:nvSpPr>
          <p:spPr bwMode="auto">
            <a:xfrm>
              <a:off x="2702"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497" name="Rectangle 9"/>
            <p:cNvSpPr>
              <a:spLocks noChangeArrowheads="1"/>
            </p:cNvSpPr>
            <p:nvPr/>
          </p:nvSpPr>
          <p:spPr bwMode="auto">
            <a:xfrm>
              <a:off x="3626"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498" name="Rectangle 10"/>
            <p:cNvSpPr>
              <a:spLocks noChangeArrowheads="1"/>
            </p:cNvSpPr>
            <p:nvPr/>
          </p:nvSpPr>
          <p:spPr bwMode="auto">
            <a:xfrm>
              <a:off x="1733"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499" name="Rectangle 11"/>
            <p:cNvSpPr>
              <a:spLocks noChangeArrowheads="1"/>
            </p:cNvSpPr>
            <p:nvPr/>
          </p:nvSpPr>
          <p:spPr bwMode="auto">
            <a:xfrm>
              <a:off x="2056"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0" name="Rectangle 12"/>
            <p:cNvSpPr>
              <a:spLocks noChangeArrowheads="1"/>
            </p:cNvSpPr>
            <p:nvPr/>
          </p:nvSpPr>
          <p:spPr bwMode="auto">
            <a:xfrm>
              <a:off x="2525" y="2204"/>
              <a:ext cx="249"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1" name="Rectangle 13"/>
            <p:cNvSpPr>
              <a:spLocks noChangeArrowheads="1"/>
            </p:cNvSpPr>
            <p:nvPr/>
          </p:nvSpPr>
          <p:spPr bwMode="auto">
            <a:xfrm>
              <a:off x="2848"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2" name="Rectangle 14"/>
            <p:cNvSpPr>
              <a:spLocks noChangeArrowheads="1"/>
            </p:cNvSpPr>
            <p:nvPr/>
          </p:nvSpPr>
          <p:spPr bwMode="auto">
            <a:xfrm>
              <a:off x="3171"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3" name="Rectangle 15"/>
            <p:cNvSpPr>
              <a:spLocks noChangeArrowheads="1"/>
            </p:cNvSpPr>
            <p:nvPr/>
          </p:nvSpPr>
          <p:spPr bwMode="auto">
            <a:xfrm>
              <a:off x="3611" y="2197"/>
              <a:ext cx="249"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4" name="Rectangle 16"/>
            <p:cNvSpPr>
              <a:spLocks noChangeArrowheads="1"/>
            </p:cNvSpPr>
            <p:nvPr/>
          </p:nvSpPr>
          <p:spPr bwMode="auto">
            <a:xfrm>
              <a:off x="3934" y="2197"/>
              <a:ext cx="24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5" name="Rectangle 17"/>
            <p:cNvSpPr>
              <a:spLocks noChangeArrowheads="1"/>
            </p:cNvSpPr>
            <p:nvPr/>
          </p:nvSpPr>
          <p:spPr bwMode="auto">
            <a:xfrm>
              <a:off x="3318"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6" name="Rectangle 18"/>
            <p:cNvSpPr>
              <a:spLocks noChangeArrowheads="1"/>
            </p:cNvSpPr>
            <p:nvPr/>
          </p:nvSpPr>
          <p:spPr bwMode="auto">
            <a:xfrm>
              <a:off x="3641"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7" name="Rectangle 19"/>
            <p:cNvSpPr>
              <a:spLocks noChangeArrowheads="1"/>
            </p:cNvSpPr>
            <p:nvPr/>
          </p:nvSpPr>
          <p:spPr bwMode="auto">
            <a:xfrm>
              <a:off x="3964"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8" name="Rectangle 20"/>
            <p:cNvSpPr>
              <a:spLocks noChangeArrowheads="1"/>
            </p:cNvSpPr>
            <p:nvPr/>
          </p:nvSpPr>
          <p:spPr bwMode="auto">
            <a:xfrm>
              <a:off x="1579"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09" name="Rectangle 21"/>
            <p:cNvSpPr>
              <a:spLocks noChangeArrowheads="1"/>
            </p:cNvSpPr>
            <p:nvPr/>
          </p:nvSpPr>
          <p:spPr bwMode="auto">
            <a:xfrm>
              <a:off x="1902"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1510" name="Line 22"/>
            <p:cNvSpPr>
              <a:spLocks noChangeShapeType="1"/>
            </p:cNvSpPr>
            <p:nvPr/>
          </p:nvSpPr>
          <p:spPr bwMode="auto">
            <a:xfrm flipH="1">
              <a:off x="1894" y="1609"/>
              <a:ext cx="1027" cy="92"/>
            </a:xfrm>
            <a:prstGeom prst="line">
              <a:avLst/>
            </a:prstGeom>
            <a:noFill/>
            <a:ln w="25400">
              <a:solidFill>
                <a:schemeClr val="tx1"/>
              </a:solidFill>
              <a:round/>
              <a:headEnd/>
              <a:tailEnd/>
            </a:ln>
            <a:effectLst/>
          </p:spPr>
          <p:txBody>
            <a:bodyPr wrap="none" anchor="ctr"/>
            <a:lstStyle/>
            <a:p>
              <a:endParaRPr lang="en-US"/>
            </a:p>
          </p:txBody>
        </p:sp>
        <p:sp>
          <p:nvSpPr>
            <p:cNvPr id="191511" name="Line 23"/>
            <p:cNvSpPr>
              <a:spLocks noChangeShapeType="1"/>
            </p:cNvSpPr>
            <p:nvPr/>
          </p:nvSpPr>
          <p:spPr bwMode="auto">
            <a:xfrm>
              <a:off x="2921" y="1621"/>
              <a:ext cx="0" cy="87"/>
            </a:xfrm>
            <a:prstGeom prst="line">
              <a:avLst/>
            </a:prstGeom>
            <a:noFill/>
            <a:ln w="25400">
              <a:solidFill>
                <a:schemeClr val="tx1"/>
              </a:solidFill>
              <a:round/>
              <a:headEnd/>
              <a:tailEnd/>
            </a:ln>
            <a:effectLst/>
          </p:spPr>
          <p:txBody>
            <a:bodyPr wrap="none" anchor="ctr"/>
            <a:lstStyle/>
            <a:p>
              <a:endParaRPr lang="en-US"/>
            </a:p>
          </p:txBody>
        </p:sp>
        <p:sp>
          <p:nvSpPr>
            <p:cNvPr id="191512" name="Line 24"/>
            <p:cNvSpPr>
              <a:spLocks noChangeShapeType="1"/>
            </p:cNvSpPr>
            <p:nvPr/>
          </p:nvSpPr>
          <p:spPr bwMode="auto">
            <a:xfrm>
              <a:off x="2936" y="1615"/>
              <a:ext cx="902" cy="86"/>
            </a:xfrm>
            <a:prstGeom prst="line">
              <a:avLst/>
            </a:prstGeom>
            <a:noFill/>
            <a:ln w="25400">
              <a:solidFill>
                <a:schemeClr val="tx1"/>
              </a:solidFill>
              <a:round/>
              <a:headEnd/>
              <a:tailEnd/>
            </a:ln>
            <a:effectLst/>
          </p:spPr>
          <p:txBody>
            <a:bodyPr wrap="none" anchor="ctr"/>
            <a:lstStyle/>
            <a:p>
              <a:endParaRPr lang="en-US"/>
            </a:p>
          </p:txBody>
        </p:sp>
        <p:sp>
          <p:nvSpPr>
            <p:cNvPr id="191513" name="Line 25"/>
            <p:cNvSpPr>
              <a:spLocks noChangeShapeType="1"/>
            </p:cNvSpPr>
            <p:nvPr/>
          </p:nvSpPr>
          <p:spPr bwMode="auto">
            <a:xfrm flipH="1">
              <a:off x="1534" y="1986"/>
              <a:ext cx="316" cy="208"/>
            </a:xfrm>
            <a:prstGeom prst="line">
              <a:avLst/>
            </a:prstGeom>
            <a:noFill/>
            <a:ln w="25400">
              <a:solidFill>
                <a:schemeClr val="tx1"/>
              </a:solidFill>
              <a:round/>
              <a:headEnd/>
              <a:tailEnd/>
            </a:ln>
            <a:effectLst/>
          </p:spPr>
          <p:txBody>
            <a:bodyPr wrap="none" anchor="ctr"/>
            <a:lstStyle/>
            <a:p>
              <a:endParaRPr lang="en-US"/>
            </a:p>
          </p:txBody>
        </p:sp>
        <p:sp>
          <p:nvSpPr>
            <p:cNvPr id="191514" name="Line 26"/>
            <p:cNvSpPr>
              <a:spLocks noChangeShapeType="1"/>
            </p:cNvSpPr>
            <p:nvPr/>
          </p:nvSpPr>
          <p:spPr bwMode="auto">
            <a:xfrm>
              <a:off x="1850" y="1993"/>
              <a:ext cx="0" cy="201"/>
            </a:xfrm>
            <a:prstGeom prst="line">
              <a:avLst/>
            </a:prstGeom>
            <a:noFill/>
            <a:ln w="25400">
              <a:solidFill>
                <a:schemeClr val="tx1"/>
              </a:solidFill>
              <a:round/>
              <a:headEnd/>
              <a:tailEnd/>
            </a:ln>
            <a:effectLst/>
          </p:spPr>
          <p:txBody>
            <a:bodyPr wrap="none" anchor="ctr"/>
            <a:lstStyle/>
            <a:p>
              <a:endParaRPr lang="en-US"/>
            </a:p>
          </p:txBody>
        </p:sp>
        <p:sp>
          <p:nvSpPr>
            <p:cNvPr id="191515" name="Line 27"/>
            <p:cNvSpPr>
              <a:spLocks noChangeShapeType="1"/>
            </p:cNvSpPr>
            <p:nvPr/>
          </p:nvSpPr>
          <p:spPr bwMode="auto">
            <a:xfrm>
              <a:off x="1850" y="2005"/>
              <a:ext cx="322" cy="183"/>
            </a:xfrm>
            <a:prstGeom prst="line">
              <a:avLst/>
            </a:prstGeom>
            <a:noFill/>
            <a:ln w="25400">
              <a:solidFill>
                <a:schemeClr val="tx1"/>
              </a:solidFill>
              <a:round/>
              <a:headEnd/>
              <a:tailEnd/>
            </a:ln>
            <a:effectLst/>
          </p:spPr>
          <p:txBody>
            <a:bodyPr wrap="none" anchor="ctr"/>
            <a:lstStyle/>
            <a:p>
              <a:endParaRPr lang="en-US"/>
            </a:p>
          </p:txBody>
        </p:sp>
        <p:sp>
          <p:nvSpPr>
            <p:cNvPr id="191516" name="Line 28"/>
            <p:cNvSpPr>
              <a:spLocks noChangeShapeType="1"/>
            </p:cNvSpPr>
            <p:nvPr/>
          </p:nvSpPr>
          <p:spPr bwMode="auto">
            <a:xfrm flipH="1">
              <a:off x="2642" y="1986"/>
              <a:ext cx="286" cy="202"/>
            </a:xfrm>
            <a:prstGeom prst="line">
              <a:avLst/>
            </a:prstGeom>
            <a:noFill/>
            <a:ln w="25400">
              <a:solidFill>
                <a:schemeClr val="tx1"/>
              </a:solidFill>
              <a:round/>
              <a:headEnd/>
              <a:tailEnd/>
            </a:ln>
            <a:effectLst/>
          </p:spPr>
          <p:txBody>
            <a:bodyPr wrap="none" anchor="ctr"/>
            <a:lstStyle/>
            <a:p>
              <a:endParaRPr lang="en-US"/>
            </a:p>
          </p:txBody>
        </p:sp>
        <p:sp>
          <p:nvSpPr>
            <p:cNvPr id="191517" name="Line 29"/>
            <p:cNvSpPr>
              <a:spLocks noChangeShapeType="1"/>
            </p:cNvSpPr>
            <p:nvPr/>
          </p:nvSpPr>
          <p:spPr bwMode="auto">
            <a:xfrm>
              <a:off x="2944" y="1999"/>
              <a:ext cx="6" cy="189"/>
            </a:xfrm>
            <a:prstGeom prst="line">
              <a:avLst/>
            </a:prstGeom>
            <a:noFill/>
            <a:ln w="25400">
              <a:solidFill>
                <a:schemeClr val="tx1"/>
              </a:solidFill>
              <a:round/>
              <a:headEnd/>
              <a:tailEnd/>
            </a:ln>
            <a:effectLst/>
          </p:spPr>
          <p:txBody>
            <a:bodyPr wrap="none" anchor="ctr"/>
            <a:lstStyle/>
            <a:p>
              <a:endParaRPr lang="en-US"/>
            </a:p>
          </p:txBody>
        </p:sp>
        <p:sp>
          <p:nvSpPr>
            <p:cNvPr id="191518" name="Line 30"/>
            <p:cNvSpPr>
              <a:spLocks noChangeShapeType="1"/>
            </p:cNvSpPr>
            <p:nvPr/>
          </p:nvSpPr>
          <p:spPr bwMode="auto">
            <a:xfrm>
              <a:off x="2944" y="2005"/>
              <a:ext cx="343" cy="183"/>
            </a:xfrm>
            <a:prstGeom prst="line">
              <a:avLst/>
            </a:prstGeom>
            <a:noFill/>
            <a:ln w="25400">
              <a:solidFill>
                <a:schemeClr val="tx1"/>
              </a:solidFill>
              <a:round/>
              <a:headEnd/>
              <a:tailEnd/>
            </a:ln>
            <a:effectLst/>
          </p:spPr>
          <p:txBody>
            <a:bodyPr wrap="none" anchor="ctr"/>
            <a:lstStyle/>
            <a:p>
              <a:endParaRPr lang="en-US"/>
            </a:p>
          </p:txBody>
        </p:sp>
        <p:sp>
          <p:nvSpPr>
            <p:cNvPr id="191519" name="Line 31"/>
            <p:cNvSpPr>
              <a:spLocks noChangeShapeType="1"/>
            </p:cNvSpPr>
            <p:nvPr/>
          </p:nvSpPr>
          <p:spPr bwMode="auto">
            <a:xfrm flipH="1">
              <a:off x="3728" y="1980"/>
              <a:ext cx="154" cy="201"/>
            </a:xfrm>
            <a:prstGeom prst="line">
              <a:avLst/>
            </a:prstGeom>
            <a:noFill/>
            <a:ln w="25400">
              <a:solidFill>
                <a:schemeClr val="tx1"/>
              </a:solidFill>
              <a:round/>
              <a:headEnd/>
              <a:tailEnd/>
            </a:ln>
            <a:effectLst/>
          </p:spPr>
          <p:txBody>
            <a:bodyPr wrap="none" anchor="ctr"/>
            <a:lstStyle/>
            <a:p>
              <a:endParaRPr lang="en-US"/>
            </a:p>
          </p:txBody>
        </p:sp>
        <p:sp>
          <p:nvSpPr>
            <p:cNvPr id="191520" name="Line 32"/>
            <p:cNvSpPr>
              <a:spLocks noChangeShapeType="1"/>
            </p:cNvSpPr>
            <p:nvPr/>
          </p:nvSpPr>
          <p:spPr bwMode="auto">
            <a:xfrm>
              <a:off x="3890" y="1980"/>
              <a:ext cx="168" cy="208"/>
            </a:xfrm>
            <a:prstGeom prst="line">
              <a:avLst/>
            </a:prstGeom>
            <a:noFill/>
            <a:ln w="25400">
              <a:solidFill>
                <a:schemeClr val="tx1"/>
              </a:solidFill>
              <a:round/>
              <a:headEnd/>
              <a:tailEnd/>
            </a:ln>
            <a:effectLst/>
          </p:spPr>
          <p:txBody>
            <a:bodyPr wrap="none" anchor="ctr"/>
            <a:lstStyle/>
            <a:p>
              <a:endParaRPr lang="en-US"/>
            </a:p>
          </p:txBody>
        </p:sp>
        <p:sp>
          <p:nvSpPr>
            <p:cNvPr id="191521" name="Line 33"/>
            <p:cNvSpPr>
              <a:spLocks noChangeShapeType="1"/>
            </p:cNvSpPr>
            <p:nvPr/>
          </p:nvSpPr>
          <p:spPr bwMode="auto">
            <a:xfrm flipH="1">
              <a:off x="3457" y="2466"/>
              <a:ext cx="278" cy="150"/>
            </a:xfrm>
            <a:prstGeom prst="line">
              <a:avLst/>
            </a:prstGeom>
            <a:noFill/>
            <a:ln w="25400">
              <a:solidFill>
                <a:schemeClr val="tx1"/>
              </a:solidFill>
              <a:round/>
              <a:headEnd/>
              <a:tailEnd/>
            </a:ln>
            <a:effectLst/>
          </p:spPr>
          <p:txBody>
            <a:bodyPr wrap="none" anchor="ctr"/>
            <a:lstStyle/>
            <a:p>
              <a:endParaRPr lang="en-US"/>
            </a:p>
          </p:txBody>
        </p:sp>
        <p:sp>
          <p:nvSpPr>
            <p:cNvPr id="191522" name="Line 34"/>
            <p:cNvSpPr>
              <a:spLocks noChangeShapeType="1"/>
            </p:cNvSpPr>
            <p:nvPr/>
          </p:nvSpPr>
          <p:spPr bwMode="auto">
            <a:xfrm>
              <a:off x="3743" y="2472"/>
              <a:ext cx="21" cy="131"/>
            </a:xfrm>
            <a:prstGeom prst="line">
              <a:avLst/>
            </a:prstGeom>
            <a:noFill/>
            <a:ln w="25400">
              <a:solidFill>
                <a:schemeClr val="tx1"/>
              </a:solidFill>
              <a:round/>
              <a:headEnd/>
              <a:tailEnd/>
            </a:ln>
            <a:effectLst/>
          </p:spPr>
          <p:txBody>
            <a:bodyPr wrap="none" anchor="ctr"/>
            <a:lstStyle/>
            <a:p>
              <a:endParaRPr lang="en-US"/>
            </a:p>
          </p:txBody>
        </p:sp>
        <p:sp>
          <p:nvSpPr>
            <p:cNvPr id="191523" name="Line 35"/>
            <p:cNvSpPr>
              <a:spLocks noChangeShapeType="1"/>
            </p:cNvSpPr>
            <p:nvPr/>
          </p:nvSpPr>
          <p:spPr bwMode="auto">
            <a:xfrm>
              <a:off x="4066" y="2472"/>
              <a:ext cx="0" cy="144"/>
            </a:xfrm>
            <a:prstGeom prst="line">
              <a:avLst/>
            </a:prstGeom>
            <a:noFill/>
            <a:ln w="25400">
              <a:solidFill>
                <a:schemeClr val="tx1"/>
              </a:solidFill>
              <a:round/>
              <a:headEnd/>
              <a:tailEnd/>
            </a:ln>
            <a:effectLst/>
          </p:spPr>
          <p:txBody>
            <a:bodyPr wrap="none" anchor="ctr"/>
            <a:lstStyle/>
            <a:p>
              <a:endParaRPr lang="en-US"/>
            </a:p>
          </p:txBody>
        </p:sp>
        <p:sp>
          <p:nvSpPr>
            <p:cNvPr id="191524" name="Line 36"/>
            <p:cNvSpPr>
              <a:spLocks noChangeShapeType="1"/>
            </p:cNvSpPr>
            <p:nvPr/>
          </p:nvSpPr>
          <p:spPr bwMode="auto">
            <a:xfrm flipH="1">
              <a:off x="1710" y="2472"/>
              <a:ext cx="140" cy="176"/>
            </a:xfrm>
            <a:prstGeom prst="line">
              <a:avLst/>
            </a:prstGeom>
            <a:noFill/>
            <a:ln w="25400">
              <a:solidFill>
                <a:schemeClr val="tx1"/>
              </a:solidFill>
              <a:round/>
              <a:headEnd/>
              <a:tailEnd/>
            </a:ln>
            <a:effectLst/>
          </p:spPr>
          <p:txBody>
            <a:bodyPr wrap="none" anchor="ctr"/>
            <a:lstStyle/>
            <a:p>
              <a:endParaRPr lang="en-US"/>
            </a:p>
          </p:txBody>
        </p:sp>
        <p:sp>
          <p:nvSpPr>
            <p:cNvPr id="191525" name="Line 37"/>
            <p:cNvSpPr>
              <a:spLocks noChangeShapeType="1"/>
            </p:cNvSpPr>
            <p:nvPr/>
          </p:nvSpPr>
          <p:spPr bwMode="auto">
            <a:xfrm>
              <a:off x="1865" y="2472"/>
              <a:ext cx="160" cy="182"/>
            </a:xfrm>
            <a:prstGeom prst="line">
              <a:avLst/>
            </a:prstGeom>
            <a:noFill/>
            <a:ln w="25400">
              <a:solidFill>
                <a:schemeClr val="tx1"/>
              </a:solidFill>
              <a:round/>
              <a:headEnd/>
              <a:tailEnd/>
            </a:ln>
            <a:effectLst/>
          </p:spPr>
          <p:txBody>
            <a:bodyPr wrap="none" anchor="ctr"/>
            <a:lstStyle/>
            <a:p>
              <a:endParaRPr lang="en-US"/>
            </a:p>
          </p:txBody>
        </p:sp>
        <p:sp>
          <p:nvSpPr>
            <p:cNvPr id="191526" name="Line 38"/>
            <p:cNvSpPr>
              <a:spLocks noChangeShapeType="1"/>
            </p:cNvSpPr>
            <p:nvPr/>
          </p:nvSpPr>
          <p:spPr bwMode="auto">
            <a:xfrm>
              <a:off x="1000" y="2074"/>
              <a:ext cx="3739" cy="6"/>
            </a:xfrm>
            <a:prstGeom prst="line">
              <a:avLst/>
            </a:prstGeom>
            <a:noFill/>
            <a:ln w="50800">
              <a:solidFill>
                <a:schemeClr val="tx2"/>
              </a:solidFill>
              <a:round/>
              <a:headEnd/>
              <a:tailEnd/>
            </a:ln>
            <a:effectLst/>
          </p:spPr>
          <p:txBody>
            <a:bodyPr wrap="none" anchor="ctr"/>
            <a:lstStyle/>
            <a:p>
              <a:endParaRPr lang="en-US"/>
            </a:p>
          </p:txBody>
        </p:sp>
        <p:sp>
          <p:nvSpPr>
            <p:cNvPr id="191527" name="Line 39"/>
            <p:cNvSpPr>
              <a:spLocks noChangeShapeType="1"/>
            </p:cNvSpPr>
            <p:nvPr/>
          </p:nvSpPr>
          <p:spPr bwMode="auto">
            <a:xfrm>
              <a:off x="1037" y="2560"/>
              <a:ext cx="3739" cy="0"/>
            </a:xfrm>
            <a:prstGeom prst="line">
              <a:avLst/>
            </a:prstGeom>
            <a:noFill/>
            <a:ln w="50800">
              <a:solidFill>
                <a:schemeClr val="tx2"/>
              </a:solidFill>
              <a:round/>
              <a:headEnd/>
              <a:tailEnd/>
            </a:ln>
            <a:effectLst/>
          </p:spPr>
          <p:txBody>
            <a:bodyPr wrap="none" anchor="ctr"/>
            <a:lstStyle/>
            <a:p>
              <a:endParaRPr lang="en-US"/>
            </a:p>
          </p:txBody>
        </p:sp>
        <p:sp>
          <p:nvSpPr>
            <p:cNvPr id="191528" name="Line 40"/>
            <p:cNvSpPr>
              <a:spLocks noChangeShapeType="1"/>
            </p:cNvSpPr>
            <p:nvPr/>
          </p:nvSpPr>
          <p:spPr bwMode="auto">
            <a:xfrm>
              <a:off x="2385" y="1419"/>
              <a:ext cx="0" cy="1668"/>
            </a:xfrm>
            <a:prstGeom prst="line">
              <a:avLst/>
            </a:prstGeom>
            <a:noFill/>
            <a:ln w="50800">
              <a:solidFill>
                <a:schemeClr val="tx2"/>
              </a:solidFill>
              <a:round/>
              <a:headEnd/>
              <a:tailEnd/>
            </a:ln>
            <a:effectLst/>
          </p:spPr>
          <p:txBody>
            <a:bodyPr wrap="none" anchor="ctr"/>
            <a:lstStyle/>
            <a:p>
              <a:endParaRPr lang="en-US"/>
            </a:p>
          </p:txBody>
        </p:sp>
        <p:sp>
          <p:nvSpPr>
            <p:cNvPr id="191529" name="Freeform 41"/>
            <p:cNvSpPr>
              <a:spLocks/>
            </p:cNvSpPr>
            <p:nvPr/>
          </p:nvSpPr>
          <p:spPr bwMode="auto">
            <a:xfrm>
              <a:off x="3178" y="1428"/>
              <a:ext cx="353" cy="1670"/>
            </a:xfrm>
            <a:custGeom>
              <a:avLst/>
              <a:gdLst/>
              <a:ahLst/>
              <a:cxnLst>
                <a:cxn ang="0">
                  <a:pos x="352" y="0"/>
                </a:cxn>
                <a:cxn ang="0">
                  <a:pos x="352" y="972"/>
                </a:cxn>
                <a:cxn ang="0">
                  <a:pos x="0" y="1362"/>
                </a:cxn>
                <a:cxn ang="0">
                  <a:pos x="0" y="1669"/>
                </a:cxn>
              </a:cxnLst>
              <a:rect l="0" t="0" r="r" b="b"/>
              <a:pathLst>
                <a:path w="353" h="1670">
                  <a:moveTo>
                    <a:pt x="352" y="0"/>
                  </a:moveTo>
                  <a:lnTo>
                    <a:pt x="352" y="972"/>
                  </a:lnTo>
                  <a:lnTo>
                    <a:pt x="0" y="1362"/>
                  </a:lnTo>
                  <a:lnTo>
                    <a:pt x="0" y="1669"/>
                  </a:lnTo>
                </a:path>
              </a:pathLst>
            </a:custGeom>
            <a:noFill/>
            <a:ln w="50800" cap="rnd" cmpd="sng">
              <a:solidFill>
                <a:schemeClr val="tx2"/>
              </a:solidFill>
              <a:prstDash val="solid"/>
              <a:round/>
              <a:headEnd type="none" w="med" len="med"/>
              <a:tailEnd type="none" w="med" len="med"/>
            </a:ln>
            <a:effectLst/>
          </p:spPr>
          <p:txBody>
            <a:bodyPr/>
            <a:lstStyle/>
            <a:p>
              <a:endParaRPr lang="en-US"/>
            </a:p>
          </p:txBody>
        </p:sp>
        <p:sp>
          <p:nvSpPr>
            <p:cNvPr id="191530" name="Line 42"/>
            <p:cNvSpPr>
              <a:spLocks noChangeShapeType="1"/>
            </p:cNvSpPr>
            <p:nvPr/>
          </p:nvSpPr>
          <p:spPr bwMode="auto">
            <a:xfrm>
              <a:off x="1029" y="1659"/>
              <a:ext cx="3740" cy="6"/>
            </a:xfrm>
            <a:prstGeom prst="line">
              <a:avLst/>
            </a:prstGeom>
            <a:noFill/>
            <a:ln w="50800">
              <a:solidFill>
                <a:schemeClr val="tx2"/>
              </a:solidFill>
              <a:round/>
              <a:headEnd/>
              <a:tailEnd/>
            </a:ln>
            <a:effectLst/>
          </p:spPr>
          <p:txBody>
            <a:bodyPr wrap="none" anchor="ctr"/>
            <a:lstStyle/>
            <a:p>
              <a:endParaRPr lang="en-US"/>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43" name="Slide Number Placeholder 4"/>
          <p:cNvSpPr>
            <a:spLocks noGrp="1"/>
          </p:cNvSpPr>
          <p:nvPr>
            <p:ph type="sldNum" sz="quarter" idx="11"/>
          </p:nvPr>
        </p:nvSpPr>
        <p:spPr/>
        <p:txBody>
          <a:bodyPr/>
          <a:lstStyle/>
          <a:p>
            <a:fld id="{0686C158-056A-46B8-9248-9A1E27C32ECC}" type="slidenum">
              <a:rPr lang="en-US"/>
              <a:pPr/>
              <a:t>23</a:t>
            </a:fld>
            <a:endParaRPr lang="en-US"/>
          </a:p>
        </p:txBody>
      </p:sp>
      <p:sp>
        <p:nvSpPr>
          <p:cNvPr id="192514" name="Rectangle 2"/>
          <p:cNvSpPr>
            <a:spLocks noGrp="1" noChangeArrowheads="1"/>
          </p:cNvSpPr>
          <p:nvPr>
            <p:ph type="title"/>
          </p:nvPr>
        </p:nvSpPr>
        <p:spPr>
          <a:xfrm>
            <a:off x="1295400" y="1143000"/>
            <a:ext cx="5400675" cy="550863"/>
          </a:xfrm>
          <a:noFill/>
          <a:ln/>
        </p:spPr>
        <p:txBody>
          <a:bodyPr lIns="90487" tIns="44450" rIns="90487" bIns="44450" anchor="ctr"/>
          <a:lstStyle/>
          <a:p>
            <a:r>
              <a:rPr lang="en-US"/>
              <a:t>Horizontal Partitioning</a:t>
            </a:r>
          </a:p>
        </p:txBody>
      </p:sp>
      <p:sp>
        <p:nvSpPr>
          <p:cNvPr id="192515" name="Rectangle 3"/>
          <p:cNvSpPr>
            <a:spLocks noGrp="1" noChangeArrowheads="1"/>
          </p:cNvSpPr>
          <p:nvPr>
            <p:ph type="body" idx="1"/>
          </p:nvPr>
        </p:nvSpPr>
        <p:spPr>
          <a:xfrm>
            <a:off x="1905000" y="1828800"/>
            <a:ext cx="6908800" cy="2357438"/>
          </a:xfrm>
          <a:noFill/>
          <a:ln/>
        </p:spPr>
        <p:txBody>
          <a:bodyPr lIns="90487" tIns="44450" rIns="90487" bIns="44450"/>
          <a:lstStyle/>
          <a:p>
            <a:r>
              <a:rPr lang="en-US"/>
              <a:t>define separate branches of the module hierarchy for each major function</a:t>
            </a:r>
          </a:p>
          <a:p>
            <a:r>
              <a:rPr lang="en-US"/>
              <a:t>use control modules to coordinate communication between functions</a:t>
            </a:r>
          </a:p>
        </p:txBody>
      </p:sp>
      <p:sp>
        <p:nvSpPr>
          <p:cNvPr id="192516" name="Rectangle 4"/>
          <p:cNvSpPr>
            <a:spLocks noChangeArrowheads="1"/>
          </p:cNvSpPr>
          <p:nvPr/>
        </p:nvSpPr>
        <p:spPr bwMode="auto">
          <a:xfrm>
            <a:off x="4808538" y="3552825"/>
            <a:ext cx="574675"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17" name="Rectangle 5"/>
          <p:cNvSpPr>
            <a:spLocks noChangeArrowheads="1"/>
          </p:cNvSpPr>
          <p:nvPr/>
        </p:nvSpPr>
        <p:spPr bwMode="auto">
          <a:xfrm>
            <a:off x="3506788" y="4086225"/>
            <a:ext cx="574675"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18" name="Rectangle 6"/>
          <p:cNvSpPr>
            <a:spLocks noChangeArrowheads="1"/>
          </p:cNvSpPr>
          <p:nvPr/>
        </p:nvSpPr>
        <p:spPr bwMode="auto">
          <a:xfrm>
            <a:off x="3224213" y="4791075"/>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19" name="Rectangle 7"/>
          <p:cNvSpPr>
            <a:spLocks noChangeArrowheads="1"/>
          </p:cNvSpPr>
          <p:nvPr/>
        </p:nvSpPr>
        <p:spPr bwMode="auto">
          <a:xfrm>
            <a:off x="4826000" y="4094163"/>
            <a:ext cx="57467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0" name="Rectangle 8"/>
          <p:cNvSpPr>
            <a:spLocks noChangeArrowheads="1"/>
          </p:cNvSpPr>
          <p:nvPr/>
        </p:nvSpPr>
        <p:spPr bwMode="auto">
          <a:xfrm>
            <a:off x="5973763" y="4094163"/>
            <a:ext cx="57467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1" name="Rectangle 9"/>
          <p:cNvSpPr>
            <a:spLocks noChangeArrowheads="1"/>
          </p:cNvSpPr>
          <p:nvPr/>
        </p:nvSpPr>
        <p:spPr bwMode="auto">
          <a:xfrm>
            <a:off x="3624263" y="4791075"/>
            <a:ext cx="303212"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2" name="Rectangle 10"/>
          <p:cNvSpPr>
            <a:spLocks noChangeArrowheads="1"/>
          </p:cNvSpPr>
          <p:nvPr/>
        </p:nvSpPr>
        <p:spPr bwMode="auto">
          <a:xfrm>
            <a:off x="4024313" y="4791075"/>
            <a:ext cx="303212"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3" name="Rectangle 11"/>
          <p:cNvSpPr>
            <a:spLocks noChangeArrowheads="1"/>
          </p:cNvSpPr>
          <p:nvPr/>
        </p:nvSpPr>
        <p:spPr bwMode="auto">
          <a:xfrm>
            <a:off x="4606925" y="4791075"/>
            <a:ext cx="303213"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4" name="Rectangle 12"/>
          <p:cNvSpPr>
            <a:spLocks noChangeArrowheads="1"/>
          </p:cNvSpPr>
          <p:nvPr/>
        </p:nvSpPr>
        <p:spPr bwMode="auto">
          <a:xfrm>
            <a:off x="5008563" y="4791075"/>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5" name="Rectangle 13"/>
          <p:cNvSpPr>
            <a:spLocks noChangeArrowheads="1"/>
          </p:cNvSpPr>
          <p:nvPr/>
        </p:nvSpPr>
        <p:spPr bwMode="auto">
          <a:xfrm>
            <a:off x="5408613" y="4791075"/>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6" name="Rectangle 14"/>
          <p:cNvSpPr>
            <a:spLocks noChangeArrowheads="1"/>
          </p:cNvSpPr>
          <p:nvPr/>
        </p:nvSpPr>
        <p:spPr bwMode="auto">
          <a:xfrm>
            <a:off x="5954713" y="4781550"/>
            <a:ext cx="303212"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7" name="Rectangle 15"/>
          <p:cNvSpPr>
            <a:spLocks noChangeArrowheads="1"/>
          </p:cNvSpPr>
          <p:nvPr/>
        </p:nvSpPr>
        <p:spPr bwMode="auto">
          <a:xfrm>
            <a:off x="6354763" y="4781550"/>
            <a:ext cx="303212"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8" name="Rectangle 16"/>
          <p:cNvSpPr>
            <a:spLocks noChangeArrowheads="1"/>
          </p:cNvSpPr>
          <p:nvPr/>
        </p:nvSpPr>
        <p:spPr bwMode="auto">
          <a:xfrm>
            <a:off x="5591175" y="5405438"/>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29" name="Rectangle 17"/>
          <p:cNvSpPr>
            <a:spLocks noChangeArrowheads="1"/>
          </p:cNvSpPr>
          <p:nvPr/>
        </p:nvSpPr>
        <p:spPr bwMode="auto">
          <a:xfrm>
            <a:off x="5991225" y="5405438"/>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30" name="Rectangle 18"/>
          <p:cNvSpPr>
            <a:spLocks noChangeArrowheads="1"/>
          </p:cNvSpPr>
          <p:nvPr/>
        </p:nvSpPr>
        <p:spPr bwMode="auto">
          <a:xfrm>
            <a:off x="6391275" y="5405438"/>
            <a:ext cx="303213"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31" name="Rectangle 19"/>
          <p:cNvSpPr>
            <a:spLocks noChangeArrowheads="1"/>
          </p:cNvSpPr>
          <p:nvPr/>
        </p:nvSpPr>
        <p:spPr bwMode="auto">
          <a:xfrm>
            <a:off x="3433763" y="5443538"/>
            <a:ext cx="301625" cy="35401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32" name="Rectangle 20"/>
          <p:cNvSpPr>
            <a:spLocks noChangeArrowheads="1"/>
          </p:cNvSpPr>
          <p:nvPr/>
        </p:nvSpPr>
        <p:spPr bwMode="auto">
          <a:xfrm>
            <a:off x="3833813" y="5443538"/>
            <a:ext cx="301625" cy="35401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2533" name="Line 21"/>
          <p:cNvSpPr>
            <a:spLocks noChangeShapeType="1"/>
          </p:cNvSpPr>
          <p:nvPr/>
        </p:nvSpPr>
        <p:spPr bwMode="auto">
          <a:xfrm flipH="1">
            <a:off x="3821113" y="3938588"/>
            <a:ext cx="1274762" cy="127000"/>
          </a:xfrm>
          <a:prstGeom prst="line">
            <a:avLst/>
          </a:prstGeom>
          <a:noFill/>
          <a:ln w="25400">
            <a:solidFill>
              <a:schemeClr val="tx1"/>
            </a:solidFill>
            <a:round/>
            <a:headEnd/>
            <a:tailEnd/>
          </a:ln>
          <a:effectLst/>
        </p:spPr>
        <p:txBody>
          <a:bodyPr wrap="none" anchor="ctr"/>
          <a:lstStyle/>
          <a:p>
            <a:endParaRPr lang="en-US"/>
          </a:p>
        </p:txBody>
      </p:sp>
      <p:sp>
        <p:nvSpPr>
          <p:cNvPr id="192534" name="Line 22"/>
          <p:cNvSpPr>
            <a:spLocks noChangeShapeType="1"/>
          </p:cNvSpPr>
          <p:nvPr/>
        </p:nvSpPr>
        <p:spPr bwMode="auto">
          <a:xfrm>
            <a:off x="5095875" y="3957638"/>
            <a:ext cx="0" cy="117475"/>
          </a:xfrm>
          <a:prstGeom prst="line">
            <a:avLst/>
          </a:prstGeom>
          <a:noFill/>
          <a:ln w="25400">
            <a:solidFill>
              <a:schemeClr val="tx1"/>
            </a:solidFill>
            <a:round/>
            <a:headEnd/>
            <a:tailEnd/>
          </a:ln>
          <a:effectLst/>
        </p:spPr>
        <p:txBody>
          <a:bodyPr wrap="none" anchor="ctr"/>
          <a:lstStyle/>
          <a:p>
            <a:endParaRPr lang="en-US"/>
          </a:p>
        </p:txBody>
      </p:sp>
      <p:sp>
        <p:nvSpPr>
          <p:cNvPr id="192535" name="Line 23"/>
          <p:cNvSpPr>
            <a:spLocks noChangeShapeType="1"/>
          </p:cNvSpPr>
          <p:nvPr/>
        </p:nvSpPr>
        <p:spPr bwMode="auto">
          <a:xfrm>
            <a:off x="5118100" y="3946525"/>
            <a:ext cx="1111250" cy="119063"/>
          </a:xfrm>
          <a:prstGeom prst="line">
            <a:avLst/>
          </a:prstGeom>
          <a:noFill/>
          <a:ln w="25400">
            <a:solidFill>
              <a:schemeClr val="tx1"/>
            </a:solidFill>
            <a:round/>
            <a:headEnd/>
            <a:tailEnd/>
          </a:ln>
          <a:effectLst/>
        </p:spPr>
        <p:txBody>
          <a:bodyPr wrap="none" anchor="ctr"/>
          <a:lstStyle/>
          <a:p>
            <a:endParaRPr lang="en-US"/>
          </a:p>
        </p:txBody>
      </p:sp>
      <p:sp>
        <p:nvSpPr>
          <p:cNvPr id="192536" name="Line 24"/>
          <p:cNvSpPr>
            <a:spLocks noChangeShapeType="1"/>
          </p:cNvSpPr>
          <p:nvPr/>
        </p:nvSpPr>
        <p:spPr bwMode="auto">
          <a:xfrm flipH="1">
            <a:off x="3375025" y="4478338"/>
            <a:ext cx="392113" cy="293687"/>
          </a:xfrm>
          <a:prstGeom prst="line">
            <a:avLst/>
          </a:prstGeom>
          <a:noFill/>
          <a:ln w="25400">
            <a:solidFill>
              <a:schemeClr val="tx1"/>
            </a:solidFill>
            <a:round/>
            <a:headEnd/>
            <a:tailEnd/>
          </a:ln>
          <a:effectLst/>
        </p:spPr>
        <p:txBody>
          <a:bodyPr wrap="none" anchor="ctr"/>
          <a:lstStyle/>
          <a:p>
            <a:endParaRPr lang="en-US"/>
          </a:p>
        </p:txBody>
      </p:sp>
      <p:sp>
        <p:nvSpPr>
          <p:cNvPr id="192537" name="Line 25"/>
          <p:cNvSpPr>
            <a:spLocks noChangeShapeType="1"/>
          </p:cNvSpPr>
          <p:nvPr/>
        </p:nvSpPr>
        <p:spPr bwMode="auto">
          <a:xfrm>
            <a:off x="3767138" y="4487863"/>
            <a:ext cx="0" cy="284162"/>
          </a:xfrm>
          <a:prstGeom prst="line">
            <a:avLst/>
          </a:prstGeom>
          <a:noFill/>
          <a:ln w="25400">
            <a:solidFill>
              <a:schemeClr val="tx1"/>
            </a:solidFill>
            <a:round/>
            <a:headEnd/>
            <a:tailEnd/>
          </a:ln>
          <a:effectLst/>
        </p:spPr>
        <p:txBody>
          <a:bodyPr wrap="none" anchor="ctr"/>
          <a:lstStyle/>
          <a:p>
            <a:endParaRPr lang="en-US"/>
          </a:p>
        </p:txBody>
      </p:sp>
      <p:sp>
        <p:nvSpPr>
          <p:cNvPr id="192538" name="Line 26"/>
          <p:cNvSpPr>
            <a:spLocks noChangeShapeType="1"/>
          </p:cNvSpPr>
          <p:nvPr/>
        </p:nvSpPr>
        <p:spPr bwMode="auto">
          <a:xfrm>
            <a:off x="3770313" y="4506913"/>
            <a:ext cx="393700" cy="255587"/>
          </a:xfrm>
          <a:prstGeom prst="line">
            <a:avLst/>
          </a:prstGeom>
          <a:noFill/>
          <a:ln w="25400">
            <a:solidFill>
              <a:schemeClr val="tx1"/>
            </a:solidFill>
            <a:round/>
            <a:headEnd/>
            <a:tailEnd/>
          </a:ln>
          <a:effectLst/>
        </p:spPr>
        <p:txBody>
          <a:bodyPr wrap="none" anchor="ctr"/>
          <a:lstStyle/>
          <a:p>
            <a:endParaRPr lang="en-US"/>
          </a:p>
        </p:txBody>
      </p:sp>
      <p:sp>
        <p:nvSpPr>
          <p:cNvPr id="192539" name="Line 27"/>
          <p:cNvSpPr>
            <a:spLocks noChangeShapeType="1"/>
          </p:cNvSpPr>
          <p:nvPr/>
        </p:nvSpPr>
        <p:spPr bwMode="auto">
          <a:xfrm flipH="1">
            <a:off x="4749800" y="4478338"/>
            <a:ext cx="355600" cy="284162"/>
          </a:xfrm>
          <a:prstGeom prst="line">
            <a:avLst/>
          </a:prstGeom>
          <a:noFill/>
          <a:ln w="25400">
            <a:solidFill>
              <a:schemeClr val="tx1"/>
            </a:solidFill>
            <a:round/>
            <a:headEnd/>
            <a:tailEnd/>
          </a:ln>
          <a:effectLst/>
        </p:spPr>
        <p:txBody>
          <a:bodyPr wrap="none" anchor="ctr"/>
          <a:lstStyle/>
          <a:p>
            <a:endParaRPr lang="en-US"/>
          </a:p>
        </p:txBody>
      </p:sp>
      <p:sp>
        <p:nvSpPr>
          <p:cNvPr id="192540" name="Line 28"/>
          <p:cNvSpPr>
            <a:spLocks noChangeShapeType="1"/>
          </p:cNvSpPr>
          <p:nvPr/>
        </p:nvSpPr>
        <p:spPr bwMode="auto">
          <a:xfrm>
            <a:off x="5126038" y="4497388"/>
            <a:ext cx="1587" cy="265112"/>
          </a:xfrm>
          <a:prstGeom prst="line">
            <a:avLst/>
          </a:prstGeom>
          <a:noFill/>
          <a:ln w="25400">
            <a:solidFill>
              <a:schemeClr val="tx1"/>
            </a:solidFill>
            <a:round/>
            <a:headEnd/>
            <a:tailEnd/>
          </a:ln>
          <a:effectLst/>
        </p:spPr>
        <p:txBody>
          <a:bodyPr wrap="none" anchor="ctr"/>
          <a:lstStyle/>
          <a:p>
            <a:endParaRPr lang="en-US"/>
          </a:p>
        </p:txBody>
      </p:sp>
      <p:sp>
        <p:nvSpPr>
          <p:cNvPr id="192541" name="Line 29"/>
          <p:cNvSpPr>
            <a:spLocks noChangeShapeType="1"/>
          </p:cNvSpPr>
          <p:nvPr/>
        </p:nvSpPr>
        <p:spPr bwMode="auto">
          <a:xfrm>
            <a:off x="5126038" y="4506913"/>
            <a:ext cx="420687" cy="255587"/>
          </a:xfrm>
          <a:prstGeom prst="line">
            <a:avLst/>
          </a:prstGeom>
          <a:noFill/>
          <a:ln w="25400">
            <a:solidFill>
              <a:schemeClr val="tx1"/>
            </a:solidFill>
            <a:round/>
            <a:headEnd/>
            <a:tailEnd/>
          </a:ln>
          <a:effectLst/>
        </p:spPr>
        <p:txBody>
          <a:bodyPr wrap="none" anchor="ctr"/>
          <a:lstStyle/>
          <a:p>
            <a:endParaRPr lang="en-US"/>
          </a:p>
        </p:txBody>
      </p:sp>
      <p:sp>
        <p:nvSpPr>
          <p:cNvPr id="192542" name="Line 30"/>
          <p:cNvSpPr>
            <a:spLocks noChangeShapeType="1"/>
          </p:cNvSpPr>
          <p:nvPr/>
        </p:nvSpPr>
        <p:spPr bwMode="auto">
          <a:xfrm flipH="1">
            <a:off x="6097588" y="4471988"/>
            <a:ext cx="190500" cy="280987"/>
          </a:xfrm>
          <a:prstGeom prst="line">
            <a:avLst/>
          </a:prstGeom>
          <a:noFill/>
          <a:ln w="25400">
            <a:solidFill>
              <a:schemeClr val="tx1"/>
            </a:solidFill>
            <a:round/>
            <a:headEnd/>
            <a:tailEnd/>
          </a:ln>
          <a:effectLst/>
        </p:spPr>
        <p:txBody>
          <a:bodyPr wrap="none" anchor="ctr"/>
          <a:lstStyle/>
          <a:p>
            <a:endParaRPr lang="en-US"/>
          </a:p>
        </p:txBody>
      </p:sp>
      <p:sp>
        <p:nvSpPr>
          <p:cNvPr id="192543" name="Line 31"/>
          <p:cNvSpPr>
            <a:spLocks noChangeShapeType="1"/>
          </p:cNvSpPr>
          <p:nvPr/>
        </p:nvSpPr>
        <p:spPr bwMode="auto">
          <a:xfrm>
            <a:off x="6300788" y="4471988"/>
            <a:ext cx="201612" cy="290512"/>
          </a:xfrm>
          <a:prstGeom prst="line">
            <a:avLst/>
          </a:prstGeom>
          <a:noFill/>
          <a:ln w="25400">
            <a:solidFill>
              <a:schemeClr val="tx1"/>
            </a:solidFill>
            <a:round/>
            <a:headEnd/>
            <a:tailEnd/>
          </a:ln>
          <a:effectLst/>
        </p:spPr>
        <p:txBody>
          <a:bodyPr wrap="none" anchor="ctr"/>
          <a:lstStyle/>
          <a:p>
            <a:endParaRPr lang="en-US"/>
          </a:p>
        </p:txBody>
      </p:sp>
      <p:sp>
        <p:nvSpPr>
          <p:cNvPr id="192544" name="Line 32"/>
          <p:cNvSpPr>
            <a:spLocks noChangeShapeType="1"/>
          </p:cNvSpPr>
          <p:nvPr/>
        </p:nvSpPr>
        <p:spPr bwMode="auto">
          <a:xfrm flipH="1">
            <a:off x="5759450" y="5167313"/>
            <a:ext cx="346075" cy="209550"/>
          </a:xfrm>
          <a:prstGeom prst="line">
            <a:avLst/>
          </a:prstGeom>
          <a:noFill/>
          <a:ln w="25400">
            <a:solidFill>
              <a:schemeClr val="tx1"/>
            </a:solidFill>
            <a:round/>
            <a:headEnd/>
            <a:tailEnd/>
          </a:ln>
          <a:effectLst/>
        </p:spPr>
        <p:txBody>
          <a:bodyPr wrap="none" anchor="ctr"/>
          <a:lstStyle/>
          <a:p>
            <a:endParaRPr lang="en-US"/>
          </a:p>
        </p:txBody>
      </p:sp>
      <p:sp>
        <p:nvSpPr>
          <p:cNvPr id="192545" name="Line 33"/>
          <p:cNvSpPr>
            <a:spLocks noChangeShapeType="1"/>
          </p:cNvSpPr>
          <p:nvPr/>
        </p:nvSpPr>
        <p:spPr bwMode="auto">
          <a:xfrm>
            <a:off x="6118225" y="5175250"/>
            <a:ext cx="20638" cy="182563"/>
          </a:xfrm>
          <a:prstGeom prst="line">
            <a:avLst/>
          </a:prstGeom>
          <a:noFill/>
          <a:ln w="25400">
            <a:solidFill>
              <a:schemeClr val="tx1"/>
            </a:solidFill>
            <a:round/>
            <a:headEnd/>
            <a:tailEnd/>
          </a:ln>
          <a:effectLst/>
        </p:spPr>
        <p:txBody>
          <a:bodyPr wrap="none" anchor="ctr"/>
          <a:lstStyle/>
          <a:p>
            <a:endParaRPr lang="en-US"/>
          </a:p>
        </p:txBody>
      </p:sp>
      <p:sp>
        <p:nvSpPr>
          <p:cNvPr id="192546" name="Line 34"/>
          <p:cNvSpPr>
            <a:spLocks noChangeShapeType="1"/>
          </p:cNvSpPr>
          <p:nvPr/>
        </p:nvSpPr>
        <p:spPr bwMode="auto">
          <a:xfrm>
            <a:off x="6515100" y="5175250"/>
            <a:ext cx="0" cy="201613"/>
          </a:xfrm>
          <a:prstGeom prst="line">
            <a:avLst/>
          </a:prstGeom>
          <a:noFill/>
          <a:ln w="25400">
            <a:solidFill>
              <a:schemeClr val="tx1"/>
            </a:solidFill>
            <a:round/>
            <a:headEnd/>
            <a:tailEnd/>
          </a:ln>
          <a:effectLst/>
        </p:spPr>
        <p:txBody>
          <a:bodyPr wrap="none" anchor="ctr"/>
          <a:lstStyle/>
          <a:p>
            <a:endParaRPr lang="en-US"/>
          </a:p>
        </p:txBody>
      </p:sp>
      <p:sp>
        <p:nvSpPr>
          <p:cNvPr id="192547" name="Line 35"/>
          <p:cNvSpPr>
            <a:spLocks noChangeShapeType="1"/>
          </p:cNvSpPr>
          <p:nvPr/>
        </p:nvSpPr>
        <p:spPr bwMode="auto">
          <a:xfrm flipH="1">
            <a:off x="3594100" y="5175250"/>
            <a:ext cx="173038" cy="247650"/>
          </a:xfrm>
          <a:prstGeom prst="line">
            <a:avLst/>
          </a:prstGeom>
          <a:noFill/>
          <a:ln w="25400">
            <a:solidFill>
              <a:schemeClr val="tx1"/>
            </a:solidFill>
            <a:round/>
            <a:headEnd/>
            <a:tailEnd/>
          </a:ln>
          <a:effectLst/>
        </p:spPr>
        <p:txBody>
          <a:bodyPr wrap="none" anchor="ctr"/>
          <a:lstStyle/>
          <a:p>
            <a:endParaRPr lang="en-US"/>
          </a:p>
        </p:txBody>
      </p:sp>
      <p:sp>
        <p:nvSpPr>
          <p:cNvPr id="192548" name="Line 36"/>
          <p:cNvSpPr>
            <a:spLocks noChangeShapeType="1"/>
          </p:cNvSpPr>
          <p:nvPr/>
        </p:nvSpPr>
        <p:spPr bwMode="auto">
          <a:xfrm>
            <a:off x="3787775" y="5175250"/>
            <a:ext cx="193675" cy="255588"/>
          </a:xfrm>
          <a:prstGeom prst="line">
            <a:avLst/>
          </a:prstGeom>
          <a:noFill/>
          <a:ln w="25400">
            <a:solidFill>
              <a:schemeClr val="tx1"/>
            </a:solidFill>
            <a:round/>
            <a:headEnd/>
            <a:tailEnd/>
          </a:ln>
          <a:effectLst/>
        </p:spPr>
        <p:txBody>
          <a:bodyPr wrap="none" anchor="ctr"/>
          <a:lstStyle/>
          <a:p>
            <a:endParaRPr lang="en-US"/>
          </a:p>
        </p:txBody>
      </p:sp>
      <p:sp>
        <p:nvSpPr>
          <p:cNvPr id="192549" name="Line 37"/>
          <p:cNvSpPr>
            <a:spLocks noChangeShapeType="1"/>
          </p:cNvSpPr>
          <p:nvPr/>
        </p:nvSpPr>
        <p:spPr bwMode="auto">
          <a:xfrm>
            <a:off x="4430713" y="3668713"/>
            <a:ext cx="0" cy="2381250"/>
          </a:xfrm>
          <a:prstGeom prst="line">
            <a:avLst/>
          </a:prstGeom>
          <a:noFill/>
          <a:ln w="50800">
            <a:solidFill>
              <a:schemeClr val="tx2"/>
            </a:solidFill>
            <a:round/>
            <a:headEnd/>
            <a:tailEnd/>
          </a:ln>
          <a:effectLst/>
        </p:spPr>
        <p:txBody>
          <a:bodyPr wrap="none" anchor="ctr"/>
          <a:lstStyle/>
          <a:p>
            <a:endParaRPr lang="en-US"/>
          </a:p>
        </p:txBody>
      </p:sp>
      <p:sp>
        <p:nvSpPr>
          <p:cNvPr id="192550" name="Freeform 38"/>
          <p:cNvSpPr>
            <a:spLocks/>
          </p:cNvSpPr>
          <p:nvPr/>
        </p:nvSpPr>
        <p:spPr bwMode="auto">
          <a:xfrm>
            <a:off x="5413375" y="3676650"/>
            <a:ext cx="439738" cy="2395538"/>
          </a:xfrm>
          <a:custGeom>
            <a:avLst/>
            <a:gdLst/>
            <a:ahLst/>
            <a:cxnLst>
              <a:cxn ang="0">
                <a:pos x="276" y="0"/>
              </a:cxn>
              <a:cxn ang="0">
                <a:pos x="276" y="780"/>
              </a:cxn>
              <a:cxn ang="0">
                <a:pos x="0" y="1094"/>
              </a:cxn>
              <a:cxn ang="0">
                <a:pos x="0" y="1340"/>
              </a:cxn>
            </a:cxnLst>
            <a:rect l="0" t="0" r="r" b="b"/>
            <a:pathLst>
              <a:path w="277" h="1341">
                <a:moveTo>
                  <a:pt x="276" y="0"/>
                </a:moveTo>
                <a:lnTo>
                  <a:pt x="276" y="780"/>
                </a:lnTo>
                <a:lnTo>
                  <a:pt x="0" y="1094"/>
                </a:lnTo>
                <a:lnTo>
                  <a:pt x="0" y="1340"/>
                </a:lnTo>
              </a:path>
            </a:pathLst>
          </a:custGeom>
          <a:noFill/>
          <a:ln w="50800" cap="rnd" cmpd="sng">
            <a:solidFill>
              <a:schemeClr val="tx2"/>
            </a:solidFill>
            <a:prstDash val="solid"/>
            <a:round/>
            <a:headEnd type="none" w="med" len="med"/>
            <a:tailEnd type="none" w="med" len="med"/>
          </a:ln>
          <a:effectLst/>
        </p:spPr>
        <p:txBody>
          <a:bodyPr/>
          <a:lstStyle/>
          <a:p>
            <a:endParaRPr lang="en-US"/>
          </a:p>
        </p:txBody>
      </p:sp>
      <p:sp>
        <p:nvSpPr>
          <p:cNvPr id="192551" name="Rectangle 39"/>
          <p:cNvSpPr>
            <a:spLocks noChangeArrowheads="1"/>
          </p:cNvSpPr>
          <p:nvPr/>
        </p:nvSpPr>
        <p:spPr bwMode="auto">
          <a:xfrm>
            <a:off x="2386013" y="3573463"/>
            <a:ext cx="1393825" cy="393700"/>
          </a:xfrm>
          <a:prstGeom prst="rect">
            <a:avLst/>
          </a:prstGeom>
          <a:noFill/>
          <a:ln w="25400">
            <a:noFill/>
            <a:miter lim="800000"/>
            <a:headEnd/>
            <a:tailEnd/>
          </a:ln>
          <a:effectLst/>
        </p:spPr>
        <p:txBody>
          <a:bodyPr wrap="none" lIns="90487" tIns="44450" rIns="90487" bIns="44450">
            <a:spAutoFit/>
          </a:bodyPr>
          <a:lstStyle/>
          <a:p>
            <a:r>
              <a:rPr lang="en-US" sz="2000" b="1">
                <a:effectLst>
                  <a:outerShdw blurRad="38100" dist="38100" dir="2700000" algn="tl">
                    <a:srgbClr val="FFFFFF"/>
                  </a:outerShdw>
                </a:effectLst>
              </a:rPr>
              <a:t>function 1</a:t>
            </a:r>
          </a:p>
        </p:txBody>
      </p:sp>
      <p:sp>
        <p:nvSpPr>
          <p:cNvPr id="192552" name="Rectangle 40"/>
          <p:cNvSpPr>
            <a:spLocks noChangeArrowheads="1"/>
          </p:cNvSpPr>
          <p:nvPr/>
        </p:nvSpPr>
        <p:spPr bwMode="auto">
          <a:xfrm>
            <a:off x="6043613" y="3560763"/>
            <a:ext cx="1393825" cy="393700"/>
          </a:xfrm>
          <a:prstGeom prst="rect">
            <a:avLst/>
          </a:prstGeom>
          <a:noFill/>
          <a:ln w="25400">
            <a:noFill/>
            <a:miter lim="800000"/>
            <a:headEnd/>
            <a:tailEnd/>
          </a:ln>
          <a:effectLst/>
        </p:spPr>
        <p:txBody>
          <a:bodyPr wrap="none" lIns="90487" tIns="44450" rIns="90487" bIns="44450">
            <a:spAutoFit/>
          </a:bodyPr>
          <a:lstStyle/>
          <a:p>
            <a:r>
              <a:rPr lang="en-US" sz="2000" b="1">
                <a:effectLst>
                  <a:outerShdw blurRad="38100" dist="38100" dir="2700000" algn="tl">
                    <a:srgbClr val="FFFFFF"/>
                  </a:outerShdw>
                </a:effectLst>
              </a:rPr>
              <a:t>function 3</a:t>
            </a:r>
          </a:p>
        </p:txBody>
      </p:sp>
      <p:sp>
        <p:nvSpPr>
          <p:cNvPr id="192553" name="Rectangle 41"/>
          <p:cNvSpPr>
            <a:spLocks noChangeArrowheads="1"/>
          </p:cNvSpPr>
          <p:nvPr/>
        </p:nvSpPr>
        <p:spPr bwMode="auto">
          <a:xfrm>
            <a:off x="4151313" y="5935663"/>
            <a:ext cx="1393825" cy="393700"/>
          </a:xfrm>
          <a:prstGeom prst="rect">
            <a:avLst/>
          </a:prstGeom>
          <a:noFill/>
          <a:ln w="25400">
            <a:noFill/>
            <a:miter lim="800000"/>
            <a:headEnd/>
            <a:tailEnd/>
          </a:ln>
          <a:effectLst/>
        </p:spPr>
        <p:txBody>
          <a:bodyPr wrap="none" lIns="90487" tIns="44450" rIns="90487" bIns="44450">
            <a:spAutoFit/>
          </a:bodyPr>
          <a:lstStyle/>
          <a:p>
            <a:r>
              <a:rPr lang="en-US" sz="2000" b="1">
                <a:effectLst>
                  <a:outerShdw blurRad="38100" dist="38100" dir="2700000" algn="tl">
                    <a:srgbClr val="FFFFFF"/>
                  </a:outerShdw>
                </a:effectLst>
              </a:rPr>
              <a:t>function 2</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43" name="Slide Number Placeholder 4"/>
          <p:cNvSpPr>
            <a:spLocks noGrp="1"/>
          </p:cNvSpPr>
          <p:nvPr>
            <p:ph type="sldNum" sz="quarter" idx="11"/>
          </p:nvPr>
        </p:nvSpPr>
        <p:spPr/>
        <p:txBody>
          <a:bodyPr/>
          <a:lstStyle/>
          <a:p>
            <a:fld id="{5DFBFED0-F5AD-47BD-8F45-EC8E3436C671}" type="slidenum">
              <a:rPr lang="en-US"/>
              <a:pPr/>
              <a:t>24</a:t>
            </a:fld>
            <a:endParaRPr lang="en-US"/>
          </a:p>
        </p:txBody>
      </p:sp>
      <p:sp>
        <p:nvSpPr>
          <p:cNvPr id="193538" name="Rectangle 2"/>
          <p:cNvSpPr>
            <a:spLocks noGrp="1" noChangeArrowheads="1"/>
          </p:cNvSpPr>
          <p:nvPr>
            <p:ph type="title"/>
          </p:nvPr>
        </p:nvSpPr>
        <p:spPr>
          <a:xfrm>
            <a:off x="1295400" y="1066800"/>
            <a:ext cx="7162800" cy="600075"/>
          </a:xfrm>
          <a:noFill/>
          <a:ln/>
        </p:spPr>
        <p:txBody>
          <a:bodyPr lIns="90487" tIns="44450" rIns="90487" bIns="44450" anchor="ctr"/>
          <a:lstStyle/>
          <a:p>
            <a:r>
              <a:rPr lang="en-US"/>
              <a:t>Vertical Partitioning: Factoring</a:t>
            </a:r>
          </a:p>
        </p:txBody>
      </p:sp>
      <p:sp>
        <p:nvSpPr>
          <p:cNvPr id="193539" name="Rectangle 3"/>
          <p:cNvSpPr>
            <a:spLocks noGrp="1" noChangeArrowheads="1"/>
          </p:cNvSpPr>
          <p:nvPr>
            <p:ph type="body" idx="1"/>
          </p:nvPr>
        </p:nvSpPr>
        <p:spPr>
          <a:xfrm>
            <a:off x="2133600" y="1981200"/>
            <a:ext cx="6257925" cy="1803400"/>
          </a:xfrm>
          <a:noFill/>
          <a:ln/>
        </p:spPr>
        <p:txBody>
          <a:bodyPr lIns="90487" tIns="44450" rIns="90487" bIns="44450"/>
          <a:lstStyle/>
          <a:p>
            <a:r>
              <a:rPr lang="en-US"/>
              <a:t>design so that decision making and work are stratified</a:t>
            </a:r>
          </a:p>
          <a:p>
            <a:r>
              <a:rPr lang="en-US"/>
              <a:t>decision making modules should reside at the top of the architecture</a:t>
            </a:r>
          </a:p>
        </p:txBody>
      </p:sp>
      <p:sp>
        <p:nvSpPr>
          <p:cNvPr id="193540" name="Rectangle 4"/>
          <p:cNvSpPr>
            <a:spLocks noChangeArrowheads="1"/>
          </p:cNvSpPr>
          <p:nvPr/>
        </p:nvSpPr>
        <p:spPr bwMode="auto">
          <a:xfrm>
            <a:off x="3706813" y="3656013"/>
            <a:ext cx="449262" cy="28416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1" name="Rectangle 5"/>
          <p:cNvSpPr>
            <a:spLocks noChangeArrowheads="1"/>
          </p:cNvSpPr>
          <p:nvPr/>
        </p:nvSpPr>
        <p:spPr bwMode="auto">
          <a:xfrm>
            <a:off x="2678113" y="4086225"/>
            <a:ext cx="449262"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2" name="Rectangle 6"/>
          <p:cNvSpPr>
            <a:spLocks noChangeArrowheads="1"/>
          </p:cNvSpPr>
          <p:nvPr/>
        </p:nvSpPr>
        <p:spPr bwMode="auto">
          <a:xfrm>
            <a:off x="2454275" y="465931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3" name="Rectangle 7"/>
          <p:cNvSpPr>
            <a:spLocks noChangeArrowheads="1"/>
          </p:cNvSpPr>
          <p:nvPr/>
        </p:nvSpPr>
        <p:spPr bwMode="auto">
          <a:xfrm>
            <a:off x="3721100" y="4094163"/>
            <a:ext cx="449263" cy="28575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4" name="Rectangle 8"/>
          <p:cNvSpPr>
            <a:spLocks noChangeArrowheads="1"/>
          </p:cNvSpPr>
          <p:nvPr/>
        </p:nvSpPr>
        <p:spPr bwMode="auto">
          <a:xfrm>
            <a:off x="4627563" y="4094163"/>
            <a:ext cx="449262" cy="28575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5" name="Rectangle 9"/>
          <p:cNvSpPr>
            <a:spLocks noChangeArrowheads="1"/>
          </p:cNvSpPr>
          <p:nvPr/>
        </p:nvSpPr>
        <p:spPr bwMode="auto">
          <a:xfrm>
            <a:off x="2771775" y="465931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6" name="Rectangle 10"/>
          <p:cNvSpPr>
            <a:spLocks noChangeArrowheads="1"/>
          </p:cNvSpPr>
          <p:nvPr/>
        </p:nvSpPr>
        <p:spPr bwMode="auto">
          <a:xfrm>
            <a:off x="3087688" y="465931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7" name="Rectangle 11"/>
          <p:cNvSpPr>
            <a:spLocks noChangeArrowheads="1"/>
          </p:cNvSpPr>
          <p:nvPr/>
        </p:nvSpPr>
        <p:spPr bwMode="auto">
          <a:xfrm>
            <a:off x="3548063" y="465931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8" name="Rectangle 12"/>
          <p:cNvSpPr>
            <a:spLocks noChangeArrowheads="1"/>
          </p:cNvSpPr>
          <p:nvPr/>
        </p:nvSpPr>
        <p:spPr bwMode="auto">
          <a:xfrm>
            <a:off x="3865563" y="465931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49" name="Rectangle 13"/>
          <p:cNvSpPr>
            <a:spLocks noChangeArrowheads="1"/>
          </p:cNvSpPr>
          <p:nvPr/>
        </p:nvSpPr>
        <p:spPr bwMode="auto">
          <a:xfrm>
            <a:off x="4181475" y="465931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0" name="Rectangle 14"/>
          <p:cNvSpPr>
            <a:spLocks noChangeArrowheads="1"/>
          </p:cNvSpPr>
          <p:nvPr/>
        </p:nvSpPr>
        <p:spPr bwMode="auto">
          <a:xfrm>
            <a:off x="4613275" y="4651375"/>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1" name="Rectangle 15"/>
          <p:cNvSpPr>
            <a:spLocks noChangeArrowheads="1"/>
          </p:cNvSpPr>
          <p:nvPr/>
        </p:nvSpPr>
        <p:spPr bwMode="auto">
          <a:xfrm>
            <a:off x="4929188" y="4651375"/>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2" name="Rectangle 16"/>
          <p:cNvSpPr>
            <a:spLocks noChangeArrowheads="1"/>
          </p:cNvSpPr>
          <p:nvPr/>
        </p:nvSpPr>
        <p:spPr bwMode="auto">
          <a:xfrm>
            <a:off x="4325938" y="5156200"/>
            <a:ext cx="233362"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3" name="Rectangle 17"/>
          <p:cNvSpPr>
            <a:spLocks noChangeArrowheads="1"/>
          </p:cNvSpPr>
          <p:nvPr/>
        </p:nvSpPr>
        <p:spPr bwMode="auto">
          <a:xfrm>
            <a:off x="4641850" y="5156200"/>
            <a:ext cx="233363"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4" name="Rectangle 18"/>
          <p:cNvSpPr>
            <a:spLocks noChangeArrowheads="1"/>
          </p:cNvSpPr>
          <p:nvPr/>
        </p:nvSpPr>
        <p:spPr bwMode="auto">
          <a:xfrm>
            <a:off x="4957763" y="5156200"/>
            <a:ext cx="234950"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5" name="Rectangle 19"/>
          <p:cNvSpPr>
            <a:spLocks noChangeArrowheads="1"/>
          </p:cNvSpPr>
          <p:nvPr/>
        </p:nvSpPr>
        <p:spPr bwMode="auto">
          <a:xfrm>
            <a:off x="2620963" y="5186363"/>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6" name="Rectangle 20"/>
          <p:cNvSpPr>
            <a:spLocks noChangeArrowheads="1"/>
          </p:cNvSpPr>
          <p:nvPr/>
        </p:nvSpPr>
        <p:spPr bwMode="auto">
          <a:xfrm>
            <a:off x="2936875" y="5186363"/>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3557" name="Line 21"/>
          <p:cNvSpPr>
            <a:spLocks noChangeShapeType="1"/>
          </p:cNvSpPr>
          <p:nvPr/>
        </p:nvSpPr>
        <p:spPr bwMode="auto">
          <a:xfrm flipH="1">
            <a:off x="2924175" y="3968750"/>
            <a:ext cx="1006475" cy="96838"/>
          </a:xfrm>
          <a:prstGeom prst="line">
            <a:avLst/>
          </a:prstGeom>
          <a:noFill/>
          <a:ln w="25400">
            <a:solidFill>
              <a:schemeClr val="tx1"/>
            </a:solidFill>
            <a:round/>
            <a:headEnd/>
            <a:tailEnd/>
          </a:ln>
          <a:effectLst/>
        </p:spPr>
        <p:txBody>
          <a:bodyPr wrap="none" anchor="ctr"/>
          <a:lstStyle/>
          <a:p>
            <a:endParaRPr lang="en-US"/>
          </a:p>
        </p:txBody>
      </p:sp>
      <p:sp>
        <p:nvSpPr>
          <p:cNvPr id="193558" name="Line 22"/>
          <p:cNvSpPr>
            <a:spLocks noChangeShapeType="1"/>
          </p:cNvSpPr>
          <p:nvPr/>
        </p:nvSpPr>
        <p:spPr bwMode="auto">
          <a:xfrm>
            <a:off x="3930650" y="3983038"/>
            <a:ext cx="0" cy="90487"/>
          </a:xfrm>
          <a:prstGeom prst="line">
            <a:avLst/>
          </a:prstGeom>
          <a:noFill/>
          <a:ln w="25400">
            <a:solidFill>
              <a:schemeClr val="tx1"/>
            </a:solidFill>
            <a:round/>
            <a:headEnd/>
            <a:tailEnd/>
          </a:ln>
          <a:effectLst/>
        </p:spPr>
        <p:txBody>
          <a:bodyPr wrap="none" anchor="ctr"/>
          <a:lstStyle/>
          <a:p>
            <a:endParaRPr lang="en-US"/>
          </a:p>
        </p:txBody>
      </p:sp>
      <p:sp>
        <p:nvSpPr>
          <p:cNvPr id="193559" name="Line 23"/>
          <p:cNvSpPr>
            <a:spLocks noChangeShapeType="1"/>
          </p:cNvSpPr>
          <p:nvPr/>
        </p:nvSpPr>
        <p:spPr bwMode="auto">
          <a:xfrm>
            <a:off x="3951288" y="3975100"/>
            <a:ext cx="873125" cy="90488"/>
          </a:xfrm>
          <a:prstGeom prst="line">
            <a:avLst/>
          </a:prstGeom>
          <a:noFill/>
          <a:ln w="25400">
            <a:solidFill>
              <a:schemeClr val="tx1"/>
            </a:solidFill>
            <a:round/>
            <a:headEnd/>
            <a:tailEnd/>
          </a:ln>
          <a:effectLst/>
        </p:spPr>
        <p:txBody>
          <a:bodyPr wrap="none" anchor="ctr"/>
          <a:lstStyle/>
          <a:p>
            <a:endParaRPr lang="en-US"/>
          </a:p>
        </p:txBody>
      </p:sp>
      <p:sp>
        <p:nvSpPr>
          <p:cNvPr id="193560" name="Line 24"/>
          <p:cNvSpPr>
            <a:spLocks noChangeShapeType="1"/>
          </p:cNvSpPr>
          <p:nvPr/>
        </p:nvSpPr>
        <p:spPr bwMode="auto">
          <a:xfrm flipH="1">
            <a:off x="2571750" y="4408488"/>
            <a:ext cx="309563" cy="228600"/>
          </a:xfrm>
          <a:prstGeom prst="line">
            <a:avLst/>
          </a:prstGeom>
          <a:noFill/>
          <a:ln w="25400">
            <a:solidFill>
              <a:schemeClr val="tx1"/>
            </a:solidFill>
            <a:round/>
            <a:headEnd/>
            <a:tailEnd/>
          </a:ln>
          <a:effectLst/>
        </p:spPr>
        <p:txBody>
          <a:bodyPr wrap="none" anchor="ctr"/>
          <a:lstStyle/>
          <a:p>
            <a:endParaRPr lang="en-US"/>
          </a:p>
        </p:txBody>
      </p:sp>
      <p:sp>
        <p:nvSpPr>
          <p:cNvPr id="193561" name="Line 25"/>
          <p:cNvSpPr>
            <a:spLocks noChangeShapeType="1"/>
          </p:cNvSpPr>
          <p:nvPr/>
        </p:nvSpPr>
        <p:spPr bwMode="auto">
          <a:xfrm>
            <a:off x="2881313" y="4413250"/>
            <a:ext cx="0" cy="223838"/>
          </a:xfrm>
          <a:prstGeom prst="line">
            <a:avLst/>
          </a:prstGeom>
          <a:noFill/>
          <a:ln w="25400">
            <a:solidFill>
              <a:schemeClr val="tx1"/>
            </a:solidFill>
            <a:round/>
            <a:headEnd/>
            <a:tailEnd/>
          </a:ln>
          <a:effectLst/>
        </p:spPr>
        <p:txBody>
          <a:bodyPr wrap="none" anchor="ctr"/>
          <a:lstStyle/>
          <a:p>
            <a:endParaRPr lang="en-US"/>
          </a:p>
        </p:txBody>
      </p:sp>
      <p:sp>
        <p:nvSpPr>
          <p:cNvPr id="193562" name="Line 26"/>
          <p:cNvSpPr>
            <a:spLocks noChangeShapeType="1"/>
          </p:cNvSpPr>
          <p:nvPr/>
        </p:nvSpPr>
        <p:spPr bwMode="auto">
          <a:xfrm>
            <a:off x="2886075" y="4429125"/>
            <a:ext cx="306388" cy="201613"/>
          </a:xfrm>
          <a:prstGeom prst="line">
            <a:avLst/>
          </a:prstGeom>
          <a:noFill/>
          <a:ln w="25400">
            <a:solidFill>
              <a:schemeClr val="tx1"/>
            </a:solidFill>
            <a:round/>
            <a:headEnd/>
            <a:tailEnd/>
          </a:ln>
          <a:effectLst/>
        </p:spPr>
        <p:txBody>
          <a:bodyPr wrap="none" anchor="ctr"/>
          <a:lstStyle/>
          <a:p>
            <a:endParaRPr lang="en-US"/>
          </a:p>
        </p:txBody>
      </p:sp>
      <p:sp>
        <p:nvSpPr>
          <p:cNvPr id="193563" name="Line 27"/>
          <p:cNvSpPr>
            <a:spLocks noChangeShapeType="1"/>
          </p:cNvSpPr>
          <p:nvPr/>
        </p:nvSpPr>
        <p:spPr bwMode="auto">
          <a:xfrm flipH="1">
            <a:off x="3657600" y="4408488"/>
            <a:ext cx="280988" cy="222250"/>
          </a:xfrm>
          <a:prstGeom prst="line">
            <a:avLst/>
          </a:prstGeom>
          <a:noFill/>
          <a:ln w="25400">
            <a:solidFill>
              <a:schemeClr val="tx1"/>
            </a:solidFill>
            <a:round/>
            <a:headEnd/>
            <a:tailEnd/>
          </a:ln>
          <a:effectLst/>
        </p:spPr>
        <p:txBody>
          <a:bodyPr wrap="none" anchor="ctr"/>
          <a:lstStyle/>
          <a:p>
            <a:endParaRPr lang="en-US"/>
          </a:p>
        </p:txBody>
      </p:sp>
      <p:sp>
        <p:nvSpPr>
          <p:cNvPr id="193564" name="Line 28"/>
          <p:cNvSpPr>
            <a:spLocks noChangeShapeType="1"/>
          </p:cNvSpPr>
          <p:nvPr/>
        </p:nvSpPr>
        <p:spPr bwMode="auto">
          <a:xfrm>
            <a:off x="3944938" y="4422775"/>
            <a:ext cx="22225" cy="207963"/>
          </a:xfrm>
          <a:prstGeom prst="line">
            <a:avLst/>
          </a:prstGeom>
          <a:noFill/>
          <a:ln w="25400">
            <a:solidFill>
              <a:schemeClr val="tx1"/>
            </a:solidFill>
            <a:round/>
            <a:headEnd/>
            <a:tailEnd/>
          </a:ln>
          <a:effectLst/>
        </p:spPr>
        <p:txBody>
          <a:bodyPr wrap="none" anchor="ctr"/>
          <a:lstStyle/>
          <a:p>
            <a:endParaRPr lang="en-US"/>
          </a:p>
        </p:txBody>
      </p:sp>
      <p:sp>
        <p:nvSpPr>
          <p:cNvPr id="193565" name="Line 29"/>
          <p:cNvSpPr>
            <a:spLocks noChangeShapeType="1"/>
          </p:cNvSpPr>
          <p:nvPr/>
        </p:nvSpPr>
        <p:spPr bwMode="auto">
          <a:xfrm>
            <a:off x="3957638" y="4429125"/>
            <a:ext cx="328612" cy="201613"/>
          </a:xfrm>
          <a:prstGeom prst="line">
            <a:avLst/>
          </a:prstGeom>
          <a:noFill/>
          <a:ln w="25400">
            <a:solidFill>
              <a:schemeClr val="tx1"/>
            </a:solidFill>
            <a:round/>
            <a:headEnd/>
            <a:tailEnd/>
          </a:ln>
          <a:effectLst/>
        </p:spPr>
        <p:txBody>
          <a:bodyPr wrap="none" anchor="ctr"/>
          <a:lstStyle/>
          <a:p>
            <a:endParaRPr lang="en-US"/>
          </a:p>
        </p:txBody>
      </p:sp>
      <p:sp>
        <p:nvSpPr>
          <p:cNvPr id="193566" name="Line 30"/>
          <p:cNvSpPr>
            <a:spLocks noChangeShapeType="1"/>
          </p:cNvSpPr>
          <p:nvPr/>
        </p:nvSpPr>
        <p:spPr bwMode="auto">
          <a:xfrm flipH="1">
            <a:off x="4722813" y="4398963"/>
            <a:ext cx="150812" cy="223837"/>
          </a:xfrm>
          <a:prstGeom prst="line">
            <a:avLst/>
          </a:prstGeom>
          <a:noFill/>
          <a:ln w="25400">
            <a:solidFill>
              <a:schemeClr val="tx1"/>
            </a:solidFill>
            <a:round/>
            <a:headEnd/>
            <a:tailEnd/>
          </a:ln>
          <a:effectLst/>
        </p:spPr>
        <p:txBody>
          <a:bodyPr wrap="none" anchor="ctr"/>
          <a:lstStyle/>
          <a:p>
            <a:endParaRPr lang="en-US"/>
          </a:p>
        </p:txBody>
      </p:sp>
      <p:sp>
        <p:nvSpPr>
          <p:cNvPr id="193567" name="Line 31"/>
          <p:cNvSpPr>
            <a:spLocks noChangeShapeType="1"/>
          </p:cNvSpPr>
          <p:nvPr/>
        </p:nvSpPr>
        <p:spPr bwMode="auto">
          <a:xfrm>
            <a:off x="4886325" y="4398963"/>
            <a:ext cx="153988" cy="231775"/>
          </a:xfrm>
          <a:prstGeom prst="line">
            <a:avLst/>
          </a:prstGeom>
          <a:noFill/>
          <a:ln w="25400">
            <a:solidFill>
              <a:schemeClr val="tx1"/>
            </a:solidFill>
            <a:round/>
            <a:headEnd/>
            <a:tailEnd/>
          </a:ln>
          <a:effectLst/>
        </p:spPr>
        <p:txBody>
          <a:bodyPr wrap="none" anchor="ctr"/>
          <a:lstStyle/>
          <a:p>
            <a:endParaRPr lang="en-US"/>
          </a:p>
        </p:txBody>
      </p:sp>
      <p:sp>
        <p:nvSpPr>
          <p:cNvPr id="193568" name="Line 32"/>
          <p:cNvSpPr>
            <a:spLocks noChangeShapeType="1"/>
          </p:cNvSpPr>
          <p:nvPr/>
        </p:nvSpPr>
        <p:spPr bwMode="auto">
          <a:xfrm flipH="1">
            <a:off x="4456113" y="4962525"/>
            <a:ext cx="273050" cy="165100"/>
          </a:xfrm>
          <a:prstGeom prst="line">
            <a:avLst/>
          </a:prstGeom>
          <a:noFill/>
          <a:ln w="25400">
            <a:solidFill>
              <a:schemeClr val="tx1"/>
            </a:solidFill>
            <a:round/>
            <a:headEnd/>
            <a:tailEnd/>
          </a:ln>
          <a:effectLst/>
        </p:spPr>
        <p:txBody>
          <a:bodyPr wrap="none" anchor="ctr"/>
          <a:lstStyle/>
          <a:p>
            <a:endParaRPr lang="en-US"/>
          </a:p>
        </p:txBody>
      </p:sp>
      <p:sp>
        <p:nvSpPr>
          <p:cNvPr id="193569" name="Line 33"/>
          <p:cNvSpPr>
            <a:spLocks noChangeShapeType="1"/>
          </p:cNvSpPr>
          <p:nvPr/>
        </p:nvSpPr>
        <p:spPr bwMode="auto">
          <a:xfrm>
            <a:off x="4741863" y="4970463"/>
            <a:ext cx="11112" cy="142875"/>
          </a:xfrm>
          <a:prstGeom prst="line">
            <a:avLst/>
          </a:prstGeom>
          <a:noFill/>
          <a:ln w="25400">
            <a:solidFill>
              <a:schemeClr val="tx1"/>
            </a:solidFill>
            <a:round/>
            <a:headEnd/>
            <a:tailEnd/>
          </a:ln>
          <a:effectLst/>
        </p:spPr>
        <p:txBody>
          <a:bodyPr wrap="none" anchor="ctr"/>
          <a:lstStyle/>
          <a:p>
            <a:endParaRPr lang="en-US"/>
          </a:p>
        </p:txBody>
      </p:sp>
      <p:sp>
        <p:nvSpPr>
          <p:cNvPr id="193570" name="Line 34"/>
          <p:cNvSpPr>
            <a:spLocks noChangeShapeType="1"/>
          </p:cNvSpPr>
          <p:nvPr/>
        </p:nvSpPr>
        <p:spPr bwMode="auto">
          <a:xfrm>
            <a:off x="5053013" y="4970463"/>
            <a:ext cx="0" cy="157162"/>
          </a:xfrm>
          <a:prstGeom prst="line">
            <a:avLst/>
          </a:prstGeom>
          <a:noFill/>
          <a:ln w="25400">
            <a:solidFill>
              <a:schemeClr val="tx1"/>
            </a:solidFill>
            <a:round/>
            <a:headEnd/>
            <a:tailEnd/>
          </a:ln>
          <a:effectLst/>
        </p:spPr>
        <p:txBody>
          <a:bodyPr wrap="none" anchor="ctr"/>
          <a:lstStyle/>
          <a:p>
            <a:endParaRPr lang="en-US"/>
          </a:p>
        </p:txBody>
      </p:sp>
      <p:sp>
        <p:nvSpPr>
          <p:cNvPr id="193571" name="Line 35"/>
          <p:cNvSpPr>
            <a:spLocks noChangeShapeType="1"/>
          </p:cNvSpPr>
          <p:nvPr/>
        </p:nvSpPr>
        <p:spPr bwMode="auto">
          <a:xfrm flipH="1">
            <a:off x="2744788" y="4970463"/>
            <a:ext cx="136525" cy="195262"/>
          </a:xfrm>
          <a:prstGeom prst="line">
            <a:avLst/>
          </a:prstGeom>
          <a:noFill/>
          <a:ln w="25400">
            <a:solidFill>
              <a:schemeClr val="tx1"/>
            </a:solidFill>
            <a:round/>
            <a:headEnd/>
            <a:tailEnd/>
          </a:ln>
          <a:effectLst/>
        </p:spPr>
        <p:txBody>
          <a:bodyPr wrap="none" anchor="ctr"/>
          <a:lstStyle/>
          <a:p>
            <a:endParaRPr lang="en-US"/>
          </a:p>
        </p:txBody>
      </p:sp>
      <p:sp>
        <p:nvSpPr>
          <p:cNvPr id="193572" name="Line 36"/>
          <p:cNvSpPr>
            <a:spLocks noChangeShapeType="1"/>
          </p:cNvSpPr>
          <p:nvPr/>
        </p:nvSpPr>
        <p:spPr bwMode="auto">
          <a:xfrm>
            <a:off x="2900363" y="4970463"/>
            <a:ext cx="147637" cy="201612"/>
          </a:xfrm>
          <a:prstGeom prst="line">
            <a:avLst/>
          </a:prstGeom>
          <a:noFill/>
          <a:ln w="25400">
            <a:solidFill>
              <a:schemeClr val="tx1"/>
            </a:solidFill>
            <a:round/>
            <a:headEnd/>
            <a:tailEnd/>
          </a:ln>
          <a:effectLst/>
        </p:spPr>
        <p:txBody>
          <a:bodyPr wrap="none" anchor="ctr"/>
          <a:lstStyle/>
          <a:p>
            <a:endParaRPr lang="en-US"/>
          </a:p>
        </p:txBody>
      </p:sp>
      <p:sp>
        <p:nvSpPr>
          <p:cNvPr id="193573" name="Line 37"/>
          <p:cNvSpPr>
            <a:spLocks noChangeShapeType="1"/>
          </p:cNvSpPr>
          <p:nvPr/>
        </p:nvSpPr>
        <p:spPr bwMode="auto">
          <a:xfrm>
            <a:off x="2057400" y="4503738"/>
            <a:ext cx="3646488" cy="6350"/>
          </a:xfrm>
          <a:prstGeom prst="line">
            <a:avLst/>
          </a:prstGeom>
          <a:noFill/>
          <a:ln w="50800">
            <a:solidFill>
              <a:schemeClr val="tx2"/>
            </a:solidFill>
            <a:round/>
            <a:headEnd/>
            <a:tailEnd/>
          </a:ln>
          <a:effectLst/>
        </p:spPr>
        <p:txBody>
          <a:bodyPr wrap="none" anchor="ctr"/>
          <a:lstStyle/>
          <a:p>
            <a:endParaRPr lang="en-US"/>
          </a:p>
        </p:txBody>
      </p:sp>
      <p:sp>
        <p:nvSpPr>
          <p:cNvPr id="193574" name="Line 38"/>
          <p:cNvSpPr>
            <a:spLocks noChangeShapeType="1"/>
          </p:cNvSpPr>
          <p:nvPr/>
        </p:nvSpPr>
        <p:spPr bwMode="auto">
          <a:xfrm>
            <a:off x="2093913" y="5067300"/>
            <a:ext cx="3646487" cy="0"/>
          </a:xfrm>
          <a:prstGeom prst="line">
            <a:avLst/>
          </a:prstGeom>
          <a:noFill/>
          <a:ln w="50800">
            <a:solidFill>
              <a:schemeClr val="tx2"/>
            </a:solidFill>
            <a:round/>
            <a:headEnd/>
            <a:tailEnd/>
          </a:ln>
          <a:effectLst/>
        </p:spPr>
        <p:txBody>
          <a:bodyPr wrap="none" anchor="ctr"/>
          <a:lstStyle/>
          <a:p>
            <a:endParaRPr lang="en-US"/>
          </a:p>
        </p:txBody>
      </p:sp>
      <p:sp>
        <p:nvSpPr>
          <p:cNvPr id="193575" name="Line 39"/>
          <p:cNvSpPr>
            <a:spLocks noChangeShapeType="1"/>
          </p:cNvSpPr>
          <p:nvPr/>
        </p:nvSpPr>
        <p:spPr bwMode="auto">
          <a:xfrm>
            <a:off x="2085975" y="4022725"/>
            <a:ext cx="3646488" cy="4763"/>
          </a:xfrm>
          <a:prstGeom prst="line">
            <a:avLst/>
          </a:prstGeom>
          <a:noFill/>
          <a:ln w="50800">
            <a:solidFill>
              <a:schemeClr val="tx2"/>
            </a:solidFill>
            <a:round/>
            <a:headEnd/>
            <a:tailEnd/>
          </a:ln>
          <a:effectLst/>
        </p:spPr>
        <p:txBody>
          <a:bodyPr wrap="none" anchor="ctr"/>
          <a:lstStyle/>
          <a:p>
            <a:endParaRPr lang="en-US"/>
          </a:p>
        </p:txBody>
      </p:sp>
      <p:sp>
        <p:nvSpPr>
          <p:cNvPr id="193576" name="Rectangle 40"/>
          <p:cNvSpPr>
            <a:spLocks noChangeArrowheads="1"/>
          </p:cNvSpPr>
          <p:nvPr/>
        </p:nvSpPr>
        <p:spPr bwMode="auto">
          <a:xfrm>
            <a:off x="5556250" y="5138738"/>
            <a:ext cx="1155700" cy="393700"/>
          </a:xfrm>
          <a:prstGeom prst="rect">
            <a:avLst/>
          </a:prstGeom>
          <a:noFill/>
          <a:ln w="25400">
            <a:noFill/>
            <a:miter lim="800000"/>
            <a:headEnd/>
            <a:tailEnd/>
          </a:ln>
          <a:effectLst/>
        </p:spPr>
        <p:txBody>
          <a:bodyPr wrap="none" lIns="90487" tIns="44450" rIns="90487" bIns="44450">
            <a:spAutoFit/>
          </a:bodyPr>
          <a:lstStyle/>
          <a:p>
            <a:r>
              <a:rPr lang="en-US" sz="2000" b="1">
                <a:solidFill>
                  <a:schemeClr val="folHlink"/>
                </a:solidFill>
              </a:rPr>
              <a:t>workers</a:t>
            </a:r>
          </a:p>
        </p:txBody>
      </p:sp>
      <p:sp>
        <p:nvSpPr>
          <p:cNvPr id="193577" name="Rectangle 41"/>
          <p:cNvSpPr>
            <a:spLocks noChangeArrowheads="1"/>
          </p:cNvSpPr>
          <p:nvPr/>
        </p:nvSpPr>
        <p:spPr bwMode="auto">
          <a:xfrm>
            <a:off x="4862513" y="3562350"/>
            <a:ext cx="2185987" cy="393700"/>
          </a:xfrm>
          <a:prstGeom prst="rect">
            <a:avLst/>
          </a:prstGeom>
          <a:noFill/>
          <a:ln w="25400">
            <a:noFill/>
            <a:miter lim="800000"/>
            <a:headEnd/>
            <a:tailEnd/>
          </a:ln>
          <a:effectLst/>
        </p:spPr>
        <p:txBody>
          <a:bodyPr wrap="none" lIns="90487" tIns="44450" rIns="90487" bIns="44450">
            <a:spAutoFit/>
          </a:bodyPr>
          <a:lstStyle/>
          <a:p>
            <a:r>
              <a:rPr lang="en-US" sz="2000" b="1">
                <a:solidFill>
                  <a:schemeClr val="folHlink"/>
                </a:solidFill>
              </a:rPr>
              <a:t>decision-makers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FA927EEF-B666-4CCC-B6E3-ABD1D7E8F031}" type="slidenum">
              <a:rPr lang="en-US"/>
              <a:pPr/>
              <a:t>25</a:t>
            </a:fld>
            <a:endParaRPr lang="en-US"/>
          </a:p>
        </p:txBody>
      </p:sp>
      <p:sp>
        <p:nvSpPr>
          <p:cNvPr id="194563" name="Rectangle 3"/>
          <p:cNvSpPr>
            <a:spLocks noGrp="1" noChangeArrowheads="1"/>
          </p:cNvSpPr>
          <p:nvPr>
            <p:ph type="title"/>
          </p:nvPr>
        </p:nvSpPr>
        <p:spPr>
          <a:xfrm>
            <a:off x="1295400" y="1066800"/>
            <a:ext cx="6940550" cy="609600"/>
          </a:xfrm>
          <a:noFill/>
          <a:ln/>
        </p:spPr>
        <p:txBody>
          <a:bodyPr lIns="90487" tIns="44450" rIns="90487" bIns="44450" anchor="ctr"/>
          <a:lstStyle/>
          <a:p>
            <a:r>
              <a:rPr lang="en-US"/>
              <a:t>Why Partitioned Architecture?</a:t>
            </a:r>
          </a:p>
        </p:txBody>
      </p:sp>
      <p:sp>
        <p:nvSpPr>
          <p:cNvPr id="194564" name="Rectangle 4"/>
          <p:cNvSpPr>
            <a:spLocks noGrp="1" noChangeArrowheads="1"/>
          </p:cNvSpPr>
          <p:nvPr>
            <p:ph type="body" idx="1"/>
          </p:nvPr>
        </p:nvSpPr>
        <p:spPr>
          <a:xfrm>
            <a:off x="2165350" y="2262188"/>
            <a:ext cx="6454775" cy="2925762"/>
          </a:xfrm>
          <a:noFill/>
          <a:ln/>
        </p:spPr>
        <p:txBody>
          <a:bodyPr lIns="90487" tIns="44450" rIns="90487" bIns="44450"/>
          <a:lstStyle/>
          <a:p>
            <a:r>
              <a:rPr lang="en-US"/>
              <a:t>results in software that is easier to test</a:t>
            </a:r>
          </a:p>
          <a:p>
            <a:r>
              <a:rPr lang="en-US"/>
              <a:t>leads to software that is easier to maintain</a:t>
            </a:r>
          </a:p>
          <a:p>
            <a:r>
              <a:rPr lang="en-US"/>
              <a:t>results in propagation of fewer side effects</a:t>
            </a:r>
          </a:p>
          <a:p>
            <a:r>
              <a:rPr lang="en-US"/>
              <a:t>results in software that is easier to extend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1B768D9F-EAD5-49C8-B3E1-85888658B9A7}" type="slidenum">
              <a:rPr lang="en-US"/>
              <a:pPr/>
              <a:t>26</a:t>
            </a:fld>
            <a:endParaRPr lang="en-US"/>
          </a:p>
        </p:txBody>
      </p:sp>
      <p:sp>
        <p:nvSpPr>
          <p:cNvPr id="195587" name="Rectangle 3"/>
          <p:cNvSpPr>
            <a:spLocks noGrp="1" noChangeArrowheads="1"/>
          </p:cNvSpPr>
          <p:nvPr>
            <p:ph type="title"/>
          </p:nvPr>
        </p:nvSpPr>
        <p:spPr>
          <a:xfrm>
            <a:off x="1295400" y="1143000"/>
            <a:ext cx="5305425" cy="501650"/>
          </a:xfrm>
          <a:noFill/>
          <a:ln/>
        </p:spPr>
        <p:txBody>
          <a:bodyPr lIns="90487" tIns="44450" rIns="90487" bIns="44450" anchor="ctr"/>
          <a:lstStyle/>
          <a:p>
            <a:r>
              <a:rPr lang="en-US"/>
              <a:t>Structured Design</a:t>
            </a:r>
          </a:p>
        </p:txBody>
      </p:sp>
      <p:sp>
        <p:nvSpPr>
          <p:cNvPr id="195588" name="Rectangle 4"/>
          <p:cNvSpPr>
            <a:spLocks noGrp="1" noChangeArrowheads="1"/>
          </p:cNvSpPr>
          <p:nvPr>
            <p:ph type="body" idx="1"/>
          </p:nvPr>
        </p:nvSpPr>
        <p:spPr>
          <a:xfrm>
            <a:off x="2057400" y="2057400"/>
            <a:ext cx="5135563" cy="3276600"/>
          </a:xfrm>
          <a:noFill/>
          <a:ln/>
        </p:spPr>
        <p:txBody>
          <a:bodyPr lIns="90487" tIns="44450" rIns="90487" bIns="44450"/>
          <a:lstStyle/>
          <a:p>
            <a:r>
              <a:rPr lang="en-US">
                <a:solidFill>
                  <a:schemeClr val="tx2"/>
                </a:solidFill>
              </a:rPr>
              <a:t>objective:</a:t>
            </a:r>
            <a:r>
              <a:rPr lang="en-US"/>
              <a:t> to derive a program architecture that is partitioned</a:t>
            </a:r>
          </a:p>
          <a:p>
            <a:r>
              <a:rPr lang="en-US">
                <a:solidFill>
                  <a:schemeClr val="tx2"/>
                </a:solidFill>
              </a:rPr>
              <a:t>approach:</a:t>
            </a:r>
            <a:r>
              <a:rPr lang="en-US"/>
              <a:t> </a:t>
            </a:r>
          </a:p>
          <a:p>
            <a:pPr lvl="1"/>
            <a:r>
              <a:rPr lang="en-US"/>
              <a:t>a DFD is mapped into a program architecture</a:t>
            </a:r>
          </a:p>
          <a:p>
            <a:pPr lvl="1"/>
            <a:r>
              <a:rPr lang="en-US"/>
              <a:t>the PSPEC and STD are used to indicate the content of each module</a:t>
            </a:r>
          </a:p>
          <a:p>
            <a:r>
              <a:rPr lang="en-US">
                <a:solidFill>
                  <a:schemeClr val="tx2"/>
                </a:solidFill>
              </a:rPr>
              <a:t>notation:</a:t>
            </a:r>
            <a:r>
              <a:rPr lang="en-US"/>
              <a:t>  structure chart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178" name="Slide Number Placeholder 4"/>
          <p:cNvSpPr>
            <a:spLocks noGrp="1"/>
          </p:cNvSpPr>
          <p:nvPr>
            <p:ph type="sldNum" sz="quarter" idx="11"/>
          </p:nvPr>
        </p:nvSpPr>
        <p:spPr/>
        <p:txBody>
          <a:bodyPr/>
          <a:lstStyle/>
          <a:p>
            <a:fld id="{624AE1E0-CB0A-4BA3-9836-C88B37974289}" type="slidenum">
              <a:rPr lang="en-US"/>
              <a:pPr/>
              <a:t>27</a:t>
            </a:fld>
            <a:endParaRPr lang="en-US"/>
          </a:p>
        </p:txBody>
      </p:sp>
      <p:sp>
        <p:nvSpPr>
          <p:cNvPr id="196610" name="Rectangle 2"/>
          <p:cNvSpPr>
            <a:spLocks noGrp="1" noChangeArrowheads="1"/>
          </p:cNvSpPr>
          <p:nvPr>
            <p:ph type="title"/>
          </p:nvPr>
        </p:nvSpPr>
        <p:spPr>
          <a:xfrm>
            <a:off x="1295400" y="990600"/>
            <a:ext cx="4700588" cy="660400"/>
          </a:xfrm>
          <a:noFill/>
          <a:ln/>
        </p:spPr>
        <p:txBody>
          <a:bodyPr wrap="none" lIns="63500" tIns="25400" rIns="63500" bIns="25400" anchor="t">
            <a:spAutoFit/>
          </a:bodyPr>
          <a:lstStyle/>
          <a:p>
            <a:r>
              <a:rPr lang="en-US"/>
              <a:t>Flow Characteristics</a:t>
            </a:r>
          </a:p>
        </p:txBody>
      </p:sp>
      <p:sp>
        <p:nvSpPr>
          <p:cNvPr id="196611" name="Oval 3"/>
          <p:cNvSpPr>
            <a:spLocks noChangeArrowheads="1"/>
          </p:cNvSpPr>
          <p:nvPr/>
        </p:nvSpPr>
        <p:spPr bwMode="auto">
          <a:xfrm>
            <a:off x="3349625" y="2362200"/>
            <a:ext cx="296863" cy="368300"/>
          </a:xfrm>
          <a:prstGeom prst="ellipse">
            <a:avLst/>
          </a:prstGeom>
          <a:solidFill>
            <a:schemeClr val="folHlink"/>
          </a:solidFill>
          <a:ln w="9525">
            <a:noFill/>
            <a:round/>
            <a:headEnd/>
            <a:tailEnd/>
          </a:ln>
        </p:spPr>
        <p:txBody>
          <a:bodyPr/>
          <a:lstStyle/>
          <a:p>
            <a:endParaRPr lang="en-US"/>
          </a:p>
        </p:txBody>
      </p:sp>
      <p:sp>
        <p:nvSpPr>
          <p:cNvPr id="196612" name="Oval 4"/>
          <p:cNvSpPr>
            <a:spLocks noChangeArrowheads="1"/>
          </p:cNvSpPr>
          <p:nvPr/>
        </p:nvSpPr>
        <p:spPr bwMode="auto">
          <a:xfrm>
            <a:off x="3340100" y="2349500"/>
            <a:ext cx="317500" cy="393700"/>
          </a:xfrm>
          <a:prstGeom prst="ellipse">
            <a:avLst/>
          </a:prstGeom>
          <a:noFill/>
          <a:ln w="26988">
            <a:solidFill>
              <a:srgbClr val="000000"/>
            </a:solidFill>
            <a:round/>
            <a:headEnd/>
            <a:tailEnd/>
          </a:ln>
        </p:spPr>
        <p:txBody>
          <a:bodyPr/>
          <a:lstStyle/>
          <a:p>
            <a:endParaRPr lang="en-US"/>
          </a:p>
        </p:txBody>
      </p:sp>
      <p:sp>
        <p:nvSpPr>
          <p:cNvPr id="196613" name="Oval 5"/>
          <p:cNvSpPr>
            <a:spLocks noChangeArrowheads="1"/>
          </p:cNvSpPr>
          <p:nvPr/>
        </p:nvSpPr>
        <p:spPr bwMode="auto">
          <a:xfrm>
            <a:off x="3910013" y="2201863"/>
            <a:ext cx="296862" cy="357187"/>
          </a:xfrm>
          <a:prstGeom prst="ellipse">
            <a:avLst/>
          </a:prstGeom>
          <a:solidFill>
            <a:schemeClr val="folHlink"/>
          </a:solidFill>
          <a:ln w="9525">
            <a:noFill/>
            <a:round/>
            <a:headEnd/>
            <a:tailEnd/>
          </a:ln>
        </p:spPr>
        <p:txBody>
          <a:bodyPr/>
          <a:lstStyle/>
          <a:p>
            <a:endParaRPr lang="en-US"/>
          </a:p>
        </p:txBody>
      </p:sp>
      <p:sp>
        <p:nvSpPr>
          <p:cNvPr id="196614" name="Oval 6"/>
          <p:cNvSpPr>
            <a:spLocks noChangeArrowheads="1"/>
          </p:cNvSpPr>
          <p:nvPr/>
        </p:nvSpPr>
        <p:spPr bwMode="auto">
          <a:xfrm>
            <a:off x="3898900" y="2189163"/>
            <a:ext cx="319088" cy="382587"/>
          </a:xfrm>
          <a:prstGeom prst="ellipse">
            <a:avLst/>
          </a:prstGeom>
          <a:noFill/>
          <a:ln w="26988">
            <a:solidFill>
              <a:srgbClr val="000000"/>
            </a:solidFill>
            <a:round/>
            <a:headEnd/>
            <a:tailEnd/>
          </a:ln>
        </p:spPr>
        <p:txBody>
          <a:bodyPr/>
          <a:lstStyle/>
          <a:p>
            <a:endParaRPr lang="en-US"/>
          </a:p>
        </p:txBody>
      </p:sp>
      <p:sp>
        <p:nvSpPr>
          <p:cNvPr id="196615" name="Oval 7"/>
          <p:cNvSpPr>
            <a:spLocks noChangeArrowheads="1"/>
          </p:cNvSpPr>
          <p:nvPr/>
        </p:nvSpPr>
        <p:spPr bwMode="auto">
          <a:xfrm>
            <a:off x="3910013" y="2803525"/>
            <a:ext cx="296862" cy="369888"/>
          </a:xfrm>
          <a:prstGeom prst="ellipse">
            <a:avLst/>
          </a:prstGeom>
          <a:solidFill>
            <a:schemeClr val="folHlink"/>
          </a:solidFill>
          <a:ln w="9525">
            <a:noFill/>
            <a:round/>
            <a:headEnd/>
            <a:tailEnd/>
          </a:ln>
        </p:spPr>
        <p:txBody>
          <a:bodyPr/>
          <a:lstStyle/>
          <a:p>
            <a:endParaRPr lang="en-US"/>
          </a:p>
        </p:txBody>
      </p:sp>
      <p:sp>
        <p:nvSpPr>
          <p:cNvPr id="196616" name="Oval 8"/>
          <p:cNvSpPr>
            <a:spLocks noChangeArrowheads="1"/>
          </p:cNvSpPr>
          <p:nvPr/>
        </p:nvSpPr>
        <p:spPr bwMode="auto">
          <a:xfrm>
            <a:off x="3898900" y="2790825"/>
            <a:ext cx="319088" cy="395288"/>
          </a:xfrm>
          <a:prstGeom prst="ellipse">
            <a:avLst/>
          </a:prstGeom>
          <a:noFill/>
          <a:ln w="26988">
            <a:solidFill>
              <a:srgbClr val="000000"/>
            </a:solidFill>
            <a:round/>
            <a:headEnd/>
            <a:tailEnd/>
          </a:ln>
        </p:spPr>
        <p:txBody>
          <a:bodyPr/>
          <a:lstStyle/>
          <a:p>
            <a:endParaRPr lang="en-US"/>
          </a:p>
        </p:txBody>
      </p:sp>
      <p:sp>
        <p:nvSpPr>
          <p:cNvPr id="196617" name="Oval 9"/>
          <p:cNvSpPr>
            <a:spLocks noChangeArrowheads="1"/>
          </p:cNvSpPr>
          <p:nvPr/>
        </p:nvSpPr>
        <p:spPr bwMode="auto">
          <a:xfrm>
            <a:off x="4481513" y="2447925"/>
            <a:ext cx="295275" cy="355600"/>
          </a:xfrm>
          <a:prstGeom prst="ellipse">
            <a:avLst/>
          </a:prstGeom>
          <a:solidFill>
            <a:schemeClr val="folHlink"/>
          </a:solidFill>
          <a:ln w="9525">
            <a:noFill/>
            <a:round/>
            <a:headEnd/>
            <a:tailEnd/>
          </a:ln>
        </p:spPr>
        <p:txBody>
          <a:bodyPr/>
          <a:lstStyle/>
          <a:p>
            <a:endParaRPr lang="en-US"/>
          </a:p>
        </p:txBody>
      </p:sp>
      <p:sp>
        <p:nvSpPr>
          <p:cNvPr id="196618" name="Oval 10"/>
          <p:cNvSpPr>
            <a:spLocks noChangeArrowheads="1"/>
          </p:cNvSpPr>
          <p:nvPr/>
        </p:nvSpPr>
        <p:spPr bwMode="auto">
          <a:xfrm>
            <a:off x="4470400" y="2435225"/>
            <a:ext cx="317500" cy="381000"/>
          </a:xfrm>
          <a:prstGeom prst="ellipse">
            <a:avLst/>
          </a:prstGeom>
          <a:noFill/>
          <a:ln w="26988">
            <a:solidFill>
              <a:srgbClr val="000000"/>
            </a:solidFill>
            <a:round/>
            <a:headEnd/>
            <a:tailEnd/>
          </a:ln>
        </p:spPr>
        <p:txBody>
          <a:bodyPr/>
          <a:lstStyle/>
          <a:p>
            <a:endParaRPr lang="en-US"/>
          </a:p>
        </p:txBody>
      </p:sp>
      <p:sp>
        <p:nvSpPr>
          <p:cNvPr id="196619" name="Oval 11"/>
          <p:cNvSpPr>
            <a:spLocks noChangeArrowheads="1"/>
          </p:cNvSpPr>
          <p:nvPr/>
        </p:nvSpPr>
        <p:spPr bwMode="auto">
          <a:xfrm>
            <a:off x="5029200" y="2362200"/>
            <a:ext cx="296863" cy="368300"/>
          </a:xfrm>
          <a:prstGeom prst="ellipse">
            <a:avLst/>
          </a:prstGeom>
          <a:solidFill>
            <a:schemeClr val="folHlink"/>
          </a:solidFill>
          <a:ln w="9525">
            <a:noFill/>
            <a:round/>
            <a:headEnd/>
            <a:tailEnd/>
          </a:ln>
        </p:spPr>
        <p:txBody>
          <a:bodyPr/>
          <a:lstStyle/>
          <a:p>
            <a:endParaRPr lang="en-US"/>
          </a:p>
        </p:txBody>
      </p:sp>
      <p:sp>
        <p:nvSpPr>
          <p:cNvPr id="196620" name="Oval 12"/>
          <p:cNvSpPr>
            <a:spLocks noChangeArrowheads="1"/>
          </p:cNvSpPr>
          <p:nvPr/>
        </p:nvSpPr>
        <p:spPr bwMode="auto">
          <a:xfrm>
            <a:off x="5018088" y="2349500"/>
            <a:ext cx="319087" cy="393700"/>
          </a:xfrm>
          <a:prstGeom prst="ellipse">
            <a:avLst/>
          </a:prstGeom>
          <a:noFill/>
          <a:ln w="26988">
            <a:solidFill>
              <a:srgbClr val="000000"/>
            </a:solidFill>
            <a:round/>
            <a:headEnd/>
            <a:tailEnd/>
          </a:ln>
        </p:spPr>
        <p:txBody>
          <a:bodyPr/>
          <a:lstStyle/>
          <a:p>
            <a:endParaRPr lang="en-US"/>
          </a:p>
        </p:txBody>
      </p:sp>
      <p:sp>
        <p:nvSpPr>
          <p:cNvPr id="196621" name="Oval 13"/>
          <p:cNvSpPr>
            <a:spLocks noChangeArrowheads="1"/>
          </p:cNvSpPr>
          <p:nvPr/>
        </p:nvSpPr>
        <p:spPr bwMode="auto">
          <a:xfrm>
            <a:off x="5567363" y="2287588"/>
            <a:ext cx="296862" cy="357187"/>
          </a:xfrm>
          <a:prstGeom prst="ellipse">
            <a:avLst/>
          </a:prstGeom>
          <a:solidFill>
            <a:schemeClr val="folHlink"/>
          </a:solidFill>
          <a:ln w="9525">
            <a:noFill/>
            <a:round/>
            <a:headEnd/>
            <a:tailEnd/>
          </a:ln>
        </p:spPr>
        <p:txBody>
          <a:bodyPr/>
          <a:lstStyle/>
          <a:p>
            <a:endParaRPr lang="en-US"/>
          </a:p>
        </p:txBody>
      </p:sp>
      <p:sp>
        <p:nvSpPr>
          <p:cNvPr id="196622" name="Oval 14"/>
          <p:cNvSpPr>
            <a:spLocks noChangeArrowheads="1"/>
          </p:cNvSpPr>
          <p:nvPr/>
        </p:nvSpPr>
        <p:spPr bwMode="auto">
          <a:xfrm>
            <a:off x="5556250" y="2276475"/>
            <a:ext cx="319088" cy="381000"/>
          </a:xfrm>
          <a:prstGeom prst="ellipse">
            <a:avLst/>
          </a:prstGeom>
          <a:noFill/>
          <a:ln w="26988">
            <a:solidFill>
              <a:srgbClr val="000000"/>
            </a:solidFill>
            <a:round/>
            <a:headEnd/>
            <a:tailEnd/>
          </a:ln>
        </p:spPr>
        <p:txBody>
          <a:bodyPr/>
          <a:lstStyle/>
          <a:p>
            <a:endParaRPr lang="en-US"/>
          </a:p>
        </p:txBody>
      </p:sp>
      <p:sp>
        <p:nvSpPr>
          <p:cNvPr id="196623" name="Oval 15"/>
          <p:cNvSpPr>
            <a:spLocks noChangeArrowheads="1"/>
          </p:cNvSpPr>
          <p:nvPr/>
        </p:nvSpPr>
        <p:spPr bwMode="auto">
          <a:xfrm>
            <a:off x="6116638" y="2201863"/>
            <a:ext cx="295275" cy="357187"/>
          </a:xfrm>
          <a:prstGeom prst="ellipse">
            <a:avLst/>
          </a:prstGeom>
          <a:solidFill>
            <a:schemeClr val="folHlink"/>
          </a:solidFill>
          <a:ln w="9525">
            <a:noFill/>
            <a:round/>
            <a:headEnd/>
            <a:tailEnd/>
          </a:ln>
        </p:spPr>
        <p:txBody>
          <a:bodyPr/>
          <a:lstStyle/>
          <a:p>
            <a:endParaRPr lang="en-US"/>
          </a:p>
        </p:txBody>
      </p:sp>
      <p:sp>
        <p:nvSpPr>
          <p:cNvPr id="196624" name="Oval 16"/>
          <p:cNvSpPr>
            <a:spLocks noChangeArrowheads="1"/>
          </p:cNvSpPr>
          <p:nvPr/>
        </p:nvSpPr>
        <p:spPr bwMode="auto">
          <a:xfrm>
            <a:off x="6105525" y="2189163"/>
            <a:ext cx="317500" cy="382587"/>
          </a:xfrm>
          <a:prstGeom prst="ellipse">
            <a:avLst/>
          </a:prstGeom>
          <a:noFill/>
          <a:ln w="26988">
            <a:solidFill>
              <a:srgbClr val="000000"/>
            </a:solidFill>
            <a:round/>
            <a:headEnd/>
            <a:tailEnd/>
          </a:ln>
        </p:spPr>
        <p:txBody>
          <a:bodyPr/>
          <a:lstStyle/>
          <a:p>
            <a:endParaRPr lang="en-US"/>
          </a:p>
        </p:txBody>
      </p:sp>
      <p:sp>
        <p:nvSpPr>
          <p:cNvPr id="196625" name="Oval 17"/>
          <p:cNvSpPr>
            <a:spLocks noChangeArrowheads="1"/>
          </p:cNvSpPr>
          <p:nvPr/>
        </p:nvSpPr>
        <p:spPr bwMode="auto">
          <a:xfrm>
            <a:off x="6654800" y="2116138"/>
            <a:ext cx="295275" cy="357187"/>
          </a:xfrm>
          <a:prstGeom prst="ellipse">
            <a:avLst/>
          </a:prstGeom>
          <a:solidFill>
            <a:schemeClr val="folHlink"/>
          </a:solidFill>
          <a:ln w="9525">
            <a:noFill/>
            <a:round/>
            <a:headEnd/>
            <a:tailEnd/>
          </a:ln>
        </p:spPr>
        <p:txBody>
          <a:bodyPr/>
          <a:lstStyle/>
          <a:p>
            <a:endParaRPr lang="en-US"/>
          </a:p>
        </p:txBody>
      </p:sp>
      <p:sp>
        <p:nvSpPr>
          <p:cNvPr id="196626" name="Oval 18"/>
          <p:cNvSpPr>
            <a:spLocks noChangeArrowheads="1"/>
          </p:cNvSpPr>
          <p:nvPr/>
        </p:nvSpPr>
        <p:spPr bwMode="auto">
          <a:xfrm>
            <a:off x="6643688" y="2103438"/>
            <a:ext cx="317500" cy="381000"/>
          </a:xfrm>
          <a:prstGeom prst="ellipse">
            <a:avLst/>
          </a:prstGeom>
          <a:noFill/>
          <a:ln w="26988">
            <a:solidFill>
              <a:srgbClr val="000000"/>
            </a:solidFill>
            <a:round/>
            <a:headEnd/>
            <a:tailEnd/>
          </a:ln>
        </p:spPr>
        <p:txBody>
          <a:bodyPr/>
          <a:lstStyle/>
          <a:p>
            <a:endParaRPr lang="en-US"/>
          </a:p>
        </p:txBody>
      </p:sp>
      <p:sp>
        <p:nvSpPr>
          <p:cNvPr id="196627" name="Oval 19"/>
          <p:cNvSpPr>
            <a:spLocks noChangeArrowheads="1"/>
          </p:cNvSpPr>
          <p:nvPr/>
        </p:nvSpPr>
        <p:spPr bwMode="auto">
          <a:xfrm>
            <a:off x="6038850" y="2779713"/>
            <a:ext cx="296863" cy="355600"/>
          </a:xfrm>
          <a:prstGeom prst="ellipse">
            <a:avLst/>
          </a:prstGeom>
          <a:solidFill>
            <a:schemeClr val="folHlink"/>
          </a:solidFill>
          <a:ln w="9525">
            <a:noFill/>
            <a:round/>
            <a:headEnd/>
            <a:tailEnd/>
          </a:ln>
        </p:spPr>
        <p:txBody>
          <a:bodyPr/>
          <a:lstStyle/>
          <a:p>
            <a:endParaRPr lang="en-US"/>
          </a:p>
        </p:txBody>
      </p:sp>
      <p:sp>
        <p:nvSpPr>
          <p:cNvPr id="196628" name="Oval 20"/>
          <p:cNvSpPr>
            <a:spLocks noChangeArrowheads="1"/>
          </p:cNvSpPr>
          <p:nvPr/>
        </p:nvSpPr>
        <p:spPr bwMode="auto">
          <a:xfrm>
            <a:off x="6027738" y="2767013"/>
            <a:ext cx="319087" cy="381000"/>
          </a:xfrm>
          <a:prstGeom prst="ellipse">
            <a:avLst/>
          </a:prstGeom>
          <a:noFill/>
          <a:ln w="26988">
            <a:solidFill>
              <a:srgbClr val="000000"/>
            </a:solidFill>
            <a:round/>
            <a:headEnd/>
            <a:tailEnd/>
          </a:ln>
        </p:spPr>
        <p:txBody>
          <a:bodyPr/>
          <a:lstStyle/>
          <a:p>
            <a:endParaRPr lang="en-US"/>
          </a:p>
        </p:txBody>
      </p:sp>
      <p:sp>
        <p:nvSpPr>
          <p:cNvPr id="196629" name="Oval 21"/>
          <p:cNvSpPr>
            <a:spLocks noChangeArrowheads="1"/>
          </p:cNvSpPr>
          <p:nvPr/>
        </p:nvSpPr>
        <p:spPr bwMode="auto">
          <a:xfrm>
            <a:off x="6532563" y="2951163"/>
            <a:ext cx="296862" cy="355600"/>
          </a:xfrm>
          <a:prstGeom prst="ellipse">
            <a:avLst/>
          </a:prstGeom>
          <a:solidFill>
            <a:schemeClr val="folHlink"/>
          </a:solidFill>
          <a:ln w="9525">
            <a:noFill/>
            <a:round/>
            <a:headEnd/>
            <a:tailEnd/>
          </a:ln>
        </p:spPr>
        <p:txBody>
          <a:bodyPr/>
          <a:lstStyle/>
          <a:p>
            <a:endParaRPr lang="en-US"/>
          </a:p>
        </p:txBody>
      </p:sp>
      <p:sp>
        <p:nvSpPr>
          <p:cNvPr id="196630" name="Oval 22"/>
          <p:cNvSpPr>
            <a:spLocks noChangeArrowheads="1"/>
          </p:cNvSpPr>
          <p:nvPr/>
        </p:nvSpPr>
        <p:spPr bwMode="auto">
          <a:xfrm>
            <a:off x="6523038" y="2938463"/>
            <a:ext cx="317500" cy="381000"/>
          </a:xfrm>
          <a:prstGeom prst="ellipse">
            <a:avLst/>
          </a:prstGeom>
          <a:noFill/>
          <a:ln w="26988">
            <a:solidFill>
              <a:srgbClr val="000000"/>
            </a:solidFill>
            <a:round/>
            <a:headEnd/>
            <a:tailEnd/>
          </a:ln>
        </p:spPr>
        <p:txBody>
          <a:bodyPr/>
          <a:lstStyle/>
          <a:p>
            <a:endParaRPr lang="en-US"/>
          </a:p>
        </p:txBody>
      </p:sp>
      <p:sp>
        <p:nvSpPr>
          <p:cNvPr id="196631" name="Oval 23"/>
          <p:cNvSpPr>
            <a:spLocks noChangeArrowheads="1"/>
          </p:cNvSpPr>
          <p:nvPr/>
        </p:nvSpPr>
        <p:spPr bwMode="auto">
          <a:xfrm>
            <a:off x="4986338" y="4130675"/>
            <a:ext cx="295275" cy="368300"/>
          </a:xfrm>
          <a:prstGeom prst="ellipse">
            <a:avLst/>
          </a:prstGeom>
          <a:solidFill>
            <a:srgbClr val="FFFFFF"/>
          </a:solidFill>
          <a:ln w="9525">
            <a:noFill/>
            <a:round/>
            <a:headEnd/>
            <a:tailEnd/>
          </a:ln>
        </p:spPr>
        <p:txBody>
          <a:bodyPr/>
          <a:lstStyle/>
          <a:p>
            <a:endParaRPr lang="en-US"/>
          </a:p>
        </p:txBody>
      </p:sp>
      <p:sp>
        <p:nvSpPr>
          <p:cNvPr id="196632" name="Oval 24"/>
          <p:cNvSpPr>
            <a:spLocks noChangeArrowheads="1"/>
          </p:cNvSpPr>
          <p:nvPr/>
        </p:nvSpPr>
        <p:spPr bwMode="auto">
          <a:xfrm>
            <a:off x="4975225" y="4117975"/>
            <a:ext cx="317500" cy="392113"/>
          </a:xfrm>
          <a:prstGeom prst="ellipse">
            <a:avLst/>
          </a:prstGeom>
          <a:noFill/>
          <a:ln w="26988">
            <a:solidFill>
              <a:srgbClr val="000000"/>
            </a:solidFill>
            <a:round/>
            <a:headEnd/>
            <a:tailEnd/>
          </a:ln>
        </p:spPr>
        <p:txBody>
          <a:bodyPr/>
          <a:lstStyle/>
          <a:p>
            <a:endParaRPr lang="en-US"/>
          </a:p>
        </p:txBody>
      </p:sp>
      <p:sp>
        <p:nvSpPr>
          <p:cNvPr id="196633" name="Oval 25"/>
          <p:cNvSpPr>
            <a:spLocks noChangeArrowheads="1"/>
          </p:cNvSpPr>
          <p:nvPr/>
        </p:nvSpPr>
        <p:spPr bwMode="auto">
          <a:xfrm>
            <a:off x="4492625" y="3908425"/>
            <a:ext cx="295275" cy="369888"/>
          </a:xfrm>
          <a:prstGeom prst="ellipse">
            <a:avLst/>
          </a:prstGeom>
          <a:solidFill>
            <a:srgbClr val="FFFFFF"/>
          </a:solidFill>
          <a:ln w="9525">
            <a:noFill/>
            <a:round/>
            <a:headEnd/>
            <a:tailEnd/>
          </a:ln>
        </p:spPr>
        <p:txBody>
          <a:bodyPr/>
          <a:lstStyle/>
          <a:p>
            <a:endParaRPr lang="en-US"/>
          </a:p>
        </p:txBody>
      </p:sp>
      <p:sp>
        <p:nvSpPr>
          <p:cNvPr id="196634" name="Oval 26"/>
          <p:cNvSpPr>
            <a:spLocks noChangeArrowheads="1"/>
          </p:cNvSpPr>
          <p:nvPr/>
        </p:nvSpPr>
        <p:spPr bwMode="auto">
          <a:xfrm>
            <a:off x="4481513" y="3895725"/>
            <a:ext cx="317500" cy="395288"/>
          </a:xfrm>
          <a:prstGeom prst="ellipse">
            <a:avLst/>
          </a:prstGeom>
          <a:noFill/>
          <a:ln w="26988">
            <a:solidFill>
              <a:srgbClr val="000000"/>
            </a:solidFill>
            <a:round/>
            <a:headEnd/>
            <a:tailEnd/>
          </a:ln>
        </p:spPr>
        <p:txBody>
          <a:bodyPr/>
          <a:lstStyle/>
          <a:p>
            <a:endParaRPr lang="en-US"/>
          </a:p>
        </p:txBody>
      </p:sp>
      <p:sp>
        <p:nvSpPr>
          <p:cNvPr id="196635" name="Oval 27"/>
          <p:cNvSpPr>
            <a:spLocks noChangeArrowheads="1"/>
          </p:cNvSpPr>
          <p:nvPr/>
        </p:nvSpPr>
        <p:spPr bwMode="auto">
          <a:xfrm>
            <a:off x="6192838" y="4019550"/>
            <a:ext cx="296862" cy="369888"/>
          </a:xfrm>
          <a:prstGeom prst="ellipse">
            <a:avLst/>
          </a:prstGeom>
          <a:solidFill>
            <a:srgbClr val="FFFFFF"/>
          </a:solidFill>
          <a:ln w="9525">
            <a:noFill/>
            <a:round/>
            <a:headEnd/>
            <a:tailEnd/>
          </a:ln>
        </p:spPr>
        <p:txBody>
          <a:bodyPr/>
          <a:lstStyle/>
          <a:p>
            <a:endParaRPr lang="en-US"/>
          </a:p>
        </p:txBody>
      </p:sp>
      <p:sp>
        <p:nvSpPr>
          <p:cNvPr id="196636" name="Oval 28"/>
          <p:cNvSpPr>
            <a:spLocks noChangeArrowheads="1"/>
          </p:cNvSpPr>
          <p:nvPr/>
        </p:nvSpPr>
        <p:spPr bwMode="auto">
          <a:xfrm>
            <a:off x="6181725" y="4006850"/>
            <a:ext cx="319088" cy="393700"/>
          </a:xfrm>
          <a:prstGeom prst="ellipse">
            <a:avLst/>
          </a:prstGeom>
          <a:noFill/>
          <a:ln w="26988">
            <a:solidFill>
              <a:srgbClr val="000000"/>
            </a:solidFill>
            <a:round/>
            <a:headEnd/>
            <a:tailEnd/>
          </a:ln>
        </p:spPr>
        <p:txBody>
          <a:bodyPr/>
          <a:lstStyle/>
          <a:p>
            <a:endParaRPr lang="en-US"/>
          </a:p>
        </p:txBody>
      </p:sp>
      <p:sp>
        <p:nvSpPr>
          <p:cNvPr id="196637" name="Oval 29"/>
          <p:cNvSpPr>
            <a:spLocks noChangeArrowheads="1"/>
          </p:cNvSpPr>
          <p:nvPr/>
        </p:nvSpPr>
        <p:spPr bwMode="auto">
          <a:xfrm>
            <a:off x="6786563" y="3775075"/>
            <a:ext cx="295275" cy="355600"/>
          </a:xfrm>
          <a:prstGeom prst="ellipse">
            <a:avLst/>
          </a:prstGeom>
          <a:solidFill>
            <a:srgbClr val="FFFFFF"/>
          </a:solidFill>
          <a:ln w="9525">
            <a:noFill/>
            <a:round/>
            <a:headEnd/>
            <a:tailEnd/>
          </a:ln>
        </p:spPr>
        <p:txBody>
          <a:bodyPr/>
          <a:lstStyle/>
          <a:p>
            <a:endParaRPr lang="en-US"/>
          </a:p>
        </p:txBody>
      </p:sp>
      <p:sp>
        <p:nvSpPr>
          <p:cNvPr id="196638" name="Oval 30"/>
          <p:cNvSpPr>
            <a:spLocks noChangeArrowheads="1"/>
          </p:cNvSpPr>
          <p:nvPr/>
        </p:nvSpPr>
        <p:spPr bwMode="auto">
          <a:xfrm>
            <a:off x="6775450" y="3762375"/>
            <a:ext cx="317500" cy="381000"/>
          </a:xfrm>
          <a:prstGeom prst="ellipse">
            <a:avLst/>
          </a:prstGeom>
          <a:noFill/>
          <a:ln w="26988">
            <a:solidFill>
              <a:srgbClr val="000000"/>
            </a:solidFill>
            <a:round/>
            <a:headEnd/>
            <a:tailEnd/>
          </a:ln>
        </p:spPr>
        <p:txBody>
          <a:bodyPr/>
          <a:lstStyle/>
          <a:p>
            <a:endParaRPr lang="en-US"/>
          </a:p>
        </p:txBody>
      </p:sp>
      <p:sp>
        <p:nvSpPr>
          <p:cNvPr id="196639" name="Oval 31"/>
          <p:cNvSpPr>
            <a:spLocks noChangeArrowheads="1"/>
          </p:cNvSpPr>
          <p:nvPr/>
        </p:nvSpPr>
        <p:spPr bwMode="auto">
          <a:xfrm>
            <a:off x="7454900" y="3835400"/>
            <a:ext cx="296863" cy="357188"/>
          </a:xfrm>
          <a:prstGeom prst="ellipse">
            <a:avLst/>
          </a:prstGeom>
          <a:solidFill>
            <a:srgbClr val="FFFFFF"/>
          </a:solidFill>
          <a:ln w="9525">
            <a:noFill/>
            <a:round/>
            <a:headEnd/>
            <a:tailEnd/>
          </a:ln>
        </p:spPr>
        <p:txBody>
          <a:bodyPr/>
          <a:lstStyle/>
          <a:p>
            <a:endParaRPr lang="en-US"/>
          </a:p>
        </p:txBody>
      </p:sp>
      <p:sp>
        <p:nvSpPr>
          <p:cNvPr id="196640" name="Oval 32"/>
          <p:cNvSpPr>
            <a:spLocks noChangeArrowheads="1"/>
          </p:cNvSpPr>
          <p:nvPr/>
        </p:nvSpPr>
        <p:spPr bwMode="auto">
          <a:xfrm>
            <a:off x="7443788" y="3822700"/>
            <a:ext cx="319087" cy="381000"/>
          </a:xfrm>
          <a:prstGeom prst="ellipse">
            <a:avLst/>
          </a:prstGeom>
          <a:noFill/>
          <a:ln w="26988">
            <a:solidFill>
              <a:srgbClr val="000000"/>
            </a:solidFill>
            <a:round/>
            <a:headEnd/>
            <a:tailEnd/>
          </a:ln>
        </p:spPr>
        <p:txBody>
          <a:bodyPr/>
          <a:lstStyle/>
          <a:p>
            <a:endParaRPr lang="en-US"/>
          </a:p>
        </p:txBody>
      </p:sp>
      <p:sp>
        <p:nvSpPr>
          <p:cNvPr id="196641" name="Oval 33"/>
          <p:cNvSpPr>
            <a:spLocks noChangeArrowheads="1"/>
          </p:cNvSpPr>
          <p:nvPr/>
        </p:nvSpPr>
        <p:spPr bwMode="auto">
          <a:xfrm>
            <a:off x="6116638" y="4719638"/>
            <a:ext cx="295275" cy="357187"/>
          </a:xfrm>
          <a:prstGeom prst="ellipse">
            <a:avLst/>
          </a:prstGeom>
          <a:solidFill>
            <a:srgbClr val="FFFFFF"/>
          </a:solidFill>
          <a:ln w="9525">
            <a:noFill/>
            <a:round/>
            <a:headEnd/>
            <a:tailEnd/>
          </a:ln>
        </p:spPr>
        <p:txBody>
          <a:bodyPr/>
          <a:lstStyle/>
          <a:p>
            <a:endParaRPr lang="en-US"/>
          </a:p>
        </p:txBody>
      </p:sp>
      <p:sp>
        <p:nvSpPr>
          <p:cNvPr id="196642" name="Oval 34"/>
          <p:cNvSpPr>
            <a:spLocks noChangeArrowheads="1"/>
          </p:cNvSpPr>
          <p:nvPr/>
        </p:nvSpPr>
        <p:spPr bwMode="auto">
          <a:xfrm>
            <a:off x="6105525" y="4706938"/>
            <a:ext cx="317500" cy="382587"/>
          </a:xfrm>
          <a:prstGeom prst="ellipse">
            <a:avLst/>
          </a:prstGeom>
          <a:noFill/>
          <a:ln w="26988">
            <a:solidFill>
              <a:srgbClr val="000000"/>
            </a:solidFill>
            <a:round/>
            <a:headEnd/>
            <a:tailEnd/>
          </a:ln>
        </p:spPr>
        <p:txBody>
          <a:bodyPr/>
          <a:lstStyle/>
          <a:p>
            <a:endParaRPr lang="en-US"/>
          </a:p>
        </p:txBody>
      </p:sp>
      <p:sp>
        <p:nvSpPr>
          <p:cNvPr id="196643" name="Oval 35"/>
          <p:cNvSpPr>
            <a:spLocks noChangeArrowheads="1"/>
          </p:cNvSpPr>
          <p:nvPr/>
        </p:nvSpPr>
        <p:spPr bwMode="auto">
          <a:xfrm>
            <a:off x="6731000" y="4830763"/>
            <a:ext cx="296863" cy="357187"/>
          </a:xfrm>
          <a:prstGeom prst="ellipse">
            <a:avLst/>
          </a:prstGeom>
          <a:solidFill>
            <a:srgbClr val="FFFFFF"/>
          </a:solidFill>
          <a:ln w="9525">
            <a:noFill/>
            <a:round/>
            <a:headEnd/>
            <a:tailEnd/>
          </a:ln>
        </p:spPr>
        <p:txBody>
          <a:bodyPr/>
          <a:lstStyle/>
          <a:p>
            <a:endParaRPr lang="en-US"/>
          </a:p>
        </p:txBody>
      </p:sp>
      <p:sp>
        <p:nvSpPr>
          <p:cNvPr id="196644" name="Oval 36"/>
          <p:cNvSpPr>
            <a:spLocks noChangeArrowheads="1"/>
          </p:cNvSpPr>
          <p:nvPr/>
        </p:nvSpPr>
        <p:spPr bwMode="auto">
          <a:xfrm>
            <a:off x="6719888" y="4818063"/>
            <a:ext cx="319087" cy="382587"/>
          </a:xfrm>
          <a:prstGeom prst="ellipse">
            <a:avLst/>
          </a:prstGeom>
          <a:noFill/>
          <a:ln w="26988">
            <a:solidFill>
              <a:srgbClr val="000000"/>
            </a:solidFill>
            <a:round/>
            <a:headEnd/>
            <a:tailEnd/>
          </a:ln>
        </p:spPr>
        <p:txBody>
          <a:bodyPr/>
          <a:lstStyle/>
          <a:p>
            <a:endParaRPr lang="en-US"/>
          </a:p>
        </p:txBody>
      </p:sp>
      <p:sp>
        <p:nvSpPr>
          <p:cNvPr id="196645" name="Oval 37"/>
          <p:cNvSpPr>
            <a:spLocks noChangeArrowheads="1"/>
          </p:cNvSpPr>
          <p:nvPr/>
        </p:nvSpPr>
        <p:spPr bwMode="auto">
          <a:xfrm>
            <a:off x="7202488" y="4437063"/>
            <a:ext cx="296862" cy="357187"/>
          </a:xfrm>
          <a:prstGeom prst="ellipse">
            <a:avLst/>
          </a:prstGeom>
          <a:solidFill>
            <a:srgbClr val="FFFFFF"/>
          </a:solidFill>
          <a:ln w="9525">
            <a:noFill/>
            <a:round/>
            <a:headEnd/>
            <a:tailEnd/>
          </a:ln>
        </p:spPr>
        <p:txBody>
          <a:bodyPr/>
          <a:lstStyle/>
          <a:p>
            <a:endParaRPr lang="en-US"/>
          </a:p>
        </p:txBody>
      </p:sp>
      <p:sp>
        <p:nvSpPr>
          <p:cNvPr id="196646" name="Oval 38"/>
          <p:cNvSpPr>
            <a:spLocks noChangeArrowheads="1"/>
          </p:cNvSpPr>
          <p:nvPr/>
        </p:nvSpPr>
        <p:spPr bwMode="auto">
          <a:xfrm>
            <a:off x="7191375" y="4424363"/>
            <a:ext cx="319088" cy="381000"/>
          </a:xfrm>
          <a:prstGeom prst="ellipse">
            <a:avLst/>
          </a:prstGeom>
          <a:noFill/>
          <a:ln w="26988">
            <a:solidFill>
              <a:srgbClr val="000000"/>
            </a:solidFill>
            <a:round/>
            <a:headEnd/>
            <a:tailEnd/>
          </a:ln>
        </p:spPr>
        <p:txBody>
          <a:bodyPr/>
          <a:lstStyle/>
          <a:p>
            <a:endParaRPr lang="en-US"/>
          </a:p>
        </p:txBody>
      </p:sp>
      <p:sp>
        <p:nvSpPr>
          <p:cNvPr id="196647" name="Oval 39"/>
          <p:cNvSpPr>
            <a:spLocks noChangeArrowheads="1"/>
          </p:cNvSpPr>
          <p:nvPr/>
        </p:nvSpPr>
        <p:spPr bwMode="auto">
          <a:xfrm>
            <a:off x="7180263" y="5273675"/>
            <a:ext cx="296862" cy="355600"/>
          </a:xfrm>
          <a:prstGeom prst="ellipse">
            <a:avLst/>
          </a:prstGeom>
          <a:solidFill>
            <a:srgbClr val="FFFFFF"/>
          </a:solidFill>
          <a:ln w="9525">
            <a:noFill/>
            <a:round/>
            <a:headEnd/>
            <a:tailEnd/>
          </a:ln>
        </p:spPr>
        <p:txBody>
          <a:bodyPr/>
          <a:lstStyle/>
          <a:p>
            <a:endParaRPr lang="en-US"/>
          </a:p>
        </p:txBody>
      </p:sp>
      <p:sp>
        <p:nvSpPr>
          <p:cNvPr id="196648" name="Oval 40"/>
          <p:cNvSpPr>
            <a:spLocks noChangeArrowheads="1"/>
          </p:cNvSpPr>
          <p:nvPr/>
        </p:nvSpPr>
        <p:spPr bwMode="auto">
          <a:xfrm>
            <a:off x="7169150" y="5260975"/>
            <a:ext cx="319088" cy="381000"/>
          </a:xfrm>
          <a:prstGeom prst="ellipse">
            <a:avLst/>
          </a:prstGeom>
          <a:noFill/>
          <a:ln w="26988">
            <a:solidFill>
              <a:srgbClr val="000000"/>
            </a:solidFill>
            <a:round/>
            <a:headEnd/>
            <a:tailEnd/>
          </a:ln>
        </p:spPr>
        <p:txBody>
          <a:bodyPr/>
          <a:lstStyle/>
          <a:p>
            <a:endParaRPr lang="en-US"/>
          </a:p>
        </p:txBody>
      </p:sp>
      <p:sp>
        <p:nvSpPr>
          <p:cNvPr id="196649" name="Oval 41"/>
          <p:cNvSpPr>
            <a:spLocks noChangeArrowheads="1"/>
          </p:cNvSpPr>
          <p:nvPr/>
        </p:nvSpPr>
        <p:spPr bwMode="auto">
          <a:xfrm>
            <a:off x="7696200" y="4879975"/>
            <a:ext cx="296863" cy="355600"/>
          </a:xfrm>
          <a:prstGeom prst="ellipse">
            <a:avLst/>
          </a:prstGeom>
          <a:solidFill>
            <a:srgbClr val="FFFFFF"/>
          </a:solidFill>
          <a:ln w="9525">
            <a:noFill/>
            <a:round/>
            <a:headEnd/>
            <a:tailEnd/>
          </a:ln>
        </p:spPr>
        <p:txBody>
          <a:bodyPr/>
          <a:lstStyle/>
          <a:p>
            <a:endParaRPr lang="en-US"/>
          </a:p>
        </p:txBody>
      </p:sp>
      <p:sp>
        <p:nvSpPr>
          <p:cNvPr id="196650" name="Oval 42"/>
          <p:cNvSpPr>
            <a:spLocks noChangeArrowheads="1"/>
          </p:cNvSpPr>
          <p:nvPr/>
        </p:nvSpPr>
        <p:spPr bwMode="auto">
          <a:xfrm>
            <a:off x="7685088" y="4867275"/>
            <a:ext cx="319087" cy="381000"/>
          </a:xfrm>
          <a:prstGeom prst="ellipse">
            <a:avLst/>
          </a:prstGeom>
          <a:noFill/>
          <a:ln w="26988">
            <a:solidFill>
              <a:srgbClr val="000000"/>
            </a:solidFill>
            <a:round/>
            <a:headEnd/>
            <a:tailEnd/>
          </a:ln>
        </p:spPr>
        <p:txBody>
          <a:bodyPr/>
          <a:lstStyle/>
          <a:p>
            <a:endParaRPr lang="en-US"/>
          </a:p>
        </p:txBody>
      </p:sp>
      <p:sp>
        <p:nvSpPr>
          <p:cNvPr id="196651" name="Oval 43"/>
          <p:cNvSpPr>
            <a:spLocks noChangeArrowheads="1"/>
          </p:cNvSpPr>
          <p:nvPr/>
        </p:nvSpPr>
        <p:spPr bwMode="auto">
          <a:xfrm>
            <a:off x="5600700" y="5187950"/>
            <a:ext cx="295275" cy="355600"/>
          </a:xfrm>
          <a:prstGeom prst="ellipse">
            <a:avLst/>
          </a:prstGeom>
          <a:solidFill>
            <a:srgbClr val="FFFFFF"/>
          </a:solidFill>
          <a:ln w="9525">
            <a:noFill/>
            <a:round/>
            <a:headEnd/>
            <a:tailEnd/>
          </a:ln>
        </p:spPr>
        <p:txBody>
          <a:bodyPr/>
          <a:lstStyle/>
          <a:p>
            <a:endParaRPr lang="en-US"/>
          </a:p>
        </p:txBody>
      </p:sp>
      <p:sp>
        <p:nvSpPr>
          <p:cNvPr id="196652" name="Oval 44"/>
          <p:cNvSpPr>
            <a:spLocks noChangeArrowheads="1"/>
          </p:cNvSpPr>
          <p:nvPr/>
        </p:nvSpPr>
        <p:spPr bwMode="auto">
          <a:xfrm>
            <a:off x="5589588" y="5175250"/>
            <a:ext cx="317500" cy="381000"/>
          </a:xfrm>
          <a:prstGeom prst="ellipse">
            <a:avLst/>
          </a:prstGeom>
          <a:noFill/>
          <a:ln w="26988">
            <a:solidFill>
              <a:srgbClr val="000000"/>
            </a:solidFill>
            <a:round/>
            <a:headEnd/>
            <a:tailEnd/>
          </a:ln>
        </p:spPr>
        <p:txBody>
          <a:bodyPr/>
          <a:lstStyle/>
          <a:p>
            <a:endParaRPr lang="en-US"/>
          </a:p>
        </p:txBody>
      </p:sp>
      <p:sp>
        <p:nvSpPr>
          <p:cNvPr id="196653" name="Oval 45"/>
          <p:cNvSpPr>
            <a:spLocks noChangeArrowheads="1"/>
          </p:cNvSpPr>
          <p:nvPr/>
        </p:nvSpPr>
        <p:spPr bwMode="auto">
          <a:xfrm>
            <a:off x="5918200" y="5764213"/>
            <a:ext cx="296863" cy="355600"/>
          </a:xfrm>
          <a:prstGeom prst="ellipse">
            <a:avLst/>
          </a:prstGeom>
          <a:solidFill>
            <a:srgbClr val="FFFFFF"/>
          </a:solidFill>
          <a:ln w="9525">
            <a:noFill/>
            <a:round/>
            <a:headEnd/>
            <a:tailEnd/>
          </a:ln>
        </p:spPr>
        <p:txBody>
          <a:bodyPr/>
          <a:lstStyle/>
          <a:p>
            <a:endParaRPr lang="en-US"/>
          </a:p>
        </p:txBody>
      </p:sp>
      <p:sp>
        <p:nvSpPr>
          <p:cNvPr id="196654" name="Oval 46"/>
          <p:cNvSpPr>
            <a:spLocks noChangeArrowheads="1"/>
          </p:cNvSpPr>
          <p:nvPr/>
        </p:nvSpPr>
        <p:spPr bwMode="auto">
          <a:xfrm>
            <a:off x="5907088" y="5751513"/>
            <a:ext cx="319087" cy="381000"/>
          </a:xfrm>
          <a:prstGeom prst="ellipse">
            <a:avLst/>
          </a:prstGeom>
          <a:noFill/>
          <a:ln w="26988">
            <a:solidFill>
              <a:srgbClr val="000000"/>
            </a:solidFill>
            <a:round/>
            <a:headEnd/>
            <a:tailEnd/>
          </a:ln>
        </p:spPr>
        <p:txBody>
          <a:bodyPr/>
          <a:lstStyle/>
          <a:p>
            <a:endParaRPr lang="en-US"/>
          </a:p>
        </p:txBody>
      </p:sp>
      <p:sp>
        <p:nvSpPr>
          <p:cNvPr id="196655" name="Oval 47"/>
          <p:cNvSpPr>
            <a:spLocks noChangeArrowheads="1"/>
          </p:cNvSpPr>
          <p:nvPr/>
        </p:nvSpPr>
        <p:spPr bwMode="auto">
          <a:xfrm>
            <a:off x="6411913" y="6046788"/>
            <a:ext cx="296862" cy="357187"/>
          </a:xfrm>
          <a:prstGeom prst="ellipse">
            <a:avLst/>
          </a:prstGeom>
          <a:solidFill>
            <a:srgbClr val="FFFFFF"/>
          </a:solidFill>
          <a:ln w="9525">
            <a:noFill/>
            <a:round/>
            <a:headEnd/>
            <a:tailEnd/>
          </a:ln>
        </p:spPr>
        <p:txBody>
          <a:bodyPr/>
          <a:lstStyle/>
          <a:p>
            <a:endParaRPr lang="en-US"/>
          </a:p>
        </p:txBody>
      </p:sp>
      <p:sp>
        <p:nvSpPr>
          <p:cNvPr id="196656" name="Oval 48"/>
          <p:cNvSpPr>
            <a:spLocks noChangeArrowheads="1"/>
          </p:cNvSpPr>
          <p:nvPr/>
        </p:nvSpPr>
        <p:spPr bwMode="auto">
          <a:xfrm>
            <a:off x="6402388" y="6034088"/>
            <a:ext cx="317500" cy="381000"/>
          </a:xfrm>
          <a:prstGeom prst="ellipse">
            <a:avLst/>
          </a:prstGeom>
          <a:noFill/>
          <a:ln w="26988">
            <a:solidFill>
              <a:srgbClr val="000000"/>
            </a:solidFill>
            <a:round/>
            <a:headEnd/>
            <a:tailEnd/>
          </a:ln>
        </p:spPr>
        <p:txBody>
          <a:bodyPr/>
          <a:lstStyle/>
          <a:p>
            <a:endParaRPr lang="en-US"/>
          </a:p>
        </p:txBody>
      </p:sp>
      <p:grpSp>
        <p:nvGrpSpPr>
          <p:cNvPr id="196657" name="Group 49"/>
          <p:cNvGrpSpPr>
            <a:grpSpLocks/>
          </p:cNvGrpSpPr>
          <p:nvPr/>
        </p:nvGrpSpPr>
        <p:grpSpPr bwMode="auto">
          <a:xfrm>
            <a:off x="3043238" y="2460625"/>
            <a:ext cx="274637" cy="98425"/>
            <a:chOff x="1349" y="1095"/>
            <a:chExt cx="173" cy="55"/>
          </a:xfrm>
        </p:grpSpPr>
        <p:sp>
          <p:nvSpPr>
            <p:cNvPr id="196658" name="Freeform 50"/>
            <p:cNvSpPr>
              <a:spLocks/>
            </p:cNvSpPr>
            <p:nvPr/>
          </p:nvSpPr>
          <p:spPr bwMode="auto">
            <a:xfrm>
              <a:off x="1404" y="1095"/>
              <a:ext cx="118" cy="55"/>
            </a:xfrm>
            <a:custGeom>
              <a:avLst/>
              <a:gdLst/>
              <a:ahLst/>
              <a:cxnLst>
                <a:cxn ang="0">
                  <a:pos x="118" y="41"/>
                </a:cxn>
                <a:cxn ang="0">
                  <a:pos x="0" y="55"/>
                </a:cxn>
                <a:cxn ang="0">
                  <a:pos x="0" y="27"/>
                </a:cxn>
                <a:cxn ang="0">
                  <a:pos x="7" y="0"/>
                </a:cxn>
                <a:cxn ang="0">
                  <a:pos x="118" y="41"/>
                </a:cxn>
              </a:cxnLst>
              <a:rect l="0" t="0" r="r" b="b"/>
              <a:pathLst>
                <a:path w="118" h="55">
                  <a:moveTo>
                    <a:pt x="118" y="41"/>
                  </a:moveTo>
                  <a:lnTo>
                    <a:pt x="0" y="55"/>
                  </a:lnTo>
                  <a:lnTo>
                    <a:pt x="0" y="27"/>
                  </a:lnTo>
                  <a:lnTo>
                    <a:pt x="7" y="0"/>
                  </a:lnTo>
                  <a:lnTo>
                    <a:pt x="118" y="41"/>
                  </a:lnTo>
                  <a:close/>
                </a:path>
              </a:pathLst>
            </a:custGeom>
            <a:solidFill>
              <a:srgbClr val="000000"/>
            </a:solidFill>
            <a:ln w="9525">
              <a:noFill/>
              <a:round/>
              <a:headEnd/>
              <a:tailEnd/>
            </a:ln>
          </p:spPr>
          <p:txBody>
            <a:bodyPr/>
            <a:lstStyle/>
            <a:p>
              <a:endParaRPr lang="en-US"/>
            </a:p>
          </p:txBody>
        </p:sp>
        <p:sp>
          <p:nvSpPr>
            <p:cNvPr id="196659" name="Line 51"/>
            <p:cNvSpPr>
              <a:spLocks noChangeShapeType="1"/>
            </p:cNvSpPr>
            <p:nvPr/>
          </p:nvSpPr>
          <p:spPr bwMode="auto">
            <a:xfrm>
              <a:off x="1349" y="1115"/>
              <a:ext cx="48" cy="1"/>
            </a:xfrm>
            <a:prstGeom prst="line">
              <a:avLst/>
            </a:prstGeom>
            <a:noFill/>
            <a:ln w="26988">
              <a:solidFill>
                <a:srgbClr val="000000"/>
              </a:solidFill>
              <a:round/>
              <a:headEnd/>
              <a:tailEnd/>
            </a:ln>
          </p:spPr>
          <p:txBody>
            <a:bodyPr/>
            <a:lstStyle/>
            <a:p>
              <a:endParaRPr lang="en-US"/>
            </a:p>
          </p:txBody>
        </p:sp>
      </p:grpSp>
      <p:grpSp>
        <p:nvGrpSpPr>
          <p:cNvPr id="196660" name="Group 52"/>
          <p:cNvGrpSpPr>
            <a:grpSpLocks/>
          </p:cNvGrpSpPr>
          <p:nvPr/>
        </p:nvGrpSpPr>
        <p:grpSpPr bwMode="auto">
          <a:xfrm>
            <a:off x="4184650" y="3984625"/>
            <a:ext cx="274638" cy="96838"/>
            <a:chOff x="2068" y="1948"/>
            <a:chExt cx="173" cy="55"/>
          </a:xfrm>
        </p:grpSpPr>
        <p:sp>
          <p:nvSpPr>
            <p:cNvPr id="196661" name="Freeform 53"/>
            <p:cNvSpPr>
              <a:spLocks/>
            </p:cNvSpPr>
            <p:nvPr/>
          </p:nvSpPr>
          <p:spPr bwMode="auto">
            <a:xfrm>
              <a:off x="2123" y="1948"/>
              <a:ext cx="118" cy="55"/>
            </a:xfrm>
            <a:custGeom>
              <a:avLst/>
              <a:gdLst/>
              <a:ahLst/>
              <a:cxnLst>
                <a:cxn ang="0">
                  <a:pos x="118" y="41"/>
                </a:cxn>
                <a:cxn ang="0">
                  <a:pos x="0" y="55"/>
                </a:cxn>
                <a:cxn ang="0">
                  <a:pos x="0" y="27"/>
                </a:cxn>
                <a:cxn ang="0">
                  <a:pos x="7" y="0"/>
                </a:cxn>
                <a:cxn ang="0">
                  <a:pos x="118" y="41"/>
                </a:cxn>
              </a:cxnLst>
              <a:rect l="0" t="0" r="r" b="b"/>
              <a:pathLst>
                <a:path w="118" h="55">
                  <a:moveTo>
                    <a:pt x="118" y="41"/>
                  </a:moveTo>
                  <a:lnTo>
                    <a:pt x="0" y="55"/>
                  </a:lnTo>
                  <a:lnTo>
                    <a:pt x="0" y="27"/>
                  </a:lnTo>
                  <a:lnTo>
                    <a:pt x="7" y="0"/>
                  </a:lnTo>
                  <a:lnTo>
                    <a:pt x="118" y="41"/>
                  </a:lnTo>
                  <a:close/>
                </a:path>
              </a:pathLst>
            </a:custGeom>
            <a:solidFill>
              <a:srgbClr val="000000"/>
            </a:solidFill>
            <a:ln w="9525">
              <a:noFill/>
              <a:round/>
              <a:headEnd/>
              <a:tailEnd/>
            </a:ln>
          </p:spPr>
          <p:txBody>
            <a:bodyPr/>
            <a:lstStyle/>
            <a:p>
              <a:endParaRPr lang="en-US"/>
            </a:p>
          </p:txBody>
        </p:sp>
        <p:sp>
          <p:nvSpPr>
            <p:cNvPr id="196662" name="Line 54"/>
            <p:cNvSpPr>
              <a:spLocks noChangeShapeType="1"/>
            </p:cNvSpPr>
            <p:nvPr/>
          </p:nvSpPr>
          <p:spPr bwMode="auto">
            <a:xfrm>
              <a:off x="2068" y="1961"/>
              <a:ext cx="48" cy="7"/>
            </a:xfrm>
            <a:prstGeom prst="line">
              <a:avLst/>
            </a:prstGeom>
            <a:noFill/>
            <a:ln w="26988">
              <a:solidFill>
                <a:srgbClr val="000000"/>
              </a:solidFill>
              <a:round/>
              <a:headEnd/>
              <a:tailEnd/>
            </a:ln>
          </p:spPr>
          <p:txBody>
            <a:bodyPr/>
            <a:lstStyle/>
            <a:p>
              <a:endParaRPr lang="en-US"/>
            </a:p>
          </p:txBody>
        </p:sp>
      </p:grpSp>
      <p:grpSp>
        <p:nvGrpSpPr>
          <p:cNvPr id="196663" name="Group 55"/>
          <p:cNvGrpSpPr>
            <a:grpSpLocks/>
          </p:cNvGrpSpPr>
          <p:nvPr/>
        </p:nvGrpSpPr>
        <p:grpSpPr bwMode="auto">
          <a:xfrm>
            <a:off x="5292725" y="5273675"/>
            <a:ext cx="285750" cy="111125"/>
            <a:chOff x="2766" y="2670"/>
            <a:chExt cx="180" cy="62"/>
          </a:xfrm>
        </p:grpSpPr>
        <p:sp>
          <p:nvSpPr>
            <p:cNvPr id="196664" name="Freeform 56"/>
            <p:cNvSpPr>
              <a:spLocks/>
            </p:cNvSpPr>
            <p:nvPr/>
          </p:nvSpPr>
          <p:spPr bwMode="auto">
            <a:xfrm>
              <a:off x="2822" y="2670"/>
              <a:ext cx="124" cy="62"/>
            </a:xfrm>
            <a:custGeom>
              <a:avLst/>
              <a:gdLst/>
              <a:ahLst/>
              <a:cxnLst>
                <a:cxn ang="0">
                  <a:pos x="124" y="41"/>
                </a:cxn>
                <a:cxn ang="0">
                  <a:pos x="0" y="62"/>
                </a:cxn>
                <a:cxn ang="0">
                  <a:pos x="6" y="34"/>
                </a:cxn>
                <a:cxn ang="0">
                  <a:pos x="6" y="0"/>
                </a:cxn>
                <a:cxn ang="0">
                  <a:pos x="124" y="41"/>
                </a:cxn>
              </a:cxnLst>
              <a:rect l="0" t="0" r="r" b="b"/>
              <a:pathLst>
                <a:path w="124" h="62">
                  <a:moveTo>
                    <a:pt x="124" y="41"/>
                  </a:moveTo>
                  <a:lnTo>
                    <a:pt x="0" y="62"/>
                  </a:lnTo>
                  <a:lnTo>
                    <a:pt x="6" y="34"/>
                  </a:lnTo>
                  <a:lnTo>
                    <a:pt x="6" y="0"/>
                  </a:lnTo>
                  <a:lnTo>
                    <a:pt x="124" y="41"/>
                  </a:lnTo>
                  <a:close/>
                </a:path>
              </a:pathLst>
            </a:custGeom>
            <a:solidFill>
              <a:srgbClr val="000000"/>
            </a:solidFill>
            <a:ln w="9525">
              <a:noFill/>
              <a:round/>
              <a:headEnd/>
              <a:tailEnd/>
            </a:ln>
          </p:spPr>
          <p:txBody>
            <a:bodyPr/>
            <a:lstStyle/>
            <a:p>
              <a:endParaRPr lang="en-US"/>
            </a:p>
          </p:txBody>
        </p:sp>
        <p:sp>
          <p:nvSpPr>
            <p:cNvPr id="196665" name="Line 57"/>
            <p:cNvSpPr>
              <a:spLocks noChangeShapeType="1"/>
            </p:cNvSpPr>
            <p:nvPr/>
          </p:nvSpPr>
          <p:spPr bwMode="auto">
            <a:xfrm>
              <a:off x="2766" y="2690"/>
              <a:ext cx="56" cy="7"/>
            </a:xfrm>
            <a:prstGeom prst="line">
              <a:avLst/>
            </a:prstGeom>
            <a:noFill/>
            <a:ln w="26988">
              <a:solidFill>
                <a:srgbClr val="000000"/>
              </a:solidFill>
              <a:round/>
              <a:headEnd/>
              <a:tailEnd/>
            </a:ln>
          </p:spPr>
          <p:txBody>
            <a:bodyPr/>
            <a:lstStyle/>
            <a:p>
              <a:endParaRPr lang="en-US"/>
            </a:p>
          </p:txBody>
        </p:sp>
      </p:grpSp>
      <p:grpSp>
        <p:nvGrpSpPr>
          <p:cNvPr id="196666" name="Group 58"/>
          <p:cNvGrpSpPr>
            <a:grpSpLocks/>
          </p:cNvGrpSpPr>
          <p:nvPr/>
        </p:nvGrpSpPr>
        <p:grpSpPr bwMode="auto">
          <a:xfrm>
            <a:off x="5907088" y="4057650"/>
            <a:ext cx="285750" cy="109538"/>
            <a:chOff x="3153" y="1989"/>
            <a:chExt cx="180" cy="62"/>
          </a:xfrm>
        </p:grpSpPr>
        <p:sp>
          <p:nvSpPr>
            <p:cNvPr id="196667" name="Freeform 59"/>
            <p:cNvSpPr>
              <a:spLocks/>
            </p:cNvSpPr>
            <p:nvPr/>
          </p:nvSpPr>
          <p:spPr bwMode="auto">
            <a:xfrm>
              <a:off x="3209" y="1989"/>
              <a:ext cx="124" cy="62"/>
            </a:xfrm>
            <a:custGeom>
              <a:avLst/>
              <a:gdLst/>
              <a:ahLst/>
              <a:cxnLst>
                <a:cxn ang="0">
                  <a:pos x="124" y="41"/>
                </a:cxn>
                <a:cxn ang="0">
                  <a:pos x="0" y="62"/>
                </a:cxn>
                <a:cxn ang="0">
                  <a:pos x="7" y="34"/>
                </a:cxn>
                <a:cxn ang="0">
                  <a:pos x="7" y="0"/>
                </a:cxn>
                <a:cxn ang="0">
                  <a:pos x="124" y="41"/>
                </a:cxn>
              </a:cxnLst>
              <a:rect l="0" t="0" r="r" b="b"/>
              <a:pathLst>
                <a:path w="124" h="62">
                  <a:moveTo>
                    <a:pt x="124" y="41"/>
                  </a:moveTo>
                  <a:lnTo>
                    <a:pt x="0" y="62"/>
                  </a:lnTo>
                  <a:lnTo>
                    <a:pt x="7" y="34"/>
                  </a:lnTo>
                  <a:lnTo>
                    <a:pt x="7" y="0"/>
                  </a:lnTo>
                  <a:lnTo>
                    <a:pt x="124" y="41"/>
                  </a:lnTo>
                  <a:close/>
                </a:path>
              </a:pathLst>
            </a:custGeom>
            <a:solidFill>
              <a:srgbClr val="000000"/>
            </a:solidFill>
            <a:ln w="9525">
              <a:noFill/>
              <a:round/>
              <a:headEnd/>
              <a:tailEnd/>
            </a:ln>
          </p:spPr>
          <p:txBody>
            <a:bodyPr/>
            <a:lstStyle/>
            <a:p>
              <a:endParaRPr lang="en-US"/>
            </a:p>
          </p:txBody>
        </p:sp>
        <p:sp>
          <p:nvSpPr>
            <p:cNvPr id="196668" name="Line 60"/>
            <p:cNvSpPr>
              <a:spLocks noChangeShapeType="1"/>
            </p:cNvSpPr>
            <p:nvPr/>
          </p:nvSpPr>
          <p:spPr bwMode="auto">
            <a:xfrm>
              <a:off x="3153" y="2010"/>
              <a:ext cx="56" cy="6"/>
            </a:xfrm>
            <a:prstGeom prst="line">
              <a:avLst/>
            </a:prstGeom>
            <a:noFill/>
            <a:ln w="26988">
              <a:solidFill>
                <a:srgbClr val="000000"/>
              </a:solidFill>
              <a:round/>
              <a:headEnd/>
              <a:tailEnd/>
            </a:ln>
          </p:spPr>
          <p:txBody>
            <a:bodyPr/>
            <a:lstStyle/>
            <a:p>
              <a:endParaRPr lang="en-US"/>
            </a:p>
          </p:txBody>
        </p:sp>
      </p:grpSp>
      <p:grpSp>
        <p:nvGrpSpPr>
          <p:cNvPr id="196669" name="Group 61"/>
          <p:cNvGrpSpPr>
            <a:grpSpLocks/>
          </p:cNvGrpSpPr>
          <p:nvPr/>
        </p:nvGrpSpPr>
        <p:grpSpPr bwMode="auto">
          <a:xfrm>
            <a:off x="3635375" y="2422525"/>
            <a:ext cx="252413" cy="111125"/>
            <a:chOff x="1722" y="1074"/>
            <a:chExt cx="159" cy="62"/>
          </a:xfrm>
        </p:grpSpPr>
        <p:sp>
          <p:nvSpPr>
            <p:cNvPr id="196670" name="Freeform 62"/>
            <p:cNvSpPr>
              <a:spLocks/>
            </p:cNvSpPr>
            <p:nvPr/>
          </p:nvSpPr>
          <p:spPr bwMode="auto">
            <a:xfrm>
              <a:off x="1764" y="1074"/>
              <a:ext cx="117" cy="62"/>
            </a:xfrm>
            <a:custGeom>
              <a:avLst/>
              <a:gdLst/>
              <a:ahLst/>
              <a:cxnLst>
                <a:cxn ang="0">
                  <a:pos x="117" y="0"/>
                </a:cxn>
                <a:cxn ang="0">
                  <a:pos x="14" y="62"/>
                </a:cxn>
                <a:cxn ang="0">
                  <a:pos x="7" y="34"/>
                </a:cxn>
                <a:cxn ang="0">
                  <a:pos x="0" y="7"/>
                </a:cxn>
                <a:cxn ang="0">
                  <a:pos x="117" y="0"/>
                </a:cxn>
              </a:cxnLst>
              <a:rect l="0" t="0" r="r" b="b"/>
              <a:pathLst>
                <a:path w="117" h="62">
                  <a:moveTo>
                    <a:pt x="117" y="0"/>
                  </a:moveTo>
                  <a:lnTo>
                    <a:pt x="14" y="62"/>
                  </a:lnTo>
                  <a:lnTo>
                    <a:pt x="7" y="34"/>
                  </a:lnTo>
                  <a:lnTo>
                    <a:pt x="0" y="7"/>
                  </a:lnTo>
                  <a:lnTo>
                    <a:pt x="117" y="0"/>
                  </a:lnTo>
                  <a:close/>
                </a:path>
              </a:pathLst>
            </a:custGeom>
            <a:solidFill>
              <a:srgbClr val="000000"/>
            </a:solidFill>
            <a:ln w="9525">
              <a:noFill/>
              <a:round/>
              <a:headEnd/>
              <a:tailEnd/>
            </a:ln>
          </p:spPr>
          <p:txBody>
            <a:bodyPr/>
            <a:lstStyle/>
            <a:p>
              <a:endParaRPr lang="en-US"/>
            </a:p>
          </p:txBody>
        </p:sp>
        <p:sp>
          <p:nvSpPr>
            <p:cNvPr id="196671" name="Line 63"/>
            <p:cNvSpPr>
              <a:spLocks noChangeShapeType="1"/>
            </p:cNvSpPr>
            <p:nvPr/>
          </p:nvSpPr>
          <p:spPr bwMode="auto">
            <a:xfrm flipV="1">
              <a:off x="1722" y="1102"/>
              <a:ext cx="42" cy="13"/>
            </a:xfrm>
            <a:prstGeom prst="line">
              <a:avLst/>
            </a:prstGeom>
            <a:noFill/>
            <a:ln w="26988">
              <a:solidFill>
                <a:srgbClr val="000000"/>
              </a:solidFill>
              <a:round/>
              <a:headEnd/>
              <a:tailEnd/>
            </a:ln>
          </p:spPr>
          <p:txBody>
            <a:bodyPr/>
            <a:lstStyle/>
            <a:p>
              <a:endParaRPr lang="en-US"/>
            </a:p>
          </p:txBody>
        </p:sp>
      </p:grpSp>
      <p:grpSp>
        <p:nvGrpSpPr>
          <p:cNvPr id="196672" name="Group 64"/>
          <p:cNvGrpSpPr>
            <a:grpSpLocks/>
          </p:cNvGrpSpPr>
          <p:nvPr/>
        </p:nvGrpSpPr>
        <p:grpSpPr bwMode="auto">
          <a:xfrm>
            <a:off x="3603625" y="2632075"/>
            <a:ext cx="339725" cy="257175"/>
            <a:chOff x="1702" y="1191"/>
            <a:chExt cx="214" cy="144"/>
          </a:xfrm>
        </p:grpSpPr>
        <p:sp>
          <p:nvSpPr>
            <p:cNvPr id="196673" name="Freeform 65"/>
            <p:cNvSpPr>
              <a:spLocks/>
            </p:cNvSpPr>
            <p:nvPr/>
          </p:nvSpPr>
          <p:spPr bwMode="auto">
            <a:xfrm>
              <a:off x="1798" y="1246"/>
              <a:ext cx="118" cy="89"/>
            </a:xfrm>
            <a:custGeom>
              <a:avLst/>
              <a:gdLst/>
              <a:ahLst/>
              <a:cxnLst>
                <a:cxn ang="0">
                  <a:pos x="118" y="89"/>
                </a:cxn>
                <a:cxn ang="0">
                  <a:pos x="0" y="48"/>
                </a:cxn>
                <a:cxn ang="0">
                  <a:pos x="21" y="21"/>
                </a:cxn>
                <a:cxn ang="0">
                  <a:pos x="35" y="0"/>
                </a:cxn>
                <a:cxn ang="0">
                  <a:pos x="118" y="89"/>
                </a:cxn>
              </a:cxnLst>
              <a:rect l="0" t="0" r="r" b="b"/>
              <a:pathLst>
                <a:path w="118" h="89">
                  <a:moveTo>
                    <a:pt x="118" y="89"/>
                  </a:moveTo>
                  <a:lnTo>
                    <a:pt x="0" y="48"/>
                  </a:lnTo>
                  <a:lnTo>
                    <a:pt x="21" y="21"/>
                  </a:lnTo>
                  <a:lnTo>
                    <a:pt x="35" y="0"/>
                  </a:lnTo>
                  <a:lnTo>
                    <a:pt x="118" y="89"/>
                  </a:lnTo>
                  <a:close/>
                </a:path>
              </a:pathLst>
            </a:custGeom>
            <a:solidFill>
              <a:srgbClr val="000000"/>
            </a:solidFill>
            <a:ln w="9525">
              <a:noFill/>
              <a:round/>
              <a:headEnd/>
              <a:tailEnd/>
            </a:ln>
          </p:spPr>
          <p:txBody>
            <a:bodyPr/>
            <a:lstStyle/>
            <a:p>
              <a:endParaRPr lang="en-US"/>
            </a:p>
          </p:txBody>
        </p:sp>
        <p:sp>
          <p:nvSpPr>
            <p:cNvPr id="196674" name="Line 66"/>
            <p:cNvSpPr>
              <a:spLocks noChangeShapeType="1"/>
            </p:cNvSpPr>
            <p:nvPr/>
          </p:nvSpPr>
          <p:spPr bwMode="auto">
            <a:xfrm>
              <a:off x="1702" y="1191"/>
              <a:ext cx="110" cy="69"/>
            </a:xfrm>
            <a:prstGeom prst="line">
              <a:avLst/>
            </a:prstGeom>
            <a:noFill/>
            <a:ln w="26988">
              <a:solidFill>
                <a:srgbClr val="000000"/>
              </a:solidFill>
              <a:round/>
              <a:headEnd/>
              <a:tailEnd/>
            </a:ln>
          </p:spPr>
          <p:txBody>
            <a:bodyPr/>
            <a:lstStyle/>
            <a:p>
              <a:endParaRPr lang="en-US"/>
            </a:p>
          </p:txBody>
        </p:sp>
      </p:grpSp>
      <p:grpSp>
        <p:nvGrpSpPr>
          <p:cNvPr id="196675" name="Group 67"/>
          <p:cNvGrpSpPr>
            <a:grpSpLocks/>
          </p:cNvGrpSpPr>
          <p:nvPr/>
        </p:nvGrpSpPr>
        <p:grpSpPr bwMode="auto">
          <a:xfrm>
            <a:off x="4195763" y="2409825"/>
            <a:ext cx="285750" cy="149225"/>
            <a:chOff x="2075" y="1067"/>
            <a:chExt cx="180" cy="83"/>
          </a:xfrm>
        </p:grpSpPr>
        <p:sp>
          <p:nvSpPr>
            <p:cNvPr id="196676" name="Freeform 68"/>
            <p:cNvSpPr>
              <a:spLocks/>
            </p:cNvSpPr>
            <p:nvPr/>
          </p:nvSpPr>
          <p:spPr bwMode="auto">
            <a:xfrm>
              <a:off x="2137" y="1074"/>
              <a:ext cx="118" cy="76"/>
            </a:xfrm>
            <a:custGeom>
              <a:avLst/>
              <a:gdLst/>
              <a:ahLst/>
              <a:cxnLst>
                <a:cxn ang="0">
                  <a:pos x="118" y="76"/>
                </a:cxn>
                <a:cxn ang="0">
                  <a:pos x="0" y="55"/>
                </a:cxn>
                <a:cxn ang="0">
                  <a:pos x="14" y="28"/>
                </a:cxn>
                <a:cxn ang="0">
                  <a:pos x="21" y="0"/>
                </a:cxn>
                <a:cxn ang="0">
                  <a:pos x="118" y="76"/>
                </a:cxn>
              </a:cxnLst>
              <a:rect l="0" t="0" r="r" b="b"/>
              <a:pathLst>
                <a:path w="118" h="76">
                  <a:moveTo>
                    <a:pt x="118" y="76"/>
                  </a:moveTo>
                  <a:lnTo>
                    <a:pt x="0" y="55"/>
                  </a:lnTo>
                  <a:lnTo>
                    <a:pt x="14" y="28"/>
                  </a:lnTo>
                  <a:lnTo>
                    <a:pt x="21" y="0"/>
                  </a:lnTo>
                  <a:lnTo>
                    <a:pt x="118" y="76"/>
                  </a:lnTo>
                  <a:close/>
                </a:path>
              </a:pathLst>
            </a:custGeom>
            <a:solidFill>
              <a:srgbClr val="000000"/>
            </a:solidFill>
            <a:ln w="9525">
              <a:noFill/>
              <a:round/>
              <a:headEnd/>
              <a:tailEnd/>
            </a:ln>
          </p:spPr>
          <p:txBody>
            <a:bodyPr/>
            <a:lstStyle/>
            <a:p>
              <a:endParaRPr lang="en-US"/>
            </a:p>
          </p:txBody>
        </p:sp>
        <p:sp>
          <p:nvSpPr>
            <p:cNvPr id="196677" name="Line 69"/>
            <p:cNvSpPr>
              <a:spLocks noChangeShapeType="1"/>
            </p:cNvSpPr>
            <p:nvPr/>
          </p:nvSpPr>
          <p:spPr bwMode="auto">
            <a:xfrm>
              <a:off x="2075" y="1067"/>
              <a:ext cx="69" cy="28"/>
            </a:xfrm>
            <a:prstGeom prst="line">
              <a:avLst/>
            </a:prstGeom>
            <a:noFill/>
            <a:ln w="26988">
              <a:solidFill>
                <a:srgbClr val="000000"/>
              </a:solidFill>
              <a:round/>
              <a:headEnd/>
              <a:tailEnd/>
            </a:ln>
          </p:spPr>
          <p:txBody>
            <a:bodyPr/>
            <a:lstStyle/>
            <a:p>
              <a:endParaRPr lang="en-US"/>
            </a:p>
          </p:txBody>
        </p:sp>
      </p:grpSp>
      <p:grpSp>
        <p:nvGrpSpPr>
          <p:cNvPr id="196678" name="Group 70"/>
          <p:cNvGrpSpPr>
            <a:grpSpLocks/>
          </p:cNvGrpSpPr>
          <p:nvPr/>
        </p:nvGrpSpPr>
        <p:grpSpPr bwMode="auto">
          <a:xfrm>
            <a:off x="4195763" y="2755900"/>
            <a:ext cx="285750" cy="182563"/>
            <a:chOff x="2075" y="1260"/>
            <a:chExt cx="180" cy="103"/>
          </a:xfrm>
        </p:grpSpPr>
        <p:sp>
          <p:nvSpPr>
            <p:cNvPr id="196679" name="Freeform 71"/>
            <p:cNvSpPr>
              <a:spLocks/>
            </p:cNvSpPr>
            <p:nvPr/>
          </p:nvSpPr>
          <p:spPr bwMode="auto">
            <a:xfrm>
              <a:off x="2137" y="1260"/>
              <a:ext cx="118" cy="82"/>
            </a:xfrm>
            <a:custGeom>
              <a:avLst/>
              <a:gdLst/>
              <a:ahLst/>
              <a:cxnLst>
                <a:cxn ang="0">
                  <a:pos x="118" y="0"/>
                </a:cxn>
                <a:cxn ang="0">
                  <a:pos x="35" y="82"/>
                </a:cxn>
                <a:cxn ang="0">
                  <a:pos x="21" y="62"/>
                </a:cxn>
                <a:cxn ang="0">
                  <a:pos x="0" y="34"/>
                </a:cxn>
                <a:cxn ang="0">
                  <a:pos x="118" y="0"/>
                </a:cxn>
              </a:cxnLst>
              <a:rect l="0" t="0" r="r" b="b"/>
              <a:pathLst>
                <a:path w="118" h="82">
                  <a:moveTo>
                    <a:pt x="118" y="0"/>
                  </a:moveTo>
                  <a:lnTo>
                    <a:pt x="35" y="82"/>
                  </a:lnTo>
                  <a:lnTo>
                    <a:pt x="21" y="62"/>
                  </a:lnTo>
                  <a:lnTo>
                    <a:pt x="0" y="34"/>
                  </a:lnTo>
                  <a:lnTo>
                    <a:pt x="118" y="0"/>
                  </a:lnTo>
                  <a:close/>
                </a:path>
              </a:pathLst>
            </a:custGeom>
            <a:solidFill>
              <a:srgbClr val="000000"/>
            </a:solidFill>
            <a:ln w="9525">
              <a:noFill/>
              <a:round/>
              <a:headEnd/>
              <a:tailEnd/>
            </a:ln>
          </p:spPr>
          <p:txBody>
            <a:bodyPr/>
            <a:lstStyle/>
            <a:p>
              <a:endParaRPr lang="en-US"/>
            </a:p>
          </p:txBody>
        </p:sp>
        <p:sp>
          <p:nvSpPr>
            <p:cNvPr id="196680" name="Line 72"/>
            <p:cNvSpPr>
              <a:spLocks noChangeShapeType="1"/>
            </p:cNvSpPr>
            <p:nvPr/>
          </p:nvSpPr>
          <p:spPr bwMode="auto">
            <a:xfrm flipV="1">
              <a:off x="2075" y="1315"/>
              <a:ext cx="76" cy="48"/>
            </a:xfrm>
            <a:prstGeom prst="line">
              <a:avLst/>
            </a:prstGeom>
            <a:noFill/>
            <a:ln w="26988">
              <a:solidFill>
                <a:srgbClr val="000000"/>
              </a:solidFill>
              <a:round/>
              <a:headEnd/>
              <a:tailEnd/>
            </a:ln>
          </p:spPr>
          <p:txBody>
            <a:bodyPr/>
            <a:lstStyle/>
            <a:p>
              <a:endParaRPr lang="en-US"/>
            </a:p>
          </p:txBody>
        </p:sp>
      </p:grpSp>
      <p:grpSp>
        <p:nvGrpSpPr>
          <p:cNvPr id="196681" name="Group 73"/>
          <p:cNvGrpSpPr>
            <a:grpSpLocks/>
          </p:cNvGrpSpPr>
          <p:nvPr/>
        </p:nvGrpSpPr>
        <p:grpSpPr bwMode="auto">
          <a:xfrm>
            <a:off x="4765675" y="2546350"/>
            <a:ext cx="263525" cy="98425"/>
            <a:chOff x="2434" y="1143"/>
            <a:chExt cx="166" cy="55"/>
          </a:xfrm>
        </p:grpSpPr>
        <p:sp>
          <p:nvSpPr>
            <p:cNvPr id="196682" name="Freeform 74"/>
            <p:cNvSpPr>
              <a:spLocks/>
            </p:cNvSpPr>
            <p:nvPr/>
          </p:nvSpPr>
          <p:spPr bwMode="auto">
            <a:xfrm>
              <a:off x="2476" y="1143"/>
              <a:ext cx="124" cy="55"/>
            </a:xfrm>
            <a:custGeom>
              <a:avLst/>
              <a:gdLst/>
              <a:ahLst/>
              <a:cxnLst>
                <a:cxn ang="0">
                  <a:pos x="124" y="7"/>
                </a:cxn>
                <a:cxn ang="0">
                  <a:pos x="14" y="55"/>
                </a:cxn>
                <a:cxn ang="0">
                  <a:pos x="7" y="27"/>
                </a:cxn>
                <a:cxn ang="0">
                  <a:pos x="0" y="0"/>
                </a:cxn>
                <a:cxn ang="0">
                  <a:pos x="124" y="7"/>
                </a:cxn>
              </a:cxnLst>
              <a:rect l="0" t="0" r="r" b="b"/>
              <a:pathLst>
                <a:path w="124" h="55">
                  <a:moveTo>
                    <a:pt x="124" y="7"/>
                  </a:moveTo>
                  <a:lnTo>
                    <a:pt x="14" y="55"/>
                  </a:lnTo>
                  <a:lnTo>
                    <a:pt x="7" y="27"/>
                  </a:lnTo>
                  <a:lnTo>
                    <a:pt x="0" y="0"/>
                  </a:lnTo>
                  <a:lnTo>
                    <a:pt x="124" y="7"/>
                  </a:lnTo>
                  <a:close/>
                </a:path>
              </a:pathLst>
            </a:custGeom>
            <a:solidFill>
              <a:srgbClr val="000000"/>
            </a:solidFill>
            <a:ln w="9525">
              <a:noFill/>
              <a:round/>
              <a:headEnd/>
              <a:tailEnd/>
            </a:ln>
          </p:spPr>
          <p:txBody>
            <a:bodyPr/>
            <a:lstStyle/>
            <a:p>
              <a:endParaRPr lang="en-US"/>
            </a:p>
          </p:txBody>
        </p:sp>
        <p:sp>
          <p:nvSpPr>
            <p:cNvPr id="196683" name="Line 75"/>
            <p:cNvSpPr>
              <a:spLocks noChangeShapeType="1"/>
            </p:cNvSpPr>
            <p:nvPr/>
          </p:nvSpPr>
          <p:spPr bwMode="auto">
            <a:xfrm flipV="1">
              <a:off x="2434" y="1163"/>
              <a:ext cx="42" cy="14"/>
            </a:xfrm>
            <a:prstGeom prst="line">
              <a:avLst/>
            </a:prstGeom>
            <a:noFill/>
            <a:ln w="26988">
              <a:solidFill>
                <a:srgbClr val="000000"/>
              </a:solidFill>
              <a:round/>
              <a:headEnd/>
              <a:tailEnd/>
            </a:ln>
          </p:spPr>
          <p:txBody>
            <a:bodyPr/>
            <a:lstStyle/>
            <a:p>
              <a:endParaRPr lang="en-US"/>
            </a:p>
          </p:txBody>
        </p:sp>
      </p:grpSp>
      <p:grpSp>
        <p:nvGrpSpPr>
          <p:cNvPr id="196684" name="Group 76"/>
          <p:cNvGrpSpPr>
            <a:grpSpLocks/>
          </p:cNvGrpSpPr>
          <p:nvPr/>
        </p:nvGrpSpPr>
        <p:grpSpPr bwMode="auto">
          <a:xfrm>
            <a:off x="5314950" y="2447925"/>
            <a:ext cx="230188" cy="98425"/>
            <a:chOff x="2780" y="1088"/>
            <a:chExt cx="145" cy="55"/>
          </a:xfrm>
        </p:grpSpPr>
        <p:sp>
          <p:nvSpPr>
            <p:cNvPr id="196685" name="Freeform 77"/>
            <p:cNvSpPr>
              <a:spLocks/>
            </p:cNvSpPr>
            <p:nvPr/>
          </p:nvSpPr>
          <p:spPr bwMode="auto">
            <a:xfrm>
              <a:off x="2801" y="1088"/>
              <a:ext cx="124" cy="55"/>
            </a:xfrm>
            <a:custGeom>
              <a:avLst/>
              <a:gdLst/>
              <a:ahLst/>
              <a:cxnLst>
                <a:cxn ang="0">
                  <a:pos x="124" y="14"/>
                </a:cxn>
                <a:cxn ang="0">
                  <a:pos x="7" y="55"/>
                </a:cxn>
                <a:cxn ang="0">
                  <a:pos x="7" y="27"/>
                </a:cxn>
                <a:cxn ang="0">
                  <a:pos x="0" y="0"/>
                </a:cxn>
                <a:cxn ang="0">
                  <a:pos x="124" y="14"/>
                </a:cxn>
              </a:cxnLst>
              <a:rect l="0" t="0" r="r" b="b"/>
              <a:pathLst>
                <a:path w="124" h="55">
                  <a:moveTo>
                    <a:pt x="124" y="14"/>
                  </a:moveTo>
                  <a:lnTo>
                    <a:pt x="7" y="55"/>
                  </a:lnTo>
                  <a:lnTo>
                    <a:pt x="7" y="27"/>
                  </a:lnTo>
                  <a:lnTo>
                    <a:pt x="0" y="0"/>
                  </a:lnTo>
                  <a:lnTo>
                    <a:pt x="124" y="14"/>
                  </a:lnTo>
                  <a:close/>
                </a:path>
              </a:pathLst>
            </a:custGeom>
            <a:solidFill>
              <a:srgbClr val="000000"/>
            </a:solidFill>
            <a:ln w="9525">
              <a:noFill/>
              <a:round/>
              <a:headEnd/>
              <a:tailEnd/>
            </a:ln>
          </p:spPr>
          <p:txBody>
            <a:bodyPr/>
            <a:lstStyle/>
            <a:p>
              <a:endParaRPr lang="en-US"/>
            </a:p>
          </p:txBody>
        </p:sp>
        <p:sp>
          <p:nvSpPr>
            <p:cNvPr id="196686" name="Line 78"/>
            <p:cNvSpPr>
              <a:spLocks noChangeShapeType="1"/>
            </p:cNvSpPr>
            <p:nvPr/>
          </p:nvSpPr>
          <p:spPr bwMode="auto">
            <a:xfrm flipV="1">
              <a:off x="2780" y="1108"/>
              <a:ext cx="21" cy="7"/>
            </a:xfrm>
            <a:prstGeom prst="line">
              <a:avLst/>
            </a:prstGeom>
            <a:noFill/>
            <a:ln w="26988">
              <a:solidFill>
                <a:srgbClr val="000000"/>
              </a:solidFill>
              <a:round/>
              <a:headEnd/>
              <a:tailEnd/>
            </a:ln>
          </p:spPr>
          <p:txBody>
            <a:bodyPr/>
            <a:lstStyle/>
            <a:p>
              <a:endParaRPr lang="en-US"/>
            </a:p>
          </p:txBody>
        </p:sp>
      </p:grpSp>
      <p:grpSp>
        <p:nvGrpSpPr>
          <p:cNvPr id="196687" name="Group 79"/>
          <p:cNvGrpSpPr>
            <a:grpSpLocks/>
          </p:cNvGrpSpPr>
          <p:nvPr/>
        </p:nvGrpSpPr>
        <p:grpSpPr bwMode="auto">
          <a:xfrm>
            <a:off x="5853113" y="2386013"/>
            <a:ext cx="230187" cy="98425"/>
            <a:chOff x="3119" y="1053"/>
            <a:chExt cx="145" cy="55"/>
          </a:xfrm>
        </p:grpSpPr>
        <p:sp>
          <p:nvSpPr>
            <p:cNvPr id="196688" name="Freeform 80"/>
            <p:cNvSpPr>
              <a:spLocks/>
            </p:cNvSpPr>
            <p:nvPr/>
          </p:nvSpPr>
          <p:spPr bwMode="auto">
            <a:xfrm>
              <a:off x="3146" y="1053"/>
              <a:ext cx="118" cy="55"/>
            </a:xfrm>
            <a:custGeom>
              <a:avLst/>
              <a:gdLst/>
              <a:ahLst/>
              <a:cxnLst>
                <a:cxn ang="0">
                  <a:pos x="118" y="7"/>
                </a:cxn>
                <a:cxn ang="0">
                  <a:pos x="14" y="55"/>
                </a:cxn>
                <a:cxn ang="0">
                  <a:pos x="7" y="28"/>
                </a:cxn>
                <a:cxn ang="0">
                  <a:pos x="0" y="0"/>
                </a:cxn>
                <a:cxn ang="0">
                  <a:pos x="118" y="7"/>
                </a:cxn>
              </a:cxnLst>
              <a:rect l="0" t="0" r="r" b="b"/>
              <a:pathLst>
                <a:path w="118" h="55">
                  <a:moveTo>
                    <a:pt x="118" y="7"/>
                  </a:moveTo>
                  <a:lnTo>
                    <a:pt x="14" y="55"/>
                  </a:lnTo>
                  <a:lnTo>
                    <a:pt x="7" y="28"/>
                  </a:lnTo>
                  <a:lnTo>
                    <a:pt x="0" y="0"/>
                  </a:lnTo>
                  <a:lnTo>
                    <a:pt x="118" y="7"/>
                  </a:lnTo>
                  <a:close/>
                </a:path>
              </a:pathLst>
            </a:custGeom>
            <a:solidFill>
              <a:srgbClr val="000000"/>
            </a:solidFill>
            <a:ln w="9525">
              <a:noFill/>
              <a:round/>
              <a:headEnd/>
              <a:tailEnd/>
            </a:ln>
          </p:spPr>
          <p:txBody>
            <a:bodyPr/>
            <a:lstStyle/>
            <a:p>
              <a:endParaRPr lang="en-US"/>
            </a:p>
          </p:txBody>
        </p:sp>
        <p:sp>
          <p:nvSpPr>
            <p:cNvPr id="196689" name="Line 81"/>
            <p:cNvSpPr>
              <a:spLocks noChangeShapeType="1"/>
            </p:cNvSpPr>
            <p:nvPr/>
          </p:nvSpPr>
          <p:spPr bwMode="auto">
            <a:xfrm flipV="1">
              <a:off x="3119" y="1074"/>
              <a:ext cx="27" cy="7"/>
            </a:xfrm>
            <a:prstGeom prst="line">
              <a:avLst/>
            </a:prstGeom>
            <a:noFill/>
            <a:ln w="26988">
              <a:solidFill>
                <a:srgbClr val="000000"/>
              </a:solidFill>
              <a:round/>
              <a:headEnd/>
              <a:tailEnd/>
            </a:ln>
          </p:spPr>
          <p:txBody>
            <a:bodyPr/>
            <a:lstStyle/>
            <a:p>
              <a:endParaRPr lang="en-US"/>
            </a:p>
          </p:txBody>
        </p:sp>
      </p:grpSp>
      <p:grpSp>
        <p:nvGrpSpPr>
          <p:cNvPr id="196690" name="Group 82"/>
          <p:cNvGrpSpPr>
            <a:grpSpLocks/>
          </p:cNvGrpSpPr>
          <p:nvPr/>
        </p:nvGrpSpPr>
        <p:grpSpPr bwMode="auto">
          <a:xfrm>
            <a:off x="6402388" y="2300288"/>
            <a:ext cx="252412" cy="109537"/>
            <a:chOff x="3465" y="1005"/>
            <a:chExt cx="159" cy="62"/>
          </a:xfrm>
        </p:grpSpPr>
        <p:sp>
          <p:nvSpPr>
            <p:cNvPr id="196691" name="Freeform 83"/>
            <p:cNvSpPr>
              <a:spLocks/>
            </p:cNvSpPr>
            <p:nvPr/>
          </p:nvSpPr>
          <p:spPr bwMode="auto">
            <a:xfrm>
              <a:off x="3506" y="1005"/>
              <a:ext cx="118" cy="62"/>
            </a:xfrm>
            <a:custGeom>
              <a:avLst/>
              <a:gdLst/>
              <a:ahLst/>
              <a:cxnLst>
                <a:cxn ang="0">
                  <a:pos x="118" y="21"/>
                </a:cxn>
                <a:cxn ang="0">
                  <a:pos x="7" y="62"/>
                </a:cxn>
                <a:cxn ang="0">
                  <a:pos x="0" y="35"/>
                </a:cxn>
                <a:cxn ang="0">
                  <a:pos x="0" y="0"/>
                </a:cxn>
                <a:cxn ang="0">
                  <a:pos x="118" y="21"/>
                </a:cxn>
              </a:cxnLst>
              <a:rect l="0" t="0" r="r" b="b"/>
              <a:pathLst>
                <a:path w="118" h="62">
                  <a:moveTo>
                    <a:pt x="118" y="21"/>
                  </a:moveTo>
                  <a:lnTo>
                    <a:pt x="7" y="62"/>
                  </a:lnTo>
                  <a:lnTo>
                    <a:pt x="0" y="35"/>
                  </a:lnTo>
                  <a:lnTo>
                    <a:pt x="0" y="0"/>
                  </a:lnTo>
                  <a:lnTo>
                    <a:pt x="118" y="21"/>
                  </a:lnTo>
                  <a:close/>
                </a:path>
              </a:pathLst>
            </a:custGeom>
            <a:solidFill>
              <a:srgbClr val="000000"/>
            </a:solidFill>
            <a:ln w="9525">
              <a:noFill/>
              <a:round/>
              <a:headEnd/>
              <a:tailEnd/>
            </a:ln>
          </p:spPr>
          <p:txBody>
            <a:bodyPr/>
            <a:lstStyle/>
            <a:p>
              <a:endParaRPr lang="en-US"/>
            </a:p>
          </p:txBody>
        </p:sp>
        <p:sp>
          <p:nvSpPr>
            <p:cNvPr id="196692" name="Line 84"/>
            <p:cNvSpPr>
              <a:spLocks noChangeShapeType="1"/>
            </p:cNvSpPr>
            <p:nvPr/>
          </p:nvSpPr>
          <p:spPr bwMode="auto">
            <a:xfrm>
              <a:off x="3465" y="1033"/>
              <a:ext cx="34" cy="1"/>
            </a:xfrm>
            <a:prstGeom prst="line">
              <a:avLst/>
            </a:prstGeom>
            <a:noFill/>
            <a:ln w="26988">
              <a:solidFill>
                <a:srgbClr val="000000"/>
              </a:solidFill>
              <a:round/>
              <a:headEnd/>
              <a:tailEnd/>
            </a:ln>
          </p:spPr>
          <p:txBody>
            <a:bodyPr/>
            <a:lstStyle/>
            <a:p>
              <a:endParaRPr lang="en-US"/>
            </a:p>
          </p:txBody>
        </p:sp>
      </p:grpSp>
      <p:grpSp>
        <p:nvGrpSpPr>
          <p:cNvPr id="196693" name="Group 85"/>
          <p:cNvGrpSpPr>
            <a:grpSpLocks/>
          </p:cNvGrpSpPr>
          <p:nvPr/>
        </p:nvGrpSpPr>
        <p:grpSpPr bwMode="auto">
          <a:xfrm>
            <a:off x="6938963" y="2201863"/>
            <a:ext cx="384175" cy="98425"/>
            <a:chOff x="3803" y="950"/>
            <a:chExt cx="242" cy="55"/>
          </a:xfrm>
        </p:grpSpPr>
        <p:sp>
          <p:nvSpPr>
            <p:cNvPr id="196694" name="Freeform 86"/>
            <p:cNvSpPr>
              <a:spLocks/>
            </p:cNvSpPr>
            <p:nvPr/>
          </p:nvSpPr>
          <p:spPr bwMode="auto">
            <a:xfrm>
              <a:off x="3921" y="950"/>
              <a:ext cx="124" cy="55"/>
            </a:xfrm>
            <a:custGeom>
              <a:avLst/>
              <a:gdLst/>
              <a:ahLst/>
              <a:cxnLst>
                <a:cxn ang="0">
                  <a:pos x="124" y="14"/>
                </a:cxn>
                <a:cxn ang="0">
                  <a:pos x="7" y="55"/>
                </a:cxn>
                <a:cxn ang="0">
                  <a:pos x="7" y="28"/>
                </a:cxn>
                <a:cxn ang="0">
                  <a:pos x="0" y="0"/>
                </a:cxn>
                <a:cxn ang="0">
                  <a:pos x="124" y="14"/>
                </a:cxn>
              </a:cxnLst>
              <a:rect l="0" t="0" r="r" b="b"/>
              <a:pathLst>
                <a:path w="124" h="55">
                  <a:moveTo>
                    <a:pt x="124" y="14"/>
                  </a:moveTo>
                  <a:lnTo>
                    <a:pt x="7" y="55"/>
                  </a:lnTo>
                  <a:lnTo>
                    <a:pt x="7" y="28"/>
                  </a:lnTo>
                  <a:lnTo>
                    <a:pt x="0" y="0"/>
                  </a:lnTo>
                  <a:lnTo>
                    <a:pt x="124" y="14"/>
                  </a:lnTo>
                  <a:close/>
                </a:path>
              </a:pathLst>
            </a:custGeom>
            <a:solidFill>
              <a:srgbClr val="000000"/>
            </a:solidFill>
            <a:ln w="9525">
              <a:noFill/>
              <a:round/>
              <a:headEnd/>
              <a:tailEnd/>
            </a:ln>
          </p:spPr>
          <p:txBody>
            <a:bodyPr/>
            <a:lstStyle/>
            <a:p>
              <a:endParaRPr lang="en-US"/>
            </a:p>
          </p:txBody>
        </p:sp>
        <p:sp>
          <p:nvSpPr>
            <p:cNvPr id="196695" name="Line 87"/>
            <p:cNvSpPr>
              <a:spLocks noChangeShapeType="1"/>
            </p:cNvSpPr>
            <p:nvPr/>
          </p:nvSpPr>
          <p:spPr bwMode="auto">
            <a:xfrm flipV="1">
              <a:off x="3803" y="971"/>
              <a:ext cx="118" cy="21"/>
            </a:xfrm>
            <a:prstGeom prst="line">
              <a:avLst/>
            </a:prstGeom>
            <a:noFill/>
            <a:ln w="26988">
              <a:solidFill>
                <a:srgbClr val="000000"/>
              </a:solidFill>
              <a:round/>
              <a:headEnd/>
              <a:tailEnd/>
            </a:ln>
          </p:spPr>
          <p:txBody>
            <a:bodyPr/>
            <a:lstStyle/>
            <a:p>
              <a:endParaRPr lang="en-US"/>
            </a:p>
          </p:txBody>
        </p:sp>
      </p:grpSp>
      <p:grpSp>
        <p:nvGrpSpPr>
          <p:cNvPr id="196696" name="Group 88"/>
          <p:cNvGrpSpPr>
            <a:grpSpLocks/>
          </p:cNvGrpSpPr>
          <p:nvPr/>
        </p:nvGrpSpPr>
        <p:grpSpPr bwMode="auto">
          <a:xfrm>
            <a:off x="5808663" y="2571750"/>
            <a:ext cx="252412" cy="269875"/>
            <a:chOff x="3091" y="1157"/>
            <a:chExt cx="159" cy="151"/>
          </a:xfrm>
        </p:grpSpPr>
        <p:sp>
          <p:nvSpPr>
            <p:cNvPr id="196697" name="Freeform 89"/>
            <p:cNvSpPr>
              <a:spLocks/>
            </p:cNvSpPr>
            <p:nvPr/>
          </p:nvSpPr>
          <p:spPr bwMode="auto">
            <a:xfrm>
              <a:off x="3146" y="1205"/>
              <a:ext cx="104" cy="103"/>
            </a:xfrm>
            <a:custGeom>
              <a:avLst/>
              <a:gdLst/>
              <a:ahLst/>
              <a:cxnLst>
                <a:cxn ang="0">
                  <a:pos x="104" y="103"/>
                </a:cxn>
                <a:cxn ang="0">
                  <a:pos x="0" y="41"/>
                </a:cxn>
                <a:cxn ang="0">
                  <a:pos x="14" y="20"/>
                </a:cxn>
                <a:cxn ang="0">
                  <a:pos x="35" y="0"/>
                </a:cxn>
                <a:cxn ang="0">
                  <a:pos x="104" y="103"/>
                </a:cxn>
              </a:cxnLst>
              <a:rect l="0" t="0" r="r" b="b"/>
              <a:pathLst>
                <a:path w="104" h="103">
                  <a:moveTo>
                    <a:pt x="104" y="103"/>
                  </a:moveTo>
                  <a:lnTo>
                    <a:pt x="0" y="41"/>
                  </a:lnTo>
                  <a:lnTo>
                    <a:pt x="14" y="20"/>
                  </a:lnTo>
                  <a:lnTo>
                    <a:pt x="35" y="0"/>
                  </a:lnTo>
                  <a:lnTo>
                    <a:pt x="104" y="103"/>
                  </a:lnTo>
                  <a:close/>
                </a:path>
              </a:pathLst>
            </a:custGeom>
            <a:solidFill>
              <a:srgbClr val="000000"/>
            </a:solidFill>
            <a:ln w="9525">
              <a:noFill/>
              <a:round/>
              <a:headEnd/>
              <a:tailEnd/>
            </a:ln>
          </p:spPr>
          <p:txBody>
            <a:bodyPr/>
            <a:lstStyle/>
            <a:p>
              <a:endParaRPr lang="en-US"/>
            </a:p>
          </p:txBody>
        </p:sp>
        <p:sp>
          <p:nvSpPr>
            <p:cNvPr id="196698" name="Line 90"/>
            <p:cNvSpPr>
              <a:spLocks noChangeShapeType="1"/>
            </p:cNvSpPr>
            <p:nvPr/>
          </p:nvSpPr>
          <p:spPr bwMode="auto">
            <a:xfrm>
              <a:off x="3091" y="1157"/>
              <a:ext cx="62" cy="62"/>
            </a:xfrm>
            <a:prstGeom prst="line">
              <a:avLst/>
            </a:prstGeom>
            <a:noFill/>
            <a:ln w="26988">
              <a:solidFill>
                <a:srgbClr val="000000"/>
              </a:solidFill>
              <a:round/>
              <a:headEnd/>
              <a:tailEnd/>
            </a:ln>
          </p:spPr>
          <p:txBody>
            <a:bodyPr/>
            <a:lstStyle/>
            <a:p>
              <a:endParaRPr lang="en-US"/>
            </a:p>
          </p:txBody>
        </p:sp>
      </p:grpSp>
      <p:grpSp>
        <p:nvGrpSpPr>
          <p:cNvPr id="196699" name="Group 91"/>
          <p:cNvGrpSpPr>
            <a:grpSpLocks/>
          </p:cNvGrpSpPr>
          <p:nvPr/>
        </p:nvGrpSpPr>
        <p:grpSpPr bwMode="auto">
          <a:xfrm>
            <a:off x="6324600" y="2963863"/>
            <a:ext cx="207963" cy="122237"/>
            <a:chOff x="3416" y="1377"/>
            <a:chExt cx="131" cy="68"/>
          </a:xfrm>
        </p:grpSpPr>
        <p:sp>
          <p:nvSpPr>
            <p:cNvPr id="196700" name="Freeform 92"/>
            <p:cNvSpPr>
              <a:spLocks/>
            </p:cNvSpPr>
            <p:nvPr/>
          </p:nvSpPr>
          <p:spPr bwMode="auto">
            <a:xfrm>
              <a:off x="3423" y="1377"/>
              <a:ext cx="124" cy="68"/>
            </a:xfrm>
            <a:custGeom>
              <a:avLst/>
              <a:gdLst/>
              <a:ahLst/>
              <a:cxnLst>
                <a:cxn ang="0">
                  <a:pos x="124" y="68"/>
                </a:cxn>
                <a:cxn ang="0">
                  <a:pos x="0" y="55"/>
                </a:cxn>
                <a:cxn ang="0">
                  <a:pos x="14" y="27"/>
                </a:cxn>
                <a:cxn ang="0">
                  <a:pos x="21" y="0"/>
                </a:cxn>
                <a:cxn ang="0">
                  <a:pos x="124" y="68"/>
                </a:cxn>
              </a:cxnLst>
              <a:rect l="0" t="0" r="r" b="b"/>
              <a:pathLst>
                <a:path w="124" h="68">
                  <a:moveTo>
                    <a:pt x="124" y="68"/>
                  </a:moveTo>
                  <a:lnTo>
                    <a:pt x="0" y="55"/>
                  </a:lnTo>
                  <a:lnTo>
                    <a:pt x="14" y="27"/>
                  </a:lnTo>
                  <a:lnTo>
                    <a:pt x="21" y="0"/>
                  </a:lnTo>
                  <a:lnTo>
                    <a:pt x="124" y="68"/>
                  </a:lnTo>
                  <a:close/>
                </a:path>
              </a:pathLst>
            </a:custGeom>
            <a:solidFill>
              <a:srgbClr val="000000"/>
            </a:solidFill>
            <a:ln w="9525">
              <a:noFill/>
              <a:round/>
              <a:headEnd/>
              <a:tailEnd/>
            </a:ln>
          </p:spPr>
          <p:txBody>
            <a:bodyPr/>
            <a:lstStyle/>
            <a:p>
              <a:endParaRPr lang="en-US"/>
            </a:p>
          </p:txBody>
        </p:sp>
        <p:sp>
          <p:nvSpPr>
            <p:cNvPr id="196701" name="Line 93"/>
            <p:cNvSpPr>
              <a:spLocks noChangeShapeType="1"/>
            </p:cNvSpPr>
            <p:nvPr/>
          </p:nvSpPr>
          <p:spPr bwMode="auto">
            <a:xfrm>
              <a:off x="3416" y="1390"/>
              <a:ext cx="14" cy="7"/>
            </a:xfrm>
            <a:prstGeom prst="line">
              <a:avLst/>
            </a:prstGeom>
            <a:noFill/>
            <a:ln w="26988">
              <a:solidFill>
                <a:srgbClr val="000000"/>
              </a:solidFill>
              <a:round/>
              <a:headEnd/>
              <a:tailEnd/>
            </a:ln>
          </p:spPr>
          <p:txBody>
            <a:bodyPr/>
            <a:lstStyle/>
            <a:p>
              <a:endParaRPr lang="en-US"/>
            </a:p>
          </p:txBody>
        </p:sp>
      </p:grpSp>
      <p:grpSp>
        <p:nvGrpSpPr>
          <p:cNvPr id="196702" name="Group 94"/>
          <p:cNvGrpSpPr>
            <a:grpSpLocks/>
          </p:cNvGrpSpPr>
          <p:nvPr/>
        </p:nvGrpSpPr>
        <p:grpSpPr bwMode="auto">
          <a:xfrm>
            <a:off x="6818313" y="3160713"/>
            <a:ext cx="428625" cy="123825"/>
            <a:chOff x="3727" y="1487"/>
            <a:chExt cx="270" cy="69"/>
          </a:xfrm>
        </p:grpSpPr>
        <p:sp>
          <p:nvSpPr>
            <p:cNvPr id="196703" name="Freeform 95"/>
            <p:cNvSpPr>
              <a:spLocks/>
            </p:cNvSpPr>
            <p:nvPr/>
          </p:nvSpPr>
          <p:spPr bwMode="auto">
            <a:xfrm>
              <a:off x="3879" y="1494"/>
              <a:ext cx="118" cy="62"/>
            </a:xfrm>
            <a:custGeom>
              <a:avLst/>
              <a:gdLst/>
              <a:ahLst/>
              <a:cxnLst>
                <a:cxn ang="0">
                  <a:pos x="118" y="62"/>
                </a:cxn>
                <a:cxn ang="0">
                  <a:pos x="0" y="62"/>
                </a:cxn>
                <a:cxn ang="0">
                  <a:pos x="0" y="34"/>
                </a:cxn>
                <a:cxn ang="0">
                  <a:pos x="7" y="0"/>
                </a:cxn>
                <a:cxn ang="0">
                  <a:pos x="118" y="62"/>
                </a:cxn>
              </a:cxnLst>
              <a:rect l="0" t="0" r="r" b="b"/>
              <a:pathLst>
                <a:path w="118" h="62">
                  <a:moveTo>
                    <a:pt x="118" y="62"/>
                  </a:moveTo>
                  <a:lnTo>
                    <a:pt x="0" y="62"/>
                  </a:lnTo>
                  <a:lnTo>
                    <a:pt x="0" y="34"/>
                  </a:lnTo>
                  <a:lnTo>
                    <a:pt x="7" y="0"/>
                  </a:lnTo>
                  <a:lnTo>
                    <a:pt x="118" y="62"/>
                  </a:lnTo>
                  <a:close/>
                </a:path>
              </a:pathLst>
            </a:custGeom>
            <a:solidFill>
              <a:srgbClr val="000000"/>
            </a:solidFill>
            <a:ln w="9525">
              <a:noFill/>
              <a:round/>
              <a:headEnd/>
              <a:tailEnd/>
            </a:ln>
          </p:spPr>
          <p:txBody>
            <a:bodyPr/>
            <a:lstStyle/>
            <a:p>
              <a:endParaRPr lang="en-US"/>
            </a:p>
          </p:txBody>
        </p:sp>
        <p:sp>
          <p:nvSpPr>
            <p:cNvPr id="196704" name="Line 96"/>
            <p:cNvSpPr>
              <a:spLocks noChangeShapeType="1"/>
            </p:cNvSpPr>
            <p:nvPr/>
          </p:nvSpPr>
          <p:spPr bwMode="auto">
            <a:xfrm>
              <a:off x="3727" y="1487"/>
              <a:ext cx="145" cy="34"/>
            </a:xfrm>
            <a:prstGeom prst="line">
              <a:avLst/>
            </a:prstGeom>
            <a:noFill/>
            <a:ln w="26988">
              <a:solidFill>
                <a:srgbClr val="000000"/>
              </a:solidFill>
              <a:round/>
              <a:headEnd/>
              <a:tailEnd/>
            </a:ln>
          </p:spPr>
          <p:txBody>
            <a:bodyPr/>
            <a:lstStyle/>
            <a:p>
              <a:endParaRPr lang="en-US"/>
            </a:p>
          </p:txBody>
        </p:sp>
      </p:grpSp>
      <p:grpSp>
        <p:nvGrpSpPr>
          <p:cNvPr id="196705" name="Group 97"/>
          <p:cNvGrpSpPr>
            <a:grpSpLocks/>
          </p:cNvGrpSpPr>
          <p:nvPr/>
        </p:nvGrpSpPr>
        <p:grpSpPr bwMode="auto">
          <a:xfrm>
            <a:off x="4776788" y="4130675"/>
            <a:ext cx="230187" cy="111125"/>
            <a:chOff x="2441" y="2030"/>
            <a:chExt cx="145" cy="62"/>
          </a:xfrm>
        </p:grpSpPr>
        <p:sp>
          <p:nvSpPr>
            <p:cNvPr id="196706" name="Freeform 98"/>
            <p:cNvSpPr>
              <a:spLocks/>
            </p:cNvSpPr>
            <p:nvPr/>
          </p:nvSpPr>
          <p:spPr bwMode="auto">
            <a:xfrm>
              <a:off x="2462" y="2030"/>
              <a:ext cx="124" cy="62"/>
            </a:xfrm>
            <a:custGeom>
              <a:avLst/>
              <a:gdLst/>
              <a:ahLst/>
              <a:cxnLst>
                <a:cxn ang="0">
                  <a:pos x="124" y="62"/>
                </a:cxn>
                <a:cxn ang="0">
                  <a:pos x="0" y="55"/>
                </a:cxn>
                <a:cxn ang="0">
                  <a:pos x="14" y="28"/>
                </a:cxn>
                <a:cxn ang="0">
                  <a:pos x="21" y="0"/>
                </a:cxn>
                <a:cxn ang="0">
                  <a:pos x="124" y="62"/>
                </a:cxn>
              </a:cxnLst>
              <a:rect l="0" t="0" r="r" b="b"/>
              <a:pathLst>
                <a:path w="124" h="62">
                  <a:moveTo>
                    <a:pt x="124" y="62"/>
                  </a:moveTo>
                  <a:lnTo>
                    <a:pt x="0" y="55"/>
                  </a:lnTo>
                  <a:lnTo>
                    <a:pt x="14" y="28"/>
                  </a:lnTo>
                  <a:lnTo>
                    <a:pt x="21" y="0"/>
                  </a:lnTo>
                  <a:lnTo>
                    <a:pt x="124" y="62"/>
                  </a:lnTo>
                  <a:close/>
                </a:path>
              </a:pathLst>
            </a:custGeom>
            <a:solidFill>
              <a:srgbClr val="000000"/>
            </a:solidFill>
            <a:ln w="9525">
              <a:noFill/>
              <a:round/>
              <a:headEnd/>
              <a:tailEnd/>
            </a:ln>
          </p:spPr>
          <p:txBody>
            <a:bodyPr/>
            <a:lstStyle/>
            <a:p>
              <a:endParaRPr lang="en-US"/>
            </a:p>
          </p:txBody>
        </p:sp>
        <p:sp>
          <p:nvSpPr>
            <p:cNvPr id="196707" name="Line 99"/>
            <p:cNvSpPr>
              <a:spLocks noChangeShapeType="1"/>
            </p:cNvSpPr>
            <p:nvPr/>
          </p:nvSpPr>
          <p:spPr bwMode="auto">
            <a:xfrm>
              <a:off x="2441" y="2044"/>
              <a:ext cx="28" cy="7"/>
            </a:xfrm>
            <a:prstGeom prst="line">
              <a:avLst/>
            </a:prstGeom>
            <a:noFill/>
            <a:ln w="26988">
              <a:solidFill>
                <a:srgbClr val="000000"/>
              </a:solidFill>
              <a:round/>
              <a:headEnd/>
              <a:tailEnd/>
            </a:ln>
          </p:spPr>
          <p:txBody>
            <a:bodyPr/>
            <a:lstStyle/>
            <a:p>
              <a:endParaRPr lang="en-US"/>
            </a:p>
          </p:txBody>
        </p:sp>
      </p:grpSp>
      <p:grpSp>
        <p:nvGrpSpPr>
          <p:cNvPr id="196708" name="Group 100"/>
          <p:cNvGrpSpPr>
            <a:grpSpLocks/>
          </p:cNvGrpSpPr>
          <p:nvPr/>
        </p:nvGrpSpPr>
        <p:grpSpPr bwMode="auto">
          <a:xfrm>
            <a:off x="5270500" y="4338638"/>
            <a:ext cx="231775" cy="160337"/>
            <a:chOff x="2752" y="2147"/>
            <a:chExt cx="146" cy="89"/>
          </a:xfrm>
        </p:grpSpPr>
        <p:sp>
          <p:nvSpPr>
            <p:cNvPr id="196709" name="Freeform 101"/>
            <p:cNvSpPr>
              <a:spLocks/>
            </p:cNvSpPr>
            <p:nvPr/>
          </p:nvSpPr>
          <p:spPr bwMode="auto">
            <a:xfrm>
              <a:off x="2780" y="2154"/>
              <a:ext cx="118" cy="82"/>
            </a:xfrm>
            <a:custGeom>
              <a:avLst/>
              <a:gdLst/>
              <a:ahLst/>
              <a:cxnLst>
                <a:cxn ang="0">
                  <a:pos x="118" y="82"/>
                </a:cxn>
                <a:cxn ang="0">
                  <a:pos x="0" y="48"/>
                </a:cxn>
                <a:cxn ang="0">
                  <a:pos x="14" y="21"/>
                </a:cxn>
                <a:cxn ang="0">
                  <a:pos x="28" y="0"/>
                </a:cxn>
                <a:cxn ang="0">
                  <a:pos x="118" y="82"/>
                </a:cxn>
              </a:cxnLst>
              <a:rect l="0" t="0" r="r" b="b"/>
              <a:pathLst>
                <a:path w="118" h="82">
                  <a:moveTo>
                    <a:pt x="118" y="82"/>
                  </a:moveTo>
                  <a:lnTo>
                    <a:pt x="0" y="48"/>
                  </a:lnTo>
                  <a:lnTo>
                    <a:pt x="14" y="21"/>
                  </a:lnTo>
                  <a:lnTo>
                    <a:pt x="28" y="0"/>
                  </a:lnTo>
                  <a:lnTo>
                    <a:pt x="118" y="82"/>
                  </a:lnTo>
                  <a:close/>
                </a:path>
              </a:pathLst>
            </a:custGeom>
            <a:solidFill>
              <a:srgbClr val="000000"/>
            </a:solidFill>
            <a:ln w="9525">
              <a:noFill/>
              <a:round/>
              <a:headEnd/>
              <a:tailEnd/>
            </a:ln>
          </p:spPr>
          <p:txBody>
            <a:bodyPr/>
            <a:lstStyle/>
            <a:p>
              <a:endParaRPr lang="en-US"/>
            </a:p>
          </p:txBody>
        </p:sp>
        <p:sp>
          <p:nvSpPr>
            <p:cNvPr id="196710" name="Line 102"/>
            <p:cNvSpPr>
              <a:spLocks noChangeShapeType="1"/>
            </p:cNvSpPr>
            <p:nvPr/>
          </p:nvSpPr>
          <p:spPr bwMode="auto">
            <a:xfrm>
              <a:off x="2752" y="2147"/>
              <a:ext cx="35" cy="21"/>
            </a:xfrm>
            <a:prstGeom prst="line">
              <a:avLst/>
            </a:prstGeom>
            <a:noFill/>
            <a:ln w="26988">
              <a:solidFill>
                <a:srgbClr val="000000"/>
              </a:solidFill>
              <a:round/>
              <a:headEnd/>
              <a:tailEnd/>
            </a:ln>
          </p:spPr>
          <p:txBody>
            <a:bodyPr/>
            <a:lstStyle/>
            <a:p>
              <a:endParaRPr lang="en-US"/>
            </a:p>
          </p:txBody>
        </p:sp>
      </p:grpSp>
      <p:grpSp>
        <p:nvGrpSpPr>
          <p:cNvPr id="196711" name="Group 103"/>
          <p:cNvGrpSpPr>
            <a:grpSpLocks/>
          </p:cNvGrpSpPr>
          <p:nvPr/>
        </p:nvGrpSpPr>
        <p:grpSpPr bwMode="auto">
          <a:xfrm>
            <a:off x="5765800" y="4646613"/>
            <a:ext cx="350838" cy="147637"/>
            <a:chOff x="3064" y="2319"/>
            <a:chExt cx="221" cy="83"/>
          </a:xfrm>
        </p:grpSpPr>
        <p:sp>
          <p:nvSpPr>
            <p:cNvPr id="196712" name="Freeform 104"/>
            <p:cNvSpPr>
              <a:spLocks/>
            </p:cNvSpPr>
            <p:nvPr/>
          </p:nvSpPr>
          <p:spPr bwMode="auto">
            <a:xfrm>
              <a:off x="3167" y="2340"/>
              <a:ext cx="118" cy="62"/>
            </a:xfrm>
            <a:custGeom>
              <a:avLst/>
              <a:gdLst/>
              <a:ahLst/>
              <a:cxnLst>
                <a:cxn ang="0">
                  <a:pos x="118" y="62"/>
                </a:cxn>
                <a:cxn ang="0">
                  <a:pos x="0" y="55"/>
                </a:cxn>
                <a:cxn ang="0">
                  <a:pos x="7" y="27"/>
                </a:cxn>
                <a:cxn ang="0">
                  <a:pos x="14" y="0"/>
                </a:cxn>
                <a:cxn ang="0">
                  <a:pos x="118" y="62"/>
                </a:cxn>
              </a:cxnLst>
              <a:rect l="0" t="0" r="r" b="b"/>
              <a:pathLst>
                <a:path w="118" h="62">
                  <a:moveTo>
                    <a:pt x="118" y="62"/>
                  </a:moveTo>
                  <a:lnTo>
                    <a:pt x="0" y="55"/>
                  </a:lnTo>
                  <a:lnTo>
                    <a:pt x="7" y="27"/>
                  </a:lnTo>
                  <a:lnTo>
                    <a:pt x="14" y="0"/>
                  </a:lnTo>
                  <a:lnTo>
                    <a:pt x="118" y="62"/>
                  </a:lnTo>
                  <a:close/>
                </a:path>
              </a:pathLst>
            </a:custGeom>
            <a:solidFill>
              <a:srgbClr val="000000"/>
            </a:solidFill>
            <a:ln w="9525">
              <a:noFill/>
              <a:round/>
              <a:headEnd/>
              <a:tailEnd/>
            </a:ln>
          </p:spPr>
          <p:txBody>
            <a:bodyPr/>
            <a:lstStyle/>
            <a:p>
              <a:endParaRPr lang="en-US"/>
            </a:p>
          </p:txBody>
        </p:sp>
        <p:sp>
          <p:nvSpPr>
            <p:cNvPr id="196713" name="Line 105"/>
            <p:cNvSpPr>
              <a:spLocks noChangeShapeType="1"/>
            </p:cNvSpPr>
            <p:nvPr/>
          </p:nvSpPr>
          <p:spPr bwMode="auto">
            <a:xfrm>
              <a:off x="3064" y="2319"/>
              <a:ext cx="103" cy="41"/>
            </a:xfrm>
            <a:prstGeom prst="line">
              <a:avLst/>
            </a:prstGeom>
            <a:noFill/>
            <a:ln w="26988">
              <a:solidFill>
                <a:srgbClr val="000000"/>
              </a:solidFill>
              <a:round/>
              <a:headEnd/>
              <a:tailEnd/>
            </a:ln>
          </p:spPr>
          <p:txBody>
            <a:bodyPr/>
            <a:lstStyle/>
            <a:p>
              <a:endParaRPr lang="en-US"/>
            </a:p>
          </p:txBody>
        </p:sp>
      </p:grpSp>
      <p:grpSp>
        <p:nvGrpSpPr>
          <p:cNvPr id="196714" name="Group 106"/>
          <p:cNvGrpSpPr>
            <a:grpSpLocks/>
          </p:cNvGrpSpPr>
          <p:nvPr/>
        </p:nvGrpSpPr>
        <p:grpSpPr bwMode="auto">
          <a:xfrm>
            <a:off x="5732463" y="4302125"/>
            <a:ext cx="460375" cy="207963"/>
            <a:chOff x="3043" y="2126"/>
            <a:chExt cx="290" cy="117"/>
          </a:xfrm>
        </p:grpSpPr>
        <p:sp>
          <p:nvSpPr>
            <p:cNvPr id="196715" name="Freeform 107"/>
            <p:cNvSpPr>
              <a:spLocks/>
            </p:cNvSpPr>
            <p:nvPr/>
          </p:nvSpPr>
          <p:spPr bwMode="auto">
            <a:xfrm>
              <a:off x="3216" y="2126"/>
              <a:ext cx="117" cy="76"/>
            </a:xfrm>
            <a:custGeom>
              <a:avLst/>
              <a:gdLst/>
              <a:ahLst/>
              <a:cxnLst>
                <a:cxn ang="0">
                  <a:pos x="117" y="0"/>
                </a:cxn>
                <a:cxn ang="0">
                  <a:pos x="20" y="76"/>
                </a:cxn>
                <a:cxn ang="0">
                  <a:pos x="7" y="49"/>
                </a:cxn>
                <a:cxn ang="0">
                  <a:pos x="0" y="21"/>
                </a:cxn>
                <a:cxn ang="0">
                  <a:pos x="117" y="0"/>
                </a:cxn>
              </a:cxnLst>
              <a:rect l="0" t="0" r="r" b="b"/>
              <a:pathLst>
                <a:path w="117" h="76">
                  <a:moveTo>
                    <a:pt x="117" y="0"/>
                  </a:moveTo>
                  <a:lnTo>
                    <a:pt x="20" y="76"/>
                  </a:lnTo>
                  <a:lnTo>
                    <a:pt x="7" y="49"/>
                  </a:lnTo>
                  <a:lnTo>
                    <a:pt x="0" y="21"/>
                  </a:lnTo>
                  <a:lnTo>
                    <a:pt x="117" y="0"/>
                  </a:lnTo>
                  <a:close/>
                </a:path>
              </a:pathLst>
            </a:custGeom>
            <a:solidFill>
              <a:srgbClr val="000000"/>
            </a:solidFill>
            <a:ln w="9525">
              <a:noFill/>
              <a:round/>
              <a:headEnd/>
              <a:tailEnd/>
            </a:ln>
          </p:spPr>
          <p:txBody>
            <a:bodyPr/>
            <a:lstStyle/>
            <a:p>
              <a:endParaRPr lang="en-US"/>
            </a:p>
          </p:txBody>
        </p:sp>
        <p:sp>
          <p:nvSpPr>
            <p:cNvPr id="196716" name="Line 108"/>
            <p:cNvSpPr>
              <a:spLocks noChangeShapeType="1"/>
            </p:cNvSpPr>
            <p:nvPr/>
          </p:nvSpPr>
          <p:spPr bwMode="auto">
            <a:xfrm flipV="1">
              <a:off x="3043" y="2168"/>
              <a:ext cx="173" cy="75"/>
            </a:xfrm>
            <a:prstGeom prst="line">
              <a:avLst/>
            </a:prstGeom>
            <a:noFill/>
            <a:ln w="26988">
              <a:solidFill>
                <a:srgbClr val="000000"/>
              </a:solidFill>
              <a:round/>
              <a:headEnd/>
              <a:tailEnd/>
            </a:ln>
          </p:spPr>
          <p:txBody>
            <a:bodyPr/>
            <a:lstStyle/>
            <a:p>
              <a:endParaRPr lang="en-US"/>
            </a:p>
          </p:txBody>
        </p:sp>
      </p:grpSp>
      <p:grpSp>
        <p:nvGrpSpPr>
          <p:cNvPr id="196717" name="Group 109"/>
          <p:cNvGrpSpPr>
            <a:grpSpLocks/>
          </p:cNvGrpSpPr>
          <p:nvPr/>
        </p:nvGrpSpPr>
        <p:grpSpPr bwMode="auto">
          <a:xfrm>
            <a:off x="5643563" y="4757738"/>
            <a:ext cx="100012" cy="404812"/>
            <a:chOff x="2987" y="2381"/>
            <a:chExt cx="63" cy="227"/>
          </a:xfrm>
        </p:grpSpPr>
        <p:sp>
          <p:nvSpPr>
            <p:cNvPr id="196718" name="Freeform 110"/>
            <p:cNvSpPr>
              <a:spLocks/>
            </p:cNvSpPr>
            <p:nvPr/>
          </p:nvSpPr>
          <p:spPr bwMode="auto">
            <a:xfrm>
              <a:off x="2987" y="2484"/>
              <a:ext cx="63" cy="124"/>
            </a:xfrm>
            <a:custGeom>
              <a:avLst/>
              <a:gdLst/>
              <a:ahLst/>
              <a:cxnLst>
                <a:cxn ang="0">
                  <a:pos x="49" y="124"/>
                </a:cxn>
                <a:cxn ang="0">
                  <a:pos x="0" y="7"/>
                </a:cxn>
                <a:cxn ang="0">
                  <a:pos x="35" y="7"/>
                </a:cxn>
                <a:cxn ang="0">
                  <a:pos x="63" y="0"/>
                </a:cxn>
                <a:cxn ang="0">
                  <a:pos x="49" y="124"/>
                </a:cxn>
              </a:cxnLst>
              <a:rect l="0" t="0" r="r" b="b"/>
              <a:pathLst>
                <a:path w="63" h="124">
                  <a:moveTo>
                    <a:pt x="49" y="124"/>
                  </a:moveTo>
                  <a:lnTo>
                    <a:pt x="0" y="7"/>
                  </a:lnTo>
                  <a:lnTo>
                    <a:pt x="35" y="7"/>
                  </a:lnTo>
                  <a:lnTo>
                    <a:pt x="63" y="0"/>
                  </a:lnTo>
                  <a:lnTo>
                    <a:pt x="49" y="124"/>
                  </a:lnTo>
                  <a:close/>
                </a:path>
              </a:pathLst>
            </a:custGeom>
            <a:solidFill>
              <a:srgbClr val="000000"/>
            </a:solidFill>
            <a:ln w="9525">
              <a:noFill/>
              <a:round/>
              <a:headEnd/>
              <a:tailEnd/>
            </a:ln>
          </p:spPr>
          <p:txBody>
            <a:bodyPr/>
            <a:lstStyle/>
            <a:p>
              <a:endParaRPr lang="en-US"/>
            </a:p>
          </p:txBody>
        </p:sp>
        <p:sp>
          <p:nvSpPr>
            <p:cNvPr id="196719" name="Line 111"/>
            <p:cNvSpPr>
              <a:spLocks noChangeShapeType="1"/>
            </p:cNvSpPr>
            <p:nvPr/>
          </p:nvSpPr>
          <p:spPr bwMode="auto">
            <a:xfrm>
              <a:off x="3001" y="2381"/>
              <a:ext cx="14" cy="103"/>
            </a:xfrm>
            <a:prstGeom prst="line">
              <a:avLst/>
            </a:prstGeom>
            <a:noFill/>
            <a:ln w="26988">
              <a:solidFill>
                <a:srgbClr val="000000"/>
              </a:solidFill>
              <a:round/>
              <a:headEnd/>
              <a:tailEnd/>
            </a:ln>
          </p:spPr>
          <p:txBody>
            <a:bodyPr/>
            <a:lstStyle/>
            <a:p>
              <a:endParaRPr lang="en-US"/>
            </a:p>
          </p:txBody>
        </p:sp>
      </p:grpSp>
      <p:grpSp>
        <p:nvGrpSpPr>
          <p:cNvPr id="196720" name="Group 112"/>
          <p:cNvGrpSpPr>
            <a:grpSpLocks/>
          </p:cNvGrpSpPr>
          <p:nvPr/>
        </p:nvGrpSpPr>
        <p:grpSpPr bwMode="auto">
          <a:xfrm>
            <a:off x="6478588" y="4019550"/>
            <a:ext cx="285750" cy="123825"/>
            <a:chOff x="3513" y="1968"/>
            <a:chExt cx="180" cy="69"/>
          </a:xfrm>
        </p:grpSpPr>
        <p:sp>
          <p:nvSpPr>
            <p:cNvPr id="196721" name="Freeform 113"/>
            <p:cNvSpPr>
              <a:spLocks/>
            </p:cNvSpPr>
            <p:nvPr/>
          </p:nvSpPr>
          <p:spPr bwMode="auto">
            <a:xfrm>
              <a:off x="3568" y="1968"/>
              <a:ext cx="125" cy="69"/>
            </a:xfrm>
            <a:custGeom>
              <a:avLst/>
              <a:gdLst/>
              <a:ahLst/>
              <a:cxnLst>
                <a:cxn ang="0">
                  <a:pos x="125" y="0"/>
                </a:cxn>
                <a:cxn ang="0">
                  <a:pos x="21" y="69"/>
                </a:cxn>
                <a:cxn ang="0">
                  <a:pos x="14" y="42"/>
                </a:cxn>
                <a:cxn ang="0">
                  <a:pos x="0" y="14"/>
                </a:cxn>
                <a:cxn ang="0">
                  <a:pos x="125" y="0"/>
                </a:cxn>
              </a:cxnLst>
              <a:rect l="0" t="0" r="r" b="b"/>
              <a:pathLst>
                <a:path w="125" h="69">
                  <a:moveTo>
                    <a:pt x="125" y="0"/>
                  </a:moveTo>
                  <a:lnTo>
                    <a:pt x="21" y="69"/>
                  </a:lnTo>
                  <a:lnTo>
                    <a:pt x="14" y="42"/>
                  </a:lnTo>
                  <a:lnTo>
                    <a:pt x="0" y="14"/>
                  </a:lnTo>
                  <a:lnTo>
                    <a:pt x="125" y="0"/>
                  </a:lnTo>
                  <a:close/>
                </a:path>
              </a:pathLst>
            </a:custGeom>
            <a:solidFill>
              <a:srgbClr val="000000"/>
            </a:solidFill>
            <a:ln w="9525">
              <a:noFill/>
              <a:round/>
              <a:headEnd/>
              <a:tailEnd/>
            </a:ln>
          </p:spPr>
          <p:txBody>
            <a:bodyPr/>
            <a:lstStyle/>
            <a:p>
              <a:endParaRPr lang="en-US"/>
            </a:p>
          </p:txBody>
        </p:sp>
        <p:sp>
          <p:nvSpPr>
            <p:cNvPr id="196722" name="Line 114"/>
            <p:cNvSpPr>
              <a:spLocks noChangeShapeType="1"/>
            </p:cNvSpPr>
            <p:nvPr/>
          </p:nvSpPr>
          <p:spPr bwMode="auto">
            <a:xfrm flipV="1">
              <a:off x="3513" y="2003"/>
              <a:ext cx="62" cy="20"/>
            </a:xfrm>
            <a:prstGeom prst="line">
              <a:avLst/>
            </a:prstGeom>
            <a:noFill/>
            <a:ln w="26988">
              <a:solidFill>
                <a:srgbClr val="000000"/>
              </a:solidFill>
              <a:round/>
              <a:headEnd/>
              <a:tailEnd/>
            </a:ln>
          </p:spPr>
          <p:txBody>
            <a:bodyPr/>
            <a:lstStyle/>
            <a:p>
              <a:endParaRPr lang="en-US"/>
            </a:p>
          </p:txBody>
        </p:sp>
      </p:grpSp>
      <p:grpSp>
        <p:nvGrpSpPr>
          <p:cNvPr id="196723" name="Group 115"/>
          <p:cNvGrpSpPr>
            <a:grpSpLocks/>
          </p:cNvGrpSpPr>
          <p:nvPr/>
        </p:nvGrpSpPr>
        <p:grpSpPr bwMode="auto">
          <a:xfrm>
            <a:off x="7092950" y="3933825"/>
            <a:ext cx="361950" cy="98425"/>
            <a:chOff x="3900" y="1920"/>
            <a:chExt cx="228" cy="55"/>
          </a:xfrm>
        </p:grpSpPr>
        <p:sp>
          <p:nvSpPr>
            <p:cNvPr id="196724" name="Freeform 116"/>
            <p:cNvSpPr>
              <a:spLocks/>
            </p:cNvSpPr>
            <p:nvPr/>
          </p:nvSpPr>
          <p:spPr bwMode="auto">
            <a:xfrm>
              <a:off x="4004" y="1920"/>
              <a:ext cx="124" cy="55"/>
            </a:xfrm>
            <a:custGeom>
              <a:avLst/>
              <a:gdLst/>
              <a:ahLst/>
              <a:cxnLst>
                <a:cxn ang="0">
                  <a:pos x="124" y="34"/>
                </a:cxn>
                <a:cxn ang="0">
                  <a:pos x="0" y="55"/>
                </a:cxn>
                <a:cxn ang="0">
                  <a:pos x="7" y="28"/>
                </a:cxn>
                <a:cxn ang="0">
                  <a:pos x="7" y="0"/>
                </a:cxn>
                <a:cxn ang="0">
                  <a:pos x="124" y="34"/>
                </a:cxn>
              </a:cxnLst>
              <a:rect l="0" t="0" r="r" b="b"/>
              <a:pathLst>
                <a:path w="124" h="55">
                  <a:moveTo>
                    <a:pt x="124" y="34"/>
                  </a:moveTo>
                  <a:lnTo>
                    <a:pt x="0" y="55"/>
                  </a:lnTo>
                  <a:lnTo>
                    <a:pt x="7" y="28"/>
                  </a:lnTo>
                  <a:lnTo>
                    <a:pt x="7" y="0"/>
                  </a:lnTo>
                  <a:lnTo>
                    <a:pt x="124" y="34"/>
                  </a:lnTo>
                  <a:close/>
                </a:path>
              </a:pathLst>
            </a:custGeom>
            <a:solidFill>
              <a:srgbClr val="000000"/>
            </a:solidFill>
            <a:ln w="9525">
              <a:noFill/>
              <a:round/>
              <a:headEnd/>
              <a:tailEnd/>
            </a:ln>
          </p:spPr>
          <p:txBody>
            <a:bodyPr/>
            <a:lstStyle/>
            <a:p>
              <a:endParaRPr lang="en-US"/>
            </a:p>
          </p:txBody>
        </p:sp>
        <p:sp>
          <p:nvSpPr>
            <p:cNvPr id="196725" name="Line 117"/>
            <p:cNvSpPr>
              <a:spLocks noChangeShapeType="1"/>
            </p:cNvSpPr>
            <p:nvPr/>
          </p:nvSpPr>
          <p:spPr bwMode="auto">
            <a:xfrm>
              <a:off x="3900" y="1934"/>
              <a:ext cx="104" cy="7"/>
            </a:xfrm>
            <a:prstGeom prst="line">
              <a:avLst/>
            </a:prstGeom>
            <a:noFill/>
            <a:ln w="26988">
              <a:solidFill>
                <a:srgbClr val="000000"/>
              </a:solidFill>
              <a:round/>
              <a:headEnd/>
              <a:tailEnd/>
            </a:ln>
          </p:spPr>
          <p:txBody>
            <a:bodyPr/>
            <a:lstStyle/>
            <a:p>
              <a:endParaRPr lang="en-US"/>
            </a:p>
          </p:txBody>
        </p:sp>
      </p:grpSp>
      <p:grpSp>
        <p:nvGrpSpPr>
          <p:cNvPr id="196726" name="Group 118"/>
          <p:cNvGrpSpPr>
            <a:grpSpLocks/>
          </p:cNvGrpSpPr>
          <p:nvPr/>
        </p:nvGrpSpPr>
        <p:grpSpPr bwMode="auto">
          <a:xfrm>
            <a:off x="7740650" y="3984625"/>
            <a:ext cx="350838" cy="109538"/>
            <a:chOff x="4308" y="1948"/>
            <a:chExt cx="221" cy="62"/>
          </a:xfrm>
        </p:grpSpPr>
        <p:sp>
          <p:nvSpPr>
            <p:cNvPr id="196727" name="Freeform 119"/>
            <p:cNvSpPr>
              <a:spLocks/>
            </p:cNvSpPr>
            <p:nvPr/>
          </p:nvSpPr>
          <p:spPr bwMode="auto">
            <a:xfrm>
              <a:off x="4412" y="1948"/>
              <a:ext cx="117" cy="62"/>
            </a:xfrm>
            <a:custGeom>
              <a:avLst/>
              <a:gdLst/>
              <a:ahLst/>
              <a:cxnLst>
                <a:cxn ang="0">
                  <a:pos x="117" y="41"/>
                </a:cxn>
                <a:cxn ang="0">
                  <a:pos x="0" y="62"/>
                </a:cxn>
                <a:cxn ang="0">
                  <a:pos x="0" y="27"/>
                </a:cxn>
                <a:cxn ang="0">
                  <a:pos x="0" y="0"/>
                </a:cxn>
                <a:cxn ang="0">
                  <a:pos x="117" y="41"/>
                </a:cxn>
              </a:cxnLst>
              <a:rect l="0" t="0" r="r" b="b"/>
              <a:pathLst>
                <a:path w="117" h="62">
                  <a:moveTo>
                    <a:pt x="117" y="41"/>
                  </a:moveTo>
                  <a:lnTo>
                    <a:pt x="0" y="62"/>
                  </a:lnTo>
                  <a:lnTo>
                    <a:pt x="0" y="27"/>
                  </a:lnTo>
                  <a:lnTo>
                    <a:pt x="0" y="0"/>
                  </a:lnTo>
                  <a:lnTo>
                    <a:pt x="117" y="41"/>
                  </a:lnTo>
                  <a:close/>
                </a:path>
              </a:pathLst>
            </a:custGeom>
            <a:solidFill>
              <a:srgbClr val="000000"/>
            </a:solidFill>
            <a:ln w="9525">
              <a:noFill/>
              <a:round/>
              <a:headEnd/>
              <a:tailEnd/>
            </a:ln>
          </p:spPr>
          <p:txBody>
            <a:bodyPr/>
            <a:lstStyle/>
            <a:p>
              <a:endParaRPr lang="en-US"/>
            </a:p>
          </p:txBody>
        </p:sp>
        <p:sp>
          <p:nvSpPr>
            <p:cNvPr id="196728" name="Line 120"/>
            <p:cNvSpPr>
              <a:spLocks noChangeShapeType="1"/>
            </p:cNvSpPr>
            <p:nvPr/>
          </p:nvSpPr>
          <p:spPr bwMode="auto">
            <a:xfrm>
              <a:off x="4308" y="1961"/>
              <a:ext cx="97" cy="7"/>
            </a:xfrm>
            <a:prstGeom prst="line">
              <a:avLst/>
            </a:prstGeom>
            <a:noFill/>
            <a:ln w="26988">
              <a:solidFill>
                <a:srgbClr val="000000"/>
              </a:solidFill>
              <a:round/>
              <a:headEnd/>
              <a:tailEnd/>
            </a:ln>
          </p:spPr>
          <p:txBody>
            <a:bodyPr/>
            <a:lstStyle/>
            <a:p>
              <a:endParaRPr lang="en-US"/>
            </a:p>
          </p:txBody>
        </p:sp>
      </p:grpSp>
      <p:grpSp>
        <p:nvGrpSpPr>
          <p:cNvPr id="196729" name="Group 121"/>
          <p:cNvGrpSpPr>
            <a:grpSpLocks/>
          </p:cNvGrpSpPr>
          <p:nvPr/>
        </p:nvGrpSpPr>
        <p:grpSpPr bwMode="auto">
          <a:xfrm>
            <a:off x="8004175" y="5064125"/>
            <a:ext cx="361950" cy="98425"/>
            <a:chOff x="4474" y="2553"/>
            <a:chExt cx="228" cy="55"/>
          </a:xfrm>
        </p:grpSpPr>
        <p:sp>
          <p:nvSpPr>
            <p:cNvPr id="196730" name="Freeform 122"/>
            <p:cNvSpPr>
              <a:spLocks/>
            </p:cNvSpPr>
            <p:nvPr/>
          </p:nvSpPr>
          <p:spPr bwMode="auto">
            <a:xfrm>
              <a:off x="4585" y="2553"/>
              <a:ext cx="117" cy="55"/>
            </a:xfrm>
            <a:custGeom>
              <a:avLst/>
              <a:gdLst/>
              <a:ahLst/>
              <a:cxnLst>
                <a:cxn ang="0">
                  <a:pos x="117" y="34"/>
                </a:cxn>
                <a:cxn ang="0">
                  <a:pos x="0" y="55"/>
                </a:cxn>
                <a:cxn ang="0">
                  <a:pos x="0" y="27"/>
                </a:cxn>
                <a:cxn ang="0">
                  <a:pos x="0" y="0"/>
                </a:cxn>
                <a:cxn ang="0">
                  <a:pos x="117" y="34"/>
                </a:cxn>
              </a:cxnLst>
              <a:rect l="0" t="0" r="r" b="b"/>
              <a:pathLst>
                <a:path w="117" h="55">
                  <a:moveTo>
                    <a:pt x="117" y="34"/>
                  </a:moveTo>
                  <a:lnTo>
                    <a:pt x="0" y="55"/>
                  </a:lnTo>
                  <a:lnTo>
                    <a:pt x="0" y="27"/>
                  </a:lnTo>
                  <a:lnTo>
                    <a:pt x="0" y="0"/>
                  </a:lnTo>
                  <a:lnTo>
                    <a:pt x="117" y="34"/>
                  </a:lnTo>
                  <a:close/>
                </a:path>
              </a:pathLst>
            </a:custGeom>
            <a:solidFill>
              <a:srgbClr val="000000"/>
            </a:solidFill>
            <a:ln w="9525">
              <a:noFill/>
              <a:round/>
              <a:headEnd/>
              <a:tailEnd/>
            </a:ln>
          </p:spPr>
          <p:txBody>
            <a:bodyPr/>
            <a:lstStyle/>
            <a:p>
              <a:endParaRPr lang="en-US"/>
            </a:p>
          </p:txBody>
        </p:sp>
        <p:sp>
          <p:nvSpPr>
            <p:cNvPr id="196731" name="Line 123"/>
            <p:cNvSpPr>
              <a:spLocks noChangeShapeType="1"/>
            </p:cNvSpPr>
            <p:nvPr/>
          </p:nvSpPr>
          <p:spPr bwMode="auto">
            <a:xfrm>
              <a:off x="4474" y="2567"/>
              <a:ext cx="104" cy="7"/>
            </a:xfrm>
            <a:prstGeom prst="line">
              <a:avLst/>
            </a:prstGeom>
            <a:noFill/>
            <a:ln w="26988">
              <a:solidFill>
                <a:srgbClr val="000000"/>
              </a:solidFill>
              <a:round/>
              <a:headEnd/>
              <a:tailEnd/>
            </a:ln>
          </p:spPr>
          <p:txBody>
            <a:bodyPr/>
            <a:lstStyle/>
            <a:p>
              <a:endParaRPr lang="en-US"/>
            </a:p>
          </p:txBody>
        </p:sp>
      </p:grpSp>
      <p:grpSp>
        <p:nvGrpSpPr>
          <p:cNvPr id="196732" name="Group 124"/>
          <p:cNvGrpSpPr>
            <a:grpSpLocks/>
          </p:cNvGrpSpPr>
          <p:nvPr/>
        </p:nvGrpSpPr>
        <p:grpSpPr bwMode="auto">
          <a:xfrm>
            <a:off x="6423025" y="4879975"/>
            <a:ext cx="285750" cy="98425"/>
            <a:chOff x="3478" y="2450"/>
            <a:chExt cx="180" cy="55"/>
          </a:xfrm>
        </p:grpSpPr>
        <p:sp>
          <p:nvSpPr>
            <p:cNvPr id="196733" name="Freeform 125"/>
            <p:cNvSpPr>
              <a:spLocks/>
            </p:cNvSpPr>
            <p:nvPr/>
          </p:nvSpPr>
          <p:spPr bwMode="auto">
            <a:xfrm>
              <a:off x="3541" y="2450"/>
              <a:ext cx="117" cy="55"/>
            </a:xfrm>
            <a:custGeom>
              <a:avLst/>
              <a:gdLst/>
              <a:ahLst/>
              <a:cxnLst>
                <a:cxn ang="0">
                  <a:pos x="117" y="48"/>
                </a:cxn>
                <a:cxn ang="0">
                  <a:pos x="0" y="55"/>
                </a:cxn>
                <a:cxn ang="0">
                  <a:pos x="0" y="27"/>
                </a:cxn>
                <a:cxn ang="0">
                  <a:pos x="6" y="0"/>
                </a:cxn>
                <a:cxn ang="0">
                  <a:pos x="117" y="48"/>
                </a:cxn>
              </a:cxnLst>
              <a:rect l="0" t="0" r="r" b="b"/>
              <a:pathLst>
                <a:path w="117" h="55">
                  <a:moveTo>
                    <a:pt x="117" y="48"/>
                  </a:moveTo>
                  <a:lnTo>
                    <a:pt x="0" y="55"/>
                  </a:lnTo>
                  <a:lnTo>
                    <a:pt x="0" y="27"/>
                  </a:lnTo>
                  <a:lnTo>
                    <a:pt x="6" y="0"/>
                  </a:lnTo>
                  <a:lnTo>
                    <a:pt x="117" y="48"/>
                  </a:lnTo>
                  <a:close/>
                </a:path>
              </a:pathLst>
            </a:custGeom>
            <a:solidFill>
              <a:srgbClr val="000000"/>
            </a:solidFill>
            <a:ln w="9525">
              <a:noFill/>
              <a:round/>
              <a:headEnd/>
              <a:tailEnd/>
            </a:ln>
          </p:spPr>
          <p:txBody>
            <a:bodyPr/>
            <a:lstStyle/>
            <a:p>
              <a:endParaRPr lang="en-US"/>
            </a:p>
          </p:txBody>
        </p:sp>
        <p:sp>
          <p:nvSpPr>
            <p:cNvPr id="196734" name="Line 126"/>
            <p:cNvSpPr>
              <a:spLocks noChangeShapeType="1"/>
            </p:cNvSpPr>
            <p:nvPr/>
          </p:nvSpPr>
          <p:spPr bwMode="auto">
            <a:xfrm>
              <a:off x="3478" y="2457"/>
              <a:ext cx="56" cy="13"/>
            </a:xfrm>
            <a:prstGeom prst="line">
              <a:avLst/>
            </a:prstGeom>
            <a:noFill/>
            <a:ln w="26988">
              <a:solidFill>
                <a:srgbClr val="000000"/>
              </a:solidFill>
              <a:round/>
              <a:headEnd/>
              <a:tailEnd/>
            </a:ln>
          </p:spPr>
          <p:txBody>
            <a:bodyPr/>
            <a:lstStyle/>
            <a:p>
              <a:endParaRPr lang="en-US"/>
            </a:p>
          </p:txBody>
        </p:sp>
      </p:grpSp>
      <p:grpSp>
        <p:nvGrpSpPr>
          <p:cNvPr id="196735" name="Group 127"/>
          <p:cNvGrpSpPr>
            <a:grpSpLocks/>
          </p:cNvGrpSpPr>
          <p:nvPr/>
        </p:nvGrpSpPr>
        <p:grpSpPr bwMode="auto">
          <a:xfrm>
            <a:off x="7443788" y="5162550"/>
            <a:ext cx="296862" cy="171450"/>
            <a:chOff x="4121" y="2608"/>
            <a:chExt cx="187" cy="96"/>
          </a:xfrm>
        </p:grpSpPr>
        <p:sp>
          <p:nvSpPr>
            <p:cNvPr id="196736" name="Freeform 128"/>
            <p:cNvSpPr>
              <a:spLocks/>
            </p:cNvSpPr>
            <p:nvPr/>
          </p:nvSpPr>
          <p:spPr bwMode="auto">
            <a:xfrm>
              <a:off x="4197" y="2608"/>
              <a:ext cx="111" cy="82"/>
            </a:xfrm>
            <a:custGeom>
              <a:avLst/>
              <a:gdLst/>
              <a:ahLst/>
              <a:cxnLst>
                <a:cxn ang="0">
                  <a:pos x="111" y="0"/>
                </a:cxn>
                <a:cxn ang="0">
                  <a:pos x="28" y="82"/>
                </a:cxn>
                <a:cxn ang="0">
                  <a:pos x="14" y="55"/>
                </a:cxn>
                <a:cxn ang="0">
                  <a:pos x="0" y="27"/>
                </a:cxn>
                <a:cxn ang="0">
                  <a:pos x="111" y="0"/>
                </a:cxn>
              </a:cxnLst>
              <a:rect l="0" t="0" r="r" b="b"/>
              <a:pathLst>
                <a:path w="111" h="82">
                  <a:moveTo>
                    <a:pt x="111" y="0"/>
                  </a:moveTo>
                  <a:lnTo>
                    <a:pt x="28" y="82"/>
                  </a:lnTo>
                  <a:lnTo>
                    <a:pt x="14" y="55"/>
                  </a:lnTo>
                  <a:lnTo>
                    <a:pt x="0" y="27"/>
                  </a:lnTo>
                  <a:lnTo>
                    <a:pt x="111" y="0"/>
                  </a:lnTo>
                  <a:close/>
                </a:path>
              </a:pathLst>
            </a:custGeom>
            <a:solidFill>
              <a:srgbClr val="000000"/>
            </a:solidFill>
            <a:ln w="9525">
              <a:noFill/>
              <a:round/>
              <a:headEnd/>
              <a:tailEnd/>
            </a:ln>
          </p:spPr>
          <p:txBody>
            <a:bodyPr/>
            <a:lstStyle/>
            <a:p>
              <a:endParaRPr lang="en-US"/>
            </a:p>
          </p:txBody>
        </p:sp>
        <p:sp>
          <p:nvSpPr>
            <p:cNvPr id="196737" name="Line 129"/>
            <p:cNvSpPr>
              <a:spLocks noChangeShapeType="1"/>
            </p:cNvSpPr>
            <p:nvPr/>
          </p:nvSpPr>
          <p:spPr bwMode="auto">
            <a:xfrm flipV="1">
              <a:off x="4121" y="2656"/>
              <a:ext cx="83" cy="48"/>
            </a:xfrm>
            <a:prstGeom prst="line">
              <a:avLst/>
            </a:prstGeom>
            <a:noFill/>
            <a:ln w="26988">
              <a:solidFill>
                <a:srgbClr val="000000"/>
              </a:solidFill>
              <a:round/>
              <a:headEnd/>
              <a:tailEnd/>
            </a:ln>
          </p:spPr>
          <p:txBody>
            <a:bodyPr/>
            <a:lstStyle/>
            <a:p>
              <a:endParaRPr lang="en-US"/>
            </a:p>
          </p:txBody>
        </p:sp>
      </p:grpSp>
      <p:grpSp>
        <p:nvGrpSpPr>
          <p:cNvPr id="196738" name="Group 130"/>
          <p:cNvGrpSpPr>
            <a:grpSpLocks/>
          </p:cNvGrpSpPr>
          <p:nvPr/>
        </p:nvGrpSpPr>
        <p:grpSpPr bwMode="auto">
          <a:xfrm>
            <a:off x="7443788" y="4732338"/>
            <a:ext cx="252412" cy="233362"/>
            <a:chOff x="4121" y="2367"/>
            <a:chExt cx="159" cy="131"/>
          </a:xfrm>
        </p:grpSpPr>
        <p:sp>
          <p:nvSpPr>
            <p:cNvPr id="196739" name="Freeform 131"/>
            <p:cNvSpPr>
              <a:spLocks/>
            </p:cNvSpPr>
            <p:nvPr/>
          </p:nvSpPr>
          <p:spPr bwMode="auto">
            <a:xfrm>
              <a:off x="4170" y="2402"/>
              <a:ext cx="110" cy="96"/>
            </a:xfrm>
            <a:custGeom>
              <a:avLst/>
              <a:gdLst/>
              <a:ahLst/>
              <a:cxnLst>
                <a:cxn ang="0">
                  <a:pos x="110" y="96"/>
                </a:cxn>
                <a:cxn ang="0">
                  <a:pos x="0" y="41"/>
                </a:cxn>
                <a:cxn ang="0">
                  <a:pos x="20" y="20"/>
                </a:cxn>
                <a:cxn ang="0">
                  <a:pos x="34" y="0"/>
                </a:cxn>
                <a:cxn ang="0">
                  <a:pos x="110" y="96"/>
                </a:cxn>
              </a:cxnLst>
              <a:rect l="0" t="0" r="r" b="b"/>
              <a:pathLst>
                <a:path w="110" h="96">
                  <a:moveTo>
                    <a:pt x="110" y="96"/>
                  </a:moveTo>
                  <a:lnTo>
                    <a:pt x="0" y="41"/>
                  </a:lnTo>
                  <a:lnTo>
                    <a:pt x="20" y="20"/>
                  </a:lnTo>
                  <a:lnTo>
                    <a:pt x="34" y="0"/>
                  </a:lnTo>
                  <a:lnTo>
                    <a:pt x="110" y="96"/>
                  </a:lnTo>
                  <a:close/>
                </a:path>
              </a:pathLst>
            </a:custGeom>
            <a:solidFill>
              <a:srgbClr val="000000"/>
            </a:solidFill>
            <a:ln w="9525">
              <a:noFill/>
              <a:round/>
              <a:headEnd/>
              <a:tailEnd/>
            </a:ln>
          </p:spPr>
          <p:txBody>
            <a:bodyPr/>
            <a:lstStyle/>
            <a:p>
              <a:endParaRPr lang="en-US"/>
            </a:p>
          </p:txBody>
        </p:sp>
        <p:sp>
          <p:nvSpPr>
            <p:cNvPr id="196740" name="Line 132"/>
            <p:cNvSpPr>
              <a:spLocks noChangeShapeType="1"/>
            </p:cNvSpPr>
            <p:nvPr/>
          </p:nvSpPr>
          <p:spPr bwMode="auto">
            <a:xfrm>
              <a:off x="4121" y="2367"/>
              <a:ext cx="63" cy="48"/>
            </a:xfrm>
            <a:prstGeom prst="line">
              <a:avLst/>
            </a:prstGeom>
            <a:noFill/>
            <a:ln w="26988">
              <a:solidFill>
                <a:srgbClr val="000000"/>
              </a:solidFill>
              <a:round/>
              <a:headEnd/>
              <a:tailEnd/>
            </a:ln>
          </p:spPr>
          <p:txBody>
            <a:bodyPr/>
            <a:lstStyle/>
            <a:p>
              <a:endParaRPr lang="en-US"/>
            </a:p>
          </p:txBody>
        </p:sp>
      </p:grpSp>
      <p:grpSp>
        <p:nvGrpSpPr>
          <p:cNvPr id="196741" name="Group 133"/>
          <p:cNvGrpSpPr>
            <a:grpSpLocks/>
          </p:cNvGrpSpPr>
          <p:nvPr/>
        </p:nvGrpSpPr>
        <p:grpSpPr bwMode="auto">
          <a:xfrm>
            <a:off x="6972300" y="5113338"/>
            <a:ext cx="252413" cy="233362"/>
            <a:chOff x="3824" y="2580"/>
            <a:chExt cx="159" cy="131"/>
          </a:xfrm>
        </p:grpSpPr>
        <p:sp>
          <p:nvSpPr>
            <p:cNvPr id="196742" name="Freeform 134"/>
            <p:cNvSpPr>
              <a:spLocks/>
            </p:cNvSpPr>
            <p:nvPr/>
          </p:nvSpPr>
          <p:spPr bwMode="auto">
            <a:xfrm>
              <a:off x="3872" y="2615"/>
              <a:ext cx="111" cy="96"/>
            </a:xfrm>
            <a:custGeom>
              <a:avLst/>
              <a:gdLst/>
              <a:ahLst/>
              <a:cxnLst>
                <a:cxn ang="0">
                  <a:pos x="111" y="96"/>
                </a:cxn>
                <a:cxn ang="0">
                  <a:pos x="0" y="48"/>
                </a:cxn>
                <a:cxn ang="0">
                  <a:pos x="21" y="27"/>
                </a:cxn>
                <a:cxn ang="0">
                  <a:pos x="42" y="0"/>
                </a:cxn>
                <a:cxn ang="0">
                  <a:pos x="111" y="96"/>
                </a:cxn>
              </a:cxnLst>
              <a:rect l="0" t="0" r="r" b="b"/>
              <a:pathLst>
                <a:path w="111" h="96">
                  <a:moveTo>
                    <a:pt x="111" y="96"/>
                  </a:moveTo>
                  <a:lnTo>
                    <a:pt x="0" y="48"/>
                  </a:lnTo>
                  <a:lnTo>
                    <a:pt x="21" y="27"/>
                  </a:lnTo>
                  <a:lnTo>
                    <a:pt x="42" y="0"/>
                  </a:lnTo>
                  <a:lnTo>
                    <a:pt x="111" y="96"/>
                  </a:lnTo>
                  <a:close/>
                </a:path>
              </a:pathLst>
            </a:custGeom>
            <a:solidFill>
              <a:srgbClr val="000000"/>
            </a:solidFill>
            <a:ln w="9525">
              <a:noFill/>
              <a:round/>
              <a:headEnd/>
              <a:tailEnd/>
            </a:ln>
          </p:spPr>
          <p:txBody>
            <a:bodyPr/>
            <a:lstStyle/>
            <a:p>
              <a:endParaRPr lang="en-US"/>
            </a:p>
          </p:txBody>
        </p:sp>
        <p:sp>
          <p:nvSpPr>
            <p:cNvPr id="196743" name="Line 135"/>
            <p:cNvSpPr>
              <a:spLocks noChangeShapeType="1"/>
            </p:cNvSpPr>
            <p:nvPr/>
          </p:nvSpPr>
          <p:spPr bwMode="auto">
            <a:xfrm>
              <a:off x="3824" y="2580"/>
              <a:ext cx="62" cy="55"/>
            </a:xfrm>
            <a:prstGeom prst="line">
              <a:avLst/>
            </a:prstGeom>
            <a:noFill/>
            <a:ln w="26988">
              <a:solidFill>
                <a:srgbClr val="000000"/>
              </a:solidFill>
              <a:round/>
              <a:headEnd/>
              <a:tailEnd/>
            </a:ln>
          </p:spPr>
          <p:txBody>
            <a:bodyPr/>
            <a:lstStyle/>
            <a:p>
              <a:endParaRPr lang="en-US"/>
            </a:p>
          </p:txBody>
        </p:sp>
      </p:grpSp>
      <p:grpSp>
        <p:nvGrpSpPr>
          <p:cNvPr id="196744" name="Group 136"/>
          <p:cNvGrpSpPr>
            <a:grpSpLocks/>
          </p:cNvGrpSpPr>
          <p:nvPr/>
        </p:nvGrpSpPr>
        <p:grpSpPr bwMode="auto">
          <a:xfrm>
            <a:off x="7016750" y="4684713"/>
            <a:ext cx="207963" cy="207962"/>
            <a:chOff x="3852" y="2340"/>
            <a:chExt cx="131" cy="117"/>
          </a:xfrm>
        </p:grpSpPr>
        <p:sp>
          <p:nvSpPr>
            <p:cNvPr id="196745" name="Freeform 137"/>
            <p:cNvSpPr>
              <a:spLocks/>
            </p:cNvSpPr>
            <p:nvPr/>
          </p:nvSpPr>
          <p:spPr bwMode="auto">
            <a:xfrm>
              <a:off x="3879" y="2340"/>
              <a:ext cx="104" cy="103"/>
            </a:xfrm>
            <a:custGeom>
              <a:avLst/>
              <a:gdLst/>
              <a:ahLst/>
              <a:cxnLst>
                <a:cxn ang="0">
                  <a:pos x="104" y="0"/>
                </a:cxn>
                <a:cxn ang="0">
                  <a:pos x="42" y="103"/>
                </a:cxn>
                <a:cxn ang="0">
                  <a:pos x="21" y="82"/>
                </a:cxn>
                <a:cxn ang="0">
                  <a:pos x="0" y="62"/>
                </a:cxn>
                <a:cxn ang="0">
                  <a:pos x="104" y="0"/>
                </a:cxn>
              </a:cxnLst>
              <a:rect l="0" t="0" r="r" b="b"/>
              <a:pathLst>
                <a:path w="104" h="103">
                  <a:moveTo>
                    <a:pt x="104" y="0"/>
                  </a:moveTo>
                  <a:lnTo>
                    <a:pt x="42" y="103"/>
                  </a:lnTo>
                  <a:lnTo>
                    <a:pt x="21" y="82"/>
                  </a:lnTo>
                  <a:lnTo>
                    <a:pt x="0" y="62"/>
                  </a:lnTo>
                  <a:lnTo>
                    <a:pt x="104" y="0"/>
                  </a:lnTo>
                  <a:close/>
                </a:path>
              </a:pathLst>
            </a:custGeom>
            <a:solidFill>
              <a:srgbClr val="000000"/>
            </a:solidFill>
            <a:ln w="9525">
              <a:noFill/>
              <a:round/>
              <a:headEnd/>
              <a:tailEnd/>
            </a:ln>
          </p:spPr>
          <p:txBody>
            <a:bodyPr/>
            <a:lstStyle/>
            <a:p>
              <a:endParaRPr lang="en-US"/>
            </a:p>
          </p:txBody>
        </p:sp>
        <p:sp>
          <p:nvSpPr>
            <p:cNvPr id="196746" name="Line 138"/>
            <p:cNvSpPr>
              <a:spLocks noChangeShapeType="1"/>
            </p:cNvSpPr>
            <p:nvPr/>
          </p:nvSpPr>
          <p:spPr bwMode="auto">
            <a:xfrm flipV="1">
              <a:off x="3852" y="2415"/>
              <a:ext cx="41" cy="42"/>
            </a:xfrm>
            <a:prstGeom prst="line">
              <a:avLst/>
            </a:prstGeom>
            <a:noFill/>
            <a:ln w="26988">
              <a:solidFill>
                <a:srgbClr val="000000"/>
              </a:solidFill>
              <a:round/>
              <a:headEnd/>
              <a:tailEnd/>
            </a:ln>
          </p:spPr>
          <p:txBody>
            <a:bodyPr/>
            <a:lstStyle/>
            <a:p>
              <a:endParaRPr lang="en-US"/>
            </a:p>
          </p:txBody>
        </p:sp>
      </p:grpSp>
      <p:grpSp>
        <p:nvGrpSpPr>
          <p:cNvPr id="196747" name="Group 139"/>
          <p:cNvGrpSpPr>
            <a:grpSpLocks/>
          </p:cNvGrpSpPr>
          <p:nvPr/>
        </p:nvGrpSpPr>
        <p:grpSpPr bwMode="auto">
          <a:xfrm>
            <a:off x="5830888" y="5505450"/>
            <a:ext cx="165100" cy="284163"/>
            <a:chOff x="3105" y="2800"/>
            <a:chExt cx="104" cy="159"/>
          </a:xfrm>
        </p:grpSpPr>
        <p:sp>
          <p:nvSpPr>
            <p:cNvPr id="196748" name="Freeform 140"/>
            <p:cNvSpPr>
              <a:spLocks/>
            </p:cNvSpPr>
            <p:nvPr/>
          </p:nvSpPr>
          <p:spPr bwMode="auto">
            <a:xfrm>
              <a:off x="3119" y="2849"/>
              <a:ext cx="90" cy="110"/>
            </a:xfrm>
            <a:custGeom>
              <a:avLst/>
              <a:gdLst/>
              <a:ahLst/>
              <a:cxnLst>
                <a:cxn ang="0">
                  <a:pos x="90" y="110"/>
                </a:cxn>
                <a:cxn ang="0">
                  <a:pos x="0" y="27"/>
                </a:cxn>
                <a:cxn ang="0">
                  <a:pos x="27" y="13"/>
                </a:cxn>
                <a:cxn ang="0">
                  <a:pos x="55" y="0"/>
                </a:cxn>
                <a:cxn ang="0">
                  <a:pos x="90" y="110"/>
                </a:cxn>
              </a:cxnLst>
              <a:rect l="0" t="0" r="r" b="b"/>
              <a:pathLst>
                <a:path w="90" h="110">
                  <a:moveTo>
                    <a:pt x="90" y="110"/>
                  </a:moveTo>
                  <a:lnTo>
                    <a:pt x="0" y="27"/>
                  </a:lnTo>
                  <a:lnTo>
                    <a:pt x="27" y="13"/>
                  </a:lnTo>
                  <a:lnTo>
                    <a:pt x="55" y="0"/>
                  </a:lnTo>
                  <a:lnTo>
                    <a:pt x="90" y="110"/>
                  </a:lnTo>
                  <a:close/>
                </a:path>
              </a:pathLst>
            </a:custGeom>
            <a:solidFill>
              <a:srgbClr val="000000"/>
            </a:solidFill>
            <a:ln w="9525">
              <a:noFill/>
              <a:round/>
              <a:headEnd/>
              <a:tailEnd/>
            </a:ln>
          </p:spPr>
          <p:txBody>
            <a:bodyPr/>
            <a:lstStyle/>
            <a:p>
              <a:endParaRPr lang="en-US"/>
            </a:p>
          </p:txBody>
        </p:sp>
        <p:sp>
          <p:nvSpPr>
            <p:cNvPr id="196749" name="Line 141"/>
            <p:cNvSpPr>
              <a:spLocks noChangeShapeType="1"/>
            </p:cNvSpPr>
            <p:nvPr/>
          </p:nvSpPr>
          <p:spPr bwMode="auto">
            <a:xfrm>
              <a:off x="3105" y="2800"/>
              <a:ext cx="35" cy="56"/>
            </a:xfrm>
            <a:prstGeom prst="line">
              <a:avLst/>
            </a:prstGeom>
            <a:noFill/>
            <a:ln w="26988">
              <a:solidFill>
                <a:srgbClr val="000000"/>
              </a:solidFill>
              <a:round/>
              <a:headEnd/>
              <a:tailEnd/>
            </a:ln>
          </p:spPr>
          <p:txBody>
            <a:bodyPr/>
            <a:lstStyle/>
            <a:p>
              <a:endParaRPr lang="en-US"/>
            </a:p>
          </p:txBody>
        </p:sp>
      </p:grpSp>
      <p:grpSp>
        <p:nvGrpSpPr>
          <p:cNvPr id="196750" name="Group 142"/>
          <p:cNvGrpSpPr>
            <a:grpSpLocks/>
          </p:cNvGrpSpPr>
          <p:nvPr/>
        </p:nvGrpSpPr>
        <p:grpSpPr bwMode="auto">
          <a:xfrm>
            <a:off x="6181725" y="6021388"/>
            <a:ext cx="230188" cy="136525"/>
            <a:chOff x="3326" y="3089"/>
            <a:chExt cx="145" cy="76"/>
          </a:xfrm>
        </p:grpSpPr>
        <p:sp>
          <p:nvSpPr>
            <p:cNvPr id="196751" name="Freeform 143"/>
            <p:cNvSpPr>
              <a:spLocks/>
            </p:cNvSpPr>
            <p:nvPr/>
          </p:nvSpPr>
          <p:spPr bwMode="auto">
            <a:xfrm>
              <a:off x="3354" y="3089"/>
              <a:ext cx="117" cy="76"/>
            </a:xfrm>
            <a:custGeom>
              <a:avLst/>
              <a:gdLst/>
              <a:ahLst/>
              <a:cxnLst>
                <a:cxn ang="0">
                  <a:pos x="117" y="76"/>
                </a:cxn>
                <a:cxn ang="0">
                  <a:pos x="0" y="49"/>
                </a:cxn>
                <a:cxn ang="0">
                  <a:pos x="7" y="28"/>
                </a:cxn>
                <a:cxn ang="0">
                  <a:pos x="21" y="0"/>
                </a:cxn>
                <a:cxn ang="0">
                  <a:pos x="117" y="76"/>
                </a:cxn>
              </a:cxnLst>
              <a:rect l="0" t="0" r="r" b="b"/>
              <a:pathLst>
                <a:path w="117" h="76">
                  <a:moveTo>
                    <a:pt x="117" y="76"/>
                  </a:moveTo>
                  <a:lnTo>
                    <a:pt x="0" y="49"/>
                  </a:lnTo>
                  <a:lnTo>
                    <a:pt x="7" y="28"/>
                  </a:lnTo>
                  <a:lnTo>
                    <a:pt x="21" y="0"/>
                  </a:lnTo>
                  <a:lnTo>
                    <a:pt x="117" y="76"/>
                  </a:lnTo>
                  <a:close/>
                </a:path>
              </a:pathLst>
            </a:custGeom>
            <a:solidFill>
              <a:srgbClr val="000000"/>
            </a:solidFill>
            <a:ln w="9525">
              <a:noFill/>
              <a:round/>
              <a:headEnd/>
              <a:tailEnd/>
            </a:ln>
          </p:spPr>
          <p:txBody>
            <a:bodyPr/>
            <a:lstStyle/>
            <a:p>
              <a:endParaRPr lang="en-US"/>
            </a:p>
          </p:txBody>
        </p:sp>
        <p:sp>
          <p:nvSpPr>
            <p:cNvPr id="196752" name="Line 144"/>
            <p:cNvSpPr>
              <a:spLocks noChangeShapeType="1"/>
            </p:cNvSpPr>
            <p:nvPr/>
          </p:nvSpPr>
          <p:spPr bwMode="auto">
            <a:xfrm>
              <a:off x="3326" y="3096"/>
              <a:ext cx="28" cy="14"/>
            </a:xfrm>
            <a:prstGeom prst="line">
              <a:avLst/>
            </a:prstGeom>
            <a:noFill/>
            <a:ln w="26988">
              <a:solidFill>
                <a:srgbClr val="000000"/>
              </a:solidFill>
              <a:round/>
              <a:headEnd/>
              <a:tailEnd/>
            </a:ln>
          </p:spPr>
          <p:txBody>
            <a:bodyPr/>
            <a:lstStyle/>
            <a:p>
              <a:endParaRPr lang="en-US"/>
            </a:p>
          </p:txBody>
        </p:sp>
      </p:grpSp>
      <p:grpSp>
        <p:nvGrpSpPr>
          <p:cNvPr id="196753" name="Group 145"/>
          <p:cNvGrpSpPr>
            <a:grpSpLocks/>
          </p:cNvGrpSpPr>
          <p:nvPr/>
        </p:nvGrpSpPr>
        <p:grpSpPr bwMode="auto">
          <a:xfrm>
            <a:off x="6719888" y="6243638"/>
            <a:ext cx="241300" cy="134937"/>
            <a:chOff x="3665" y="3213"/>
            <a:chExt cx="152" cy="76"/>
          </a:xfrm>
        </p:grpSpPr>
        <p:sp>
          <p:nvSpPr>
            <p:cNvPr id="196754" name="Freeform 146"/>
            <p:cNvSpPr>
              <a:spLocks/>
            </p:cNvSpPr>
            <p:nvPr/>
          </p:nvSpPr>
          <p:spPr bwMode="auto">
            <a:xfrm>
              <a:off x="3693" y="3213"/>
              <a:ext cx="124" cy="76"/>
            </a:xfrm>
            <a:custGeom>
              <a:avLst/>
              <a:gdLst/>
              <a:ahLst/>
              <a:cxnLst>
                <a:cxn ang="0">
                  <a:pos x="124" y="76"/>
                </a:cxn>
                <a:cxn ang="0">
                  <a:pos x="0" y="48"/>
                </a:cxn>
                <a:cxn ang="0">
                  <a:pos x="14" y="28"/>
                </a:cxn>
                <a:cxn ang="0">
                  <a:pos x="27" y="0"/>
                </a:cxn>
                <a:cxn ang="0">
                  <a:pos x="124" y="76"/>
                </a:cxn>
              </a:cxnLst>
              <a:rect l="0" t="0" r="r" b="b"/>
              <a:pathLst>
                <a:path w="124" h="76">
                  <a:moveTo>
                    <a:pt x="124" y="76"/>
                  </a:moveTo>
                  <a:lnTo>
                    <a:pt x="0" y="48"/>
                  </a:lnTo>
                  <a:lnTo>
                    <a:pt x="14" y="28"/>
                  </a:lnTo>
                  <a:lnTo>
                    <a:pt x="27" y="0"/>
                  </a:lnTo>
                  <a:lnTo>
                    <a:pt x="124" y="76"/>
                  </a:lnTo>
                  <a:close/>
                </a:path>
              </a:pathLst>
            </a:custGeom>
            <a:solidFill>
              <a:srgbClr val="000000"/>
            </a:solidFill>
            <a:ln w="9525">
              <a:noFill/>
              <a:round/>
              <a:headEnd/>
              <a:tailEnd/>
            </a:ln>
          </p:spPr>
          <p:txBody>
            <a:bodyPr/>
            <a:lstStyle/>
            <a:p>
              <a:endParaRPr lang="en-US"/>
            </a:p>
          </p:txBody>
        </p:sp>
        <p:sp>
          <p:nvSpPr>
            <p:cNvPr id="196755" name="Line 147"/>
            <p:cNvSpPr>
              <a:spLocks noChangeShapeType="1"/>
            </p:cNvSpPr>
            <p:nvPr/>
          </p:nvSpPr>
          <p:spPr bwMode="auto">
            <a:xfrm>
              <a:off x="3665" y="3220"/>
              <a:ext cx="35" cy="14"/>
            </a:xfrm>
            <a:prstGeom prst="line">
              <a:avLst/>
            </a:prstGeom>
            <a:noFill/>
            <a:ln w="26988">
              <a:solidFill>
                <a:srgbClr val="000000"/>
              </a:solidFill>
              <a:round/>
              <a:headEnd/>
              <a:tailEnd/>
            </a:ln>
          </p:spPr>
          <p:txBody>
            <a:bodyPr/>
            <a:lstStyle/>
            <a:p>
              <a:endParaRPr lang="en-US"/>
            </a:p>
          </p:txBody>
        </p:sp>
      </p:grpSp>
      <p:grpSp>
        <p:nvGrpSpPr>
          <p:cNvPr id="196756" name="Group 148"/>
          <p:cNvGrpSpPr>
            <a:grpSpLocks/>
          </p:cNvGrpSpPr>
          <p:nvPr/>
        </p:nvGrpSpPr>
        <p:grpSpPr bwMode="auto">
          <a:xfrm>
            <a:off x="6675438" y="5986463"/>
            <a:ext cx="330200" cy="122237"/>
            <a:chOff x="3637" y="3069"/>
            <a:chExt cx="208" cy="69"/>
          </a:xfrm>
        </p:grpSpPr>
        <p:sp>
          <p:nvSpPr>
            <p:cNvPr id="196757" name="Freeform 149"/>
            <p:cNvSpPr>
              <a:spLocks/>
            </p:cNvSpPr>
            <p:nvPr/>
          </p:nvSpPr>
          <p:spPr bwMode="auto">
            <a:xfrm>
              <a:off x="3727" y="3069"/>
              <a:ext cx="118" cy="69"/>
            </a:xfrm>
            <a:custGeom>
              <a:avLst/>
              <a:gdLst/>
              <a:ahLst/>
              <a:cxnLst>
                <a:cxn ang="0">
                  <a:pos x="118" y="0"/>
                </a:cxn>
                <a:cxn ang="0">
                  <a:pos x="21" y="69"/>
                </a:cxn>
                <a:cxn ang="0">
                  <a:pos x="7" y="41"/>
                </a:cxn>
                <a:cxn ang="0">
                  <a:pos x="0" y="14"/>
                </a:cxn>
                <a:cxn ang="0">
                  <a:pos x="118" y="0"/>
                </a:cxn>
              </a:cxnLst>
              <a:rect l="0" t="0" r="r" b="b"/>
              <a:pathLst>
                <a:path w="118" h="69">
                  <a:moveTo>
                    <a:pt x="118" y="0"/>
                  </a:moveTo>
                  <a:lnTo>
                    <a:pt x="21" y="69"/>
                  </a:lnTo>
                  <a:lnTo>
                    <a:pt x="7" y="41"/>
                  </a:lnTo>
                  <a:lnTo>
                    <a:pt x="0" y="14"/>
                  </a:lnTo>
                  <a:lnTo>
                    <a:pt x="118" y="0"/>
                  </a:lnTo>
                  <a:close/>
                </a:path>
              </a:pathLst>
            </a:custGeom>
            <a:solidFill>
              <a:srgbClr val="000000"/>
            </a:solidFill>
            <a:ln w="9525">
              <a:noFill/>
              <a:round/>
              <a:headEnd/>
              <a:tailEnd/>
            </a:ln>
          </p:spPr>
          <p:txBody>
            <a:bodyPr/>
            <a:lstStyle/>
            <a:p>
              <a:endParaRPr lang="en-US"/>
            </a:p>
          </p:txBody>
        </p:sp>
        <p:sp>
          <p:nvSpPr>
            <p:cNvPr id="196758" name="Line 150"/>
            <p:cNvSpPr>
              <a:spLocks noChangeShapeType="1"/>
            </p:cNvSpPr>
            <p:nvPr/>
          </p:nvSpPr>
          <p:spPr bwMode="auto">
            <a:xfrm flipV="1">
              <a:off x="3637" y="3103"/>
              <a:ext cx="90" cy="35"/>
            </a:xfrm>
            <a:prstGeom prst="line">
              <a:avLst/>
            </a:prstGeom>
            <a:noFill/>
            <a:ln w="26988">
              <a:solidFill>
                <a:srgbClr val="000000"/>
              </a:solidFill>
              <a:round/>
              <a:headEnd/>
              <a:tailEnd/>
            </a:ln>
          </p:spPr>
          <p:txBody>
            <a:bodyPr/>
            <a:lstStyle/>
            <a:p>
              <a:endParaRPr lang="en-US"/>
            </a:p>
          </p:txBody>
        </p:sp>
      </p:grpSp>
      <p:sp>
        <p:nvSpPr>
          <p:cNvPr id="196759" name="Oval 151"/>
          <p:cNvSpPr>
            <a:spLocks noChangeArrowheads="1"/>
          </p:cNvSpPr>
          <p:nvPr/>
        </p:nvSpPr>
        <p:spPr bwMode="auto">
          <a:xfrm>
            <a:off x="5480050" y="4413250"/>
            <a:ext cx="295275" cy="357188"/>
          </a:xfrm>
          <a:prstGeom prst="ellipse">
            <a:avLst/>
          </a:prstGeom>
          <a:blipFill dpi="0" rotWithShape="0">
            <a:blip r:embed="rId2" cstate="print"/>
            <a:srcRect/>
            <a:tile tx="0" ty="0" sx="100000" sy="100000" flip="none" algn="tl"/>
          </a:blipFill>
          <a:ln w="9525">
            <a:noFill/>
            <a:round/>
            <a:headEnd/>
            <a:tailEnd/>
          </a:ln>
        </p:spPr>
        <p:txBody>
          <a:bodyPr/>
          <a:lstStyle/>
          <a:p>
            <a:endParaRPr lang="en-US"/>
          </a:p>
        </p:txBody>
      </p:sp>
      <p:sp>
        <p:nvSpPr>
          <p:cNvPr id="196760" name="Oval 152"/>
          <p:cNvSpPr>
            <a:spLocks noChangeArrowheads="1"/>
          </p:cNvSpPr>
          <p:nvPr/>
        </p:nvSpPr>
        <p:spPr bwMode="auto">
          <a:xfrm>
            <a:off x="5468938" y="4400550"/>
            <a:ext cx="317500" cy="381000"/>
          </a:xfrm>
          <a:prstGeom prst="ellipse">
            <a:avLst/>
          </a:prstGeom>
          <a:noFill/>
          <a:ln w="26988">
            <a:solidFill>
              <a:srgbClr val="000000"/>
            </a:solidFill>
            <a:round/>
            <a:headEnd/>
            <a:tailEnd/>
          </a:ln>
        </p:spPr>
        <p:txBody>
          <a:bodyPr/>
          <a:lstStyle/>
          <a:p>
            <a:endParaRPr lang="en-US"/>
          </a:p>
        </p:txBody>
      </p:sp>
      <p:sp>
        <p:nvSpPr>
          <p:cNvPr id="196761" name="Rectangle 153"/>
          <p:cNvSpPr>
            <a:spLocks noChangeArrowheads="1"/>
          </p:cNvSpPr>
          <p:nvPr/>
        </p:nvSpPr>
        <p:spPr bwMode="auto">
          <a:xfrm>
            <a:off x="2217738" y="3152775"/>
            <a:ext cx="1558925" cy="233363"/>
          </a:xfrm>
          <a:prstGeom prst="rect">
            <a:avLst/>
          </a:prstGeom>
          <a:noFill/>
          <a:ln w="9525">
            <a:noFill/>
            <a:miter lim="800000"/>
            <a:headEnd/>
            <a:tailEnd/>
          </a:ln>
        </p:spPr>
        <p:txBody>
          <a:bodyPr wrap="none" lIns="0" tIns="0" rIns="0" bIns="0">
            <a:spAutoFit/>
          </a:bodyPr>
          <a:lstStyle/>
          <a:p>
            <a:pPr>
              <a:lnSpc>
                <a:spcPct val="90000"/>
              </a:lnSpc>
            </a:pPr>
            <a:r>
              <a:rPr lang="en-US" sz="1700" b="1">
                <a:latin typeface="Helvetica" pitchFamily="34" charset="0"/>
              </a:rPr>
              <a:t>Transform flow</a:t>
            </a:r>
            <a:endParaRPr lang="en-US" sz="1400" b="1">
              <a:latin typeface="Helvetica" pitchFamily="34" charset="0"/>
            </a:endParaRPr>
          </a:p>
        </p:txBody>
      </p:sp>
      <p:sp>
        <p:nvSpPr>
          <p:cNvPr id="196762" name="Rectangle 154"/>
          <p:cNvSpPr>
            <a:spLocks noChangeArrowheads="1"/>
          </p:cNvSpPr>
          <p:nvPr/>
        </p:nvSpPr>
        <p:spPr bwMode="auto">
          <a:xfrm>
            <a:off x="3873500" y="5324475"/>
            <a:ext cx="1223963" cy="233363"/>
          </a:xfrm>
          <a:prstGeom prst="rect">
            <a:avLst/>
          </a:prstGeom>
          <a:noFill/>
          <a:ln w="9525">
            <a:noFill/>
            <a:miter lim="800000"/>
            <a:headEnd/>
            <a:tailEnd/>
          </a:ln>
        </p:spPr>
        <p:txBody>
          <a:bodyPr wrap="none" lIns="0" tIns="0" rIns="0" bIns="0">
            <a:spAutoFit/>
          </a:bodyPr>
          <a:lstStyle/>
          <a:p>
            <a:pPr>
              <a:lnSpc>
                <a:spcPct val="90000"/>
              </a:lnSpc>
            </a:pPr>
            <a:r>
              <a:rPr lang="en-US" sz="1700" b="1">
                <a:latin typeface="Helvetica" pitchFamily="34" charset="0"/>
              </a:rPr>
              <a:t>Transaction</a:t>
            </a:r>
            <a:endParaRPr lang="en-US" sz="1400" b="1">
              <a:latin typeface="Helvetica" pitchFamily="34" charset="0"/>
            </a:endParaRPr>
          </a:p>
        </p:txBody>
      </p:sp>
      <p:sp>
        <p:nvSpPr>
          <p:cNvPr id="196763" name="Rectangle 155"/>
          <p:cNvSpPr>
            <a:spLocks noChangeArrowheads="1"/>
          </p:cNvSpPr>
          <p:nvPr/>
        </p:nvSpPr>
        <p:spPr bwMode="auto">
          <a:xfrm>
            <a:off x="4757738" y="5632450"/>
            <a:ext cx="431800" cy="233363"/>
          </a:xfrm>
          <a:prstGeom prst="rect">
            <a:avLst/>
          </a:prstGeom>
          <a:noFill/>
          <a:ln w="9525">
            <a:noFill/>
            <a:miter lim="800000"/>
            <a:headEnd/>
            <a:tailEnd/>
          </a:ln>
        </p:spPr>
        <p:txBody>
          <a:bodyPr wrap="none" lIns="0" tIns="0" rIns="0" bIns="0">
            <a:spAutoFit/>
          </a:bodyPr>
          <a:lstStyle/>
          <a:p>
            <a:pPr>
              <a:lnSpc>
                <a:spcPct val="90000"/>
              </a:lnSpc>
            </a:pPr>
            <a:r>
              <a:rPr lang="en-US" sz="1700" b="1">
                <a:latin typeface="Helvetica" pitchFamily="34" charset="0"/>
              </a:rPr>
              <a:t>flow</a:t>
            </a:r>
            <a:endParaRPr lang="en-US" sz="1400" b="1">
              <a:latin typeface="Helvetica" pitchFamily="34" charset="0"/>
            </a:endParaRPr>
          </a:p>
        </p:txBody>
      </p:sp>
      <p:sp>
        <p:nvSpPr>
          <p:cNvPr id="196764" name="Freeform 156"/>
          <p:cNvSpPr>
            <a:spLocks/>
          </p:cNvSpPr>
          <p:nvPr/>
        </p:nvSpPr>
        <p:spPr bwMode="auto">
          <a:xfrm>
            <a:off x="3505200" y="1828800"/>
            <a:ext cx="415925" cy="1308100"/>
          </a:xfrm>
          <a:custGeom>
            <a:avLst/>
            <a:gdLst/>
            <a:ahLst/>
            <a:cxnLst>
              <a:cxn ang="0">
                <a:pos x="124" y="0"/>
              </a:cxn>
              <a:cxn ang="0">
                <a:pos x="262" y="89"/>
              </a:cxn>
              <a:cxn ang="0">
                <a:pos x="262" y="89"/>
              </a:cxn>
              <a:cxn ang="0">
                <a:pos x="110" y="447"/>
              </a:cxn>
              <a:cxn ang="0">
                <a:pos x="110" y="447"/>
              </a:cxn>
              <a:cxn ang="0">
                <a:pos x="186" y="743"/>
              </a:cxn>
              <a:cxn ang="0">
                <a:pos x="186" y="743"/>
              </a:cxn>
              <a:cxn ang="0">
                <a:pos x="0" y="956"/>
              </a:cxn>
              <a:cxn ang="0">
                <a:pos x="0" y="956"/>
              </a:cxn>
            </a:cxnLst>
            <a:rect l="0" t="0" r="r" b="b"/>
            <a:pathLst>
              <a:path w="262" h="956">
                <a:moveTo>
                  <a:pt x="124" y="0"/>
                </a:moveTo>
                <a:lnTo>
                  <a:pt x="262" y="89"/>
                </a:lnTo>
                <a:lnTo>
                  <a:pt x="262" y="89"/>
                </a:lnTo>
                <a:lnTo>
                  <a:pt x="110" y="447"/>
                </a:lnTo>
                <a:lnTo>
                  <a:pt x="110" y="447"/>
                </a:lnTo>
                <a:lnTo>
                  <a:pt x="186" y="743"/>
                </a:lnTo>
                <a:lnTo>
                  <a:pt x="186" y="743"/>
                </a:lnTo>
                <a:lnTo>
                  <a:pt x="0" y="956"/>
                </a:lnTo>
                <a:lnTo>
                  <a:pt x="0" y="956"/>
                </a:lnTo>
              </a:path>
            </a:pathLst>
          </a:custGeom>
          <a:noFill/>
          <a:ln/>
        </p:spPr>
        <p:txBody>
          <a:bodyPr/>
          <a:lstStyle/>
          <a:p>
            <a:endParaRPr lang="en-US"/>
          </a:p>
        </p:txBody>
      </p:sp>
      <p:sp>
        <p:nvSpPr>
          <p:cNvPr id="196765" name="Freeform 157"/>
          <p:cNvSpPr>
            <a:spLocks/>
          </p:cNvSpPr>
          <p:nvPr/>
        </p:nvSpPr>
        <p:spPr bwMode="auto">
          <a:xfrm>
            <a:off x="4086225" y="1846263"/>
            <a:ext cx="415925" cy="1706562"/>
          </a:xfrm>
          <a:custGeom>
            <a:avLst/>
            <a:gdLst/>
            <a:ahLst/>
            <a:cxnLst>
              <a:cxn ang="0">
                <a:pos x="124" y="0"/>
              </a:cxn>
              <a:cxn ang="0">
                <a:pos x="262" y="89"/>
              </a:cxn>
              <a:cxn ang="0">
                <a:pos x="110" y="447"/>
              </a:cxn>
              <a:cxn ang="0">
                <a:pos x="186" y="743"/>
              </a:cxn>
              <a:cxn ang="0">
                <a:pos x="0" y="956"/>
              </a:cxn>
            </a:cxnLst>
            <a:rect l="0" t="0" r="r" b="b"/>
            <a:pathLst>
              <a:path w="262" h="956">
                <a:moveTo>
                  <a:pt x="124" y="0"/>
                </a:moveTo>
                <a:lnTo>
                  <a:pt x="262" y="89"/>
                </a:lnTo>
                <a:lnTo>
                  <a:pt x="110" y="447"/>
                </a:lnTo>
                <a:lnTo>
                  <a:pt x="186" y="743"/>
                </a:lnTo>
                <a:lnTo>
                  <a:pt x="0" y="956"/>
                </a:lnTo>
              </a:path>
            </a:pathLst>
          </a:custGeom>
          <a:noFill/>
          <a:ln/>
        </p:spPr>
        <p:txBody>
          <a:bodyPr/>
          <a:lstStyle/>
          <a:p>
            <a:endParaRPr lang="en-US"/>
          </a:p>
        </p:txBody>
      </p:sp>
      <p:sp>
        <p:nvSpPr>
          <p:cNvPr id="196766" name="Freeform 158"/>
          <p:cNvSpPr>
            <a:spLocks/>
          </p:cNvSpPr>
          <p:nvPr/>
        </p:nvSpPr>
        <p:spPr bwMode="auto">
          <a:xfrm>
            <a:off x="5486400" y="1806575"/>
            <a:ext cx="341313" cy="1393825"/>
          </a:xfrm>
          <a:custGeom>
            <a:avLst/>
            <a:gdLst/>
            <a:ahLst/>
            <a:cxnLst>
              <a:cxn ang="0">
                <a:pos x="215" y="0"/>
              </a:cxn>
              <a:cxn ang="0">
                <a:pos x="28" y="27"/>
              </a:cxn>
              <a:cxn ang="0">
                <a:pos x="28" y="27"/>
              </a:cxn>
              <a:cxn ang="0">
                <a:pos x="0" y="756"/>
              </a:cxn>
              <a:cxn ang="0">
                <a:pos x="0" y="756"/>
              </a:cxn>
              <a:cxn ang="0">
                <a:pos x="139" y="908"/>
              </a:cxn>
              <a:cxn ang="0">
                <a:pos x="139" y="908"/>
              </a:cxn>
            </a:cxnLst>
            <a:rect l="0" t="0" r="r" b="b"/>
            <a:pathLst>
              <a:path w="215" h="908">
                <a:moveTo>
                  <a:pt x="215" y="0"/>
                </a:moveTo>
                <a:lnTo>
                  <a:pt x="28" y="27"/>
                </a:lnTo>
                <a:lnTo>
                  <a:pt x="28" y="27"/>
                </a:lnTo>
                <a:lnTo>
                  <a:pt x="0" y="756"/>
                </a:lnTo>
                <a:lnTo>
                  <a:pt x="0" y="756"/>
                </a:lnTo>
                <a:lnTo>
                  <a:pt x="139" y="908"/>
                </a:lnTo>
                <a:lnTo>
                  <a:pt x="139" y="908"/>
                </a:lnTo>
              </a:path>
            </a:pathLst>
          </a:custGeom>
          <a:noFill/>
          <a:ln/>
        </p:spPr>
        <p:txBody>
          <a:bodyPr/>
          <a:lstStyle/>
          <a:p>
            <a:endParaRPr lang="en-US"/>
          </a:p>
        </p:txBody>
      </p:sp>
      <p:sp>
        <p:nvSpPr>
          <p:cNvPr id="196768" name="Freeform 160"/>
          <p:cNvSpPr>
            <a:spLocks/>
          </p:cNvSpPr>
          <p:nvPr/>
        </p:nvSpPr>
        <p:spPr bwMode="auto">
          <a:xfrm>
            <a:off x="5095875" y="3959225"/>
            <a:ext cx="558800" cy="846138"/>
          </a:xfrm>
          <a:custGeom>
            <a:avLst/>
            <a:gdLst/>
            <a:ahLst/>
            <a:cxnLst>
              <a:cxn ang="0">
                <a:pos x="263" y="0"/>
              </a:cxn>
              <a:cxn ang="0">
                <a:pos x="352" y="89"/>
              </a:cxn>
              <a:cxn ang="0">
                <a:pos x="352" y="89"/>
              </a:cxn>
              <a:cxn ang="0">
                <a:pos x="124" y="474"/>
              </a:cxn>
              <a:cxn ang="0">
                <a:pos x="124" y="474"/>
              </a:cxn>
              <a:cxn ang="0">
                <a:pos x="0" y="474"/>
              </a:cxn>
              <a:cxn ang="0">
                <a:pos x="0" y="474"/>
              </a:cxn>
            </a:cxnLst>
            <a:rect l="0" t="0" r="r" b="b"/>
            <a:pathLst>
              <a:path w="352" h="474">
                <a:moveTo>
                  <a:pt x="263" y="0"/>
                </a:moveTo>
                <a:lnTo>
                  <a:pt x="352" y="89"/>
                </a:lnTo>
                <a:lnTo>
                  <a:pt x="352" y="89"/>
                </a:lnTo>
                <a:lnTo>
                  <a:pt x="124" y="474"/>
                </a:lnTo>
                <a:lnTo>
                  <a:pt x="124" y="474"/>
                </a:lnTo>
                <a:lnTo>
                  <a:pt x="0" y="474"/>
                </a:lnTo>
                <a:lnTo>
                  <a:pt x="0" y="474"/>
                </a:lnTo>
              </a:path>
            </a:pathLst>
          </a:custGeom>
          <a:noFill/>
          <a:ln/>
        </p:spPr>
        <p:txBody>
          <a:bodyPr/>
          <a:lstStyle/>
          <a:p>
            <a:endParaRPr lang="en-US"/>
          </a:p>
        </p:txBody>
      </p:sp>
      <p:sp>
        <p:nvSpPr>
          <p:cNvPr id="196769" name="Freeform 161"/>
          <p:cNvSpPr>
            <a:spLocks/>
          </p:cNvSpPr>
          <p:nvPr/>
        </p:nvSpPr>
        <p:spPr bwMode="auto">
          <a:xfrm>
            <a:off x="5084763" y="3946525"/>
            <a:ext cx="558800" cy="847725"/>
          </a:xfrm>
          <a:custGeom>
            <a:avLst/>
            <a:gdLst/>
            <a:ahLst/>
            <a:cxnLst>
              <a:cxn ang="0">
                <a:pos x="263" y="0"/>
              </a:cxn>
              <a:cxn ang="0">
                <a:pos x="352" y="89"/>
              </a:cxn>
              <a:cxn ang="0">
                <a:pos x="124" y="475"/>
              </a:cxn>
              <a:cxn ang="0">
                <a:pos x="0" y="475"/>
              </a:cxn>
            </a:cxnLst>
            <a:rect l="0" t="0" r="r" b="b"/>
            <a:pathLst>
              <a:path w="352" h="475">
                <a:moveTo>
                  <a:pt x="263" y="0"/>
                </a:moveTo>
                <a:lnTo>
                  <a:pt x="352" y="89"/>
                </a:lnTo>
                <a:lnTo>
                  <a:pt x="124" y="475"/>
                </a:lnTo>
                <a:lnTo>
                  <a:pt x="0" y="475"/>
                </a:lnTo>
              </a:path>
            </a:pathLst>
          </a:custGeom>
          <a:noFill/>
          <a:ln/>
        </p:spPr>
        <p:txBody>
          <a:bodyPr/>
          <a:lstStyle/>
          <a:p>
            <a:endParaRPr lang="en-US"/>
          </a:p>
        </p:txBody>
      </p:sp>
      <p:sp>
        <p:nvSpPr>
          <p:cNvPr id="196770" name="Freeform 162"/>
          <p:cNvSpPr>
            <a:spLocks/>
          </p:cNvSpPr>
          <p:nvPr/>
        </p:nvSpPr>
        <p:spPr bwMode="auto">
          <a:xfrm>
            <a:off x="5457825" y="3895725"/>
            <a:ext cx="527050" cy="1217613"/>
          </a:xfrm>
          <a:custGeom>
            <a:avLst/>
            <a:gdLst/>
            <a:ahLst/>
            <a:cxnLst>
              <a:cxn ang="0">
                <a:pos x="332" y="0"/>
              </a:cxn>
              <a:cxn ang="0">
                <a:pos x="221" y="76"/>
              </a:cxn>
              <a:cxn ang="0">
                <a:pos x="221" y="76"/>
              </a:cxn>
              <a:cxn ang="0">
                <a:pos x="270" y="248"/>
              </a:cxn>
              <a:cxn ang="0">
                <a:pos x="270" y="248"/>
              </a:cxn>
              <a:cxn ang="0">
                <a:pos x="249" y="420"/>
              </a:cxn>
              <a:cxn ang="0">
                <a:pos x="249" y="420"/>
              </a:cxn>
              <a:cxn ang="0">
                <a:pos x="207" y="544"/>
              </a:cxn>
              <a:cxn ang="0">
                <a:pos x="207" y="544"/>
              </a:cxn>
              <a:cxn ang="0">
                <a:pos x="0" y="571"/>
              </a:cxn>
              <a:cxn ang="0">
                <a:pos x="0" y="571"/>
              </a:cxn>
              <a:cxn ang="0">
                <a:pos x="0" y="681"/>
              </a:cxn>
              <a:cxn ang="0">
                <a:pos x="0" y="681"/>
              </a:cxn>
            </a:cxnLst>
            <a:rect l="0" t="0" r="r" b="b"/>
            <a:pathLst>
              <a:path w="332" h="681">
                <a:moveTo>
                  <a:pt x="332" y="0"/>
                </a:moveTo>
                <a:lnTo>
                  <a:pt x="221" y="76"/>
                </a:lnTo>
                <a:lnTo>
                  <a:pt x="221" y="76"/>
                </a:lnTo>
                <a:lnTo>
                  <a:pt x="270" y="248"/>
                </a:lnTo>
                <a:lnTo>
                  <a:pt x="270" y="248"/>
                </a:lnTo>
                <a:lnTo>
                  <a:pt x="249" y="420"/>
                </a:lnTo>
                <a:lnTo>
                  <a:pt x="249" y="420"/>
                </a:lnTo>
                <a:lnTo>
                  <a:pt x="207" y="544"/>
                </a:lnTo>
                <a:lnTo>
                  <a:pt x="207" y="544"/>
                </a:lnTo>
                <a:lnTo>
                  <a:pt x="0" y="571"/>
                </a:lnTo>
                <a:lnTo>
                  <a:pt x="0" y="571"/>
                </a:lnTo>
                <a:lnTo>
                  <a:pt x="0" y="681"/>
                </a:lnTo>
                <a:lnTo>
                  <a:pt x="0" y="681"/>
                </a:lnTo>
              </a:path>
            </a:pathLst>
          </a:custGeom>
          <a:noFill/>
          <a:ln/>
        </p:spPr>
        <p:txBody>
          <a:bodyPr/>
          <a:lstStyle/>
          <a:p>
            <a:endParaRPr lang="en-US"/>
          </a:p>
        </p:txBody>
      </p:sp>
      <p:sp>
        <p:nvSpPr>
          <p:cNvPr id="196771" name="Freeform 163"/>
          <p:cNvSpPr>
            <a:spLocks/>
          </p:cNvSpPr>
          <p:nvPr/>
        </p:nvSpPr>
        <p:spPr bwMode="auto">
          <a:xfrm>
            <a:off x="5446713" y="3886200"/>
            <a:ext cx="527050" cy="1216025"/>
          </a:xfrm>
          <a:custGeom>
            <a:avLst/>
            <a:gdLst/>
            <a:ahLst/>
            <a:cxnLst>
              <a:cxn ang="0">
                <a:pos x="332" y="0"/>
              </a:cxn>
              <a:cxn ang="0">
                <a:pos x="221" y="75"/>
              </a:cxn>
              <a:cxn ang="0">
                <a:pos x="270" y="247"/>
              </a:cxn>
              <a:cxn ang="0">
                <a:pos x="249" y="419"/>
              </a:cxn>
              <a:cxn ang="0">
                <a:pos x="207" y="543"/>
              </a:cxn>
              <a:cxn ang="0">
                <a:pos x="0" y="570"/>
              </a:cxn>
              <a:cxn ang="0">
                <a:pos x="0" y="681"/>
              </a:cxn>
            </a:cxnLst>
            <a:rect l="0" t="0" r="r" b="b"/>
            <a:pathLst>
              <a:path w="332" h="681">
                <a:moveTo>
                  <a:pt x="332" y="0"/>
                </a:moveTo>
                <a:lnTo>
                  <a:pt x="221" y="75"/>
                </a:lnTo>
                <a:lnTo>
                  <a:pt x="270" y="247"/>
                </a:lnTo>
                <a:lnTo>
                  <a:pt x="249" y="419"/>
                </a:lnTo>
                <a:lnTo>
                  <a:pt x="207" y="543"/>
                </a:lnTo>
                <a:lnTo>
                  <a:pt x="0" y="570"/>
                </a:lnTo>
                <a:lnTo>
                  <a:pt x="0" y="681"/>
                </a:lnTo>
              </a:path>
            </a:pathLst>
          </a:custGeom>
          <a:noFill/>
          <a:ln/>
        </p:spPr>
        <p:txBody>
          <a:bodyPr/>
          <a:lstStyle/>
          <a:p>
            <a:endParaRPr lang="en-US"/>
          </a:p>
        </p:txBody>
      </p:sp>
      <p:sp>
        <p:nvSpPr>
          <p:cNvPr id="196772" name="Freeform 164"/>
          <p:cNvSpPr>
            <a:spLocks/>
          </p:cNvSpPr>
          <p:nvPr/>
        </p:nvSpPr>
        <p:spPr bwMode="auto">
          <a:xfrm>
            <a:off x="6500813" y="3762375"/>
            <a:ext cx="120650" cy="687388"/>
          </a:xfrm>
          <a:custGeom>
            <a:avLst/>
            <a:gdLst/>
            <a:ahLst/>
            <a:cxnLst>
              <a:cxn ang="0">
                <a:pos x="0" y="14"/>
              </a:cxn>
              <a:cxn ang="0">
                <a:pos x="62" y="0"/>
              </a:cxn>
              <a:cxn ang="0">
                <a:pos x="62" y="0"/>
              </a:cxn>
              <a:cxn ang="0">
                <a:pos x="76" y="323"/>
              </a:cxn>
              <a:cxn ang="0">
                <a:pos x="76" y="323"/>
              </a:cxn>
              <a:cxn ang="0">
                <a:pos x="14" y="385"/>
              </a:cxn>
              <a:cxn ang="0">
                <a:pos x="14" y="385"/>
              </a:cxn>
            </a:cxnLst>
            <a:rect l="0" t="0" r="r" b="b"/>
            <a:pathLst>
              <a:path w="76" h="385">
                <a:moveTo>
                  <a:pt x="0" y="14"/>
                </a:moveTo>
                <a:lnTo>
                  <a:pt x="62" y="0"/>
                </a:lnTo>
                <a:lnTo>
                  <a:pt x="62" y="0"/>
                </a:lnTo>
                <a:lnTo>
                  <a:pt x="76" y="323"/>
                </a:lnTo>
                <a:lnTo>
                  <a:pt x="76" y="323"/>
                </a:lnTo>
                <a:lnTo>
                  <a:pt x="14" y="385"/>
                </a:lnTo>
                <a:lnTo>
                  <a:pt x="14" y="385"/>
                </a:lnTo>
              </a:path>
            </a:pathLst>
          </a:custGeom>
          <a:noFill/>
          <a:ln/>
        </p:spPr>
        <p:txBody>
          <a:bodyPr/>
          <a:lstStyle/>
          <a:p>
            <a:endParaRPr lang="en-US"/>
          </a:p>
        </p:txBody>
      </p:sp>
      <p:sp>
        <p:nvSpPr>
          <p:cNvPr id="196773" name="Freeform 165"/>
          <p:cNvSpPr>
            <a:spLocks/>
          </p:cNvSpPr>
          <p:nvPr/>
        </p:nvSpPr>
        <p:spPr bwMode="auto">
          <a:xfrm>
            <a:off x="6489700" y="3749675"/>
            <a:ext cx="120650" cy="687388"/>
          </a:xfrm>
          <a:custGeom>
            <a:avLst/>
            <a:gdLst/>
            <a:ahLst/>
            <a:cxnLst>
              <a:cxn ang="0">
                <a:pos x="0" y="14"/>
              </a:cxn>
              <a:cxn ang="0">
                <a:pos x="62" y="0"/>
              </a:cxn>
              <a:cxn ang="0">
                <a:pos x="76" y="323"/>
              </a:cxn>
              <a:cxn ang="0">
                <a:pos x="14" y="385"/>
              </a:cxn>
            </a:cxnLst>
            <a:rect l="0" t="0" r="r" b="b"/>
            <a:pathLst>
              <a:path w="76" h="385">
                <a:moveTo>
                  <a:pt x="0" y="14"/>
                </a:moveTo>
                <a:lnTo>
                  <a:pt x="62" y="0"/>
                </a:lnTo>
                <a:lnTo>
                  <a:pt x="76" y="323"/>
                </a:lnTo>
                <a:lnTo>
                  <a:pt x="14" y="385"/>
                </a:lnTo>
              </a:path>
            </a:pathLst>
          </a:custGeom>
          <a:noFill/>
          <a:ln/>
        </p:spPr>
        <p:txBody>
          <a:bodyPr/>
          <a:lstStyle/>
          <a:p>
            <a:endParaRPr lang="en-US"/>
          </a:p>
        </p:txBody>
      </p:sp>
      <p:sp>
        <p:nvSpPr>
          <p:cNvPr id="196774" name="Freeform 166"/>
          <p:cNvSpPr>
            <a:spLocks/>
          </p:cNvSpPr>
          <p:nvPr/>
        </p:nvSpPr>
        <p:spPr bwMode="auto">
          <a:xfrm>
            <a:off x="7191375" y="3676650"/>
            <a:ext cx="198438" cy="576263"/>
          </a:xfrm>
          <a:custGeom>
            <a:avLst/>
            <a:gdLst/>
            <a:ahLst/>
            <a:cxnLst>
              <a:cxn ang="0">
                <a:pos x="125" y="0"/>
              </a:cxn>
              <a:cxn ang="0">
                <a:pos x="28" y="0"/>
              </a:cxn>
              <a:cxn ang="0">
                <a:pos x="28" y="0"/>
              </a:cxn>
              <a:cxn ang="0">
                <a:pos x="0" y="309"/>
              </a:cxn>
              <a:cxn ang="0">
                <a:pos x="0" y="309"/>
              </a:cxn>
              <a:cxn ang="0">
                <a:pos x="111" y="323"/>
              </a:cxn>
              <a:cxn ang="0">
                <a:pos x="111" y="323"/>
              </a:cxn>
            </a:cxnLst>
            <a:rect l="0" t="0" r="r" b="b"/>
            <a:pathLst>
              <a:path w="125" h="323">
                <a:moveTo>
                  <a:pt x="125" y="0"/>
                </a:moveTo>
                <a:lnTo>
                  <a:pt x="28" y="0"/>
                </a:lnTo>
                <a:lnTo>
                  <a:pt x="28" y="0"/>
                </a:lnTo>
                <a:lnTo>
                  <a:pt x="0" y="309"/>
                </a:lnTo>
                <a:lnTo>
                  <a:pt x="0" y="309"/>
                </a:lnTo>
                <a:lnTo>
                  <a:pt x="111" y="323"/>
                </a:lnTo>
                <a:lnTo>
                  <a:pt x="111" y="323"/>
                </a:lnTo>
              </a:path>
            </a:pathLst>
          </a:custGeom>
          <a:noFill/>
          <a:ln/>
        </p:spPr>
        <p:txBody>
          <a:bodyPr/>
          <a:lstStyle/>
          <a:p>
            <a:endParaRPr lang="en-US"/>
          </a:p>
        </p:txBody>
      </p:sp>
      <p:sp>
        <p:nvSpPr>
          <p:cNvPr id="196775" name="Freeform 167"/>
          <p:cNvSpPr>
            <a:spLocks/>
          </p:cNvSpPr>
          <p:nvPr/>
        </p:nvSpPr>
        <p:spPr bwMode="auto">
          <a:xfrm>
            <a:off x="7180263" y="3663950"/>
            <a:ext cx="198437" cy="577850"/>
          </a:xfrm>
          <a:custGeom>
            <a:avLst/>
            <a:gdLst/>
            <a:ahLst/>
            <a:cxnLst>
              <a:cxn ang="0">
                <a:pos x="125" y="0"/>
              </a:cxn>
              <a:cxn ang="0">
                <a:pos x="28" y="0"/>
              </a:cxn>
              <a:cxn ang="0">
                <a:pos x="0" y="309"/>
              </a:cxn>
              <a:cxn ang="0">
                <a:pos x="111" y="323"/>
              </a:cxn>
            </a:cxnLst>
            <a:rect l="0" t="0" r="r" b="b"/>
            <a:pathLst>
              <a:path w="125" h="323">
                <a:moveTo>
                  <a:pt x="125" y="0"/>
                </a:moveTo>
                <a:lnTo>
                  <a:pt x="28" y="0"/>
                </a:lnTo>
                <a:lnTo>
                  <a:pt x="0" y="309"/>
                </a:lnTo>
                <a:lnTo>
                  <a:pt x="111" y="323"/>
                </a:lnTo>
              </a:path>
            </a:pathLst>
          </a:custGeom>
          <a:noFill/>
          <a:ln/>
        </p:spPr>
        <p:txBody>
          <a:bodyPr/>
          <a:lstStyle/>
          <a:p>
            <a:endParaRPr lang="en-US"/>
          </a:p>
        </p:txBody>
      </p:sp>
      <p:sp>
        <p:nvSpPr>
          <p:cNvPr id="196776" name="Freeform 168"/>
          <p:cNvSpPr>
            <a:spLocks/>
          </p:cNvSpPr>
          <p:nvPr/>
        </p:nvSpPr>
        <p:spPr bwMode="auto">
          <a:xfrm>
            <a:off x="6423025" y="4672013"/>
            <a:ext cx="296863" cy="614362"/>
          </a:xfrm>
          <a:custGeom>
            <a:avLst/>
            <a:gdLst/>
            <a:ahLst/>
            <a:cxnLst>
              <a:cxn ang="0">
                <a:pos x="97" y="0"/>
              </a:cxn>
              <a:cxn ang="0">
                <a:pos x="187" y="48"/>
              </a:cxn>
              <a:cxn ang="0">
                <a:pos x="187" y="48"/>
              </a:cxn>
              <a:cxn ang="0">
                <a:pos x="111" y="323"/>
              </a:cxn>
              <a:cxn ang="0">
                <a:pos x="111" y="323"/>
              </a:cxn>
              <a:cxn ang="0">
                <a:pos x="0" y="344"/>
              </a:cxn>
              <a:cxn ang="0">
                <a:pos x="0" y="344"/>
              </a:cxn>
            </a:cxnLst>
            <a:rect l="0" t="0" r="r" b="b"/>
            <a:pathLst>
              <a:path w="187" h="344">
                <a:moveTo>
                  <a:pt x="97" y="0"/>
                </a:moveTo>
                <a:lnTo>
                  <a:pt x="187" y="48"/>
                </a:lnTo>
                <a:lnTo>
                  <a:pt x="187" y="48"/>
                </a:lnTo>
                <a:lnTo>
                  <a:pt x="111" y="323"/>
                </a:lnTo>
                <a:lnTo>
                  <a:pt x="111" y="323"/>
                </a:lnTo>
                <a:lnTo>
                  <a:pt x="0" y="344"/>
                </a:lnTo>
                <a:lnTo>
                  <a:pt x="0" y="344"/>
                </a:lnTo>
              </a:path>
            </a:pathLst>
          </a:custGeom>
          <a:noFill/>
          <a:ln/>
        </p:spPr>
        <p:txBody>
          <a:bodyPr/>
          <a:lstStyle/>
          <a:p>
            <a:endParaRPr lang="en-US"/>
          </a:p>
        </p:txBody>
      </p:sp>
      <p:sp>
        <p:nvSpPr>
          <p:cNvPr id="196777" name="Freeform 169"/>
          <p:cNvSpPr>
            <a:spLocks/>
          </p:cNvSpPr>
          <p:nvPr/>
        </p:nvSpPr>
        <p:spPr bwMode="auto">
          <a:xfrm>
            <a:off x="6411913" y="4659313"/>
            <a:ext cx="296862" cy="614362"/>
          </a:xfrm>
          <a:custGeom>
            <a:avLst/>
            <a:gdLst/>
            <a:ahLst/>
            <a:cxnLst>
              <a:cxn ang="0">
                <a:pos x="97" y="0"/>
              </a:cxn>
              <a:cxn ang="0">
                <a:pos x="187" y="48"/>
              </a:cxn>
              <a:cxn ang="0">
                <a:pos x="111" y="323"/>
              </a:cxn>
              <a:cxn ang="0">
                <a:pos x="0" y="344"/>
              </a:cxn>
            </a:cxnLst>
            <a:rect l="0" t="0" r="r" b="b"/>
            <a:pathLst>
              <a:path w="187" h="344">
                <a:moveTo>
                  <a:pt x="97" y="0"/>
                </a:moveTo>
                <a:lnTo>
                  <a:pt x="187" y="48"/>
                </a:lnTo>
                <a:lnTo>
                  <a:pt x="111" y="323"/>
                </a:lnTo>
                <a:lnTo>
                  <a:pt x="0" y="344"/>
                </a:lnTo>
              </a:path>
            </a:pathLst>
          </a:custGeom>
          <a:noFill/>
          <a:ln/>
        </p:spPr>
        <p:txBody>
          <a:bodyPr/>
          <a:lstStyle/>
          <a:p>
            <a:endParaRPr lang="en-US"/>
          </a:p>
        </p:txBody>
      </p:sp>
      <p:sp>
        <p:nvSpPr>
          <p:cNvPr id="196778" name="Freeform 170"/>
          <p:cNvSpPr>
            <a:spLocks/>
          </p:cNvSpPr>
          <p:nvPr/>
        </p:nvSpPr>
        <p:spPr bwMode="auto">
          <a:xfrm>
            <a:off x="6972300" y="4449763"/>
            <a:ext cx="142875" cy="1106487"/>
          </a:xfrm>
          <a:custGeom>
            <a:avLst/>
            <a:gdLst/>
            <a:ahLst/>
            <a:cxnLst>
              <a:cxn ang="0">
                <a:pos x="90" y="0"/>
              </a:cxn>
              <a:cxn ang="0">
                <a:pos x="28" y="110"/>
              </a:cxn>
              <a:cxn ang="0">
                <a:pos x="28" y="110"/>
              </a:cxn>
              <a:cxn ang="0">
                <a:pos x="90" y="323"/>
              </a:cxn>
              <a:cxn ang="0">
                <a:pos x="90" y="323"/>
              </a:cxn>
              <a:cxn ang="0">
                <a:pos x="0" y="530"/>
              </a:cxn>
              <a:cxn ang="0">
                <a:pos x="0" y="530"/>
              </a:cxn>
              <a:cxn ang="0">
                <a:pos x="76" y="619"/>
              </a:cxn>
              <a:cxn ang="0">
                <a:pos x="76" y="619"/>
              </a:cxn>
            </a:cxnLst>
            <a:rect l="0" t="0" r="r" b="b"/>
            <a:pathLst>
              <a:path w="90" h="619">
                <a:moveTo>
                  <a:pt x="90" y="0"/>
                </a:moveTo>
                <a:lnTo>
                  <a:pt x="28" y="110"/>
                </a:lnTo>
                <a:lnTo>
                  <a:pt x="28" y="110"/>
                </a:lnTo>
                <a:lnTo>
                  <a:pt x="90" y="323"/>
                </a:lnTo>
                <a:lnTo>
                  <a:pt x="90" y="323"/>
                </a:lnTo>
                <a:lnTo>
                  <a:pt x="0" y="530"/>
                </a:lnTo>
                <a:lnTo>
                  <a:pt x="0" y="530"/>
                </a:lnTo>
                <a:lnTo>
                  <a:pt x="76" y="619"/>
                </a:lnTo>
                <a:lnTo>
                  <a:pt x="76" y="619"/>
                </a:lnTo>
              </a:path>
            </a:pathLst>
          </a:custGeom>
          <a:noFill/>
          <a:ln/>
        </p:spPr>
        <p:txBody>
          <a:bodyPr/>
          <a:lstStyle/>
          <a:p>
            <a:endParaRPr lang="en-US"/>
          </a:p>
        </p:txBody>
      </p:sp>
      <p:sp>
        <p:nvSpPr>
          <p:cNvPr id="196779" name="Freeform 171"/>
          <p:cNvSpPr>
            <a:spLocks/>
          </p:cNvSpPr>
          <p:nvPr/>
        </p:nvSpPr>
        <p:spPr bwMode="auto">
          <a:xfrm>
            <a:off x="6961188" y="4437063"/>
            <a:ext cx="142875" cy="1106487"/>
          </a:xfrm>
          <a:custGeom>
            <a:avLst/>
            <a:gdLst/>
            <a:ahLst/>
            <a:cxnLst>
              <a:cxn ang="0">
                <a:pos x="90" y="0"/>
              </a:cxn>
              <a:cxn ang="0">
                <a:pos x="28" y="110"/>
              </a:cxn>
              <a:cxn ang="0">
                <a:pos x="90" y="323"/>
              </a:cxn>
              <a:cxn ang="0">
                <a:pos x="0" y="530"/>
              </a:cxn>
              <a:cxn ang="0">
                <a:pos x="76" y="619"/>
              </a:cxn>
            </a:cxnLst>
            <a:rect l="0" t="0" r="r" b="b"/>
            <a:pathLst>
              <a:path w="90" h="619">
                <a:moveTo>
                  <a:pt x="90" y="0"/>
                </a:moveTo>
                <a:lnTo>
                  <a:pt x="28" y="110"/>
                </a:lnTo>
                <a:lnTo>
                  <a:pt x="90" y="323"/>
                </a:lnTo>
                <a:lnTo>
                  <a:pt x="0" y="530"/>
                </a:lnTo>
                <a:lnTo>
                  <a:pt x="76" y="619"/>
                </a:lnTo>
              </a:path>
            </a:pathLst>
          </a:custGeom>
          <a:noFill/>
          <a:ln/>
        </p:spPr>
        <p:txBody>
          <a:bodyPr/>
          <a:lstStyle/>
          <a:p>
            <a:endParaRPr lang="en-US"/>
          </a:p>
        </p:txBody>
      </p:sp>
      <p:sp>
        <p:nvSpPr>
          <p:cNvPr id="196780" name="Freeform 172"/>
          <p:cNvSpPr>
            <a:spLocks/>
          </p:cNvSpPr>
          <p:nvPr/>
        </p:nvSpPr>
        <p:spPr bwMode="auto">
          <a:xfrm>
            <a:off x="5634038" y="5359400"/>
            <a:ext cx="515937" cy="442913"/>
          </a:xfrm>
          <a:custGeom>
            <a:avLst/>
            <a:gdLst/>
            <a:ahLst/>
            <a:cxnLst>
              <a:cxn ang="0">
                <a:pos x="297" y="0"/>
              </a:cxn>
              <a:cxn ang="0">
                <a:pos x="325" y="82"/>
              </a:cxn>
              <a:cxn ang="0">
                <a:pos x="325" y="82"/>
              </a:cxn>
              <a:cxn ang="0">
                <a:pos x="62" y="248"/>
              </a:cxn>
              <a:cxn ang="0">
                <a:pos x="62" y="248"/>
              </a:cxn>
              <a:cxn ang="0">
                <a:pos x="0" y="220"/>
              </a:cxn>
              <a:cxn ang="0">
                <a:pos x="0" y="220"/>
              </a:cxn>
            </a:cxnLst>
            <a:rect l="0" t="0" r="r" b="b"/>
            <a:pathLst>
              <a:path w="325" h="248">
                <a:moveTo>
                  <a:pt x="297" y="0"/>
                </a:moveTo>
                <a:lnTo>
                  <a:pt x="325" y="82"/>
                </a:lnTo>
                <a:lnTo>
                  <a:pt x="325" y="82"/>
                </a:lnTo>
                <a:lnTo>
                  <a:pt x="62" y="248"/>
                </a:lnTo>
                <a:lnTo>
                  <a:pt x="62" y="248"/>
                </a:lnTo>
                <a:lnTo>
                  <a:pt x="0" y="220"/>
                </a:lnTo>
                <a:lnTo>
                  <a:pt x="0" y="220"/>
                </a:lnTo>
              </a:path>
            </a:pathLst>
          </a:custGeom>
          <a:noFill/>
          <a:ln/>
        </p:spPr>
        <p:txBody>
          <a:bodyPr/>
          <a:lstStyle/>
          <a:p>
            <a:endParaRPr lang="en-US"/>
          </a:p>
        </p:txBody>
      </p:sp>
      <p:sp>
        <p:nvSpPr>
          <p:cNvPr id="196781" name="Freeform 173"/>
          <p:cNvSpPr>
            <a:spLocks/>
          </p:cNvSpPr>
          <p:nvPr/>
        </p:nvSpPr>
        <p:spPr bwMode="auto">
          <a:xfrm>
            <a:off x="5622925" y="5346700"/>
            <a:ext cx="515938" cy="442913"/>
          </a:xfrm>
          <a:custGeom>
            <a:avLst/>
            <a:gdLst/>
            <a:ahLst/>
            <a:cxnLst>
              <a:cxn ang="0">
                <a:pos x="297" y="0"/>
              </a:cxn>
              <a:cxn ang="0">
                <a:pos x="325" y="83"/>
              </a:cxn>
              <a:cxn ang="0">
                <a:pos x="62" y="248"/>
              </a:cxn>
              <a:cxn ang="0">
                <a:pos x="0" y="220"/>
              </a:cxn>
            </a:cxnLst>
            <a:rect l="0" t="0" r="r" b="b"/>
            <a:pathLst>
              <a:path w="325" h="248">
                <a:moveTo>
                  <a:pt x="297" y="0"/>
                </a:moveTo>
                <a:lnTo>
                  <a:pt x="325" y="83"/>
                </a:lnTo>
                <a:lnTo>
                  <a:pt x="62" y="248"/>
                </a:lnTo>
                <a:lnTo>
                  <a:pt x="0" y="220"/>
                </a:lnTo>
              </a:path>
            </a:pathLst>
          </a:custGeom>
          <a:noFill/>
          <a:ln/>
        </p:spPr>
        <p:txBody>
          <a:bodyPr/>
          <a:lstStyle/>
          <a:p>
            <a:endParaRPr lang="en-US"/>
          </a:p>
        </p:txBody>
      </p:sp>
      <p:sp>
        <p:nvSpPr>
          <p:cNvPr id="196782" name="Freeform 174"/>
          <p:cNvSpPr>
            <a:spLocks/>
          </p:cNvSpPr>
          <p:nvPr/>
        </p:nvSpPr>
        <p:spPr bwMode="auto">
          <a:xfrm>
            <a:off x="6181725" y="5776913"/>
            <a:ext cx="319088" cy="661987"/>
          </a:xfrm>
          <a:custGeom>
            <a:avLst/>
            <a:gdLst/>
            <a:ahLst/>
            <a:cxnLst>
              <a:cxn ang="0">
                <a:pos x="201" y="0"/>
              </a:cxn>
              <a:cxn ang="0">
                <a:pos x="125" y="0"/>
              </a:cxn>
              <a:cxn ang="0">
                <a:pos x="125" y="0"/>
              </a:cxn>
              <a:cxn ang="0">
                <a:pos x="0" y="323"/>
              </a:cxn>
              <a:cxn ang="0">
                <a:pos x="0" y="323"/>
              </a:cxn>
              <a:cxn ang="0">
                <a:pos x="42" y="371"/>
              </a:cxn>
              <a:cxn ang="0">
                <a:pos x="42" y="371"/>
              </a:cxn>
            </a:cxnLst>
            <a:rect l="0" t="0" r="r" b="b"/>
            <a:pathLst>
              <a:path w="201" h="371">
                <a:moveTo>
                  <a:pt x="201" y="0"/>
                </a:moveTo>
                <a:lnTo>
                  <a:pt x="125" y="0"/>
                </a:lnTo>
                <a:lnTo>
                  <a:pt x="125" y="0"/>
                </a:lnTo>
                <a:lnTo>
                  <a:pt x="0" y="323"/>
                </a:lnTo>
                <a:lnTo>
                  <a:pt x="0" y="323"/>
                </a:lnTo>
                <a:lnTo>
                  <a:pt x="42" y="371"/>
                </a:lnTo>
                <a:lnTo>
                  <a:pt x="42" y="371"/>
                </a:lnTo>
              </a:path>
            </a:pathLst>
          </a:custGeom>
          <a:noFill/>
          <a:ln/>
        </p:spPr>
        <p:txBody>
          <a:bodyPr/>
          <a:lstStyle/>
          <a:p>
            <a:endParaRPr lang="en-US"/>
          </a:p>
        </p:txBody>
      </p:sp>
      <p:sp>
        <p:nvSpPr>
          <p:cNvPr id="196783" name="Freeform 175"/>
          <p:cNvSpPr>
            <a:spLocks/>
          </p:cNvSpPr>
          <p:nvPr/>
        </p:nvSpPr>
        <p:spPr bwMode="auto">
          <a:xfrm>
            <a:off x="6170613" y="5764213"/>
            <a:ext cx="319087" cy="663575"/>
          </a:xfrm>
          <a:custGeom>
            <a:avLst/>
            <a:gdLst/>
            <a:ahLst/>
            <a:cxnLst>
              <a:cxn ang="0">
                <a:pos x="201" y="0"/>
              </a:cxn>
              <a:cxn ang="0">
                <a:pos x="125" y="0"/>
              </a:cxn>
              <a:cxn ang="0">
                <a:pos x="0" y="323"/>
              </a:cxn>
              <a:cxn ang="0">
                <a:pos x="42" y="371"/>
              </a:cxn>
            </a:cxnLst>
            <a:rect l="0" t="0" r="r" b="b"/>
            <a:pathLst>
              <a:path w="201" h="371">
                <a:moveTo>
                  <a:pt x="201" y="0"/>
                </a:moveTo>
                <a:lnTo>
                  <a:pt x="125" y="0"/>
                </a:lnTo>
                <a:lnTo>
                  <a:pt x="0" y="323"/>
                </a:lnTo>
                <a:lnTo>
                  <a:pt x="42" y="371"/>
                </a:lnTo>
              </a:path>
            </a:pathLst>
          </a:custGeom>
          <a:noFill/>
          <a:ln/>
        </p:spPr>
        <p:txBody>
          <a:bodyPr/>
          <a:lstStyle/>
          <a:p>
            <a:endParaRPr lang="en-US"/>
          </a:p>
        </p:txBody>
      </p:sp>
      <p:sp>
        <p:nvSpPr>
          <p:cNvPr id="196787" name="AutoShape 179"/>
          <p:cNvSpPr>
            <a:spLocks noChangeArrowheads="1"/>
          </p:cNvSpPr>
          <p:nvPr/>
        </p:nvSpPr>
        <p:spPr bwMode="auto">
          <a:xfrm>
            <a:off x="1600200" y="3505200"/>
            <a:ext cx="2438400" cy="2209800"/>
          </a:xfrm>
          <a:prstGeom prst="cloudCallout">
            <a:avLst>
              <a:gd name="adj1" fmla="val -66407"/>
              <a:gd name="adj2" fmla="val 58407"/>
            </a:avLst>
          </a:prstGeom>
          <a:solidFill>
            <a:schemeClr val="accent2"/>
          </a:solidFill>
          <a:ln w="9525">
            <a:solidFill>
              <a:srgbClr val="000000"/>
            </a:solidFill>
            <a:round/>
            <a:headEnd/>
            <a:tailEnd/>
          </a:ln>
        </p:spPr>
        <p:txBody>
          <a:bodyPr/>
          <a:lstStyle/>
          <a:p>
            <a:endParaRPr lang="en-US">
              <a:latin typeface="Times New Roman" pitchFamily="18" charset="0"/>
            </a:endParaRPr>
          </a:p>
        </p:txBody>
      </p:sp>
      <p:sp>
        <p:nvSpPr>
          <p:cNvPr id="196788" name="Text Box 180"/>
          <p:cNvSpPr txBox="1">
            <a:spLocks noChangeArrowheads="1"/>
          </p:cNvSpPr>
          <p:nvPr/>
        </p:nvSpPr>
        <p:spPr bwMode="auto">
          <a:xfrm>
            <a:off x="1981200" y="3810000"/>
            <a:ext cx="1676400" cy="2128838"/>
          </a:xfrm>
          <a:prstGeom prst="rect">
            <a:avLst/>
          </a:prstGeom>
          <a:noFill/>
          <a:ln w="9525">
            <a:noFill/>
            <a:miter lim="800000"/>
            <a:headEnd/>
            <a:tailEnd/>
          </a:ln>
          <a:effectLst/>
        </p:spPr>
        <p:txBody>
          <a:bodyPr>
            <a:spAutoFit/>
          </a:bodyPr>
          <a:lstStyle/>
          <a:p>
            <a:pPr>
              <a:spcBef>
                <a:spcPct val="50000"/>
              </a:spcBef>
            </a:pPr>
            <a:r>
              <a:rPr lang="en-US" sz="1400"/>
              <a:t>This edition of SEPA does not cover transaction mapping. For a detailed discussion see the SEPA website</a:t>
            </a:r>
          </a:p>
          <a:p>
            <a:pPr>
              <a:spcBef>
                <a:spcPct val="50000"/>
              </a:spcBef>
            </a:pP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27" name="Slide Number Placeholder 4"/>
          <p:cNvSpPr>
            <a:spLocks noGrp="1"/>
          </p:cNvSpPr>
          <p:nvPr>
            <p:ph type="sldNum" sz="quarter" idx="11"/>
          </p:nvPr>
        </p:nvSpPr>
        <p:spPr/>
        <p:txBody>
          <a:bodyPr/>
          <a:lstStyle/>
          <a:p>
            <a:fld id="{43CB1EF1-33BA-4CD5-B6BB-794454CA36BF}" type="slidenum">
              <a:rPr lang="en-US"/>
              <a:pPr/>
              <a:t>28</a:t>
            </a:fld>
            <a:endParaRPr lang="en-US"/>
          </a:p>
        </p:txBody>
      </p:sp>
      <p:sp>
        <p:nvSpPr>
          <p:cNvPr id="197634" name="Rectangle 2"/>
          <p:cNvSpPr>
            <a:spLocks noGrp="1" noChangeArrowheads="1"/>
          </p:cNvSpPr>
          <p:nvPr>
            <p:ph type="title"/>
          </p:nvPr>
        </p:nvSpPr>
        <p:spPr>
          <a:xfrm>
            <a:off x="1401763" y="1066800"/>
            <a:ext cx="6340475" cy="660400"/>
          </a:xfrm>
          <a:noFill/>
          <a:ln/>
        </p:spPr>
        <p:txBody>
          <a:bodyPr wrap="none" lIns="63500" tIns="25400" rIns="63500" bIns="25400" anchor="t">
            <a:spAutoFit/>
          </a:bodyPr>
          <a:lstStyle/>
          <a:p>
            <a:r>
              <a:rPr lang="en-US"/>
              <a:t>General Mapping Approach</a:t>
            </a:r>
          </a:p>
        </p:txBody>
      </p:sp>
      <p:sp>
        <p:nvSpPr>
          <p:cNvPr id="197635" name="Rectangle 3"/>
          <p:cNvSpPr>
            <a:spLocks noChangeArrowheads="1"/>
          </p:cNvSpPr>
          <p:nvPr/>
        </p:nvSpPr>
        <p:spPr bwMode="auto">
          <a:xfrm>
            <a:off x="2541588" y="2057400"/>
            <a:ext cx="4060825" cy="274638"/>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isolate incoming and outgoing flow </a:t>
            </a:r>
            <a:endParaRPr lang="en-US" sz="1600">
              <a:effectLst>
                <a:outerShdw blurRad="38100" dist="38100" dir="2700000" algn="tl">
                  <a:srgbClr val="FFFFFF"/>
                </a:outerShdw>
              </a:effectLst>
              <a:latin typeface="Palatino" pitchFamily="-128" charset="0"/>
            </a:endParaRPr>
          </a:p>
        </p:txBody>
      </p:sp>
      <p:sp>
        <p:nvSpPr>
          <p:cNvPr id="197636" name="Rectangle 4"/>
          <p:cNvSpPr>
            <a:spLocks noChangeArrowheads="1"/>
          </p:cNvSpPr>
          <p:nvPr/>
        </p:nvSpPr>
        <p:spPr bwMode="auto">
          <a:xfrm>
            <a:off x="2541588" y="2414588"/>
            <a:ext cx="4624387" cy="274637"/>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boundaries; for transaction flows, isolate </a:t>
            </a:r>
            <a:endParaRPr lang="en-US" sz="1600">
              <a:effectLst>
                <a:outerShdw blurRad="38100" dist="38100" dir="2700000" algn="tl">
                  <a:srgbClr val="FFFFFF"/>
                </a:outerShdw>
              </a:effectLst>
              <a:latin typeface="Palatino" pitchFamily="-128" charset="0"/>
            </a:endParaRPr>
          </a:p>
        </p:txBody>
      </p:sp>
      <p:sp>
        <p:nvSpPr>
          <p:cNvPr id="197637" name="Rectangle 5"/>
          <p:cNvSpPr>
            <a:spLocks noChangeArrowheads="1"/>
          </p:cNvSpPr>
          <p:nvPr/>
        </p:nvSpPr>
        <p:spPr bwMode="auto">
          <a:xfrm>
            <a:off x="2541588" y="2770188"/>
            <a:ext cx="2414587" cy="274637"/>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the transaction center</a:t>
            </a:r>
            <a:endParaRPr lang="en-US" sz="1600">
              <a:effectLst>
                <a:outerShdw blurRad="38100" dist="38100" dir="2700000" algn="tl">
                  <a:srgbClr val="FFFFFF"/>
                </a:outerShdw>
              </a:effectLst>
              <a:latin typeface="Palatino" pitchFamily="-128" charset="0"/>
            </a:endParaRPr>
          </a:p>
        </p:txBody>
      </p:sp>
      <p:sp>
        <p:nvSpPr>
          <p:cNvPr id="197638" name="Rectangle 6"/>
          <p:cNvSpPr>
            <a:spLocks noChangeArrowheads="1"/>
          </p:cNvSpPr>
          <p:nvPr/>
        </p:nvSpPr>
        <p:spPr bwMode="auto">
          <a:xfrm>
            <a:off x="1865313" y="2568575"/>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effectLst>
                <a:outerShdw blurRad="38100" dist="38100" dir="2700000" algn="tl">
                  <a:srgbClr val="000000"/>
                </a:outerShdw>
              </a:effectLst>
              <a:latin typeface="Helvetica" pitchFamily="34" charset="0"/>
            </a:endParaRPr>
          </a:p>
        </p:txBody>
      </p:sp>
      <p:sp>
        <p:nvSpPr>
          <p:cNvPr id="197639" name="Rectangle 7"/>
          <p:cNvSpPr>
            <a:spLocks noChangeArrowheads="1"/>
          </p:cNvSpPr>
          <p:nvPr/>
        </p:nvSpPr>
        <p:spPr bwMode="auto">
          <a:xfrm>
            <a:off x="2541588" y="3482975"/>
            <a:ext cx="4813300" cy="274638"/>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working from the boundary outward, map</a:t>
            </a:r>
            <a:endParaRPr lang="en-US" sz="1600">
              <a:effectLst>
                <a:outerShdw blurRad="38100" dist="38100" dir="2700000" algn="tl">
                  <a:srgbClr val="FFFFFF"/>
                </a:outerShdw>
              </a:effectLst>
              <a:latin typeface="Palatino" pitchFamily="-128" charset="0"/>
            </a:endParaRPr>
          </a:p>
        </p:txBody>
      </p:sp>
      <p:sp>
        <p:nvSpPr>
          <p:cNvPr id="197640" name="Rectangle 8"/>
          <p:cNvSpPr>
            <a:spLocks noChangeArrowheads="1"/>
          </p:cNvSpPr>
          <p:nvPr/>
        </p:nvSpPr>
        <p:spPr bwMode="auto">
          <a:xfrm>
            <a:off x="2541588" y="3838575"/>
            <a:ext cx="5065712" cy="274638"/>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DFD transforms into corresponding modules</a:t>
            </a:r>
            <a:endParaRPr lang="en-US" sz="1600">
              <a:effectLst>
                <a:outerShdw blurRad="38100" dist="38100" dir="2700000" algn="tl">
                  <a:srgbClr val="FFFFFF"/>
                </a:outerShdw>
              </a:effectLst>
              <a:latin typeface="Palatino" pitchFamily="-128" charset="0"/>
            </a:endParaRPr>
          </a:p>
        </p:txBody>
      </p:sp>
      <p:sp>
        <p:nvSpPr>
          <p:cNvPr id="197641" name="Rectangle 9"/>
          <p:cNvSpPr>
            <a:spLocks noChangeArrowheads="1"/>
          </p:cNvSpPr>
          <p:nvPr/>
        </p:nvSpPr>
        <p:spPr bwMode="auto">
          <a:xfrm>
            <a:off x="1865313" y="3636963"/>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effectLst>
                <a:outerShdw blurRad="38100" dist="38100" dir="2700000" algn="tl">
                  <a:srgbClr val="000000"/>
                </a:outerShdw>
              </a:effectLst>
              <a:latin typeface="Helvetica" pitchFamily="34" charset="0"/>
            </a:endParaRPr>
          </a:p>
        </p:txBody>
      </p:sp>
      <p:sp>
        <p:nvSpPr>
          <p:cNvPr id="197642" name="Rectangle 10"/>
          <p:cNvSpPr>
            <a:spLocks noChangeArrowheads="1"/>
          </p:cNvSpPr>
          <p:nvPr/>
        </p:nvSpPr>
        <p:spPr bwMode="auto">
          <a:xfrm>
            <a:off x="2541588" y="4548188"/>
            <a:ext cx="3663950" cy="274637"/>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add control modules as required</a:t>
            </a:r>
            <a:endParaRPr lang="en-US" sz="1600">
              <a:effectLst>
                <a:outerShdw blurRad="38100" dist="38100" dir="2700000" algn="tl">
                  <a:srgbClr val="FFFFFF"/>
                </a:outerShdw>
              </a:effectLst>
              <a:latin typeface="Palatino" pitchFamily="-128" charset="0"/>
            </a:endParaRPr>
          </a:p>
        </p:txBody>
      </p:sp>
      <p:sp>
        <p:nvSpPr>
          <p:cNvPr id="197643" name="Rectangle 11"/>
          <p:cNvSpPr>
            <a:spLocks noChangeArrowheads="1"/>
          </p:cNvSpPr>
          <p:nvPr/>
        </p:nvSpPr>
        <p:spPr bwMode="auto">
          <a:xfrm>
            <a:off x="1865313" y="4348163"/>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effectLst>
                <a:outerShdw blurRad="38100" dist="38100" dir="2700000" algn="tl">
                  <a:srgbClr val="000000"/>
                </a:outerShdw>
              </a:effectLst>
              <a:latin typeface="Helvetica" pitchFamily="34" charset="0"/>
            </a:endParaRPr>
          </a:p>
        </p:txBody>
      </p:sp>
      <p:sp>
        <p:nvSpPr>
          <p:cNvPr id="197644" name="Rectangle 12"/>
          <p:cNvSpPr>
            <a:spLocks noChangeArrowheads="1"/>
          </p:cNvSpPr>
          <p:nvPr/>
        </p:nvSpPr>
        <p:spPr bwMode="auto">
          <a:xfrm>
            <a:off x="2541588" y="5260975"/>
            <a:ext cx="4252912" cy="274638"/>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refine the resultant program structure</a:t>
            </a:r>
            <a:endParaRPr lang="en-US" sz="1600">
              <a:effectLst>
                <a:outerShdw blurRad="38100" dist="38100" dir="2700000" algn="tl">
                  <a:srgbClr val="FFFFFF"/>
                </a:outerShdw>
              </a:effectLst>
              <a:latin typeface="Palatino" pitchFamily="-128" charset="0"/>
            </a:endParaRPr>
          </a:p>
        </p:txBody>
      </p:sp>
      <p:sp>
        <p:nvSpPr>
          <p:cNvPr id="197645" name="Rectangle 13"/>
          <p:cNvSpPr>
            <a:spLocks noChangeArrowheads="1"/>
          </p:cNvSpPr>
          <p:nvPr/>
        </p:nvSpPr>
        <p:spPr bwMode="auto">
          <a:xfrm>
            <a:off x="2541588" y="5616575"/>
            <a:ext cx="4008437" cy="274638"/>
          </a:xfrm>
          <a:prstGeom prst="rect">
            <a:avLst/>
          </a:prstGeom>
          <a:noFill/>
          <a:ln w="9525">
            <a:noFill/>
            <a:miter lim="800000"/>
            <a:headEnd/>
            <a:tailEnd/>
          </a:ln>
        </p:spPr>
        <p:txBody>
          <a:bodyPr wrap="none" lIns="0" tIns="0" rIns="0" bIns="0">
            <a:spAutoFit/>
          </a:bodyPr>
          <a:lstStyle/>
          <a:p>
            <a:pPr>
              <a:lnSpc>
                <a:spcPct val="90000"/>
              </a:lnSpc>
            </a:pPr>
            <a:r>
              <a:rPr lang="en-US" sz="2000">
                <a:effectLst>
                  <a:outerShdw blurRad="38100" dist="38100" dir="2700000" algn="tl">
                    <a:srgbClr val="FFFFFF"/>
                  </a:outerShdw>
                </a:effectLst>
                <a:latin typeface="Palatino" pitchFamily="-128" charset="0"/>
              </a:rPr>
              <a:t>using effective modularity concepts</a:t>
            </a:r>
            <a:endParaRPr lang="en-US" sz="1600">
              <a:effectLst>
                <a:outerShdw blurRad="38100" dist="38100" dir="2700000" algn="tl">
                  <a:srgbClr val="FFFFFF"/>
                </a:outerShdw>
              </a:effectLst>
              <a:latin typeface="Palatino" pitchFamily="-128" charset="0"/>
            </a:endParaRPr>
          </a:p>
        </p:txBody>
      </p:sp>
      <p:grpSp>
        <p:nvGrpSpPr>
          <p:cNvPr id="197646" name="Group 14"/>
          <p:cNvGrpSpPr>
            <a:grpSpLocks/>
          </p:cNvGrpSpPr>
          <p:nvPr/>
        </p:nvGrpSpPr>
        <p:grpSpPr bwMode="auto">
          <a:xfrm>
            <a:off x="1971675" y="2043113"/>
            <a:ext cx="241300" cy="269875"/>
            <a:chOff x="816" y="832"/>
            <a:chExt cx="152" cy="151"/>
          </a:xfrm>
        </p:grpSpPr>
        <p:sp>
          <p:nvSpPr>
            <p:cNvPr id="197647" name="Rectangle 15"/>
            <p:cNvSpPr>
              <a:spLocks noChangeArrowheads="1"/>
            </p:cNvSpPr>
            <p:nvPr/>
          </p:nvSpPr>
          <p:spPr bwMode="auto">
            <a:xfrm>
              <a:off x="832" y="856"/>
              <a:ext cx="136" cy="127"/>
            </a:xfrm>
            <a:prstGeom prst="rect">
              <a:avLst/>
            </a:prstGeom>
            <a:solidFill>
              <a:schemeClr val="folHlink"/>
            </a:solidFill>
            <a:ln w="17463">
              <a:solidFill>
                <a:srgbClr val="000000"/>
              </a:solidFill>
              <a:miter lim="800000"/>
              <a:headEnd/>
              <a:tailEnd/>
            </a:ln>
          </p:spPr>
          <p:txBody>
            <a:bodyPr/>
            <a:lstStyle/>
            <a:p>
              <a:endParaRPr lang="en-US"/>
            </a:p>
          </p:txBody>
        </p:sp>
        <p:sp>
          <p:nvSpPr>
            <p:cNvPr id="197648" name="Rectangle 16"/>
            <p:cNvSpPr>
              <a:spLocks noChangeArrowheads="1"/>
            </p:cNvSpPr>
            <p:nvPr/>
          </p:nvSpPr>
          <p:spPr bwMode="auto">
            <a:xfrm>
              <a:off x="816" y="832"/>
              <a:ext cx="128" cy="135"/>
            </a:xfrm>
            <a:prstGeom prst="rect">
              <a:avLst/>
            </a:prstGeom>
            <a:solidFill>
              <a:schemeClr val="folHlink"/>
            </a:solidFill>
            <a:ln w="17463">
              <a:solidFill>
                <a:srgbClr val="000000"/>
              </a:solidFill>
              <a:miter lim="800000"/>
              <a:headEnd/>
              <a:tailEnd/>
            </a:ln>
          </p:spPr>
          <p:txBody>
            <a:bodyPr/>
            <a:lstStyle/>
            <a:p>
              <a:endParaRPr lang="en-US"/>
            </a:p>
          </p:txBody>
        </p:sp>
      </p:grpSp>
      <p:grpSp>
        <p:nvGrpSpPr>
          <p:cNvPr id="197649" name="Group 17"/>
          <p:cNvGrpSpPr>
            <a:grpSpLocks/>
          </p:cNvGrpSpPr>
          <p:nvPr/>
        </p:nvGrpSpPr>
        <p:grpSpPr bwMode="auto">
          <a:xfrm>
            <a:off x="1971675" y="3495675"/>
            <a:ext cx="241300" cy="269875"/>
            <a:chOff x="816" y="1645"/>
            <a:chExt cx="152" cy="151"/>
          </a:xfrm>
        </p:grpSpPr>
        <p:sp>
          <p:nvSpPr>
            <p:cNvPr id="197650" name="Rectangle 18"/>
            <p:cNvSpPr>
              <a:spLocks noChangeArrowheads="1"/>
            </p:cNvSpPr>
            <p:nvPr/>
          </p:nvSpPr>
          <p:spPr bwMode="auto">
            <a:xfrm>
              <a:off x="832" y="1661"/>
              <a:ext cx="136" cy="135"/>
            </a:xfrm>
            <a:prstGeom prst="rect">
              <a:avLst/>
            </a:prstGeom>
            <a:solidFill>
              <a:srgbClr val="000000"/>
            </a:solidFill>
            <a:ln w="17463">
              <a:solidFill>
                <a:srgbClr val="000000"/>
              </a:solidFill>
              <a:miter lim="800000"/>
              <a:headEnd/>
              <a:tailEnd/>
            </a:ln>
          </p:spPr>
          <p:txBody>
            <a:bodyPr/>
            <a:lstStyle/>
            <a:p>
              <a:endParaRPr lang="en-US"/>
            </a:p>
          </p:txBody>
        </p:sp>
        <p:sp>
          <p:nvSpPr>
            <p:cNvPr id="197651" name="Rectangle 19"/>
            <p:cNvSpPr>
              <a:spLocks noChangeArrowheads="1"/>
            </p:cNvSpPr>
            <p:nvPr/>
          </p:nvSpPr>
          <p:spPr bwMode="auto">
            <a:xfrm>
              <a:off x="816" y="1645"/>
              <a:ext cx="128" cy="128"/>
            </a:xfrm>
            <a:prstGeom prst="rect">
              <a:avLst/>
            </a:prstGeom>
            <a:solidFill>
              <a:srgbClr val="FFFFFF"/>
            </a:solidFill>
            <a:ln w="17463">
              <a:solidFill>
                <a:srgbClr val="000000"/>
              </a:solidFill>
              <a:miter lim="800000"/>
              <a:headEnd/>
              <a:tailEnd/>
            </a:ln>
          </p:spPr>
          <p:txBody>
            <a:bodyPr/>
            <a:lstStyle/>
            <a:p>
              <a:endParaRPr lang="en-US"/>
            </a:p>
          </p:txBody>
        </p:sp>
      </p:grpSp>
      <p:grpSp>
        <p:nvGrpSpPr>
          <p:cNvPr id="197652" name="Group 20"/>
          <p:cNvGrpSpPr>
            <a:grpSpLocks/>
          </p:cNvGrpSpPr>
          <p:nvPr/>
        </p:nvGrpSpPr>
        <p:grpSpPr bwMode="auto">
          <a:xfrm>
            <a:off x="1971675" y="4576763"/>
            <a:ext cx="241300" cy="269875"/>
            <a:chOff x="816" y="2251"/>
            <a:chExt cx="152" cy="151"/>
          </a:xfrm>
        </p:grpSpPr>
        <p:sp>
          <p:nvSpPr>
            <p:cNvPr id="197653" name="Rectangle 21"/>
            <p:cNvSpPr>
              <a:spLocks noChangeArrowheads="1"/>
            </p:cNvSpPr>
            <p:nvPr/>
          </p:nvSpPr>
          <p:spPr bwMode="auto">
            <a:xfrm>
              <a:off x="832" y="2267"/>
              <a:ext cx="136" cy="135"/>
            </a:xfrm>
            <a:prstGeom prst="rect">
              <a:avLst/>
            </a:prstGeom>
            <a:solidFill>
              <a:srgbClr val="000000"/>
            </a:solidFill>
            <a:ln w="17463">
              <a:solidFill>
                <a:srgbClr val="000000"/>
              </a:solidFill>
              <a:miter lim="800000"/>
              <a:headEnd/>
              <a:tailEnd/>
            </a:ln>
          </p:spPr>
          <p:txBody>
            <a:bodyPr/>
            <a:lstStyle/>
            <a:p>
              <a:endParaRPr lang="en-US"/>
            </a:p>
          </p:txBody>
        </p:sp>
        <p:sp>
          <p:nvSpPr>
            <p:cNvPr id="197654" name="Rectangle 22"/>
            <p:cNvSpPr>
              <a:spLocks noChangeArrowheads="1"/>
            </p:cNvSpPr>
            <p:nvPr/>
          </p:nvSpPr>
          <p:spPr bwMode="auto">
            <a:xfrm>
              <a:off x="816" y="2251"/>
              <a:ext cx="128" cy="135"/>
            </a:xfrm>
            <a:prstGeom prst="rect">
              <a:avLst/>
            </a:prstGeom>
            <a:solidFill>
              <a:srgbClr val="FFFFFF"/>
            </a:solidFill>
            <a:ln w="17463">
              <a:solidFill>
                <a:srgbClr val="000000"/>
              </a:solidFill>
              <a:miter lim="800000"/>
              <a:headEnd/>
              <a:tailEnd/>
            </a:ln>
          </p:spPr>
          <p:txBody>
            <a:bodyPr/>
            <a:lstStyle/>
            <a:p>
              <a:endParaRPr lang="en-US"/>
            </a:p>
          </p:txBody>
        </p:sp>
      </p:grpSp>
      <p:grpSp>
        <p:nvGrpSpPr>
          <p:cNvPr id="197655" name="Group 23"/>
          <p:cNvGrpSpPr>
            <a:grpSpLocks/>
          </p:cNvGrpSpPr>
          <p:nvPr/>
        </p:nvGrpSpPr>
        <p:grpSpPr bwMode="auto">
          <a:xfrm>
            <a:off x="1971675" y="5287963"/>
            <a:ext cx="241300" cy="271462"/>
            <a:chOff x="816" y="2649"/>
            <a:chExt cx="152" cy="152"/>
          </a:xfrm>
        </p:grpSpPr>
        <p:sp>
          <p:nvSpPr>
            <p:cNvPr id="197656" name="Rectangle 24"/>
            <p:cNvSpPr>
              <a:spLocks noChangeArrowheads="1"/>
            </p:cNvSpPr>
            <p:nvPr/>
          </p:nvSpPr>
          <p:spPr bwMode="auto">
            <a:xfrm>
              <a:off x="832" y="2665"/>
              <a:ext cx="136" cy="136"/>
            </a:xfrm>
            <a:prstGeom prst="rect">
              <a:avLst/>
            </a:prstGeom>
            <a:solidFill>
              <a:srgbClr val="000000"/>
            </a:solidFill>
            <a:ln w="17463">
              <a:solidFill>
                <a:srgbClr val="000000"/>
              </a:solidFill>
              <a:miter lim="800000"/>
              <a:headEnd/>
              <a:tailEnd/>
            </a:ln>
          </p:spPr>
          <p:txBody>
            <a:bodyPr/>
            <a:lstStyle/>
            <a:p>
              <a:endParaRPr lang="en-US"/>
            </a:p>
          </p:txBody>
        </p:sp>
        <p:sp>
          <p:nvSpPr>
            <p:cNvPr id="197657" name="Rectangle 25"/>
            <p:cNvSpPr>
              <a:spLocks noChangeArrowheads="1"/>
            </p:cNvSpPr>
            <p:nvPr/>
          </p:nvSpPr>
          <p:spPr bwMode="auto">
            <a:xfrm>
              <a:off x="816" y="2649"/>
              <a:ext cx="128" cy="128"/>
            </a:xfrm>
            <a:prstGeom prst="rect">
              <a:avLst/>
            </a:prstGeom>
            <a:solidFill>
              <a:srgbClr val="FFFFFF"/>
            </a:solidFill>
            <a:ln w="17463">
              <a:solidFill>
                <a:srgbClr val="000000"/>
              </a:solidFill>
              <a:miter lim="800000"/>
              <a:headEnd/>
              <a:tailEnd/>
            </a:ln>
          </p:spPr>
          <p:txBody>
            <a:bodyPr/>
            <a:lstStyle/>
            <a:p>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515836F9-9614-40CD-ACBC-6781DF065C37}" type="slidenum">
              <a:rPr lang="en-US"/>
              <a:pPr/>
              <a:t>29</a:t>
            </a:fld>
            <a:endParaRPr lang="en-US"/>
          </a:p>
        </p:txBody>
      </p:sp>
      <p:sp>
        <p:nvSpPr>
          <p:cNvPr id="220162" name="Rectangle 2"/>
          <p:cNvSpPr>
            <a:spLocks noGrp="1" noChangeArrowheads="1"/>
          </p:cNvSpPr>
          <p:nvPr>
            <p:ph type="title"/>
          </p:nvPr>
        </p:nvSpPr>
        <p:spPr>
          <a:xfrm>
            <a:off x="1219200" y="1143000"/>
            <a:ext cx="6705600" cy="633413"/>
          </a:xfrm>
        </p:spPr>
        <p:txBody>
          <a:bodyPr/>
          <a:lstStyle/>
          <a:p>
            <a:r>
              <a:rPr lang="en-US"/>
              <a:t>General Mapping Approach</a:t>
            </a:r>
          </a:p>
        </p:txBody>
      </p:sp>
      <p:sp>
        <p:nvSpPr>
          <p:cNvPr id="220163" name="Rectangle 3"/>
          <p:cNvSpPr>
            <a:spLocks noGrp="1" noChangeArrowheads="1"/>
          </p:cNvSpPr>
          <p:nvPr>
            <p:ph type="body" idx="1"/>
          </p:nvPr>
        </p:nvSpPr>
        <p:spPr/>
        <p:txBody>
          <a:bodyPr/>
          <a:lstStyle/>
          <a:p>
            <a:pPr>
              <a:lnSpc>
                <a:spcPct val="90000"/>
              </a:lnSpc>
            </a:pPr>
            <a:r>
              <a:rPr lang="en-US" sz="2000" b="1">
                <a:solidFill>
                  <a:schemeClr val="folHlink"/>
                </a:solidFill>
                <a:latin typeface="Palatino" pitchFamily="-128" charset="0"/>
              </a:rPr>
              <a:t>Isolate the transform center by specifying incoming and outgoing flow boundaries</a:t>
            </a:r>
          </a:p>
          <a:p>
            <a:pPr>
              <a:lnSpc>
                <a:spcPct val="90000"/>
              </a:lnSpc>
            </a:pPr>
            <a:r>
              <a:rPr lang="en-US" sz="2000" b="1">
                <a:solidFill>
                  <a:schemeClr val="folHlink"/>
                </a:solidFill>
                <a:latin typeface="Palatino" pitchFamily="-128" charset="0"/>
              </a:rPr>
              <a:t>Perform "first-level factoring.”</a:t>
            </a:r>
            <a:endParaRPr lang="en-US" sz="2000" b="1">
              <a:latin typeface="Palatino" pitchFamily="-128" charset="0"/>
            </a:endParaRPr>
          </a:p>
          <a:p>
            <a:pPr lvl="1">
              <a:lnSpc>
                <a:spcPct val="90000"/>
              </a:lnSpc>
              <a:spcBef>
                <a:spcPts val="1200"/>
              </a:spcBef>
            </a:pPr>
            <a:r>
              <a:rPr lang="en-US" sz="1800">
                <a:latin typeface="Palatino" pitchFamily="-128" charset="0"/>
              </a:rPr>
              <a:t>The program architecture derived using this mapping results in a top-down distribution of control. </a:t>
            </a:r>
          </a:p>
          <a:p>
            <a:pPr lvl="1">
              <a:lnSpc>
                <a:spcPct val="90000"/>
              </a:lnSpc>
              <a:spcBef>
                <a:spcPts val="1200"/>
              </a:spcBef>
            </a:pPr>
            <a:r>
              <a:rPr lang="en-US" sz="1800" i="1">
                <a:latin typeface="Palatino" pitchFamily="-128" charset="0"/>
              </a:rPr>
              <a:t>Factoring</a:t>
            </a:r>
            <a:r>
              <a:rPr lang="en-US" sz="1800">
                <a:latin typeface="Palatino" pitchFamily="-128" charset="0"/>
              </a:rPr>
              <a:t> leads to a program structure in which top-level components perform decision-making and low-level components perform most input, computation, and output work. </a:t>
            </a:r>
          </a:p>
          <a:p>
            <a:pPr lvl="1">
              <a:lnSpc>
                <a:spcPct val="90000"/>
              </a:lnSpc>
              <a:spcBef>
                <a:spcPts val="1200"/>
              </a:spcBef>
            </a:pPr>
            <a:r>
              <a:rPr lang="en-US" sz="1800">
                <a:latin typeface="Palatino" pitchFamily="-128" charset="0"/>
              </a:rPr>
              <a:t>Middle-level components perform some control and do moderate amounts of work.</a:t>
            </a:r>
          </a:p>
          <a:p>
            <a:pPr>
              <a:lnSpc>
                <a:spcPct val="90000"/>
              </a:lnSpc>
              <a:spcBef>
                <a:spcPts val="1200"/>
              </a:spcBef>
            </a:pPr>
            <a:r>
              <a:rPr lang="en-US" sz="2000" b="1">
                <a:solidFill>
                  <a:schemeClr val="folHlink"/>
                </a:solidFill>
                <a:latin typeface="Palatino" pitchFamily="-128" charset="0"/>
              </a:rPr>
              <a:t>Perform "second-level factoring."</a:t>
            </a:r>
            <a:endParaRPr lang="en-US" sz="2000">
              <a:latin typeface="Palatino" pitchFamily="-12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6164F16F-780C-479E-887C-DB521FB8C986}" type="slidenum">
              <a:rPr lang="en-US"/>
              <a:pPr/>
              <a:t>3</a:t>
            </a:fld>
            <a:endParaRPr lang="en-US"/>
          </a:p>
        </p:txBody>
      </p:sp>
      <p:sp>
        <p:nvSpPr>
          <p:cNvPr id="173058" name="Rectangle 2"/>
          <p:cNvSpPr>
            <a:spLocks noGrp="1" noChangeArrowheads="1"/>
          </p:cNvSpPr>
          <p:nvPr>
            <p:ph type="title"/>
          </p:nvPr>
        </p:nvSpPr>
        <p:spPr>
          <a:xfrm>
            <a:off x="1295400" y="1219200"/>
            <a:ext cx="6923088" cy="550863"/>
          </a:xfrm>
        </p:spPr>
        <p:txBody>
          <a:bodyPr/>
          <a:lstStyle/>
          <a:p>
            <a:r>
              <a:rPr lang="en-US" sz="3600"/>
              <a:t>Why is Architecture Important?</a:t>
            </a:r>
            <a:endParaRPr lang="en-US"/>
          </a:p>
        </p:txBody>
      </p:sp>
      <p:sp>
        <p:nvSpPr>
          <p:cNvPr id="173059" name="Rectangle 3"/>
          <p:cNvSpPr>
            <a:spLocks noGrp="1" noChangeArrowheads="1"/>
          </p:cNvSpPr>
          <p:nvPr>
            <p:ph type="body" idx="1"/>
          </p:nvPr>
        </p:nvSpPr>
        <p:spPr/>
        <p:txBody>
          <a:bodyPr/>
          <a:lstStyle/>
          <a:p>
            <a:pPr>
              <a:spcBef>
                <a:spcPts val="300"/>
              </a:spcBef>
            </a:pPr>
            <a:r>
              <a:rPr lang="en-US" sz="2000">
                <a:solidFill>
                  <a:schemeClr val="folHlink"/>
                </a:solidFill>
              </a:rPr>
              <a:t>Representations of software architecture are an enabler </a:t>
            </a:r>
            <a:r>
              <a:rPr lang="en-US" sz="2000"/>
              <a:t>for communication between all parties (stakeholders) interested in the development of a computer-based system.</a:t>
            </a:r>
          </a:p>
          <a:p>
            <a:r>
              <a:rPr lang="en-US" sz="2000">
                <a:solidFill>
                  <a:schemeClr val="folHlink"/>
                </a:solidFill>
              </a:rPr>
              <a:t>The architecture highlights early design decisions</a:t>
            </a:r>
            <a:r>
              <a:rPr lang="en-US" sz="2000"/>
              <a:t> that will have a profound impact on all software engineering work that follows and, as important, on the ultimate success of the system as an operational entity.</a:t>
            </a:r>
          </a:p>
          <a:p>
            <a:r>
              <a:rPr lang="en-US" sz="2000">
                <a:solidFill>
                  <a:schemeClr val="folHlink"/>
                </a:solidFill>
              </a:rPr>
              <a:t>Architecture “constitutes a relatively small, intellectually graspable mode</a:t>
            </a:r>
            <a:r>
              <a:rPr lang="en-US" sz="2000"/>
              <a:t> of how the system is structured and how its components work together” [BAS03].</a:t>
            </a:r>
            <a:endParaRPr 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BB751BAE-75F9-4147-820D-C34D6516C2A0}" type="slidenum">
              <a:rPr lang="en-US"/>
              <a:pPr/>
              <a:t>30</a:t>
            </a:fld>
            <a:endParaRPr lang="en-US"/>
          </a:p>
        </p:txBody>
      </p:sp>
      <p:sp>
        <p:nvSpPr>
          <p:cNvPr id="198659" name="Rectangle 3"/>
          <p:cNvSpPr>
            <a:spLocks noGrp="1" noChangeArrowheads="1"/>
          </p:cNvSpPr>
          <p:nvPr>
            <p:ph type="title"/>
          </p:nvPr>
        </p:nvSpPr>
        <p:spPr>
          <a:xfrm>
            <a:off x="1295400" y="1066800"/>
            <a:ext cx="4530725" cy="660400"/>
          </a:xfrm>
          <a:noFill/>
          <a:ln/>
        </p:spPr>
        <p:txBody>
          <a:bodyPr wrap="none" lIns="63500" tIns="25400" rIns="63500" bIns="25400" anchor="t">
            <a:spAutoFit/>
          </a:bodyPr>
          <a:lstStyle/>
          <a:p>
            <a:r>
              <a:rPr lang="en-US"/>
              <a:t>Transform Mapping</a:t>
            </a:r>
          </a:p>
        </p:txBody>
      </p:sp>
      <p:pic>
        <p:nvPicPr>
          <p:cNvPr id="198660" name="Picture 4"/>
          <p:cNvPicPr>
            <a:picLocks noChangeArrowheads="1"/>
          </p:cNvPicPr>
          <p:nvPr/>
        </p:nvPicPr>
        <p:blipFill>
          <a:blip r:embed="rId2" cstate="print"/>
          <a:srcRect/>
          <a:stretch>
            <a:fillRect/>
          </a:stretch>
        </p:blipFill>
        <p:spPr bwMode="auto">
          <a:xfrm>
            <a:off x="2438400" y="1905000"/>
            <a:ext cx="5588000" cy="4111625"/>
          </a:xfrm>
          <a:prstGeom prst="rect">
            <a:avLst/>
          </a:prstGeom>
          <a:noFill/>
          <a:ln w="12700">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7149597A-E46C-480F-AFFE-4B7C2795DBE3}" type="slidenum">
              <a:rPr lang="en-US"/>
              <a:pPr/>
              <a:t>31</a:t>
            </a:fld>
            <a:endParaRPr lang="en-US"/>
          </a:p>
        </p:txBody>
      </p:sp>
      <p:sp>
        <p:nvSpPr>
          <p:cNvPr id="199683" name="Rectangle 3"/>
          <p:cNvSpPr>
            <a:spLocks noGrp="1" noChangeArrowheads="1"/>
          </p:cNvSpPr>
          <p:nvPr>
            <p:ph type="title"/>
          </p:nvPr>
        </p:nvSpPr>
        <p:spPr>
          <a:xfrm>
            <a:off x="1295400" y="1066800"/>
            <a:ext cx="2244725" cy="660400"/>
          </a:xfrm>
          <a:noFill/>
          <a:ln/>
        </p:spPr>
        <p:txBody>
          <a:bodyPr wrap="none" lIns="63500" tIns="25400" rIns="63500" bIns="25400" anchor="t">
            <a:spAutoFit/>
          </a:bodyPr>
          <a:lstStyle/>
          <a:p>
            <a:r>
              <a:rPr lang="en-US"/>
              <a:t>Factoring</a:t>
            </a:r>
          </a:p>
        </p:txBody>
      </p:sp>
      <p:pic>
        <p:nvPicPr>
          <p:cNvPr id="199684" name="Picture 4"/>
          <p:cNvPicPr>
            <a:picLocks noChangeArrowheads="1"/>
          </p:cNvPicPr>
          <p:nvPr/>
        </p:nvPicPr>
        <p:blipFill>
          <a:blip r:embed="rId2" cstate="print"/>
          <a:srcRect/>
          <a:stretch>
            <a:fillRect/>
          </a:stretch>
        </p:blipFill>
        <p:spPr bwMode="auto">
          <a:xfrm>
            <a:off x="1905000" y="2057400"/>
            <a:ext cx="6465888" cy="3578225"/>
          </a:xfrm>
          <a:prstGeom prst="rect">
            <a:avLst/>
          </a:prstGeom>
          <a:noFill/>
          <a:ln w="12700">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24" name="Slide Number Placeholder 4"/>
          <p:cNvSpPr>
            <a:spLocks noGrp="1"/>
          </p:cNvSpPr>
          <p:nvPr>
            <p:ph type="sldNum" sz="quarter" idx="11"/>
          </p:nvPr>
        </p:nvSpPr>
        <p:spPr/>
        <p:txBody>
          <a:bodyPr/>
          <a:lstStyle/>
          <a:p>
            <a:fld id="{B4398309-23EB-41D7-93CD-F0CA1D414C12}" type="slidenum">
              <a:rPr lang="en-US"/>
              <a:pPr/>
              <a:t>32</a:t>
            </a:fld>
            <a:endParaRPr lang="en-US"/>
          </a:p>
        </p:txBody>
      </p:sp>
      <p:sp>
        <p:nvSpPr>
          <p:cNvPr id="200706" name="Rectangle 2"/>
          <p:cNvSpPr>
            <a:spLocks noGrp="1" noChangeArrowheads="1"/>
          </p:cNvSpPr>
          <p:nvPr>
            <p:ph type="title"/>
          </p:nvPr>
        </p:nvSpPr>
        <p:spPr>
          <a:xfrm>
            <a:off x="1295400" y="990600"/>
            <a:ext cx="4729163" cy="660400"/>
          </a:xfrm>
          <a:noFill/>
          <a:ln/>
        </p:spPr>
        <p:txBody>
          <a:bodyPr wrap="none" lIns="63500" tIns="25400" rIns="63500" bIns="25400" anchor="t">
            <a:spAutoFit/>
          </a:bodyPr>
          <a:lstStyle/>
          <a:p>
            <a:r>
              <a:rPr lang="en-US"/>
              <a:t>First Level Factoring</a:t>
            </a:r>
          </a:p>
        </p:txBody>
      </p:sp>
      <p:sp>
        <p:nvSpPr>
          <p:cNvPr id="200707" name="Rectangle 3"/>
          <p:cNvSpPr>
            <a:spLocks noChangeArrowheads="1"/>
          </p:cNvSpPr>
          <p:nvPr/>
        </p:nvSpPr>
        <p:spPr bwMode="auto">
          <a:xfrm>
            <a:off x="3932238" y="2085975"/>
            <a:ext cx="1177925" cy="938213"/>
          </a:xfrm>
          <a:prstGeom prst="rect">
            <a:avLst/>
          </a:prstGeom>
          <a:solidFill>
            <a:srgbClr val="FFFFFF"/>
          </a:solidFill>
          <a:ln w="9525">
            <a:noFill/>
            <a:miter lim="800000"/>
            <a:headEnd/>
            <a:tailEnd/>
          </a:ln>
        </p:spPr>
        <p:txBody>
          <a:bodyPr/>
          <a:lstStyle/>
          <a:p>
            <a:endParaRPr lang="en-US"/>
          </a:p>
        </p:txBody>
      </p:sp>
      <p:sp>
        <p:nvSpPr>
          <p:cNvPr id="200708" name="Rectangle 4"/>
          <p:cNvSpPr>
            <a:spLocks noChangeArrowheads="1"/>
          </p:cNvSpPr>
          <p:nvPr/>
        </p:nvSpPr>
        <p:spPr bwMode="auto">
          <a:xfrm>
            <a:off x="3919538" y="2071688"/>
            <a:ext cx="1203325" cy="966787"/>
          </a:xfrm>
          <a:prstGeom prst="rect">
            <a:avLst/>
          </a:prstGeom>
          <a:noFill/>
          <a:ln w="30163">
            <a:solidFill>
              <a:srgbClr val="000000"/>
            </a:solidFill>
            <a:miter lim="800000"/>
            <a:headEnd/>
            <a:tailEnd/>
          </a:ln>
        </p:spPr>
        <p:txBody>
          <a:bodyPr/>
          <a:lstStyle/>
          <a:p>
            <a:endParaRPr lang="en-US"/>
          </a:p>
        </p:txBody>
      </p:sp>
      <p:sp>
        <p:nvSpPr>
          <p:cNvPr id="200709" name="Rectangle 5"/>
          <p:cNvSpPr>
            <a:spLocks noChangeArrowheads="1"/>
          </p:cNvSpPr>
          <p:nvPr/>
        </p:nvSpPr>
        <p:spPr bwMode="auto">
          <a:xfrm>
            <a:off x="2235200" y="3848100"/>
            <a:ext cx="1177925" cy="938213"/>
          </a:xfrm>
          <a:prstGeom prst="rect">
            <a:avLst/>
          </a:prstGeom>
          <a:solidFill>
            <a:srgbClr val="FFFFFF"/>
          </a:solidFill>
          <a:ln w="9525">
            <a:noFill/>
            <a:miter lim="800000"/>
            <a:headEnd/>
            <a:tailEnd/>
          </a:ln>
        </p:spPr>
        <p:txBody>
          <a:bodyPr/>
          <a:lstStyle/>
          <a:p>
            <a:endParaRPr lang="en-US"/>
          </a:p>
        </p:txBody>
      </p:sp>
      <p:sp>
        <p:nvSpPr>
          <p:cNvPr id="200710" name="Rectangle 6"/>
          <p:cNvSpPr>
            <a:spLocks noChangeArrowheads="1"/>
          </p:cNvSpPr>
          <p:nvPr/>
        </p:nvSpPr>
        <p:spPr bwMode="auto">
          <a:xfrm>
            <a:off x="2222500" y="3833813"/>
            <a:ext cx="1203325" cy="966787"/>
          </a:xfrm>
          <a:prstGeom prst="rect">
            <a:avLst/>
          </a:prstGeom>
          <a:noFill/>
          <a:ln w="30163">
            <a:solidFill>
              <a:srgbClr val="000000"/>
            </a:solidFill>
            <a:miter lim="800000"/>
            <a:headEnd/>
            <a:tailEnd/>
          </a:ln>
        </p:spPr>
        <p:txBody>
          <a:bodyPr/>
          <a:lstStyle/>
          <a:p>
            <a:endParaRPr lang="en-US"/>
          </a:p>
        </p:txBody>
      </p:sp>
      <p:sp>
        <p:nvSpPr>
          <p:cNvPr id="200711" name="Rectangle 7"/>
          <p:cNvSpPr>
            <a:spLocks noChangeArrowheads="1"/>
          </p:cNvSpPr>
          <p:nvPr/>
        </p:nvSpPr>
        <p:spPr bwMode="auto">
          <a:xfrm>
            <a:off x="3944938" y="3848100"/>
            <a:ext cx="1177925" cy="938213"/>
          </a:xfrm>
          <a:prstGeom prst="rect">
            <a:avLst/>
          </a:prstGeom>
          <a:solidFill>
            <a:srgbClr val="FFFFFF"/>
          </a:solidFill>
          <a:ln w="9525">
            <a:noFill/>
            <a:miter lim="800000"/>
            <a:headEnd/>
            <a:tailEnd/>
          </a:ln>
        </p:spPr>
        <p:txBody>
          <a:bodyPr/>
          <a:lstStyle/>
          <a:p>
            <a:endParaRPr lang="en-US"/>
          </a:p>
        </p:txBody>
      </p:sp>
      <p:sp>
        <p:nvSpPr>
          <p:cNvPr id="200712" name="Rectangle 8"/>
          <p:cNvSpPr>
            <a:spLocks noChangeArrowheads="1"/>
          </p:cNvSpPr>
          <p:nvPr/>
        </p:nvSpPr>
        <p:spPr bwMode="auto">
          <a:xfrm>
            <a:off x="3932238" y="3833813"/>
            <a:ext cx="1203325" cy="966787"/>
          </a:xfrm>
          <a:prstGeom prst="rect">
            <a:avLst/>
          </a:prstGeom>
          <a:noFill/>
          <a:ln w="30163">
            <a:solidFill>
              <a:srgbClr val="000000"/>
            </a:solidFill>
            <a:miter lim="800000"/>
            <a:headEnd/>
            <a:tailEnd/>
          </a:ln>
        </p:spPr>
        <p:txBody>
          <a:bodyPr/>
          <a:lstStyle/>
          <a:p>
            <a:endParaRPr lang="en-US"/>
          </a:p>
        </p:txBody>
      </p:sp>
      <p:sp>
        <p:nvSpPr>
          <p:cNvPr id="200713" name="Rectangle 9"/>
          <p:cNvSpPr>
            <a:spLocks noChangeArrowheads="1"/>
          </p:cNvSpPr>
          <p:nvPr/>
        </p:nvSpPr>
        <p:spPr bwMode="auto">
          <a:xfrm>
            <a:off x="5654675" y="3833813"/>
            <a:ext cx="1177925" cy="938212"/>
          </a:xfrm>
          <a:prstGeom prst="rect">
            <a:avLst/>
          </a:prstGeom>
          <a:solidFill>
            <a:srgbClr val="FFFFFF"/>
          </a:solidFill>
          <a:ln w="9525">
            <a:noFill/>
            <a:miter lim="800000"/>
            <a:headEnd/>
            <a:tailEnd/>
          </a:ln>
        </p:spPr>
        <p:txBody>
          <a:bodyPr/>
          <a:lstStyle/>
          <a:p>
            <a:endParaRPr lang="en-US"/>
          </a:p>
        </p:txBody>
      </p:sp>
      <p:sp>
        <p:nvSpPr>
          <p:cNvPr id="200714" name="Rectangle 10"/>
          <p:cNvSpPr>
            <a:spLocks noChangeArrowheads="1"/>
          </p:cNvSpPr>
          <p:nvPr/>
        </p:nvSpPr>
        <p:spPr bwMode="auto">
          <a:xfrm>
            <a:off x="5641975" y="3819525"/>
            <a:ext cx="1203325" cy="966788"/>
          </a:xfrm>
          <a:prstGeom prst="rect">
            <a:avLst/>
          </a:prstGeom>
          <a:noFill/>
          <a:ln w="30163">
            <a:solidFill>
              <a:srgbClr val="000000"/>
            </a:solidFill>
            <a:miter lim="800000"/>
            <a:headEnd/>
            <a:tailEnd/>
          </a:ln>
        </p:spPr>
        <p:txBody>
          <a:bodyPr/>
          <a:lstStyle/>
          <a:p>
            <a:endParaRPr lang="en-US"/>
          </a:p>
        </p:txBody>
      </p:sp>
      <p:sp>
        <p:nvSpPr>
          <p:cNvPr id="200715" name="Line 11"/>
          <p:cNvSpPr>
            <a:spLocks noChangeShapeType="1"/>
          </p:cNvSpPr>
          <p:nvPr/>
        </p:nvSpPr>
        <p:spPr bwMode="auto">
          <a:xfrm flipH="1">
            <a:off x="2792413" y="3009900"/>
            <a:ext cx="1709737" cy="809625"/>
          </a:xfrm>
          <a:prstGeom prst="line">
            <a:avLst/>
          </a:prstGeom>
          <a:noFill/>
          <a:ln w="30163">
            <a:solidFill>
              <a:schemeClr val="tx1"/>
            </a:solidFill>
            <a:round/>
            <a:headEnd/>
            <a:tailEnd/>
          </a:ln>
        </p:spPr>
        <p:txBody>
          <a:bodyPr/>
          <a:lstStyle/>
          <a:p>
            <a:endParaRPr lang="en-US"/>
          </a:p>
        </p:txBody>
      </p:sp>
      <p:sp>
        <p:nvSpPr>
          <p:cNvPr id="200716" name="Line 12"/>
          <p:cNvSpPr>
            <a:spLocks noChangeShapeType="1"/>
          </p:cNvSpPr>
          <p:nvPr/>
        </p:nvSpPr>
        <p:spPr bwMode="auto">
          <a:xfrm>
            <a:off x="4489450" y="3009900"/>
            <a:ext cx="12700" cy="823913"/>
          </a:xfrm>
          <a:prstGeom prst="line">
            <a:avLst/>
          </a:prstGeom>
          <a:noFill/>
          <a:ln w="30163">
            <a:solidFill>
              <a:schemeClr val="tx1"/>
            </a:solidFill>
            <a:round/>
            <a:headEnd/>
            <a:tailEnd/>
          </a:ln>
        </p:spPr>
        <p:txBody>
          <a:bodyPr/>
          <a:lstStyle/>
          <a:p>
            <a:endParaRPr lang="en-US"/>
          </a:p>
        </p:txBody>
      </p:sp>
      <p:sp>
        <p:nvSpPr>
          <p:cNvPr id="200717" name="Line 13"/>
          <p:cNvSpPr>
            <a:spLocks noChangeShapeType="1"/>
          </p:cNvSpPr>
          <p:nvPr/>
        </p:nvSpPr>
        <p:spPr bwMode="auto">
          <a:xfrm>
            <a:off x="4489450" y="3009900"/>
            <a:ext cx="1735138" cy="795338"/>
          </a:xfrm>
          <a:prstGeom prst="line">
            <a:avLst/>
          </a:prstGeom>
          <a:noFill/>
          <a:ln w="30163">
            <a:solidFill>
              <a:schemeClr val="tx1"/>
            </a:solidFill>
            <a:round/>
            <a:headEnd/>
            <a:tailEnd/>
          </a:ln>
        </p:spPr>
        <p:txBody>
          <a:bodyPr/>
          <a:lstStyle/>
          <a:p>
            <a:endParaRPr lang="en-US"/>
          </a:p>
        </p:txBody>
      </p:sp>
      <p:sp>
        <p:nvSpPr>
          <p:cNvPr id="200718" name="Rectangle 14"/>
          <p:cNvSpPr>
            <a:spLocks noChangeArrowheads="1"/>
          </p:cNvSpPr>
          <p:nvPr/>
        </p:nvSpPr>
        <p:spPr bwMode="auto">
          <a:xfrm>
            <a:off x="4275138" y="2154238"/>
            <a:ext cx="5588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main </a:t>
            </a:r>
            <a:endParaRPr lang="en-US" sz="1800" b="1">
              <a:latin typeface="Helvetica" pitchFamily="34" charset="0"/>
            </a:endParaRPr>
          </a:p>
        </p:txBody>
      </p:sp>
      <p:sp>
        <p:nvSpPr>
          <p:cNvPr id="200719" name="Rectangle 15"/>
          <p:cNvSpPr>
            <a:spLocks noChangeArrowheads="1"/>
          </p:cNvSpPr>
          <p:nvPr/>
        </p:nvSpPr>
        <p:spPr bwMode="auto">
          <a:xfrm>
            <a:off x="4052888" y="2398713"/>
            <a:ext cx="8509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program</a:t>
            </a:r>
            <a:endParaRPr lang="en-US" sz="1800" b="1">
              <a:latin typeface="Helvetica" pitchFamily="34" charset="0"/>
            </a:endParaRPr>
          </a:p>
        </p:txBody>
      </p:sp>
      <p:sp>
        <p:nvSpPr>
          <p:cNvPr id="200720" name="Rectangle 16"/>
          <p:cNvSpPr>
            <a:spLocks noChangeArrowheads="1"/>
          </p:cNvSpPr>
          <p:nvPr/>
        </p:nvSpPr>
        <p:spPr bwMode="auto">
          <a:xfrm>
            <a:off x="4059238" y="2667000"/>
            <a:ext cx="9398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
        <p:nvSpPr>
          <p:cNvPr id="200721" name="Rectangle 17"/>
          <p:cNvSpPr>
            <a:spLocks noChangeArrowheads="1"/>
          </p:cNvSpPr>
          <p:nvPr/>
        </p:nvSpPr>
        <p:spPr bwMode="auto">
          <a:xfrm>
            <a:off x="2633663" y="3981450"/>
            <a:ext cx="4953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input</a:t>
            </a:r>
            <a:endParaRPr lang="en-US" sz="1800" b="1">
              <a:latin typeface="Helvetica" pitchFamily="34" charset="0"/>
            </a:endParaRPr>
          </a:p>
        </p:txBody>
      </p:sp>
      <p:sp>
        <p:nvSpPr>
          <p:cNvPr id="200722" name="Rectangle 18"/>
          <p:cNvSpPr>
            <a:spLocks noChangeArrowheads="1"/>
          </p:cNvSpPr>
          <p:nvPr/>
        </p:nvSpPr>
        <p:spPr bwMode="auto">
          <a:xfrm>
            <a:off x="2384425" y="4268788"/>
            <a:ext cx="9398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
        <p:nvSpPr>
          <p:cNvPr id="200723" name="Rectangle 19"/>
          <p:cNvSpPr>
            <a:spLocks noChangeArrowheads="1"/>
          </p:cNvSpPr>
          <p:nvPr/>
        </p:nvSpPr>
        <p:spPr bwMode="auto">
          <a:xfrm>
            <a:off x="4017963" y="4019550"/>
            <a:ext cx="11049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processing</a:t>
            </a:r>
            <a:endParaRPr lang="en-US" sz="1800" b="1">
              <a:latin typeface="Helvetica" pitchFamily="34" charset="0"/>
            </a:endParaRPr>
          </a:p>
        </p:txBody>
      </p:sp>
      <p:sp>
        <p:nvSpPr>
          <p:cNvPr id="200724" name="Rectangle 20"/>
          <p:cNvSpPr>
            <a:spLocks noChangeArrowheads="1"/>
          </p:cNvSpPr>
          <p:nvPr/>
        </p:nvSpPr>
        <p:spPr bwMode="auto">
          <a:xfrm>
            <a:off x="4068763" y="4297363"/>
            <a:ext cx="9398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
        <p:nvSpPr>
          <p:cNvPr id="200725" name="Rectangle 21"/>
          <p:cNvSpPr>
            <a:spLocks noChangeArrowheads="1"/>
          </p:cNvSpPr>
          <p:nvPr/>
        </p:nvSpPr>
        <p:spPr bwMode="auto">
          <a:xfrm>
            <a:off x="5894388" y="3941763"/>
            <a:ext cx="6350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output</a:t>
            </a:r>
            <a:endParaRPr lang="en-US" sz="1800" b="1">
              <a:latin typeface="Helvetica" pitchFamily="34" charset="0"/>
            </a:endParaRPr>
          </a:p>
        </p:txBody>
      </p:sp>
      <p:sp>
        <p:nvSpPr>
          <p:cNvPr id="200726" name="Rectangle 22"/>
          <p:cNvSpPr>
            <a:spLocks noChangeArrowheads="1"/>
          </p:cNvSpPr>
          <p:nvPr/>
        </p:nvSpPr>
        <p:spPr bwMode="auto">
          <a:xfrm>
            <a:off x="5778500" y="4248150"/>
            <a:ext cx="939800" cy="247650"/>
          </a:xfrm>
          <a:prstGeom prst="rect">
            <a:avLst/>
          </a:prstGeom>
          <a:noFill/>
          <a:ln w="9525">
            <a:noFill/>
            <a:miter lim="800000"/>
            <a:headEnd/>
            <a:tailEnd/>
          </a:ln>
        </p:spPr>
        <p:txBody>
          <a:bodyPr wrap="none" lIns="0" tIns="0" rIns="0" bIns="0">
            <a:spAutoFit/>
          </a:bodyPr>
          <a:lstStyle/>
          <a:p>
            <a:pPr>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6B0F336E-1D6A-4484-AD0D-80EF5460D4AB}" type="slidenum">
              <a:rPr lang="en-US"/>
              <a:pPr/>
              <a:t>33</a:t>
            </a:fld>
            <a:endParaRPr lang="en-US"/>
          </a:p>
        </p:txBody>
      </p:sp>
      <p:sp>
        <p:nvSpPr>
          <p:cNvPr id="201730" name="Rectangle 2"/>
          <p:cNvSpPr>
            <a:spLocks noGrp="1" noChangeArrowheads="1"/>
          </p:cNvSpPr>
          <p:nvPr>
            <p:ph type="title"/>
          </p:nvPr>
        </p:nvSpPr>
        <p:spPr>
          <a:xfrm>
            <a:off x="1295400" y="990600"/>
            <a:ext cx="5295900" cy="660400"/>
          </a:xfrm>
          <a:noFill/>
          <a:ln/>
        </p:spPr>
        <p:txBody>
          <a:bodyPr wrap="none" lIns="63500" tIns="25400" rIns="63500" bIns="25400" anchor="t">
            <a:spAutoFit/>
          </a:bodyPr>
          <a:lstStyle/>
          <a:p>
            <a:r>
              <a:rPr lang="en-US"/>
              <a:t>Second Level Mapping</a:t>
            </a:r>
          </a:p>
        </p:txBody>
      </p:sp>
      <p:pic>
        <p:nvPicPr>
          <p:cNvPr id="201731" name="Picture 3"/>
          <p:cNvPicPr>
            <a:picLocks noChangeArrowheads="1"/>
          </p:cNvPicPr>
          <p:nvPr/>
        </p:nvPicPr>
        <p:blipFill>
          <a:blip r:embed="rId2" cstate="print"/>
          <a:srcRect/>
          <a:stretch>
            <a:fillRect/>
          </a:stretch>
        </p:blipFill>
        <p:spPr bwMode="auto">
          <a:xfrm>
            <a:off x="2133600" y="1981200"/>
            <a:ext cx="5105400" cy="3962400"/>
          </a:xfrm>
          <a:prstGeom prst="rect">
            <a:avLst/>
          </a:prstGeom>
          <a:noFill/>
          <a:ln w="12700">
            <a:noFill/>
            <a:miter lim="800000"/>
            <a:headEnd/>
            <a:tailEnd/>
          </a:ln>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1026"/>
          <p:cNvSpPr>
            <a:spLocks noGrp="1" noChangeArrowheads="1"/>
          </p:cNvSpPr>
          <p:nvPr>
            <p:ph type="title"/>
          </p:nvPr>
        </p:nvSpPr>
        <p:spPr>
          <a:xfrm>
            <a:off x="1219200" y="304800"/>
            <a:ext cx="7467600" cy="1319213"/>
          </a:xfrm>
        </p:spPr>
        <p:txBody>
          <a:bodyPr/>
          <a:lstStyle/>
          <a:p>
            <a:r>
              <a:rPr lang="en-US" dirty="0" smtClean="0"/>
              <a:t>Unified Process: Architecture-Centric </a:t>
            </a:r>
            <a:r>
              <a:rPr lang="en-US" dirty="0"/>
              <a:t>Development</a:t>
            </a:r>
          </a:p>
        </p:txBody>
      </p:sp>
      <p:sp>
        <p:nvSpPr>
          <p:cNvPr id="399363" name="Rectangle 1027"/>
          <p:cNvSpPr>
            <a:spLocks noGrp="1" noChangeArrowheads="1"/>
          </p:cNvSpPr>
          <p:nvPr>
            <p:ph type="body" idx="1"/>
          </p:nvPr>
        </p:nvSpPr>
        <p:spPr/>
        <p:txBody>
          <a:bodyPr/>
          <a:lstStyle/>
          <a:p>
            <a:r>
              <a:rPr lang="en-US"/>
              <a:t>Describe the “4+1 view” model of architecture</a:t>
            </a:r>
          </a:p>
          <a:p>
            <a:r>
              <a:rPr lang="en-US"/>
              <a:t>Discuss the responsibilities of the architect</a:t>
            </a:r>
          </a:p>
          <a:p>
            <a:r>
              <a:rPr lang="en-US"/>
              <a:t>List the contents of the Software Architecture Document</a:t>
            </a:r>
          </a:p>
          <a:p>
            <a:r>
              <a:rPr lang="en-US"/>
              <a:t>Define patterns and frameworks </a:t>
            </a:r>
          </a:p>
          <a:p>
            <a:r>
              <a:rPr lang="en-US"/>
              <a:t>Explain layered architectures and provide layering guidelines</a:t>
            </a:r>
          </a:p>
          <a:p>
            <a:r>
              <a:rPr lang="en-US"/>
              <a:t>Describe how architectural mechanisms are identified and mapped to design and implementation mechanisms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4" name="Rectangle 6"/>
          <p:cNvSpPr>
            <a:spLocks noChangeArrowheads="1"/>
          </p:cNvSpPr>
          <p:nvPr/>
        </p:nvSpPr>
        <p:spPr bwMode="auto">
          <a:xfrm>
            <a:off x="762000" y="2895600"/>
            <a:ext cx="1300163" cy="468313"/>
          </a:xfrm>
          <a:prstGeom prst="rect">
            <a:avLst/>
          </a:prstGeom>
          <a:noFill/>
          <a:ln w="9525">
            <a:noFill/>
            <a:miter lim="800000"/>
            <a:headEnd/>
            <a:tailEnd/>
          </a:ln>
          <a:effectLst/>
        </p:spPr>
        <p:txBody>
          <a:bodyPr lIns="33585" tIns="16792" rIns="33585" bIns="16792"/>
          <a:lstStyle/>
          <a:p>
            <a:pPr algn="ctr" defTabSz="862013">
              <a:lnSpc>
                <a:spcPts val="1900"/>
              </a:lnSpc>
              <a:spcBef>
                <a:spcPts val="900"/>
              </a:spcBef>
              <a:tabLst>
                <a:tab pos="269875" algn="l"/>
                <a:tab pos="538163" algn="l"/>
                <a:tab pos="808038" algn="l"/>
                <a:tab pos="1077913" algn="l"/>
                <a:tab pos="1346200" algn="l"/>
                <a:tab pos="1616075" algn="l"/>
                <a:tab pos="1884363" algn="l"/>
                <a:tab pos="2154238" algn="l"/>
              </a:tabLst>
            </a:pPr>
            <a:r>
              <a:rPr lang="en-US" sz="1800" b="1" dirty="0"/>
              <a:t>Use-Case</a:t>
            </a:r>
            <a:br>
              <a:rPr lang="en-US" sz="1800" b="1" dirty="0"/>
            </a:br>
            <a:r>
              <a:rPr lang="en-US" sz="1800" b="1" dirty="0"/>
              <a:t>Model</a:t>
            </a:r>
          </a:p>
        </p:txBody>
      </p:sp>
      <p:sp>
        <p:nvSpPr>
          <p:cNvPr id="529415" name="Rectangle 7"/>
          <p:cNvSpPr>
            <a:spLocks noChangeArrowheads="1"/>
          </p:cNvSpPr>
          <p:nvPr/>
        </p:nvSpPr>
        <p:spPr bwMode="auto">
          <a:xfrm>
            <a:off x="2755900" y="2895600"/>
            <a:ext cx="984250" cy="468313"/>
          </a:xfrm>
          <a:prstGeom prst="rect">
            <a:avLst/>
          </a:prstGeom>
          <a:noFill/>
          <a:ln w="9525">
            <a:noFill/>
            <a:miter lim="800000"/>
            <a:headEnd/>
            <a:tailEnd/>
          </a:ln>
          <a:effectLst/>
        </p:spPr>
        <p:txBody>
          <a:bodyPr lIns="33585" tIns="16792" rIns="33585" bIns="16792"/>
          <a:lstStyle/>
          <a:p>
            <a:pPr algn="ctr" defTabSz="862013">
              <a:lnSpc>
                <a:spcPts val="1900"/>
              </a:lnSpc>
              <a:spcBef>
                <a:spcPts val="900"/>
              </a:spcBef>
              <a:tabLst>
                <a:tab pos="269875" algn="l"/>
                <a:tab pos="538163" algn="l"/>
                <a:tab pos="808038" algn="l"/>
                <a:tab pos="1077913" algn="l"/>
                <a:tab pos="1346200" algn="l"/>
                <a:tab pos="1616075" algn="l"/>
                <a:tab pos="1884363" algn="l"/>
                <a:tab pos="2154238" algn="l"/>
              </a:tabLst>
            </a:pPr>
            <a:r>
              <a:rPr lang="en-US" sz="1800" b="1"/>
              <a:t>Design</a:t>
            </a:r>
            <a:br>
              <a:rPr lang="en-US" sz="1800" b="1"/>
            </a:br>
            <a:r>
              <a:rPr lang="en-US" sz="1800" b="1"/>
              <a:t>Model</a:t>
            </a:r>
          </a:p>
        </p:txBody>
      </p:sp>
      <p:sp>
        <p:nvSpPr>
          <p:cNvPr id="529416" name="Rectangle 8"/>
          <p:cNvSpPr>
            <a:spLocks noChangeArrowheads="1"/>
          </p:cNvSpPr>
          <p:nvPr/>
        </p:nvSpPr>
        <p:spPr bwMode="auto">
          <a:xfrm>
            <a:off x="5634038" y="2895600"/>
            <a:ext cx="1863725" cy="468313"/>
          </a:xfrm>
          <a:prstGeom prst="rect">
            <a:avLst/>
          </a:prstGeom>
          <a:noFill/>
          <a:ln w="9525">
            <a:noFill/>
            <a:miter lim="800000"/>
            <a:headEnd/>
            <a:tailEnd/>
          </a:ln>
          <a:effectLst/>
        </p:spPr>
        <p:txBody>
          <a:bodyPr lIns="33585" tIns="16792" rIns="33585" bIns="16792"/>
          <a:lstStyle/>
          <a:p>
            <a:pPr algn="ctr" defTabSz="862013">
              <a:lnSpc>
                <a:spcPts val="1900"/>
              </a:lnSpc>
              <a:spcBef>
                <a:spcPts val="900"/>
              </a:spcBef>
              <a:tabLst>
                <a:tab pos="269875" algn="l"/>
                <a:tab pos="538163" algn="l"/>
                <a:tab pos="808038" algn="l"/>
                <a:tab pos="1077913" algn="l"/>
                <a:tab pos="1346200" algn="l"/>
                <a:tab pos="1616075" algn="l"/>
                <a:tab pos="1884363" algn="l"/>
                <a:tab pos="2154238" algn="l"/>
              </a:tabLst>
            </a:pPr>
            <a:r>
              <a:rPr lang="en-US" sz="1800" b="1"/>
              <a:t>Implementation</a:t>
            </a:r>
            <a:br>
              <a:rPr lang="en-US" sz="1800" b="1"/>
            </a:br>
            <a:r>
              <a:rPr lang="en-US" sz="1800" b="1"/>
              <a:t>Model</a:t>
            </a:r>
          </a:p>
        </p:txBody>
      </p:sp>
      <p:sp>
        <p:nvSpPr>
          <p:cNvPr id="529417" name="Rectangle 9"/>
          <p:cNvSpPr>
            <a:spLocks noChangeArrowheads="1"/>
          </p:cNvSpPr>
          <p:nvPr/>
        </p:nvSpPr>
        <p:spPr bwMode="auto">
          <a:xfrm>
            <a:off x="7593013" y="2895600"/>
            <a:ext cx="892175" cy="468313"/>
          </a:xfrm>
          <a:prstGeom prst="rect">
            <a:avLst/>
          </a:prstGeom>
          <a:noFill/>
          <a:ln w="9525">
            <a:noFill/>
            <a:miter lim="800000"/>
            <a:headEnd/>
            <a:tailEnd/>
          </a:ln>
          <a:effectLst/>
        </p:spPr>
        <p:txBody>
          <a:bodyPr lIns="33585" tIns="16792" rIns="33585" bIns="16792"/>
          <a:lstStyle/>
          <a:p>
            <a:pPr algn="ctr" defTabSz="862013">
              <a:lnSpc>
                <a:spcPts val="1900"/>
              </a:lnSpc>
              <a:spcBef>
                <a:spcPts val="900"/>
              </a:spcBef>
              <a:tabLst>
                <a:tab pos="269875" algn="l"/>
                <a:tab pos="538163" algn="l"/>
                <a:tab pos="808038" algn="l"/>
                <a:tab pos="1077913" algn="l"/>
                <a:tab pos="1346200" algn="l"/>
                <a:tab pos="1616075" algn="l"/>
                <a:tab pos="1884363" algn="l"/>
                <a:tab pos="2154238" algn="l"/>
              </a:tabLst>
            </a:pPr>
            <a:r>
              <a:rPr lang="en-US" sz="1800" b="1"/>
              <a:t>Test</a:t>
            </a:r>
            <a:br>
              <a:rPr lang="en-US" sz="1800" b="1"/>
            </a:br>
            <a:r>
              <a:rPr lang="en-US" sz="1800" b="1"/>
              <a:t>Model</a:t>
            </a:r>
          </a:p>
        </p:txBody>
      </p:sp>
      <p:graphicFrame>
        <p:nvGraphicFramePr>
          <p:cNvPr id="529418" name="Object 10"/>
          <p:cNvGraphicFramePr>
            <a:graphicFrameLocks/>
          </p:cNvGraphicFramePr>
          <p:nvPr/>
        </p:nvGraphicFramePr>
        <p:xfrm>
          <a:off x="660400" y="1905000"/>
          <a:ext cx="1544638" cy="823913"/>
        </p:xfrm>
        <a:graphic>
          <a:graphicData uri="http://schemas.openxmlformats.org/presentationml/2006/ole">
            <p:oleObj spid="_x0000_s221186" name="CorelDRAW" r:id="rId4" imgW="909360" imgH="492120" progId="CorelDraw.Graphic.7">
              <p:embed/>
            </p:oleObj>
          </a:graphicData>
        </a:graphic>
      </p:graphicFrame>
      <p:graphicFrame>
        <p:nvGraphicFramePr>
          <p:cNvPr id="529419" name="Object 11"/>
          <p:cNvGraphicFramePr>
            <a:graphicFrameLocks/>
          </p:cNvGraphicFramePr>
          <p:nvPr/>
        </p:nvGraphicFramePr>
        <p:xfrm>
          <a:off x="2701925" y="1905000"/>
          <a:ext cx="1141413" cy="823913"/>
        </p:xfrm>
        <a:graphic>
          <a:graphicData uri="http://schemas.openxmlformats.org/presentationml/2006/ole">
            <p:oleObj spid="_x0000_s221187" name="CorelDRAW 6.0" r:id="rId5" imgW="723600" imgH="492120" progId="CorelDRAW.Graphic.6">
              <p:embed/>
            </p:oleObj>
          </a:graphicData>
        </a:graphic>
      </p:graphicFrame>
      <p:graphicFrame>
        <p:nvGraphicFramePr>
          <p:cNvPr id="529420" name="Object 12"/>
          <p:cNvGraphicFramePr>
            <a:graphicFrameLocks/>
          </p:cNvGraphicFramePr>
          <p:nvPr/>
        </p:nvGraphicFramePr>
        <p:xfrm>
          <a:off x="5908675" y="1905000"/>
          <a:ext cx="1076325" cy="862013"/>
        </p:xfrm>
        <a:graphic>
          <a:graphicData uri="http://schemas.openxmlformats.org/presentationml/2006/ole">
            <p:oleObj spid="_x0000_s221188" name="CorelDRAW 6.0" r:id="rId6" imgW="776160" imgH="510840" progId="CorelDRAW.Graphic.6">
              <p:embed/>
            </p:oleObj>
          </a:graphicData>
        </a:graphic>
      </p:graphicFrame>
      <p:graphicFrame>
        <p:nvGraphicFramePr>
          <p:cNvPr id="529421" name="Object 13"/>
          <p:cNvGraphicFramePr>
            <a:graphicFrameLocks/>
          </p:cNvGraphicFramePr>
          <p:nvPr/>
        </p:nvGraphicFramePr>
        <p:xfrm>
          <a:off x="7570788" y="1905000"/>
          <a:ext cx="1009650" cy="922338"/>
        </p:xfrm>
        <a:graphic>
          <a:graphicData uri="http://schemas.openxmlformats.org/presentationml/2006/ole">
            <p:oleObj spid="_x0000_s221189" name="CorelDRAW" r:id="rId7" imgW="745920" imgH="615600" progId="CorelDraw.Graphic.7">
              <p:embed/>
            </p:oleObj>
          </a:graphicData>
        </a:graphic>
      </p:graphicFrame>
      <p:pic>
        <p:nvPicPr>
          <p:cNvPr id="529422" name="Picture 14"/>
          <p:cNvPicPr>
            <a:picLocks noChangeArrowheads="1"/>
          </p:cNvPicPr>
          <p:nvPr/>
        </p:nvPicPr>
        <p:blipFill>
          <a:blip r:embed="rId8" cstate="print"/>
          <a:srcRect/>
          <a:stretch>
            <a:fillRect/>
          </a:stretch>
        </p:blipFill>
        <p:spPr bwMode="auto">
          <a:xfrm>
            <a:off x="4322763" y="1905000"/>
            <a:ext cx="1106487" cy="892175"/>
          </a:xfrm>
          <a:prstGeom prst="rect">
            <a:avLst/>
          </a:prstGeom>
          <a:noFill/>
          <a:ln w="9525">
            <a:noFill/>
            <a:miter lim="800000"/>
            <a:headEnd/>
            <a:tailEnd/>
          </a:ln>
          <a:effectLst/>
        </p:spPr>
      </p:pic>
      <p:sp>
        <p:nvSpPr>
          <p:cNvPr id="529423" name="Rectangle 15"/>
          <p:cNvSpPr>
            <a:spLocks noChangeArrowheads="1"/>
          </p:cNvSpPr>
          <p:nvPr/>
        </p:nvSpPr>
        <p:spPr bwMode="auto">
          <a:xfrm>
            <a:off x="4102100" y="2895600"/>
            <a:ext cx="1509713" cy="468313"/>
          </a:xfrm>
          <a:prstGeom prst="rect">
            <a:avLst/>
          </a:prstGeom>
          <a:noFill/>
          <a:ln w="9525">
            <a:noFill/>
            <a:miter lim="800000"/>
            <a:headEnd/>
            <a:tailEnd/>
          </a:ln>
          <a:effectLst/>
        </p:spPr>
        <p:txBody>
          <a:bodyPr lIns="33585" tIns="16792" rIns="33585" bIns="16792"/>
          <a:lstStyle/>
          <a:p>
            <a:pPr algn="ctr" defTabSz="862013">
              <a:lnSpc>
                <a:spcPts val="1900"/>
              </a:lnSpc>
              <a:spcBef>
                <a:spcPts val="900"/>
              </a:spcBef>
              <a:tabLst>
                <a:tab pos="269875" algn="l"/>
                <a:tab pos="538163" algn="l"/>
                <a:tab pos="808038" algn="l"/>
                <a:tab pos="1077913" algn="l"/>
                <a:tab pos="1346200" algn="l"/>
                <a:tab pos="1616075" algn="l"/>
                <a:tab pos="1884363" algn="l"/>
                <a:tab pos="2154238" algn="l"/>
              </a:tabLst>
            </a:pPr>
            <a:r>
              <a:rPr lang="en-US" sz="1800" b="1"/>
              <a:t>Deployment</a:t>
            </a:r>
            <a:br>
              <a:rPr lang="en-US" sz="1800" b="1"/>
            </a:br>
            <a:r>
              <a:rPr lang="en-US" sz="1800" b="1"/>
              <a:t>Model</a:t>
            </a:r>
          </a:p>
        </p:txBody>
      </p:sp>
      <p:sp>
        <p:nvSpPr>
          <p:cNvPr id="529632" name="Rectangle 224"/>
          <p:cNvSpPr>
            <a:spLocks noGrp="1" noChangeArrowheads="1"/>
          </p:cNvSpPr>
          <p:nvPr>
            <p:ph type="title"/>
          </p:nvPr>
        </p:nvSpPr>
        <p:spPr/>
        <p:txBody>
          <a:bodyPr/>
          <a:lstStyle/>
          <a:p>
            <a:r>
              <a:rPr lang="en-US"/>
              <a:t>Architecture Is Represented by Views</a:t>
            </a:r>
          </a:p>
        </p:txBody>
      </p:sp>
      <p:grpSp>
        <p:nvGrpSpPr>
          <p:cNvPr id="2" name="Group 229"/>
          <p:cNvGrpSpPr>
            <a:grpSpLocks/>
          </p:cNvGrpSpPr>
          <p:nvPr/>
        </p:nvGrpSpPr>
        <p:grpSpPr bwMode="auto">
          <a:xfrm>
            <a:off x="965200" y="3581400"/>
            <a:ext cx="7553325" cy="2667000"/>
            <a:chOff x="600" y="2064"/>
            <a:chExt cx="4758" cy="1680"/>
          </a:xfrm>
        </p:grpSpPr>
        <p:sp>
          <p:nvSpPr>
            <p:cNvPr id="529410" name="Rectangle 2"/>
            <p:cNvSpPr>
              <a:spLocks noChangeArrowheads="1"/>
            </p:cNvSpPr>
            <p:nvPr/>
          </p:nvSpPr>
          <p:spPr bwMode="auto">
            <a:xfrm>
              <a:off x="3708" y="2121"/>
              <a:ext cx="618" cy="968"/>
            </a:xfrm>
            <a:prstGeom prst="rect">
              <a:avLst/>
            </a:prstGeom>
            <a:solidFill>
              <a:srgbClr val="6699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11" name="Rectangle 3"/>
            <p:cNvSpPr>
              <a:spLocks noChangeArrowheads="1"/>
            </p:cNvSpPr>
            <p:nvPr/>
          </p:nvSpPr>
          <p:spPr bwMode="auto">
            <a:xfrm>
              <a:off x="2714" y="2100"/>
              <a:ext cx="618" cy="968"/>
            </a:xfrm>
            <a:prstGeom prst="rect">
              <a:avLst/>
            </a:prstGeom>
            <a:solidFill>
              <a:srgbClr val="6699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12" name="Rectangle 4"/>
            <p:cNvSpPr>
              <a:spLocks noChangeArrowheads="1"/>
            </p:cNvSpPr>
            <p:nvPr/>
          </p:nvSpPr>
          <p:spPr bwMode="auto">
            <a:xfrm>
              <a:off x="1709" y="2100"/>
              <a:ext cx="617" cy="968"/>
            </a:xfrm>
            <a:prstGeom prst="rect">
              <a:avLst/>
            </a:prstGeom>
            <a:solidFill>
              <a:srgbClr val="6699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13" name="Rectangle 5"/>
            <p:cNvSpPr>
              <a:spLocks noChangeArrowheads="1"/>
            </p:cNvSpPr>
            <p:nvPr/>
          </p:nvSpPr>
          <p:spPr bwMode="auto">
            <a:xfrm>
              <a:off x="600" y="2064"/>
              <a:ext cx="618" cy="968"/>
            </a:xfrm>
            <a:prstGeom prst="rect">
              <a:avLst/>
            </a:prstGeom>
            <a:solidFill>
              <a:srgbClr val="6699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24" name="Rectangle 16"/>
            <p:cNvSpPr>
              <a:spLocks noChangeArrowheads="1"/>
            </p:cNvSpPr>
            <p:nvPr/>
          </p:nvSpPr>
          <p:spPr bwMode="auto">
            <a:xfrm>
              <a:off x="600" y="2876"/>
              <a:ext cx="618" cy="156"/>
            </a:xfrm>
            <a:prstGeom prst="rect">
              <a:avLst/>
            </a:prstGeom>
            <a:solidFill>
              <a:srgbClr val="FFFF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25" name="Rectangle 17"/>
            <p:cNvSpPr>
              <a:spLocks noChangeArrowheads="1"/>
            </p:cNvSpPr>
            <p:nvPr/>
          </p:nvSpPr>
          <p:spPr bwMode="auto">
            <a:xfrm>
              <a:off x="1709" y="2641"/>
              <a:ext cx="617" cy="415"/>
            </a:xfrm>
            <a:prstGeom prst="rect">
              <a:avLst/>
            </a:prstGeom>
            <a:solidFill>
              <a:srgbClr val="FFFF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26" name="Rectangle 18"/>
            <p:cNvSpPr>
              <a:spLocks noChangeArrowheads="1"/>
            </p:cNvSpPr>
            <p:nvPr/>
          </p:nvSpPr>
          <p:spPr bwMode="auto">
            <a:xfrm>
              <a:off x="2714" y="2405"/>
              <a:ext cx="618" cy="663"/>
            </a:xfrm>
            <a:prstGeom prst="rect">
              <a:avLst/>
            </a:prstGeom>
            <a:solidFill>
              <a:srgbClr val="FFFF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27" name="Rectangle 19"/>
            <p:cNvSpPr>
              <a:spLocks noChangeArrowheads="1"/>
            </p:cNvSpPr>
            <p:nvPr/>
          </p:nvSpPr>
          <p:spPr bwMode="auto">
            <a:xfrm>
              <a:off x="3708" y="2812"/>
              <a:ext cx="618" cy="265"/>
            </a:xfrm>
            <a:prstGeom prst="rect">
              <a:avLst/>
            </a:prstGeom>
            <a:solidFill>
              <a:srgbClr val="FFFF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428" name="Rectangle 20"/>
            <p:cNvSpPr>
              <a:spLocks noChangeArrowheads="1"/>
            </p:cNvSpPr>
            <p:nvPr/>
          </p:nvSpPr>
          <p:spPr bwMode="auto">
            <a:xfrm>
              <a:off x="744" y="3264"/>
              <a:ext cx="495" cy="175"/>
            </a:xfrm>
            <a:prstGeom prst="rect">
              <a:avLst/>
            </a:prstGeom>
            <a:noFill/>
            <a:ln w="9525">
              <a:noFill/>
              <a:miter lim="800000"/>
              <a:headEnd/>
              <a:tailEnd/>
            </a:ln>
            <a:effectLst/>
          </p:spPr>
          <p:txBody>
            <a:bodyPr lIns="33585" tIns="16792" rIns="33585" bIns="16792"/>
            <a:lstStyle/>
            <a:p>
              <a:pPr algn="ctr" defTabSz="862013">
                <a:lnSpc>
                  <a:spcPts val="1513"/>
                </a:lnSpc>
                <a:spcBef>
                  <a:spcPts val="850"/>
                </a:spcBef>
                <a:tabLst>
                  <a:tab pos="269875" algn="l"/>
                  <a:tab pos="538163" algn="l"/>
                  <a:tab pos="808038" algn="l"/>
                  <a:tab pos="1077913" algn="l"/>
                  <a:tab pos="1346200" algn="l"/>
                  <a:tab pos="1616075" algn="l"/>
                  <a:tab pos="1884363" algn="l"/>
                  <a:tab pos="2154238" algn="l"/>
                </a:tabLst>
              </a:pPr>
              <a:r>
                <a:rPr lang="en-US" sz="1700" b="1"/>
                <a:t>Use Case View</a:t>
              </a:r>
            </a:p>
          </p:txBody>
        </p:sp>
        <p:sp>
          <p:nvSpPr>
            <p:cNvPr id="529429" name="Line 21"/>
            <p:cNvSpPr>
              <a:spLocks noChangeShapeType="1"/>
            </p:cNvSpPr>
            <p:nvPr/>
          </p:nvSpPr>
          <p:spPr bwMode="auto">
            <a:xfrm flipH="1" flipV="1">
              <a:off x="1032" y="2976"/>
              <a:ext cx="432" cy="240"/>
            </a:xfrm>
            <a:prstGeom prst="line">
              <a:avLst/>
            </a:prstGeom>
            <a:noFill/>
            <a:ln w="38100">
              <a:solidFill>
                <a:schemeClr val="bg2"/>
              </a:solidFill>
              <a:round/>
              <a:headEnd type="none" w="sm" len="sm"/>
              <a:tailEnd type="stealth" w="med" len="lg"/>
            </a:ln>
            <a:effectLst/>
          </p:spPr>
          <p:txBody>
            <a:bodyPr lIns="33585" tIns="16792" rIns="33585" bIns="16792"/>
            <a:lstStyle/>
            <a:p>
              <a:endParaRPr lang="en-US"/>
            </a:p>
          </p:txBody>
        </p:sp>
        <p:grpSp>
          <p:nvGrpSpPr>
            <p:cNvPr id="3" name="Group 22"/>
            <p:cNvGrpSpPr>
              <a:grpSpLocks/>
            </p:cNvGrpSpPr>
            <p:nvPr/>
          </p:nvGrpSpPr>
          <p:grpSpPr bwMode="auto">
            <a:xfrm>
              <a:off x="1272" y="3168"/>
              <a:ext cx="672" cy="576"/>
              <a:chOff x="2848" y="2382"/>
              <a:chExt cx="1356" cy="1171"/>
            </a:xfrm>
          </p:grpSpPr>
          <p:grpSp>
            <p:nvGrpSpPr>
              <p:cNvPr id="4" name="Group 23"/>
              <p:cNvGrpSpPr>
                <a:grpSpLocks/>
              </p:cNvGrpSpPr>
              <p:nvPr/>
            </p:nvGrpSpPr>
            <p:grpSpPr bwMode="auto">
              <a:xfrm>
                <a:off x="3132" y="3240"/>
                <a:ext cx="643" cy="281"/>
                <a:chOff x="4272" y="2741"/>
                <a:chExt cx="893" cy="513"/>
              </a:xfrm>
            </p:grpSpPr>
            <p:sp>
              <p:nvSpPr>
                <p:cNvPr id="529432" name="Freeform 24"/>
                <p:cNvSpPr>
                  <a:spLocks/>
                </p:cNvSpPr>
                <p:nvPr/>
              </p:nvSpPr>
              <p:spPr bwMode="auto">
                <a:xfrm>
                  <a:off x="4272" y="2772"/>
                  <a:ext cx="852" cy="482"/>
                </a:xfrm>
                <a:custGeom>
                  <a:avLst/>
                  <a:gdLst/>
                  <a:ahLst/>
                  <a:cxnLst>
                    <a:cxn ang="0">
                      <a:pos x="13" y="83"/>
                    </a:cxn>
                    <a:cxn ang="0">
                      <a:pos x="7" y="87"/>
                    </a:cxn>
                    <a:cxn ang="0">
                      <a:pos x="5" y="95"/>
                    </a:cxn>
                    <a:cxn ang="0">
                      <a:pos x="1" y="104"/>
                    </a:cxn>
                    <a:cxn ang="0">
                      <a:pos x="0" y="112"/>
                    </a:cxn>
                    <a:cxn ang="0">
                      <a:pos x="697" y="203"/>
                    </a:cxn>
                    <a:cxn ang="0">
                      <a:pos x="711" y="275"/>
                    </a:cxn>
                    <a:cxn ang="0">
                      <a:pos x="727" y="343"/>
                    </a:cxn>
                    <a:cxn ang="0">
                      <a:pos x="748" y="411"/>
                    </a:cxn>
                    <a:cxn ang="0">
                      <a:pos x="769" y="478"/>
                    </a:cxn>
                    <a:cxn ang="0">
                      <a:pos x="775" y="478"/>
                    </a:cxn>
                    <a:cxn ang="0">
                      <a:pos x="783" y="481"/>
                    </a:cxn>
                    <a:cxn ang="0">
                      <a:pos x="790" y="478"/>
                    </a:cxn>
                    <a:cxn ang="0">
                      <a:pos x="791" y="477"/>
                    </a:cxn>
                    <a:cxn ang="0">
                      <a:pos x="793" y="474"/>
                    </a:cxn>
                    <a:cxn ang="0">
                      <a:pos x="759" y="373"/>
                    </a:cxn>
                    <a:cxn ang="0">
                      <a:pos x="742" y="321"/>
                    </a:cxn>
                    <a:cxn ang="0">
                      <a:pos x="730" y="269"/>
                    </a:cxn>
                    <a:cxn ang="0">
                      <a:pos x="727" y="262"/>
                    </a:cxn>
                    <a:cxn ang="0">
                      <a:pos x="726" y="254"/>
                    </a:cxn>
                    <a:cxn ang="0">
                      <a:pos x="720" y="235"/>
                    </a:cxn>
                    <a:cxn ang="0">
                      <a:pos x="715" y="214"/>
                    </a:cxn>
                    <a:cxn ang="0">
                      <a:pos x="714" y="206"/>
                    </a:cxn>
                    <a:cxn ang="0">
                      <a:pos x="714" y="199"/>
                    </a:cxn>
                    <a:cxn ang="0">
                      <a:pos x="716" y="194"/>
                    </a:cxn>
                    <a:cxn ang="0">
                      <a:pos x="720" y="190"/>
                    </a:cxn>
                    <a:cxn ang="0">
                      <a:pos x="730" y="176"/>
                    </a:cxn>
                    <a:cxn ang="0">
                      <a:pos x="741" y="166"/>
                    </a:cxn>
                    <a:cxn ang="0">
                      <a:pos x="745" y="161"/>
                    </a:cxn>
                    <a:cxn ang="0">
                      <a:pos x="749" y="156"/>
                    </a:cxn>
                    <a:cxn ang="0">
                      <a:pos x="800" y="94"/>
                    </a:cxn>
                    <a:cxn ang="0">
                      <a:pos x="851" y="28"/>
                    </a:cxn>
                    <a:cxn ang="0">
                      <a:pos x="849" y="18"/>
                    </a:cxn>
                    <a:cxn ang="0">
                      <a:pos x="844" y="8"/>
                    </a:cxn>
                    <a:cxn ang="0">
                      <a:pos x="839" y="3"/>
                    </a:cxn>
                    <a:cxn ang="0">
                      <a:pos x="832" y="0"/>
                    </a:cxn>
                    <a:cxn ang="0">
                      <a:pos x="781" y="64"/>
                    </a:cxn>
                    <a:cxn ang="0">
                      <a:pos x="731" y="127"/>
                    </a:cxn>
                    <a:cxn ang="0">
                      <a:pos x="727" y="131"/>
                    </a:cxn>
                    <a:cxn ang="0">
                      <a:pos x="725" y="137"/>
                    </a:cxn>
                    <a:cxn ang="0">
                      <a:pos x="715" y="151"/>
                    </a:cxn>
                    <a:cxn ang="0">
                      <a:pos x="705" y="164"/>
                    </a:cxn>
                    <a:cxn ang="0">
                      <a:pos x="701" y="168"/>
                    </a:cxn>
                    <a:cxn ang="0">
                      <a:pos x="697" y="169"/>
                    </a:cxn>
                    <a:cxn ang="0">
                      <a:pos x="669" y="171"/>
                    </a:cxn>
                    <a:cxn ang="0">
                      <a:pos x="638" y="169"/>
                    </a:cxn>
                    <a:cxn ang="0">
                      <a:pos x="578" y="162"/>
                    </a:cxn>
                    <a:cxn ang="0">
                      <a:pos x="517" y="151"/>
                    </a:cxn>
                    <a:cxn ang="0">
                      <a:pos x="486" y="146"/>
                    </a:cxn>
                    <a:cxn ang="0">
                      <a:pos x="458" y="141"/>
                    </a:cxn>
                    <a:cxn ang="0">
                      <a:pos x="235" y="112"/>
                    </a:cxn>
                    <a:cxn ang="0">
                      <a:pos x="13" y="83"/>
                    </a:cxn>
                  </a:cxnLst>
                  <a:rect l="0" t="0" r="r" b="b"/>
                  <a:pathLst>
                    <a:path w="852" h="482">
                      <a:moveTo>
                        <a:pt x="13" y="83"/>
                      </a:moveTo>
                      <a:lnTo>
                        <a:pt x="7" y="87"/>
                      </a:lnTo>
                      <a:lnTo>
                        <a:pt x="5" y="95"/>
                      </a:lnTo>
                      <a:lnTo>
                        <a:pt x="1" y="104"/>
                      </a:lnTo>
                      <a:lnTo>
                        <a:pt x="0" y="112"/>
                      </a:lnTo>
                      <a:lnTo>
                        <a:pt x="697" y="203"/>
                      </a:lnTo>
                      <a:lnTo>
                        <a:pt x="711" y="275"/>
                      </a:lnTo>
                      <a:lnTo>
                        <a:pt x="727" y="343"/>
                      </a:lnTo>
                      <a:lnTo>
                        <a:pt x="748" y="411"/>
                      </a:lnTo>
                      <a:lnTo>
                        <a:pt x="769" y="478"/>
                      </a:lnTo>
                      <a:lnTo>
                        <a:pt x="775" y="478"/>
                      </a:lnTo>
                      <a:lnTo>
                        <a:pt x="783" y="481"/>
                      </a:lnTo>
                      <a:lnTo>
                        <a:pt x="790" y="478"/>
                      </a:lnTo>
                      <a:lnTo>
                        <a:pt x="791" y="477"/>
                      </a:lnTo>
                      <a:lnTo>
                        <a:pt x="793" y="474"/>
                      </a:lnTo>
                      <a:lnTo>
                        <a:pt x="759" y="373"/>
                      </a:lnTo>
                      <a:lnTo>
                        <a:pt x="742" y="321"/>
                      </a:lnTo>
                      <a:lnTo>
                        <a:pt x="730" y="269"/>
                      </a:lnTo>
                      <a:lnTo>
                        <a:pt x="727" y="262"/>
                      </a:lnTo>
                      <a:lnTo>
                        <a:pt x="726" y="254"/>
                      </a:lnTo>
                      <a:lnTo>
                        <a:pt x="720" y="235"/>
                      </a:lnTo>
                      <a:lnTo>
                        <a:pt x="715" y="214"/>
                      </a:lnTo>
                      <a:lnTo>
                        <a:pt x="714" y="206"/>
                      </a:lnTo>
                      <a:lnTo>
                        <a:pt x="714" y="199"/>
                      </a:lnTo>
                      <a:lnTo>
                        <a:pt x="716" y="194"/>
                      </a:lnTo>
                      <a:lnTo>
                        <a:pt x="720" y="190"/>
                      </a:lnTo>
                      <a:lnTo>
                        <a:pt x="730" y="176"/>
                      </a:lnTo>
                      <a:lnTo>
                        <a:pt x="741" y="166"/>
                      </a:lnTo>
                      <a:lnTo>
                        <a:pt x="745" y="161"/>
                      </a:lnTo>
                      <a:lnTo>
                        <a:pt x="749" y="156"/>
                      </a:lnTo>
                      <a:lnTo>
                        <a:pt x="800" y="94"/>
                      </a:lnTo>
                      <a:lnTo>
                        <a:pt x="851" y="28"/>
                      </a:lnTo>
                      <a:lnTo>
                        <a:pt x="849" y="18"/>
                      </a:lnTo>
                      <a:lnTo>
                        <a:pt x="844" y="8"/>
                      </a:lnTo>
                      <a:lnTo>
                        <a:pt x="839" y="3"/>
                      </a:lnTo>
                      <a:lnTo>
                        <a:pt x="832" y="0"/>
                      </a:lnTo>
                      <a:lnTo>
                        <a:pt x="781" y="64"/>
                      </a:lnTo>
                      <a:lnTo>
                        <a:pt x="731" y="127"/>
                      </a:lnTo>
                      <a:lnTo>
                        <a:pt x="727" y="131"/>
                      </a:lnTo>
                      <a:lnTo>
                        <a:pt x="725" y="137"/>
                      </a:lnTo>
                      <a:lnTo>
                        <a:pt x="715" y="151"/>
                      </a:lnTo>
                      <a:lnTo>
                        <a:pt x="705" y="164"/>
                      </a:lnTo>
                      <a:lnTo>
                        <a:pt x="701" y="168"/>
                      </a:lnTo>
                      <a:lnTo>
                        <a:pt x="697" y="169"/>
                      </a:lnTo>
                      <a:lnTo>
                        <a:pt x="669" y="171"/>
                      </a:lnTo>
                      <a:lnTo>
                        <a:pt x="638" y="169"/>
                      </a:lnTo>
                      <a:lnTo>
                        <a:pt x="578" y="162"/>
                      </a:lnTo>
                      <a:lnTo>
                        <a:pt x="517" y="151"/>
                      </a:lnTo>
                      <a:lnTo>
                        <a:pt x="486" y="146"/>
                      </a:lnTo>
                      <a:lnTo>
                        <a:pt x="458" y="141"/>
                      </a:lnTo>
                      <a:lnTo>
                        <a:pt x="235" y="112"/>
                      </a:lnTo>
                      <a:lnTo>
                        <a:pt x="13" y="83"/>
                      </a:lnTo>
                    </a:path>
                  </a:pathLst>
                </a:custGeom>
                <a:solidFill>
                  <a:srgbClr val="F2F2F2"/>
                </a:solidFill>
                <a:ln w="9525" cap="rnd">
                  <a:noFill/>
                  <a:round/>
                  <a:headEnd/>
                  <a:tailEnd/>
                </a:ln>
                <a:effectLst/>
              </p:spPr>
              <p:txBody>
                <a:bodyPr/>
                <a:lstStyle/>
                <a:p>
                  <a:endParaRPr lang="en-US"/>
                </a:p>
              </p:txBody>
            </p:sp>
            <p:sp>
              <p:nvSpPr>
                <p:cNvPr id="529433" name="Freeform 25"/>
                <p:cNvSpPr>
                  <a:spLocks/>
                </p:cNvSpPr>
                <p:nvPr/>
              </p:nvSpPr>
              <p:spPr bwMode="auto">
                <a:xfrm>
                  <a:off x="4594" y="3140"/>
                  <a:ext cx="454" cy="112"/>
                </a:xfrm>
                <a:custGeom>
                  <a:avLst/>
                  <a:gdLst/>
                  <a:ahLst/>
                  <a:cxnLst>
                    <a:cxn ang="0">
                      <a:pos x="406" y="1"/>
                    </a:cxn>
                    <a:cxn ang="0">
                      <a:pos x="375" y="5"/>
                    </a:cxn>
                    <a:cxn ang="0">
                      <a:pos x="354" y="8"/>
                    </a:cxn>
                    <a:cxn ang="0">
                      <a:pos x="322" y="11"/>
                    </a:cxn>
                    <a:cxn ang="0">
                      <a:pos x="301" y="13"/>
                    </a:cxn>
                    <a:cxn ang="0">
                      <a:pos x="281" y="16"/>
                    </a:cxn>
                    <a:cxn ang="0">
                      <a:pos x="250" y="20"/>
                    </a:cxn>
                    <a:cxn ang="0">
                      <a:pos x="217" y="23"/>
                    </a:cxn>
                    <a:cxn ang="0">
                      <a:pos x="196" y="24"/>
                    </a:cxn>
                    <a:cxn ang="0">
                      <a:pos x="176" y="29"/>
                    </a:cxn>
                    <a:cxn ang="0">
                      <a:pos x="145" y="31"/>
                    </a:cxn>
                    <a:cxn ang="0">
                      <a:pos x="112" y="34"/>
                    </a:cxn>
                    <a:cxn ang="0">
                      <a:pos x="102" y="38"/>
                    </a:cxn>
                    <a:cxn ang="0">
                      <a:pos x="71" y="39"/>
                    </a:cxn>
                    <a:cxn ang="0">
                      <a:pos x="60" y="43"/>
                    </a:cxn>
                    <a:cxn ang="0">
                      <a:pos x="28" y="44"/>
                    </a:cxn>
                    <a:cxn ang="0">
                      <a:pos x="7" y="49"/>
                    </a:cxn>
                    <a:cxn ang="0">
                      <a:pos x="7" y="51"/>
                    </a:cxn>
                    <a:cxn ang="0">
                      <a:pos x="32" y="52"/>
                    </a:cxn>
                    <a:cxn ang="0">
                      <a:pos x="39" y="56"/>
                    </a:cxn>
                    <a:cxn ang="0">
                      <a:pos x="63" y="58"/>
                    </a:cxn>
                    <a:cxn ang="0">
                      <a:pos x="80" y="59"/>
                    </a:cxn>
                    <a:cxn ang="0">
                      <a:pos x="88" y="63"/>
                    </a:cxn>
                    <a:cxn ang="0">
                      <a:pos x="105" y="64"/>
                    </a:cxn>
                    <a:cxn ang="0">
                      <a:pos x="122" y="66"/>
                    </a:cxn>
                    <a:cxn ang="0">
                      <a:pos x="139" y="67"/>
                    </a:cxn>
                    <a:cxn ang="0">
                      <a:pos x="147" y="71"/>
                    </a:cxn>
                    <a:cxn ang="0">
                      <a:pos x="163" y="72"/>
                    </a:cxn>
                    <a:cxn ang="0">
                      <a:pos x="181" y="74"/>
                    </a:cxn>
                    <a:cxn ang="0">
                      <a:pos x="197" y="76"/>
                    </a:cxn>
                    <a:cxn ang="0">
                      <a:pos x="206" y="79"/>
                    </a:cxn>
                    <a:cxn ang="0">
                      <a:pos x="222" y="81"/>
                    </a:cxn>
                    <a:cxn ang="0">
                      <a:pos x="239" y="82"/>
                    </a:cxn>
                    <a:cxn ang="0">
                      <a:pos x="255" y="86"/>
                    </a:cxn>
                    <a:cxn ang="0">
                      <a:pos x="281" y="87"/>
                    </a:cxn>
                    <a:cxn ang="0">
                      <a:pos x="299" y="93"/>
                    </a:cxn>
                    <a:cxn ang="0">
                      <a:pos x="325" y="96"/>
                    </a:cxn>
                    <a:cxn ang="0">
                      <a:pos x="351" y="99"/>
                    </a:cxn>
                    <a:cxn ang="0">
                      <a:pos x="377" y="101"/>
                    </a:cxn>
                    <a:cxn ang="0">
                      <a:pos x="385" y="104"/>
                    </a:cxn>
                    <a:cxn ang="0">
                      <a:pos x="411" y="107"/>
                    </a:cxn>
                    <a:cxn ang="0">
                      <a:pos x="437" y="111"/>
                    </a:cxn>
                    <a:cxn ang="0">
                      <a:pos x="453" y="106"/>
                    </a:cxn>
                    <a:cxn ang="0">
                      <a:pos x="451" y="96"/>
                    </a:cxn>
                    <a:cxn ang="0">
                      <a:pos x="449" y="89"/>
                    </a:cxn>
                    <a:cxn ang="0">
                      <a:pos x="446" y="81"/>
                    </a:cxn>
                    <a:cxn ang="0">
                      <a:pos x="444" y="76"/>
                    </a:cxn>
                    <a:cxn ang="0">
                      <a:pos x="442" y="67"/>
                    </a:cxn>
                    <a:cxn ang="0">
                      <a:pos x="440" y="64"/>
                    </a:cxn>
                    <a:cxn ang="0">
                      <a:pos x="437" y="56"/>
                    </a:cxn>
                    <a:cxn ang="0">
                      <a:pos x="435" y="48"/>
                    </a:cxn>
                    <a:cxn ang="0">
                      <a:pos x="433" y="39"/>
                    </a:cxn>
                    <a:cxn ang="0">
                      <a:pos x="431" y="31"/>
                    </a:cxn>
                    <a:cxn ang="0">
                      <a:pos x="429" y="29"/>
                    </a:cxn>
                    <a:cxn ang="0">
                      <a:pos x="428" y="23"/>
                    </a:cxn>
                    <a:cxn ang="0">
                      <a:pos x="425" y="13"/>
                    </a:cxn>
                    <a:cxn ang="0">
                      <a:pos x="424" y="6"/>
                    </a:cxn>
                    <a:cxn ang="0">
                      <a:pos x="418" y="0"/>
                    </a:cxn>
                  </a:cxnLst>
                  <a:rect l="0" t="0" r="r" b="b"/>
                  <a:pathLst>
                    <a:path w="454" h="112">
                      <a:moveTo>
                        <a:pt x="418" y="0"/>
                      </a:moveTo>
                      <a:lnTo>
                        <a:pt x="406" y="0"/>
                      </a:lnTo>
                      <a:lnTo>
                        <a:pt x="406" y="1"/>
                      </a:lnTo>
                      <a:lnTo>
                        <a:pt x="386" y="3"/>
                      </a:lnTo>
                      <a:lnTo>
                        <a:pt x="386" y="5"/>
                      </a:lnTo>
                      <a:lnTo>
                        <a:pt x="375" y="5"/>
                      </a:lnTo>
                      <a:lnTo>
                        <a:pt x="375" y="6"/>
                      </a:lnTo>
                      <a:lnTo>
                        <a:pt x="354" y="6"/>
                      </a:lnTo>
                      <a:lnTo>
                        <a:pt x="354" y="8"/>
                      </a:lnTo>
                      <a:lnTo>
                        <a:pt x="344" y="8"/>
                      </a:lnTo>
                      <a:lnTo>
                        <a:pt x="322" y="9"/>
                      </a:lnTo>
                      <a:lnTo>
                        <a:pt x="322" y="11"/>
                      </a:lnTo>
                      <a:lnTo>
                        <a:pt x="312" y="11"/>
                      </a:lnTo>
                      <a:lnTo>
                        <a:pt x="312" y="13"/>
                      </a:lnTo>
                      <a:lnTo>
                        <a:pt x="301" y="13"/>
                      </a:lnTo>
                      <a:lnTo>
                        <a:pt x="301" y="14"/>
                      </a:lnTo>
                      <a:lnTo>
                        <a:pt x="281" y="14"/>
                      </a:lnTo>
                      <a:lnTo>
                        <a:pt x="281" y="16"/>
                      </a:lnTo>
                      <a:lnTo>
                        <a:pt x="270" y="16"/>
                      </a:lnTo>
                      <a:lnTo>
                        <a:pt x="270" y="17"/>
                      </a:lnTo>
                      <a:lnTo>
                        <a:pt x="250" y="20"/>
                      </a:lnTo>
                      <a:lnTo>
                        <a:pt x="239" y="20"/>
                      </a:lnTo>
                      <a:lnTo>
                        <a:pt x="239" y="21"/>
                      </a:lnTo>
                      <a:lnTo>
                        <a:pt x="217" y="23"/>
                      </a:lnTo>
                      <a:lnTo>
                        <a:pt x="217" y="24"/>
                      </a:lnTo>
                      <a:lnTo>
                        <a:pt x="207" y="24"/>
                      </a:lnTo>
                      <a:lnTo>
                        <a:pt x="196" y="24"/>
                      </a:lnTo>
                      <a:lnTo>
                        <a:pt x="196" y="26"/>
                      </a:lnTo>
                      <a:lnTo>
                        <a:pt x="176" y="28"/>
                      </a:lnTo>
                      <a:lnTo>
                        <a:pt x="176" y="29"/>
                      </a:lnTo>
                      <a:lnTo>
                        <a:pt x="165" y="29"/>
                      </a:lnTo>
                      <a:lnTo>
                        <a:pt x="165" y="31"/>
                      </a:lnTo>
                      <a:lnTo>
                        <a:pt x="145" y="31"/>
                      </a:lnTo>
                      <a:lnTo>
                        <a:pt x="145" y="33"/>
                      </a:lnTo>
                      <a:lnTo>
                        <a:pt x="134" y="33"/>
                      </a:lnTo>
                      <a:lnTo>
                        <a:pt x="112" y="34"/>
                      </a:lnTo>
                      <a:lnTo>
                        <a:pt x="112" y="36"/>
                      </a:lnTo>
                      <a:lnTo>
                        <a:pt x="102" y="36"/>
                      </a:lnTo>
                      <a:lnTo>
                        <a:pt x="102" y="38"/>
                      </a:lnTo>
                      <a:lnTo>
                        <a:pt x="91" y="38"/>
                      </a:lnTo>
                      <a:lnTo>
                        <a:pt x="91" y="39"/>
                      </a:lnTo>
                      <a:lnTo>
                        <a:pt x="71" y="39"/>
                      </a:lnTo>
                      <a:lnTo>
                        <a:pt x="71" y="41"/>
                      </a:lnTo>
                      <a:lnTo>
                        <a:pt x="60" y="41"/>
                      </a:lnTo>
                      <a:lnTo>
                        <a:pt x="60" y="43"/>
                      </a:lnTo>
                      <a:lnTo>
                        <a:pt x="39" y="43"/>
                      </a:lnTo>
                      <a:lnTo>
                        <a:pt x="39" y="44"/>
                      </a:lnTo>
                      <a:lnTo>
                        <a:pt x="28" y="44"/>
                      </a:lnTo>
                      <a:lnTo>
                        <a:pt x="28" y="46"/>
                      </a:lnTo>
                      <a:lnTo>
                        <a:pt x="7" y="48"/>
                      </a:lnTo>
                      <a:lnTo>
                        <a:pt x="7" y="49"/>
                      </a:lnTo>
                      <a:lnTo>
                        <a:pt x="0" y="49"/>
                      </a:lnTo>
                      <a:lnTo>
                        <a:pt x="7" y="49"/>
                      </a:lnTo>
                      <a:lnTo>
                        <a:pt x="7" y="51"/>
                      </a:lnTo>
                      <a:lnTo>
                        <a:pt x="16" y="51"/>
                      </a:lnTo>
                      <a:lnTo>
                        <a:pt x="16" y="52"/>
                      </a:lnTo>
                      <a:lnTo>
                        <a:pt x="32" y="52"/>
                      </a:lnTo>
                      <a:lnTo>
                        <a:pt x="32" y="54"/>
                      </a:lnTo>
                      <a:lnTo>
                        <a:pt x="39" y="54"/>
                      </a:lnTo>
                      <a:lnTo>
                        <a:pt x="39" y="56"/>
                      </a:lnTo>
                      <a:lnTo>
                        <a:pt x="55" y="56"/>
                      </a:lnTo>
                      <a:lnTo>
                        <a:pt x="55" y="58"/>
                      </a:lnTo>
                      <a:lnTo>
                        <a:pt x="63" y="58"/>
                      </a:lnTo>
                      <a:lnTo>
                        <a:pt x="72" y="58"/>
                      </a:lnTo>
                      <a:lnTo>
                        <a:pt x="72" y="59"/>
                      </a:lnTo>
                      <a:lnTo>
                        <a:pt x="80" y="59"/>
                      </a:lnTo>
                      <a:lnTo>
                        <a:pt x="80" y="61"/>
                      </a:lnTo>
                      <a:lnTo>
                        <a:pt x="88" y="61"/>
                      </a:lnTo>
                      <a:lnTo>
                        <a:pt x="88" y="63"/>
                      </a:lnTo>
                      <a:lnTo>
                        <a:pt x="97" y="63"/>
                      </a:lnTo>
                      <a:lnTo>
                        <a:pt x="97" y="64"/>
                      </a:lnTo>
                      <a:lnTo>
                        <a:pt x="105" y="64"/>
                      </a:lnTo>
                      <a:lnTo>
                        <a:pt x="113" y="64"/>
                      </a:lnTo>
                      <a:lnTo>
                        <a:pt x="113" y="66"/>
                      </a:lnTo>
                      <a:lnTo>
                        <a:pt x="122" y="66"/>
                      </a:lnTo>
                      <a:lnTo>
                        <a:pt x="122" y="67"/>
                      </a:lnTo>
                      <a:lnTo>
                        <a:pt x="131" y="67"/>
                      </a:lnTo>
                      <a:lnTo>
                        <a:pt x="139" y="67"/>
                      </a:lnTo>
                      <a:lnTo>
                        <a:pt x="139" y="69"/>
                      </a:lnTo>
                      <a:lnTo>
                        <a:pt x="147" y="69"/>
                      </a:lnTo>
                      <a:lnTo>
                        <a:pt x="147" y="71"/>
                      </a:lnTo>
                      <a:lnTo>
                        <a:pt x="156" y="71"/>
                      </a:lnTo>
                      <a:lnTo>
                        <a:pt x="156" y="72"/>
                      </a:lnTo>
                      <a:lnTo>
                        <a:pt x="163" y="72"/>
                      </a:lnTo>
                      <a:lnTo>
                        <a:pt x="163" y="74"/>
                      </a:lnTo>
                      <a:lnTo>
                        <a:pt x="172" y="74"/>
                      </a:lnTo>
                      <a:lnTo>
                        <a:pt x="181" y="74"/>
                      </a:lnTo>
                      <a:lnTo>
                        <a:pt x="181" y="76"/>
                      </a:lnTo>
                      <a:lnTo>
                        <a:pt x="190" y="76"/>
                      </a:lnTo>
                      <a:lnTo>
                        <a:pt x="197" y="76"/>
                      </a:lnTo>
                      <a:lnTo>
                        <a:pt x="197" y="78"/>
                      </a:lnTo>
                      <a:lnTo>
                        <a:pt x="206" y="78"/>
                      </a:lnTo>
                      <a:lnTo>
                        <a:pt x="206" y="79"/>
                      </a:lnTo>
                      <a:lnTo>
                        <a:pt x="213" y="79"/>
                      </a:lnTo>
                      <a:lnTo>
                        <a:pt x="213" y="81"/>
                      </a:lnTo>
                      <a:lnTo>
                        <a:pt x="222" y="81"/>
                      </a:lnTo>
                      <a:lnTo>
                        <a:pt x="222" y="82"/>
                      </a:lnTo>
                      <a:lnTo>
                        <a:pt x="231" y="82"/>
                      </a:lnTo>
                      <a:lnTo>
                        <a:pt x="239" y="82"/>
                      </a:lnTo>
                      <a:lnTo>
                        <a:pt x="239" y="84"/>
                      </a:lnTo>
                      <a:lnTo>
                        <a:pt x="255" y="84"/>
                      </a:lnTo>
                      <a:lnTo>
                        <a:pt x="255" y="86"/>
                      </a:lnTo>
                      <a:lnTo>
                        <a:pt x="272" y="86"/>
                      </a:lnTo>
                      <a:lnTo>
                        <a:pt x="272" y="87"/>
                      </a:lnTo>
                      <a:lnTo>
                        <a:pt x="281" y="87"/>
                      </a:lnTo>
                      <a:lnTo>
                        <a:pt x="281" y="89"/>
                      </a:lnTo>
                      <a:lnTo>
                        <a:pt x="299" y="91"/>
                      </a:lnTo>
                      <a:lnTo>
                        <a:pt x="299" y="93"/>
                      </a:lnTo>
                      <a:lnTo>
                        <a:pt x="308" y="93"/>
                      </a:lnTo>
                      <a:lnTo>
                        <a:pt x="325" y="94"/>
                      </a:lnTo>
                      <a:lnTo>
                        <a:pt x="325" y="96"/>
                      </a:lnTo>
                      <a:lnTo>
                        <a:pt x="334" y="96"/>
                      </a:lnTo>
                      <a:lnTo>
                        <a:pt x="351" y="97"/>
                      </a:lnTo>
                      <a:lnTo>
                        <a:pt x="351" y="99"/>
                      </a:lnTo>
                      <a:lnTo>
                        <a:pt x="359" y="99"/>
                      </a:lnTo>
                      <a:lnTo>
                        <a:pt x="359" y="101"/>
                      </a:lnTo>
                      <a:lnTo>
                        <a:pt x="377" y="101"/>
                      </a:lnTo>
                      <a:lnTo>
                        <a:pt x="377" y="102"/>
                      </a:lnTo>
                      <a:lnTo>
                        <a:pt x="385" y="102"/>
                      </a:lnTo>
                      <a:lnTo>
                        <a:pt x="385" y="104"/>
                      </a:lnTo>
                      <a:lnTo>
                        <a:pt x="404" y="106"/>
                      </a:lnTo>
                      <a:lnTo>
                        <a:pt x="404" y="107"/>
                      </a:lnTo>
                      <a:lnTo>
                        <a:pt x="411" y="107"/>
                      </a:lnTo>
                      <a:lnTo>
                        <a:pt x="429" y="109"/>
                      </a:lnTo>
                      <a:lnTo>
                        <a:pt x="429" y="111"/>
                      </a:lnTo>
                      <a:lnTo>
                        <a:pt x="437" y="111"/>
                      </a:lnTo>
                      <a:lnTo>
                        <a:pt x="450" y="111"/>
                      </a:lnTo>
                      <a:lnTo>
                        <a:pt x="453" y="109"/>
                      </a:lnTo>
                      <a:lnTo>
                        <a:pt x="453" y="106"/>
                      </a:lnTo>
                      <a:lnTo>
                        <a:pt x="453" y="102"/>
                      </a:lnTo>
                      <a:lnTo>
                        <a:pt x="453" y="96"/>
                      </a:lnTo>
                      <a:lnTo>
                        <a:pt x="451" y="96"/>
                      </a:lnTo>
                      <a:lnTo>
                        <a:pt x="450" y="93"/>
                      </a:lnTo>
                      <a:lnTo>
                        <a:pt x="450" y="89"/>
                      </a:lnTo>
                      <a:lnTo>
                        <a:pt x="449" y="89"/>
                      </a:lnTo>
                      <a:lnTo>
                        <a:pt x="449" y="86"/>
                      </a:lnTo>
                      <a:lnTo>
                        <a:pt x="447" y="86"/>
                      </a:lnTo>
                      <a:lnTo>
                        <a:pt x="446" y="81"/>
                      </a:lnTo>
                      <a:lnTo>
                        <a:pt x="445" y="81"/>
                      </a:lnTo>
                      <a:lnTo>
                        <a:pt x="445" y="76"/>
                      </a:lnTo>
                      <a:lnTo>
                        <a:pt x="444" y="76"/>
                      </a:lnTo>
                      <a:lnTo>
                        <a:pt x="444" y="72"/>
                      </a:lnTo>
                      <a:lnTo>
                        <a:pt x="442" y="72"/>
                      </a:lnTo>
                      <a:lnTo>
                        <a:pt x="442" y="67"/>
                      </a:lnTo>
                      <a:lnTo>
                        <a:pt x="441" y="67"/>
                      </a:lnTo>
                      <a:lnTo>
                        <a:pt x="441" y="64"/>
                      </a:lnTo>
                      <a:lnTo>
                        <a:pt x="440" y="64"/>
                      </a:lnTo>
                      <a:lnTo>
                        <a:pt x="440" y="61"/>
                      </a:lnTo>
                      <a:lnTo>
                        <a:pt x="439" y="61"/>
                      </a:lnTo>
                      <a:lnTo>
                        <a:pt x="437" y="56"/>
                      </a:lnTo>
                      <a:lnTo>
                        <a:pt x="436" y="51"/>
                      </a:lnTo>
                      <a:lnTo>
                        <a:pt x="436" y="48"/>
                      </a:lnTo>
                      <a:lnTo>
                        <a:pt x="435" y="48"/>
                      </a:lnTo>
                      <a:lnTo>
                        <a:pt x="434" y="43"/>
                      </a:lnTo>
                      <a:lnTo>
                        <a:pt x="433" y="43"/>
                      </a:lnTo>
                      <a:lnTo>
                        <a:pt x="433" y="39"/>
                      </a:lnTo>
                      <a:lnTo>
                        <a:pt x="431" y="39"/>
                      </a:lnTo>
                      <a:lnTo>
                        <a:pt x="431" y="34"/>
                      </a:lnTo>
                      <a:lnTo>
                        <a:pt x="431" y="31"/>
                      </a:lnTo>
                      <a:lnTo>
                        <a:pt x="430" y="31"/>
                      </a:lnTo>
                      <a:lnTo>
                        <a:pt x="430" y="29"/>
                      </a:lnTo>
                      <a:lnTo>
                        <a:pt x="429" y="29"/>
                      </a:lnTo>
                      <a:lnTo>
                        <a:pt x="429" y="24"/>
                      </a:lnTo>
                      <a:lnTo>
                        <a:pt x="429" y="23"/>
                      </a:lnTo>
                      <a:lnTo>
                        <a:pt x="428" y="23"/>
                      </a:lnTo>
                      <a:lnTo>
                        <a:pt x="426" y="14"/>
                      </a:lnTo>
                      <a:lnTo>
                        <a:pt x="425" y="14"/>
                      </a:lnTo>
                      <a:lnTo>
                        <a:pt x="425" y="13"/>
                      </a:lnTo>
                      <a:lnTo>
                        <a:pt x="424" y="13"/>
                      </a:lnTo>
                      <a:lnTo>
                        <a:pt x="424" y="8"/>
                      </a:lnTo>
                      <a:lnTo>
                        <a:pt x="424" y="6"/>
                      </a:lnTo>
                      <a:lnTo>
                        <a:pt x="423" y="6"/>
                      </a:lnTo>
                      <a:lnTo>
                        <a:pt x="421" y="0"/>
                      </a:lnTo>
                      <a:lnTo>
                        <a:pt x="418" y="0"/>
                      </a:lnTo>
                    </a:path>
                  </a:pathLst>
                </a:custGeom>
                <a:solidFill>
                  <a:srgbClr val="B3ABAB"/>
                </a:solidFill>
                <a:ln w="9525" cap="rnd">
                  <a:noFill/>
                  <a:round/>
                  <a:headEnd/>
                  <a:tailEnd/>
                </a:ln>
                <a:effectLst/>
              </p:spPr>
              <p:txBody>
                <a:bodyPr/>
                <a:lstStyle/>
                <a:p>
                  <a:endParaRPr lang="en-US"/>
                </a:p>
              </p:txBody>
            </p:sp>
            <p:sp>
              <p:nvSpPr>
                <p:cNvPr id="529434" name="Freeform 26"/>
                <p:cNvSpPr>
                  <a:spLocks/>
                </p:cNvSpPr>
                <p:nvPr/>
              </p:nvSpPr>
              <p:spPr bwMode="auto">
                <a:xfrm>
                  <a:off x="5022" y="3133"/>
                  <a:ext cx="91" cy="119"/>
                </a:xfrm>
                <a:custGeom>
                  <a:avLst/>
                  <a:gdLst/>
                  <a:ahLst/>
                  <a:cxnLst>
                    <a:cxn ang="0">
                      <a:pos x="60" y="3"/>
                    </a:cxn>
                    <a:cxn ang="0">
                      <a:pos x="18" y="6"/>
                    </a:cxn>
                    <a:cxn ang="0">
                      <a:pos x="8" y="9"/>
                    </a:cxn>
                    <a:cxn ang="0">
                      <a:pos x="1" y="16"/>
                    </a:cxn>
                    <a:cxn ang="0">
                      <a:pos x="3" y="26"/>
                    </a:cxn>
                    <a:cxn ang="0">
                      <a:pos x="6" y="31"/>
                    </a:cxn>
                    <a:cxn ang="0">
                      <a:pos x="7" y="38"/>
                    </a:cxn>
                    <a:cxn ang="0">
                      <a:pos x="8" y="43"/>
                    </a:cxn>
                    <a:cxn ang="0">
                      <a:pos x="11" y="53"/>
                    </a:cxn>
                    <a:cxn ang="0">
                      <a:pos x="14" y="58"/>
                    </a:cxn>
                    <a:cxn ang="0">
                      <a:pos x="17" y="66"/>
                    </a:cxn>
                    <a:cxn ang="0">
                      <a:pos x="18" y="74"/>
                    </a:cxn>
                    <a:cxn ang="0">
                      <a:pos x="21" y="78"/>
                    </a:cxn>
                    <a:cxn ang="0">
                      <a:pos x="25" y="88"/>
                    </a:cxn>
                    <a:cxn ang="0">
                      <a:pos x="26" y="93"/>
                    </a:cxn>
                    <a:cxn ang="0">
                      <a:pos x="29" y="103"/>
                    </a:cxn>
                    <a:cxn ang="0">
                      <a:pos x="31" y="106"/>
                    </a:cxn>
                    <a:cxn ang="0">
                      <a:pos x="36" y="116"/>
                    </a:cxn>
                    <a:cxn ang="0">
                      <a:pos x="45" y="114"/>
                    </a:cxn>
                    <a:cxn ang="0">
                      <a:pos x="46" y="108"/>
                    </a:cxn>
                    <a:cxn ang="0">
                      <a:pos x="47" y="103"/>
                    </a:cxn>
                    <a:cxn ang="0">
                      <a:pos x="50" y="101"/>
                    </a:cxn>
                    <a:cxn ang="0">
                      <a:pos x="51" y="96"/>
                    </a:cxn>
                    <a:cxn ang="0">
                      <a:pos x="53" y="91"/>
                    </a:cxn>
                    <a:cxn ang="0">
                      <a:pos x="55" y="85"/>
                    </a:cxn>
                    <a:cxn ang="0">
                      <a:pos x="58" y="82"/>
                    </a:cxn>
                    <a:cxn ang="0">
                      <a:pos x="59" y="78"/>
                    </a:cxn>
                    <a:cxn ang="0">
                      <a:pos x="60" y="73"/>
                    </a:cxn>
                    <a:cxn ang="0">
                      <a:pos x="62" y="68"/>
                    </a:cxn>
                    <a:cxn ang="0">
                      <a:pos x="66" y="64"/>
                    </a:cxn>
                    <a:cxn ang="0">
                      <a:pos x="67" y="59"/>
                    </a:cxn>
                    <a:cxn ang="0">
                      <a:pos x="68" y="55"/>
                    </a:cxn>
                    <a:cxn ang="0">
                      <a:pos x="69" y="49"/>
                    </a:cxn>
                    <a:cxn ang="0">
                      <a:pos x="72" y="46"/>
                    </a:cxn>
                    <a:cxn ang="0">
                      <a:pos x="74" y="40"/>
                    </a:cxn>
                    <a:cxn ang="0">
                      <a:pos x="75" y="36"/>
                    </a:cxn>
                    <a:cxn ang="0">
                      <a:pos x="77" y="31"/>
                    </a:cxn>
                    <a:cxn ang="0">
                      <a:pos x="79" y="28"/>
                    </a:cxn>
                    <a:cxn ang="0">
                      <a:pos x="80" y="23"/>
                    </a:cxn>
                    <a:cxn ang="0">
                      <a:pos x="83" y="16"/>
                    </a:cxn>
                    <a:cxn ang="0">
                      <a:pos x="84" y="13"/>
                    </a:cxn>
                    <a:cxn ang="0">
                      <a:pos x="87" y="9"/>
                    </a:cxn>
                    <a:cxn ang="0">
                      <a:pos x="88" y="5"/>
                    </a:cxn>
                    <a:cxn ang="0">
                      <a:pos x="90" y="0"/>
                    </a:cxn>
                  </a:cxnLst>
                  <a:rect l="0" t="0" r="r" b="b"/>
                  <a:pathLst>
                    <a:path w="91" h="119">
                      <a:moveTo>
                        <a:pt x="80" y="0"/>
                      </a:moveTo>
                      <a:lnTo>
                        <a:pt x="80" y="1"/>
                      </a:lnTo>
                      <a:lnTo>
                        <a:pt x="60" y="3"/>
                      </a:lnTo>
                      <a:lnTo>
                        <a:pt x="40" y="5"/>
                      </a:lnTo>
                      <a:lnTo>
                        <a:pt x="40" y="6"/>
                      </a:lnTo>
                      <a:lnTo>
                        <a:pt x="18" y="6"/>
                      </a:lnTo>
                      <a:lnTo>
                        <a:pt x="18" y="8"/>
                      </a:lnTo>
                      <a:lnTo>
                        <a:pt x="8" y="8"/>
                      </a:lnTo>
                      <a:lnTo>
                        <a:pt x="8" y="9"/>
                      </a:lnTo>
                      <a:lnTo>
                        <a:pt x="0" y="9"/>
                      </a:lnTo>
                      <a:lnTo>
                        <a:pt x="1" y="14"/>
                      </a:lnTo>
                      <a:lnTo>
                        <a:pt x="1" y="16"/>
                      </a:lnTo>
                      <a:lnTo>
                        <a:pt x="2" y="16"/>
                      </a:lnTo>
                      <a:lnTo>
                        <a:pt x="3" y="24"/>
                      </a:lnTo>
                      <a:lnTo>
                        <a:pt x="3" y="26"/>
                      </a:lnTo>
                      <a:lnTo>
                        <a:pt x="5" y="26"/>
                      </a:lnTo>
                      <a:lnTo>
                        <a:pt x="5" y="31"/>
                      </a:lnTo>
                      <a:lnTo>
                        <a:pt x="6" y="31"/>
                      </a:lnTo>
                      <a:lnTo>
                        <a:pt x="6" y="33"/>
                      </a:lnTo>
                      <a:lnTo>
                        <a:pt x="7" y="33"/>
                      </a:lnTo>
                      <a:lnTo>
                        <a:pt x="7" y="38"/>
                      </a:lnTo>
                      <a:lnTo>
                        <a:pt x="8" y="38"/>
                      </a:lnTo>
                      <a:lnTo>
                        <a:pt x="8" y="40"/>
                      </a:lnTo>
                      <a:lnTo>
                        <a:pt x="8" y="43"/>
                      </a:lnTo>
                      <a:lnTo>
                        <a:pt x="9" y="43"/>
                      </a:lnTo>
                      <a:lnTo>
                        <a:pt x="9" y="48"/>
                      </a:lnTo>
                      <a:lnTo>
                        <a:pt x="11" y="53"/>
                      </a:lnTo>
                      <a:lnTo>
                        <a:pt x="12" y="53"/>
                      </a:lnTo>
                      <a:lnTo>
                        <a:pt x="13" y="58"/>
                      </a:lnTo>
                      <a:lnTo>
                        <a:pt x="14" y="58"/>
                      </a:lnTo>
                      <a:lnTo>
                        <a:pt x="14" y="61"/>
                      </a:lnTo>
                      <a:lnTo>
                        <a:pt x="16" y="66"/>
                      </a:lnTo>
                      <a:lnTo>
                        <a:pt x="17" y="66"/>
                      </a:lnTo>
                      <a:lnTo>
                        <a:pt x="17" y="71"/>
                      </a:lnTo>
                      <a:lnTo>
                        <a:pt x="18" y="71"/>
                      </a:lnTo>
                      <a:lnTo>
                        <a:pt x="18" y="74"/>
                      </a:lnTo>
                      <a:lnTo>
                        <a:pt x="20" y="74"/>
                      </a:lnTo>
                      <a:lnTo>
                        <a:pt x="20" y="78"/>
                      </a:lnTo>
                      <a:lnTo>
                        <a:pt x="21" y="78"/>
                      </a:lnTo>
                      <a:lnTo>
                        <a:pt x="22" y="82"/>
                      </a:lnTo>
                      <a:lnTo>
                        <a:pt x="23" y="88"/>
                      </a:lnTo>
                      <a:lnTo>
                        <a:pt x="25" y="88"/>
                      </a:lnTo>
                      <a:lnTo>
                        <a:pt x="25" y="89"/>
                      </a:lnTo>
                      <a:lnTo>
                        <a:pt x="25" y="93"/>
                      </a:lnTo>
                      <a:lnTo>
                        <a:pt x="26" y="93"/>
                      </a:lnTo>
                      <a:lnTo>
                        <a:pt x="27" y="99"/>
                      </a:lnTo>
                      <a:lnTo>
                        <a:pt x="29" y="99"/>
                      </a:lnTo>
                      <a:lnTo>
                        <a:pt x="29" y="103"/>
                      </a:lnTo>
                      <a:lnTo>
                        <a:pt x="30" y="103"/>
                      </a:lnTo>
                      <a:lnTo>
                        <a:pt x="30" y="106"/>
                      </a:lnTo>
                      <a:lnTo>
                        <a:pt x="31" y="106"/>
                      </a:lnTo>
                      <a:lnTo>
                        <a:pt x="31" y="109"/>
                      </a:lnTo>
                      <a:lnTo>
                        <a:pt x="33" y="109"/>
                      </a:lnTo>
                      <a:lnTo>
                        <a:pt x="36" y="116"/>
                      </a:lnTo>
                      <a:lnTo>
                        <a:pt x="42" y="118"/>
                      </a:lnTo>
                      <a:lnTo>
                        <a:pt x="42" y="116"/>
                      </a:lnTo>
                      <a:lnTo>
                        <a:pt x="45" y="114"/>
                      </a:lnTo>
                      <a:lnTo>
                        <a:pt x="45" y="111"/>
                      </a:lnTo>
                      <a:lnTo>
                        <a:pt x="46" y="111"/>
                      </a:lnTo>
                      <a:lnTo>
                        <a:pt x="46" y="108"/>
                      </a:lnTo>
                      <a:lnTo>
                        <a:pt x="47" y="108"/>
                      </a:lnTo>
                      <a:lnTo>
                        <a:pt x="47" y="106"/>
                      </a:lnTo>
                      <a:lnTo>
                        <a:pt x="47" y="103"/>
                      </a:lnTo>
                      <a:lnTo>
                        <a:pt x="49" y="103"/>
                      </a:lnTo>
                      <a:lnTo>
                        <a:pt x="49" y="101"/>
                      </a:lnTo>
                      <a:lnTo>
                        <a:pt x="50" y="101"/>
                      </a:lnTo>
                      <a:lnTo>
                        <a:pt x="50" y="99"/>
                      </a:lnTo>
                      <a:lnTo>
                        <a:pt x="50" y="96"/>
                      </a:lnTo>
                      <a:lnTo>
                        <a:pt x="51" y="96"/>
                      </a:lnTo>
                      <a:lnTo>
                        <a:pt x="51" y="93"/>
                      </a:lnTo>
                      <a:lnTo>
                        <a:pt x="53" y="93"/>
                      </a:lnTo>
                      <a:lnTo>
                        <a:pt x="53" y="91"/>
                      </a:lnTo>
                      <a:lnTo>
                        <a:pt x="55" y="89"/>
                      </a:lnTo>
                      <a:lnTo>
                        <a:pt x="55" y="88"/>
                      </a:lnTo>
                      <a:lnTo>
                        <a:pt x="55" y="85"/>
                      </a:lnTo>
                      <a:lnTo>
                        <a:pt x="56" y="85"/>
                      </a:lnTo>
                      <a:lnTo>
                        <a:pt x="56" y="82"/>
                      </a:lnTo>
                      <a:lnTo>
                        <a:pt x="58" y="82"/>
                      </a:lnTo>
                      <a:lnTo>
                        <a:pt x="58" y="81"/>
                      </a:lnTo>
                      <a:lnTo>
                        <a:pt x="59" y="81"/>
                      </a:lnTo>
                      <a:lnTo>
                        <a:pt x="59" y="78"/>
                      </a:lnTo>
                      <a:lnTo>
                        <a:pt x="59" y="74"/>
                      </a:lnTo>
                      <a:lnTo>
                        <a:pt x="60" y="74"/>
                      </a:lnTo>
                      <a:lnTo>
                        <a:pt x="60" y="73"/>
                      </a:lnTo>
                      <a:lnTo>
                        <a:pt x="62" y="73"/>
                      </a:lnTo>
                      <a:lnTo>
                        <a:pt x="62" y="71"/>
                      </a:lnTo>
                      <a:lnTo>
                        <a:pt x="62" y="68"/>
                      </a:lnTo>
                      <a:lnTo>
                        <a:pt x="64" y="66"/>
                      </a:lnTo>
                      <a:lnTo>
                        <a:pt x="64" y="64"/>
                      </a:lnTo>
                      <a:lnTo>
                        <a:pt x="66" y="64"/>
                      </a:lnTo>
                      <a:lnTo>
                        <a:pt x="66" y="61"/>
                      </a:lnTo>
                      <a:lnTo>
                        <a:pt x="67" y="61"/>
                      </a:lnTo>
                      <a:lnTo>
                        <a:pt x="67" y="59"/>
                      </a:lnTo>
                      <a:lnTo>
                        <a:pt x="67" y="56"/>
                      </a:lnTo>
                      <a:lnTo>
                        <a:pt x="68" y="56"/>
                      </a:lnTo>
                      <a:lnTo>
                        <a:pt x="68" y="55"/>
                      </a:lnTo>
                      <a:lnTo>
                        <a:pt x="69" y="55"/>
                      </a:lnTo>
                      <a:lnTo>
                        <a:pt x="69" y="51"/>
                      </a:lnTo>
                      <a:lnTo>
                        <a:pt x="69" y="49"/>
                      </a:lnTo>
                      <a:lnTo>
                        <a:pt x="70" y="49"/>
                      </a:lnTo>
                      <a:lnTo>
                        <a:pt x="70" y="46"/>
                      </a:lnTo>
                      <a:lnTo>
                        <a:pt x="72" y="46"/>
                      </a:lnTo>
                      <a:lnTo>
                        <a:pt x="72" y="44"/>
                      </a:lnTo>
                      <a:lnTo>
                        <a:pt x="74" y="43"/>
                      </a:lnTo>
                      <a:lnTo>
                        <a:pt x="74" y="40"/>
                      </a:lnTo>
                      <a:lnTo>
                        <a:pt x="74" y="38"/>
                      </a:lnTo>
                      <a:lnTo>
                        <a:pt x="75" y="38"/>
                      </a:lnTo>
                      <a:lnTo>
                        <a:pt x="75" y="36"/>
                      </a:lnTo>
                      <a:lnTo>
                        <a:pt x="75" y="33"/>
                      </a:lnTo>
                      <a:lnTo>
                        <a:pt x="77" y="33"/>
                      </a:lnTo>
                      <a:lnTo>
                        <a:pt x="77" y="31"/>
                      </a:lnTo>
                      <a:lnTo>
                        <a:pt x="78" y="31"/>
                      </a:lnTo>
                      <a:lnTo>
                        <a:pt x="78" y="28"/>
                      </a:lnTo>
                      <a:lnTo>
                        <a:pt x="79" y="28"/>
                      </a:lnTo>
                      <a:lnTo>
                        <a:pt x="79" y="26"/>
                      </a:lnTo>
                      <a:lnTo>
                        <a:pt x="80" y="26"/>
                      </a:lnTo>
                      <a:lnTo>
                        <a:pt x="80" y="23"/>
                      </a:lnTo>
                      <a:lnTo>
                        <a:pt x="80" y="21"/>
                      </a:lnTo>
                      <a:lnTo>
                        <a:pt x="83" y="20"/>
                      </a:lnTo>
                      <a:lnTo>
                        <a:pt x="83" y="16"/>
                      </a:lnTo>
                      <a:lnTo>
                        <a:pt x="83" y="14"/>
                      </a:lnTo>
                      <a:lnTo>
                        <a:pt x="84" y="14"/>
                      </a:lnTo>
                      <a:lnTo>
                        <a:pt x="84" y="13"/>
                      </a:lnTo>
                      <a:lnTo>
                        <a:pt x="86" y="13"/>
                      </a:lnTo>
                      <a:lnTo>
                        <a:pt x="86" y="9"/>
                      </a:lnTo>
                      <a:lnTo>
                        <a:pt x="87" y="9"/>
                      </a:lnTo>
                      <a:lnTo>
                        <a:pt x="87" y="6"/>
                      </a:lnTo>
                      <a:lnTo>
                        <a:pt x="88" y="6"/>
                      </a:lnTo>
                      <a:lnTo>
                        <a:pt x="88" y="5"/>
                      </a:lnTo>
                      <a:lnTo>
                        <a:pt x="88" y="3"/>
                      </a:lnTo>
                      <a:lnTo>
                        <a:pt x="90" y="3"/>
                      </a:lnTo>
                      <a:lnTo>
                        <a:pt x="90" y="0"/>
                      </a:lnTo>
                      <a:lnTo>
                        <a:pt x="80" y="0"/>
                      </a:lnTo>
                    </a:path>
                  </a:pathLst>
                </a:custGeom>
                <a:solidFill>
                  <a:srgbClr val="DEDEDE"/>
                </a:solidFill>
                <a:ln w="9525" cap="rnd">
                  <a:noFill/>
                  <a:round/>
                  <a:headEnd/>
                  <a:tailEnd/>
                </a:ln>
                <a:effectLst/>
              </p:spPr>
              <p:txBody>
                <a:bodyPr/>
                <a:lstStyle/>
                <a:p>
                  <a:endParaRPr lang="en-US"/>
                </a:p>
              </p:txBody>
            </p:sp>
            <p:grpSp>
              <p:nvGrpSpPr>
                <p:cNvPr id="5" name="Group 27"/>
                <p:cNvGrpSpPr>
                  <a:grpSpLocks/>
                </p:cNvGrpSpPr>
                <p:nvPr/>
              </p:nvGrpSpPr>
              <p:grpSpPr bwMode="auto">
                <a:xfrm>
                  <a:off x="4272" y="2867"/>
                  <a:ext cx="893" cy="352"/>
                  <a:chOff x="4272" y="2867"/>
                  <a:chExt cx="893" cy="352"/>
                </a:xfrm>
              </p:grpSpPr>
              <p:sp>
                <p:nvSpPr>
                  <p:cNvPr id="529436" name="Freeform 28"/>
                  <p:cNvSpPr>
                    <a:spLocks/>
                  </p:cNvSpPr>
                  <p:nvPr/>
                </p:nvSpPr>
                <p:spPr bwMode="auto">
                  <a:xfrm>
                    <a:off x="4272" y="3018"/>
                    <a:ext cx="750" cy="171"/>
                  </a:xfrm>
                  <a:custGeom>
                    <a:avLst/>
                    <a:gdLst/>
                    <a:ahLst/>
                    <a:cxnLst>
                      <a:cxn ang="0">
                        <a:pos x="709" y="3"/>
                      </a:cxn>
                      <a:cxn ang="0">
                        <a:pos x="658" y="8"/>
                      </a:cxn>
                      <a:cxn ang="0">
                        <a:pos x="637" y="12"/>
                      </a:cxn>
                      <a:cxn ang="0">
                        <a:pos x="578" y="19"/>
                      </a:cxn>
                      <a:cxn ang="0">
                        <a:pos x="548" y="23"/>
                      </a:cxn>
                      <a:cxn ang="0">
                        <a:pos x="507" y="27"/>
                      </a:cxn>
                      <a:cxn ang="0">
                        <a:pos x="468" y="32"/>
                      </a:cxn>
                      <a:cxn ang="0">
                        <a:pos x="437" y="37"/>
                      </a:cxn>
                      <a:cxn ang="0">
                        <a:pos x="397" y="43"/>
                      </a:cxn>
                      <a:cxn ang="0">
                        <a:pos x="357" y="46"/>
                      </a:cxn>
                      <a:cxn ang="0">
                        <a:pos x="327" y="49"/>
                      </a:cxn>
                      <a:cxn ang="0">
                        <a:pos x="297" y="54"/>
                      </a:cxn>
                      <a:cxn ang="0">
                        <a:pos x="246" y="60"/>
                      </a:cxn>
                      <a:cxn ang="0">
                        <a:pos x="208" y="66"/>
                      </a:cxn>
                      <a:cxn ang="0">
                        <a:pos x="187" y="70"/>
                      </a:cxn>
                      <a:cxn ang="0">
                        <a:pos x="126" y="75"/>
                      </a:cxn>
                      <a:cxn ang="0">
                        <a:pos x="96" y="80"/>
                      </a:cxn>
                      <a:cxn ang="0">
                        <a:pos x="56" y="83"/>
                      </a:cxn>
                      <a:cxn ang="0">
                        <a:pos x="16" y="89"/>
                      </a:cxn>
                      <a:cxn ang="0">
                        <a:pos x="1" y="92"/>
                      </a:cxn>
                      <a:cxn ang="0">
                        <a:pos x="1" y="103"/>
                      </a:cxn>
                      <a:cxn ang="0">
                        <a:pos x="2" y="113"/>
                      </a:cxn>
                      <a:cxn ang="0">
                        <a:pos x="13" y="116"/>
                      </a:cxn>
                      <a:cxn ang="0">
                        <a:pos x="44" y="120"/>
                      </a:cxn>
                      <a:cxn ang="0">
                        <a:pos x="68" y="125"/>
                      </a:cxn>
                      <a:cxn ang="0">
                        <a:pos x="91" y="128"/>
                      </a:cxn>
                      <a:cxn ang="0">
                        <a:pos x="107" y="132"/>
                      </a:cxn>
                      <a:cxn ang="0">
                        <a:pos x="146" y="137"/>
                      </a:cxn>
                      <a:cxn ang="0">
                        <a:pos x="169" y="142"/>
                      </a:cxn>
                      <a:cxn ang="0">
                        <a:pos x="193" y="146"/>
                      </a:cxn>
                      <a:cxn ang="0">
                        <a:pos x="209" y="149"/>
                      </a:cxn>
                      <a:cxn ang="0">
                        <a:pos x="247" y="153"/>
                      </a:cxn>
                      <a:cxn ang="0">
                        <a:pos x="270" y="157"/>
                      </a:cxn>
                      <a:cxn ang="0">
                        <a:pos x="294" y="163"/>
                      </a:cxn>
                      <a:cxn ang="0">
                        <a:pos x="326" y="166"/>
                      </a:cxn>
                      <a:cxn ang="0">
                        <a:pos x="349" y="170"/>
                      </a:cxn>
                      <a:cxn ang="0">
                        <a:pos x="380" y="164"/>
                      </a:cxn>
                      <a:cxn ang="0">
                        <a:pos x="430" y="159"/>
                      </a:cxn>
                      <a:cxn ang="0">
                        <a:pos x="461" y="154"/>
                      </a:cxn>
                      <a:cxn ang="0">
                        <a:pos x="501" y="150"/>
                      </a:cxn>
                      <a:cxn ang="0">
                        <a:pos x="531" y="146"/>
                      </a:cxn>
                      <a:cxn ang="0">
                        <a:pos x="563" y="142"/>
                      </a:cxn>
                      <a:cxn ang="0">
                        <a:pos x="583" y="139"/>
                      </a:cxn>
                      <a:cxn ang="0">
                        <a:pos x="613" y="135"/>
                      </a:cxn>
                      <a:cxn ang="0">
                        <a:pos x="664" y="130"/>
                      </a:cxn>
                      <a:cxn ang="0">
                        <a:pos x="683" y="126"/>
                      </a:cxn>
                      <a:cxn ang="0">
                        <a:pos x="734" y="121"/>
                      </a:cxn>
                      <a:cxn ang="0">
                        <a:pos x="749" y="118"/>
                      </a:cxn>
                      <a:cxn ang="0">
                        <a:pos x="745" y="101"/>
                      </a:cxn>
                      <a:cxn ang="0">
                        <a:pos x="743" y="94"/>
                      </a:cxn>
                      <a:cxn ang="0">
                        <a:pos x="740" y="82"/>
                      </a:cxn>
                      <a:cxn ang="0">
                        <a:pos x="738" y="75"/>
                      </a:cxn>
                      <a:cxn ang="0">
                        <a:pos x="733" y="60"/>
                      </a:cxn>
                      <a:cxn ang="0">
                        <a:pos x="729" y="43"/>
                      </a:cxn>
                      <a:cxn ang="0">
                        <a:pos x="727" y="29"/>
                      </a:cxn>
                      <a:cxn ang="0">
                        <a:pos x="725" y="19"/>
                      </a:cxn>
                      <a:cxn ang="0">
                        <a:pos x="721" y="5"/>
                      </a:cxn>
                    </a:cxnLst>
                    <a:rect l="0" t="0" r="r" b="b"/>
                    <a:pathLst>
                      <a:path w="750" h="171">
                        <a:moveTo>
                          <a:pt x="719" y="0"/>
                        </a:moveTo>
                        <a:lnTo>
                          <a:pt x="719" y="1"/>
                        </a:lnTo>
                        <a:lnTo>
                          <a:pt x="709" y="1"/>
                        </a:lnTo>
                        <a:lnTo>
                          <a:pt x="709" y="3"/>
                        </a:lnTo>
                        <a:lnTo>
                          <a:pt x="698" y="3"/>
                        </a:lnTo>
                        <a:lnTo>
                          <a:pt x="677" y="5"/>
                        </a:lnTo>
                        <a:lnTo>
                          <a:pt x="677" y="6"/>
                        </a:lnTo>
                        <a:lnTo>
                          <a:pt x="658" y="8"/>
                        </a:lnTo>
                        <a:lnTo>
                          <a:pt x="658" y="10"/>
                        </a:lnTo>
                        <a:lnTo>
                          <a:pt x="648" y="10"/>
                        </a:lnTo>
                        <a:lnTo>
                          <a:pt x="637" y="10"/>
                        </a:lnTo>
                        <a:lnTo>
                          <a:pt x="637" y="12"/>
                        </a:lnTo>
                        <a:lnTo>
                          <a:pt x="618" y="13"/>
                        </a:lnTo>
                        <a:lnTo>
                          <a:pt x="598" y="15"/>
                        </a:lnTo>
                        <a:lnTo>
                          <a:pt x="598" y="17"/>
                        </a:lnTo>
                        <a:lnTo>
                          <a:pt x="578" y="19"/>
                        </a:lnTo>
                        <a:lnTo>
                          <a:pt x="567" y="19"/>
                        </a:lnTo>
                        <a:lnTo>
                          <a:pt x="567" y="20"/>
                        </a:lnTo>
                        <a:lnTo>
                          <a:pt x="548" y="22"/>
                        </a:lnTo>
                        <a:lnTo>
                          <a:pt x="548" y="23"/>
                        </a:lnTo>
                        <a:lnTo>
                          <a:pt x="527" y="26"/>
                        </a:lnTo>
                        <a:lnTo>
                          <a:pt x="518" y="26"/>
                        </a:lnTo>
                        <a:lnTo>
                          <a:pt x="518" y="27"/>
                        </a:lnTo>
                        <a:lnTo>
                          <a:pt x="507" y="27"/>
                        </a:lnTo>
                        <a:lnTo>
                          <a:pt x="507" y="29"/>
                        </a:lnTo>
                        <a:lnTo>
                          <a:pt x="488" y="29"/>
                        </a:lnTo>
                        <a:lnTo>
                          <a:pt x="488" y="30"/>
                        </a:lnTo>
                        <a:lnTo>
                          <a:pt x="468" y="32"/>
                        </a:lnTo>
                        <a:lnTo>
                          <a:pt x="468" y="34"/>
                        </a:lnTo>
                        <a:lnTo>
                          <a:pt x="448" y="36"/>
                        </a:lnTo>
                        <a:lnTo>
                          <a:pt x="437" y="36"/>
                        </a:lnTo>
                        <a:lnTo>
                          <a:pt x="437" y="37"/>
                        </a:lnTo>
                        <a:lnTo>
                          <a:pt x="417" y="37"/>
                        </a:lnTo>
                        <a:lnTo>
                          <a:pt x="417" y="39"/>
                        </a:lnTo>
                        <a:lnTo>
                          <a:pt x="397" y="41"/>
                        </a:lnTo>
                        <a:lnTo>
                          <a:pt x="397" y="43"/>
                        </a:lnTo>
                        <a:lnTo>
                          <a:pt x="387" y="43"/>
                        </a:lnTo>
                        <a:lnTo>
                          <a:pt x="387" y="44"/>
                        </a:lnTo>
                        <a:lnTo>
                          <a:pt x="377" y="44"/>
                        </a:lnTo>
                        <a:lnTo>
                          <a:pt x="357" y="46"/>
                        </a:lnTo>
                        <a:lnTo>
                          <a:pt x="357" y="47"/>
                        </a:lnTo>
                        <a:lnTo>
                          <a:pt x="338" y="47"/>
                        </a:lnTo>
                        <a:lnTo>
                          <a:pt x="338" y="49"/>
                        </a:lnTo>
                        <a:lnTo>
                          <a:pt x="327" y="49"/>
                        </a:lnTo>
                        <a:lnTo>
                          <a:pt x="327" y="51"/>
                        </a:lnTo>
                        <a:lnTo>
                          <a:pt x="317" y="51"/>
                        </a:lnTo>
                        <a:lnTo>
                          <a:pt x="317" y="53"/>
                        </a:lnTo>
                        <a:lnTo>
                          <a:pt x="297" y="54"/>
                        </a:lnTo>
                        <a:lnTo>
                          <a:pt x="277" y="56"/>
                        </a:lnTo>
                        <a:lnTo>
                          <a:pt x="277" y="58"/>
                        </a:lnTo>
                        <a:lnTo>
                          <a:pt x="257" y="60"/>
                        </a:lnTo>
                        <a:lnTo>
                          <a:pt x="246" y="60"/>
                        </a:lnTo>
                        <a:lnTo>
                          <a:pt x="246" y="61"/>
                        </a:lnTo>
                        <a:lnTo>
                          <a:pt x="227" y="63"/>
                        </a:lnTo>
                        <a:lnTo>
                          <a:pt x="208" y="65"/>
                        </a:lnTo>
                        <a:lnTo>
                          <a:pt x="208" y="66"/>
                        </a:lnTo>
                        <a:lnTo>
                          <a:pt x="198" y="66"/>
                        </a:lnTo>
                        <a:lnTo>
                          <a:pt x="198" y="68"/>
                        </a:lnTo>
                        <a:lnTo>
                          <a:pt x="187" y="68"/>
                        </a:lnTo>
                        <a:lnTo>
                          <a:pt x="187" y="70"/>
                        </a:lnTo>
                        <a:lnTo>
                          <a:pt x="166" y="70"/>
                        </a:lnTo>
                        <a:lnTo>
                          <a:pt x="166" y="72"/>
                        </a:lnTo>
                        <a:lnTo>
                          <a:pt x="147" y="73"/>
                        </a:lnTo>
                        <a:lnTo>
                          <a:pt x="126" y="75"/>
                        </a:lnTo>
                        <a:lnTo>
                          <a:pt x="126" y="77"/>
                        </a:lnTo>
                        <a:lnTo>
                          <a:pt x="117" y="77"/>
                        </a:lnTo>
                        <a:lnTo>
                          <a:pt x="117" y="79"/>
                        </a:lnTo>
                        <a:lnTo>
                          <a:pt x="96" y="80"/>
                        </a:lnTo>
                        <a:lnTo>
                          <a:pt x="77" y="82"/>
                        </a:lnTo>
                        <a:lnTo>
                          <a:pt x="67" y="82"/>
                        </a:lnTo>
                        <a:lnTo>
                          <a:pt x="67" y="83"/>
                        </a:lnTo>
                        <a:lnTo>
                          <a:pt x="56" y="83"/>
                        </a:lnTo>
                        <a:lnTo>
                          <a:pt x="56" y="86"/>
                        </a:lnTo>
                        <a:lnTo>
                          <a:pt x="37" y="87"/>
                        </a:lnTo>
                        <a:lnTo>
                          <a:pt x="37" y="89"/>
                        </a:lnTo>
                        <a:lnTo>
                          <a:pt x="16" y="89"/>
                        </a:lnTo>
                        <a:lnTo>
                          <a:pt x="16" y="90"/>
                        </a:lnTo>
                        <a:lnTo>
                          <a:pt x="7" y="90"/>
                        </a:lnTo>
                        <a:lnTo>
                          <a:pt x="7" y="92"/>
                        </a:lnTo>
                        <a:lnTo>
                          <a:pt x="1" y="92"/>
                        </a:lnTo>
                        <a:lnTo>
                          <a:pt x="1" y="99"/>
                        </a:lnTo>
                        <a:lnTo>
                          <a:pt x="0" y="99"/>
                        </a:lnTo>
                        <a:lnTo>
                          <a:pt x="0" y="103"/>
                        </a:lnTo>
                        <a:lnTo>
                          <a:pt x="1" y="103"/>
                        </a:lnTo>
                        <a:lnTo>
                          <a:pt x="0" y="106"/>
                        </a:lnTo>
                        <a:lnTo>
                          <a:pt x="1" y="106"/>
                        </a:lnTo>
                        <a:lnTo>
                          <a:pt x="1" y="109"/>
                        </a:lnTo>
                        <a:lnTo>
                          <a:pt x="2" y="113"/>
                        </a:lnTo>
                        <a:lnTo>
                          <a:pt x="4" y="113"/>
                        </a:lnTo>
                        <a:lnTo>
                          <a:pt x="5" y="114"/>
                        </a:lnTo>
                        <a:lnTo>
                          <a:pt x="13" y="114"/>
                        </a:lnTo>
                        <a:lnTo>
                          <a:pt x="13" y="116"/>
                        </a:lnTo>
                        <a:lnTo>
                          <a:pt x="21" y="116"/>
                        </a:lnTo>
                        <a:lnTo>
                          <a:pt x="21" y="118"/>
                        </a:lnTo>
                        <a:lnTo>
                          <a:pt x="30" y="118"/>
                        </a:lnTo>
                        <a:lnTo>
                          <a:pt x="44" y="120"/>
                        </a:lnTo>
                        <a:lnTo>
                          <a:pt x="44" y="121"/>
                        </a:lnTo>
                        <a:lnTo>
                          <a:pt x="53" y="121"/>
                        </a:lnTo>
                        <a:lnTo>
                          <a:pt x="53" y="123"/>
                        </a:lnTo>
                        <a:lnTo>
                          <a:pt x="68" y="125"/>
                        </a:lnTo>
                        <a:lnTo>
                          <a:pt x="75" y="125"/>
                        </a:lnTo>
                        <a:lnTo>
                          <a:pt x="75" y="126"/>
                        </a:lnTo>
                        <a:lnTo>
                          <a:pt x="91" y="126"/>
                        </a:lnTo>
                        <a:lnTo>
                          <a:pt x="91" y="128"/>
                        </a:lnTo>
                        <a:lnTo>
                          <a:pt x="100" y="128"/>
                        </a:lnTo>
                        <a:lnTo>
                          <a:pt x="100" y="130"/>
                        </a:lnTo>
                        <a:lnTo>
                          <a:pt x="107" y="130"/>
                        </a:lnTo>
                        <a:lnTo>
                          <a:pt x="107" y="132"/>
                        </a:lnTo>
                        <a:lnTo>
                          <a:pt x="123" y="133"/>
                        </a:lnTo>
                        <a:lnTo>
                          <a:pt x="131" y="133"/>
                        </a:lnTo>
                        <a:lnTo>
                          <a:pt x="131" y="135"/>
                        </a:lnTo>
                        <a:lnTo>
                          <a:pt x="146" y="137"/>
                        </a:lnTo>
                        <a:lnTo>
                          <a:pt x="146" y="139"/>
                        </a:lnTo>
                        <a:lnTo>
                          <a:pt x="154" y="139"/>
                        </a:lnTo>
                        <a:lnTo>
                          <a:pt x="169" y="140"/>
                        </a:lnTo>
                        <a:lnTo>
                          <a:pt x="169" y="142"/>
                        </a:lnTo>
                        <a:lnTo>
                          <a:pt x="177" y="142"/>
                        </a:lnTo>
                        <a:lnTo>
                          <a:pt x="177" y="143"/>
                        </a:lnTo>
                        <a:lnTo>
                          <a:pt x="193" y="143"/>
                        </a:lnTo>
                        <a:lnTo>
                          <a:pt x="193" y="146"/>
                        </a:lnTo>
                        <a:lnTo>
                          <a:pt x="200" y="146"/>
                        </a:lnTo>
                        <a:lnTo>
                          <a:pt x="200" y="147"/>
                        </a:lnTo>
                        <a:lnTo>
                          <a:pt x="209" y="147"/>
                        </a:lnTo>
                        <a:lnTo>
                          <a:pt x="209" y="149"/>
                        </a:lnTo>
                        <a:lnTo>
                          <a:pt x="224" y="150"/>
                        </a:lnTo>
                        <a:lnTo>
                          <a:pt x="231" y="150"/>
                        </a:lnTo>
                        <a:lnTo>
                          <a:pt x="231" y="153"/>
                        </a:lnTo>
                        <a:lnTo>
                          <a:pt x="247" y="153"/>
                        </a:lnTo>
                        <a:lnTo>
                          <a:pt x="247" y="154"/>
                        </a:lnTo>
                        <a:lnTo>
                          <a:pt x="256" y="154"/>
                        </a:lnTo>
                        <a:lnTo>
                          <a:pt x="256" y="156"/>
                        </a:lnTo>
                        <a:lnTo>
                          <a:pt x="270" y="157"/>
                        </a:lnTo>
                        <a:lnTo>
                          <a:pt x="270" y="159"/>
                        </a:lnTo>
                        <a:lnTo>
                          <a:pt x="279" y="159"/>
                        </a:lnTo>
                        <a:lnTo>
                          <a:pt x="294" y="161"/>
                        </a:lnTo>
                        <a:lnTo>
                          <a:pt x="294" y="163"/>
                        </a:lnTo>
                        <a:lnTo>
                          <a:pt x="301" y="163"/>
                        </a:lnTo>
                        <a:lnTo>
                          <a:pt x="310" y="163"/>
                        </a:lnTo>
                        <a:lnTo>
                          <a:pt x="310" y="164"/>
                        </a:lnTo>
                        <a:lnTo>
                          <a:pt x="326" y="166"/>
                        </a:lnTo>
                        <a:lnTo>
                          <a:pt x="326" y="168"/>
                        </a:lnTo>
                        <a:lnTo>
                          <a:pt x="334" y="168"/>
                        </a:lnTo>
                        <a:lnTo>
                          <a:pt x="334" y="170"/>
                        </a:lnTo>
                        <a:lnTo>
                          <a:pt x="349" y="170"/>
                        </a:lnTo>
                        <a:lnTo>
                          <a:pt x="369" y="168"/>
                        </a:lnTo>
                        <a:lnTo>
                          <a:pt x="369" y="166"/>
                        </a:lnTo>
                        <a:lnTo>
                          <a:pt x="380" y="166"/>
                        </a:lnTo>
                        <a:lnTo>
                          <a:pt x="380" y="164"/>
                        </a:lnTo>
                        <a:lnTo>
                          <a:pt x="399" y="163"/>
                        </a:lnTo>
                        <a:lnTo>
                          <a:pt x="410" y="163"/>
                        </a:lnTo>
                        <a:lnTo>
                          <a:pt x="410" y="161"/>
                        </a:lnTo>
                        <a:lnTo>
                          <a:pt x="430" y="159"/>
                        </a:lnTo>
                        <a:lnTo>
                          <a:pt x="441" y="159"/>
                        </a:lnTo>
                        <a:lnTo>
                          <a:pt x="441" y="157"/>
                        </a:lnTo>
                        <a:lnTo>
                          <a:pt x="461" y="156"/>
                        </a:lnTo>
                        <a:lnTo>
                          <a:pt x="461" y="154"/>
                        </a:lnTo>
                        <a:lnTo>
                          <a:pt x="471" y="154"/>
                        </a:lnTo>
                        <a:lnTo>
                          <a:pt x="471" y="153"/>
                        </a:lnTo>
                        <a:lnTo>
                          <a:pt x="482" y="153"/>
                        </a:lnTo>
                        <a:lnTo>
                          <a:pt x="501" y="150"/>
                        </a:lnTo>
                        <a:lnTo>
                          <a:pt x="512" y="150"/>
                        </a:lnTo>
                        <a:lnTo>
                          <a:pt x="512" y="149"/>
                        </a:lnTo>
                        <a:lnTo>
                          <a:pt x="531" y="147"/>
                        </a:lnTo>
                        <a:lnTo>
                          <a:pt x="531" y="146"/>
                        </a:lnTo>
                        <a:lnTo>
                          <a:pt x="542" y="146"/>
                        </a:lnTo>
                        <a:lnTo>
                          <a:pt x="542" y="143"/>
                        </a:lnTo>
                        <a:lnTo>
                          <a:pt x="563" y="143"/>
                        </a:lnTo>
                        <a:lnTo>
                          <a:pt x="563" y="142"/>
                        </a:lnTo>
                        <a:lnTo>
                          <a:pt x="572" y="142"/>
                        </a:lnTo>
                        <a:lnTo>
                          <a:pt x="572" y="140"/>
                        </a:lnTo>
                        <a:lnTo>
                          <a:pt x="583" y="140"/>
                        </a:lnTo>
                        <a:lnTo>
                          <a:pt x="583" y="139"/>
                        </a:lnTo>
                        <a:lnTo>
                          <a:pt x="603" y="139"/>
                        </a:lnTo>
                        <a:lnTo>
                          <a:pt x="603" y="137"/>
                        </a:lnTo>
                        <a:lnTo>
                          <a:pt x="613" y="137"/>
                        </a:lnTo>
                        <a:lnTo>
                          <a:pt x="613" y="135"/>
                        </a:lnTo>
                        <a:lnTo>
                          <a:pt x="633" y="133"/>
                        </a:lnTo>
                        <a:lnTo>
                          <a:pt x="643" y="133"/>
                        </a:lnTo>
                        <a:lnTo>
                          <a:pt x="643" y="132"/>
                        </a:lnTo>
                        <a:lnTo>
                          <a:pt x="664" y="130"/>
                        </a:lnTo>
                        <a:lnTo>
                          <a:pt x="664" y="128"/>
                        </a:lnTo>
                        <a:lnTo>
                          <a:pt x="674" y="128"/>
                        </a:lnTo>
                        <a:lnTo>
                          <a:pt x="674" y="126"/>
                        </a:lnTo>
                        <a:lnTo>
                          <a:pt x="683" y="126"/>
                        </a:lnTo>
                        <a:lnTo>
                          <a:pt x="704" y="125"/>
                        </a:lnTo>
                        <a:lnTo>
                          <a:pt x="715" y="125"/>
                        </a:lnTo>
                        <a:lnTo>
                          <a:pt x="715" y="123"/>
                        </a:lnTo>
                        <a:lnTo>
                          <a:pt x="734" y="121"/>
                        </a:lnTo>
                        <a:lnTo>
                          <a:pt x="734" y="120"/>
                        </a:lnTo>
                        <a:lnTo>
                          <a:pt x="745" y="120"/>
                        </a:lnTo>
                        <a:lnTo>
                          <a:pt x="745" y="118"/>
                        </a:lnTo>
                        <a:lnTo>
                          <a:pt x="749" y="118"/>
                        </a:lnTo>
                        <a:lnTo>
                          <a:pt x="747" y="114"/>
                        </a:lnTo>
                        <a:lnTo>
                          <a:pt x="746" y="108"/>
                        </a:lnTo>
                        <a:lnTo>
                          <a:pt x="745" y="108"/>
                        </a:lnTo>
                        <a:lnTo>
                          <a:pt x="745" y="101"/>
                        </a:lnTo>
                        <a:lnTo>
                          <a:pt x="744" y="101"/>
                        </a:lnTo>
                        <a:lnTo>
                          <a:pt x="744" y="99"/>
                        </a:lnTo>
                        <a:lnTo>
                          <a:pt x="743" y="99"/>
                        </a:lnTo>
                        <a:lnTo>
                          <a:pt x="743" y="94"/>
                        </a:lnTo>
                        <a:lnTo>
                          <a:pt x="741" y="94"/>
                        </a:lnTo>
                        <a:lnTo>
                          <a:pt x="741" y="89"/>
                        </a:lnTo>
                        <a:lnTo>
                          <a:pt x="740" y="89"/>
                        </a:lnTo>
                        <a:lnTo>
                          <a:pt x="740" y="82"/>
                        </a:lnTo>
                        <a:lnTo>
                          <a:pt x="739" y="82"/>
                        </a:lnTo>
                        <a:lnTo>
                          <a:pt x="739" y="79"/>
                        </a:lnTo>
                        <a:lnTo>
                          <a:pt x="738" y="79"/>
                        </a:lnTo>
                        <a:lnTo>
                          <a:pt x="738" y="75"/>
                        </a:lnTo>
                        <a:lnTo>
                          <a:pt x="737" y="68"/>
                        </a:lnTo>
                        <a:lnTo>
                          <a:pt x="735" y="68"/>
                        </a:lnTo>
                        <a:lnTo>
                          <a:pt x="734" y="60"/>
                        </a:lnTo>
                        <a:lnTo>
                          <a:pt x="733" y="60"/>
                        </a:lnTo>
                        <a:lnTo>
                          <a:pt x="733" y="58"/>
                        </a:lnTo>
                        <a:lnTo>
                          <a:pt x="732" y="49"/>
                        </a:lnTo>
                        <a:lnTo>
                          <a:pt x="731" y="43"/>
                        </a:lnTo>
                        <a:lnTo>
                          <a:pt x="729" y="43"/>
                        </a:lnTo>
                        <a:lnTo>
                          <a:pt x="729" y="39"/>
                        </a:lnTo>
                        <a:lnTo>
                          <a:pt x="728" y="39"/>
                        </a:lnTo>
                        <a:lnTo>
                          <a:pt x="727" y="32"/>
                        </a:lnTo>
                        <a:lnTo>
                          <a:pt x="727" y="29"/>
                        </a:lnTo>
                        <a:lnTo>
                          <a:pt x="726" y="29"/>
                        </a:lnTo>
                        <a:lnTo>
                          <a:pt x="726" y="22"/>
                        </a:lnTo>
                        <a:lnTo>
                          <a:pt x="725" y="22"/>
                        </a:lnTo>
                        <a:lnTo>
                          <a:pt x="725" y="19"/>
                        </a:lnTo>
                        <a:lnTo>
                          <a:pt x="723" y="19"/>
                        </a:lnTo>
                        <a:lnTo>
                          <a:pt x="723" y="13"/>
                        </a:lnTo>
                        <a:lnTo>
                          <a:pt x="722" y="5"/>
                        </a:lnTo>
                        <a:lnTo>
                          <a:pt x="721" y="5"/>
                        </a:lnTo>
                        <a:lnTo>
                          <a:pt x="721" y="0"/>
                        </a:lnTo>
                        <a:lnTo>
                          <a:pt x="719" y="0"/>
                        </a:lnTo>
                      </a:path>
                    </a:pathLst>
                  </a:custGeom>
                  <a:solidFill>
                    <a:srgbClr val="AAA2A1"/>
                  </a:solidFill>
                  <a:ln w="9525" cap="rnd">
                    <a:noFill/>
                    <a:round/>
                    <a:headEnd/>
                    <a:tailEnd/>
                  </a:ln>
                  <a:effectLst/>
                </p:spPr>
                <p:txBody>
                  <a:bodyPr/>
                  <a:lstStyle/>
                  <a:p>
                    <a:endParaRPr lang="en-US"/>
                  </a:p>
                </p:txBody>
              </p:sp>
              <p:sp>
                <p:nvSpPr>
                  <p:cNvPr id="529437" name="Freeform 29"/>
                  <p:cNvSpPr>
                    <a:spLocks/>
                  </p:cNvSpPr>
                  <p:nvPr/>
                </p:nvSpPr>
                <p:spPr bwMode="auto">
                  <a:xfrm>
                    <a:off x="4272" y="2931"/>
                    <a:ext cx="722" cy="184"/>
                  </a:xfrm>
                  <a:custGeom>
                    <a:avLst/>
                    <a:gdLst/>
                    <a:ahLst/>
                    <a:cxnLst>
                      <a:cxn ang="0">
                        <a:pos x="456" y="2"/>
                      </a:cxn>
                      <a:cxn ang="0">
                        <a:pos x="425" y="6"/>
                      </a:cxn>
                      <a:cxn ang="0">
                        <a:pos x="384" y="10"/>
                      </a:cxn>
                      <a:cxn ang="0">
                        <a:pos x="354" y="15"/>
                      </a:cxn>
                      <a:cxn ang="0">
                        <a:pos x="324" y="19"/>
                      </a:cxn>
                      <a:cxn ang="0">
                        <a:pos x="294" y="24"/>
                      </a:cxn>
                      <a:cxn ang="0">
                        <a:pos x="252" y="27"/>
                      </a:cxn>
                      <a:cxn ang="0">
                        <a:pos x="221" y="33"/>
                      </a:cxn>
                      <a:cxn ang="0">
                        <a:pos x="181" y="36"/>
                      </a:cxn>
                      <a:cxn ang="0">
                        <a:pos x="150" y="41"/>
                      </a:cxn>
                      <a:cxn ang="0">
                        <a:pos x="119" y="44"/>
                      </a:cxn>
                      <a:cxn ang="0">
                        <a:pos x="90" y="48"/>
                      </a:cxn>
                      <a:cxn ang="0">
                        <a:pos x="60" y="53"/>
                      </a:cxn>
                      <a:cxn ang="0">
                        <a:pos x="18" y="57"/>
                      </a:cxn>
                      <a:cxn ang="0">
                        <a:pos x="21" y="75"/>
                      </a:cxn>
                      <a:cxn ang="0">
                        <a:pos x="18" y="81"/>
                      </a:cxn>
                      <a:cxn ang="0">
                        <a:pos x="14" y="91"/>
                      </a:cxn>
                      <a:cxn ang="0">
                        <a:pos x="16" y="101"/>
                      </a:cxn>
                      <a:cxn ang="0">
                        <a:pos x="14" y="108"/>
                      </a:cxn>
                      <a:cxn ang="0">
                        <a:pos x="13" y="124"/>
                      </a:cxn>
                      <a:cxn ang="0">
                        <a:pos x="10" y="134"/>
                      </a:cxn>
                      <a:cxn ang="0">
                        <a:pos x="8" y="145"/>
                      </a:cxn>
                      <a:cxn ang="0">
                        <a:pos x="5" y="162"/>
                      </a:cxn>
                      <a:cxn ang="0">
                        <a:pos x="2" y="172"/>
                      </a:cxn>
                      <a:cxn ang="0">
                        <a:pos x="0" y="179"/>
                      </a:cxn>
                      <a:cxn ang="0">
                        <a:pos x="25" y="179"/>
                      </a:cxn>
                      <a:cxn ang="0">
                        <a:pos x="55" y="176"/>
                      </a:cxn>
                      <a:cxn ang="0">
                        <a:pos x="86" y="170"/>
                      </a:cxn>
                      <a:cxn ang="0">
                        <a:pos x="125" y="167"/>
                      </a:cxn>
                      <a:cxn ang="0">
                        <a:pos x="165" y="162"/>
                      </a:cxn>
                      <a:cxn ang="0">
                        <a:pos x="197" y="156"/>
                      </a:cxn>
                      <a:cxn ang="0">
                        <a:pos x="245" y="152"/>
                      </a:cxn>
                      <a:cxn ang="0">
                        <a:pos x="277" y="148"/>
                      </a:cxn>
                      <a:cxn ang="0">
                        <a:pos x="316" y="142"/>
                      </a:cxn>
                      <a:cxn ang="0">
                        <a:pos x="347" y="138"/>
                      </a:cxn>
                      <a:cxn ang="0">
                        <a:pos x="376" y="134"/>
                      </a:cxn>
                      <a:cxn ang="0">
                        <a:pos x="406" y="129"/>
                      </a:cxn>
                      <a:cxn ang="0">
                        <a:pos x="447" y="125"/>
                      </a:cxn>
                      <a:cxn ang="0">
                        <a:pos x="487" y="120"/>
                      </a:cxn>
                      <a:cxn ang="0">
                        <a:pos x="517" y="115"/>
                      </a:cxn>
                      <a:cxn ang="0">
                        <a:pos x="567" y="110"/>
                      </a:cxn>
                      <a:cxn ang="0">
                        <a:pos x="597" y="107"/>
                      </a:cxn>
                      <a:cxn ang="0">
                        <a:pos x="637" y="101"/>
                      </a:cxn>
                      <a:cxn ang="0">
                        <a:pos x="667" y="98"/>
                      </a:cxn>
                      <a:cxn ang="0">
                        <a:pos x="698" y="93"/>
                      </a:cxn>
                      <a:cxn ang="0">
                        <a:pos x="718" y="89"/>
                      </a:cxn>
                      <a:cxn ang="0">
                        <a:pos x="718" y="81"/>
                      </a:cxn>
                      <a:cxn ang="0">
                        <a:pos x="716" y="72"/>
                      </a:cxn>
                      <a:cxn ang="0">
                        <a:pos x="713" y="53"/>
                      </a:cxn>
                      <a:cxn ang="0">
                        <a:pos x="711" y="44"/>
                      </a:cxn>
                      <a:cxn ang="0">
                        <a:pos x="701" y="33"/>
                      </a:cxn>
                      <a:cxn ang="0">
                        <a:pos x="683" y="29"/>
                      </a:cxn>
                      <a:cxn ang="0">
                        <a:pos x="658" y="26"/>
                      </a:cxn>
                      <a:cxn ang="0">
                        <a:pos x="623" y="22"/>
                      </a:cxn>
                      <a:cxn ang="0">
                        <a:pos x="596" y="17"/>
                      </a:cxn>
                      <a:cxn ang="0">
                        <a:pos x="571" y="12"/>
                      </a:cxn>
                      <a:cxn ang="0">
                        <a:pos x="535" y="8"/>
                      </a:cxn>
                      <a:cxn ang="0">
                        <a:pos x="509" y="3"/>
                      </a:cxn>
                      <a:cxn ang="0">
                        <a:pos x="483" y="2"/>
                      </a:cxn>
                    </a:cxnLst>
                    <a:rect l="0" t="0" r="r" b="b"/>
                    <a:pathLst>
                      <a:path w="722" h="184">
                        <a:moveTo>
                          <a:pt x="476" y="0"/>
                        </a:moveTo>
                        <a:lnTo>
                          <a:pt x="476" y="2"/>
                        </a:lnTo>
                        <a:lnTo>
                          <a:pt x="467" y="2"/>
                        </a:lnTo>
                        <a:lnTo>
                          <a:pt x="456" y="2"/>
                        </a:lnTo>
                        <a:lnTo>
                          <a:pt x="456" y="3"/>
                        </a:lnTo>
                        <a:lnTo>
                          <a:pt x="436" y="5"/>
                        </a:lnTo>
                        <a:lnTo>
                          <a:pt x="436" y="6"/>
                        </a:lnTo>
                        <a:lnTo>
                          <a:pt x="425" y="6"/>
                        </a:lnTo>
                        <a:lnTo>
                          <a:pt x="425" y="8"/>
                        </a:lnTo>
                        <a:lnTo>
                          <a:pt x="414" y="8"/>
                        </a:lnTo>
                        <a:lnTo>
                          <a:pt x="395" y="10"/>
                        </a:lnTo>
                        <a:lnTo>
                          <a:pt x="384" y="10"/>
                        </a:lnTo>
                        <a:lnTo>
                          <a:pt x="384" y="12"/>
                        </a:lnTo>
                        <a:lnTo>
                          <a:pt x="365" y="13"/>
                        </a:lnTo>
                        <a:lnTo>
                          <a:pt x="365" y="15"/>
                        </a:lnTo>
                        <a:lnTo>
                          <a:pt x="354" y="15"/>
                        </a:lnTo>
                        <a:lnTo>
                          <a:pt x="354" y="17"/>
                        </a:lnTo>
                        <a:lnTo>
                          <a:pt x="334" y="17"/>
                        </a:lnTo>
                        <a:lnTo>
                          <a:pt x="334" y="19"/>
                        </a:lnTo>
                        <a:lnTo>
                          <a:pt x="324" y="19"/>
                        </a:lnTo>
                        <a:lnTo>
                          <a:pt x="324" y="20"/>
                        </a:lnTo>
                        <a:lnTo>
                          <a:pt x="303" y="22"/>
                        </a:lnTo>
                        <a:lnTo>
                          <a:pt x="294" y="22"/>
                        </a:lnTo>
                        <a:lnTo>
                          <a:pt x="294" y="24"/>
                        </a:lnTo>
                        <a:lnTo>
                          <a:pt x="283" y="24"/>
                        </a:lnTo>
                        <a:lnTo>
                          <a:pt x="283" y="26"/>
                        </a:lnTo>
                        <a:lnTo>
                          <a:pt x="262" y="27"/>
                        </a:lnTo>
                        <a:lnTo>
                          <a:pt x="252" y="27"/>
                        </a:lnTo>
                        <a:lnTo>
                          <a:pt x="252" y="29"/>
                        </a:lnTo>
                        <a:lnTo>
                          <a:pt x="232" y="30"/>
                        </a:lnTo>
                        <a:lnTo>
                          <a:pt x="232" y="33"/>
                        </a:lnTo>
                        <a:lnTo>
                          <a:pt x="221" y="33"/>
                        </a:lnTo>
                        <a:lnTo>
                          <a:pt x="202" y="34"/>
                        </a:lnTo>
                        <a:lnTo>
                          <a:pt x="202" y="36"/>
                        </a:lnTo>
                        <a:lnTo>
                          <a:pt x="192" y="36"/>
                        </a:lnTo>
                        <a:lnTo>
                          <a:pt x="181" y="36"/>
                        </a:lnTo>
                        <a:lnTo>
                          <a:pt x="181" y="37"/>
                        </a:lnTo>
                        <a:lnTo>
                          <a:pt x="162" y="40"/>
                        </a:lnTo>
                        <a:lnTo>
                          <a:pt x="162" y="41"/>
                        </a:lnTo>
                        <a:lnTo>
                          <a:pt x="150" y="41"/>
                        </a:lnTo>
                        <a:lnTo>
                          <a:pt x="150" y="43"/>
                        </a:lnTo>
                        <a:lnTo>
                          <a:pt x="130" y="43"/>
                        </a:lnTo>
                        <a:lnTo>
                          <a:pt x="130" y="44"/>
                        </a:lnTo>
                        <a:lnTo>
                          <a:pt x="119" y="44"/>
                        </a:lnTo>
                        <a:lnTo>
                          <a:pt x="119" y="46"/>
                        </a:lnTo>
                        <a:lnTo>
                          <a:pt x="100" y="46"/>
                        </a:lnTo>
                        <a:lnTo>
                          <a:pt x="100" y="48"/>
                        </a:lnTo>
                        <a:lnTo>
                          <a:pt x="90" y="48"/>
                        </a:lnTo>
                        <a:lnTo>
                          <a:pt x="90" y="50"/>
                        </a:lnTo>
                        <a:lnTo>
                          <a:pt x="79" y="50"/>
                        </a:lnTo>
                        <a:lnTo>
                          <a:pt x="79" y="51"/>
                        </a:lnTo>
                        <a:lnTo>
                          <a:pt x="60" y="53"/>
                        </a:lnTo>
                        <a:lnTo>
                          <a:pt x="49" y="53"/>
                        </a:lnTo>
                        <a:lnTo>
                          <a:pt x="49" y="55"/>
                        </a:lnTo>
                        <a:lnTo>
                          <a:pt x="29" y="57"/>
                        </a:lnTo>
                        <a:lnTo>
                          <a:pt x="18" y="57"/>
                        </a:lnTo>
                        <a:lnTo>
                          <a:pt x="18" y="67"/>
                        </a:lnTo>
                        <a:lnTo>
                          <a:pt x="20" y="67"/>
                        </a:lnTo>
                        <a:lnTo>
                          <a:pt x="21" y="70"/>
                        </a:lnTo>
                        <a:lnTo>
                          <a:pt x="21" y="75"/>
                        </a:lnTo>
                        <a:lnTo>
                          <a:pt x="20" y="75"/>
                        </a:lnTo>
                        <a:lnTo>
                          <a:pt x="20" y="79"/>
                        </a:lnTo>
                        <a:lnTo>
                          <a:pt x="18" y="79"/>
                        </a:lnTo>
                        <a:lnTo>
                          <a:pt x="18" y="81"/>
                        </a:lnTo>
                        <a:lnTo>
                          <a:pt x="15" y="81"/>
                        </a:lnTo>
                        <a:lnTo>
                          <a:pt x="15" y="88"/>
                        </a:lnTo>
                        <a:lnTo>
                          <a:pt x="14" y="88"/>
                        </a:lnTo>
                        <a:lnTo>
                          <a:pt x="14" y="91"/>
                        </a:lnTo>
                        <a:lnTo>
                          <a:pt x="15" y="91"/>
                        </a:lnTo>
                        <a:lnTo>
                          <a:pt x="18" y="94"/>
                        </a:lnTo>
                        <a:lnTo>
                          <a:pt x="18" y="101"/>
                        </a:lnTo>
                        <a:lnTo>
                          <a:pt x="16" y="101"/>
                        </a:lnTo>
                        <a:lnTo>
                          <a:pt x="16" y="107"/>
                        </a:lnTo>
                        <a:lnTo>
                          <a:pt x="15" y="107"/>
                        </a:lnTo>
                        <a:lnTo>
                          <a:pt x="15" y="108"/>
                        </a:lnTo>
                        <a:lnTo>
                          <a:pt x="14" y="108"/>
                        </a:lnTo>
                        <a:lnTo>
                          <a:pt x="14" y="114"/>
                        </a:lnTo>
                        <a:lnTo>
                          <a:pt x="14" y="118"/>
                        </a:lnTo>
                        <a:lnTo>
                          <a:pt x="13" y="118"/>
                        </a:lnTo>
                        <a:lnTo>
                          <a:pt x="13" y="124"/>
                        </a:lnTo>
                        <a:lnTo>
                          <a:pt x="12" y="124"/>
                        </a:lnTo>
                        <a:lnTo>
                          <a:pt x="12" y="129"/>
                        </a:lnTo>
                        <a:lnTo>
                          <a:pt x="10" y="129"/>
                        </a:lnTo>
                        <a:lnTo>
                          <a:pt x="10" y="134"/>
                        </a:lnTo>
                        <a:lnTo>
                          <a:pt x="10" y="139"/>
                        </a:lnTo>
                        <a:lnTo>
                          <a:pt x="9" y="139"/>
                        </a:lnTo>
                        <a:lnTo>
                          <a:pt x="9" y="145"/>
                        </a:lnTo>
                        <a:lnTo>
                          <a:pt x="8" y="145"/>
                        </a:lnTo>
                        <a:lnTo>
                          <a:pt x="8" y="152"/>
                        </a:lnTo>
                        <a:lnTo>
                          <a:pt x="7" y="152"/>
                        </a:lnTo>
                        <a:lnTo>
                          <a:pt x="7" y="156"/>
                        </a:lnTo>
                        <a:lnTo>
                          <a:pt x="5" y="162"/>
                        </a:lnTo>
                        <a:lnTo>
                          <a:pt x="4" y="162"/>
                        </a:lnTo>
                        <a:lnTo>
                          <a:pt x="4" y="167"/>
                        </a:lnTo>
                        <a:lnTo>
                          <a:pt x="3" y="172"/>
                        </a:lnTo>
                        <a:lnTo>
                          <a:pt x="2" y="172"/>
                        </a:lnTo>
                        <a:lnTo>
                          <a:pt x="2" y="177"/>
                        </a:lnTo>
                        <a:lnTo>
                          <a:pt x="1" y="177"/>
                        </a:lnTo>
                        <a:lnTo>
                          <a:pt x="1" y="179"/>
                        </a:lnTo>
                        <a:lnTo>
                          <a:pt x="0" y="179"/>
                        </a:lnTo>
                        <a:lnTo>
                          <a:pt x="0" y="183"/>
                        </a:lnTo>
                        <a:lnTo>
                          <a:pt x="5" y="183"/>
                        </a:lnTo>
                        <a:lnTo>
                          <a:pt x="5" y="180"/>
                        </a:lnTo>
                        <a:lnTo>
                          <a:pt x="25" y="179"/>
                        </a:lnTo>
                        <a:lnTo>
                          <a:pt x="25" y="177"/>
                        </a:lnTo>
                        <a:lnTo>
                          <a:pt x="46" y="177"/>
                        </a:lnTo>
                        <a:lnTo>
                          <a:pt x="46" y="176"/>
                        </a:lnTo>
                        <a:lnTo>
                          <a:pt x="55" y="176"/>
                        </a:lnTo>
                        <a:lnTo>
                          <a:pt x="55" y="174"/>
                        </a:lnTo>
                        <a:lnTo>
                          <a:pt x="66" y="174"/>
                        </a:lnTo>
                        <a:lnTo>
                          <a:pt x="66" y="172"/>
                        </a:lnTo>
                        <a:lnTo>
                          <a:pt x="86" y="170"/>
                        </a:lnTo>
                        <a:lnTo>
                          <a:pt x="105" y="169"/>
                        </a:lnTo>
                        <a:lnTo>
                          <a:pt x="116" y="169"/>
                        </a:lnTo>
                        <a:lnTo>
                          <a:pt x="116" y="167"/>
                        </a:lnTo>
                        <a:lnTo>
                          <a:pt x="125" y="167"/>
                        </a:lnTo>
                        <a:lnTo>
                          <a:pt x="125" y="165"/>
                        </a:lnTo>
                        <a:lnTo>
                          <a:pt x="146" y="163"/>
                        </a:lnTo>
                        <a:lnTo>
                          <a:pt x="146" y="162"/>
                        </a:lnTo>
                        <a:lnTo>
                          <a:pt x="165" y="162"/>
                        </a:lnTo>
                        <a:lnTo>
                          <a:pt x="165" y="160"/>
                        </a:lnTo>
                        <a:lnTo>
                          <a:pt x="186" y="158"/>
                        </a:lnTo>
                        <a:lnTo>
                          <a:pt x="197" y="158"/>
                        </a:lnTo>
                        <a:lnTo>
                          <a:pt x="197" y="156"/>
                        </a:lnTo>
                        <a:lnTo>
                          <a:pt x="216" y="155"/>
                        </a:lnTo>
                        <a:lnTo>
                          <a:pt x="216" y="153"/>
                        </a:lnTo>
                        <a:lnTo>
                          <a:pt x="235" y="152"/>
                        </a:lnTo>
                        <a:lnTo>
                          <a:pt x="245" y="152"/>
                        </a:lnTo>
                        <a:lnTo>
                          <a:pt x="245" y="149"/>
                        </a:lnTo>
                        <a:lnTo>
                          <a:pt x="256" y="149"/>
                        </a:lnTo>
                        <a:lnTo>
                          <a:pt x="256" y="148"/>
                        </a:lnTo>
                        <a:lnTo>
                          <a:pt x="277" y="148"/>
                        </a:lnTo>
                        <a:lnTo>
                          <a:pt x="277" y="146"/>
                        </a:lnTo>
                        <a:lnTo>
                          <a:pt x="296" y="145"/>
                        </a:lnTo>
                        <a:lnTo>
                          <a:pt x="296" y="142"/>
                        </a:lnTo>
                        <a:lnTo>
                          <a:pt x="316" y="142"/>
                        </a:lnTo>
                        <a:lnTo>
                          <a:pt x="316" y="141"/>
                        </a:lnTo>
                        <a:lnTo>
                          <a:pt x="326" y="141"/>
                        </a:lnTo>
                        <a:lnTo>
                          <a:pt x="326" y="139"/>
                        </a:lnTo>
                        <a:lnTo>
                          <a:pt x="347" y="138"/>
                        </a:lnTo>
                        <a:lnTo>
                          <a:pt x="347" y="136"/>
                        </a:lnTo>
                        <a:lnTo>
                          <a:pt x="366" y="136"/>
                        </a:lnTo>
                        <a:lnTo>
                          <a:pt x="366" y="134"/>
                        </a:lnTo>
                        <a:lnTo>
                          <a:pt x="376" y="134"/>
                        </a:lnTo>
                        <a:lnTo>
                          <a:pt x="376" y="132"/>
                        </a:lnTo>
                        <a:lnTo>
                          <a:pt x="387" y="132"/>
                        </a:lnTo>
                        <a:lnTo>
                          <a:pt x="406" y="131"/>
                        </a:lnTo>
                        <a:lnTo>
                          <a:pt x="406" y="129"/>
                        </a:lnTo>
                        <a:lnTo>
                          <a:pt x="426" y="127"/>
                        </a:lnTo>
                        <a:lnTo>
                          <a:pt x="426" y="125"/>
                        </a:lnTo>
                        <a:lnTo>
                          <a:pt x="436" y="125"/>
                        </a:lnTo>
                        <a:lnTo>
                          <a:pt x="447" y="125"/>
                        </a:lnTo>
                        <a:lnTo>
                          <a:pt x="447" y="124"/>
                        </a:lnTo>
                        <a:lnTo>
                          <a:pt x="468" y="124"/>
                        </a:lnTo>
                        <a:lnTo>
                          <a:pt x="468" y="122"/>
                        </a:lnTo>
                        <a:lnTo>
                          <a:pt x="487" y="120"/>
                        </a:lnTo>
                        <a:lnTo>
                          <a:pt x="487" y="118"/>
                        </a:lnTo>
                        <a:lnTo>
                          <a:pt x="506" y="117"/>
                        </a:lnTo>
                        <a:lnTo>
                          <a:pt x="517" y="117"/>
                        </a:lnTo>
                        <a:lnTo>
                          <a:pt x="517" y="115"/>
                        </a:lnTo>
                        <a:lnTo>
                          <a:pt x="538" y="114"/>
                        </a:lnTo>
                        <a:lnTo>
                          <a:pt x="557" y="112"/>
                        </a:lnTo>
                        <a:lnTo>
                          <a:pt x="557" y="110"/>
                        </a:lnTo>
                        <a:lnTo>
                          <a:pt x="567" y="110"/>
                        </a:lnTo>
                        <a:lnTo>
                          <a:pt x="567" y="108"/>
                        </a:lnTo>
                        <a:lnTo>
                          <a:pt x="578" y="108"/>
                        </a:lnTo>
                        <a:lnTo>
                          <a:pt x="578" y="107"/>
                        </a:lnTo>
                        <a:lnTo>
                          <a:pt x="597" y="107"/>
                        </a:lnTo>
                        <a:lnTo>
                          <a:pt x="597" y="105"/>
                        </a:lnTo>
                        <a:lnTo>
                          <a:pt x="618" y="103"/>
                        </a:lnTo>
                        <a:lnTo>
                          <a:pt x="618" y="101"/>
                        </a:lnTo>
                        <a:lnTo>
                          <a:pt x="637" y="101"/>
                        </a:lnTo>
                        <a:lnTo>
                          <a:pt x="637" y="100"/>
                        </a:lnTo>
                        <a:lnTo>
                          <a:pt x="648" y="100"/>
                        </a:lnTo>
                        <a:lnTo>
                          <a:pt x="648" y="98"/>
                        </a:lnTo>
                        <a:lnTo>
                          <a:pt x="667" y="98"/>
                        </a:lnTo>
                        <a:lnTo>
                          <a:pt x="667" y="96"/>
                        </a:lnTo>
                        <a:lnTo>
                          <a:pt x="688" y="94"/>
                        </a:lnTo>
                        <a:lnTo>
                          <a:pt x="688" y="93"/>
                        </a:lnTo>
                        <a:lnTo>
                          <a:pt x="698" y="93"/>
                        </a:lnTo>
                        <a:lnTo>
                          <a:pt x="698" y="91"/>
                        </a:lnTo>
                        <a:lnTo>
                          <a:pt x="709" y="91"/>
                        </a:lnTo>
                        <a:lnTo>
                          <a:pt x="718" y="91"/>
                        </a:lnTo>
                        <a:lnTo>
                          <a:pt x="718" y="89"/>
                        </a:lnTo>
                        <a:lnTo>
                          <a:pt x="721" y="89"/>
                        </a:lnTo>
                        <a:lnTo>
                          <a:pt x="719" y="84"/>
                        </a:lnTo>
                        <a:lnTo>
                          <a:pt x="719" y="81"/>
                        </a:lnTo>
                        <a:lnTo>
                          <a:pt x="718" y="81"/>
                        </a:lnTo>
                        <a:lnTo>
                          <a:pt x="718" y="75"/>
                        </a:lnTo>
                        <a:lnTo>
                          <a:pt x="717" y="75"/>
                        </a:lnTo>
                        <a:lnTo>
                          <a:pt x="717" y="72"/>
                        </a:lnTo>
                        <a:lnTo>
                          <a:pt x="716" y="72"/>
                        </a:lnTo>
                        <a:lnTo>
                          <a:pt x="716" y="67"/>
                        </a:lnTo>
                        <a:lnTo>
                          <a:pt x="715" y="58"/>
                        </a:lnTo>
                        <a:lnTo>
                          <a:pt x="713" y="58"/>
                        </a:lnTo>
                        <a:lnTo>
                          <a:pt x="713" y="53"/>
                        </a:lnTo>
                        <a:lnTo>
                          <a:pt x="713" y="50"/>
                        </a:lnTo>
                        <a:lnTo>
                          <a:pt x="712" y="50"/>
                        </a:lnTo>
                        <a:lnTo>
                          <a:pt x="712" y="44"/>
                        </a:lnTo>
                        <a:lnTo>
                          <a:pt x="711" y="44"/>
                        </a:lnTo>
                        <a:lnTo>
                          <a:pt x="710" y="40"/>
                        </a:lnTo>
                        <a:lnTo>
                          <a:pt x="709" y="40"/>
                        </a:lnTo>
                        <a:lnTo>
                          <a:pt x="706" y="34"/>
                        </a:lnTo>
                        <a:lnTo>
                          <a:pt x="701" y="33"/>
                        </a:lnTo>
                        <a:lnTo>
                          <a:pt x="693" y="33"/>
                        </a:lnTo>
                        <a:lnTo>
                          <a:pt x="693" y="30"/>
                        </a:lnTo>
                        <a:lnTo>
                          <a:pt x="683" y="30"/>
                        </a:lnTo>
                        <a:lnTo>
                          <a:pt x="683" y="29"/>
                        </a:lnTo>
                        <a:lnTo>
                          <a:pt x="674" y="29"/>
                        </a:lnTo>
                        <a:lnTo>
                          <a:pt x="674" y="27"/>
                        </a:lnTo>
                        <a:lnTo>
                          <a:pt x="658" y="27"/>
                        </a:lnTo>
                        <a:lnTo>
                          <a:pt x="658" y="26"/>
                        </a:lnTo>
                        <a:lnTo>
                          <a:pt x="649" y="26"/>
                        </a:lnTo>
                        <a:lnTo>
                          <a:pt x="649" y="24"/>
                        </a:lnTo>
                        <a:lnTo>
                          <a:pt x="632" y="22"/>
                        </a:lnTo>
                        <a:lnTo>
                          <a:pt x="623" y="22"/>
                        </a:lnTo>
                        <a:lnTo>
                          <a:pt x="623" y="20"/>
                        </a:lnTo>
                        <a:lnTo>
                          <a:pt x="614" y="20"/>
                        </a:lnTo>
                        <a:lnTo>
                          <a:pt x="614" y="19"/>
                        </a:lnTo>
                        <a:lnTo>
                          <a:pt x="596" y="17"/>
                        </a:lnTo>
                        <a:lnTo>
                          <a:pt x="588" y="17"/>
                        </a:lnTo>
                        <a:lnTo>
                          <a:pt x="588" y="15"/>
                        </a:lnTo>
                        <a:lnTo>
                          <a:pt x="571" y="13"/>
                        </a:lnTo>
                        <a:lnTo>
                          <a:pt x="571" y="12"/>
                        </a:lnTo>
                        <a:lnTo>
                          <a:pt x="562" y="12"/>
                        </a:lnTo>
                        <a:lnTo>
                          <a:pt x="562" y="10"/>
                        </a:lnTo>
                        <a:lnTo>
                          <a:pt x="552" y="10"/>
                        </a:lnTo>
                        <a:lnTo>
                          <a:pt x="535" y="8"/>
                        </a:lnTo>
                        <a:lnTo>
                          <a:pt x="526" y="8"/>
                        </a:lnTo>
                        <a:lnTo>
                          <a:pt x="526" y="6"/>
                        </a:lnTo>
                        <a:lnTo>
                          <a:pt x="509" y="5"/>
                        </a:lnTo>
                        <a:lnTo>
                          <a:pt x="509" y="3"/>
                        </a:lnTo>
                        <a:lnTo>
                          <a:pt x="500" y="3"/>
                        </a:lnTo>
                        <a:lnTo>
                          <a:pt x="500" y="2"/>
                        </a:lnTo>
                        <a:lnTo>
                          <a:pt x="492" y="2"/>
                        </a:lnTo>
                        <a:lnTo>
                          <a:pt x="483" y="2"/>
                        </a:lnTo>
                        <a:lnTo>
                          <a:pt x="483" y="0"/>
                        </a:lnTo>
                        <a:lnTo>
                          <a:pt x="476" y="0"/>
                        </a:lnTo>
                      </a:path>
                    </a:pathLst>
                  </a:custGeom>
                  <a:solidFill>
                    <a:srgbClr val="A29896"/>
                  </a:solidFill>
                  <a:ln w="9525" cap="rnd">
                    <a:noFill/>
                    <a:round/>
                    <a:headEnd/>
                    <a:tailEnd/>
                  </a:ln>
                  <a:effectLst/>
                </p:spPr>
                <p:txBody>
                  <a:bodyPr/>
                  <a:lstStyle/>
                  <a:p>
                    <a:endParaRPr lang="en-US"/>
                  </a:p>
                </p:txBody>
              </p:sp>
              <p:sp>
                <p:nvSpPr>
                  <p:cNvPr id="529438" name="Freeform 30"/>
                  <p:cNvSpPr>
                    <a:spLocks/>
                  </p:cNvSpPr>
                  <p:nvPr/>
                </p:nvSpPr>
                <p:spPr bwMode="auto">
                  <a:xfrm>
                    <a:off x="4295" y="2867"/>
                    <a:ext cx="464" cy="124"/>
                  </a:xfrm>
                  <a:custGeom>
                    <a:avLst/>
                    <a:gdLst/>
                    <a:ahLst/>
                    <a:cxnLst>
                      <a:cxn ang="0">
                        <a:pos x="15" y="1"/>
                      </a:cxn>
                      <a:cxn ang="0">
                        <a:pos x="13" y="11"/>
                      </a:cxn>
                      <a:cxn ang="0">
                        <a:pos x="10" y="20"/>
                      </a:cxn>
                      <a:cxn ang="0">
                        <a:pos x="9" y="36"/>
                      </a:cxn>
                      <a:cxn ang="0">
                        <a:pos x="8" y="52"/>
                      </a:cxn>
                      <a:cxn ang="0">
                        <a:pos x="5" y="60"/>
                      </a:cxn>
                      <a:cxn ang="0">
                        <a:pos x="4" y="95"/>
                      </a:cxn>
                      <a:cxn ang="0">
                        <a:pos x="1" y="109"/>
                      </a:cxn>
                      <a:cxn ang="0">
                        <a:pos x="10" y="121"/>
                      </a:cxn>
                      <a:cxn ang="0">
                        <a:pos x="42" y="119"/>
                      </a:cxn>
                      <a:cxn ang="0">
                        <a:pos x="61" y="116"/>
                      </a:cxn>
                      <a:cxn ang="0">
                        <a:pos x="91" y="112"/>
                      </a:cxn>
                      <a:cxn ang="0">
                        <a:pos x="111" y="111"/>
                      </a:cxn>
                      <a:cxn ang="0">
                        <a:pos x="143" y="107"/>
                      </a:cxn>
                      <a:cxn ang="0">
                        <a:pos x="162" y="102"/>
                      </a:cxn>
                      <a:cxn ang="0">
                        <a:pos x="192" y="100"/>
                      </a:cxn>
                      <a:cxn ang="0">
                        <a:pos x="201" y="97"/>
                      </a:cxn>
                      <a:cxn ang="0">
                        <a:pos x="233" y="93"/>
                      </a:cxn>
                      <a:cxn ang="0">
                        <a:pos x="263" y="91"/>
                      </a:cxn>
                      <a:cxn ang="0">
                        <a:pos x="274" y="88"/>
                      </a:cxn>
                      <a:cxn ang="0">
                        <a:pos x="304" y="84"/>
                      </a:cxn>
                      <a:cxn ang="0">
                        <a:pos x="334" y="81"/>
                      </a:cxn>
                      <a:cxn ang="0">
                        <a:pos x="364" y="77"/>
                      </a:cxn>
                      <a:cxn ang="0">
                        <a:pos x="375" y="74"/>
                      </a:cxn>
                      <a:cxn ang="0">
                        <a:pos x="405" y="72"/>
                      </a:cxn>
                      <a:cxn ang="0">
                        <a:pos x="435" y="69"/>
                      </a:cxn>
                      <a:cxn ang="0">
                        <a:pos x="446" y="66"/>
                      </a:cxn>
                      <a:cxn ang="0">
                        <a:pos x="463" y="63"/>
                      </a:cxn>
                      <a:cxn ang="0">
                        <a:pos x="445" y="62"/>
                      </a:cxn>
                      <a:cxn ang="0">
                        <a:pos x="418" y="59"/>
                      </a:cxn>
                      <a:cxn ang="0">
                        <a:pos x="410" y="55"/>
                      </a:cxn>
                      <a:cxn ang="0">
                        <a:pos x="384" y="53"/>
                      </a:cxn>
                      <a:cxn ang="0">
                        <a:pos x="366" y="50"/>
                      </a:cxn>
                      <a:cxn ang="0">
                        <a:pos x="341" y="48"/>
                      </a:cxn>
                      <a:cxn ang="0">
                        <a:pos x="325" y="46"/>
                      </a:cxn>
                      <a:cxn ang="0">
                        <a:pos x="309" y="41"/>
                      </a:cxn>
                      <a:cxn ang="0">
                        <a:pos x="292" y="39"/>
                      </a:cxn>
                      <a:cxn ang="0">
                        <a:pos x="268" y="36"/>
                      </a:cxn>
                      <a:cxn ang="0">
                        <a:pos x="242" y="32"/>
                      </a:cxn>
                      <a:cxn ang="0">
                        <a:pos x="234" y="29"/>
                      </a:cxn>
                      <a:cxn ang="0">
                        <a:pos x="201" y="27"/>
                      </a:cxn>
                      <a:cxn ang="0">
                        <a:pos x="193" y="24"/>
                      </a:cxn>
                      <a:cxn ang="0">
                        <a:pos x="168" y="22"/>
                      </a:cxn>
                      <a:cxn ang="0">
                        <a:pos x="159" y="18"/>
                      </a:cxn>
                      <a:cxn ang="0">
                        <a:pos x="133" y="17"/>
                      </a:cxn>
                      <a:cxn ang="0">
                        <a:pos x="106" y="13"/>
                      </a:cxn>
                      <a:cxn ang="0">
                        <a:pos x="98" y="10"/>
                      </a:cxn>
                      <a:cxn ang="0">
                        <a:pos x="73" y="6"/>
                      </a:cxn>
                      <a:cxn ang="0">
                        <a:pos x="55" y="5"/>
                      </a:cxn>
                      <a:cxn ang="0">
                        <a:pos x="28" y="1"/>
                      </a:cxn>
                    </a:cxnLst>
                    <a:rect l="0" t="0" r="r" b="b"/>
                    <a:pathLst>
                      <a:path w="464" h="124">
                        <a:moveTo>
                          <a:pt x="20" y="0"/>
                        </a:moveTo>
                        <a:lnTo>
                          <a:pt x="20" y="1"/>
                        </a:lnTo>
                        <a:lnTo>
                          <a:pt x="15" y="1"/>
                        </a:lnTo>
                        <a:lnTo>
                          <a:pt x="15" y="5"/>
                        </a:lnTo>
                        <a:lnTo>
                          <a:pt x="13" y="5"/>
                        </a:lnTo>
                        <a:lnTo>
                          <a:pt x="13" y="11"/>
                        </a:lnTo>
                        <a:lnTo>
                          <a:pt x="11" y="11"/>
                        </a:lnTo>
                        <a:lnTo>
                          <a:pt x="11" y="20"/>
                        </a:lnTo>
                        <a:lnTo>
                          <a:pt x="10" y="20"/>
                        </a:lnTo>
                        <a:lnTo>
                          <a:pt x="10" y="29"/>
                        </a:lnTo>
                        <a:lnTo>
                          <a:pt x="10" y="36"/>
                        </a:lnTo>
                        <a:lnTo>
                          <a:pt x="9" y="36"/>
                        </a:lnTo>
                        <a:lnTo>
                          <a:pt x="9" y="45"/>
                        </a:lnTo>
                        <a:lnTo>
                          <a:pt x="8" y="45"/>
                        </a:lnTo>
                        <a:lnTo>
                          <a:pt x="8" y="52"/>
                        </a:lnTo>
                        <a:lnTo>
                          <a:pt x="7" y="52"/>
                        </a:lnTo>
                        <a:lnTo>
                          <a:pt x="7" y="60"/>
                        </a:lnTo>
                        <a:lnTo>
                          <a:pt x="5" y="60"/>
                        </a:lnTo>
                        <a:lnTo>
                          <a:pt x="5" y="74"/>
                        </a:lnTo>
                        <a:lnTo>
                          <a:pt x="4" y="88"/>
                        </a:lnTo>
                        <a:lnTo>
                          <a:pt x="4" y="95"/>
                        </a:lnTo>
                        <a:lnTo>
                          <a:pt x="3" y="95"/>
                        </a:lnTo>
                        <a:lnTo>
                          <a:pt x="2" y="109"/>
                        </a:lnTo>
                        <a:lnTo>
                          <a:pt x="1" y="109"/>
                        </a:lnTo>
                        <a:lnTo>
                          <a:pt x="0" y="123"/>
                        </a:lnTo>
                        <a:lnTo>
                          <a:pt x="10" y="123"/>
                        </a:lnTo>
                        <a:lnTo>
                          <a:pt x="10" y="121"/>
                        </a:lnTo>
                        <a:lnTo>
                          <a:pt x="31" y="121"/>
                        </a:lnTo>
                        <a:lnTo>
                          <a:pt x="31" y="119"/>
                        </a:lnTo>
                        <a:lnTo>
                          <a:pt x="42" y="119"/>
                        </a:lnTo>
                        <a:lnTo>
                          <a:pt x="42" y="117"/>
                        </a:lnTo>
                        <a:lnTo>
                          <a:pt x="61" y="117"/>
                        </a:lnTo>
                        <a:lnTo>
                          <a:pt x="61" y="116"/>
                        </a:lnTo>
                        <a:lnTo>
                          <a:pt x="71" y="116"/>
                        </a:lnTo>
                        <a:lnTo>
                          <a:pt x="71" y="114"/>
                        </a:lnTo>
                        <a:lnTo>
                          <a:pt x="91" y="112"/>
                        </a:lnTo>
                        <a:lnTo>
                          <a:pt x="91" y="111"/>
                        </a:lnTo>
                        <a:lnTo>
                          <a:pt x="100" y="111"/>
                        </a:lnTo>
                        <a:lnTo>
                          <a:pt x="111" y="111"/>
                        </a:lnTo>
                        <a:lnTo>
                          <a:pt x="111" y="109"/>
                        </a:lnTo>
                        <a:lnTo>
                          <a:pt x="131" y="107"/>
                        </a:lnTo>
                        <a:lnTo>
                          <a:pt x="143" y="107"/>
                        </a:lnTo>
                        <a:lnTo>
                          <a:pt x="143" y="105"/>
                        </a:lnTo>
                        <a:lnTo>
                          <a:pt x="162" y="104"/>
                        </a:lnTo>
                        <a:lnTo>
                          <a:pt x="162" y="102"/>
                        </a:lnTo>
                        <a:lnTo>
                          <a:pt x="173" y="102"/>
                        </a:lnTo>
                        <a:lnTo>
                          <a:pt x="173" y="100"/>
                        </a:lnTo>
                        <a:lnTo>
                          <a:pt x="192" y="100"/>
                        </a:lnTo>
                        <a:lnTo>
                          <a:pt x="192" y="98"/>
                        </a:lnTo>
                        <a:lnTo>
                          <a:pt x="201" y="98"/>
                        </a:lnTo>
                        <a:lnTo>
                          <a:pt x="201" y="97"/>
                        </a:lnTo>
                        <a:lnTo>
                          <a:pt x="212" y="97"/>
                        </a:lnTo>
                        <a:lnTo>
                          <a:pt x="233" y="95"/>
                        </a:lnTo>
                        <a:lnTo>
                          <a:pt x="233" y="93"/>
                        </a:lnTo>
                        <a:lnTo>
                          <a:pt x="242" y="93"/>
                        </a:lnTo>
                        <a:lnTo>
                          <a:pt x="242" y="91"/>
                        </a:lnTo>
                        <a:lnTo>
                          <a:pt x="263" y="91"/>
                        </a:lnTo>
                        <a:lnTo>
                          <a:pt x="263" y="90"/>
                        </a:lnTo>
                        <a:lnTo>
                          <a:pt x="274" y="90"/>
                        </a:lnTo>
                        <a:lnTo>
                          <a:pt x="274" y="88"/>
                        </a:lnTo>
                        <a:lnTo>
                          <a:pt x="293" y="86"/>
                        </a:lnTo>
                        <a:lnTo>
                          <a:pt x="304" y="86"/>
                        </a:lnTo>
                        <a:lnTo>
                          <a:pt x="304" y="84"/>
                        </a:lnTo>
                        <a:lnTo>
                          <a:pt x="314" y="84"/>
                        </a:lnTo>
                        <a:lnTo>
                          <a:pt x="314" y="83"/>
                        </a:lnTo>
                        <a:lnTo>
                          <a:pt x="334" y="81"/>
                        </a:lnTo>
                        <a:lnTo>
                          <a:pt x="345" y="81"/>
                        </a:lnTo>
                        <a:lnTo>
                          <a:pt x="345" y="79"/>
                        </a:lnTo>
                        <a:lnTo>
                          <a:pt x="364" y="77"/>
                        </a:lnTo>
                        <a:lnTo>
                          <a:pt x="364" y="76"/>
                        </a:lnTo>
                        <a:lnTo>
                          <a:pt x="375" y="76"/>
                        </a:lnTo>
                        <a:lnTo>
                          <a:pt x="375" y="74"/>
                        </a:lnTo>
                        <a:lnTo>
                          <a:pt x="394" y="74"/>
                        </a:lnTo>
                        <a:lnTo>
                          <a:pt x="394" y="72"/>
                        </a:lnTo>
                        <a:lnTo>
                          <a:pt x="405" y="72"/>
                        </a:lnTo>
                        <a:lnTo>
                          <a:pt x="424" y="70"/>
                        </a:lnTo>
                        <a:lnTo>
                          <a:pt x="424" y="69"/>
                        </a:lnTo>
                        <a:lnTo>
                          <a:pt x="435" y="69"/>
                        </a:lnTo>
                        <a:lnTo>
                          <a:pt x="435" y="67"/>
                        </a:lnTo>
                        <a:lnTo>
                          <a:pt x="446" y="67"/>
                        </a:lnTo>
                        <a:lnTo>
                          <a:pt x="446" y="66"/>
                        </a:lnTo>
                        <a:lnTo>
                          <a:pt x="455" y="66"/>
                        </a:lnTo>
                        <a:lnTo>
                          <a:pt x="463" y="66"/>
                        </a:lnTo>
                        <a:lnTo>
                          <a:pt x="463" y="63"/>
                        </a:lnTo>
                        <a:lnTo>
                          <a:pt x="454" y="63"/>
                        </a:lnTo>
                        <a:lnTo>
                          <a:pt x="454" y="62"/>
                        </a:lnTo>
                        <a:lnTo>
                          <a:pt x="445" y="62"/>
                        </a:lnTo>
                        <a:lnTo>
                          <a:pt x="427" y="60"/>
                        </a:lnTo>
                        <a:lnTo>
                          <a:pt x="427" y="59"/>
                        </a:lnTo>
                        <a:lnTo>
                          <a:pt x="418" y="59"/>
                        </a:lnTo>
                        <a:lnTo>
                          <a:pt x="418" y="56"/>
                        </a:lnTo>
                        <a:lnTo>
                          <a:pt x="410" y="56"/>
                        </a:lnTo>
                        <a:lnTo>
                          <a:pt x="410" y="55"/>
                        </a:lnTo>
                        <a:lnTo>
                          <a:pt x="393" y="55"/>
                        </a:lnTo>
                        <a:lnTo>
                          <a:pt x="393" y="53"/>
                        </a:lnTo>
                        <a:lnTo>
                          <a:pt x="384" y="53"/>
                        </a:lnTo>
                        <a:lnTo>
                          <a:pt x="384" y="52"/>
                        </a:lnTo>
                        <a:lnTo>
                          <a:pt x="366" y="52"/>
                        </a:lnTo>
                        <a:lnTo>
                          <a:pt x="366" y="50"/>
                        </a:lnTo>
                        <a:lnTo>
                          <a:pt x="358" y="50"/>
                        </a:lnTo>
                        <a:lnTo>
                          <a:pt x="358" y="48"/>
                        </a:lnTo>
                        <a:lnTo>
                          <a:pt x="341" y="48"/>
                        </a:lnTo>
                        <a:lnTo>
                          <a:pt x="341" y="46"/>
                        </a:lnTo>
                        <a:lnTo>
                          <a:pt x="334" y="46"/>
                        </a:lnTo>
                        <a:lnTo>
                          <a:pt x="325" y="46"/>
                        </a:lnTo>
                        <a:lnTo>
                          <a:pt x="325" y="45"/>
                        </a:lnTo>
                        <a:lnTo>
                          <a:pt x="309" y="43"/>
                        </a:lnTo>
                        <a:lnTo>
                          <a:pt x="309" y="41"/>
                        </a:lnTo>
                        <a:lnTo>
                          <a:pt x="300" y="41"/>
                        </a:lnTo>
                        <a:lnTo>
                          <a:pt x="300" y="39"/>
                        </a:lnTo>
                        <a:lnTo>
                          <a:pt x="292" y="39"/>
                        </a:lnTo>
                        <a:lnTo>
                          <a:pt x="275" y="38"/>
                        </a:lnTo>
                        <a:lnTo>
                          <a:pt x="275" y="36"/>
                        </a:lnTo>
                        <a:lnTo>
                          <a:pt x="268" y="36"/>
                        </a:lnTo>
                        <a:lnTo>
                          <a:pt x="259" y="36"/>
                        </a:lnTo>
                        <a:lnTo>
                          <a:pt x="259" y="34"/>
                        </a:lnTo>
                        <a:lnTo>
                          <a:pt x="242" y="32"/>
                        </a:lnTo>
                        <a:lnTo>
                          <a:pt x="242" y="31"/>
                        </a:lnTo>
                        <a:lnTo>
                          <a:pt x="234" y="31"/>
                        </a:lnTo>
                        <a:lnTo>
                          <a:pt x="234" y="29"/>
                        </a:lnTo>
                        <a:lnTo>
                          <a:pt x="226" y="29"/>
                        </a:lnTo>
                        <a:lnTo>
                          <a:pt x="210" y="27"/>
                        </a:lnTo>
                        <a:lnTo>
                          <a:pt x="201" y="27"/>
                        </a:lnTo>
                        <a:lnTo>
                          <a:pt x="201" y="25"/>
                        </a:lnTo>
                        <a:lnTo>
                          <a:pt x="193" y="25"/>
                        </a:lnTo>
                        <a:lnTo>
                          <a:pt x="193" y="24"/>
                        </a:lnTo>
                        <a:lnTo>
                          <a:pt x="178" y="24"/>
                        </a:lnTo>
                        <a:lnTo>
                          <a:pt x="178" y="22"/>
                        </a:lnTo>
                        <a:lnTo>
                          <a:pt x="168" y="22"/>
                        </a:lnTo>
                        <a:lnTo>
                          <a:pt x="168" y="20"/>
                        </a:lnTo>
                        <a:lnTo>
                          <a:pt x="159" y="20"/>
                        </a:lnTo>
                        <a:lnTo>
                          <a:pt x="159" y="18"/>
                        </a:lnTo>
                        <a:lnTo>
                          <a:pt x="143" y="18"/>
                        </a:lnTo>
                        <a:lnTo>
                          <a:pt x="143" y="17"/>
                        </a:lnTo>
                        <a:lnTo>
                          <a:pt x="133" y="17"/>
                        </a:lnTo>
                        <a:lnTo>
                          <a:pt x="125" y="17"/>
                        </a:lnTo>
                        <a:lnTo>
                          <a:pt x="125" y="15"/>
                        </a:lnTo>
                        <a:lnTo>
                          <a:pt x="106" y="13"/>
                        </a:lnTo>
                        <a:lnTo>
                          <a:pt x="106" y="11"/>
                        </a:lnTo>
                        <a:lnTo>
                          <a:pt x="98" y="11"/>
                        </a:lnTo>
                        <a:lnTo>
                          <a:pt x="98" y="10"/>
                        </a:lnTo>
                        <a:lnTo>
                          <a:pt x="90" y="10"/>
                        </a:lnTo>
                        <a:lnTo>
                          <a:pt x="73" y="8"/>
                        </a:lnTo>
                        <a:lnTo>
                          <a:pt x="73" y="6"/>
                        </a:lnTo>
                        <a:lnTo>
                          <a:pt x="63" y="6"/>
                        </a:lnTo>
                        <a:lnTo>
                          <a:pt x="63" y="5"/>
                        </a:lnTo>
                        <a:lnTo>
                          <a:pt x="55" y="5"/>
                        </a:lnTo>
                        <a:lnTo>
                          <a:pt x="37" y="3"/>
                        </a:lnTo>
                        <a:lnTo>
                          <a:pt x="37" y="1"/>
                        </a:lnTo>
                        <a:lnTo>
                          <a:pt x="28" y="1"/>
                        </a:lnTo>
                        <a:lnTo>
                          <a:pt x="28" y="0"/>
                        </a:lnTo>
                        <a:lnTo>
                          <a:pt x="20" y="0"/>
                        </a:lnTo>
                      </a:path>
                    </a:pathLst>
                  </a:custGeom>
                  <a:solidFill>
                    <a:srgbClr val="998F8C"/>
                  </a:solidFill>
                  <a:ln w="9525" cap="rnd">
                    <a:noFill/>
                    <a:round/>
                    <a:headEnd/>
                    <a:tailEnd/>
                  </a:ln>
                  <a:effectLst/>
                </p:spPr>
                <p:txBody>
                  <a:bodyPr/>
                  <a:lstStyle/>
                  <a:p>
                    <a:endParaRPr lang="en-US"/>
                  </a:p>
                </p:txBody>
              </p:sp>
              <p:sp>
                <p:nvSpPr>
                  <p:cNvPr id="529439" name="Freeform 31"/>
                  <p:cNvSpPr>
                    <a:spLocks/>
                  </p:cNvSpPr>
                  <p:nvPr/>
                </p:nvSpPr>
                <p:spPr bwMode="auto">
                  <a:xfrm>
                    <a:off x="4668" y="3060"/>
                    <a:ext cx="318" cy="159"/>
                  </a:xfrm>
                  <a:custGeom>
                    <a:avLst/>
                    <a:gdLst/>
                    <a:ahLst/>
                    <a:cxnLst>
                      <a:cxn ang="0">
                        <a:pos x="0" y="0"/>
                      </a:cxn>
                      <a:cxn ang="0">
                        <a:pos x="5" y="118"/>
                      </a:cxn>
                      <a:cxn ang="0">
                        <a:pos x="82" y="130"/>
                      </a:cxn>
                      <a:cxn ang="0">
                        <a:pos x="162" y="142"/>
                      </a:cxn>
                      <a:cxn ang="0">
                        <a:pos x="238" y="152"/>
                      </a:cxn>
                      <a:cxn ang="0">
                        <a:pos x="317" y="158"/>
                      </a:cxn>
                      <a:cxn ang="0">
                        <a:pos x="314" y="149"/>
                      </a:cxn>
                      <a:cxn ang="0">
                        <a:pos x="310" y="133"/>
                      </a:cxn>
                      <a:cxn ang="0">
                        <a:pos x="304" y="95"/>
                      </a:cxn>
                      <a:cxn ang="0">
                        <a:pos x="299" y="77"/>
                      </a:cxn>
                      <a:cxn ang="0">
                        <a:pos x="295" y="57"/>
                      </a:cxn>
                      <a:cxn ang="0">
                        <a:pos x="291" y="46"/>
                      </a:cxn>
                      <a:cxn ang="0">
                        <a:pos x="289" y="40"/>
                      </a:cxn>
                      <a:cxn ang="0">
                        <a:pos x="288" y="40"/>
                      </a:cxn>
                      <a:cxn ang="0">
                        <a:pos x="266" y="34"/>
                      </a:cxn>
                      <a:cxn ang="0">
                        <a:pos x="242" y="30"/>
                      </a:cxn>
                      <a:cxn ang="0">
                        <a:pos x="218" y="28"/>
                      </a:cxn>
                      <a:cxn ang="0">
                        <a:pos x="195" y="28"/>
                      </a:cxn>
                      <a:cxn ang="0">
                        <a:pos x="0" y="0"/>
                      </a:cxn>
                      <a:cxn ang="0">
                        <a:pos x="2" y="4"/>
                      </a:cxn>
                      <a:cxn ang="0">
                        <a:pos x="4" y="61"/>
                      </a:cxn>
                      <a:cxn ang="0">
                        <a:pos x="8" y="118"/>
                      </a:cxn>
                      <a:cxn ang="0">
                        <a:pos x="160" y="137"/>
                      </a:cxn>
                      <a:cxn ang="0">
                        <a:pos x="313" y="158"/>
                      </a:cxn>
                      <a:cxn ang="0">
                        <a:pos x="310" y="149"/>
                      </a:cxn>
                      <a:cxn ang="0">
                        <a:pos x="307" y="135"/>
                      </a:cxn>
                      <a:cxn ang="0">
                        <a:pos x="299" y="99"/>
                      </a:cxn>
                      <a:cxn ang="0">
                        <a:pos x="296" y="80"/>
                      </a:cxn>
                      <a:cxn ang="0">
                        <a:pos x="292" y="63"/>
                      </a:cxn>
                      <a:cxn ang="0">
                        <a:pos x="289" y="53"/>
                      </a:cxn>
                      <a:cxn ang="0">
                        <a:pos x="286" y="47"/>
                      </a:cxn>
                      <a:cxn ang="0">
                        <a:pos x="285" y="47"/>
                      </a:cxn>
                      <a:cxn ang="0">
                        <a:pos x="266" y="40"/>
                      </a:cxn>
                      <a:cxn ang="0">
                        <a:pos x="244" y="39"/>
                      </a:cxn>
                      <a:cxn ang="0">
                        <a:pos x="224" y="37"/>
                      </a:cxn>
                      <a:cxn ang="0">
                        <a:pos x="204" y="35"/>
                      </a:cxn>
                      <a:cxn ang="0">
                        <a:pos x="103" y="20"/>
                      </a:cxn>
                      <a:cxn ang="0">
                        <a:pos x="2" y="4"/>
                      </a:cxn>
                      <a:cxn ang="0">
                        <a:pos x="0" y="0"/>
                      </a:cxn>
                    </a:cxnLst>
                    <a:rect l="0" t="0" r="r" b="b"/>
                    <a:pathLst>
                      <a:path w="318" h="159">
                        <a:moveTo>
                          <a:pt x="0" y="0"/>
                        </a:moveTo>
                        <a:lnTo>
                          <a:pt x="5" y="118"/>
                        </a:lnTo>
                        <a:lnTo>
                          <a:pt x="82" y="130"/>
                        </a:lnTo>
                        <a:lnTo>
                          <a:pt x="162" y="142"/>
                        </a:lnTo>
                        <a:lnTo>
                          <a:pt x="238" y="152"/>
                        </a:lnTo>
                        <a:lnTo>
                          <a:pt x="317" y="158"/>
                        </a:lnTo>
                        <a:lnTo>
                          <a:pt x="314" y="149"/>
                        </a:lnTo>
                        <a:lnTo>
                          <a:pt x="310" y="133"/>
                        </a:lnTo>
                        <a:lnTo>
                          <a:pt x="304" y="95"/>
                        </a:lnTo>
                        <a:lnTo>
                          <a:pt x="299" y="77"/>
                        </a:lnTo>
                        <a:lnTo>
                          <a:pt x="295" y="57"/>
                        </a:lnTo>
                        <a:lnTo>
                          <a:pt x="291" y="46"/>
                        </a:lnTo>
                        <a:lnTo>
                          <a:pt x="289" y="40"/>
                        </a:lnTo>
                        <a:lnTo>
                          <a:pt x="288" y="40"/>
                        </a:lnTo>
                        <a:lnTo>
                          <a:pt x="266" y="34"/>
                        </a:lnTo>
                        <a:lnTo>
                          <a:pt x="242" y="30"/>
                        </a:lnTo>
                        <a:lnTo>
                          <a:pt x="218" y="28"/>
                        </a:lnTo>
                        <a:lnTo>
                          <a:pt x="195" y="28"/>
                        </a:lnTo>
                        <a:lnTo>
                          <a:pt x="0" y="0"/>
                        </a:lnTo>
                        <a:lnTo>
                          <a:pt x="2" y="4"/>
                        </a:lnTo>
                        <a:lnTo>
                          <a:pt x="4" y="61"/>
                        </a:lnTo>
                        <a:lnTo>
                          <a:pt x="8" y="118"/>
                        </a:lnTo>
                        <a:lnTo>
                          <a:pt x="160" y="137"/>
                        </a:lnTo>
                        <a:lnTo>
                          <a:pt x="313" y="158"/>
                        </a:lnTo>
                        <a:lnTo>
                          <a:pt x="310" y="149"/>
                        </a:lnTo>
                        <a:lnTo>
                          <a:pt x="307" y="135"/>
                        </a:lnTo>
                        <a:lnTo>
                          <a:pt x="299" y="99"/>
                        </a:lnTo>
                        <a:lnTo>
                          <a:pt x="296" y="80"/>
                        </a:lnTo>
                        <a:lnTo>
                          <a:pt x="292" y="63"/>
                        </a:lnTo>
                        <a:lnTo>
                          <a:pt x="289" y="53"/>
                        </a:lnTo>
                        <a:lnTo>
                          <a:pt x="286" y="47"/>
                        </a:lnTo>
                        <a:lnTo>
                          <a:pt x="285" y="47"/>
                        </a:lnTo>
                        <a:lnTo>
                          <a:pt x="266" y="40"/>
                        </a:lnTo>
                        <a:lnTo>
                          <a:pt x="244" y="39"/>
                        </a:lnTo>
                        <a:lnTo>
                          <a:pt x="224" y="37"/>
                        </a:lnTo>
                        <a:lnTo>
                          <a:pt x="204" y="35"/>
                        </a:lnTo>
                        <a:lnTo>
                          <a:pt x="103" y="20"/>
                        </a:lnTo>
                        <a:lnTo>
                          <a:pt x="2" y="4"/>
                        </a:lnTo>
                        <a:lnTo>
                          <a:pt x="0" y="0"/>
                        </a:lnTo>
                      </a:path>
                    </a:pathLst>
                  </a:custGeom>
                  <a:solidFill>
                    <a:srgbClr val="4D4D4D"/>
                  </a:solidFill>
                  <a:ln w="9525" cap="rnd">
                    <a:noFill/>
                    <a:round/>
                    <a:headEnd/>
                    <a:tailEnd/>
                  </a:ln>
                  <a:effectLst/>
                </p:spPr>
                <p:txBody>
                  <a:bodyPr/>
                  <a:lstStyle/>
                  <a:p>
                    <a:endParaRPr lang="en-US"/>
                  </a:p>
                </p:txBody>
              </p:sp>
              <p:sp>
                <p:nvSpPr>
                  <p:cNvPr id="529440" name="Freeform 32"/>
                  <p:cNvSpPr>
                    <a:spLocks/>
                  </p:cNvSpPr>
                  <p:nvPr/>
                </p:nvSpPr>
                <p:spPr bwMode="auto">
                  <a:xfrm>
                    <a:off x="4940" y="2969"/>
                    <a:ext cx="56" cy="115"/>
                  </a:xfrm>
                  <a:custGeom>
                    <a:avLst/>
                    <a:gdLst/>
                    <a:ahLst/>
                    <a:cxnLst>
                      <a:cxn ang="0">
                        <a:pos x="7" y="0"/>
                      </a:cxn>
                      <a:cxn ang="0">
                        <a:pos x="3" y="0"/>
                      </a:cxn>
                      <a:cxn ang="0">
                        <a:pos x="1" y="1"/>
                      </a:cxn>
                      <a:cxn ang="0">
                        <a:pos x="0" y="5"/>
                      </a:cxn>
                      <a:cxn ang="0">
                        <a:pos x="0" y="6"/>
                      </a:cxn>
                      <a:cxn ang="0">
                        <a:pos x="0" y="8"/>
                      </a:cxn>
                      <a:cxn ang="0">
                        <a:pos x="9" y="57"/>
                      </a:cxn>
                      <a:cxn ang="0">
                        <a:pos x="19" y="105"/>
                      </a:cxn>
                      <a:cxn ang="0">
                        <a:pos x="20" y="108"/>
                      </a:cxn>
                      <a:cxn ang="0">
                        <a:pos x="21" y="110"/>
                      </a:cxn>
                      <a:cxn ang="0">
                        <a:pos x="38" y="112"/>
                      </a:cxn>
                      <a:cxn ang="0">
                        <a:pos x="53" y="114"/>
                      </a:cxn>
                      <a:cxn ang="0">
                        <a:pos x="53" y="112"/>
                      </a:cxn>
                      <a:cxn ang="0">
                        <a:pos x="55" y="112"/>
                      </a:cxn>
                      <a:cxn ang="0">
                        <a:pos x="55" y="108"/>
                      </a:cxn>
                      <a:cxn ang="0">
                        <a:pos x="55" y="103"/>
                      </a:cxn>
                      <a:cxn ang="0">
                        <a:pos x="45" y="60"/>
                      </a:cxn>
                      <a:cxn ang="0">
                        <a:pos x="35" y="16"/>
                      </a:cxn>
                      <a:cxn ang="0">
                        <a:pos x="35" y="13"/>
                      </a:cxn>
                      <a:cxn ang="0">
                        <a:pos x="34" y="13"/>
                      </a:cxn>
                      <a:cxn ang="0">
                        <a:pos x="33" y="10"/>
                      </a:cxn>
                      <a:cxn ang="0">
                        <a:pos x="32" y="5"/>
                      </a:cxn>
                      <a:cxn ang="0">
                        <a:pos x="29" y="5"/>
                      </a:cxn>
                      <a:cxn ang="0">
                        <a:pos x="29" y="3"/>
                      </a:cxn>
                      <a:cxn ang="0">
                        <a:pos x="27" y="3"/>
                      </a:cxn>
                      <a:cxn ang="0">
                        <a:pos x="27" y="1"/>
                      </a:cxn>
                      <a:cxn ang="0">
                        <a:pos x="15" y="0"/>
                      </a:cxn>
                      <a:cxn ang="0">
                        <a:pos x="7" y="0"/>
                      </a:cxn>
                    </a:cxnLst>
                    <a:rect l="0" t="0" r="r" b="b"/>
                    <a:pathLst>
                      <a:path w="56" h="115">
                        <a:moveTo>
                          <a:pt x="7" y="0"/>
                        </a:moveTo>
                        <a:lnTo>
                          <a:pt x="3" y="0"/>
                        </a:lnTo>
                        <a:lnTo>
                          <a:pt x="1" y="1"/>
                        </a:lnTo>
                        <a:lnTo>
                          <a:pt x="0" y="5"/>
                        </a:lnTo>
                        <a:lnTo>
                          <a:pt x="0" y="6"/>
                        </a:lnTo>
                        <a:lnTo>
                          <a:pt x="0" y="8"/>
                        </a:lnTo>
                        <a:lnTo>
                          <a:pt x="9" y="57"/>
                        </a:lnTo>
                        <a:lnTo>
                          <a:pt x="19" y="105"/>
                        </a:lnTo>
                        <a:lnTo>
                          <a:pt x="20" y="108"/>
                        </a:lnTo>
                        <a:lnTo>
                          <a:pt x="21" y="110"/>
                        </a:lnTo>
                        <a:lnTo>
                          <a:pt x="38" y="112"/>
                        </a:lnTo>
                        <a:lnTo>
                          <a:pt x="53" y="114"/>
                        </a:lnTo>
                        <a:lnTo>
                          <a:pt x="53" y="112"/>
                        </a:lnTo>
                        <a:lnTo>
                          <a:pt x="55" y="112"/>
                        </a:lnTo>
                        <a:lnTo>
                          <a:pt x="55" y="108"/>
                        </a:lnTo>
                        <a:lnTo>
                          <a:pt x="55" y="103"/>
                        </a:lnTo>
                        <a:lnTo>
                          <a:pt x="45" y="60"/>
                        </a:lnTo>
                        <a:lnTo>
                          <a:pt x="35" y="16"/>
                        </a:lnTo>
                        <a:lnTo>
                          <a:pt x="35" y="13"/>
                        </a:lnTo>
                        <a:lnTo>
                          <a:pt x="34" y="13"/>
                        </a:lnTo>
                        <a:lnTo>
                          <a:pt x="33" y="10"/>
                        </a:lnTo>
                        <a:lnTo>
                          <a:pt x="32" y="5"/>
                        </a:lnTo>
                        <a:lnTo>
                          <a:pt x="29" y="5"/>
                        </a:lnTo>
                        <a:lnTo>
                          <a:pt x="29" y="3"/>
                        </a:lnTo>
                        <a:lnTo>
                          <a:pt x="27" y="3"/>
                        </a:lnTo>
                        <a:lnTo>
                          <a:pt x="27" y="1"/>
                        </a:lnTo>
                        <a:lnTo>
                          <a:pt x="15" y="0"/>
                        </a:lnTo>
                        <a:lnTo>
                          <a:pt x="7" y="0"/>
                        </a:lnTo>
                      </a:path>
                    </a:pathLst>
                  </a:custGeom>
                  <a:solidFill>
                    <a:srgbClr val="333333"/>
                  </a:solidFill>
                  <a:ln w="9525" cap="rnd">
                    <a:noFill/>
                    <a:round/>
                    <a:headEnd/>
                    <a:tailEnd/>
                  </a:ln>
                  <a:effectLst/>
                </p:spPr>
                <p:txBody>
                  <a:bodyPr/>
                  <a:lstStyle/>
                  <a:p>
                    <a:endParaRPr lang="en-US"/>
                  </a:p>
                </p:txBody>
              </p:sp>
              <p:sp>
                <p:nvSpPr>
                  <p:cNvPr id="529441" name="Freeform 33"/>
                  <p:cNvSpPr>
                    <a:spLocks/>
                  </p:cNvSpPr>
                  <p:nvPr/>
                </p:nvSpPr>
                <p:spPr bwMode="auto">
                  <a:xfrm>
                    <a:off x="4738" y="2972"/>
                    <a:ext cx="183" cy="47"/>
                  </a:xfrm>
                  <a:custGeom>
                    <a:avLst/>
                    <a:gdLst/>
                    <a:ahLst/>
                    <a:cxnLst>
                      <a:cxn ang="0">
                        <a:pos x="182" y="46"/>
                      </a:cxn>
                      <a:cxn ang="0">
                        <a:pos x="178" y="25"/>
                      </a:cxn>
                      <a:cxn ang="0">
                        <a:pos x="144" y="22"/>
                      </a:cxn>
                      <a:cxn ang="0">
                        <a:pos x="111" y="18"/>
                      </a:cxn>
                      <a:cxn ang="0">
                        <a:pos x="110" y="13"/>
                      </a:cxn>
                      <a:cxn ang="0">
                        <a:pos x="109" y="8"/>
                      </a:cxn>
                      <a:cxn ang="0">
                        <a:pos x="86" y="5"/>
                      </a:cxn>
                      <a:cxn ang="0">
                        <a:pos x="61" y="1"/>
                      </a:cxn>
                      <a:cxn ang="0">
                        <a:pos x="61" y="5"/>
                      </a:cxn>
                      <a:cxn ang="0">
                        <a:pos x="61" y="8"/>
                      </a:cxn>
                      <a:cxn ang="0">
                        <a:pos x="47" y="8"/>
                      </a:cxn>
                      <a:cxn ang="0">
                        <a:pos x="30" y="6"/>
                      </a:cxn>
                      <a:cxn ang="0">
                        <a:pos x="14" y="5"/>
                      </a:cxn>
                      <a:cxn ang="0">
                        <a:pos x="0" y="0"/>
                      </a:cxn>
                      <a:cxn ang="0">
                        <a:pos x="2" y="22"/>
                      </a:cxn>
                      <a:cxn ang="0">
                        <a:pos x="182" y="46"/>
                      </a:cxn>
                    </a:cxnLst>
                    <a:rect l="0" t="0" r="r" b="b"/>
                    <a:pathLst>
                      <a:path w="183" h="47">
                        <a:moveTo>
                          <a:pt x="182" y="46"/>
                        </a:moveTo>
                        <a:lnTo>
                          <a:pt x="178" y="25"/>
                        </a:lnTo>
                        <a:lnTo>
                          <a:pt x="144" y="22"/>
                        </a:lnTo>
                        <a:lnTo>
                          <a:pt x="111" y="18"/>
                        </a:lnTo>
                        <a:lnTo>
                          <a:pt x="110" y="13"/>
                        </a:lnTo>
                        <a:lnTo>
                          <a:pt x="109" y="8"/>
                        </a:lnTo>
                        <a:lnTo>
                          <a:pt x="86" y="5"/>
                        </a:lnTo>
                        <a:lnTo>
                          <a:pt x="61" y="1"/>
                        </a:lnTo>
                        <a:lnTo>
                          <a:pt x="61" y="5"/>
                        </a:lnTo>
                        <a:lnTo>
                          <a:pt x="61" y="8"/>
                        </a:lnTo>
                        <a:lnTo>
                          <a:pt x="47" y="8"/>
                        </a:lnTo>
                        <a:lnTo>
                          <a:pt x="30" y="6"/>
                        </a:lnTo>
                        <a:lnTo>
                          <a:pt x="14" y="5"/>
                        </a:lnTo>
                        <a:lnTo>
                          <a:pt x="0" y="0"/>
                        </a:lnTo>
                        <a:lnTo>
                          <a:pt x="2" y="22"/>
                        </a:lnTo>
                        <a:lnTo>
                          <a:pt x="182" y="46"/>
                        </a:lnTo>
                      </a:path>
                    </a:pathLst>
                  </a:custGeom>
                  <a:solidFill>
                    <a:srgbClr val="666666"/>
                  </a:solidFill>
                  <a:ln w="9525" cap="rnd">
                    <a:noFill/>
                    <a:round/>
                    <a:headEnd/>
                    <a:tailEnd/>
                  </a:ln>
                  <a:effectLst/>
                </p:spPr>
                <p:txBody>
                  <a:bodyPr/>
                  <a:lstStyle/>
                  <a:p>
                    <a:endParaRPr lang="en-US"/>
                  </a:p>
                </p:txBody>
              </p:sp>
              <p:sp>
                <p:nvSpPr>
                  <p:cNvPr id="529442" name="Freeform 34"/>
                  <p:cNvSpPr>
                    <a:spLocks/>
                  </p:cNvSpPr>
                  <p:nvPr/>
                </p:nvSpPr>
                <p:spPr bwMode="auto">
                  <a:xfrm>
                    <a:off x="4741" y="2984"/>
                    <a:ext cx="180" cy="41"/>
                  </a:xfrm>
                  <a:custGeom>
                    <a:avLst/>
                    <a:gdLst/>
                    <a:ahLst/>
                    <a:cxnLst>
                      <a:cxn ang="0">
                        <a:pos x="0" y="0"/>
                      </a:cxn>
                      <a:cxn ang="0">
                        <a:pos x="2" y="9"/>
                      </a:cxn>
                      <a:cxn ang="0">
                        <a:pos x="7" y="14"/>
                      </a:cxn>
                      <a:cxn ang="0">
                        <a:pos x="15" y="20"/>
                      </a:cxn>
                      <a:cxn ang="0">
                        <a:pos x="24" y="21"/>
                      </a:cxn>
                      <a:cxn ang="0">
                        <a:pos x="45" y="25"/>
                      </a:cxn>
                      <a:cxn ang="0">
                        <a:pos x="54" y="25"/>
                      </a:cxn>
                      <a:cxn ang="0">
                        <a:pos x="63" y="25"/>
                      </a:cxn>
                      <a:cxn ang="0">
                        <a:pos x="63" y="28"/>
                      </a:cxn>
                      <a:cxn ang="0">
                        <a:pos x="74" y="28"/>
                      </a:cxn>
                      <a:cxn ang="0">
                        <a:pos x="87" y="30"/>
                      </a:cxn>
                      <a:cxn ang="0">
                        <a:pos x="99" y="34"/>
                      </a:cxn>
                      <a:cxn ang="0">
                        <a:pos x="110" y="37"/>
                      </a:cxn>
                      <a:cxn ang="0">
                        <a:pos x="110" y="34"/>
                      </a:cxn>
                      <a:cxn ang="0">
                        <a:pos x="109" y="28"/>
                      </a:cxn>
                      <a:cxn ang="0">
                        <a:pos x="126" y="30"/>
                      </a:cxn>
                      <a:cxn ang="0">
                        <a:pos x="144" y="36"/>
                      </a:cxn>
                      <a:cxn ang="0">
                        <a:pos x="160" y="40"/>
                      </a:cxn>
                      <a:cxn ang="0">
                        <a:pos x="179" y="40"/>
                      </a:cxn>
                      <a:cxn ang="0">
                        <a:pos x="176" y="30"/>
                      </a:cxn>
                      <a:cxn ang="0">
                        <a:pos x="171" y="25"/>
                      </a:cxn>
                      <a:cxn ang="0">
                        <a:pos x="168" y="20"/>
                      </a:cxn>
                      <a:cxn ang="0">
                        <a:pos x="160" y="20"/>
                      </a:cxn>
                      <a:cxn ang="0">
                        <a:pos x="147" y="18"/>
                      </a:cxn>
                      <a:cxn ang="0">
                        <a:pos x="133" y="18"/>
                      </a:cxn>
                      <a:cxn ang="0">
                        <a:pos x="65" y="9"/>
                      </a:cxn>
                      <a:cxn ang="0">
                        <a:pos x="0" y="0"/>
                      </a:cxn>
                    </a:cxnLst>
                    <a:rect l="0" t="0" r="r" b="b"/>
                    <a:pathLst>
                      <a:path w="180" h="41">
                        <a:moveTo>
                          <a:pt x="0" y="0"/>
                        </a:moveTo>
                        <a:lnTo>
                          <a:pt x="2" y="9"/>
                        </a:lnTo>
                        <a:lnTo>
                          <a:pt x="7" y="14"/>
                        </a:lnTo>
                        <a:lnTo>
                          <a:pt x="15" y="20"/>
                        </a:lnTo>
                        <a:lnTo>
                          <a:pt x="24" y="21"/>
                        </a:lnTo>
                        <a:lnTo>
                          <a:pt x="45" y="25"/>
                        </a:lnTo>
                        <a:lnTo>
                          <a:pt x="54" y="25"/>
                        </a:lnTo>
                        <a:lnTo>
                          <a:pt x="63" y="25"/>
                        </a:lnTo>
                        <a:lnTo>
                          <a:pt x="63" y="28"/>
                        </a:lnTo>
                        <a:lnTo>
                          <a:pt x="74" y="28"/>
                        </a:lnTo>
                        <a:lnTo>
                          <a:pt x="87" y="30"/>
                        </a:lnTo>
                        <a:lnTo>
                          <a:pt x="99" y="34"/>
                        </a:lnTo>
                        <a:lnTo>
                          <a:pt x="110" y="37"/>
                        </a:lnTo>
                        <a:lnTo>
                          <a:pt x="110" y="34"/>
                        </a:lnTo>
                        <a:lnTo>
                          <a:pt x="109" y="28"/>
                        </a:lnTo>
                        <a:lnTo>
                          <a:pt x="126" y="30"/>
                        </a:lnTo>
                        <a:lnTo>
                          <a:pt x="144" y="36"/>
                        </a:lnTo>
                        <a:lnTo>
                          <a:pt x="160" y="40"/>
                        </a:lnTo>
                        <a:lnTo>
                          <a:pt x="179" y="40"/>
                        </a:lnTo>
                        <a:lnTo>
                          <a:pt x="176" y="30"/>
                        </a:lnTo>
                        <a:lnTo>
                          <a:pt x="171" y="25"/>
                        </a:lnTo>
                        <a:lnTo>
                          <a:pt x="168" y="20"/>
                        </a:lnTo>
                        <a:lnTo>
                          <a:pt x="160" y="20"/>
                        </a:lnTo>
                        <a:lnTo>
                          <a:pt x="147" y="18"/>
                        </a:lnTo>
                        <a:lnTo>
                          <a:pt x="133" y="18"/>
                        </a:lnTo>
                        <a:lnTo>
                          <a:pt x="65" y="9"/>
                        </a:lnTo>
                        <a:lnTo>
                          <a:pt x="0" y="0"/>
                        </a:lnTo>
                      </a:path>
                    </a:pathLst>
                  </a:custGeom>
                  <a:solidFill>
                    <a:srgbClr val="F2F2F2"/>
                  </a:solidFill>
                  <a:ln w="9525" cap="rnd">
                    <a:noFill/>
                    <a:round/>
                    <a:headEnd/>
                    <a:tailEnd/>
                  </a:ln>
                  <a:effectLst/>
                </p:spPr>
                <p:txBody>
                  <a:bodyPr/>
                  <a:lstStyle/>
                  <a:p>
                    <a:endParaRPr lang="en-US"/>
                  </a:p>
                </p:txBody>
              </p:sp>
              <p:sp>
                <p:nvSpPr>
                  <p:cNvPr id="529443" name="Freeform 35"/>
                  <p:cNvSpPr>
                    <a:spLocks/>
                  </p:cNvSpPr>
                  <p:nvPr/>
                </p:nvSpPr>
                <p:spPr bwMode="auto">
                  <a:xfrm>
                    <a:off x="4740" y="2977"/>
                    <a:ext cx="181" cy="44"/>
                  </a:xfrm>
                  <a:custGeom>
                    <a:avLst/>
                    <a:gdLst/>
                    <a:ahLst/>
                    <a:cxnLst>
                      <a:cxn ang="0">
                        <a:pos x="0" y="0"/>
                      </a:cxn>
                      <a:cxn ang="0">
                        <a:pos x="1" y="4"/>
                      </a:cxn>
                      <a:cxn ang="0">
                        <a:pos x="1" y="8"/>
                      </a:cxn>
                      <a:cxn ang="0">
                        <a:pos x="1" y="17"/>
                      </a:cxn>
                      <a:cxn ang="0">
                        <a:pos x="32" y="22"/>
                      </a:cxn>
                      <a:cxn ang="0">
                        <a:pos x="64" y="25"/>
                      </a:cxn>
                      <a:cxn ang="0">
                        <a:pos x="65" y="32"/>
                      </a:cxn>
                      <a:cxn ang="0">
                        <a:pos x="88" y="34"/>
                      </a:cxn>
                      <a:cxn ang="0">
                        <a:pos x="110" y="38"/>
                      </a:cxn>
                      <a:cxn ang="0">
                        <a:pos x="109" y="32"/>
                      </a:cxn>
                      <a:cxn ang="0">
                        <a:pos x="145" y="39"/>
                      </a:cxn>
                      <a:cxn ang="0">
                        <a:pos x="161" y="41"/>
                      </a:cxn>
                      <a:cxn ang="0">
                        <a:pos x="180" y="43"/>
                      </a:cxn>
                      <a:cxn ang="0">
                        <a:pos x="177" y="25"/>
                      </a:cxn>
                      <a:cxn ang="0">
                        <a:pos x="142" y="22"/>
                      </a:cxn>
                      <a:cxn ang="0">
                        <a:pos x="125" y="20"/>
                      </a:cxn>
                      <a:cxn ang="0">
                        <a:pos x="109" y="15"/>
                      </a:cxn>
                      <a:cxn ang="0">
                        <a:pos x="105" y="10"/>
                      </a:cxn>
                      <a:cxn ang="0">
                        <a:pos x="103" y="6"/>
                      </a:cxn>
                      <a:cxn ang="0">
                        <a:pos x="90" y="3"/>
                      </a:cxn>
                      <a:cxn ang="0">
                        <a:pos x="74" y="1"/>
                      </a:cxn>
                      <a:cxn ang="0">
                        <a:pos x="63" y="1"/>
                      </a:cxn>
                      <a:cxn ang="0">
                        <a:pos x="63" y="6"/>
                      </a:cxn>
                      <a:cxn ang="0">
                        <a:pos x="47" y="6"/>
                      </a:cxn>
                      <a:cxn ang="0">
                        <a:pos x="31" y="3"/>
                      </a:cxn>
                      <a:cxn ang="0">
                        <a:pos x="0" y="0"/>
                      </a:cxn>
                    </a:cxnLst>
                    <a:rect l="0" t="0" r="r" b="b"/>
                    <a:pathLst>
                      <a:path w="181" h="44">
                        <a:moveTo>
                          <a:pt x="0" y="0"/>
                        </a:moveTo>
                        <a:lnTo>
                          <a:pt x="1" y="4"/>
                        </a:lnTo>
                        <a:lnTo>
                          <a:pt x="1" y="8"/>
                        </a:lnTo>
                        <a:lnTo>
                          <a:pt x="1" y="17"/>
                        </a:lnTo>
                        <a:lnTo>
                          <a:pt x="32" y="22"/>
                        </a:lnTo>
                        <a:lnTo>
                          <a:pt x="64" y="25"/>
                        </a:lnTo>
                        <a:lnTo>
                          <a:pt x="65" y="32"/>
                        </a:lnTo>
                        <a:lnTo>
                          <a:pt x="88" y="34"/>
                        </a:lnTo>
                        <a:lnTo>
                          <a:pt x="110" y="38"/>
                        </a:lnTo>
                        <a:lnTo>
                          <a:pt x="109" y="32"/>
                        </a:lnTo>
                        <a:lnTo>
                          <a:pt x="145" y="39"/>
                        </a:lnTo>
                        <a:lnTo>
                          <a:pt x="161" y="41"/>
                        </a:lnTo>
                        <a:lnTo>
                          <a:pt x="180" y="43"/>
                        </a:lnTo>
                        <a:lnTo>
                          <a:pt x="177" y="25"/>
                        </a:lnTo>
                        <a:lnTo>
                          <a:pt x="142" y="22"/>
                        </a:lnTo>
                        <a:lnTo>
                          <a:pt x="125" y="20"/>
                        </a:lnTo>
                        <a:lnTo>
                          <a:pt x="109" y="15"/>
                        </a:lnTo>
                        <a:lnTo>
                          <a:pt x="105" y="10"/>
                        </a:lnTo>
                        <a:lnTo>
                          <a:pt x="103" y="6"/>
                        </a:lnTo>
                        <a:lnTo>
                          <a:pt x="90" y="3"/>
                        </a:lnTo>
                        <a:lnTo>
                          <a:pt x="74" y="1"/>
                        </a:lnTo>
                        <a:lnTo>
                          <a:pt x="63" y="1"/>
                        </a:lnTo>
                        <a:lnTo>
                          <a:pt x="63" y="6"/>
                        </a:lnTo>
                        <a:lnTo>
                          <a:pt x="47" y="6"/>
                        </a:lnTo>
                        <a:lnTo>
                          <a:pt x="31" y="3"/>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444" name="Freeform 36"/>
                  <p:cNvSpPr>
                    <a:spLocks/>
                  </p:cNvSpPr>
                  <p:nvPr/>
                </p:nvSpPr>
                <p:spPr bwMode="auto">
                  <a:xfrm>
                    <a:off x="4964" y="3069"/>
                    <a:ext cx="32" cy="22"/>
                  </a:xfrm>
                  <a:custGeom>
                    <a:avLst/>
                    <a:gdLst/>
                    <a:ahLst/>
                    <a:cxnLst>
                      <a:cxn ang="0">
                        <a:pos x="8" y="0"/>
                      </a:cxn>
                      <a:cxn ang="0">
                        <a:pos x="5" y="2"/>
                      </a:cxn>
                      <a:cxn ang="0">
                        <a:pos x="3" y="2"/>
                      </a:cxn>
                      <a:cxn ang="0">
                        <a:pos x="3" y="4"/>
                      </a:cxn>
                      <a:cxn ang="0">
                        <a:pos x="2" y="4"/>
                      </a:cxn>
                      <a:cxn ang="0">
                        <a:pos x="2" y="7"/>
                      </a:cxn>
                      <a:cxn ang="0">
                        <a:pos x="1" y="7"/>
                      </a:cxn>
                      <a:cxn ang="0">
                        <a:pos x="1" y="12"/>
                      </a:cxn>
                      <a:cxn ang="0">
                        <a:pos x="0" y="12"/>
                      </a:cxn>
                      <a:cxn ang="0">
                        <a:pos x="2" y="17"/>
                      </a:cxn>
                      <a:cxn ang="0">
                        <a:pos x="2" y="21"/>
                      </a:cxn>
                      <a:cxn ang="0">
                        <a:pos x="16" y="21"/>
                      </a:cxn>
                      <a:cxn ang="0">
                        <a:pos x="28" y="21"/>
                      </a:cxn>
                      <a:cxn ang="0">
                        <a:pos x="29" y="17"/>
                      </a:cxn>
                      <a:cxn ang="0">
                        <a:pos x="31" y="17"/>
                      </a:cxn>
                      <a:cxn ang="0">
                        <a:pos x="31" y="15"/>
                      </a:cxn>
                      <a:cxn ang="0">
                        <a:pos x="27" y="4"/>
                      </a:cxn>
                      <a:cxn ang="0">
                        <a:pos x="22" y="0"/>
                      </a:cxn>
                      <a:cxn ang="0">
                        <a:pos x="14" y="0"/>
                      </a:cxn>
                      <a:cxn ang="0">
                        <a:pos x="8" y="0"/>
                      </a:cxn>
                    </a:cxnLst>
                    <a:rect l="0" t="0" r="r" b="b"/>
                    <a:pathLst>
                      <a:path w="32" h="22">
                        <a:moveTo>
                          <a:pt x="8" y="0"/>
                        </a:moveTo>
                        <a:lnTo>
                          <a:pt x="5" y="2"/>
                        </a:lnTo>
                        <a:lnTo>
                          <a:pt x="3" y="2"/>
                        </a:lnTo>
                        <a:lnTo>
                          <a:pt x="3" y="4"/>
                        </a:lnTo>
                        <a:lnTo>
                          <a:pt x="2" y="4"/>
                        </a:lnTo>
                        <a:lnTo>
                          <a:pt x="2" y="7"/>
                        </a:lnTo>
                        <a:lnTo>
                          <a:pt x="1" y="7"/>
                        </a:lnTo>
                        <a:lnTo>
                          <a:pt x="1" y="12"/>
                        </a:lnTo>
                        <a:lnTo>
                          <a:pt x="0" y="12"/>
                        </a:lnTo>
                        <a:lnTo>
                          <a:pt x="2" y="17"/>
                        </a:lnTo>
                        <a:lnTo>
                          <a:pt x="2" y="21"/>
                        </a:lnTo>
                        <a:lnTo>
                          <a:pt x="16" y="21"/>
                        </a:lnTo>
                        <a:lnTo>
                          <a:pt x="28" y="21"/>
                        </a:lnTo>
                        <a:lnTo>
                          <a:pt x="29" y="17"/>
                        </a:lnTo>
                        <a:lnTo>
                          <a:pt x="31" y="17"/>
                        </a:lnTo>
                        <a:lnTo>
                          <a:pt x="31" y="15"/>
                        </a:lnTo>
                        <a:lnTo>
                          <a:pt x="27" y="4"/>
                        </a:lnTo>
                        <a:lnTo>
                          <a:pt x="22" y="0"/>
                        </a:lnTo>
                        <a:lnTo>
                          <a:pt x="14" y="0"/>
                        </a:lnTo>
                        <a:lnTo>
                          <a:pt x="8" y="0"/>
                        </a:lnTo>
                      </a:path>
                    </a:pathLst>
                  </a:custGeom>
                  <a:solidFill>
                    <a:srgbClr val="A6A6A6"/>
                  </a:solidFill>
                  <a:ln w="9525" cap="rnd">
                    <a:noFill/>
                    <a:round/>
                    <a:headEnd/>
                    <a:tailEnd/>
                  </a:ln>
                  <a:effectLst/>
                </p:spPr>
                <p:txBody>
                  <a:bodyPr/>
                  <a:lstStyle/>
                  <a:p>
                    <a:endParaRPr lang="en-US"/>
                  </a:p>
                </p:txBody>
              </p:sp>
              <p:sp>
                <p:nvSpPr>
                  <p:cNvPr id="529445" name="Freeform 37"/>
                  <p:cNvSpPr>
                    <a:spLocks/>
                  </p:cNvSpPr>
                  <p:nvPr/>
                </p:nvSpPr>
                <p:spPr bwMode="auto">
                  <a:xfrm>
                    <a:off x="4965" y="3104"/>
                    <a:ext cx="62" cy="56"/>
                  </a:xfrm>
                  <a:custGeom>
                    <a:avLst/>
                    <a:gdLst/>
                    <a:ahLst/>
                    <a:cxnLst>
                      <a:cxn ang="0">
                        <a:pos x="0" y="0"/>
                      </a:cxn>
                      <a:cxn ang="0">
                        <a:pos x="12" y="49"/>
                      </a:cxn>
                      <a:cxn ang="0">
                        <a:pos x="36" y="53"/>
                      </a:cxn>
                      <a:cxn ang="0">
                        <a:pos x="61" y="55"/>
                      </a:cxn>
                      <a:cxn ang="0">
                        <a:pos x="47" y="4"/>
                      </a:cxn>
                      <a:cxn ang="0">
                        <a:pos x="23" y="3"/>
                      </a:cxn>
                      <a:cxn ang="0">
                        <a:pos x="0" y="0"/>
                      </a:cxn>
                    </a:cxnLst>
                    <a:rect l="0" t="0" r="r" b="b"/>
                    <a:pathLst>
                      <a:path w="62" h="56">
                        <a:moveTo>
                          <a:pt x="0" y="0"/>
                        </a:moveTo>
                        <a:lnTo>
                          <a:pt x="12" y="49"/>
                        </a:lnTo>
                        <a:lnTo>
                          <a:pt x="36" y="53"/>
                        </a:lnTo>
                        <a:lnTo>
                          <a:pt x="61" y="55"/>
                        </a:lnTo>
                        <a:lnTo>
                          <a:pt x="47" y="4"/>
                        </a:lnTo>
                        <a:lnTo>
                          <a:pt x="23" y="3"/>
                        </a:lnTo>
                        <a:lnTo>
                          <a:pt x="0" y="0"/>
                        </a:lnTo>
                      </a:path>
                    </a:pathLst>
                  </a:custGeom>
                  <a:solidFill>
                    <a:srgbClr val="4D4D4D"/>
                  </a:solidFill>
                  <a:ln w="9525" cap="rnd">
                    <a:noFill/>
                    <a:round/>
                    <a:headEnd/>
                    <a:tailEnd/>
                  </a:ln>
                  <a:effectLst/>
                </p:spPr>
                <p:txBody>
                  <a:bodyPr/>
                  <a:lstStyle/>
                  <a:p>
                    <a:endParaRPr lang="en-US"/>
                  </a:p>
                </p:txBody>
              </p:sp>
              <p:sp>
                <p:nvSpPr>
                  <p:cNvPr id="529446" name="Freeform 38"/>
                  <p:cNvSpPr>
                    <a:spLocks/>
                  </p:cNvSpPr>
                  <p:nvPr/>
                </p:nvSpPr>
                <p:spPr bwMode="auto">
                  <a:xfrm>
                    <a:off x="4967" y="3118"/>
                    <a:ext cx="54" cy="27"/>
                  </a:xfrm>
                  <a:custGeom>
                    <a:avLst/>
                    <a:gdLst/>
                    <a:ahLst/>
                    <a:cxnLst>
                      <a:cxn ang="0">
                        <a:pos x="0" y="0"/>
                      </a:cxn>
                      <a:cxn ang="0">
                        <a:pos x="4" y="9"/>
                      </a:cxn>
                      <a:cxn ang="0">
                        <a:pos x="8" y="14"/>
                      </a:cxn>
                      <a:cxn ang="0">
                        <a:pos x="14" y="20"/>
                      </a:cxn>
                      <a:cxn ang="0">
                        <a:pos x="22" y="22"/>
                      </a:cxn>
                      <a:cxn ang="0">
                        <a:pos x="38" y="26"/>
                      </a:cxn>
                      <a:cxn ang="0">
                        <a:pos x="53" y="26"/>
                      </a:cxn>
                      <a:cxn ang="0">
                        <a:pos x="50" y="16"/>
                      </a:cxn>
                      <a:cxn ang="0">
                        <a:pos x="45" y="9"/>
                      </a:cxn>
                      <a:cxn ang="0">
                        <a:pos x="38" y="5"/>
                      </a:cxn>
                      <a:cxn ang="0">
                        <a:pos x="32" y="2"/>
                      </a:cxn>
                      <a:cxn ang="0">
                        <a:pos x="16" y="0"/>
                      </a:cxn>
                      <a:cxn ang="0">
                        <a:pos x="0" y="0"/>
                      </a:cxn>
                    </a:cxnLst>
                    <a:rect l="0" t="0" r="r" b="b"/>
                    <a:pathLst>
                      <a:path w="54" h="27">
                        <a:moveTo>
                          <a:pt x="0" y="0"/>
                        </a:moveTo>
                        <a:lnTo>
                          <a:pt x="4" y="9"/>
                        </a:lnTo>
                        <a:lnTo>
                          <a:pt x="8" y="14"/>
                        </a:lnTo>
                        <a:lnTo>
                          <a:pt x="14" y="20"/>
                        </a:lnTo>
                        <a:lnTo>
                          <a:pt x="22" y="22"/>
                        </a:lnTo>
                        <a:lnTo>
                          <a:pt x="38" y="26"/>
                        </a:lnTo>
                        <a:lnTo>
                          <a:pt x="53" y="26"/>
                        </a:lnTo>
                        <a:lnTo>
                          <a:pt x="50" y="16"/>
                        </a:lnTo>
                        <a:lnTo>
                          <a:pt x="45" y="9"/>
                        </a:lnTo>
                        <a:lnTo>
                          <a:pt x="38" y="5"/>
                        </a:lnTo>
                        <a:lnTo>
                          <a:pt x="32" y="2"/>
                        </a:lnTo>
                        <a:lnTo>
                          <a:pt x="16" y="0"/>
                        </a:lnTo>
                        <a:lnTo>
                          <a:pt x="0" y="0"/>
                        </a:lnTo>
                      </a:path>
                    </a:pathLst>
                  </a:custGeom>
                  <a:solidFill>
                    <a:srgbClr val="CCCCCC"/>
                  </a:solidFill>
                  <a:ln w="9525" cap="rnd">
                    <a:noFill/>
                    <a:round/>
                    <a:headEnd/>
                    <a:tailEnd/>
                  </a:ln>
                  <a:effectLst/>
                </p:spPr>
                <p:txBody>
                  <a:bodyPr/>
                  <a:lstStyle/>
                  <a:p>
                    <a:endParaRPr lang="en-US"/>
                  </a:p>
                </p:txBody>
              </p:sp>
              <p:sp>
                <p:nvSpPr>
                  <p:cNvPr id="529447" name="Freeform 39"/>
                  <p:cNvSpPr>
                    <a:spLocks/>
                  </p:cNvSpPr>
                  <p:nvPr/>
                </p:nvSpPr>
                <p:spPr bwMode="auto">
                  <a:xfrm>
                    <a:off x="4295" y="2999"/>
                    <a:ext cx="364" cy="71"/>
                  </a:xfrm>
                  <a:custGeom>
                    <a:avLst/>
                    <a:gdLst/>
                    <a:ahLst/>
                    <a:cxnLst>
                      <a:cxn ang="0">
                        <a:pos x="2" y="0"/>
                      </a:cxn>
                      <a:cxn ang="0">
                        <a:pos x="0" y="12"/>
                      </a:cxn>
                      <a:cxn ang="0">
                        <a:pos x="181" y="39"/>
                      </a:cxn>
                      <a:cxn ang="0">
                        <a:pos x="363" y="70"/>
                      </a:cxn>
                      <a:cxn ang="0">
                        <a:pos x="363" y="64"/>
                      </a:cxn>
                      <a:cxn ang="0">
                        <a:pos x="361" y="57"/>
                      </a:cxn>
                      <a:cxn ang="0">
                        <a:pos x="182" y="27"/>
                      </a:cxn>
                      <a:cxn ang="0">
                        <a:pos x="2" y="0"/>
                      </a:cxn>
                    </a:cxnLst>
                    <a:rect l="0" t="0" r="r" b="b"/>
                    <a:pathLst>
                      <a:path w="364" h="71">
                        <a:moveTo>
                          <a:pt x="2" y="0"/>
                        </a:moveTo>
                        <a:lnTo>
                          <a:pt x="0" y="12"/>
                        </a:lnTo>
                        <a:lnTo>
                          <a:pt x="181" y="39"/>
                        </a:lnTo>
                        <a:lnTo>
                          <a:pt x="363" y="70"/>
                        </a:lnTo>
                        <a:lnTo>
                          <a:pt x="363" y="64"/>
                        </a:lnTo>
                        <a:lnTo>
                          <a:pt x="361" y="57"/>
                        </a:lnTo>
                        <a:lnTo>
                          <a:pt x="182" y="27"/>
                        </a:lnTo>
                        <a:lnTo>
                          <a:pt x="2" y="0"/>
                        </a:lnTo>
                      </a:path>
                    </a:pathLst>
                  </a:custGeom>
                  <a:solidFill>
                    <a:srgbClr val="4D4D4D"/>
                  </a:solidFill>
                  <a:ln w="9525" cap="rnd">
                    <a:noFill/>
                    <a:round/>
                    <a:headEnd/>
                    <a:tailEnd/>
                  </a:ln>
                  <a:effectLst/>
                </p:spPr>
                <p:txBody>
                  <a:bodyPr/>
                  <a:lstStyle/>
                  <a:p>
                    <a:endParaRPr lang="en-US"/>
                  </a:p>
                </p:txBody>
              </p:sp>
              <p:sp>
                <p:nvSpPr>
                  <p:cNvPr id="529448" name="Freeform 40"/>
                  <p:cNvSpPr>
                    <a:spLocks/>
                  </p:cNvSpPr>
                  <p:nvPr/>
                </p:nvSpPr>
                <p:spPr bwMode="auto">
                  <a:xfrm>
                    <a:off x="4290" y="3024"/>
                    <a:ext cx="370" cy="72"/>
                  </a:xfrm>
                  <a:custGeom>
                    <a:avLst/>
                    <a:gdLst/>
                    <a:ahLst/>
                    <a:cxnLst>
                      <a:cxn ang="0">
                        <a:pos x="2" y="0"/>
                      </a:cxn>
                      <a:cxn ang="0">
                        <a:pos x="0" y="10"/>
                      </a:cxn>
                      <a:cxn ang="0">
                        <a:pos x="91" y="27"/>
                      </a:cxn>
                      <a:cxn ang="0">
                        <a:pos x="183" y="41"/>
                      </a:cxn>
                      <a:cxn ang="0">
                        <a:pos x="369" y="71"/>
                      </a:cxn>
                      <a:cxn ang="0">
                        <a:pos x="369" y="59"/>
                      </a:cxn>
                      <a:cxn ang="0">
                        <a:pos x="185" y="27"/>
                      </a:cxn>
                      <a:cxn ang="0">
                        <a:pos x="2" y="0"/>
                      </a:cxn>
                    </a:cxnLst>
                    <a:rect l="0" t="0" r="r" b="b"/>
                    <a:pathLst>
                      <a:path w="370" h="72">
                        <a:moveTo>
                          <a:pt x="2" y="0"/>
                        </a:moveTo>
                        <a:lnTo>
                          <a:pt x="0" y="10"/>
                        </a:lnTo>
                        <a:lnTo>
                          <a:pt x="91" y="27"/>
                        </a:lnTo>
                        <a:lnTo>
                          <a:pt x="183" y="41"/>
                        </a:lnTo>
                        <a:lnTo>
                          <a:pt x="369" y="71"/>
                        </a:lnTo>
                        <a:lnTo>
                          <a:pt x="369" y="59"/>
                        </a:lnTo>
                        <a:lnTo>
                          <a:pt x="185" y="27"/>
                        </a:lnTo>
                        <a:lnTo>
                          <a:pt x="2" y="0"/>
                        </a:lnTo>
                      </a:path>
                    </a:pathLst>
                  </a:custGeom>
                  <a:solidFill>
                    <a:srgbClr val="4D4D4D"/>
                  </a:solidFill>
                  <a:ln w="9525" cap="rnd">
                    <a:noFill/>
                    <a:round/>
                    <a:headEnd/>
                    <a:tailEnd/>
                  </a:ln>
                  <a:effectLst/>
                </p:spPr>
                <p:txBody>
                  <a:bodyPr/>
                  <a:lstStyle/>
                  <a:p>
                    <a:endParaRPr lang="en-US"/>
                  </a:p>
                </p:txBody>
              </p:sp>
              <p:sp>
                <p:nvSpPr>
                  <p:cNvPr id="529449" name="Freeform 41"/>
                  <p:cNvSpPr>
                    <a:spLocks/>
                  </p:cNvSpPr>
                  <p:nvPr/>
                </p:nvSpPr>
                <p:spPr bwMode="auto">
                  <a:xfrm>
                    <a:off x="4317" y="2892"/>
                    <a:ext cx="127" cy="85"/>
                  </a:xfrm>
                  <a:custGeom>
                    <a:avLst/>
                    <a:gdLst/>
                    <a:ahLst/>
                    <a:cxnLst>
                      <a:cxn ang="0">
                        <a:pos x="25" y="0"/>
                      </a:cxn>
                      <a:cxn ang="0">
                        <a:pos x="14" y="2"/>
                      </a:cxn>
                      <a:cxn ang="0">
                        <a:pos x="7" y="5"/>
                      </a:cxn>
                      <a:cxn ang="0">
                        <a:pos x="2" y="15"/>
                      </a:cxn>
                      <a:cxn ang="0">
                        <a:pos x="0" y="28"/>
                      </a:cxn>
                      <a:cxn ang="0">
                        <a:pos x="0" y="40"/>
                      </a:cxn>
                      <a:cxn ang="0">
                        <a:pos x="3" y="52"/>
                      </a:cxn>
                      <a:cxn ang="0">
                        <a:pos x="8" y="61"/>
                      </a:cxn>
                      <a:cxn ang="0">
                        <a:pos x="16" y="66"/>
                      </a:cxn>
                      <a:cxn ang="0">
                        <a:pos x="26" y="69"/>
                      </a:cxn>
                      <a:cxn ang="0">
                        <a:pos x="39" y="73"/>
                      </a:cxn>
                      <a:cxn ang="0">
                        <a:pos x="63" y="80"/>
                      </a:cxn>
                      <a:cxn ang="0">
                        <a:pos x="88" y="84"/>
                      </a:cxn>
                      <a:cxn ang="0">
                        <a:pos x="100" y="82"/>
                      </a:cxn>
                      <a:cxn ang="0">
                        <a:pos x="110" y="82"/>
                      </a:cxn>
                      <a:cxn ang="0">
                        <a:pos x="117" y="76"/>
                      </a:cxn>
                      <a:cxn ang="0">
                        <a:pos x="122" y="69"/>
                      </a:cxn>
                      <a:cxn ang="0">
                        <a:pos x="126" y="61"/>
                      </a:cxn>
                      <a:cxn ang="0">
                        <a:pos x="126" y="50"/>
                      </a:cxn>
                      <a:cxn ang="0">
                        <a:pos x="126" y="40"/>
                      </a:cxn>
                      <a:cxn ang="0">
                        <a:pos x="123" y="29"/>
                      </a:cxn>
                      <a:cxn ang="0">
                        <a:pos x="120" y="22"/>
                      </a:cxn>
                      <a:cxn ang="0">
                        <a:pos x="114" y="15"/>
                      </a:cxn>
                      <a:cxn ang="0">
                        <a:pos x="104" y="10"/>
                      </a:cxn>
                      <a:cxn ang="0">
                        <a:pos x="94" y="7"/>
                      </a:cxn>
                      <a:cxn ang="0">
                        <a:pos x="70" y="3"/>
                      </a:cxn>
                      <a:cxn ang="0">
                        <a:pos x="46" y="2"/>
                      </a:cxn>
                      <a:cxn ang="0">
                        <a:pos x="25" y="0"/>
                      </a:cxn>
                      <a:cxn ang="0">
                        <a:pos x="28" y="7"/>
                      </a:cxn>
                      <a:cxn ang="0">
                        <a:pos x="18" y="7"/>
                      </a:cxn>
                      <a:cxn ang="0">
                        <a:pos x="12" y="14"/>
                      </a:cxn>
                      <a:cxn ang="0">
                        <a:pos x="7" y="21"/>
                      </a:cxn>
                      <a:cxn ang="0">
                        <a:pos x="6" y="33"/>
                      </a:cxn>
                      <a:cxn ang="0">
                        <a:pos x="6" y="43"/>
                      </a:cxn>
                      <a:cxn ang="0">
                        <a:pos x="8" y="54"/>
                      </a:cxn>
                      <a:cxn ang="0">
                        <a:pos x="13" y="63"/>
                      </a:cxn>
                      <a:cxn ang="0">
                        <a:pos x="21" y="66"/>
                      </a:cxn>
                      <a:cxn ang="0">
                        <a:pos x="31" y="69"/>
                      </a:cxn>
                      <a:cxn ang="0">
                        <a:pos x="42" y="72"/>
                      </a:cxn>
                      <a:cxn ang="0">
                        <a:pos x="65" y="79"/>
                      </a:cxn>
                      <a:cxn ang="0">
                        <a:pos x="88" y="82"/>
                      </a:cxn>
                      <a:cxn ang="0">
                        <a:pos x="99" y="82"/>
                      </a:cxn>
                      <a:cxn ang="0">
                        <a:pos x="108" y="79"/>
                      </a:cxn>
                      <a:cxn ang="0">
                        <a:pos x="114" y="75"/>
                      </a:cxn>
                      <a:cxn ang="0">
                        <a:pos x="118" y="68"/>
                      </a:cxn>
                      <a:cxn ang="0">
                        <a:pos x="121" y="61"/>
                      </a:cxn>
                      <a:cxn ang="0">
                        <a:pos x="123" y="50"/>
                      </a:cxn>
                      <a:cxn ang="0">
                        <a:pos x="123" y="40"/>
                      </a:cxn>
                      <a:cxn ang="0">
                        <a:pos x="121" y="33"/>
                      </a:cxn>
                      <a:cxn ang="0">
                        <a:pos x="116" y="26"/>
                      </a:cxn>
                      <a:cxn ang="0">
                        <a:pos x="110" y="22"/>
                      </a:cxn>
                      <a:cxn ang="0">
                        <a:pos x="91" y="15"/>
                      </a:cxn>
                      <a:cxn ang="0">
                        <a:pos x="70" y="14"/>
                      </a:cxn>
                      <a:cxn ang="0">
                        <a:pos x="48" y="10"/>
                      </a:cxn>
                      <a:cxn ang="0">
                        <a:pos x="28" y="7"/>
                      </a:cxn>
                      <a:cxn ang="0">
                        <a:pos x="25" y="0"/>
                      </a:cxn>
                    </a:cxnLst>
                    <a:rect l="0" t="0" r="r" b="b"/>
                    <a:pathLst>
                      <a:path w="127" h="85">
                        <a:moveTo>
                          <a:pt x="25" y="0"/>
                        </a:moveTo>
                        <a:lnTo>
                          <a:pt x="14" y="2"/>
                        </a:lnTo>
                        <a:lnTo>
                          <a:pt x="7" y="5"/>
                        </a:lnTo>
                        <a:lnTo>
                          <a:pt x="2" y="15"/>
                        </a:lnTo>
                        <a:lnTo>
                          <a:pt x="0" y="28"/>
                        </a:lnTo>
                        <a:lnTo>
                          <a:pt x="0" y="40"/>
                        </a:lnTo>
                        <a:lnTo>
                          <a:pt x="3" y="52"/>
                        </a:lnTo>
                        <a:lnTo>
                          <a:pt x="8" y="61"/>
                        </a:lnTo>
                        <a:lnTo>
                          <a:pt x="16" y="66"/>
                        </a:lnTo>
                        <a:lnTo>
                          <a:pt x="26" y="69"/>
                        </a:lnTo>
                        <a:lnTo>
                          <a:pt x="39" y="73"/>
                        </a:lnTo>
                        <a:lnTo>
                          <a:pt x="63" y="80"/>
                        </a:lnTo>
                        <a:lnTo>
                          <a:pt x="88" y="84"/>
                        </a:lnTo>
                        <a:lnTo>
                          <a:pt x="100" y="82"/>
                        </a:lnTo>
                        <a:lnTo>
                          <a:pt x="110" y="82"/>
                        </a:lnTo>
                        <a:lnTo>
                          <a:pt x="117" y="76"/>
                        </a:lnTo>
                        <a:lnTo>
                          <a:pt x="122" y="69"/>
                        </a:lnTo>
                        <a:lnTo>
                          <a:pt x="126" y="61"/>
                        </a:lnTo>
                        <a:lnTo>
                          <a:pt x="126" y="50"/>
                        </a:lnTo>
                        <a:lnTo>
                          <a:pt x="126" y="40"/>
                        </a:lnTo>
                        <a:lnTo>
                          <a:pt x="123" y="29"/>
                        </a:lnTo>
                        <a:lnTo>
                          <a:pt x="120" y="22"/>
                        </a:lnTo>
                        <a:lnTo>
                          <a:pt x="114" y="15"/>
                        </a:lnTo>
                        <a:lnTo>
                          <a:pt x="104" y="10"/>
                        </a:lnTo>
                        <a:lnTo>
                          <a:pt x="94" y="7"/>
                        </a:lnTo>
                        <a:lnTo>
                          <a:pt x="70" y="3"/>
                        </a:lnTo>
                        <a:lnTo>
                          <a:pt x="46" y="2"/>
                        </a:lnTo>
                        <a:lnTo>
                          <a:pt x="25" y="0"/>
                        </a:lnTo>
                        <a:lnTo>
                          <a:pt x="28" y="7"/>
                        </a:lnTo>
                        <a:lnTo>
                          <a:pt x="18" y="7"/>
                        </a:lnTo>
                        <a:lnTo>
                          <a:pt x="12" y="14"/>
                        </a:lnTo>
                        <a:lnTo>
                          <a:pt x="7" y="21"/>
                        </a:lnTo>
                        <a:lnTo>
                          <a:pt x="6" y="33"/>
                        </a:lnTo>
                        <a:lnTo>
                          <a:pt x="6" y="43"/>
                        </a:lnTo>
                        <a:lnTo>
                          <a:pt x="8" y="54"/>
                        </a:lnTo>
                        <a:lnTo>
                          <a:pt x="13" y="63"/>
                        </a:lnTo>
                        <a:lnTo>
                          <a:pt x="21" y="66"/>
                        </a:lnTo>
                        <a:lnTo>
                          <a:pt x="31" y="69"/>
                        </a:lnTo>
                        <a:lnTo>
                          <a:pt x="42" y="72"/>
                        </a:lnTo>
                        <a:lnTo>
                          <a:pt x="65" y="79"/>
                        </a:lnTo>
                        <a:lnTo>
                          <a:pt x="88" y="82"/>
                        </a:lnTo>
                        <a:lnTo>
                          <a:pt x="99" y="82"/>
                        </a:lnTo>
                        <a:lnTo>
                          <a:pt x="108" y="79"/>
                        </a:lnTo>
                        <a:lnTo>
                          <a:pt x="114" y="75"/>
                        </a:lnTo>
                        <a:lnTo>
                          <a:pt x="118" y="68"/>
                        </a:lnTo>
                        <a:lnTo>
                          <a:pt x="121" y="61"/>
                        </a:lnTo>
                        <a:lnTo>
                          <a:pt x="123" y="50"/>
                        </a:lnTo>
                        <a:lnTo>
                          <a:pt x="123" y="40"/>
                        </a:lnTo>
                        <a:lnTo>
                          <a:pt x="121" y="33"/>
                        </a:lnTo>
                        <a:lnTo>
                          <a:pt x="116" y="26"/>
                        </a:lnTo>
                        <a:lnTo>
                          <a:pt x="110" y="22"/>
                        </a:lnTo>
                        <a:lnTo>
                          <a:pt x="91" y="15"/>
                        </a:lnTo>
                        <a:lnTo>
                          <a:pt x="70" y="14"/>
                        </a:lnTo>
                        <a:lnTo>
                          <a:pt x="48" y="10"/>
                        </a:lnTo>
                        <a:lnTo>
                          <a:pt x="28" y="7"/>
                        </a:lnTo>
                        <a:lnTo>
                          <a:pt x="25" y="0"/>
                        </a:lnTo>
                      </a:path>
                    </a:pathLst>
                  </a:custGeom>
                  <a:solidFill>
                    <a:srgbClr val="333333"/>
                  </a:solidFill>
                  <a:ln w="9525" cap="rnd">
                    <a:noFill/>
                    <a:round/>
                    <a:headEnd/>
                    <a:tailEnd/>
                  </a:ln>
                  <a:effectLst/>
                </p:spPr>
                <p:txBody>
                  <a:bodyPr/>
                  <a:lstStyle/>
                  <a:p>
                    <a:endParaRPr lang="en-US"/>
                  </a:p>
                </p:txBody>
              </p:sp>
              <p:sp>
                <p:nvSpPr>
                  <p:cNvPr id="529450" name="Freeform 42"/>
                  <p:cNvSpPr>
                    <a:spLocks/>
                  </p:cNvSpPr>
                  <p:nvPr/>
                </p:nvSpPr>
                <p:spPr bwMode="auto">
                  <a:xfrm>
                    <a:off x="5001" y="3006"/>
                    <a:ext cx="160" cy="139"/>
                  </a:xfrm>
                  <a:custGeom>
                    <a:avLst/>
                    <a:gdLst/>
                    <a:ahLst/>
                    <a:cxnLst>
                      <a:cxn ang="0">
                        <a:pos x="139" y="3"/>
                      </a:cxn>
                      <a:cxn ang="0">
                        <a:pos x="103" y="9"/>
                      </a:cxn>
                      <a:cxn ang="0">
                        <a:pos x="77" y="12"/>
                      </a:cxn>
                      <a:cxn ang="0">
                        <a:pos x="51" y="16"/>
                      </a:cxn>
                      <a:cxn ang="0">
                        <a:pos x="17" y="21"/>
                      </a:cxn>
                      <a:cxn ang="0">
                        <a:pos x="0" y="22"/>
                      </a:cxn>
                      <a:cxn ang="0">
                        <a:pos x="2" y="31"/>
                      </a:cxn>
                      <a:cxn ang="0">
                        <a:pos x="4" y="38"/>
                      </a:cxn>
                      <a:cxn ang="0">
                        <a:pos x="5" y="54"/>
                      </a:cxn>
                      <a:cxn ang="0">
                        <a:pos x="8" y="57"/>
                      </a:cxn>
                      <a:cxn ang="0">
                        <a:pos x="10" y="67"/>
                      </a:cxn>
                      <a:cxn ang="0">
                        <a:pos x="13" y="80"/>
                      </a:cxn>
                      <a:cxn ang="0">
                        <a:pos x="15" y="90"/>
                      </a:cxn>
                      <a:cxn ang="0">
                        <a:pos x="18" y="102"/>
                      </a:cxn>
                      <a:cxn ang="0">
                        <a:pos x="20" y="108"/>
                      </a:cxn>
                      <a:cxn ang="0">
                        <a:pos x="21" y="113"/>
                      </a:cxn>
                      <a:cxn ang="0">
                        <a:pos x="22" y="120"/>
                      </a:cxn>
                      <a:cxn ang="0">
                        <a:pos x="25" y="128"/>
                      </a:cxn>
                      <a:cxn ang="0">
                        <a:pos x="26" y="134"/>
                      </a:cxn>
                      <a:cxn ang="0">
                        <a:pos x="35" y="138"/>
                      </a:cxn>
                      <a:cxn ang="0">
                        <a:pos x="55" y="132"/>
                      </a:cxn>
                      <a:cxn ang="0">
                        <a:pos x="94" y="128"/>
                      </a:cxn>
                      <a:cxn ang="0">
                        <a:pos x="112" y="127"/>
                      </a:cxn>
                      <a:cxn ang="0">
                        <a:pos x="114" y="120"/>
                      </a:cxn>
                      <a:cxn ang="0">
                        <a:pos x="116" y="115"/>
                      </a:cxn>
                      <a:cxn ang="0">
                        <a:pos x="117" y="109"/>
                      </a:cxn>
                      <a:cxn ang="0">
                        <a:pos x="119" y="108"/>
                      </a:cxn>
                      <a:cxn ang="0">
                        <a:pos x="122" y="101"/>
                      </a:cxn>
                      <a:cxn ang="0">
                        <a:pos x="123" y="95"/>
                      </a:cxn>
                      <a:cxn ang="0">
                        <a:pos x="124" y="90"/>
                      </a:cxn>
                      <a:cxn ang="0">
                        <a:pos x="127" y="87"/>
                      </a:cxn>
                      <a:cxn ang="0">
                        <a:pos x="129" y="81"/>
                      </a:cxn>
                      <a:cxn ang="0">
                        <a:pos x="130" y="77"/>
                      </a:cxn>
                      <a:cxn ang="0">
                        <a:pos x="131" y="71"/>
                      </a:cxn>
                      <a:cxn ang="0">
                        <a:pos x="134" y="67"/>
                      </a:cxn>
                      <a:cxn ang="0">
                        <a:pos x="136" y="60"/>
                      </a:cxn>
                      <a:cxn ang="0">
                        <a:pos x="137" y="57"/>
                      </a:cxn>
                      <a:cxn ang="0">
                        <a:pos x="138" y="50"/>
                      </a:cxn>
                      <a:cxn ang="0">
                        <a:pos x="142" y="49"/>
                      </a:cxn>
                      <a:cxn ang="0">
                        <a:pos x="143" y="42"/>
                      </a:cxn>
                      <a:cxn ang="0">
                        <a:pos x="144" y="38"/>
                      </a:cxn>
                      <a:cxn ang="0">
                        <a:pos x="145" y="31"/>
                      </a:cxn>
                      <a:cxn ang="0">
                        <a:pos x="148" y="26"/>
                      </a:cxn>
                      <a:cxn ang="0">
                        <a:pos x="150" y="22"/>
                      </a:cxn>
                      <a:cxn ang="0">
                        <a:pos x="151" y="17"/>
                      </a:cxn>
                      <a:cxn ang="0">
                        <a:pos x="154" y="14"/>
                      </a:cxn>
                      <a:cxn ang="0">
                        <a:pos x="155" y="9"/>
                      </a:cxn>
                      <a:cxn ang="0">
                        <a:pos x="156" y="3"/>
                      </a:cxn>
                      <a:cxn ang="0">
                        <a:pos x="159" y="2"/>
                      </a:cxn>
                    </a:cxnLst>
                    <a:rect l="0" t="0" r="r" b="b"/>
                    <a:pathLst>
                      <a:path w="160" h="139">
                        <a:moveTo>
                          <a:pt x="157" y="0"/>
                        </a:moveTo>
                        <a:lnTo>
                          <a:pt x="157" y="2"/>
                        </a:lnTo>
                        <a:lnTo>
                          <a:pt x="139" y="3"/>
                        </a:lnTo>
                        <a:lnTo>
                          <a:pt x="122" y="5"/>
                        </a:lnTo>
                        <a:lnTo>
                          <a:pt x="103" y="7"/>
                        </a:lnTo>
                        <a:lnTo>
                          <a:pt x="103" y="9"/>
                        </a:lnTo>
                        <a:lnTo>
                          <a:pt x="86" y="10"/>
                        </a:lnTo>
                        <a:lnTo>
                          <a:pt x="86" y="12"/>
                        </a:lnTo>
                        <a:lnTo>
                          <a:pt x="77" y="12"/>
                        </a:lnTo>
                        <a:lnTo>
                          <a:pt x="69" y="12"/>
                        </a:lnTo>
                        <a:lnTo>
                          <a:pt x="69" y="14"/>
                        </a:lnTo>
                        <a:lnTo>
                          <a:pt x="51" y="16"/>
                        </a:lnTo>
                        <a:lnTo>
                          <a:pt x="34" y="17"/>
                        </a:lnTo>
                        <a:lnTo>
                          <a:pt x="34" y="19"/>
                        </a:lnTo>
                        <a:lnTo>
                          <a:pt x="17" y="21"/>
                        </a:lnTo>
                        <a:lnTo>
                          <a:pt x="17" y="22"/>
                        </a:lnTo>
                        <a:lnTo>
                          <a:pt x="7" y="22"/>
                        </a:lnTo>
                        <a:lnTo>
                          <a:pt x="0" y="22"/>
                        </a:lnTo>
                        <a:lnTo>
                          <a:pt x="1" y="28"/>
                        </a:lnTo>
                        <a:lnTo>
                          <a:pt x="2" y="28"/>
                        </a:lnTo>
                        <a:lnTo>
                          <a:pt x="2" y="31"/>
                        </a:lnTo>
                        <a:lnTo>
                          <a:pt x="3" y="31"/>
                        </a:lnTo>
                        <a:lnTo>
                          <a:pt x="3" y="38"/>
                        </a:lnTo>
                        <a:lnTo>
                          <a:pt x="4" y="38"/>
                        </a:lnTo>
                        <a:lnTo>
                          <a:pt x="4" y="47"/>
                        </a:lnTo>
                        <a:lnTo>
                          <a:pt x="5" y="47"/>
                        </a:lnTo>
                        <a:lnTo>
                          <a:pt x="5" y="54"/>
                        </a:lnTo>
                        <a:lnTo>
                          <a:pt x="7" y="54"/>
                        </a:lnTo>
                        <a:lnTo>
                          <a:pt x="7" y="57"/>
                        </a:lnTo>
                        <a:lnTo>
                          <a:pt x="8" y="57"/>
                        </a:lnTo>
                        <a:lnTo>
                          <a:pt x="8" y="60"/>
                        </a:lnTo>
                        <a:lnTo>
                          <a:pt x="9" y="60"/>
                        </a:lnTo>
                        <a:lnTo>
                          <a:pt x="10" y="67"/>
                        </a:lnTo>
                        <a:lnTo>
                          <a:pt x="12" y="77"/>
                        </a:lnTo>
                        <a:lnTo>
                          <a:pt x="13" y="77"/>
                        </a:lnTo>
                        <a:lnTo>
                          <a:pt x="13" y="80"/>
                        </a:lnTo>
                        <a:lnTo>
                          <a:pt x="13" y="83"/>
                        </a:lnTo>
                        <a:lnTo>
                          <a:pt x="14" y="83"/>
                        </a:lnTo>
                        <a:lnTo>
                          <a:pt x="15" y="90"/>
                        </a:lnTo>
                        <a:lnTo>
                          <a:pt x="17" y="90"/>
                        </a:lnTo>
                        <a:lnTo>
                          <a:pt x="18" y="97"/>
                        </a:lnTo>
                        <a:lnTo>
                          <a:pt x="18" y="102"/>
                        </a:lnTo>
                        <a:lnTo>
                          <a:pt x="19" y="102"/>
                        </a:lnTo>
                        <a:lnTo>
                          <a:pt x="19" y="108"/>
                        </a:lnTo>
                        <a:lnTo>
                          <a:pt x="20" y="108"/>
                        </a:lnTo>
                        <a:lnTo>
                          <a:pt x="20" y="111"/>
                        </a:lnTo>
                        <a:lnTo>
                          <a:pt x="20" y="113"/>
                        </a:lnTo>
                        <a:lnTo>
                          <a:pt x="21" y="113"/>
                        </a:lnTo>
                        <a:lnTo>
                          <a:pt x="21" y="118"/>
                        </a:lnTo>
                        <a:lnTo>
                          <a:pt x="22" y="118"/>
                        </a:lnTo>
                        <a:lnTo>
                          <a:pt x="22" y="120"/>
                        </a:lnTo>
                        <a:lnTo>
                          <a:pt x="24" y="120"/>
                        </a:lnTo>
                        <a:lnTo>
                          <a:pt x="24" y="128"/>
                        </a:lnTo>
                        <a:lnTo>
                          <a:pt x="25" y="128"/>
                        </a:lnTo>
                        <a:lnTo>
                          <a:pt x="25" y="130"/>
                        </a:lnTo>
                        <a:lnTo>
                          <a:pt x="26" y="130"/>
                        </a:lnTo>
                        <a:lnTo>
                          <a:pt x="26" y="134"/>
                        </a:lnTo>
                        <a:lnTo>
                          <a:pt x="27" y="134"/>
                        </a:lnTo>
                        <a:lnTo>
                          <a:pt x="27" y="138"/>
                        </a:lnTo>
                        <a:lnTo>
                          <a:pt x="35" y="138"/>
                        </a:lnTo>
                        <a:lnTo>
                          <a:pt x="35" y="135"/>
                        </a:lnTo>
                        <a:lnTo>
                          <a:pt x="55" y="134"/>
                        </a:lnTo>
                        <a:lnTo>
                          <a:pt x="55" y="132"/>
                        </a:lnTo>
                        <a:lnTo>
                          <a:pt x="75" y="132"/>
                        </a:lnTo>
                        <a:lnTo>
                          <a:pt x="75" y="130"/>
                        </a:lnTo>
                        <a:lnTo>
                          <a:pt x="94" y="128"/>
                        </a:lnTo>
                        <a:lnTo>
                          <a:pt x="103" y="128"/>
                        </a:lnTo>
                        <a:lnTo>
                          <a:pt x="103" y="127"/>
                        </a:lnTo>
                        <a:lnTo>
                          <a:pt x="112" y="127"/>
                        </a:lnTo>
                        <a:lnTo>
                          <a:pt x="113" y="122"/>
                        </a:lnTo>
                        <a:lnTo>
                          <a:pt x="114" y="122"/>
                        </a:lnTo>
                        <a:lnTo>
                          <a:pt x="114" y="120"/>
                        </a:lnTo>
                        <a:lnTo>
                          <a:pt x="114" y="118"/>
                        </a:lnTo>
                        <a:lnTo>
                          <a:pt x="116" y="118"/>
                        </a:lnTo>
                        <a:lnTo>
                          <a:pt x="116" y="115"/>
                        </a:lnTo>
                        <a:lnTo>
                          <a:pt x="117" y="115"/>
                        </a:lnTo>
                        <a:lnTo>
                          <a:pt x="117" y="113"/>
                        </a:lnTo>
                        <a:lnTo>
                          <a:pt x="117" y="109"/>
                        </a:lnTo>
                        <a:lnTo>
                          <a:pt x="118" y="109"/>
                        </a:lnTo>
                        <a:lnTo>
                          <a:pt x="118" y="108"/>
                        </a:lnTo>
                        <a:lnTo>
                          <a:pt x="119" y="108"/>
                        </a:lnTo>
                        <a:lnTo>
                          <a:pt x="119" y="104"/>
                        </a:lnTo>
                        <a:lnTo>
                          <a:pt x="122" y="102"/>
                        </a:lnTo>
                        <a:lnTo>
                          <a:pt x="122" y="101"/>
                        </a:lnTo>
                        <a:lnTo>
                          <a:pt x="122" y="97"/>
                        </a:lnTo>
                        <a:lnTo>
                          <a:pt x="123" y="97"/>
                        </a:lnTo>
                        <a:lnTo>
                          <a:pt x="123" y="95"/>
                        </a:lnTo>
                        <a:lnTo>
                          <a:pt x="124" y="95"/>
                        </a:lnTo>
                        <a:lnTo>
                          <a:pt x="124" y="94"/>
                        </a:lnTo>
                        <a:lnTo>
                          <a:pt x="124" y="90"/>
                        </a:lnTo>
                        <a:lnTo>
                          <a:pt x="125" y="90"/>
                        </a:lnTo>
                        <a:lnTo>
                          <a:pt x="125" y="87"/>
                        </a:lnTo>
                        <a:lnTo>
                          <a:pt x="127" y="87"/>
                        </a:lnTo>
                        <a:lnTo>
                          <a:pt x="127" y="83"/>
                        </a:lnTo>
                        <a:lnTo>
                          <a:pt x="129" y="83"/>
                        </a:lnTo>
                        <a:lnTo>
                          <a:pt x="129" y="81"/>
                        </a:lnTo>
                        <a:lnTo>
                          <a:pt x="129" y="78"/>
                        </a:lnTo>
                        <a:lnTo>
                          <a:pt x="130" y="78"/>
                        </a:lnTo>
                        <a:lnTo>
                          <a:pt x="130" y="77"/>
                        </a:lnTo>
                        <a:lnTo>
                          <a:pt x="130" y="73"/>
                        </a:lnTo>
                        <a:lnTo>
                          <a:pt x="131" y="73"/>
                        </a:lnTo>
                        <a:lnTo>
                          <a:pt x="131" y="71"/>
                        </a:lnTo>
                        <a:lnTo>
                          <a:pt x="132" y="71"/>
                        </a:lnTo>
                        <a:lnTo>
                          <a:pt x="132" y="67"/>
                        </a:lnTo>
                        <a:lnTo>
                          <a:pt x="134" y="67"/>
                        </a:lnTo>
                        <a:lnTo>
                          <a:pt x="134" y="64"/>
                        </a:lnTo>
                        <a:lnTo>
                          <a:pt x="134" y="60"/>
                        </a:lnTo>
                        <a:lnTo>
                          <a:pt x="136" y="60"/>
                        </a:lnTo>
                        <a:lnTo>
                          <a:pt x="136" y="59"/>
                        </a:lnTo>
                        <a:lnTo>
                          <a:pt x="137" y="59"/>
                        </a:lnTo>
                        <a:lnTo>
                          <a:pt x="137" y="57"/>
                        </a:lnTo>
                        <a:lnTo>
                          <a:pt x="138" y="57"/>
                        </a:lnTo>
                        <a:lnTo>
                          <a:pt x="138" y="54"/>
                        </a:lnTo>
                        <a:lnTo>
                          <a:pt x="138" y="50"/>
                        </a:lnTo>
                        <a:lnTo>
                          <a:pt x="140" y="50"/>
                        </a:lnTo>
                        <a:lnTo>
                          <a:pt x="140" y="49"/>
                        </a:lnTo>
                        <a:lnTo>
                          <a:pt x="142" y="49"/>
                        </a:lnTo>
                        <a:lnTo>
                          <a:pt x="142" y="45"/>
                        </a:lnTo>
                        <a:lnTo>
                          <a:pt x="142" y="42"/>
                        </a:lnTo>
                        <a:lnTo>
                          <a:pt x="143" y="42"/>
                        </a:lnTo>
                        <a:lnTo>
                          <a:pt x="143" y="40"/>
                        </a:lnTo>
                        <a:lnTo>
                          <a:pt x="144" y="40"/>
                        </a:lnTo>
                        <a:lnTo>
                          <a:pt x="144" y="38"/>
                        </a:lnTo>
                        <a:lnTo>
                          <a:pt x="145" y="38"/>
                        </a:lnTo>
                        <a:lnTo>
                          <a:pt x="145" y="35"/>
                        </a:lnTo>
                        <a:lnTo>
                          <a:pt x="145" y="31"/>
                        </a:lnTo>
                        <a:lnTo>
                          <a:pt x="148" y="31"/>
                        </a:lnTo>
                        <a:lnTo>
                          <a:pt x="148" y="28"/>
                        </a:lnTo>
                        <a:lnTo>
                          <a:pt x="148" y="26"/>
                        </a:lnTo>
                        <a:lnTo>
                          <a:pt x="149" y="26"/>
                        </a:lnTo>
                        <a:lnTo>
                          <a:pt x="149" y="22"/>
                        </a:lnTo>
                        <a:lnTo>
                          <a:pt x="150" y="22"/>
                        </a:lnTo>
                        <a:lnTo>
                          <a:pt x="150" y="21"/>
                        </a:lnTo>
                        <a:lnTo>
                          <a:pt x="151" y="21"/>
                        </a:lnTo>
                        <a:lnTo>
                          <a:pt x="151" y="17"/>
                        </a:lnTo>
                        <a:lnTo>
                          <a:pt x="153" y="17"/>
                        </a:lnTo>
                        <a:lnTo>
                          <a:pt x="153" y="16"/>
                        </a:lnTo>
                        <a:lnTo>
                          <a:pt x="154" y="14"/>
                        </a:lnTo>
                        <a:lnTo>
                          <a:pt x="154" y="12"/>
                        </a:lnTo>
                        <a:lnTo>
                          <a:pt x="155" y="12"/>
                        </a:lnTo>
                        <a:lnTo>
                          <a:pt x="155" y="9"/>
                        </a:lnTo>
                        <a:lnTo>
                          <a:pt x="155" y="5"/>
                        </a:lnTo>
                        <a:lnTo>
                          <a:pt x="156" y="5"/>
                        </a:lnTo>
                        <a:lnTo>
                          <a:pt x="156" y="3"/>
                        </a:lnTo>
                        <a:lnTo>
                          <a:pt x="157" y="3"/>
                        </a:lnTo>
                        <a:lnTo>
                          <a:pt x="157" y="2"/>
                        </a:lnTo>
                        <a:lnTo>
                          <a:pt x="159" y="2"/>
                        </a:lnTo>
                        <a:lnTo>
                          <a:pt x="159" y="0"/>
                        </a:lnTo>
                        <a:lnTo>
                          <a:pt x="157" y="0"/>
                        </a:lnTo>
                      </a:path>
                    </a:pathLst>
                  </a:custGeom>
                  <a:solidFill>
                    <a:srgbClr val="D0CDCD"/>
                  </a:solidFill>
                  <a:ln w="9525" cap="rnd">
                    <a:noFill/>
                    <a:round/>
                    <a:headEnd/>
                    <a:tailEnd/>
                  </a:ln>
                  <a:effectLst/>
                </p:spPr>
                <p:txBody>
                  <a:bodyPr/>
                  <a:lstStyle/>
                  <a:p>
                    <a:endParaRPr lang="en-US"/>
                  </a:p>
                </p:txBody>
              </p:sp>
              <p:sp>
                <p:nvSpPr>
                  <p:cNvPr id="529451" name="Freeform 43"/>
                  <p:cNvSpPr>
                    <a:spLocks/>
                  </p:cNvSpPr>
                  <p:nvPr/>
                </p:nvSpPr>
                <p:spPr bwMode="auto">
                  <a:xfrm>
                    <a:off x="4989" y="2894"/>
                    <a:ext cx="176" cy="139"/>
                  </a:xfrm>
                  <a:custGeom>
                    <a:avLst/>
                    <a:gdLst/>
                    <a:ahLst/>
                    <a:cxnLst>
                      <a:cxn ang="0">
                        <a:pos x="150" y="1"/>
                      </a:cxn>
                      <a:cxn ang="0">
                        <a:pos x="131" y="3"/>
                      </a:cxn>
                      <a:cxn ang="0">
                        <a:pos x="110" y="6"/>
                      </a:cxn>
                      <a:cxn ang="0">
                        <a:pos x="72" y="10"/>
                      </a:cxn>
                      <a:cxn ang="0">
                        <a:pos x="52" y="11"/>
                      </a:cxn>
                      <a:cxn ang="0">
                        <a:pos x="42" y="13"/>
                      </a:cxn>
                      <a:cxn ang="0">
                        <a:pos x="33" y="15"/>
                      </a:cxn>
                      <a:cxn ang="0">
                        <a:pos x="21" y="34"/>
                      </a:cxn>
                      <a:cxn ang="0">
                        <a:pos x="19" y="36"/>
                      </a:cxn>
                      <a:cxn ang="0">
                        <a:pos x="2" y="58"/>
                      </a:cxn>
                      <a:cxn ang="0">
                        <a:pos x="1" y="61"/>
                      </a:cxn>
                      <a:cxn ang="0">
                        <a:pos x="0" y="64"/>
                      </a:cxn>
                      <a:cxn ang="0">
                        <a:pos x="0" y="81"/>
                      </a:cxn>
                      <a:cxn ang="0">
                        <a:pos x="2" y="90"/>
                      </a:cxn>
                      <a:cxn ang="0">
                        <a:pos x="3" y="94"/>
                      </a:cxn>
                      <a:cxn ang="0">
                        <a:pos x="4" y="102"/>
                      </a:cxn>
                      <a:cxn ang="0">
                        <a:pos x="5" y="108"/>
                      </a:cxn>
                      <a:cxn ang="0">
                        <a:pos x="7" y="118"/>
                      </a:cxn>
                      <a:cxn ang="0">
                        <a:pos x="8" y="125"/>
                      </a:cxn>
                      <a:cxn ang="0">
                        <a:pos x="10" y="132"/>
                      </a:cxn>
                      <a:cxn ang="0">
                        <a:pos x="18" y="138"/>
                      </a:cxn>
                      <a:cxn ang="0">
                        <a:pos x="36" y="135"/>
                      </a:cxn>
                      <a:cxn ang="0">
                        <a:pos x="54" y="132"/>
                      </a:cxn>
                      <a:cxn ang="0">
                        <a:pos x="72" y="129"/>
                      </a:cxn>
                      <a:cxn ang="0">
                        <a:pos x="80" y="127"/>
                      </a:cxn>
                      <a:cxn ang="0">
                        <a:pos x="89" y="125"/>
                      </a:cxn>
                      <a:cxn ang="0">
                        <a:pos x="107" y="123"/>
                      </a:cxn>
                      <a:cxn ang="0">
                        <a:pos x="125" y="120"/>
                      </a:cxn>
                      <a:cxn ang="0">
                        <a:pos x="160" y="116"/>
                      </a:cxn>
                      <a:cxn ang="0">
                        <a:pos x="171" y="111"/>
                      </a:cxn>
                      <a:cxn ang="0">
                        <a:pos x="172" y="108"/>
                      </a:cxn>
                      <a:cxn ang="0">
                        <a:pos x="173" y="104"/>
                      </a:cxn>
                      <a:cxn ang="0">
                        <a:pos x="175" y="102"/>
                      </a:cxn>
                      <a:cxn ang="0">
                        <a:pos x="173" y="90"/>
                      </a:cxn>
                      <a:cxn ang="0">
                        <a:pos x="172" y="83"/>
                      </a:cxn>
                      <a:cxn ang="0">
                        <a:pos x="171" y="76"/>
                      </a:cxn>
                      <a:cxn ang="0">
                        <a:pos x="168" y="69"/>
                      </a:cxn>
                      <a:cxn ang="0">
                        <a:pos x="166" y="54"/>
                      </a:cxn>
                      <a:cxn ang="0">
                        <a:pos x="165" y="44"/>
                      </a:cxn>
                      <a:cxn ang="0">
                        <a:pos x="163" y="41"/>
                      </a:cxn>
                      <a:cxn ang="0">
                        <a:pos x="162" y="38"/>
                      </a:cxn>
                      <a:cxn ang="0">
                        <a:pos x="160" y="31"/>
                      </a:cxn>
                      <a:cxn ang="0">
                        <a:pos x="157" y="24"/>
                      </a:cxn>
                      <a:cxn ang="0">
                        <a:pos x="156" y="15"/>
                      </a:cxn>
                      <a:cxn ang="0">
                        <a:pos x="154" y="8"/>
                      </a:cxn>
                      <a:cxn ang="0">
                        <a:pos x="150" y="0"/>
                      </a:cxn>
                    </a:cxnLst>
                    <a:rect l="0" t="0" r="r" b="b"/>
                    <a:pathLst>
                      <a:path w="176" h="139">
                        <a:moveTo>
                          <a:pt x="150" y="0"/>
                        </a:moveTo>
                        <a:lnTo>
                          <a:pt x="150" y="1"/>
                        </a:lnTo>
                        <a:lnTo>
                          <a:pt x="131" y="1"/>
                        </a:lnTo>
                        <a:lnTo>
                          <a:pt x="131" y="3"/>
                        </a:lnTo>
                        <a:lnTo>
                          <a:pt x="110" y="4"/>
                        </a:lnTo>
                        <a:lnTo>
                          <a:pt x="110" y="6"/>
                        </a:lnTo>
                        <a:lnTo>
                          <a:pt x="91" y="8"/>
                        </a:lnTo>
                        <a:lnTo>
                          <a:pt x="72" y="10"/>
                        </a:lnTo>
                        <a:lnTo>
                          <a:pt x="72" y="11"/>
                        </a:lnTo>
                        <a:lnTo>
                          <a:pt x="52" y="11"/>
                        </a:lnTo>
                        <a:lnTo>
                          <a:pt x="52" y="13"/>
                        </a:lnTo>
                        <a:lnTo>
                          <a:pt x="42" y="13"/>
                        </a:lnTo>
                        <a:lnTo>
                          <a:pt x="42" y="15"/>
                        </a:lnTo>
                        <a:lnTo>
                          <a:pt x="33" y="15"/>
                        </a:lnTo>
                        <a:lnTo>
                          <a:pt x="33" y="17"/>
                        </a:lnTo>
                        <a:lnTo>
                          <a:pt x="21" y="34"/>
                        </a:lnTo>
                        <a:lnTo>
                          <a:pt x="19" y="34"/>
                        </a:lnTo>
                        <a:lnTo>
                          <a:pt x="19" y="36"/>
                        </a:lnTo>
                        <a:lnTo>
                          <a:pt x="4" y="55"/>
                        </a:lnTo>
                        <a:lnTo>
                          <a:pt x="2" y="58"/>
                        </a:lnTo>
                        <a:lnTo>
                          <a:pt x="2" y="61"/>
                        </a:lnTo>
                        <a:lnTo>
                          <a:pt x="1" y="61"/>
                        </a:lnTo>
                        <a:lnTo>
                          <a:pt x="1" y="64"/>
                        </a:lnTo>
                        <a:lnTo>
                          <a:pt x="0" y="64"/>
                        </a:lnTo>
                        <a:lnTo>
                          <a:pt x="0" y="69"/>
                        </a:lnTo>
                        <a:lnTo>
                          <a:pt x="0" y="81"/>
                        </a:lnTo>
                        <a:lnTo>
                          <a:pt x="1" y="90"/>
                        </a:lnTo>
                        <a:lnTo>
                          <a:pt x="2" y="90"/>
                        </a:lnTo>
                        <a:lnTo>
                          <a:pt x="2" y="94"/>
                        </a:lnTo>
                        <a:lnTo>
                          <a:pt x="3" y="94"/>
                        </a:lnTo>
                        <a:lnTo>
                          <a:pt x="3" y="102"/>
                        </a:lnTo>
                        <a:lnTo>
                          <a:pt x="4" y="102"/>
                        </a:lnTo>
                        <a:lnTo>
                          <a:pt x="4" y="108"/>
                        </a:lnTo>
                        <a:lnTo>
                          <a:pt x="5" y="108"/>
                        </a:lnTo>
                        <a:lnTo>
                          <a:pt x="7" y="116"/>
                        </a:lnTo>
                        <a:lnTo>
                          <a:pt x="7" y="118"/>
                        </a:lnTo>
                        <a:lnTo>
                          <a:pt x="8" y="118"/>
                        </a:lnTo>
                        <a:lnTo>
                          <a:pt x="8" y="125"/>
                        </a:lnTo>
                        <a:lnTo>
                          <a:pt x="9" y="125"/>
                        </a:lnTo>
                        <a:lnTo>
                          <a:pt x="10" y="132"/>
                        </a:lnTo>
                        <a:lnTo>
                          <a:pt x="10" y="138"/>
                        </a:lnTo>
                        <a:lnTo>
                          <a:pt x="18" y="138"/>
                        </a:lnTo>
                        <a:lnTo>
                          <a:pt x="18" y="135"/>
                        </a:lnTo>
                        <a:lnTo>
                          <a:pt x="36" y="135"/>
                        </a:lnTo>
                        <a:lnTo>
                          <a:pt x="36" y="134"/>
                        </a:lnTo>
                        <a:lnTo>
                          <a:pt x="54" y="132"/>
                        </a:lnTo>
                        <a:lnTo>
                          <a:pt x="54" y="130"/>
                        </a:lnTo>
                        <a:lnTo>
                          <a:pt x="72" y="129"/>
                        </a:lnTo>
                        <a:lnTo>
                          <a:pt x="80" y="129"/>
                        </a:lnTo>
                        <a:lnTo>
                          <a:pt x="80" y="127"/>
                        </a:lnTo>
                        <a:lnTo>
                          <a:pt x="89" y="127"/>
                        </a:lnTo>
                        <a:lnTo>
                          <a:pt x="89" y="125"/>
                        </a:lnTo>
                        <a:lnTo>
                          <a:pt x="107" y="125"/>
                        </a:lnTo>
                        <a:lnTo>
                          <a:pt x="107" y="123"/>
                        </a:lnTo>
                        <a:lnTo>
                          <a:pt x="125" y="122"/>
                        </a:lnTo>
                        <a:lnTo>
                          <a:pt x="125" y="120"/>
                        </a:lnTo>
                        <a:lnTo>
                          <a:pt x="142" y="118"/>
                        </a:lnTo>
                        <a:lnTo>
                          <a:pt x="160" y="116"/>
                        </a:lnTo>
                        <a:lnTo>
                          <a:pt x="170" y="116"/>
                        </a:lnTo>
                        <a:lnTo>
                          <a:pt x="171" y="111"/>
                        </a:lnTo>
                        <a:lnTo>
                          <a:pt x="172" y="111"/>
                        </a:lnTo>
                        <a:lnTo>
                          <a:pt x="172" y="108"/>
                        </a:lnTo>
                        <a:lnTo>
                          <a:pt x="172" y="104"/>
                        </a:lnTo>
                        <a:lnTo>
                          <a:pt x="173" y="104"/>
                        </a:lnTo>
                        <a:lnTo>
                          <a:pt x="173" y="102"/>
                        </a:lnTo>
                        <a:lnTo>
                          <a:pt x="175" y="102"/>
                        </a:lnTo>
                        <a:lnTo>
                          <a:pt x="175" y="90"/>
                        </a:lnTo>
                        <a:lnTo>
                          <a:pt x="173" y="90"/>
                        </a:lnTo>
                        <a:lnTo>
                          <a:pt x="173" y="83"/>
                        </a:lnTo>
                        <a:lnTo>
                          <a:pt x="172" y="83"/>
                        </a:lnTo>
                        <a:lnTo>
                          <a:pt x="172" y="76"/>
                        </a:lnTo>
                        <a:lnTo>
                          <a:pt x="171" y="76"/>
                        </a:lnTo>
                        <a:lnTo>
                          <a:pt x="170" y="69"/>
                        </a:lnTo>
                        <a:lnTo>
                          <a:pt x="168" y="69"/>
                        </a:lnTo>
                        <a:lnTo>
                          <a:pt x="167" y="61"/>
                        </a:lnTo>
                        <a:lnTo>
                          <a:pt x="166" y="54"/>
                        </a:lnTo>
                        <a:lnTo>
                          <a:pt x="165" y="54"/>
                        </a:lnTo>
                        <a:lnTo>
                          <a:pt x="165" y="44"/>
                        </a:lnTo>
                        <a:lnTo>
                          <a:pt x="163" y="44"/>
                        </a:lnTo>
                        <a:lnTo>
                          <a:pt x="163" y="41"/>
                        </a:lnTo>
                        <a:lnTo>
                          <a:pt x="162" y="41"/>
                        </a:lnTo>
                        <a:lnTo>
                          <a:pt x="162" y="38"/>
                        </a:lnTo>
                        <a:lnTo>
                          <a:pt x="161" y="38"/>
                        </a:lnTo>
                        <a:lnTo>
                          <a:pt x="160" y="31"/>
                        </a:lnTo>
                        <a:lnTo>
                          <a:pt x="159" y="24"/>
                        </a:lnTo>
                        <a:lnTo>
                          <a:pt x="157" y="24"/>
                        </a:lnTo>
                        <a:lnTo>
                          <a:pt x="157" y="15"/>
                        </a:lnTo>
                        <a:lnTo>
                          <a:pt x="156" y="15"/>
                        </a:lnTo>
                        <a:lnTo>
                          <a:pt x="155" y="8"/>
                        </a:lnTo>
                        <a:lnTo>
                          <a:pt x="154" y="8"/>
                        </a:lnTo>
                        <a:lnTo>
                          <a:pt x="154" y="0"/>
                        </a:lnTo>
                        <a:lnTo>
                          <a:pt x="150" y="0"/>
                        </a:lnTo>
                      </a:path>
                    </a:pathLst>
                  </a:custGeom>
                  <a:solidFill>
                    <a:srgbClr val="C1BCBC"/>
                  </a:solidFill>
                  <a:ln w="9525" cap="rnd">
                    <a:noFill/>
                    <a:round/>
                    <a:headEnd/>
                    <a:tailEnd/>
                  </a:ln>
                  <a:effectLst/>
                </p:spPr>
                <p:txBody>
                  <a:bodyPr/>
                  <a:lstStyle/>
                  <a:p>
                    <a:endParaRPr lang="en-US"/>
                  </a:p>
                </p:txBody>
              </p:sp>
            </p:grpSp>
            <p:sp>
              <p:nvSpPr>
                <p:cNvPr id="529452" name="Freeform 44"/>
                <p:cNvSpPr>
                  <a:spLocks/>
                </p:cNvSpPr>
                <p:nvPr/>
              </p:nvSpPr>
              <p:spPr bwMode="auto">
                <a:xfrm>
                  <a:off x="5018" y="2794"/>
                  <a:ext cx="127" cy="127"/>
                </a:xfrm>
                <a:custGeom>
                  <a:avLst/>
                  <a:gdLst/>
                  <a:ahLst/>
                  <a:cxnLst>
                    <a:cxn ang="0">
                      <a:pos x="99" y="0"/>
                    </a:cxn>
                    <a:cxn ang="0">
                      <a:pos x="99" y="1"/>
                    </a:cxn>
                    <a:cxn ang="0">
                      <a:pos x="89" y="12"/>
                    </a:cxn>
                    <a:cxn ang="0">
                      <a:pos x="80" y="24"/>
                    </a:cxn>
                    <a:cxn ang="0">
                      <a:pos x="71" y="36"/>
                    </a:cxn>
                    <a:cxn ang="0">
                      <a:pos x="61" y="46"/>
                    </a:cxn>
                    <a:cxn ang="0">
                      <a:pos x="52" y="58"/>
                    </a:cxn>
                    <a:cxn ang="0">
                      <a:pos x="42" y="70"/>
                    </a:cxn>
                    <a:cxn ang="0">
                      <a:pos x="33" y="81"/>
                    </a:cxn>
                    <a:cxn ang="0">
                      <a:pos x="18" y="101"/>
                    </a:cxn>
                    <a:cxn ang="0">
                      <a:pos x="16" y="101"/>
                    </a:cxn>
                    <a:cxn ang="0">
                      <a:pos x="16" y="103"/>
                    </a:cxn>
                    <a:cxn ang="0">
                      <a:pos x="1" y="122"/>
                    </a:cxn>
                    <a:cxn ang="0">
                      <a:pos x="0" y="126"/>
                    </a:cxn>
                    <a:cxn ang="0">
                      <a:pos x="8" y="126"/>
                    </a:cxn>
                    <a:cxn ang="0">
                      <a:pos x="8" y="124"/>
                    </a:cxn>
                    <a:cxn ang="0">
                      <a:pos x="30" y="122"/>
                    </a:cxn>
                    <a:cxn ang="0">
                      <a:pos x="30" y="120"/>
                    </a:cxn>
                    <a:cxn ang="0">
                      <a:pos x="50" y="120"/>
                    </a:cxn>
                    <a:cxn ang="0">
                      <a:pos x="50" y="119"/>
                    </a:cxn>
                    <a:cxn ang="0">
                      <a:pos x="71" y="117"/>
                    </a:cxn>
                    <a:cxn ang="0">
                      <a:pos x="91" y="115"/>
                    </a:cxn>
                    <a:cxn ang="0">
                      <a:pos x="91" y="113"/>
                    </a:cxn>
                    <a:cxn ang="0">
                      <a:pos x="111" y="112"/>
                    </a:cxn>
                    <a:cxn ang="0">
                      <a:pos x="111" y="110"/>
                    </a:cxn>
                    <a:cxn ang="0">
                      <a:pos x="122" y="110"/>
                    </a:cxn>
                    <a:cxn ang="0">
                      <a:pos x="126" y="110"/>
                    </a:cxn>
                    <a:cxn ang="0">
                      <a:pos x="124" y="105"/>
                    </a:cxn>
                    <a:cxn ang="0">
                      <a:pos x="123" y="105"/>
                    </a:cxn>
                    <a:cxn ang="0">
                      <a:pos x="123" y="98"/>
                    </a:cxn>
                    <a:cxn ang="0">
                      <a:pos x="122" y="98"/>
                    </a:cxn>
                    <a:cxn ang="0">
                      <a:pos x="122" y="95"/>
                    </a:cxn>
                    <a:cxn ang="0">
                      <a:pos x="122" y="89"/>
                    </a:cxn>
                    <a:cxn ang="0">
                      <a:pos x="120" y="89"/>
                    </a:cxn>
                    <a:cxn ang="0">
                      <a:pos x="120" y="86"/>
                    </a:cxn>
                    <a:cxn ang="0">
                      <a:pos x="119" y="86"/>
                    </a:cxn>
                    <a:cxn ang="0">
                      <a:pos x="119" y="81"/>
                    </a:cxn>
                    <a:cxn ang="0">
                      <a:pos x="118" y="81"/>
                    </a:cxn>
                    <a:cxn ang="0">
                      <a:pos x="118" y="75"/>
                    </a:cxn>
                    <a:cxn ang="0">
                      <a:pos x="118" y="72"/>
                    </a:cxn>
                    <a:cxn ang="0">
                      <a:pos x="117" y="72"/>
                    </a:cxn>
                    <a:cxn ang="0">
                      <a:pos x="117" y="67"/>
                    </a:cxn>
                    <a:cxn ang="0">
                      <a:pos x="115" y="67"/>
                    </a:cxn>
                    <a:cxn ang="0">
                      <a:pos x="115" y="61"/>
                    </a:cxn>
                    <a:cxn ang="0">
                      <a:pos x="114" y="61"/>
                    </a:cxn>
                    <a:cxn ang="0">
                      <a:pos x="114" y="58"/>
                    </a:cxn>
                    <a:cxn ang="0">
                      <a:pos x="113" y="58"/>
                    </a:cxn>
                    <a:cxn ang="0">
                      <a:pos x="113" y="50"/>
                    </a:cxn>
                    <a:cxn ang="0">
                      <a:pos x="111" y="39"/>
                    </a:cxn>
                    <a:cxn ang="0">
                      <a:pos x="111" y="32"/>
                    </a:cxn>
                    <a:cxn ang="0">
                      <a:pos x="110" y="32"/>
                    </a:cxn>
                    <a:cxn ang="0">
                      <a:pos x="109" y="22"/>
                    </a:cxn>
                    <a:cxn ang="0">
                      <a:pos x="108" y="22"/>
                    </a:cxn>
                    <a:cxn ang="0">
                      <a:pos x="108" y="17"/>
                    </a:cxn>
                    <a:cxn ang="0">
                      <a:pos x="106" y="17"/>
                    </a:cxn>
                    <a:cxn ang="0">
                      <a:pos x="106" y="10"/>
                    </a:cxn>
                    <a:cxn ang="0">
                      <a:pos x="106" y="3"/>
                    </a:cxn>
                    <a:cxn ang="0">
                      <a:pos x="105" y="3"/>
                    </a:cxn>
                    <a:cxn ang="0">
                      <a:pos x="104" y="0"/>
                    </a:cxn>
                    <a:cxn ang="0">
                      <a:pos x="99" y="0"/>
                    </a:cxn>
                  </a:cxnLst>
                  <a:rect l="0" t="0" r="r" b="b"/>
                  <a:pathLst>
                    <a:path w="127" h="127">
                      <a:moveTo>
                        <a:pt x="99" y="0"/>
                      </a:moveTo>
                      <a:lnTo>
                        <a:pt x="99" y="1"/>
                      </a:lnTo>
                      <a:lnTo>
                        <a:pt x="89" y="12"/>
                      </a:lnTo>
                      <a:lnTo>
                        <a:pt x="80" y="24"/>
                      </a:lnTo>
                      <a:lnTo>
                        <a:pt x="71" y="36"/>
                      </a:lnTo>
                      <a:lnTo>
                        <a:pt x="61" y="46"/>
                      </a:lnTo>
                      <a:lnTo>
                        <a:pt x="52" y="58"/>
                      </a:lnTo>
                      <a:lnTo>
                        <a:pt x="42" y="70"/>
                      </a:lnTo>
                      <a:lnTo>
                        <a:pt x="33" y="81"/>
                      </a:lnTo>
                      <a:lnTo>
                        <a:pt x="18" y="101"/>
                      </a:lnTo>
                      <a:lnTo>
                        <a:pt x="16" y="101"/>
                      </a:lnTo>
                      <a:lnTo>
                        <a:pt x="16" y="103"/>
                      </a:lnTo>
                      <a:lnTo>
                        <a:pt x="1" y="122"/>
                      </a:lnTo>
                      <a:lnTo>
                        <a:pt x="0" y="126"/>
                      </a:lnTo>
                      <a:lnTo>
                        <a:pt x="8" y="126"/>
                      </a:lnTo>
                      <a:lnTo>
                        <a:pt x="8" y="124"/>
                      </a:lnTo>
                      <a:lnTo>
                        <a:pt x="30" y="122"/>
                      </a:lnTo>
                      <a:lnTo>
                        <a:pt x="30" y="120"/>
                      </a:lnTo>
                      <a:lnTo>
                        <a:pt x="50" y="120"/>
                      </a:lnTo>
                      <a:lnTo>
                        <a:pt x="50" y="119"/>
                      </a:lnTo>
                      <a:lnTo>
                        <a:pt x="71" y="117"/>
                      </a:lnTo>
                      <a:lnTo>
                        <a:pt x="91" y="115"/>
                      </a:lnTo>
                      <a:lnTo>
                        <a:pt x="91" y="113"/>
                      </a:lnTo>
                      <a:lnTo>
                        <a:pt x="111" y="112"/>
                      </a:lnTo>
                      <a:lnTo>
                        <a:pt x="111" y="110"/>
                      </a:lnTo>
                      <a:lnTo>
                        <a:pt x="122" y="110"/>
                      </a:lnTo>
                      <a:lnTo>
                        <a:pt x="126" y="110"/>
                      </a:lnTo>
                      <a:lnTo>
                        <a:pt x="124" y="105"/>
                      </a:lnTo>
                      <a:lnTo>
                        <a:pt x="123" y="105"/>
                      </a:lnTo>
                      <a:lnTo>
                        <a:pt x="123" y="98"/>
                      </a:lnTo>
                      <a:lnTo>
                        <a:pt x="122" y="98"/>
                      </a:lnTo>
                      <a:lnTo>
                        <a:pt x="122" y="95"/>
                      </a:lnTo>
                      <a:lnTo>
                        <a:pt x="122" y="89"/>
                      </a:lnTo>
                      <a:lnTo>
                        <a:pt x="120" y="89"/>
                      </a:lnTo>
                      <a:lnTo>
                        <a:pt x="120" y="86"/>
                      </a:lnTo>
                      <a:lnTo>
                        <a:pt x="119" y="86"/>
                      </a:lnTo>
                      <a:lnTo>
                        <a:pt x="119" y="81"/>
                      </a:lnTo>
                      <a:lnTo>
                        <a:pt x="118" y="81"/>
                      </a:lnTo>
                      <a:lnTo>
                        <a:pt x="118" y="75"/>
                      </a:lnTo>
                      <a:lnTo>
                        <a:pt x="118" y="72"/>
                      </a:lnTo>
                      <a:lnTo>
                        <a:pt x="117" y="72"/>
                      </a:lnTo>
                      <a:lnTo>
                        <a:pt x="117" y="67"/>
                      </a:lnTo>
                      <a:lnTo>
                        <a:pt x="115" y="67"/>
                      </a:lnTo>
                      <a:lnTo>
                        <a:pt x="115" y="61"/>
                      </a:lnTo>
                      <a:lnTo>
                        <a:pt x="114" y="61"/>
                      </a:lnTo>
                      <a:lnTo>
                        <a:pt x="114" y="58"/>
                      </a:lnTo>
                      <a:lnTo>
                        <a:pt x="113" y="58"/>
                      </a:lnTo>
                      <a:lnTo>
                        <a:pt x="113" y="50"/>
                      </a:lnTo>
                      <a:lnTo>
                        <a:pt x="111" y="39"/>
                      </a:lnTo>
                      <a:lnTo>
                        <a:pt x="111" y="32"/>
                      </a:lnTo>
                      <a:lnTo>
                        <a:pt x="110" y="32"/>
                      </a:lnTo>
                      <a:lnTo>
                        <a:pt x="109" y="22"/>
                      </a:lnTo>
                      <a:lnTo>
                        <a:pt x="108" y="22"/>
                      </a:lnTo>
                      <a:lnTo>
                        <a:pt x="108" y="17"/>
                      </a:lnTo>
                      <a:lnTo>
                        <a:pt x="106" y="17"/>
                      </a:lnTo>
                      <a:lnTo>
                        <a:pt x="106" y="10"/>
                      </a:lnTo>
                      <a:lnTo>
                        <a:pt x="106" y="3"/>
                      </a:lnTo>
                      <a:lnTo>
                        <a:pt x="105" y="3"/>
                      </a:lnTo>
                      <a:lnTo>
                        <a:pt x="104" y="0"/>
                      </a:lnTo>
                      <a:lnTo>
                        <a:pt x="99" y="0"/>
                      </a:lnTo>
                    </a:path>
                  </a:pathLst>
                </a:custGeom>
                <a:solidFill>
                  <a:srgbClr val="B3ABAB"/>
                </a:solidFill>
                <a:ln w="9525" cap="rnd">
                  <a:noFill/>
                  <a:round/>
                  <a:headEnd/>
                  <a:tailEnd/>
                </a:ln>
                <a:effectLst/>
              </p:spPr>
              <p:txBody>
                <a:bodyPr/>
                <a:lstStyle/>
                <a:p>
                  <a:endParaRPr lang="en-US"/>
                </a:p>
              </p:txBody>
            </p:sp>
            <p:sp>
              <p:nvSpPr>
                <p:cNvPr id="529453" name="Freeform 45"/>
                <p:cNvSpPr>
                  <a:spLocks/>
                </p:cNvSpPr>
                <p:nvPr/>
              </p:nvSpPr>
              <p:spPr bwMode="auto">
                <a:xfrm>
                  <a:off x="4473" y="2787"/>
                  <a:ext cx="390" cy="91"/>
                </a:xfrm>
                <a:custGeom>
                  <a:avLst/>
                  <a:gdLst/>
                  <a:ahLst/>
                  <a:cxnLst>
                    <a:cxn ang="0">
                      <a:pos x="1" y="0"/>
                    </a:cxn>
                    <a:cxn ang="0">
                      <a:pos x="0" y="37"/>
                    </a:cxn>
                    <a:cxn ang="0">
                      <a:pos x="193" y="64"/>
                    </a:cxn>
                    <a:cxn ang="0">
                      <a:pos x="389" y="90"/>
                    </a:cxn>
                    <a:cxn ang="0">
                      <a:pos x="385" y="45"/>
                    </a:cxn>
                    <a:cxn ang="0">
                      <a:pos x="193" y="23"/>
                    </a:cxn>
                    <a:cxn ang="0">
                      <a:pos x="1" y="0"/>
                    </a:cxn>
                  </a:cxnLst>
                  <a:rect l="0" t="0" r="r" b="b"/>
                  <a:pathLst>
                    <a:path w="390" h="91">
                      <a:moveTo>
                        <a:pt x="1" y="0"/>
                      </a:moveTo>
                      <a:lnTo>
                        <a:pt x="0" y="37"/>
                      </a:lnTo>
                      <a:lnTo>
                        <a:pt x="193" y="64"/>
                      </a:lnTo>
                      <a:lnTo>
                        <a:pt x="389" y="90"/>
                      </a:lnTo>
                      <a:lnTo>
                        <a:pt x="385" y="45"/>
                      </a:lnTo>
                      <a:lnTo>
                        <a:pt x="193" y="23"/>
                      </a:lnTo>
                      <a:lnTo>
                        <a:pt x="1" y="0"/>
                      </a:lnTo>
                    </a:path>
                  </a:pathLst>
                </a:custGeom>
                <a:solidFill>
                  <a:srgbClr val="8C8C8C"/>
                </a:solidFill>
                <a:ln w="9525" cap="rnd">
                  <a:noFill/>
                  <a:round/>
                  <a:headEnd/>
                  <a:tailEnd/>
                </a:ln>
                <a:effectLst/>
              </p:spPr>
              <p:txBody>
                <a:bodyPr/>
                <a:lstStyle/>
                <a:p>
                  <a:endParaRPr lang="en-US"/>
                </a:p>
              </p:txBody>
            </p:sp>
            <p:sp>
              <p:nvSpPr>
                <p:cNvPr id="529454" name="Freeform 46"/>
                <p:cNvSpPr>
                  <a:spLocks/>
                </p:cNvSpPr>
                <p:nvPr/>
              </p:nvSpPr>
              <p:spPr bwMode="auto">
                <a:xfrm>
                  <a:off x="4857" y="2763"/>
                  <a:ext cx="91" cy="115"/>
                </a:xfrm>
                <a:custGeom>
                  <a:avLst/>
                  <a:gdLst/>
                  <a:ahLst/>
                  <a:cxnLst>
                    <a:cxn ang="0">
                      <a:pos x="1" y="69"/>
                    </a:cxn>
                    <a:cxn ang="0">
                      <a:pos x="0" y="73"/>
                    </a:cxn>
                    <a:cxn ang="0">
                      <a:pos x="0" y="78"/>
                    </a:cxn>
                    <a:cxn ang="0">
                      <a:pos x="1" y="90"/>
                    </a:cxn>
                    <a:cxn ang="0">
                      <a:pos x="3" y="105"/>
                    </a:cxn>
                    <a:cxn ang="0">
                      <a:pos x="3" y="108"/>
                    </a:cxn>
                    <a:cxn ang="0">
                      <a:pos x="5" y="114"/>
                    </a:cxn>
                    <a:cxn ang="0">
                      <a:pos x="26" y="95"/>
                    </a:cxn>
                    <a:cxn ang="0">
                      <a:pos x="47" y="78"/>
                    </a:cxn>
                    <a:cxn ang="0">
                      <a:pos x="68" y="59"/>
                    </a:cxn>
                    <a:cxn ang="0">
                      <a:pos x="90" y="39"/>
                    </a:cxn>
                    <a:cxn ang="0">
                      <a:pos x="87" y="18"/>
                    </a:cxn>
                    <a:cxn ang="0">
                      <a:pos x="84" y="0"/>
                    </a:cxn>
                    <a:cxn ang="0">
                      <a:pos x="63" y="15"/>
                    </a:cxn>
                    <a:cxn ang="0">
                      <a:pos x="41" y="32"/>
                    </a:cxn>
                    <a:cxn ang="0">
                      <a:pos x="20" y="50"/>
                    </a:cxn>
                    <a:cxn ang="0">
                      <a:pos x="10" y="61"/>
                    </a:cxn>
                    <a:cxn ang="0">
                      <a:pos x="1" y="69"/>
                    </a:cxn>
                  </a:cxnLst>
                  <a:rect l="0" t="0" r="r" b="b"/>
                  <a:pathLst>
                    <a:path w="91" h="115">
                      <a:moveTo>
                        <a:pt x="1" y="69"/>
                      </a:moveTo>
                      <a:lnTo>
                        <a:pt x="0" y="73"/>
                      </a:lnTo>
                      <a:lnTo>
                        <a:pt x="0" y="78"/>
                      </a:lnTo>
                      <a:lnTo>
                        <a:pt x="1" y="90"/>
                      </a:lnTo>
                      <a:lnTo>
                        <a:pt x="3" y="105"/>
                      </a:lnTo>
                      <a:lnTo>
                        <a:pt x="3" y="108"/>
                      </a:lnTo>
                      <a:lnTo>
                        <a:pt x="5" y="114"/>
                      </a:lnTo>
                      <a:lnTo>
                        <a:pt x="26" y="95"/>
                      </a:lnTo>
                      <a:lnTo>
                        <a:pt x="47" y="78"/>
                      </a:lnTo>
                      <a:lnTo>
                        <a:pt x="68" y="59"/>
                      </a:lnTo>
                      <a:lnTo>
                        <a:pt x="90" y="39"/>
                      </a:lnTo>
                      <a:lnTo>
                        <a:pt x="87" y="18"/>
                      </a:lnTo>
                      <a:lnTo>
                        <a:pt x="84" y="0"/>
                      </a:lnTo>
                      <a:lnTo>
                        <a:pt x="63" y="15"/>
                      </a:lnTo>
                      <a:lnTo>
                        <a:pt x="41" y="32"/>
                      </a:lnTo>
                      <a:lnTo>
                        <a:pt x="20" y="50"/>
                      </a:lnTo>
                      <a:lnTo>
                        <a:pt x="10" y="61"/>
                      </a:lnTo>
                      <a:lnTo>
                        <a:pt x="1" y="69"/>
                      </a:lnTo>
                    </a:path>
                  </a:pathLst>
                </a:custGeom>
                <a:solidFill>
                  <a:srgbClr val="B3ABAB"/>
                </a:solidFill>
                <a:ln w="9525" cap="rnd">
                  <a:noFill/>
                  <a:round/>
                  <a:headEnd/>
                  <a:tailEnd/>
                </a:ln>
                <a:effectLst/>
              </p:spPr>
              <p:txBody>
                <a:bodyPr/>
                <a:lstStyle/>
                <a:p>
                  <a:endParaRPr lang="en-US"/>
                </a:p>
              </p:txBody>
            </p:sp>
            <p:sp>
              <p:nvSpPr>
                <p:cNvPr id="529455" name="Freeform 47"/>
                <p:cNvSpPr>
                  <a:spLocks/>
                </p:cNvSpPr>
                <p:nvPr/>
              </p:nvSpPr>
              <p:spPr bwMode="auto">
                <a:xfrm>
                  <a:off x="4476" y="2741"/>
                  <a:ext cx="102" cy="64"/>
                </a:xfrm>
                <a:custGeom>
                  <a:avLst/>
                  <a:gdLst/>
                  <a:ahLst/>
                  <a:cxnLst>
                    <a:cxn ang="0">
                      <a:pos x="2" y="46"/>
                    </a:cxn>
                    <a:cxn ang="0">
                      <a:pos x="4" y="44"/>
                    </a:cxn>
                    <a:cxn ang="0">
                      <a:pos x="6" y="42"/>
                    </a:cxn>
                    <a:cxn ang="0">
                      <a:pos x="8" y="40"/>
                    </a:cxn>
                    <a:cxn ang="0">
                      <a:pos x="10" y="39"/>
                    </a:cxn>
                    <a:cxn ang="0">
                      <a:pos x="15" y="39"/>
                    </a:cxn>
                    <a:cxn ang="0">
                      <a:pos x="19" y="35"/>
                    </a:cxn>
                    <a:cxn ang="0">
                      <a:pos x="22" y="32"/>
                    </a:cxn>
                    <a:cxn ang="0">
                      <a:pos x="26" y="28"/>
                    </a:cxn>
                    <a:cxn ang="0">
                      <a:pos x="31" y="28"/>
                    </a:cxn>
                    <a:cxn ang="0">
                      <a:pos x="36" y="25"/>
                    </a:cxn>
                    <a:cxn ang="0">
                      <a:pos x="38" y="22"/>
                    </a:cxn>
                    <a:cxn ang="0">
                      <a:pos x="42" y="18"/>
                    </a:cxn>
                    <a:cxn ang="0">
                      <a:pos x="46" y="17"/>
                    </a:cxn>
                    <a:cxn ang="0">
                      <a:pos x="49" y="13"/>
                    </a:cxn>
                    <a:cxn ang="0">
                      <a:pos x="53" y="12"/>
                    </a:cxn>
                    <a:cxn ang="0">
                      <a:pos x="57" y="8"/>
                    </a:cxn>
                    <a:cxn ang="0">
                      <a:pos x="64" y="6"/>
                    </a:cxn>
                    <a:cxn ang="0">
                      <a:pos x="67" y="5"/>
                    </a:cxn>
                    <a:cxn ang="0">
                      <a:pos x="69" y="3"/>
                    </a:cxn>
                    <a:cxn ang="0">
                      <a:pos x="73" y="0"/>
                    </a:cxn>
                    <a:cxn ang="0">
                      <a:pos x="76" y="3"/>
                    </a:cxn>
                    <a:cxn ang="0">
                      <a:pos x="78" y="6"/>
                    </a:cxn>
                    <a:cxn ang="0">
                      <a:pos x="79" y="10"/>
                    </a:cxn>
                    <a:cxn ang="0">
                      <a:pos x="84" y="20"/>
                    </a:cxn>
                    <a:cxn ang="0">
                      <a:pos x="88" y="35"/>
                    </a:cxn>
                    <a:cxn ang="0">
                      <a:pos x="91" y="40"/>
                    </a:cxn>
                    <a:cxn ang="0">
                      <a:pos x="92" y="42"/>
                    </a:cxn>
                    <a:cxn ang="0">
                      <a:pos x="97" y="53"/>
                    </a:cxn>
                    <a:cxn ang="0">
                      <a:pos x="99" y="57"/>
                    </a:cxn>
                    <a:cxn ang="0">
                      <a:pos x="101" y="63"/>
                    </a:cxn>
                    <a:cxn ang="0">
                      <a:pos x="87" y="63"/>
                    </a:cxn>
                    <a:cxn ang="0">
                      <a:pos x="81" y="61"/>
                    </a:cxn>
                    <a:cxn ang="0">
                      <a:pos x="69" y="57"/>
                    </a:cxn>
                    <a:cxn ang="0">
                      <a:pos x="63" y="56"/>
                    </a:cxn>
                    <a:cxn ang="0">
                      <a:pos x="51" y="53"/>
                    </a:cxn>
                    <a:cxn ang="0">
                      <a:pos x="37" y="50"/>
                    </a:cxn>
                    <a:cxn ang="0">
                      <a:pos x="14" y="49"/>
                    </a:cxn>
                    <a:cxn ang="0">
                      <a:pos x="6" y="47"/>
                    </a:cxn>
                    <a:cxn ang="0">
                      <a:pos x="0" y="46"/>
                    </a:cxn>
                  </a:cxnLst>
                  <a:rect l="0" t="0" r="r" b="b"/>
                  <a:pathLst>
                    <a:path w="102" h="64">
                      <a:moveTo>
                        <a:pt x="0" y="46"/>
                      </a:moveTo>
                      <a:lnTo>
                        <a:pt x="2" y="46"/>
                      </a:lnTo>
                      <a:lnTo>
                        <a:pt x="2" y="44"/>
                      </a:lnTo>
                      <a:lnTo>
                        <a:pt x="4" y="44"/>
                      </a:lnTo>
                      <a:lnTo>
                        <a:pt x="4" y="42"/>
                      </a:lnTo>
                      <a:lnTo>
                        <a:pt x="6" y="42"/>
                      </a:lnTo>
                      <a:lnTo>
                        <a:pt x="6" y="40"/>
                      </a:lnTo>
                      <a:lnTo>
                        <a:pt x="8" y="40"/>
                      </a:lnTo>
                      <a:lnTo>
                        <a:pt x="10" y="40"/>
                      </a:lnTo>
                      <a:lnTo>
                        <a:pt x="10" y="39"/>
                      </a:lnTo>
                      <a:lnTo>
                        <a:pt x="13" y="39"/>
                      </a:lnTo>
                      <a:lnTo>
                        <a:pt x="15" y="39"/>
                      </a:lnTo>
                      <a:lnTo>
                        <a:pt x="15" y="37"/>
                      </a:lnTo>
                      <a:lnTo>
                        <a:pt x="19" y="35"/>
                      </a:lnTo>
                      <a:lnTo>
                        <a:pt x="19" y="34"/>
                      </a:lnTo>
                      <a:lnTo>
                        <a:pt x="22" y="32"/>
                      </a:lnTo>
                      <a:lnTo>
                        <a:pt x="26" y="30"/>
                      </a:lnTo>
                      <a:lnTo>
                        <a:pt x="26" y="28"/>
                      </a:lnTo>
                      <a:lnTo>
                        <a:pt x="29" y="28"/>
                      </a:lnTo>
                      <a:lnTo>
                        <a:pt x="31" y="28"/>
                      </a:lnTo>
                      <a:lnTo>
                        <a:pt x="31" y="27"/>
                      </a:lnTo>
                      <a:lnTo>
                        <a:pt x="36" y="25"/>
                      </a:lnTo>
                      <a:lnTo>
                        <a:pt x="36" y="24"/>
                      </a:lnTo>
                      <a:lnTo>
                        <a:pt x="38" y="22"/>
                      </a:lnTo>
                      <a:lnTo>
                        <a:pt x="42" y="20"/>
                      </a:lnTo>
                      <a:lnTo>
                        <a:pt x="42" y="18"/>
                      </a:lnTo>
                      <a:lnTo>
                        <a:pt x="46" y="18"/>
                      </a:lnTo>
                      <a:lnTo>
                        <a:pt x="46" y="17"/>
                      </a:lnTo>
                      <a:lnTo>
                        <a:pt x="49" y="15"/>
                      </a:lnTo>
                      <a:lnTo>
                        <a:pt x="49" y="13"/>
                      </a:lnTo>
                      <a:lnTo>
                        <a:pt x="53" y="13"/>
                      </a:lnTo>
                      <a:lnTo>
                        <a:pt x="53" y="12"/>
                      </a:lnTo>
                      <a:lnTo>
                        <a:pt x="57" y="10"/>
                      </a:lnTo>
                      <a:lnTo>
                        <a:pt x="57" y="8"/>
                      </a:lnTo>
                      <a:lnTo>
                        <a:pt x="60" y="6"/>
                      </a:lnTo>
                      <a:lnTo>
                        <a:pt x="64" y="6"/>
                      </a:lnTo>
                      <a:lnTo>
                        <a:pt x="64" y="5"/>
                      </a:lnTo>
                      <a:lnTo>
                        <a:pt x="67" y="5"/>
                      </a:lnTo>
                      <a:lnTo>
                        <a:pt x="67" y="3"/>
                      </a:lnTo>
                      <a:lnTo>
                        <a:pt x="69" y="3"/>
                      </a:lnTo>
                      <a:lnTo>
                        <a:pt x="73" y="2"/>
                      </a:lnTo>
                      <a:lnTo>
                        <a:pt x="73" y="0"/>
                      </a:lnTo>
                      <a:lnTo>
                        <a:pt x="74" y="0"/>
                      </a:lnTo>
                      <a:lnTo>
                        <a:pt x="76" y="3"/>
                      </a:lnTo>
                      <a:lnTo>
                        <a:pt x="76" y="6"/>
                      </a:lnTo>
                      <a:lnTo>
                        <a:pt x="78" y="6"/>
                      </a:lnTo>
                      <a:lnTo>
                        <a:pt x="78" y="10"/>
                      </a:lnTo>
                      <a:lnTo>
                        <a:pt x="79" y="10"/>
                      </a:lnTo>
                      <a:lnTo>
                        <a:pt x="82" y="20"/>
                      </a:lnTo>
                      <a:lnTo>
                        <a:pt x="84" y="20"/>
                      </a:lnTo>
                      <a:lnTo>
                        <a:pt x="85" y="25"/>
                      </a:lnTo>
                      <a:lnTo>
                        <a:pt x="88" y="35"/>
                      </a:lnTo>
                      <a:lnTo>
                        <a:pt x="90" y="35"/>
                      </a:lnTo>
                      <a:lnTo>
                        <a:pt x="91" y="40"/>
                      </a:lnTo>
                      <a:lnTo>
                        <a:pt x="92" y="40"/>
                      </a:lnTo>
                      <a:lnTo>
                        <a:pt x="92" y="42"/>
                      </a:lnTo>
                      <a:lnTo>
                        <a:pt x="96" y="53"/>
                      </a:lnTo>
                      <a:lnTo>
                        <a:pt x="97" y="53"/>
                      </a:lnTo>
                      <a:lnTo>
                        <a:pt x="98" y="57"/>
                      </a:lnTo>
                      <a:lnTo>
                        <a:pt x="99" y="57"/>
                      </a:lnTo>
                      <a:lnTo>
                        <a:pt x="99" y="61"/>
                      </a:lnTo>
                      <a:lnTo>
                        <a:pt x="101" y="63"/>
                      </a:lnTo>
                      <a:lnTo>
                        <a:pt x="99" y="63"/>
                      </a:lnTo>
                      <a:lnTo>
                        <a:pt x="87" y="63"/>
                      </a:lnTo>
                      <a:lnTo>
                        <a:pt x="87" y="61"/>
                      </a:lnTo>
                      <a:lnTo>
                        <a:pt x="81" y="61"/>
                      </a:lnTo>
                      <a:lnTo>
                        <a:pt x="81" y="59"/>
                      </a:lnTo>
                      <a:lnTo>
                        <a:pt x="69" y="57"/>
                      </a:lnTo>
                      <a:lnTo>
                        <a:pt x="63" y="57"/>
                      </a:lnTo>
                      <a:lnTo>
                        <a:pt x="63" y="56"/>
                      </a:lnTo>
                      <a:lnTo>
                        <a:pt x="51" y="54"/>
                      </a:lnTo>
                      <a:lnTo>
                        <a:pt x="51" y="53"/>
                      </a:lnTo>
                      <a:lnTo>
                        <a:pt x="37" y="53"/>
                      </a:lnTo>
                      <a:lnTo>
                        <a:pt x="37" y="50"/>
                      </a:lnTo>
                      <a:lnTo>
                        <a:pt x="30" y="50"/>
                      </a:lnTo>
                      <a:lnTo>
                        <a:pt x="14" y="49"/>
                      </a:lnTo>
                      <a:lnTo>
                        <a:pt x="14" y="47"/>
                      </a:lnTo>
                      <a:lnTo>
                        <a:pt x="6" y="47"/>
                      </a:lnTo>
                      <a:lnTo>
                        <a:pt x="0" y="47"/>
                      </a:lnTo>
                      <a:lnTo>
                        <a:pt x="0" y="46"/>
                      </a:lnTo>
                    </a:path>
                  </a:pathLst>
                </a:custGeom>
                <a:solidFill>
                  <a:srgbClr val="333333"/>
                </a:solidFill>
                <a:ln w="9525" cap="rnd">
                  <a:noFill/>
                  <a:round/>
                  <a:headEnd/>
                  <a:tailEnd/>
                </a:ln>
                <a:effectLst/>
              </p:spPr>
              <p:txBody>
                <a:bodyPr/>
                <a:lstStyle/>
                <a:p>
                  <a:endParaRPr lang="en-US"/>
                </a:p>
              </p:txBody>
            </p:sp>
            <p:sp>
              <p:nvSpPr>
                <p:cNvPr id="529456" name="Freeform 48"/>
                <p:cNvSpPr>
                  <a:spLocks/>
                </p:cNvSpPr>
                <p:nvPr/>
              </p:nvSpPr>
              <p:spPr bwMode="auto">
                <a:xfrm>
                  <a:off x="4844" y="2748"/>
                  <a:ext cx="101" cy="77"/>
                </a:xfrm>
                <a:custGeom>
                  <a:avLst/>
                  <a:gdLst/>
                  <a:ahLst/>
                  <a:cxnLst>
                    <a:cxn ang="0">
                      <a:pos x="2" y="0"/>
                    </a:cxn>
                    <a:cxn ang="0">
                      <a:pos x="31" y="5"/>
                    </a:cxn>
                    <a:cxn ang="0">
                      <a:pos x="53" y="6"/>
                    </a:cxn>
                    <a:cxn ang="0">
                      <a:pos x="61" y="8"/>
                    </a:cxn>
                    <a:cxn ang="0">
                      <a:pos x="77" y="11"/>
                    </a:cxn>
                    <a:cxn ang="0">
                      <a:pos x="84" y="13"/>
                    </a:cxn>
                    <a:cxn ang="0">
                      <a:pos x="98" y="18"/>
                    </a:cxn>
                    <a:cxn ang="0">
                      <a:pos x="96" y="19"/>
                    </a:cxn>
                    <a:cxn ang="0">
                      <a:pos x="92" y="23"/>
                    </a:cxn>
                    <a:cxn ang="0">
                      <a:pos x="91" y="24"/>
                    </a:cxn>
                    <a:cxn ang="0">
                      <a:pos x="76" y="39"/>
                    </a:cxn>
                    <a:cxn ang="0">
                      <a:pos x="66" y="49"/>
                    </a:cxn>
                    <a:cxn ang="0">
                      <a:pos x="63" y="53"/>
                    </a:cxn>
                    <a:cxn ang="0">
                      <a:pos x="61" y="54"/>
                    </a:cxn>
                    <a:cxn ang="0">
                      <a:pos x="57" y="56"/>
                    </a:cxn>
                    <a:cxn ang="0">
                      <a:pos x="53" y="59"/>
                    </a:cxn>
                    <a:cxn ang="0">
                      <a:pos x="52" y="61"/>
                    </a:cxn>
                    <a:cxn ang="0">
                      <a:pos x="47" y="64"/>
                    </a:cxn>
                    <a:cxn ang="0">
                      <a:pos x="44" y="67"/>
                    </a:cxn>
                    <a:cxn ang="0">
                      <a:pos x="39" y="72"/>
                    </a:cxn>
                    <a:cxn ang="0">
                      <a:pos x="38" y="74"/>
                    </a:cxn>
                    <a:cxn ang="0">
                      <a:pos x="32" y="76"/>
                    </a:cxn>
                    <a:cxn ang="0">
                      <a:pos x="31" y="74"/>
                    </a:cxn>
                    <a:cxn ang="0">
                      <a:pos x="26" y="64"/>
                    </a:cxn>
                    <a:cxn ang="0">
                      <a:pos x="24" y="57"/>
                    </a:cxn>
                    <a:cxn ang="0">
                      <a:pos x="23" y="56"/>
                    </a:cxn>
                    <a:cxn ang="0">
                      <a:pos x="18" y="41"/>
                    </a:cxn>
                    <a:cxn ang="0">
                      <a:pos x="13" y="31"/>
                    </a:cxn>
                    <a:cxn ang="0">
                      <a:pos x="12" y="26"/>
                    </a:cxn>
                    <a:cxn ang="0">
                      <a:pos x="11" y="24"/>
                    </a:cxn>
                    <a:cxn ang="0">
                      <a:pos x="6" y="14"/>
                    </a:cxn>
                    <a:cxn ang="0">
                      <a:pos x="3" y="10"/>
                    </a:cxn>
                    <a:cxn ang="0">
                      <a:pos x="2" y="6"/>
                    </a:cxn>
                    <a:cxn ang="0">
                      <a:pos x="0" y="0"/>
                    </a:cxn>
                  </a:cxnLst>
                  <a:rect l="0" t="0" r="r" b="b"/>
                  <a:pathLst>
                    <a:path w="101" h="77">
                      <a:moveTo>
                        <a:pt x="0" y="0"/>
                      </a:moveTo>
                      <a:lnTo>
                        <a:pt x="2" y="0"/>
                      </a:lnTo>
                      <a:lnTo>
                        <a:pt x="31" y="3"/>
                      </a:lnTo>
                      <a:lnTo>
                        <a:pt x="31" y="5"/>
                      </a:lnTo>
                      <a:lnTo>
                        <a:pt x="46" y="6"/>
                      </a:lnTo>
                      <a:lnTo>
                        <a:pt x="53" y="6"/>
                      </a:lnTo>
                      <a:lnTo>
                        <a:pt x="53" y="8"/>
                      </a:lnTo>
                      <a:lnTo>
                        <a:pt x="61" y="8"/>
                      </a:lnTo>
                      <a:lnTo>
                        <a:pt x="61" y="10"/>
                      </a:lnTo>
                      <a:lnTo>
                        <a:pt x="77" y="11"/>
                      </a:lnTo>
                      <a:lnTo>
                        <a:pt x="84" y="11"/>
                      </a:lnTo>
                      <a:lnTo>
                        <a:pt x="84" y="13"/>
                      </a:lnTo>
                      <a:lnTo>
                        <a:pt x="100" y="14"/>
                      </a:lnTo>
                      <a:lnTo>
                        <a:pt x="98" y="18"/>
                      </a:lnTo>
                      <a:lnTo>
                        <a:pt x="96" y="18"/>
                      </a:lnTo>
                      <a:lnTo>
                        <a:pt x="96" y="19"/>
                      </a:lnTo>
                      <a:lnTo>
                        <a:pt x="92" y="21"/>
                      </a:lnTo>
                      <a:lnTo>
                        <a:pt x="92" y="23"/>
                      </a:lnTo>
                      <a:lnTo>
                        <a:pt x="91" y="23"/>
                      </a:lnTo>
                      <a:lnTo>
                        <a:pt x="91" y="24"/>
                      </a:lnTo>
                      <a:lnTo>
                        <a:pt x="76" y="38"/>
                      </a:lnTo>
                      <a:lnTo>
                        <a:pt x="76" y="39"/>
                      </a:lnTo>
                      <a:lnTo>
                        <a:pt x="66" y="47"/>
                      </a:lnTo>
                      <a:lnTo>
                        <a:pt x="66" y="49"/>
                      </a:lnTo>
                      <a:lnTo>
                        <a:pt x="65" y="49"/>
                      </a:lnTo>
                      <a:lnTo>
                        <a:pt x="63" y="53"/>
                      </a:lnTo>
                      <a:lnTo>
                        <a:pt x="61" y="53"/>
                      </a:lnTo>
                      <a:lnTo>
                        <a:pt x="61" y="54"/>
                      </a:lnTo>
                      <a:lnTo>
                        <a:pt x="58" y="56"/>
                      </a:lnTo>
                      <a:lnTo>
                        <a:pt x="57" y="56"/>
                      </a:lnTo>
                      <a:lnTo>
                        <a:pt x="57" y="57"/>
                      </a:lnTo>
                      <a:lnTo>
                        <a:pt x="53" y="59"/>
                      </a:lnTo>
                      <a:lnTo>
                        <a:pt x="53" y="61"/>
                      </a:lnTo>
                      <a:lnTo>
                        <a:pt x="52" y="61"/>
                      </a:lnTo>
                      <a:lnTo>
                        <a:pt x="52" y="62"/>
                      </a:lnTo>
                      <a:lnTo>
                        <a:pt x="47" y="64"/>
                      </a:lnTo>
                      <a:lnTo>
                        <a:pt x="47" y="66"/>
                      </a:lnTo>
                      <a:lnTo>
                        <a:pt x="44" y="67"/>
                      </a:lnTo>
                      <a:lnTo>
                        <a:pt x="39" y="70"/>
                      </a:lnTo>
                      <a:lnTo>
                        <a:pt x="39" y="72"/>
                      </a:lnTo>
                      <a:lnTo>
                        <a:pt x="38" y="72"/>
                      </a:lnTo>
                      <a:lnTo>
                        <a:pt x="38" y="74"/>
                      </a:lnTo>
                      <a:lnTo>
                        <a:pt x="34" y="76"/>
                      </a:lnTo>
                      <a:lnTo>
                        <a:pt x="32" y="76"/>
                      </a:lnTo>
                      <a:lnTo>
                        <a:pt x="32" y="74"/>
                      </a:lnTo>
                      <a:lnTo>
                        <a:pt x="31" y="74"/>
                      </a:lnTo>
                      <a:lnTo>
                        <a:pt x="27" y="64"/>
                      </a:lnTo>
                      <a:lnTo>
                        <a:pt x="26" y="64"/>
                      </a:lnTo>
                      <a:lnTo>
                        <a:pt x="26" y="57"/>
                      </a:lnTo>
                      <a:lnTo>
                        <a:pt x="24" y="57"/>
                      </a:lnTo>
                      <a:lnTo>
                        <a:pt x="24" y="56"/>
                      </a:lnTo>
                      <a:lnTo>
                        <a:pt x="23" y="56"/>
                      </a:lnTo>
                      <a:lnTo>
                        <a:pt x="19" y="46"/>
                      </a:lnTo>
                      <a:lnTo>
                        <a:pt x="18" y="41"/>
                      </a:lnTo>
                      <a:lnTo>
                        <a:pt x="17" y="41"/>
                      </a:lnTo>
                      <a:lnTo>
                        <a:pt x="13" y="31"/>
                      </a:lnTo>
                      <a:lnTo>
                        <a:pt x="12" y="31"/>
                      </a:lnTo>
                      <a:lnTo>
                        <a:pt x="12" y="26"/>
                      </a:lnTo>
                      <a:lnTo>
                        <a:pt x="11" y="26"/>
                      </a:lnTo>
                      <a:lnTo>
                        <a:pt x="11" y="24"/>
                      </a:lnTo>
                      <a:lnTo>
                        <a:pt x="10" y="24"/>
                      </a:lnTo>
                      <a:lnTo>
                        <a:pt x="6" y="14"/>
                      </a:lnTo>
                      <a:lnTo>
                        <a:pt x="5" y="10"/>
                      </a:lnTo>
                      <a:lnTo>
                        <a:pt x="3" y="10"/>
                      </a:lnTo>
                      <a:lnTo>
                        <a:pt x="3" y="6"/>
                      </a:lnTo>
                      <a:lnTo>
                        <a:pt x="2" y="6"/>
                      </a:lnTo>
                      <a:lnTo>
                        <a:pt x="1" y="0"/>
                      </a:lnTo>
                      <a:lnTo>
                        <a:pt x="0" y="0"/>
                      </a:lnTo>
                    </a:path>
                  </a:pathLst>
                </a:custGeom>
                <a:solidFill>
                  <a:srgbClr val="8C8C8C"/>
                </a:solidFill>
                <a:ln w="9525" cap="rnd">
                  <a:noFill/>
                  <a:round/>
                  <a:headEnd/>
                  <a:tailEnd/>
                </a:ln>
                <a:effectLst/>
              </p:spPr>
              <p:txBody>
                <a:bodyPr/>
                <a:lstStyle/>
                <a:p>
                  <a:endParaRPr lang="en-US"/>
                </a:p>
              </p:txBody>
            </p:sp>
          </p:grpSp>
          <p:sp>
            <p:nvSpPr>
              <p:cNvPr id="529457" name="Rectangle 49"/>
              <p:cNvSpPr>
                <a:spLocks noChangeArrowheads="1"/>
              </p:cNvSpPr>
              <p:nvPr/>
            </p:nvSpPr>
            <p:spPr bwMode="auto">
              <a:xfrm>
                <a:off x="3079" y="2450"/>
                <a:ext cx="893" cy="1071"/>
              </a:xfrm>
              <a:prstGeom prst="rect">
                <a:avLst/>
              </a:prstGeom>
              <a:noFill/>
              <a:ln w="9525">
                <a:noFill/>
                <a:miter lim="800000"/>
                <a:headEnd/>
                <a:tailEnd/>
              </a:ln>
              <a:effectLst/>
            </p:spPr>
            <p:txBody>
              <a:bodyPr wrap="none" anchor="ctr"/>
              <a:lstStyle/>
              <a:p>
                <a:endParaRPr lang="en-US"/>
              </a:p>
            </p:txBody>
          </p:sp>
          <p:sp>
            <p:nvSpPr>
              <p:cNvPr id="529458" name="Rectangle 50"/>
              <p:cNvSpPr>
                <a:spLocks noChangeArrowheads="1"/>
              </p:cNvSpPr>
              <p:nvPr/>
            </p:nvSpPr>
            <p:spPr bwMode="auto">
              <a:xfrm>
                <a:off x="3110" y="2483"/>
                <a:ext cx="892" cy="1070"/>
              </a:xfrm>
              <a:prstGeom prst="rect">
                <a:avLst/>
              </a:prstGeom>
              <a:noFill/>
              <a:ln w="9525">
                <a:noFill/>
                <a:miter lim="800000"/>
                <a:headEnd/>
                <a:tailEnd/>
              </a:ln>
              <a:effectLst/>
            </p:spPr>
            <p:txBody>
              <a:bodyPr wrap="none" anchor="ctr"/>
              <a:lstStyle/>
              <a:p>
                <a:endParaRPr lang="en-US"/>
              </a:p>
            </p:txBody>
          </p:sp>
          <p:sp>
            <p:nvSpPr>
              <p:cNvPr id="529459" name="Freeform 51"/>
              <p:cNvSpPr>
                <a:spLocks/>
              </p:cNvSpPr>
              <p:nvPr/>
            </p:nvSpPr>
            <p:spPr bwMode="auto">
              <a:xfrm>
                <a:off x="3101" y="3150"/>
                <a:ext cx="772" cy="168"/>
              </a:xfrm>
              <a:custGeom>
                <a:avLst/>
                <a:gdLst/>
                <a:ahLst/>
                <a:cxnLst>
                  <a:cxn ang="0">
                    <a:pos x="334" y="0"/>
                  </a:cxn>
                  <a:cxn ang="0">
                    <a:pos x="322" y="6"/>
                  </a:cxn>
                  <a:cxn ang="0">
                    <a:pos x="309" y="8"/>
                  </a:cxn>
                  <a:cxn ang="0">
                    <a:pos x="158" y="95"/>
                  </a:cxn>
                  <a:cxn ang="0">
                    <a:pos x="5" y="181"/>
                  </a:cxn>
                  <a:cxn ang="0">
                    <a:pos x="3" y="183"/>
                  </a:cxn>
                  <a:cxn ang="0">
                    <a:pos x="3" y="185"/>
                  </a:cxn>
                  <a:cxn ang="0">
                    <a:pos x="0" y="192"/>
                  </a:cxn>
                  <a:cxn ang="0">
                    <a:pos x="1" y="192"/>
                  </a:cxn>
                  <a:cxn ang="0">
                    <a:pos x="3" y="194"/>
                  </a:cxn>
                  <a:cxn ang="0">
                    <a:pos x="8" y="194"/>
                  </a:cxn>
                  <a:cxn ang="0">
                    <a:pos x="223" y="225"/>
                  </a:cxn>
                  <a:cxn ang="0">
                    <a:pos x="440" y="256"/>
                  </a:cxn>
                  <a:cxn ang="0">
                    <a:pos x="657" y="285"/>
                  </a:cxn>
                  <a:cxn ang="0">
                    <a:pos x="874" y="307"/>
                  </a:cxn>
                  <a:cxn ang="0">
                    <a:pos x="880" y="307"/>
                  </a:cxn>
                  <a:cxn ang="0">
                    <a:pos x="888" y="304"/>
                  </a:cxn>
                  <a:cxn ang="0">
                    <a:pos x="895" y="300"/>
                  </a:cxn>
                  <a:cxn ang="0">
                    <a:pos x="900" y="298"/>
                  </a:cxn>
                  <a:cxn ang="0">
                    <a:pos x="985" y="192"/>
                  </a:cxn>
                  <a:cxn ang="0">
                    <a:pos x="1070" y="84"/>
                  </a:cxn>
                  <a:cxn ang="0">
                    <a:pos x="1070" y="82"/>
                  </a:cxn>
                  <a:cxn ang="0">
                    <a:pos x="1070" y="75"/>
                  </a:cxn>
                  <a:cxn ang="0">
                    <a:pos x="1064" y="71"/>
                  </a:cxn>
                  <a:cxn ang="0">
                    <a:pos x="883" y="51"/>
                  </a:cxn>
                  <a:cxn ang="0">
                    <a:pos x="699" y="33"/>
                  </a:cxn>
                  <a:cxn ang="0">
                    <a:pos x="334" y="0"/>
                  </a:cxn>
                </a:cxnLst>
                <a:rect l="0" t="0" r="r" b="b"/>
                <a:pathLst>
                  <a:path w="1071" h="308">
                    <a:moveTo>
                      <a:pt x="334" y="0"/>
                    </a:moveTo>
                    <a:lnTo>
                      <a:pt x="322" y="6"/>
                    </a:lnTo>
                    <a:lnTo>
                      <a:pt x="309" y="8"/>
                    </a:lnTo>
                    <a:lnTo>
                      <a:pt x="158" y="95"/>
                    </a:lnTo>
                    <a:lnTo>
                      <a:pt x="5" y="181"/>
                    </a:lnTo>
                    <a:lnTo>
                      <a:pt x="3" y="183"/>
                    </a:lnTo>
                    <a:lnTo>
                      <a:pt x="3" y="185"/>
                    </a:lnTo>
                    <a:lnTo>
                      <a:pt x="0" y="192"/>
                    </a:lnTo>
                    <a:lnTo>
                      <a:pt x="1" y="192"/>
                    </a:lnTo>
                    <a:lnTo>
                      <a:pt x="3" y="194"/>
                    </a:lnTo>
                    <a:lnTo>
                      <a:pt x="8" y="194"/>
                    </a:lnTo>
                    <a:lnTo>
                      <a:pt x="223" y="225"/>
                    </a:lnTo>
                    <a:lnTo>
                      <a:pt x="440" y="256"/>
                    </a:lnTo>
                    <a:lnTo>
                      <a:pt x="657" y="285"/>
                    </a:lnTo>
                    <a:lnTo>
                      <a:pt x="874" y="307"/>
                    </a:lnTo>
                    <a:lnTo>
                      <a:pt x="880" y="307"/>
                    </a:lnTo>
                    <a:lnTo>
                      <a:pt x="888" y="304"/>
                    </a:lnTo>
                    <a:lnTo>
                      <a:pt x="895" y="300"/>
                    </a:lnTo>
                    <a:lnTo>
                      <a:pt x="900" y="298"/>
                    </a:lnTo>
                    <a:lnTo>
                      <a:pt x="985" y="192"/>
                    </a:lnTo>
                    <a:lnTo>
                      <a:pt x="1070" y="84"/>
                    </a:lnTo>
                    <a:lnTo>
                      <a:pt x="1070" y="82"/>
                    </a:lnTo>
                    <a:lnTo>
                      <a:pt x="1070" y="75"/>
                    </a:lnTo>
                    <a:lnTo>
                      <a:pt x="1064" y="71"/>
                    </a:lnTo>
                    <a:lnTo>
                      <a:pt x="883" y="51"/>
                    </a:lnTo>
                    <a:lnTo>
                      <a:pt x="699" y="33"/>
                    </a:lnTo>
                    <a:lnTo>
                      <a:pt x="334" y="0"/>
                    </a:lnTo>
                  </a:path>
                </a:pathLst>
              </a:custGeom>
              <a:solidFill>
                <a:srgbClr val="DED6D6"/>
              </a:solidFill>
              <a:ln w="9525" cap="rnd">
                <a:noFill/>
                <a:round/>
                <a:headEnd/>
                <a:tailEnd/>
              </a:ln>
              <a:effectLst/>
            </p:spPr>
            <p:txBody>
              <a:bodyPr/>
              <a:lstStyle/>
              <a:p>
                <a:endParaRPr lang="en-US"/>
              </a:p>
            </p:txBody>
          </p:sp>
          <p:sp>
            <p:nvSpPr>
              <p:cNvPr id="529460" name="Freeform 52"/>
              <p:cNvSpPr>
                <a:spLocks/>
              </p:cNvSpPr>
              <p:nvPr/>
            </p:nvSpPr>
            <p:spPr bwMode="auto">
              <a:xfrm>
                <a:off x="3200" y="3150"/>
                <a:ext cx="635" cy="120"/>
              </a:xfrm>
              <a:custGeom>
                <a:avLst/>
                <a:gdLst/>
                <a:ahLst/>
                <a:cxnLst>
                  <a:cxn ang="0">
                    <a:pos x="200" y="0"/>
                  </a:cxn>
                  <a:cxn ang="0">
                    <a:pos x="186" y="0"/>
                  </a:cxn>
                  <a:cxn ang="0">
                    <a:pos x="181" y="2"/>
                  </a:cxn>
                  <a:cxn ang="0">
                    <a:pos x="176" y="6"/>
                  </a:cxn>
                  <a:cxn ang="0">
                    <a:pos x="132" y="28"/>
                  </a:cxn>
                  <a:cxn ang="0">
                    <a:pos x="87" y="53"/>
                  </a:cxn>
                  <a:cxn ang="0">
                    <a:pos x="45" y="80"/>
                  </a:cxn>
                  <a:cxn ang="0">
                    <a:pos x="3" y="108"/>
                  </a:cxn>
                  <a:cxn ang="0">
                    <a:pos x="1" y="108"/>
                  </a:cxn>
                  <a:cxn ang="0">
                    <a:pos x="1" y="110"/>
                  </a:cxn>
                  <a:cxn ang="0">
                    <a:pos x="0" y="110"/>
                  </a:cxn>
                  <a:cxn ang="0">
                    <a:pos x="0" y="112"/>
                  </a:cxn>
                  <a:cxn ang="0">
                    <a:pos x="0" y="114"/>
                  </a:cxn>
                  <a:cxn ang="0">
                    <a:pos x="1" y="114"/>
                  </a:cxn>
                  <a:cxn ang="0">
                    <a:pos x="6" y="114"/>
                  </a:cxn>
                  <a:cxn ang="0">
                    <a:pos x="92" y="141"/>
                  </a:cxn>
                  <a:cxn ang="0">
                    <a:pos x="179" y="163"/>
                  </a:cxn>
                  <a:cxn ang="0">
                    <a:pos x="268" y="181"/>
                  </a:cxn>
                  <a:cxn ang="0">
                    <a:pos x="360" y="195"/>
                  </a:cxn>
                  <a:cxn ang="0">
                    <a:pos x="451" y="201"/>
                  </a:cxn>
                  <a:cxn ang="0">
                    <a:pos x="543" y="210"/>
                  </a:cxn>
                  <a:cxn ang="0">
                    <a:pos x="635" y="214"/>
                  </a:cxn>
                  <a:cxn ang="0">
                    <a:pos x="725" y="219"/>
                  </a:cxn>
                  <a:cxn ang="0">
                    <a:pos x="740" y="219"/>
                  </a:cxn>
                  <a:cxn ang="0">
                    <a:pos x="746" y="216"/>
                  </a:cxn>
                  <a:cxn ang="0">
                    <a:pos x="750" y="212"/>
                  </a:cxn>
                  <a:cxn ang="0">
                    <a:pos x="784" y="181"/>
                  </a:cxn>
                  <a:cxn ang="0">
                    <a:pos x="814" y="148"/>
                  </a:cxn>
                  <a:cxn ang="0">
                    <a:pos x="877" y="78"/>
                  </a:cxn>
                  <a:cxn ang="0">
                    <a:pos x="879" y="75"/>
                  </a:cxn>
                  <a:cxn ang="0">
                    <a:pos x="881" y="73"/>
                  </a:cxn>
                  <a:cxn ang="0">
                    <a:pos x="881" y="71"/>
                  </a:cxn>
                  <a:cxn ang="0">
                    <a:pos x="879" y="71"/>
                  </a:cxn>
                  <a:cxn ang="0">
                    <a:pos x="879" y="69"/>
                  </a:cxn>
                  <a:cxn ang="0">
                    <a:pos x="876" y="69"/>
                  </a:cxn>
                  <a:cxn ang="0">
                    <a:pos x="876" y="66"/>
                  </a:cxn>
                  <a:cxn ang="0">
                    <a:pos x="874" y="66"/>
                  </a:cxn>
                  <a:cxn ang="0">
                    <a:pos x="536" y="33"/>
                  </a:cxn>
                  <a:cxn ang="0">
                    <a:pos x="200" y="0"/>
                  </a:cxn>
                </a:cxnLst>
                <a:rect l="0" t="0" r="r" b="b"/>
                <a:pathLst>
                  <a:path w="882" h="220">
                    <a:moveTo>
                      <a:pt x="200" y="0"/>
                    </a:moveTo>
                    <a:lnTo>
                      <a:pt x="186" y="0"/>
                    </a:lnTo>
                    <a:lnTo>
                      <a:pt x="181" y="2"/>
                    </a:lnTo>
                    <a:lnTo>
                      <a:pt x="176" y="6"/>
                    </a:lnTo>
                    <a:lnTo>
                      <a:pt x="132" y="28"/>
                    </a:lnTo>
                    <a:lnTo>
                      <a:pt x="87" y="53"/>
                    </a:lnTo>
                    <a:lnTo>
                      <a:pt x="45" y="80"/>
                    </a:lnTo>
                    <a:lnTo>
                      <a:pt x="3" y="108"/>
                    </a:lnTo>
                    <a:lnTo>
                      <a:pt x="1" y="108"/>
                    </a:lnTo>
                    <a:lnTo>
                      <a:pt x="1" y="110"/>
                    </a:lnTo>
                    <a:lnTo>
                      <a:pt x="0" y="110"/>
                    </a:lnTo>
                    <a:lnTo>
                      <a:pt x="0" y="112"/>
                    </a:lnTo>
                    <a:lnTo>
                      <a:pt x="0" y="114"/>
                    </a:lnTo>
                    <a:lnTo>
                      <a:pt x="1" y="114"/>
                    </a:lnTo>
                    <a:lnTo>
                      <a:pt x="6" y="114"/>
                    </a:lnTo>
                    <a:lnTo>
                      <a:pt x="92" y="141"/>
                    </a:lnTo>
                    <a:lnTo>
                      <a:pt x="179" y="163"/>
                    </a:lnTo>
                    <a:lnTo>
                      <a:pt x="268" y="181"/>
                    </a:lnTo>
                    <a:lnTo>
                      <a:pt x="360" y="195"/>
                    </a:lnTo>
                    <a:lnTo>
                      <a:pt x="451" y="201"/>
                    </a:lnTo>
                    <a:lnTo>
                      <a:pt x="543" y="210"/>
                    </a:lnTo>
                    <a:lnTo>
                      <a:pt x="635" y="214"/>
                    </a:lnTo>
                    <a:lnTo>
                      <a:pt x="725" y="219"/>
                    </a:lnTo>
                    <a:lnTo>
                      <a:pt x="740" y="219"/>
                    </a:lnTo>
                    <a:lnTo>
                      <a:pt x="746" y="216"/>
                    </a:lnTo>
                    <a:lnTo>
                      <a:pt x="750" y="212"/>
                    </a:lnTo>
                    <a:lnTo>
                      <a:pt x="784" y="181"/>
                    </a:lnTo>
                    <a:lnTo>
                      <a:pt x="814" y="148"/>
                    </a:lnTo>
                    <a:lnTo>
                      <a:pt x="877" y="78"/>
                    </a:lnTo>
                    <a:lnTo>
                      <a:pt x="879" y="75"/>
                    </a:lnTo>
                    <a:lnTo>
                      <a:pt x="881" y="73"/>
                    </a:lnTo>
                    <a:lnTo>
                      <a:pt x="881" y="71"/>
                    </a:lnTo>
                    <a:lnTo>
                      <a:pt x="879" y="71"/>
                    </a:lnTo>
                    <a:lnTo>
                      <a:pt x="879" y="69"/>
                    </a:lnTo>
                    <a:lnTo>
                      <a:pt x="876" y="69"/>
                    </a:lnTo>
                    <a:lnTo>
                      <a:pt x="876" y="66"/>
                    </a:lnTo>
                    <a:lnTo>
                      <a:pt x="874" y="66"/>
                    </a:lnTo>
                    <a:lnTo>
                      <a:pt x="536" y="33"/>
                    </a:lnTo>
                    <a:lnTo>
                      <a:pt x="200" y="0"/>
                    </a:lnTo>
                  </a:path>
                </a:pathLst>
              </a:custGeom>
              <a:solidFill>
                <a:srgbClr val="666666"/>
              </a:solidFill>
              <a:ln w="9525" cap="rnd">
                <a:noFill/>
                <a:round/>
                <a:headEnd/>
                <a:tailEnd/>
              </a:ln>
              <a:effectLst/>
            </p:spPr>
            <p:txBody>
              <a:bodyPr/>
              <a:lstStyle/>
              <a:p>
                <a:endParaRPr lang="en-US"/>
              </a:p>
            </p:txBody>
          </p:sp>
          <p:sp>
            <p:nvSpPr>
              <p:cNvPr id="529461" name="Freeform 53"/>
              <p:cNvSpPr>
                <a:spLocks/>
              </p:cNvSpPr>
              <p:nvPr/>
            </p:nvSpPr>
            <p:spPr bwMode="auto">
              <a:xfrm>
                <a:off x="3351" y="3153"/>
                <a:ext cx="124" cy="70"/>
              </a:xfrm>
              <a:custGeom>
                <a:avLst/>
                <a:gdLst/>
                <a:ahLst/>
                <a:cxnLst>
                  <a:cxn ang="0">
                    <a:pos x="3" y="23"/>
                  </a:cxn>
                  <a:cxn ang="0">
                    <a:pos x="6" y="21"/>
                  </a:cxn>
                  <a:cxn ang="0">
                    <a:pos x="9" y="19"/>
                  </a:cxn>
                  <a:cxn ang="0">
                    <a:pos x="16" y="19"/>
                  </a:cxn>
                  <a:cxn ang="0">
                    <a:pos x="21" y="14"/>
                  </a:cxn>
                  <a:cxn ang="0">
                    <a:pos x="24" y="12"/>
                  </a:cxn>
                  <a:cxn ang="0">
                    <a:pos x="27" y="10"/>
                  </a:cxn>
                  <a:cxn ang="0">
                    <a:pos x="34" y="8"/>
                  </a:cxn>
                  <a:cxn ang="0">
                    <a:pos x="47" y="6"/>
                  </a:cxn>
                  <a:cxn ang="0">
                    <a:pos x="57" y="4"/>
                  </a:cxn>
                  <a:cxn ang="0">
                    <a:pos x="65" y="2"/>
                  </a:cxn>
                  <a:cxn ang="0">
                    <a:pos x="115" y="0"/>
                  </a:cxn>
                  <a:cxn ang="0">
                    <a:pos x="120" y="12"/>
                  </a:cxn>
                  <a:cxn ang="0">
                    <a:pos x="127" y="25"/>
                  </a:cxn>
                  <a:cxn ang="0">
                    <a:pos x="130" y="32"/>
                  </a:cxn>
                  <a:cxn ang="0">
                    <a:pos x="132" y="34"/>
                  </a:cxn>
                  <a:cxn ang="0">
                    <a:pos x="136" y="45"/>
                  </a:cxn>
                  <a:cxn ang="0">
                    <a:pos x="138" y="51"/>
                  </a:cxn>
                  <a:cxn ang="0">
                    <a:pos x="140" y="53"/>
                  </a:cxn>
                  <a:cxn ang="0">
                    <a:pos x="144" y="64"/>
                  </a:cxn>
                  <a:cxn ang="0">
                    <a:pos x="146" y="70"/>
                  </a:cxn>
                  <a:cxn ang="0">
                    <a:pos x="148" y="75"/>
                  </a:cxn>
                  <a:cxn ang="0">
                    <a:pos x="154" y="86"/>
                  </a:cxn>
                  <a:cxn ang="0">
                    <a:pos x="156" y="92"/>
                  </a:cxn>
                  <a:cxn ang="0">
                    <a:pos x="162" y="105"/>
                  </a:cxn>
                  <a:cxn ang="0">
                    <a:pos x="171" y="127"/>
                  </a:cxn>
                  <a:cxn ang="0">
                    <a:pos x="161" y="124"/>
                  </a:cxn>
                  <a:cxn ang="0">
                    <a:pos x="143" y="122"/>
                  </a:cxn>
                  <a:cxn ang="0">
                    <a:pos x="127" y="122"/>
                  </a:cxn>
                  <a:cxn ang="0">
                    <a:pos x="110" y="118"/>
                  </a:cxn>
                  <a:cxn ang="0">
                    <a:pos x="102" y="116"/>
                  </a:cxn>
                  <a:cxn ang="0">
                    <a:pos x="94" y="114"/>
                  </a:cxn>
                  <a:cxn ang="0">
                    <a:pos x="78" y="112"/>
                  </a:cxn>
                  <a:cxn ang="0">
                    <a:pos x="42" y="107"/>
                  </a:cxn>
                  <a:cxn ang="0">
                    <a:pos x="34" y="105"/>
                  </a:cxn>
                  <a:cxn ang="0">
                    <a:pos x="30" y="96"/>
                  </a:cxn>
                  <a:cxn ang="0">
                    <a:pos x="29" y="92"/>
                  </a:cxn>
                  <a:cxn ang="0">
                    <a:pos x="24" y="79"/>
                  </a:cxn>
                  <a:cxn ang="0">
                    <a:pos x="21" y="75"/>
                  </a:cxn>
                  <a:cxn ang="0">
                    <a:pos x="19" y="70"/>
                  </a:cxn>
                  <a:cxn ang="0">
                    <a:pos x="14" y="58"/>
                  </a:cxn>
                  <a:cxn ang="0">
                    <a:pos x="11" y="51"/>
                  </a:cxn>
                  <a:cxn ang="0">
                    <a:pos x="5" y="38"/>
                  </a:cxn>
                  <a:cxn ang="0">
                    <a:pos x="3" y="32"/>
                  </a:cxn>
                  <a:cxn ang="0">
                    <a:pos x="1" y="30"/>
                  </a:cxn>
                  <a:cxn ang="0">
                    <a:pos x="0" y="28"/>
                  </a:cxn>
                </a:cxnLst>
                <a:rect l="0" t="0" r="r" b="b"/>
                <a:pathLst>
                  <a:path w="172" h="128">
                    <a:moveTo>
                      <a:pt x="0" y="25"/>
                    </a:moveTo>
                    <a:lnTo>
                      <a:pt x="3" y="23"/>
                    </a:lnTo>
                    <a:lnTo>
                      <a:pt x="3" y="21"/>
                    </a:lnTo>
                    <a:lnTo>
                      <a:pt x="6" y="21"/>
                    </a:lnTo>
                    <a:lnTo>
                      <a:pt x="9" y="21"/>
                    </a:lnTo>
                    <a:lnTo>
                      <a:pt x="9" y="19"/>
                    </a:lnTo>
                    <a:lnTo>
                      <a:pt x="13" y="19"/>
                    </a:lnTo>
                    <a:lnTo>
                      <a:pt x="16" y="19"/>
                    </a:lnTo>
                    <a:lnTo>
                      <a:pt x="16" y="17"/>
                    </a:lnTo>
                    <a:lnTo>
                      <a:pt x="21" y="14"/>
                    </a:lnTo>
                    <a:lnTo>
                      <a:pt x="21" y="12"/>
                    </a:lnTo>
                    <a:lnTo>
                      <a:pt x="24" y="12"/>
                    </a:lnTo>
                    <a:lnTo>
                      <a:pt x="24" y="10"/>
                    </a:lnTo>
                    <a:lnTo>
                      <a:pt x="27" y="10"/>
                    </a:lnTo>
                    <a:lnTo>
                      <a:pt x="34" y="10"/>
                    </a:lnTo>
                    <a:lnTo>
                      <a:pt x="34" y="8"/>
                    </a:lnTo>
                    <a:lnTo>
                      <a:pt x="42" y="6"/>
                    </a:lnTo>
                    <a:lnTo>
                      <a:pt x="47" y="6"/>
                    </a:lnTo>
                    <a:lnTo>
                      <a:pt x="47" y="4"/>
                    </a:lnTo>
                    <a:lnTo>
                      <a:pt x="57" y="4"/>
                    </a:lnTo>
                    <a:lnTo>
                      <a:pt x="57" y="2"/>
                    </a:lnTo>
                    <a:lnTo>
                      <a:pt x="65" y="2"/>
                    </a:lnTo>
                    <a:lnTo>
                      <a:pt x="65" y="0"/>
                    </a:lnTo>
                    <a:lnTo>
                      <a:pt x="115" y="0"/>
                    </a:lnTo>
                    <a:lnTo>
                      <a:pt x="119" y="6"/>
                    </a:lnTo>
                    <a:lnTo>
                      <a:pt x="120" y="12"/>
                    </a:lnTo>
                    <a:lnTo>
                      <a:pt x="122" y="12"/>
                    </a:lnTo>
                    <a:lnTo>
                      <a:pt x="127" y="25"/>
                    </a:lnTo>
                    <a:lnTo>
                      <a:pt x="128" y="32"/>
                    </a:lnTo>
                    <a:lnTo>
                      <a:pt x="130" y="32"/>
                    </a:lnTo>
                    <a:lnTo>
                      <a:pt x="130" y="34"/>
                    </a:lnTo>
                    <a:lnTo>
                      <a:pt x="132" y="34"/>
                    </a:lnTo>
                    <a:lnTo>
                      <a:pt x="135" y="45"/>
                    </a:lnTo>
                    <a:lnTo>
                      <a:pt x="136" y="45"/>
                    </a:lnTo>
                    <a:lnTo>
                      <a:pt x="136" y="51"/>
                    </a:lnTo>
                    <a:lnTo>
                      <a:pt x="138" y="51"/>
                    </a:lnTo>
                    <a:lnTo>
                      <a:pt x="138" y="53"/>
                    </a:lnTo>
                    <a:lnTo>
                      <a:pt x="140" y="53"/>
                    </a:lnTo>
                    <a:lnTo>
                      <a:pt x="143" y="64"/>
                    </a:lnTo>
                    <a:lnTo>
                      <a:pt x="144" y="64"/>
                    </a:lnTo>
                    <a:lnTo>
                      <a:pt x="144" y="70"/>
                    </a:lnTo>
                    <a:lnTo>
                      <a:pt x="146" y="70"/>
                    </a:lnTo>
                    <a:lnTo>
                      <a:pt x="146" y="75"/>
                    </a:lnTo>
                    <a:lnTo>
                      <a:pt x="148" y="75"/>
                    </a:lnTo>
                    <a:lnTo>
                      <a:pt x="153" y="86"/>
                    </a:lnTo>
                    <a:lnTo>
                      <a:pt x="154" y="86"/>
                    </a:lnTo>
                    <a:lnTo>
                      <a:pt x="154" y="92"/>
                    </a:lnTo>
                    <a:lnTo>
                      <a:pt x="156" y="92"/>
                    </a:lnTo>
                    <a:lnTo>
                      <a:pt x="161" y="105"/>
                    </a:lnTo>
                    <a:lnTo>
                      <a:pt x="162" y="105"/>
                    </a:lnTo>
                    <a:lnTo>
                      <a:pt x="164" y="112"/>
                    </a:lnTo>
                    <a:lnTo>
                      <a:pt x="171" y="127"/>
                    </a:lnTo>
                    <a:lnTo>
                      <a:pt x="161" y="127"/>
                    </a:lnTo>
                    <a:lnTo>
                      <a:pt x="161" y="124"/>
                    </a:lnTo>
                    <a:lnTo>
                      <a:pt x="143" y="124"/>
                    </a:lnTo>
                    <a:lnTo>
                      <a:pt x="143" y="122"/>
                    </a:lnTo>
                    <a:lnTo>
                      <a:pt x="135" y="122"/>
                    </a:lnTo>
                    <a:lnTo>
                      <a:pt x="127" y="122"/>
                    </a:lnTo>
                    <a:lnTo>
                      <a:pt x="127" y="120"/>
                    </a:lnTo>
                    <a:lnTo>
                      <a:pt x="110" y="118"/>
                    </a:lnTo>
                    <a:lnTo>
                      <a:pt x="102" y="118"/>
                    </a:lnTo>
                    <a:lnTo>
                      <a:pt x="102" y="116"/>
                    </a:lnTo>
                    <a:lnTo>
                      <a:pt x="94" y="116"/>
                    </a:lnTo>
                    <a:lnTo>
                      <a:pt x="94" y="114"/>
                    </a:lnTo>
                    <a:lnTo>
                      <a:pt x="78" y="114"/>
                    </a:lnTo>
                    <a:lnTo>
                      <a:pt x="78" y="112"/>
                    </a:lnTo>
                    <a:lnTo>
                      <a:pt x="60" y="109"/>
                    </a:lnTo>
                    <a:lnTo>
                      <a:pt x="42" y="107"/>
                    </a:lnTo>
                    <a:lnTo>
                      <a:pt x="42" y="105"/>
                    </a:lnTo>
                    <a:lnTo>
                      <a:pt x="34" y="105"/>
                    </a:lnTo>
                    <a:lnTo>
                      <a:pt x="32" y="103"/>
                    </a:lnTo>
                    <a:lnTo>
                      <a:pt x="30" y="96"/>
                    </a:lnTo>
                    <a:lnTo>
                      <a:pt x="29" y="96"/>
                    </a:lnTo>
                    <a:lnTo>
                      <a:pt x="29" y="92"/>
                    </a:lnTo>
                    <a:lnTo>
                      <a:pt x="27" y="92"/>
                    </a:lnTo>
                    <a:lnTo>
                      <a:pt x="24" y="79"/>
                    </a:lnTo>
                    <a:lnTo>
                      <a:pt x="22" y="79"/>
                    </a:lnTo>
                    <a:lnTo>
                      <a:pt x="21" y="75"/>
                    </a:lnTo>
                    <a:lnTo>
                      <a:pt x="19" y="75"/>
                    </a:lnTo>
                    <a:lnTo>
                      <a:pt x="19" y="70"/>
                    </a:lnTo>
                    <a:lnTo>
                      <a:pt x="18" y="70"/>
                    </a:lnTo>
                    <a:lnTo>
                      <a:pt x="14" y="58"/>
                    </a:lnTo>
                    <a:lnTo>
                      <a:pt x="13" y="58"/>
                    </a:lnTo>
                    <a:lnTo>
                      <a:pt x="11" y="51"/>
                    </a:lnTo>
                    <a:lnTo>
                      <a:pt x="9" y="51"/>
                    </a:lnTo>
                    <a:lnTo>
                      <a:pt x="5" y="38"/>
                    </a:lnTo>
                    <a:lnTo>
                      <a:pt x="3" y="38"/>
                    </a:lnTo>
                    <a:lnTo>
                      <a:pt x="3" y="32"/>
                    </a:lnTo>
                    <a:lnTo>
                      <a:pt x="1" y="32"/>
                    </a:lnTo>
                    <a:lnTo>
                      <a:pt x="1" y="30"/>
                    </a:lnTo>
                    <a:lnTo>
                      <a:pt x="0" y="30"/>
                    </a:lnTo>
                    <a:lnTo>
                      <a:pt x="0" y="28"/>
                    </a:lnTo>
                    <a:lnTo>
                      <a:pt x="0" y="25"/>
                    </a:lnTo>
                  </a:path>
                </a:pathLst>
              </a:custGeom>
              <a:solidFill>
                <a:srgbClr val="4A4A4A"/>
              </a:solidFill>
              <a:ln w="9525" cap="rnd">
                <a:noFill/>
                <a:round/>
                <a:headEnd/>
                <a:tailEnd/>
              </a:ln>
              <a:effectLst/>
            </p:spPr>
            <p:txBody>
              <a:bodyPr/>
              <a:lstStyle/>
              <a:p>
                <a:endParaRPr lang="en-US"/>
              </a:p>
            </p:txBody>
          </p:sp>
          <p:sp>
            <p:nvSpPr>
              <p:cNvPr id="529462" name="Freeform 54"/>
              <p:cNvSpPr>
                <a:spLocks/>
              </p:cNvSpPr>
              <p:nvPr/>
            </p:nvSpPr>
            <p:spPr bwMode="auto">
              <a:xfrm>
                <a:off x="3432" y="3153"/>
                <a:ext cx="137" cy="79"/>
              </a:xfrm>
              <a:custGeom>
                <a:avLst/>
                <a:gdLst/>
                <a:ahLst/>
                <a:cxnLst>
                  <a:cxn ang="0">
                    <a:pos x="29" y="0"/>
                  </a:cxn>
                  <a:cxn ang="0">
                    <a:pos x="47" y="2"/>
                  </a:cxn>
                  <a:cxn ang="0">
                    <a:pos x="74" y="4"/>
                  </a:cxn>
                  <a:cxn ang="0">
                    <a:pos x="85" y="6"/>
                  </a:cxn>
                  <a:cxn ang="0">
                    <a:pos x="108" y="10"/>
                  </a:cxn>
                  <a:cxn ang="0">
                    <a:pos x="131" y="10"/>
                  </a:cxn>
                  <a:cxn ang="0">
                    <a:pos x="134" y="21"/>
                  </a:cxn>
                  <a:cxn ang="0">
                    <a:pos x="140" y="34"/>
                  </a:cxn>
                  <a:cxn ang="0">
                    <a:pos x="144" y="40"/>
                  </a:cxn>
                  <a:cxn ang="0">
                    <a:pos x="150" y="60"/>
                  </a:cxn>
                  <a:cxn ang="0">
                    <a:pos x="152" y="62"/>
                  </a:cxn>
                  <a:cxn ang="0">
                    <a:pos x="156" y="73"/>
                  </a:cxn>
                  <a:cxn ang="0">
                    <a:pos x="158" y="77"/>
                  </a:cxn>
                  <a:cxn ang="0">
                    <a:pos x="160" y="81"/>
                  </a:cxn>
                  <a:cxn ang="0">
                    <a:pos x="164" y="90"/>
                  </a:cxn>
                  <a:cxn ang="0">
                    <a:pos x="168" y="99"/>
                  </a:cxn>
                  <a:cxn ang="0">
                    <a:pos x="169" y="102"/>
                  </a:cxn>
                  <a:cxn ang="0">
                    <a:pos x="176" y="114"/>
                  </a:cxn>
                  <a:cxn ang="0">
                    <a:pos x="182" y="134"/>
                  </a:cxn>
                  <a:cxn ang="0">
                    <a:pos x="185" y="140"/>
                  </a:cxn>
                  <a:cxn ang="0">
                    <a:pos x="189" y="143"/>
                  </a:cxn>
                  <a:cxn ang="0">
                    <a:pos x="150" y="143"/>
                  </a:cxn>
                  <a:cxn ang="0">
                    <a:pos x="139" y="140"/>
                  </a:cxn>
                  <a:cxn ang="0">
                    <a:pos x="116" y="136"/>
                  </a:cxn>
                  <a:cxn ang="0">
                    <a:pos x="92" y="134"/>
                  </a:cxn>
                  <a:cxn ang="0">
                    <a:pos x="71" y="132"/>
                  </a:cxn>
                  <a:cxn ang="0">
                    <a:pos x="60" y="129"/>
                  </a:cxn>
                  <a:cxn ang="0">
                    <a:pos x="55" y="127"/>
                  </a:cxn>
                  <a:cxn ang="0">
                    <a:pos x="51" y="118"/>
                  </a:cxn>
                  <a:cxn ang="0">
                    <a:pos x="50" y="114"/>
                  </a:cxn>
                  <a:cxn ang="0">
                    <a:pos x="45" y="106"/>
                  </a:cxn>
                  <a:cxn ang="0">
                    <a:pos x="42" y="99"/>
                  </a:cxn>
                  <a:cxn ang="0">
                    <a:pos x="40" y="95"/>
                  </a:cxn>
                  <a:cxn ang="0">
                    <a:pos x="35" y="77"/>
                  </a:cxn>
                  <a:cxn ang="0">
                    <a:pos x="34" y="75"/>
                  </a:cxn>
                  <a:cxn ang="0">
                    <a:pos x="29" y="62"/>
                  </a:cxn>
                  <a:cxn ang="0">
                    <a:pos x="26" y="56"/>
                  </a:cxn>
                  <a:cxn ang="0">
                    <a:pos x="19" y="42"/>
                  </a:cxn>
                  <a:cxn ang="0">
                    <a:pos x="18" y="36"/>
                  </a:cxn>
                  <a:cxn ang="0">
                    <a:pos x="11" y="23"/>
                  </a:cxn>
                  <a:cxn ang="0">
                    <a:pos x="8" y="19"/>
                  </a:cxn>
                  <a:cxn ang="0">
                    <a:pos x="6" y="14"/>
                  </a:cxn>
                  <a:cxn ang="0">
                    <a:pos x="1" y="6"/>
                  </a:cxn>
                  <a:cxn ang="0">
                    <a:pos x="0" y="2"/>
                  </a:cxn>
                </a:cxnLst>
                <a:rect l="0" t="0" r="r" b="b"/>
                <a:pathLst>
                  <a:path w="190" h="144">
                    <a:moveTo>
                      <a:pt x="0" y="0"/>
                    </a:moveTo>
                    <a:lnTo>
                      <a:pt x="29" y="0"/>
                    </a:lnTo>
                    <a:lnTo>
                      <a:pt x="29" y="2"/>
                    </a:lnTo>
                    <a:lnTo>
                      <a:pt x="47" y="2"/>
                    </a:lnTo>
                    <a:lnTo>
                      <a:pt x="47" y="4"/>
                    </a:lnTo>
                    <a:lnTo>
                      <a:pt x="74" y="4"/>
                    </a:lnTo>
                    <a:lnTo>
                      <a:pt x="74" y="6"/>
                    </a:lnTo>
                    <a:lnTo>
                      <a:pt x="85" y="6"/>
                    </a:lnTo>
                    <a:lnTo>
                      <a:pt x="108" y="8"/>
                    </a:lnTo>
                    <a:lnTo>
                      <a:pt x="108" y="10"/>
                    </a:lnTo>
                    <a:lnTo>
                      <a:pt x="119" y="10"/>
                    </a:lnTo>
                    <a:lnTo>
                      <a:pt x="131" y="10"/>
                    </a:lnTo>
                    <a:lnTo>
                      <a:pt x="132" y="14"/>
                    </a:lnTo>
                    <a:lnTo>
                      <a:pt x="134" y="21"/>
                    </a:lnTo>
                    <a:lnTo>
                      <a:pt x="135" y="21"/>
                    </a:lnTo>
                    <a:lnTo>
                      <a:pt x="140" y="34"/>
                    </a:lnTo>
                    <a:lnTo>
                      <a:pt x="142" y="40"/>
                    </a:lnTo>
                    <a:lnTo>
                      <a:pt x="144" y="40"/>
                    </a:lnTo>
                    <a:lnTo>
                      <a:pt x="148" y="53"/>
                    </a:lnTo>
                    <a:lnTo>
                      <a:pt x="150" y="60"/>
                    </a:lnTo>
                    <a:lnTo>
                      <a:pt x="152" y="60"/>
                    </a:lnTo>
                    <a:lnTo>
                      <a:pt x="152" y="62"/>
                    </a:lnTo>
                    <a:lnTo>
                      <a:pt x="153" y="62"/>
                    </a:lnTo>
                    <a:lnTo>
                      <a:pt x="156" y="73"/>
                    </a:lnTo>
                    <a:lnTo>
                      <a:pt x="158" y="73"/>
                    </a:lnTo>
                    <a:lnTo>
                      <a:pt x="158" y="77"/>
                    </a:lnTo>
                    <a:lnTo>
                      <a:pt x="160" y="77"/>
                    </a:lnTo>
                    <a:lnTo>
                      <a:pt x="160" y="81"/>
                    </a:lnTo>
                    <a:lnTo>
                      <a:pt x="161" y="81"/>
                    </a:lnTo>
                    <a:lnTo>
                      <a:pt x="164" y="90"/>
                    </a:lnTo>
                    <a:lnTo>
                      <a:pt x="166" y="90"/>
                    </a:lnTo>
                    <a:lnTo>
                      <a:pt x="168" y="99"/>
                    </a:lnTo>
                    <a:lnTo>
                      <a:pt x="168" y="102"/>
                    </a:lnTo>
                    <a:lnTo>
                      <a:pt x="169" y="102"/>
                    </a:lnTo>
                    <a:lnTo>
                      <a:pt x="174" y="114"/>
                    </a:lnTo>
                    <a:lnTo>
                      <a:pt x="176" y="114"/>
                    </a:lnTo>
                    <a:lnTo>
                      <a:pt x="177" y="121"/>
                    </a:lnTo>
                    <a:lnTo>
                      <a:pt x="182" y="134"/>
                    </a:lnTo>
                    <a:lnTo>
                      <a:pt x="184" y="134"/>
                    </a:lnTo>
                    <a:lnTo>
                      <a:pt x="185" y="140"/>
                    </a:lnTo>
                    <a:lnTo>
                      <a:pt x="187" y="140"/>
                    </a:lnTo>
                    <a:lnTo>
                      <a:pt x="189" y="143"/>
                    </a:lnTo>
                    <a:lnTo>
                      <a:pt x="182" y="143"/>
                    </a:lnTo>
                    <a:lnTo>
                      <a:pt x="150" y="143"/>
                    </a:lnTo>
                    <a:lnTo>
                      <a:pt x="150" y="140"/>
                    </a:lnTo>
                    <a:lnTo>
                      <a:pt x="139" y="140"/>
                    </a:lnTo>
                    <a:lnTo>
                      <a:pt x="139" y="138"/>
                    </a:lnTo>
                    <a:lnTo>
                      <a:pt x="116" y="136"/>
                    </a:lnTo>
                    <a:lnTo>
                      <a:pt x="116" y="134"/>
                    </a:lnTo>
                    <a:lnTo>
                      <a:pt x="92" y="134"/>
                    </a:lnTo>
                    <a:lnTo>
                      <a:pt x="92" y="132"/>
                    </a:lnTo>
                    <a:lnTo>
                      <a:pt x="71" y="132"/>
                    </a:lnTo>
                    <a:lnTo>
                      <a:pt x="71" y="129"/>
                    </a:lnTo>
                    <a:lnTo>
                      <a:pt x="60" y="129"/>
                    </a:lnTo>
                    <a:lnTo>
                      <a:pt x="60" y="127"/>
                    </a:lnTo>
                    <a:lnTo>
                      <a:pt x="55" y="127"/>
                    </a:lnTo>
                    <a:lnTo>
                      <a:pt x="53" y="123"/>
                    </a:lnTo>
                    <a:lnTo>
                      <a:pt x="51" y="118"/>
                    </a:lnTo>
                    <a:lnTo>
                      <a:pt x="50" y="118"/>
                    </a:lnTo>
                    <a:lnTo>
                      <a:pt x="50" y="114"/>
                    </a:lnTo>
                    <a:lnTo>
                      <a:pt x="47" y="106"/>
                    </a:lnTo>
                    <a:lnTo>
                      <a:pt x="45" y="106"/>
                    </a:lnTo>
                    <a:lnTo>
                      <a:pt x="43" y="99"/>
                    </a:lnTo>
                    <a:lnTo>
                      <a:pt x="42" y="99"/>
                    </a:lnTo>
                    <a:lnTo>
                      <a:pt x="42" y="95"/>
                    </a:lnTo>
                    <a:lnTo>
                      <a:pt x="40" y="95"/>
                    </a:lnTo>
                    <a:lnTo>
                      <a:pt x="37" y="86"/>
                    </a:lnTo>
                    <a:lnTo>
                      <a:pt x="35" y="77"/>
                    </a:lnTo>
                    <a:lnTo>
                      <a:pt x="34" y="77"/>
                    </a:lnTo>
                    <a:lnTo>
                      <a:pt x="34" y="75"/>
                    </a:lnTo>
                    <a:lnTo>
                      <a:pt x="32" y="75"/>
                    </a:lnTo>
                    <a:lnTo>
                      <a:pt x="29" y="62"/>
                    </a:lnTo>
                    <a:lnTo>
                      <a:pt x="27" y="62"/>
                    </a:lnTo>
                    <a:lnTo>
                      <a:pt x="26" y="56"/>
                    </a:lnTo>
                    <a:lnTo>
                      <a:pt x="24" y="56"/>
                    </a:lnTo>
                    <a:lnTo>
                      <a:pt x="19" y="42"/>
                    </a:lnTo>
                    <a:lnTo>
                      <a:pt x="18" y="42"/>
                    </a:lnTo>
                    <a:lnTo>
                      <a:pt x="18" y="36"/>
                    </a:lnTo>
                    <a:lnTo>
                      <a:pt x="16" y="36"/>
                    </a:lnTo>
                    <a:lnTo>
                      <a:pt x="11" y="23"/>
                    </a:lnTo>
                    <a:lnTo>
                      <a:pt x="9" y="23"/>
                    </a:lnTo>
                    <a:lnTo>
                      <a:pt x="8" y="19"/>
                    </a:lnTo>
                    <a:lnTo>
                      <a:pt x="8" y="14"/>
                    </a:lnTo>
                    <a:lnTo>
                      <a:pt x="6" y="14"/>
                    </a:lnTo>
                    <a:lnTo>
                      <a:pt x="3" y="6"/>
                    </a:lnTo>
                    <a:lnTo>
                      <a:pt x="1" y="6"/>
                    </a:lnTo>
                    <a:lnTo>
                      <a:pt x="1" y="2"/>
                    </a:lnTo>
                    <a:lnTo>
                      <a:pt x="0" y="2"/>
                    </a:lnTo>
                    <a:lnTo>
                      <a:pt x="0" y="0"/>
                    </a:lnTo>
                  </a:path>
                </a:pathLst>
              </a:custGeom>
              <a:solidFill>
                <a:srgbClr val="606060"/>
              </a:solidFill>
              <a:ln w="9525" cap="rnd">
                <a:noFill/>
                <a:round/>
                <a:headEnd/>
                <a:tailEnd/>
              </a:ln>
              <a:effectLst/>
            </p:spPr>
            <p:txBody>
              <a:bodyPr/>
              <a:lstStyle/>
              <a:p>
                <a:endParaRPr lang="en-US"/>
              </a:p>
            </p:txBody>
          </p:sp>
          <p:sp>
            <p:nvSpPr>
              <p:cNvPr id="529463" name="Freeform 55"/>
              <p:cNvSpPr>
                <a:spLocks/>
              </p:cNvSpPr>
              <p:nvPr/>
            </p:nvSpPr>
            <p:spPr bwMode="auto">
              <a:xfrm>
                <a:off x="3526" y="3157"/>
                <a:ext cx="130" cy="76"/>
              </a:xfrm>
              <a:custGeom>
                <a:avLst/>
                <a:gdLst/>
                <a:ahLst/>
                <a:cxnLst>
                  <a:cxn ang="0">
                    <a:pos x="2" y="0"/>
                  </a:cxn>
                  <a:cxn ang="0">
                    <a:pos x="13" y="2"/>
                  </a:cxn>
                  <a:cxn ang="0">
                    <a:pos x="24" y="4"/>
                  </a:cxn>
                  <a:cxn ang="0">
                    <a:pos x="35" y="6"/>
                  </a:cxn>
                  <a:cxn ang="0">
                    <a:pos x="53" y="8"/>
                  </a:cxn>
                  <a:cxn ang="0">
                    <a:pos x="61" y="10"/>
                  </a:cxn>
                  <a:cxn ang="0">
                    <a:pos x="79" y="10"/>
                  </a:cxn>
                  <a:cxn ang="0">
                    <a:pos x="87" y="13"/>
                  </a:cxn>
                  <a:cxn ang="0">
                    <a:pos x="105" y="17"/>
                  </a:cxn>
                  <a:cxn ang="0">
                    <a:pos x="113" y="19"/>
                  </a:cxn>
                  <a:cxn ang="0">
                    <a:pos x="123" y="21"/>
                  </a:cxn>
                  <a:cxn ang="0">
                    <a:pos x="131" y="23"/>
                  </a:cxn>
                  <a:cxn ang="0">
                    <a:pos x="140" y="32"/>
                  </a:cxn>
                  <a:cxn ang="0">
                    <a:pos x="144" y="39"/>
                  </a:cxn>
                  <a:cxn ang="0">
                    <a:pos x="145" y="43"/>
                  </a:cxn>
                  <a:cxn ang="0">
                    <a:pos x="152" y="57"/>
                  </a:cxn>
                  <a:cxn ang="0">
                    <a:pos x="153" y="64"/>
                  </a:cxn>
                  <a:cxn ang="0">
                    <a:pos x="155" y="66"/>
                  </a:cxn>
                  <a:cxn ang="0">
                    <a:pos x="161" y="79"/>
                  </a:cxn>
                  <a:cxn ang="0">
                    <a:pos x="163" y="86"/>
                  </a:cxn>
                  <a:cxn ang="0">
                    <a:pos x="170" y="99"/>
                  </a:cxn>
                  <a:cxn ang="0">
                    <a:pos x="171" y="106"/>
                  </a:cxn>
                  <a:cxn ang="0">
                    <a:pos x="173" y="110"/>
                  </a:cxn>
                  <a:cxn ang="0">
                    <a:pos x="180" y="123"/>
                  </a:cxn>
                  <a:cxn ang="0">
                    <a:pos x="174" y="128"/>
                  </a:cxn>
                  <a:cxn ang="0">
                    <a:pos x="170" y="132"/>
                  </a:cxn>
                  <a:cxn ang="0">
                    <a:pos x="160" y="134"/>
                  </a:cxn>
                  <a:cxn ang="0">
                    <a:pos x="73" y="137"/>
                  </a:cxn>
                  <a:cxn ang="0">
                    <a:pos x="58" y="134"/>
                  </a:cxn>
                  <a:cxn ang="0">
                    <a:pos x="53" y="126"/>
                  </a:cxn>
                  <a:cxn ang="0">
                    <a:pos x="47" y="113"/>
                  </a:cxn>
                  <a:cxn ang="0">
                    <a:pos x="44" y="106"/>
                  </a:cxn>
                  <a:cxn ang="0">
                    <a:pos x="37" y="93"/>
                  </a:cxn>
                  <a:cxn ang="0">
                    <a:pos x="35" y="86"/>
                  </a:cxn>
                  <a:cxn ang="0">
                    <a:pos x="31" y="72"/>
                  </a:cxn>
                  <a:cxn ang="0">
                    <a:pos x="29" y="66"/>
                  </a:cxn>
                  <a:cxn ang="0">
                    <a:pos x="27" y="64"/>
                  </a:cxn>
                  <a:cxn ang="0">
                    <a:pos x="23" y="52"/>
                  </a:cxn>
                  <a:cxn ang="0">
                    <a:pos x="19" y="46"/>
                  </a:cxn>
                  <a:cxn ang="0">
                    <a:pos x="18" y="43"/>
                  </a:cxn>
                  <a:cxn ang="0">
                    <a:pos x="11" y="30"/>
                  </a:cxn>
                  <a:cxn ang="0">
                    <a:pos x="10" y="23"/>
                  </a:cxn>
                  <a:cxn ang="0">
                    <a:pos x="3" y="10"/>
                  </a:cxn>
                  <a:cxn ang="0">
                    <a:pos x="2" y="2"/>
                  </a:cxn>
                  <a:cxn ang="0">
                    <a:pos x="0" y="0"/>
                  </a:cxn>
                </a:cxnLst>
                <a:rect l="0" t="0" r="r" b="b"/>
                <a:pathLst>
                  <a:path w="181" h="138">
                    <a:moveTo>
                      <a:pt x="0" y="0"/>
                    </a:moveTo>
                    <a:lnTo>
                      <a:pt x="2" y="0"/>
                    </a:lnTo>
                    <a:lnTo>
                      <a:pt x="2" y="2"/>
                    </a:lnTo>
                    <a:lnTo>
                      <a:pt x="13" y="2"/>
                    </a:lnTo>
                    <a:lnTo>
                      <a:pt x="13" y="4"/>
                    </a:lnTo>
                    <a:lnTo>
                      <a:pt x="24" y="4"/>
                    </a:lnTo>
                    <a:lnTo>
                      <a:pt x="24" y="6"/>
                    </a:lnTo>
                    <a:lnTo>
                      <a:pt x="35" y="6"/>
                    </a:lnTo>
                    <a:lnTo>
                      <a:pt x="35" y="8"/>
                    </a:lnTo>
                    <a:lnTo>
                      <a:pt x="53" y="8"/>
                    </a:lnTo>
                    <a:lnTo>
                      <a:pt x="61" y="8"/>
                    </a:lnTo>
                    <a:lnTo>
                      <a:pt x="61" y="10"/>
                    </a:lnTo>
                    <a:lnTo>
                      <a:pt x="71" y="10"/>
                    </a:lnTo>
                    <a:lnTo>
                      <a:pt x="79" y="10"/>
                    </a:lnTo>
                    <a:lnTo>
                      <a:pt x="79" y="13"/>
                    </a:lnTo>
                    <a:lnTo>
                      <a:pt x="87" y="13"/>
                    </a:lnTo>
                    <a:lnTo>
                      <a:pt x="87" y="15"/>
                    </a:lnTo>
                    <a:lnTo>
                      <a:pt x="105" y="17"/>
                    </a:lnTo>
                    <a:lnTo>
                      <a:pt x="105" y="19"/>
                    </a:lnTo>
                    <a:lnTo>
                      <a:pt x="113" y="19"/>
                    </a:lnTo>
                    <a:lnTo>
                      <a:pt x="123" y="19"/>
                    </a:lnTo>
                    <a:lnTo>
                      <a:pt x="123" y="21"/>
                    </a:lnTo>
                    <a:lnTo>
                      <a:pt x="131" y="21"/>
                    </a:lnTo>
                    <a:lnTo>
                      <a:pt x="131" y="23"/>
                    </a:lnTo>
                    <a:lnTo>
                      <a:pt x="137" y="23"/>
                    </a:lnTo>
                    <a:lnTo>
                      <a:pt x="140" y="32"/>
                    </a:lnTo>
                    <a:lnTo>
                      <a:pt x="142" y="32"/>
                    </a:lnTo>
                    <a:lnTo>
                      <a:pt x="144" y="39"/>
                    </a:lnTo>
                    <a:lnTo>
                      <a:pt x="144" y="43"/>
                    </a:lnTo>
                    <a:lnTo>
                      <a:pt x="145" y="43"/>
                    </a:lnTo>
                    <a:lnTo>
                      <a:pt x="150" y="57"/>
                    </a:lnTo>
                    <a:lnTo>
                      <a:pt x="152" y="57"/>
                    </a:lnTo>
                    <a:lnTo>
                      <a:pt x="152" y="64"/>
                    </a:lnTo>
                    <a:lnTo>
                      <a:pt x="153" y="64"/>
                    </a:lnTo>
                    <a:lnTo>
                      <a:pt x="153" y="66"/>
                    </a:lnTo>
                    <a:lnTo>
                      <a:pt x="155" y="66"/>
                    </a:lnTo>
                    <a:lnTo>
                      <a:pt x="160" y="79"/>
                    </a:lnTo>
                    <a:lnTo>
                      <a:pt x="161" y="79"/>
                    </a:lnTo>
                    <a:lnTo>
                      <a:pt x="161" y="86"/>
                    </a:lnTo>
                    <a:lnTo>
                      <a:pt x="163" y="86"/>
                    </a:lnTo>
                    <a:lnTo>
                      <a:pt x="168" y="99"/>
                    </a:lnTo>
                    <a:lnTo>
                      <a:pt x="170" y="99"/>
                    </a:lnTo>
                    <a:lnTo>
                      <a:pt x="170" y="106"/>
                    </a:lnTo>
                    <a:lnTo>
                      <a:pt x="171" y="106"/>
                    </a:lnTo>
                    <a:lnTo>
                      <a:pt x="171" y="110"/>
                    </a:lnTo>
                    <a:lnTo>
                      <a:pt x="173" y="110"/>
                    </a:lnTo>
                    <a:lnTo>
                      <a:pt x="178" y="123"/>
                    </a:lnTo>
                    <a:lnTo>
                      <a:pt x="180" y="123"/>
                    </a:lnTo>
                    <a:lnTo>
                      <a:pt x="180" y="126"/>
                    </a:lnTo>
                    <a:lnTo>
                      <a:pt x="174" y="128"/>
                    </a:lnTo>
                    <a:lnTo>
                      <a:pt x="174" y="130"/>
                    </a:lnTo>
                    <a:lnTo>
                      <a:pt x="170" y="132"/>
                    </a:lnTo>
                    <a:lnTo>
                      <a:pt x="170" y="134"/>
                    </a:lnTo>
                    <a:lnTo>
                      <a:pt x="160" y="134"/>
                    </a:lnTo>
                    <a:lnTo>
                      <a:pt x="160" y="137"/>
                    </a:lnTo>
                    <a:lnTo>
                      <a:pt x="73" y="137"/>
                    </a:lnTo>
                    <a:lnTo>
                      <a:pt x="73" y="134"/>
                    </a:lnTo>
                    <a:lnTo>
                      <a:pt x="58" y="134"/>
                    </a:lnTo>
                    <a:lnTo>
                      <a:pt x="55" y="132"/>
                    </a:lnTo>
                    <a:lnTo>
                      <a:pt x="53" y="126"/>
                    </a:lnTo>
                    <a:lnTo>
                      <a:pt x="48" y="113"/>
                    </a:lnTo>
                    <a:lnTo>
                      <a:pt x="47" y="113"/>
                    </a:lnTo>
                    <a:lnTo>
                      <a:pt x="45" y="106"/>
                    </a:lnTo>
                    <a:lnTo>
                      <a:pt x="44" y="106"/>
                    </a:lnTo>
                    <a:lnTo>
                      <a:pt x="39" y="93"/>
                    </a:lnTo>
                    <a:lnTo>
                      <a:pt x="37" y="93"/>
                    </a:lnTo>
                    <a:lnTo>
                      <a:pt x="37" y="86"/>
                    </a:lnTo>
                    <a:lnTo>
                      <a:pt x="35" y="86"/>
                    </a:lnTo>
                    <a:lnTo>
                      <a:pt x="35" y="81"/>
                    </a:lnTo>
                    <a:lnTo>
                      <a:pt x="31" y="72"/>
                    </a:lnTo>
                    <a:lnTo>
                      <a:pt x="29" y="72"/>
                    </a:lnTo>
                    <a:lnTo>
                      <a:pt x="29" y="66"/>
                    </a:lnTo>
                    <a:lnTo>
                      <a:pt x="27" y="66"/>
                    </a:lnTo>
                    <a:lnTo>
                      <a:pt x="27" y="64"/>
                    </a:lnTo>
                    <a:lnTo>
                      <a:pt x="26" y="64"/>
                    </a:lnTo>
                    <a:lnTo>
                      <a:pt x="23" y="52"/>
                    </a:lnTo>
                    <a:lnTo>
                      <a:pt x="21" y="52"/>
                    </a:lnTo>
                    <a:lnTo>
                      <a:pt x="19" y="46"/>
                    </a:lnTo>
                    <a:lnTo>
                      <a:pt x="19" y="43"/>
                    </a:lnTo>
                    <a:lnTo>
                      <a:pt x="18" y="43"/>
                    </a:lnTo>
                    <a:lnTo>
                      <a:pt x="13" y="30"/>
                    </a:lnTo>
                    <a:lnTo>
                      <a:pt x="11" y="30"/>
                    </a:lnTo>
                    <a:lnTo>
                      <a:pt x="11" y="23"/>
                    </a:lnTo>
                    <a:lnTo>
                      <a:pt x="10" y="23"/>
                    </a:lnTo>
                    <a:lnTo>
                      <a:pt x="5" y="10"/>
                    </a:lnTo>
                    <a:lnTo>
                      <a:pt x="3" y="10"/>
                    </a:lnTo>
                    <a:lnTo>
                      <a:pt x="2" y="4"/>
                    </a:lnTo>
                    <a:lnTo>
                      <a:pt x="2" y="2"/>
                    </a:lnTo>
                    <a:lnTo>
                      <a:pt x="0" y="2"/>
                    </a:lnTo>
                    <a:lnTo>
                      <a:pt x="0" y="0"/>
                    </a:lnTo>
                  </a:path>
                </a:pathLst>
              </a:custGeom>
              <a:solidFill>
                <a:srgbClr val="777777"/>
              </a:solidFill>
              <a:ln w="9525" cap="rnd">
                <a:noFill/>
                <a:round/>
                <a:headEnd/>
                <a:tailEnd/>
              </a:ln>
              <a:effectLst/>
            </p:spPr>
            <p:txBody>
              <a:bodyPr/>
              <a:lstStyle/>
              <a:p>
                <a:endParaRPr lang="en-US"/>
              </a:p>
            </p:txBody>
          </p:sp>
          <p:sp>
            <p:nvSpPr>
              <p:cNvPr id="529464" name="Freeform 56"/>
              <p:cNvSpPr>
                <a:spLocks/>
              </p:cNvSpPr>
              <p:nvPr/>
            </p:nvSpPr>
            <p:spPr bwMode="auto">
              <a:xfrm>
                <a:off x="3451" y="3150"/>
                <a:ext cx="115" cy="61"/>
              </a:xfrm>
              <a:custGeom>
                <a:avLst/>
                <a:gdLst/>
                <a:ahLst/>
                <a:cxnLst>
                  <a:cxn ang="0">
                    <a:pos x="0" y="0"/>
                  </a:cxn>
                  <a:cxn ang="0">
                    <a:pos x="112" y="0"/>
                  </a:cxn>
                  <a:cxn ang="0">
                    <a:pos x="114" y="6"/>
                  </a:cxn>
                  <a:cxn ang="0">
                    <a:pos x="114" y="10"/>
                  </a:cxn>
                  <a:cxn ang="0">
                    <a:pos x="115" y="10"/>
                  </a:cxn>
                  <a:cxn ang="0">
                    <a:pos x="119" y="19"/>
                  </a:cxn>
                  <a:cxn ang="0">
                    <a:pos x="120" y="19"/>
                  </a:cxn>
                  <a:cxn ang="0">
                    <a:pos x="122" y="26"/>
                  </a:cxn>
                  <a:cxn ang="0">
                    <a:pos x="128" y="38"/>
                  </a:cxn>
                  <a:cxn ang="0">
                    <a:pos x="130" y="45"/>
                  </a:cxn>
                  <a:cxn ang="0">
                    <a:pos x="132" y="45"/>
                  </a:cxn>
                  <a:cxn ang="0">
                    <a:pos x="136" y="58"/>
                  </a:cxn>
                  <a:cxn ang="0">
                    <a:pos x="138" y="58"/>
                  </a:cxn>
                  <a:cxn ang="0">
                    <a:pos x="138" y="64"/>
                  </a:cxn>
                  <a:cxn ang="0">
                    <a:pos x="140" y="64"/>
                  </a:cxn>
                  <a:cxn ang="0">
                    <a:pos x="144" y="78"/>
                  </a:cxn>
                  <a:cxn ang="0">
                    <a:pos x="146" y="78"/>
                  </a:cxn>
                  <a:cxn ang="0">
                    <a:pos x="146" y="82"/>
                  </a:cxn>
                  <a:cxn ang="0">
                    <a:pos x="148" y="82"/>
                  </a:cxn>
                  <a:cxn ang="0">
                    <a:pos x="153" y="94"/>
                  </a:cxn>
                  <a:cxn ang="0">
                    <a:pos x="154" y="94"/>
                  </a:cxn>
                  <a:cxn ang="0">
                    <a:pos x="156" y="103"/>
                  </a:cxn>
                  <a:cxn ang="0">
                    <a:pos x="159" y="110"/>
                  </a:cxn>
                  <a:cxn ang="0">
                    <a:pos x="148" y="110"/>
                  </a:cxn>
                  <a:cxn ang="0">
                    <a:pos x="148" y="112"/>
                  </a:cxn>
                  <a:cxn ang="0">
                    <a:pos x="86" y="112"/>
                  </a:cxn>
                  <a:cxn ang="0">
                    <a:pos x="86" y="110"/>
                  </a:cxn>
                  <a:cxn ang="0">
                    <a:pos x="59" y="110"/>
                  </a:cxn>
                  <a:cxn ang="0">
                    <a:pos x="46" y="110"/>
                  </a:cxn>
                  <a:cxn ang="0">
                    <a:pos x="44" y="103"/>
                  </a:cxn>
                  <a:cxn ang="0">
                    <a:pos x="38" y="90"/>
                  </a:cxn>
                  <a:cxn ang="0">
                    <a:pos x="36" y="82"/>
                  </a:cxn>
                  <a:cxn ang="0">
                    <a:pos x="35" y="82"/>
                  </a:cxn>
                  <a:cxn ang="0">
                    <a:pos x="31" y="73"/>
                  </a:cxn>
                  <a:cxn ang="0">
                    <a:pos x="30" y="73"/>
                  </a:cxn>
                  <a:cxn ang="0">
                    <a:pos x="28" y="66"/>
                  </a:cxn>
                  <a:cxn ang="0">
                    <a:pos x="28" y="64"/>
                  </a:cxn>
                  <a:cxn ang="0">
                    <a:pos x="27" y="64"/>
                  </a:cxn>
                  <a:cxn ang="0">
                    <a:pos x="23" y="54"/>
                  </a:cxn>
                  <a:cxn ang="0">
                    <a:pos x="22" y="54"/>
                  </a:cxn>
                  <a:cxn ang="0">
                    <a:pos x="20" y="47"/>
                  </a:cxn>
                  <a:cxn ang="0">
                    <a:pos x="20" y="45"/>
                  </a:cxn>
                  <a:cxn ang="0">
                    <a:pos x="18" y="45"/>
                  </a:cxn>
                  <a:cxn ang="0">
                    <a:pos x="14" y="34"/>
                  </a:cxn>
                  <a:cxn ang="0">
                    <a:pos x="12" y="28"/>
                  </a:cxn>
                  <a:cxn ang="0">
                    <a:pos x="10" y="28"/>
                  </a:cxn>
                  <a:cxn ang="0">
                    <a:pos x="10" y="26"/>
                  </a:cxn>
                  <a:cxn ang="0">
                    <a:pos x="6" y="15"/>
                  </a:cxn>
                  <a:cxn ang="0">
                    <a:pos x="4" y="15"/>
                  </a:cxn>
                  <a:cxn ang="0">
                    <a:pos x="4" y="10"/>
                  </a:cxn>
                  <a:cxn ang="0">
                    <a:pos x="2" y="10"/>
                  </a:cxn>
                  <a:cxn ang="0">
                    <a:pos x="2" y="6"/>
                  </a:cxn>
                  <a:cxn ang="0">
                    <a:pos x="1" y="2"/>
                  </a:cxn>
                  <a:cxn ang="0">
                    <a:pos x="0" y="2"/>
                  </a:cxn>
                  <a:cxn ang="0">
                    <a:pos x="0" y="0"/>
                  </a:cxn>
                </a:cxnLst>
                <a:rect l="0" t="0" r="r" b="b"/>
                <a:pathLst>
                  <a:path w="160" h="113">
                    <a:moveTo>
                      <a:pt x="0" y="0"/>
                    </a:moveTo>
                    <a:lnTo>
                      <a:pt x="112" y="0"/>
                    </a:lnTo>
                    <a:lnTo>
                      <a:pt x="114" y="6"/>
                    </a:lnTo>
                    <a:lnTo>
                      <a:pt x="114" y="10"/>
                    </a:lnTo>
                    <a:lnTo>
                      <a:pt x="115" y="10"/>
                    </a:lnTo>
                    <a:lnTo>
                      <a:pt x="119" y="19"/>
                    </a:lnTo>
                    <a:lnTo>
                      <a:pt x="120" y="19"/>
                    </a:lnTo>
                    <a:lnTo>
                      <a:pt x="122" y="26"/>
                    </a:lnTo>
                    <a:lnTo>
                      <a:pt x="128" y="38"/>
                    </a:lnTo>
                    <a:lnTo>
                      <a:pt x="130" y="45"/>
                    </a:lnTo>
                    <a:lnTo>
                      <a:pt x="132" y="45"/>
                    </a:lnTo>
                    <a:lnTo>
                      <a:pt x="136" y="58"/>
                    </a:lnTo>
                    <a:lnTo>
                      <a:pt x="138" y="58"/>
                    </a:lnTo>
                    <a:lnTo>
                      <a:pt x="138" y="64"/>
                    </a:lnTo>
                    <a:lnTo>
                      <a:pt x="140" y="64"/>
                    </a:lnTo>
                    <a:lnTo>
                      <a:pt x="144" y="78"/>
                    </a:lnTo>
                    <a:lnTo>
                      <a:pt x="146" y="78"/>
                    </a:lnTo>
                    <a:lnTo>
                      <a:pt x="146" y="82"/>
                    </a:lnTo>
                    <a:lnTo>
                      <a:pt x="148" y="82"/>
                    </a:lnTo>
                    <a:lnTo>
                      <a:pt x="153" y="94"/>
                    </a:lnTo>
                    <a:lnTo>
                      <a:pt x="154" y="94"/>
                    </a:lnTo>
                    <a:lnTo>
                      <a:pt x="156" y="103"/>
                    </a:lnTo>
                    <a:lnTo>
                      <a:pt x="159" y="110"/>
                    </a:lnTo>
                    <a:lnTo>
                      <a:pt x="148" y="110"/>
                    </a:lnTo>
                    <a:lnTo>
                      <a:pt x="148" y="112"/>
                    </a:lnTo>
                    <a:lnTo>
                      <a:pt x="86" y="112"/>
                    </a:lnTo>
                    <a:lnTo>
                      <a:pt x="86" y="110"/>
                    </a:lnTo>
                    <a:lnTo>
                      <a:pt x="59" y="110"/>
                    </a:lnTo>
                    <a:lnTo>
                      <a:pt x="46" y="110"/>
                    </a:lnTo>
                    <a:lnTo>
                      <a:pt x="44" y="103"/>
                    </a:lnTo>
                    <a:lnTo>
                      <a:pt x="38" y="90"/>
                    </a:lnTo>
                    <a:lnTo>
                      <a:pt x="36" y="82"/>
                    </a:lnTo>
                    <a:lnTo>
                      <a:pt x="35" y="82"/>
                    </a:lnTo>
                    <a:lnTo>
                      <a:pt x="31" y="73"/>
                    </a:lnTo>
                    <a:lnTo>
                      <a:pt x="30" y="73"/>
                    </a:lnTo>
                    <a:lnTo>
                      <a:pt x="28" y="66"/>
                    </a:lnTo>
                    <a:lnTo>
                      <a:pt x="28" y="64"/>
                    </a:lnTo>
                    <a:lnTo>
                      <a:pt x="27" y="64"/>
                    </a:lnTo>
                    <a:lnTo>
                      <a:pt x="23" y="54"/>
                    </a:lnTo>
                    <a:lnTo>
                      <a:pt x="22" y="54"/>
                    </a:lnTo>
                    <a:lnTo>
                      <a:pt x="20" y="47"/>
                    </a:lnTo>
                    <a:lnTo>
                      <a:pt x="20" y="45"/>
                    </a:lnTo>
                    <a:lnTo>
                      <a:pt x="18" y="45"/>
                    </a:lnTo>
                    <a:lnTo>
                      <a:pt x="14" y="34"/>
                    </a:lnTo>
                    <a:lnTo>
                      <a:pt x="12" y="28"/>
                    </a:lnTo>
                    <a:lnTo>
                      <a:pt x="10" y="28"/>
                    </a:lnTo>
                    <a:lnTo>
                      <a:pt x="10" y="26"/>
                    </a:lnTo>
                    <a:lnTo>
                      <a:pt x="6" y="15"/>
                    </a:lnTo>
                    <a:lnTo>
                      <a:pt x="4" y="15"/>
                    </a:lnTo>
                    <a:lnTo>
                      <a:pt x="4" y="10"/>
                    </a:lnTo>
                    <a:lnTo>
                      <a:pt x="2" y="10"/>
                    </a:lnTo>
                    <a:lnTo>
                      <a:pt x="2" y="6"/>
                    </a:lnTo>
                    <a:lnTo>
                      <a:pt x="1" y="2"/>
                    </a:lnTo>
                    <a:lnTo>
                      <a:pt x="0" y="2"/>
                    </a:lnTo>
                    <a:lnTo>
                      <a:pt x="0" y="0"/>
                    </a:lnTo>
                  </a:path>
                </a:pathLst>
              </a:custGeom>
              <a:solidFill>
                <a:srgbClr val="808080"/>
              </a:solidFill>
              <a:ln w="9525" cap="rnd">
                <a:noFill/>
                <a:round/>
                <a:headEnd/>
                <a:tailEnd/>
              </a:ln>
              <a:effectLst/>
            </p:spPr>
            <p:txBody>
              <a:bodyPr/>
              <a:lstStyle/>
              <a:p>
                <a:endParaRPr lang="en-US"/>
              </a:p>
            </p:txBody>
          </p:sp>
          <p:sp>
            <p:nvSpPr>
              <p:cNvPr id="529465" name="Freeform 57"/>
              <p:cNvSpPr>
                <a:spLocks/>
              </p:cNvSpPr>
              <p:nvPr/>
            </p:nvSpPr>
            <p:spPr bwMode="auto">
              <a:xfrm>
                <a:off x="3532" y="3150"/>
                <a:ext cx="83" cy="61"/>
              </a:xfrm>
              <a:custGeom>
                <a:avLst/>
                <a:gdLst/>
                <a:ahLst/>
                <a:cxnLst>
                  <a:cxn ang="0">
                    <a:pos x="0" y="0"/>
                  </a:cxn>
                  <a:cxn ang="0">
                    <a:pos x="107" y="0"/>
                  </a:cxn>
                  <a:cxn ang="0">
                    <a:pos x="107" y="10"/>
                  </a:cxn>
                  <a:cxn ang="0">
                    <a:pos x="109" y="10"/>
                  </a:cxn>
                  <a:cxn ang="0">
                    <a:pos x="109" y="26"/>
                  </a:cxn>
                  <a:cxn ang="0">
                    <a:pos x="110" y="26"/>
                  </a:cxn>
                  <a:cxn ang="0">
                    <a:pos x="110" y="35"/>
                  </a:cxn>
                  <a:cxn ang="0">
                    <a:pos x="110" y="50"/>
                  </a:cxn>
                  <a:cxn ang="0">
                    <a:pos x="112" y="50"/>
                  </a:cxn>
                  <a:cxn ang="0">
                    <a:pos x="112" y="59"/>
                  </a:cxn>
                  <a:cxn ang="0">
                    <a:pos x="114" y="59"/>
                  </a:cxn>
                  <a:cxn ang="0">
                    <a:pos x="114" y="70"/>
                  </a:cxn>
                  <a:cxn ang="0">
                    <a:pos x="112" y="70"/>
                  </a:cxn>
                  <a:cxn ang="0">
                    <a:pos x="112" y="79"/>
                  </a:cxn>
                  <a:cxn ang="0">
                    <a:pos x="110" y="79"/>
                  </a:cxn>
                  <a:cxn ang="0">
                    <a:pos x="110" y="83"/>
                  </a:cxn>
                  <a:cxn ang="0">
                    <a:pos x="104" y="94"/>
                  </a:cxn>
                  <a:cxn ang="0">
                    <a:pos x="101" y="94"/>
                  </a:cxn>
                  <a:cxn ang="0">
                    <a:pos x="101" y="96"/>
                  </a:cxn>
                  <a:cxn ang="0">
                    <a:pos x="96" y="96"/>
                  </a:cxn>
                  <a:cxn ang="0">
                    <a:pos x="96" y="99"/>
                  </a:cxn>
                  <a:cxn ang="0">
                    <a:pos x="93" y="101"/>
                  </a:cxn>
                  <a:cxn ang="0">
                    <a:pos x="93" y="103"/>
                  </a:cxn>
                  <a:cxn ang="0">
                    <a:pos x="85" y="105"/>
                  </a:cxn>
                  <a:cxn ang="0">
                    <a:pos x="81" y="105"/>
                  </a:cxn>
                  <a:cxn ang="0">
                    <a:pos x="81" y="107"/>
                  </a:cxn>
                  <a:cxn ang="0">
                    <a:pos x="72" y="107"/>
                  </a:cxn>
                  <a:cxn ang="0">
                    <a:pos x="72" y="109"/>
                  </a:cxn>
                  <a:cxn ang="0">
                    <a:pos x="59" y="112"/>
                  </a:cxn>
                  <a:cxn ang="0">
                    <a:pos x="46" y="112"/>
                  </a:cxn>
                  <a:cxn ang="0">
                    <a:pos x="44" y="105"/>
                  </a:cxn>
                  <a:cxn ang="0">
                    <a:pos x="39" y="96"/>
                  </a:cxn>
                  <a:cxn ang="0">
                    <a:pos x="38" y="90"/>
                  </a:cxn>
                  <a:cxn ang="0">
                    <a:pos x="36" y="90"/>
                  </a:cxn>
                  <a:cxn ang="0">
                    <a:pos x="36" y="85"/>
                  </a:cxn>
                  <a:cxn ang="0">
                    <a:pos x="35" y="85"/>
                  </a:cxn>
                  <a:cxn ang="0">
                    <a:pos x="31" y="76"/>
                  </a:cxn>
                  <a:cxn ang="0">
                    <a:pos x="30" y="76"/>
                  </a:cxn>
                  <a:cxn ang="0">
                    <a:pos x="28" y="70"/>
                  </a:cxn>
                  <a:cxn ang="0">
                    <a:pos x="28" y="67"/>
                  </a:cxn>
                  <a:cxn ang="0">
                    <a:pos x="26" y="67"/>
                  </a:cxn>
                  <a:cxn ang="0">
                    <a:pos x="23" y="57"/>
                  </a:cxn>
                  <a:cxn ang="0">
                    <a:pos x="22" y="57"/>
                  </a:cxn>
                  <a:cxn ang="0">
                    <a:pos x="20" y="50"/>
                  </a:cxn>
                  <a:cxn ang="0">
                    <a:pos x="20" y="48"/>
                  </a:cxn>
                  <a:cxn ang="0">
                    <a:pos x="18" y="48"/>
                  </a:cxn>
                  <a:cxn ang="0">
                    <a:pos x="15" y="37"/>
                  </a:cxn>
                  <a:cxn ang="0">
                    <a:pos x="14" y="37"/>
                  </a:cxn>
                  <a:cxn ang="0">
                    <a:pos x="12" y="30"/>
                  </a:cxn>
                  <a:cxn ang="0">
                    <a:pos x="10" y="30"/>
                  </a:cxn>
                  <a:cxn ang="0">
                    <a:pos x="10" y="26"/>
                  </a:cxn>
                  <a:cxn ang="0">
                    <a:pos x="7" y="17"/>
                  </a:cxn>
                  <a:cxn ang="0">
                    <a:pos x="6" y="17"/>
                  </a:cxn>
                  <a:cxn ang="0">
                    <a:pos x="4" y="10"/>
                  </a:cxn>
                  <a:cxn ang="0">
                    <a:pos x="2" y="10"/>
                  </a:cxn>
                  <a:cxn ang="0">
                    <a:pos x="1" y="2"/>
                  </a:cxn>
                  <a:cxn ang="0">
                    <a:pos x="0" y="2"/>
                  </a:cxn>
                  <a:cxn ang="0">
                    <a:pos x="0" y="0"/>
                  </a:cxn>
                </a:cxnLst>
                <a:rect l="0" t="0" r="r" b="b"/>
                <a:pathLst>
                  <a:path w="115" h="113">
                    <a:moveTo>
                      <a:pt x="0" y="0"/>
                    </a:moveTo>
                    <a:lnTo>
                      <a:pt x="107" y="0"/>
                    </a:lnTo>
                    <a:lnTo>
                      <a:pt x="107" y="10"/>
                    </a:lnTo>
                    <a:lnTo>
                      <a:pt x="109" y="10"/>
                    </a:lnTo>
                    <a:lnTo>
                      <a:pt x="109" y="26"/>
                    </a:lnTo>
                    <a:lnTo>
                      <a:pt x="110" y="26"/>
                    </a:lnTo>
                    <a:lnTo>
                      <a:pt x="110" y="35"/>
                    </a:lnTo>
                    <a:lnTo>
                      <a:pt x="110" y="50"/>
                    </a:lnTo>
                    <a:lnTo>
                      <a:pt x="112" y="50"/>
                    </a:lnTo>
                    <a:lnTo>
                      <a:pt x="112" y="59"/>
                    </a:lnTo>
                    <a:lnTo>
                      <a:pt x="114" y="59"/>
                    </a:lnTo>
                    <a:lnTo>
                      <a:pt x="114" y="70"/>
                    </a:lnTo>
                    <a:lnTo>
                      <a:pt x="112" y="70"/>
                    </a:lnTo>
                    <a:lnTo>
                      <a:pt x="112" y="79"/>
                    </a:lnTo>
                    <a:lnTo>
                      <a:pt x="110" y="79"/>
                    </a:lnTo>
                    <a:lnTo>
                      <a:pt x="110" y="83"/>
                    </a:lnTo>
                    <a:lnTo>
                      <a:pt x="104" y="94"/>
                    </a:lnTo>
                    <a:lnTo>
                      <a:pt x="101" y="94"/>
                    </a:lnTo>
                    <a:lnTo>
                      <a:pt x="101" y="96"/>
                    </a:lnTo>
                    <a:lnTo>
                      <a:pt x="96" y="96"/>
                    </a:lnTo>
                    <a:lnTo>
                      <a:pt x="96" y="99"/>
                    </a:lnTo>
                    <a:lnTo>
                      <a:pt x="93" y="101"/>
                    </a:lnTo>
                    <a:lnTo>
                      <a:pt x="93" y="103"/>
                    </a:lnTo>
                    <a:lnTo>
                      <a:pt x="85" y="105"/>
                    </a:lnTo>
                    <a:lnTo>
                      <a:pt x="81" y="105"/>
                    </a:lnTo>
                    <a:lnTo>
                      <a:pt x="81" y="107"/>
                    </a:lnTo>
                    <a:lnTo>
                      <a:pt x="72" y="107"/>
                    </a:lnTo>
                    <a:lnTo>
                      <a:pt x="72" y="109"/>
                    </a:lnTo>
                    <a:lnTo>
                      <a:pt x="59" y="112"/>
                    </a:lnTo>
                    <a:lnTo>
                      <a:pt x="46" y="112"/>
                    </a:lnTo>
                    <a:lnTo>
                      <a:pt x="44" y="105"/>
                    </a:lnTo>
                    <a:lnTo>
                      <a:pt x="39" y="96"/>
                    </a:lnTo>
                    <a:lnTo>
                      <a:pt x="38" y="90"/>
                    </a:lnTo>
                    <a:lnTo>
                      <a:pt x="36" y="90"/>
                    </a:lnTo>
                    <a:lnTo>
                      <a:pt x="36" y="85"/>
                    </a:lnTo>
                    <a:lnTo>
                      <a:pt x="35" y="85"/>
                    </a:lnTo>
                    <a:lnTo>
                      <a:pt x="31" y="76"/>
                    </a:lnTo>
                    <a:lnTo>
                      <a:pt x="30" y="76"/>
                    </a:lnTo>
                    <a:lnTo>
                      <a:pt x="28" y="70"/>
                    </a:lnTo>
                    <a:lnTo>
                      <a:pt x="28" y="67"/>
                    </a:lnTo>
                    <a:lnTo>
                      <a:pt x="26" y="67"/>
                    </a:lnTo>
                    <a:lnTo>
                      <a:pt x="23" y="57"/>
                    </a:lnTo>
                    <a:lnTo>
                      <a:pt x="22" y="57"/>
                    </a:lnTo>
                    <a:lnTo>
                      <a:pt x="20" y="50"/>
                    </a:lnTo>
                    <a:lnTo>
                      <a:pt x="20" y="48"/>
                    </a:lnTo>
                    <a:lnTo>
                      <a:pt x="18" y="48"/>
                    </a:lnTo>
                    <a:lnTo>
                      <a:pt x="15" y="37"/>
                    </a:lnTo>
                    <a:lnTo>
                      <a:pt x="14" y="37"/>
                    </a:lnTo>
                    <a:lnTo>
                      <a:pt x="12" y="30"/>
                    </a:lnTo>
                    <a:lnTo>
                      <a:pt x="10" y="30"/>
                    </a:lnTo>
                    <a:lnTo>
                      <a:pt x="10" y="26"/>
                    </a:lnTo>
                    <a:lnTo>
                      <a:pt x="7" y="17"/>
                    </a:lnTo>
                    <a:lnTo>
                      <a:pt x="6" y="17"/>
                    </a:lnTo>
                    <a:lnTo>
                      <a:pt x="4" y="10"/>
                    </a:lnTo>
                    <a:lnTo>
                      <a:pt x="2" y="10"/>
                    </a:lnTo>
                    <a:lnTo>
                      <a:pt x="1" y="2"/>
                    </a:lnTo>
                    <a:lnTo>
                      <a:pt x="0" y="2"/>
                    </a:lnTo>
                    <a:lnTo>
                      <a:pt x="0" y="0"/>
                    </a:lnTo>
                  </a:path>
                </a:pathLst>
              </a:custGeom>
              <a:solidFill>
                <a:srgbClr val="CCCCCC"/>
              </a:solidFill>
              <a:ln w="9525" cap="rnd">
                <a:noFill/>
                <a:round/>
                <a:headEnd/>
                <a:tailEnd/>
              </a:ln>
              <a:effectLst/>
            </p:spPr>
            <p:txBody>
              <a:bodyPr/>
              <a:lstStyle/>
              <a:p>
                <a:endParaRPr lang="en-US"/>
              </a:p>
            </p:txBody>
          </p:sp>
          <p:grpSp>
            <p:nvGrpSpPr>
              <p:cNvPr id="6" name="Group 58"/>
              <p:cNvGrpSpPr>
                <a:grpSpLocks/>
              </p:cNvGrpSpPr>
              <p:nvPr/>
            </p:nvGrpSpPr>
            <p:grpSpPr bwMode="auto">
              <a:xfrm>
                <a:off x="2848" y="2382"/>
                <a:ext cx="1356" cy="1058"/>
                <a:chOff x="3878" y="1170"/>
                <a:chExt cx="1882" cy="1936"/>
              </a:xfrm>
            </p:grpSpPr>
            <p:sp>
              <p:nvSpPr>
                <p:cNvPr id="529467" name="Freeform 59"/>
                <p:cNvSpPr>
                  <a:spLocks/>
                </p:cNvSpPr>
                <p:nvPr/>
              </p:nvSpPr>
              <p:spPr bwMode="auto">
                <a:xfrm>
                  <a:off x="4027" y="1364"/>
                  <a:ext cx="1322" cy="1327"/>
                </a:xfrm>
                <a:custGeom>
                  <a:avLst/>
                  <a:gdLst/>
                  <a:ahLst/>
                  <a:cxnLst>
                    <a:cxn ang="0">
                      <a:pos x="0" y="0"/>
                    </a:cxn>
                    <a:cxn ang="0">
                      <a:pos x="18" y="162"/>
                    </a:cxn>
                    <a:cxn ang="0">
                      <a:pos x="33" y="324"/>
                    </a:cxn>
                    <a:cxn ang="0">
                      <a:pos x="51" y="652"/>
                    </a:cxn>
                    <a:cxn ang="0">
                      <a:pos x="63" y="988"/>
                    </a:cxn>
                    <a:cxn ang="0">
                      <a:pos x="66" y="1326"/>
                    </a:cxn>
                    <a:cxn ang="0">
                      <a:pos x="1155" y="1326"/>
                    </a:cxn>
                    <a:cxn ang="0">
                      <a:pos x="1155" y="1146"/>
                    </a:cxn>
                    <a:cxn ang="0">
                      <a:pos x="1164" y="974"/>
                    </a:cxn>
                    <a:cxn ang="0">
                      <a:pos x="1173" y="804"/>
                    </a:cxn>
                    <a:cxn ang="0">
                      <a:pos x="1191" y="635"/>
                    </a:cxn>
                    <a:cxn ang="0">
                      <a:pos x="1216" y="469"/>
                    </a:cxn>
                    <a:cxn ang="0">
                      <a:pos x="1245" y="311"/>
                    </a:cxn>
                    <a:cxn ang="0">
                      <a:pos x="1278" y="151"/>
                    </a:cxn>
                    <a:cxn ang="0">
                      <a:pos x="1321" y="0"/>
                    </a:cxn>
                    <a:cxn ang="0">
                      <a:pos x="0" y="0"/>
                    </a:cxn>
                  </a:cxnLst>
                  <a:rect l="0" t="0" r="r" b="b"/>
                  <a:pathLst>
                    <a:path w="1322" h="1327">
                      <a:moveTo>
                        <a:pt x="0" y="0"/>
                      </a:moveTo>
                      <a:lnTo>
                        <a:pt x="18" y="162"/>
                      </a:lnTo>
                      <a:lnTo>
                        <a:pt x="33" y="324"/>
                      </a:lnTo>
                      <a:lnTo>
                        <a:pt x="51" y="652"/>
                      </a:lnTo>
                      <a:lnTo>
                        <a:pt x="63" y="988"/>
                      </a:lnTo>
                      <a:lnTo>
                        <a:pt x="66" y="1326"/>
                      </a:lnTo>
                      <a:lnTo>
                        <a:pt x="1155" y="1326"/>
                      </a:lnTo>
                      <a:lnTo>
                        <a:pt x="1155" y="1146"/>
                      </a:lnTo>
                      <a:lnTo>
                        <a:pt x="1164" y="974"/>
                      </a:lnTo>
                      <a:lnTo>
                        <a:pt x="1173" y="804"/>
                      </a:lnTo>
                      <a:lnTo>
                        <a:pt x="1191" y="635"/>
                      </a:lnTo>
                      <a:lnTo>
                        <a:pt x="1216" y="469"/>
                      </a:lnTo>
                      <a:lnTo>
                        <a:pt x="1245" y="311"/>
                      </a:lnTo>
                      <a:lnTo>
                        <a:pt x="1278" y="151"/>
                      </a:lnTo>
                      <a:lnTo>
                        <a:pt x="1321" y="0"/>
                      </a:lnTo>
                      <a:lnTo>
                        <a:pt x="0" y="0"/>
                      </a:lnTo>
                    </a:path>
                  </a:pathLst>
                </a:custGeom>
                <a:solidFill>
                  <a:srgbClr val="000000"/>
                </a:solidFill>
                <a:ln w="9525" cap="rnd">
                  <a:noFill/>
                  <a:round/>
                  <a:headEnd/>
                  <a:tailEnd/>
                </a:ln>
                <a:effectLst/>
              </p:spPr>
              <p:txBody>
                <a:bodyPr/>
                <a:lstStyle/>
                <a:p>
                  <a:endParaRPr lang="en-US"/>
                </a:p>
              </p:txBody>
            </p:sp>
            <p:sp>
              <p:nvSpPr>
                <p:cNvPr id="529468" name="Freeform 60"/>
                <p:cNvSpPr>
                  <a:spLocks/>
                </p:cNvSpPr>
                <p:nvPr/>
              </p:nvSpPr>
              <p:spPr bwMode="auto">
                <a:xfrm>
                  <a:off x="4002" y="1346"/>
                  <a:ext cx="1364" cy="1450"/>
                </a:xfrm>
                <a:custGeom>
                  <a:avLst/>
                  <a:gdLst/>
                  <a:ahLst/>
                  <a:cxnLst>
                    <a:cxn ang="0">
                      <a:pos x="15" y="0"/>
                    </a:cxn>
                    <a:cxn ang="0">
                      <a:pos x="9" y="6"/>
                    </a:cxn>
                    <a:cxn ang="0">
                      <a:pos x="3" y="17"/>
                    </a:cxn>
                    <a:cxn ang="0">
                      <a:pos x="3" y="23"/>
                    </a:cxn>
                    <a:cxn ang="0">
                      <a:pos x="42" y="337"/>
                    </a:cxn>
                    <a:cxn ang="0">
                      <a:pos x="84" y="983"/>
                    </a:cxn>
                    <a:cxn ang="0">
                      <a:pos x="96" y="1321"/>
                    </a:cxn>
                    <a:cxn ang="0">
                      <a:pos x="99" y="1328"/>
                    </a:cxn>
                    <a:cxn ang="0">
                      <a:pos x="104" y="1331"/>
                    </a:cxn>
                    <a:cxn ang="0">
                      <a:pos x="108" y="1345"/>
                    </a:cxn>
                    <a:cxn ang="0">
                      <a:pos x="231" y="1383"/>
                    </a:cxn>
                    <a:cxn ang="0">
                      <a:pos x="489" y="1425"/>
                    </a:cxn>
                    <a:cxn ang="0">
                      <a:pos x="760" y="1445"/>
                    </a:cxn>
                    <a:cxn ang="0">
                      <a:pos x="1179" y="1449"/>
                    </a:cxn>
                    <a:cxn ang="0">
                      <a:pos x="1194" y="1439"/>
                    </a:cxn>
                    <a:cxn ang="0">
                      <a:pos x="1194" y="1235"/>
                    </a:cxn>
                    <a:cxn ang="0">
                      <a:pos x="1209" y="873"/>
                    </a:cxn>
                    <a:cxn ang="0">
                      <a:pos x="1254" y="520"/>
                    </a:cxn>
                    <a:cxn ang="0">
                      <a:pos x="1321" y="185"/>
                    </a:cxn>
                    <a:cxn ang="0">
                      <a:pos x="1363" y="6"/>
                    </a:cxn>
                    <a:cxn ang="0">
                      <a:pos x="1353" y="0"/>
                    </a:cxn>
                    <a:cxn ang="0">
                      <a:pos x="21" y="0"/>
                    </a:cxn>
                    <a:cxn ang="0">
                      <a:pos x="78" y="61"/>
                    </a:cxn>
                    <a:cxn ang="0">
                      <a:pos x="81" y="286"/>
                    </a:cxn>
                    <a:cxn ang="0">
                      <a:pos x="111" y="735"/>
                    </a:cxn>
                    <a:cxn ang="0">
                      <a:pos x="129" y="1021"/>
                    </a:cxn>
                    <a:cxn ang="0">
                      <a:pos x="135" y="1151"/>
                    </a:cxn>
                    <a:cxn ang="0">
                      <a:pos x="147" y="1232"/>
                    </a:cxn>
                    <a:cxn ang="0">
                      <a:pos x="171" y="1269"/>
                    </a:cxn>
                    <a:cxn ang="0">
                      <a:pos x="231" y="1286"/>
                    </a:cxn>
                    <a:cxn ang="0">
                      <a:pos x="339" y="1294"/>
                    </a:cxn>
                    <a:cxn ang="0">
                      <a:pos x="390" y="1300"/>
                    </a:cxn>
                    <a:cxn ang="0">
                      <a:pos x="774" y="1342"/>
                    </a:cxn>
                    <a:cxn ang="0">
                      <a:pos x="1165" y="1359"/>
                    </a:cxn>
                    <a:cxn ang="0">
                      <a:pos x="1173" y="1018"/>
                    </a:cxn>
                    <a:cxn ang="0">
                      <a:pos x="1197" y="686"/>
                    </a:cxn>
                    <a:cxn ang="0">
                      <a:pos x="1245" y="368"/>
                    </a:cxn>
                    <a:cxn ang="0">
                      <a:pos x="1314" y="61"/>
                    </a:cxn>
                  </a:cxnLst>
                  <a:rect l="0" t="0" r="r" b="b"/>
                  <a:pathLst>
                    <a:path w="1364" h="1450">
                      <a:moveTo>
                        <a:pt x="21" y="0"/>
                      </a:moveTo>
                      <a:lnTo>
                        <a:pt x="15" y="0"/>
                      </a:lnTo>
                      <a:lnTo>
                        <a:pt x="9" y="3"/>
                      </a:lnTo>
                      <a:lnTo>
                        <a:pt x="9" y="6"/>
                      </a:lnTo>
                      <a:lnTo>
                        <a:pt x="6" y="9"/>
                      </a:lnTo>
                      <a:lnTo>
                        <a:pt x="3" y="17"/>
                      </a:lnTo>
                      <a:lnTo>
                        <a:pt x="0" y="17"/>
                      </a:lnTo>
                      <a:lnTo>
                        <a:pt x="3" y="23"/>
                      </a:lnTo>
                      <a:lnTo>
                        <a:pt x="24" y="179"/>
                      </a:lnTo>
                      <a:lnTo>
                        <a:pt x="42" y="337"/>
                      </a:lnTo>
                      <a:lnTo>
                        <a:pt x="69" y="655"/>
                      </a:lnTo>
                      <a:lnTo>
                        <a:pt x="84" y="983"/>
                      </a:lnTo>
                      <a:lnTo>
                        <a:pt x="93" y="1311"/>
                      </a:lnTo>
                      <a:lnTo>
                        <a:pt x="96" y="1321"/>
                      </a:lnTo>
                      <a:lnTo>
                        <a:pt x="96" y="1328"/>
                      </a:lnTo>
                      <a:lnTo>
                        <a:pt x="99" y="1328"/>
                      </a:lnTo>
                      <a:lnTo>
                        <a:pt x="102" y="1331"/>
                      </a:lnTo>
                      <a:lnTo>
                        <a:pt x="104" y="1331"/>
                      </a:lnTo>
                      <a:lnTo>
                        <a:pt x="104" y="1335"/>
                      </a:lnTo>
                      <a:lnTo>
                        <a:pt x="108" y="1345"/>
                      </a:lnTo>
                      <a:lnTo>
                        <a:pt x="111" y="1356"/>
                      </a:lnTo>
                      <a:lnTo>
                        <a:pt x="231" y="1383"/>
                      </a:lnTo>
                      <a:lnTo>
                        <a:pt x="360" y="1407"/>
                      </a:lnTo>
                      <a:lnTo>
                        <a:pt x="489" y="1425"/>
                      </a:lnTo>
                      <a:lnTo>
                        <a:pt x="624" y="1435"/>
                      </a:lnTo>
                      <a:lnTo>
                        <a:pt x="760" y="1445"/>
                      </a:lnTo>
                      <a:lnTo>
                        <a:pt x="897" y="1445"/>
                      </a:lnTo>
                      <a:lnTo>
                        <a:pt x="1179" y="1449"/>
                      </a:lnTo>
                      <a:lnTo>
                        <a:pt x="1185" y="1445"/>
                      </a:lnTo>
                      <a:lnTo>
                        <a:pt x="1194" y="1439"/>
                      </a:lnTo>
                      <a:lnTo>
                        <a:pt x="1194" y="1435"/>
                      </a:lnTo>
                      <a:lnTo>
                        <a:pt x="1194" y="1235"/>
                      </a:lnTo>
                      <a:lnTo>
                        <a:pt x="1197" y="1052"/>
                      </a:lnTo>
                      <a:lnTo>
                        <a:pt x="1209" y="873"/>
                      </a:lnTo>
                      <a:lnTo>
                        <a:pt x="1227" y="693"/>
                      </a:lnTo>
                      <a:lnTo>
                        <a:pt x="1254" y="520"/>
                      </a:lnTo>
                      <a:lnTo>
                        <a:pt x="1282" y="351"/>
                      </a:lnTo>
                      <a:lnTo>
                        <a:pt x="1321" y="185"/>
                      </a:lnTo>
                      <a:lnTo>
                        <a:pt x="1363" y="23"/>
                      </a:lnTo>
                      <a:lnTo>
                        <a:pt x="1363" y="6"/>
                      </a:lnTo>
                      <a:lnTo>
                        <a:pt x="1359" y="3"/>
                      </a:lnTo>
                      <a:lnTo>
                        <a:pt x="1353" y="0"/>
                      </a:lnTo>
                      <a:lnTo>
                        <a:pt x="1350" y="0"/>
                      </a:lnTo>
                      <a:lnTo>
                        <a:pt x="21" y="0"/>
                      </a:lnTo>
                      <a:lnTo>
                        <a:pt x="1314" y="61"/>
                      </a:lnTo>
                      <a:lnTo>
                        <a:pt x="78" y="61"/>
                      </a:lnTo>
                      <a:lnTo>
                        <a:pt x="78" y="175"/>
                      </a:lnTo>
                      <a:lnTo>
                        <a:pt x="81" y="286"/>
                      </a:lnTo>
                      <a:lnTo>
                        <a:pt x="93" y="510"/>
                      </a:lnTo>
                      <a:lnTo>
                        <a:pt x="111" y="735"/>
                      </a:lnTo>
                      <a:lnTo>
                        <a:pt x="129" y="952"/>
                      </a:lnTo>
                      <a:lnTo>
                        <a:pt x="129" y="1021"/>
                      </a:lnTo>
                      <a:lnTo>
                        <a:pt x="132" y="1111"/>
                      </a:lnTo>
                      <a:lnTo>
                        <a:pt x="135" y="1151"/>
                      </a:lnTo>
                      <a:lnTo>
                        <a:pt x="138" y="1196"/>
                      </a:lnTo>
                      <a:lnTo>
                        <a:pt x="147" y="1232"/>
                      </a:lnTo>
                      <a:lnTo>
                        <a:pt x="156" y="1252"/>
                      </a:lnTo>
                      <a:lnTo>
                        <a:pt x="171" y="1269"/>
                      </a:lnTo>
                      <a:lnTo>
                        <a:pt x="198" y="1280"/>
                      </a:lnTo>
                      <a:lnTo>
                        <a:pt x="231" y="1286"/>
                      </a:lnTo>
                      <a:lnTo>
                        <a:pt x="267" y="1290"/>
                      </a:lnTo>
                      <a:lnTo>
                        <a:pt x="339" y="1294"/>
                      </a:lnTo>
                      <a:lnTo>
                        <a:pt x="369" y="1297"/>
                      </a:lnTo>
                      <a:lnTo>
                        <a:pt x="390" y="1300"/>
                      </a:lnTo>
                      <a:lnTo>
                        <a:pt x="582" y="1325"/>
                      </a:lnTo>
                      <a:lnTo>
                        <a:pt x="774" y="1342"/>
                      </a:lnTo>
                      <a:lnTo>
                        <a:pt x="969" y="1356"/>
                      </a:lnTo>
                      <a:lnTo>
                        <a:pt x="1165" y="1359"/>
                      </a:lnTo>
                      <a:lnTo>
                        <a:pt x="1167" y="1187"/>
                      </a:lnTo>
                      <a:lnTo>
                        <a:pt x="1173" y="1018"/>
                      </a:lnTo>
                      <a:lnTo>
                        <a:pt x="1182" y="851"/>
                      </a:lnTo>
                      <a:lnTo>
                        <a:pt x="1197" y="686"/>
                      </a:lnTo>
                      <a:lnTo>
                        <a:pt x="1218" y="527"/>
                      </a:lnTo>
                      <a:lnTo>
                        <a:pt x="1245" y="368"/>
                      </a:lnTo>
                      <a:lnTo>
                        <a:pt x="1275" y="213"/>
                      </a:lnTo>
                      <a:lnTo>
                        <a:pt x="1314" y="61"/>
                      </a:lnTo>
                      <a:lnTo>
                        <a:pt x="21" y="0"/>
                      </a:lnTo>
                    </a:path>
                  </a:pathLst>
                </a:custGeom>
                <a:solidFill>
                  <a:srgbClr val="8C8C8C"/>
                </a:solidFill>
                <a:ln w="9525" cap="rnd">
                  <a:noFill/>
                  <a:round/>
                  <a:headEnd/>
                  <a:tailEnd/>
                </a:ln>
                <a:effectLst/>
              </p:spPr>
              <p:txBody>
                <a:bodyPr/>
                <a:lstStyle/>
                <a:p>
                  <a:endParaRPr lang="en-US"/>
                </a:p>
              </p:txBody>
            </p:sp>
            <p:sp>
              <p:nvSpPr>
                <p:cNvPr id="529469" name="Freeform 61"/>
                <p:cNvSpPr>
                  <a:spLocks/>
                </p:cNvSpPr>
                <p:nvPr/>
              </p:nvSpPr>
              <p:spPr bwMode="auto">
                <a:xfrm>
                  <a:off x="5328" y="1170"/>
                  <a:ext cx="432" cy="1936"/>
                </a:xfrm>
                <a:custGeom>
                  <a:avLst/>
                  <a:gdLst/>
                  <a:ahLst/>
                  <a:cxnLst>
                    <a:cxn ang="0">
                      <a:pos x="266" y="0"/>
                    </a:cxn>
                    <a:cxn ang="0">
                      <a:pos x="350" y="27"/>
                    </a:cxn>
                    <a:cxn ang="0">
                      <a:pos x="431" y="55"/>
                    </a:cxn>
                    <a:cxn ang="0">
                      <a:pos x="421" y="75"/>
                    </a:cxn>
                    <a:cxn ang="0">
                      <a:pos x="406" y="106"/>
                    </a:cxn>
                    <a:cxn ang="0">
                      <a:pos x="392" y="137"/>
                    </a:cxn>
                    <a:cxn ang="0">
                      <a:pos x="377" y="172"/>
                    </a:cxn>
                    <a:cxn ang="0">
                      <a:pos x="350" y="238"/>
                    </a:cxn>
                    <a:cxn ang="0">
                      <a:pos x="343" y="269"/>
                    </a:cxn>
                    <a:cxn ang="0">
                      <a:pos x="343" y="297"/>
                    </a:cxn>
                    <a:cxn ang="0">
                      <a:pos x="343" y="306"/>
                    </a:cxn>
                    <a:cxn ang="0">
                      <a:pos x="353" y="325"/>
                    </a:cxn>
                    <a:cxn ang="0">
                      <a:pos x="380" y="356"/>
                    </a:cxn>
                    <a:cxn ang="0">
                      <a:pos x="394" y="370"/>
                    </a:cxn>
                    <a:cxn ang="0">
                      <a:pos x="409" y="387"/>
                    </a:cxn>
                    <a:cxn ang="0">
                      <a:pos x="421" y="401"/>
                    </a:cxn>
                    <a:cxn ang="0">
                      <a:pos x="428" y="410"/>
                    </a:cxn>
                    <a:cxn ang="0">
                      <a:pos x="394" y="514"/>
                    </a:cxn>
                    <a:cxn ang="0">
                      <a:pos x="367" y="618"/>
                    </a:cxn>
                    <a:cxn ang="0">
                      <a:pos x="341" y="728"/>
                    </a:cxn>
                    <a:cxn ang="0">
                      <a:pos x="316" y="839"/>
                    </a:cxn>
                    <a:cxn ang="0">
                      <a:pos x="299" y="949"/>
                    </a:cxn>
                    <a:cxn ang="0">
                      <a:pos x="284" y="1061"/>
                    </a:cxn>
                    <a:cxn ang="0">
                      <a:pos x="272" y="1181"/>
                    </a:cxn>
                    <a:cxn ang="0">
                      <a:pos x="263" y="1298"/>
                    </a:cxn>
                    <a:cxn ang="0">
                      <a:pos x="248" y="1323"/>
                    </a:cxn>
                    <a:cxn ang="0">
                      <a:pos x="230" y="1347"/>
                    </a:cxn>
                    <a:cxn ang="0">
                      <a:pos x="212" y="1374"/>
                    </a:cxn>
                    <a:cxn ang="0">
                      <a:pos x="194" y="1399"/>
                    </a:cxn>
                    <a:cxn ang="0">
                      <a:pos x="164" y="1461"/>
                    </a:cxn>
                    <a:cxn ang="0">
                      <a:pos x="152" y="1488"/>
                    </a:cxn>
                    <a:cxn ang="0">
                      <a:pos x="149" y="1519"/>
                    </a:cxn>
                    <a:cxn ang="0">
                      <a:pos x="149" y="1572"/>
                    </a:cxn>
                    <a:cxn ang="0">
                      <a:pos x="155" y="1623"/>
                    </a:cxn>
                    <a:cxn ang="0">
                      <a:pos x="161" y="1675"/>
                    </a:cxn>
                    <a:cxn ang="0">
                      <a:pos x="158" y="1699"/>
                    </a:cxn>
                    <a:cxn ang="0">
                      <a:pos x="155" y="1724"/>
                    </a:cxn>
                    <a:cxn ang="0">
                      <a:pos x="146" y="1751"/>
                    </a:cxn>
                    <a:cxn ang="0">
                      <a:pos x="131" y="1778"/>
                    </a:cxn>
                    <a:cxn ang="0">
                      <a:pos x="95" y="1834"/>
                    </a:cxn>
                    <a:cxn ang="0">
                      <a:pos x="53" y="1885"/>
                    </a:cxn>
                    <a:cxn ang="0">
                      <a:pos x="36" y="1913"/>
                    </a:cxn>
                    <a:cxn ang="0">
                      <a:pos x="21" y="1935"/>
                    </a:cxn>
                    <a:cxn ang="0">
                      <a:pos x="9" y="1803"/>
                    </a:cxn>
                    <a:cxn ang="0">
                      <a:pos x="2" y="1675"/>
                    </a:cxn>
                    <a:cxn ang="0">
                      <a:pos x="0" y="1547"/>
                    </a:cxn>
                    <a:cxn ang="0">
                      <a:pos x="0" y="1419"/>
                    </a:cxn>
                    <a:cxn ang="0">
                      <a:pos x="2" y="1292"/>
                    </a:cxn>
                    <a:cxn ang="0">
                      <a:pos x="9" y="1168"/>
                    </a:cxn>
                    <a:cxn ang="0">
                      <a:pos x="21" y="1039"/>
                    </a:cxn>
                    <a:cxn ang="0">
                      <a:pos x="32" y="915"/>
                    </a:cxn>
                    <a:cxn ang="0">
                      <a:pos x="50" y="797"/>
                    </a:cxn>
                    <a:cxn ang="0">
                      <a:pos x="71" y="677"/>
                    </a:cxn>
                    <a:cxn ang="0">
                      <a:pos x="95" y="559"/>
                    </a:cxn>
                    <a:cxn ang="0">
                      <a:pos x="126" y="441"/>
                    </a:cxn>
                    <a:cxn ang="0">
                      <a:pos x="152" y="328"/>
                    </a:cxn>
                    <a:cxn ang="0">
                      <a:pos x="188" y="213"/>
                    </a:cxn>
                    <a:cxn ang="0">
                      <a:pos x="227" y="106"/>
                    </a:cxn>
                    <a:cxn ang="0">
                      <a:pos x="266" y="0"/>
                    </a:cxn>
                  </a:cxnLst>
                  <a:rect l="0" t="0" r="r" b="b"/>
                  <a:pathLst>
                    <a:path w="432" h="1936">
                      <a:moveTo>
                        <a:pt x="266" y="0"/>
                      </a:moveTo>
                      <a:lnTo>
                        <a:pt x="350" y="27"/>
                      </a:lnTo>
                      <a:lnTo>
                        <a:pt x="431" y="55"/>
                      </a:lnTo>
                      <a:lnTo>
                        <a:pt x="421" y="75"/>
                      </a:lnTo>
                      <a:lnTo>
                        <a:pt x="406" y="106"/>
                      </a:lnTo>
                      <a:lnTo>
                        <a:pt x="392" y="137"/>
                      </a:lnTo>
                      <a:lnTo>
                        <a:pt x="377" y="172"/>
                      </a:lnTo>
                      <a:lnTo>
                        <a:pt x="350" y="238"/>
                      </a:lnTo>
                      <a:lnTo>
                        <a:pt x="343" y="269"/>
                      </a:lnTo>
                      <a:lnTo>
                        <a:pt x="343" y="297"/>
                      </a:lnTo>
                      <a:lnTo>
                        <a:pt x="343" y="306"/>
                      </a:lnTo>
                      <a:lnTo>
                        <a:pt x="353" y="325"/>
                      </a:lnTo>
                      <a:lnTo>
                        <a:pt x="380" y="356"/>
                      </a:lnTo>
                      <a:lnTo>
                        <a:pt x="394" y="370"/>
                      </a:lnTo>
                      <a:lnTo>
                        <a:pt x="409" y="387"/>
                      </a:lnTo>
                      <a:lnTo>
                        <a:pt x="421" y="401"/>
                      </a:lnTo>
                      <a:lnTo>
                        <a:pt x="428" y="410"/>
                      </a:lnTo>
                      <a:lnTo>
                        <a:pt x="394" y="514"/>
                      </a:lnTo>
                      <a:lnTo>
                        <a:pt x="367" y="618"/>
                      </a:lnTo>
                      <a:lnTo>
                        <a:pt x="341" y="728"/>
                      </a:lnTo>
                      <a:lnTo>
                        <a:pt x="316" y="839"/>
                      </a:lnTo>
                      <a:lnTo>
                        <a:pt x="299" y="949"/>
                      </a:lnTo>
                      <a:lnTo>
                        <a:pt x="284" y="1061"/>
                      </a:lnTo>
                      <a:lnTo>
                        <a:pt x="272" y="1181"/>
                      </a:lnTo>
                      <a:lnTo>
                        <a:pt x="263" y="1298"/>
                      </a:lnTo>
                      <a:lnTo>
                        <a:pt x="248" y="1323"/>
                      </a:lnTo>
                      <a:lnTo>
                        <a:pt x="230" y="1347"/>
                      </a:lnTo>
                      <a:lnTo>
                        <a:pt x="212" y="1374"/>
                      </a:lnTo>
                      <a:lnTo>
                        <a:pt x="194" y="1399"/>
                      </a:lnTo>
                      <a:lnTo>
                        <a:pt x="164" y="1461"/>
                      </a:lnTo>
                      <a:lnTo>
                        <a:pt x="152" y="1488"/>
                      </a:lnTo>
                      <a:lnTo>
                        <a:pt x="149" y="1519"/>
                      </a:lnTo>
                      <a:lnTo>
                        <a:pt x="149" y="1572"/>
                      </a:lnTo>
                      <a:lnTo>
                        <a:pt x="155" y="1623"/>
                      </a:lnTo>
                      <a:lnTo>
                        <a:pt x="161" y="1675"/>
                      </a:lnTo>
                      <a:lnTo>
                        <a:pt x="158" y="1699"/>
                      </a:lnTo>
                      <a:lnTo>
                        <a:pt x="155" y="1724"/>
                      </a:lnTo>
                      <a:lnTo>
                        <a:pt x="146" y="1751"/>
                      </a:lnTo>
                      <a:lnTo>
                        <a:pt x="131" y="1778"/>
                      </a:lnTo>
                      <a:lnTo>
                        <a:pt x="95" y="1834"/>
                      </a:lnTo>
                      <a:lnTo>
                        <a:pt x="53" y="1885"/>
                      </a:lnTo>
                      <a:lnTo>
                        <a:pt x="36" y="1913"/>
                      </a:lnTo>
                      <a:lnTo>
                        <a:pt x="21" y="1935"/>
                      </a:lnTo>
                      <a:lnTo>
                        <a:pt x="9" y="1803"/>
                      </a:lnTo>
                      <a:lnTo>
                        <a:pt x="2" y="1675"/>
                      </a:lnTo>
                      <a:lnTo>
                        <a:pt x="0" y="1547"/>
                      </a:lnTo>
                      <a:lnTo>
                        <a:pt x="0" y="1419"/>
                      </a:lnTo>
                      <a:lnTo>
                        <a:pt x="2" y="1292"/>
                      </a:lnTo>
                      <a:lnTo>
                        <a:pt x="9" y="1168"/>
                      </a:lnTo>
                      <a:lnTo>
                        <a:pt x="21" y="1039"/>
                      </a:lnTo>
                      <a:lnTo>
                        <a:pt x="32" y="915"/>
                      </a:lnTo>
                      <a:lnTo>
                        <a:pt x="50" y="797"/>
                      </a:lnTo>
                      <a:lnTo>
                        <a:pt x="71" y="677"/>
                      </a:lnTo>
                      <a:lnTo>
                        <a:pt x="95" y="559"/>
                      </a:lnTo>
                      <a:lnTo>
                        <a:pt x="126" y="441"/>
                      </a:lnTo>
                      <a:lnTo>
                        <a:pt x="152" y="328"/>
                      </a:lnTo>
                      <a:lnTo>
                        <a:pt x="188" y="213"/>
                      </a:lnTo>
                      <a:lnTo>
                        <a:pt x="227" y="106"/>
                      </a:lnTo>
                      <a:lnTo>
                        <a:pt x="266" y="0"/>
                      </a:lnTo>
                    </a:path>
                  </a:pathLst>
                </a:custGeom>
                <a:solidFill>
                  <a:srgbClr val="C0C0C0"/>
                </a:solidFill>
                <a:ln w="9525" cap="rnd">
                  <a:noFill/>
                  <a:round/>
                  <a:headEnd/>
                  <a:tailEnd/>
                </a:ln>
                <a:effectLst/>
              </p:spPr>
              <p:txBody>
                <a:bodyPr/>
                <a:lstStyle/>
                <a:p>
                  <a:endParaRPr lang="en-US"/>
                </a:p>
              </p:txBody>
            </p:sp>
            <p:sp>
              <p:nvSpPr>
                <p:cNvPr id="529470" name="Freeform 62"/>
                <p:cNvSpPr>
                  <a:spLocks/>
                </p:cNvSpPr>
                <p:nvPr/>
              </p:nvSpPr>
              <p:spPr bwMode="auto">
                <a:xfrm>
                  <a:off x="3878" y="1170"/>
                  <a:ext cx="1724" cy="1936"/>
                </a:xfrm>
                <a:custGeom>
                  <a:avLst/>
                  <a:gdLst/>
                  <a:ahLst/>
                  <a:cxnLst>
                    <a:cxn ang="0">
                      <a:pos x="17" y="3"/>
                    </a:cxn>
                    <a:cxn ang="0">
                      <a:pos x="8" y="17"/>
                    </a:cxn>
                    <a:cxn ang="0">
                      <a:pos x="0" y="31"/>
                    </a:cxn>
                    <a:cxn ang="0">
                      <a:pos x="29" y="210"/>
                    </a:cxn>
                    <a:cxn ang="0">
                      <a:pos x="71" y="472"/>
                    </a:cxn>
                    <a:cxn ang="0">
                      <a:pos x="98" y="735"/>
                    </a:cxn>
                    <a:cxn ang="0">
                      <a:pos x="119" y="1002"/>
                    </a:cxn>
                    <a:cxn ang="0">
                      <a:pos x="134" y="1261"/>
                    </a:cxn>
                    <a:cxn ang="0">
                      <a:pos x="141" y="1527"/>
                    </a:cxn>
                    <a:cxn ang="0">
                      <a:pos x="149" y="1769"/>
                    </a:cxn>
                    <a:cxn ang="0">
                      <a:pos x="155" y="1783"/>
                    </a:cxn>
                    <a:cxn ang="0">
                      <a:pos x="176" y="1786"/>
                    </a:cxn>
                    <a:cxn ang="0">
                      <a:pos x="323" y="1814"/>
                    </a:cxn>
                    <a:cxn ang="0">
                      <a:pos x="509" y="1840"/>
                    </a:cxn>
                    <a:cxn ang="0">
                      <a:pos x="724" y="1862"/>
                    </a:cxn>
                    <a:cxn ang="0">
                      <a:pos x="950" y="1890"/>
                    </a:cxn>
                    <a:cxn ang="0">
                      <a:pos x="1171" y="1910"/>
                    </a:cxn>
                    <a:cxn ang="0">
                      <a:pos x="1377" y="1930"/>
                    </a:cxn>
                    <a:cxn ang="0">
                      <a:pos x="1465" y="1930"/>
                    </a:cxn>
                    <a:cxn ang="0">
                      <a:pos x="1474" y="1924"/>
                    </a:cxn>
                    <a:cxn ang="0">
                      <a:pos x="1479" y="1903"/>
                    </a:cxn>
                    <a:cxn ang="0">
                      <a:pos x="1467" y="1654"/>
                    </a:cxn>
                    <a:cxn ang="0">
                      <a:pos x="1465" y="1309"/>
                    </a:cxn>
                    <a:cxn ang="0">
                      <a:pos x="1482" y="1025"/>
                    </a:cxn>
                    <a:cxn ang="0">
                      <a:pos x="1521" y="739"/>
                    </a:cxn>
                    <a:cxn ang="0">
                      <a:pos x="1584" y="452"/>
                    </a:cxn>
                    <a:cxn ang="0">
                      <a:pos x="1674" y="165"/>
                    </a:cxn>
                    <a:cxn ang="0">
                      <a:pos x="1720" y="34"/>
                    </a:cxn>
                    <a:cxn ang="0">
                      <a:pos x="1716" y="17"/>
                    </a:cxn>
                    <a:cxn ang="0">
                      <a:pos x="1708" y="3"/>
                    </a:cxn>
                    <a:cxn ang="0">
                      <a:pos x="1285" y="3"/>
                    </a:cxn>
                    <a:cxn ang="0">
                      <a:pos x="275" y="3"/>
                    </a:cxn>
                    <a:cxn ang="0">
                      <a:pos x="65" y="75"/>
                    </a:cxn>
                    <a:cxn ang="0">
                      <a:pos x="104" y="320"/>
                    </a:cxn>
                    <a:cxn ang="0">
                      <a:pos x="134" y="566"/>
                    </a:cxn>
                    <a:cxn ang="0">
                      <a:pos x="158" y="808"/>
                    </a:cxn>
                    <a:cxn ang="0">
                      <a:pos x="176" y="1053"/>
                    </a:cxn>
                    <a:cxn ang="0">
                      <a:pos x="185" y="1298"/>
                    </a:cxn>
                    <a:cxn ang="0">
                      <a:pos x="194" y="1592"/>
                    </a:cxn>
                    <a:cxn ang="0">
                      <a:pos x="341" y="1657"/>
                    </a:cxn>
                    <a:cxn ang="0">
                      <a:pos x="524" y="1675"/>
                    </a:cxn>
                    <a:cxn ang="0">
                      <a:pos x="709" y="1693"/>
                    </a:cxn>
                    <a:cxn ang="0">
                      <a:pos x="892" y="1713"/>
                    </a:cxn>
                    <a:cxn ang="0">
                      <a:pos x="1078" y="1733"/>
                    </a:cxn>
                    <a:cxn ang="0">
                      <a:pos x="1260" y="1751"/>
                    </a:cxn>
                    <a:cxn ang="0">
                      <a:pos x="1369" y="1654"/>
                    </a:cxn>
                    <a:cxn ang="0">
                      <a:pos x="1369" y="1288"/>
                    </a:cxn>
                    <a:cxn ang="0">
                      <a:pos x="1384" y="1022"/>
                    </a:cxn>
                    <a:cxn ang="0">
                      <a:pos x="1416" y="760"/>
                    </a:cxn>
                    <a:cxn ang="0">
                      <a:pos x="1465" y="497"/>
                    </a:cxn>
                    <a:cxn ang="0">
                      <a:pos x="1533" y="235"/>
                    </a:cxn>
                    <a:cxn ang="0">
                      <a:pos x="36" y="0"/>
                    </a:cxn>
                  </a:cxnLst>
                  <a:rect l="0" t="0" r="r" b="b"/>
                  <a:pathLst>
                    <a:path w="1724" h="1936">
                      <a:moveTo>
                        <a:pt x="36" y="0"/>
                      </a:moveTo>
                      <a:lnTo>
                        <a:pt x="29" y="0"/>
                      </a:lnTo>
                      <a:lnTo>
                        <a:pt x="29" y="3"/>
                      </a:lnTo>
                      <a:lnTo>
                        <a:pt x="20" y="3"/>
                      </a:lnTo>
                      <a:lnTo>
                        <a:pt x="17" y="3"/>
                      </a:lnTo>
                      <a:lnTo>
                        <a:pt x="14" y="6"/>
                      </a:lnTo>
                      <a:lnTo>
                        <a:pt x="12" y="6"/>
                      </a:lnTo>
                      <a:lnTo>
                        <a:pt x="12" y="10"/>
                      </a:lnTo>
                      <a:lnTo>
                        <a:pt x="8" y="10"/>
                      </a:lnTo>
                      <a:lnTo>
                        <a:pt x="8" y="17"/>
                      </a:lnTo>
                      <a:lnTo>
                        <a:pt x="5" y="17"/>
                      </a:lnTo>
                      <a:lnTo>
                        <a:pt x="2" y="17"/>
                      </a:lnTo>
                      <a:lnTo>
                        <a:pt x="2" y="20"/>
                      </a:lnTo>
                      <a:lnTo>
                        <a:pt x="0" y="24"/>
                      </a:lnTo>
                      <a:lnTo>
                        <a:pt x="0" y="31"/>
                      </a:lnTo>
                      <a:lnTo>
                        <a:pt x="0" y="34"/>
                      </a:lnTo>
                      <a:lnTo>
                        <a:pt x="0" y="51"/>
                      </a:lnTo>
                      <a:lnTo>
                        <a:pt x="12" y="103"/>
                      </a:lnTo>
                      <a:lnTo>
                        <a:pt x="17" y="159"/>
                      </a:lnTo>
                      <a:lnTo>
                        <a:pt x="29" y="210"/>
                      </a:lnTo>
                      <a:lnTo>
                        <a:pt x="38" y="262"/>
                      </a:lnTo>
                      <a:lnTo>
                        <a:pt x="44" y="314"/>
                      </a:lnTo>
                      <a:lnTo>
                        <a:pt x="56" y="365"/>
                      </a:lnTo>
                      <a:lnTo>
                        <a:pt x="63" y="418"/>
                      </a:lnTo>
                      <a:lnTo>
                        <a:pt x="71" y="472"/>
                      </a:lnTo>
                      <a:lnTo>
                        <a:pt x="77" y="525"/>
                      </a:lnTo>
                      <a:lnTo>
                        <a:pt x="83" y="576"/>
                      </a:lnTo>
                      <a:lnTo>
                        <a:pt x="90" y="628"/>
                      </a:lnTo>
                      <a:lnTo>
                        <a:pt x="95" y="683"/>
                      </a:lnTo>
                      <a:lnTo>
                        <a:pt x="98" y="735"/>
                      </a:lnTo>
                      <a:lnTo>
                        <a:pt x="104" y="787"/>
                      </a:lnTo>
                      <a:lnTo>
                        <a:pt x="107" y="839"/>
                      </a:lnTo>
                      <a:lnTo>
                        <a:pt x="114" y="895"/>
                      </a:lnTo>
                      <a:lnTo>
                        <a:pt x="116" y="946"/>
                      </a:lnTo>
                      <a:lnTo>
                        <a:pt x="119" y="1002"/>
                      </a:lnTo>
                      <a:lnTo>
                        <a:pt x="122" y="1053"/>
                      </a:lnTo>
                      <a:lnTo>
                        <a:pt x="125" y="1101"/>
                      </a:lnTo>
                      <a:lnTo>
                        <a:pt x="128" y="1157"/>
                      </a:lnTo>
                      <a:lnTo>
                        <a:pt x="131" y="1212"/>
                      </a:lnTo>
                      <a:lnTo>
                        <a:pt x="134" y="1261"/>
                      </a:lnTo>
                      <a:lnTo>
                        <a:pt x="134" y="1316"/>
                      </a:lnTo>
                      <a:lnTo>
                        <a:pt x="137" y="1368"/>
                      </a:lnTo>
                      <a:lnTo>
                        <a:pt x="141" y="1419"/>
                      </a:lnTo>
                      <a:lnTo>
                        <a:pt x="141" y="1471"/>
                      </a:lnTo>
                      <a:lnTo>
                        <a:pt x="141" y="1527"/>
                      </a:lnTo>
                      <a:lnTo>
                        <a:pt x="141" y="1747"/>
                      </a:lnTo>
                      <a:lnTo>
                        <a:pt x="143" y="1751"/>
                      </a:lnTo>
                      <a:lnTo>
                        <a:pt x="143" y="1761"/>
                      </a:lnTo>
                      <a:lnTo>
                        <a:pt x="149" y="1764"/>
                      </a:lnTo>
                      <a:lnTo>
                        <a:pt x="149" y="1769"/>
                      </a:lnTo>
                      <a:lnTo>
                        <a:pt x="152" y="1772"/>
                      </a:lnTo>
                      <a:lnTo>
                        <a:pt x="152" y="1775"/>
                      </a:lnTo>
                      <a:lnTo>
                        <a:pt x="155" y="1775"/>
                      </a:lnTo>
                      <a:lnTo>
                        <a:pt x="155" y="1778"/>
                      </a:lnTo>
                      <a:lnTo>
                        <a:pt x="155" y="1783"/>
                      </a:lnTo>
                      <a:lnTo>
                        <a:pt x="158" y="1783"/>
                      </a:lnTo>
                      <a:lnTo>
                        <a:pt x="161" y="1786"/>
                      </a:lnTo>
                      <a:lnTo>
                        <a:pt x="164" y="1786"/>
                      </a:lnTo>
                      <a:lnTo>
                        <a:pt x="167" y="1786"/>
                      </a:lnTo>
                      <a:lnTo>
                        <a:pt x="176" y="1786"/>
                      </a:lnTo>
                      <a:lnTo>
                        <a:pt x="200" y="1792"/>
                      </a:lnTo>
                      <a:lnTo>
                        <a:pt x="230" y="1795"/>
                      </a:lnTo>
                      <a:lnTo>
                        <a:pt x="257" y="1803"/>
                      </a:lnTo>
                      <a:lnTo>
                        <a:pt x="290" y="1809"/>
                      </a:lnTo>
                      <a:lnTo>
                        <a:pt x="323" y="1814"/>
                      </a:lnTo>
                      <a:lnTo>
                        <a:pt x="356" y="1820"/>
                      </a:lnTo>
                      <a:lnTo>
                        <a:pt x="392" y="1823"/>
                      </a:lnTo>
                      <a:lnTo>
                        <a:pt x="431" y="1831"/>
                      </a:lnTo>
                      <a:lnTo>
                        <a:pt x="473" y="1834"/>
                      </a:lnTo>
                      <a:lnTo>
                        <a:pt x="509" y="1840"/>
                      </a:lnTo>
                      <a:lnTo>
                        <a:pt x="551" y="1845"/>
                      </a:lnTo>
                      <a:lnTo>
                        <a:pt x="592" y="1851"/>
                      </a:lnTo>
                      <a:lnTo>
                        <a:pt x="634" y="1854"/>
                      </a:lnTo>
                      <a:lnTo>
                        <a:pt x="680" y="1862"/>
                      </a:lnTo>
                      <a:lnTo>
                        <a:pt x="724" y="1862"/>
                      </a:lnTo>
                      <a:lnTo>
                        <a:pt x="767" y="1872"/>
                      </a:lnTo>
                      <a:lnTo>
                        <a:pt x="811" y="1876"/>
                      </a:lnTo>
                      <a:lnTo>
                        <a:pt x="860" y="1879"/>
                      </a:lnTo>
                      <a:lnTo>
                        <a:pt x="904" y="1882"/>
                      </a:lnTo>
                      <a:lnTo>
                        <a:pt x="950" y="1890"/>
                      </a:lnTo>
                      <a:lnTo>
                        <a:pt x="994" y="1893"/>
                      </a:lnTo>
                      <a:lnTo>
                        <a:pt x="1039" y="1896"/>
                      </a:lnTo>
                      <a:lnTo>
                        <a:pt x="1084" y="1899"/>
                      </a:lnTo>
                      <a:lnTo>
                        <a:pt x="1129" y="1907"/>
                      </a:lnTo>
                      <a:lnTo>
                        <a:pt x="1171" y="1910"/>
                      </a:lnTo>
                      <a:lnTo>
                        <a:pt x="1213" y="1913"/>
                      </a:lnTo>
                      <a:lnTo>
                        <a:pt x="1255" y="1917"/>
                      </a:lnTo>
                      <a:lnTo>
                        <a:pt x="1299" y="1924"/>
                      </a:lnTo>
                      <a:lnTo>
                        <a:pt x="1338" y="1924"/>
                      </a:lnTo>
                      <a:lnTo>
                        <a:pt x="1377" y="1930"/>
                      </a:lnTo>
                      <a:lnTo>
                        <a:pt x="1414" y="1930"/>
                      </a:lnTo>
                      <a:lnTo>
                        <a:pt x="1452" y="1935"/>
                      </a:lnTo>
                      <a:lnTo>
                        <a:pt x="1462" y="1935"/>
                      </a:lnTo>
                      <a:lnTo>
                        <a:pt x="1462" y="1930"/>
                      </a:lnTo>
                      <a:lnTo>
                        <a:pt x="1465" y="1930"/>
                      </a:lnTo>
                      <a:lnTo>
                        <a:pt x="1467" y="1930"/>
                      </a:lnTo>
                      <a:lnTo>
                        <a:pt x="1467" y="1927"/>
                      </a:lnTo>
                      <a:lnTo>
                        <a:pt x="1471" y="1927"/>
                      </a:lnTo>
                      <a:lnTo>
                        <a:pt x="1471" y="1924"/>
                      </a:lnTo>
                      <a:lnTo>
                        <a:pt x="1474" y="1924"/>
                      </a:lnTo>
                      <a:lnTo>
                        <a:pt x="1474" y="1921"/>
                      </a:lnTo>
                      <a:lnTo>
                        <a:pt x="1477" y="1917"/>
                      </a:lnTo>
                      <a:lnTo>
                        <a:pt x="1477" y="1913"/>
                      </a:lnTo>
                      <a:lnTo>
                        <a:pt x="1477" y="1907"/>
                      </a:lnTo>
                      <a:lnTo>
                        <a:pt x="1479" y="1903"/>
                      </a:lnTo>
                      <a:lnTo>
                        <a:pt x="1479" y="1882"/>
                      </a:lnTo>
                      <a:lnTo>
                        <a:pt x="1477" y="1828"/>
                      </a:lnTo>
                      <a:lnTo>
                        <a:pt x="1474" y="1772"/>
                      </a:lnTo>
                      <a:lnTo>
                        <a:pt x="1471" y="1713"/>
                      </a:lnTo>
                      <a:lnTo>
                        <a:pt x="1467" y="1654"/>
                      </a:lnTo>
                      <a:lnTo>
                        <a:pt x="1465" y="1599"/>
                      </a:lnTo>
                      <a:lnTo>
                        <a:pt x="1462" y="1540"/>
                      </a:lnTo>
                      <a:lnTo>
                        <a:pt x="1462" y="1426"/>
                      </a:lnTo>
                      <a:lnTo>
                        <a:pt x="1465" y="1371"/>
                      </a:lnTo>
                      <a:lnTo>
                        <a:pt x="1465" y="1309"/>
                      </a:lnTo>
                      <a:lnTo>
                        <a:pt x="1467" y="1253"/>
                      </a:lnTo>
                      <a:lnTo>
                        <a:pt x="1474" y="1199"/>
                      </a:lnTo>
                      <a:lnTo>
                        <a:pt x="1474" y="1140"/>
                      </a:lnTo>
                      <a:lnTo>
                        <a:pt x="1477" y="1081"/>
                      </a:lnTo>
                      <a:lnTo>
                        <a:pt x="1482" y="1025"/>
                      </a:lnTo>
                      <a:lnTo>
                        <a:pt x="1489" y="966"/>
                      </a:lnTo>
                      <a:lnTo>
                        <a:pt x="1498" y="912"/>
                      </a:lnTo>
                      <a:lnTo>
                        <a:pt x="1506" y="853"/>
                      </a:lnTo>
                      <a:lnTo>
                        <a:pt x="1513" y="797"/>
                      </a:lnTo>
                      <a:lnTo>
                        <a:pt x="1521" y="739"/>
                      </a:lnTo>
                      <a:lnTo>
                        <a:pt x="1533" y="680"/>
                      </a:lnTo>
                      <a:lnTo>
                        <a:pt x="1545" y="625"/>
                      </a:lnTo>
                      <a:lnTo>
                        <a:pt x="1557" y="570"/>
                      </a:lnTo>
                      <a:lnTo>
                        <a:pt x="1569" y="508"/>
                      </a:lnTo>
                      <a:lnTo>
                        <a:pt x="1584" y="452"/>
                      </a:lnTo>
                      <a:lnTo>
                        <a:pt x="1599" y="393"/>
                      </a:lnTo>
                      <a:lnTo>
                        <a:pt x="1618" y="339"/>
                      </a:lnTo>
                      <a:lnTo>
                        <a:pt x="1635" y="280"/>
                      </a:lnTo>
                      <a:lnTo>
                        <a:pt x="1654" y="224"/>
                      </a:lnTo>
                      <a:lnTo>
                        <a:pt x="1674" y="165"/>
                      </a:lnTo>
                      <a:lnTo>
                        <a:pt x="1696" y="106"/>
                      </a:lnTo>
                      <a:lnTo>
                        <a:pt x="1716" y="51"/>
                      </a:lnTo>
                      <a:lnTo>
                        <a:pt x="1716" y="48"/>
                      </a:lnTo>
                      <a:lnTo>
                        <a:pt x="1720" y="44"/>
                      </a:lnTo>
                      <a:lnTo>
                        <a:pt x="1720" y="34"/>
                      </a:lnTo>
                      <a:lnTo>
                        <a:pt x="1723" y="34"/>
                      </a:lnTo>
                      <a:lnTo>
                        <a:pt x="1723" y="24"/>
                      </a:lnTo>
                      <a:lnTo>
                        <a:pt x="1720" y="24"/>
                      </a:lnTo>
                      <a:lnTo>
                        <a:pt x="1720" y="17"/>
                      </a:lnTo>
                      <a:lnTo>
                        <a:pt x="1716" y="17"/>
                      </a:lnTo>
                      <a:lnTo>
                        <a:pt x="1716" y="10"/>
                      </a:lnTo>
                      <a:lnTo>
                        <a:pt x="1713" y="10"/>
                      </a:lnTo>
                      <a:lnTo>
                        <a:pt x="1713" y="6"/>
                      </a:lnTo>
                      <a:lnTo>
                        <a:pt x="1710" y="3"/>
                      </a:lnTo>
                      <a:lnTo>
                        <a:pt x="1708" y="3"/>
                      </a:lnTo>
                      <a:lnTo>
                        <a:pt x="1701" y="3"/>
                      </a:lnTo>
                      <a:lnTo>
                        <a:pt x="1698" y="0"/>
                      </a:lnTo>
                      <a:lnTo>
                        <a:pt x="1581" y="0"/>
                      </a:lnTo>
                      <a:lnTo>
                        <a:pt x="1540" y="3"/>
                      </a:lnTo>
                      <a:lnTo>
                        <a:pt x="1285" y="3"/>
                      </a:lnTo>
                      <a:lnTo>
                        <a:pt x="1225" y="3"/>
                      </a:lnTo>
                      <a:lnTo>
                        <a:pt x="899" y="3"/>
                      </a:lnTo>
                      <a:lnTo>
                        <a:pt x="833" y="6"/>
                      </a:lnTo>
                      <a:lnTo>
                        <a:pt x="329" y="6"/>
                      </a:lnTo>
                      <a:lnTo>
                        <a:pt x="275" y="3"/>
                      </a:lnTo>
                      <a:lnTo>
                        <a:pt x="134" y="3"/>
                      </a:lnTo>
                      <a:lnTo>
                        <a:pt x="95" y="3"/>
                      </a:lnTo>
                      <a:lnTo>
                        <a:pt x="63" y="3"/>
                      </a:lnTo>
                      <a:lnTo>
                        <a:pt x="36" y="0"/>
                      </a:lnTo>
                      <a:lnTo>
                        <a:pt x="65" y="75"/>
                      </a:lnTo>
                      <a:lnTo>
                        <a:pt x="75" y="124"/>
                      </a:lnTo>
                      <a:lnTo>
                        <a:pt x="80" y="176"/>
                      </a:lnTo>
                      <a:lnTo>
                        <a:pt x="90" y="224"/>
                      </a:lnTo>
                      <a:lnTo>
                        <a:pt x="95" y="272"/>
                      </a:lnTo>
                      <a:lnTo>
                        <a:pt x="104" y="320"/>
                      </a:lnTo>
                      <a:lnTo>
                        <a:pt x="114" y="370"/>
                      </a:lnTo>
                      <a:lnTo>
                        <a:pt x="119" y="418"/>
                      </a:lnTo>
                      <a:lnTo>
                        <a:pt x="122" y="466"/>
                      </a:lnTo>
                      <a:lnTo>
                        <a:pt x="131" y="517"/>
                      </a:lnTo>
                      <a:lnTo>
                        <a:pt x="134" y="566"/>
                      </a:lnTo>
                      <a:lnTo>
                        <a:pt x="141" y="615"/>
                      </a:lnTo>
                      <a:lnTo>
                        <a:pt x="146" y="663"/>
                      </a:lnTo>
                      <a:lnTo>
                        <a:pt x="152" y="711"/>
                      </a:lnTo>
                      <a:lnTo>
                        <a:pt x="155" y="760"/>
                      </a:lnTo>
                      <a:lnTo>
                        <a:pt x="158" y="808"/>
                      </a:lnTo>
                      <a:lnTo>
                        <a:pt x="161" y="860"/>
                      </a:lnTo>
                      <a:lnTo>
                        <a:pt x="167" y="912"/>
                      </a:lnTo>
                      <a:lnTo>
                        <a:pt x="167" y="960"/>
                      </a:lnTo>
                      <a:lnTo>
                        <a:pt x="173" y="1008"/>
                      </a:lnTo>
                      <a:lnTo>
                        <a:pt x="176" y="1053"/>
                      </a:lnTo>
                      <a:lnTo>
                        <a:pt x="180" y="1101"/>
                      </a:lnTo>
                      <a:lnTo>
                        <a:pt x="182" y="1150"/>
                      </a:lnTo>
                      <a:lnTo>
                        <a:pt x="182" y="1199"/>
                      </a:lnTo>
                      <a:lnTo>
                        <a:pt x="185" y="1250"/>
                      </a:lnTo>
                      <a:lnTo>
                        <a:pt x="185" y="1298"/>
                      </a:lnTo>
                      <a:lnTo>
                        <a:pt x="188" y="1347"/>
                      </a:lnTo>
                      <a:lnTo>
                        <a:pt x="191" y="1395"/>
                      </a:lnTo>
                      <a:lnTo>
                        <a:pt x="191" y="1444"/>
                      </a:lnTo>
                      <a:lnTo>
                        <a:pt x="194" y="1492"/>
                      </a:lnTo>
                      <a:lnTo>
                        <a:pt x="194" y="1592"/>
                      </a:lnTo>
                      <a:lnTo>
                        <a:pt x="194" y="1644"/>
                      </a:lnTo>
                      <a:lnTo>
                        <a:pt x="230" y="1644"/>
                      </a:lnTo>
                      <a:lnTo>
                        <a:pt x="266" y="1648"/>
                      </a:lnTo>
                      <a:lnTo>
                        <a:pt x="305" y="1651"/>
                      </a:lnTo>
                      <a:lnTo>
                        <a:pt x="341" y="1657"/>
                      </a:lnTo>
                      <a:lnTo>
                        <a:pt x="377" y="1662"/>
                      </a:lnTo>
                      <a:lnTo>
                        <a:pt x="416" y="1662"/>
                      </a:lnTo>
                      <a:lnTo>
                        <a:pt x="451" y="1668"/>
                      </a:lnTo>
                      <a:lnTo>
                        <a:pt x="490" y="1671"/>
                      </a:lnTo>
                      <a:lnTo>
                        <a:pt x="524" y="1675"/>
                      </a:lnTo>
                      <a:lnTo>
                        <a:pt x="563" y="1679"/>
                      </a:lnTo>
                      <a:lnTo>
                        <a:pt x="599" y="1682"/>
                      </a:lnTo>
                      <a:lnTo>
                        <a:pt x="634" y="1685"/>
                      </a:lnTo>
                      <a:lnTo>
                        <a:pt x="670" y="1688"/>
                      </a:lnTo>
                      <a:lnTo>
                        <a:pt x="709" y="1693"/>
                      </a:lnTo>
                      <a:lnTo>
                        <a:pt x="745" y="1696"/>
                      </a:lnTo>
                      <a:lnTo>
                        <a:pt x="784" y="1699"/>
                      </a:lnTo>
                      <a:lnTo>
                        <a:pt x="821" y="1702"/>
                      </a:lnTo>
                      <a:lnTo>
                        <a:pt x="856" y="1710"/>
                      </a:lnTo>
                      <a:lnTo>
                        <a:pt x="892" y="1713"/>
                      </a:lnTo>
                      <a:lnTo>
                        <a:pt x="931" y="1713"/>
                      </a:lnTo>
                      <a:lnTo>
                        <a:pt x="964" y="1720"/>
                      </a:lnTo>
                      <a:lnTo>
                        <a:pt x="1003" y="1724"/>
                      </a:lnTo>
                      <a:lnTo>
                        <a:pt x="1042" y="1727"/>
                      </a:lnTo>
                      <a:lnTo>
                        <a:pt x="1078" y="1733"/>
                      </a:lnTo>
                      <a:lnTo>
                        <a:pt x="1117" y="1733"/>
                      </a:lnTo>
                      <a:lnTo>
                        <a:pt x="1150" y="1738"/>
                      </a:lnTo>
                      <a:lnTo>
                        <a:pt x="1189" y="1741"/>
                      </a:lnTo>
                      <a:lnTo>
                        <a:pt x="1228" y="1744"/>
                      </a:lnTo>
                      <a:lnTo>
                        <a:pt x="1260" y="1751"/>
                      </a:lnTo>
                      <a:lnTo>
                        <a:pt x="1299" y="1751"/>
                      </a:lnTo>
                      <a:lnTo>
                        <a:pt x="1338" y="1758"/>
                      </a:lnTo>
                      <a:lnTo>
                        <a:pt x="1375" y="1761"/>
                      </a:lnTo>
                      <a:lnTo>
                        <a:pt x="1372" y="1710"/>
                      </a:lnTo>
                      <a:lnTo>
                        <a:pt x="1369" y="1654"/>
                      </a:lnTo>
                      <a:lnTo>
                        <a:pt x="1369" y="1603"/>
                      </a:lnTo>
                      <a:lnTo>
                        <a:pt x="1366" y="1550"/>
                      </a:lnTo>
                      <a:lnTo>
                        <a:pt x="1366" y="1392"/>
                      </a:lnTo>
                      <a:lnTo>
                        <a:pt x="1369" y="1340"/>
                      </a:lnTo>
                      <a:lnTo>
                        <a:pt x="1369" y="1288"/>
                      </a:lnTo>
                      <a:lnTo>
                        <a:pt x="1372" y="1233"/>
                      </a:lnTo>
                      <a:lnTo>
                        <a:pt x="1375" y="1181"/>
                      </a:lnTo>
                      <a:lnTo>
                        <a:pt x="1377" y="1129"/>
                      </a:lnTo>
                      <a:lnTo>
                        <a:pt x="1381" y="1078"/>
                      </a:lnTo>
                      <a:lnTo>
                        <a:pt x="1384" y="1022"/>
                      </a:lnTo>
                      <a:lnTo>
                        <a:pt x="1393" y="971"/>
                      </a:lnTo>
                      <a:lnTo>
                        <a:pt x="1396" y="915"/>
                      </a:lnTo>
                      <a:lnTo>
                        <a:pt x="1401" y="867"/>
                      </a:lnTo>
                      <a:lnTo>
                        <a:pt x="1411" y="815"/>
                      </a:lnTo>
                      <a:lnTo>
                        <a:pt x="1416" y="760"/>
                      </a:lnTo>
                      <a:lnTo>
                        <a:pt x="1426" y="708"/>
                      </a:lnTo>
                      <a:lnTo>
                        <a:pt x="1435" y="656"/>
                      </a:lnTo>
                      <a:lnTo>
                        <a:pt x="1444" y="604"/>
                      </a:lnTo>
                      <a:lnTo>
                        <a:pt x="1455" y="549"/>
                      </a:lnTo>
                      <a:lnTo>
                        <a:pt x="1465" y="497"/>
                      </a:lnTo>
                      <a:lnTo>
                        <a:pt x="1477" y="446"/>
                      </a:lnTo>
                      <a:lnTo>
                        <a:pt x="1489" y="390"/>
                      </a:lnTo>
                      <a:lnTo>
                        <a:pt x="1504" y="339"/>
                      </a:lnTo>
                      <a:lnTo>
                        <a:pt x="1518" y="286"/>
                      </a:lnTo>
                      <a:lnTo>
                        <a:pt x="1533" y="235"/>
                      </a:lnTo>
                      <a:lnTo>
                        <a:pt x="1552" y="182"/>
                      </a:lnTo>
                      <a:lnTo>
                        <a:pt x="1567" y="128"/>
                      </a:lnTo>
                      <a:lnTo>
                        <a:pt x="1584" y="75"/>
                      </a:lnTo>
                      <a:lnTo>
                        <a:pt x="65" y="75"/>
                      </a:lnTo>
                      <a:lnTo>
                        <a:pt x="36" y="0"/>
                      </a:lnTo>
                    </a:path>
                  </a:pathLst>
                </a:custGeom>
                <a:solidFill>
                  <a:srgbClr val="808080"/>
                </a:solidFill>
                <a:ln w="9525" cap="rnd">
                  <a:noFill/>
                  <a:round/>
                  <a:headEnd/>
                  <a:tailEnd/>
                </a:ln>
                <a:effectLst/>
              </p:spPr>
              <p:txBody>
                <a:bodyPr/>
                <a:lstStyle/>
                <a:p>
                  <a:endParaRPr lang="en-US"/>
                </a:p>
              </p:txBody>
            </p:sp>
            <p:sp>
              <p:nvSpPr>
                <p:cNvPr id="529471" name="Freeform 63"/>
                <p:cNvSpPr>
                  <a:spLocks/>
                </p:cNvSpPr>
                <p:nvPr/>
              </p:nvSpPr>
              <p:spPr bwMode="auto">
                <a:xfrm>
                  <a:off x="3906" y="1195"/>
                  <a:ext cx="1663" cy="1863"/>
                </a:xfrm>
                <a:custGeom>
                  <a:avLst/>
                  <a:gdLst/>
                  <a:ahLst/>
                  <a:cxnLst>
                    <a:cxn ang="0">
                      <a:pos x="14" y="6"/>
                    </a:cxn>
                    <a:cxn ang="0">
                      <a:pos x="5" y="13"/>
                    </a:cxn>
                    <a:cxn ang="0">
                      <a:pos x="2" y="20"/>
                    </a:cxn>
                    <a:cxn ang="0">
                      <a:pos x="36" y="224"/>
                    </a:cxn>
                    <a:cxn ang="0">
                      <a:pos x="89" y="635"/>
                    </a:cxn>
                    <a:cxn ang="0">
                      <a:pos x="122" y="1054"/>
                    </a:cxn>
                    <a:cxn ang="0">
                      <a:pos x="137" y="1478"/>
                    </a:cxn>
                    <a:cxn ang="0">
                      <a:pos x="140" y="1706"/>
                    </a:cxn>
                    <a:cxn ang="0">
                      <a:pos x="143" y="1714"/>
                    </a:cxn>
                    <a:cxn ang="0">
                      <a:pos x="149" y="1720"/>
                    </a:cxn>
                    <a:cxn ang="0">
                      <a:pos x="305" y="1759"/>
                    </a:cxn>
                    <a:cxn ang="0">
                      <a:pos x="607" y="1807"/>
                    </a:cxn>
                    <a:cxn ang="0">
                      <a:pos x="1084" y="1852"/>
                    </a:cxn>
                    <a:cxn ang="0">
                      <a:pos x="1417" y="1855"/>
                    </a:cxn>
                    <a:cxn ang="0">
                      <a:pos x="1428" y="1841"/>
                    </a:cxn>
                    <a:cxn ang="0">
                      <a:pos x="1413" y="1478"/>
                    </a:cxn>
                    <a:cxn ang="0">
                      <a:pos x="1417" y="1237"/>
                    </a:cxn>
                    <a:cxn ang="0">
                      <a:pos x="1434" y="1004"/>
                    </a:cxn>
                    <a:cxn ang="0">
                      <a:pos x="1464" y="776"/>
                    </a:cxn>
                    <a:cxn ang="0">
                      <a:pos x="1506" y="552"/>
                    </a:cxn>
                    <a:cxn ang="0">
                      <a:pos x="1557" y="338"/>
                    </a:cxn>
                    <a:cxn ang="0">
                      <a:pos x="1623" y="127"/>
                    </a:cxn>
                    <a:cxn ang="0">
                      <a:pos x="1662" y="17"/>
                    </a:cxn>
                    <a:cxn ang="0">
                      <a:pos x="1659" y="13"/>
                    </a:cxn>
                    <a:cxn ang="0">
                      <a:pos x="1656" y="9"/>
                    </a:cxn>
                    <a:cxn ang="0">
                      <a:pos x="1653" y="6"/>
                    </a:cxn>
                    <a:cxn ang="0">
                      <a:pos x="1649" y="3"/>
                    </a:cxn>
                    <a:cxn ang="0">
                      <a:pos x="1647" y="0"/>
                    </a:cxn>
                    <a:cxn ang="0">
                      <a:pos x="832" y="20"/>
                    </a:cxn>
                    <a:cxn ang="0">
                      <a:pos x="218" y="9"/>
                    </a:cxn>
                    <a:cxn ang="0">
                      <a:pos x="153" y="144"/>
                    </a:cxn>
                    <a:cxn ang="0">
                      <a:pos x="128" y="151"/>
                    </a:cxn>
                    <a:cxn ang="0">
                      <a:pos x="107" y="151"/>
                    </a:cxn>
                    <a:cxn ang="0">
                      <a:pos x="104" y="161"/>
                    </a:cxn>
                    <a:cxn ang="0">
                      <a:pos x="102" y="179"/>
                    </a:cxn>
                    <a:cxn ang="0">
                      <a:pos x="140" y="490"/>
                    </a:cxn>
                    <a:cxn ang="0">
                      <a:pos x="179" y="1136"/>
                    </a:cxn>
                    <a:cxn ang="0">
                      <a:pos x="191" y="1475"/>
                    </a:cxn>
                    <a:cxn ang="0">
                      <a:pos x="203" y="1489"/>
                    </a:cxn>
                    <a:cxn ang="0">
                      <a:pos x="341" y="1520"/>
                    </a:cxn>
                    <a:cxn ang="0">
                      <a:pos x="601" y="1554"/>
                    </a:cxn>
                    <a:cxn ang="0">
                      <a:pos x="1000" y="1585"/>
                    </a:cxn>
                    <a:cxn ang="0">
                      <a:pos x="1278" y="1599"/>
                    </a:cxn>
                    <a:cxn ang="0">
                      <a:pos x="1291" y="1582"/>
                    </a:cxn>
                    <a:cxn ang="0">
                      <a:pos x="1291" y="1385"/>
                    </a:cxn>
                    <a:cxn ang="0">
                      <a:pos x="1305" y="1023"/>
                    </a:cxn>
                    <a:cxn ang="0">
                      <a:pos x="1347" y="673"/>
                    </a:cxn>
                    <a:cxn ang="0">
                      <a:pos x="1413" y="341"/>
                    </a:cxn>
                    <a:cxn ang="0">
                      <a:pos x="1455" y="158"/>
                    </a:cxn>
                    <a:cxn ang="0">
                      <a:pos x="1437" y="144"/>
                    </a:cxn>
                    <a:cxn ang="0">
                      <a:pos x="17" y="0"/>
                    </a:cxn>
                  </a:cxnLst>
                  <a:rect l="0" t="0" r="r" b="b"/>
                  <a:pathLst>
                    <a:path w="1663" h="1863">
                      <a:moveTo>
                        <a:pt x="17" y="0"/>
                      </a:moveTo>
                      <a:lnTo>
                        <a:pt x="14" y="6"/>
                      </a:lnTo>
                      <a:lnTo>
                        <a:pt x="5" y="9"/>
                      </a:lnTo>
                      <a:lnTo>
                        <a:pt x="5" y="13"/>
                      </a:lnTo>
                      <a:lnTo>
                        <a:pt x="2" y="17"/>
                      </a:lnTo>
                      <a:lnTo>
                        <a:pt x="2" y="20"/>
                      </a:lnTo>
                      <a:lnTo>
                        <a:pt x="0" y="26"/>
                      </a:lnTo>
                      <a:lnTo>
                        <a:pt x="36" y="224"/>
                      </a:lnTo>
                      <a:lnTo>
                        <a:pt x="63" y="428"/>
                      </a:lnTo>
                      <a:lnTo>
                        <a:pt x="89" y="635"/>
                      </a:lnTo>
                      <a:lnTo>
                        <a:pt x="107" y="843"/>
                      </a:lnTo>
                      <a:lnTo>
                        <a:pt x="122" y="1054"/>
                      </a:lnTo>
                      <a:lnTo>
                        <a:pt x="128" y="1264"/>
                      </a:lnTo>
                      <a:lnTo>
                        <a:pt x="137" y="1478"/>
                      </a:lnTo>
                      <a:lnTo>
                        <a:pt x="140" y="1696"/>
                      </a:lnTo>
                      <a:lnTo>
                        <a:pt x="140" y="1706"/>
                      </a:lnTo>
                      <a:lnTo>
                        <a:pt x="140" y="1714"/>
                      </a:lnTo>
                      <a:lnTo>
                        <a:pt x="143" y="1714"/>
                      </a:lnTo>
                      <a:lnTo>
                        <a:pt x="146" y="1717"/>
                      </a:lnTo>
                      <a:lnTo>
                        <a:pt x="149" y="1720"/>
                      </a:lnTo>
                      <a:lnTo>
                        <a:pt x="155" y="1723"/>
                      </a:lnTo>
                      <a:lnTo>
                        <a:pt x="305" y="1759"/>
                      </a:lnTo>
                      <a:lnTo>
                        <a:pt x="455" y="1786"/>
                      </a:lnTo>
                      <a:lnTo>
                        <a:pt x="607" y="1807"/>
                      </a:lnTo>
                      <a:lnTo>
                        <a:pt x="767" y="1824"/>
                      </a:lnTo>
                      <a:lnTo>
                        <a:pt x="1084" y="1852"/>
                      </a:lnTo>
                      <a:lnTo>
                        <a:pt x="1398" y="1862"/>
                      </a:lnTo>
                      <a:lnTo>
                        <a:pt x="1417" y="1855"/>
                      </a:lnTo>
                      <a:lnTo>
                        <a:pt x="1425" y="1852"/>
                      </a:lnTo>
                      <a:lnTo>
                        <a:pt x="1428" y="1841"/>
                      </a:lnTo>
                      <a:lnTo>
                        <a:pt x="1417" y="1599"/>
                      </a:lnTo>
                      <a:lnTo>
                        <a:pt x="1413" y="1478"/>
                      </a:lnTo>
                      <a:lnTo>
                        <a:pt x="1417" y="1354"/>
                      </a:lnTo>
                      <a:lnTo>
                        <a:pt x="1417" y="1237"/>
                      </a:lnTo>
                      <a:lnTo>
                        <a:pt x="1425" y="1119"/>
                      </a:lnTo>
                      <a:lnTo>
                        <a:pt x="1434" y="1004"/>
                      </a:lnTo>
                      <a:lnTo>
                        <a:pt x="1449" y="888"/>
                      </a:lnTo>
                      <a:lnTo>
                        <a:pt x="1464" y="776"/>
                      </a:lnTo>
                      <a:lnTo>
                        <a:pt x="1483" y="663"/>
                      </a:lnTo>
                      <a:lnTo>
                        <a:pt x="1506" y="552"/>
                      </a:lnTo>
                      <a:lnTo>
                        <a:pt x="1530" y="441"/>
                      </a:lnTo>
                      <a:lnTo>
                        <a:pt x="1557" y="338"/>
                      </a:lnTo>
                      <a:lnTo>
                        <a:pt x="1590" y="231"/>
                      </a:lnTo>
                      <a:lnTo>
                        <a:pt x="1623" y="127"/>
                      </a:lnTo>
                      <a:lnTo>
                        <a:pt x="1659" y="26"/>
                      </a:lnTo>
                      <a:lnTo>
                        <a:pt x="1662" y="17"/>
                      </a:lnTo>
                      <a:lnTo>
                        <a:pt x="1662" y="13"/>
                      </a:lnTo>
                      <a:lnTo>
                        <a:pt x="1659" y="13"/>
                      </a:lnTo>
                      <a:lnTo>
                        <a:pt x="1659" y="9"/>
                      </a:lnTo>
                      <a:lnTo>
                        <a:pt x="1656" y="9"/>
                      </a:lnTo>
                      <a:lnTo>
                        <a:pt x="1656" y="6"/>
                      </a:lnTo>
                      <a:lnTo>
                        <a:pt x="1653" y="6"/>
                      </a:lnTo>
                      <a:lnTo>
                        <a:pt x="1656" y="3"/>
                      </a:lnTo>
                      <a:lnTo>
                        <a:pt x="1649" y="3"/>
                      </a:lnTo>
                      <a:lnTo>
                        <a:pt x="1649" y="0"/>
                      </a:lnTo>
                      <a:lnTo>
                        <a:pt x="1647" y="0"/>
                      </a:lnTo>
                      <a:lnTo>
                        <a:pt x="1240" y="9"/>
                      </a:lnTo>
                      <a:lnTo>
                        <a:pt x="832" y="20"/>
                      </a:lnTo>
                      <a:lnTo>
                        <a:pt x="421" y="17"/>
                      </a:lnTo>
                      <a:lnTo>
                        <a:pt x="218" y="9"/>
                      </a:lnTo>
                      <a:lnTo>
                        <a:pt x="17" y="0"/>
                      </a:lnTo>
                      <a:lnTo>
                        <a:pt x="153" y="144"/>
                      </a:lnTo>
                      <a:lnTo>
                        <a:pt x="143" y="144"/>
                      </a:lnTo>
                      <a:lnTo>
                        <a:pt x="128" y="151"/>
                      </a:lnTo>
                      <a:lnTo>
                        <a:pt x="116" y="151"/>
                      </a:lnTo>
                      <a:lnTo>
                        <a:pt x="107" y="151"/>
                      </a:lnTo>
                      <a:lnTo>
                        <a:pt x="107" y="158"/>
                      </a:lnTo>
                      <a:lnTo>
                        <a:pt x="104" y="161"/>
                      </a:lnTo>
                      <a:lnTo>
                        <a:pt x="102" y="161"/>
                      </a:lnTo>
                      <a:lnTo>
                        <a:pt x="102" y="179"/>
                      </a:lnTo>
                      <a:lnTo>
                        <a:pt x="122" y="331"/>
                      </a:lnTo>
                      <a:lnTo>
                        <a:pt x="140" y="490"/>
                      </a:lnTo>
                      <a:lnTo>
                        <a:pt x="164" y="812"/>
                      </a:lnTo>
                      <a:lnTo>
                        <a:pt x="179" y="1136"/>
                      </a:lnTo>
                      <a:lnTo>
                        <a:pt x="191" y="1464"/>
                      </a:lnTo>
                      <a:lnTo>
                        <a:pt x="191" y="1475"/>
                      </a:lnTo>
                      <a:lnTo>
                        <a:pt x="194" y="1485"/>
                      </a:lnTo>
                      <a:lnTo>
                        <a:pt x="203" y="1489"/>
                      </a:lnTo>
                      <a:lnTo>
                        <a:pt x="212" y="1496"/>
                      </a:lnTo>
                      <a:lnTo>
                        <a:pt x="341" y="1520"/>
                      </a:lnTo>
                      <a:lnTo>
                        <a:pt x="470" y="1540"/>
                      </a:lnTo>
                      <a:lnTo>
                        <a:pt x="601" y="1554"/>
                      </a:lnTo>
                      <a:lnTo>
                        <a:pt x="733" y="1568"/>
                      </a:lnTo>
                      <a:lnTo>
                        <a:pt x="1000" y="1585"/>
                      </a:lnTo>
                      <a:lnTo>
                        <a:pt x="1272" y="1599"/>
                      </a:lnTo>
                      <a:lnTo>
                        <a:pt x="1278" y="1599"/>
                      </a:lnTo>
                      <a:lnTo>
                        <a:pt x="1284" y="1593"/>
                      </a:lnTo>
                      <a:lnTo>
                        <a:pt x="1291" y="1582"/>
                      </a:lnTo>
                      <a:lnTo>
                        <a:pt x="1291" y="1568"/>
                      </a:lnTo>
                      <a:lnTo>
                        <a:pt x="1291" y="1385"/>
                      </a:lnTo>
                      <a:lnTo>
                        <a:pt x="1293" y="1202"/>
                      </a:lnTo>
                      <a:lnTo>
                        <a:pt x="1305" y="1023"/>
                      </a:lnTo>
                      <a:lnTo>
                        <a:pt x="1323" y="846"/>
                      </a:lnTo>
                      <a:lnTo>
                        <a:pt x="1347" y="673"/>
                      </a:lnTo>
                      <a:lnTo>
                        <a:pt x="1378" y="504"/>
                      </a:lnTo>
                      <a:lnTo>
                        <a:pt x="1413" y="341"/>
                      </a:lnTo>
                      <a:lnTo>
                        <a:pt x="1455" y="179"/>
                      </a:lnTo>
                      <a:lnTo>
                        <a:pt x="1455" y="158"/>
                      </a:lnTo>
                      <a:lnTo>
                        <a:pt x="1446" y="147"/>
                      </a:lnTo>
                      <a:lnTo>
                        <a:pt x="1437" y="144"/>
                      </a:lnTo>
                      <a:lnTo>
                        <a:pt x="153" y="144"/>
                      </a:lnTo>
                      <a:lnTo>
                        <a:pt x="17" y="0"/>
                      </a:lnTo>
                    </a:path>
                  </a:pathLst>
                </a:custGeom>
                <a:solidFill>
                  <a:srgbClr val="C0C0C0"/>
                </a:solidFill>
                <a:ln w="9525" cap="rnd">
                  <a:noFill/>
                  <a:round/>
                  <a:headEnd/>
                  <a:tailEnd/>
                </a:ln>
                <a:effectLst/>
              </p:spPr>
              <p:txBody>
                <a:bodyPr/>
                <a:lstStyle/>
                <a:p>
                  <a:endParaRPr lang="en-US"/>
                </a:p>
              </p:txBody>
            </p:sp>
            <p:sp>
              <p:nvSpPr>
                <p:cNvPr id="529472" name="Freeform 64"/>
                <p:cNvSpPr>
                  <a:spLocks/>
                </p:cNvSpPr>
                <p:nvPr/>
              </p:nvSpPr>
              <p:spPr bwMode="auto">
                <a:xfrm>
                  <a:off x="4117" y="2601"/>
                  <a:ext cx="1051" cy="147"/>
                </a:xfrm>
                <a:custGeom>
                  <a:avLst/>
                  <a:gdLst/>
                  <a:ahLst/>
                  <a:cxnLst>
                    <a:cxn ang="0">
                      <a:pos x="41" y="0"/>
                    </a:cxn>
                    <a:cxn ang="0">
                      <a:pos x="165" y="24"/>
                    </a:cxn>
                    <a:cxn ang="0">
                      <a:pos x="290" y="41"/>
                    </a:cxn>
                    <a:cxn ang="0">
                      <a:pos x="414" y="55"/>
                    </a:cxn>
                    <a:cxn ang="0">
                      <a:pos x="545" y="65"/>
                    </a:cxn>
                    <a:cxn ang="0">
                      <a:pos x="800" y="79"/>
                    </a:cxn>
                    <a:cxn ang="0">
                      <a:pos x="1050" y="83"/>
                    </a:cxn>
                    <a:cxn ang="0">
                      <a:pos x="1050" y="124"/>
                    </a:cxn>
                    <a:cxn ang="0">
                      <a:pos x="1050" y="132"/>
                    </a:cxn>
                    <a:cxn ang="0">
                      <a:pos x="1050" y="138"/>
                    </a:cxn>
                    <a:cxn ang="0">
                      <a:pos x="968" y="142"/>
                    </a:cxn>
                    <a:cxn ang="0">
                      <a:pos x="894" y="146"/>
                    </a:cxn>
                    <a:cxn ang="0">
                      <a:pos x="746" y="142"/>
                    </a:cxn>
                    <a:cxn ang="0">
                      <a:pos x="611" y="138"/>
                    </a:cxn>
                    <a:cxn ang="0">
                      <a:pos x="482" y="124"/>
                    </a:cxn>
                    <a:cxn ang="0">
                      <a:pos x="356" y="110"/>
                    </a:cxn>
                    <a:cxn ang="0">
                      <a:pos x="236" y="90"/>
                    </a:cxn>
                    <a:cxn ang="0">
                      <a:pos x="0" y="45"/>
                    </a:cxn>
                    <a:cxn ang="0">
                      <a:pos x="24" y="24"/>
                    </a:cxn>
                    <a:cxn ang="0">
                      <a:pos x="41" y="0"/>
                    </a:cxn>
                  </a:cxnLst>
                  <a:rect l="0" t="0" r="r" b="b"/>
                  <a:pathLst>
                    <a:path w="1051" h="147">
                      <a:moveTo>
                        <a:pt x="41" y="0"/>
                      </a:moveTo>
                      <a:lnTo>
                        <a:pt x="165" y="24"/>
                      </a:lnTo>
                      <a:lnTo>
                        <a:pt x="290" y="41"/>
                      </a:lnTo>
                      <a:lnTo>
                        <a:pt x="414" y="55"/>
                      </a:lnTo>
                      <a:lnTo>
                        <a:pt x="545" y="65"/>
                      </a:lnTo>
                      <a:lnTo>
                        <a:pt x="800" y="79"/>
                      </a:lnTo>
                      <a:lnTo>
                        <a:pt x="1050" y="83"/>
                      </a:lnTo>
                      <a:lnTo>
                        <a:pt x="1050" y="124"/>
                      </a:lnTo>
                      <a:lnTo>
                        <a:pt x="1050" y="132"/>
                      </a:lnTo>
                      <a:lnTo>
                        <a:pt x="1050" y="138"/>
                      </a:lnTo>
                      <a:lnTo>
                        <a:pt x="968" y="142"/>
                      </a:lnTo>
                      <a:lnTo>
                        <a:pt x="894" y="146"/>
                      </a:lnTo>
                      <a:lnTo>
                        <a:pt x="746" y="142"/>
                      </a:lnTo>
                      <a:lnTo>
                        <a:pt x="611" y="138"/>
                      </a:lnTo>
                      <a:lnTo>
                        <a:pt x="482" y="124"/>
                      </a:lnTo>
                      <a:lnTo>
                        <a:pt x="356" y="110"/>
                      </a:lnTo>
                      <a:lnTo>
                        <a:pt x="236" y="90"/>
                      </a:lnTo>
                      <a:lnTo>
                        <a:pt x="0" y="45"/>
                      </a:lnTo>
                      <a:lnTo>
                        <a:pt x="24" y="24"/>
                      </a:lnTo>
                      <a:lnTo>
                        <a:pt x="41" y="0"/>
                      </a:lnTo>
                    </a:path>
                  </a:pathLst>
                </a:custGeom>
                <a:solidFill>
                  <a:srgbClr val="DEDEDE"/>
                </a:solidFill>
                <a:ln w="9525" cap="rnd">
                  <a:noFill/>
                  <a:round/>
                  <a:headEnd/>
                  <a:tailEnd/>
                </a:ln>
                <a:effectLst/>
              </p:spPr>
              <p:txBody>
                <a:bodyPr/>
                <a:lstStyle/>
                <a:p>
                  <a:endParaRPr lang="en-US"/>
                </a:p>
              </p:txBody>
            </p:sp>
            <p:sp>
              <p:nvSpPr>
                <p:cNvPr id="529473" name="Freeform 65"/>
                <p:cNvSpPr>
                  <a:spLocks/>
                </p:cNvSpPr>
                <p:nvPr/>
              </p:nvSpPr>
              <p:spPr bwMode="auto">
                <a:xfrm>
                  <a:off x="4035" y="1383"/>
                  <a:ext cx="125" cy="1264"/>
                </a:xfrm>
                <a:custGeom>
                  <a:avLst/>
                  <a:gdLst/>
                  <a:ahLst/>
                  <a:cxnLst>
                    <a:cxn ang="0">
                      <a:pos x="124" y="1218"/>
                    </a:cxn>
                    <a:cxn ang="0">
                      <a:pos x="106" y="1242"/>
                    </a:cxn>
                    <a:cxn ang="0">
                      <a:pos x="82" y="1263"/>
                    </a:cxn>
                    <a:cxn ang="0">
                      <a:pos x="73" y="938"/>
                    </a:cxn>
                    <a:cxn ang="0">
                      <a:pos x="56" y="619"/>
                    </a:cxn>
                    <a:cxn ang="0">
                      <a:pos x="34" y="304"/>
                    </a:cxn>
                    <a:cxn ang="0">
                      <a:pos x="20" y="152"/>
                    </a:cxn>
                    <a:cxn ang="0">
                      <a:pos x="0" y="0"/>
                    </a:cxn>
                    <a:cxn ang="0">
                      <a:pos x="11" y="13"/>
                    </a:cxn>
                    <a:cxn ang="0">
                      <a:pos x="20" y="21"/>
                    </a:cxn>
                    <a:cxn ang="0">
                      <a:pos x="29" y="24"/>
                    </a:cxn>
                    <a:cxn ang="0">
                      <a:pos x="46" y="24"/>
                    </a:cxn>
                    <a:cxn ang="0">
                      <a:pos x="56" y="322"/>
                    </a:cxn>
                    <a:cxn ang="0">
                      <a:pos x="73" y="623"/>
                    </a:cxn>
                    <a:cxn ang="0">
                      <a:pos x="124" y="1218"/>
                    </a:cxn>
                  </a:cxnLst>
                  <a:rect l="0" t="0" r="r" b="b"/>
                  <a:pathLst>
                    <a:path w="125" h="1264">
                      <a:moveTo>
                        <a:pt x="124" y="1218"/>
                      </a:moveTo>
                      <a:lnTo>
                        <a:pt x="106" y="1242"/>
                      </a:lnTo>
                      <a:lnTo>
                        <a:pt x="82" y="1263"/>
                      </a:lnTo>
                      <a:lnTo>
                        <a:pt x="73" y="938"/>
                      </a:lnTo>
                      <a:lnTo>
                        <a:pt x="56" y="619"/>
                      </a:lnTo>
                      <a:lnTo>
                        <a:pt x="34" y="304"/>
                      </a:lnTo>
                      <a:lnTo>
                        <a:pt x="20" y="152"/>
                      </a:lnTo>
                      <a:lnTo>
                        <a:pt x="0" y="0"/>
                      </a:lnTo>
                      <a:lnTo>
                        <a:pt x="11" y="13"/>
                      </a:lnTo>
                      <a:lnTo>
                        <a:pt x="20" y="21"/>
                      </a:lnTo>
                      <a:lnTo>
                        <a:pt x="29" y="24"/>
                      </a:lnTo>
                      <a:lnTo>
                        <a:pt x="46" y="24"/>
                      </a:lnTo>
                      <a:lnTo>
                        <a:pt x="56" y="322"/>
                      </a:lnTo>
                      <a:lnTo>
                        <a:pt x="73" y="623"/>
                      </a:lnTo>
                      <a:lnTo>
                        <a:pt x="124" y="1218"/>
                      </a:lnTo>
                    </a:path>
                  </a:pathLst>
                </a:custGeom>
                <a:solidFill>
                  <a:srgbClr val="666666"/>
                </a:solidFill>
                <a:ln w="9525" cap="rnd">
                  <a:noFill/>
                  <a:round/>
                  <a:headEnd/>
                  <a:tailEnd/>
                </a:ln>
                <a:effectLst/>
              </p:spPr>
              <p:txBody>
                <a:bodyPr/>
                <a:lstStyle/>
                <a:p>
                  <a:endParaRPr lang="en-US"/>
                </a:p>
              </p:txBody>
            </p:sp>
            <p:sp>
              <p:nvSpPr>
                <p:cNvPr id="529474" name="Freeform 66"/>
                <p:cNvSpPr>
                  <a:spLocks/>
                </p:cNvSpPr>
                <p:nvPr/>
              </p:nvSpPr>
              <p:spPr bwMode="auto">
                <a:xfrm>
                  <a:off x="4907" y="2200"/>
                  <a:ext cx="225" cy="447"/>
                </a:xfrm>
                <a:custGeom>
                  <a:avLst/>
                  <a:gdLst/>
                  <a:ahLst/>
                  <a:cxnLst>
                    <a:cxn ang="0">
                      <a:pos x="5" y="428"/>
                    </a:cxn>
                    <a:cxn ang="0">
                      <a:pos x="8" y="418"/>
                    </a:cxn>
                    <a:cxn ang="0">
                      <a:pos x="14" y="411"/>
                    </a:cxn>
                    <a:cxn ang="0">
                      <a:pos x="20" y="397"/>
                    </a:cxn>
                    <a:cxn ang="0">
                      <a:pos x="23" y="387"/>
                    </a:cxn>
                    <a:cxn ang="0">
                      <a:pos x="29" y="380"/>
                    </a:cxn>
                    <a:cxn ang="0">
                      <a:pos x="32" y="370"/>
                    </a:cxn>
                    <a:cxn ang="0">
                      <a:pos x="38" y="363"/>
                    </a:cxn>
                    <a:cxn ang="0">
                      <a:pos x="41" y="349"/>
                    </a:cxn>
                    <a:cxn ang="0">
                      <a:pos x="47" y="345"/>
                    </a:cxn>
                    <a:cxn ang="0">
                      <a:pos x="49" y="332"/>
                    </a:cxn>
                    <a:cxn ang="0">
                      <a:pos x="56" y="321"/>
                    </a:cxn>
                    <a:cxn ang="0">
                      <a:pos x="62" y="311"/>
                    </a:cxn>
                    <a:cxn ang="0">
                      <a:pos x="65" y="300"/>
                    </a:cxn>
                    <a:cxn ang="0">
                      <a:pos x="71" y="290"/>
                    </a:cxn>
                    <a:cxn ang="0">
                      <a:pos x="77" y="280"/>
                    </a:cxn>
                    <a:cxn ang="0">
                      <a:pos x="80" y="273"/>
                    </a:cxn>
                    <a:cxn ang="0">
                      <a:pos x="88" y="263"/>
                    </a:cxn>
                    <a:cxn ang="0">
                      <a:pos x="95" y="252"/>
                    </a:cxn>
                    <a:cxn ang="0">
                      <a:pos x="98" y="242"/>
                    </a:cxn>
                    <a:cxn ang="0">
                      <a:pos x="104" y="228"/>
                    </a:cxn>
                    <a:cxn ang="0">
                      <a:pos x="107" y="218"/>
                    </a:cxn>
                    <a:cxn ang="0">
                      <a:pos x="112" y="204"/>
                    </a:cxn>
                    <a:cxn ang="0">
                      <a:pos x="122" y="197"/>
                    </a:cxn>
                    <a:cxn ang="0">
                      <a:pos x="127" y="183"/>
                    </a:cxn>
                    <a:cxn ang="0">
                      <a:pos x="131" y="173"/>
                    </a:cxn>
                    <a:cxn ang="0">
                      <a:pos x="136" y="166"/>
                    </a:cxn>
                    <a:cxn ang="0">
                      <a:pos x="139" y="156"/>
                    </a:cxn>
                    <a:cxn ang="0">
                      <a:pos x="146" y="142"/>
                    </a:cxn>
                    <a:cxn ang="0">
                      <a:pos x="151" y="134"/>
                    </a:cxn>
                    <a:cxn ang="0">
                      <a:pos x="155" y="125"/>
                    </a:cxn>
                    <a:cxn ang="0">
                      <a:pos x="161" y="114"/>
                    </a:cxn>
                    <a:cxn ang="0">
                      <a:pos x="166" y="108"/>
                    </a:cxn>
                    <a:cxn ang="0">
                      <a:pos x="170" y="94"/>
                    </a:cxn>
                    <a:cxn ang="0">
                      <a:pos x="175" y="86"/>
                    </a:cxn>
                    <a:cxn ang="0">
                      <a:pos x="178" y="77"/>
                    </a:cxn>
                    <a:cxn ang="0">
                      <a:pos x="185" y="69"/>
                    </a:cxn>
                    <a:cxn ang="0">
                      <a:pos x="187" y="58"/>
                    </a:cxn>
                    <a:cxn ang="0">
                      <a:pos x="194" y="49"/>
                    </a:cxn>
                    <a:cxn ang="0">
                      <a:pos x="197" y="41"/>
                    </a:cxn>
                    <a:cxn ang="0">
                      <a:pos x="202" y="32"/>
                    </a:cxn>
                    <a:cxn ang="0">
                      <a:pos x="205" y="24"/>
                    </a:cxn>
                    <a:cxn ang="0">
                      <a:pos x="211" y="10"/>
                    </a:cxn>
                    <a:cxn ang="0">
                      <a:pos x="217" y="0"/>
                    </a:cxn>
                    <a:cxn ang="0">
                      <a:pos x="221" y="390"/>
                    </a:cxn>
                    <a:cxn ang="0">
                      <a:pos x="143" y="446"/>
                    </a:cxn>
                    <a:cxn ang="0">
                      <a:pos x="62" y="439"/>
                    </a:cxn>
                  </a:cxnLst>
                  <a:rect l="0" t="0" r="r" b="b"/>
                  <a:pathLst>
                    <a:path w="225" h="447">
                      <a:moveTo>
                        <a:pt x="0" y="435"/>
                      </a:moveTo>
                      <a:lnTo>
                        <a:pt x="0" y="432"/>
                      </a:lnTo>
                      <a:lnTo>
                        <a:pt x="5" y="428"/>
                      </a:lnTo>
                      <a:lnTo>
                        <a:pt x="5" y="422"/>
                      </a:lnTo>
                      <a:lnTo>
                        <a:pt x="8" y="422"/>
                      </a:lnTo>
                      <a:lnTo>
                        <a:pt x="8" y="418"/>
                      </a:lnTo>
                      <a:lnTo>
                        <a:pt x="11" y="414"/>
                      </a:lnTo>
                      <a:lnTo>
                        <a:pt x="11" y="411"/>
                      </a:lnTo>
                      <a:lnTo>
                        <a:pt x="14" y="411"/>
                      </a:lnTo>
                      <a:lnTo>
                        <a:pt x="14" y="404"/>
                      </a:lnTo>
                      <a:lnTo>
                        <a:pt x="14" y="401"/>
                      </a:lnTo>
                      <a:lnTo>
                        <a:pt x="20" y="397"/>
                      </a:lnTo>
                      <a:lnTo>
                        <a:pt x="20" y="390"/>
                      </a:lnTo>
                      <a:lnTo>
                        <a:pt x="23" y="390"/>
                      </a:lnTo>
                      <a:lnTo>
                        <a:pt x="23" y="387"/>
                      </a:lnTo>
                      <a:lnTo>
                        <a:pt x="26" y="387"/>
                      </a:lnTo>
                      <a:lnTo>
                        <a:pt x="26" y="383"/>
                      </a:lnTo>
                      <a:lnTo>
                        <a:pt x="29" y="380"/>
                      </a:lnTo>
                      <a:lnTo>
                        <a:pt x="29" y="373"/>
                      </a:lnTo>
                      <a:lnTo>
                        <a:pt x="32" y="373"/>
                      </a:lnTo>
                      <a:lnTo>
                        <a:pt x="32" y="370"/>
                      </a:lnTo>
                      <a:lnTo>
                        <a:pt x="35" y="370"/>
                      </a:lnTo>
                      <a:lnTo>
                        <a:pt x="35" y="363"/>
                      </a:lnTo>
                      <a:lnTo>
                        <a:pt x="38" y="363"/>
                      </a:lnTo>
                      <a:lnTo>
                        <a:pt x="38" y="356"/>
                      </a:lnTo>
                      <a:lnTo>
                        <a:pt x="41" y="356"/>
                      </a:lnTo>
                      <a:lnTo>
                        <a:pt x="41" y="349"/>
                      </a:lnTo>
                      <a:lnTo>
                        <a:pt x="44" y="349"/>
                      </a:lnTo>
                      <a:lnTo>
                        <a:pt x="44" y="345"/>
                      </a:lnTo>
                      <a:lnTo>
                        <a:pt x="47" y="345"/>
                      </a:lnTo>
                      <a:lnTo>
                        <a:pt x="47" y="339"/>
                      </a:lnTo>
                      <a:lnTo>
                        <a:pt x="49" y="339"/>
                      </a:lnTo>
                      <a:lnTo>
                        <a:pt x="49" y="332"/>
                      </a:lnTo>
                      <a:lnTo>
                        <a:pt x="56" y="332"/>
                      </a:lnTo>
                      <a:lnTo>
                        <a:pt x="56" y="325"/>
                      </a:lnTo>
                      <a:lnTo>
                        <a:pt x="56" y="321"/>
                      </a:lnTo>
                      <a:lnTo>
                        <a:pt x="59" y="321"/>
                      </a:lnTo>
                      <a:lnTo>
                        <a:pt x="59" y="314"/>
                      </a:lnTo>
                      <a:lnTo>
                        <a:pt x="62" y="311"/>
                      </a:lnTo>
                      <a:lnTo>
                        <a:pt x="62" y="308"/>
                      </a:lnTo>
                      <a:lnTo>
                        <a:pt x="65" y="308"/>
                      </a:lnTo>
                      <a:lnTo>
                        <a:pt x="65" y="300"/>
                      </a:lnTo>
                      <a:lnTo>
                        <a:pt x="71" y="297"/>
                      </a:lnTo>
                      <a:lnTo>
                        <a:pt x="71" y="294"/>
                      </a:lnTo>
                      <a:lnTo>
                        <a:pt x="71" y="290"/>
                      </a:lnTo>
                      <a:lnTo>
                        <a:pt x="74" y="290"/>
                      </a:lnTo>
                      <a:lnTo>
                        <a:pt x="74" y="283"/>
                      </a:lnTo>
                      <a:lnTo>
                        <a:pt x="77" y="280"/>
                      </a:lnTo>
                      <a:lnTo>
                        <a:pt x="77" y="277"/>
                      </a:lnTo>
                      <a:lnTo>
                        <a:pt x="80" y="277"/>
                      </a:lnTo>
                      <a:lnTo>
                        <a:pt x="80" y="273"/>
                      </a:lnTo>
                      <a:lnTo>
                        <a:pt x="83" y="273"/>
                      </a:lnTo>
                      <a:lnTo>
                        <a:pt x="83" y="266"/>
                      </a:lnTo>
                      <a:lnTo>
                        <a:pt x="88" y="263"/>
                      </a:lnTo>
                      <a:lnTo>
                        <a:pt x="88" y="259"/>
                      </a:lnTo>
                      <a:lnTo>
                        <a:pt x="88" y="252"/>
                      </a:lnTo>
                      <a:lnTo>
                        <a:pt x="95" y="252"/>
                      </a:lnTo>
                      <a:lnTo>
                        <a:pt x="95" y="245"/>
                      </a:lnTo>
                      <a:lnTo>
                        <a:pt x="95" y="242"/>
                      </a:lnTo>
                      <a:lnTo>
                        <a:pt x="98" y="242"/>
                      </a:lnTo>
                      <a:lnTo>
                        <a:pt x="98" y="235"/>
                      </a:lnTo>
                      <a:lnTo>
                        <a:pt x="104" y="232"/>
                      </a:lnTo>
                      <a:lnTo>
                        <a:pt x="104" y="228"/>
                      </a:lnTo>
                      <a:lnTo>
                        <a:pt x="104" y="221"/>
                      </a:lnTo>
                      <a:lnTo>
                        <a:pt x="107" y="221"/>
                      </a:lnTo>
                      <a:lnTo>
                        <a:pt x="107" y="218"/>
                      </a:lnTo>
                      <a:lnTo>
                        <a:pt x="112" y="214"/>
                      </a:lnTo>
                      <a:lnTo>
                        <a:pt x="112" y="207"/>
                      </a:lnTo>
                      <a:lnTo>
                        <a:pt x="112" y="204"/>
                      </a:lnTo>
                      <a:lnTo>
                        <a:pt x="116" y="204"/>
                      </a:lnTo>
                      <a:lnTo>
                        <a:pt x="116" y="201"/>
                      </a:lnTo>
                      <a:lnTo>
                        <a:pt x="122" y="197"/>
                      </a:lnTo>
                      <a:lnTo>
                        <a:pt x="122" y="190"/>
                      </a:lnTo>
                      <a:lnTo>
                        <a:pt x="122" y="187"/>
                      </a:lnTo>
                      <a:lnTo>
                        <a:pt x="127" y="183"/>
                      </a:lnTo>
                      <a:lnTo>
                        <a:pt x="127" y="179"/>
                      </a:lnTo>
                      <a:lnTo>
                        <a:pt x="131" y="179"/>
                      </a:lnTo>
                      <a:lnTo>
                        <a:pt x="131" y="173"/>
                      </a:lnTo>
                      <a:lnTo>
                        <a:pt x="134" y="173"/>
                      </a:lnTo>
                      <a:lnTo>
                        <a:pt x="134" y="170"/>
                      </a:lnTo>
                      <a:lnTo>
                        <a:pt x="136" y="166"/>
                      </a:lnTo>
                      <a:lnTo>
                        <a:pt x="136" y="162"/>
                      </a:lnTo>
                      <a:lnTo>
                        <a:pt x="136" y="156"/>
                      </a:lnTo>
                      <a:lnTo>
                        <a:pt x="139" y="156"/>
                      </a:lnTo>
                      <a:lnTo>
                        <a:pt x="139" y="152"/>
                      </a:lnTo>
                      <a:lnTo>
                        <a:pt x="146" y="148"/>
                      </a:lnTo>
                      <a:lnTo>
                        <a:pt x="146" y="142"/>
                      </a:lnTo>
                      <a:lnTo>
                        <a:pt x="149" y="142"/>
                      </a:lnTo>
                      <a:lnTo>
                        <a:pt x="149" y="139"/>
                      </a:lnTo>
                      <a:lnTo>
                        <a:pt x="151" y="134"/>
                      </a:lnTo>
                      <a:lnTo>
                        <a:pt x="151" y="131"/>
                      </a:lnTo>
                      <a:lnTo>
                        <a:pt x="155" y="131"/>
                      </a:lnTo>
                      <a:lnTo>
                        <a:pt x="155" y="125"/>
                      </a:lnTo>
                      <a:lnTo>
                        <a:pt x="155" y="117"/>
                      </a:lnTo>
                      <a:lnTo>
                        <a:pt x="161" y="117"/>
                      </a:lnTo>
                      <a:lnTo>
                        <a:pt x="161" y="114"/>
                      </a:lnTo>
                      <a:lnTo>
                        <a:pt x="163" y="114"/>
                      </a:lnTo>
                      <a:lnTo>
                        <a:pt x="163" y="108"/>
                      </a:lnTo>
                      <a:lnTo>
                        <a:pt x="166" y="108"/>
                      </a:lnTo>
                      <a:lnTo>
                        <a:pt x="166" y="100"/>
                      </a:lnTo>
                      <a:lnTo>
                        <a:pt x="170" y="100"/>
                      </a:lnTo>
                      <a:lnTo>
                        <a:pt x="170" y="94"/>
                      </a:lnTo>
                      <a:lnTo>
                        <a:pt x="173" y="94"/>
                      </a:lnTo>
                      <a:lnTo>
                        <a:pt x="173" y="89"/>
                      </a:lnTo>
                      <a:lnTo>
                        <a:pt x="175" y="86"/>
                      </a:lnTo>
                      <a:lnTo>
                        <a:pt x="175" y="80"/>
                      </a:lnTo>
                      <a:lnTo>
                        <a:pt x="178" y="80"/>
                      </a:lnTo>
                      <a:lnTo>
                        <a:pt x="178" y="77"/>
                      </a:lnTo>
                      <a:lnTo>
                        <a:pt x="182" y="77"/>
                      </a:lnTo>
                      <a:lnTo>
                        <a:pt x="182" y="69"/>
                      </a:lnTo>
                      <a:lnTo>
                        <a:pt x="185" y="69"/>
                      </a:lnTo>
                      <a:lnTo>
                        <a:pt x="185" y="63"/>
                      </a:lnTo>
                      <a:lnTo>
                        <a:pt x="187" y="63"/>
                      </a:lnTo>
                      <a:lnTo>
                        <a:pt x="187" y="58"/>
                      </a:lnTo>
                      <a:lnTo>
                        <a:pt x="190" y="58"/>
                      </a:lnTo>
                      <a:lnTo>
                        <a:pt x="190" y="52"/>
                      </a:lnTo>
                      <a:lnTo>
                        <a:pt x="194" y="49"/>
                      </a:lnTo>
                      <a:lnTo>
                        <a:pt x="194" y="44"/>
                      </a:lnTo>
                      <a:lnTo>
                        <a:pt x="197" y="44"/>
                      </a:lnTo>
                      <a:lnTo>
                        <a:pt x="197" y="41"/>
                      </a:lnTo>
                      <a:lnTo>
                        <a:pt x="199" y="41"/>
                      </a:lnTo>
                      <a:lnTo>
                        <a:pt x="199" y="35"/>
                      </a:lnTo>
                      <a:lnTo>
                        <a:pt x="202" y="32"/>
                      </a:lnTo>
                      <a:lnTo>
                        <a:pt x="202" y="27"/>
                      </a:lnTo>
                      <a:lnTo>
                        <a:pt x="205" y="27"/>
                      </a:lnTo>
                      <a:lnTo>
                        <a:pt x="205" y="24"/>
                      </a:lnTo>
                      <a:lnTo>
                        <a:pt x="211" y="21"/>
                      </a:lnTo>
                      <a:lnTo>
                        <a:pt x="211" y="13"/>
                      </a:lnTo>
                      <a:lnTo>
                        <a:pt x="211" y="10"/>
                      </a:lnTo>
                      <a:lnTo>
                        <a:pt x="214" y="10"/>
                      </a:lnTo>
                      <a:lnTo>
                        <a:pt x="214" y="4"/>
                      </a:lnTo>
                      <a:lnTo>
                        <a:pt x="217" y="0"/>
                      </a:lnTo>
                      <a:lnTo>
                        <a:pt x="217" y="342"/>
                      </a:lnTo>
                      <a:lnTo>
                        <a:pt x="221" y="342"/>
                      </a:lnTo>
                      <a:lnTo>
                        <a:pt x="221" y="390"/>
                      </a:lnTo>
                      <a:lnTo>
                        <a:pt x="224" y="390"/>
                      </a:lnTo>
                      <a:lnTo>
                        <a:pt x="224" y="446"/>
                      </a:lnTo>
                      <a:lnTo>
                        <a:pt x="143" y="446"/>
                      </a:lnTo>
                      <a:lnTo>
                        <a:pt x="143" y="442"/>
                      </a:lnTo>
                      <a:lnTo>
                        <a:pt x="62" y="442"/>
                      </a:lnTo>
                      <a:lnTo>
                        <a:pt x="62" y="439"/>
                      </a:lnTo>
                      <a:lnTo>
                        <a:pt x="0" y="439"/>
                      </a:lnTo>
                      <a:lnTo>
                        <a:pt x="0" y="435"/>
                      </a:lnTo>
                    </a:path>
                  </a:pathLst>
                </a:custGeom>
                <a:solidFill>
                  <a:srgbClr val="00FFFF"/>
                </a:solidFill>
                <a:ln w="9525" cap="rnd">
                  <a:noFill/>
                  <a:round/>
                  <a:headEnd/>
                  <a:tailEnd/>
                </a:ln>
                <a:effectLst/>
              </p:spPr>
              <p:txBody>
                <a:bodyPr/>
                <a:lstStyle/>
                <a:p>
                  <a:endParaRPr lang="en-US"/>
                </a:p>
              </p:txBody>
            </p:sp>
            <p:sp>
              <p:nvSpPr>
                <p:cNvPr id="529475" name="Freeform 67"/>
                <p:cNvSpPr>
                  <a:spLocks/>
                </p:cNvSpPr>
                <p:nvPr/>
              </p:nvSpPr>
              <p:spPr bwMode="auto">
                <a:xfrm>
                  <a:off x="4681" y="1536"/>
                  <a:ext cx="547" cy="1107"/>
                </a:xfrm>
                <a:custGeom>
                  <a:avLst/>
                  <a:gdLst/>
                  <a:ahLst/>
                  <a:cxnLst>
                    <a:cxn ang="0">
                      <a:pos x="18" y="1060"/>
                    </a:cxn>
                    <a:cxn ang="0">
                      <a:pos x="33" y="1025"/>
                    </a:cxn>
                    <a:cxn ang="0">
                      <a:pos x="48" y="994"/>
                    </a:cxn>
                    <a:cxn ang="0">
                      <a:pos x="62" y="966"/>
                    </a:cxn>
                    <a:cxn ang="0">
                      <a:pos x="77" y="939"/>
                    </a:cxn>
                    <a:cxn ang="0">
                      <a:pos x="89" y="908"/>
                    </a:cxn>
                    <a:cxn ang="0">
                      <a:pos x="104" y="883"/>
                    </a:cxn>
                    <a:cxn ang="0">
                      <a:pos x="122" y="852"/>
                    </a:cxn>
                    <a:cxn ang="0">
                      <a:pos x="137" y="818"/>
                    </a:cxn>
                    <a:cxn ang="0">
                      <a:pos x="155" y="783"/>
                    </a:cxn>
                    <a:cxn ang="0">
                      <a:pos x="169" y="755"/>
                    </a:cxn>
                    <a:cxn ang="0">
                      <a:pos x="182" y="728"/>
                    </a:cxn>
                    <a:cxn ang="0">
                      <a:pos x="197" y="700"/>
                    </a:cxn>
                    <a:cxn ang="0">
                      <a:pos x="208" y="669"/>
                    </a:cxn>
                    <a:cxn ang="0">
                      <a:pos x="224" y="644"/>
                    </a:cxn>
                    <a:cxn ang="0">
                      <a:pos x="239" y="616"/>
                    </a:cxn>
                    <a:cxn ang="0">
                      <a:pos x="254" y="585"/>
                    </a:cxn>
                    <a:cxn ang="0">
                      <a:pos x="268" y="548"/>
                    </a:cxn>
                    <a:cxn ang="0">
                      <a:pos x="283" y="517"/>
                    </a:cxn>
                    <a:cxn ang="0">
                      <a:pos x="302" y="492"/>
                    </a:cxn>
                    <a:cxn ang="0">
                      <a:pos x="316" y="461"/>
                    </a:cxn>
                    <a:cxn ang="0">
                      <a:pos x="328" y="433"/>
                    </a:cxn>
                    <a:cxn ang="0">
                      <a:pos x="343" y="405"/>
                    </a:cxn>
                    <a:cxn ang="0">
                      <a:pos x="358" y="374"/>
                    </a:cxn>
                    <a:cxn ang="0">
                      <a:pos x="373" y="343"/>
                    </a:cxn>
                    <a:cxn ang="0">
                      <a:pos x="385" y="315"/>
                    </a:cxn>
                    <a:cxn ang="0">
                      <a:pos x="406" y="281"/>
                    </a:cxn>
                    <a:cxn ang="0">
                      <a:pos x="421" y="253"/>
                    </a:cxn>
                    <a:cxn ang="0">
                      <a:pos x="436" y="222"/>
                    </a:cxn>
                    <a:cxn ang="0">
                      <a:pos x="450" y="190"/>
                    </a:cxn>
                    <a:cxn ang="0">
                      <a:pos x="465" y="159"/>
                    </a:cxn>
                    <a:cxn ang="0">
                      <a:pos x="477" y="131"/>
                    </a:cxn>
                    <a:cxn ang="0">
                      <a:pos x="495" y="104"/>
                    </a:cxn>
                    <a:cxn ang="0">
                      <a:pos x="507" y="76"/>
                    </a:cxn>
                    <a:cxn ang="0">
                      <a:pos x="522" y="45"/>
                    </a:cxn>
                    <a:cxn ang="0">
                      <a:pos x="537" y="13"/>
                    </a:cxn>
                    <a:cxn ang="0">
                      <a:pos x="540" y="27"/>
                    </a:cxn>
                    <a:cxn ang="0">
                      <a:pos x="522" y="107"/>
                    </a:cxn>
                    <a:cxn ang="0">
                      <a:pos x="507" y="184"/>
                    </a:cxn>
                    <a:cxn ang="0">
                      <a:pos x="495" y="284"/>
                    </a:cxn>
                    <a:cxn ang="0">
                      <a:pos x="480" y="385"/>
                    </a:cxn>
                    <a:cxn ang="0">
                      <a:pos x="462" y="517"/>
                    </a:cxn>
                    <a:cxn ang="0">
                      <a:pos x="448" y="661"/>
                    </a:cxn>
                    <a:cxn ang="0">
                      <a:pos x="433" y="692"/>
                    </a:cxn>
                    <a:cxn ang="0">
                      <a:pos x="418" y="724"/>
                    </a:cxn>
                    <a:cxn ang="0">
                      <a:pos x="402" y="751"/>
                    </a:cxn>
                    <a:cxn ang="0">
                      <a:pos x="382" y="783"/>
                    </a:cxn>
                    <a:cxn ang="0">
                      <a:pos x="367" y="821"/>
                    </a:cxn>
                    <a:cxn ang="0">
                      <a:pos x="355" y="849"/>
                    </a:cxn>
                    <a:cxn ang="0">
                      <a:pos x="337" y="873"/>
                    </a:cxn>
                    <a:cxn ang="0">
                      <a:pos x="325" y="908"/>
                    </a:cxn>
                    <a:cxn ang="0">
                      <a:pos x="310" y="932"/>
                    </a:cxn>
                    <a:cxn ang="0">
                      <a:pos x="298" y="960"/>
                    </a:cxn>
                    <a:cxn ang="0">
                      <a:pos x="283" y="991"/>
                    </a:cxn>
                    <a:cxn ang="0">
                      <a:pos x="268" y="1015"/>
                    </a:cxn>
                    <a:cxn ang="0">
                      <a:pos x="251" y="1050"/>
                    </a:cxn>
                    <a:cxn ang="0">
                      <a:pos x="239" y="1081"/>
                    </a:cxn>
                    <a:cxn ang="0">
                      <a:pos x="176" y="1106"/>
                    </a:cxn>
                    <a:cxn ang="0">
                      <a:pos x="9" y="1092"/>
                    </a:cxn>
                  </a:cxnLst>
                  <a:rect l="0" t="0" r="r" b="b"/>
                  <a:pathLst>
                    <a:path w="547" h="1107">
                      <a:moveTo>
                        <a:pt x="0" y="1088"/>
                      </a:moveTo>
                      <a:lnTo>
                        <a:pt x="6" y="1084"/>
                      </a:lnTo>
                      <a:lnTo>
                        <a:pt x="6" y="1078"/>
                      </a:lnTo>
                      <a:lnTo>
                        <a:pt x="6" y="1074"/>
                      </a:lnTo>
                      <a:lnTo>
                        <a:pt x="9" y="1074"/>
                      </a:lnTo>
                      <a:lnTo>
                        <a:pt x="9" y="1067"/>
                      </a:lnTo>
                      <a:lnTo>
                        <a:pt x="14" y="1067"/>
                      </a:lnTo>
                      <a:lnTo>
                        <a:pt x="14" y="1060"/>
                      </a:lnTo>
                      <a:lnTo>
                        <a:pt x="18" y="1060"/>
                      </a:lnTo>
                      <a:lnTo>
                        <a:pt x="18" y="1056"/>
                      </a:lnTo>
                      <a:lnTo>
                        <a:pt x="18" y="1050"/>
                      </a:lnTo>
                      <a:lnTo>
                        <a:pt x="24" y="1050"/>
                      </a:lnTo>
                      <a:lnTo>
                        <a:pt x="24" y="1043"/>
                      </a:lnTo>
                      <a:lnTo>
                        <a:pt x="24" y="1036"/>
                      </a:lnTo>
                      <a:lnTo>
                        <a:pt x="30" y="1036"/>
                      </a:lnTo>
                      <a:lnTo>
                        <a:pt x="30" y="1029"/>
                      </a:lnTo>
                      <a:lnTo>
                        <a:pt x="33" y="1029"/>
                      </a:lnTo>
                      <a:lnTo>
                        <a:pt x="33" y="1025"/>
                      </a:lnTo>
                      <a:lnTo>
                        <a:pt x="33" y="1019"/>
                      </a:lnTo>
                      <a:lnTo>
                        <a:pt x="38" y="1015"/>
                      </a:lnTo>
                      <a:lnTo>
                        <a:pt x="38" y="1011"/>
                      </a:lnTo>
                      <a:lnTo>
                        <a:pt x="42" y="1011"/>
                      </a:lnTo>
                      <a:lnTo>
                        <a:pt x="42" y="1008"/>
                      </a:lnTo>
                      <a:lnTo>
                        <a:pt x="45" y="1008"/>
                      </a:lnTo>
                      <a:lnTo>
                        <a:pt x="45" y="1001"/>
                      </a:lnTo>
                      <a:lnTo>
                        <a:pt x="48" y="998"/>
                      </a:lnTo>
                      <a:lnTo>
                        <a:pt x="48" y="994"/>
                      </a:lnTo>
                      <a:lnTo>
                        <a:pt x="50" y="994"/>
                      </a:lnTo>
                      <a:lnTo>
                        <a:pt x="50" y="987"/>
                      </a:lnTo>
                      <a:lnTo>
                        <a:pt x="53" y="987"/>
                      </a:lnTo>
                      <a:lnTo>
                        <a:pt x="53" y="980"/>
                      </a:lnTo>
                      <a:lnTo>
                        <a:pt x="57" y="980"/>
                      </a:lnTo>
                      <a:lnTo>
                        <a:pt x="57" y="977"/>
                      </a:lnTo>
                      <a:lnTo>
                        <a:pt x="60" y="977"/>
                      </a:lnTo>
                      <a:lnTo>
                        <a:pt x="60" y="970"/>
                      </a:lnTo>
                      <a:lnTo>
                        <a:pt x="62" y="966"/>
                      </a:lnTo>
                      <a:lnTo>
                        <a:pt x="62" y="963"/>
                      </a:lnTo>
                      <a:lnTo>
                        <a:pt x="65" y="963"/>
                      </a:lnTo>
                      <a:lnTo>
                        <a:pt x="65" y="960"/>
                      </a:lnTo>
                      <a:lnTo>
                        <a:pt x="65" y="953"/>
                      </a:lnTo>
                      <a:lnTo>
                        <a:pt x="72" y="949"/>
                      </a:lnTo>
                      <a:lnTo>
                        <a:pt x="72" y="946"/>
                      </a:lnTo>
                      <a:lnTo>
                        <a:pt x="74" y="946"/>
                      </a:lnTo>
                      <a:lnTo>
                        <a:pt x="74" y="939"/>
                      </a:lnTo>
                      <a:lnTo>
                        <a:pt x="77" y="939"/>
                      </a:lnTo>
                      <a:lnTo>
                        <a:pt x="77" y="932"/>
                      </a:lnTo>
                      <a:lnTo>
                        <a:pt x="81" y="932"/>
                      </a:lnTo>
                      <a:lnTo>
                        <a:pt x="81" y="925"/>
                      </a:lnTo>
                      <a:lnTo>
                        <a:pt x="84" y="925"/>
                      </a:lnTo>
                      <a:lnTo>
                        <a:pt x="84" y="921"/>
                      </a:lnTo>
                      <a:lnTo>
                        <a:pt x="86" y="918"/>
                      </a:lnTo>
                      <a:lnTo>
                        <a:pt x="86" y="915"/>
                      </a:lnTo>
                      <a:lnTo>
                        <a:pt x="89" y="915"/>
                      </a:lnTo>
                      <a:lnTo>
                        <a:pt x="89" y="908"/>
                      </a:lnTo>
                      <a:lnTo>
                        <a:pt x="92" y="908"/>
                      </a:lnTo>
                      <a:lnTo>
                        <a:pt x="92" y="904"/>
                      </a:lnTo>
                      <a:lnTo>
                        <a:pt x="96" y="901"/>
                      </a:lnTo>
                      <a:lnTo>
                        <a:pt x="96" y="894"/>
                      </a:lnTo>
                      <a:lnTo>
                        <a:pt x="98" y="894"/>
                      </a:lnTo>
                      <a:lnTo>
                        <a:pt x="98" y="890"/>
                      </a:lnTo>
                      <a:lnTo>
                        <a:pt x="101" y="887"/>
                      </a:lnTo>
                      <a:lnTo>
                        <a:pt x="101" y="883"/>
                      </a:lnTo>
                      <a:lnTo>
                        <a:pt x="104" y="883"/>
                      </a:lnTo>
                      <a:lnTo>
                        <a:pt x="104" y="876"/>
                      </a:lnTo>
                      <a:lnTo>
                        <a:pt x="108" y="876"/>
                      </a:lnTo>
                      <a:lnTo>
                        <a:pt x="108" y="873"/>
                      </a:lnTo>
                      <a:lnTo>
                        <a:pt x="113" y="869"/>
                      </a:lnTo>
                      <a:lnTo>
                        <a:pt x="113" y="866"/>
                      </a:lnTo>
                      <a:lnTo>
                        <a:pt x="113" y="859"/>
                      </a:lnTo>
                      <a:lnTo>
                        <a:pt x="116" y="859"/>
                      </a:lnTo>
                      <a:lnTo>
                        <a:pt x="116" y="856"/>
                      </a:lnTo>
                      <a:lnTo>
                        <a:pt x="122" y="852"/>
                      </a:lnTo>
                      <a:lnTo>
                        <a:pt x="122" y="849"/>
                      </a:lnTo>
                      <a:lnTo>
                        <a:pt x="122" y="842"/>
                      </a:lnTo>
                      <a:lnTo>
                        <a:pt x="128" y="838"/>
                      </a:lnTo>
                      <a:lnTo>
                        <a:pt x="128" y="835"/>
                      </a:lnTo>
                      <a:lnTo>
                        <a:pt x="128" y="828"/>
                      </a:lnTo>
                      <a:lnTo>
                        <a:pt x="131" y="828"/>
                      </a:lnTo>
                      <a:lnTo>
                        <a:pt x="131" y="824"/>
                      </a:lnTo>
                      <a:lnTo>
                        <a:pt x="137" y="821"/>
                      </a:lnTo>
                      <a:lnTo>
                        <a:pt x="137" y="818"/>
                      </a:lnTo>
                      <a:lnTo>
                        <a:pt x="140" y="818"/>
                      </a:lnTo>
                      <a:lnTo>
                        <a:pt x="140" y="810"/>
                      </a:lnTo>
                      <a:lnTo>
                        <a:pt x="140" y="804"/>
                      </a:lnTo>
                      <a:lnTo>
                        <a:pt x="146" y="804"/>
                      </a:lnTo>
                      <a:lnTo>
                        <a:pt x="146" y="797"/>
                      </a:lnTo>
                      <a:lnTo>
                        <a:pt x="146" y="793"/>
                      </a:lnTo>
                      <a:lnTo>
                        <a:pt x="152" y="790"/>
                      </a:lnTo>
                      <a:lnTo>
                        <a:pt x="152" y="783"/>
                      </a:lnTo>
                      <a:lnTo>
                        <a:pt x="155" y="783"/>
                      </a:lnTo>
                      <a:lnTo>
                        <a:pt x="155" y="779"/>
                      </a:lnTo>
                      <a:lnTo>
                        <a:pt x="158" y="779"/>
                      </a:lnTo>
                      <a:lnTo>
                        <a:pt x="158" y="776"/>
                      </a:lnTo>
                      <a:lnTo>
                        <a:pt x="161" y="773"/>
                      </a:lnTo>
                      <a:lnTo>
                        <a:pt x="161" y="765"/>
                      </a:lnTo>
                      <a:lnTo>
                        <a:pt x="161" y="762"/>
                      </a:lnTo>
                      <a:lnTo>
                        <a:pt x="164" y="762"/>
                      </a:lnTo>
                      <a:lnTo>
                        <a:pt x="164" y="759"/>
                      </a:lnTo>
                      <a:lnTo>
                        <a:pt x="169" y="755"/>
                      </a:lnTo>
                      <a:lnTo>
                        <a:pt x="169" y="748"/>
                      </a:lnTo>
                      <a:lnTo>
                        <a:pt x="173" y="748"/>
                      </a:lnTo>
                      <a:lnTo>
                        <a:pt x="173" y="745"/>
                      </a:lnTo>
                      <a:lnTo>
                        <a:pt x="176" y="742"/>
                      </a:lnTo>
                      <a:lnTo>
                        <a:pt x="176" y="734"/>
                      </a:lnTo>
                      <a:lnTo>
                        <a:pt x="179" y="734"/>
                      </a:lnTo>
                      <a:lnTo>
                        <a:pt x="179" y="731"/>
                      </a:lnTo>
                      <a:lnTo>
                        <a:pt x="182" y="731"/>
                      </a:lnTo>
                      <a:lnTo>
                        <a:pt x="182" y="728"/>
                      </a:lnTo>
                      <a:lnTo>
                        <a:pt x="185" y="724"/>
                      </a:lnTo>
                      <a:lnTo>
                        <a:pt x="185" y="717"/>
                      </a:lnTo>
                      <a:lnTo>
                        <a:pt x="188" y="717"/>
                      </a:lnTo>
                      <a:lnTo>
                        <a:pt x="188" y="714"/>
                      </a:lnTo>
                      <a:lnTo>
                        <a:pt x="191" y="714"/>
                      </a:lnTo>
                      <a:lnTo>
                        <a:pt x="191" y="706"/>
                      </a:lnTo>
                      <a:lnTo>
                        <a:pt x="194" y="706"/>
                      </a:lnTo>
                      <a:lnTo>
                        <a:pt x="194" y="700"/>
                      </a:lnTo>
                      <a:lnTo>
                        <a:pt x="197" y="700"/>
                      </a:lnTo>
                      <a:lnTo>
                        <a:pt x="197" y="692"/>
                      </a:lnTo>
                      <a:lnTo>
                        <a:pt x="200" y="692"/>
                      </a:lnTo>
                      <a:lnTo>
                        <a:pt x="200" y="689"/>
                      </a:lnTo>
                      <a:lnTo>
                        <a:pt x="203" y="689"/>
                      </a:lnTo>
                      <a:lnTo>
                        <a:pt x="203" y="683"/>
                      </a:lnTo>
                      <a:lnTo>
                        <a:pt x="206" y="683"/>
                      </a:lnTo>
                      <a:lnTo>
                        <a:pt x="206" y="675"/>
                      </a:lnTo>
                      <a:lnTo>
                        <a:pt x="208" y="675"/>
                      </a:lnTo>
                      <a:lnTo>
                        <a:pt x="208" y="669"/>
                      </a:lnTo>
                      <a:lnTo>
                        <a:pt x="212" y="669"/>
                      </a:lnTo>
                      <a:lnTo>
                        <a:pt x="212" y="665"/>
                      </a:lnTo>
                      <a:lnTo>
                        <a:pt x="215" y="665"/>
                      </a:lnTo>
                      <a:lnTo>
                        <a:pt x="215" y="658"/>
                      </a:lnTo>
                      <a:lnTo>
                        <a:pt x="218" y="655"/>
                      </a:lnTo>
                      <a:lnTo>
                        <a:pt x="218" y="652"/>
                      </a:lnTo>
                      <a:lnTo>
                        <a:pt x="220" y="652"/>
                      </a:lnTo>
                      <a:lnTo>
                        <a:pt x="220" y="644"/>
                      </a:lnTo>
                      <a:lnTo>
                        <a:pt x="224" y="644"/>
                      </a:lnTo>
                      <a:lnTo>
                        <a:pt x="224" y="638"/>
                      </a:lnTo>
                      <a:lnTo>
                        <a:pt x="227" y="638"/>
                      </a:lnTo>
                      <a:lnTo>
                        <a:pt x="227" y="633"/>
                      </a:lnTo>
                      <a:lnTo>
                        <a:pt x="230" y="633"/>
                      </a:lnTo>
                      <a:lnTo>
                        <a:pt x="230" y="627"/>
                      </a:lnTo>
                      <a:lnTo>
                        <a:pt x="235" y="624"/>
                      </a:lnTo>
                      <a:lnTo>
                        <a:pt x="235" y="620"/>
                      </a:lnTo>
                      <a:lnTo>
                        <a:pt x="235" y="616"/>
                      </a:lnTo>
                      <a:lnTo>
                        <a:pt x="239" y="616"/>
                      </a:lnTo>
                      <a:lnTo>
                        <a:pt x="239" y="610"/>
                      </a:lnTo>
                      <a:lnTo>
                        <a:pt x="242" y="607"/>
                      </a:lnTo>
                      <a:lnTo>
                        <a:pt x="242" y="602"/>
                      </a:lnTo>
                      <a:lnTo>
                        <a:pt x="244" y="602"/>
                      </a:lnTo>
                      <a:lnTo>
                        <a:pt x="244" y="596"/>
                      </a:lnTo>
                      <a:lnTo>
                        <a:pt x="251" y="596"/>
                      </a:lnTo>
                      <a:lnTo>
                        <a:pt x="251" y="588"/>
                      </a:lnTo>
                      <a:lnTo>
                        <a:pt x="251" y="585"/>
                      </a:lnTo>
                      <a:lnTo>
                        <a:pt x="254" y="585"/>
                      </a:lnTo>
                      <a:lnTo>
                        <a:pt x="254" y="579"/>
                      </a:lnTo>
                      <a:lnTo>
                        <a:pt x="259" y="574"/>
                      </a:lnTo>
                      <a:lnTo>
                        <a:pt x="259" y="571"/>
                      </a:lnTo>
                      <a:lnTo>
                        <a:pt x="259" y="565"/>
                      </a:lnTo>
                      <a:lnTo>
                        <a:pt x="263" y="565"/>
                      </a:lnTo>
                      <a:lnTo>
                        <a:pt x="263" y="562"/>
                      </a:lnTo>
                      <a:lnTo>
                        <a:pt x="268" y="557"/>
                      </a:lnTo>
                      <a:lnTo>
                        <a:pt x="268" y="551"/>
                      </a:lnTo>
                      <a:lnTo>
                        <a:pt x="268" y="548"/>
                      </a:lnTo>
                      <a:lnTo>
                        <a:pt x="274" y="548"/>
                      </a:lnTo>
                      <a:lnTo>
                        <a:pt x="274" y="540"/>
                      </a:lnTo>
                      <a:lnTo>
                        <a:pt x="278" y="540"/>
                      </a:lnTo>
                      <a:lnTo>
                        <a:pt x="278" y="534"/>
                      </a:lnTo>
                      <a:lnTo>
                        <a:pt x="280" y="534"/>
                      </a:lnTo>
                      <a:lnTo>
                        <a:pt x="280" y="531"/>
                      </a:lnTo>
                      <a:lnTo>
                        <a:pt x="283" y="526"/>
                      </a:lnTo>
                      <a:lnTo>
                        <a:pt x="283" y="523"/>
                      </a:lnTo>
                      <a:lnTo>
                        <a:pt x="283" y="517"/>
                      </a:lnTo>
                      <a:lnTo>
                        <a:pt x="286" y="517"/>
                      </a:lnTo>
                      <a:lnTo>
                        <a:pt x="286" y="512"/>
                      </a:lnTo>
                      <a:lnTo>
                        <a:pt x="292" y="509"/>
                      </a:lnTo>
                      <a:lnTo>
                        <a:pt x="292" y="506"/>
                      </a:lnTo>
                      <a:lnTo>
                        <a:pt x="295" y="506"/>
                      </a:lnTo>
                      <a:lnTo>
                        <a:pt x="295" y="498"/>
                      </a:lnTo>
                      <a:lnTo>
                        <a:pt x="298" y="495"/>
                      </a:lnTo>
                      <a:lnTo>
                        <a:pt x="298" y="492"/>
                      </a:lnTo>
                      <a:lnTo>
                        <a:pt x="302" y="492"/>
                      </a:lnTo>
                      <a:lnTo>
                        <a:pt x="302" y="485"/>
                      </a:lnTo>
                      <a:lnTo>
                        <a:pt x="302" y="481"/>
                      </a:lnTo>
                      <a:lnTo>
                        <a:pt x="307" y="478"/>
                      </a:lnTo>
                      <a:lnTo>
                        <a:pt x="307" y="475"/>
                      </a:lnTo>
                      <a:lnTo>
                        <a:pt x="310" y="475"/>
                      </a:lnTo>
                      <a:lnTo>
                        <a:pt x="310" y="467"/>
                      </a:lnTo>
                      <a:lnTo>
                        <a:pt x="313" y="467"/>
                      </a:lnTo>
                      <a:lnTo>
                        <a:pt x="313" y="461"/>
                      </a:lnTo>
                      <a:lnTo>
                        <a:pt x="316" y="461"/>
                      </a:lnTo>
                      <a:lnTo>
                        <a:pt x="316" y="458"/>
                      </a:lnTo>
                      <a:lnTo>
                        <a:pt x="319" y="458"/>
                      </a:lnTo>
                      <a:lnTo>
                        <a:pt x="319" y="450"/>
                      </a:lnTo>
                      <a:lnTo>
                        <a:pt x="322" y="447"/>
                      </a:lnTo>
                      <a:lnTo>
                        <a:pt x="322" y="444"/>
                      </a:lnTo>
                      <a:lnTo>
                        <a:pt x="325" y="444"/>
                      </a:lnTo>
                      <a:lnTo>
                        <a:pt x="325" y="436"/>
                      </a:lnTo>
                      <a:lnTo>
                        <a:pt x="328" y="436"/>
                      </a:lnTo>
                      <a:lnTo>
                        <a:pt x="328" y="433"/>
                      </a:lnTo>
                      <a:lnTo>
                        <a:pt x="331" y="430"/>
                      </a:lnTo>
                      <a:lnTo>
                        <a:pt x="331" y="422"/>
                      </a:lnTo>
                      <a:lnTo>
                        <a:pt x="334" y="422"/>
                      </a:lnTo>
                      <a:lnTo>
                        <a:pt x="334" y="419"/>
                      </a:lnTo>
                      <a:lnTo>
                        <a:pt x="337" y="419"/>
                      </a:lnTo>
                      <a:lnTo>
                        <a:pt x="337" y="413"/>
                      </a:lnTo>
                      <a:lnTo>
                        <a:pt x="340" y="413"/>
                      </a:lnTo>
                      <a:lnTo>
                        <a:pt x="340" y="405"/>
                      </a:lnTo>
                      <a:lnTo>
                        <a:pt x="343" y="405"/>
                      </a:lnTo>
                      <a:lnTo>
                        <a:pt x="343" y="402"/>
                      </a:lnTo>
                      <a:lnTo>
                        <a:pt x="346" y="399"/>
                      </a:lnTo>
                      <a:lnTo>
                        <a:pt x="346" y="391"/>
                      </a:lnTo>
                      <a:lnTo>
                        <a:pt x="349" y="391"/>
                      </a:lnTo>
                      <a:lnTo>
                        <a:pt x="349" y="388"/>
                      </a:lnTo>
                      <a:lnTo>
                        <a:pt x="351" y="388"/>
                      </a:lnTo>
                      <a:lnTo>
                        <a:pt x="351" y="385"/>
                      </a:lnTo>
                      <a:lnTo>
                        <a:pt x="358" y="381"/>
                      </a:lnTo>
                      <a:lnTo>
                        <a:pt x="358" y="374"/>
                      </a:lnTo>
                      <a:lnTo>
                        <a:pt x="358" y="371"/>
                      </a:lnTo>
                      <a:lnTo>
                        <a:pt x="361" y="371"/>
                      </a:lnTo>
                      <a:lnTo>
                        <a:pt x="361" y="363"/>
                      </a:lnTo>
                      <a:lnTo>
                        <a:pt x="364" y="363"/>
                      </a:lnTo>
                      <a:lnTo>
                        <a:pt x="364" y="357"/>
                      </a:lnTo>
                      <a:lnTo>
                        <a:pt x="367" y="357"/>
                      </a:lnTo>
                      <a:lnTo>
                        <a:pt x="367" y="350"/>
                      </a:lnTo>
                      <a:lnTo>
                        <a:pt x="373" y="350"/>
                      </a:lnTo>
                      <a:lnTo>
                        <a:pt x="373" y="343"/>
                      </a:lnTo>
                      <a:lnTo>
                        <a:pt x="373" y="340"/>
                      </a:lnTo>
                      <a:lnTo>
                        <a:pt x="376" y="340"/>
                      </a:lnTo>
                      <a:lnTo>
                        <a:pt x="376" y="332"/>
                      </a:lnTo>
                      <a:lnTo>
                        <a:pt x="379" y="332"/>
                      </a:lnTo>
                      <a:lnTo>
                        <a:pt x="379" y="326"/>
                      </a:lnTo>
                      <a:lnTo>
                        <a:pt x="382" y="326"/>
                      </a:lnTo>
                      <a:lnTo>
                        <a:pt x="382" y="322"/>
                      </a:lnTo>
                      <a:lnTo>
                        <a:pt x="385" y="322"/>
                      </a:lnTo>
                      <a:lnTo>
                        <a:pt x="385" y="315"/>
                      </a:lnTo>
                      <a:lnTo>
                        <a:pt x="390" y="312"/>
                      </a:lnTo>
                      <a:lnTo>
                        <a:pt x="390" y="308"/>
                      </a:lnTo>
                      <a:lnTo>
                        <a:pt x="390" y="301"/>
                      </a:lnTo>
                      <a:lnTo>
                        <a:pt x="397" y="298"/>
                      </a:lnTo>
                      <a:lnTo>
                        <a:pt x="397" y="295"/>
                      </a:lnTo>
                      <a:lnTo>
                        <a:pt x="397" y="291"/>
                      </a:lnTo>
                      <a:lnTo>
                        <a:pt x="400" y="291"/>
                      </a:lnTo>
                      <a:lnTo>
                        <a:pt x="400" y="284"/>
                      </a:lnTo>
                      <a:lnTo>
                        <a:pt x="406" y="281"/>
                      </a:lnTo>
                      <a:lnTo>
                        <a:pt x="406" y="277"/>
                      </a:lnTo>
                      <a:lnTo>
                        <a:pt x="406" y="274"/>
                      </a:lnTo>
                      <a:lnTo>
                        <a:pt x="409" y="274"/>
                      </a:lnTo>
                      <a:lnTo>
                        <a:pt x="409" y="267"/>
                      </a:lnTo>
                      <a:lnTo>
                        <a:pt x="414" y="263"/>
                      </a:lnTo>
                      <a:lnTo>
                        <a:pt x="414" y="260"/>
                      </a:lnTo>
                      <a:lnTo>
                        <a:pt x="418" y="260"/>
                      </a:lnTo>
                      <a:lnTo>
                        <a:pt x="418" y="253"/>
                      </a:lnTo>
                      <a:lnTo>
                        <a:pt x="421" y="253"/>
                      </a:lnTo>
                      <a:lnTo>
                        <a:pt x="421" y="246"/>
                      </a:lnTo>
                      <a:lnTo>
                        <a:pt x="424" y="246"/>
                      </a:lnTo>
                      <a:lnTo>
                        <a:pt x="424" y="242"/>
                      </a:lnTo>
                      <a:lnTo>
                        <a:pt x="424" y="236"/>
                      </a:lnTo>
                      <a:lnTo>
                        <a:pt x="429" y="232"/>
                      </a:lnTo>
                      <a:lnTo>
                        <a:pt x="429" y="229"/>
                      </a:lnTo>
                      <a:lnTo>
                        <a:pt x="433" y="229"/>
                      </a:lnTo>
                      <a:lnTo>
                        <a:pt x="433" y="222"/>
                      </a:lnTo>
                      <a:lnTo>
                        <a:pt x="436" y="222"/>
                      </a:lnTo>
                      <a:lnTo>
                        <a:pt x="436" y="218"/>
                      </a:lnTo>
                      <a:lnTo>
                        <a:pt x="438" y="215"/>
                      </a:lnTo>
                      <a:lnTo>
                        <a:pt x="438" y="208"/>
                      </a:lnTo>
                      <a:lnTo>
                        <a:pt x="438" y="204"/>
                      </a:lnTo>
                      <a:lnTo>
                        <a:pt x="445" y="204"/>
                      </a:lnTo>
                      <a:lnTo>
                        <a:pt x="445" y="197"/>
                      </a:lnTo>
                      <a:lnTo>
                        <a:pt x="448" y="197"/>
                      </a:lnTo>
                      <a:lnTo>
                        <a:pt x="448" y="190"/>
                      </a:lnTo>
                      <a:lnTo>
                        <a:pt x="450" y="190"/>
                      </a:lnTo>
                      <a:lnTo>
                        <a:pt x="450" y="187"/>
                      </a:lnTo>
                      <a:lnTo>
                        <a:pt x="453" y="184"/>
                      </a:lnTo>
                      <a:lnTo>
                        <a:pt x="453" y="180"/>
                      </a:lnTo>
                      <a:lnTo>
                        <a:pt x="456" y="180"/>
                      </a:lnTo>
                      <a:lnTo>
                        <a:pt x="456" y="173"/>
                      </a:lnTo>
                      <a:lnTo>
                        <a:pt x="456" y="170"/>
                      </a:lnTo>
                      <a:lnTo>
                        <a:pt x="462" y="166"/>
                      </a:lnTo>
                      <a:lnTo>
                        <a:pt x="462" y="159"/>
                      </a:lnTo>
                      <a:lnTo>
                        <a:pt x="465" y="159"/>
                      </a:lnTo>
                      <a:lnTo>
                        <a:pt x="465" y="156"/>
                      </a:lnTo>
                      <a:lnTo>
                        <a:pt x="468" y="152"/>
                      </a:lnTo>
                      <a:lnTo>
                        <a:pt x="468" y="149"/>
                      </a:lnTo>
                      <a:lnTo>
                        <a:pt x="472" y="149"/>
                      </a:lnTo>
                      <a:lnTo>
                        <a:pt x="472" y="142"/>
                      </a:lnTo>
                      <a:lnTo>
                        <a:pt x="474" y="142"/>
                      </a:lnTo>
                      <a:lnTo>
                        <a:pt x="474" y="139"/>
                      </a:lnTo>
                      <a:lnTo>
                        <a:pt x="477" y="135"/>
                      </a:lnTo>
                      <a:lnTo>
                        <a:pt x="477" y="131"/>
                      </a:lnTo>
                      <a:lnTo>
                        <a:pt x="480" y="131"/>
                      </a:lnTo>
                      <a:lnTo>
                        <a:pt x="480" y="125"/>
                      </a:lnTo>
                      <a:lnTo>
                        <a:pt x="484" y="125"/>
                      </a:lnTo>
                      <a:lnTo>
                        <a:pt x="484" y="118"/>
                      </a:lnTo>
                      <a:lnTo>
                        <a:pt x="486" y="118"/>
                      </a:lnTo>
                      <a:lnTo>
                        <a:pt x="486" y="114"/>
                      </a:lnTo>
                      <a:lnTo>
                        <a:pt x="489" y="114"/>
                      </a:lnTo>
                      <a:lnTo>
                        <a:pt x="489" y="107"/>
                      </a:lnTo>
                      <a:lnTo>
                        <a:pt x="495" y="104"/>
                      </a:lnTo>
                      <a:lnTo>
                        <a:pt x="495" y="100"/>
                      </a:lnTo>
                      <a:lnTo>
                        <a:pt x="495" y="94"/>
                      </a:lnTo>
                      <a:lnTo>
                        <a:pt x="498" y="94"/>
                      </a:lnTo>
                      <a:lnTo>
                        <a:pt x="498" y="90"/>
                      </a:lnTo>
                      <a:lnTo>
                        <a:pt x="501" y="86"/>
                      </a:lnTo>
                      <a:lnTo>
                        <a:pt x="501" y="80"/>
                      </a:lnTo>
                      <a:lnTo>
                        <a:pt x="504" y="80"/>
                      </a:lnTo>
                      <a:lnTo>
                        <a:pt x="504" y="76"/>
                      </a:lnTo>
                      <a:lnTo>
                        <a:pt x="507" y="76"/>
                      </a:lnTo>
                      <a:lnTo>
                        <a:pt x="507" y="69"/>
                      </a:lnTo>
                      <a:lnTo>
                        <a:pt x="513" y="69"/>
                      </a:lnTo>
                      <a:lnTo>
                        <a:pt x="513" y="62"/>
                      </a:lnTo>
                      <a:lnTo>
                        <a:pt x="513" y="59"/>
                      </a:lnTo>
                      <a:lnTo>
                        <a:pt x="516" y="55"/>
                      </a:lnTo>
                      <a:lnTo>
                        <a:pt x="516" y="49"/>
                      </a:lnTo>
                      <a:lnTo>
                        <a:pt x="519" y="49"/>
                      </a:lnTo>
                      <a:lnTo>
                        <a:pt x="519" y="45"/>
                      </a:lnTo>
                      <a:lnTo>
                        <a:pt x="522" y="45"/>
                      </a:lnTo>
                      <a:lnTo>
                        <a:pt x="522" y="41"/>
                      </a:lnTo>
                      <a:lnTo>
                        <a:pt x="528" y="38"/>
                      </a:lnTo>
                      <a:lnTo>
                        <a:pt x="528" y="31"/>
                      </a:lnTo>
                      <a:lnTo>
                        <a:pt x="528" y="27"/>
                      </a:lnTo>
                      <a:lnTo>
                        <a:pt x="531" y="27"/>
                      </a:lnTo>
                      <a:lnTo>
                        <a:pt x="531" y="24"/>
                      </a:lnTo>
                      <a:lnTo>
                        <a:pt x="533" y="21"/>
                      </a:lnTo>
                      <a:lnTo>
                        <a:pt x="533" y="13"/>
                      </a:lnTo>
                      <a:lnTo>
                        <a:pt x="537" y="13"/>
                      </a:lnTo>
                      <a:lnTo>
                        <a:pt x="537" y="10"/>
                      </a:lnTo>
                      <a:lnTo>
                        <a:pt x="543" y="7"/>
                      </a:lnTo>
                      <a:lnTo>
                        <a:pt x="543" y="0"/>
                      </a:lnTo>
                      <a:lnTo>
                        <a:pt x="546" y="0"/>
                      </a:lnTo>
                      <a:lnTo>
                        <a:pt x="546" y="7"/>
                      </a:lnTo>
                      <a:lnTo>
                        <a:pt x="543" y="7"/>
                      </a:lnTo>
                      <a:lnTo>
                        <a:pt x="543" y="18"/>
                      </a:lnTo>
                      <a:lnTo>
                        <a:pt x="540" y="18"/>
                      </a:lnTo>
                      <a:lnTo>
                        <a:pt x="540" y="27"/>
                      </a:lnTo>
                      <a:lnTo>
                        <a:pt x="537" y="27"/>
                      </a:lnTo>
                      <a:lnTo>
                        <a:pt x="533" y="45"/>
                      </a:lnTo>
                      <a:lnTo>
                        <a:pt x="533" y="55"/>
                      </a:lnTo>
                      <a:lnTo>
                        <a:pt x="531" y="55"/>
                      </a:lnTo>
                      <a:lnTo>
                        <a:pt x="531" y="69"/>
                      </a:lnTo>
                      <a:lnTo>
                        <a:pt x="528" y="69"/>
                      </a:lnTo>
                      <a:lnTo>
                        <a:pt x="528" y="83"/>
                      </a:lnTo>
                      <a:lnTo>
                        <a:pt x="525" y="107"/>
                      </a:lnTo>
                      <a:lnTo>
                        <a:pt x="522" y="107"/>
                      </a:lnTo>
                      <a:lnTo>
                        <a:pt x="522" y="118"/>
                      </a:lnTo>
                      <a:lnTo>
                        <a:pt x="519" y="118"/>
                      </a:lnTo>
                      <a:lnTo>
                        <a:pt x="516" y="139"/>
                      </a:lnTo>
                      <a:lnTo>
                        <a:pt x="516" y="152"/>
                      </a:lnTo>
                      <a:lnTo>
                        <a:pt x="513" y="152"/>
                      </a:lnTo>
                      <a:lnTo>
                        <a:pt x="513" y="173"/>
                      </a:lnTo>
                      <a:lnTo>
                        <a:pt x="510" y="173"/>
                      </a:lnTo>
                      <a:lnTo>
                        <a:pt x="510" y="184"/>
                      </a:lnTo>
                      <a:lnTo>
                        <a:pt x="507" y="184"/>
                      </a:lnTo>
                      <a:lnTo>
                        <a:pt x="507" y="194"/>
                      </a:lnTo>
                      <a:lnTo>
                        <a:pt x="504" y="194"/>
                      </a:lnTo>
                      <a:lnTo>
                        <a:pt x="504" y="215"/>
                      </a:lnTo>
                      <a:lnTo>
                        <a:pt x="501" y="215"/>
                      </a:lnTo>
                      <a:lnTo>
                        <a:pt x="501" y="229"/>
                      </a:lnTo>
                      <a:lnTo>
                        <a:pt x="498" y="260"/>
                      </a:lnTo>
                      <a:lnTo>
                        <a:pt x="495" y="260"/>
                      </a:lnTo>
                      <a:lnTo>
                        <a:pt x="495" y="274"/>
                      </a:lnTo>
                      <a:lnTo>
                        <a:pt x="495" y="284"/>
                      </a:lnTo>
                      <a:lnTo>
                        <a:pt x="492" y="284"/>
                      </a:lnTo>
                      <a:lnTo>
                        <a:pt x="489" y="312"/>
                      </a:lnTo>
                      <a:lnTo>
                        <a:pt x="486" y="312"/>
                      </a:lnTo>
                      <a:lnTo>
                        <a:pt x="486" y="326"/>
                      </a:lnTo>
                      <a:lnTo>
                        <a:pt x="484" y="326"/>
                      </a:lnTo>
                      <a:lnTo>
                        <a:pt x="484" y="340"/>
                      </a:lnTo>
                      <a:lnTo>
                        <a:pt x="484" y="363"/>
                      </a:lnTo>
                      <a:lnTo>
                        <a:pt x="480" y="363"/>
                      </a:lnTo>
                      <a:lnTo>
                        <a:pt x="480" y="385"/>
                      </a:lnTo>
                      <a:lnTo>
                        <a:pt x="477" y="385"/>
                      </a:lnTo>
                      <a:lnTo>
                        <a:pt x="477" y="402"/>
                      </a:lnTo>
                      <a:lnTo>
                        <a:pt x="474" y="436"/>
                      </a:lnTo>
                      <a:lnTo>
                        <a:pt x="472" y="436"/>
                      </a:lnTo>
                      <a:lnTo>
                        <a:pt x="468" y="467"/>
                      </a:lnTo>
                      <a:lnTo>
                        <a:pt x="468" y="481"/>
                      </a:lnTo>
                      <a:lnTo>
                        <a:pt x="465" y="481"/>
                      </a:lnTo>
                      <a:lnTo>
                        <a:pt x="465" y="517"/>
                      </a:lnTo>
                      <a:lnTo>
                        <a:pt x="462" y="517"/>
                      </a:lnTo>
                      <a:lnTo>
                        <a:pt x="462" y="543"/>
                      </a:lnTo>
                      <a:lnTo>
                        <a:pt x="460" y="543"/>
                      </a:lnTo>
                      <a:lnTo>
                        <a:pt x="456" y="585"/>
                      </a:lnTo>
                      <a:lnTo>
                        <a:pt x="453" y="630"/>
                      </a:lnTo>
                      <a:lnTo>
                        <a:pt x="450" y="630"/>
                      </a:lnTo>
                      <a:lnTo>
                        <a:pt x="450" y="652"/>
                      </a:lnTo>
                      <a:lnTo>
                        <a:pt x="450" y="655"/>
                      </a:lnTo>
                      <a:lnTo>
                        <a:pt x="448" y="655"/>
                      </a:lnTo>
                      <a:lnTo>
                        <a:pt x="448" y="661"/>
                      </a:lnTo>
                      <a:lnTo>
                        <a:pt x="445" y="661"/>
                      </a:lnTo>
                      <a:lnTo>
                        <a:pt x="445" y="665"/>
                      </a:lnTo>
                      <a:lnTo>
                        <a:pt x="438" y="669"/>
                      </a:lnTo>
                      <a:lnTo>
                        <a:pt x="438" y="675"/>
                      </a:lnTo>
                      <a:lnTo>
                        <a:pt x="438" y="679"/>
                      </a:lnTo>
                      <a:lnTo>
                        <a:pt x="436" y="679"/>
                      </a:lnTo>
                      <a:lnTo>
                        <a:pt x="436" y="686"/>
                      </a:lnTo>
                      <a:lnTo>
                        <a:pt x="433" y="689"/>
                      </a:lnTo>
                      <a:lnTo>
                        <a:pt x="433" y="692"/>
                      </a:lnTo>
                      <a:lnTo>
                        <a:pt x="429" y="692"/>
                      </a:lnTo>
                      <a:lnTo>
                        <a:pt x="429" y="697"/>
                      </a:lnTo>
                      <a:lnTo>
                        <a:pt x="424" y="700"/>
                      </a:lnTo>
                      <a:lnTo>
                        <a:pt x="424" y="706"/>
                      </a:lnTo>
                      <a:lnTo>
                        <a:pt x="424" y="710"/>
                      </a:lnTo>
                      <a:lnTo>
                        <a:pt x="421" y="710"/>
                      </a:lnTo>
                      <a:lnTo>
                        <a:pt x="421" y="714"/>
                      </a:lnTo>
                      <a:lnTo>
                        <a:pt x="418" y="717"/>
                      </a:lnTo>
                      <a:lnTo>
                        <a:pt x="418" y="724"/>
                      </a:lnTo>
                      <a:lnTo>
                        <a:pt x="414" y="724"/>
                      </a:lnTo>
                      <a:lnTo>
                        <a:pt x="414" y="728"/>
                      </a:lnTo>
                      <a:lnTo>
                        <a:pt x="412" y="728"/>
                      </a:lnTo>
                      <a:lnTo>
                        <a:pt x="412" y="734"/>
                      </a:lnTo>
                      <a:lnTo>
                        <a:pt x="406" y="734"/>
                      </a:lnTo>
                      <a:lnTo>
                        <a:pt x="406" y="742"/>
                      </a:lnTo>
                      <a:lnTo>
                        <a:pt x="406" y="745"/>
                      </a:lnTo>
                      <a:lnTo>
                        <a:pt x="402" y="745"/>
                      </a:lnTo>
                      <a:lnTo>
                        <a:pt x="402" y="751"/>
                      </a:lnTo>
                      <a:lnTo>
                        <a:pt x="397" y="755"/>
                      </a:lnTo>
                      <a:lnTo>
                        <a:pt x="397" y="759"/>
                      </a:lnTo>
                      <a:lnTo>
                        <a:pt x="397" y="765"/>
                      </a:lnTo>
                      <a:lnTo>
                        <a:pt x="390" y="765"/>
                      </a:lnTo>
                      <a:lnTo>
                        <a:pt x="390" y="773"/>
                      </a:lnTo>
                      <a:lnTo>
                        <a:pt x="390" y="779"/>
                      </a:lnTo>
                      <a:lnTo>
                        <a:pt x="388" y="779"/>
                      </a:lnTo>
                      <a:lnTo>
                        <a:pt x="388" y="783"/>
                      </a:lnTo>
                      <a:lnTo>
                        <a:pt x="382" y="783"/>
                      </a:lnTo>
                      <a:lnTo>
                        <a:pt x="382" y="790"/>
                      </a:lnTo>
                      <a:lnTo>
                        <a:pt x="379" y="790"/>
                      </a:lnTo>
                      <a:lnTo>
                        <a:pt x="379" y="797"/>
                      </a:lnTo>
                      <a:lnTo>
                        <a:pt x="379" y="800"/>
                      </a:lnTo>
                      <a:lnTo>
                        <a:pt x="373" y="804"/>
                      </a:lnTo>
                      <a:lnTo>
                        <a:pt x="373" y="807"/>
                      </a:lnTo>
                      <a:lnTo>
                        <a:pt x="373" y="814"/>
                      </a:lnTo>
                      <a:lnTo>
                        <a:pt x="367" y="818"/>
                      </a:lnTo>
                      <a:lnTo>
                        <a:pt x="367" y="821"/>
                      </a:lnTo>
                      <a:lnTo>
                        <a:pt x="364" y="821"/>
                      </a:lnTo>
                      <a:lnTo>
                        <a:pt x="364" y="828"/>
                      </a:lnTo>
                      <a:lnTo>
                        <a:pt x="361" y="828"/>
                      </a:lnTo>
                      <a:lnTo>
                        <a:pt x="361" y="832"/>
                      </a:lnTo>
                      <a:lnTo>
                        <a:pt x="358" y="835"/>
                      </a:lnTo>
                      <a:lnTo>
                        <a:pt x="358" y="838"/>
                      </a:lnTo>
                      <a:lnTo>
                        <a:pt x="358" y="845"/>
                      </a:lnTo>
                      <a:lnTo>
                        <a:pt x="355" y="845"/>
                      </a:lnTo>
                      <a:lnTo>
                        <a:pt x="355" y="849"/>
                      </a:lnTo>
                      <a:lnTo>
                        <a:pt x="349" y="852"/>
                      </a:lnTo>
                      <a:lnTo>
                        <a:pt x="349" y="856"/>
                      </a:lnTo>
                      <a:lnTo>
                        <a:pt x="346" y="856"/>
                      </a:lnTo>
                      <a:lnTo>
                        <a:pt x="346" y="863"/>
                      </a:lnTo>
                      <a:lnTo>
                        <a:pt x="343" y="866"/>
                      </a:lnTo>
                      <a:lnTo>
                        <a:pt x="343" y="869"/>
                      </a:lnTo>
                      <a:lnTo>
                        <a:pt x="340" y="869"/>
                      </a:lnTo>
                      <a:lnTo>
                        <a:pt x="340" y="873"/>
                      </a:lnTo>
                      <a:lnTo>
                        <a:pt x="337" y="873"/>
                      </a:lnTo>
                      <a:lnTo>
                        <a:pt x="337" y="880"/>
                      </a:lnTo>
                      <a:lnTo>
                        <a:pt x="334" y="883"/>
                      </a:lnTo>
                      <a:lnTo>
                        <a:pt x="334" y="887"/>
                      </a:lnTo>
                      <a:lnTo>
                        <a:pt x="331" y="887"/>
                      </a:lnTo>
                      <a:lnTo>
                        <a:pt x="331" y="894"/>
                      </a:lnTo>
                      <a:lnTo>
                        <a:pt x="328" y="894"/>
                      </a:lnTo>
                      <a:lnTo>
                        <a:pt x="328" y="897"/>
                      </a:lnTo>
                      <a:lnTo>
                        <a:pt x="325" y="901"/>
                      </a:lnTo>
                      <a:lnTo>
                        <a:pt x="325" y="908"/>
                      </a:lnTo>
                      <a:lnTo>
                        <a:pt x="322" y="908"/>
                      </a:lnTo>
                      <a:lnTo>
                        <a:pt x="322" y="911"/>
                      </a:lnTo>
                      <a:lnTo>
                        <a:pt x="319" y="911"/>
                      </a:lnTo>
                      <a:lnTo>
                        <a:pt x="319" y="918"/>
                      </a:lnTo>
                      <a:lnTo>
                        <a:pt x="316" y="918"/>
                      </a:lnTo>
                      <a:lnTo>
                        <a:pt x="316" y="925"/>
                      </a:lnTo>
                      <a:lnTo>
                        <a:pt x="313" y="925"/>
                      </a:lnTo>
                      <a:lnTo>
                        <a:pt x="313" y="928"/>
                      </a:lnTo>
                      <a:lnTo>
                        <a:pt x="310" y="932"/>
                      </a:lnTo>
                      <a:lnTo>
                        <a:pt x="310" y="939"/>
                      </a:lnTo>
                      <a:lnTo>
                        <a:pt x="307" y="939"/>
                      </a:lnTo>
                      <a:lnTo>
                        <a:pt x="307" y="942"/>
                      </a:lnTo>
                      <a:lnTo>
                        <a:pt x="304" y="942"/>
                      </a:lnTo>
                      <a:lnTo>
                        <a:pt x="304" y="946"/>
                      </a:lnTo>
                      <a:lnTo>
                        <a:pt x="302" y="949"/>
                      </a:lnTo>
                      <a:lnTo>
                        <a:pt x="302" y="956"/>
                      </a:lnTo>
                      <a:lnTo>
                        <a:pt x="298" y="956"/>
                      </a:lnTo>
                      <a:lnTo>
                        <a:pt x="298" y="960"/>
                      </a:lnTo>
                      <a:lnTo>
                        <a:pt x="295" y="960"/>
                      </a:lnTo>
                      <a:lnTo>
                        <a:pt x="295" y="963"/>
                      </a:lnTo>
                      <a:lnTo>
                        <a:pt x="292" y="966"/>
                      </a:lnTo>
                      <a:lnTo>
                        <a:pt x="292" y="974"/>
                      </a:lnTo>
                      <a:lnTo>
                        <a:pt x="290" y="974"/>
                      </a:lnTo>
                      <a:lnTo>
                        <a:pt x="290" y="977"/>
                      </a:lnTo>
                      <a:lnTo>
                        <a:pt x="283" y="980"/>
                      </a:lnTo>
                      <a:lnTo>
                        <a:pt x="283" y="987"/>
                      </a:lnTo>
                      <a:lnTo>
                        <a:pt x="283" y="991"/>
                      </a:lnTo>
                      <a:lnTo>
                        <a:pt x="280" y="991"/>
                      </a:lnTo>
                      <a:lnTo>
                        <a:pt x="280" y="998"/>
                      </a:lnTo>
                      <a:lnTo>
                        <a:pt x="278" y="998"/>
                      </a:lnTo>
                      <a:lnTo>
                        <a:pt x="278" y="1005"/>
                      </a:lnTo>
                      <a:lnTo>
                        <a:pt x="274" y="1005"/>
                      </a:lnTo>
                      <a:lnTo>
                        <a:pt x="274" y="1011"/>
                      </a:lnTo>
                      <a:lnTo>
                        <a:pt x="271" y="1011"/>
                      </a:lnTo>
                      <a:lnTo>
                        <a:pt x="271" y="1015"/>
                      </a:lnTo>
                      <a:lnTo>
                        <a:pt x="268" y="1015"/>
                      </a:lnTo>
                      <a:lnTo>
                        <a:pt x="268" y="1022"/>
                      </a:lnTo>
                      <a:lnTo>
                        <a:pt x="266" y="1022"/>
                      </a:lnTo>
                      <a:lnTo>
                        <a:pt x="266" y="1029"/>
                      </a:lnTo>
                      <a:lnTo>
                        <a:pt x="259" y="1029"/>
                      </a:lnTo>
                      <a:lnTo>
                        <a:pt x="259" y="1036"/>
                      </a:lnTo>
                      <a:lnTo>
                        <a:pt x="259" y="1039"/>
                      </a:lnTo>
                      <a:lnTo>
                        <a:pt x="256" y="1039"/>
                      </a:lnTo>
                      <a:lnTo>
                        <a:pt x="256" y="1046"/>
                      </a:lnTo>
                      <a:lnTo>
                        <a:pt x="251" y="1050"/>
                      </a:lnTo>
                      <a:lnTo>
                        <a:pt x="251" y="1053"/>
                      </a:lnTo>
                      <a:lnTo>
                        <a:pt x="251" y="1056"/>
                      </a:lnTo>
                      <a:lnTo>
                        <a:pt x="247" y="1056"/>
                      </a:lnTo>
                      <a:lnTo>
                        <a:pt x="247" y="1064"/>
                      </a:lnTo>
                      <a:lnTo>
                        <a:pt x="242" y="1067"/>
                      </a:lnTo>
                      <a:lnTo>
                        <a:pt x="242" y="1070"/>
                      </a:lnTo>
                      <a:lnTo>
                        <a:pt x="242" y="1078"/>
                      </a:lnTo>
                      <a:lnTo>
                        <a:pt x="239" y="1078"/>
                      </a:lnTo>
                      <a:lnTo>
                        <a:pt x="239" y="1081"/>
                      </a:lnTo>
                      <a:lnTo>
                        <a:pt x="235" y="1084"/>
                      </a:lnTo>
                      <a:lnTo>
                        <a:pt x="235" y="1088"/>
                      </a:lnTo>
                      <a:lnTo>
                        <a:pt x="232" y="1088"/>
                      </a:lnTo>
                      <a:lnTo>
                        <a:pt x="232" y="1095"/>
                      </a:lnTo>
                      <a:lnTo>
                        <a:pt x="227" y="1098"/>
                      </a:lnTo>
                      <a:lnTo>
                        <a:pt x="227" y="1101"/>
                      </a:lnTo>
                      <a:lnTo>
                        <a:pt x="224" y="1101"/>
                      </a:lnTo>
                      <a:lnTo>
                        <a:pt x="224" y="1106"/>
                      </a:lnTo>
                      <a:lnTo>
                        <a:pt x="176" y="1106"/>
                      </a:lnTo>
                      <a:lnTo>
                        <a:pt x="143" y="1106"/>
                      </a:lnTo>
                      <a:lnTo>
                        <a:pt x="143" y="1101"/>
                      </a:lnTo>
                      <a:lnTo>
                        <a:pt x="110" y="1101"/>
                      </a:lnTo>
                      <a:lnTo>
                        <a:pt x="77" y="1101"/>
                      </a:lnTo>
                      <a:lnTo>
                        <a:pt x="77" y="1098"/>
                      </a:lnTo>
                      <a:lnTo>
                        <a:pt x="45" y="1098"/>
                      </a:lnTo>
                      <a:lnTo>
                        <a:pt x="45" y="1095"/>
                      </a:lnTo>
                      <a:lnTo>
                        <a:pt x="9" y="1095"/>
                      </a:lnTo>
                      <a:lnTo>
                        <a:pt x="9" y="1092"/>
                      </a:lnTo>
                      <a:lnTo>
                        <a:pt x="0" y="1092"/>
                      </a:lnTo>
                      <a:lnTo>
                        <a:pt x="0" y="1088"/>
                      </a:lnTo>
                    </a:path>
                  </a:pathLst>
                </a:custGeom>
                <a:solidFill>
                  <a:srgbClr val="05D8FF"/>
                </a:solidFill>
                <a:ln w="9525" cap="rnd">
                  <a:noFill/>
                  <a:round/>
                  <a:headEnd/>
                  <a:tailEnd/>
                </a:ln>
                <a:effectLst/>
              </p:spPr>
              <p:txBody>
                <a:bodyPr/>
                <a:lstStyle/>
                <a:p>
                  <a:endParaRPr lang="en-US"/>
                </a:p>
              </p:txBody>
            </p:sp>
            <p:sp>
              <p:nvSpPr>
                <p:cNvPr id="529476" name="Line 68"/>
                <p:cNvSpPr>
                  <a:spLocks noChangeShapeType="1"/>
                </p:cNvSpPr>
                <p:nvPr/>
              </p:nvSpPr>
              <p:spPr bwMode="auto">
                <a:xfrm>
                  <a:off x="5227" y="1533"/>
                  <a:ext cx="0" cy="3"/>
                </a:xfrm>
                <a:prstGeom prst="line">
                  <a:avLst/>
                </a:prstGeom>
                <a:noFill/>
                <a:ln w="9525">
                  <a:noFill/>
                  <a:round/>
                  <a:headEnd type="none" w="sm" len="sm"/>
                  <a:tailEnd type="none" w="sm" len="sm"/>
                </a:ln>
                <a:effectLst/>
              </p:spPr>
              <p:txBody>
                <a:bodyPr wrap="none" anchor="ctr"/>
                <a:lstStyle/>
                <a:p>
                  <a:endParaRPr lang="en-US"/>
                </a:p>
              </p:txBody>
            </p:sp>
            <p:sp>
              <p:nvSpPr>
                <p:cNvPr id="529477" name="Freeform 69"/>
                <p:cNvSpPr>
                  <a:spLocks/>
                </p:cNvSpPr>
                <p:nvPr/>
              </p:nvSpPr>
              <p:spPr bwMode="auto">
                <a:xfrm>
                  <a:off x="4465" y="1458"/>
                  <a:ext cx="781" cy="1169"/>
                </a:xfrm>
                <a:custGeom>
                  <a:avLst/>
                  <a:gdLst/>
                  <a:ahLst/>
                  <a:cxnLst>
                    <a:cxn ang="0">
                      <a:pos x="14" y="1112"/>
                    </a:cxn>
                    <a:cxn ang="0">
                      <a:pos x="32" y="1074"/>
                    </a:cxn>
                    <a:cxn ang="0">
                      <a:pos x="51" y="1039"/>
                    </a:cxn>
                    <a:cxn ang="0">
                      <a:pos x="71" y="994"/>
                    </a:cxn>
                    <a:cxn ang="0">
                      <a:pos x="90" y="960"/>
                    </a:cxn>
                    <a:cxn ang="0">
                      <a:pos x="107" y="929"/>
                    </a:cxn>
                    <a:cxn ang="0">
                      <a:pos x="125" y="895"/>
                    </a:cxn>
                    <a:cxn ang="0">
                      <a:pos x="143" y="856"/>
                    </a:cxn>
                    <a:cxn ang="0">
                      <a:pos x="161" y="811"/>
                    </a:cxn>
                    <a:cxn ang="0">
                      <a:pos x="185" y="774"/>
                    </a:cxn>
                    <a:cxn ang="0">
                      <a:pos x="203" y="739"/>
                    </a:cxn>
                    <a:cxn ang="0">
                      <a:pos x="221" y="701"/>
                    </a:cxn>
                    <a:cxn ang="0">
                      <a:pos x="236" y="666"/>
                    </a:cxn>
                    <a:cxn ang="0">
                      <a:pos x="254" y="635"/>
                    </a:cxn>
                    <a:cxn ang="0">
                      <a:pos x="275" y="590"/>
                    </a:cxn>
                    <a:cxn ang="0">
                      <a:pos x="293" y="556"/>
                    </a:cxn>
                    <a:cxn ang="0">
                      <a:pos x="314" y="518"/>
                    </a:cxn>
                    <a:cxn ang="0">
                      <a:pos x="332" y="483"/>
                    </a:cxn>
                    <a:cxn ang="0">
                      <a:pos x="347" y="446"/>
                    </a:cxn>
                    <a:cxn ang="0">
                      <a:pos x="365" y="410"/>
                    </a:cxn>
                    <a:cxn ang="0">
                      <a:pos x="383" y="373"/>
                    </a:cxn>
                    <a:cxn ang="0">
                      <a:pos x="407" y="334"/>
                    </a:cxn>
                    <a:cxn ang="0">
                      <a:pos x="422" y="294"/>
                    </a:cxn>
                    <a:cxn ang="0">
                      <a:pos x="443" y="263"/>
                    </a:cxn>
                    <a:cxn ang="0">
                      <a:pos x="458" y="224"/>
                    </a:cxn>
                    <a:cxn ang="0">
                      <a:pos x="476" y="193"/>
                    </a:cxn>
                    <a:cxn ang="0">
                      <a:pos x="497" y="159"/>
                    </a:cxn>
                    <a:cxn ang="0">
                      <a:pos x="512" y="117"/>
                    </a:cxn>
                    <a:cxn ang="0">
                      <a:pos x="533" y="79"/>
                    </a:cxn>
                    <a:cxn ang="0">
                      <a:pos x="551" y="41"/>
                    </a:cxn>
                    <a:cxn ang="0">
                      <a:pos x="569" y="10"/>
                    </a:cxn>
                    <a:cxn ang="0">
                      <a:pos x="764" y="69"/>
                    </a:cxn>
                    <a:cxn ang="0">
                      <a:pos x="746" y="110"/>
                    </a:cxn>
                    <a:cxn ang="0">
                      <a:pos x="731" y="148"/>
                    </a:cxn>
                    <a:cxn ang="0">
                      <a:pos x="713" y="179"/>
                    </a:cxn>
                    <a:cxn ang="0">
                      <a:pos x="695" y="218"/>
                    </a:cxn>
                    <a:cxn ang="0">
                      <a:pos x="677" y="252"/>
                    </a:cxn>
                    <a:cxn ang="0">
                      <a:pos x="656" y="286"/>
                    </a:cxn>
                    <a:cxn ang="0">
                      <a:pos x="641" y="331"/>
                    </a:cxn>
                    <a:cxn ang="0">
                      <a:pos x="620" y="370"/>
                    </a:cxn>
                    <a:cxn ang="0">
                      <a:pos x="602" y="401"/>
                    </a:cxn>
                    <a:cxn ang="0">
                      <a:pos x="587" y="435"/>
                    </a:cxn>
                    <a:cxn ang="0">
                      <a:pos x="569" y="469"/>
                    </a:cxn>
                    <a:cxn ang="0">
                      <a:pos x="551" y="508"/>
                    </a:cxn>
                    <a:cxn ang="0">
                      <a:pos x="530" y="552"/>
                    </a:cxn>
                    <a:cxn ang="0">
                      <a:pos x="507" y="590"/>
                    </a:cxn>
                    <a:cxn ang="0">
                      <a:pos x="488" y="625"/>
                    </a:cxn>
                    <a:cxn ang="0">
                      <a:pos x="473" y="663"/>
                    </a:cxn>
                    <a:cxn ang="0">
                      <a:pos x="455" y="694"/>
                    </a:cxn>
                    <a:cxn ang="0">
                      <a:pos x="441" y="729"/>
                    </a:cxn>
                    <a:cxn ang="0">
                      <a:pos x="422" y="766"/>
                    </a:cxn>
                    <a:cxn ang="0">
                      <a:pos x="404" y="801"/>
                    </a:cxn>
                    <a:cxn ang="0">
                      <a:pos x="380" y="839"/>
                    </a:cxn>
                    <a:cxn ang="0">
                      <a:pos x="363" y="873"/>
                    </a:cxn>
                    <a:cxn ang="0">
                      <a:pos x="344" y="912"/>
                    </a:cxn>
                    <a:cxn ang="0">
                      <a:pos x="329" y="946"/>
                    </a:cxn>
                    <a:cxn ang="0">
                      <a:pos x="312" y="980"/>
                    </a:cxn>
                    <a:cxn ang="0">
                      <a:pos x="293" y="1016"/>
                    </a:cxn>
                    <a:cxn ang="0">
                      <a:pos x="275" y="1053"/>
                    </a:cxn>
                    <a:cxn ang="0">
                      <a:pos x="258" y="1092"/>
                    </a:cxn>
                    <a:cxn ang="0">
                      <a:pos x="236" y="1132"/>
                    </a:cxn>
                    <a:cxn ang="0">
                      <a:pos x="219" y="1168"/>
                    </a:cxn>
                    <a:cxn ang="0">
                      <a:pos x="0" y="1143"/>
                    </a:cxn>
                  </a:cxnLst>
                  <a:rect l="0" t="0" r="r" b="b"/>
                  <a:pathLst>
                    <a:path w="781" h="1169">
                      <a:moveTo>
                        <a:pt x="0" y="1143"/>
                      </a:moveTo>
                      <a:lnTo>
                        <a:pt x="0" y="1136"/>
                      </a:lnTo>
                      <a:lnTo>
                        <a:pt x="2" y="1136"/>
                      </a:lnTo>
                      <a:lnTo>
                        <a:pt x="2" y="1132"/>
                      </a:lnTo>
                      <a:lnTo>
                        <a:pt x="5" y="1129"/>
                      </a:lnTo>
                      <a:lnTo>
                        <a:pt x="5" y="1126"/>
                      </a:lnTo>
                      <a:lnTo>
                        <a:pt x="8" y="1126"/>
                      </a:lnTo>
                      <a:lnTo>
                        <a:pt x="8" y="1119"/>
                      </a:lnTo>
                      <a:lnTo>
                        <a:pt x="12" y="1119"/>
                      </a:lnTo>
                      <a:lnTo>
                        <a:pt x="12" y="1112"/>
                      </a:lnTo>
                      <a:lnTo>
                        <a:pt x="14" y="1112"/>
                      </a:lnTo>
                      <a:lnTo>
                        <a:pt x="14" y="1105"/>
                      </a:lnTo>
                      <a:lnTo>
                        <a:pt x="17" y="1105"/>
                      </a:lnTo>
                      <a:lnTo>
                        <a:pt x="17" y="1101"/>
                      </a:lnTo>
                      <a:lnTo>
                        <a:pt x="20" y="1101"/>
                      </a:lnTo>
                      <a:lnTo>
                        <a:pt x="20" y="1095"/>
                      </a:lnTo>
                      <a:lnTo>
                        <a:pt x="24" y="1092"/>
                      </a:lnTo>
                      <a:lnTo>
                        <a:pt x="24" y="1087"/>
                      </a:lnTo>
                      <a:lnTo>
                        <a:pt x="26" y="1087"/>
                      </a:lnTo>
                      <a:lnTo>
                        <a:pt x="26" y="1084"/>
                      </a:lnTo>
                      <a:lnTo>
                        <a:pt x="32" y="1081"/>
                      </a:lnTo>
                      <a:lnTo>
                        <a:pt x="32" y="1074"/>
                      </a:lnTo>
                      <a:lnTo>
                        <a:pt x="32" y="1070"/>
                      </a:lnTo>
                      <a:lnTo>
                        <a:pt x="36" y="1070"/>
                      </a:lnTo>
                      <a:lnTo>
                        <a:pt x="36" y="1064"/>
                      </a:lnTo>
                      <a:lnTo>
                        <a:pt x="41" y="1064"/>
                      </a:lnTo>
                      <a:lnTo>
                        <a:pt x="41" y="1056"/>
                      </a:lnTo>
                      <a:lnTo>
                        <a:pt x="41" y="1053"/>
                      </a:lnTo>
                      <a:lnTo>
                        <a:pt x="44" y="1053"/>
                      </a:lnTo>
                      <a:lnTo>
                        <a:pt x="44" y="1047"/>
                      </a:lnTo>
                      <a:lnTo>
                        <a:pt x="47" y="1042"/>
                      </a:lnTo>
                      <a:lnTo>
                        <a:pt x="47" y="1039"/>
                      </a:lnTo>
                      <a:lnTo>
                        <a:pt x="51" y="1039"/>
                      </a:lnTo>
                      <a:lnTo>
                        <a:pt x="51" y="1036"/>
                      </a:lnTo>
                      <a:lnTo>
                        <a:pt x="56" y="1033"/>
                      </a:lnTo>
                      <a:lnTo>
                        <a:pt x="56" y="1025"/>
                      </a:lnTo>
                      <a:lnTo>
                        <a:pt x="59" y="1025"/>
                      </a:lnTo>
                      <a:lnTo>
                        <a:pt x="59" y="1022"/>
                      </a:lnTo>
                      <a:lnTo>
                        <a:pt x="59" y="1016"/>
                      </a:lnTo>
                      <a:lnTo>
                        <a:pt x="65" y="1016"/>
                      </a:lnTo>
                      <a:lnTo>
                        <a:pt x="65" y="1008"/>
                      </a:lnTo>
                      <a:lnTo>
                        <a:pt x="65" y="1002"/>
                      </a:lnTo>
                      <a:lnTo>
                        <a:pt x="71" y="1002"/>
                      </a:lnTo>
                      <a:lnTo>
                        <a:pt x="71" y="994"/>
                      </a:lnTo>
                      <a:lnTo>
                        <a:pt x="75" y="994"/>
                      </a:lnTo>
                      <a:lnTo>
                        <a:pt x="75" y="991"/>
                      </a:lnTo>
                      <a:lnTo>
                        <a:pt x="78" y="991"/>
                      </a:lnTo>
                      <a:lnTo>
                        <a:pt x="78" y="985"/>
                      </a:lnTo>
                      <a:lnTo>
                        <a:pt x="80" y="985"/>
                      </a:lnTo>
                      <a:lnTo>
                        <a:pt x="80" y="977"/>
                      </a:lnTo>
                      <a:lnTo>
                        <a:pt x="80" y="971"/>
                      </a:lnTo>
                      <a:lnTo>
                        <a:pt x="83" y="971"/>
                      </a:lnTo>
                      <a:lnTo>
                        <a:pt x="83" y="966"/>
                      </a:lnTo>
                      <a:lnTo>
                        <a:pt x="90" y="963"/>
                      </a:lnTo>
                      <a:lnTo>
                        <a:pt x="90" y="960"/>
                      </a:lnTo>
                      <a:lnTo>
                        <a:pt x="92" y="960"/>
                      </a:lnTo>
                      <a:lnTo>
                        <a:pt x="92" y="953"/>
                      </a:lnTo>
                      <a:lnTo>
                        <a:pt x="95" y="949"/>
                      </a:lnTo>
                      <a:lnTo>
                        <a:pt x="95" y="946"/>
                      </a:lnTo>
                      <a:lnTo>
                        <a:pt x="98" y="946"/>
                      </a:lnTo>
                      <a:lnTo>
                        <a:pt x="98" y="943"/>
                      </a:lnTo>
                      <a:lnTo>
                        <a:pt x="102" y="943"/>
                      </a:lnTo>
                      <a:lnTo>
                        <a:pt x="102" y="935"/>
                      </a:lnTo>
                      <a:lnTo>
                        <a:pt x="104" y="932"/>
                      </a:lnTo>
                      <a:lnTo>
                        <a:pt x="104" y="929"/>
                      </a:lnTo>
                      <a:lnTo>
                        <a:pt x="107" y="929"/>
                      </a:lnTo>
                      <a:lnTo>
                        <a:pt x="107" y="926"/>
                      </a:lnTo>
                      <a:lnTo>
                        <a:pt x="110" y="926"/>
                      </a:lnTo>
                      <a:lnTo>
                        <a:pt x="110" y="918"/>
                      </a:lnTo>
                      <a:lnTo>
                        <a:pt x="114" y="915"/>
                      </a:lnTo>
                      <a:lnTo>
                        <a:pt x="114" y="912"/>
                      </a:lnTo>
                      <a:lnTo>
                        <a:pt x="117" y="912"/>
                      </a:lnTo>
                      <a:lnTo>
                        <a:pt x="117" y="904"/>
                      </a:lnTo>
                      <a:lnTo>
                        <a:pt x="122" y="904"/>
                      </a:lnTo>
                      <a:lnTo>
                        <a:pt x="122" y="898"/>
                      </a:lnTo>
                      <a:lnTo>
                        <a:pt x="122" y="895"/>
                      </a:lnTo>
                      <a:lnTo>
                        <a:pt x="125" y="895"/>
                      </a:lnTo>
                      <a:lnTo>
                        <a:pt x="125" y="887"/>
                      </a:lnTo>
                      <a:lnTo>
                        <a:pt x="129" y="884"/>
                      </a:lnTo>
                      <a:lnTo>
                        <a:pt x="129" y="881"/>
                      </a:lnTo>
                      <a:lnTo>
                        <a:pt x="131" y="881"/>
                      </a:lnTo>
                      <a:lnTo>
                        <a:pt x="131" y="873"/>
                      </a:lnTo>
                      <a:lnTo>
                        <a:pt x="137" y="873"/>
                      </a:lnTo>
                      <a:lnTo>
                        <a:pt x="137" y="867"/>
                      </a:lnTo>
                      <a:lnTo>
                        <a:pt x="137" y="859"/>
                      </a:lnTo>
                      <a:lnTo>
                        <a:pt x="141" y="859"/>
                      </a:lnTo>
                      <a:lnTo>
                        <a:pt x="141" y="856"/>
                      </a:lnTo>
                      <a:lnTo>
                        <a:pt x="143" y="856"/>
                      </a:lnTo>
                      <a:lnTo>
                        <a:pt x="143" y="850"/>
                      </a:lnTo>
                      <a:lnTo>
                        <a:pt x="146" y="850"/>
                      </a:lnTo>
                      <a:lnTo>
                        <a:pt x="146" y="842"/>
                      </a:lnTo>
                      <a:lnTo>
                        <a:pt x="149" y="842"/>
                      </a:lnTo>
                      <a:lnTo>
                        <a:pt x="149" y="839"/>
                      </a:lnTo>
                      <a:lnTo>
                        <a:pt x="156" y="836"/>
                      </a:lnTo>
                      <a:lnTo>
                        <a:pt x="156" y="832"/>
                      </a:lnTo>
                      <a:lnTo>
                        <a:pt x="156" y="825"/>
                      </a:lnTo>
                      <a:lnTo>
                        <a:pt x="161" y="822"/>
                      </a:lnTo>
                      <a:lnTo>
                        <a:pt x="161" y="819"/>
                      </a:lnTo>
                      <a:lnTo>
                        <a:pt x="161" y="811"/>
                      </a:lnTo>
                      <a:lnTo>
                        <a:pt x="164" y="811"/>
                      </a:lnTo>
                      <a:lnTo>
                        <a:pt x="164" y="808"/>
                      </a:lnTo>
                      <a:lnTo>
                        <a:pt x="170" y="805"/>
                      </a:lnTo>
                      <a:lnTo>
                        <a:pt x="170" y="801"/>
                      </a:lnTo>
                      <a:lnTo>
                        <a:pt x="170" y="794"/>
                      </a:lnTo>
                      <a:lnTo>
                        <a:pt x="173" y="794"/>
                      </a:lnTo>
                      <a:lnTo>
                        <a:pt x="173" y="791"/>
                      </a:lnTo>
                      <a:lnTo>
                        <a:pt x="180" y="787"/>
                      </a:lnTo>
                      <a:lnTo>
                        <a:pt x="180" y="784"/>
                      </a:lnTo>
                      <a:lnTo>
                        <a:pt x="180" y="777"/>
                      </a:lnTo>
                      <a:lnTo>
                        <a:pt x="185" y="774"/>
                      </a:lnTo>
                      <a:lnTo>
                        <a:pt x="185" y="770"/>
                      </a:lnTo>
                      <a:lnTo>
                        <a:pt x="188" y="770"/>
                      </a:lnTo>
                      <a:lnTo>
                        <a:pt x="188" y="766"/>
                      </a:lnTo>
                      <a:lnTo>
                        <a:pt x="188" y="760"/>
                      </a:lnTo>
                      <a:lnTo>
                        <a:pt x="195" y="756"/>
                      </a:lnTo>
                      <a:lnTo>
                        <a:pt x="195" y="752"/>
                      </a:lnTo>
                      <a:lnTo>
                        <a:pt x="197" y="752"/>
                      </a:lnTo>
                      <a:lnTo>
                        <a:pt x="197" y="746"/>
                      </a:lnTo>
                      <a:lnTo>
                        <a:pt x="200" y="742"/>
                      </a:lnTo>
                      <a:lnTo>
                        <a:pt x="200" y="739"/>
                      </a:lnTo>
                      <a:lnTo>
                        <a:pt x="203" y="739"/>
                      </a:lnTo>
                      <a:lnTo>
                        <a:pt x="203" y="732"/>
                      </a:lnTo>
                      <a:lnTo>
                        <a:pt x="203" y="729"/>
                      </a:lnTo>
                      <a:lnTo>
                        <a:pt x="209" y="725"/>
                      </a:lnTo>
                      <a:lnTo>
                        <a:pt x="209" y="721"/>
                      </a:lnTo>
                      <a:lnTo>
                        <a:pt x="212" y="721"/>
                      </a:lnTo>
                      <a:lnTo>
                        <a:pt x="212" y="715"/>
                      </a:lnTo>
                      <a:lnTo>
                        <a:pt x="215" y="715"/>
                      </a:lnTo>
                      <a:lnTo>
                        <a:pt x="215" y="711"/>
                      </a:lnTo>
                      <a:lnTo>
                        <a:pt x="219" y="708"/>
                      </a:lnTo>
                      <a:lnTo>
                        <a:pt x="219" y="701"/>
                      </a:lnTo>
                      <a:lnTo>
                        <a:pt x="221" y="701"/>
                      </a:lnTo>
                      <a:lnTo>
                        <a:pt x="221" y="697"/>
                      </a:lnTo>
                      <a:lnTo>
                        <a:pt x="224" y="694"/>
                      </a:lnTo>
                      <a:lnTo>
                        <a:pt x="224" y="690"/>
                      </a:lnTo>
                      <a:lnTo>
                        <a:pt x="227" y="690"/>
                      </a:lnTo>
                      <a:lnTo>
                        <a:pt x="227" y="684"/>
                      </a:lnTo>
                      <a:lnTo>
                        <a:pt x="230" y="684"/>
                      </a:lnTo>
                      <a:lnTo>
                        <a:pt x="230" y="680"/>
                      </a:lnTo>
                      <a:lnTo>
                        <a:pt x="234" y="677"/>
                      </a:lnTo>
                      <a:lnTo>
                        <a:pt x="234" y="673"/>
                      </a:lnTo>
                      <a:lnTo>
                        <a:pt x="236" y="673"/>
                      </a:lnTo>
                      <a:lnTo>
                        <a:pt x="236" y="666"/>
                      </a:lnTo>
                      <a:lnTo>
                        <a:pt x="239" y="666"/>
                      </a:lnTo>
                      <a:lnTo>
                        <a:pt x="239" y="663"/>
                      </a:lnTo>
                      <a:lnTo>
                        <a:pt x="242" y="659"/>
                      </a:lnTo>
                      <a:lnTo>
                        <a:pt x="242" y="652"/>
                      </a:lnTo>
                      <a:lnTo>
                        <a:pt x="246" y="652"/>
                      </a:lnTo>
                      <a:lnTo>
                        <a:pt x="246" y="649"/>
                      </a:lnTo>
                      <a:lnTo>
                        <a:pt x="248" y="646"/>
                      </a:lnTo>
                      <a:lnTo>
                        <a:pt x="248" y="642"/>
                      </a:lnTo>
                      <a:lnTo>
                        <a:pt x="251" y="642"/>
                      </a:lnTo>
                      <a:lnTo>
                        <a:pt x="251" y="635"/>
                      </a:lnTo>
                      <a:lnTo>
                        <a:pt x="254" y="635"/>
                      </a:lnTo>
                      <a:lnTo>
                        <a:pt x="254" y="628"/>
                      </a:lnTo>
                      <a:lnTo>
                        <a:pt x="260" y="628"/>
                      </a:lnTo>
                      <a:lnTo>
                        <a:pt x="260" y="625"/>
                      </a:lnTo>
                      <a:lnTo>
                        <a:pt x="260" y="618"/>
                      </a:lnTo>
                      <a:lnTo>
                        <a:pt x="266" y="615"/>
                      </a:lnTo>
                      <a:lnTo>
                        <a:pt x="266" y="611"/>
                      </a:lnTo>
                      <a:lnTo>
                        <a:pt x="266" y="604"/>
                      </a:lnTo>
                      <a:lnTo>
                        <a:pt x="269" y="604"/>
                      </a:lnTo>
                      <a:lnTo>
                        <a:pt x="269" y="601"/>
                      </a:lnTo>
                      <a:lnTo>
                        <a:pt x="275" y="597"/>
                      </a:lnTo>
                      <a:lnTo>
                        <a:pt x="275" y="590"/>
                      </a:lnTo>
                      <a:lnTo>
                        <a:pt x="278" y="590"/>
                      </a:lnTo>
                      <a:lnTo>
                        <a:pt x="278" y="587"/>
                      </a:lnTo>
                      <a:lnTo>
                        <a:pt x="278" y="584"/>
                      </a:lnTo>
                      <a:lnTo>
                        <a:pt x="281" y="580"/>
                      </a:lnTo>
                      <a:lnTo>
                        <a:pt x="281" y="573"/>
                      </a:lnTo>
                      <a:lnTo>
                        <a:pt x="285" y="573"/>
                      </a:lnTo>
                      <a:lnTo>
                        <a:pt x="285" y="570"/>
                      </a:lnTo>
                      <a:lnTo>
                        <a:pt x="290" y="566"/>
                      </a:lnTo>
                      <a:lnTo>
                        <a:pt x="290" y="559"/>
                      </a:lnTo>
                      <a:lnTo>
                        <a:pt x="293" y="559"/>
                      </a:lnTo>
                      <a:lnTo>
                        <a:pt x="293" y="556"/>
                      </a:lnTo>
                      <a:lnTo>
                        <a:pt x="293" y="552"/>
                      </a:lnTo>
                      <a:lnTo>
                        <a:pt x="299" y="549"/>
                      </a:lnTo>
                      <a:lnTo>
                        <a:pt x="299" y="542"/>
                      </a:lnTo>
                      <a:lnTo>
                        <a:pt x="299" y="539"/>
                      </a:lnTo>
                      <a:lnTo>
                        <a:pt x="302" y="539"/>
                      </a:lnTo>
                      <a:lnTo>
                        <a:pt x="302" y="535"/>
                      </a:lnTo>
                      <a:lnTo>
                        <a:pt x="308" y="531"/>
                      </a:lnTo>
                      <a:lnTo>
                        <a:pt x="308" y="525"/>
                      </a:lnTo>
                      <a:lnTo>
                        <a:pt x="312" y="525"/>
                      </a:lnTo>
                      <a:lnTo>
                        <a:pt x="312" y="521"/>
                      </a:lnTo>
                      <a:lnTo>
                        <a:pt x="314" y="518"/>
                      </a:lnTo>
                      <a:lnTo>
                        <a:pt x="314" y="514"/>
                      </a:lnTo>
                      <a:lnTo>
                        <a:pt x="317" y="514"/>
                      </a:lnTo>
                      <a:lnTo>
                        <a:pt x="317" y="508"/>
                      </a:lnTo>
                      <a:lnTo>
                        <a:pt x="317" y="500"/>
                      </a:lnTo>
                      <a:lnTo>
                        <a:pt x="324" y="500"/>
                      </a:lnTo>
                      <a:lnTo>
                        <a:pt x="324" y="494"/>
                      </a:lnTo>
                      <a:lnTo>
                        <a:pt x="326" y="494"/>
                      </a:lnTo>
                      <a:lnTo>
                        <a:pt x="326" y="490"/>
                      </a:lnTo>
                      <a:lnTo>
                        <a:pt x="329" y="486"/>
                      </a:lnTo>
                      <a:lnTo>
                        <a:pt x="329" y="483"/>
                      </a:lnTo>
                      <a:lnTo>
                        <a:pt x="332" y="483"/>
                      </a:lnTo>
                      <a:lnTo>
                        <a:pt x="332" y="477"/>
                      </a:lnTo>
                      <a:lnTo>
                        <a:pt x="336" y="477"/>
                      </a:lnTo>
                      <a:lnTo>
                        <a:pt x="336" y="469"/>
                      </a:lnTo>
                      <a:lnTo>
                        <a:pt x="338" y="469"/>
                      </a:lnTo>
                      <a:lnTo>
                        <a:pt x="338" y="463"/>
                      </a:lnTo>
                      <a:lnTo>
                        <a:pt x="341" y="463"/>
                      </a:lnTo>
                      <a:lnTo>
                        <a:pt x="341" y="459"/>
                      </a:lnTo>
                      <a:lnTo>
                        <a:pt x="344" y="459"/>
                      </a:lnTo>
                      <a:lnTo>
                        <a:pt x="344" y="452"/>
                      </a:lnTo>
                      <a:lnTo>
                        <a:pt x="347" y="449"/>
                      </a:lnTo>
                      <a:lnTo>
                        <a:pt x="347" y="446"/>
                      </a:lnTo>
                      <a:lnTo>
                        <a:pt x="351" y="446"/>
                      </a:lnTo>
                      <a:lnTo>
                        <a:pt x="351" y="441"/>
                      </a:lnTo>
                      <a:lnTo>
                        <a:pt x="356" y="438"/>
                      </a:lnTo>
                      <a:lnTo>
                        <a:pt x="356" y="432"/>
                      </a:lnTo>
                      <a:lnTo>
                        <a:pt x="356" y="428"/>
                      </a:lnTo>
                      <a:lnTo>
                        <a:pt x="359" y="428"/>
                      </a:lnTo>
                      <a:lnTo>
                        <a:pt x="359" y="424"/>
                      </a:lnTo>
                      <a:lnTo>
                        <a:pt x="363" y="421"/>
                      </a:lnTo>
                      <a:lnTo>
                        <a:pt x="363" y="415"/>
                      </a:lnTo>
                      <a:lnTo>
                        <a:pt x="365" y="415"/>
                      </a:lnTo>
                      <a:lnTo>
                        <a:pt x="365" y="410"/>
                      </a:lnTo>
                      <a:lnTo>
                        <a:pt x="368" y="410"/>
                      </a:lnTo>
                      <a:lnTo>
                        <a:pt x="368" y="404"/>
                      </a:lnTo>
                      <a:lnTo>
                        <a:pt x="375" y="401"/>
                      </a:lnTo>
                      <a:lnTo>
                        <a:pt x="375" y="396"/>
                      </a:lnTo>
                      <a:lnTo>
                        <a:pt x="375" y="390"/>
                      </a:lnTo>
                      <a:lnTo>
                        <a:pt x="377" y="390"/>
                      </a:lnTo>
                      <a:lnTo>
                        <a:pt x="377" y="383"/>
                      </a:lnTo>
                      <a:lnTo>
                        <a:pt x="380" y="383"/>
                      </a:lnTo>
                      <a:lnTo>
                        <a:pt x="380" y="376"/>
                      </a:lnTo>
                      <a:lnTo>
                        <a:pt x="383" y="376"/>
                      </a:lnTo>
                      <a:lnTo>
                        <a:pt x="383" y="373"/>
                      </a:lnTo>
                      <a:lnTo>
                        <a:pt x="390" y="373"/>
                      </a:lnTo>
                      <a:lnTo>
                        <a:pt x="390" y="365"/>
                      </a:lnTo>
                      <a:lnTo>
                        <a:pt x="390" y="359"/>
                      </a:lnTo>
                      <a:lnTo>
                        <a:pt x="395" y="359"/>
                      </a:lnTo>
                      <a:lnTo>
                        <a:pt x="395" y="352"/>
                      </a:lnTo>
                      <a:lnTo>
                        <a:pt x="398" y="352"/>
                      </a:lnTo>
                      <a:lnTo>
                        <a:pt x="398" y="348"/>
                      </a:lnTo>
                      <a:lnTo>
                        <a:pt x="398" y="342"/>
                      </a:lnTo>
                      <a:lnTo>
                        <a:pt x="404" y="339"/>
                      </a:lnTo>
                      <a:lnTo>
                        <a:pt x="404" y="334"/>
                      </a:lnTo>
                      <a:lnTo>
                        <a:pt x="407" y="334"/>
                      </a:lnTo>
                      <a:lnTo>
                        <a:pt x="407" y="331"/>
                      </a:lnTo>
                      <a:lnTo>
                        <a:pt x="407" y="325"/>
                      </a:lnTo>
                      <a:lnTo>
                        <a:pt x="414" y="320"/>
                      </a:lnTo>
                      <a:lnTo>
                        <a:pt x="414" y="317"/>
                      </a:lnTo>
                      <a:lnTo>
                        <a:pt x="416" y="317"/>
                      </a:lnTo>
                      <a:lnTo>
                        <a:pt x="416" y="311"/>
                      </a:lnTo>
                      <a:lnTo>
                        <a:pt x="419" y="308"/>
                      </a:lnTo>
                      <a:lnTo>
                        <a:pt x="419" y="303"/>
                      </a:lnTo>
                      <a:lnTo>
                        <a:pt x="422" y="303"/>
                      </a:lnTo>
                      <a:lnTo>
                        <a:pt x="422" y="300"/>
                      </a:lnTo>
                      <a:lnTo>
                        <a:pt x="422" y="294"/>
                      </a:lnTo>
                      <a:lnTo>
                        <a:pt x="429" y="289"/>
                      </a:lnTo>
                      <a:lnTo>
                        <a:pt x="429" y="286"/>
                      </a:lnTo>
                      <a:lnTo>
                        <a:pt x="431" y="286"/>
                      </a:lnTo>
                      <a:lnTo>
                        <a:pt x="431" y="283"/>
                      </a:lnTo>
                      <a:lnTo>
                        <a:pt x="434" y="283"/>
                      </a:lnTo>
                      <a:lnTo>
                        <a:pt x="434" y="275"/>
                      </a:lnTo>
                      <a:lnTo>
                        <a:pt x="437" y="272"/>
                      </a:lnTo>
                      <a:lnTo>
                        <a:pt x="437" y="269"/>
                      </a:lnTo>
                      <a:lnTo>
                        <a:pt x="441" y="269"/>
                      </a:lnTo>
                      <a:lnTo>
                        <a:pt x="441" y="263"/>
                      </a:lnTo>
                      <a:lnTo>
                        <a:pt x="443" y="263"/>
                      </a:lnTo>
                      <a:lnTo>
                        <a:pt x="443" y="255"/>
                      </a:lnTo>
                      <a:lnTo>
                        <a:pt x="446" y="255"/>
                      </a:lnTo>
                      <a:lnTo>
                        <a:pt x="446" y="249"/>
                      </a:lnTo>
                      <a:lnTo>
                        <a:pt x="449" y="249"/>
                      </a:lnTo>
                      <a:lnTo>
                        <a:pt x="449" y="244"/>
                      </a:lnTo>
                      <a:lnTo>
                        <a:pt x="452" y="241"/>
                      </a:lnTo>
                      <a:lnTo>
                        <a:pt x="452" y="238"/>
                      </a:lnTo>
                      <a:lnTo>
                        <a:pt x="455" y="238"/>
                      </a:lnTo>
                      <a:lnTo>
                        <a:pt x="455" y="231"/>
                      </a:lnTo>
                      <a:lnTo>
                        <a:pt x="458" y="231"/>
                      </a:lnTo>
                      <a:lnTo>
                        <a:pt x="458" y="224"/>
                      </a:lnTo>
                      <a:lnTo>
                        <a:pt x="461" y="224"/>
                      </a:lnTo>
                      <a:lnTo>
                        <a:pt x="461" y="218"/>
                      </a:lnTo>
                      <a:lnTo>
                        <a:pt x="464" y="218"/>
                      </a:lnTo>
                      <a:lnTo>
                        <a:pt x="464" y="213"/>
                      </a:lnTo>
                      <a:lnTo>
                        <a:pt x="468" y="210"/>
                      </a:lnTo>
                      <a:lnTo>
                        <a:pt x="468" y="207"/>
                      </a:lnTo>
                      <a:lnTo>
                        <a:pt x="470" y="207"/>
                      </a:lnTo>
                      <a:lnTo>
                        <a:pt x="470" y="200"/>
                      </a:lnTo>
                      <a:lnTo>
                        <a:pt x="473" y="200"/>
                      </a:lnTo>
                      <a:lnTo>
                        <a:pt x="473" y="196"/>
                      </a:lnTo>
                      <a:lnTo>
                        <a:pt x="476" y="193"/>
                      </a:lnTo>
                      <a:lnTo>
                        <a:pt x="476" y="190"/>
                      </a:lnTo>
                      <a:lnTo>
                        <a:pt x="480" y="190"/>
                      </a:lnTo>
                      <a:lnTo>
                        <a:pt x="480" y="182"/>
                      </a:lnTo>
                      <a:lnTo>
                        <a:pt x="485" y="179"/>
                      </a:lnTo>
                      <a:lnTo>
                        <a:pt x="485" y="176"/>
                      </a:lnTo>
                      <a:lnTo>
                        <a:pt x="485" y="173"/>
                      </a:lnTo>
                      <a:lnTo>
                        <a:pt x="488" y="173"/>
                      </a:lnTo>
                      <a:lnTo>
                        <a:pt x="488" y="165"/>
                      </a:lnTo>
                      <a:lnTo>
                        <a:pt x="494" y="162"/>
                      </a:lnTo>
                      <a:lnTo>
                        <a:pt x="494" y="159"/>
                      </a:lnTo>
                      <a:lnTo>
                        <a:pt x="497" y="159"/>
                      </a:lnTo>
                      <a:lnTo>
                        <a:pt x="497" y="151"/>
                      </a:lnTo>
                      <a:lnTo>
                        <a:pt x="497" y="148"/>
                      </a:lnTo>
                      <a:lnTo>
                        <a:pt x="500" y="145"/>
                      </a:lnTo>
                      <a:lnTo>
                        <a:pt x="500" y="141"/>
                      </a:lnTo>
                      <a:lnTo>
                        <a:pt x="503" y="141"/>
                      </a:lnTo>
                      <a:lnTo>
                        <a:pt x="503" y="134"/>
                      </a:lnTo>
                      <a:lnTo>
                        <a:pt x="509" y="131"/>
                      </a:lnTo>
                      <a:lnTo>
                        <a:pt x="509" y="128"/>
                      </a:lnTo>
                      <a:lnTo>
                        <a:pt x="512" y="128"/>
                      </a:lnTo>
                      <a:lnTo>
                        <a:pt x="512" y="120"/>
                      </a:lnTo>
                      <a:lnTo>
                        <a:pt x="512" y="117"/>
                      </a:lnTo>
                      <a:lnTo>
                        <a:pt x="519" y="114"/>
                      </a:lnTo>
                      <a:lnTo>
                        <a:pt x="519" y="106"/>
                      </a:lnTo>
                      <a:lnTo>
                        <a:pt x="519" y="103"/>
                      </a:lnTo>
                      <a:lnTo>
                        <a:pt x="524" y="103"/>
                      </a:lnTo>
                      <a:lnTo>
                        <a:pt x="524" y="97"/>
                      </a:lnTo>
                      <a:lnTo>
                        <a:pt x="527" y="97"/>
                      </a:lnTo>
                      <a:lnTo>
                        <a:pt x="527" y="89"/>
                      </a:lnTo>
                      <a:lnTo>
                        <a:pt x="530" y="89"/>
                      </a:lnTo>
                      <a:lnTo>
                        <a:pt x="530" y="86"/>
                      </a:lnTo>
                      <a:lnTo>
                        <a:pt x="533" y="83"/>
                      </a:lnTo>
                      <a:lnTo>
                        <a:pt x="533" y="79"/>
                      </a:lnTo>
                      <a:lnTo>
                        <a:pt x="536" y="79"/>
                      </a:lnTo>
                      <a:lnTo>
                        <a:pt x="536" y="72"/>
                      </a:lnTo>
                      <a:lnTo>
                        <a:pt x="536" y="69"/>
                      </a:lnTo>
                      <a:lnTo>
                        <a:pt x="542" y="65"/>
                      </a:lnTo>
                      <a:lnTo>
                        <a:pt x="542" y="58"/>
                      </a:lnTo>
                      <a:lnTo>
                        <a:pt x="546" y="58"/>
                      </a:lnTo>
                      <a:lnTo>
                        <a:pt x="546" y="55"/>
                      </a:lnTo>
                      <a:lnTo>
                        <a:pt x="548" y="52"/>
                      </a:lnTo>
                      <a:lnTo>
                        <a:pt x="548" y="48"/>
                      </a:lnTo>
                      <a:lnTo>
                        <a:pt x="551" y="48"/>
                      </a:lnTo>
                      <a:lnTo>
                        <a:pt x="551" y="41"/>
                      </a:lnTo>
                      <a:lnTo>
                        <a:pt x="554" y="41"/>
                      </a:lnTo>
                      <a:lnTo>
                        <a:pt x="554" y="38"/>
                      </a:lnTo>
                      <a:lnTo>
                        <a:pt x="558" y="34"/>
                      </a:lnTo>
                      <a:lnTo>
                        <a:pt x="558" y="31"/>
                      </a:lnTo>
                      <a:lnTo>
                        <a:pt x="560" y="31"/>
                      </a:lnTo>
                      <a:lnTo>
                        <a:pt x="560" y="24"/>
                      </a:lnTo>
                      <a:lnTo>
                        <a:pt x="563" y="24"/>
                      </a:lnTo>
                      <a:lnTo>
                        <a:pt x="563" y="17"/>
                      </a:lnTo>
                      <a:lnTo>
                        <a:pt x="566" y="17"/>
                      </a:lnTo>
                      <a:lnTo>
                        <a:pt x="566" y="10"/>
                      </a:lnTo>
                      <a:lnTo>
                        <a:pt x="569" y="10"/>
                      </a:lnTo>
                      <a:lnTo>
                        <a:pt x="569" y="7"/>
                      </a:lnTo>
                      <a:lnTo>
                        <a:pt x="575" y="0"/>
                      </a:lnTo>
                      <a:lnTo>
                        <a:pt x="780" y="0"/>
                      </a:lnTo>
                      <a:lnTo>
                        <a:pt x="780" y="10"/>
                      </a:lnTo>
                      <a:lnTo>
                        <a:pt x="780" y="20"/>
                      </a:lnTo>
                      <a:lnTo>
                        <a:pt x="776" y="20"/>
                      </a:lnTo>
                      <a:lnTo>
                        <a:pt x="773" y="38"/>
                      </a:lnTo>
                      <a:lnTo>
                        <a:pt x="773" y="52"/>
                      </a:lnTo>
                      <a:lnTo>
                        <a:pt x="770" y="52"/>
                      </a:lnTo>
                      <a:lnTo>
                        <a:pt x="767" y="69"/>
                      </a:lnTo>
                      <a:lnTo>
                        <a:pt x="764" y="69"/>
                      </a:lnTo>
                      <a:lnTo>
                        <a:pt x="764" y="79"/>
                      </a:lnTo>
                      <a:lnTo>
                        <a:pt x="764" y="86"/>
                      </a:lnTo>
                      <a:lnTo>
                        <a:pt x="758" y="89"/>
                      </a:lnTo>
                      <a:lnTo>
                        <a:pt x="758" y="93"/>
                      </a:lnTo>
                      <a:lnTo>
                        <a:pt x="755" y="93"/>
                      </a:lnTo>
                      <a:lnTo>
                        <a:pt x="755" y="100"/>
                      </a:lnTo>
                      <a:lnTo>
                        <a:pt x="752" y="103"/>
                      </a:lnTo>
                      <a:lnTo>
                        <a:pt x="752" y="106"/>
                      </a:lnTo>
                      <a:lnTo>
                        <a:pt x="749" y="106"/>
                      </a:lnTo>
                      <a:lnTo>
                        <a:pt x="749" y="110"/>
                      </a:lnTo>
                      <a:lnTo>
                        <a:pt x="746" y="110"/>
                      </a:lnTo>
                      <a:lnTo>
                        <a:pt x="746" y="117"/>
                      </a:lnTo>
                      <a:lnTo>
                        <a:pt x="743" y="120"/>
                      </a:lnTo>
                      <a:lnTo>
                        <a:pt x="743" y="124"/>
                      </a:lnTo>
                      <a:lnTo>
                        <a:pt x="741" y="124"/>
                      </a:lnTo>
                      <a:lnTo>
                        <a:pt x="741" y="128"/>
                      </a:lnTo>
                      <a:lnTo>
                        <a:pt x="737" y="128"/>
                      </a:lnTo>
                      <a:lnTo>
                        <a:pt x="737" y="134"/>
                      </a:lnTo>
                      <a:lnTo>
                        <a:pt x="734" y="137"/>
                      </a:lnTo>
                      <a:lnTo>
                        <a:pt x="734" y="141"/>
                      </a:lnTo>
                      <a:lnTo>
                        <a:pt x="731" y="141"/>
                      </a:lnTo>
                      <a:lnTo>
                        <a:pt x="731" y="148"/>
                      </a:lnTo>
                      <a:lnTo>
                        <a:pt x="728" y="148"/>
                      </a:lnTo>
                      <a:lnTo>
                        <a:pt x="728" y="155"/>
                      </a:lnTo>
                      <a:lnTo>
                        <a:pt x="725" y="155"/>
                      </a:lnTo>
                      <a:lnTo>
                        <a:pt x="725" y="159"/>
                      </a:lnTo>
                      <a:lnTo>
                        <a:pt x="722" y="159"/>
                      </a:lnTo>
                      <a:lnTo>
                        <a:pt x="722" y="165"/>
                      </a:lnTo>
                      <a:lnTo>
                        <a:pt x="719" y="168"/>
                      </a:lnTo>
                      <a:lnTo>
                        <a:pt x="719" y="173"/>
                      </a:lnTo>
                      <a:lnTo>
                        <a:pt x="716" y="173"/>
                      </a:lnTo>
                      <a:lnTo>
                        <a:pt x="716" y="179"/>
                      </a:lnTo>
                      <a:lnTo>
                        <a:pt x="713" y="179"/>
                      </a:lnTo>
                      <a:lnTo>
                        <a:pt x="713" y="182"/>
                      </a:lnTo>
                      <a:lnTo>
                        <a:pt x="710" y="186"/>
                      </a:lnTo>
                      <a:lnTo>
                        <a:pt x="710" y="193"/>
                      </a:lnTo>
                      <a:lnTo>
                        <a:pt x="707" y="193"/>
                      </a:lnTo>
                      <a:lnTo>
                        <a:pt x="707" y="196"/>
                      </a:lnTo>
                      <a:lnTo>
                        <a:pt x="702" y="196"/>
                      </a:lnTo>
                      <a:lnTo>
                        <a:pt x="702" y="204"/>
                      </a:lnTo>
                      <a:lnTo>
                        <a:pt x="702" y="210"/>
                      </a:lnTo>
                      <a:lnTo>
                        <a:pt x="698" y="210"/>
                      </a:lnTo>
                      <a:lnTo>
                        <a:pt x="698" y="213"/>
                      </a:lnTo>
                      <a:lnTo>
                        <a:pt x="695" y="218"/>
                      </a:lnTo>
                      <a:lnTo>
                        <a:pt x="695" y="221"/>
                      </a:lnTo>
                      <a:lnTo>
                        <a:pt x="692" y="221"/>
                      </a:lnTo>
                      <a:lnTo>
                        <a:pt x="692" y="227"/>
                      </a:lnTo>
                      <a:lnTo>
                        <a:pt x="689" y="227"/>
                      </a:lnTo>
                      <a:lnTo>
                        <a:pt x="689" y="231"/>
                      </a:lnTo>
                      <a:lnTo>
                        <a:pt x="686" y="235"/>
                      </a:lnTo>
                      <a:lnTo>
                        <a:pt x="686" y="238"/>
                      </a:lnTo>
                      <a:lnTo>
                        <a:pt x="683" y="238"/>
                      </a:lnTo>
                      <a:lnTo>
                        <a:pt x="683" y="244"/>
                      </a:lnTo>
                      <a:lnTo>
                        <a:pt x="677" y="249"/>
                      </a:lnTo>
                      <a:lnTo>
                        <a:pt x="677" y="252"/>
                      </a:lnTo>
                      <a:lnTo>
                        <a:pt x="674" y="252"/>
                      </a:lnTo>
                      <a:lnTo>
                        <a:pt x="674" y="258"/>
                      </a:lnTo>
                      <a:lnTo>
                        <a:pt x="674" y="263"/>
                      </a:lnTo>
                      <a:lnTo>
                        <a:pt x="668" y="266"/>
                      </a:lnTo>
                      <a:lnTo>
                        <a:pt x="668" y="269"/>
                      </a:lnTo>
                      <a:lnTo>
                        <a:pt x="668" y="275"/>
                      </a:lnTo>
                      <a:lnTo>
                        <a:pt x="665" y="275"/>
                      </a:lnTo>
                      <a:lnTo>
                        <a:pt x="665" y="283"/>
                      </a:lnTo>
                      <a:lnTo>
                        <a:pt x="659" y="283"/>
                      </a:lnTo>
                      <a:lnTo>
                        <a:pt x="659" y="286"/>
                      </a:lnTo>
                      <a:lnTo>
                        <a:pt x="656" y="286"/>
                      </a:lnTo>
                      <a:lnTo>
                        <a:pt x="656" y="294"/>
                      </a:lnTo>
                      <a:lnTo>
                        <a:pt x="653" y="297"/>
                      </a:lnTo>
                      <a:lnTo>
                        <a:pt x="653" y="300"/>
                      </a:lnTo>
                      <a:lnTo>
                        <a:pt x="653" y="308"/>
                      </a:lnTo>
                      <a:lnTo>
                        <a:pt x="650" y="308"/>
                      </a:lnTo>
                      <a:lnTo>
                        <a:pt x="650" y="311"/>
                      </a:lnTo>
                      <a:lnTo>
                        <a:pt x="644" y="314"/>
                      </a:lnTo>
                      <a:lnTo>
                        <a:pt x="644" y="320"/>
                      </a:lnTo>
                      <a:lnTo>
                        <a:pt x="641" y="320"/>
                      </a:lnTo>
                      <a:lnTo>
                        <a:pt x="641" y="325"/>
                      </a:lnTo>
                      <a:lnTo>
                        <a:pt x="641" y="331"/>
                      </a:lnTo>
                      <a:lnTo>
                        <a:pt x="636" y="331"/>
                      </a:lnTo>
                      <a:lnTo>
                        <a:pt x="636" y="339"/>
                      </a:lnTo>
                      <a:lnTo>
                        <a:pt x="636" y="342"/>
                      </a:lnTo>
                      <a:lnTo>
                        <a:pt x="629" y="345"/>
                      </a:lnTo>
                      <a:lnTo>
                        <a:pt x="629" y="352"/>
                      </a:lnTo>
                      <a:lnTo>
                        <a:pt x="626" y="352"/>
                      </a:lnTo>
                      <a:lnTo>
                        <a:pt x="626" y="356"/>
                      </a:lnTo>
                      <a:lnTo>
                        <a:pt x="624" y="356"/>
                      </a:lnTo>
                      <a:lnTo>
                        <a:pt x="624" y="359"/>
                      </a:lnTo>
                      <a:lnTo>
                        <a:pt x="620" y="362"/>
                      </a:lnTo>
                      <a:lnTo>
                        <a:pt x="620" y="370"/>
                      </a:lnTo>
                      <a:lnTo>
                        <a:pt x="617" y="370"/>
                      </a:lnTo>
                      <a:lnTo>
                        <a:pt x="617" y="373"/>
                      </a:lnTo>
                      <a:lnTo>
                        <a:pt x="614" y="373"/>
                      </a:lnTo>
                      <a:lnTo>
                        <a:pt x="614" y="376"/>
                      </a:lnTo>
                      <a:lnTo>
                        <a:pt x="611" y="379"/>
                      </a:lnTo>
                      <a:lnTo>
                        <a:pt x="611" y="387"/>
                      </a:lnTo>
                      <a:lnTo>
                        <a:pt x="608" y="387"/>
                      </a:lnTo>
                      <a:lnTo>
                        <a:pt x="608" y="390"/>
                      </a:lnTo>
                      <a:lnTo>
                        <a:pt x="605" y="393"/>
                      </a:lnTo>
                      <a:lnTo>
                        <a:pt x="605" y="401"/>
                      </a:lnTo>
                      <a:lnTo>
                        <a:pt x="602" y="401"/>
                      </a:lnTo>
                      <a:lnTo>
                        <a:pt x="602" y="404"/>
                      </a:lnTo>
                      <a:lnTo>
                        <a:pt x="599" y="404"/>
                      </a:lnTo>
                      <a:lnTo>
                        <a:pt x="599" y="410"/>
                      </a:lnTo>
                      <a:lnTo>
                        <a:pt x="597" y="410"/>
                      </a:lnTo>
                      <a:lnTo>
                        <a:pt x="597" y="418"/>
                      </a:lnTo>
                      <a:lnTo>
                        <a:pt x="593" y="418"/>
                      </a:lnTo>
                      <a:lnTo>
                        <a:pt x="593" y="424"/>
                      </a:lnTo>
                      <a:lnTo>
                        <a:pt x="590" y="424"/>
                      </a:lnTo>
                      <a:lnTo>
                        <a:pt x="590" y="428"/>
                      </a:lnTo>
                      <a:lnTo>
                        <a:pt x="587" y="428"/>
                      </a:lnTo>
                      <a:lnTo>
                        <a:pt x="587" y="435"/>
                      </a:lnTo>
                      <a:lnTo>
                        <a:pt x="585" y="435"/>
                      </a:lnTo>
                      <a:lnTo>
                        <a:pt x="585" y="441"/>
                      </a:lnTo>
                      <a:lnTo>
                        <a:pt x="578" y="441"/>
                      </a:lnTo>
                      <a:lnTo>
                        <a:pt x="578" y="449"/>
                      </a:lnTo>
                      <a:lnTo>
                        <a:pt x="578" y="452"/>
                      </a:lnTo>
                      <a:lnTo>
                        <a:pt x="575" y="452"/>
                      </a:lnTo>
                      <a:lnTo>
                        <a:pt x="575" y="459"/>
                      </a:lnTo>
                      <a:lnTo>
                        <a:pt x="572" y="463"/>
                      </a:lnTo>
                      <a:lnTo>
                        <a:pt x="572" y="466"/>
                      </a:lnTo>
                      <a:lnTo>
                        <a:pt x="569" y="466"/>
                      </a:lnTo>
                      <a:lnTo>
                        <a:pt x="569" y="469"/>
                      </a:lnTo>
                      <a:lnTo>
                        <a:pt x="566" y="469"/>
                      </a:lnTo>
                      <a:lnTo>
                        <a:pt x="566" y="477"/>
                      </a:lnTo>
                      <a:lnTo>
                        <a:pt x="563" y="480"/>
                      </a:lnTo>
                      <a:lnTo>
                        <a:pt x="563" y="483"/>
                      </a:lnTo>
                      <a:lnTo>
                        <a:pt x="560" y="483"/>
                      </a:lnTo>
                      <a:lnTo>
                        <a:pt x="560" y="490"/>
                      </a:lnTo>
                      <a:lnTo>
                        <a:pt x="554" y="490"/>
                      </a:lnTo>
                      <a:lnTo>
                        <a:pt x="554" y="497"/>
                      </a:lnTo>
                      <a:lnTo>
                        <a:pt x="554" y="500"/>
                      </a:lnTo>
                      <a:lnTo>
                        <a:pt x="551" y="500"/>
                      </a:lnTo>
                      <a:lnTo>
                        <a:pt x="551" y="508"/>
                      </a:lnTo>
                      <a:lnTo>
                        <a:pt x="546" y="511"/>
                      </a:lnTo>
                      <a:lnTo>
                        <a:pt x="546" y="514"/>
                      </a:lnTo>
                      <a:lnTo>
                        <a:pt x="546" y="521"/>
                      </a:lnTo>
                      <a:lnTo>
                        <a:pt x="542" y="521"/>
                      </a:lnTo>
                      <a:lnTo>
                        <a:pt x="542" y="525"/>
                      </a:lnTo>
                      <a:lnTo>
                        <a:pt x="536" y="528"/>
                      </a:lnTo>
                      <a:lnTo>
                        <a:pt x="536" y="535"/>
                      </a:lnTo>
                      <a:lnTo>
                        <a:pt x="536" y="539"/>
                      </a:lnTo>
                      <a:lnTo>
                        <a:pt x="530" y="539"/>
                      </a:lnTo>
                      <a:lnTo>
                        <a:pt x="530" y="545"/>
                      </a:lnTo>
                      <a:lnTo>
                        <a:pt x="530" y="552"/>
                      </a:lnTo>
                      <a:lnTo>
                        <a:pt x="527" y="552"/>
                      </a:lnTo>
                      <a:lnTo>
                        <a:pt x="527" y="556"/>
                      </a:lnTo>
                      <a:lnTo>
                        <a:pt x="521" y="559"/>
                      </a:lnTo>
                      <a:lnTo>
                        <a:pt x="521" y="563"/>
                      </a:lnTo>
                      <a:lnTo>
                        <a:pt x="519" y="563"/>
                      </a:lnTo>
                      <a:lnTo>
                        <a:pt x="519" y="570"/>
                      </a:lnTo>
                      <a:lnTo>
                        <a:pt x="519" y="573"/>
                      </a:lnTo>
                      <a:lnTo>
                        <a:pt x="512" y="576"/>
                      </a:lnTo>
                      <a:lnTo>
                        <a:pt x="512" y="584"/>
                      </a:lnTo>
                      <a:lnTo>
                        <a:pt x="512" y="587"/>
                      </a:lnTo>
                      <a:lnTo>
                        <a:pt x="507" y="590"/>
                      </a:lnTo>
                      <a:lnTo>
                        <a:pt x="507" y="594"/>
                      </a:lnTo>
                      <a:lnTo>
                        <a:pt x="503" y="594"/>
                      </a:lnTo>
                      <a:lnTo>
                        <a:pt x="503" y="601"/>
                      </a:lnTo>
                      <a:lnTo>
                        <a:pt x="500" y="601"/>
                      </a:lnTo>
                      <a:lnTo>
                        <a:pt x="500" y="604"/>
                      </a:lnTo>
                      <a:lnTo>
                        <a:pt x="497" y="608"/>
                      </a:lnTo>
                      <a:lnTo>
                        <a:pt x="497" y="611"/>
                      </a:lnTo>
                      <a:lnTo>
                        <a:pt x="497" y="618"/>
                      </a:lnTo>
                      <a:lnTo>
                        <a:pt x="494" y="618"/>
                      </a:lnTo>
                      <a:lnTo>
                        <a:pt x="494" y="625"/>
                      </a:lnTo>
                      <a:lnTo>
                        <a:pt x="488" y="625"/>
                      </a:lnTo>
                      <a:lnTo>
                        <a:pt x="488" y="628"/>
                      </a:lnTo>
                      <a:lnTo>
                        <a:pt x="485" y="628"/>
                      </a:lnTo>
                      <a:lnTo>
                        <a:pt x="485" y="635"/>
                      </a:lnTo>
                      <a:lnTo>
                        <a:pt x="482" y="639"/>
                      </a:lnTo>
                      <a:lnTo>
                        <a:pt x="482" y="642"/>
                      </a:lnTo>
                      <a:lnTo>
                        <a:pt x="480" y="642"/>
                      </a:lnTo>
                      <a:lnTo>
                        <a:pt x="480" y="649"/>
                      </a:lnTo>
                      <a:lnTo>
                        <a:pt x="476" y="649"/>
                      </a:lnTo>
                      <a:lnTo>
                        <a:pt x="476" y="652"/>
                      </a:lnTo>
                      <a:lnTo>
                        <a:pt x="473" y="656"/>
                      </a:lnTo>
                      <a:lnTo>
                        <a:pt x="473" y="663"/>
                      </a:lnTo>
                      <a:lnTo>
                        <a:pt x="470" y="663"/>
                      </a:lnTo>
                      <a:lnTo>
                        <a:pt x="470" y="666"/>
                      </a:lnTo>
                      <a:lnTo>
                        <a:pt x="468" y="666"/>
                      </a:lnTo>
                      <a:lnTo>
                        <a:pt x="468" y="673"/>
                      </a:lnTo>
                      <a:lnTo>
                        <a:pt x="464" y="673"/>
                      </a:lnTo>
                      <a:lnTo>
                        <a:pt x="464" y="680"/>
                      </a:lnTo>
                      <a:lnTo>
                        <a:pt x="461" y="680"/>
                      </a:lnTo>
                      <a:lnTo>
                        <a:pt x="461" y="684"/>
                      </a:lnTo>
                      <a:lnTo>
                        <a:pt x="458" y="687"/>
                      </a:lnTo>
                      <a:lnTo>
                        <a:pt x="458" y="694"/>
                      </a:lnTo>
                      <a:lnTo>
                        <a:pt x="455" y="694"/>
                      </a:lnTo>
                      <a:lnTo>
                        <a:pt x="455" y="697"/>
                      </a:lnTo>
                      <a:lnTo>
                        <a:pt x="452" y="697"/>
                      </a:lnTo>
                      <a:lnTo>
                        <a:pt x="452" y="701"/>
                      </a:lnTo>
                      <a:lnTo>
                        <a:pt x="449" y="704"/>
                      </a:lnTo>
                      <a:lnTo>
                        <a:pt x="449" y="711"/>
                      </a:lnTo>
                      <a:lnTo>
                        <a:pt x="446" y="711"/>
                      </a:lnTo>
                      <a:lnTo>
                        <a:pt x="446" y="715"/>
                      </a:lnTo>
                      <a:lnTo>
                        <a:pt x="443" y="715"/>
                      </a:lnTo>
                      <a:lnTo>
                        <a:pt x="443" y="721"/>
                      </a:lnTo>
                      <a:lnTo>
                        <a:pt x="441" y="721"/>
                      </a:lnTo>
                      <a:lnTo>
                        <a:pt x="441" y="729"/>
                      </a:lnTo>
                      <a:lnTo>
                        <a:pt x="437" y="729"/>
                      </a:lnTo>
                      <a:lnTo>
                        <a:pt x="437" y="732"/>
                      </a:lnTo>
                      <a:lnTo>
                        <a:pt x="434" y="735"/>
                      </a:lnTo>
                      <a:lnTo>
                        <a:pt x="434" y="742"/>
                      </a:lnTo>
                      <a:lnTo>
                        <a:pt x="431" y="742"/>
                      </a:lnTo>
                      <a:lnTo>
                        <a:pt x="431" y="746"/>
                      </a:lnTo>
                      <a:lnTo>
                        <a:pt x="429" y="746"/>
                      </a:lnTo>
                      <a:lnTo>
                        <a:pt x="429" y="752"/>
                      </a:lnTo>
                      <a:lnTo>
                        <a:pt x="422" y="752"/>
                      </a:lnTo>
                      <a:lnTo>
                        <a:pt x="422" y="760"/>
                      </a:lnTo>
                      <a:lnTo>
                        <a:pt x="422" y="766"/>
                      </a:lnTo>
                      <a:lnTo>
                        <a:pt x="419" y="766"/>
                      </a:lnTo>
                      <a:lnTo>
                        <a:pt x="419" y="770"/>
                      </a:lnTo>
                      <a:lnTo>
                        <a:pt x="416" y="770"/>
                      </a:lnTo>
                      <a:lnTo>
                        <a:pt x="416" y="777"/>
                      </a:lnTo>
                      <a:lnTo>
                        <a:pt x="414" y="777"/>
                      </a:lnTo>
                      <a:lnTo>
                        <a:pt x="414" y="784"/>
                      </a:lnTo>
                      <a:lnTo>
                        <a:pt x="407" y="784"/>
                      </a:lnTo>
                      <a:lnTo>
                        <a:pt x="407" y="791"/>
                      </a:lnTo>
                      <a:lnTo>
                        <a:pt x="407" y="794"/>
                      </a:lnTo>
                      <a:lnTo>
                        <a:pt x="404" y="794"/>
                      </a:lnTo>
                      <a:lnTo>
                        <a:pt x="404" y="801"/>
                      </a:lnTo>
                      <a:lnTo>
                        <a:pt x="398" y="805"/>
                      </a:lnTo>
                      <a:lnTo>
                        <a:pt x="398" y="808"/>
                      </a:lnTo>
                      <a:lnTo>
                        <a:pt x="398" y="811"/>
                      </a:lnTo>
                      <a:lnTo>
                        <a:pt x="395" y="811"/>
                      </a:lnTo>
                      <a:lnTo>
                        <a:pt x="395" y="819"/>
                      </a:lnTo>
                      <a:lnTo>
                        <a:pt x="390" y="822"/>
                      </a:lnTo>
                      <a:lnTo>
                        <a:pt x="390" y="825"/>
                      </a:lnTo>
                      <a:lnTo>
                        <a:pt x="390" y="832"/>
                      </a:lnTo>
                      <a:lnTo>
                        <a:pt x="383" y="836"/>
                      </a:lnTo>
                      <a:lnTo>
                        <a:pt x="383" y="839"/>
                      </a:lnTo>
                      <a:lnTo>
                        <a:pt x="380" y="839"/>
                      </a:lnTo>
                      <a:lnTo>
                        <a:pt x="380" y="842"/>
                      </a:lnTo>
                      <a:lnTo>
                        <a:pt x="377" y="842"/>
                      </a:lnTo>
                      <a:lnTo>
                        <a:pt x="377" y="850"/>
                      </a:lnTo>
                      <a:lnTo>
                        <a:pt x="375" y="853"/>
                      </a:lnTo>
                      <a:lnTo>
                        <a:pt x="375" y="856"/>
                      </a:lnTo>
                      <a:lnTo>
                        <a:pt x="375" y="859"/>
                      </a:lnTo>
                      <a:lnTo>
                        <a:pt x="371" y="859"/>
                      </a:lnTo>
                      <a:lnTo>
                        <a:pt x="371" y="867"/>
                      </a:lnTo>
                      <a:lnTo>
                        <a:pt x="365" y="870"/>
                      </a:lnTo>
                      <a:lnTo>
                        <a:pt x="365" y="873"/>
                      </a:lnTo>
                      <a:lnTo>
                        <a:pt x="363" y="873"/>
                      </a:lnTo>
                      <a:lnTo>
                        <a:pt x="363" y="881"/>
                      </a:lnTo>
                      <a:lnTo>
                        <a:pt x="359" y="881"/>
                      </a:lnTo>
                      <a:lnTo>
                        <a:pt x="359" y="887"/>
                      </a:lnTo>
                      <a:lnTo>
                        <a:pt x="356" y="887"/>
                      </a:lnTo>
                      <a:lnTo>
                        <a:pt x="356" y="895"/>
                      </a:lnTo>
                      <a:lnTo>
                        <a:pt x="356" y="898"/>
                      </a:lnTo>
                      <a:lnTo>
                        <a:pt x="351" y="901"/>
                      </a:lnTo>
                      <a:lnTo>
                        <a:pt x="351" y="904"/>
                      </a:lnTo>
                      <a:lnTo>
                        <a:pt x="347" y="904"/>
                      </a:lnTo>
                      <a:lnTo>
                        <a:pt x="347" y="912"/>
                      </a:lnTo>
                      <a:lnTo>
                        <a:pt x="344" y="912"/>
                      </a:lnTo>
                      <a:lnTo>
                        <a:pt x="344" y="915"/>
                      </a:lnTo>
                      <a:lnTo>
                        <a:pt x="341" y="918"/>
                      </a:lnTo>
                      <a:lnTo>
                        <a:pt x="341" y="926"/>
                      </a:lnTo>
                      <a:lnTo>
                        <a:pt x="338" y="926"/>
                      </a:lnTo>
                      <a:lnTo>
                        <a:pt x="338" y="929"/>
                      </a:lnTo>
                      <a:lnTo>
                        <a:pt x="336" y="932"/>
                      </a:lnTo>
                      <a:lnTo>
                        <a:pt x="336" y="935"/>
                      </a:lnTo>
                      <a:lnTo>
                        <a:pt x="332" y="935"/>
                      </a:lnTo>
                      <a:lnTo>
                        <a:pt x="332" y="943"/>
                      </a:lnTo>
                      <a:lnTo>
                        <a:pt x="329" y="943"/>
                      </a:lnTo>
                      <a:lnTo>
                        <a:pt x="329" y="946"/>
                      </a:lnTo>
                      <a:lnTo>
                        <a:pt x="326" y="949"/>
                      </a:lnTo>
                      <a:lnTo>
                        <a:pt x="326" y="953"/>
                      </a:lnTo>
                      <a:lnTo>
                        <a:pt x="324" y="953"/>
                      </a:lnTo>
                      <a:lnTo>
                        <a:pt x="324" y="960"/>
                      </a:lnTo>
                      <a:lnTo>
                        <a:pt x="320" y="960"/>
                      </a:lnTo>
                      <a:lnTo>
                        <a:pt x="320" y="963"/>
                      </a:lnTo>
                      <a:lnTo>
                        <a:pt x="317" y="966"/>
                      </a:lnTo>
                      <a:lnTo>
                        <a:pt x="317" y="971"/>
                      </a:lnTo>
                      <a:lnTo>
                        <a:pt x="314" y="971"/>
                      </a:lnTo>
                      <a:lnTo>
                        <a:pt x="314" y="977"/>
                      </a:lnTo>
                      <a:lnTo>
                        <a:pt x="312" y="980"/>
                      </a:lnTo>
                      <a:lnTo>
                        <a:pt x="312" y="985"/>
                      </a:lnTo>
                      <a:lnTo>
                        <a:pt x="308" y="985"/>
                      </a:lnTo>
                      <a:lnTo>
                        <a:pt x="308" y="991"/>
                      </a:lnTo>
                      <a:lnTo>
                        <a:pt x="305" y="991"/>
                      </a:lnTo>
                      <a:lnTo>
                        <a:pt x="305" y="994"/>
                      </a:lnTo>
                      <a:lnTo>
                        <a:pt x="299" y="997"/>
                      </a:lnTo>
                      <a:lnTo>
                        <a:pt x="299" y="1002"/>
                      </a:lnTo>
                      <a:lnTo>
                        <a:pt x="299" y="1008"/>
                      </a:lnTo>
                      <a:lnTo>
                        <a:pt x="297" y="1008"/>
                      </a:lnTo>
                      <a:lnTo>
                        <a:pt x="297" y="1016"/>
                      </a:lnTo>
                      <a:lnTo>
                        <a:pt x="293" y="1016"/>
                      </a:lnTo>
                      <a:lnTo>
                        <a:pt x="293" y="1022"/>
                      </a:lnTo>
                      <a:lnTo>
                        <a:pt x="290" y="1022"/>
                      </a:lnTo>
                      <a:lnTo>
                        <a:pt x="290" y="1025"/>
                      </a:lnTo>
                      <a:lnTo>
                        <a:pt x="285" y="1030"/>
                      </a:lnTo>
                      <a:lnTo>
                        <a:pt x="285" y="1036"/>
                      </a:lnTo>
                      <a:lnTo>
                        <a:pt x="281" y="1036"/>
                      </a:lnTo>
                      <a:lnTo>
                        <a:pt x="281" y="1039"/>
                      </a:lnTo>
                      <a:lnTo>
                        <a:pt x="281" y="1042"/>
                      </a:lnTo>
                      <a:lnTo>
                        <a:pt x="278" y="1047"/>
                      </a:lnTo>
                      <a:lnTo>
                        <a:pt x="278" y="1053"/>
                      </a:lnTo>
                      <a:lnTo>
                        <a:pt x="275" y="1053"/>
                      </a:lnTo>
                      <a:lnTo>
                        <a:pt x="275" y="1056"/>
                      </a:lnTo>
                      <a:lnTo>
                        <a:pt x="273" y="1056"/>
                      </a:lnTo>
                      <a:lnTo>
                        <a:pt x="273" y="1064"/>
                      </a:lnTo>
                      <a:lnTo>
                        <a:pt x="266" y="1064"/>
                      </a:lnTo>
                      <a:lnTo>
                        <a:pt x="266" y="1070"/>
                      </a:lnTo>
                      <a:lnTo>
                        <a:pt x="266" y="1074"/>
                      </a:lnTo>
                      <a:lnTo>
                        <a:pt x="260" y="1078"/>
                      </a:lnTo>
                      <a:lnTo>
                        <a:pt x="260" y="1084"/>
                      </a:lnTo>
                      <a:lnTo>
                        <a:pt x="260" y="1087"/>
                      </a:lnTo>
                      <a:lnTo>
                        <a:pt x="258" y="1087"/>
                      </a:lnTo>
                      <a:lnTo>
                        <a:pt x="258" y="1092"/>
                      </a:lnTo>
                      <a:lnTo>
                        <a:pt x="251" y="1095"/>
                      </a:lnTo>
                      <a:lnTo>
                        <a:pt x="251" y="1101"/>
                      </a:lnTo>
                      <a:lnTo>
                        <a:pt x="248" y="1101"/>
                      </a:lnTo>
                      <a:lnTo>
                        <a:pt x="248" y="1105"/>
                      </a:lnTo>
                      <a:lnTo>
                        <a:pt x="248" y="1112"/>
                      </a:lnTo>
                      <a:lnTo>
                        <a:pt x="242" y="1112"/>
                      </a:lnTo>
                      <a:lnTo>
                        <a:pt x="242" y="1119"/>
                      </a:lnTo>
                      <a:lnTo>
                        <a:pt x="239" y="1119"/>
                      </a:lnTo>
                      <a:lnTo>
                        <a:pt x="239" y="1126"/>
                      </a:lnTo>
                      <a:lnTo>
                        <a:pt x="236" y="1126"/>
                      </a:lnTo>
                      <a:lnTo>
                        <a:pt x="236" y="1132"/>
                      </a:lnTo>
                      <a:lnTo>
                        <a:pt x="234" y="1132"/>
                      </a:lnTo>
                      <a:lnTo>
                        <a:pt x="234" y="1136"/>
                      </a:lnTo>
                      <a:lnTo>
                        <a:pt x="234" y="1143"/>
                      </a:lnTo>
                      <a:lnTo>
                        <a:pt x="227" y="1143"/>
                      </a:lnTo>
                      <a:lnTo>
                        <a:pt x="227" y="1150"/>
                      </a:lnTo>
                      <a:lnTo>
                        <a:pt x="224" y="1150"/>
                      </a:lnTo>
                      <a:lnTo>
                        <a:pt x="224" y="1154"/>
                      </a:lnTo>
                      <a:lnTo>
                        <a:pt x="221" y="1154"/>
                      </a:lnTo>
                      <a:lnTo>
                        <a:pt x="221" y="1160"/>
                      </a:lnTo>
                      <a:lnTo>
                        <a:pt x="219" y="1164"/>
                      </a:lnTo>
                      <a:lnTo>
                        <a:pt x="219" y="1168"/>
                      </a:lnTo>
                      <a:lnTo>
                        <a:pt x="170" y="1168"/>
                      </a:lnTo>
                      <a:lnTo>
                        <a:pt x="170" y="1164"/>
                      </a:lnTo>
                      <a:lnTo>
                        <a:pt x="129" y="1164"/>
                      </a:lnTo>
                      <a:lnTo>
                        <a:pt x="129" y="1160"/>
                      </a:lnTo>
                      <a:lnTo>
                        <a:pt x="86" y="1157"/>
                      </a:lnTo>
                      <a:lnTo>
                        <a:pt x="86" y="1154"/>
                      </a:lnTo>
                      <a:lnTo>
                        <a:pt x="44" y="1154"/>
                      </a:lnTo>
                      <a:lnTo>
                        <a:pt x="44" y="1150"/>
                      </a:lnTo>
                      <a:lnTo>
                        <a:pt x="2" y="1146"/>
                      </a:lnTo>
                      <a:lnTo>
                        <a:pt x="2" y="1143"/>
                      </a:lnTo>
                      <a:lnTo>
                        <a:pt x="0" y="1143"/>
                      </a:lnTo>
                    </a:path>
                  </a:pathLst>
                </a:custGeom>
                <a:solidFill>
                  <a:srgbClr val="0AB2FF"/>
                </a:solidFill>
                <a:ln w="9525" cap="rnd">
                  <a:noFill/>
                  <a:round/>
                  <a:headEnd/>
                  <a:tailEnd/>
                </a:ln>
                <a:effectLst/>
              </p:spPr>
              <p:txBody>
                <a:bodyPr/>
                <a:lstStyle/>
                <a:p>
                  <a:endParaRPr lang="en-US"/>
                </a:p>
              </p:txBody>
            </p:sp>
            <p:sp>
              <p:nvSpPr>
                <p:cNvPr id="529478" name="Freeform 70"/>
                <p:cNvSpPr>
                  <a:spLocks/>
                </p:cNvSpPr>
                <p:nvPr/>
              </p:nvSpPr>
              <p:spPr bwMode="auto">
                <a:xfrm>
                  <a:off x="4252" y="1458"/>
                  <a:ext cx="792" cy="1144"/>
                </a:xfrm>
                <a:custGeom>
                  <a:avLst/>
                  <a:gdLst/>
                  <a:ahLst/>
                  <a:cxnLst>
                    <a:cxn ang="0">
                      <a:pos x="15" y="1080"/>
                    </a:cxn>
                    <a:cxn ang="0">
                      <a:pos x="33" y="1049"/>
                    </a:cxn>
                    <a:cxn ang="0">
                      <a:pos x="54" y="1005"/>
                    </a:cxn>
                    <a:cxn ang="0">
                      <a:pos x="72" y="970"/>
                    </a:cxn>
                    <a:cxn ang="0">
                      <a:pos x="90" y="929"/>
                    </a:cxn>
                    <a:cxn ang="0">
                      <a:pos x="111" y="890"/>
                    </a:cxn>
                    <a:cxn ang="0">
                      <a:pos x="129" y="859"/>
                    </a:cxn>
                    <a:cxn ang="0">
                      <a:pos x="147" y="822"/>
                    </a:cxn>
                    <a:cxn ang="0">
                      <a:pos x="162" y="786"/>
                    </a:cxn>
                    <a:cxn ang="0">
                      <a:pos x="180" y="755"/>
                    </a:cxn>
                    <a:cxn ang="0">
                      <a:pos x="199" y="721"/>
                    </a:cxn>
                    <a:cxn ang="0">
                      <a:pos x="216" y="680"/>
                    </a:cxn>
                    <a:cxn ang="0">
                      <a:pos x="238" y="645"/>
                    </a:cxn>
                    <a:cxn ang="0">
                      <a:pos x="255" y="604"/>
                    </a:cxn>
                    <a:cxn ang="0">
                      <a:pos x="277" y="566"/>
                    </a:cxn>
                    <a:cxn ang="0">
                      <a:pos x="294" y="531"/>
                    </a:cxn>
                    <a:cxn ang="0">
                      <a:pos x="312" y="493"/>
                    </a:cxn>
                    <a:cxn ang="0">
                      <a:pos x="328" y="459"/>
                    </a:cxn>
                    <a:cxn ang="0">
                      <a:pos x="346" y="424"/>
                    </a:cxn>
                    <a:cxn ang="0">
                      <a:pos x="363" y="387"/>
                    </a:cxn>
                    <a:cxn ang="0">
                      <a:pos x="385" y="342"/>
                    </a:cxn>
                    <a:cxn ang="0">
                      <a:pos x="409" y="303"/>
                    </a:cxn>
                    <a:cxn ang="0">
                      <a:pos x="427" y="269"/>
                    </a:cxn>
                    <a:cxn ang="0">
                      <a:pos x="444" y="230"/>
                    </a:cxn>
                    <a:cxn ang="0">
                      <a:pos x="460" y="196"/>
                    </a:cxn>
                    <a:cxn ang="0">
                      <a:pos x="478" y="165"/>
                    </a:cxn>
                    <a:cxn ang="0">
                      <a:pos x="496" y="128"/>
                    </a:cxn>
                    <a:cxn ang="0">
                      <a:pos x="511" y="93"/>
                    </a:cxn>
                    <a:cxn ang="0">
                      <a:pos x="529" y="58"/>
                    </a:cxn>
                    <a:cxn ang="0">
                      <a:pos x="550" y="17"/>
                    </a:cxn>
                    <a:cxn ang="0">
                      <a:pos x="784" y="17"/>
                    </a:cxn>
                    <a:cxn ang="0">
                      <a:pos x="761" y="55"/>
                    </a:cxn>
                    <a:cxn ang="0">
                      <a:pos x="742" y="97"/>
                    </a:cxn>
                    <a:cxn ang="0">
                      <a:pos x="722" y="134"/>
                    </a:cxn>
                    <a:cxn ang="0">
                      <a:pos x="703" y="173"/>
                    </a:cxn>
                    <a:cxn ang="0">
                      <a:pos x="688" y="207"/>
                    </a:cxn>
                    <a:cxn ang="0">
                      <a:pos x="670" y="241"/>
                    </a:cxn>
                    <a:cxn ang="0">
                      <a:pos x="649" y="283"/>
                    </a:cxn>
                    <a:cxn ang="0">
                      <a:pos x="631" y="320"/>
                    </a:cxn>
                    <a:cxn ang="0">
                      <a:pos x="607" y="359"/>
                    </a:cxn>
                    <a:cxn ang="0">
                      <a:pos x="592" y="396"/>
                    </a:cxn>
                    <a:cxn ang="0">
                      <a:pos x="574" y="428"/>
                    </a:cxn>
                    <a:cxn ang="0">
                      <a:pos x="556" y="462"/>
                    </a:cxn>
                    <a:cxn ang="0">
                      <a:pos x="541" y="500"/>
                    </a:cxn>
                    <a:cxn ang="0">
                      <a:pos x="517" y="538"/>
                    </a:cxn>
                    <a:cxn ang="0">
                      <a:pos x="499" y="573"/>
                    </a:cxn>
                    <a:cxn ang="0">
                      <a:pos x="481" y="611"/>
                    </a:cxn>
                    <a:cxn ang="0">
                      <a:pos x="466" y="645"/>
                    </a:cxn>
                    <a:cxn ang="0">
                      <a:pos x="448" y="684"/>
                    </a:cxn>
                    <a:cxn ang="0">
                      <a:pos x="427" y="721"/>
                    </a:cxn>
                    <a:cxn ang="0">
                      <a:pos x="406" y="760"/>
                    </a:cxn>
                    <a:cxn ang="0">
                      <a:pos x="388" y="794"/>
                    </a:cxn>
                    <a:cxn ang="0">
                      <a:pos x="373" y="831"/>
                    </a:cxn>
                    <a:cxn ang="0">
                      <a:pos x="355" y="859"/>
                    </a:cxn>
                    <a:cxn ang="0">
                      <a:pos x="336" y="898"/>
                    </a:cxn>
                    <a:cxn ang="0">
                      <a:pos x="316" y="935"/>
                    </a:cxn>
                    <a:cxn ang="0">
                      <a:pos x="297" y="977"/>
                    </a:cxn>
                    <a:cxn ang="0">
                      <a:pos x="280" y="1015"/>
                    </a:cxn>
                    <a:cxn ang="0">
                      <a:pos x="261" y="1053"/>
                    </a:cxn>
                    <a:cxn ang="0">
                      <a:pos x="243" y="1084"/>
                    </a:cxn>
                    <a:cxn ang="0">
                      <a:pos x="228" y="1119"/>
                    </a:cxn>
                    <a:cxn ang="0">
                      <a:pos x="160" y="1139"/>
                    </a:cxn>
                    <a:cxn ang="0">
                      <a:pos x="39" y="1122"/>
                    </a:cxn>
                  </a:cxnLst>
                  <a:rect l="0" t="0" r="r" b="b"/>
                  <a:pathLst>
                    <a:path w="792" h="1144">
                      <a:moveTo>
                        <a:pt x="0" y="1111"/>
                      </a:moveTo>
                      <a:lnTo>
                        <a:pt x="3" y="1108"/>
                      </a:lnTo>
                      <a:lnTo>
                        <a:pt x="3" y="1105"/>
                      </a:lnTo>
                      <a:lnTo>
                        <a:pt x="6" y="1105"/>
                      </a:lnTo>
                      <a:lnTo>
                        <a:pt x="6" y="1098"/>
                      </a:lnTo>
                      <a:lnTo>
                        <a:pt x="9" y="1098"/>
                      </a:lnTo>
                      <a:lnTo>
                        <a:pt x="9" y="1091"/>
                      </a:lnTo>
                      <a:lnTo>
                        <a:pt x="12" y="1091"/>
                      </a:lnTo>
                      <a:lnTo>
                        <a:pt x="12" y="1087"/>
                      </a:lnTo>
                      <a:lnTo>
                        <a:pt x="15" y="1087"/>
                      </a:lnTo>
                      <a:lnTo>
                        <a:pt x="15" y="1080"/>
                      </a:lnTo>
                      <a:lnTo>
                        <a:pt x="18" y="1077"/>
                      </a:lnTo>
                      <a:lnTo>
                        <a:pt x="18" y="1074"/>
                      </a:lnTo>
                      <a:lnTo>
                        <a:pt x="21" y="1074"/>
                      </a:lnTo>
                      <a:lnTo>
                        <a:pt x="21" y="1067"/>
                      </a:lnTo>
                      <a:lnTo>
                        <a:pt x="24" y="1067"/>
                      </a:lnTo>
                      <a:lnTo>
                        <a:pt x="24" y="1063"/>
                      </a:lnTo>
                      <a:lnTo>
                        <a:pt x="27" y="1060"/>
                      </a:lnTo>
                      <a:lnTo>
                        <a:pt x="27" y="1053"/>
                      </a:lnTo>
                      <a:lnTo>
                        <a:pt x="30" y="1053"/>
                      </a:lnTo>
                      <a:lnTo>
                        <a:pt x="30" y="1049"/>
                      </a:lnTo>
                      <a:lnTo>
                        <a:pt x="33" y="1049"/>
                      </a:lnTo>
                      <a:lnTo>
                        <a:pt x="33" y="1042"/>
                      </a:lnTo>
                      <a:lnTo>
                        <a:pt x="39" y="1039"/>
                      </a:lnTo>
                      <a:lnTo>
                        <a:pt x="39" y="1036"/>
                      </a:lnTo>
                      <a:lnTo>
                        <a:pt x="39" y="1032"/>
                      </a:lnTo>
                      <a:lnTo>
                        <a:pt x="45" y="1029"/>
                      </a:lnTo>
                      <a:lnTo>
                        <a:pt x="45" y="1022"/>
                      </a:lnTo>
                      <a:lnTo>
                        <a:pt x="45" y="1018"/>
                      </a:lnTo>
                      <a:lnTo>
                        <a:pt x="48" y="1018"/>
                      </a:lnTo>
                      <a:lnTo>
                        <a:pt x="48" y="1015"/>
                      </a:lnTo>
                      <a:lnTo>
                        <a:pt x="54" y="1011"/>
                      </a:lnTo>
                      <a:lnTo>
                        <a:pt x="54" y="1005"/>
                      </a:lnTo>
                      <a:lnTo>
                        <a:pt x="57" y="1005"/>
                      </a:lnTo>
                      <a:lnTo>
                        <a:pt x="57" y="1001"/>
                      </a:lnTo>
                      <a:lnTo>
                        <a:pt x="57" y="994"/>
                      </a:lnTo>
                      <a:lnTo>
                        <a:pt x="60" y="994"/>
                      </a:lnTo>
                      <a:lnTo>
                        <a:pt x="60" y="987"/>
                      </a:lnTo>
                      <a:lnTo>
                        <a:pt x="63" y="987"/>
                      </a:lnTo>
                      <a:lnTo>
                        <a:pt x="63" y="984"/>
                      </a:lnTo>
                      <a:lnTo>
                        <a:pt x="69" y="980"/>
                      </a:lnTo>
                      <a:lnTo>
                        <a:pt x="69" y="974"/>
                      </a:lnTo>
                      <a:lnTo>
                        <a:pt x="72" y="974"/>
                      </a:lnTo>
                      <a:lnTo>
                        <a:pt x="72" y="970"/>
                      </a:lnTo>
                      <a:lnTo>
                        <a:pt x="72" y="963"/>
                      </a:lnTo>
                      <a:lnTo>
                        <a:pt x="78" y="963"/>
                      </a:lnTo>
                      <a:lnTo>
                        <a:pt x="78" y="956"/>
                      </a:lnTo>
                      <a:lnTo>
                        <a:pt x="78" y="949"/>
                      </a:lnTo>
                      <a:lnTo>
                        <a:pt x="81" y="949"/>
                      </a:lnTo>
                      <a:lnTo>
                        <a:pt x="81" y="946"/>
                      </a:lnTo>
                      <a:lnTo>
                        <a:pt x="87" y="946"/>
                      </a:lnTo>
                      <a:lnTo>
                        <a:pt x="87" y="939"/>
                      </a:lnTo>
                      <a:lnTo>
                        <a:pt x="90" y="939"/>
                      </a:lnTo>
                      <a:lnTo>
                        <a:pt x="90" y="932"/>
                      </a:lnTo>
                      <a:lnTo>
                        <a:pt x="90" y="929"/>
                      </a:lnTo>
                      <a:lnTo>
                        <a:pt x="96" y="925"/>
                      </a:lnTo>
                      <a:lnTo>
                        <a:pt x="96" y="921"/>
                      </a:lnTo>
                      <a:lnTo>
                        <a:pt x="99" y="921"/>
                      </a:lnTo>
                      <a:lnTo>
                        <a:pt x="99" y="915"/>
                      </a:lnTo>
                      <a:lnTo>
                        <a:pt x="102" y="912"/>
                      </a:lnTo>
                      <a:lnTo>
                        <a:pt x="102" y="908"/>
                      </a:lnTo>
                      <a:lnTo>
                        <a:pt x="106" y="908"/>
                      </a:lnTo>
                      <a:lnTo>
                        <a:pt x="106" y="904"/>
                      </a:lnTo>
                      <a:lnTo>
                        <a:pt x="106" y="898"/>
                      </a:lnTo>
                      <a:lnTo>
                        <a:pt x="111" y="894"/>
                      </a:lnTo>
                      <a:lnTo>
                        <a:pt x="111" y="890"/>
                      </a:lnTo>
                      <a:lnTo>
                        <a:pt x="114" y="890"/>
                      </a:lnTo>
                      <a:lnTo>
                        <a:pt x="114" y="884"/>
                      </a:lnTo>
                      <a:lnTo>
                        <a:pt x="117" y="884"/>
                      </a:lnTo>
                      <a:lnTo>
                        <a:pt x="117" y="881"/>
                      </a:lnTo>
                      <a:lnTo>
                        <a:pt x="120" y="876"/>
                      </a:lnTo>
                      <a:lnTo>
                        <a:pt x="120" y="873"/>
                      </a:lnTo>
                      <a:lnTo>
                        <a:pt x="123" y="873"/>
                      </a:lnTo>
                      <a:lnTo>
                        <a:pt x="123" y="867"/>
                      </a:lnTo>
                      <a:lnTo>
                        <a:pt x="126" y="863"/>
                      </a:lnTo>
                      <a:lnTo>
                        <a:pt x="126" y="859"/>
                      </a:lnTo>
                      <a:lnTo>
                        <a:pt x="129" y="859"/>
                      </a:lnTo>
                      <a:lnTo>
                        <a:pt x="129" y="856"/>
                      </a:lnTo>
                      <a:lnTo>
                        <a:pt x="133" y="856"/>
                      </a:lnTo>
                      <a:lnTo>
                        <a:pt x="133" y="850"/>
                      </a:lnTo>
                      <a:lnTo>
                        <a:pt x="135" y="845"/>
                      </a:lnTo>
                      <a:lnTo>
                        <a:pt x="135" y="842"/>
                      </a:lnTo>
                      <a:lnTo>
                        <a:pt x="138" y="842"/>
                      </a:lnTo>
                      <a:lnTo>
                        <a:pt x="138" y="836"/>
                      </a:lnTo>
                      <a:lnTo>
                        <a:pt x="138" y="831"/>
                      </a:lnTo>
                      <a:lnTo>
                        <a:pt x="145" y="828"/>
                      </a:lnTo>
                      <a:lnTo>
                        <a:pt x="145" y="822"/>
                      </a:lnTo>
                      <a:lnTo>
                        <a:pt x="147" y="822"/>
                      </a:lnTo>
                      <a:lnTo>
                        <a:pt x="147" y="819"/>
                      </a:lnTo>
                      <a:lnTo>
                        <a:pt x="150" y="814"/>
                      </a:lnTo>
                      <a:lnTo>
                        <a:pt x="150" y="811"/>
                      </a:lnTo>
                      <a:lnTo>
                        <a:pt x="153" y="811"/>
                      </a:lnTo>
                      <a:lnTo>
                        <a:pt x="153" y="805"/>
                      </a:lnTo>
                      <a:lnTo>
                        <a:pt x="156" y="805"/>
                      </a:lnTo>
                      <a:lnTo>
                        <a:pt x="156" y="800"/>
                      </a:lnTo>
                      <a:lnTo>
                        <a:pt x="160" y="797"/>
                      </a:lnTo>
                      <a:lnTo>
                        <a:pt x="160" y="791"/>
                      </a:lnTo>
                      <a:lnTo>
                        <a:pt x="162" y="791"/>
                      </a:lnTo>
                      <a:lnTo>
                        <a:pt x="162" y="786"/>
                      </a:lnTo>
                      <a:lnTo>
                        <a:pt x="165" y="786"/>
                      </a:lnTo>
                      <a:lnTo>
                        <a:pt x="165" y="783"/>
                      </a:lnTo>
                      <a:lnTo>
                        <a:pt x="168" y="780"/>
                      </a:lnTo>
                      <a:lnTo>
                        <a:pt x="168" y="774"/>
                      </a:lnTo>
                      <a:lnTo>
                        <a:pt x="172" y="774"/>
                      </a:lnTo>
                      <a:lnTo>
                        <a:pt x="172" y="769"/>
                      </a:lnTo>
                      <a:lnTo>
                        <a:pt x="174" y="769"/>
                      </a:lnTo>
                      <a:lnTo>
                        <a:pt x="174" y="766"/>
                      </a:lnTo>
                      <a:lnTo>
                        <a:pt x="177" y="763"/>
                      </a:lnTo>
                      <a:lnTo>
                        <a:pt x="177" y="755"/>
                      </a:lnTo>
                      <a:lnTo>
                        <a:pt x="180" y="755"/>
                      </a:lnTo>
                      <a:lnTo>
                        <a:pt x="180" y="752"/>
                      </a:lnTo>
                      <a:lnTo>
                        <a:pt x="184" y="749"/>
                      </a:lnTo>
                      <a:lnTo>
                        <a:pt x="184" y="742"/>
                      </a:lnTo>
                      <a:lnTo>
                        <a:pt x="187" y="742"/>
                      </a:lnTo>
                      <a:lnTo>
                        <a:pt x="187" y="738"/>
                      </a:lnTo>
                      <a:lnTo>
                        <a:pt x="189" y="738"/>
                      </a:lnTo>
                      <a:lnTo>
                        <a:pt x="189" y="732"/>
                      </a:lnTo>
                      <a:lnTo>
                        <a:pt x="195" y="732"/>
                      </a:lnTo>
                      <a:lnTo>
                        <a:pt x="195" y="724"/>
                      </a:lnTo>
                      <a:lnTo>
                        <a:pt x="195" y="721"/>
                      </a:lnTo>
                      <a:lnTo>
                        <a:pt x="199" y="721"/>
                      </a:lnTo>
                      <a:lnTo>
                        <a:pt x="199" y="715"/>
                      </a:lnTo>
                      <a:lnTo>
                        <a:pt x="201" y="715"/>
                      </a:lnTo>
                      <a:lnTo>
                        <a:pt x="201" y="707"/>
                      </a:lnTo>
                      <a:lnTo>
                        <a:pt x="204" y="707"/>
                      </a:lnTo>
                      <a:lnTo>
                        <a:pt x="204" y="701"/>
                      </a:lnTo>
                      <a:lnTo>
                        <a:pt x="211" y="701"/>
                      </a:lnTo>
                      <a:lnTo>
                        <a:pt x="211" y="693"/>
                      </a:lnTo>
                      <a:lnTo>
                        <a:pt x="214" y="693"/>
                      </a:lnTo>
                      <a:lnTo>
                        <a:pt x="214" y="690"/>
                      </a:lnTo>
                      <a:lnTo>
                        <a:pt x="214" y="684"/>
                      </a:lnTo>
                      <a:lnTo>
                        <a:pt x="216" y="680"/>
                      </a:lnTo>
                      <a:lnTo>
                        <a:pt x="216" y="676"/>
                      </a:lnTo>
                      <a:lnTo>
                        <a:pt x="219" y="676"/>
                      </a:lnTo>
                      <a:lnTo>
                        <a:pt x="219" y="673"/>
                      </a:lnTo>
                      <a:lnTo>
                        <a:pt x="222" y="673"/>
                      </a:lnTo>
                      <a:lnTo>
                        <a:pt x="222" y="666"/>
                      </a:lnTo>
                      <a:lnTo>
                        <a:pt x="228" y="662"/>
                      </a:lnTo>
                      <a:lnTo>
                        <a:pt x="228" y="659"/>
                      </a:lnTo>
                      <a:lnTo>
                        <a:pt x="228" y="652"/>
                      </a:lnTo>
                      <a:lnTo>
                        <a:pt x="234" y="652"/>
                      </a:lnTo>
                      <a:lnTo>
                        <a:pt x="234" y="645"/>
                      </a:lnTo>
                      <a:lnTo>
                        <a:pt x="238" y="645"/>
                      </a:lnTo>
                      <a:lnTo>
                        <a:pt x="238" y="642"/>
                      </a:lnTo>
                      <a:lnTo>
                        <a:pt x="238" y="635"/>
                      </a:lnTo>
                      <a:lnTo>
                        <a:pt x="243" y="631"/>
                      </a:lnTo>
                      <a:lnTo>
                        <a:pt x="243" y="628"/>
                      </a:lnTo>
                      <a:lnTo>
                        <a:pt x="246" y="628"/>
                      </a:lnTo>
                      <a:lnTo>
                        <a:pt x="246" y="625"/>
                      </a:lnTo>
                      <a:lnTo>
                        <a:pt x="246" y="618"/>
                      </a:lnTo>
                      <a:lnTo>
                        <a:pt x="253" y="614"/>
                      </a:lnTo>
                      <a:lnTo>
                        <a:pt x="253" y="611"/>
                      </a:lnTo>
                      <a:lnTo>
                        <a:pt x="255" y="611"/>
                      </a:lnTo>
                      <a:lnTo>
                        <a:pt x="255" y="604"/>
                      </a:lnTo>
                      <a:lnTo>
                        <a:pt x="255" y="600"/>
                      </a:lnTo>
                      <a:lnTo>
                        <a:pt x="261" y="597"/>
                      </a:lnTo>
                      <a:lnTo>
                        <a:pt x="261" y="590"/>
                      </a:lnTo>
                      <a:lnTo>
                        <a:pt x="261" y="587"/>
                      </a:lnTo>
                      <a:lnTo>
                        <a:pt x="268" y="583"/>
                      </a:lnTo>
                      <a:lnTo>
                        <a:pt x="268" y="580"/>
                      </a:lnTo>
                      <a:lnTo>
                        <a:pt x="270" y="580"/>
                      </a:lnTo>
                      <a:lnTo>
                        <a:pt x="270" y="573"/>
                      </a:lnTo>
                      <a:lnTo>
                        <a:pt x="273" y="573"/>
                      </a:lnTo>
                      <a:lnTo>
                        <a:pt x="273" y="569"/>
                      </a:lnTo>
                      <a:lnTo>
                        <a:pt x="277" y="566"/>
                      </a:lnTo>
                      <a:lnTo>
                        <a:pt x="277" y="559"/>
                      </a:lnTo>
                      <a:lnTo>
                        <a:pt x="280" y="559"/>
                      </a:lnTo>
                      <a:lnTo>
                        <a:pt x="280" y="555"/>
                      </a:lnTo>
                      <a:lnTo>
                        <a:pt x="280" y="552"/>
                      </a:lnTo>
                      <a:lnTo>
                        <a:pt x="285" y="549"/>
                      </a:lnTo>
                      <a:lnTo>
                        <a:pt x="285" y="542"/>
                      </a:lnTo>
                      <a:lnTo>
                        <a:pt x="289" y="542"/>
                      </a:lnTo>
                      <a:lnTo>
                        <a:pt x="289" y="538"/>
                      </a:lnTo>
                      <a:lnTo>
                        <a:pt x="292" y="535"/>
                      </a:lnTo>
                      <a:lnTo>
                        <a:pt x="292" y="531"/>
                      </a:lnTo>
                      <a:lnTo>
                        <a:pt x="294" y="531"/>
                      </a:lnTo>
                      <a:lnTo>
                        <a:pt x="294" y="524"/>
                      </a:lnTo>
                      <a:lnTo>
                        <a:pt x="294" y="521"/>
                      </a:lnTo>
                      <a:lnTo>
                        <a:pt x="300" y="518"/>
                      </a:lnTo>
                      <a:lnTo>
                        <a:pt x="300" y="514"/>
                      </a:lnTo>
                      <a:lnTo>
                        <a:pt x="304" y="514"/>
                      </a:lnTo>
                      <a:lnTo>
                        <a:pt x="304" y="507"/>
                      </a:lnTo>
                      <a:lnTo>
                        <a:pt x="307" y="507"/>
                      </a:lnTo>
                      <a:lnTo>
                        <a:pt x="307" y="500"/>
                      </a:lnTo>
                      <a:lnTo>
                        <a:pt x="309" y="500"/>
                      </a:lnTo>
                      <a:lnTo>
                        <a:pt x="309" y="493"/>
                      </a:lnTo>
                      <a:lnTo>
                        <a:pt x="312" y="493"/>
                      </a:lnTo>
                      <a:lnTo>
                        <a:pt x="312" y="490"/>
                      </a:lnTo>
                      <a:lnTo>
                        <a:pt x="316" y="486"/>
                      </a:lnTo>
                      <a:lnTo>
                        <a:pt x="316" y="483"/>
                      </a:lnTo>
                      <a:lnTo>
                        <a:pt x="319" y="483"/>
                      </a:lnTo>
                      <a:lnTo>
                        <a:pt x="319" y="476"/>
                      </a:lnTo>
                      <a:lnTo>
                        <a:pt x="321" y="476"/>
                      </a:lnTo>
                      <a:lnTo>
                        <a:pt x="321" y="469"/>
                      </a:lnTo>
                      <a:lnTo>
                        <a:pt x="324" y="469"/>
                      </a:lnTo>
                      <a:lnTo>
                        <a:pt x="324" y="462"/>
                      </a:lnTo>
                      <a:lnTo>
                        <a:pt x="328" y="462"/>
                      </a:lnTo>
                      <a:lnTo>
                        <a:pt x="328" y="459"/>
                      </a:lnTo>
                      <a:lnTo>
                        <a:pt x="331" y="459"/>
                      </a:lnTo>
                      <a:lnTo>
                        <a:pt x="331" y="452"/>
                      </a:lnTo>
                      <a:lnTo>
                        <a:pt x="336" y="449"/>
                      </a:lnTo>
                      <a:lnTo>
                        <a:pt x="336" y="445"/>
                      </a:lnTo>
                      <a:lnTo>
                        <a:pt x="336" y="441"/>
                      </a:lnTo>
                      <a:lnTo>
                        <a:pt x="339" y="441"/>
                      </a:lnTo>
                      <a:lnTo>
                        <a:pt x="339" y="435"/>
                      </a:lnTo>
                      <a:lnTo>
                        <a:pt x="343" y="431"/>
                      </a:lnTo>
                      <a:lnTo>
                        <a:pt x="343" y="428"/>
                      </a:lnTo>
                      <a:lnTo>
                        <a:pt x="346" y="428"/>
                      </a:lnTo>
                      <a:lnTo>
                        <a:pt x="346" y="424"/>
                      </a:lnTo>
                      <a:lnTo>
                        <a:pt x="351" y="421"/>
                      </a:lnTo>
                      <a:lnTo>
                        <a:pt x="351" y="414"/>
                      </a:lnTo>
                      <a:lnTo>
                        <a:pt x="351" y="410"/>
                      </a:lnTo>
                      <a:lnTo>
                        <a:pt x="355" y="410"/>
                      </a:lnTo>
                      <a:lnTo>
                        <a:pt x="355" y="404"/>
                      </a:lnTo>
                      <a:lnTo>
                        <a:pt x="358" y="400"/>
                      </a:lnTo>
                      <a:lnTo>
                        <a:pt x="358" y="396"/>
                      </a:lnTo>
                      <a:lnTo>
                        <a:pt x="361" y="396"/>
                      </a:lnTo>
                      <a:lnTo>
                        <a:pt x="361" y="390"/>
                      </a:lnTo>
                      <a:lnTo>
                        <a:pt x="363" y="390"/>
                      </a:lnTo>
                      <a:lnTo>
                        <a:pt x="363" y="387"/>
                      </a:lnTo>
                      <a:lnTo>
                        <a:pt x="370" y="383"/>
                      </a:lnTo>
                      <a:lnTo>
                        <a:pt x="370" y="376"/>
                      </a:lnTo>
                      <a:lnTo>
                        <a:pt x="370" y="373"/>
                      </a:lnTo>
                      <a:lnTo>
                        <a:pt x="375" y="373"/>
                      </a:lnTo>
                      <a:lnTo>
                        <a:pt x="375" y="365"/>
                      </a:lnTo>
                      <a:lnTo>
                        <a:pt x="375" y="359"/>
                      </a:lnTo>
                      <a:lnTo>
                        <a:pt x="378" y="359"/>
                      </a:lnTo>
                      <a:lnTo>
                        <a:pt x="378" y="356"/>
                      </a:lnTo>
                      <a:lnTo>
                        <a:pt x="385" y="352"/>
                      </a:lnTo>
                      <a:lnTo>
                        <a:pt x="385" y="348"/>
                      </a:lnTo>
                      <a:lnTo>
                        <a:pt x="385" y="342"/>
                      </a:lnTo>
                      <a:lnTo>
                        <a:pt x="388" y="342"/>
                      </a:lnTo>
                      <a:lnTo>
                        <a:pt x="388" y="338"/>
                      </a:lnTo>
                      <a:lnTo>
                        <a:pt x="394" y="334"/>
                      </a:lnTo>
                      <a:lnTo>
                        <a:pt x="394" y="331"/>
                      </a:lnTo>
                      <a:lnTo>
                        <a:pt x="394" y="325"/>
                      </a:lnTo>
                      <a:lnTo>
                        <a:pt x="400" y="320"/>
                      </a:lnTo>
                      <a:lnTo>
                        <a:pt x="400" y="317"/>
                      </a:lnTo>
                      <a:lnTo>
                        <a:pt x="402" y="317"/>
                      </a:lnTo>
                      <a:lnTo>
                        <a:pt x="402" y="311"/>
                      </a:lnTo>
                      <a:lnTo>
                        <a:pt x="402" y="307"/>
                      </a:lnTo>
                      <a:lnTo>
                        <a:pt x="409" y="303"/>
                      </a:lnTo>
                      <a:lnTo>
                        <a:pt x="409" y="300"/>
                      </a:lnTo>
                      <a:lnTo>
                        <a:pt x="412" y="300"/>
                      </a:lnTo>
                      <a:lnTo>
                        <a:pt x="412" y="294"/>
                      </a:lnTo>
                      <a:lnTo>
                        <a:pt x="415" y="294"/>
                      </a:lnTo>
                      <a:lnTo>
                        <a:pt x="415" y="286"/>
                      </a:lnTo>
                      <a:lnTo>
                        <a:pt x="417" y="286"/>
                      </a:lnTo>
                      <a:lnTo>
                        <a:pt x="417" y="283"/>
                      </a:lnTo>
                      <a:lnTo>
                        <a:pt x="417" y="275"/>
                      </a:lnTo>
                      <a:lnTo>
                        <a:pt x="421" y="275"/>
                      </a:lnTo>
                      <a:lnTo>
                        <a:pt x="421" y="269"/>
                      </a:lnTo>
                      <a:lnTo>
                        <a:pt x="427" y="269"/>
                      </a:lnTo>
                      <a:lnTo>
                        <a:pt x="427" y="263"/>
                      </a:lnTo>
                      <a:lnTo>
                        <a:pt x="429" y="263"/>
                      </a:lnTo>
                      <a:lnTo>
                        <a:pt x="429" y="258"/>
                      </a:lnTo>
                      <a:lnTo>
                        <a:pt x="433" y="255"/>
                      </a:lnTo>
                      <a:lnTo>
                        <a:pt x="433" y="249"/>
                      </a:lnTo>
                      <a:lnTo>
                        <a:pt x="436" y="249"/>
                      </a:lnTo>
                      <a:lnTo>
                        <a:pt x="436" y="244"/>
                      </a:lnTo>
                      <a:lnTo>
                        <a:pt x="436" y="238"/>
                      </a:lnTo>
                      <a:lnTo>
                        <a:pt x="442" y="238"/>
                      </a:lnTo>
                      <a:lnTo>
                        <a:pt x="442" y="230"/>
                      </a:lnTo>
                      <a:lnTo>
                        <a:pt x="444" y="230"/>
                      </a:lnTo>
                      <a:lnTo>
                        <a:pt x="444" y="227"/>
                      </a:lnTo>
                      <a:lnTo>
                        <a:pt x="448" y="227"/>
                      </a:lnTo>
                      <a:lnTo>
                        <a:pt x="448" y="221"/>
                      </a:lnTo>
                      <a:lnTo>
                        <a:pt x="451" y="218"/>
                      </a:lnTo>
                      <a:lnTo>
                        <a:pt x="451" y="213"/>
                      </a:lnTo>
                      <a:lnTo>
                        <a:pt x="454" y="213"/>
                      </a:lnTo>
                      <a:lnTo>
                        <a:pt x="454" y="210"/>
                      </a:lnTo>
                      <a:lnTo>
                        <a:pt x="456" y="207"/>
                      </a:lnTo>
                      <a:lnTo>
                        <a:pt x="456" y="199"/>
                      </a:lnTo>
                      <a:lnTo>
                        <a:pt x="460" y="199"/>
                      </a:lnTo>
                      <a:lnTo>
                        <a:pt x="460" y="196"/>
                      </a:lnTo>
                      <a:lnTo>
                        <a:pt x="463" y="196"/>
                      </a:lnTo>
                      <a:lnTo>
                        <a:pt x="463" y="193"/>
                      </a:lnTo>
                      <a:lnTo>
                        <a:pt x="466" y="190"/>
                      </a:lnTo>
                      <a:lnTo>
                        <a:pt x="466" y="182"/>
                      </a:lnTo>
                      <a:lnTo>
                        <a:pt x="469" y="182"/>
                      </a:lnTo>
                      <a:lnTo>
                        <a:pt x="469" y="179"/>
                      </a:lnTo>
                      <a:lnTo>
                        <a:pt x="472" y="179"/>
                      </a:lnTo>
                      <a:lnTo>
                        <a:pt x="472" y="173"/>
                      </a:lnTo>
                      <a:lnTo>
                        <a:pt x="475" y="173"/>
                      </a:lnTo>
                      <a:lnTo>
                        <a:pt x="475" y="165"/>
                      </a:lnTo>
                      <a:lnTo>
                        <a:pt x="478" y="165"/>
                      </a:lnTo>
                      <a:lnTo>
                        <a:pt x="478" y="159"/>
                      </a:lnTo>
                      <a:lnTo>
                        <a:pt x="481" y="159"/>
                      </a:lnTo>
                      <a:lnTo>
                        <a:pt x="481" y="151"/>
                      </a:lnTo>
                      <a:lnTo>
                        <a:pt x="483" y="151"/>
                      </a:lnTo>
                      <a:lnTo>
                        <a:pt x="483" y="148"/>
                      </a:lnTo>
                      <a:lnTo>
                        <a:pt x="487" y="148"/>
                      </a:lnTo>
                      <a:lnTo>
                        <a:pt x="487" y="141"/>
                      </a:lnTo>
                      <a:lnTo>
                        <a:pt x="493" y="141"/>
                      </a:lnTo>
                      <a:lnTo>
                        <a:pt x="493" y="134"/>
                      </a:lnTo>
                      <a:lnTo>
                        <a:pt x="493" y="128"/>
                      </a:lnTo>
                      <a:lnTo>
                        <a:pt x="496" y="128"/>
                      </a:lnTo>
                      <a:lnTo>
                        <a:pt x="496" y="124"/>
                      </a:lnTo>
                      <a:lnTo>
                        <a:pt x="499" y="120"/>
                      </a:lnTo>
                      <a:lnTo>
                        <a:pt x="499" y="117"/>
                      </a:lnTo>
                      <a:lnTo>
                        <a:pt x="502" y="117"/>
                      </a:lnTo>
                      <a:lnTo>
                        <a:pt x="502" y="110"/>
                      </a:lnTo>
                      <a:lnTo>
                        <a:pt x="505" y="110"/>
                      </a:lnTo>
                      <a:lnTo>
                        <a:pt x="505" y="106"/>
                      </a:lnTo>
                      <a:lnTo>
                        <a:pt x="508" y="103"/>
                      </a:lnTo>
                      <a:lnTo>
                        <a:pt x="508" y="100"/>
                      </a:lnTo>
                      <a:lnTo>
                        <a:pt x="511" y="100"/>
                      </a:lnTo>
                      <a:lnTo>
                        <a:pt x="511" y="93"/>
                      </a:lnTo>
                      <a:lnTo>
                        <a:pt x="514" y="89"/>
                      </a:lnTo>
                      <a:lnTo>
                        <a:pt x="514" y="86"/>
                      </a:lnTo>
                      <a:lnTo>
                        <a:pt x="517" y="86"/>
                      </a:lnTo>
                      <a:lnTo>
                        <a:pt x="517" y="79"/>
                      </a:lnTo>
                      <a:lnTo>
                        <a:pt x="520" y="79"/>
                      </a:lnTo>
                      <a:lnTo>
                        <a:pt x="520" y="75"/>
                      </a:lnTo>
                      <a:lnTo>
                        <a:pt x="526" y="72"/>
                      </a:lnTo>
                      <a:lnTo>
                        <a:pt x="526" y="69"/>
                      </a:lnTo>
                      <a:lnTo>
                        <a:pt x="526" y="62"/>
                      </a:lnTo>
                      <a:lnTo>
                        <a:pt x="529" y="62"/>
                      </a:lnTo>
                      <a:lnTo>
                        <a:pt x="529" y="58"/>
                      </a:lnTo>
                      <a:lnTo>
                        <a:pt x="532" y="55"/>
                      </a:lnTo>
                      <a:lnTo>
                        <a:pt x="532" y="52"/>
                      </a:lnTo>
                      <a:lnTo>
                        <a:pt x="535" y="52"/>
                      </a:lnTo>
                      <a:lnTo>
                        <a:pt x="535" y="44"/>
                      </a:lnTo>
                      <a:lnTo>
                        <a:pt x="541" y="41"/>
                      </a:lnTo>
                      <a:lnTo>
                        <a:pt x="541" y="38"/>
                      </a:lnTo>
                      <a:lnTo>
                        <a:pt x="544" y="38"/>
                      </a:lnTo>
                      <a:lnTo>
                        <a:pt x="544" y="31"/>
                      </a:lnTo>
                      <a:lnTo>
                        <a:pt x="544" y="27"/>
                      </a:lnTo>
                      <a:lnTo>
                        <a:pt x="550" y="24"/>
                      </a:lnTo>
                      <a:lnTo>
                        <a:pt x="550" y="17"/>
                      </a:lnTo>
                      <a:lnTo>
                        <a:pt x="553" y="17"/>
                      </a:lnTo>
                      <a:lnTo>
                        <a:pt x="553" y="13"/>
                      </a:lnTo>
                      <a:lnTo>
                        <a:pt x="553" y="10"/>
                      </a:lnTo>
                      <a:lnTo>
                        <a:pt x="559" y="7"/>
                      </a:lnTo>
                      <a:lnTo>
                        <a:pt x="559" y="0"/>
                      </a:lnTo>
                      <a:lnTo>
                        <a:pt x="791" y="0"/>
                      </a:lnTo>
                      <a:lnTo>
                        <a:pt x="791" y="3"/>
                      </a:lnTo>
                      <a:lnTo>
                        <a:pt x="788" y="7"/>
                      </a:lnTo>
                      <a:lnTo>
                        <a:pt x="788" y="10"/>
                      </a:lnTo>
                      <a:lnTo>
                        <a:pt x="784" y="10"/>
                      </a:lnTo>
                      <a:lnTo>
                        <a:pt x="784" y="17"/>
                      </a:lnTo>
                      <a:lnTo>
                        <a:pt x="778" y="17"/>
                      </a:lnTo>
                      <a:lnTo>
                        <a:pt x="778" y="24"/>
                      </a:lnTo>
                      <a:lnTo>
                        <a:pt x="778" y="31"/>
                      </a:lnTo>
                      <a:lnTo>
                        <a:pt x="776" y="31"/>
                      </a:lnTo>
                      <a:lnTo>
                        <a:pt x="776" y="34"/>
                      </a:lnTo>
                      <a:lnTo>
                        <a:pt x="769" y="38"/>
                      </a:lnTo>
                      <a:lnTo>
                        <a:pt x="769" y="41"/>
                      </a:lnTo>
                      <a:lnTo>
                        <a:pt x="769" y="48"/>
                      </a:lnTo>
                      <a:lnTo>
                        <a:pt x="766" y="48"/>
                      </a:lnTo>
                      <a:lnTo>
                        <a:pt x="766" y="52"/>
                      </a:lnTo>
                      <a:lnTo>
                        <a:pt x="761" y="55"/>
                      </a:lnTo>
                      <a:lnTo>
                        <a:pt x="761" y="58"/>
                      </a:lnTo>
                      <a:lnTo>
                        <a:pt x="761" y="65"/>
                      </a:lnTo>
                      <a:lnTo>
                        <a:pt x="754" y="69"/>
                      </a:lnTo>
                      <a:lnTo>
                        <a:pt x="754" y="72"/>
                      </a:lnTo>
                      <a:lnTo>
                        <a:pt x="751" y="72"/>
                      </a:lnTo>
                      <a:lnTo>
                        <a:pt x="751" y="79"/>
                      </a:lnTo>
                      <a:lnTo>
                        <a:pt x="751" y="83"/>
                      </a:lnTo>
                      <a:lnTo>
                        <a:pt x="745" y="86"/>
                      </a:lnTo>
                      <a:lnTo>
                        <a:pt x="745" y="89"/>
                      </a:lnTo>
                      <a:lnTo>
                        <a:pt x="745" y="97"/>
                      </a:lnTo>
                      <a:lnTo>
                        <a:pt x="742" y="97"/>
                      </a:lnTo>
                      <a:lnTo>
                        <a:pt x="742" y="103"/>
                      </a:lnTo>
                      <a:lnTo>
                        <a:pt x="737" y="103"/>
                      </a:lnTo>
                      <a:lnTo>
                        <a:pt x="737" y="106"/>
                      </a:lnTo>
                      <a:lnTo>
                        <a:pt x="734" y="106"/>
                      </a:lnTo>
                      <a:lnTo>
                        <a:pt x="734" y="114"/>
                      </a:lnTo>
                      <a:lnTo>
                        <a:pt x="730" y="117"/>
                      </a:lnTo>
                      <a:lnTo>
                        <a:pt x="730" y="120"/>
                      </a:lnTo>
                      <a:lnTo>
                        <a:pt x="727" y="120"/>
                      </a:lnTo>
                      <a:lnTo>
                        <a:pt x="727" y="128"/>
                      </a:lnTo>
                      <a:lnTo>
                        <a:pt x="727" y="131"/>
                      </a:lnTo>
                      <a:lnTo>
                        <a:pt x="722" y="134"/>
                      </a:lnTo>
                      <a:lnTo>
                        <a:pt x="722" y="141"/>
                      </a:lnTo>
                      <a:lnTo>
                        <a:pt x="718" y="141"/>
                      </a:lnTo>
                      <a:lnTo>
                        <a:pt x="718" y="145"/>
                      </a:lnTo>
                      <a:lnTo>
                        <a:pt x="715" y="148"/>
                      </a:lnTo>
                      <a:lnTo>
                        <a:pt x="715" y="151"/>
                      </a:lnTo>
                      <a:lnTo>
                        <a:pt x="712" y="151"/>
                      </a:lnTo>
                      <a:lnTo>
                        <a:pt x="712" y="159"/>
                      </a:lnTo>
                      <a:lnTo>
                        <a:pt x="712" y="162"/>
                      </a:lnTo>
                      <a:lnTo>
                        <a:pt x="706" y="165"/>
                      </a:lnTo>
                      <a:lnTo>
                        <a:pt x="706" y="173"/>
                      </a:lnTo>
                      <a:lnTo>
                        <a:pt x="703" y="173"/>
                      </a:lnTo>
                      <a:lnTo>
                        <a:pt x="703" y="176"/>
                      </a:lnTo>
                      <a:lnTo>
                        <a:pt x="700" y="176"/>
                      </a:lnTo>
                      <a:lnTo>
                        <a:pt x="700" y="179"/>
                      </a:lnTo>
                      <a:lnTo>
                        <a:pt x="697" y="182"/>
                      </a:lnTo>
                      <a:lnTo>
                        <a:pt x="697" y="190"/>
                      </a:lnTo>
                      <a:lnTo>
                        <a:pt x="695" y="190"/>
                      </a:lnTo>
                      <a:lnTo>
                        <a:pt x="695" y="193"/>
                      </a:lnTo>
                      <a:lnTo>
                        <a:pt x="691" y="196"/>
                      </a:lnTo>
                      <a:lnTo>
                        <a:pt x="691" y="199"/>
                      </a:lnTo>
                      <a:lnTo>
                        <a:pt x="688" y="199"/>
                      </a:lnTo>
                      <a:lnTo>
                        <a:pt x="688" y="207"/>
                      </a:lnTo>
                      <a:lnTo>
                        <a:pt x="685" y="207"/>
                      </a:lnTo>
                      <a:lnTo>
                        <a:pt x="685" y="210"/>
                      </a:lnTo>
                      <a:lnTo>
                        <a:pt x="683" y="213"/>
                      </a:lnTo>
                      <a:lnTo>
                        <a:pt x="683" y="218"/>
                      </a:lnTo>
                      <a:lnTo>
                        <a:pt x="679" y="218"/>
                      </a:lnTo>
                      <a:lnTo>
                        <a:pt x="679" y="224"/>
                      </a:lnTo>
                      <a:lnTo>
                        <a:pt x="676" y="224"/>
                      </a:lnTo>
                      <a:lnTo>
                        <a:pt x="676" y="230"/>
                      </a:lnTo>
                      <a:lnTo>
                        <a:pt x="670" y="230"/>
                      </a:lnTo>
                      <a:lnTo>
                        <a:pt x="670" y="238"/>
                      </a:lnTo>
                      <a:lnTo>
                        <a:pt x="670" y="241"/>
                      </a:lnTo>
                      <a:lnTo>
                        <a:pt x="667" y="244"/>
                      </a:lnTo>
                      <a:lnTo>
                        <a:pt x="667" y="249"/>
                      </a:lnTo>
                      <a:lnTo>
                        <a:pt x="664" y="249"/>
                      </a:lnTo>
                      <a:lnTo>
                        <a:pt x="664" y="255"/>
                      </a:lnTo>
                      <a:lnTo>
                        <a:pt x="661" y="255"/>
                      </a:lnTo>
                      <a:lnTo>
                        <a:pt x="661" y="263"/>
                      </a:lnTo>
                      <a:lnTo>
                        <a:pt x="656" y="263"/>
                      </a:lnTo>
                      <a:lnTo>
                        <a:pt x="656" y="269"/>
                      </a:lnTo>
                      <a:lnTo>
                        <a:pt x="656" y="272"/>
                      </a:lnTo>
                      <a:lnTo>
                        <a:pt x="649" y="275"/>
                      </a:lnTo>
                      <a:lnTo>
                        <a:pt x="649" y="283"/>
                      </a:lnTo>
                      <a:lnTo>
                        <a:pt x="649" y="286"/>
                      </a:lnTo>
                      <a:lnTo>
                        <a:pt x="646" y="286"/>
                      </a:lnTo>
                      <a:lnTo>
                        <a:pt x="646" y="289"/>
                      </a:lnTo>
                      <a:lnTo>
                        <a:pt x="640" y="294"/>
                      </a:lnTo>
                      <a:lnTo>
                        <a:pt x="640" y="300"/>
                      </a:lnTo>
                      <a:lnTo>
                        <a:pt x="637" y="300"/>
                      </a:lnTo>
                      <a:lnTo>
                        <a:pt x="637" y="303"/>
                      </a:lnTo>
                      <a:lnTo>
                        <a:pt x="637" y="307"/>
                      </a:lnTo>
                      <a:lnTo>
                        <a:pt x="631" y="311"/>
                      </a:lnTo>
                      <a:lnTo>
                        <a:pt x="631" y="317"/>
                      </a:lnTo>
                      <a:lnTo>
                        <a:pt x="631" y="320"/>
                      </a:lnTo>
                      <a:lnTo>
                        <a:pt x="625" y="325"/>
                      </a:lnTo>
                      <a:lnTo>
                        <a:pt x="625" y="331"/>
                      </a:lnTo>
                      <a:lnTo>
                        <a:pt x="622" y="331"/>
                      </a:lnTo>
                      <a:lnTo>
                        <a:pt x="622" y="334"/>
                      </a:lnTo>
                      <a:lnTo>
                        <a:pt x="622" y="338"/>
                      </a:lnTo>
                      <a:lnTo>
                        <a:pt x="616" y="342"/>
                      </a:lnTo>
                      <a:lnTo>
                        <a:pt x="616" y="348"/>
                      </a:lnTo>
                      <a:lnTo>
                        <a:pt x="613" y="348"/>
                      </a:lnTo>
                      <a:lnTo>
                        <a:pt x="613" y="352"/>
                      </a:lnTo>
                      <a:lnTo>
                        <a:pt x="613" y="359"/>
                      </a:lnTo>
                      <a:lnTo>
                        <a:pt x="607" y="359"/>
                      </a:lnTo>
                      <a:lnTo>
                        <a:pt x="607" y="365"/>
                      </a:lnTo>
                      <a:lnTo>
                        <a:pt x="604" y="365"/>
                      </a:lnTo>
                      <a:lnTo>
                        <a:pt x="604" y="373"/>
                      </a:lnTo>
                      <a:lnTo>
                        <a:pt x="601" y="373"/>
                      </a:lnTo>
                      <a:lnTo>
                        <a:pt x="601" y="376"/>
                      </a:lnTo>
                      <a:lnTo>
                        <a:pt x="598" y="376"/>
                      </a:lnTo>
                      <a:lnTo>
                        <a:pt x="598" y="383"/>
                      </a:lnTo>
                      <a:lnTo>
                        <a:pt x="595" y="383"/>
                      </a:lnTo>
                      <a:lnTo>
                        <a:pt x="595" y="390"/>
                      </a:lnTo>
                      <a:lnTo>
                        <a:pt x="592" y="390"/>
                      </a:lnTo>
                      <a:lnTo>
                        <a:pt x="592" y="396"/>
                      </a:lnTo>
                      <a:lnTo>
                        <a:pt x="589" y="396"/>
                      </a:lnTo>
                      <a:lnTo>
                        <a:pt x="589" y="400"/>
                      </a:lnTo>
                      <a:lnTo>
                        <a:pt x="586" y="404"/>
                      </a:lnTo>
                      <a:lnTo>
                        <a:pt x="586" y="410"/>
                      </a:lnTo>
                      <a:lnTo>
                        <a:pt x="583" y="410"/>
                      </a:lnTo>
                      <a:lnTo>
                        <a:pt x="583" y="414"/>
                      </a:lnTo>
                      <a:lnTo>
                        <a:pt x="580" y="414"/>
                      </a:lnTo>
                      <a:lnTo>
                        <a:pt x="580" y="421"/>
                      </a:lnTo>
                      <a:lnTo>
                        <a:pt x="577" y="424"/>
                      </a:lnTo>
                      <a:lnTo>
                        <a:pt x="577" y="428"/>
                      </a:lnTo>
                      <a:lnTo>
                        <a:pt x="574" y="428"/>
                      </a:lnTo>
                      <a:lnTo>
                        <a:pt x="574" y="431"/>
                      </a:lnTo>
                      <a:lnTo>
                        <a:pt x="571" y="431"/>
                      </a:lnTo>
                      <a:lnTo>
                        <a:pt x="571" y="438"/>
                      </a:lnTo>
                      <a:lnTo>
                        <a:pt x="568" y="441"/>
                      </a:lnTo>
                      <a:lnTo>
                        <a:pt x="568" y="445"/>
                      </a:lnTo>
                      <a:lnTo>
                        <a:pt x="565" y="445"/>
                      </a:lnTo>
                      <a:lnTo>
                        <a:pt x="565" y="449"/>
                      </a:lnTo>
                      <a:lnTo>
                        <a:pt x="559" y="452"/>
                      </a:lnTo>
                      <a:lnTo>
                        <a:pt x="559" y="459"/>
                      </a:lnTo>
                      <a:lnTo>
                        <a:pt x="559" y="462"/>
                      </a:lnTo>
                      <a:lnTo>
                        <a:pt x="556" y="462"/>
                      </a:lnTo>
                      <a:lnTo>
                        <a:pt x="556" y="469"/>
                      </a:lnTo>
                      <a:lnTo>
                        <a:pt x="553" y="469"/>
                      </a:lnTo>
                      <a:lnTo>
                        <a:pt x="553" y="476"/>
                      </a:lnTo>
                      <a:lnTo>
                        <a:pt x="550" y="476"/>
                      </a:lnTo>
                      <a:lnTo>
                        <a:pt x="550" y="483"/>
                      </a:lnTo>
                      <a:lnTo>
                        <a:pt x="547" y="483"/>
                      </a:lnTo>
                      <a:lnTo>
                        <a:pt x="547" y="486"/>
                      </a:lnTo>
                      <a:lnTo>
                        <a:pt x="544" y="490"/>
                      </a:lnTo>
                      <a:lnTo>
                        <a:pt x="544" y="493"/>
                      </a:lnTo>
                      <a:lnTo>
                        <a:pt x="541" y="493"/>
                      </a:lnTo>
                      <a:lnTo>
                        <a:pt x="541" y="500"/>
                      </a:lnTo>
                      <a:lnTo>
                        <a:pt x="535" y="500"/>
                      </a:lnTo>
                      <a:lnTo>
                        <a:pt x="535" y="507"/>
                      </a:lnTo>
                      <a:lnTo>
                        <a:pt x="532" y="507"/>
                      </a:lnTo>
                      <a:lnTo>
                        <a:pt x="532" y="514"/>
                      </a:lnTo>
                      <a:lnTo>
                        <a:pt x="532" y="518"/>
                      </a:lnTo>
                      <a:lnTo>
                        <a:pt x="526" y="521"/>
                      </a:lnTo>
                      <a:lnTo>
                        <a:pt x="526" y="524"/>
                      </a:lnTo>
                      <a:lnTo>
                        <a:pt x="526" y="531"/>
                      </a:lnTo>
                      <a:lnTo>
                        <a:pt x="520" y="535"/>
                      </a:lnTo>
                      <a:lnTo>
                        <a:pt x="520" y="538"/>
                      </a:lnTo>
                      <a:lnTo>
                        <a:pt x="517" y="538"/>
                      </a:lnTo>
                      <a:lnTo>
                        <a:pt x="517" y="542"/>
                      </a:lnTo>
                      <a:lnTo>
                        <a:pt x="514" y="542"/>
                      </a:lnTo>
                      <a:lnTo>
                        <a:pt x="514" y="549"/>
                      </a:lnTo>
                      <a:lnTo>
                        <a:pt x="511" y="552"/>
                      </a:lnTo>
                      <a:lnTo>
                        <a:pt x="511" y="555"/>
                      </a:lnTo>
                      <a:lnTo>
                        <a:pt x="508" y="555"/>
                      </a:lnTo>
                      <a:lnTo>
                        <a:pt x="508" y="559"/>
                      </a:lnTo>
                      <a:lnTo>
                        <a:pt x="508" y="566"/>
                      </a:lnTo>
                      <a:lnTo>
                        <a:pt x="502" y="569"/>
                      </a:lnTo>
                      <a:lnTo>
                        <a:pt x="502" y="573"/>
                      </a:lnTo>
                      <a:lnTo>
                        <a:pt x="499" y="573"/>
                      </a:lnTo>
                      <a:lnTo>
                        <a:pt x="499" y="580"/>
                      </a:lnTo>
                      <a:lnTo>
                        <a:pt x="496" y="583"/>
                      </a:lnTo>
                      <a:lnTo>
                        <a:pt x="496" y="587"/>
                      </a:lnTo>
                      <a:lnTo>
                        <a:pt x="493" y="587"/>
                      </a:lnTo>
                      <a:lnTo>
                        <a:pt x="493" y="590"/>
                      </a:lnTo>
                      <a:lnTo>
                        <a:pt x="493" y="597"/>
                      </a:lnTo>
                      <a:lnTo>
                        <a:pt x="487" y="600"/>
                      </a:lnTo>
                      <a:lnTo>
                        <a:pt x="487" y="604"/>
                      </a:lnTo>
                      <a:lnTo>
                        <a:pt x="483" y="604"/>
                      </a:lnTo>
                      <a:lnTo>
                        <a:pt x="483" y="611"/>
                      </a:lnTo>
                      <a:lnTo>
                        <a:pt x="481" y="611"/>
                      </a:lnTo>
                      <a:lnTo>
                        <a:pt x="481" y="614"/>
                      </a:lnTo>
                      <a:lnTo>
                        <a:pt x="478" y="618"/>
                      </a:lnTo>
                      <a:lnTo>
                        <a:pt x="478" y="625"/>
                      </a:lnTo>
                      <a:lnTo>
                        <a:pt x="475" y="625"/>
                      </a:lnTo>
                      <a:lnTo>
                        <a:pt x="475" y="628"/>
                      </a:lnTo>
                      <a:lnTo>
                        <a:pt x="472" y="628"/>
                      </a:lnTo>
                      <a:lnTo>
                        <a:pt x="472" y="635"/>
                      </a:lnTo>
                      <a:lnTo>
                        <a:pt x="469" y="635"/>
                      </a:lnTo>
                      <a:lnTo>
                        <a:pt x="469" y="642"/>
                      </a:lnTo>
                      <a:lnTo>
                        <a:pt x="466" y="642"/>
                      </a:lnTo>
                      <a:lnTo>
                        <a:pt x="466" y="645"/>
                      </a:lnTo>
                      <a:lnTo>
                        <a:pt x="463" y="649"/>
                      </a:lnTo>
                      <a:lnTo>
                        <a:pt x="463" y="652"/>
                      </a:lnTo>
                      <a:lnTo>
                        <a:pt x="460" y="652"/>
                      </a:lnTo>
                      <a:lnTo>
                        <a:pt x="460" y="659"/>
                      </a:lnTo>
                      <a:lnTo>
                        <a:pt x="454" y="662"/>
                      </a:lnTo>
                      <a:lnTo>
                        <a:pt x="454" y="666"/>
                      </a:lnTo>
                      <a:lnTo>
                        <a:pt x="454" y="673"/>
                      </a:lnTo>
                      <a:lnTo>
                        <a:pt x="451" y="673"/>
                      </a:lnTo>
                      <a:lnTo>
                        <a:pt x="451" y="676"/>
                      </a:lnTo>
                      <a:lnTo>
                        <a:pt x="448" y="680"/>
                      </a:lnTo>
                      <a:lnTo>
                        <a:pt x="448" y="684"/>
                      </a:lnTo>
                      <a:lnTo>
                        <a:pt x="444" y="684"/>
                      </a:lnTo>
                      <a:lnTo>
                        <a:pt x="444" y="690"/>
                      </a:lnTo>
                      <a:lnTo>
                        <a:pt x="442" y="690"/>
                      </a:lnTo>
                      <a:lnTo>
                        <a:pt x="442" y="693"/>
                      </a:lnTo>
                      <a:lnTo>
                        <a:pt x="436" y="697"/>
                      </a:lnTo>
                      <a:lnTo>
                        <a:pt x="436" y="701"/>
                      </a:lnTo>
                      <a:lnTo>
                        <a:pt x="436" y="707"/>
                      </a:lnTo>
                      <a:lnTo>
                        <a:pt x="429" y="711"/>
                      </a:lnTo>
                      <a:lnTo>
                        <a:pt x="429" y="715"/>
                      </a:lnTo>
                      <a:lnTo>
                        <a:pt x="429" y="721"/>
                      </a:lnTo>
                      <a:lnTo>
                        <a:pt x="427" y="721"/>
                      </a:lnTo>
                      <a:lnTo>
                        <a:pt x="427" y="724"/>
                      </a:lnTo>
                      <a:lnTo>
                        <a:pt x="421" y="729"/>
                      </a:lnTo>
                      <a:lnTo>
                        <a:pt x="421" y="732"/>
                      </a:lnTo>
                      <a:lnTo>
                        <a:pt x="417" y="732"/>
                      </a:lnTo>
                      <a:lnTo>
                        <a:pt x="417" y="738"/>
                      </a:lnTo>
                      <a:lnTo>
                        <a:pt x="417" y="742"/>
                      </a:lnTo>
                      <a:lnTo>
                        <a:pt x="415" y="746"/>
                      </a:lnTo>
                      <a:lnTo>
                        <a:pt x="415" y="752"/>
                      </a:lnTo>
                      <a:lnTo>
                        <a:pt x="412" y="752"/>
                      </a:lnTo>
                      <a:lnTo>
                        <a:pt x="412" y="755"/>
                      </a:lnTo>
                      <a:lnTo>
                        <a:pt x="406" y="760"/>
                      </a:lnTo>
                      <a:lnTo>
                        <a:pt x="406" y="766"/>
                      </a:lnTo>
                      <a:lnTo>
                        <a:pt x="402" y="766"/>
                      </a:lnTo>
                      <a:lnTo>
                        <a:pt x="402" y="769"/>
                      </a:lnTo>
                      <a:lnTo>
                        <a:pt x="402" y="774"/>
                      </a:lnTo>
                      <a:lnTo>
                        <a:pt x="397" y="777"/>
                      </a:lnTo>
                      <a:lnTo>
                        <a:pt x="397" y="783"/>
                      </a:lnTo>
                      <a:lnTo>
                        <a:pt x="394" y="783"/>
                      </a:lnTo>
                      <a:lnTo>
                        <a:pt x="394" y="786"/>
                      </a:lnTo>
                      <a:lnTo>
                        <a:pt x="390" y="791"/>
                      </a:lnTo>
                      <a:lnTo>
                        <a:pt x="390" y="794"/>
                      </a:lnTo>
                      <a:lnTo>
                        <a:pt x="388" y="794"/>
                      </a:lnTo>
                      <a:lnTo>
                        <a:pt x="388" y="800"/>
                      </a:lnTo>
                      <a:lnTo>
                        <a:pt x="385" y="800"/>
                      </a:lnTo>
                      <a:lnTo>
                        <a:pt x="385" y="805"/>
                      </a:lnTo>
                      <a:lnTo>
                        <a:pt x="382" y="808"/>
                      </a:lnTo>
                      <a:lnTo>
                        <a:pt x="382" y="811"/>
                      </a:lnTo>
                      <a:lnTo>
                        <a:pt x="378" y="811"/>
                      </a:lnTo>
                      <a:lnTo>
                        <a:pt x="378" y="819"/>
                      </a:lnTo>
                      <a:lnTo>
                        <a:pt x="375" y="819"/>
                      </a:lnTo>
                      <a:lnTo>
                        <a:pt x="375" y="822"/>
                      </a:lnTo>
                      <a:lnTo>
                        <a:pt x="373" y="825"/>
                      </a:lnTo>
                      <a:lnTo>
                        <a:pt x="373" y="831"/>
                      </a:lnTo>
                      <a:lnTo>
                        <a:pt x="370" y="831"/>
                      </a:lnTo>
                      <a:lnTo>
                        <a:pt x="370" y="836"/>
                      </a:lnTo>
                      <a:lnTo>
                        <a:pt x="367" y="839"/>
                      </a:lnTo>
                      <a:lnTo>
                        <a:pt x="367" y="842"/>
                      </a:lnTo>
                      <a:lnTo>
                        <a:pt x="363" y="842"/>
                      </a:lnTo>
                      <a:lnTo>
                        <a:pt x="363" y="850"/>
                      </a:lnTo>
                      <a:lnTo>
                        <a:pt x="361" y="850"/>
                      </a:lnTo>
                      <a:lnTo>
                        <a:pt x="361" y="856"/>
                      </a:lnTo>
                      <a:lnTo>
                        <a:pt x="358" y="856"/>
                      </a:lnTo>
                      <a:lnTo>
                        <a:pt x="358" y="859"/>
                      </a:lnTo>
                      <a:lnTo>
                        <a:pt x="355" y="859"/>
                      </a:lnTo>
                      <a:lnTo>
                        <a:pt x="355" y="867"/>
                      </a:lnTo>
                      <a:lnTo>
                        <a:pt x="351" y="867"/>
                      </a:lnTo>
                      <a:lnTo>
                        <a:pt x="351" y="873"/>
                      </a:lnTo>
                      <a:lnTo>
                        <a:pt x="348" y="873"/>
                      </a:lnTo>
                      <a:lnTo>
                        <a:pt x="348" y="881"/>
                      </a:lnTo>
                      <a:lnTo>
                        <a:pt x="346" y="881"/>
                      </a:lnTo>
                      <a:lnTo>
                        <a:pt x="346" y="884"/>
                      </a:lnTo>
                      <a:lnTo>
                        <a:pt x="339" y="887"/>
                      </a:lnTo>
                      <a:lnTo>
                        <a:pt x="339" y="894"/>
                      </a:lnTo>
                      <a:lnTo>
                        <a:pt x="339" y="898"/>
                      </a:lnTo>
                      <a:lnTo>
                        <a:pt x="336" y="898"/>
                      </a:lnTo>
                      <a:lnTo>
                        <a:pt x="336" y="904"/>
                      </a:lnTo>
                      <a:lnTo>
                        <a:pt x="334" y="904"/>
                      </a:lnTo>
                      <a:lnTo>
                        <a:pt x="334" y="912"/>
                      </a:lnTo>
                      <a:lnTo>
                        <a:pt x="331" y="912"/>
                      </a:lnTo>
                      <a:lnTo>
                        <a:pt x="331" y="915"/>
                      </a:lnTo>
                      <a:lnTo>
                        <a:pt x="324" y="918"/>
                      </a:lnTo>
                      <a:lnTo>
                        <a:pt x="324" y="925"/>
                      </a:lnTo>
                      <a:lnTo>
                        <a:pt x="324" y="929"/>
                      </a:lnTo>
                      <a:lnTo>
                        <a:pt x="321" y="929"/>
                      </a:lnTo>
                      <a:lnTo>
                        <a:pt x="321" y="932"/>
                      </a:lnTo>
                      <a:lnTo>
                        <a:pt x="316" y="935"/>
                      </a:lnTo>
                      <a:lnTo>
                        <a:pt x="316" y="943"/>
                      </a:lnTo>
                      <a:lnTo>
                        <a:pt x="316" y="946"/>
                      </a:lnTo>
                      <a:lnTo>
                        <a:pt x="312" y="946"/>
                      </a:lnTo>
                      <a:lnTo>
                        <a:pt x="312" y="949"/>
                      </a:lnTo>
                      <a:lnTo>
                        <a:pt x="307" y="952"/>
                      </a:lnTo>
                      <a:lnTo>
                        <a:pt x="307" y="960"/>
                      </a:lnTo>
                      <a:lnTo>
                        <a:pt x="307" y="963"/>
                      </a:lnTo>
                      <a:lnTo>
                        <a:pt x="300" y="966"/>
                      </a:lnTo>
                      <a:lnTo>
                        <a:pt x="300" y="970"/>
                      </a:lnTo>
                      <a:lnTo>
                        <a:pt x="297" y="970"/>
                      </a:lnTo>
                      <a:lnTo>
                        <a:pt x="297" y="977"/>
                      </a:lnTo>
                      <a:lnTo>
                        <a:pt x="294" y="977"/>
                      </a:lnTo>
                      <a:lnTo>
                        <a:pt x="294" y="984"/>
                      </a:lnTo>
                      <a:lnTo>
                        <a:pt x="292" y="984"/>
                      </a:lnTo>
                      <a:lnTo>
                        <a:pt x="292" y="991"/>
                      </a:lnTo>
                      <a:lnTo>
                        <a:pt x="292" y="994"/>
                      </a:lnTo>
                      <a:lnTo>
                        <a:pt x="289" y="994"/>
                      </a:lnTo>
                      <a:lnTo>
                        <a:pt x="289" y="1001"/>
                      </a:lnTo>
                      <a:lnTo>
                        <a:pt x="282" y="1001"/>
                      </a:lnTo>
                      <a:lnTo>
                        <a:pt x="282" y="1008"/>
                      </a:lnTo>
                      <a:lnTo>
                        <a:pt x="280" y="1008"/>
                      </a:lnTo>
                      <a:lnTo>
                        <a:pt x="280" y="1015"/>
                      </a:lnTo>
                      <a:lnTo>
                        <a:pt x="277" y="1015"/>
                      </a:lnTo>
                      <a:lnTo>
                        <a:pt x="277" y="1022"/>
                      </a:lnTo>
                      <a:lnTo>
                        <a:pt x="273" y="1022"/>
                      </a:lnTo>
                      <a:lnTo>
                        <a:pt x="273" y="1025"/>
                      </a:lnTo>
                      <a:lnTo>
                        <a:pt x="273" y="1032"/>
                      </a:lnTo>
                      <a:lnTo>
                        <a:pt x="268" y="1036"/>
                      </a:lnTo>
                      <a:lnTo>
                        <a:pt x="268" y="1039"/>
                      </a:lnTo>
                      <a:lnTo>
                        <a:pt x="265" y="1039"/>
                      </a:lnTo>
                      <a:lnTo>
                        <a:pt x="265" y="1042"/>
                      </a:lnTo>
                      <a:lnTo>
                        <a:pt x="261" y="1046"/>
                      </a:lnTo>
                      <a:lnTo>
                        <a:pt x="261" y="1053"/>
                      </a:lnTo>
                      <a:lnTo>
                        <a:pt x="258" y="1053"/>
                      </a:lnTo>
                      <a:lnTo>
                        <a:pt x="258" y="1056"/>
                      </a:lnTo>
                      <a:lnTo>
                        <a:pt x="255" y="1056"/>
                      </a:lnTo>
                      <a:lnTo>
                        <a:pt x="255" y="1063"/>
                      </a:lnTo>
                      <a:lnTo>
                        <a:pt x="253" y="1063"/>
                      </a:lnTo>
                      <a:lnTo>
                        <a:pt x="253" y="1070"/>
                      </a:lnTo>
                      <a:lnTo>
                        <a:pt x="250" y="1070"/>
                      </a:lnTo>
                      <a:lnTo>
                        <a:pt x="250" y="1074"/>
                      </a:lnTo>
                      <a:lnTo>
                        <a:pt x="246" y="1074"/>
                      </a:lnTo>
                      <a:lnTo>
                        <a:pt x="246" y="1080"/>
                      </a:lnTo>
                      <a:lnTo>
                        <a:pt x="243" y="1084"/>
                      </a:lnTo>
                      <a:lnTo>
                        <a:pt x="243" y="1087"/>
                      </a:lnTo>
                      <a:lnTo>
                        <a:pt x="241" y="1087"/>
                      </a:lnTo>
                      <a:lnTo>
                        <a:pt x="241" y="1091"/>
                      </a:lnTo>
                      <a:lnTo>
                        <a:pt x="238" y="1094"/>
                      </a:lnTo>
                      <a:lnTo>
                        <a:pt x="238" y="1101"/>
                      </a:lnTo>
                      <a:lnTo>
                        <a:pt x="234" y="1101"/>
                      </a:lnTo>
                      <a:lnTo>
                        <a:pt x="234" y="1105"/>
                      </a:lnTo>
                      <a:lnTo>
                        <a:pt x="231" y="1105"/>
                      </a:lnTo>
                      <a:lnTo>
                        <a:pt x="231" y="1111"/>
                      </a:lnTo>
                      <a:lnTo>
                        <a:pt x="228" y="1111"/>
                      </a:lnTo>
                      <a:lnTo>
                        <a:pt x="228" y="1119"/>
                      </a:lnTo>
                      <a:lnTo>
                        <a:pt x="226" y="1119"/>
                      </a:lnTo>
                      <a:lnTo>
                        <a:pt x="226" y="1125"/>
                      </a:lnTo>
                      <a:lnTo>
                        <a:pt x="222" y="1125"/>
                      </a:lnTo>
                      <a:lnTo>
                        <a:pt x="222" y="1129"/>
                      </a:lnTo>
                      <a:lnTo>
                        <a:pt x="216" y="1132"/>
                      </a:lnTo>
                      <a:lnTo>
                        <a:pt x="216" y="1136"/>
                      </a:lnTo>
                      <a:lnTo>
                        <a:pt x="216" y="1143"/>
                      </a:lnTo>
                      <a:lnTo>
                        <a:pt x="214" y="1143"/>
                      </a:lnTo>
                      <a:lnTo>
                        <a:pt x="195" y="1143"/>
                      </a:lnTo>
                      <a:lnTo>
                        <a:pt x="160" y="1143"/>
                      </a:lnTo>
                      <a:lnTo>
                        <a:pt x="160" y="1139"/>
                      </a:lnTo>
                      <a:lnTo>
                        <a:pt x="141" y="1139"/>
                      </a:lnTo>
                      <a:lnTo>
                        <a:pt x="141" y="1136"/>
                      </a:lnTo>
                      <a:lnTo>
                        <a:pt x="123" y="1136"/>
                      </a:lnTo>
                      <a:lnTo>
                        <a:pt x="123" y="1132"/>
                      </a:lnTo>
                      <a:lnTo>
                        <a:pt x="106" y="1132"/>
                      </a:lnTo>
                      <a:lnTo>
                        <a:pt x="90" y="1132"/>
                      </a:lnTo>
                      <a:lnTo>
                        <a:pt x="90" y="1129"/>
                      </a:lnTo>
                      <a:lnTo>
                        <a:pt x="72" y="1129"/>
                      </a:lnTo>
                      <a:lnTo>
                        <a:pt x="72" y="1125"/>
                      </a:lnTo>
                      <a:lnTo>
                        <a:pt x="39" y="1125"/>
                      </a:lnTo>
                      <a:lnTo>
                        <a:pt x="39" y="1122"/>
                      </a:lnTo>
                      <a:lnTo>
                        <a:pt x="18" y="1122"/>
                      </a:lnTo>
                      <a:lnTo>
                        <a:pt x="18" y="1119"/>
                      </a:lnTo>
                      <a:lnTo>
                        <a:pt x="0" y="1119"/>
                      </a:lnTo>
                      <a:lnTo>
                        <a:pt x="0" y="1115"/>
                      </a:lnTo>
                      <a:lnTo>
                        <a:pt x="0" y="1111"/>
                      </a:lnTo>
                    </a:path>
                  </a:pathLst>
                </a:custGeom>
                <a:solidFill>
                  <a:srgbClr val="0E8BFF"/>
                </a:solidFill>
                <a:ln w="9525" cap="rnd">
                  <a:noFill/>
                  <a:round/>
                  <a:headEnd/>
                  <a:tailEnd/>
                </a:ln>
                <a:effectLst/>
              </p:spPr>
              <p:txBody>
                <a:bodyPr/>
                <a:lstStyle/>
                <a:p>
                  <a:endParaRPr lang="en-US"/>
                </a:p>
              </p:txBody>
            </p:sp>
            <p:sp>
              <p:nvSpPr>
                <p:cNvPr id="529479" name="Freeform 71"/>
                <p:cNvSpPr>
                  <a:spLocks/>
                </p:cNvSpPr>
                <p:nvPr/>
              </p:nvSpPr>
              <p:spPr bwMode="auto">
                <a:xfrm>
                  <a:off x="4180" y="1458"/>
                  <a:ext cx="630" cy="1117"/>
                </a:xfrm>
                <a:custGeom>
                  <a:avLst/>
                  <a:gdLst/>
                  <a:ahLst/>
                  <a:cxnLst>
                    <a:cxn ang="0">
                      <a:pos x="14" y="777"/>
                    </a:cxn>
                    <a:cxn ang="0">
                      <a:pos x="32" y="746"/>
                    </a:cxn>
                    <a:cxn ang="0">
                      <a:pos x="50" y="711"/>
                    </a:cxn>
                    <a:cxn ang="0">
                      <a:pos x="68" y="680"/>
                    </a:cxn>
                    <a:cxn ang="0">
                      <a:pos x="85" y="643"/>
                    </a:cxn>
                    <a:cxn ang="0">
                      <a:pos x="101" y="608"/>
                    </a:cxn>
                    <a:cxn ang="0">
                      <a:pos x="119" y="576"/>
                    </a:cxn>
                    <a:cxn ang="0">
                      <a:pos x="133" y="545"/>
                    </a:cxn>
                    <a:cxn ang="0">
                      <a:pos x="148" y="514"/>
                    </a:cxn>
                    <a:cxn ang="0">
                      <a:pos x="163" y="483"/>
                    </a:cxn>
                    <a:cxn ang="0">
                      <a:pos x="179" y="449"/>
                    </a:cxn>
                    <a:cxn ang="0">
                      <a:pos x="196" y="410"/>
                    </a:cxn>
                    <a:cxn ang="0">
                      <a:pos x="214" y="379"/>
                    </a:cxn>
                    <a:cxn ang="0">
                      <a:pos x="232" y="345"/>
                    </a:cxn>
                    <a:cxn ang="0">
                      <a:pos x="250" y="308"/>
                    </a:cxn>
                    <a:cxn ang="0">
                      <a:pos x="267" y="280"/>
                    </a:cxn>
                    <a:cxn ang="0">
                      <a:pos x="283" y="249"/>
                    </a:cxn>
                    <a:cxn ang="0">
                      <a:pos x="298" y="210"/>
                    </a:cxn>
                    <a:cxn ang="0">
                      <a:pos x="313" y="179"/>
                    </a:cxn>
                    <a:cxn ang="0">
                      <a:pos x="327" y="148"/>
                    </a:cxn>
                    <a:cxn ang="0">
                      <a:pos x="345" y="120"/>
                    </a:cxn>
                    <a:cxn ang="0">
                      <a:pos x="363" y="89"/>
                    </a:cxn>
                    <a:cxn ang="0">
                      <a:pos x="378" y="52"/>
                    </a:cxn>
                    <a:cxn ang="0">
                      <a:pos x="396" y="17"/>
                    </a:cxn>
                    <a:cxn ang="0">
                      <a:pos x="623" y="17"/>
                    </a:cxn>
                    <a:cxn ang="0">
                      <a:pos x="604" y="55"/>
                    </a:cxn>
                    <a:cxn ang="0">
                      <a:pos x="590" y="86"/>
                    </a:cxn>
                    <a:cxn ang="0">
                      <a:pos x="575" y="117"/>
                    </a:cxn>
                    <a:cxn ang="0">
                      <a:pos x="557" y="148"/>
                    </a:cxn>
                    <a:cxn ang="0">
                      <a:pos x="543" y="179"/>
                    </a:cxn>
                    <a:cxn ang="0">
                      <a:pos x="524" y="213"/>
                    </a:cxn>
                    <a:cxn ang="0">
                      <a:pos x="507" y="249"/>
                    </a:cxn>
                    <a:cxn ang="0">
                      <a:pos x="488" y="286"/>
                    </a:cxn>
                    <a:cxn ang="0">
                      <a:pos x="473" y="320"/>
                    </a:cxn>
                    <a:cxn ang="0">
                      <a:pos x="456" y="353"/>
                    </a:cxn>
                    <a:cxn ang="0">
                      <a:pos x="441" y="384"/>
                    </a:cxn>
                    <a:cxn ang="0">
                      <a:pos x="426" y="415"/>
                    </a:cxn>
                    <a:cxn ang="0">
                      <a:pos x="408" y="446"/>
                    </a:cxn>
                    <a:cxn ang="0">
                      <a:pos x="393" y="477"/>
                    </a:cxn>
                    <a:cxn ang="0">
                      <a:pos x="378" y="514"/>
                    </a:cxn>
                    <a:cxn ang="0">
                      <a:pos x="361" y="542"/>
                    </a:cxn>
                    <a:cxn ang="0">
                      <a:pos x="342" y="581"/>
                    </a:cxn>
                    <a:cxn ang="0">
                      <a:pos x="327" y="615"/>
                    </a:cxn>
                    <a:cxn ang="0">
                      <a:pos x="310" y="652"/>
                    </a:cxn>
                    <a:cxn ang="0">
                      <a:pos x="291" y="680"/>
                    </a:cxn>
                    <a:cxn ang="0">
                      <a:pos x="274" y="715"/>
                    </a:cxn>
                    <a:cxn ang="0">
                      <a:pos x="259" y="742"/>
                    </a:cxn>
                    <a:cxn ang="0">
                      <a:pos x="244" y="774"/>
                    </a:cxn>
                    <a:cxn ang="0">
                      <a:pos x="229" y="812"/>
                    </a:cxn>
                    <a:cxn ang="0">
                      <a:pos x="211" y="843"/>
                    </a:cxn>
                    <a:cxn ang="0">
                      <a:pos x="196" y="877"/>
                    </a:cxn>
                    <a:cxn ang="0">
                      <a:pos x="179" y="912"/>
                    </a:cxn>
                    <a:cxn ang="0">
                      <a:pos x="157" y="950"/>
                    </a:cxn>
                    <a:cxn ang="0">
                      <a:pos x="140" y="985"/>
                    </a:cxn>
                    <a:cxn ang="0">
                      <a:pos x="124" y="1019"/>
                    </a:cxn>
                    <a:cxn ang="0">
                      <a:pos x="109" y="1050"/>
                    </a:cxn>
                    <a:cxn ang="0">
                      <a:pos x="95" y="1078"/>
                    </a:cxn>
                    <a:cxn ang="0">
                      <a:pos x="80" y="1109"/>
                    </a:cxn>
                    <a:cxn ang="0">
                      <a:pos x="17" y="1036"/>
                    </a:cxn>
                    <a:cxn ang="0">
                      <a:pos x="2" y="812"/>
                    </a:cxn>
                  </a:cxnLst>
                  <a:rect l="0" t="0" r="r" b="b"/>
                  <a:pathLst>
                    <a:path w="630" h="1117">
                      <a:moveTo>
                        <a:pt x="0" y="808"/>
                      </a:moveTo>
                      <a:lnTo>
                        <a:pt x="2" y="808"/>
                      </a:lnTo>
                      <a:lnTo>
                        <a:pt x="2" y="805"/>
                      </a:lnTo>
                      <a:lnTo>
                        <a:pt x="8" y="801"/>
                      </a:lnTo>
                      <a:lnTo>
                        <a:pt x="8" y="795"/>
                      </a:lnTo>
                      <a:lnTo>
                        <a:pt x="8" y="791"/>
                      </a:lnTo>
                      <a:lnTo>
                        <a:pt x="12" y="791"/>
                      </a:lnTo>
                      <a:lnTo>
                        <a:pt x="12" y="784"/>
                      </a:lnTo>
                      <a:lnTo>
                        <a:pt x="14" y="784"/>
                      </a:lnTo>
                      <a:lnTo>
                        <a:pt x="14" y="777"/>
                      </a:lnTo>
                      <a:lnTo>
                        <a:pt x="17" y="777"/>
                      </a:lnTo>
                      <a:lnTo>
                        <a:pt x="17" y="770"/>
                      </a:lnTo>
                      <a:lnTo>
                        <a:pt x="20" y="770"/>
                      </a:lnTo>
                      <a:lnTo>
                        <a:pt x="20" y="767"/>
                      </a:lnTo>
                      <a:lnTo>
                        <a:pt x="24" y="767"/>
                      </a:lnTo>
                      <a:lnTo>
                        <a:pt x="24" y="760"/>
                      </a:lnTo>
                      <a:lnTo>
                        <a:pt x="26" y="760"/>
                      </a:lnTo>
                      <a:lnTo>
                        <a:pt x="26" y="753"/>
                      </a:lnTo>
                      <a:lnTo>
                        <a:pt x="32" y="753"/>
                      </a:lnTo>
                      <a:lnTo>
                        <a:pt x="32" y="746"/>
                      </a:lnTo>
                      <a:lnTo>
                        <a:pt x="32" y="742"/>
                      </a:lnTo>
                      <a:lnTo>
                        <a:pt x="36" y="742"/>
                      </a:lnTo>
                      <a:lnTo>
                        <a:pt x="36" y="736"/>
                      </a:lnTo>
                      <a:lnTo>
                        <a:pt x="41" y="732"/>
                      </a:lnTo>
                      <a:lnTo>
                        <a:pt x="41" y="729"/>
                      </a:lnTo>
                      <a:lnTo>
                        <a:pt x="41" y="722"/>
                      </a:lnTo>
                      <a:lnTo>
                        <a:pt x="44" y="722"/>
                      </a:lnTo>
                      <a:lnTo>
                        <a:pt x="44" y="719"/>
                      </a:lnTo>
                      <a:lnTo>
                        <a:pt x="50" y="715"/>
                      </a:lnTo>
                      <a:lnTo>
                        <a:pt x="50" y="711"/>
                      </a:lnTo>
                      <a:lnTo>
                        <a:pt x="53" y="711"/>
                      </a:lnTo>
                      <a:lnTo>
                        <a:pt x="53" y="705"/>
                      </a:lnTo>
                      <a:lnTo>
                        <a:pt x="56" y="701"/>
                      </a:lnTo>
                      <a:lnTo>
                        <a:pt x="56" y="697"/>
                      </a:lnTo>
                      <a:lnTo>
                        <a:pt x="56" y="694"/>
                      </a:lnTo>
                      <a:lnTo>
                        <a:pt x="59" y="694"/>
                      </a:lnTo>
                      <a:lnTo>
                        <a:pt x="59" y="688"/>
                      </a:lnTo>
                      <a:lnTo>
                        <a:pt x="65" y="684"/>
                      </a:lnTo>
                      <a:lnTo>
                        <a:pt x="65" y="680"/>
                      </a:lnTo>
                      <a:lnTo>
                        <a:pt x="68" y="680"/>
                      </a:lnTo>
                      <a:lnTo>
                        <a:pt x="68" y="674"/>
                      </a:lnTo>
                      <a:lnTo>
                        <a:pt x="68" y="670"/>
                      </a:lnTo>
                      <a:lnTo>
                        <a:pt x="73" y="666"/>
                      </a:lnTo>
                      <a:lnTo>
                        <a:pt x="73" y="663"/>
                      </a:lnTo>
                      <a:lnTo>
                        <a:pt x="73" y="656"/>
                      </a:lnTo>
                      <a:lnTo>
                        <a:pt x="77" y="656"/>
                      </a:lnTo>
                      <a:lnTo>
                        <a:pt x="77" y="652"/>
                      </a:lnTo>
                      <a:lnTo>
                        <a:pt x="83" y="649"/>
                      </a:lnTo>
                      <a:lnTo>
                        <a:pt x="83" y="643"/>
                      </a:lnTo>
                      <a:lnTo>
                        <a:pt x="85" y="643"/>
                      </a:lnTo>
                      <a:lnTo>
                        <a:pt x="85" y="639"/>
                      </a:lnTo>
                      <a:lnTo>
                        <a:pt x="89" y="635"/>
                      </a:lnTo>
                      <a:lnTo>
                        <a:pt x="89" y="629"/>
                      </a:lnTo>
                      <a:lnTo>
                        <a:pt x="92" y="629"/>
                      </a:lnTo>
                      <a:lnTo>
                        <a:pt x="92" y="625"/>
                      </a:lnTo>
                      <a:lnTo>
                        <a:pt x="92" y="621"/>
                      </a:lnTo>
                      <a:lnTo>
                        <a:pt x="97" y="618"/>
                      </a:lnTo>
                      <a:lnTo>
                        <a:pt x="97" y="612"/>
                      </a:lnTo>
                      <a:lnTo>
                        <a:pt x="101" y="612"/>
                      </a:lnTo>
                      <a:lnTo>
                        <a:pt x="101" y="608"/>
                      </a:lnTo>
                      <a:lnTo>
                        <a:pt x="101" y="604"/>
                      </a:lnTo>
                      <a:lnTo>
                        <a:pt x="107" y="601"/>
                      </a:lnTo>
                      <a:lnTo>
                        <a:pt x="107" y="594"/>
                      </a:lnTo>
                      <a:lnTo>
                        <a:pt x="109" y="594"/>
                      </a:lnTo>
                      <a:lnTo>
                        <a:pt x="109" y="590"/>
                      </a:lnTo>
                      <a:lnTo>
                        <a:pt x="112" y="587"/>
                      </a:lnTo>
                      <a:lnTo>
                        <a:pt x="112" y="584"/>
                      </a:lnTo>
                      <a:lnTo>
                        <a:pt x="116" y="584"/>
                      </a:lnTo>
                      <a:lnTo>
                        <a:pt x="116" y="576"/>
                      </a:lnTo>
                      <a:lnTo>
                        <a:pt x="119" y="576"/>
                      </a:lnTo>
                      <a:lnTo>
                        <a:pt x="119" y="573"/>
                      </a:lnTo>
                      <a:lnTo>
                        <a:pt x="121" y="570"/>
                      </a:lnTo>
                      <a:lnTo>
                        <a:pt x="121" y="563"/>
                      </a:lnTo>
                      <a:lnTo>
                        <a:pt x="124" y="563"/>
                      </a:lnTo>
                      <a:lnTo>
                        <a:pt x="124" y="559"/>
                      </a:lnTo>
                      <a:lnTo>
                        <a:pt x="128" y="559"/>
                      </a:lnTo>
                      <a:lnTo>
                        <a:pt x="128" y="553"/>
                      </a:lnTo>
                      <a:lnTo>
                        <a:pt x="131" y="553"/>
                      </a:lnTo>
                      <a:lnTo>
                        <a:pt x="131" y="545"/>
                      </a:lnTo>
                      <a:lnTo>
                        <a:pt x="133" y="545"/>
                      </a:lnTo>
                      <a:lnTo>
                        <a:pt x="133" y="539"/>
                      </a:lnTo>
                      <a:lnTo>
                        <a:pt x="136" y="539"/>
                      </a:lnTo>
                      <a:lnTo>
                        <a:pt x="136" y="536"/>
                      </a:lnTo>
                      <a:lnTo>
                        <a:pt x="140" y="536"/>
                      </a:lnTo>
                      <a:lnTo>
                        <a:pt x="140" y="528"/>
                      </a:lnTo>
                      <a:lnTo>
                        <a:pt x="143" y="528"/>
                      </a:lnTo>
                      <a:lnTo>
                        <a:pt x="143" y="522"/>
                      </a:lnTo>
                      <a:lnTo>
                        <a:pt x="145" y="522"/>
                      </a:lnTo>
                      <a:lnTo>
                        <a:pt x="145" y="514"/>
                      </a:lnTo>
                      <a:lnTo>
                        <a:pt x="148" y="514"/>
                      </a:lnTo>
                      <a:lnTo>
                        <a:pt x="148" y="511"/>
                      </a:lnTo>
                      <a:lnTo>
                        <a:pt x="151" y="511"/>
                      </a:lnTo>
                      <a:lnTo>
                        <a:pt x="151" y="505"/>
                      </a:lnTo>
                      <a:lnTo>
                        <a:pt x="155" y="500"/>
                      </a:lnTo>
                      <a:lnTo>
                        <a:pt x="155" y="497"/>
                      </a:lnTo>
                      <a:lnTo>
                        <a:pt x="157" y="497"/>
                      </a:lnTo>
                      <a:lnTo>
                        <a:pt x="157" y="491"/>
                      </a:lnTo>
                      <a:lnTo>
                        <a:pt x="160" y="491"/>
                      </a:lnTo>
                      <a:lnTo>
                        <a:pt x="160" y="486"/>
                      </a:lnTo>
                      <a:lnTo>
                        <a:pt x="163" y="483"/>
                      </a:lnTo>
                      <a:lnTo>
                        <a:pt x="163" y="480"/>
                      </a:lnTo>
                      <a:lnTo>
                        <a:pt x="167" y="480"/>
                      </a:lnTo>
                      <a:lnTo>
                        <a:pt x="167" y="474"/>
                      </a:lnTo>
                      <a:lnTo>
                        <a:pt x="172" y="469"/>
                      </a:lnTo>
                      <a:lnTo>
                        <a:pt x="172" y="466"/>
                      </a:lnTo>
                      <a:lnTo>
                        <a:pt x="172" y="463"/>
                      </a:lnTo>
                      <a:lnTo>
                        <a:pt x="175" y="463"/>
                      </a:lnTo>
                      <a:lnTo>
                        <a:pt x="175" y="455"/>
                      </a:lnTo>
                      <a:lnTo>
                        <a:pt x="179" y="452"/>
                      </a:lnTo>
                      <a:lnTo>
                        <a:pt x="179" y="449"/>
                      </a:lnTo>
                      <a:lnTo>
                        <a:pt x="181" y="449"/>
                      </a:lnTo>
                      <a:lnTo>
                        <a:pt x="181" y="441"/>
                      </a:lnTo>
                      <a:lnTo>
                        <a:pt x="184" y="441"/>
                      </a:lnTo>
                      <a:lnTo>
                        <a:pt x="184" y="438"/>
                      </a:lnTo>
                      <a:lnTo>
                        <a:pt x="190" y="435"/>
                      </a:lnTo>
                      <a:lnTo>
                        <a:pt x="190" y="429"/>
                      </a:lnTo>
                      <a:lnTo>
                        <a:pt x="190" y="424"/>
                      </a:lnTo>
                      <a:lnTo>
                        <a:pt x="196" y="424"/>
                      </a:lnTo>
                      <a:lnTo>
                        <a:pt x="196" y="418"/>
                      </a:lnTo>
                      <a:lnTo>
                        <a:pt x="196" y="410"/>
                      </a:lnTo>
                      <a:lnTo>
                        <a:pt x="199" y="410"/>
                      </a:lnTo>
                      <a:lnTo>
                        <a:pt x="199" y="407"/>
                      </a:lnTo>
                      <a:lnTo>
                        <a:pt x="205" y="404"/>
                      </a:lnTo>
                      <a:lnTo>
                        <a:pt x="205" y="401"/>
                      </a:lnTo>
                      <a:lnTo>
                        <a:pt x="208" y="401"/>
                      </a:lnTo>
                      <a:lnTo>
                        <a:pt x="208" y="393"/>
                      </a:lnTo>
                      <a:lnTo>
                        <a:pt x="208" y="390"/>
                      </a:lnTo>
                      <a:lnTo>
                        <a:pt x="211" y="387"/>
                      </a:lnTo>
                      <a:lnTo>
                        <a:pt x="211" y="379"/>
                      </a:lnTo>
                      <a:lnTo>
                        <a:pt x="214" y="379"/>
                      </a:lnTo>
                      <a:lnTo>
                        <a:pt x="214" y="376"/>
                      </a:lnTo>
                      <a:lnTo>
                        <a:pt x="220" y="373"/>
                      </a:lnTo>
                      <a:lnTo>
                        <a:pt x="220" y="370"/>
                      </a:lnTo>
                      <a:lnTo>
                        <a:pt x="223" y="370"/>
                      </a:lnTo>
                      <a:lnTo>
                        <a:pt x="223" y="362"/>
                      </a:lnTo>
                      <a:lnTo>
                        <a:pt x="223" y="359"/>
                      </a:lnTo>
                      <a:lnTo>
                        <a:pt x="229" y="356"/>
                      </a:lnTo>
                      <a:lnTo>
                        <a:pt x="229" y="353"/>
                      </a:lnTo>
                      <a:lnTo>
                        <a:pt x="229" y="345"/>
                      </a:lnTo>
                      <a:lnTo>
                        <a:pt x="232" y="345"/>
                      </a:lnTo>
                      <a:lnTo>
                        <a:pt x="232" y="339"/>
                      </a:lnTo>
                      <a:lnTo>
                        <a:pt x="238" y="339"/>
                      </a:lnTo>
                      <a:lnTo>
                        <a:pt x="238" y="331"/>
                      </a:lnTo>
                      <a:lnTo>
                        <a:pt x="241" y="331"/>
                      </a:lnTo>
                      <a:lnTo>
                        <a:pt x="241" y="328"/>
                      </a:lnTo>
                      <a:lnTo>
                        <a:pt x="241" y="320"/>
                      </a:lnTo>
                      <a:lnTo>
                        <a:pt x="247" y="320"/>
                      </a:lnTo>
                      <a:lnTo>
                        <a:pt x="247" y="314"/>
                      </a:lnTo>
                      <a:lnTo>
                        <a:pt x="250" y="314"/>
                      </a:lnTo>
                      <a:lnTo>
                        <a:pt x="250" y="308"/>
                      </a:lnTo>
                      <a:lnTo>
                        <a:pt x="253" y="308"/>
                      </a:lnTo>
                      <a:lnTo>
                        <a:pt x="253" y="300"/>
                      </a:lnTo>
                      <a:lnTo>
                        <a:pt x="256" y="300"/>
                      </a:lnTo>
                      <a:lnTo>
                        <a:pt x="256" y="297"/>
                      </a:lnTo>
                      <a:lnTo>
                        <a:pt x="256" y="289"/>
                      </a:lnTo>
                      <a:lnTo>
                        <a:pt x="262" y="286"/>
                      </a:lnTo>
                      <a:lnTo>
                        <a:pt x="262" y="283"/>
                      </a:lnTo>
                      <a:lnTo>
                        <a:pt x="265" y="283"/>
                      </a:lnTo>
                      <a:lnTo>
                        <a:pt x="265" y="280"/>
                      </a:lnTo>
                      <a:lnTo>
                        <a:pt x="267" y="280"/>
                      </a:lnTo>
                      <a:lnTo>
                        <a:pt x="267" y="272"/>
                      </a:lnTo>
                      <a:lnTo>
                        <a:pt x="271" y="269"/>
                      </a:lnTo>
                      <a:lnTo>
                        <a:pt x="271" y="266"/>
                      </a:lnTo>
                      <a:lnTo>
                        <a:pt x="274" y="266"/>
                      </a:lnTo>
                      <a:lnTo>
                        <a:pt x="274" y="263"/>
                      </a:lnTo>
                      <a:lnTo>
                        <a:pt x="277" y="258"/>
                      </a:lnTo>
                      <a:lnTo>
                        <a:pt x="277" y="252"/>
                      </a:lnTo>
                      <a:lnTo>
                        <a:pt x="279" y="252"/>
                      </a:lnTo>
                      <a:lnTo>
                        <a:pt x="279" y="249"/>
                      </a:lnTo>
                      <a:lnTo>
                        <a:pt x="283" y="249"/>
                      </a:lnTo>
                      <a:lnTo>
                        <a:pt x="283" y="241"/>
                      </a:lnTo>
                      <a:lnTo>
                        <a:pt x="286" y="238"/>
                      </a:lnTo>
                      <a:lnTo>
                        <a:pt x="286" y="235"/>
                      </a:lnTo>
                      <a:lnTo>
                        <a:pt x="289" y="235"/>
                      </a:lnTo>
                      <a:lnTo>
                        <a:pt x="289" y="231"/>
                      </a:lnTo>
                      <a:lnTo>
                        <a:pt x="289" y="224"/>
                      </a:lnTo>
                      <a:lnTo>
                        <a:pt x="294" y="221"/>
                      </a:lnTo>
                      <a:lnTo>
                        <a:pt x="294" y="218"/>
                      </a:lnTo>
                      <a:lnTo>
                        <a:pt x="298" y="218"/>
                      </a:lnTo>
                      <a:lnTo>
                        <a:pt x="298" y="210"/>
                      </a:lnTo>
                      <a:lnTo>
                        <a:pt x="301" y="210"/>
                      </a:lnTo>
                      <a:lnTo>
                        <a:pt x="301" y="204"/>
                      </a:lnTo>
                      <a:lnTo>
                        <a:pt x="303" y="204"/>
                      </a:lnTo>
                      <a:lnTo>
                        <a:pt x="303" y="196"/>
                      </a:lnTo>
                      <a:lnTo>
                        <a:pt x="306" y="196"/>
                      </a:lnTo>
                      <a:lnTo>
                        <a:pt x="306" y="193"/>
                      </a:lnTo>
                      <a:lnTo>
                        <a:pt x="310" y="193"/>
                      </a:lnTo>
                      <a:lnTo>
                        <a:pt x="310" y="186"/>
                      </a:lnTo>
                      <a:lnTo>
                        <a:pt x="313" y="186"/>
                      </a:lnTo>
                      <a:lnTo>
                        <a:pt x="313" y="179"/>
                      </a:lnTo>
                      <a:lnTo>
                        <a:pt x="315" y="179"/>
                      </a:lnTo>
                      <a:lnTo>
                        <a:pt x="315" y="176"/>
                      </a:lnTo>
                      <a:lnTo>
                        <a:pt x="318" y="173"/>
                      </a:lnTo>
                      <a:lnTo>
                        <a:pt x="318" y="169"/>
                      </a:lnTo>
                      <a:lnTo>
                        <a:pt x="322" y="169"/>
                      </a:lnTo>
                      <a:lnTo>
                        <a:pt x="322" y="162"/>
                      </a:lnTo>
                      <a:lnTo>
                        <a:pt x="325" y="162"/>
                      </a:lnTo>
                      <a:lnTo>
                        <a:pt x="325" y="159"/>
                      </a:lnTo>
                      <a:lnTo>
                        <a:pt x="327" y="155"/>
                      </a:lnTo>
                      <a:lnTo>
                        <a:pt x="327" y="148"/>
                      </a:lnTo>
                      <a:lnTo>
                        <a:pt x="330" y="148"/>
                      </a:lnTo>
                      <a:lnTo>
                        <a:pt x="330" y="145"/>
                      </a:lnTo>
                      <a:lnTo>
                        <a:pt x="333" y="141"/>
                      </a:lnTo>
                      <a:lnTo>
                        <a:pt x="333" y="138"/>
                      </a:lnTo>
                      <a:lnTo>
                        <a:pt x="337" y="138"/>
                      </a:lnTo>
                      <a:lnTo>
                        <a:pt x="337" y="131"/>
                      </a:lnTo>
                      <a:lnTo>
                        <a:pt x="339" y="131"/>
                      </a:lnTo>
                      <a:lnTo>
                        <a:pt x="339" y="128"/>
                      </a:lnTo>
                      <a:lnTo>
                        <a:pt x="345" y="124"/>
                      </a:lnTo>
                      <a:lnTo>
                        <a:pt x="345" y="120"/>
                      </a:lnTo>
                      <a:lnTo>
                        <a:pt x="345" y="114"/>
                      </a:lnTo>
                      <a:lnTo>
                        <a:pt x="349" y="114"/>
                      </a:lnTo>
                      <a:lnTo>
                        <a:pt x="349" y="106"/>
                      </a:lnTo>
                      <a:lnTo>
                        <a:pt x="351" y="106"/>
                      </a:lnTo>
                      <a:lnTo>
                        <a:pt x="351" y="103"/>
                      </a:lnTo>
                      <a:lnTo>
                        <a:pt x="354" y="103"/>
                      </a:lnTo>
                      <a:lnTo>
                        <a:pt x="354" y="97"/>
                      </a:lnTo>
                      <a:lnTo>
                        <a:pt x="361" y="93"/>
                      </a:lnTo>
                      <a:lnTo>
                        <a:pt x="361" y="89"/>
                      </a:lnTo>
                      <a:lnTo>
                        <a:pt x="363" y="89"/>
                      </a:lnTo>
                      <a:lnTo>
                        <a:pt x="363" y="83"/>
                      </a:lnTo>
                      <a:lnTo>
                        <a:pt x="363" y="79"/>
                      </a:lnTo>
                      <a:lnTo>
                        <a:pt x="366" y="75"/>
                      </a:lnTo>
                      <a:lnTo>
                        <a:pt x="366" y="69"/>
                      </a:lnTo>
                      <a:lnTo>
                        <a:pt x="369" y="69"/>
                      </a:lnTo>
                      <a:lnTo>
                        <a:pt x="369" y="65"/>
                      </a:lnTo>
                      <a:lnTo>
                        <a:pt x="372" y="65"/>
                      </a:lnTo>
                      <a:lnTo>
                        <a:pt x="372" y="58"/>
                      </a:lnTo>
                      <a:lnTo>
                        <a:pt x="378" y="58"/>
                      </a:lnTo>
                      <a:lnTo>
                        <a:pt x="378" y="52"/>
                      </a:lnTo>
                      <a:lnTo>
                        <a:pt x="378" y="48"/>
                      </a:lnTo>
                      <a:lnTo>
                        <a:pt x="384" y="44"/>
                      </a:lnTo>
                      <a:lnTo>
                        <a:pt x="384" y="38"/>
                      </a:lnTo>
                      <a:lnTo>
                        <a:pt x="387" y="38"/>
                      </a:lnTo>
                      <a:lnTo>
                        <a:pt x="387" y="34"/>
                      </a:lnTo>
                      <a:lnTo>
                        <a:pt x="387" y="31"/>
                      </a:lnTo>
                      <a:lnTo>
                        <a:pt x="393" y="27"/>
                      </a:lnTo>
                      <a:lnTo>
                        <a:pt x="393" y="20"/>
                      </a:lnTo>
                      <a:lnTo>
                        <a:pt x="396" y="20"/>
                      </a:lnTo>
                      <a:lnTo>
                        <a:pt x="396" y="17"/>
                      </a:lnTo>
                      <a:lnTo>
                        <a:pt x="396" y="10"/>
                      </a:lnTo>
                      <a:lnTo>
                        <a:pt x="402" y="10"/>
                      </a:lnTo>
                      <a:lnTo>
                        <a:pt x="402" y="3"/>
                      </a:lnTo>
                      <a:lnTo>
                        <a:pt x="408" y="0"/>
                      </a:lnTo>
                      <a:lnTo>
                        <a:pt x="629" y="0"/>
                      </a:lnTo>
                      <a:lnTo>
                        <a:pt x="629" y="7"/>
                      </a:lnTo>
                      <a:lnTo>
                        <a:pt x="626" y="10"/>
                      </a:lnTo>
                      <a:lnTo>
                        <a:pt x="626" y="13"/>
                      </a:lnTo>
                      <a:lnTo>
                        <a:pt x="623" y="13"/>
                      </a:lnTo>
                      <a:lnTo>
                        <a:pt x="623" y="17"/>
                      </a:lnTo>
                      <a:lnTo>
                        <a:pt x="623" y="24"/>
                      </a:lnTo>
                      <a:lnTo>
                        <a:pt x="616" y="27"/>
                      </a:lnTo>
                      <a:lnTo>
                        <a:pt x="616" y="31"/>
                      </a:lnTo>
                      <a:lnTo>
                        <a:pt x="614" y="31"/>
                      </a:lnTo>
                      <a:lnTo>
                        <a:pt x="614" y="38"/>
                      </a:lnTo>
                      <a:lnTo>
                        <a:pt x="614" y="41"/>
                      </a:lnTo>
                      <a:lnTo>
                        <a:pt x="608" y="44"/>
                      </a:lnTo>
                      <a:lnTo>
                        <a:pt x="608" y="52"/>
                      </a:lnTo>
                      <a:lnTo>
                        <a:pt x="604" y="52"/>
                      </a:lnTo>
                      <a:lnTo>
                        <a:pt x="604" y="55"/>
                      </a:lnTo>
                      <a:lnTo>
                        <a:pt x="602" y="58"/>
                      </a:lnTo>
                      <a:lnTo>
                        <a:pt x="602" y="62"/>
                      </a:lnTo>
                      <a:lnTo>
                        <a:pt x="599" y="62"/>
                      </a:lnTo>
                      <a:lnTo>
                        <a:pt x="599" y="69"/>
                      </a:lnTo>
                      <a:lnTo>
                        <a:pt x="596" y="69"/>
                      </a:lnTo>
                      <a:lnTo>
                        <a:pt x="596" y="72"/>
                      </a:lnTo>
                      <a:lnTo>
                        <a:pt x="592" y="75"/>
                      </a:lnTo>
                      <a:lnTo>
                        <a:pt x="592" y="79"/>
                      </a:lnTo>
                      <a:lnTo>
                        <a:pt x="590" y="79"/>
                      </a:lnTo>
                      <a:lnTo>
                        <a:pt x="590" y="86"/>
                      </a:lnTo>
                      <a:lnTo>
                        <a:pt x="587" y="86"/>
                      </a:lnTo>
                      <a:lnTo>
                        <a:pt x="587" y="89"/>
                      </a:lnTo>
                      <a:lnTo>
                        <a:pt x="584" y="93"/>
                      </a:lnTo>
                      <a:lnTo>
                        <a:pt x="584" y="100"/>
                      </a:lnTo>
                      <a:lnTo>
                        <a:pt x="581" y="100"/>
                      </a:lnTo>
                      <a:lnTo>
                        <a:pt x="581" y="103"/>
                      </a:lnTo>
                      <a:lnTo>
                        <a:pt x="578" y="106"/>
                      </a:lnTo>
                      <a:lnTo>
                        <a:pt x="578" y="110"/>
                      </a:lnTo>
                      <a:lnTo>
                        <a:pt x="575" y="110"/>
                      </a:lnTo>
                      <a:lnTo>
                        <a:pt x="575" y="117"/>
                      </a:lnTo>
                      <a:lnTo>
                        <a:pt x="572" y="117"/>
                      </a:lnTo>
                      <a:lnTo>
                        <a:pt x="572" y="120"/>
                      </a:lnTo>
                      <a:lnTo>
                        <a:pt x="566" y="124"/>
                      </a:lnTo>
                      <a:lnTo>
                        <a:pt x="566" y="128"/>
                      </a:lnTo>
                      <a:lnTo>
                        <a:pt x="566" y="134"/>
                      </a:lnTo>
                      <a:lnTo>
                        <a:pt x="563" y="134"/>
                      </a:lnTo>
                      <a:lnTo>
                        <a:pt x="563" y="141"/>
                      </a:lnTo>
                      <a:lnTo>
                        <a:pt x="560" y="141"/>
                      </a:lnTo>
                      <a:lnTo>
                        <a:pt x="560" y="148"/>
                      </a:lnTo>
                      <a:lnTo>
                        <a:pt x="557" y="148"/>
                      </a:lnTo>
                      <a:lnTo>
                        <a:pt x="557" y="151"/>
                      </a:lnTo>
                      <a:lnTo>
                        <a:pt x="554" y="151"/>
                      </a:lnTo>
                      <a:lnTo>
                        <a:pt x="554" y="159"/>
                      </a:lnTo>
                      <a:lnTo>
                        <a:pt x="551" y="159"/>
                      </a:lnTo>
                      <a:lnTo>
                        <a:pt x="551" y="165"/>
                      </a:lnTo>
                      <a:lnTo>
                        <a:pt x="548" y="165"/>
                      </a:lnTo>
                      <a:lnTo>
                        <a:pt x="548" y="173"/>
                      </a:lnTo>
                      <a:lnTo>
                        <a:pt x="545" y="173"/>
                      </a:lnTo>
                      <a:lnTo>
                        <a:pt x="545" y="179"/>
                      </a:lnTo>
                      <a:lnTo>
                        <a:pt x="543" y="179"/>
                      </a:lnTo>
                      <a:lnTo>
                        <a:pt x="543" y="182"/>
                      </a:lnTo>
                      <a:lnTo>
                        <a:pt x="539" y="182"/>
                      </a:lnTo>
                      <a:lnTo>
                        <a:pt x="539" y="190"/>
                      </a:lnTo>
                      <a:lnTo>
                        <a:pt x="533" y="193"/>
                      </a:lnTo>
                      <a:lnTo>
                        <a:pt x="533" y="196"/>
                      </a:lnTo>
                      <a:lnTo>
                        <a:pt x="533" y="200"/>
                      </a:lnTo>
                      <a:lnTo>
                        <a:pt x="531" y="200"/>
                      </a:lnTo>
                      <a:lnTo>
                        <a:pt x="531" y="207"/>
                      </a:lnTo>
                      <a:lnTo>
                        <a:pt x="524" y="210"/>
                      </a:lnTo>
                      <a:lnTo>
                        <a:pt x="524" y="213"/>
                      </a:lnTo>
                      <a:lnTo>
                        <a:pt x="524" y="218"/>
                      </a:lnTo>
                      <a:lnTo>
                        <a:pt x="519" y="221"/>
                      </a:lnTo>
                      <a:lnTo>
                        <a:pt x="519" y="227"/>
                      </a:lnTo>
                      <a:lnTo>
                        <a:pt x="519" y="231"/>
                      </a:lnTo>
                      <a:lnTo>
                        <a:pt x="515" y="231"/>
                      </a:lnTo>
                      <a:lnTo>
                        <a:pt x="515" y="238"/>
                      </a:lnTo>
                      <a:lnTo>
                        <a:pt x="509" y="238"/>
                      </a:lnTo>
                      <a:lnTo>
                        <a:pt x="509" y="245"/>
                      </a:lnTo>
                      <a:lnTo>
                        <a:pt x="507" y="245"/>
                      </a:lnTo>
                      <a:lnTo>
                        <a:pt x="507" y="249"/>
                      </a:lnTo>
                      <a:lnTo>
                        <a:pt x="507" y="255"/>
                      </a:lnTo>
                      <a:lnTo>
                        <a:pt x="500" y="258"/>
                      </a:lnTo>
                      <a:lnTo>
                        <a:pt x="500" y="263"/>
                      </a:lnTo>
                      <a:lnTo>
                        <a:pt x="500" y="269"/>
                      </a:lnTo>
                      <a:lnTo>
                        <a:pt x="495" y="269"/>
                      </a:lnTo>
                      <a:lnTo>
                        <a:pt x="495" y="276"/>
                      </a:lnTo>
                      <a:lnTo>
                        <a:pt x="492" y="276"/>
                      </a:lnTo>
                      <a:lnTo>
                        <a:pt x="492" y="283"/>
                      </a:lnTo>
                      <a:lnTo>
                        <a:pt x="488" y="283"/>
                      </a:lnTo>
                      <a:lnTo>
                        <a:pt x="488" y="286"/>
                      </a:lnTo>
                      <a:lnTo>
                        <a:pt x="485" y="286"/>
                      </a:lnTo>
                      <a:lnTo>
                        <a:pt x="485" y="294"/>
                      </a:lnTo>
                      <a:lnTo>
                        <a:pt x="485" y="300"/>
                      </a:lnTo>
                      <a:lnTo>
                        <a:pt x="483" y="300"/>
                      </a:lnTo>
                      <a:lnTo>
                        <a:pt x="483" y="303"/>
                      </a:lnTo>
                      <a:lnTo>
                        <a:pt x="477" y="308"/>
                      </a:lnTo>
                      <a:lnTo>
                        <a:pt x="477" y="311"/>
                      </a:lnTo>
                      <a:lnTo>
                        <a:pt x="473" y="311"/>
                      </a:lnTo>
                      <a:lnTo>
                        <a:pt x="473" y="317"/>
                      </a:lnTo>
                      <a:lnTo>
                        <a:pt x="473" y="320"/>
                      </a:lnTo>
                      <a:lnTo>
                        <a:pt x="468" y="325"/>
                      </a:lnTo>
                      <a:lnTo>
                        <a:pt x="468" y="331"/>
                      </a:lnTo>
                      <a:lnTo>
                        <a:pt x="465" y="331"/>
                      </a:lnTo>
                      <a:lnTo>
                        <a:pt x="465" y="334"/>
                      </a:lnTo>
                      <a:lnTo>
                        <a:pt x="461" y="339"/>
                      </a:lnTo>
                      <a:lnTo>
                        <a:pt x="461" y="342"/>
                      </a:lnTo>
                      <a:lnTo>
                        <a:pt x="459" y="342"/>
                      </a:lnTo>
                      <a:lnTo>
                        <a:pt x="459" y="348"/>
                      </a:lnTo>
                      <a:lnTo>
                        <a:pt x="456" y="348"/>
                      </a:lnTo>
                      <a:lnTo>
                        <a:pt x="456" y="353"/>
                      </a:lnTo>
                      <a:lnTo>
                        <a:pt x="453" y="356"/>
                      </a:lnTo>
                      <a:lnTo>
                        <a:pt x="453" y="359"/>
                      </a:lnTo>
                      <a:lnTo>
                        <a:pt x="449" y="359"/>
                      </a:lnTo>
                      <a:lnTo>
                        <a:pt x="449" y="365"/>
                      </a:lnTo>
                      <a:lnTo>
                        <a:pt x="447" y="365"/>
                      </a:lnTo>
                      <a:lnTo>
                        <a:pt x="447" y="373"/>
                      </a:lnTo>
                      <a:lnTo>
                        <a:pt x="444" y="373"/>
                      </a:lnTo>
                      <a:lnTo>
                        <a:pt x="444" y="376"/>
                      </a:lnTo>
                      <a:lnTo>
                        <a:pt x="441" y="376"/>
                      </a:lnTo>
                      <a:lnTo>
                        <a:pt x="441" y="384"/>
                      </a:lnTo>
                      <a:lnTo>
                        <a:pt x="438" y="387"/>
                      </a:lnTo>
                      <a:lnTo>
                        <a:pt x="438" y="390"/>
                      </a:lnTo>
                      <a:lnTo>
                        <a:pt x="435" y="390"/>
                      </a:lnTo>
                      <a:lnTo>
                        <a:pt x="435" y="396"/>
                      </a:lnTo>
                      <a:lnTo>
                        <a:pt x="432" y="396"/>
                      </a:lnTo>
                      <a:lnTo>
                        <a:pt x="432" y="401"/>
                      </a:lnTo>
                      <a:lnTo>
                        <a:pt x="429" y="404"/>
                      </a:lnTo>
                      <a:lnTo>
                        <a:pt x="429" y="410"/>
                      </a:lnTo>
                      <a:lnTo>
                        <a:pt x="426" y="410"/>
                      </a:lnTo>
                      <a:lnTo>
                        <a:pt x="426" y="415"/>
                      </a:lnTo>
                      <a:lnTo>
                        <a:pt x="423" y="415"/>
                      </a:lnTo>
                      <a:lnTo>
                        <a:pt x="423" y="421"/>
                      </a:lnTo>
                      <a:lnTo>
                        <a:pt x="420" y="424"/>
                      </a:lnTo>
                      <a:lnTo>
                        <a:pt x="420" y="429"/>
                      </a:lnTo>
                      <a:lnTo>
                        <a:pt x="417" y="429"/>
                      </a:lnTo>
                      <a:lnTo>
                        <a:pt x="417" y="432"/>
                      </a:lnTo>
                      <a:lnTo>
                        <a:pt x="411" y="435"/>
                      </a:lnTo>
                      <a:lnTo>
                        <a:pt x="411" y="441"/>
                      </a:lnTo>
                      <a:lnTo>
                        <a:pt x="411" y="446"/>
                      </a:lnTo>
                      <a:lnTo>
                        <a:pt x="408" y="446"/>
                      </a:lnTo>
                      <a:lnTo>
                        <a:pt x="408" y="449"/>
                      </a:lnTo>
                      <a:lnTo>
                        <a:pt x="405" y="452"/>
                      </a:lnTo>
                      <a:lnTo>
                        <a:pt x="405" y="460"/>
                      </a:lnTo>
                      <a:lnTo>
                        <a:pt x="402" y="460"/>
                      </a:lnTo>
                      <a:lnTo>
                        <a:pt x="402" y="463"/>
                      </a:lnTo>
                      <a:lnTo>
                        <a:pt x="399" y="463"/>
                      </a:lnTo>
                      <a:lnTo>
                        <a:pt x="399" y="469"/>
                      </a:lnTo>
                      <a:lnTo>
                        <a:pt x="396" y="469"/>
                      </a:lnTo>
                      <a:lnTo>
                        <a:pt x="396" y="477"/>
                      </a:lnTo>
                      <a:lnTo>
                        <a:pt x="393" y="477"/>
                      </a:lnTo>
                      <a:lnTo>
                        <a:pt x="393" y="483"/>
                      </a:lnTo>
                      <a:lnTo>
                        <a:pt x="390" y="483"/>
                      </a:lnTo>
                      <a:lnTo>
                        <a:pt x="390" y="486"/>
                      </a:lnTo>
                      <a:lnTo>
                        <a:pt x="387" y="491"/>
                      </a:lnTo>
                      <a:lnTo>
                        <a:pt x="387" y="494"/>
                      </a:lnTo>
                      <a:lnTo>
                        <a:pt x="384" y="494"/>
                      </a:lnTo>
                      <a:lnTo>
                        <a:pt x="384" y="500"/>
                      </a:lnTo>
                      <a:lnTo>
                        <a:pt x="378" y="500"/>
                      </a:lnTo>
                      <a:lnTo>
                        <a:pt x="378" y="508"/>
                      </a:lnTo>
                      <a:lnTo>
                        <a:pt x="378" y="514"/>
                      </a:lnTo>
                      <a:lnTo>
                        <a:pt x="375" y="514"/>
                      </a:lnTo>
                      <a:lnTo>
                        <a:pt x="375" y="518"/>
                      </a:lnTo>
                      <a:lnTo>
                        <a:pt x="369" y="522"/>
                      </a:lnTo>
                      <a:lnTo>
                        <a:pt x="369" y="525"/>
                      </a:lnTo>
                      <a:lnTo>
                        <a:pt x="366" y="525"/>
                      </a:lnTo>
                      <a:lnTo>
                        <a:pt x="366" y="531"/>
                      </a:lnTo>
                      <a:lnTo>
                        <a:pt x="366" y="536"/>
                      </a:lnTo>
                      <a:lnTo>
                        <a:pt x="363" y="539"/>
                      </a:lnTo>
                      <a:lnTo>
                        <a:pt x="363" y="542"/>
                      </a:lnTo>
                      <a:lnTo>
                        <a:pt x="361" y="542"/>
                      </a:lnTo>
                      <a:lnTo>
                        <a:pt x="361" y="549"/>
                      </a:lnTo>
                      <a:lnTo>
                        <a:pt x="354" y="553"/>
                      </a:lnTo>
                      <a:lnTo>
                        <a:pt x="354" y="556"/>
                      </a:lnTo>
                      <a:lnTo>
                        <a:pt x="351" y="556"/>
                      </a:lnTo>
                      <a:lnTo>
                        <a:pt x="351" y="559"/>
                      </a:lnTo>
                      <a:lnTo>
                        <a:pt x="351" y="567"/>
                      </a:lnTo>
                      <a:lnTo>
                        <a:pt x="345" y="570"/>
                      </a:lnTo>
                      <a:lnTo>
                        <a:pt x="345" y="573"/>
                      </a:lnTo>
                      <a:lnTo>
                        <a:pt x="345" y="581"/>
                      </a:lnTo>
                      <a:lnTo>
                        <a:pt x="342" y="581"/>
                      </a:lnTo>
                      <a:lnTo>
                        <a:pt x="342" y="584"/>
                      </a:lnTo>
                      <a:lnTo>
                        <a:pt x="337" y="587"/>
                      </a:lnTo>
                      <a:lnTo>
                        <a:pt x="337" y="590"/>
                      </a:lnTo>
                      <a:lnTo>
                        <a:pt x="333" y="590"/>
                      </a:lnTo>
                      <a:lnTo>
                        <a:pt x="333" y="598"/>
                      </a:lnTo>
                      <a:lnTo>
                        <a:pt x="330" y="601"/>
                      </a:lnTo>
                      <a:lnTo>
                        <a:pt x="330" y="604"/>
                      </a:lnTo>
                      <a:lnTo>
                        <a:pt x="327" y="604"/>
                      </a:lnTo>
                      <a:lnTo>
                        <a:pt x="327" y="612"/>
                      </a:lnTo>
                      <a:lnTo>
                        <a:pt x="327" y="615"/>
                      </a:lnTo>
                      <a:lnTo>
                        <a:pt x="322" y="618"/>
                      </a:lnTo>
                      <a:lnTo>
                        <a:pt x="322" y="625"/>
                      </a:lnTo>
                      <a:lnTo>
                        <a:pt x="318" y="625"/>
                      </a:lnTo>
                      <a:lnTo>
                        <a:pt x="318" y="629"/>
                      </a:lnTo>
                      <a:lnTo>
                        <a:pt x="318" y="632"/>
                      </a:lnTo>
                      <a:lnTo>
                        <a:pt x="313" y="635"/>
                      </a:lnTo>
                      <a:lnTo>
                        <a:pt x="313" y="643"/>
                      </a:lnTo>
                      <a:lnTo>
                        <a:pt x="310" y="643"/>
                      </a:lnTo>
                      <a:lnTo>
                        <a:pt x="310" y="646"/>
                      </a:lnTo>
                      <a:lnTo>
                        <a:pt x="310" y="652"/>
                      </a:lnTo>
                      <a:lnTo>
                        <a:pt x="303" y="652"/>
                      </a:lnTo>
                      <a:lnTo>
                        <a:pt x="303" y="660"/>
                      </a:lnTo>
                      <a:lnTo>
                        <a:pt x="301" y="660"/>
                      </a:lnTo>
                      <a:lnTo>
                        <a:pt x="301" y="663"/>
                      </a:lnTo>
                      <a:lnTo>
                        <a:pt x="298" y="666"/>
                      </a:lnTo>
                      <a:lnTo>
                        <a:pt x="298" y="674"/>
                      </a:lnTo>
                      <a:lnTo>
                        <a:pt x="294" y="674"/>
                      </a:lnTo>
                      <a:lnTo>
                        <a:pt x="294" y="677"/>
                      </a:lnTo>
                      <a:lnTo>
                        <a:pt x="291" y="677"/>
                      </a:lnTo>
                      <a:lnTo>
                        <a:pt x="291" y="680"/>
                      </a:lnTo>
                      <a:lnTo>
                        <a:pt x="289" y="684"/>
                      </a:lnTo>
                      <a:lnTo>
                        <a:pt x="289" y="691"/>
                      </a:lnTo>
                      <a:lnTo>
                        <a:pt x="286" y="691"/>
                      </a:lnTo>
                      <a:lnTo>
                        <a:pt x="286" y="694"/>
                      </a:lnTo>
                      <a:lnTo>
                        <a:pt x="286" y="701"/>
                      </a:lnTo>
                      <a:lnTo>
                        <a:pt x="279" y="701"/>
                      </a:lnTo>
                      <a:lnTo>
                        <a:pt x="279" y="708"/>
                      </a:lnTo>
                      <a:lnTo>
                        <a:pt x="277" y="708"/>
                      </a:lnTo>
                      <a:lnTo>
                        <a:pt x="277" y="715"/>
                      </a:lnTo>
                      <a:lnTo>
                        <a:pt x="274" y="715"/>
                      </a:lnTo>
                      <a:lnTo>
                        <a:pt x="274" y="722"/>
                      </a:lnTo>
                      <a:lnTo>
                        <a:pt x="271" y="722"/>
                      </a:lnTo>
                      <a:lnTo>
                        <a:pt x="271" y="725"/>
                      </a:lnTo>
                      <a:lnTo>
                        <a:pt x="267" y="725"/>
                      </a:lnTo>
                      <a:lnTo>
                        <a:pt x="267" y="732"/>
                      </a:lnTo>
                      <a:lnTo>
                        <a:pt x="265" y="732"/>
                      </a:lnTo>
                      <a:lnTo>
                        <a:pt x="265" y="739"/>
                      </a:lnTo>
                      <a:lnTo>
                        <a:pt x="262" y="739"/>
                      </a:lnTo>
                      <a:lnTo>
                        <a:pt x="262" y="742"/>
                      </a:lnTo>
                      <a:lnTo>
                        <a:pt x="259" y="742"/>
                      </a:lnTo>
                      <a:lnTo>
                        <a:pt x="259" y="750"/>
                      </a:lnTo>
                      <a:lnTo>
                        <a:pt x="256" y="753"/>
                      </a:lnTo>
                      <a:lnTo>
                        <a:pt x="256" y="756"/>
                      </a:lnTo>
                      <a:lnTo>
                        <a:pt x="253" y="756"/>
                      </a:lnTo>
                      <a:lnTo>
                        <a:pt x="253" y="763"/>
                      </a:lnTo>
                      <a:lnTo>
                        <a:pt x="250" y="767"/>
                      </a:lnTo>
                      <a:lnTo>
                        <a:pt x="250" y="770"/>
                      </a:lnTo>
                      <a:lnTo>
                        <a:pt x="247" y="770"/>
                      </a:lnTo>
                      <a:lnTo>
                        <a:pt x="247" y="774"/>
                      </a:lnTo>
                      <a:lnTo>
                        <a:pt x="244" y="774"/>
                      </a:lnTo>
                      <a:lnTo>
                        <a:pt x="244" y="781"/>
                      </a:lnTo>
                      <a:lnTo>
                        <a:pt x="241" y="784"/>
                      </a:lnTo>
                      <a:lnTo>
                        <a:pt x="241" y="787"/>
                      </a:lnTo>
                      <a:lnTo>
                        <a:pt x="238" y="787"/>
                      </a:lnTo>
                      <a:lnTo>
                        <a:pt x="238" y="791"/>
                      </a:lnTo>
                      <a:lnTo>
                        <a:pt x="235" y="791"/>
                      </a:lnTo>
                      <a:lnTo>
                        <a:pt x="235" y="798"/>
                      </a:lnTo>
                      <a:lnTo>
                        <a:pt x="229" y="801"/>
                      </a:lnTo>
                      <a:lnTo>
                        <a:pt x="229" y="805"/>
                      </a:lnTo>
                      <a:lnTo>
                        <a:pt x="229" y="812"/>
                      </a:lnTo>
                      <a:lnTo>
                        <a:pt x="226" y="812"/>
                      </a:lnTo>
                      <a:lnTo>
                        <a:pt x="226" y="815"/>
                      </a:lnTo>
                      <a:lnTo>
                        <a:pt x="223" y="819"/>
                      </a:lnTo>
                      <a:lnTo>
                        <a:pt x="223" y="822"/>
                      </a:lnTo>
                      <a:lnTo>
                        <a:pt x="220" y="822"/>
                      </a:lnTo>
                      <a:lnTo>
                        <a:pt x="220" y="829"/>
                      </a:lnTo>
                      <a:lnTo>
                        <a:pt x="214" y="832"/>
                      </a:lnTo>
                      <a:lnTo>
                        <a:pt x="214" y="836"/>
                      </a:lnTo>
                      <a:lnTo>
                        <a:pt x="211" y="836"/>
                      </a:lnTo>
                      <a:lnTo>
                        <a:pt x="211" y="843"/>
                      </a:lnTo>
                      <a:lnTo>
                        <a:pt x="211" y="846"/>
                      </a:lnTo>
                      <a:lnTo>
                        <a:pt x="208" y="850"/>
                      </a:lnTo>
                      <a:lnTo>
                        <a:pt x="208" y="857"/>
                      </a:lnTo>
                      <a:lnTo>
                        <a:pt x="205" y="857"/>
                      </a:lnTo>
                      <a:lnTo>
                        <a:pt x="205" y="860"/>
                      </a:lnTo>
                      <a:lnTo>
                        <a:pt x="202" y="860"/>
                      </a:lnTo>
                      <a:lnTo>
                        <a:pt x="202" y="864"/>
                      </a:lnTo>
                      <a:lnTo>
                        <a:pt x="196" y="867"/>
                      </a:lnTo>
                      <a:lnTo>
                        <a:pt x="196" y="874"/>
                      </a:lnTo>
                      <a:lnTo>
                        <a:pt x="196" y="877"/>
                      </a:lnTo>
                      <a:lnTo>
                        <a:pt x="190" y="881"/>
                      </a:lnTo>
                      <a:lnTo>
                        <a:pt x="190" y="884"/>
                      </a:lnTo>
                      <a:lnTo>
                        <a:pt x="190" y="891"/>
                      </a:lnTo>
                      <a:lnTo>
                        <a:pt x="187" y="891"/>
                      </a:lnTo>
                      <a:lnTo>
                        <a:pt x="187" y="895"/>
                      </a:lnTo>
                      <a:lnTo>
                        <a:pt x="181" y="898"/>
                      </a:lnTo>
                      <a:lnTo>
                        <a:pt x="181" y="905"/>
                      </a:lnTo>
                      <a:lnTo>
                        <a:pt x="179" y="905"/>
                      </a:lnTo>
                      <a:lnTo>
                        <a:pt x="179" y="909"/>
                      </a:lnTo>
                      <a:lnTo>
                        <a:pt x="179" y="912"/>
                      </a:lnTo>
                      <a:lnTo>
                        <a:pt x="172" y="915"/>
                      </a:lnTo>
                      <a:lnTo>
                        <a:pt x="172" y="922"/>
                      </a:lnTo>
                      <a:lnTo>
                        <a:pt x="172" y="926"/>
                      </a:lnTo>
                      <a:lnTo>
                        <a:pt x="167" y="929"/>
                      </a:lnTo>
                      <a:lnTo>
                        <a:pt x="167" y="933"/>
                      </a:lnTo>
                      <a:lnTo>
                        <a:pt x="163" y="933"/>
                      </a:lnTo>
                      <a:lnTo>
                        <a:pt x="163" y="940"/>
                      </a:lnTo>
                      <a:lnTo>
                        <a:pt x="163" y="946"/>
                      </a:lnTo>
                      <a:lnTo>
                        <a:pt x="157" y="946"/>
                      </a:lnTo>
                      <a:lnTo>
                        <a:pt x="157" y="950"/>
                      </a:lnTo>
                      <a:lnTo>
                        <a:pt x="155" y="950"/>
                      </a:lnTo>
                      <a:lnTo>
                        <a:pt x="155" y="957"/>
                      </a:lnTo>
                      <a:lnTo>
                        <a:pt x="151" y="957"/>
                      </a:lnTo>
                      <a:lnTo>
                        <a:pt x="151" y="964"/>
                      </a:lnTo>
                      <a:lnTo>
                        <a:pt x="148" y="964"/>
                      </a:lnTo>
                      <a:lnTo>
                        <a:pt x="148" y="971"/>
                      </a:lnTo>
                      <a:lnTo>
                        <a:pt x="145" y="971"/>
                      </a:lnTo>
                      <a:lnTo>
                        <a:pt x="145" y="974"/>
                      </a:lnTo>
                      <a:lnTo>
                        <a:pt x="145" y="981"/>
                      </a:lnTo>
                      <a:lnTo>
                        <a:pt x="140" y="985"/>
                      </a:lnTo>
                      <a:lnTo>
                        <a:pt x="140" y="988"/>
                      </a:lnTo>
                      <a:lnTo>
                        <a:pt x="136" y="988"/>
                      </a:lnTo>
                      <a:lnTo>
                        <a:pt x="136" y="995"/>
                      </a:lnTo>
                      <a:lnTo>
                        <a:pt x="133" y="995"/>
                      </a:lnTo>
                      <a:lnTo>
                        <a:pt x="133" y="1002"/>
                      </a:lnTo>
                      <a:lnTo>
                        <a:pt x="131" y="1002"/>
                      </a:lnTo>
                      <a:lnTo>
                        <a:pt x="131" y="1005"/>
                      </a:lnTo>
                      <a:lnTo>
                        <a:pt x="131" y="1012"/>
                      </a:lnTo>
                      <a:lnTo>
                        <a:pt x="124" y="1016"/>
                      </a:lnTo>
                      <a:lnTo>
                        <a:pt x="124" y="1019"/>
                      </a:lnTo>
                      <a:lnTo>
                        <a:pt x="121" y="1019"/>
                      </a:lnTo>
                      <a:lnTo>
                        <a:pt x="121" y="1022"/>
                      </a:lnTo>
                      <a:lnTo>
                        <a:pt x="119" y="1022"/>
                      </a:lnTo>
                      <a:lnTo>
                        <a:pt x="119" y="1030"/>
                      </a:lnTo>
                      <a:lnTo>
                        <a:pt x="116" y="1033"/>
                      </a:lnTo>
                      <a:lnTo>
                        <a:pt x="116" y="1036"/>
                      </a:lnTo>
                      <a:lnTo>
                        <a:pt x="112" y="1036"/>
                      </a:lnTo>
                      <a:lnTo>
                        <a:pt x="112" y="1040"/>
                      </a:lnTo>
                      <a:lnTo>
                        <a:pt x="109" y="1043"/>
                      </a:lnTo>
                      <a:lnTo>
                        <a:pt x="109" y="1050"/>
                      </a:lnTo>
                      <a:lnTo>
                        <a:pt x="107" y="1050"/>
                      </a:lnTo>
                      <a:lnTo>
                        <a:pt x="107" y="1053"/>
                      </a:lnTo>
                      <a:lnTo>
                        <a:pt x="104" y="1053"/>
                      </a:lnTo>
                      <a:lnTo>
                        <a:pt x="104" y="1061"/>
                      </a:lnTo>
                      <a:lnTo>
                        <a:pt x="101" y="1064"/>
                      </a:lnTo>
                      <a:lnTo>
                        <a:pt x="101" y="1067"/>
                      </a:lnTo>
                      <a:lnTo>
                        <a:pt x="97" y="1067"/>
                      </a:lnTo>
                      <a:lnTo>
                        <a:pt x="97" y="1075"/>
                      </a:lnTo>
                      <a:lnTo>
                        <a:pt x="95" y="1075"/>
                      </a:lnTo>
                      <a:lnTo>
                        <a:pt x="95" y="1078"/>
                      </a:lnTo>
                      <a:lnTo>
                        <a:pt x="92" y="1081"/>
                      </a:lnTo>
                      <a:lnTo>
                        <a:pt x="92" y="1088"/>
                      </a:lnTo>
                      <a:lnTo>
                        <a:pt x="89" y="1088"/>
                      </a:lnTo>
                      <a:lnTo>
                        <a:pt x="89" y="1092"/>
                      </a:lnTo>
                      <a:lnTo>
                        <a:pt x="85" y="1092"/>
                      </a:lnTo>
                      <a:lnTo>
                        <a:pt x="85" y="1098"/>
                      </a:lnTo>
                      <a:lnTo>
                        <a:pt x="83" y="1098"/>
                      </a:lnTo>
                      <a:lnTo>
                        <a:pt x="83" y="1106"/>
                      </a:lnTo>
                      <a:lnTo>
                        <a:pt x="80" y="1106"/>
                      </a:lnTo>
                      <a:lnTo>
                        <a:pt x="80" y="1109"/>
                      </a:lnTo>
                      <a:lnTo>
                        <a:pt x="73" y="1112"/>
                      </a:lnTo>
                      <a:lnTo>
                        <a:pt x="73" y="1116"/>
                      </a:lnTo>
                      <a:lnTo>
                        <a:pt x="56" y="1116"/>
                      </a:lnTo>
                      <a:lnTo>
                        <a:pt x="56" y="1112"/>
                      </a:lnTo>
                      <a:lnTo>
                        <a:pt x="41" y="1112"/>
                      </a:lnTo>
                      <a:lnTo>
                        <a:pt x="24" y="1112"/>
                      </a:lnTo>
                      <a:lnTo>
                        <a:pt x="24" y="1061"/>
                      </a:lnTo>
                      <a:lnTo>
                        <a:pt x="20" y="1061"/>
                      </a:lnTo>
                      <a:lnTo>
                        <a:pt x="20" y="1036"/>
                      </a:lnTo>
                      <a:lnTo>
                        <a:pt x="17" y="1036"/>
                      </a:lnTo>
                      <a:lnTo>
                        <a:pt x="17" y="1012"/>
                      </a:lnTo>
                      <a:lnTo>
                        <a:pt x="14" y="1012"/>
                      </a:lnTo>
                      <a:lnTo>
                        <a:pt x="14" y="960"/>
                      </a:lnTo>
                      <a:lnTo>
                        <a:pt x="12" y="960"/>
                      </a:lnTo>
                      <a:lnTo>
                        <a:pt x="12" y="933"/>
                      </a:lnTo>
                      <a:lnTo>
                        <a:pt x="8" y="933"/>
                      </a:lnTo>
                      <a:lnTo>
                        <a:pt x="8" y="912"/>
                      </a:lnTo>
                      <a:lnTo>
                        <a:pt x="5" y="860"/>
                      </a:lnTo>
                      <a:lnTo>
                        <a:pt x="2" y="860"/>
                      </a:lnTo>
                      <a:lnTo>
                        <a:pt x="2" y="812"/>
                      </a:lnTo>
                      <a:lnTo>
                        <a:pt x="0" y="812"/>
                      </a:lnTo>
                      <a:lnTo>
                        <a:pt x="0" y="808"/>
                      </a:lnTo>
                    </a:path>
                  </a:pathLst>
                </a:custGeom>
                <a:solidFill>
                  <a:srgbClr val="1264FF"/>
                </a:solidFill>
                <a:ln w="9525" cap="rnd">
                  <a:noFill/>
                  <a:round/>
                  <a:headEnd/>
                  <a:tailEnd/>
                </a:ln>
                <a:effectLst/>
              </p:spPr>
              <p:txBody>
                <a:bodyPr/>
                <a:lstStyle/>
                <a:p>
                  <a:endParaRPr lang="en-US"/>
                </a:p>
              </p:txBody>
            </p:sp>
            <p:sp>
              <p:nvSpPr>
                <p:cNvPr id="529480" name="Freeform 72"/>
                <p:cNvSpPr>
                  <a:spLocks/>
                </p:cNvSpPr>
                <p:nvPr/>
              </p:nvSpPr>
              <p:spPr bwMode="auto">
                <a:xfrm>
                  <a:off x="4155" y="1458"/>
                  <a:ext cx="433" cy="813"/>
                </a:xfrm>
                <a:custGeom>
                  <a:avLst/>
                  <a:gdLst/>
                  <a:ahLst/>
                  <a:cxnLst>
                    <a:cxn ang="0">
                      <a:pos x="9" y="384"/>
                    </a:cxn>
                    <a:cxn ang="0">
                      <a:pos x="21" y="365"/>
                    </a:cxn>
                    <a:cxn ang="0">
                      <a:pos x="29" y="342"/>
                    </a:cxn>
                    <a:cxn ang="0">
                      <a:pos x="41" y="320"/>
                    </a:cxn>
                    <a:cxn ang="0">
                      <a:pos x="50" y="300"/>
                    </a:cxn>
                    <a:cxn ang="0">
                      <a:pos x="62" y="283"/>
                    </a:cxn>
                    <a:cxn ang="0">
                      <a:pos x="74" y="255"/>
                    </a:cxn>
                    <a:cxn ang="0">
                      <a:pos x="83" y="231"/>
                    </a:cxn>
                    <a:cxn ang="0">
                      <a:pos x="95" y="210"/>
                    </a:cxn>
                    <a:cxn ang="0">
                      <a:pos x="109" y="190"/>
                    </a:cxn>
                    <a:cxn ang="0">
                      <a:pos x="119" y="159"/>
                    </a:cxn>
                    <a:cxn ang="0">
                      <a:pos x="133" y="134"/>
                    </a:cxn>
                    <a:cxn ang="0">
                      <a:pos x="143" y="110"/>
                    </a:cxn>
                    <a:cxn ang="0">
                      <a:pos x="157" y="89"/>
                    </a:cxn>
                    <a:cxn ang="0">
                      <a:pos x="169" y="69"/>
                    </a:cxn>
                    <a:cxn ang="0">
                      <a:pos x="181" y="41"/>
                    </a:cxn>
                    <a:cxn ang="0">
                      <a:pos x="191" y="17"/>
                    </a:cxn>
                    <a:cxn ang="0">
                      <a:pos x="432" y="0"/>
                    </a:cxn>
                    <a:cxn ang="0">
                      <a:pos x="414" y="31"/>
                    </a:cxn>
                    <a:cxn ang="0">
                      <a:pos x="402" y="52"/>
                    </a:cxn>
                    <a:cxn ang="0">
                      <a:pos x="393" y="75"/>
                    </a:cxn>
                    <a:cxn ang="0">
                      <a:pos x="381" y="103"/>
                    </a:cxn>
                    <a:cxn ang="0">
                      <a:pos x="369" y="120"/>
                    </a:cxn>
                    <a:cxn ang="0">
                      <a:pos x="360" y="141"/>
                    </a:cxn>
                    <a:cxn ang="0">
                      <a:pos x="348" y="162"/>
                    </a:cxn>
                    <a:cxn ang="0">
                      <a:pos x="339" y="186"/>
                    </a:cxn>
                    <a:cxn ang="0">
                      <a:pos x="327" y="204"/>
                    </a:cxn>
                    <a:cxn ang="0">
                      <a:pos x="315" y="231"/>
                    </a:cxn>
                    <a:cxn ang="0">
                      <a:pos x="307" y="252"/>
                    </a:cxn>
                    <a:cxn ang="0">
                      <a:pos x="291" y="280"/>
                    </a:cxn>
                    <a:cxn ang="0">
                      <a:pos x="280" y="300"/>
                    </a:cxn>
                    <a:cxn ang="0">
                      <a:pos x="264" y="328"/>
                    </a:cxn>
                    <a:cxn ang="0">
                      <a:pos x="252" y="353"/>
                    </a:cxn>
                    <a:cxn ang="0">
                      <a:pos x="241" y="376"/>
                    </a:cxn>
                    <a:cxn ang="0">
                      <a:pos x="232" y="401"/>
                    </a:cxn>
                    <a:cxn ang="0">
                      <a:pos x="220" y="424"/>
                    </a:cxn>
                    <a:cxn ang="0">
                      <a:pos x="208" y="441"/>
                    </a:cxn>
                    <a:cxn ang="0">
                      <a:pos x="199" y="466"/>
                    </a:cxn>
                    <a:cxn ang="0">
                      <a:pos x="187" y="486"/>
                    </a:cxn>
                    <a:cxn ang="0">
                      <a:pos x="175" y="511"/>
                    </a:cxn>
                    <a:cxn ang="0">
                      <a:pos x="167" y="535"/>
                    </a:cxn>
                    <a:cxn ang="0">
                      <a:pos x="155" y="559"/>
                    </a:cxn>
                    <a:cxn ang="0">
                      <a:pos x="143" y="584"/>
                    </a:cxn>
                    <a:cxn ang="0">
                      <a:pos x="128" y="604"/>
                    </a:cxn>
                    <a:cxn ang="0">
                      <a:pos x="116" y="625"/>
                    </a:cxn>
                    <a:cxn ang="0">
                      <a:pos x="104" y="656"/>
                    </a:cxn>
                    <a:cxn ang="0">
                      <a:pos x="92" y="673"/>
                    </a:cxn>
                    <a:cxn ang="0">
                      <a:pos x="80" y="697"/>
                    </a:cxn>
                    <a:cxn ang="0">
                      <a:pos x="68" y="722"/>
                    </a:cxn>
                    <a:cxn ang="0">
                      <a:pos x="60" y="746"/>
                    </a:cxn>
                    <a:cxn ang="0">
                      <a:pos x="48" y="767"/>
                    </a:cxn>
                    <a:cxn ang="0">
                      <a:pos x="38" y="791"/>
                    </a:cxn>
                    <a:cxn ang="0">
                      <a:pos x="24" y="812"/>
                    </a:cxn>
                    <a:cxn ang="0">
                      <a:pos x="12" y="642"/>
                    </a:cxn>
                    <a:cxn ang="0">
                      <a:pos x="0" y="460"/>
                    </a:cxn>
                  </a:cxnLst>
                  <a:rect l="0" t="0" r="r" b="b"/>
                  <a:pathLst>
                    <a:path w="433" h="813">
                      <a:moveTo>
                        <a:pt x="0" y="407"/>
                      </a:moveTo>
                      <a:lnTo>
                        <a:pt x="0" y="401"/>
                      </a:lnTo>
                      <a:lnTo>
                        <a:pt x="2" y="401"/>
                      </a:lnTo>
                      <a:lnTo>
                        <a:pt x="2" y="396"/>
                      </a:lnTo>
                      <a:lnTo>
                        <a:pt x="2" y="390"/>
                      </a:lnTo>
                      <a:lnTo>
                        <a:pt x="9" y="390"/>
                      </a:lnTo>
                      <a:lnTo>
                        <a:pt x="9" y="384"/>
                      </a:lnTo>
                      <a:lnTo>
                        <a:pt x="12" y="384"/>
                      </a:lnTo>
                      <a:lnTo>
                        <a:pt x="12" y="376"/>
                      </a:lnTo>
                      <a:lnTo>
                        <a:pt x="14" y="376"/>
                      </a:lnTo>
                      <a:lnTo>
                        <a:pt x="14" y="373"/>
                      </a:lnTo>
                      <a:lnTo>
                        <a:pt x="17" y="373"/>
                      </a:lnTo>
                      <a:lnTo>
                        <a:pt x="17" y="365"/>
                      </a:lnTo>
                      <a:lnTo>
                        <a:pt x="21" y="365"/>
                      </a:lnTo>
                      <a:lnTo>
                        <a:pt x="21" y="359"/>
                      </a:lnTo>
                      <a:lnTo>
                        <a:pt x="24" y="359"/>
                      </a:lnTo>
                      <a:lnTo>
                        <a:pt x="24" y="353"/>
                      </a:lnTo>
                      <a:lnTo>
                        <a:pt x="26" y="353"/>
                      </a:lnTo>
                      <a:lnTo>
                        <a:pt x="26" y="348"/>
                      </a:lnTo>
                      <a:lnTo>
                        <a:pt x="29" y="348"/>
                      </a:lnTo>
                      <a:lnTo>
                        <a:pt x="29" y="342"/>
                      </a:lnTo>
                      <a:lnTo>
                        <a:pt x="32" y="339"/>
                      </a:lnTo>
                      <a:lnTo>
                        <a:pt x="32" y="334"/>
                      </a:lnTo>
                      <a:lnTo>
                        <a:pt x="36" y="334"/>
                      </a:lnTo>
                      <a:lnTo>
                        <a:pt x="36" y="331"/>
                      </a:lnTo>
                      <a:lnTo>
                        <a:pt x="38" y="331"/>
                      </a:lnTo>
                      <a:lnTo>
                        <a:pt x="38" y="325"/>
                      </a:lnTo>
                      <a:lnTo>
                        <a:pt x="41" y="320"/>
                      </a:lnTo>
                      <a:lnTo>
                        <a:pt x="41" y="317"/>
                      </a:lnTo>
                      <a:lnTo>
                        <a:pt x="44" y="317"/>
                      </a:lnTo>
                      <a:lnTo>
                        <a:pt x="44" y="311"/>
                      </a:lnTo>
                      <a:lnTo>
                        <a:pt x="48" y="308"/>
                      </a:lnTo>
                      <a:lnTo>
                        <a:pt x="48" y="303"/>
                      </a:lnTo>
                      <a:lnTo>
                        <a:pt x="50" y="303"/>
                      </a:lnTo>
                      <a:lnTo>
                        <a:pt x="50" y="300"/>
                      </a:lnTo>
                      <a:lnTo>
                        <a:pt x="53" y="300"/>
                      </a:lnTo>
                      <a:lnTo>
                        <a:pt x="53" y="294"/>
                      </a:lnTo>
                      <a:lnTo>
                        <a:pt x="56" y="289"/>
                      </a:lnTo>
                      <a:lnTo>
                        <a:pt x="56" y="286"/>
                      </a:lnTo>
                      <a:lnTo>
                        <a:pt x="60" y="286"/>
                      </a:lnTo>
                      <a:lnTo>
                        <a:pt x="60" y="283"/>
                      </a:lnTo>
                      <a:lnTo>
                        <a:pt x="62" y="283"/>
                      </a:lnTo>
                      <a:lnTo>
                        <a:pt x="62" y="276"/>
                      </a:lnTo>
                      <a:lnTo>
                        <a:pt x="65" y="272"/>
                      </a:lnTo>
                      <a:lnTo>
                        <a:pt x="65" y="269"/>
                      </a:lnTo>
                      <a:lnTo>
                        <a:pt x="68" y="269"/>
                      </a:lnTo>
                      <a:lnTo>
                        <a:pt x="68" y="263"/>
                      </a:lnTo>
                      <a:lnTo>
                        <a:pt x="74" y="263"/>
                      </a:lnTo>
                      <a:lnTo>
                        <a:pt x="74" y="255"/>
                      </a:lnTo>
                      <a:lnTo>
                        <a:pt x="77" y="255"/>
                      </a:lnTo>
                      <a:lnTo>
                        <a:pt x="77" y="249"/>
                      </a:lnTo>
                      <a:lnTo>
                        <a:pt x="77" y="244"/>
                      </a:lnTo>
                      <a:lnTo>
                        <a:pt x="80" y="241"/>
                      </a:lnTo>
                      <a:lnTo>
                        <a:pt x="80" y="238"/>
                      </a:lnTo>
                      <a:lnTo>
                        <a:pt x="83" y="238"/>
                      </a:lnTo>
                      <a:lnTo>
                        <a:pt x="83" y="231"/>
                      </a:lnTo>
                      <a:lnTo>
                        <a:pt x="86" y="231"/>
                      </a:lnTo>
                      <a:lnTo>
                        <a:pt x="86" y="227"/>
                      </a:lnTo>
                      <a:lnTo>
                        <a:pt x="92" y="224"/>
                      </a:lnTo>
                      <a:lnTo>
                        <a:pt x="92" y="218"/>
                      </a:lnTo>
                      <a:lnTo>
                        <a:pt x="92" y="213"/>
                      </a:lnTo>
                      <a:lnTo>
                        <a:pt x="95" y="213"/>
                      </a:lnTo>
                      <a:lnTo>
                        <a:pt x="95" y="210"/>
                      </a:lnTo>
                      <a:lnTo>
                        <a:pt x="97" y="207"/>
                      </a:lnTo>
                      <a:lnTo>
                        <a:pt x="97" y="200"/>
                      </a:lnTo>
                      <a:lnTo>
                        <a:pt x="101" y="200"/>
                      </a:lnTo>
                      <a:lnTo>
                        <a:pt x="101" y="196"/>
                      </a:lnTo>
                      <a:lnTo>
                        <a:pt x="107" y="193"/>
                      </a:lnTo>
                      <a:lnTo>
                        <a:pt x="107" y="190"/>
                      </a:lnTo>
                      <a:lnTo>
                        <a:pt x="109" y="190"/>
                      </a:lnTo>
                      <a:lnTo>
                        <a:pt x="109" y="182"/>
                      </a:lnTo>
                      <a:lnTo>
                        <a:pt x="109" y="179"/>
                      </a:lnTo>
                      <a:lnTo>
                        <a:pt x="116" y="176"/>
                      </a:lnTo>
                      <a:lnTo>
                        <a:pt x="116" y="173"/>
                      </a:lnTo>
                      <a:lnTo>
                        <a:pt x="116" y="165"/>
                      </a:lnTo>
                      <a:lnTo>
                        <a:pt x="119" y="165"/>
                      </a:lnTo>
                      <a:lnTo>
                        <a:pt x="119" y="159"/>
                      </a:lnTo>
                      <a:lnTo>
                        <a:pt x="125" y="159"/>
                      </a:lnTo>
                      <a:lnTo>
                        <a:pt x="125" y="151"/>
                      </a:lnTo>
                      <a:lnTo>
                        <a:pt x="125" y="148"/>
                      </a:lnTo>
                      <a:lnTo>
                        <a:pt x="131" y="145"/>
                      </a:lnTo>
                      <a:lnTo>
                        <a:pt x="131" y="141"/>
                      </a:lnTo>
                      <a:lnTo>
                        <a:pt x="133" y="141"/>
                      </a:lnTo>
                      <a:lnTo>
                        <a:pt x="133" y="134"/>
                      </a:lnTo>
                      <a:lnTo>
                        <a:pt x="136" y="134"/>
                      </a:lnTo>
                      <a:lnTo>
                        <a:pt x="136" y="128"/>
                      </a:lnTo>
                      <a:lnTo>
                        <a:pt x="140" y="128"/>
                      </a:lnTo>
                      <a:lnTo>
                        <a:pt x="140" y="120"/>
                      </a:lnTo>
                      <a:lnTo>
                        <a:pt x="143" y="120"/>
                      </a:lnTo>
                      <a:lnTo>
                        <a:pt x="143" y="117"/>
                      </a:lnTo>
                      <a:lnTo>
                        <a:pt x="143" y="110"/>
                      </a:lnTo>
                      <a:lnTo>
                        <a:pt x="148" y="106"/>
                      </a:lnTo>
                      <a:lnTo>
                        <a:pt x="148" y="103"/>
                      </a:lnTo>
                      <a:lnTo>
                        <a:pt x="152" y="103"/>
                      </a:lnTo>
                      <a:lnTo>
                        <a:pt x="152" y="100"/>
                      </a:lnTo>
                      <a:lnTo>
                        <a:pt x="155" y="97"/>
                      </a:lnTo>
                      <a:lnTo>
                        <a:pt x="155" y="89"/>
                      </a:lnTo>
                      <a:lnTo>
                        <a:pt x="157" y="89"/>
                      </a:lnTo>
                      <a:lnTo>
                        <a:pt x="157" y="86"/>
                      </a:lnTo>
                      <a:lnTo>
                        <a:pt x="157" y="79"/>
                      </a:lnTo>
                      <a:lnTo>
                        <a:pt x="164" y="79"/>
                      </a:lnTo>
                      <a:lnTo>
                        <a:pt x="164" y="72"/>
                      </a:lnTo>
                      <a:lnTo>
                        <a:pt x="167" y="72"/>
                      </a:lnTo>
                      <a:lnTo>
                        <a:pt x="167" y="69"/>
                      </a:lnTo>
                      <a:lnTo>
                        <a:pt x="169" y="69"/>
                      </a:lnTo>
                      <a:lnTo>
                        <a:pt x="169" y="62"/>
                      </a:lnTo>
                      <a:lnTo>
                        <a:pt x="172" y="58"/>
                      </a:lnTo>
                      <a:lnTo>
                        <a:pt x="172" y="55"/>
                      </a:lnTo>
                      <a:lnTo>
                        <a:pt x="175" y="55"/>
                      </a:lnTo>
                      <a:lnTo>
                        <a:pt x="175" y="52"/>
                      </a:lnTo>
                      <a:lnTo>
                        <a:pt x="175" y="44"/>
                      </a:lnTo>
                      <a:lnTo>
                        <a:pt x="181" y="41"/>
                      </a:lnTo>
                      <a:lnTo>
                        <a:pt x="181" y="38"/>
                      </a:lnTo>
                      <a:lnTo>
                        <a:pt x="184" y="38"/>
                      </a:lnTo>
                      <a:lnTo>
                        <a:pt x="184" y="31"/>
                      </a:lnTo>
                      <a:lnTo>
                        <a:pt x="187" y="31"/>
                      </a:lnTo>
                      <a:lnTo>
                        <a:pt x="187" y="24"/>
                      </a:lnTo>
                      <a:lnTo>
                        <a:pt x="191" y="24"/>
                      </a:lnTo>
                      <a:lnTo>
                        <a:pt x="191" y="17"/>
                      </a:lnTo>
                      <a:lnTo>
                        <a:pt x="193" y="17"/>
                      </a:lnTo>
                      <a:lnTo>
                        <a:pt x="193" y="13"/>
                      </a:lnTo>
                      <a:lnTo>
                        <a:pt x="196" y="10"/>
                      </a:lnTo>
                      <a:lnTo>
                        <a:pt x="196" y="7"/>
                      </a:lnTo>
                      <a:lnTo>
                        <a:pt x="199" y="7"/>
                      </a:lnTo>
                      <a:lnTo>
                        <a:pt x="199" y="0"/>
                      </a:lnTo>
                      <a:lnTo>
                        <a:pt x="432" y="0"/>
                      </a:lnTo>
                      <a:lnTo>
                        <a:pt x="429" y="10"/>
                      </a:lnTo>
                      <a:lnTo>
                        <a:pt x="423" y="10"/>
                      </a:lnTo>
                      <a:lnTo>
                        <a:pt x="423" y="17"/>
                      </a:lnTo>
                      <a:lnTo>
                        <a:pt x="420" y="17"/>
                      </a:lnTo>
                      <a:lnTo>
                        <a:pt x="420" y="20"/>
                      </a:lnTo>
                      <a:lnTo>
                        <a:pt x="420" y="27"/>
                      </a:lnTo>
                      <a:lnTo>
                        <a:pt x="414" y="31"/>
                      </a:lnTo>
                      <a:lnTo>
                        <a:pt x="414" y="34"/>
                      </a:lnTo>
                      <a:lnTo>
                        <a:pt x="411" y="34"/>
                      </a:lnTo>
                      <a:lnTo>
                        <a:pt x="411" y="38"/>
                      </a:lnTo>
                      <a:lnTo>
                        <a:pt x="411" y="44"/>
                      </a:lnTo>
                      <a:lnTo>
                        <a:pt x="405" y="48"/>
                      </a:lnTo>
                      <a:lnTo>
                        <a:pt x="405" y="52"/>
                      </a:lnTo>
                      <a:lnTo>
                        <a:pt x="402" y="52"/>
                      </a:lnTo>
                      <a:lnTo>
                        <a:pt x="402" y="58"/>
                      </a:lnTo>
                      <a:lnTo>
                        <a:pt x="399" y="58"/>
                      </a:lnTo>
                      <a:lnTo>
                        <a:pt x="399" y="65"/>
                      </a:lnTo>
                      <a:lnTo>
                        <a:pt x="396" y="65"/>
                      </a:lnTo>
                      <a:lnTo>
                        <a:pt x="396" y="69"/>
                      </a:lnTo>
                      <a:lnTo>
                        <a:pt x="393" y="69"/>
                      </a:lnTo>
                      <a:lnTo>
                        <a:pt x="393" y="75"/>
                      </a:lnTo>
                      <a:lnTo>
                        <a:pt x="390" y="79"/>
                      </a:lnTo>
                      <a:lnTo>
                        <a:pt x="390" y="83"/>
                      </a:lnTo>
                      <a:lnTo>
                        <a:pt x="387" y="83"/>
                      </a:lnTo>
                      <a:lnTo>
                        <a:pt x="387" y="89"/>
                      </a:lnTo>
                      <a:lnTo>
                        <a:pt x="387" y="93"/>
                      </a:lnTo>
                      <a:lnTo>
                        <a:pt x="381" y="97"/>
                      </a:lnTo>
                      <a:lnTo>
                        <a:pt x="381" y="103"/>
                      </a:lnTo>
                      <a:lnTo>
                        <a:pt x="378" y="103"/>
                      </a:lnTo>
                      <a:lnTo>
                        <a:pt x="378" y="106"/>
                      </a:lnTo>
                      <a:lnTo>
                        <a:pt x="375" y="106"/>
                      </a:lnTo>
                      <a:lnTo>
                        <a:pt x="375" y="114"/>
                      </a:lnTo>
                      <a:lnTo>
                        <a:pt x="372" y="114"/>
                      </a:lnTo>
                      <a:lnTo>
                        <a:pt x="372" y="120"/>
                      </a:lnTo>
                      <a:lnTo>
                        <a:pt x="369" y="120"/>
                      </a:lnTo>
                      <a:lnTo>
                        <a:pt x="369" y="124"/>
                      </a:lnTo>
                      <a:lnTo>
                        <a:pt x="366" y="128"/>
                      </a:lnTo>
                      <a:lnTo>
                        <a:pt x="366" y="131"/>
                      </a:lnTo>
                      <a:lnTo>
                        <a:pt x="363" y="131"/>
                      </a:lnTo>
                      <a:lnTo>
                        <a:pt x="363" y="138"/>
                      </a:lnTo>
                      <a:lnTo>
                        <a:pt x="360" y="138"/>
                      </a:lnTo>
                      <a:lnTo>
                        <a:pt x="360" y="141"/>
                      </a:lnTo>
                      <a:lnTo>
                        <a:pt x="357" y="145"/>
                      </a:lnTo>
                      <a:lnTo>
                        <a:pt x="357" y="148"/>
                      </a:lnTo>
                      <a:lnTo>
                        <a:pt x="354" y="148"/>
                      </a:lnTo>
                      <a:lnTo>
                        <a:pt x="354" y="155"/>
                      </a:lnTo>
                      <a:lnTo>
                        <a:pt x="351" y="159"/>
                      </a:lnTo>
                      <a:lnTo>
                        <a:pt x="351" y="162"/>
                      </a:lnTo>
                      <a:lnTo>
                        <a:pt x="348" y="162"/>
                      </a:lnTo>
                      <a:lnTo>
                        <a:pt x="348" y="169"/>
                      </a:lnTo>
                      <a:lnTo>
                        <a:pt x="346" y="169"/>
                      </a:lnTo>
                      <a:lnTo>
                        <a:pt x="346" y="173"/>
                      </a:lnTo>
                      <a:lnTo>
                        <a:pt x="342" y="176"/>
                      </a:lnTo>
                      <a:lnTo>
                        <a:pt x="342" y="179"/>
                      </a:lnTo>
                      <a:lnTo>
                        <a:pt x="339" y="179"/>
                      </a:lnTo>
                      <a:lnTo>
                        <a:pt x="339" y="186"/>
                      </a:lnTo>
                      <a:lnTo>
                        <a:pt x="336" y="186"/>
                      </a:lnTo>
                      <a:lnTo>
                        <a:pt x="336" y="193"/>
                      </a:lnTo>
                      <a:lnTo>
                        <a:pt x="334" y="193"/>
                      </a:lnTo>
                      <a:lnTo>
                        <a:pt x="334" y="196"/>
                      </a:lnTo>
                      <a:lnTo>
                        <a:pt x="330" y="196"/>
                      </a:lnTo>
                      <a:lnTo>
                        <a:pt x="330" y="204"/>
                      </a:lnTo>
                      <a:lnTo>
                        <a:pt x="327" y="204"/>
                      </a:lnTo>
                      <a:lnTo>
                        <a:pt x="327" y="210"/>
                      </a:lnTo>
                      <a:lnTo>
                        <a:pt x="324" y="210"/>
                      </a:lnTo>
                      <a:lnTo>
                        <a:pt x="324" y="218"/>
                      </a:lnTo>
                      <a:lnTo>
                        <a:pt x="322" y="218"/>
                      </a:lnTo>
                      <a:lnTo>
                        <a:pt x="322" y="221"/>
                      </a:lnTo>
                      <a:lnTo>
                        <a:pt x="315" y="224"/>
                      </a:lnTo>
                      <a:lnTo>
                        <a:pt x="315" y="231"/>
                      </a:lnTo>
                      <a:lnTo>
                        <a:pt x="312" y="231"/>
                      </a:lnTo>
                      <a:lnTo>
                        <a:pt x="312" y="235"/>
                      </a:lnTo>
                      <a:lnTo>
                        <a:pt x="312" y="238"/>
                      </a:lnTo>
                      <a:lnTo>
                        <a:pt x="310" y="241"/>
                      </a:lnTo>
                      <a:lnTo>
                        <a:pt x="310" y="249"/>
                      </a:lnTo>
                      <a:lnTo>
                        <a:pt x="307" y="249"/>
                      </a:lnTo>
                      <a:lnTo>
                        <a:pt x="307" y="252"/>
                      </a:lnTo>
                      <a:lnTo>
                        <a:pt x="303" y="252"/>
                      </a:lnTo>
                      <a:lnTo>
                        <a:pt x="303" y="258"/>
                      </a:lnTo>
                      <a:lnTo>
                        <a:pt x="298" y="263"/>
                      </a:lnTo>
                      <a:lnTo>
                        <a:pt x="298" y="266"/>
                      </a:lnTo>
                      <a:lnTo>
                        <a:pt x="298" y="269"/>
                      </a:lnTo>
                      <a:lnTo>
                        <a:pt x="291" y="272"/>
                      </a:lnTo>
                      <a:lnTo>
                        <a:pt x="291" y="280"/>
                      </a:lnTo>
                      <a:lnTo>
                        <a:pt x="291" y="283"/>
                      </a:lnTo>
                      <a:lnTo>
                        <a:pt x="288" y="283"/>
                      </a:lnTo>
                      <a:lnTo>
                        <a:pt x="288" y="286"/>
                      </a:lnTo>
                      <a:lnTo>
                        <a:pt x="283" y="289"/>
                      </a:lnTo>
                      <a:lnTo>
                        <a:pt x="283" y="297"/>
                      </a:lnTo>
                      <a:lnTo>
                        <a:pt x="280" y="297"/>
                      </a:lnTo>
                      <a:lnTo>
                        <a:pt x="280" y="300"/>
                      </a:lnTo>
                      <a:lnTo>
                        <a:pt x="280" y="308"/>
                      </a:lnTo>
                      <a:lnTo>
                        <a:pt x="274" y="308"/>
                      </a:lnTo>
                      <a:lnTo>
                        <a:pt x="274" y="314"/>
                      </a:lnTo>
                      <a:lnTo>
                        <a:pt x="274" y="320"/>
                      </a:lnTo>
                      <a:lnTo>
                        <a:pt x="268" y="320"/>
                      </a:lnTo>
                      <a:lnTo>
                        <a:pt x="268" y="328"/>
                      </a:lnTo>
                      <a:lnTo>
                        <a:pt x="264" y="328"/>
                      </a:lnTo>
                      <a:lnTo>
                        <a:pt x="264" y="331"/>
                      </a:lnTo>
                      <a:lnTo>
                        <a:pt x="264" y="339"/>
                      </a:lnTo>
                      <a:lnTo>
                        <a:pt x="259" y="339"/>
                      </a:lnTo>
                      <a:lnTo>
                        <a:pt x="259" y="345"/>
                      </a:lnTo>
                      <a:lnTo>
                        <a:pt x="256" y="345"/>
                      </a:lnTo>
                      <a:lnTo>
                        <a:pt x="256" y="353"/>
                      </a:lnTo>
                      <a:lnTo>
                        <a:pt x="252" y="353"/>
                      </a:lnTo>
                      <a:lnTo>
                        <a:pt x="252" y="356"/>
                      </a:lnTo>
                      <a:lnTo>
                        <a:pt x="250" y="359"/>
                      </a:lnTo>
                      <a:lnTo>
                        <a:pt x="250" y="362"/>
                      </a:lnTo>
                      <a:lnTo>
                        <a:pt x="247" y="362"/>
                      </a:lnTo>
                      <a:lnTo>
                        <a:pt x="247" y="370"/>
                      </a:lnTo>
                      <a:lnTo>
                        <a:pt x="247" y="373"/>
                      </a:lnTo>
                      <a:lnTo>
                        <a:pt x="241" y="376"/>
                      </a:lnTo>
                      <a:lnTo>
                        <a:pt x="241" y="379"/>
                      </a:lnTo>
                      <a:lnTo>
                        <a:pt x="238" y="379"/>
                      </a:lnTo>
                      <a:lnTo>
                        <a:pt x="238" y="387"/>
                      </a:lnTo>
                      <a:lnTo>
                        <a:pt x="235" y="390"/>
                      </a:lnTo>
                      <a:lnTo>
                        <a:pt x="235" y="393"/>
                      </a:lnTo>
                      <a:lnTo>
                        <a:pt x="232" y="393"/>
                      </a:lnTo>
                      <a:lnTo>
                        <a:pt x="232" y="401"/>
                      </a:lnTo>
                      <a:lnTo>
                        <a:pt x="232" y="404"/>
                      </a:lnTo>
                      <a:lnTo>
                        <a:pt x="226" y="407"/>
                      </a:lnTo>
                      <a:lnTo>
                        <a:pt x="226" y="410"/>
                      </a:lnTo>
                      <a:lnTo>
                        <a:pt x="223" y="410"/>
                      </a:lnTo>
                      <a:lnTo>
                        <a:pt x="223" y="418"/>
                      </a:lnTo>
                      <a:lnTo>
                        <a:pt x="220" y="418"/>
                      </a:lnTo>
                      <a:lnTo>
                        <a:pt x="220" y="424"/>
                      </a:lnTo>
                      <a:lnTo>
                        <a:pt x="217" y="424"/>
                      </a:lnTo>
                      <a:lnTo>
                        <a:pt x="217" y="429"/>
                      </a:lnTo>
                      <a:lnTo>
                        <a:pt x="214" y="429"/>
                      </a:lnTo>
                      <a:lnTo>
                        <a:pt x="214" y="435"/>
                      </a:lnTo>
                      <a:lnTo>
                        <a:pt x="211" y="438"/>
                      </a:lnTo>
                      <a:lnTo>
                        <a:pt x="211" y="441"/>
                      </a:lnTo>
                      <a:lnTo>
                        <a:pt x="208" y="441"/>
                      </a:lnTo>
                      <a:lnTo>
                        <a:pt x="208" y="449"/>
                      </a:lnTo>
                      <a:lnTo>
                        <a:pt x="205" y="449"/>
                      </a:lnTo>
                      <a:lnTo>
                        <a:pt x="205" y="452"/>
                      </a:lnTo>
                      <a:lnTo>
                        <a:pt x="203" y="455"/>
                      </a:lnTo>
                      <a:lnTo>
                        <a:pt x="203" y="463"/>
                      </a:lnTo>
                      <a:lnTo>
                        <a:pt x="199" y="463"/>
                      </a:lnTo>
                      <a:lnTo>
                        <a:pt x="199" y="466"/>
                      </a:lnTo>
                      <a:lnTo>
                        <a:pt x="196" y="466"/>
                      </a:lnTo>
                      <a:lnTo>
                        <a:pt x="196" y="469"/>
                      </a:lnTo>
                      <a:lnTo>
                        <a:pt x="193" y="473"/>
                      </a:lnTo>
                      <a:lnTo>
                        <a:pt x="193" y="480"/>
                      </a:lnTo>
                      <a:lnTo>
                        <a:pt x="191" y="480"/>
                      </a:lnTo>
                      <a:lnTo>
                        <a:pt x="191" y="483"/>
                      </a:lnTo>
                      <a:lnTo>
                        <a:pt x="187" y="486"/>
                      </a:lnTo>
                      <a:lnTo>
                        <a:pt x="187" y="491"/>
                      </a:lnTo>
                      <a:lnTo>
                        <a:pt x="184" y="491"/>
                      </a:lnTo>
                      <a:lnTo>
                        <a:pt x="184" y="497"/>
                      </a:lnTo>
                      <a:lnTo>
                        <a:pt x="181" y="497"/>
                      </a:lnTo>
                      <a:lnTo>
                        <a:pt x="181" y="500"/>
                      </a:lnTo>
                      <a:lnTo>
                        <a:pt x="175" y="504"/>
                      </a:lnTo>
                      <a:lnTo>
                        <a:pt x="175" y="511"/>
                      </a:lnTo>
                      <a:lnTo>
                        <a:pt x="175" y="514"/>
                      </a:lnTo>
                      <a:lnTo>
                        <a:pt x="172" y="514"/>
                      </a:lnTo>
                      <a:lnTo>
                        <a:pt x="172" y="522"/>
                      </a:lnTo>
                      <a:lnTo>
                        <a:pt x="169" y="522"/>
                      </a:lnTo>
                      <a:lnTo>
                        <a:pt x="169" y="528"/>
                      </a:lnTo>
                      <a:lnTo>
                        <a:pt x="167" y="528"/>
                      </a:lnTo>
                      <a:lnTo>
                        <a:pt x="167" y="535"/>
                      </a:lnTo>
                      <a:lnTo>
                        <a:pt x="164" y="535"/>
                      </a:lnTo>
                      <a:lnTo>
                        <a:pt x="164" y="539"/>
                      </a:lnTo>
                      <a:lnTo>
                        <a:pt x="157" y="539"/>
                      </a:lnTo>
                      <a:lnTo>
                        <a:pt x="157" y="545"/>
                      </a:lnTo>
                      <a:lnTo>
                        <a:pt x="157" y="553"/>
                      </a:lnTo>
                      <a:lnTo>
                        <a:pt x="155" y="553"/>
                      </a:lnTo>
                      <a:lnTo>
                        <a:pt x="155" y="559"/>
                      </a:lnTo>
                      <a:lnTo>
                        <a:pt x="152" y="559"/>
                      </a:lnTo>
                      <a:lnTo>
                        <a:pt x="152" y="563"/>
                      </a:lnTo>
                      <a:lnTo>
                        <a:pt x="148" y="563"/>
                      </a:lnTo>
                      <a:lnTo>
                        <a:pt x="148" y="570"/>
                      </a:lnTo>
                      <a:lnTo>
                        <a:pt x="143" y="573"/>
                      </a:lnTo>
                      <a:lnTo>
                        <a:pt x="143" y="576"/>
                      </a:lnTo>
                      <a:lnTo>
                        <a:pt x="143" y="584"/>
                      </a:lnTo>
                      <a:lnTo>
                        <a:pt x="140" y="584"/>
                      </a:lnTo>
                      <a:lnTo>
                        <a:pt x="140" y="587"/>
                      </a:lnTo>
                      <a:lnTo>
                        <a:pt x="136" y="590"/>
                      </a:lnTo>
                      <a:lnTo>
                        <a:pt x="136" y="594"/>
                      </a:lnTo>
                      <a:lnTo>
                        <a:pt x="133" y="594"/>
                      </a:lnTo>
                      <a:lnTo>
                        <a:pt x="133" y="601"/>
                      </a:lnTo>
                      <a:lnTo>
                        <a:pt x="128" y="604"/>
                      </a:lnTo>
                      <a:lnTo>
                        <a:pt x="128" y="608"/>
                      </a:lnTo>
                      <a:lnTo>
                        <a:pt x="125" y="608"/>
                      </a:lnTo>
                      <a:lnTo>
                        <a:pt x="125" y="611"/>
                      </a:lnTo>
                      <a:lnTo>
                        <a:pt x="125" y="618"/>
                      </a:lnTo>
                      <a:lnTo>
                        <a:pt x="119" y="621"/>
                      </a:lnTo>
                      <a:lnTo>
                        <a:pt x="119" y="625"/>
                      </a:lnTo>
                      <a:lnTo>
                        <a:pt x="116" y="625"/>
                      </a:lnTo>
                      <a:lnTo>
                        <a:pt x="116" y="629"/>
                      </a:lnTo>
                      <a:lnTo>
                        <a:pt x="116" y="635"/>
                      </a:lnTo>
                      <a:lnTo>
                        <a:pt x="109" y="639"/>
                      </a:lnTo>
                      <a:lnTo>
                        <a:pt x="109" y="642"/>
                      </a:lnTo>
                      <a:lnTo>
                        <a:pt x="109" y="649"/>
                      </a:lnTo>
                      <a:lnTo>
                        <a:pt x="104" y="652"/>
                      </a:lnTo>
                      <a:lnTo>
                        <a:pt x="104" y="656"/>
                      </a:lnTo>
                      <a:lnTo>
                        <a:pt x="101" y="656"/>
                      </a:lnTo>
                      <a:lnTo>
                        <a:pt x="101" y="663"/>
                      </a:lnTo>
                      <a:lnTo>
                        <a:pt x="97" y="663"/>
                      </a:lnTo>
                      <a:lnTo>
                        <a:pt x="97" y="666"/>
                      </a:lnTo>
                      <a:lnTo>
                        <a:pt x="95" y="670"/>
                      </a:lnTo>
                      <a:lnTo>
                        <a:pt x="95" y="673"/>
                      </a:lnTo>
                      <a:lnTo>
                        <a:pt x="92" y="673"/>
                      </a:lnTo>
                      <a:lnTo>
                        <a:pt x="92" y="680"/>
                      </a:lnTo>
                      <a:lnTo>
                        <a:pt x="92" y="684"/>
                      </a:lnTo>
                      <a:lnTo>
                        <a:pt x="86" y="687"/>
                      </a:lnTo>
                      <a:lnTo>
                        <a:pt x="86" y="694"/>
                      </a:lnTo>
                      <a:lnTo>
                        <a:pt x="83" y="694"/>
                      </a:lnTo>
                      <a:lnTo>
                        <a:pt x="83" y="697"/>
                      </a:lnTo>
                      <a:lnTo>
                        <a:pt x="80" y="697"/>
                      </a:lnTo>
                      <a:lnTo>
                        <a:pt x="80" y="701"/>
                      </a:lnTo>
                      <a:lnTo>
                        <a:pt x="77" y="705"/>
                      </a:lnTo>
                      <a:lnTo>
                        <a:pt x="77" y="711"/>
                      </a:lnTo>
                      <a:lnTo>
                        <a:pt x="77" y="715"/>
                      </a:lnTo>
                      <a:lnTo>
                        <a:pt x="71" y="718"/>
                      </a:lnTo>
                      <a:lnTo>
                        <a:pt x="71" y="722"/>
                      </a:lnTo>
                      <a:lnTo>
                        <a:pt x="68" y="722"/>
                      </a:lnTo>
                      <a:lnTo>
                        <a:pt x="68" y="729"/>
                      </a:lnTo>
                      <a:lnTo>
                        <a:pt x="65" y="729"/>
                      </a:lnTo>
                      <a:lnTo>
                        <a:pt x="65" y="732"/>
                      </a:lnTo>
                      <a:lnTo>
                        <a:pt x="62" y="736"/>
                      </a:lnTo>
                      <a:lnTo>
                        <a:pt x="62" y="742"/>
                      </a:lnTo>
                      <a:lnTo>
                        <a:pt x="60" y="742"/>
                      </a:lnTo>
                      <a:lnTo>
                        <a:pt x="60" y="746"/>
                      </a:lnTo>
                      <a:lnTo>
                        <a:pt x="56" y="746"/>
                      </a:lnTo>
                      <a:lnTo>
                        <a:pt x="56" y="753"/>
                      </a:lnTo>
                      <a:lnTo>
                        <a:pt x="53" y="753"/>
                      </a:lnTo>
                      <a:lnTo>
                        <a:pt x="53" y="760"/>
                      </a:lnTo>
                      <a:lnTo>
                        <a:pt x="50" y="760"/>
                      </a:lnTo>
                      <a:lnTo>
                        <a:pt x="50" y="767"/>
                      </a:lnTo>
                      <a:lnTo>
                        <a:pt x="48" y="767"/>
                      </a:lnTo>
                      <a:lnTo>
                        <a:pt x="48" y="770"/>
                      </a:lnTo>
                      <a:lnTo>
                        <a:pt x="44" y="770"/>
                      </a:lnTo>
                      <a:lnTo>
                        <a:pt x="44" y="777"/>
                      </a:lnTo>
                      <a:lnTo>
                        <a:pt x="41" y="777"/>
                      </a:lnTo>
                      <a:lnTo>
                        <a:pt x="41" y="784"/>
                      </a:lnTo>
                      <a:lnTo>
                        <a:pt x="38" y="784"/>
                      </a:lnTo>
                      <a:lnTo>
                        <a:pt x="38" y="791"/>
                      </a:lnTo>
                      <a:lnTo>
                        <a:pt x="36" y="791"/>
                      </a:lnTo>
                      <a:lnTo>
                        <a:pt x="36" y="794"/>
                      </a:lnTo>
                      <a:lnTo>
                        <a:pt x="32" y="794"/>
                      </a:lnTo>
                      <a:lnTo>
                        <a:pt x="32" y="801"/>
                      </a:lnTo>
                      <a:lnTo>
                        <a:pt x="29" y="805"/>
                      </a:lnTo>
                      <a:lnTo>
                        <a:pt x="29" y="808"/>
                      </a:lnTo>
                      <a:lnTo>
                        <a:pt x="24" y="812"/>
                      </a:lnTo>
                      <a:lnTo>
                        <a:pt x="21" y="753"/>
                      </a:lnTo>
                      <a:lnTo>
                        <a:pt x="21" y="725"/>
                      </a:lnTo>
                      <a:lnTo>
                        <a:pt x="17" y="725"/>
                      </a:lnTo>
                      <a:lnTo>
                        <a:pt x="17" y="701"/>
                      </a:lnTo>
                      <a:lnTo>
                        <a:pt x="14" y="701"/>
                      </a:lnTo>
                      <a:lnTo>
                        <a:pt x="14" y="642"/>
                      </a:lnTo>
                      <a:lnTo>
                        <a:pt x="12" y="642"/>
                      </a:lnTo>
                      <a:lnTo>
                        <a:pt x="9" y="587"/>
                      </a:lnTo>
                      <a:lnTo>
                        <a:pt x="5" y="587"/>
                      </a:lnTo>
                      <a:lnTo>
                        <a:pt x="5" y="528"/>
                      </a:lnTo>
                      <a:lnTo>
                        <a:pt x="2" y="528"/>
                      </a:lnTo>
                      <a:lnTo>
                        <a:pt x="2" y="491"/>
                      </a:lnTo>
                      <a:lnTo>
                        <a:pt x="2" y="460"/>
                      </a:lnTo>
                      <a:lnTo>
                        <a:pt x="0" y="460"/>
                      </a:lnTo>
                      <a:lnTo>
                        <a:pt x="0" y="424"/>
                      </a:lnTo>
                      <a:lnTo>
                        <a:pt x="0" y="407"/>
                      </a:lnTo>
                    </a:path>
                  </a:pathLst>
                </a:custGeom>
                <a:solidFill>
                  <a:srgbClr val="173EFF"/>
                </a:solidFill>
                <a:ln w="9525" cap="rnd">
                  <a:noFill/>
                  <a:round/>
                  <a:headEnd/>
                  <a:tailEnd/>
                </a:ln>
                <a:effectLst/>
              </p:spPr>
              <p:txBody>
                <a:bodyPr/>
                <a:lstStyle/>
                <a:p>
                  <a:endParaRPr lang="en-US"/>
                </a:p>
              </p:txBody>
            </p:sp>
            <p:sp>
              <p:nvSpPr>
                <p:cNvPr id="529481" name="Freeform 73"/>
                <p:cNvSpPr>
                  <a:spLocks/>
                </p:cNvSpPr>
                <p:nvPr/>
              </p:nvSpPr>
              <p:spPr bwMode="auto">
                <a:xfrm>
                  <a:off x="4133" y="1458"/>
                  <a:ext cx="227" cy="411"/>
                </a:xfrm>
                <a:custGeom>
                  <a:avLst/>
                  <a:gdLst/>
                  <a:ahLst/>
                  <a:cxnLst>
                    <a:cxn ang="0">
                      <a:pos x="226" y="7"/>
                    </a:cxn>
                    <a:cxn ang="0">
                      <a:pos x="219" y="13"/>
                    </a:cxn>
                    <a:cxn ang="0">
                      <a:pos x="216" y="24"/>
                    </a:cxn>
                    <a:cxn ang="0">
                      <a:pos x="210" y="30"/>
                    </a:cxn>
                    <a:cxn ang="0">
                      <a:pos x="207" y="41"/>
                    </a:cxn>
                    <a:cxn ang="0">
                      <a:pos x="198" y="52"/>
                    </a:cxn>
                    <a:cxn ang="0">
                      <a:pos x="192" y="61"/>
                    </a:cxn>
                    <a:cxn ang="0">
                      <a:pos x="189" y="72"/>
                    </a:cxn>
                    <a:cxn ang="0">
                      <a:pos x="183" y="86"/>
                    </a:cxn>
                    <a:cxn ang="0">
                      <a:pos x="180" y="97"/>
                    </a:cxn>
                    <a:cxn ang="0">
                      <a:pos x="174" y="103"/>
                    </a:cxn>
                    <a:cxn ang="0">
                      <a:pos x="168" y="117"/>
                    </a:cxn>
                    <a:cxn ang="0">
                      <a:pos x="165" y="128"/>
                    </a:cxn>
                    <a:cxn ang="0">
                      <a:pos x="159" y="140"/>
                    </a:cxn>
                    <a:cxn ang="0">
                      <a:pos x="150" y="148"/>
                    </a:cxn>
                    <a:cxn ang="0">
                      <a:pos x="147" y="159"/>
                    </a:cxn>
                    <a:cxn ang="0">
                      <a:pos x="141" y="165"/>
                    </a:cxn>
                    <a:cxn ang="0">
                      <a:pos x="138" y="176"/>
                    </a:cxn>
                    <a:cxn ang="0">
                      <a:pos x="132" y="182"/>
                    </a:cxn>
                    <a:cxn ang="0">
                      <a:pos x="126" y="196"/>
                    </a:cxn>
                    <a:cxn ang="0">
                      <a:pos x="123" y="207"/>
                    </a:cxn>
                    <a:cxn ang="0">
                      <a:pos x="117" y="213"/>
                    </a:cxn>
                    <a:cxn ang="0">
                      <a:pos x="114" y="224"/>
                    </a:cxn>
                    <a:cxn ang="0">
                      <a:pos x="108" y="230"/>
                    </a:cxn>
                    <a:cxn ang="0">
                      <a:pos x="105" y="241"/>
                    </a:cxn>
                    <a:cxn ang="0">
                      <a:pos x="99" y="248"/>
                    </a:cxn>
                    <a:cxn ang="0">
                      <a:pos x="93" y="262"/>
                    </a:cxn>
                    <a:cxn ang="0">
                      <a:pos x="90" y="272"/>
                    </a:cxn>
                    <a:cxn ang="0">
                      <a:pos x="84" y="282"/>
                    </a:cxn>
                    <a:cxn ang="0">
                      <a:pos x="81" y="289"/>
                    </a:cxn>
                    <a:cxn ang="0">
                      <a:pos x="75" y="300"/>
                    </a:cxn>
                    <a:cxn ang="0">
                      <a:pos x="72" y="307"/>
                    </a:cxn>
                    <a:cxn ang="0">
                      <a:pos x="66" y="317"/>
                    </a:cxn>
                    <a:cxn ang="0">
                      <a:pos x="60" y="330"/>
                    </a:cxn>
                    <a:cxn ang="0">
                      <a:pos x="57" y="338"/>
                    </a:cxn>
                    <a:cxn ang="0">
                      <a:pos x="51" y="348"/>
                    </a:cxn>
                    <a:cxn ang="0">
                      <a:pos x="48" y="358"/>
                    </a:cxn>
                    <a:cxn ang="0">
                      <a:pos x="42" y="372"/>
                    </a:cxn>
                    <a:cxn ang="0">
                      <a:pos x="36" y="383"/>
                    </a:cxn>
                    <a:cxn ang="0">
                      <a:pos x="26" y="389"/>
                    </a:cxn>
                    <a:cxn ang="0">
                      <a:pos x="24" y="400"/>
                    </a:cxn>
                    <a:cxn ang="0">
                      <a:pos x="21" y="386"/>
                    </a:cxn>
                    <a:cxn ang="0">
                      <a:pos x="14" y="352"/>
                    </a:cxn>
                    <a:cxn ang="0">
                      <a:pos x="12" y="238"/>
                    </a:cxn>
                    <a:cxn ang="0">
                      <a:pos x="9" y="140"/>
                    </a:cxn>
                    <a:cxn ang="0">
                      <a:pos x="3" y="97"/>
                    </a:cxn>
                    <a:cxn ang="0">
                      <a:pos x="0" y="0"/>
                    </a:cxn>
                  </a:cxnLst>
                  <a:rect l="0" t="0" r="r" b="b"/>
                  <a:pathLst>
                    <a:path w="227" h="411">
                      <a:moveTo>
                        <a:pt x="0" y="0"/>
                      </a:moveTo>
                      <a:lnTo>
                        <a:pt x="226" y="0"/>
                      </a:lnTo>
                      <a:lnTo>
                        <a:pt x="226" y="7"/>
                      </a:lnTo>
                      <a:lnTo>
                        <a:pt x="222" y="7"/>
                      </a:lnTo>
                      <a:lnTo>
                        <a:pt x="222" y="10"/>
                      </a:lnTo>
                      <a:lnTo>
                        <a:pt x="219" y="13"/>
                      </a:lnTo>
                      <a:lnTo>
                        <a:pt x="219" y="17"/>
                      </a:lnTo>
                      <a:lnTo>
                        <a:pt x="216" y="17"/>
                      </a:lnTo>
                      <a:lnTo>
                        <a:pt x="216" y="24"/>
                      </a:lnTo>
                      <a:lnTo>
                        <a:pt x="213" y="24"/>
                      </a:lnTo>
                      <a:lnTo>
                        <a:pt x="213" y="30"/>
                      </a:lnTo>
                      <a:lnTo>
                        <a:pt x="210" y="30"/>
                      </a:lnTo>
                      <a:lnTo>
                        <a:pt x="210" y="38"/>
                      </a:lnTo>
                      <a:lnTo>
                        <a:pt x="207" y="38"/>
                      </a:lnTo>
                      <a:lnTo>
                        <a:pt x="207" y="41"/>
                      </a:lnTo>
                      <a:lnTo>
                        <a:pt x="201" y="44"/>
                      </a:lnTo>
                      <a:lnTo>
                        <a:pt x="201" y="52"/>
                      </a:lnTo>
                      <a:lnTo>
                        <a:pt x="198" y="52"/>
                      </a:lnTo>
                      <a:lnTo>
                        <a:pt x="198" y="55"/>
                      </a:lnTo>
                      <a:lnTo>
                        <a:pt x="198" y="58"/>
                      </a:lnTo>
                      <a:lnTo>
                        <a:pt x="192" y="61"/>
                      </a:lnTo>
                      <a:lnTo>
                        <a:pt x="192" y="69"/>
                      </a:lnTo>
                      <a:lnTo>
                        <a:pt x="192" y="72"/>
                      </a:lnTo>
                      <a:lnTo>
                        <a:pt x="189" y="72"/>
                      </a:lnTo>
                      <a:lnTo>
                        <a:pt x="189" y="79"/>
                      </a:lnTo>
                      <a:lnTo>
                        <a:pt x="183" y="79"/>
                      </a:lnTo>
                      <a:lnTo>
                        <a:pt x="183" y="86"/>
                      </a:lnTo>
                      <a:lnTo>
                        <a:pt x="180" y="86"/>
                      </a:lnTo>
                      <a:lnTo>
                        <a:pt x="180" y="89"/>
                      </a:lnTo>
                      <a:lnTo>
                        <a:pt x="180" y="97"/>
                      </a:lnTo>
                      <a:lnTo>
                        <a:pt x="177" y="100"/>
                      </a:lnTo>
                      <a:lnTo>
                        <a:pt x="177" y="103"/>
                      </a:lnTo>
                      <a:lnTo>
                        <a:pt x="174" y="103"/>
                      </a:lnTo>
                      <a:lnTo>
                        <a:pt x="174" y="106"/>
                      </a:lnTo>
                      <a:lnTo>
                        <a:pt x="168" y="109"/>
                      </a:lnTo>
                      <a:lnTo>
                        <a:pt x="168" y="117"/>
                      </a:lnTo>
                      <a:lnTo>
                        <a:pt x="165" y="117"/>
                      </a:lnTo>
                      <a:lnTo>
                        <a:pt x="165" y="120"/>
                      </a:lnTo>
                      <a:lnTo>
                        <a:pt x="165" y="128"/>
                      </a:lnTo>
                      <a:lnTo>
                        <a:pt x="159" y="128"/>
                      </a:lnTo>
                      <a:lnTo>
                        <a:pt x="159" y="134"/>
                      </a:lnTo>
                      <a:lnTo>
                        <a:pt x="159" y="140"/>
                      </a:lnTo>
                      <a:lnTo>
                        <a:pt x="156" y="140"/>
                      </a:lnTo>
                      <a:lnTo>
                        <a:pt x="156" y="145"/>
                      </a:lnTo>
                      <a:lnTo>
                        <a:pt x="150" y="148"/>
                      </a:lnTo>
                      <a:lnTo>
                        <a:pt x="150" y="151"/>
                      </a:lnTo>
                      <a:lnTo>
                        <a:pt x="147" y="151"/>
                      </a:lnTo>
                      <a:lnTo>
                        <a:pt x="147" y="159"/>
                      </a:lnTo>
                      <a:lnTo>
                        <a:pt x="144" y="159"/>
                      </a:lnTo>
                      <a:lnTo>
                        <a:pt x="144" y="165"/>
                      </a:lnTo>
                      <a:lnTo>
                        <a:pt x="141" y="165"/>
                      </a:lnTo>
                      <a:lnTo>
                        <a:pt x="141" y="172"/>
                      </a:lnTo>
                      <a:lnTo>
                        <a:pt x="138" y="172"/>
                      </a:lnTo>
                      <a:lnTo>
                        <a:pt x="138" y="176"/>
                      </a:lnTo>
                      <a:lnTo>
                        <a:pt x="135" y="179"/>
                      </a:lnTo>
                      <a:lnTo>
                        <a:pt x="135" y="182"/>
                      </a:lnTo>
                      <a:lnTo>
                        <a:pt x="132" y="182"/>
                      </a:lnTo>
                      <a:lnTo>
                        <a:pt x="132" y="190"/>
                      </a:lnTo>
                      <a:lnTo>
                        <a:pt x="132" y="193"/>
                      </a:lnTo>
                      <a:lnTo>
                        <a:pt x="126" y="196"/>
                      </a:lnTo>
                      <a:lnTo>
                        <a:pt x="126" y="199"/>
                      </a:lnTo>
                      <a:lnTo>
                        <a:pt x="123" y="199"/>
                      </a:lnTo>
                      <a:lnTo>
                        <a:pt x="123" y="207"/>
                      </a:lnTo>
                      <a:lnTo>
                        <a:pt x="119" y="210"/>
                      </a:lnTo>
                      <a:lnTo>
                        <a:pt x="119" y="213"/>
                      </a:lnTo>
                      <a:lnTo>
                        <a:pt x="117" y="213"/>
                      </a:lnTo>
                      <a:lnTo>
                        <a:pt x="117" y="217"/>
                      </a:lnTo>
                      <a:lnTo>
                        <a:pt x="114" y="217"/>
                      </a:lnTo>
                      <a:lnTo>
                        <a:pt x="114" y="224"/>
                      </a:lnTo>
                      <a:lnTo>
                        <a:pt x="111" y="227"/>
                      </a:lnTo>
                      <a:lnTo>
                        <a:pt x="111" y="230"/>
                      </a:lnTo>
                      <a:lnTo>
                        <a:pt x="108" y="230"/>
                      </a:lnTo>
                      <a:lnTo>
                        <a:pt x="108" y="238"/>
                      </a:lnTo>
                      <a:lnTo>
                        <a:pt x="105" y="238"/>
                      </a:lnTo>
                      <a:lnTo>
                        <a:pt x="105" y="241"/>
                      </a:lnTo>
                      <a:lnTo>
                        <a:pt x="102" y="244"/>
                      </a:lnTo>
                      <a:lnTo>
                        <a:pt x="102" y="248"/>
                      </a:lnTo>
                      <a:lnTo>
                        <a:pt x="99" y="248"/>
                      </a:lnTo>
                      <a:lnTo>
                        <a:pt x="99" y="255"/>
                      </a:lnTo>
                      <a:lnTo>
                        <a:pt x="99" y="262"/>
                      </a:lnTo>
                      <a:lnTo>
                        <a:pt x="93" y="262"/>
                      </a:lnTo>
                      <a:lnTo>
                        <a:pt x="93" y="269"/>
                      </a:lnTo>
                      <a:lnTo>
                        <a:pt x="90" y="269"/>
                      </a:lnTo>
                      <a:lnTo>
                        <a:pt x="90" y="272"/>
                      </a:lnTo>
                      <a:lnTo>
                        <a:pt x="87" y="275"/>
                      </a:lnTo>
                      <a:lnTo>
                        <a:pt x="87" y="282"/>
                      </a:lnTo>
                      <a:lnTo>
                        <a:pt x="84" y="282"/>
                      </a:lnTo>
                      <a:lnTo>
                        <a:pt x="84" y="286"/>
                      </a:lnTo>
                      <a:lnTo>
                        <a:pt x="81" y="286"/>
                      </a:lnTo>
                      <a:lnTo>
                        <a:pt x="81" y="289"/>
                      </a:lnTo>
                      <a:lnTo>
                        <a:pt x="78" y="293"/>
                      </a:lnTo>
                      <a:lnTo>
                        <a:pt x="78" y="300"/>
                      </a:lnTo>
                      <a:lnTo>
                        <a:pt x="75" y="300"/>
                      </a:lnTo>
                      <a:lnTo>
                        <a:pt x="75" y="303"/>
                      </a:lnTo>
                      <a:lnTo>
                        <a:pt x="72" y="303"/>
                      </a:lnTo>
                      <a:lnTo>
                        <a:pt x="72" y="307"/>
                      </a:lnTo>
                      <a:lnTo>
                        <a:pt x="69" y="310"/>
                      </a:lnTo>
                      <a:lnTo>
                        <a:pt x="69" y="317"/>
                      </a:lnTo>
                      <a:lnTo>
                        <a:pt x="66" y="317"/>
                      </a:lnTo>
                      <a:lnTo>
                        <a:pt x="66" y="320"/>
                      </a:lnTo>
                      <a:lnTo>
                        <a:pt x="60" y="324"/>
                      </a:lnTo>
                      <a:lnTo>
                        <a:pt x="60" y="330"/>
                      </a:lnTo>
                      <a:lnTo>
                        <a:pt x="60" y="334"/>
                      </a:lnTo>
                      <a:lnTo>
                        <a:pt x="57" y="334"/>
                      </a:lnTo>
                      <a:lnTo>
                        <a:pt x="57" y="338"/>
                      </a:lnTo>
                      <a:lnTo>
                        <a:pt x="53" y="341"/>
                      </a:lnTo>
                      <a:lnTo>
                        <a:pt x="53" y="348"/>
                      </a:lnTo>
                      <a:lnTo>
                        <a:pt x="51" y="348"/>
                      </a:lnTo>
                      <a:lnTo>
                        <a:pt x="51" y="352"/>
                      </a:lnTo>
                      <a:lnTo>
                        <a:pt x="48" y="352"/>
                      </a:lnTo>
                      <a:lnTo>
                        <a:pt x="48" y="358"/>
                      </a:lnTo>
                      <a:lnTo>
                        <a:pt x="42" y="358"/>
                      </a:lnTo>
                      <a:lnTo>
                        <a:pt x="42" y="365"/>
                      </a:lnTo>
                      <a:lnTo>
                        <a:pt x="42" y="372"/>
                      </a:lnTo>
                      <a:lnTo>
                        <a:pt x="36" y="372"/>
                      </a:lnTo>
                      <a:lnTo>
                        <a:pt x="36" y="375"/>
                      </a:lnTo>
                      <a:lnTo>
                        <a:pt x="36" y="383"/>
                      </a:lnTo>
                      <a:lnTo>
                        <a:pt x="33" y="383"/>
                      </a:lnTo>
                      <a:lnTo>
                        <a:pt x="33" y="389"/>
                      </a:lnTo>
                      <a:lnTo>
                        <a:pt x="26" y="389"/>
                      </a:lnTo>
                      <a:lnTo>
                        <a:pt x="26" y="396"/>
                      </a:lnTo>
                      <a:lnTo>
                        <a:pt x="24" y="396"/>
                      </a:lnTo>
                      <a:lnTo>
                        <a:pt x="24" y="400"/>
                      </a:lnTo>
                      <a:lnTo>
                        <a:pt x="24" y="406"/>
                      </a:lnTo>
                      <a:lnTo>
                        <a:pt x="21" y="410"/>
                      </a:lnTo>
                      <a:lnTo>
                        <a:pt x="21" y="386"/>
                      </a:lnTo>
                      <a:lnTo>
                        <a:pt x="18" y="386"/>
                      </a:lnTo>
                      <a:lnTo>
                        <a:pt x="18" y="352"/>
                      </a:lnTo>
                      <a:lnTo>
                        <a:pt x="14" y="352"/>
                      </a:lnTo>
                      <a:lnTo>
                        <a:pt x="14" y="317"/>
                      </a:lnTo>
                      <a:lnTo>
                        <a:pt x="12" y="317"/>
                      </a:lnTo>
                      <a:lnTo>
                        <a:pt x="12" y="238"/>
                      </a:lnTo>
                      <a:lnTo>
                        <a:pt x="9" y="238"/>
                      </a:lnTo>
                      <a:lnTo>
                        <a:pt x="9" y="193"/>
                      </a:lnTo>
                      <a:lnTo>
                        <a:pt x="9" y="140"/>
                      </a:lnTo>
                      <a:lnTo>
                        <a:pt x="6" y="140"/>
                      </a:lnTo>
                      <a:lnTo>
                        <a:pt x="6" y="97"/>
                      </a:lnTo>
                      <a:lnTo>
                        <a:pt x="3" y="97"/>
                      </a:lnTo>
                      <a:lnTo>
                        <a:pt x="3" y="48"/>
                      </a:lnTo>
                      <a:lnTo>
                        <a:pt x="0" y="48"/>
                      </a:lnTo>
                      <a:lnTo>
                        <a:pt x="0" y="0"/>
                      </a:lnTo>
                    </a:path>
                  </a:pathLst>
                </a:custGeom>
                <a:solidFill>
                  <a:srgbClr val="1A17FF"/>
                </a:solidFill>
                <a:ln w="9525" cap="rnd">
                  <a:noFill/>
                  <a:round/>
                  <a:headEnd/>
                  <a:tailEnd/>
                </a:ln>
                <a:effectLst/>
              </p:spPr>
              <p:txBody>
                <a:bodyPr/>
                <a:lstStyle/>
                <a:p>
                  <a:endParaRPr lang="en-US"/>
                </a:p>
              </p:txBody>
            </p:sp>
          </p:grpSp>
          <p:graphicFrame>
            <p:nvGraphicFramePr>
              <p:cNvPr id="529482" name="Object 74">
                <a:hlinkClick r:id="" action="ppaction://ole?verb=0"/>
              </p:cNvPr>
              <p:cNvGraphicFramePr>
                <a:graphicFrameLocks/>
              </p:cNvGraphicFramePr>
              <p:nvPr/>
            </p:nvGraphicFramePr>
            <p:xfrm>
              <a:off x="3553" y="2880"/>
              <a:ext cx="211" cy="122"/>
            </p:xfrm>
            <a:graphic>
              <a:graphicData uri="http://schemas.openxmlformats.org/presentationml/2006/ole">
                <p:oleObj spid="_x0000_s221193" name="Video Clip" showAsIcon="1" r:id="rId9" imgW="1047600" imgH="590400" progId="avifile">
                  <p:embed/>
                </p:oleObj>
              </a:graphicData>
            </a:graphic>
          </p:graphicFrame>
          <p:pic>
            <p:nvPicPr>
              <p:cNvPr id="529483" name="Picture 75"/>
              <p:cNvPicPr>
                <a:picLocks noChangeArrowheads="1"/>
              </p:cNvPicPr>
              <p:nvPr/>
            </p:nvPicPr>
            <p:blipFill>
              <a:blip r:embed="rId10" cstate="print"/>
              <a:srcRect l="6190" t="18600" r="54350" b="7401"/>
              <a:stretch>
                <a:fillRect/>
              </a:stretch>
            </p:blipFill>
            <p:spPr bwMode="auto">
              <a:xfrm>
                <a:off x="3555" y="2606"/>
                <a:ext cx="199" cy="240"/>
              </a:xfrm>
              <a:prstGeom prst="rect">
                <a:avLst/>
              </a:prstGeom>
              <a:noFill/>
              <a:ln w="9525">
                <a:noFill/>
                <a:miter lim="800000"/>
                <a:headEnd/>
                <a:tailEnd/>
              </a:ln>
              <a:effectLst/>
            </p:spPr>
          </p:pic>
          <p:grpSp>
            <p:nvGrpSpPr>
              <p:cNvPr id="7" name="Group 76"/>
              <p:cNvGrpSpPr>
                <a:grpSpLocks/>
              </p:cNvGrpSpPr>
              <p:nvPr/>
            </p:nvGrpSpPr>
            <p:grpSpPr bwMode="auto">
              <a:xfrm>
                <a:off x="3118" y="2910"/>
                <a:ext cx="526" cy="124"/>
                <a:chOff x="4253" y="2137"/>
                <a:chExt cx="730" cy="227"/>
              </a:xfrm>
            </p:grpSpPr>
            <p:grpSp>
              <p:nvGrpSpPr>
                <p:cNvPr id="8" name="Group 77"/>
                <p:cNvGrpSpPr>
                  <a:grpSpLocks/>
                </p:cNvGrpSpPr>
                <p:nvPr/>
              </p:nvGrpSpPr>
              <p:grpSpPr bwMode="auto">
                <a:xfrm>
                  <a:off x="4253" y="2137"/>
                  <a:ext cx="730" cy="227"/>
                  <a:chOff x="4253" y="2137"/>
                  <a:chExt cx="730" cy="227"/>
                </a:xfrm>
              </p:grpSpPr>
              <p:sp>
                <p:nvSpPr>
                  <p:cNvPr id="529486" name="Freeform 78"/>
                  <p:cNvSpPr>
                    <a:spLocks/>
                  </p:cNvSpPr>
                  <p:nvPr/>
                </p:nvSpPr>
                <p:spPr bwMode="auto">
                  <a:xfrm>
                    <a:off x="4254" y="2314"/>
                    <a:ext cx="729" cy="50"/>
                  </a:xfrm>
                  <a:custGeom>
                    <a:avLst/>
                    <a:gdLst/>
                    <a:ahLst/>
                    <a:cxnLst>
                      <a:cxn ang="0">
                        <a:pos x="0" y="49"/>
                      </a:cxn>
                      <a:cxn ang="0">
                        <a:pos x="474" y="49"/>
                      </a:cxn>
                      <a:cxn ang="0">
                        <a:pos x="728" y="0"/>
                      </a:cxn>
                      <a:cxn ang="0">
                        <a:pos x="187" y="0"/>
                      </a:cxn>
                      <a:cxn ang="0">
                        <a:pos x="0" y="49"/>
                      </a:cxn>
                    </a:cxnLst>
                    <a:rect l="0" t="0" r="r" b="b"/>
                    <a:pathLst>
                      <a:path w="729" h="50">
                        <a:moveTo>
                          <a:pt x="0" y="49"/>
                        </a:moveTo>
                        <a:lnTo>
                          <a:pt x="474" y="49"/>
                        </a:lnTo>
                        <a:lnTo>
                          <a:pt x="728" y="0"/>
                        </a:lnTo>
                        <a:lnTo>
                          <a:pt x="187" y="0"/>
                        </a:lnTo>
                        <a:lnTo>
                          <a:pt x="0" y="49"/>
                        </a:lnTo>
                      </a:path>
                    </a:pathLst>
                  </a:custGeom>
                  <a:solidFill>
                    <a:srgbClr val="C0C0C0"/>
                  </a:solidFill>
                  <a:ln w="12700" cap="rnd" cmpd="sng">
                    <a:solidFill>
                      <a:srgbClr val="000000"/>
                    </a:solidFill>
                    <a:prstDash val="solid"/>
                    <a:round/>
                    <a:headEnd/>
                    <a:tailEnd/>
                  </a:ln>
                  <a:effectLst/>
                </p:spPr>
                <p:txBody>
                  <a:bodyPr/>
                  <a:lstStyle/>
                  <a:p>
                    <a:endParaRPr lang="en-US"/>
                  </a:p>
                </p:txBody>
              </p:sp>
              <p:sp>
                <p:nvSpPr>
                  <p:cNvPr id="529487" name="Freeform 79"/>
                  <p:cNvSpPr>
                    <a:spLocks/>
                  </p:cNvSpPr>
                  <p:nvPr/>
                </p:nvSpPr>
                <p:spPr bwMode="auto">
                  <a:xfrm>
                    <a:off x="4253" y="2137"/>
                    <a:ext cx="190" cy="227"/>
                  </a:xfrm>
                  <a:custGeom>
                    <a:avLst/>
                    <a:gdLst/>
                    <a:ahLst/>
                    <a:cxnLst>
                      <a:cxn ang="0">
                        <a:pos x="0" y="226"/>
                      </a:cxn>
                      <a:cxn ang="0">
                        <a:pos x="189" y="174"/>
                      </a:cxn>
                      <a:cxn ang="0">
                        <a:pos x="189" y="0"/>
                      </a:cxn>
                      <a:cxn ang="0">
                        <a:pos x="0" y="32"/>
                      </a:cxn>
                      <a:cxn ang="0">
                        <a:pos x="0" y="226"/>
                      </a:cxn>
                    </a:cxnLst>
                    <a:rect l="0" t="0" r="r" b="b"/>
                    <a:pathLst>
                      <a:path w="190" h="227">
                        <a:moveTo>
                          <a:pt x="0" y="226"/>
                        </a:moveTo>
                        <a:lnTo>
                          <a:pt x="189" y="174"/>
                        </a:lnTo>
                        <a:lnTo>
                          <a:pt x="189" y="0"/>
                        </a:lnTo>
                        <a:lnTo>
                          <a:pt x="0" y="32"/>
                        </a:lnTo>
                        <a:lnTo>
                          <a:pt x="0" y="226"/>
                        </a:lnTo>
                      </a:path>
                    </a:pathLst>
                  </a:custGeom>
                  <a:solidFill>
                    <a:srgbClr val="808080"/>
                  </a:solidFill>
                  <a:ln w="12700" cap="rnd" cmpd="sng">
                    <a:solidFill>
                      <a:srgbClr val="000000"/>
                    </a:solidFill>
                    <a:prstDash val="solid"/>
                    <a:round/>
                    <a:headEnd/>
                    <a:tailEnd/>
                  </a:ln>
                  <a:effectLst/>
                </p:spPr>
                <p:txBody>
                  <a:bodyPr/>
                  <a:lstStyle/>
                  <a:p>
                    <a:endParaRPr lang="en-US"/>
                  </a:p>
                </p:txBody>
              </p:sp>
            </p:grpSp>
            <p:grpSp>
              <p:nvGrpSpPr>
                <p:cNvPr id="9" name="Group 80"/>
                <p:cNvGrpSpPr>
                  <a:grpSpLocks/>
                </p:cNvGrpSpPr>
                <p:nvPr/>
              </p:nvGrpSpPr>
              <p:grpSpPr bwMode="auto">
                <a:xfrm>
                  <a:off x="4297" y="2169"/>
                  <a:ext cx="531" cy="182"/>
                  <a:chOff x="4297" y="2169"/>
                  <a:chExt cx="531" cy="182"/>
                </a:xfrm>
              </p:grpSpPr>
              <p:sp>
                <p:nvSpPr>
                  <p:cNvPr id="529489" name="Freeform 81"/>
                  <p:cNvSpPr>
                    <a:spLocks/>
                  </p:cNvSpPr>
                  <p:nvPr/>
                </p:nvSpPr>
                <p:spPr bwMode="auto">
                  <a:xfrm>
                    <a:off x="4374" y="2202"/>
                    <a:ext cx="333" cy="113"/>
                  </a:xfrm>
                  <a:custGeom>
                    <a:avLst/>
                    <a:gdLst/>
                    <a:ahLst/>
                    <a:cxnLst>
                      <a:cxn ang="0">
                        <a:pos x="0" y="60"/>
                      </a:cxn>
                      <a:cxn ang="0">
                        <a:pos x="88" y="39"/>
                      </a:cxn>
                      <a:cxn ang="0">
                        <a:pos x="143" y="52"/>
                      </a:cxn>
                      <a:cxn ang="0">
                        <a:pos x="172" y="20"/>
                      </a:cxn>
                      <a:cxn ang="0">
                        <a:pos x="265" y="0"/>
                      </a:cxn>
                      <a:cxn ang="0">
                        <a:pos x="332" y="13"/>
                      </a:cxn>
                      <a:cxn ang="0">
                        <a:pos x="232" y="112"/>
                      </a:cxn>
                      <a:cxn ang="0">
                        <a:pos x="0" y="112"/>
                      </a:cxn>
                      <a:cxn ang="0">
                        <a:pos x="0" y="60"/>
                      </a:cxn>
                    </a:cxnLst>
                    <a:rect l="0" t="0" r="r" b="b"/>
                    <a:pathLst>
                      <a:path w="333" h="113">
                        <a:moveTo>
                          <a:pt x="0" y="60"/>
                        </a:moveTo>
                        <a:lnTo>
                          <a:pt x="88" y="39"/>
                        </a:lnTo>
                        <a:lnTo>
                          <a:pt x="143" y="52"/>
                        </a:lnTo>
                        <a:lnTo>
                          <a:pt x="172" y="20"/>
                        </a:lnTo>
                        <a:lnTo>
                          <a:pt x="265" y="0"/>
                        </a:lnTo>
                        <a:lnTo>
                          <a:pt x="332" y="13"/>
                        </a:lnTo>
                        <a:lnTo>
                          <a:pt x="232" y="112"/>
                        </a:lnTo>
                        <a:lnTo>
                          <a:pt x="0" y="112"/>
                        </a:lnTo>
                        <a:lnTo>
                          <a:pt x="0" y="60"/>
                        </a:lnTo>
                      </a:path>
                    </a:pathLst>
                  </a:custGeom>
                  <a:solidFill>
                    <a:srgbClr val="000080"/>
                  </a:solidFill>
                  <a:ln w="12700" cap="rnd" cmpd="sng">
                    <a:solidFill>
                      <a:srgbClr val="000000"/>
                    </a:solidFill>
                    <a:prstDash val="solid"/>
                    <a:round/>
                    <a:headEnd/>
                    <a:tailEnd/>
                  </a:ln>
                  <a:effectLst/>
                </p:spPr>
                <p:txBody>
                  <a:bodyPr/>
                  <a:lstStyle/>
                  <a:p>
                    <a:endParaRPr lang="en-US"/>
                  </a:p>
                </p:txBody>
              </p:sp>
              <p:sp>
                <p:nvSpPr>
                  <p:cNvPr id="529490" name="Freeform 82"/>
                  <p:cNvSpPr>
                    <a:spLocks/>
                  </p:cNvSpPr>
                  <p:nvPr/>
                </p:nvSpPr>
                <p:spPr bwMode="auto">
                  <a:xfrm>
                    <a:off x="4297" y="2182"/>
                    <a:ext cx="443" cy="169"/>
                  </a:xfrm>
                  <a:custGeom>
                    <a:avLst/>
                    <a:gdLst/>
                    <a:ahLst/>
                    <a:cxnLst>
                      <a:cxn ang="0">
                        <a:pos x="0" y="168"/>
                      </a:cxn>
                      <a:cxn ang="0">
                        <a:pos x="442" y="168"/>
                      </a:cxn>
                      <a:cxn ang="0">
                        <a:pos x="442" y="0"/>
                      </a:cxn>
                      <a:cxn ang="0">
                        <a:pos x="342" y="71"/>
                      </a:cxn>
                      <a:cxn ang="0">
                        <a:pos x="254" y="45"/>
                      </a:cxn>
                      <a:cxn ang="0">
                        <a:pos x="165" y="116"/>
                      </a:cxn>
                      <a:cxn ang="0">
                        <a:pos x="77" y="84"/>
                      </a:cxn>
                      <a:cxn ang="0">
                        <a:pos x="0" y="168"/>
                      </a:cxn>
                    </a:cxnLst>
                    <a:rect l="0" t="0" r="r" b="b"/>
                    <a:pathLst>
                      <a:path w="443" h="169">
                        <a:moveTo>
                          <a:pt x="0" y="168"/>
                        </a:moveTo>
                        <a:lnTo>
                          <a:pt x="442" y="168"/>
                        </a:lnTo>
                        <a:lnTo>
                          <a:pt x="442" y="0"/>
                        </a:lnTo>
                        <a:lnTo>
                          <a:pt x="342" y="71"/>
                        </a:lnTo>
                        <a:lnTo>
                          <a:pt x="254" y="45"/>
                        </a:lnTo>
                        <a:lnTo>
                          <a:pt x="165" y="116"/>
                        </a:lnTo>
                        <a:lnTo>
                          <a:pt x="77" y="84"/>
                        </a:lnTo>
                        <a:lnTo>
                          <a:pt x="0" y="168"/>
                        </a:lnTo>
                      </a:path>
                    </a:pathLst>
                  </a:custGeom>
                  <a:solidFill>
                    <a:srgbClr val="0000FF"/>
                  </a:solidFill>
                  <a:ln w="12700" cap="rnd" cmpd="sng">
                    <a:solidFill>
                      <a:srgbClr val="000000"/>
                    </a:solidFill>
                    <a:prstDash val="solid"/>
                    <a:round/>
                    <a:headEnd/>
                    <a:tailEnd/>
                  </a:ln>
                  <a:effectLst/>
                </p:spPr>
                <p:txBody>
                  <a:bodyPr/>
                  <a:lstStyle/>
                  <a:p>
                    <a:endParaRPr lang="en-US"/>
                  </a:p>
                </p:txBody>
              </p:sp>
              <p:sp>
                <p:nvSpPr>
                  <p:cNvPr id="529491" name="Freeform 83"/>
                  <p:cNvSpPr>
                    <a:spLocks/>
                  </p:cNvSpPr>
                  <p:nvPr/>
                </p:nvSpPr>
                <p:spPr bwMode="auto">
                  <a:xfrm>
                    <a:off x="4297" y="2182"/>
                    <a:ext cx="443" cy="169"/>
                  </a:xfrm>
                  <a:custGeom>
                    <a:avLst/>
                    <a:gdLst/>
                    <a:ahLst/>
                    <a:cxnLst>
                      <a:cxn ang="0">
                        <a:pos x="0" y="168"/>
                      </a:cxn>
                      <a:cxn ang="0">
                        <a:pos x="81" y="92"/>
                      </a:cxn>
                      <a:cxn ang="0">
                        <a:pos x="165" y="122"/>
                      </a:cxn>
                      <a:cxn ang="0">
                        <a:pos x="254" y="52"/>
                      </a:cxn>
                      <a:cxn ang="0">
                        <a:pos x="342" y="77"/>
                      </a:cxn>
                      <a:cxn ang="0">
                        <a:pos x="420" y="19"/>
                      </a:cxn>
                      <a:cxn ang="0">
                        <a:pos x="431" y="25"/>
                      </a:cxn>
                      <a:cxn ang="0">
                        <a:pos x="442" y="0"/>
                      </a:cxn>
                      <a:cxn ang="0">
                        <a:pos x="398" y="6"/>
                      </a:cxn>
                      <a:cxn ang="0">
                        <a:pos x="408" y="12"/>
                      </a:cxn>
                      <a:cxn ang="0">
                        <a:pos x="336" y="64"/>
                      </a:cxn>
                      <a:cxn ang="0">
                        <a:pos x="249" y="39"/>
                      </a:cxn>
                      <a:cxn ang="0">
                        <a:pos x="161" y="110"/>
                      </a:cxn>
                      <a:cxn ang="0">
                        <a:pos x="77" y="78"/>
                      </a:cxn>
                      <a:cxn ang="0">
                        <a:pos x="0" y="148"/>
                      </a:cxn>
                      <a:cxn ang="0">
                        <a:pos x="0" y="168"/>
                      </a:cxn>
                    </a:cxnLst>
                    <a:rect l="0" t="0" r="r" b="b"/>
                    <a:pathLst>
                      <a:path w="443" h="169">
                        <a:moveTo>
                          <a:pt x="0" y="168"/>
                        </a:moveTo>
                        <a:lnTo>
                          <a:pt x="81" y="92"/>
                        </a:lnTo>
                        <a:lnTo>
                          <a:pt x="165" y="122"/>
                        </a:lnTo>
                        <a:lnTo>
                          <a:pt x="254" y="52"/>
                        </a:lnTo>
                        <a:lnTo>
                          <a:pt x="342" y="77"/>
                        </a:lnTo>
                        <a:lnTo>
                          <a:pt x="420" y="19"/>
                        </a:lnTo>
                        <a:lnTo>
                          <a:pt x="431" y="25"/>
                        </a:lnTo>
                        <a:lnTo>
                          <a:pt x="442" y="0"/>
                        </a:lnTo>
                        <a:lnTo>
                          <a:pt x="398" y="6"/>
                        </a:lnTo>
                        <a:lnTo>
                          <a:pt x="408" y="12"/>
                        </a:lnTo>
                        <a:lnTo>
                          <a:pt x="336" y="64"/>
                        </a:lnTo>
                        <a:lnTo>
                          <a:pt x="249" y="39"/>
                        </a:lnTo>
                        <a:lnTo>
                          <a:pt x="161" y="110"/>
                        </a:lnTo>
                        <a:lnTo>
                          <a:pt x="77" y="78"/>
                        </a:lnTo>
                        <a:lnTo>
                          <a:pt x="0" y="148"/>
                        </a:lnTo>
                        <a:lnTo>
                          <a:pt x="0" y="168"/>
                        </a:lnTo>
                      </a:path>
                    </a:pathLst>
                  </a:custGeom>
                  <a:solidFill>
                    <a:srgbClr val="00FF00"/>
                  </a:solidFill>
                  <a:ln w="12700" cap="rnd" cmpd="sng">
                    <a:solidFill>
                      <a:srgbClr val="000000"/>
                    </a:solidFill>
                    <a:prstDash val="solid"/>
                    <a:round/>
                    <a:headEnd/>
                    <a:tailEnd/>
                  </a:ln>
                  <a:effectLst/>
                </p:spPr>
                <p:txBody>
                  <a:bodyPr/>
                  <a:lstStyle/>
                  <a:p>
                    <a:endParaRPr lang="en-US"/>
                  </a:p>
                </p:txBody>
              </p:sp>
              <p:sp>
                <p:nvSpPr>
                  <p:cNvPr id="529492" name="Freeform 84"/>
                  <p:cNvSpPr>
                    <a:spLocks/>
                  </p:cNvSpPr>
                  <p:nvPr/>
                </p:nvSpPr>
                <p:spPr bwMode="auto">
                  <a:xfrm>
                    <a:off x="4739" y="2169"/>
                    <a:ext cx="89" cy="182"/>
                  </a:xfrm>
                  <a:custGeom>
                    <a:avLst/>
                    <a:gdLst/>
                    <a:ahLst/>
                    <a:cxnLst>
                      <a:cxn ang="0">
                        <a:pos x="0" y="181"/>
                      </a:cxn>
                      <a:cxn ang="0">
                        <a:pos x="88" y="161"/>
                      </a:cxn>
                      <a:cxn ang="0">
                        <a:pos x="88" y="0"/>
                      </a:cxn>
                      <a:cxn ang="0">
                        <a:pos x="0" y="12"/>
                      </a:cxn>
                      <a:cxn ang="0">
                        <a:pos x="0" y="181"/>
                      </a:cxn>
                    </a:cxnLst>
                    <a:rect l="0" t="0" r="r" b="b"/>
                    <a:pathLst>
                      <a:path w="89" h="182">
                        <a:moveTo>
                          <a:pt x="0" y="181"/>
                        </a:moveTo>
                        <a:lnTo>
                          <a:pt x="88" y="161"/>
                        </a:lnTo>
                        <a:lnTo>
                          <a:pt x="88" y="0"/>
                        </a:lnTo>
                        <a:lnTo>
                          <a:pt x="0" y="12"/>
                        </a:lnTo>
                        <a:lnTo>
                          <a:pt x="0" y="181"/>
                        </a:lnTo>
                      </a:path>
                    </a:pathLst>
                  </a:custGeom>
                  <a:solidFill>
                    <a:srgbClr val="000080"/>
                  </a:solidFill>
                  <a:ln w="12700" cap="rnd" cmpd="sng">
                    <a:solidFill>
                      <a:srgbClr val="000000"/>
                    </a:solidFill>
                    <a:prstDash val="solid"/>
                    <a:round/>
                    <a:headEnd/>
                    <a:tailEnd/>
                  </a:ln>
                  <a:effectLst/>
                </p:spPr>
                <p:txBody>
                  <a:bodyPr/>
                  <a:lstStyle/>
                  <a:p>
                    <a:endParaRPr lang="en-US"/>
                  </a:p>
                </p:txBody>
              </p:sp>
            </p:grpSp>
          </p:grpSp>
          <p:sp>
            <p:nvSpPr>
              <p:cNvPr id="529493" name="Rectangle 85"/>
              <p:cNvSpPr>
                <a:spLocks noChangeArrowheads="1"/>
              </p:cNvSpPr>
              <p:nvPr/>
            </p:nvSpPr>
            <p:spPr bwMode="auto">
              <a:xfrm>
                <a:off x="3176" y="2620"/>
                <a:ext cx="315" cy="43"/>
              </a:xfrm>
              <a:prstGeom prst="rect">
                <a:avLst/>
              </a:prstGeom>
              <a:solidFill>
                <a:schemeClr val="tx1"/>
              </a:solidFill>
              <a:ln w="12700">
                <a:solidFill>
                  <a:schemeClr val="bg2"/>
                </a:solidFill>
                <a:miter lim="800000"/>
                <a:headEnd/>
                <a:tailEnd/>
              </a:ln>
              <a:effectLst>
                <a:outerShdw dist="107763" dir="2700000" algn="ctr" rotWithShape="0">
                  <a:srgbClr val="969696"/>
                </a:outerShdw>
              </a:effectLst>
            </p:spPr>
            <p:txBody>
              <a:bodyPr wrap="none" anchor="ctr"/>
              <a:lstStyle/>
              <a:p>
                <a:endParaRPr lang="en-US"/>
              </a:p>
            </p:txBody>
          </p:sp>
          <p:sp>
            <p:nvSpPr>
              <p:cNvPr id="529494" name="Rectangle 86"/>
              <p:cNvSpPr>
                <a:spLocks noChangeArrowheads="1"/>
              </p:cNvSpPr>
              <p:nvPr/>
            </p:nvSpPr>
            <p:spPr bwMode="auto">
              <a:xfrm>
                <a:off x="3179" y="2712"/>
                <a:ext cx="314" cy="42"/>
              </a:xfrm>
              <a:prstGeom prst="rect">
                <a:avLst/>
              </a:prstGeom>
              <a:solidFill>
                <a:schemeClr val="tx1"/>
              </a:solidFill>
              <a:ln w="12700">
                <a:solidFill>
                  <a:schemeClr val="bg2"/>
                </a:solidFill>
                <a:miter lim="800000"/>
                <a:headEnd/>
                <a:tailEnd/>
              </a:ln>
              <a:effectLst>
                <a:outerShdw dist="107763" dir="2700000" algn="ctr" rotWithShape="0">
                  <a:srgbClr val="969696"/>
                </a:outerShdw>
              </a:effectLst>
            </p:spPr>
            <p:txBody>
              <a:bodyPr wrap="none" anchor="ctr"/>
              <a:lstStyle/>
              <a:p>
                <a:endParaRPr lang="en-US"/>
              </a:p>
            </p:txBody>
          </p:sp>
          <p:sp>
            <p:nvSpPr>
              <p:cNvPr id="529495" name="Rectangle 87"/>
              <p:cNvSpPr>
                <a:spLocks noChangeArrowheads="1"/>
              </p:cNvSpPr>
              <p:nvPr/>
            </p:nvSpPr>
            <p:spPr bwMode="auto">
              <a:xfrm>
                <a:off x="3182" y="2805"/>
                <a:ext cx="315" cy="41"/>
              </a:xfrm>
              <a:prstGeom prst="rect">
                <a:avLst/>
              </a:prstGeom>
              <a:solidFill>
                <a:schemeClr val="tx1"/>
              </a:solidFill>
              <a:ln w="12700">
                <a:solidFill>
                  <a:schemeClr val="bg2"/>
                </a:solidFill>
                <a:miter lim="800000"/>
                <a:headEnd/>
                <a:tailEnd/>
              </a:ln>
              <a:effectLst>
                <a:outerShdw dist="107763" dir="2700000" algn="ctr" rotWithShape="0">
                  <a:srgbClr val="969696"/>
                </a:outerShdw>
              </a:effectLst>
            </p:spPr>
            <p:txBody>
              <a:bodyPr wrap="none" anchor="ctr"/>
              <a:lstStyle/>
              <a:p>
                <a:endParaRPr lang="en-US"/>
              </a:p>
            </p:txBody>
          </p:sp>
          <p:pic>
            <p:nvPicPr>
              <p:cNvPr id="529496" name="Picture 88"/>
              <p:cNvPicPr>
                <a:picLocks noChangeArrowheads="1"/>
              </p:cNvPicPr>
              <p:nvPr/>
            </p:nvPicPr>
            <p:blipFill>
              <a:blip r:embed="rId11" cstate="print"/>
              <a:srcRect r="20380" b="25999"/>
              <a:stretch>
                <a:fillRect/>
              </a:stretch>
            </p:blipFill>
            <p:spPr bwMode="auto">
              <a:xfrm>
                <a:off x="3558" y="3049"/>
                <a:ext cx="167" cy="111"/>
              </a:xfrm>
              <a:prstGeom prst="rect">
                <a:avLst/>
              </a:prstGeom>
              <a:noFill/>
              <a:ln w="9525">
                <a:noFill/>
                <a:miter lim="800000"/>
                <a:headEnd/>
                <a:tailEnd/>
              </a:ln>
              <a:effectLst/>
            </p:spPr>
          </p:pic>
          <p:pic>
            <p:nvPicPr>
              <p:cNvPr id="529497" name="Picture 89"/>
              <p:cNvPicPr>
                <a:picLocks noChangeArrowheads="1"/>
              </p:cNvPicPr>
              <p:nvPr/>
            </p:nvPicPr>
            <p:blipFill>
              <a:blip r:embed="rId12" cstate="print"/>
              <a:srcRect r="9320" b="24710"/>
              <a:stretch>
                <a:fillRect/>
              </a:stretch>
            </p:blipFill>
            <p:spPr bwMode="auto">
              <a:xfrm>
                <a:off x="3094" y="3067"/>
                <a:ext cx="199" cy="64"/>
              </a:xfrm>
              <a:prstGeom prst="rect">
                <a:avLst/>
              </a:prstGeom>
              <a:noFill/>
              <a:ln w="9525">
                <a:noFill/>
                <a:miter lim="800000"/>
                <a:headEnd/>
                <a:tailEnd/>
              </a:ln>
              <a:effectLst/>
            </p:spPr>
          </p:pic>
          <p:grpSp>
            <p:nvGrpSpPr>
              <p:cNvPr id="10" name="Group 90"/>
              <p:cNvGrpSpPr>
                <a:grpSpLocks/>
              </p:cNvGrpSpPr>
              <p:nvPr/>
            </p:nvGrpSpPr>
            <p:grpSpPr bwMode="auto">
              <a:xfrm>
                <a:off x="3062" y="2611"/>
                <a:ext cx="97" cy="76"/>
                <a:chOff x="4175" y="1589"/>
                <a:chExt cx="134" cy="139"/>
              </a:xfrm>
            </p:grpSpPr>
            <p:sp>
              <p:nvSpPr>
                <p:cNvPr id="529499" name="Freeform 91"/>
                <p:cNvSpPr>
                  <a:spLocks/>
                </p:cNvSpPr>
                <p:nvPr/>
              </p:nvSpPr>
              <p:spPr bwMode="auto">
                <a:xfrm>
                  <a:off x="4198" y="1600"/>
                  <a:ext cx="87" cy="97"/>
                </a:xfrm>
                <a:custGeom>
                  <a:avLst/>
                  <a:gdLst/>
                  <a:ahLst/>
                  <a:cxnLst>
                    <a:cxn ang="0">
                      <a:pos x="5" y="0"/>
                    </a:cxn>
                    <a:cxn ang="0">
                      <a:pos x="80" y="0"/>
                    </a:cxn>
                    <a:cxn ang="0">
                      <a:pos x="82" y="0"/>
                    </a:cxn>
                    <a:cxn ang="0">
                      <a:pos x="84" y="1"/>
                    </a:cxn>
                    <a:cxn ang="0">
                      <a:pos x="85" y="2"/>
                    </a:cxn>
                    <a:cxn ang="0">
                      <a:pos x="86" y="4"/>
                    </a:cxn>
                    <a:cxn ang="0">
                      <a:pos x="86" y="91"/>
                    </a:cxn>
                    <a:cxn ang="0">
                      <a:pos x="85" y="93"/>
                    </a:cxn>
                    <a:cxn ang="0">
                      <a:pos x="84" y="94"/>
                    </a:cxn>
                    <a:cxn ang="0">
                      <a:pos x="82" y="95"/>
                    </a:cxn>
                    <a:cxn ang="0">
                      <a:pos x="80" y="96"/>
                    </a:cxn>
                    <a:cxn ang="0">
                      <a:pos x="5" y="96"/>
                    </a:cxn>
                    <a:cxn ang="0">
                      <a:pos x="3" y="95"/>
                    </a:cxn>
                    <a:cxn ang="0">
                      <a:pos x="1" y="94"/>
                    </a:cxn>
                    <a:cxn ang="0">
                      <a:pos x="0" y="93"/>
                    </a:cxn>
                    <a:cxn ang="0">
                      <a:pos x="0" y="91"/>
                    </a:cxn>
                    <a:cxn ang="0">
                      <a:pos x="0" y="4"/>
                    </a:cxn>
                    <a:cxn ang="0">
                      <a:pos x="0" y="2"/>
                    </a:cxn>
                    <a:cxn ang="0">
                      <a:pos x="1" y="1"/>
                    </a:cxn>
                    <a:cxn ang="0">
                      <a:pos x="3" y="0"/>
                    </a:cxn>
                    <a:cxn ang="0">
                      <a:pos x="5" y="0"/>
                    </a:cxn>
                  </a:cxnLst>
                  <a:rect l="0" t="0" r="r" b="b"/>
                  <a:pathLst>
                    <a:path w="87" h="97">
                      <a:moveTo>
                        <a:pt x="5" y="0"/>
                      </a:moveTo>
                      <a:lnTo>
                        <a:pt x="80" y="0"/>
                      </a:lnTo>
                      <a:lnTo>
                        <a:pt x="82" y="0"/>
                      </a:lnTo>
                      <a:lnTo>
                        <a:pt x="84" y="1"/>
                      </a:lnTo>
                      <a:lnTo>
                        <a:pt x="85" y="2"/>
                      </a:lnTo>
                      <a:lnTo>
                        <a:pt x="86" y="4"/>
                      </a:lnTo>
                      <a:lnTo>
                        <a:pt x="86" y="91"/>
                      </a:lnTo>
                      <a:lnTo>
                        <a:pt x="85" y="93"/>
                      </a:lnTo>
                      <a:lnTo>
                        <a:pt x="84" y="94"/>
                      </a:lnTo>
                      <a:lnTo>
                        <a:pt x="82" y="95"/>
                      </a:lnTo>
                      <a:lnTo>
                        <a:pt x="80" y="96"/>
                      </a:lnTo>
                      <a:lnTo>
                        <a:pt x="5" y="96"/>
                      </a:lnTo>
                      <a:lnTo>
                        <a:pt x="3" y="95"/>
                      </a:lnTo>
                      <a:lnTo>
                        <a:pt x="1" y="94"/>
                      </a:lnTo>
                      <a:lnTo>
                        <a:pt x="0" y="93"/>
                      </a:lnTo>
                      <a:lnTo>
                        <a:pt x="0" y="91"/>
                      </a:lnTo>
                      <a:lnTo>
                        <a:pt x="0" y="4"/>
                      </a:lnTo>
                      <a:lnTo>
                        <a:pt x="0" y="2"/>
                      </a:lnTo>
                      <a:lnTo>
                        <a:pt x="1" y="1"/>
                      </a:lnTo>
                      <a:lnTo>
                        <a:pt x="3" y="0"/>
                      </a:lnTo>
                      <a:lnTo>
                        <a:pt x="5" y="0"/>
                      </a:lnTo>
                    </a:path>
                  </a:pathLst>
                </a:custGeom>
                <a:solidFill>
                  <a:srgbClr val="FFFFFF"/>
                </a:solidFill>
                <a:ln w="9525" cap="rnd">
                  <a:noFill/>
                  <a:round/>
                  <a:headEnd/>
                  <a:tailEnd/>
                </a:ln>
                <a:effectLst/>
              </p:spPr>
              <p:txBody>
                <a:bodyPr/>
                <a:lstStyle/>
                <a:p>
                  <a:endParaRPr lang="en-US"/>
                </a:p>
              </p:txBody>
            </p:sp>
            <p:sp>
              <p:nvSpPr>
                <p:cNvPr id="529500" name="Freeform 92"/>
                <p:cNvSpPr>
                  <a:spLocks/>
                </p:cNvSpPr>
                <p:nvPr/>
              </p:nvSpPr>
              <p:spPr bwMode="auto">
                <a:xfrm>
                  <a:off x="4184" y="1696"/>
                  <a:ext cx="114" cy="32"/>
                </a:xfrm>
                <a:custGeom>
                  <a:avLst/>
                  <a:gdLst/>
                  <a:ahLst/>
                  <a:cxnLst>
                    <a:cxn ang="0">
                      <a:pos x="18" y="0"/>
                    </a:cxn>
                    <a:cxn ang="0">
                      <a:pos x="94" y="0"/>
                    </a:cxn>
                    <a:cxn ang="0">
                      <a:pos x="113" y="31"/>
                    </a:cxn>
                    <a:cxn ang="0">
                      <a:pos x="0" y="31"/>
                    </a:cxn>
                    <a:cxn ang="0">
                      <a:pos x="18" y="0"/>
                    </a:cxn>
                  </a:cxnLst>
                  <a:rect l="0" t="0" r="r" b="b"/>
                  <a:pathLst>
                    <a:path w="114" h="32">
                      <a:moveTo>
                        <a:pt x="18" y="0"/>
                      </a:moveTo>
                      <a:lnTo>
                        <a:pt x="94" y="0"/>
                      </a:lnTo>
                      <a:lnTo>
                        <a:pt x="113" y="31"/>
                      </a:lnTo>
                      <a:lnTo>
                        <a:pt x="0" y="31"/>
                      </a:lnTo>
                      <a:lnTo>
                        <a:pt x="18"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01" name="Freeform 93"/>
                <p:cNvSpPr>
                  <a:spLocks/>
                </p:cNvSpPr>
                <p:nvPr/>
              </p:nvSpPr>
              <p:spPr bwMode="auto">
                <a:xfrm>
                  <a:off x="4184" y="1589"/>
                  <a:ext cx="114" cy="23"/>
                </a:xfrm>
                <a:custGeom>
                  <a:avLst/>
                  <a:gdLst/>
                  <a:ahLst/>
                  <a:cxnLst>
                    <a:cxn ang="0">
                      <a:pos x="0" y="0"/>
                    </a:cxn>
                    <a:cxn ang="0">
                      <a:pos x="113" y="0"/>
                    </a:cxn>
                    <a:cxn ang="0">
                      <a:pos x="94" y="22"/>
                    </a:cxn>
                    <a:cxn ang="0">
                      <a:pos x="18" y="22"/>
                    </a:cxn>
                    <a:cxn ang="0">
                      <a:pos x="0" y="0"/>
                    </a:cxn>
                  </a:cxnLst>
                  <a:rect l="0" t="0" r="r" b="b"/>
                  <a:pathLst>
                    <a:path w="114" h="23">
                      <a:moveTo>
                        <a:pt x="0" y="0"/>
                      </a:moveTo>
                      <a:lnTo>
                        <a:pt x="113" y="0"/>
                      </a:lnTo>
                      <a:lnTo>
                        <a:pt x="94" y="22"/>
                      </a:lnTo>
                      <a:lnTo>
                        <a:pt x="18" y="22"/>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502" name="Freeform 94"/>
                <p:cNvSpPr>
                  <a:spLocks/>
                </p:cNvSpPr>
                <p:nvPr/>
              </p:nvSpPr>
              <p:spPr bwMode="auto">
                <a:xfrm>
                  <a:off x="4284" y="1595"/>
                  <a:ext cx="25" cy="127"/>
                </a:xfrm>
                <a:custGeom>
                  <a:avLst/>
                  <a:gdLst/>
                  <a:ahLst/>
                  <a:cxnLst>
                    <a:cxn ang="0">
                      <a:pos x="0" y="9"/>
                    </a:cxn>
                    <a:cxn ang="0">
                      <a:pos x="0" y="96"/>
                    </a:cxn>
                    <a:cxn ang="0">
                      <a:pos x="24" y="126"/>
                    </a:cxn>
                    <a:cxn ang="0">
                      <a:pos x="24" y="0"/>
                    </a:cxn>
                    <a:cxn ang="0">
                      <a:pos x="0" y="9"/>
                    </a:cxn>
                  </a:cxnLst>
                  <a:rect l="0" t="0" r="r" b="b"/>
                  <a:pathLst>
                    <a:path w="25" h="127">
                      <a:moveTo>
                        <a:pt x="0" y="9"/>
                      </a:moveTo>
                      <a:lnTo>
                        <a:pt x="0" y="96"/>
                      </a:lnTo>
                      <a:lnTo>
                        <a:pt x="24" y="126"/>
                      </a:lnTo>
                      <a:lnTo>
                        <a:pt x="24" y="0"/>
                      </a:lnTo>
                      <a:lnTo>
                        <a:pt x="0" y="9"/>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503" name="Freeform 95"/>
                <p:cNvSpPr>
                  <a:spLocks/>
                </p:cNvSpPr>
                <p:nvPr/>
              </p:nvSpPr>
              <p:spPr bwMode="auto">
                <a:xfrm>
                  <a:off x="4175" y="1690"/>
                  <a:ext cx="28" cy="38"/>
                </a:xfrm>
                <a:custGeom>
                  <a:avLst/>
                  <a:gdLst/>
                  <a:ahLst/>
                  <a:cxnLst>
                    <a:cxn ang="0">
                      <a:pos x="21" y="0"/>
                    </a:cxn>
                    <a:cxn ang="0">
                      <a:pos x="0" y="30"/>
                    </a:cxn>
                    <a:cxn ang="0">
                      <a:pos x="0" y="32"/>
                    </a:cxn>
                    <a:cxn ang="0">
                      <a:pos x="2" y="35"/>
                    </a:cxn>
                    <a:cxn ang="0">
                      <a:pos x="5" y="36"/>
                    </a:cxn>
                    <a:cxn ang="0">
                      <a:pos x="8" y="37"/>
                    </a:cxn>
                    <a:cxn ang="0">
                      <a:pos x="27" y="4"/>
                    </a:cxn>
                    <a:cxn ang="0">
                      <a:pos x="24" y="4"/>
                    </a:cxn>
                    <a:cxn ang="0">
                      <a:pos x="23" y="3"/>
                    </a:cxn>
                    <a:cxn ang="0">
                      <a:pos x="21" y="1"/>
                    </a:cxn>
                    <a:cxn ang="0">
                      <a:pos x="21" y="0"/>
                    </a:cxn>
                  </a:cxnLst>
                  <a:rect l="0" t="0" r="r" b="b"/>
                  <a:pathLst>
                    <a:path w="28" h="38">
                      <a:moveTo>
                        <a:pt x="21" y="0"/>
                      </a:moveTo>
                      <a:lnTo>
                        <a:pt x="0" y="30"/>
                      </a:lnTo>
                      <a:lnTo>
                        <a:pt x="0" y="32"/>
                      </a:lnTo>
                      <a:lnTo>
                        <a:pt x="2" y="35"/>
                      </a:lnTo>
                      <a:lnTo>
                        <a:pt x="5" y="36"/>
                      </a:lnTo>
                      <a:lnTo>
                        <a:pt x="8" y="37"/>
                      </a:lnTo>
                      <a:lnTo>
                        <a:pt x="27" y="4"/>
                      </a:lnTo>
                      <a:lnTo>
                        <a:pt x="24" y="4"/>
                      </a:lnTo>
                      <a:lnTo>
                        <a:pt x="23" y="3"/>
                      </a:lnTo>
                      <a:lnTo>
                        <a:pt x="21" y="1"/>
                      </a:lnTo>
                      <a:lnTo>
                        <a:pt x="21"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04" name="Freeform 96"/>
                <p:cNvSpPr>
                  <a:spLocks/>
                </p:cNvSpPr>
                <p:nvPr/>
              </p:nvSpPr>
              <p:spPr bwMode="auto">
                <a:xfrm>
                  <a:off x="4279" y="1690"/>
                  <a:ext cx="29" cy="38"/>
                </a:xfrm>
                <a:custGeom>
                  <a:avLst/>
                  <a:gdLst/>
                  <a:ahLst/>
                  <a:cxnLst>
                    <a:cxn ang="0">
                      <a:pos x="6" y="0"/>
                    </a:cxn>
                    <a:cxn ang="0">
                      <a:pos x="28" y="30"/>
                    </a:cxn>
                    <a:cxn ang="0">
                      <a:pos x="27" y="32"/>
                    </a:cxn>
                    <a:cxn ang="0">
                      <a:pos x="25" y="35"/>
                    </a:cxn>
                    <a:cxn ang="0">
                      <a:pos x="22" y="36"/>
                    </a:cxn>
                    <a:cxn ang="0">
                      <a:pos x="19" y="37"/>
                    </a:cxn>
                    <a:cxn ang="0">
                      <a:pos x="0" y="4"/>
                    </a:cxn>
                    <a:cxn ang="0">
                      <a:pos x="2" y="4"/>
                    </a:cxn>
                    <a:cxn ang="0">
                      <a:pos x="4" y="3"/>
                    </a:cxn>
                    <a:cxn ang="0">
                      <a:pos x="5" y="1"/>
                    </a:cxn>
                    <a:cxn ang="0">
                      <a:pos x="6" y="0"/>
                    </a:cxn>
                  </a:cxnLst>
                  <a:rect l="0" t="0" r="r" b="b"/>
                  <a:pathLst>
                    <a:path w="29" h="38">
                      <a:moveTo>
                        <a:pt x="6" y="0"/>
                      </a:moveTo>
                      <a:lnTo>
                        <a:pt x="28" y="30"/>
                      </a:lnTo>
                      <a:lnTo>
                        <a:pt x="27" y="32"/>
                      </a:lnTo>
                      <a:lnTo>
                        <a:pt x="25" y="35"/>
                      </a:lnTo>
                      <a:lnTo>
                        <a:pt x="22" y="36"/>
                      </a:lnTo>
                      <a:lnTo>
                        <a:pt x="19" y="37"/>
                      </a:lnTo>
                      <a:lnTo>
                        <a:pt x="0" y="4"/>
                      </a:lnTo>
                      <a:lnTo>
                        <a:pt x="2" y="4"/>
                      </a:lnTo>
                      <a:lnTo>
                        <a:pt x="4" y="3"/>
                      </a:lnTo>
                      <a:lnTo>
                        <a:pt x="5" y="1"/>
                      </a:lnTo>
                      <a:lnTo>
                        <a:pt x="6"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05" name="Freeform 97"/>
                <p:cNvSpPr>
                  <a:spLocks/>
                </p:cNvSpPr>
                <p:nvPr/>
              </p:nvSpPr>
              <p:spPr bwMode="auto">
                <a:xfrm>
                  <a:off x="4279" y="1589"/>
                  <a:ext cx="29" cy="23"/>
                </a:xfrm>
                <a:custGeom>
                  <a:avLst/>
                  <a:gdLst/>
                  <a:ahLst/>
                  <a:cxnLst>
                    <a:cxn ang="0">
                      <a:pos x="0" y="14"/>
                    </a:cxn>
                    <a:cxn ang="0">
                      <a:pos x="19" y="0"/>
                    </a:cxn>
                    <a:cxn ang="0">
                      <a:pos x="22" y="0"/>
                    </a:cxn>
                    <a:cxn ang="0">
                      <a:pos x="25" y="2"/>
                    </a:cxn>
                    <a:cxn ang="0">
                      <a:pos x="27" y="5"/>
                    </a:cxn>
                    <a:cxn ang="0">
                      <a:pos x="28" y="9"/>
                    </a:cxn>
                    <a:cxn ang="0">
                      <a:pos x="6" y="22"/>
                    </a:cxn>
                    <a:cxn ang="0">
                      <a:pos x="5" y="19"/>
                    </a:cxn>
                    <a:cxn ang="0">
                      <a:pos x="4" y="17"/>
                    </a:cxn>
                    <a:cxn ang="0">
                      <a:pos x="2" y="15"/>
                    </a:cxn>
                    <a:cxn ang="0">
                      <a:pos x="0" y="14"/>
                    </a:cxn>
                  </a:cxnLst>
                  <a:rect l="0" t="0" r="r" b="b"/>
                  <a:pathLst>
                    <a:path w="29" h="23">
                      <a:moveTo>
                        <a:pt x="0" y="14"/>
                      </a:moveTo>
                      <a:lnTo>
                        <a:pt x="19" y="0"/>
                      </a:lnTo>
                      <a:lnTo>
                        <a:pt x="22" y="0"/>
                      </a:lnTo>
                      <a:lnTo>
                        <a:pt x="25" y="2"/>
                      </a:lnTo>
                      <a:lnTo>
                        <a:pt x="27" y="5"/>
                      </a:lnTo>
                      <a:lnTo>
                        <a:pt x="28" y="9"/>
                      </a:lnTo>
                      <a:lnTo>
                        <a:pt x="6" y="22"/>
                      </a:lnTo>
                      <a:lnTo>
                        <a:pt x="5" y="19"/>
                      </a:lnTo>
                      <a:lnTo>
                        <a:pt x="4" y="17"/>
                      </a:lnTo>
                      <a:lnTo>
                        <a:pt x="2" y="15"/>
                      </a:lnTo>
                      <a:lnTo>
                        <a:pt x="0" y="14"/>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06" name="Freeform 98"/>
                <p:cNvSpPr>
                  <a:spLocks/>
                </p:cNvSpPr>
                <p:nvPr/>
              </p:nvSpPr>
              <p:spPr bwMode="auto">
                <a:xfrm>
                  <a:off x="4175" y="1589"/>
                  <a:ext cx="28" cy="23"/>
                </a:xfrm>
                <a:custGeom>
                  <a:avLst/>
                  <a:gdLst/>
                  <a:ahLst/>
                  <a:cxnLst>
                    <a:cxn ang="0">
                      <a:pos x="0" y="9"/>
                    </a:cxn>
                    <a:cxn ang="0">
                      <a:pos x="0" y="5"/>
                    </a:cxn>
                    <a:cxn ang="0">
                      <a:pos x="2" y="2"/>
                    </a:cxn>
                    <a:cxn ang="0">
                      <a:pos x="5" y="0"/>
                    </a:cxn>
                    <a:cxn ang="0">
                      <a:pos x="8" y="0"/>
                    </a:cxn>
                    <a:cxn ang="0">
                      <a:pos x="27" y="14"/>
                    </a:cxn>
                    <a:cxn ang="0">
                      <a:pos x="24" y="15"/>
                    </a:cxn>
                    <a:cxn ang="0">
                      <a:pos x="23" y="17"/>
                    </a:cxn>
                    <a:cxn ang="0">
                      <a:pos x="21" y="19"/>
                    </a:cxn>
                    <a:cxn ang="0">
                      <a:pos x="21" y="22"/>
                    </a:cxn>
                    <a:cxn ang="0">
                      <a:pos x="0" y="9"/>
                    </a:cxn>
                  </a:cxnLst>
                  <a:rect l="0" t="0" r="r" b="b"/>
                  <a:pathLst>
                    <a:path w="28" h="23">
                      <a:moveTo>
                        <a:pt x="0" y="9"/>
                      </a:moveTo>
                      <a:lnTo>
                        <a:pt x="0" y="5"/>
                      </a:lnTo>
                      <a:lnTo>
                        <a:pt x="2" y="2"/>
                      </a:lnTo>
                      <a:lnTo>
                        <a:pt x="5" y="0"/>
                      </a:lnTo>
                      <a:lnTo>
                        <a:pt x="8" y="0"/>
                      </a:lnTo>
                      <a:lnTo>
                        <a:pt x="27" y="14"/>
                      </a:lnTo>
                      <a:lnTo>
                        <a:pt x="24" y="15"/>
                      </a:lnTo>
                      <a:lnTo>
                        <a:pt x="23" y="17"/>
                      </a:lnTo>
                      <a:lnTo>
                        <a:pt x="21" y="19"/>
                      </a:lnTo>
                      <a:lnTo>
                        <a:pt x="21" y="22"/>
                      </a:lnTo>
                      <a:lnTo>
                        <a:pt x="0" y="9"/>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07" name="Freeform 99"/>
                <p:cNvSpPr>
                  <a:spLocks/>
                </p:cNvSpPr>
                <p:nvPr/>
              </p:nvSpPr>
              <p:spPr bwMode="auto">
                <a:xfrm>
                  <a:off x="4175" y="1595"/>
                  <a:ext cx="26" cy="127"/>
                </a:xfrm>
                <a:custGeom>
                  <a:avLst/>
                  <a:gdLst/>
                  <a:ahLst/>
                  <a:cxnLst>
                    <a:cxn ang="0">
                      <a:pos x="0" y="0"/>
                    </a:cxn>
                    <a:cxn ang="0">
                      <a:pos x="0" y="126"/>
                    </a:cxn>
                    <a:cxn ang="0">
                      <a:pos x="25" y="96"/>
                    </a:cxn>
                    <a:cxn ang="0">
                      <a:pos x="25" y="9"/>
                    </a:cxn>
                    <a:cxn ang="0">
                      <a:pos x="0" y="0"/>
                    </a:cxn>
                  </a:cxnLst>
                  <a:rect l="0" t="0" r="r" b="b"/>
                  <a:pathLst>
                    <a:path w="26" h="127">
                      <a:moveTo>
                        <a:pt x="0" y="0"/>
                      </a:moveTo>
                      <a:lnTo>
                        <a:pt x="0" y="126"/>
                      </a:lnTo>
                      <a:lnTo>
                        <a:pt x="25" y="96"/>
                      </a:lnTo>
                      <a:lnTo>
                        <a:pt x="25" y="9"/>
                      </a:lnTo>
                      <a:lnTo>
                        <a:pt x="0" y="0"/>
                      </a:lnTo>
                    </a:path>
                  </a:pathLst>
                </a:custGeom>
                <a:solidFill>
                  <a:srgbClr val="FFFFFF"/>
                </a:solidFill>
                <a:ln w="12700" cap="rnd" cmpd="sng">
                  <a:solidFill>
                    <a:srgbClr val="000000"/>
                  </a:solidFill>
                  <a:prstDash val="solid"/>
                  <a:round/>
                  <a:headEnd/>
                  <a:tailEnd/>
                </a:ln>
                <a:effectLst/>
              </p:spPr>
              <p:txBody>
                <a:bodyPr/>
                <a:lstStyle/>
                <a:p>
                  <a:endParaRPr lang="en-US"/>
                </a:p>
              </p:txBody>
            </p:sp>
          </p:grpSp>
          <p:grpSp>
            <p:nvGrpSpPr>
              <p:cNvPr id="11" name="Group 100"/>
              <p:cNvGrpSpPr>
                <a:grpSpLocks/>
              </p:cNvGrpSpPr>
              <p:nvPr/>
            </p:nvGrpSpPr>
            <p:grpSpPr bwMode="auto">
              <a:xfrm>
                <a:off x="3062" y="2703"/>
                <a:ext cx="97" cy="77"/>
                <a:chOff x="4175" y="1757"/>
                <a:chExt cx="134" cy="141"/>
              </a:xfrm>
            </p:grpSpPr>
            <p:sp>
              <p:nvSpPr>
                <p:cNvPr id="529509" name="Freeform 101"/>
                <p:cNvSpPr>
                  <a:spLocks/>
                </p:cNvSpPr>
                <p:nvPr/>
              </p:nvSpPr>
              <p:spPr bwMode="auto">
                <a:xfrm>
                  <a:off x="4198" y="1767"/>
                  <a:ext cx="87" cy="98"/>
                </a:xfrm>
                <a:custGeom>
                  <a:avLst/>
                  <a:gdLst/>
                  <a:ahLst/>
                  <a:cxnLst>
                    <a:cxn ang="0">
                      <a:pos x="5" y="0"/>
                    </a:cxn>
                    <a:cxn ang="0">
                      <a:pos x="80" y="0"/>
                    </a:cxn>
                    <a:cxn ang="0">
                      <a:pos x="82" y="0"/>
                    </a:cxn>
                    <a:cxn ang="0">
                      <a:pos x="84" y="1"/>
                    </a:cxn>
                    <a:cxn ang="0">
                      <a:pos x="85" y="3"/>
                    </a:cxn>
                    <a:cxn ang="0">
                      <a:pos x="86" y="4"/>
                    </a:cxn>
                    <a:cxn ang="0">
                      <a:pos x="86" y="92"/>
                    </a:cxn>
                    <a:cxn ang="0">
                      <a:pos x="85" y="93"/>
                    </a:cxn>
                    <a:cxn ang="0">
                      <a:pos x="84" y="95"/>
                    </a:cxn>
                    <a:cxn ang="0">
                      <a:pos x="82" y="96"/>
                    </a:cxn>
                    <a:cxn ang="0">
                      <a:pos x="80" y="97"/>
                    </a:cxn>
                    <a:cxn ang="0">
                      <a:pos x="5" y="97"/>
                    </a:cxn>
                    <a:cxn ang="0">
                      <a:pos x="3" y="96"/>
                    </a:cxn>
                    <a:cxn ang="0">
                      <a:pos x="1" y="95"/>
                    </a:cxn>
                    <a:cxn ang="0">
                      <a:pos x="0" y="93"/>
                    </a:cxn>
                    <a:cxn ang="0">
                      <a:pos x="0" y="92"/>
                    </a:cxn>
                    <a:cxn ang="0">
                      <a:pos x="0" y="4"/>
                    </a:cxn>
                    <a:cxn ang="0">
                      <a:pos x="0" y="3"/>
                    </a:cxn>
                    <a:cxn ang="0">
                      <a:pos x="1" y="1"/>
                    </a:cxn>
                    <a:cxn ang="0">
                      <a:pos x="3" y="0"/>
                    </a:cxn>
                    <a:cxn ang="0">
                      <a:pos x="5" y="0"/>
                    </a:cxn>
                  </a:cxnLst>
                  <a:rect l="0" t="0" r="r" b="b"/>
                  <a:pathLst>
                    <a:path w="87" h="98">
                      <a:moveTo>
                        <a:pt x="5" y="0"/>
                      </a:moveTo>
                      <a:lnTo>
                        <a:pt x="80" y="0"/>
                      </a:lnTo>
                      <a:lnTo>
                        <a:pt x="82" y="0"/>
                      </a:lnTo>
                      <a:lnTo>
                        <a:pt x="84" y="1"/>
                      </a:lnTo>
                      <a:lnTo>
                        <a:pt x="85" y="3"/>
                      </a:lnTo>
                      <a:lnTo>
                        <a:pt x="86" y="4"/>
                      </a:lnTo>
                      <a:lnTo>
                        <a:pt x="86" y="92"/>
                      </a:lnTo>
                      <a:lnTo>
                        <a:pt x="85" y="93"/>
                      </a:lnTo>
                      <a:lnTo>
                        <a:pt x="84" y="95"/>
                      </a:lnTo>
                      <a:lnTo>
                        <a:pt x="82" y="96"/>
                      </a:lnTo>
                      <a:lnTo>
                        <a:pt x="80" y="97"/>
                      </a:lnTo>
                      <a:lnTo>
                        <a:pt x="5" y="97"/>
                      </a:lnTo>
                      <a:lnTo>
                        <a:pt x="3" y="96"/>
                      </a:lnTo>
                      <a:lnTo>
                        <a:pt x="1" y="95"/>
                      </a:lnTo>
                      <a:lnTo>
                        <a:pt x="0" y="93"/>
                      </a:lnTo>
                      <a:lnTo>
                        <a:pt x="0" y="92"/>
                      </a:lnTo>
                      <a:lnTo>
                        <a:pt x="0" y="4"/>
                      </a:lnTo>
                      <a:lnTo>
                        <a:pt x="0" y="3"/>
                      </a:lnTo>
                      <a:lnTo>
                        <a:pt x="1" y="1"/>
                      </a:lnTo>
                      <a:lnTo>
                        <a:pt x="3" y="0"/>
                      </a:lnTo>
                      <a:lnTo>
                        <a:pt x="5" y="0"/>
                      </a:lnTo>
                    </a:path>
                  </a:pathLst>
                </a:custGeom>
                <a:solidFill>
                  <a:srgbClr val="FFFFFF"/>
                </a:solidFill>
                <a:ln w="9525" cap="rnd">
                  <a:noFill/>
                  <a:round/>
                  <a:headEnd/>
                  <a:tailEnd/>
                </a:ln>
                <a:effectLst/>
              </p:spPr>
              <p:txBody>
                <a:bodyPr/>
                <a:lstStyle/>
                <a:p>
                  <a:endParaRPr lang="en-US"/>
                </a:p>
              </p:txBody>
            </p:sp>
            <p:sp>
              <p:nvSpPr>
                <p:cNvPr id="529510" name="Freeform 102"/>
                <p:cNvSpPr>
                  <a:spLocks/>
                </p:cNvSpPr>
                <p:nvPr/>
              </p:nvSpPr>
              <p:spPr bwMode="auto">
                <a:xfrm>
                  <a:off x="4184" y="1864"/>
                  <a:ext cx="114" cy="34"/>
                </a:xfrm>
                <a:custGeom>
                  <a:avLst/>
                  <a:gdLst/>
                  <a:ahLst/>
                  <a:cxnLst>
                    <a:cxn ang="0">
                      <a:pos x="18" y="0"/>
                    </a:cxn>
                    <a:cxn ang="0">
                      <a:pos x="94" y="0"/>
                    </a:cxn>
                    <a:cxn ang="0">
                      <a:pos x="113" y="33"/>
                    </a:cxn>
                    <a:cxn ang="0">
                      <a:pos x="0" y="33"/>
                    </a:cxn>
                    <a:cxn ang="0">
                      <a:pos x="18" y="0"/>
                    </a:cxn>
                  </a:cxnLst>
                  <a:rect l="0" t="0" r="r" b="b"/>
                  <a:pathLst>
                    <a:path w="114" h="34">
                      <a:moveTo>
                        <a:pt x="18" y="0"/>
                      </a:moveTo>
                      <a:lnTo>
                        <a:pt x="94" y="0"/>
                      </a:lnTo>
                      <a:lnTo>
                        <a:pt x="113" y="33"/>
                      </a:lnTo>
                      <a:lnTo>
                        <a:pt x="0" y="33"/>
                      </a:lnTo>
                      <a:lnTo>
                        <a:pt x="18"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11" name="Freeform 103"/>
                <p:cNvSpPr>
                  <a:spLocks/>
                </p:cNvSpPr>
                <p:nvPr/>
              </p:nvSpPr>
              <p:spPr bwMode="auto">
                <a:xfrm>
                  <a:off x="4184" y="1757"/>
                  <a:ext cx="114" cy="23"/>
                </a:xfrm>
                <a:custGeom>
                  <a:avLst/>
                  <a:gdLst/>
                  <a:ahLst/>
                  <a:cxnLst>
                    <a:cxn ang="0">
                      <a:pos x="0" y="0"/>
                    </a:cxn>
                    <a:cxn ang="0">
                      <a:pos x="113" y="0"/>
                    </a:cxn>
                    <a:cxn ang="0">
                      <a:pos x="94" y="22"/>
                    </a:cxn>
                    <a:cxn ang="0">
                      <a:pos x="18" y="22"/>
                    </a:cxn>
                    <a:cxn ang="0">
                      <a:pos x="0" y="0"/>
                    </a:cxn>
                  </a:cxnLst>
                  <a:rect l="0" t="0" r="r" b="b"/>
                  <a:pathLst>
                    <a:path w="114" h="23">
                      <a:moveTo>
                        <a:pt x="0" y="0"/>
                      </a:moveTo>
                      <a:lnTo>
                        <a:pt x="113" y="0"/>
                      </a:lnTo>
                      <a:lnTo>
                        <a:pt x="94" y="22"/>
                      </a:lnTo>
                      <a:lnTo>
                        <a:pt x="18" y="22"/>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512" name="Freeform 104"/>
                <p:cNvSpPr>
                  <a:spLocks/>
                </p:cNvSpPr>
                <p:nvPr/>
              </p:nvSpPr>
              <p:spPr bwMode="auto">
                <a:xfrm>
                  <a:off x="4284" y="1764"/>
                  <a:ext cx="25" cy="126"/>
                </a:xfrm>
                <a:custGeom>
                  <a:avLst/>
                  <a:gdLst/>
                  <a:ahLst/>
                  <a:cxnLst>
                    <a:cxn ang="0">
                      <a:pos x="0" y="8"/>
                    </a:cxn>
                    <a:cxn ang="0">
                      <a:pos x="0" y="95"/>
                    </a:cxn>
                    <a:cxn ang="0">
                      <a:pos x="24" y="125"/>
                    </a:cxn>
                    <a:cxn ang="0">
                      <a:pos x="24" y="0"/>
                    </a:cxn>
                    <a:cxn ang="0">
                      <a:pos x="0" y="8"/>
                    </a:cxn>
                  </a:cxnLst>
                  <a:rect l="0" t="0" r="r" b="b"/>
                  <a:pathLst>
                    <a:path w="25" h="126">
                      <a:moveTo>
                        <a:pt x="0" y="8"/>
                      </a:moveTo>
                      <a:lnTo>
                        <a:pt x="0" y="95"/>
                      </a:lnTo>
                      <a:lnTo>
                        <a:pt x="24" y="125"/>
                      </a:lnTo>
                      <a:lnTo>
                        <a:pt x="24" y="0"/>
                      </a:lnTo>
                      <a:lnTo>
                        <a:pt x="0" y="8"/>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513" name="Freeform 105"/>
                <p:cNvSpPr>
                  <a:spLocks/>
                </p:cNvSpPr>
                <p:nvPr/>
              </p:nvSpPr>
              <p:spPr bwMode="auto">
                <a:xfrm>
                  <a:off x="4175" y="1859"/>
                  <a:ext cx="28" cy="39"/>
                </a:xfrm>
                <a:custGeom>
                  <a:avLst/>
                  <a:gdLst/>
                  <a:ahLst/>
                  <a:cxnLst>
                    <a:cxn ang="0">
                      <a:pos x="21" y="0"/>
                    </a:cxn>
                    <a:cxn ang="0">
                      <a:pos x="0" y="31"/>
                    </a:cxn>
                    <a:cxn ang="0">
                      <a:pos x="0" y="33"/>
                    </a:cxn>
                    <a:cxn ang="0">
                      <a:pos x="2" y="36"/>
                    </a:cxn>
                    <a:cxn ang="0">
                      <a:pos x="5" y="37"/>
                    </a:cxn>
                    <a:cxn ang="0">
                      <a:pos x="8" y="38"/>
                    </a:cxn>
                    <a:cxn ang="0">
                      <a:pos x="27" y="5"/>
                    </a:cxn>
                    <a:cxn ang="0">
                      <a:pos x="24" y="4"/>
                    </a:cxn>
                    <a:cxn ang="0">
                      <a:pos x="23" y="3"/>
                    </a:cxn>
                    <a:cxn ang="0">
                      <a:pos x="21" y="1"/>
                    </a:cxn>
                    <a:cxn ang="0">
                      <a:pos x="21" y="0"/>
                    </a:cxn>
                  </a:cxnLst>
                  <a:rect l="0" t="0" r="r" b="b"/>
                  <a:pathLst>
                    <a:path w="28" h="39">
                      <a:moveTo>
                        <a:pt x="21" y="0"/>
                      </a:moveTo>
                      <a:lnTo>
                        <a:pt x="0" y="31"/>
                      </a:lnTo>
                      <a:lnTo>
                        <a:pt x="0" y="33"/>
                      </a:lnTo>
                      <a:lnTo>
                        <a:pt x="2" y="36"/>
                      </a:lnTo>
                      <a:lnTo>
                        <a:pt x="5" y="37"/>
                      </a:lnTo>
                      <a:lnTo>
                        <a:pt x="8" y="38"/>
                      </a:lnTo>
                      <a:lnTo>
                        <a:pt x="27" y="5"/>
                      </a:lnTo>
                      <a:lnTo>
                        <a:pt x="24" y="4"/>
                      </a:lnTo>
                      <a:lnTo>
                        <a:pt x="23" y="3"/>
                      </a:lnTo>
                      <a:lnTo>
                        <a:pt x="21" y="1"/>
                      </a:lnTo>
                      <a:lnTo>
                        <a:pt x="21"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14" name="Freeform 106"/>
                <p:cNvSpPr>
                  <a:spLocks/>
                </p:cNvSpPr>
                <p:nvPr/>
              </p:nvSpPr>
              <p:spPr bwMode="auto">
                <a:xfrm>
                  <a:off x="4279" y="1859"/>
                  <a:ext cx="29" cy="39"/>
                </a:xfrm>
                <a:custGeom>
                  <a:avLst/>
                  <a:gdLst/>
                  <a:ahLst/>
                  <a:cxnLst>
                    <a:cxn ang="0">
                      <a:pos x="6" y="0"/>
                    </a:cxn>
                    <a:cxn ang="0">
                      <a:pos x="28" y="31"/>
                    </a:cxn>
                    <a:cxn ang="0">
                      <a:pos x="27" y="33"/>
                    </a:cxn>
                    <a:cxn ang="0">
                      <a:pos x="25" y="36"/>
                    </a:cxn>
                    <a:cxn ang="0">
                      <a:pos x="22" y="37"/>
                    </a:cxn>
                    <a:cxn ang="0">
                      <a:pos x="19" y="38"/>
                    </a:cxn>
                    <a:cxn ang="0">
                      <a:pos x="0" y="5"/>
                    </a:cxn>
                    <a:cxn ang="0">
                      <a:pos x="2" y="4"/>
                    </a:cxn>
                    <a:cxn ang="0">
                      <a:pos x="4" y="3"/>
                    </a:cxn>
                    <a:cxn ang="0">
                      <a:pos x="5" y="1"/>
                    </a:cxn>
                    <a:cxn ang="0">
                      <a:pos x="6" y="0"/>
                    </a:cxn>
                  </a:cxnLst>
                  <a:rect l="0" t="0" r="r" b="b"/>
                  <a:pathLst>
                    <a:path w="29" h="39">
                      <a:moveTo>
                        <a:pt x="6" y="0"/>
                      </a:moveTo>
                      <a:lnTo>
                        <a:pt x="28" y="31"/>
                      </a:lnTo>
                      <a:lnTo>
                        <a:pt x="27" y="33"/>
                      </a:lnTo>
                      <a:lnTo>
                        <a:pt x="25" y="36"/>
                      </a:lnTo>
                      <a:lnTo>
                        <a:pt x="22" y="37"/>
                      </a:lnTo>
                      <a:lnTo>
                        <a:pt x="19" y="38"/>
                      </a:lnTo>
                      <a:lnTo>
                        <a:pt x="0" y="5"/>
                      </a:lnTo>
                      <a:lnTo>
                        <a:pt x="2" y="4"/>
                      </a:lnTo>
                      <a:lnTo>
                        <a:pt x="4" y="3"/>
                      </a:lnTo>
                      <a:lnTo>
                        <a:pt x="5" y="1"/>
                      </a:lnTo>
                      <a:lnTo>
                        <a:pt x="6"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15" name="Freeform 107"/>
                <p:cNvSpPr>
                  <a:spLocks/>
                </p:cNvSpPr>
                <p:nvPr/>
              </p:nvSpPr>
              <p:spPr bwMode="auto">
                <a:xfrm>
                  <a:off x="4279" y="1757"/>
                  <a:ext cx="29" cy="23"/>
                </a:xfrm>
                <a:custGeom>
                  <a:avLst/>
                  <a:gdLst/>
                  <a:ahLst/>
                  <a:cxnLst>
                    <a:cxn ang="0">
                      <a:pos x="0" y="14"/>
                    </a:cxn>
                    <a:cxn ang="0">
                      <a:pos x="19" y="0"/>
                    </a:cxn>
                    <a:cxn ang="0">
                      <a:pos x="22" y="0"/>
                    </a:cxn>
                    <a:cxn ang="0">
                      <a:pos x="25" y="2"/>
                    </a:cxn>
                    <a:cxn ang="0">
                      <a:pos x="27" y="5"/>
                    </a:cxn>
                    <a:cxn ang="0">
                      <a:pos x="28" y="9"/>
                    </a:cxn>
                    <a:cxn ang="0">
                      <a:pos x="6" y="22"/>
                    </a:cxn>
                    <a:cxn ang="0">
                      <a:pos x="5" y="19"/>
                    </a:cxn>
                    <a:cxn ang="0">
                      <a:pos x="4" y="17"/>
                    </a:cxn>
                    <a:cxn ang="0">
                      <a:pos x="2" y="15"/>
                    </a:cxn>
                    <a:cxn ang="0">
                      <a:pos x="0" y="14"/>
                    </a:cxn>
                  </a:cxnLst>
                  <a:rect l="0" t="0" r="r" b="b"/>
                  <a:pathLst>
                    <a:path w="29" h="23">
                      <a:moveTo>
                        <a:pt x="0" y="14"/>
                      </a:moveTo>
                      <a:lnTo>
                        <a:pt x="19" y="0"/>
                      </a:lnTo>
                      <a:lnTo>
                        <a:pt x="22" y="0"/>
                      </a:lnTo>
                      <a:lnTo>
                        <a:pt x="25" y="2"/>
                      </a:lnTo>
                      <a:lnTo>
                        <a:pt x="27" y="5"/>
                      </a:lnTo>
                      <a:lnTo>
                        <a:pt x="28" y="9"/>
                      </a:lnTo>
                      <a:lnTo>
                        <a:pt x="6" y="22"/>
                      </a:lnTo>
                      <a:lnTo>
                        <a:pt x="5" y="19"/>
                      </a:lnTo>
                      <a:lnTo>
                        <a:pt x="4" y="17"/>
                      </a:lnTo>
                      <a:lnTo>
                        <a:pt x="2" y="15"/>
                      </a:lnTo>
                      <a:lnTo>
                        <a:pt x="0" y="14"/>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16" name="Freeform 108"/>
                <p:cNvSpPr>
                  <a:spLocks/>
                </p:cNvSpPr>
                <p:nvPr/>
              </p:nvSpPr>
              <p:spPr bwMode="auto">
                <a:xfrm>
                  <a:off x="4175" y="1757"/>
                  <a:ext cx="28" cy="23"/>
                </a:xfrm>
                <a:custGeom>
                  <a:avLst/>
                  <a:gdLst/>
                  <a:ahLst/>
                  <a:cxnLst>
                    <a:cxn ang="0">
                      <a:pos x="0" y="9"/>
                    </a:cxn>
                    <a:cxn ang="0">
                      <a:pos x="0" y="5"/>
                    </a:cxn>
                    <a:cxn ang="0">
                      <a:pos x="2" y="2"/>
                    </a:cxn>
                    <a:cxn ang="0">
                      <a:pos x="5" y="0"/>
                    </a:cxn>
                    <a:cxn ang="0">
                      <a:pos x="8" y="0"/>
                    </a:cxn>
                    <a:cxn ang="0">
                      <a:pos x="27" y="14"/>
                    </a:cxn>
                    <a:cxn ang="0">
                      <a:pos x="24" y="15"/>
                    </a:cxn>
                    <a:cxn ang="0">
                      <a:pos x="23" y="17"/>
                    </a:cxn>
                    <a:cxn ang="0">
                      <a:pos x="21" y="19"/>
                    </a:cxn>
                    <a:cxn ang="0">
                      <a:pos x="21" y="22"/>
                    </a:cxn>
                    <a:cxn ang="0">
                      <a:pos x="0" y="9"/>
                    </a:cxn>
                  </a:cxnLst>
                  <a:rect l="0" t="0" r="r" b="b"/>
                  <a:pathLst>
                    <a:path w="28" h="23">
                      <a:moveTo>
                        <a:pt x="0" y="9"/>
                      </a:moveTo>
                      <a:lnTo>
                        <a:pt x="0" y="5"/>
                      </a:lnTo>
                      <a:lnTo>
                        <a:pt x="2" y="2"/>
                      </a:lnTo>
                      <a:lnTo>
                        <a:pt x="5" y="0"/>
                      </a:lnTo>
                      <a:lnTo>
                        <a:pt x="8" y="0"/>
                      </a:lnTo>
                      <a:lnTo>
                        <a:pt x="27" y="14"/>
                      </a:lnTo>
                      <a:lnTo>
                        <a:pt x="24" y="15"/>
                      </a:lnTo>
                      <a:lnTo>
                        <a:pt x="23" y="17"/>
                      </a:lnTo>
                      <a:lnTo>
                        <a:pt x="21" y="19"/>
                      </a:lnTo>
                      <a:lnTo>
                        <a:pt x="21" y="22"/>
                      </a:lnTo>
                      <a:lnTo>
                        <a:pt x="0" y="9"/>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17" name="Freeform 109"/>
                <p:cNvSpPr>
                  <a:spLocks/>
                </p:cNvSpPr>
                <p:nvPr/>
              </p:nvSpPr>
              <p:spPr bwMode="auto">
                <a:xfrm>
                  <a:off x="4175" y="1764"/>
                  <a:ext cx="26" cy="126"/>
                </a:xfrm>
                <a:custGeom>
                  <a:avLst/>
                  <a:gdLst/>
                  <a:ahLst/>
                  <a:cxnLst>
                    <a:cxn ang="0">
                      <a:pos x="0" y="0"/>
                    </a:cxn>
                    <a:cxn ang="0">
                      <a:pos x="0" y="125"/>
                    </a:cxn>
                    <a:cxn ang="0">
                      <a:pos x="25" y="95"/>
                    </a:cxn>
                    <a:cxn ang="0">
                      <a:pos x="25" y="8"/>
                    </a:cxn>
                    <a:cxn ang="0">
                      <a:pos x="0" y="0"/>
                    </a:cxn>
                  </a:cxnLst>
                  <a:rect l="0" t="0" r="r" b="b"/>
                  <a:pathLst>
                    <a:path w="26" h="126">
                      <a:moveTo>
                        <a:pt x="0" y="0"/>
                      </a:moveTo>
                      <a:lnTo>
                        <a:pt x="0" y="125"/>
                      </a:lnTo>
                      <a:lnTo>
                        <a:pt x="25" y="95"/>
                      </a:lnTo>
                      <a:lnTo>
                        <a:pt x="25" y="8"/>
                      </a:lnTo>
                      <a:lnTo>
                        <a:pt x="0" y="0"/>
                      </a:lnTo>
                    </a:path>
                  </a:pathLst>
                </a:custGeom>
                <a:solidFill>
                  <a:srgbClr val="FFFFFF"/>
                </a:solidFill>
                <a:ln w="12700" cap="rnd" cmpd="sng">
                  <a:solidFill>
                    <a:srgbClr val="000000"/>
                  </a:solidFill>
                  <a:prstDash val="solid"/>
                  <a:round/>
                  <a:headEnd/>
                  <a:tailEnd/>
                </a:ln>
                <a:effectLst/>
              </p:spPr>
              <p:txBody>
                <a:bodyPr/>
                <a:lstStyle/>
                <a:p>
                  <a:endParaRPr lang="en-US"/>
                </a:p>
              </p:txBody>
            </p:sp>
          </p:grpSp>
          <p:grpSp>
            <p:nvGrpSpPr>
              <p:cNvPr id="12" name="Group 110"/>
              <p:cNvGrpSpPr>
                <a:grpSpLocks/>
              </p:cNvGrpSpPr>
              <p:nvPr/>
            </p:nvGrpSpPr>
            <p:grpSpPr bwMode="auto">
              <a:xfrm>
                <a:off x="3062" y="2798"/>
                <a:ext cx="97" cy="77"/>
                <a:chOff x="4175" y="1931"/>
                <a:chExt cx="134" cy="142"/>
              </a:xfrm>
            </p:grpSpPr>
            <p:sp>
              <p:nvSpPr>
                <p:cNvPr id="529519" name="Freeform 111"/>
                <p:cNvSpPr>
                  <a:spLocks/>
                </p:cNvSpPr>
                <p:nvPr/>
              </p:nvSpPr>
              <p:spPr bwMode="auto">
                <a:xfrm>
                  <a:off x="4198" y="1943"/>
                  <a:ext cx="87" cy="97"/>
                </a:xfrm>
                <a:custGeom>
                  <a:avLst/>
                  <a:gdLst/>
                  <a:ahLst/>
                  <a:cxnLst>
                    <a:cxn ang="0">
                      <a:pos x="5" y="0"/>
                    </a:cxn>
                    <a:cxn ang="0">
                      <a:pos x="80" y="0"/>
                    </a:cxn>
                    <a:cxn ang="0">
                      <a:pos x="82" y="0"/>
                    </a:cxn>
                    <a:cxn ang="0">
                      <a:pos x="84" y="1"/>
                    </a:cxn>
                    <a:cxn ang="0">
                      <a:pos x="85" y="2"/>
                    </a:cxn>
                    <a:cxn ang="0">
                      <a:pos x="86" y="4"/>
                    </a:cxn>
                    <a:cxn ang="0">
                      <a:pos x="86" y="91"/>
                    </a:cxn>
                    <a:cxn ang="0">
                      <a:pos x="85" y="93"/>
                    </a:cxn>
                    <a:cxn ang="0">
                      <a:pos x="84" y="94"/>
                    </a:cxn>
                    <a:cxn ang="0">
                      <a:pos x="82" y="95"/>
                    </a:cxn>
                    <a:cxn ang="0">
                      <a:pos x="80" y="96"/>
                    </a:cxn>
                    <a:cxn ang="0">
                      <a:pos x="5" y="96"/>
                    </a:cxn>
                    <a:cxn ang="0">
                      <a:pos x="3" y="95"/>
                    </a:cxn>
                    <a:cxn ang="0">
                      <a:pos x="1" y="94"/>
                    </a:cxn>
                    <a:cxn ang="0">
                      <a:pos x="0" y="93"/>
                    </a:cxn>
                    <a:cxn ang="0">
                      <a:pos x="0" y="91"/>
                    </a:cxn>
                    <a:cxn ang="0">
                      <a:pos x="0" y="4"/>
                    </a:cxn>
                    <a:cxn ang="0">
                      <a:pos x="0" y="2"/>
                    </a:cxn>
                    <a:cxn ang="0">
                      <a:pos x="1" y="1"/>
                    </a:cxn>
                    <a:cxn ang="0">
                      <a:pos x="3" y="0"/>
                    </a:cxn>
                    <a:cxn ang="0">
                      <a:pos x="5" y="0"/>
                    </a:cxn>
                  </a:cxnLst>
                  <a:rect l="0" t="0" r="r" b="b"/>
                  <a:pathLst>
                    <a:path w="87" h="97">
                      <a:moveTo>
                        <a:pt x="5" y="0"/>
                      </a:moveTo>
                      <a:lnTo>
                        <a:pt x="80" y="0"/>
                      </a:lnTo>
                      <a:lnTo>
                        <a:pt x="82" y="0"/>
                      </a:lnTo>
                      <a:lnTo>
                        <a:pt x="84" y="1"/>
                      </a:lnTo>
                      <a:lnTo>
                        <a:pt x="85" y="2"/>
                      </a:lnTo>
                      <a:lnTo>
                        <a:pt x="86" y="4"/>
                      </a:lnTo>
                      <a:lnTo>
                        <a:pt x="86" y="91"/>
                      </a:lnTo>
                      <a:lnTo>
                        <a:pt x="85" y="93"/>
                      </a:lnTo>
                      <a:lnTo>
                        <a:pt x="84" y="94"/>
                      </a:lnTo>
                      <a:lnTo>
                        <a:pt x="82" y="95"/>
                      </a:lnTo>
                      <a:lnTo>
                        <a:pt x="80" y="96"/>
                      </a:lnTo>
                      <a:lnTo>
                        <a:pt x="5" y="96"/>
                      </a:lnTo>
                      <a:lnTo>
                        <a:pt x="3" y="95"/>
                      </a:lnTo>
                      <a:lnTo>
                        <a:pt x="1" y="94"/>
                      </a:lnTo>
                      <a:lnTo>
                        <a:pt x="0" y="93"/>
                      </a:lnTo>
                      <a:lnTo>
                        <a:pt x="0" y="91"/>
                      </a:lnTo>
                      <a:lnTo>
                        <a:pt x="0" y="4"/>
                      </a:lnTo>
                      <a:lnTo>
                        <a:pt x="0" y="2"/>
                      </a:lnTo>
                      <a:lnTo>
                        <a:pt x="1" y="1"/>
                      </a:lnTo>
                      <a:lnTo>
                        <a:pt x="3" y="0"/>
                      </a:lnTo>
                      <a:lnTo>
                        <a:pt x="5" y="0"/>
                      </a:lnTo>
                    </a:path>
                  </a:pathLst>
                </a:custGeom>
                <a:solidFill>
                  <a:srgbClr val="FFFFFF"/>
                </a:solidFill>
                <a:ln w="9525" cap="rnd">
                  <a:noFill/>
                  <a:round/>
                  <a:headEnd/>
                  <a:tailEnd/>
                </a:ln>
                <a:effectLst/>
              </p:spPr>
              <p:txBody>
                <a:bodyPr/>
                <a:lstStyle/>
                <a:p>
                  <a:endParaRPr lang="en-US"/>
                </a:p>
              </p:txBody>
            </p:sp>
            <p:sp>
              <p:nvSpPr>
                <p:cNvPr id="529520" name="Freeform 112"/>
                <p:cNvSpPr>
                  <a:spLocks/>
                </p:cNvSpPr>
                <p:nvPr/>
              </p:nvSpPr>
              <p:spPr bwMode="auto">
                <a:xfrm>
                  <a:off x="4184" y="2039"/>
                  <a:ext cx="114" cy="34"/>
                </a:xfrm>
                <a:custGeom>
                  <a:avLst/>
                  <a:gdLst/>
                  <a:ahLst/>
                  <a:cxnLst>
                    <a:cxn ang="0">
                      <a:pos x="18" y="0"/>
                    </a:cxn>
                    <a:cxn ang="0">
                      <a:pos x="94" y="0"/>
                    </a:cxn>
                    <a:cxn ang="0">
                      <a:pos x="113" y="33"/>
                    </a:cxn>
                    <a:cxn ang="0">
                      <a:pos x="0" y="33"/>
                    </a:cxn>
                    <a:cxn ang="0">
                      <a:pos x="18" y="0"/>
                    </a:cxn>
                  </a:cxnLst>
                  <a:rect l="0" t="0" r="r" b="b"/>
                  <a:pathLst>
                    <a:path w="114" h="34">
                      <a:moveTo>
                        <a:pt x="18" y="0"/>
                      </a:moveTo>
                      <a:lnTo>
                        <a:pt x="94" y="0"/>
                      </a:lnTo>
                      <a:lnTo>
                        <a:pt x="113" y="33"/>
                      </a:lnTo>
                      <a:lnTo>
                        <a:pt x="0" y="33"/>
                      </a:lnTo>
                      <a:lnTo>
                        <a:pt x="18"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21" name="Freeform 113"/>
                <p:cNvSpPr>
                  <a:spLocks/>
                </p:cNvSpPr>
                <p:nvPr/>
              </p:nvSpPr>
              <p:spPr bwMode="auto">
                <a:xfrm>
                  <a:off x="4184" y="1931"/>
                  <a:ext cx="114" cy="23"/>
                </a:xfrm>
                <a:custGeom>
                  <a:avLst/>
                  <a:gdLst/>
                  <a:ahLst/>
                  <a:cxnLst>
                    <a:cxn ang="0">
                      <a:pos x="0" y="0"/>
                    </a:cxn>
                    <a:cxn ang="0">
                      <a:pos x="113" y="0"/>
                    </a:cxn>
                    <a:cxn ang="0">
                      <a:pos x="94" y="22"/>
                    </a:cxn>
                    <a:cxn ang="0">
                      <a:pos x="18" y="22"/>
                    </a:cxn>
                    <a:cxn ang="0">
                      <a:pos x="0" y="0"/>
                    </a:cxn>
                  </a:cxnLst>
                  <a:rect l="0" t="0" r="r" b="b"/>
                  <a:pathLst>
                    <a:path w="114" h="23">
                      <a:moveTo>
                        <a:pt x="0" y="0"/>
                      </a:moveTo>
                      <a:lnTo>
                        <a:pt x="113" y="0"/>
                      </a:lnTo>
                      <a:lnTo>
                        <a:pt x="94" y="22"/>
                      </a:lnTo>
                      <a:lnTo>
                        <a:pt x="18" y="22"/>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522" name="Freeform 114"/>
                <p:cNvSpPr>
                  <a:spLocks/>
                </p:cNvSpPr>
                <p:nvPr/>
              </p:nvSpPr>
              <p:spPr bwMode="auto">
                <a:xfrm>
                  <a:off x="4284" y="1940"/>
                  <a:ext cx="25" cy="126"/>
                </a:xfrm>
                <a:custGeom>
                  <a:avLst/>
                  <a:gdLst/>
                  <a:ahLst/>
                  <a:cxnLst>
                    <a:cxn ang="0">
                      <a:pos x="0" y="8"/>
                    </a:cxn>
                    <a:cxn ang="0">
                      <a:pos x="0" y="95"/>
                    </a:cxn>
                    <a:cxn ang="0">
                      <a:pos x="24" y="125"/>
                    </a:cxn>
                    <a:cxn ang="0">
                      <a:pos x="24" y="0"/>
                    </a:cxn>
                    <a:cxn ang="0">
                      <a:pos x="0" y="8"/>
                    </a:cxn>
                  </a:cxnLst>
                  <a:rect l="0" t="0" r="r" b="b"/>
                  <a:pathLst>
                    <a:path w="25" h="126">
                      <a:moveTo>
                        <a:pt x="0" y="8"/>
                      </a:moveTo>
                      <a:lnTo>
                        <a:pt x="0" y="95"/>
                      </a:lnTo>
                      <a:lnTo>
                        <a:pt x="24" y="125"/>
                      </a:lnTo>
                      <a:lnTo>
                        <a:pt x="24" y="0"/>
                      </a:lnTo>
                      <a:lnTo>
                        <a:pt x="0" y="8"/>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523" name="Freeform 115"/>
                <p:cNvSpPr>
                  <a:spLocks/>
                </p:cNvSpPr>
                <p:nvPr/>
              </p:nvSpPr>
              <p:spPr bwMode="auto">
                <a:xfrm>
                  <a:off x="4175" y="2036"/>
                  <a:ext cx="28" cy="37"/>
                </a:xfrm>
                <a:custGeom>
                  <a:avLst/>
                  <a:gdLst/>
                  <a:ahLst/>
                  <a:cxnLst>
                    <a:cxn ang="0">
                      <a:pos x="21" y="0"/>
                    </a:cxn>
                    <a:cxn ang="0">
                      <a:pos x="0" y="29"/>
                    </a:cxn>
                    <a:cxn ang="0">
                      <a:pos x="0" y="31"/>
                    </a:cxn>
                    <a:cxn ang="0">
                      <a:pos x="2" y="34"/>
                    </a:cxn>
                    <a:cxn ang="0">
                      <a:pos x="5" y="35"/>
                    </a:cxn>
                    <a:cxn ang="0">
                      <a:pos x="8" y="36"/>
                    </a:cxn>
                    <a:cxn ang="0">
                      <a:pos x="27" y="4"/>
                    </a:cxn>
                    <a:cxn ang="0">
                      <a:pos x="24" y="4"/>
                    </a:cxn>
                    <a:cxn ang="0">
                      <a:pos x="23" y="3"/>
                    </a:cxn>
                    <a:cxn ang="0">
                      <a:pos x="21" y="1"/>
                    </a:cxn>
                    <a:cxn ang="0">
                      <a:pos x="21" y="0"/>
                    </a:cxn>
                  </a:cxnLst>
                  <a:rect l="0" t="0" r="r" b="b"/>
                  <a:pathLst>
                    <a:path w="28" h="37">
                      <a:moveTo>
                        <a:pt x="21" y="0"/>
                      </a:moveTo>
                      <a:lnTo>
                        <a:pt x="0" y="29"/>
                      </a:lnTo>
                      <a:lnTo>
                        <a:pt x="0" y="31"/>
                      </a:lnTo>
                      <a:lnTo>
                        <a:pt x="2" y="34"/>
                      </a:lnTo>
                      <a:lnTo>
                        <a:pt x="5" y="35"/>
                      </a:lnTo>
                      <a:lnTo>
                        <a:pt x="8" y="36"/>
                      </a:lnTo>
                      <a:lnTo>
                        <a:pt x="27" y="4"/>
                      </a:lnTo>
                      <a:lnTo>
                        <a:pt x="24" y="4"/>
                      </a:lnTo>
                      <a:lnTo>
                        <a:pt x="23" y="3"/>
                      </a:lnTo>
                      <a:lnTo>
                        <a:pt x="21" y="1"/>
                      </a:lnTo>
                      <a:lnTo>
                        <a:pt x="21"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24" name="Freeform 116"/>
                <p:cNvSpPr>
                  <a:spLocks/>
                </p:cNvSpPr>
                <p:nvPr/>
              </p:nvSpPr>
              <p:spPr bwMode="auto">
                <a:xfrm>
                  <a:off x="4279" y="2036"/>
                  <a:ext cx="29" cy="37"/>
                </a:xfrm>
                <a:custGeom>
                  <a:avLst/>
                  <a:gdLst/>
                  <a:ahLst/>
                  <a:cxnLst>
                    <a:cxn ang="0">
                      <a:pos x="6" y="0"/>
                    </a:cxn>
                    <a:cxn ang="0">
                      <a:pos x="28" y="29"/>
                    </a:cxn>
                    <a:cxn ang="0">
                      <a:pos x="27" y="31"/>
                    </a:cxn>
                    <a:cxn ang="0">
                      <a:pos x="25" y="34"/>
                    </a:cxn>
                    <a:cxn ang="0">
                      <a:pos x="22" y="35"/>
                    </a:cxn>
                    <a:cxn ang="0">
                      <a:pos x="19" y="36"/>
                    </a:cxn>
                    <a:cxn ang="0">
                      <a:pos x="0" y="4"/>
                    </a:cxn>
                    <a:cxn ang="0">
                      <a:pos x="2" y="4"/>
                    </a:cxn>
                    <a:cxn ang="0">
                      <a:pos x="4" y="3"/>
                    </a:cxn>
                    <a:cxn ang="0">
                      <a:pos x="5" y="1"/>
                    </a:cxn>
                    <a:cxn ang="0">
                      <a:pos x="6" y="0"/>
                    </a:cxn>
                  </a:cxnLst>
                  <a:rect l="0" t="0" r="r" b="b"/>
                  <a:pathLst>
                    <a:path w="29" h="37">
                      <a:moveTo>
                        <a:pt x="6" y="0"/>
                      </a:moveTo>
                      <a:lnTo>
                        <a:pt x="28" y="29"/>
                      </a:lnTo>
                      <a:lnTo>
                        <a:pt x="27" y="31"/>
                      </a:lnTo>
                      <a:lnTo>
                        <a:pt x="25" y="34"/>
                      </a:lnTo>
                      <a:lnTo>
                        <a:pt x="22" y="35"/>
                      </a:lnTo>
                      <a:lnTo>
                        <a:pt x="19" y="36"/>
                      </a:lnTo>
                      <a:lnTo>
                        <a:pt x="0" y="4"/>
                      </a:lnTo>
                      <a:lnTo>
                        <a:pt x="2" y="4"/>
                      </a:lnTo>
                      <a:lnTo>
                        <a:pt x="4" y="3"/>
                      </a:lnTo>
                      <a:lnTo>
                        <a:pt x="5" y="1"/>
                      </a:lnTo>
                      <a:lnTo>
                        <a:pt x="6"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25" name="Freeform 117"/>
                <p:cNvSpPr>
                  <a:spLocks/>
                </p:cNvSpPr>
                <p:nvPr/>
              </p:nvSpPr>
              <p:spPr bwMode="auto">
                <a:xfrm>
                  <a:off x="4279" y="1931"/>
                  <a:ext cx="29" cy="23"/>
                </a:xfrm>
                <a:custGeom>
                  <a:avLst/>
                  <a:gdLst/>
                  <a:ahLst/>
                  <a:cxnLst>
                    <a:cxn ang="0">
                      <a:pos x="0" y="14"/>
                    </a:cxn>
                    <a:cxn ang="0">
                      <a:pos x="19" y="0"/>
                    </a:cxn>
                    <a:cxn ang="0">
                      <a:pos x="22" y="0"/>
                    </a:cxn>
                    <a:cxn ang="0">
                      <a:pos x="25" y="2"/>
                    </a:cxn>
                    <a:cxn ang="0">
                      <a:pos x="27" y="5"/>
                    </a:cxn>
                    <a:cxn ang="0">
                      <a:pos x="28" y="9"/>
                    </a:cxn>
                    <a:cxn ang="0">
                      <a:pos x="6" y="22"/>
                    </a:cxn>
                    <a:cxn ang="0">
                      <a:pos x="5" y="19"/>
                    </a:cxn>
                    <a:cxn ang="0">
                      <a:pos x="4" y="17"/>
                    </a:cxn>
                    <a:cxn ang="0">
                      <a:pos x="2" y="15"/>
                    </a:cxn>
                    <a:cxn ang="0">
                      <a:pos x="0" y="14"/>
                    </a:cxn>
                  </a:cxnLst>
                  <a:rect l="0" t="0" r="r" b="b"/>
                  <a:pathLst>
                    <a:path w="29" h="23">
                      <a:moveTo>
                        <a:pt x="0" y="14"/>
                      </a:moveTo>
                      <a:lnTo>
                        <a:pt x="19" y="0"/>
                      </a:lnTo>
                      <a:lnTo>
                        <a:pt x="22" y="0"/>
                      </a:lnTo>
                      <a:lnTo>
                        <a:pt x="25" y="2"/>
                      </a:lnTo>
                      <a:lnTo>
                        <a:pt x="27" y="5"/>
                      </a:lnTo>
                      <a:lnTo>
                        <a:pt x="28" y="9"/>
                      </a:lnTo>
                      <a:lnTo>
                        <a:pt x="6" y="22"/>
                      </a:lnTo>
                      <a:lnTo>
                        <a:pt x="5" y="19"/>
                      </a:lnTo>
                      <a:lnTo>
                        <a:pt x="4" y="17"/>
                      </a:lnTo>
                      <a:lnTo>
                        <a:pt x="2" y="15"/>
                      </a:lnTo>
                      <a:lnTo>
                        <a:pt x="0" y="14"/>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26" name="Freeform 118"/>
                <p:cNvSpPr>
                  <a:spLocks/>
                </p:cNvSpPr>
                <p:nvPr/>
              </p:nvSpPr>
              <p:spPr bwMode="auto">
                <a:xfrm>
                  <a:off x="4175" y="1931"/>
                  <a:ext cx="28" cy="23"/>
                </a:xfrm>
                <a:custGeom>
                  <a:avLst/>
                  <a:gdLst/>
                  <a:ahLst/>
                  <a:cxnLst>
                    <a:cxn ang="0">
                      <a:pos x="0" y="9"/>
                    </a:cxn>
                    <a:cxn ang="0">
                      <a:pos x="0" y="5"/>
                    </a:cxn>
                    <a:cxn ang="0">
                      <a:pos x="2" y="2"/>
                    </a:cxn>
                    <a:cxn ang="0">
                      <a:pos x="5" y="0"/>
                    </a:cxn>
                    <a:cxn ang="0">
                      <a:pos x="8" y="0"/>
                    </a:cxn>
                    <a:cxn ang="0">
                      <a:pos x="27" y="14"/>
                    </a:cxn>
                    <a:cxn ang="0">
                      <a:pos x="24" y="15"/>
                    </a:cxn>
                    <a:cxn ang="0">
                      <a:pos x="23" y="17"/>
                    </a:cxn>
                    <a:cxn ang="0">
                      <a:pos x="21" y="19"/>
                    </a:cxn>
                    <a:cxn ang="0">
                      <a:pos x="21" y="22"/>
                    </a:cxn>
                    <a:cxn ang="0">
                      <a:pos x="0" y="9"/>
                    </a:cxn>
                  </a:cxnLst>
                  <a:rect l="0" t="0" r="r" b="b"/>
                  <a:pathLst>
                    <a:path w="28" h="23">
                      <a:moveTo>
                        <a:pt x="0" y="9"/>
                      </a:moveTo>
                      <a:lnTo>
                        <a:pt x="0" y="5"/>
                      </a:lnTo>
                      <a:lnTo>
                        <a:pt x="2" y="2"/>
                      </a:lnTo>
                      <a:lnTo>
                        <a:pt x="5" y="0"/>
                      </a:lnTo>
                      <a:lnTo>
                        <a:pt x="8" y="0"/>
                      </a:lnTo>
                      <a:lnTo>
                        <a:pt x="27" y="14"/>
                      </a:lnTo>
                      <a:lnTo>
                        <a:pt x="24" y="15"/>
                      </a:lnTo>
                      <a:lnTo>
                        <a:pt x="23" y="17"/>
                      </a:lnTo>
                      <a:lnTo>
                        <a:pt x="21" y="19"/>
                      </a:lnTo>
                      <a:lnTo>
                        <a:pt x="21" y="22"/>
                      </a:lnTo>
                      <a:lnTo>
                        <a:pt x="0" y="9"/>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527" name="Freeform 119"/>
                <p:cNvSpPr>
                  <a:spLocks/>
                </p:cNvSpPr>
                <p:nvPr/>
              </p:nvSpPr>
              <p:spPr bwMode="auto">
                <a:xfrm>
                  <a:off x="4175" y="1940"/>
                  <a:ext cx="26" cy="126"/>
                </a:xfrm>
                <a:custGeom>
                  <a:avLst/>
                  <a:gdLst/>
                  <a:ahLst/>
                  <a:cxnLst>
                    <a:cxn ang="0">
                      <a:pos x="0" y="0"/>
                    </a:cxn>
                    <a:cxn ang="0">
                      <a:pos x="0" y="125"/>
                    </a:cxn>
                    <a:cxn ang="0">
                      <a:pos x="25" y="95"/>
                    </a:cxn>
                    <a:cxn ang="0">
                      <a:pos x="25" y="8"/>
                    </a:cxn>
                    <a:cxn ang="0">
                      <a:pos x="0" y="0"/>
                    </a:cxn>
                  </a:cxnLst>
                  <a:rect l="0" t="0" r="r" b="b"/>
                  <a:pathLst>
                    <a:path w="26" h="126">
                      <a:moveTo>
                        <a:pt x="0" y="0"/>
                      </a:moveTo>
                      <a:lnTo>
                        <a:pt x="0" y="125"/>
                      </a:lnTo>
                      <a:lnTo>
                        <a:pt x="25" y="95"/>
                      </a:lnTo>
                      <a:lnTo>
                        <a:pt x="25" y="8"/>
                      </a:lnTo>
                      <a:lnTo>
                        <a:pt x="0" y="0"/>
                      </a:lnTo>
                    </a:path>
                  </a:pathLst>
                </a:custGeom>
                <a:solidFill>
                  <a:srgbClr val="FFFFFF"/>
                </a:solidFill>
                <a:ln w="12700" cap="rnd" cmpd="sng">
                  <a:solidFill>
                    <a:srgbClr val="000000"/>
                  </a:solidFill>
                  <a:prstDash val="solid"/>
                  <a:round/>
                  <a:headEnd/>
                  <a:tailEnd/>
                </a:ln>
                <a:effectLst/>
              </p:spPr>
              <p:txBody>
                <a:bodyPr/>
                <a:lstStyle/>
                <a:p>
                  <a:endParaRPr lang="en-US"/>
                </a:p>
              </p:txBody>
            </p:sp>
          </p:grpSp>
          <p:sp>
            <p:nvSpPr>
              <p:cNvPr id="529528" name="Rectangle 120"/>
              <p:cNvSpPr>
                <a:spLocks noChangeArrowheads="1"/>
              </p:cNvSpPr>
              <p:nvPr/>
            </p:nvSpPr>
            <p:spPr bwMode="auto">
              <a:xfrm>
                <a:off x="2884" y="2807"/>
                <a:ext cx="444" cy="293"/>
              </a:xfrm>
              <a:prstGeom prst="rect">
                <a:avLst/>
              </a:prstGeom>
              <a:noFill/>
              <a:ln w="9525">
                <a:noFill/>
                <a:miter lim="800000"/>
                <a:headEnd/>
                <a:tailEnd/>
              </a:ln>
              <a:effectLst/>
            </p:spPr>
            <p:txBody>
              <a:bodyPr wrap="none" lIns="92075" tIns="46038" rIns="92075" bIns="46038">
                <a:spAutoFit/>
              </a:bodyPr>
              <a:lstStyle/>
              <a:p>
                <a:pPr algn="ctr"/>
                <a:r>
                  <a:rPr lang="en-US" sz="900">
                    <a:solidFill>
                      <a:srgbClr val="0033CC"/>
                    </a:solidFill>
                  </a:rPr>
                  <a:t>OK</a:t>
                </a:r>
              </a:p>
            </p:txBody>
          </p:sp>
          <p:sp>
            <p:nvSpPr>
              <p:cNvPr id="529529" name="Rectangle 121"/>
              <p:cNvSpPr>
                <a:spLocks noChangeArrowheads="1"/>
              </p:cNvSpPr>
              <p:nvPr/>
            </p:nvSpPr>
            <p:spPr bwMode="auto">
              <a:xfrm>
                <a:off x="2856" y="2618"/>
                <a:ext cx="517" cy="293"/>
              </a:xfrm>
              <a:prstGeom prst="rect">
                <a:avLst/>
              </a:prstGeom>
              <a:noFill/>
              <a:ln w="9525">
                <a:noFill/>
                <a:miter lim="800000"/>
                <a:headEnd/>
                <a:tailEnd/>
              </a:ln>
              <a:effectLst/>
            </p:spPr>
            <p:txBody>
              <a:bodyPr wrap="none" lIns="92075" tIns="46038" rIns="92075" bIns="46038">
                <a:spAutoFit/>
              </a:bodyPr>
              <a:lstStyle/>
              <a:p>
                <a:pPr algn="ctr"/>
                <a:r>
                  <a:rPr lang="en-US" sz="900">
                    <a:solidFill>
                      <a:srgbClr val="0033CC"/>
                    </a:solidFill>
                  </a:rPr>
                  <a:t>Find</a:t>
                </a:r>
              </a:p>
            </p:txBody>
          </p:sp>
        </p:grpSp>
        <p:sp>
          <p:nvSpPr>
            <p:cNvPr id="529530" name="Rectangle 122"/>
            <p:cNvSpPr>
              <a:spLocks noChangeArrowheads="1"/>
            </p:cNvSpPr>
            <p:nvPr/>
          </p:nvSpPr>
          <p:spPr bwMode="auto">
            <a:xfrm>
              <a:off x="3432" y="3456"/>
              <a:ext cx="1152" cy="288"/>
            </a:xfrm>
            <a:prstGeom prst="rect">
              <a:avLst/>
            </a:prstGeom>
            <a:noFill/>
            <a:ln w="9525">
              <a:noFill/>
              <a:miter lim="800000"/>
              <a:headEnd/>
              <a:tailEnd/>
            </a:ln>
            <a:effectLst/>
          </p:spPr>
          <p:txBody>
            <a:bodyPr lIns="33585" tIns="16792" rIns="33585" bIns="16792"/>
            <a:lstStyle/>
            <a:p>
              <a:pPr algn="ctr" defTabSz="862013">
                <a:lnSpc>
                  <a:spcPts val="1513"/>
                </a:lnSpc>
                <a:spcBef>
                  <a:spcPts val="850"/>
                </a:spcBef>
                <a:tabLst>
                  <a:tab pos="269875" algn="l"/>
                  <a:tab pos="538163" algn="l"/>
                  <a:tab pos="808038" algn="l"/>
                  <a:tab pos="1077913" algn="l"/>
                  <a:tab pos="1346200" algn="l"/>
                  <a:tab pos="1616075" algn="l"/>
                  <a:tab pos="1884363" algn="l"/>
                  <a:tab pos="2154238" algn="l"/>
                </a:tabLst>
              </a:pPr>
              <a:r>
                <a:rPr lang="en-US" sz="1700" b="1"/>
                <a:t>Implementation View</a:t>
              </a:r>
            </a:p>
          </p:txBody>
        </p:sp>
        <p:sp>
          <p:nvSpPr>
            <p:cNvPr id="529531" name="Line 123"/>
            <p:cNvSpPr>
              <a:spLocks noChangeShapeType="1"/>
            </p:cNvSpPr>
            <p:nvPr/>
          </p:nvSpPr>
          <p:spPr bwMode="auto">
            <a:xfrm flipV="1">
              <a:off x="3288" y="3024"/>
              <a:ext cx="576" cy="240"/>
            </a:xfrm>
            <a:prstGeom prst="line">
              <a:avLst/>
            </a:prstGeom>
            <a:noFill/>
            <a:ln w="38100">
              <a:solidFill>
                <a:schemeClr val="bg2"/>
              </a:solidFill>
              <a:round/>
              <a:headEnd type="none" w="sm" len="sm"/>
              <a:tailEnd type="stealth" w="med" len="lg"/>
            </a:ln>
            <a:effectLst/>
          </p:spPr>
          <p:txBody>
            <a:bodyPr lIns="33585" tIns="16792" rIns="33585" bIns="16792"/>
            <a:lstStyle/>
            <a:p>
              <a:endParaRPr lang="en-US"/>
            </a:p>
          </p:txBody>
        </p:sp>
        <p:grpSp>
          <p:nvGrpSpPr>
            <p:cNvPr id="13" name="Group 124"/>
            <p:cNvGrpSpPr>
              <a:grpSpLocks/>
            </p:cNvGrpSpPr>
            <p:nvPr/>
          </p:nvGrpSpPr>
          <p:grpSpPr bwMode="auto">
            <a:xfrm>
              <a:off x="2760" y="3168"/>
              <a:ext cx="672" cy="576"/>
              <a:chOff x="2848" y="2382"/>
              <a:chExt cx="1356" cy="1171"/>
            </a:xfrm>
          </p:grpSpPr>
          <p:grpSp>
            <p:nvGrpSpPr>
              <p:cNvPr id="14" name="Group 125"/>
              <p:cNvGrpSpPr>
                <a:grpSpLocks/>
              </p:cNvGrpSpPr>
              <p:nvPr/>
            </p:nvGrpSpPr>
            <p:grpSpPr bwMode="auto">
              <a:xfrm>
                <a:off x="3132" y="3240"/>
                <a:ext cx="643" cy="281"/>
                <a:chOff x="4272" y="2741"/>
                <a:chExt cx="893" cy="513"/>
              </a:xfrm>
            </p:grpSpPr>
            <p:sp>
              <p:nvSpPr>
                <p:cNvPr id="529534" name="Freeform 126"/>
                <p:cNvSpPr>
                  <a:spLocks/>
                </p:cNvSpPr>
                <p:nvPr/>
              </p:nvSpPr>
              <p:spPr bwMode="auto">
                <a:xfrm>
                  <a:off x="4272" y="2772"/>
                  <a:ext cx="852" cy="482"/>
                </a:xfrm>
                <a:custGeom>
                  <a:avLst/>
                  <a:gdLst/>
                  <a:ahLst/>
                  <a:cxnLst>
                    <a:cxn ang="0">
                      <a:pos x="13" y="83"/>
                    </a:cxn>
                    <a:cxn ang="0">
                      <a:pos x="7" y="87"/>
                    </a:cxn>
                    <a:cxn ang="0">
                      <a:pos x="5" y="95"/>
                    </a:cxn>
                    <a:cxn ang="0">
                      <a:pos x="1" y="104"/>
                    </a:cxn>
                    <a:cxn ang="0">
                      <a:pos x="0" y="112"/>
                    </a:cxn>
                    <a:cxn ang="0">
                      <a:pos x="697" y="203"/>
                    </a:cxn>
                    <a:cxn ang="0">
                      <a:pos x="711" y="275"/>
                    </a:cxn>
                    <a:cxn ang="0">
                      <a:pos x="727" y="343"/>
                    </a:cxn>
                    <a:cxn ang="0">
                      <a:pos x="748" y="411"/>
                    </a:cxn>
                    <a:cxn ang="0">
                      <a:pos x="769" y="478"/>
                    </a:cxn>
                    <a:cxn ang="0">
                      <a:pos x="775" y="478"/>
                    </a:cxn>
                    <a:cxn ang="0">
                      <a:pos x="783" y="481"/>
                    </a:cxn>
                    <a:cxn ang="0">
                      <a:pos x="790" y="478"/>
                    </a:cxn>
                    <a:cxn ang="0">
                      <a:pos x="791" y="477"/>
                    </a:cxn>
                    <a:cxn ang="0">
                      <a:pos x="793" y="474"/>
                    </a:cxn>
                    <a:cxn ang="0">
                      <a:pos x="759" y="373"/>
                    </a:cxn>
                    <a:cxn ang="0">
                      <a:pos x="742" y="321"/>
                    </a:cxn>
                    <a:cxn ang="0">
                      <a:pos x="730" y="269"/>
                    </a:cxn>
                    <a:cxn ang="0">
                      <a:pos x="727" y="262"/>
                    </a:cxn>
                    <a:cxn ang="0">
                      <a:pos x="726" y="254"/>
                    </a:cxn>
                    <a:cxn ang="0">
                      <a:pos x="720" y="235"/>
                    </a:cxn>
                    <a:cxn ang="0">
                      <a:pos x="715" y="214"/>
                    </a:cxn>
                    <a:cxn ang="0">
                      <a:pos x="714" y="206"/>
                    </a:cxn>
                    <a:cxn ang="0">
                      <a:pos x="714" y="199"/>
                    </a:cxn>
                    <a:cxn ang="0">
                      <a:pos x="716" y="194"/>
                    </a:cxn>
                    <a:cxn ang="0">
                      <a:pos x="720" y="190"/>
                    </a:cxn>
                    <a:cxn ang="0">
                      <a:pos x="730" y="176"/>
                    </a:cxn>
                    <a:cxn ang="0">
                      <a:pos x="741" y="166"/>
                    </a:cxn>
                    <a:cxn ang="0">
                      <a:pos x="745" y="161"/>
                    </a:cxn>
                    <a:cxn ang="0">
                      <a:pos x="749" y="156"/>
                    </a:cxn>
                    <a:cxn ang="0">
                      <a:pos x="800" y="94"/>
                    </a:cxn>
                    <a:cxn ang="0">
                      <a:pos x="851" y="28"/>
                    </a:cxn>
                    <a:cxn ang="0">
                      <a:pos x="849" y="18"/>
                    </a:cxn>
                    <a:cxn ang="0">
                      <a:pos x="844" y="8"/>
                    </a:cxn>
                    <a:cxn ang="0">
                      <a:pos x="839" y="3"/>
                    </a:cxn>
                    <a:cxn ang="0">
                      <a:pos x="832" y="0"/>
                    </a:cxn>
                    <a:cxn ang="0">
                      <a:pos x="781" y="64"/>
                    </a:cxn>
                    <a:cxn ang="0">
                      <a:pos x="731" y="127"/>
                    </a:cxn>
                    <a:cxn ang="0">
                      <a:pos x="727" y="131"/>
                    </a:cxn>
                    <a:cxn ang="0">
                      <a:pos x="725" y="137"/>
                    </a:cxn>
                    <a:cxn ang="0">
                      <a:pos x="715" y="151"/>
                    </a:cxn>
                    <a:cxn ang="0">
                      <a:pos x="705" y="164"/>
                    </a:cxn>
                    <a:cxn ang="0">
                      <a:pos x="701" y="168"/>
                    </a:cxn>
                    <a:cxn ang="0">
                      <a:pos x="697" y="169"/>
                    </a:cxn>
                    <a:cxn ang="0">
                      <a:pos x="669" y="171"/>
                    </a:cxn>
                    <a:cxn ang="0">
                      <a:pos x="638" y="169"/>
                    </a:cxn>
                    <a:cxn ang="0">
                      <a:pos x="578" y="162"/>
                    </a:cxn>
                    <a:cxn ang="0">
                      <a:pos x="517" y="151"/>
                    </a:cxn>
                    <a:cxn ang="0">
                      <a:pos x="486" y="146"/>
                    </a:cxn>
                    <a:cxn ang="0">
                      <a:pos x="458" y="141"/>
                    </a:cxn>
                    <a:cxn ang="0">
                      <a:pos x="235" y="112"/>
                    </a:cxn>
                    <a:cxn ang="0">
                      <a:pos x="13" y="83"/>
                    </a:cxn>
                  </a:cxnLst>
                  <a:rect l="0" t="0" r="r" b="b"/>
                  <a:pathLst>
                    <a:path w="852" h="482">
                      <a:moveTo>
                        <a:pt x="13" y="83"/>
                      </a:moveTo>
                      <a:lnTo>
                        <a:pt x="7" y="87"/>
                      </a:lnTo>
                      <a:lnTo>
                        <a:pt x="5" y="95"/>
                      </a:lnTo>
                      <a:lnTo>
                        <a:pt x="1" y="104"/>
                      </a:lnTo>
                      <a:lnTo>
                        <a:pt x="0" y="112"/>
                      </a:lnTo>
                      <a:lnTo>
                        <a:pt x="697" y="203"/>
                      </a:lnTo>
                      <a:lnTo>
                        <a:pt x="711" y="275"/>
                      </a:lnTo>
                      <a:lnTo>
                        <a:pt x="727" y="343"/>
                      </a:lnTo>
                      <a:lnTo>
                        <a:pt x="748" y="411"/>
                      </a:lnTo>
                      <a:lnTo>
                        <a:pt x="769" y="478"/>
                      </a:lnTo>
                      <a:lnTo>
                        <a:pt x="775" y="478"/>
                      </a:lnTo>
                      <a:lnTo>
                        <a:pt x="783" y="481"/>
                      </a:lnTo>
                      <a:lnTo>
                        <a:pt x="790" y="478"/>
                      </a:lnTo>
                      <a:lnTo>
                        <a:pt x="791" y="477"/>
                      </a:lnTo>
                      <a:lnTo>
                        <a:pt x="793" y="474"/>
                      </a:lnTo>
                      <a:lnTo>
                        <a:pt x="759" y="373"/>
                      </a:lnTo>
                      <a:lnTo>
                        <a:pt x="742" y="321"/>
                      </a:lnTo>
                      <a:lnTo>
                        <a:pt x="730" y="269"/>
                      </a:lnTo>
                      <a:lnTo>
                        <a:pt x="727" y="262"/>
                      </a:lnTo>
                      <a:lnTo>
                        <a:pt x="726" y="254"/>
                      </a:lnTo>
                      <a:lnTo>
                        <a:pt x="720" y="235"/>
                      </a:lnTo>
                      <a:lnTo>
                        <a:pt x="715" y="214"/>
                      </a:lnTo>
                      <a:lnTo>
                        <a:pt x="714" y="206"/>
                      </a:lnTo>
                      <a:lnTo>
                        <a:pt x="714" y="199"/>
                      </a:lnTo>
                      <a:lnTo>
                        <a:pt x="716" y="194"/>
                      </a:lnTo>
                      <a:lnTo>
                        <a:pt x="720" y="190"/>
                      </a:lnTo>
                      <a:lnTo>
                        <a:pt x="730" y="176"/>
                      </a:lnTo>
                      <a:lnTo>
                        <a:pt x="741" y="166"/>
                      </a:lnTo>
                      <a:lnTo>
                        <a:pt x="745" y="161"/>
                      </a:lnTo>
                      <a:lnTo>
                        <a:pt x="749" y="156"/>
                      </a:lnTo>
                      <a:lnTo>
                        <a:pt x="800" y="94"/>
                      </a:lnTo>
                      <a:lnTo>
                        <a:pt x="851" y="28"/>
                      </a:lnTo>
                      <a:lnTo>
                        <a:pt x="849" y="18"/>
                      </a:lnTo>
                      <a:lnTo>
                        <a:pt x="844" y="8"/>
                      </a:lnTo>
                      <a:lnTo>
                        <a:pt x="839" y="3"/>
                      </a:lnTo>
                      <a:lnTo>
                        <a:pt x="832" y="0"/>
                      </a:lnTo>
                      <a:lnTo>
                        <a:pt x="781" y="64"/>
                      </a:lnTo>
                      <a:lnTo>
                        <a:pt x="731" y="127"/>
                      </a:lnTo>
                      <a:lnTo>
                        <a:pt x="727" y="131"/>
                      </a:lnTo>
                      <a:lnTo>
                        <a:pt x="725" y="137"/>
                      </a:lnTo>
                      <a:lnTo>
                        <a:pt x="715" y="151"/>
                      </a:lnTo>
                      <a:lnTo>
                        <a:pt x="705" y="164"/>
                      </a:lnTo>
                      <a:lnTo>
                        <a:pt x="701" y="168"/>
                      </a:lnTo>
                      <a:lnTo>
                        <a:pt x="697" y="169"/>
                      </a:lnTo>
                      <a:lnTo>
                        <a:pt x="669" y="171"/>
                      </a:lnTo>
                      <a:lnTo>
                        <a:pt x="638" y="169"/>
                      </a:lnTo>
                      <a:lnTo>
                        <a:pt x="578" y="162"/>
                      </a:lnTo>
                      <a:lnTo>
                        <a:pt x="517" y="151"/>
                      </a:lnTo>
                      <a:lnTo>
                        <a:pt x="486" y="146"/>
                      </a:lnTo>
                      <a:lnTo>
                        <a:pt x="458" y="141"/>
                      </a:lnTo>
                      <a:lnTo>
                        <a:pt x="235" y="112"/>
                      </a:lnTo>
                      <a:lnTo>
                        <a:pt x="13" y="83"/>
                      </a:lnTo>
                    </a:path>
                  </a:pathLst>
                </a:custGeom>
                <a:solidFill>
                  <a:srgbClr val="F2F2F2"/>
                </a:solidFill>
                <a:ln w="9525" cap="rnd">
                  <a:noFill/>
                  <a:round/>
                  <a:headEnd/>
                  <a:tailEnd/>
                </a:ln>
                <a:effectLst/>
              </p:spPr>
              <p:txBody>
                <a:bodyPr/>
                <a:lstStyle/>
                <a:p>
                  <a:endParaRPr lang="en-US"/>
                </a:p>
              </p:txBody>
            </p:sp>
            <p:sp>
              <p:nvSpPr>
                <p:cNvPr id="529535" name="Freeform 127"/>
                <p:cNvSpPr>
                  <a:spLocks/>
                </p:cNvSpPr>
                <p:nvPr/>
              </p:nvSpPr>
              <p:spPr bwMode="auto">
                <a:xfrm>
                  <a:off x="4594" y="3140"/>
                  <a:ext cx="454" cy="112"/>
                </a:xfrm>
                <a:custGeom>
                  <a:avLst/>
                  <a:gdLst/>
                  <a:ahLst/>
                  <a:cxnLst>
                    <a:cxn ang="0">
                      <a:pos x="406" y="1"/>
                    </a:cxn>
                    <a:cxn ang="0">
                      <a:pos x="375" y="5"/>
                    </a:cxn>
                    <a:cxn ang="0">
                      <a:pos x="354" y="8"/>
                    </a:cxn>
                    <a:cxn ang="0">
                      <a:pos x="322" y="11"/>
                    </a:cxn>
                    <a:cxn ang="0">
                      <a:pos x="301" y="13"/>
                    </a:cxn>
                    <a:cxn ang="0">
                      <a:pos x="281" y="16"/>
                    </a:cxn>
                    <a:cxn ang="0">
                      <a:pos x="250" y="20"/>
                    </a:cxn>
                    <a:cxn ang="0">
                      <a:pos x="217" y="23"/>
                    </a:cxn>
                    <a:cxn ang="0">
                      <a:pos x="196" y="24"/>
                    </a:cxn>
                    <a:cxn ang="0">
                      <a:pos x="176" y="29"/>
                    </a:cxn>
                    <a:cxn ang="0">
                      <a:pos x="145" y="31"/>
                    </a:cxn>
                    <a:cxn ang="0">
                      <a:pos x="112" y="34"/>
                    </a:cxn>
                    <a:cxn ang="0">
                      <a:pos x="102" y="38"/>
                    </a:cxn>
                    <a:cxn ang="0">
                      <a:pos x="71" y="39"/>
                    </a:cxn>
                    <a:cxn ang="0">
                      <a:pos x="60" y="43"/>
                    </a:cxn>
                    <a:cxn ang="0">
                      <a:pos x="28" y="44"/>
                    </a:cxn>
                    <a:cxn ang="0">
                      <a:pos x="7" y="49"/>
                    </a:cxn>
                    <a:cxn ang="0">
                      <a:pos x="7" y="51"/>
                    </a:cxn>
                    <a:cxn ang="0">
                      <a:pos x="32" y="52"/>
                    </a:cxn>
                    <a:cxn ang="0">
                      <a:pos x="39" y="56"/>
                    </a:cxn>
                    <a:cxn ang="0">
                      <a:pos x="63" y="58"/>
                    </a:cxn>
                    <a:cxn ang="0">
                      <a:pos x="80" y="59"/>
                    </a:cxn>
                    <a:cxn ang="0">
                      <a:pos x="88" y="63"/>
                    </a:cxn>
                    <a:cxn ang="0">
                      <a:pos x="105" y="64"/>
                    </a:cxn>
                    <a:cxn ang="0">
                      <a:pos x="122" y="66"/>
                    </a:cxn>
                    <a:cxn ang="0">
                      <a:pos x="139" y="67"/>
                    </a:cxn>
                    <a:cxn ang="0">
                      <a:pos x="147" y="71"/>
                    </a:cxn>
                    <a:cxn ang="0">
                      <a:pos x="163" y="72"/>
                    </a:cxn>
                    <a:cxn ang="0">
                      <a:pos x="181" y="74"/>
                    </a:cxn>
                    <a:cxn ang="0">
                      <a:pos x="197" y="76"/>
                    </a:cxn>
                    <a:cxn ang="0">
                      <a:pos x="206" y="79"/>
                    </a:cxn>
                    <a:cxn ang="0">
                      <a:pos x="222" y="81"/>
                    </a:cxn>
                    <a:cxn ang="0">
                      <a:pos x="239" y="82"/>
                    </a:cxn>
                    <a:cxn ang="0">
                      <a:pos x="255" y="86"/>
                    </a:cxn>
                    <a:cxn ang="0">
                      <a:pos x="281" y="87"/>
                    </a:cxn>
                    <a:cxn ang="0">
                      <a:pos x="299" y="93"/>
                    </a:cxn>
                    <a:cxn ang="0">
                      <a:pos x="325" y="96"/>
                    </a:cxn>
                    <a:cxn ang="0">
                      <a:pos x="351" y="99"/>
                    </a:cxn>
                    <a:cxn ang="0">
                      <a:pos x="377" y="101"/>
                    </a:cxn>
                    <a:cxn ang="0">
                      <a:pos x="385" y="104"/>
                    </a:cxn>
                    <a:cxn ang="0">
                      <a:pos x="411" y="107"/>
                    </a:cxn>
                    <a:cxn ang="0">
                      <a:pos x="437" y="111"/>
                    </a:cxn>
                    <a:cxn ang="0">
                      <a:pos x="453" y="106"/>
                    </a:cxn>
                    <a:cxn ang="0">
                      <a:pos x="451" y="96"/>
                    </a:cxn>
                    <a:cxn ang="0">
                      <a:pos x="449" y="89"/>
                    </a:cxn>
                    <a:cxn ang="0">
                      <a:pos x="446" y="81"/>
                    </a:cxn>
                    <a:cxn ang="0">
                      <a:pos x="444" y="76"/>
                    </a:cxn>
                    <a:cxn ang="0">
                      <a:pos x="442" y="67"/>
                    </a:cxn>
                    <a:cxn ang="0">
                      <a:pos x="440" y="64"/>
                    </a:cxn>
                    <a:cxn ang="0">
                      <a:pos x="437" y="56"/>
                    </a:cxn>
                    <a:cxn ang="0">
                      <a:pos x="435" y="48"/>
                    </a:cxn>
                    <a:cxn ang="0">
                      <a:pos x="433" y="39"/>
                    </a:cxn>
                    <a:cxn ang="0">
                      <a:pos x="431" y="31"/>
                    </a:cxn>
                    <a:cxn ang="0">
                      <a:pos x="429" y="29"/>
                    </a:cxn>
                    <a:cxn ang="0">
                      <a:pos x="428" y="23"/>
                    </a:cxn>
                    <a:cxn ang="0">
                      <a:pos x="425" y="13"/>
                    </a:cxn>
                    <a:cxn ang="0">
                      <a:pos x="424" y="6"/>
                    </a:cxn>
                    <a:cxn ang="0">
                      <a:pos x="418" y="0"/>
                    </a:cxn>
                  </a:cxnLst>
                  <a:rect l="0" t="0" r="r" b="b"/>
                  <a:pathLst>
                    <a:path w="454" h="112">
                      <a:moveTo>
                        <a:pt x="418" y="0"/>
                      </a:moveTo>
                      <a:lnTo>
                        <a:pt x="406" y="0"/>
                      </a:lnTo>
                      <a:lnTo>
                        <a:pt x="406" y="1"/>
                      </a:lnTo>
                      <a:lnTo>
                        <a:pt x="386" y="3"/>
                      </a:lnTo>
                      <a:lnTo>
                        <a:pt x="386" y="5"/>
                      </a:lnTo>
                      <a:lnTo>
                        <a:pt x="375" y="5"/>
                      </a:lnTo>
                      <a:lnTo>
                        <a:pt x="375" y="6"/>
                      </a:lnTo>
                      <a:lnTo>
                        <a:pt x="354" y="6"/>
                      </a:lnTo>
                      <a:lnTo>
                        <a:pt x="354" y="8"/>
                      </a:lnTo>
                      <a:lnTo>
                        <a:pt x="344" y="8"/>
                      </a:lnTo>
                      <a:lnTo>
                        <a:pt x="322" y="9"/>
                      </a:lnTo>
                      <a:lnTo>
                        <a:pt x="322" y="11"/>
                      </a:lnTo>
                      <a:lnTo>
                        <a:pt x="312" y="11"/>
                      </a:lnTo>
                      <a:lnTo>
                        <a:pt x="312" y="13"/>
                      </a:lnTo>
                      <a:lnTo>
                        <a:pt x="301" y="13"/>
                      </a:lnTo>
                      <a:lnTo>
                        <a:pt x="301" y="14"/>
                      </a:lnTo>
                      <a:lnTo>
                        <a:pt x="281" y="14"/>
                      </a:lnTo>
                      <a:lnTo>
                        <a:pt x="281" y="16"/>
                      </a:lnTo>
                      <a:lnTo>
                        <a:pt x="270" y="16"/>
                      </a:lnTo>
                      <a:lnTo>
                        <a:pt x="270" y="17"/>
                      </a:lnTo>
                      <a:lnTo>
                        <a:pt x="250" y="20"/>
                      </a:lnTo>
                      <a:lnTo>
                        <a:pt x="239" y="20"/>
                      </a:lnTo>
                      <a:lnTo>
                        <a:pt x="239" y="21"/>
                      </a:lnTo>
                      <a:lnTo>
                        <a:pt x="217" y="23"/>
                      </a:lnTo>
                      <a:lnTo>
                        <a:pt x="217" y="24"/>
                      </a:lnTo>
                      <a:lnTo>
                        <a:pt x="207" y="24"/>
                      </a:lnTo>
                      <a:lnTo>
                        <a:pt x="196" y="24"/>
                      </a:lnTo>
                      <a:lnTo>
                        <a:pt x="196" y="26"/>
                      </a:lnTo>
                      <a:lnTo>
                        <a:pt x="176" y="28"/>
                      </a:lnTo>
                      <a:lnTo>
                        <a:pt x="176" y="29"/>
                      </a:lnTo>
                      <a:lnTo>
                        <a:pt x="165" y="29"/>
                      </a:lnTo>
                      <a:lnTo>
                        <a:pt x="165" y="31"/>
                      </a:lnTo>
                      <a:lnTo>
                        <a:pt x="145" y="31"/>
                      </a:lnTo>
                      <a:lnTo>
                        <a:pt x="145" y="33"/>
                      </a:lnTo>
                      <a:lnTo>
                        <a:pt x="134" y="33"/>
                      </a:lnTo>
                      <a:lnTo>
                        <a:pt x="112" y="34"/>
                      </a:lnTo>
                      <a:lnTo>
                        <a:pt x="112" y="36"/>
                      </a:lnTo>
                      <a:lnTo>
                        <a:pt x="102" y="36"/>
                      </a:lnTo>
                      <a:lnTo>
                        <a:pt x="102" y="38"/>
                      </a:lnTo>
                      <a:lnTo>
                        <a:pt x="91" y="38"/>
                      </a:lnTo>
                      <a:lnTo>
                        <a:pt x="91" y="39"/>
                      </a:lnTo>
                      <a:lnTo>
                        <a:pt x="71" y="39"/>
                      </a:lnTo>
                      <a:lnTo>
                        <a:pt x="71" y="41"/>
                      </a:lnTo>
                      <a:lnTo>
                        <a:pt x="60" y="41"/>
                      </a:lnTo>
                      <a:lnTo>
                        <a:pt x="60" y="43"/>
                      </a:lnTo>
                      <a:lnTo>
                        <a:pt x="39" y="43"/>
                      </a:lnTo>
                      <a:lnTo>
                        <a:pt x="39" y="44"/>
                      </a:lnTo>
                      <a:lnTo>
                        <a:pt x="28" y="44"/>
                      </a:lnTo>
                      <a:lnTo>
                        <a:pt x="28" y="46"/>
                      </a:lnTo>
                      <a:lnTo>
                        <a:pt x="7" y="48"/>
                      </a:lnTo>
                      <a:lnTo>
                        <a:pt x="7" y="49"/>
                      </a:lnTo>
                      <a:lnTo>
                        <a:pt x="0" y="49"/>
                      </a:lnTo>
                      <a:lnTo>
                        <a:pt x="7" y="49"/>
                      </a:lnTo>
                      <a:lnTo>
                        <a:pt x="7" y="51"/>
                      </a:lnTo>
                      <a:lnTo>
                        <a:pt x="16" y="51"/>
                      </a:lnTo>
                      <a:lnTo>
                        <a:pt x="16" y="52"/>
                      </a:lnTo>
                      <a:lnTo>
                        <a:pt x="32" y="52"/>
                      </a:lnTo>
                      <a:lnTo>
                        <a:pt x="32" y="54"/>
                      </a:lnTo>
                      <a:lnTo>
                        <a:pt x="39" y="54"/>
                      </a:lnTo>
                      <a:lnTo>
                        <a:pt x="39" y="56"/>
                      </a:lnTo>
                      <a:lnTo>
                        <a:pt x="55" y="56"/>
                      </a:lnTo>
                      <a:lnTo>
                        <a:pt x="55" y="58"/>
                      </a:lnTo>
                      <a:lnTo>
                        <a:pt x="63" y="58"/>
                      </a:lnTo>
                      <a:lnTo>
                        <a:pt x="72" y="58"/>
                      </a:lnTo>
                      <a:lnTo>
                        <a:pt x="72" y="59"/>
                      </a:lnTo>
                      <a:lnTo>
                        <a:pt x="80" y="59"/>
                      </a:lnTo>
                      <a:lnTo>
                        <a:pt x="80" y="61"/>
                      </a:lnTo>
                      <a:lnTo>
                        <a:pt x="88" y="61"/>
                      </a:lnTo>
                      <a:lnTo>
                        <a:pt x="88" y="63"/>
                      </a:lnTo>
                      <a:lnTo>
                        <a:pt x="97" y="63"/>
                      </a:lnTo>
                      <a:lnTo>
                        <a:pt x="97" y="64"/>
                      </a:lnTo>
                      <a:lnTo>
                        <a:pt x="105" y="64"/>
                      </a:lnTo>
                      <a:lnTo>
                        <a:pt x="113" y="64"/>
                      </a:lnTo>
                      <a:lnTo>
                        <a:pt x="113" y="66"/>
                      </a:lnTo>
                      <a:lnTo>
                        <a:pt x="122" y="66"/>
                      </a:lnTo>
                      <a:lnTo>
                        <a:pt x="122" y="67"/>
                      </a:lnTo>
                      <a:lnTo>
                        <a:pt x="131" y="67"/>
                      </a:lnTo>
                      <a:lnTo>
                        <a:pt x="139" y="67"/>
                      </a:lnTo>
                      <a:lnTo>
                        <a:pt x="139" y="69"/>
                      </a:lnTo>
                      <a:lnTo>
                        <a:pt x="147" y="69"/>
                      </a:lnTo>
                      <a:lnTo>
                        <a:pt x="147" y="71"/>
                      </a:lnTo>
                      <a:lnTo>
                        <a:pt x="156" y="71"/>
                      </a:lnTo>
                      <a:lnTo>
                        <a:pt x="156" y="72"/>
                      </a:lnTo>
                      <a:lnTo>
                        <a:pt x="163" y="72"/>
                      </a:lnTo>
                      <a:lnTo>
                        <a:pt x="163" y="74"/>
                      </a:lnTo>
                      <a:lnTo>
                        <a:pt x="172" y="74"/>
                      </a:lnTo>
                      <a:lnTo>
                        <a:pt x="181" y="74"/>
                      </a:lnTo>
                      <a:lnTo>
                        <a:pt x="181" y="76"/>
                      </a:lnTo>
                      <a:lnTo>
                        <a:pt x="190" y="76"/>
                      </a:lnTo>
                      <a:lnTo>
                        <a:pt x="197" y="76"/>
                      </a:lnTo>
                      <a:lnTo>
                        <a:pt x="197" y="78"/>
                      </a:lnTo>
                      <a:lnTo>
                        <a:pt x="206" y="78"/>
                      </a:lnTo>
                      <a:lnTo>
                        <a:pt x="206" y="79"/>
                      </a:lnTo>
                      <a:lnTo>
                        <a:pt x="213" y="79"/>
                      </a:lnTo>
                      <a:lnTo>
                        <a:pt x="213" y="81"/>
                      </a:lnTo>
                      <a:lnTo>
                        <a:pt x="222" y="81"/>
                      </a:lnTo>
                      <a:lnTo>
                        <a:pt x="222" y="82"/>
                      </a:lnTo>
                      <a:lnTo>
                        <a:pt x="231" y="82"/>
                      </a:lnTo>
                      <a:lnTo>
                        <a:pt x="239" y="82"/>
                      </a:lnTo>
                      <a:lnTo>
                        <a:pt x="239" y="84"/>
                      </a:lnTo>
                      <a:lnTo>
                        <a:pt x="255" y="84"/>
                      </a:lnTo>
                      <a:lnTo>
                        <a:pt x="255" y="86"/>
                      </a:lnTo>
                      <a:lnTo>
                        <a:pt x="272" y="86"/>
                      </a:lnTo>
                      <a:lnTo>
                        <a:pt x="272" y="87"/>
                      </a:lnTo>
                      <a:lnTo>
                        <a:pt x="281" y="87"/>
                      </a:lnTo>
                      <a:lnTo>
                        <a:pt x="281" y="89"/>
                      </a:lnTo>
                      <a:lnTo>
                        <a:pt x="299" y="91"/>
                      </a:lnTo>
                      <a:lnTo>
                        <a:pt x="299" y="93"/>
                      </a:lnTo>
                      <a:lnTo>
                        <a:pt x="308" y="93"/>
                      </a:lnTo>
                      <a:lnTo>
                        <a:pt x="325" y="94"/>
                      </a:lnTo>
                      <a:lnTo>
                        <a:pt x="325" y="96"/>
                      </a:lnTo>
                      <a:lnTo>
                        <a:pt x="334" y="96"/>
                      </a:lnTo>
                      <a:lnTo>
                        <a:pt x="351" y="97"/>
                      </a:lnTo>
                      <a:lnTo>
                        <a:pt x="351" y="99"/>
                      </a:lnTo>
                      <a:lnTo>
                        <a:pt x="359" y="99"/>
                      </a:lnTo>
                      <a:lnTo>
                        <a:pt x="359" y="101"/>
                      </a:lnTo>
                      <a:lnTo>
                        <a:pt x="377" y="101"/>
                      </a:lnTo>
                      <a:lnTo>
                        <a:pt x="377" y="102"/>
                      </a:lnTo>
                      <a:lnTo>
                        <a:pt x="385" y="102"/>
                      </a:lnTo>
                      <a:lnTo>
                        <a:pt x="385" y="104"/>
                      </a:lnTo>
                      <a:lnTo>
                        <a:pt x="404" y="106"/>
                      </a:lnTo>
                      <a:lnTo>
                        <a:pt x="404" y="107"/>
                      </a:lnTo>
                      <a:lnTo>
                        <a:pt x="411" y="107"/>
                      </a:lnTo>
                      <a:lnTo>
                        <a:pt x="429" y="109"/>
                      </a:lnTo>
                      <a:lnTo>
                        <a:pt x="429" y="111"/>
                      </a:lnTo>
                      <a:lnTo>
                        <a:pt x="437" y="111"/>
                      </a:lnTo>
                      <a:lnTo>
                        <a:pt x="450" y="111"/>
                      </a:lnTo>
                      <a:lnTo>
                        <a:pt x="453" y="109"/>
                      </a:lnTo>
                      <a:lnTo>
                        <a:pt x="453" y="106"/>
                      </a:lnTo>
                      <a:lnTo>
                        <a:pt x="453" y="102"/>
                      </a:lnTo>
                      <a:lnTo>
                        <a:pt x="453" y="96"/>
                      </a:lnTo>
                      <a:lnTo>
                        <a:pt x="451" y="96"/>
                      </a:lnTo>
                      <a:lnTo>
                        <a:pt x="450" y="93"/>
                      </a:lnTo>
                      <a:lnTo>
                        <a:pt x="450" y="89"/>
                      </a:lnTo>
                      <a:lnTo>
                        <a:pt x="449" y="89"/>
                      </a:lnTo>
                      <a:lnTo>
                        <a:pt x="449" y="86"/>
                      </a:lnTo>
                      <a:lnTo>
                        <a:pt x="447" y="86"/>
                      </a:lnTo>
                      <a:lnTo>
                        <a:pt x="446" y="81"/>
                      </a:lnTo>
                      <a:lnTo>
                        <a:pt x="445" y="81"/>
                      </a:lnTo>
                      <a:lnTo>
                        <a:pt x="445" y="76"/>
                      </a:lnTo>
                      <a:lnTo>
                        <a:pt x="444" y="76"/>
                      </a:lnTo>
                      <a:lnTo>
                        <a:pt x="444" y="72"/>
                      </a:lnTo>
                      <a:lnTo>
                        <a:pt x="442" y="72"/>
                      </a:lnTo>
                      <a:lnTo>
                        <a:pt x="442" y="67"/>
                      </a:lnTo>
                      <a:lnTo>
                        <a:pt x="441" y="67"/>
                      </a:lnTo>
                      <a:lnTo>
                        <a:pt x="441" y="64"/>
                      </a:lnTo>
                      <a:lnTo>
                        <a:pt x="440" y="64"/>
                      </a:lnTo>
                      <a:lnTo>
                        <a:pt x="440" y="61"/>
                      </a:lnTo>
                      <a:lnTo>
                        <a:pt x="439" y="61"/>
                      </a:lnTo>
                      <a:lnTo>
                        <a:pt x="437" y="56"/>
                      </a:lnTo>
                      <a:lnTo>
                        <a:pt x="436" y="51"/>
                      </a:lnTo>
                      <a:lnTo>
                        <a:pt x="436" y="48"/>
                      </a:lnTo>
                      <a:lnTo>
                        <a:pt x="435" y="48"/>
                      </a:lnTo>
                      <a:lnTo>
                        <a:pt x="434" y="43"/>
                      </a:lnTo>
                      <a:lnTo>
                        <a:pt x="433" y="43"/>
                      </a:lnTo>
                      <a:lnTo>
                        <a:pt x="433" y="39"/>
                      </a:lnTo>
                      <a:lnTo>
                        <a:pt x="431" y="39"/>
                      </a:lnTo>
                      <a:lnTo>
                        <a:pt x="431" y="34"/>
                      </a:lnTo>
                      <a:lnTo>
                        <a:pt x="431" y="31"/>
                      </a:lnTo>
                      <a:lnTo>
                        <a:pt x="430" y="31"/>
                      </a:lnTo>
                      <a:lnTo>
                        <a:pt x="430" y="29"/>
                      </a:lnTo>
                      <a:lnTo>
                        <a:pt x="429" y="29"/>
                      </a:lnTo>
                      <a:lnTo>
                        <a:pt x="429" y="24"/>
                      </a:lnTo>
                      <a:lnTo>
                        <a:pt x="429" y="23"/>
                      </a:lnTo>
                      <a:lnTo>
                        <a:pt x="428" y="23"/>
                      </a:lnTo>
                      <a:lnTo>
                        <a:pt x="426" y="14"/>
                      </a:lnTo>
                      <a:lnTo>
                        <a:pt x="425" y="14"/>
                      </a:lnTo>
                      <a:lnTo>
                        <a:pt x="425" y="13"/>
                      </a:lnTo>
                      <a:lnTo>
                        <a:pt x="424" y="13"/>
                      </a:lnTo>
                      <a:lnTo>
                        <a:pt x="424" y="8"/>
                      </a:lnTo>
                      <a:lnTo>
                        <a:pt x="424" y="6"/>
                      </a:lnTo>
                      <a:lnTo>
                        <a:pt x="423" y="6"/>
                      </a:lnTo>
                      <a:lnTo>
                        <a:pt x="421" y="0"/>
                      </a:lnTo>
                      <a:lnTo>
                        <a:pt x="418" y="0"/>
                      </a:lnTo>
                    </a:path>
                  </a:pathLst>
                </a:custGeom>
                <a:solidFill>
                  <a:srgbClr val="B3ABAB"/>
                </a:solidFill>
                <a:ln w="9525" cap="rnd">
                  <a:noFill/>
                  <a:round/>
                  <a:headEnd/>
                  <a:tailEnd/>
                </a:ln>
                <a:effectLst/>
              </p:spPr>
              <p:txBody>
                <a:bodyPr/>
                <a:lstStyle/>
                <a:p>
                  <a:endParaRPr lang="en-US"/>
                </a:p>
              </p:txBody>
            </p:sp>
            <p:sp>
              <p:nvSpPr>
                <p:cNvPr id="529536" name="Freeform 128"/>
                <p:cNvSpPr>
                  <a:spLocks/>
                </p:cNvSpPr>
                <p:nvPr/>
              </p:nvSpPr>
              <p:spPr bwMode="auto">
                <a:xfrm>
                  <a:off x="5022" y="3133"/>
                  <a:ext cx="91" cy="119"/>
                </a:xfrm>
                <a:custGeom>
                  <a:avLst/>
                  <a:gdLst/>
                  <a:ahLst/>
                  <a:cxnLst>
                    <a:cxn ang="0">
                      <a:pos x="60" y="3"/>
                    </a:cxn>
                    <a:cxn ang="0">
                      <a:pos x="18" y="6"/>
                    </a:cxn>
                    <a:cxn ang="0">
                      <a:pos x="8" y="9"/>
                    </a:cxn>
                    <a:cxn ang="0">
                      <a:pos x="1" y="16"/>
                    </a:cxn>
                    <a:cxn ang="0">
                      <a:pos x="3" y="26"/>
                    </a:cxn>
                    <a:cxn ang="0">
                      <a:pos x="6" y="31"/>
                    </a:cxn>
                    <a:cxn ang="0">
                      <a:pos x="7" y="38"/>
                    </a:cxn>
                    <a:cxn ang="0">
                      <a:pos x="8" y="43"/>
                    </a:cxn>
                    <a:cxn ang="0">
                      <a:pos x="11" y="53"/>
                    </a:cxn>
                    <a:cxn ang="0">
                      <a:pos x="14" y="58"/>
                    </a:cxn>
                    <a:cxn ang="0">
                      <a:pos x="17" y="66"/>
                    </a:cxn>
                    <a:cxn ang="0">
                      <a:pos x="18" y="74"/>
                    </a:cxn>
                    <a:cxn ang="0">
                      <a:pos x="21" y="78"/>
                    </a:cxn>
                    <a:cxn ang="0">
                      <a:pos x="25" y="88"/>
                    </a:cxn>
                    <a:cxn ang="0">
                      <a:pos x="26" y="93"/>
                    </a:cxn>
                    <a:cxn ang="0">
                      <a:pos x="29" y="103"/>
                    </a:cxn>
                    <a:cxn ang="0">
                      <a:pos x="31" y="106"/>
                    </a:cxn>
                    <a:cxn ang="0">
                      <a:pos x="36" y="116"/>
                    </a:cxn>
                    <a:cxn ang="0">
                      <a:pos x="45" y="114"/>
                    </a:cxn>
                    <a:cxn ang="0">
                      <a:pos x="46" y="108"/>
                    </a:cxn>
                    <a:cxn ang="0">
                      <a:pos x="47" y="103"/>
                    </a:cxn>
                    <a:cxn ang="0">
                      <a:pos x="50" y="101"/>
                    </a:cxn>
                    <a:cxn ang="0">
                      <a:pos x="51" y="96"/>
                    </a:cxn>
                    <a:cxn ang="0">
                      <a:pos x="53" y="91"/>
                    </a:cxn>
                    <a:cxn ang="0">
                      <a:pos x="55" y="85"/>
                    </a:cxn>
                    <a:cxn ang="0">
                      <a:pos x="58" y="82"/>
                    </a:cxn>
                    <a:cxn ang="0">
                      <a:pos x="59" y="78"/>
                    </a:cxn>
                    <a:cxn ang="0">
                      <a:pos x="60" y="73"/>
                    </a:cxn>
                    <a:cxn ang="0">
                      <a:pos x="62" y="68"/>
                    </a:cxn>
                    <a:cxn ang="0">
                      <a:pos x="66" y="64"/>
                    </a:cxn>
                    <a:cxn ang="0">
                      <a:pos x="67" y="59"/>
                    </a:cxn>
                    <a:cxn ang="0">
                      <a:pos x="68" y="55"/>
                    </a:cxn>
                    <a:cxn ang="0">
                      <a:pos x="69" y="49"/>
                    </a:cxn>
                    <a:cxn ang="0">
                      <a:pos x="72" y="46"/>
                    </a:cxn>
                    <a:cxn ang="0">
                      <a:pos x="74" y="40"/>
                    </a:cxn>
                    <a:cxn ang="0">
                      <a:pos x="75" y="36"/>
                    </a:cxn>
                    <a:cxn ang="0">
                      <a:pos x="77" y="31"/>
                    </a:cxn>
                    <a:cxn ang="0">
                      <a:pos x="79" y="28"/>
                    </a:cxn>
                    <a:cxn ang="0">
                      <a:pos x="80" y="23"/>
                    </a:cxn>
                    <a:cxn ang="0">
                      <a:pos x="83" y="16"/>
                    </a:cxn>
                    <a:cxn ang="0">
                      <a:pos x="84" y="13"/>
                    </a:cxn>
                    <a:cxn ang="0">
                      <a:pos x="87" y="9"/>
                    </a:cxn>
                    <a:cxn ang="0">
                      <a:pos x="88" y="5"/>
                    </a:cxn>
                    <a:cxn ang="0">
                      <a:pos x="90" y="0"/>
                    </a:cxn>
                  </a:cxnLst>
                  <a:rect l="0" t="0" r="r" b="b"/>
                  <a:pathLst>
                    <a:path w="91" h="119">
                      <a:moveTo>
                        <a:pt x="80" y="0"/>
                      </a:moveTo>
                      <a:lnTo>
                        <a:pt x="80" y="1"/>
                      </a:lnTo>
                      <a:lnTo>
                        <a:pt x="60" y="3"/>
                      </a:lnTo>
                      <a:lnTo>
                        <a:pt x="40" y="5"/>
                      </a:lnTo>
                      <a:lnTo>
                        <a:pt x="40" y="6"/>
                      </a:lnTo>
                      <a:lnTo>
                        <a:pt x="18" y="6"/>
                      </a:lnTo>
                      <a:lnTo>
                        <a:pt x="18" y="8"/>
                      </a:lnTo>
                      <a:lnTo>
                        <a:pt x="8" y="8"/>
                      </a:lnTo>
                      <a:lnTo>
                        <a:pt x="8" y="9"/>
                      </a:lnTo>
                      <a:lnTo>
                        <a:pt x="0" y="9"/>
                      </a:lnTo>
                      <a:lnTo>
                        <a:pt x="1" y="14"/>
                      </a:lnTo>
                      <a:lnTo>
                        <a:pt x="1" y="16"/>
                      </a:lnTo>
                      <a:lnTo>
                        <a:pt x="2" y="16"/>
                      </a:lnTo>
                      <a:lnTo>
                        <a:pt x="3" y="24"/>
                      </a:lnTo>
                      <a:lnTo>
                        <a:pt x="3" y="26"/>
                      </a:lnTo>
                      <a:lnTo>
                        <a:pt x="5" y="26"/>
                      </a:lnTo>
                      <a:lnTo>
                        <a:pt x="5" y="31"/>
                      </a:lnTo>
                      <a:lnTo>
                        <a:pt x="6" y="31"/>
                      </a:lnTo>
                      <a:lnTo>
                        <a:pt x="6" y="33"/>
                      </a:lnTo>
                      <a:lnTo>
                        <a:pt x="7" y="33"/>
                      </a:lnTo>
                      <a:lnTo>
                        <a:pt x="7" y="38"/>
                      </a:lnTo>
                      <a:lnTo>
                        <a:pt x="8" y="38"/>
                      </a:lnTo>
                      <a:lnTo>
                        <a:pt x="8" y="40"/>
                      </a:lnTo>
                      <a:lnTo>
                        <a:pt x="8" y="43"/>
                      </a:lnTo>
                      <a:lnTo>
                        <a:pt x="9" y="43"/>
                      </a:lnTo>
                      <a:lnTo>
                        <a:pt x="9" y="48"/>
                      </a:lnTo>
                      <a:lnTo>
                        <a:pt x="11" y="53"/>
                      </a:lnTo>
                      <a:lnTo>
                        <a:pt x="12" y="53"/>
                      </a:lnTo>
                      <a:lnTo>
                        <a:pt x="13" y="58"/>
                      </a:lnTo>
                      <a:lnTo>
                        <a:pt x="14" y="58"/>
                      </a:lnTo>
                      <a:lnTo>
                        <a:pt x="14" y="61"/>
                      </a:lnTo>
                      <a:lnTo>
                        <a:pt x="16" y="66"/>
                      </a:lnTo>
                      <a:lnTo>
                        <a:pt x="17" y="66"/>
                      </a:lnTo>
                      <a:lnTo>
                        <a:pt x="17" y="71"/>
                      </a:lnTo>
                      <a:lnTo>
                        <a:pt x="18" y="71"/>
                      </a:lnTo>
                      <a:lnTo>
                        <a:pt x="18" y="74"/>
                      </a:lnTo>
                      <a:lnTo>
                        <a:pt x="20" y="74"/>
                      </a:lnTo>
                      <a:lnTo>
                        <a:pt x="20" y="78"/>
                      </a:lnTo>
                      <a:lnTo>
                        <a:pt x="21" y="78"/>
                      </a:lnTo>
                      <a:lnTo>
                        <a:pt x="22" y="82"/>
                      </a:lnTo>
                      <a:lnTo>
                        <a:pt x="23" y="88"/>
                      </a:lnTo>
                      <a:lnTo>
                        <a:pt x="25" y="88"/>
                      </a:lnTo>
                      <a:lnTo>
                        <a:pt x="25" y="89"/>
                      </a:lnTo>
                      <a:lnTo>
                        <a:pt x="25" y="93"/>
                      </a:lnTo>
                      <a:lnTo>
                        <a:pt x="26" y="93"/>
                      </a:lnTo>
                      <a:lnTo>
                        <a:pt x="27" y="99"/>
                      </a:lnTo>
                      <a:lnTo>
                        <a:pt x="29" y="99"/>
                      </a:lnTo>
                      <a:lnTo>
                        <a:pt x="29" y="103"/>
                      </a:lnTo>
                      <a:lnTo>
                        <a:pt x="30" y="103"/>
                      </a:lnTo>
                      <a:lnTo>
                        <a:pt x="30" y="106"/>
                      </a:lnTo>
                      <a:lnTo>
                        <a:pt x="31" y="106"/>
                      </a:lnTo>
                      <a:lnTo>
                        <a:pt x="31" y="109"/>
                      </a:lnTo>
                      <a:lnTo>
                        <a:pt x="33" y="109"/>
                      </a:lnTo>
                      <a:lnTo>
                        <a:pt x="36" y="116"/>
                      </a:lnTo>
                      <a:lnTo>
                        <a:pt x="42" y="118"/>
                      </a:lnTo>
                      <a:lnTo>
                        <a:pt x="42" y="116"/>
                      </a:lnTo>
                      <a:lnTo>
                        <a:pt x="45" y="114"/>
                      </a:lnTo>
                      <a:lnTo>
                        <a:pt x="45" y="111"/>
                      </a:lnTo>
                      <a:lnTo>
                        <a:pt x="46" y="111"/>
                      </a:lnTo>
                      <a:lnTo>
                        <a:pt x="46" y="108"/>
                      </a:lnTo>
                      <a:lnTo>
                        <a:pt x="47" y="108"/>
                      </a:lnTo>
                      <a:lnTo>
                        <a:pt x="47" y="106"/>
                      </a:lnTo>
                      <a:lnTo>
                        <a:pt x="47" y="103"/>
                      </a:lnTo>
                      <a:lnTo>
                        <a:pt x="49" y="103"/>
                      </a:lnTo>
                      <a:lnTo>
                        <a:pt x="49" y="101"/>
                      </a:lnTo>
                      <a:lnTo>
                        <a:pt x="50" y="101"/>
                      </a:lnTo>
                      <a:lnTo>
                        <a:pt x="50" y="99"/>
                      </a:lnTo>
                      <a:lnTo>
                        <a:pt x="50" y="96"/>
                      </a:lnTo>
                      <a:lnTo>
                        <a:pt x="51" y="96"/>
                      </a:lnTo>
                      <a:lnTo>
                        <a:pt x="51" y="93"/>
                      </a:lnTo>
                      <a:lnTo>
                        <a:pt x="53" y="93"/>
                      </a:lnTo>
                      <a:lnTo>
                        <a:pt x="53" y="91"/>
                      </a:lnTo>
                      <a:lnTo>
                        <a:pt x="55" y="89"/>
                      </a:lnTo>
                      <a:lnTo>
                        <a:pt x="55" y="88"/>
                      </a:lnTo>
                      <a:lnTo>
                        <a:pt x="55" y="85"/>
                      </a:lnTo>
                      <a:lnTo>
                        <a:pt x="56" y="85"/>
                      </a:lnTo>
                      <a:lnTo>
                        <a:pt x="56" y="82"/>
                      </a:lnTo>
                      <a:lnTo>
                        <a:pt x="58" y="82"/>
                      </a:lnTo>
                      <a:lnTo>
                        <a:pt x="58" y="81"/>
                      </a:lnTo>
                      <a:lnTo>
                        <a:pt x="59" y="81"/>
                      </a:lnTo>
                      <a:lnTo>
                        <a:pt x="59" y="78"/>
                      </a:lnTo>
                      <a:lnTo>
                        <a:pt x="59" y="74"/>
                      </a:lnTo>
                      <a:lnTo>
                        <a:pt x="60" y="74"/>
                      </a:lnTo>
                      <a:lnTo>
                        <a:pt x="60" y="73"/>
                      </a:lnTo>
                      <a:lnTo>
                        <a:pt x="62" y="73"/>
                      </a:lnTo>
                      <a:lnTo>
                        <a:pt x="62" y="71"/>
                      </a:lnTo>
                      <a:lnTo>
                        <a:pt x="62" y="68"/>
                      </a:lnTo>
                      <a:lnTo>
                        <a:pt x="64" y="66"/>
                      </a:lnTo>
                      <a:lnTo>
                        <a:pt x="64" y="64"/>
                      </a:lnTo>
                      <a:lnTo>
                        <a:pt x="66" y="64"/>
                      </a:lnTo>
                      <a:lnTo>
                        <a:pt x="66" y="61"/>
                      </a:lnTo>
                      <a:lnTo>
                        <a:pt x="67" y="61"/>
                      </a:lnTo>
                      <a:lnTo>
                        <a:pt x="67" y="59"/>
                      </a:lnTo>
                      <a:lnTo>
                        <a:pt x="67" y="56"/>
                      </a:lnTo>
                      <a:lnTo>
                        <a:pt x="68" y="56"/>
                      </a:lnTo>
                      <a:lnTo>
                        <a:pt x="68" y="55"/>
                      </a:lnTo>
                      <a:lnTo>
                        <a:pt x="69" y="55"/>
                      </a:lnTo>
                      <a:lnTo>
                        <a:pt x="69" y="51"/>
                      </a:lnTo>
                      <a:lnTo>
                        <a:pt x="69" y="49"/>
                      </a:lnTo>
                      <a:lnTo>
                        <a:pt x="70" y="49"/>
                      </a:lnTo>
                      <a:lnTo>
                        <a:pt x="70" y="46"/>
                      </a:lnTo>
                      <a:lnTo>
                        <a:pt x="72" y="46"/>
                      </a:lnTo>
                      <a:lnTo>
                        <a:pt x="72" y="44"/>
                      </a:lnTo>
                      <a:lnTo>
                        <a:pt x="74" y="43"/>
                      </a:lnTo>
                      <a:lnTo>
                        <a:pt x="74" y="40"/>
                      </a:lnTo>
                      <a:lnTo>
                        <a:pt x="74" y="38"/>
                      </a:lnTo>
                      <a:lnTo>
                        <a:pt x="75" y="38"/>
                      </a:lnTo>
                      <a:lnTo>
                        <a:pt x="75" y="36"/>
                      </a:lnTo>
                      <a:lnTo>
                        <a:pt x="75" y="33"/>
                      </a:lnTo>
                      <a:lnTo>
                        <a:pt x="77" y="33"/>
                      </a:lnTo>
                      <a:lnTo>
                        <a:pt x="77" y="31"/>
                      </a:lnTo>
                      <a:lnTo>
                        <a:pt x="78" y="31"/>
                      </a:lnTo>
                      <a:lnTo>
                        <a:pt x="78" y="28"/>
                      </a:lnTo>
                      <a:lnTo>
                        <a:pt x="79" y="28"/>
                      </a:lnTo>
                      <a:lnTo>
                        <a:pt x="79" y="26"/>
                      </a:lnTo>
                      <a:lnTo>
                        <a:pt x="80" y="26"/>
                      </a:lnTo>
                      <a:lnTo>
                        <a:pt x="80" y="23"/>
                      </a:lnTo>
                      <a:lnTo>
                        <a:pt x="80" y="21"/>
                      </a:lnTo>
                      <a:lnTo>
                        <a:pt x="83" y="20"/>
                      </a:lnTo>
                      <a:lnTo>
                        <a:pt x="83" y="16"/>
                      </a:lnTo>
                      <a:lnTo>
                        <a:pt x="83" y="14"/>
                      </a:lnTo>
                      <a:lnTo>
                        <a:pt x="84" y="14"/>
                      </a:lnTo>
                      <a:lnTo>
                        <a:pt x="84" y="13"/>
                      </a:lnTo>
                      <a:lnTo>
                        <a:pt x="86" y="13"/>
                      </a:lnTo>
                      <a:lnTo>
                        <a:pt x="86" y="9"/>
                      </a:lnTo>
                      <a:lnTo>
                        <a:pt x="87" y="9"/>
                      </a:lnTo>
                      <a:lnTo>
                        <a:pt x="87" y="6"/>
                      </a:lnTo>
                      <a:lnTo>
                        <a:pt x="88" y="6"/>
                      </a:lnTo>
                      <a:lnTo>
                        <a:pt x="88" y="5"/>
                      </a:lnTo>
                      <a:lnTo>
                        <a:pt x="88" y="3"/>
                      </a:lnTo>
                      <a:lnTo>
                        <a:pt x="90" y="3"/>
                      </a:lnTo>
                      <a:lnTo>
                        <a:pt x="90" y="0"/>
                      </a:lnTo>
                      <a:lnTo>
                        <a:pt x="80" y="0"/>
                      </a:lnTo>
                    </a:path>
                  </a:pathLst>
                </a:custGeom>
                <a:solidFill>
                  <a:srgbClr val="DEDEDE"/>
                </a:solidFill>
                <a:ln w="9525" cap="rnd">
                  <a:noFill/>
                  <a:round/>
                  <a:headEnd/>
                  <a:tailEnd/>
                </a:ln>
                <a:effectLst/>
              </p:spPr>
              <p:txBody>
                <a:bodyPr/>
                <a:lstStyle/>
                <a:p>
                  <a:endParaRPr lang="en-US"/>
                </a:p>
              </p:txBody>
            </p:sp>
            <p:grpSp>
              <p:nvGrpSpPr>
                <p:cNvPr id="15" name="Group 129"/>
                <p:cNvGrpSpPr>
                  <a:grpSpLocks/>
                </p:cNvGrpSpPr>
                <p:nvPr/>
              </p:nvGrpSpPr>
              <p:grpSpPr bwMode="auto">
                <a:xfrm>
                  <a:off x="4272" y="2867"/>
                  <a:ext cx="893" cy="352"/>
                  <a:chOff x="4272" y="2867"/>
                  <a:chExt cx="893" cy="352"/>
                </a:xfrm>
              </p:grpSpPr>
              <p:sp>
                <p:nvSpPr>
                  <p:cNvPr id="529538" name="Freeform 130"/>
                  <p:cNvSpPr>
                    <a:spLocks/>
                  </p:cNvSpPr>
                  <p:nvPr/>
                </p:nvSpPr>
                <p:spPr bwMode="auto">
                  <a:xfrm>
                    <a:off x="4272" y="3018"/>
                    <a:ext cx="750" cy="171"/>
                  </a:xfrm>
                  <a:custGeom>
                    <a:avLst/>
                    <a:gdLst/>
                    <a:ahLst/>
                    <a:cxnLst>
                      <a:cxn ang="0">
                        <a:pos x="709" y="3"/>
                      </a:cxn>
                      <a:cxn ang="0">
                        <a:pos x="658" y="8"/>
                      </a:cxn>
                      <a:cxn ang="0">
                        <a:pos x="637" y="12"/>
                      </a:cxn>
                      <a:cxn ang="0">
                        <a:pos x="578" y="19"/>
                      </a:cxn>
                      <a:cxn ang="0">
                        <a:pos x="548" y="23"/>
                      </a:cxn>
                      <a:cxn ang="0">
                        <a:pos x="507" y="27"/>
                      </a:cxn>
                      <a:cxn ang="0">
                        <a:pos x="468" y="32"/>
                      </a:cxn>
                      <a:cxn ang="0">
                        <a:pos x="437" y="37"/>
                      </a:cxn>
                      <a:cxn ang="0">
                        <a:pos x="397" y="43"/>
                      </a:cxn>
                      <a:cxn ang="0">
                        <a:pos x="357" y="46"/>
                      </a:cxn>
                      <a:cxn ang="0">
                        <a:pos x="327" y="49"/>
                      </a:cxn>
                      <a:cxn ang="0">
                        <a:pos x="297" y="54"/>
                      </a:cxn>
                      <a:cxn ang="0">
                        <a:pos x="246" y="60"/>
                      </a:cxn>
                      <a:cxn ang="0">
                        <a:pos x="208" y="66"/>
                      </a:cxn>
                      <a:cxn ang="0">
                        <a:pos x="187" y="70"/>
                      </a:cxn>
                      <a:cxn ang="0">
                        <a:pos x="126" y="75"/>
                      </a:cxn>
                      <a:cxn ang="0">
                        <a:pos x="96" y="80"/>
                      </a:cxn>
                      <a:cxn ang="0">
                        <a:pos x="56" y="83"/>
                      </a:cxn>
                      <a:cxn ang="0">
                        <a:pos x="16" y="89"/>
                      </a:cxn>
                      <a:cxn ang="0">
                        <a:pos x="1" y="92"/>
                      </a:cxn>
                      <a:cxn ang="0">
                        <a:pos x="1" y="103"/>
                      </a:cxn>
                      <a:cxn ang="0">
                        <a:pos x="2" y="113"/>
                      </a:cxn>
                      <a:cxn ang="0">
                        <a:pos x="13" y="116"/>
                      </a:cxn>
                      <a:cxn ang="0">
                        <a:pos x="44" y="120"/>
                      </a:cxn>
                      <a:cxn ang="0">
                        <a:pos x="68" y="125"/>
                      </a:cxn>
                      <a:cxn ang="0">
                        <a:pos x="91" y="128"/>
                      </a:cxn>
                      <a:cxn ang="0">
                        <a:pos x="107" y="132"/>
                      </a:cxn>
                      <a:cxn ang="0">
                        <a:pos x="146" y="137"/>
                      </a:cxn>
                      <a:cxn ang="0">
                        <a:pos x="169" y="142"/>
                      </a:cxn>
                      <a:cxn ang="0">
                        <a:pos x="193" y="146"/>
                      </a:cxn>
                      <a:cxn ang="0">
                        <a:pos x="209" y="149"/>
                      </a:cxn>
                      <a:cxn ang="0">
                        <a:pos x="247" y="153"/>
                      </a:cxn>
                      <a:cxn ang="0">
                        <a:pos x="270" y="157"/>
                      </a:cxn>
                      <a:cxn ang="0">
                        <a:pos x="294" y="163"/>
                      </a:cxn>
                      <a:cxn ang="0">
                        <a:pos x="326" y="166"/>
                      </a:cxn>
                      <a:cxn ang="0">
                        <a:pos x="349" y="170"/>
                      </a:cxn>
                      <a:cxn ang="0">
                        <a:pos x="380" y="164"/>
                      </a:cxn>
                      <a:cxn ang="0">
                        <a:pos x="430" y="159"/>
                      </a:cxn>
                      <a:cxn ang="0">
                        <a:pos x="461" y="154"/>
                      </a:cxn>
                      <a:cxn ang="0">
                        <a:pos x="501" y="150"/>
                      </a:cxn>
                      <a:cxn ang="0">
                        <a:pos x="531" y="146"/>
                      </a:cxn>
                      <a:cxn ang="0">
                        <a:pos x="563" y="142"/>
                      </a:cxn>
                      <a:cxn ang="0">
                        <a:pos x="583" y="139"/>
                      </a:cxn>
                      <a:cxn ang="0">
                        <a:pos x="613" y="135"/>
                      </a:cxn>
                      <a:cxn ang="0">
                        <a:pos x="664" y="130"/>
                      </a:cxn>
                      <a:cxn ang="0">
                        <a:pos x="683" y="126"/>
                      </a:cxn>
                      <a:cxn ang="0">
                        <a:pos x="734" y="121"/>
                      </a:cxn>
                      <a:cxn ang="0">
                        <a:pos x="749" y="118"/>
                      </a:cxn>
                      <a:cxn ang="0">
                        <a:pos x="745" y="101"/>
                      </a:cxn>
                      <a:cxn ang="0">
                        <a:pos x="743" y="94"/>
                      </a:cxn>
                      <a:cxn ang="0">
                        <a:pos x="740" y="82"/>
                      </a:cxn>
                      <a:cxn ang="0">
                        <a:pos x="738" y="75"/>
                      </a:cxn>
                      <a:cxn ang="0">
                        <a:pos x="733" y="60"/>
                      </a:cxn>
                      <a:cxn ang="0">
                        <a:pos x="729" y="43"/>
                      </a:cxn>
                      <a:cxn ang="0">
                        <a:pos x="727" y="29"/>
                      </a:cxn>
                      <a:cxn ang="0">
                        <a:pos x="725" y="19"/>
                      </a:cxn>
                      <a:cxn ang="0">
                        <a:pos x="721" y="5"/>
                      </a:cxn>
                    </a:cxnLst>
                    <a:rect l="0" t="0" r="r" b="b"/>
                    <a:pathLst>
                      <a:path w="750" h="171">
                        <a:moveTo>
                          <a:pt x="719" y="0"/>
                        </a:moveTo>
                        <a:lnTo>
                          <a:pt x="719" y="1"/>
                        </a:lnTo>
                        <a:lnTo>
                          <a:pt x="709" y="1"/>
                        </a:lnTo>
                        <a:lnTo>
                          <a:pt x="709" y="3"/>
                        </a:lnTo>
                        <a:lnTo>
                          <a:pt x="698" y="3"/>
                        </a:lnTo>
                        <a:lnTo>
                          <a:pt x="677" y="5"/>
                        </a:lnTo>
                        <a:lnTo>
                          <a:pt x="677" y="6"/>
                        </a:lnTo>
                        <a:lnTo>
                          <a:pt x="658" y="8"/>
                        </a:lnTo>
                        <a:lnTo>
                          <a:pt x="658" y="10"/>
                        </a:lnTo>
                        <a:lnTo>
                          <a:pt x="648" y="10"/>
                        </a:lnTo>
                        <a:lnTo>
                          <a:pt x="637" y="10"/>
                        </a:lnTo>
                        <a:lnTo>
                          <a:pt x="637" y="12"/>
                        </a:lnTo>
                        <a:lnTo>
                          <a:pt x="618" y="13"/>
                        </a:lnTo>
                        <a:lnTo>
                          <a:pt x="598" y="15"/>
                        </a:lnTo>
                        <a:lnTo>
                          <a:pt x="598" y="17"/>
                        </a:lnTo>
                        <a:lnTo>
                          <a:pt x="578" y="19"/>
                        </a:lnTo>
                        <a:lnTo>
                          <a:pt x="567" y="19"/>
                        </a:lnTo>
                        <a:lnTo>
                          <a:pt x="567" y="20"/>
                        </a:lnTo>
                        <a:lnTo>
                          <a:pt x="548" y="22"/>
                        </a:lnTo>
                        <a:lnTo>
                          <a:pt x="548" y="23"/>
                        </a:lnTo>
                        <a:lnTo>
                          <a:pt x="527" y="26"/>
                        </a:lnTo>
                        <a:lnTo>
                          <a:pt x="518" y="26"/>
                        </a:lnTo>
                        <a:lnTo>
                          <a:pt x="518" y="27"/>
                        </a:lnTo>
                        <a:lnTo>
                          <a:pt x="507" y="27"/>
                        </a:lnTo>
                        <a:lnTo>
                          <a:pt x="507" y="29"/>
                        </a:lnTo>
                        <a:lnTo>
                          <a:pt x="488" y="29"/>
                        </a:lnTo>
                        <a:lnTo>
                          <a:pt x="488" y="30"/>
                        </a:lnTo>
                        <a:lnTo>
                          <a:pt x="468" y="32"/>
                        </a:lnTo>
                        <a:lnTo>
                          <a:pt x="468" y="34"/>
                        </a:lnTo>
                        <a:lnTo>
                          <a:pt x="448" y="36"/>
                        </a:lnTo>
                        <a:lnTo>
                          <a:pt x="437" y="36"/>
                        </a:lnTo>
                        <a:lnTo>
                          <a:pt x="437" y="37"/>
                        </a:lnTo>
                        <a:lnTo>
                          <a:pt x="417" y="37"/>
                        </a:lnTo>
                        <a:lnTo>
                          <a:pt x="417" y="39"/>
                        </a:lnTo>
                        <a:lnTo>
                          <a:pt x="397" y="41"/>
                        </a:lnTo>
                        <a:lnTo>
                          <a:pt x="397" y="43"/>
                        </a:lnTo>
                        <a:lnTo>
                          <a:pt x="387" y="43"/>
                        </a:lnTo>
                        <a:lnTo>
                          <a:pt x="387" y="44"/>
                        </a:lnTo>
                        <a:lnTo>
                          <a:pt x="377" y="44"/>
                        </a:lnTo>
                        <a:lnTo>
                          <a:pt x="357" y="46"/>
                        </a:lnTo>
                        <a:lnTo>
                          <a:pt x="357" y="47"/>
                        </a:lnTo>
                        <a:lnTo>
                          <a:pt x="338" y="47"/>
                        </a:lnTo>
                        <a:lnTo>
                          <a:pt x="338" y="49"/>
                        </a:lnTo>
                        <a:lnTo>
                          <a:pt x="327" y="49"/>
                        </a:lnTo>
                        <a:lnTo>
                          <a:pt x="327" y="51"/>
                        </a:lnTo>
                        <a:lnTo>
                          <a:pt x="317" y="51"/>
                        </a:lnTo>
                        <a:lnTo>
                          <a:pt x="317" y="53"/>
                        </a:lnTo>
                        <a:lnTo>
                          <a:pt x="297" y="54"/>
                        </a:lnTo>
                        <a:lnTo>
                          <a:pt x="277" y="56"/>
                        </a:lnTo>
                        <a:lnTo>
                          <a:pt x="277" y="58"/>
                        </a:lnTo>
                        <a:lnTo>
                          <a:pt x="257" y="60"/>
                        </a:lnTo>
                        <a:lnTo>
                          <a:pt x="246" y="60"/>
                        </a:lnTo>
                        <a:lnTo>
                          <a:pt x="246" y="61"/>
                        </a:lnTo>
                        <a:lnTo>
                          <a:pt x="227" y="63"/>
                        </a:lnTo>
                        <a:lnTo>
                          <a:pt x="208" y="65"/>
                        </a:lnTo>
                        <a:lnTo>
                          <a:pt x="208" y="66"/>
                        </a:lnTo>
                        <a:lnTo>
                          <a:pt x="198" y="66"/>
                        </a:lnTo>
                        <a:lnTo>
                          <a:pt x="198" y="68"/>
                        </a:lnTo>
                        <a:lnTo>
                          <a:pt x="187" y="68"/>
                        </a:lnTo>
                        <a:lnTo>
                          <a:pt x="187" y="70"/>
                        </a:lnTo>
                        <a:lnTo>
                          <a:pt x="166" y="70"/>
                        </a:lnTo>
                        <a:lnTo>
                          <a:pt x="166" y="72"/>
                        </a:lnTo>
                        <a:lnTo>
                          <a:pt x="147" y="73"/>
                        </a:lnTo>
                        <a:lnTo>
                          <a:pt x="126" y="75"/>
                        </a:lnTo>
                        <a:lnTo>
                          <a:pt x="126" y="77"/>
                        </a:lnTo>
                        <a:lnTo>
                          <a:pt x="117" y="77"/>
                        </a:lnTo>
                        <a:lnTo>
                          <a:pt x="117" y="79"/>
                        </a:lnTo>
                        <a:lnTo>
                          <a:pt x="96" y="80"/>
                        </a:lnTo>
                        <a:lnTo>
                          <a:pt x="77" y="82"/>
                        </a:lnTo>
                        <a:lnTo>
                          <a:pt x="67" y="82"/>
                        </a:lnTo>
                        <a:lnTo>
                          <a:pt x="67" y="83"/>
                        </a:lnTo>
                        <a:lnTo>
                          <a:pt x="56" y="83"/>
                        </a:lnTo>
                        <a:lnTo>
                          <a:pt x="56" y="86"/>
                        </a:lnTo>
                        <a:lnTo>
                          <a:pt x="37" y="87"/>
                        </a:lnTo>
                        <a:lnTo>
                          <a:pt x="37" y="89"/>
                        </a:lnTo>
                        <a:lnTo>
                          <a:pt x="16" y="89"/>
                        </a:lnTo>
                        <a:lnTo>
                          <a:pt x="16" y="90"/>
                        </a:lnTo>
                        <a:lnTo>
                          <a:pt x="7" y="90"/>
                        </a:lnTo>
                        <a:lnTo>
                          <a:pt x="7" y="92"/>
                        </a:lnTo>
                        <a:lnTo>
                          <a:pt x="1" y="92"/>
                        </a:lnTo>
                        <a:lnTo>
                          <a:pt x="1" y="99"/>
                        </a:lnTo>
                        <a:lnTo>
                          <a:pt x="0" y="99"/>
                        </a:lnTo>
                        <a:lnTo>
                          <a:pt x="0" y="103"/>
                        </a:lnTo>
                        <a:lnTo>
                          <a:pt x="1" y="103"/>
                        </a:lnTo>
                        <a:lnTo>
                          <a:pt x="0" y="106"/>
                        </a:lnTo>
                        <a:lnTo>
                          <a:pt x="1" y="106"/>
                        </a:lnTo>
                        <a:lnTo>
                          <a:pt x="1" y="109"/>
                        </a:lnTo>
                        <a:lnTo>
                          <a:pt x="2" y="113"/>
                        </a:lnTo>
                        <a:lnTo>
                          <a:pt x="4" y="113"/>
                        </a:lnTo>
                        <a:lnTo>
                          <a:pt x="5" y="114"/>
                        </a:lnTo>
                        <a:lnTo>
                          <a:pt x="13" y="114"/>
                        </a:lnTo>
                        <a:lnTo>
                          <a:pt x="13" y="116"/>
                        </a:lnTo>
                        <a:lnTo>
                          <a:pt x="21" y="116"/>
                        </a:lnTo>
                        <a:lnTo>
                          <a:pt x="21" y="118"/>
                        </a:lnTo>
                        <a:lnTo>
                          <a:pt x="30" y="118"/>
                        </a:lnTo>
                        <a:lnTo>
                          <a:pt x="44" y="120"/>
                        </a:lnTo>
                        <a:lnTo>
                          <a:pt x="44" y="121"/>
                        </a:lnTo>
                        <a:lnTo>
                          <a:pt x="53" y="121"/>
                        </a:lnTo>
                        <a:lnTo>
                          <a:pt x="53" y="123"/>
                        </a:lnTo>
                        <a:lnTo>
                          <a:pt x="68" y="125"/>
                        </a:lnTo>
                        <a:lnTo>
                          <a:pt x="75" y="125"/>
                        </a:lnTo>
                        <a:lnTo>
                          <a:pt x="75" y="126"/>
                        </a:lnTo>
                        <a:lnTo>
                          <a:pt x="91" y="126"/>
                        </a:lnTo>
                        <a:lnTo>
                          <a:pt x="91" y="128"/>
                        </a:lnTo>
                        <a:lnTo>
                          <a:pt x="100" y="128"/>
                        </a:lnTo>
                        <a:lnTo>
                          <a:pt x="100" y="130"/>
                        </a:lnTo>
                        <a:lnTo>
                          <a:pt x="107" y="130"/>
                        </a:lnTo>
                        <a:lnTo>
                          <a:pt x="107" y="132"/>
                        </a:lnTo>
                        <a:lnTo>
                          <a:pt x="123" y="133"/>
                        </a:lnTo>
                        <a:lnTo>
                          <a:pt x="131" y="133"/>
                        </a:lnTo>
                        <a:lnTo>
                          <a:pt x="131" y="135"/>
                        </a:lnTo>
                        <a:lnTo>
                          <a:pt x="146" y="137"/>
                        </a:lnTo>
                        <a:lnTo>
                          <a:pt x="146" y="139"/>
                        </a:lnTo>
                        <a:lnTo>
                          <a:pt x="154" y="139"/>
                        </a:lnTo>
                        <a:lnTo>
                          <a:pt x="169" y="140"/>
                        </a:lnTo>
                        <a:lnTo>
                          <a:pt x="169" y="142"/>
                        </a:lnTo>
                        <a:lnTo>
                          <a:pt x="177" y="142"/>
                        </a:lnTo>
                        <a:lnTo>
                          <a:pt x="177" y="143"/>
                        </a:lnTo>
                        <a:lnTo>
                          <a:pt x="193" y="143"/>
                        </a:lnTo>
                        <a:lnTo>
                          <a:pt x="193" y="146"/>
                        </a:lnTo>
                        <a:lnTo>
                          <a:pt x="200" y="146"/>
                        </a:lnTo>
                        <a:lnTo>
                          <a:pt x="200" y="147"/>
                        </a:lnTo>
                        <a:lnTo>
                          <a:pt x="209" y="147"/>
                        </a:lnTo>
                        <a:lnTo>
                          <a:pt x="209" y="149"/>
                        </a:lnTo>
                        <a:lnTo>
                          <a:pt x="224" y="150"/>
                        </a:lnTo>
                        <a:lnTo>
                          <a:pt x="231" y="150"/>
                        </a:lnTo>
                        <a:lnTo>
                          <a:pt x="231" y="153"/>
                        </a:lnTo>
                        <a:lnTo>
                          <a:pt x="247" y="153"/>
                        </a:lnTo>
                        <a:lnTo>
                          <a:pt x="247" y="154"/>
                        </a:lnTo>
                        <a:lnTo>
                          <a:pt x="256" y="154"/>
                        </a:lnTo>
                        <a:lnTo>
                          <a:pt x="256" y="156"/>
                        </a:lnTo>
                        <a:lnTo>
                          <a:pt x="270" y="157"/>
                        </a:lnTo>
                        <a:lnTo>
                          <a:pt x="270" y="159"/>
                        </a:lnTo>
                        <a:lnTo>
                          <a:pt x="279" y="159"/>
                        </a:lnTo>
                        <a:lnTo>
                          <a:pt x="294" y="161"/>
                        </a:lnTo>
                        <a:lnTo>
                          <a:pt x="294" y="163"/>
                        </a:lnTo>
                        <a:lnTo>
                          <a:pt x="301" y="163"/>
                        </a:lnTo>
                        <a:lnTo>
                          <a:pt x="310" y="163"/>
                        </a:lnTo>
                        <a:lnTo>
                          <a:pt x="310" y="164"/>
                        </a:lnTo>
                        <a:lnTo>
                          <a:pt x="326" y="166"/>
                        </a:lnTo>
                        <a:lnTo>
                          <a:pt x="326" y="168"/>
                        </a:lnTo>
                        <a:lnTo>
                          <a:pt x="334" y="168"/>
                        </a:lnTo>
                        <a:lnTo>
                          <a:pt x="334" y="170"/>
                        </a:lnTo>
                        <a:lnTo>
                          <a:pt x="349" y="170"/>
                        </a:lnTo>
                        <a:lnTo>
                          <a:pt x="369" y="168"/>
                        </a:lnTo>
                        <a:lnTo>
                          <a:pt x="369" y="166"/>
                        </a:lnTo>
                        <a:lnTo>
                          <a:pt x="380" y="166"/>
                        </a:lnTo>
                        <a:lnTo>
                          <a:pt x="380" y="164"/>
                        </a:lnTo>
                        <a:lnTo>
                          <a:pt x="399" y="163"/>
                        </a:lnTo>
                        <a:lnTo>
                          <a:pt x="410" y="163"/>
                        </a:lnTo>
                        <a:lnTo>
                          <a:pt x="410" y="161"/>
                        </a:lnTo>
                        <a:lnTo>
                          <a:pt x="430" y="159"/>
                        </a:lnTo>
                        <a:lnTo>
                          <a:pt x="441" y="159"/>
                        </a:lnTo>
                        <a:lnTo>
                          <a:pt x="441" y="157"/>
                        </a:lnTo>
                        <a:lnTo>
                          <a:pt x="461" y="156"/>
                        </a:lnTo>
                        <a:lnTo>
                          <a:pt x="461" y="154"/>
                        </a:lnTo>
                        <a:lnTo>
                          <a:pt x="471" y="154"/>
                        </a:lnTo>
                        <a:lnTo>
                          <a:pt x="471" y="153"/>
                        </a:lnTo>
                        <a:lnTo>
                          <a:pt x="482" y="153"/>
                        </a:lnTo>
                        <a:lnTo>
                          <a:pt x="501" y="150"/>
                        </a:lnTo>
                        <a:lnTo>
                          <a:pt x="512" y="150"/>
                        </a:lnTo>
                        <a:lnTo>
                          <a:pt x="512" y="149"/>
                        </a:lnTo>
                        <a:lnTo>
                          <a:pt x="531" y="147"/>
                        </a:lnTo>
                        <a:lnTo>
                          <a:pt x="531" y="146"/>
                        </a:lnTo>
                        <a:lnTo>
                          <a:pt x="542" y="146"/>
                        </a:lnTo>
                        <a:lnTo>
                          <a:pt x="542" y="143"/>
                        </a:lnTo>
                        <a:lnTo>
                          <a:pt x="563" y="143"/>
                        </a:lnTo>
                        <a:lnTo>
                          <a:pt x="563" y="142"/>
                        </a:lnTo>
                        <a:lnTo>
                          <a:pt x="572" y="142"/>
                        </a:lnTo>
                        <a:lnTo>
                          <a:pt x="572" y="140"/>
                        </a:lnTo>
                        <a:lnTo>
                          <a:pt x="583" y="140"/>
                        </a:lnTo>
                        <a:lnTo>
                          <a:pt x="583" y="139"/>
                        </a:lnTo>
                        <a:lnTo>
                          <a:pt x="603" y="139"/>
                        </a:lnTo>
                        <a:lnTo>
                          <a:pt x="603" y="137"/>
                        </a:lnTo>
                        <a:lnTo>
                          <a:pt x="613" y="137"/>
                        </a:lnTo>
                        <a:lnTo>
                          <a:pt x="613" y="135"/>
                        </a:lnTo>
                        <a:lnTo>
                          <a:pt x="633" y="133"/>
                        </a:lnTo>
                        <a:lnTo>
                          <a:pt x="643" y="133"/>
                        </a:lnTo>
                        <a:lnTo>
                          <a:pt x="643" y="132"/>
                        </a:lnTo>
                        <a:lnTo>
                          <a:pt x="664" y="130"/>
                        </a:lnTo>
                        <a:lnTo>
                          <a:pt x="664" y="128"/>
                        </a:lnTo>
                        <a:lnTo>
                          <a:pt x="674" y="128"/>
                        </a:lnTo>
                        <a:lnTo>
                          <a:pt x="674" y="126"/>
                        </a:lnTo>
                        <a:lnTo>
                          <a:pt x="683" y="126"/>
                        </a:lnTo>
                        <a:lnTo>
                          <a:pt x="704" y="125"/>
                        </a:lnTo>
                        <a:lnTo>
                          <a:pt x="715" y="125"/>
                        </a:lnTo>
                        <a:lnTo>
                          <a:pt x="715" y="123"/>
                        </a:lnTo>
                        <a:lnTo>
                          <a:pt x="734" y="121"/>
                        </a:lnTo>
                        <a:lnTo>
                          <a:pt x="734" y="120"/>
                        </a:lnTo>
                        <a:lnTo>
                          <a:pt x="745" y="120"/>
                        </a:lnTo>
                        <a:lnTo>
                          <a:pt x="745" y="118"/>
                        </a:lnTo>
                        <a:lnTo>
                          <a:pt x="749" y="118"/>
                        </a:lnTo>
                        <a:lnTo>
                          <a:pt x="747" y="114"/>
                        </a:lnTo>
                        <a:lnTo>
                          <a:pt x="746" y="108"/>
                        </a:lnTo>
                        <a:lnTo>
                          <a:pt x="745" y="108"/>
                        </a:lnTo>
                        <a:lnTo>
                          <a:pt x="745" y="101"/>
                        </a:lnTo>
                        <a:lnTo>
                          <a:pt x="744" y="101"/>
                        </a:lnTo>
                        <a:lnTo>
                          <a:pt x="744" y="99"/>
                        </a:lnTo>
                        <a:lnTo>
                          <a:pt x="743" y="99"/>
                        </a:lnTo>
                        <a:lnTo>
                          <a:pt x="743" y="94"/>
                        </a:lnTo>
                        <a:lnTo>
                          <a:pt x="741" y="94"/>
                        </a:lnTo>
                        <a:lnTo>
                          <a:pt x="741" y="89"/>
                        </a:lnTo>
                        <a:lnTo>
                          <a:pt x="740" y="89"/>
                        </a:lnTo>
                        <a:lnTo>
                          <a:pt x="740" y="82"/>
                        </a:lnTo>
                        <a:lnTo>
                          <a:pt x="739" y="82"/>
                        </a:lnTo>
                        <a:lnTo>
                          <a:pt x="739" y="79"/>
                        </a:lnTo>
                        <a:lnTo>
                          <a:pt x="738" y="79"/>
                        </a:lnTo>
                        <a:lnTo>
                          <a:pt x="738" y="75"/>
                        </a:lnTo>
                        <a:lnTo>
                          <a:pt x="737" y="68"/>
                        </a:lnTo>
                        <a:lnTo>
                          <a:pt x="735" y="68"/>
                        </a:lnTo>
                        <a:lnTo>
                          <a:pt x="734" y="60"/>
                        </a:lnTo>
                        <a:lnTo>
                          <a:pt x="733" y="60"/>
                        </a:lnTo>
                        <a:lnTo>
                          <a:pt x="733" y="58"/>
                        </a:lnTo>
                        <a:lnTo>
                          <a:pt x="732" y="49"/>
                        </a:lnTo>
                        <a:lnTo>
                          <a:pt x="731" y="43"/>
                        </a:lnTo>
                        <a:lnTo>
                          <a:pt x="729" y="43"/>
                        </a:lnTo>
                        <a:lnTo>
                          <a:pt x="729" y="39"/>
                        </a:lnTo>
                        <a:lnTo>
                          <a:pt x="728" y="39"/>
                        </a:lnTo>
                        <a:lnTo>
                          <a:pt x="727" y="32"/>
                        </a:lnTo>
                        <a:lnTo>
                          <a:pt x="727" y="29"/>
                        </a:lnTo>
                        <a:lnTo>
                          <a:pt x="726" y="29"/>
                        </a:lnTo>
                        <a:lnTo>
                          <a:pt x="726" y="22"/>
                        </a:lnTo>
                        <a:lnTo>
                          <a:pt x="725" y="22"/>
                        </a:lnTo>
                        <a:lnTo>
                          <a:pt x="725" y="19"/>
                        </a:lnTo>
                        <a:lnTo>
                          <a:pt x="723" y="19"/>
                        </a:lnTo>
                        <a:lnTo>
                          <a:pt x="723" y="13"/>
                        </a:lnTo>
                        <a:lnTo>
                          <a:pt x="722" y="5"/>
                        </a:lnTo>
                        <a:lnTo>
                          <a:pt x="721" y="5"/>
                        </a:lnTo>
                        <a:lnTo>
                          <a:pt x="721" y="0"/>
                        </a:lnTo>
                        <a:lnTo>
                          <a:pt x="719" y="0"/>
                        </a:lnTo>
                      </a:path>
                    </a:pathLst>
                  </a:custGeom>
                  <a:solidFill>
                    <a:srgbClr val="AAA2A1"/>
                  </a:solidFill>
                  <a:ln w="9525" cap="rnd">
                    <a:noFill/>
                    <a:round/>
                    <a:headEnd/>
                    <a:tailEnd/>
                  </a:ln>
                  <a:effectLst/>
                </p:spPr>
                <p:txBody>
                  <a:bodyPr/>
                  <a:lstStyle/>
                  <a:p>
                    <a:endParaRPr lang="en-US"/>
                  </a:p>
                </p:txBody>
              </p:sp>
              <p:sp>
                <p:nvSpPr>
                  <p:cNvPr id="529539" name="Freeform 131"/>
                  <p:cNvSpPr>
                    <a:spLocks/>
                  </p:cNvSpPr>
                  <p:nvPr/>
                </p:nvSpPr>
                <p:spPr bwMode="auto">
                  <a:xfrm>
                    <a:off x="4272" y="2931"/>
                    <a:ext cx="722" cy="184"/>
                  </a:xfrm>
                  <a:custGeom>
                    <a:avLst/>
                    <a:gdLst/>
                    <a:ahLst/>
                    <a:cxnLst>
                      <a:cxn ang="0">
                        <a:pos x="456" y="2"/>
                      </a:cxn>
                      <a:cxn ang="0">
                        <a:pos x="425" y="6"/>
                      </a:cxn>
                      <a:cxn ang="0">
                        <a:pos x="384" y="10"/>
                      </a:cxn>
                      <a:cxn ang="0">
                        <a:pos x="354" y="15"/>
                      </a:cxn>
                      <a:cxn ang="0">
                        <a:pos x="324" y="19"/>
                      </a:cxn>
                      <a:cxn ang="0">
                        <a:pos x="294" y="24"/>
                      </a:cxn>
                      <a:cxn ang="0">
                        <a:pos x="252" y="27"/>
                      </a:cxn>
                      <a:cxn ang="0">
                        <a:pos x="221" y="33"/>
                      </a:cxn>
                      <a:cxn ang="0">
                        <a:pos x="181" y="36"/>
                      </a:cxn>
                      <a:cxn ang="0">
                        <a:pos x="150" y="41"/>
                      </a:cxn>
                      <a:cxn ang="0">
                        <a:pos x="119" y="44"/>
                      </a:cxn>
                      <a:cxn ang="0">
                        <a:pos x="90" y="48"/>
                      </a:cxn>
                      <a:cxn ang="0">
                        <a:pos x="60" y="53"/>
                      </a:cxn>
                      <a:cxn ang="0">
                        <a:pos x="18" y="57"/>
                      </a:cxn>
                      <a:cxn ang="0">
                        <a:pos x="21" y="75"/>
                      </a:cxn>
                      <a:cxn ang="0">
                        <a:pos x="18" y="81"/>
                      </a:cxn>
                      <a:cxn ang="0">
                        <a:pos x="14" y="91"/>
                      </a:cxn>
                      <a:cxn ang="0">
                        <a:pos x="16" y="101"/>
                      </a:cxn>
                      <a:cxn ang="0">
                        <a:pos x="14" y="108"/>
                      </a:cxn>
                      <a:cxn ang="0">
                        <a:pos x="13" y="124"/>
                      </a:cxn>
                      <a:cxn ang="0">
                        <a:pos x="10" y="134"/>
                      </a:cxn>
                      <a:cxn ang="0">
                        <a:pos x="8" y="145"/>
                      </a:cxn>
                      <a:cxn ang="0">
                        <a:pos x="5" y="162"/>
                      </a:cxn>
                      <a:cxn ang="0">
                        <a:pos x="2" y="172"/>
                      </a:cxn>
                      <a:cxn ang="0">
                        <a:pos x="0" y="179"/>
                      </a:cxn>
                      <a:cxn ang="0">
                        <a:pos x="25" y="179"/>
                      </a:cxn>
                      <a:cxn ang="0">
                        <a:pos x="55" y="176"/>
                      </a:cxn>
                      <a:cxn ang="0">
                        <a:pos x="86" y="170"/>
                      </a:cxn>
                      <a:cxn ang="0">
                        <a:pos x="125" y="167"/>
                      </a:cxn>
                      <a:cxn ang="0">
                        <a:pos x="165" y="162"/>
                      </a:cxn>
                      <a:cxn ang="0">
                        <a:pos x="197" y="156"/>
                      </a:cxn>
                      <a:cxn ang="0">
                        <a:pos x="245" y="152"/>
                      </a:cxn>
                      <a:cxn ang="0">
                        <a:pos x="277" y="148"/>
                      </a:cxn>
                      <a:cxn ang="0">
                        <a:pos x="316" y="142"/>
                      </a:cxn>
                      <a:cxn ang="0">
                        <a:pos x="347" y="138"/>
                      </a:cxn>
                      <a:cxn ang="0">
                        <a:pos x="376" y="134"/>
                      </a:cxn>
                      <a:cxn ang="0">
                        <a:pos x="406" y="129"/>
                      </a:cxn>
                      <a:cxn ang="0">
                        <a:pos x="447" y="125"/>
                      </a:cxn>
                      <a:cxn ang="0">
                        <a:pos x="487" y="120"/>
                      </a:cxn>
                      <a:cxn ang="0">
                        <a:pos x="517" y="115"/>
                      </a:cxn>
                      <a:cxn ang="0">
                        <a:pos x="567" y="110"/>
                      </a:cxn>
                      <a:cxn ang="0">
                        <a:pos x="597" y="107"/>
                      </a:cxn>
                      <a:cxn ang="0">
                        <a:pos x="637" y="101"/>
                      </a:cxn>
                      <a:cxn ang="0">
                        <a:pos x="667" y="98"/>
                      </a:cxn>
                      <a:cxn ang="0">
                        <a:pos x="698" y="93"/>
                      </a:cxn>
                      <a:cxn ang="0">
                        <a:pos x="718" y="89"/>
                      </a:cxn>
                      <a:cxn ang="0">
                        <a:pos x="718" y="81"/>
                      </a:cxn>
                      <a:cxn ang="0">
                        <a:pos x="716" y="72"/>
                      </a:cxn>
                      <a:cxn ang="0">
                        <a:pos x="713" y="53"/>
                      </a:cxn>
                      <a:cxn ang="0">
                        <a:pos x="711" y="44"/>
                      </a:cxn>
                      <a:cxn ang="0">
                        <a:pos x="701" y="33"/>
                      </a:cxn>
                      <a:cxn ang="0">
                        <a:pos x="683" y="29"/>
                      </a:cxn>
                      <a:cxn ang="0">
                        <a:pos x="658" y="26"/>
                      </a:cxn>
                      <a:cxn ang="0">
                        <a:pos x="623" y="22"/>
                      </a:cxn>
                      <a:cxn ang="0">
                        <a:pos x="596" y="17"/>
                      </a:cxn>
                      <a:cxn ang="0">
                        <a:pos x="571" y="12"/>
                      </a:cxn>
                      <a:cxn ang="0">
                        <a:pos x="535" y="8"/>
                      </a:cxn>
                      <a:cxn ang="0">
                        <a:pos x="509" y="3"/>
                      </a:cxn>
                      <a:cxn ang="0">
                        <a:pos x="483" y="2"/>
                      </a:cxn>
                    </a:cxnLst>
                    <a:rect l="0" t="0" r="r" b="b"/>
                    <a:pathLst>
                      <a:path w="722" h="184">
                        <a:moveTo>
                          <a:pt x="476" y="0"/>
                        </a:moveTo>
                        <a:lnTo>
                          <a:pt x="476" y="2"/>
                        </a:lnTo>
                        <a:lnTo>
                          <a:pt x="467" y="2"/>
                        </a:lnTo>
                        <a:lnTo>
                          <a:pt x="456" y="2"/>
                        </a:lnTo>
                        <a:lnTo>
                          <a:pt x="456" y="3"/>
                        </a:lnTo>
                        <a:lnTo>
                          <a:pt x="436" y="5"/>
                        </a:lnTo>
                        <a:lnTo>
                          <a:pt x="436" y="6"/>
                        </a:lnTo>
                        <a:lnTo>
                          <a:pt x="425" y="6"/>
                        </a:lnTo>
                        <a:lnTo>
                          <a:pt x="425" y="8"/>
                        </a:lnTo>
                        <a:lnTo>
                          <a:pt x="414" y="8"/>
                        </a:lnTo>
                        <a:lnTo>
                          <a:pt x="395" y="10"/>
                        </a:lnTo>
                        <a:lnTo>
                          <a:pt x="384" y="10"/>
                        </a:lnTo>
                        <a:lnTo>
                          <a:pt x="384" y="12"/>
                        </a:lnTo>
                        <a:lnTo>
                          <a:pt x="365" y="13"/>
                        </a:lnTo>
                        <a:lnTo>
                          <a:pt x="365" y="15"/>
                        </a:lnTo>
                        <a:lnTo>
                          <a:pt x="354" y="15"/>
                        </a:lnTo>
                        <a:lnTo>
                          <a:pt x="354" y="17"/>
                        </a:lnTo>
                        <a:lnTo>
                          <a:pt x="334" y="17"/>
                        </a:lnTo>
                        <a:lnTo>
                          <a:pt x="334" y="19"/>
                        </a:lnTo>
                        <a:lnTo>
                          <a:pt x="324" y="19"/>
                        </a:lnTo>
                        <a:lnTo>
                          <a:pt x="324" y="20"/>
                        </a:lnTo>
                        <a:lnTo>
                          <a:pt x="303" y="22"/>
                        </a:lnTo>
                        <a:lnTo>
                          <a:pt x="294" y="22"/>
                        </a:lnTo>
                        <a:lnTo>
                          <a:pt x="294" y="24"/>
                        </a:lnTo>
                        <a:lnTo>
                          <a:pt x="283" y="24"/>
                        </a:lnTo>
                        <a:lnTo>
                          <a:pt x="283" y="26"/>
                        </a:lnTo>
                        <a:lnTo>
                          <a:pt x="262" y="27"/>
                        </a:lnTo>
                        <a:lnTo>
                          <a:pt x="252" y="27"/>
                        </a:lnTo>
                        <a:lnTo>
                          <a:pt x="252" y="29"/>
                        </a:lnTo>
                        <a:lnTo>
                          <a:pt x="232" y="30"/>
                        </a:lnTo>
                        <a:lnTo>
                          <a:pt x="232" y="33"/>
                        </a:lnTo>
                        <a:lnTo>
                          <a:pt x="221" y="33"/>
                        </a:lnTo>
                        <a:lnTo>
                          <a:pt x="202" y="34"/>
                        </a:lnTo>
                        <a:lnTo>
                          <a:pt x="202" y="36"/>
                        </a:lnTo>
                        <a:lnTo>
                          <a:pt x="192" y="36"/>
                        </a:lnTo>
                        <a:lnTo>
                          <a:pt x="181" y="36"/>
                        </a:lnTo>
                        <a:lnTo>
                          <a:pt x="181" y="37"/>
                        </a:lnTo>
                        <a:lnTo>
                          <a:pt x="162" y="40"/>
                        </a:lnTo>
                        <a:lnTo>
                          <a:pt x="162" y="41"/>
                        </a:lnTo>
                        <a:lnTo>
                          <a:pt x="150" y="41"/>
                        </a:lnTo>
                        <a:lnTo>
                          <a:pt x="150" y="43"/>
                        </a:lnTo>
                        <a:lnTo>
                          <a:pt x="130" y="43"/>
                        </a:lnTo>
                        <a:lnTo>
                          <a:pt x="130" y="44"/>
                        </a:lnTo>
                        <a:lnTo>
                          <a:pt x="119" y="44"/>
                        </a:lnTo>
                        <a:lnTo>
                          <a:pt x="119" y="46"/>
                        </a:lnTo>
                        <a:lnTo>
                          <a:pt x="100" y="46"/>
                        </a:lnTo>
                        <a:lnTo>
                          <a:pt x="100" y="48"/>
                        </a:lnTo>
                        <a:lnTo>
                          <a:pt x="90" y="48"/>
                        </a:lnTo>
                        <a:lnTo>
                          <a:pt x="90" y="50"/>
                        </a:lnTo>
                        <a:lnTo>
                          <a:pt x="79" y="50"/>
                        </a:lnTo>
                        <a:lnTo>
                          <a:pt x="79" y="51"/>
                        </a:lnTo>
                        <a:lnTo>
                          <a:pt x="60" y="53"/>
                        </a:lnTo>
                        <a:lnTo>
                          <a:pt x="49" y="53"/>
                        </a:lnTo>
                        <a:lnTo>
                          <a:pt x="49" y="55"/>
                        </a:lnTo>
                        <a:lnTo>
                          <a:pt x="29" y="57"/>
                        </a:lnTo>
                        <a:lnTo>
                          <a:pt x="18" y="57"/>
                        </a:lnTo>
                        <a:lnTo>
                          <a:pt x="18" y="67"/>
                        </a:lnTo>
                        <a:lnTo>
                          <a:pt x="20" y="67"/>
                        </a:lnTo>
                        <a:lnTo>
                          <a:pt x="21" y="70"/>
                        </a:lnTo>
                        <a:lnTo>
                          <a:pt x="21" y="75"/>
                        </a:lnTo>
                        <a:lnTo>
                          <a:pt x="20" y="75"/>
                        </a:lnTo>
                        <a:lnTo>
                          <a:pt x="20" y="79"/>
                        </a:lnTo>
                        <a:lnTo>
                          <a:pt x="18" y="79"/>
                        </a:lnTo>
                        <a:lnTo>
                          <a:pt x="18" y="81"/>
                        </a:lnTo>
                        <a:lnTo>
                          <a:pt x="15" y="81"/>
                        </a:lnTo>
                        <a:lnTo>
                          <a:pt x="15" y="88"/>
                        </a:lnTo>
                        <a:lnTo>
                          <a:pt x="14" y="88"/>
                        </a:lnTo>
                        <a:lnTo>
                          <a:pt x="14" y="91"/>
                        </a:lnTo>
                        <a:lnTo>
                          <a:pt x="15" y="91"/>
                        </a:lnTo>
                        <a:lnTo>
                          <a:pt x="18" y="94"/>
                        </a:lnTo>
                        <a:lnTo>
                          <a:pt x="18" y="101"/>
                        </a:lnTo>
                        <a:lnTo>
                          <a:pt x="16" y="101"/>
                        </a:lnTo>
                        <a:lnTo>
                          <a:pt x="16" y="107"/>
                        </a:lnTo>
                        <a:lnTo>
                          <a:pt x="15" y="107"/>
                        </a:lnTo>
                        <a:lnTo>
                          <a:pt x="15" y="108"/>
                        </a:lnTo>
                        <a:lnTo>
                          <a:pt x="14" y="108"/>
                        </a:lnTo>
                        <a:lnTo>
                          <a:pt x="14" y="114"/>
                        </a:lnTo>
                        <a:lnTo>
                          <a:pt x="14" y="118"/>
                        </a:lnTo>
                        <a:lnTo>
                          <a:pt x="13" y="118"/>
                        </a:lnTo>
                        <a:lnTo>
                          <a:pt x="13" y="124"/>
                        </a:lnTo>
                        <a:lnTo>
                          <a:pt x="12" y="124"/>
                        </a:lnTo>
                        <a:lnTo>
                          <a:pt x="12" y="129"/>
                        </a:lnTo>
                        <a:lnTo>
                          <a:pt x="10" y="129"/>
                        </a:lnTo>
                        <a:lnTo>
                          <a:pt x="10" y="134"/>
                        </a:lnTo>
                        <a:lnTo>
                          <a:pt x="10" y="139"/>
                        </a:lnTo>
                        <a:lnTo>
                          <a:pt x="9" y="139"/>
                        </a:lnTo>
                        <a:lnTo>
                          <a:pt x="9" y="145"/>
                        </a:lnTo>
                        <a:lnTo>
                          <a:pt x="8" y="145"/>
                        </a:lnTo>
                        <a:lnTo>
                          <a:pt x="8" y="152"/>
                        </a:lnTo>
                        <a:lnTo>
                          <a:pt x="7" y="152"/>
                        </a:lnTo>
                        <a:lnTo>
                          <a:pt x="7" y="156"/>
                        </a:lnTo>
                        <a:lnTo>
                          <a:pt x="5" y="162"/>
                        </a:lnTo>
                        <a:lnTo>
                          <a:pt x="4" y="162"/>
                        </a:lnTo>
                        <a:lnTo>
                          <a:pt x="4" y="167"/>
                        </a:lnTo>
                        <a:lnTo>
                          <a:pt x="3" y="172"/>
                        </a:lnTo>
                        <a:lnTo>
                          <a:pt x="2" y="172"/>
                        </a:lnTo>
                        <a:lnTo>
                          <a:pt x="2" y="177"/>
                        </a:lnTo>
                        <a:lnTo>
                          <a:pt x="1" y="177"/>
                        </a:lnTo>
                        <a:lnTo>
                          <a:pt x="1" y="179"/>
                        </a:lnTo>
                        <a:lnTo>
                          <a:pt x="0" y="179"/>
                        </a:lnTo>
                        <a:lnTo>
                          <a:pt x="0" y="183"/>
                        </a:lnTo>
                        <a:lnTo>
                          <a:pt x="5" y="183"/>
                        </a:lnTo>
                        <a:lnTo>
                          <a:pt x="5" y="180"/>
                        </a:lnTo>
                        <a:lnTo>
                          <a:pt x="25" y="179"/>
                        </a:lnTo>
                        <a:lnTo>
                          <a:pt x="25" y="177"/>
                        </a:lnTo>
                        <a:lnTo>
                          <a:pt x="46" y="177"/>
                        </a:lnTo>
                        <a:lnTo>
                          <a:pt x="46" y="176"/>
                        </a:lnTo>
                        <a:lnTo>
                          <a:pt x="55" y="176"/>
                        </a:lnTo>
                        <a:lnTo>
                          <a:pt x="55" y="174"/>
                        </a:lnTo>
                        <a:lnTo>
                          <a:pt x="66" y="174"/>
                        </a:lnTo>
                        <a:lnTo>
                          <a:pt x="66" y="172"/>
                        </a:lnTo>
                        <a:lnTo>
                          <a:pt x="86" y="170"/>
                        </a:lnTo>
                        <a:lnTo>
                          <a:pt x="105" y="169"/>
                        </a:lnTo>
                        <a:lnTo>
                          <a:pt x="116" y="169"/>
                        </a:lnTo>
                        <a:lnTo>
                          <a:pt x="116" y="167"/>
                        </a:lnTo>
                        <a:lnTo>
                          <a:pt x="125" y="167"/>
                        </a:lnTo>
                        <a:lnTo>
                          <a:pt x="125" y="165"/>
                        </a:lnTo>
                        <a:lnTo>
                          <a:pt x="146" y="163"/>
                        </a:lnTo>
                        <a:lnTo>
                          <a:pt x="146" y="162"/>
                        </a:lnTo>
                        <a:lnTo>
                          <a:pt x="165" y="162"/>
                        </a:lnTo>
                        <a:lnTo>
                          <a:pt x="165" y="160"/>
                        </a:lnTo>
                        <a:lnTo>
                          <a:pt x="186" y="158"/>
                        </a:lnTo>
                        <a:lnTo>
                          <a:pt x="197" y="158"/>
                        </a:lnTo>
                        <a:lnTo>
                          <a:pt x="197" y="156"/>
                        </a:lnTo>
                        <a:lnTo>
                          <a:pt x="216" y="155"/>
                        </a:lnTo>
                        <a:lnTo>
                          <a:pt x="216" y="153"/>
                        </a:lnTo>
                        <a:lnTo>
                          <a:pt x="235" y="152"/>
                        </a:lnTo>
                        <a:lnTo>
                          <a:pt x="245" y="152"/>
                        </a:lnTo>
                        <a:lnTo>
                          <a:pt x="245" y="149"/>
                        </a:lnTo>
                        <a:lnTo>
                          <a:pt x="256" y="149"/>
                        </a:lnTo>
                        <a:lnTo>
                          <a:pt x="256" y="148"/>
                        </a:lnTo>
                        <a:lnTo>
                          <a:pt x="277" y="148"/>
                        </a:lnTo>
                        <a:lnTo>
                          <a:pt x="277" y="146"/>
                        </a:lnTo>
                        <a:lnTo>
                          <a:pt x="296" y="145"/>
                        </a:lnTo>
                        <a:lnTo>
                          <a:pt x="296" y="142"/>
                        </a:lnTo>
                        <a:lnTo>
                          <a:pt x="316" y="142"/>
                        </a:lnTo>
                        <a:lnTo>
                          <a:pt x="316" y="141"/>
                        </a:lnTo>
                        <a:lnTo>
                          <a:pt x="326" y="141"/>
                        </a:lnTo>
                        <a:lnTo>
                          <a:pt x="326" y="139"/>
                        </a:lnTo>
                        <a:lnTo>
                          <a:pt x="347" y="138"/>
                        </a:lnTo>
                        <a:lnTo>
                          <a:pt x="347" y="136"/>
                        </a:lnTo>
                        <a:lnTo>
                          <a:pt x="366" y="136"/>
                        </a:lnTo>
                        <a:lnTo>
                          <a:pt x="366" y="134"/>
                        </a:lnTo>
                        <a:lnTo>
                          <a:pt x="376" y="134"/>
                        </a:lnTo>
                        <a:lnTo>
                          <a:pt x="376" y="132"/>
                        </a:lnTo>
                        <a:lnTo>
                          <a:pt x="387" y="132"/>
                        </a:lnTo>
                        <a:lnTo>
                          <a:pt x="406" y="131"/>
                        </a:lnTo>
                        <a:lnTo>
                          <a:pt x="406" y="129"/>
                        </a:lnTo>
                        <a:lnTo>
                          <a:pt x="426" y="127"/>
                        </a:lnTo>
                        <a:lnTo>
                          <a:pt x="426" y="125"/>
                        </a:lnTo>
                        <a:lnTo>
                          <a:pt x="436" y="125"/>
                        </a:lnTo>
                        <a:lnTo>
                          <a:pt x="447" y="125"/>
                        </a:lnTo>
                        <a:lnTo>
                          <a:pt x="447" y="124"/>
                        </a:lnTo>
                        <a:lnTo>
                          <a:pt x="468" y="124"/>
                        </a:lnTo>
                        <a:lnTo>
                          <a:pt x="468" y="122"/>
                        </a:lnTo>
                        <a:lnTo>
                          <a:pt x="487" y="120"/>
                        </a:lnTo>
                        <a:lnTo>
                          <a:pt x="487" y="118"/>
                        </a:lnTo>
                        <a:lnTo>
                          <a:pt x="506" y="117"/>
                        </a:lnTo>
                        <a:lnTo>
                          <a:pt x="517" y="117"/>
                        </a:lnTo>
                        <a:lnTo>
                          <a:pt x="517" y="115"/>
                        </a:lnTo>
                        <a:lnTo>
                          <a:pt x="538" y="114"/>
                        </a:lnTo>
                        <a:lnTo>
                          <a:pt x="557" y="112"/>
                        </a:lnTo>
                        <a:lnTo>
                          <a:pt x="557" y="110"/>
                        </a:lnTo>
                        <a:lnTo>
                          <a:pt x="567" y="110"/>
                        </a:lnTo>
                        <a:lnTo>
                          <a:pt x="567" y="108"/>
                        </a:lnTo>
                        <a:lnTo>
                          <a:pt x="578" y="108"/>
                        </a:lnTo>
                        <a:lnTo>
                          <a:pt x="578" y="107"/>
                        </a:lnTo>
                        <a:lnTo>
                          <a:pt x="597" y="107"/>
                        </a:lnTo>
                        <a:lnTo>
                          <a:pt x="597" y="105"/>
                        </a:lnTo>
                        <a:lnTo>
                          <a:pt x="618" y="103"/>
                        </a:lnTo>
                        <a:lnTo>
                          <a:pt x="618" y="101"/>
                        </a:lnTo>
                        <a:lnTo>
                          <a:pt x="637" y="101"/>
                        </a:lnTo>
                        <a:lnTo>
                          <a:pt x="637" y="100"/>
                        </a:lnTo>
                        <a:lnTo>
                          <a:pt x="648" y="100"/>
                        </a:lnTo>
                        <a:lnTo>
                          <a:pt x="648" y="98"/>
                        </a:lnTo>
                        <a:lnTo>
                          <a:pt x="667" y="98"/>
                        </a:lnTo>
                        <a:lnTo>
                          <a:pt x="667" y="96"/>
                        </a:lnTo>
                        <a:lnTo>
                          <a:pt x="688" y="94"/>
                        </a:lnTo>
                        <a:lnTo>
                          <a:pt x="688" y="93"/>
                        </a:lnTo>
                        <a:lnTo>
                          <a:pt x="698" y="93"/>
                        </a:lnTo>
                        <a:lnTo>
                          <a:pt x="698" y="91"/>
                        </a:lnTo>
                        <a:lnTo>
                          <a:pt x="709" y="91"/>
                        </a:lnTo>
                        <a:lnTo>
                          <a:pt x="718" y="91"/>
                        </a:lnTo>
                        <a:lnTo>
                          <a:pt x="718" y="89"/>
                        </a:lnTo>
                        <a:lnTo>
                          <a:pt x="721" y="89"/>
                        </a:lnTo>
                        <a:lnTo>
                          <a:pt x="719" y="84"/>
                        </a:lnTo>
                        <a:lnTo>
                          <a:pt x="719" y="81"/>
                        </a:lnTo>
                        <a:lnTo>
                          <a:pt x="718" y="81"/>
                        </a:lnTo>
                        <a:lnTo>
                          <a:pt x="718" y="75"/>
                        </a:lnTo>
                        <a:lnTo>
                          <a:pt x="717" y="75"/>
                        </a:lnTo>
                        <a:lnTo>
                          <a:pt x="717" y="72"/>
                        </a:lnTo>
                        <a:lnTo>
                          <a:pt x="716" y="72"/>
                        </a:lnTo>
                        <a:lnTo>
                          <a:pt x="716" y="67"/>
                        </a:lnTo>
                        <a:lnTo>
                          <a:pt x="715" y="58"/>
                        </a:lnTo>
                        <a:lnTo>
                          <a:pt x="713" y="58"/>
                        </a:lnTo>
                        <a:lnTo>
                          <a:pt x="713" y="53"/>
                        </a:lnTo>
                        <a:lnTo>
                          <a:pt x="713" y="50"/>
                        </a:lnTo>
                        <a:lnTo>
                          <a:pt x="712" y="50"/>
                        </a:lnTo>
                        <a:lnTo>
                          <a:pt x="712" y="44"/>
                        </a:lnTo>
                        <a:lnTo>
                          <a:pt x="711" y="44"/>
                        </a:lnTo>
                        <a:lnTo>
                          <a:pt x="710" y="40"/>
                        </a:lnTo>
                        <a:lnTo>
                          <a:pt x="709" y="40"/>
                        </a:lnTo>
                        <a:lnTo>
                          <a:pt x="706" y="34"/>
                        </a:lnTo>
                        <a:lnTo>
                          <a:pt x="701" y="33"/>
                        </a:lnTo>
                        <a:lnTo>
                          <a:pt x="693" y="33"/>
                        </a:lnTo>
                        <a:lnTo>
                          <a:pt x="693" y="30"/>
                        </a:lnTo>
                        <a:lnTo>
                          <a:pt x="683" y="30"/>
                        </a:lnTo>
                        <a:lnTo>
                          <a:pt x="683" y="29"/>
                        </a:lnTo>
                        <a:lnTo>
                          <a:pt x="674" y="29"/>
                        </a:lnTo>
                        <a:lnTo>
                          <a:pt x="674" y="27"/>
                        </a:lnTo>
                        <a:lnTo>
                          <a:pt x="658" y="27"/>
                        </a:lnTo>
                        <a:lnTo>
                          <a:pt x="658" y="26"/>
                        </a:lnTo>
                        <a:lnTo>
                          <a:pt x="649" y="26"/>
                        </a:lnTo>
                        <a:lnTo>
                          <a:pt x="649" y="24"/>
                        </a:lnTo>
                        <a:lnTo>
                          <a:pt x="632" y="22"/>
                        </a:lnTo>
                        <a:lnTo>
                          <a:pt x="623" y="22"/>
                        </a:lnTo>
                        <a:lnTo>
                          <a:pt x="623" y="20"/>
                        </a:lnTo>
                        <a:lnTo>
                          <a:pt x="614" y="20"/>
                        </a:lnTo>
                        <a:lnTo>
                          <a:pt x="614" y="19"/>
                        </a:lnTo>
                        <a:lnTo>
                          <a:pt x="596" y="17"/>
                        </a:lnTo>
                        <a:lnTo>
                          <a:pt x="588" y="17"/>
                        </a:lnTo>
                        <a:lnTo>
                          <a:pt x="588" y="15"/>
                        </a:lnTo>
                        <a:lnTo>
                          <a:pt x="571" y="13"/>
                        </a:lnTo>
                        <a:lnTo>
                          <a:pt x="571" y="12"/>
                        </a:lnTo>
                        <a:lnTo>
                          <a:pt x="562" y="12"/>
                        </a:lnTo>
                        <a:lnTo>
                          <a:pt x="562" y="10"/>
                        </a:lnTo>
                        <a:lnTo>
                          <a:pt x="552" y="10"/>
                        </a:lnTo>
                        <a:lnTo>
                          <a:pt x="535" y="8"/>
                        </a:lnTo>
                        <a:lnTo>
                          <a:pt x="526" y="8"/>
                        </a:lnTo>
                        <a:lnTo>
                          <a:pt x="526" y="6"/>
                        </a:lnTo>
                        <a:lnTo>
                          <a:pt x="509" y="5"/>
                        </a:lnTo>
                        <a:lnTo>
                          <a:pt x="509" y="3"/>
                        </a:lnTo>
                        <a:lnTo>
                          <a:pt x="500" y="3"/>
                        </a:lnTo>
                        <a:lnTo>
                          <a:pt x="500" y="2"/>
                        </a:lnTo>
                        <a:lnTo>
                          <a:pt x="492" y="2"/>
                        </a:lnTo>
                        <a:lnTo>
                          <a:pt x="483" y="2"/>
                        </a:lnTo>
                        <a:lnTo>
                          <a:pt x="483" y="0"/>
                        </a:lnTo>
                        <a:lnTo>
                          <a:pt x="476" y="0"/>
                        </a:lnTo>
                      </a:path>
                    </a:pathLst>
                  </a:custGeom>
                  <a:solidFill>
                    <a:srgbClr val="A29896"/>
                  </a:solidFill>
                  <a:ln w="9525" cap="rnd">
                    <a:noFill/>
                    <a:round/>
                    <a:headEnd/>
                    <a:tailEnd/>
                  </a:ln>
                  <a:effectLst/>
                </p:spPr>
                <p:txBody>
                  <a:bodyPr/>
                  <a:lstStyle/>
                  <a:p>
                    <a:endParaRPr lang="en-US"/>
                  </a:p>
                </p:txBody>
              </p:sp>
              <p:sp>
                <p:nvSpPr>
                  <p:cNvPr id="529540" name="Freeform 132"/>
                  <p:cNvSpPr>
                    <a:spLocks/>
                  </p:cNvSpPr>
                  <p:nvPr/>
                </p:nvSpPr>
                <p:spPr bwMode="auto">
                  <a:xfrm>
                    <a:off x="4295" y="2867"/>
                    <a:ext cx="464" cy="124"/>
                  </a:xfrm>
                  <a:custGeom>
                    <a:avLst/>
                    <a:gdLst/>
                    <a:ahLst/>
                    <a:cxnLst>
                      <a:cxn ang="0">
                        <a:pos x="15" y="1"/>
                      </a:cxn>
                      <a:cxn ang="0">
                        <a:pos x="13" y="11"/>
                      </a:cxn>
                      <a:cxn ang="0">
                        <a:pos x="10" y="20"/>
                      </a:cxn>
                      <a:cxn ang="0">
                        <a:pos x="9" y="36"/>
                      </a:cxn>
                      <a:cxn ang="0">
                        <a:pos x="8" y="52"/>
                      </a:cxn>
                      <a:cxn ang="0">
                        <a:pos x="5" y="60"/>
                      </a:cxn>
                      <a:cxn ang="0">
                        <a:pos x="4" y="95"/>
                      </a:cxn>
                      <a:cxn ang="0">
                        <a:pos x="1" y="109"/>
                      </a:cxn>
                      <a:cxn ang="0">
                        <a:pos x="10" y="121"/>
                      </a:cxn>
                      <a:cxn ang="0">
                        <a:pos x="42" y="119"/>
                      </a:cxn>
                      <a:cxn ang="0">
                        <a:pos x="61" y="116"/>
                      </a:cxn>
                      <a:cxn ang="0">
                        <a:pos x="91" y="112"/>
                      </a:cxn>
                      <a:cxn ang="0">
                        <a:pos x="111" y="111"/>
                      </a:cxn>
                      <a:cxn ang="0">
                        <a:pos x="143" y="107"/>
                      </a:cxn>
                      <a:cxn ang="0">
                        <a:pos x="162" y="102"/>
                      </a:cxn>
                      <a:cxn ang="0">
                        <a:pos x="192" y="100"/>
                      </a:cxn>
                      <a:cxn ang="0">
                        <a:pos x="201" y="97"/>
                      </a:cxn>
                      <a:cxn ang="0">
                        <a:pos x="233" y="93"/>
                      </a:cxn>
                      <a:cxn ang="0">
                        <a:pos x="263" y="91"/>
                      </a:cxn>
                      <a:cxn ang="0">
                        <a:pos x="274" y="88"/>
                      </a:cxn>
                      <a:cxn ang="0">
                        <a:pos x="304" y="84"/>
                      </a:cxn>
                      <a:cxn ang="0">
                        <a:pos x="334" y="81"/>
                      </a:cxn>
                      <a:cxn ang="0">
                        <a:pos x="364" y="77"/>
                      </a:cxn>
                      <a:cxn ang="0">
                        <a:pos x="375" y="74"/>
                      </a:cxn>
                      <a:cxn ang="0">
                        <a:pos x="405" y="72"/>
                      </a:cxn>
                      <a:cxn ang="0">
                        <a:pos x="435" y="69"/>
                      </a:cxn>
                      <a:cxn ang="0">
                        <a:pos x="446" y="66"/>
                      </a:cxn>
                      <a:cxn ang="0">
                        <a:pos x="463" y="63"/>
                      </a:cxn>
                      <a:cxn ang="0">
                        <a:pos x="445" y="62"/>
                      </a:cxn>
                      <a:cxn ang="0">
                        <a:pos x="418" y="59"/>
                      </a:cxn>
                      <a:cxn ang="0">
                        <a:pos x="410" y="55"/>
                      </a:cxn>
                      <a:cxn ang="0">
                        <a:pos x="384" y="53"/>
                      </a:cxn>
                      <a:cxn ang="0">
                        <a:pos x="366" y="50"/>
                      </a:cxn>
                      <a:cxn ang="0">
                        <a:pos x="341" y="48"/>
                      </a:cxn>
                      <a:cxn ang="0">
                        <a:pos x="325" y="46"/>
                      </a:cxn>
                      <a:cxn ang="0">
                        <a:pos x="309" y="41"/>
                      </a:cxn>
                      <a:cxn ang="0">
                        <a:pos x="292" y="39"/>
                      </a:cxn>
                      <a:cxn ang="0">
                        <a:pos x="268" y="36"/>
                      </a:cxn>
                      <a:cxn ang="0">
                        <a:pos x="242" y="32"/>
                      </a:cxn>
                      <a:cxn ang="0">
                        <a:pos x="234" y="29"/>
                      </a:cxn>
                      <a:cxn ang="0">
                        <a:pos x="201" y="27"/>
                      </a:cxn>
                      <a:cxn ang="0">
                        <a:pos x="193" y="24"/>
                      </a:cxn>
                      <a:cxn ang="0">
                        <a:pos x="168" y="22"/>
                      </a:cxn>
                      <a:cxn ang="0">
                        <a:pos x="159" y="18"/>
                      </a:cxn>
                      <a:cxn ang="0">
                        <a:pos x="133" y="17"/>
                      </a:cxn>
                      <a:cxn ang="0">
                        <a:pos x="106" y="13"/>
                      </a:cxn>
                      <a:cxn ang="0">
                        <a:pos x="98" y="10"/>
                      </a:cxn>
                      <a:cxn ang="0">
                        <a:pos x="73" y="6"/>
                      </a:cxn>
                      <a:cxn ang="0">
                        <a:pos x="55" y="5"/>
                      </a:cxn>
                      <a:cxn ang="0">
                        <a:pos x="28" y="1"/>
                      </a:cxn>
                    </a:cxnLst>
                    <a:rect l="0" t="0" r="r" b="b"/>
                    <a:pathLst>
                      <a:path w="464" h="124">
                        <a:moveTo>
                          <a:pt x="20" y="0"/>
                        </a:moveTo>
                        <a:lnTo>
                          <a:pt x="20" y="1"/>
                        </a:lnTo>
                        <a:lnTo>
                          <a:pt x="15" y="1"/>
                        </a:lnTo>
                        <a:lnTo>
                          <a:pt x="15" y="5"/>
                        </a:lnTo>
                        <a:lnTo>
                          <a:pt x="13" y="5"/>
                        </a:lnTo>
                        <a:lnTo>
                          <a:pt x="13" y="11"/>
                        </a:lnTo>
                        <a:lnTo>
                          <a:pt x="11" y="11"/>
                        </a:lnTo>
                        <a:lnTo>
                          <a:pt x="11" y="20"/>
                        </a:lnTo>
                        <a:lnTo>
                          <a:pt x="10" y="20"/>
                        </a:lnTo>
                        <a:lnTo>
                          <a:pt x="10" y="29"/>
                        </a:lnTo>
                        <a:lnTo>
                          <a:pt x="10" y="36"/>
                        </a:lnTo>
                        <a:lnTo>
                          <a:pt x="9" y="36"/>
                        </a:lnTo>
                        <a:lnTo>
                          <a:pt x="9" y="45"/>
                        </a:lnTo>
                        <a:lnTo>
                          <a:pt x="8" y="45"/>
                        </a:lnTo>
                        <a:lnTo>
                          <a:pt x="8" y="52"/>
                        </a:lnTo>
                        <a:lnTo>
                          <a:pt x="7" y="52"/>
                        </a:lnTo>
                        <a:lnTo>
                          <a:pt x="7" y="60"/>
                        </a:lnTo>
                        <a:lnTo>
                          <a:pt x="5" y="60"/>
                        </a:lnTo>
                        <a:lnTo>
                          <a:pt x="5" y="74"/>
                        </a:lnTo>
                        <a:lnTo>
                          <a:pt x="4" y="88"/>
                        </a:lnTo>
                        <a:lnTo>
                          <a:pt x="4" y="95"/>
                        </a:lnTo>
                        <a:lnTo>
                          <a:pt x="3" y="95"/>
                        </a:lnTo>
                        <a:lnTo>
                          <a:pt x="2" y="109"/>
                        </a:lnTo>
                        <a:lnTo>
                          <a:pt x="1" y="109"/>
                        </a:lnTo>
                        <a:lnTo>
                          <a:pt x="0" y="123"/>
                        </a:lnTo>
                        <a:lnTo>
                          <a:pt x="10" y="123"/>
                        </a:lnTo>
                        <a:lnTo>
                          <a:pt x="10" y="121"/>
                        </a:lnTo>
                        <a:lnTo>
                          <a:pt x="31" y="121"/>
                        </a:lnTo>
                        <a:lnTo>
                          <a:pt x="31" y="119"/>
                        </a:lnTo>
                        <a:lnTo>
                          <a:pt x="42" y="119"/>
                        </a:lnTo>
                        <a:lnTo>
                          <a:pt x="42" y="117"/>
                        </a:lnTo>
                        <a:lnTo>
                          <a:pt x="61" y="117"/>
                        </a:lnTo>
                        <a:lnTo>
                          <a:pt x="61" y="116"/>
                        </a:lnTo>
                        <a:lnTo>
                          <a:pt x="71" y="116"/>
                        </a:lnTo>
                        <a:lnTo>
                          <a:pt x="71" y="114"/>
                        </a:lnTo>
                        <a:lnTo>
                          <a:pt x="91" y="112"/>
                        </a:lnTo>
                        <a:lnTo>
                          <a:pt x="91" y="111"/>
                        </a:lnTo>
                        <a:lnTo>
                          <a:pt x="100" y="111"/>
                        </a:lnTo>
                        <a:lnTo>
                          <a:pt x="111" y="111"/>
                        </a:lnTo>
                        <a:lnTo>
                          <a:pt x="111" y="109"/>
                        </a:lnTo>
                        <a:lnTo>
                          <a:pt x="131" y="107"/>
                        </a:lnTo>
                        <a:lnTo>
                          <a:pt x="143" y="107"/>
                        </a:lnTo>
                        <a:lnTo>
                          <a:pt x="143" y="105"/>
                        </a:lnTo>
                        <a:lnTo>
                          <a:pt x="162" y="104"/>
                        </a:lnTo>
                        <a:lnTo>
                          <a:pt x="162" y="102"/>
                        </a:lnTo>
                        <a:lnTo>
                          <a:pt x="173" y="102"/>
                        </a:lnTo>
                        <a:lnTo>
                          <a:pt x="173" y="100"/>
                        </a:lnTo>
                        <a:lnTo>
                          <a:pt x="192" y="100"/>
                        </a:lnTo>
                        <a:lnTo>
                          <a:pt x="192" y="98"/>
                        </a:lnTo>
                        <a:lnTo>
                          <a:pt x="201" y="98"/>
                        </a:lnTo>
                        <a:lnTo>
                          <a:pt x="201" y="97"/>
                        </a:lnTo>
                        <a:lnTo>
                          <a:pt x="212" y="97"/>
                        </a:lnTo>
                        <a:lnTo>
                          <a:pt x="233" y="95"/>
                        </a:lnTo>
                        <a:lnTo>
                          <a:pt x="233" y="93"/>
                        </a:lnTo>
                        <a:lnTo>
                          <a:pt x="242" y="93"/>
                        </a:lnTo>
                        <a:lnTo>
                          <a:pt x="242" y="91"/>
                        </a:lnTo>
                        <a:lnTo>
                          <a:pt x="263" y="91"/>
                        </a:lnTo>
                        <a:lnTo>
                          <a:pt x="263" y="90"/>
                        </a:lnTo>
                        <a:lnTo>
                          <a:pt x="274" y="90"/>
                        </a:lnTo>
                        <a:lnTo>
                          <a:pt x="274" y="88"/>
                        </a:lnTo>
                        <a:lnTo>
                          <a:pt x="293" y="86"/>
                        </a:lnTo>
                        <a:lnTo>
                          <a:pt x="304" y="86"/>
                        </a:lnTo>
                        <a:lnTo>
                          <a:pt x="304" y="84"/>
                        </a:lnTo>
                        <a:lnTo>
                          <a:pt x="314" y="84"/>
                        </a:lnTo>
                        <a:lnTo>
                          <a:pt x="314" y="83"/>
                        </a:lnTo>
                        <a:lnTo>
                          <a:pt x="334" y="81"/>
                        </a:lnTo>
                        <a:lnTo>
                          <a:pt x="345" y="81"/>
                        </a:lnTo>
                        <a:lnTo>
                          <a:pt x="345" y="79"/>
                        </a:lnTo>
                        <a:lnTo>
                          <a:pt x="364" y="77"/>
                        </a:lnTo>
                        <a:lnTo>
                          <a:pt x="364" y="76"/>
                        </a:lnTo>
                        <a:lnTo>
                          <a:pt x="375" y="76"/>
                        </a:lnTo>
                        <a:lnTo>
                          <a:pt x="375" y="74"/>
                        </a:lnTo>
                        <a:lnTo>
                          <a:pt x="394" y="74"/>
                        </a:lnTo>
                        <a:lnTo>
                          <a:pt x="394" y="72"/>
                        </a:lnTo>
                        <a:lnTo>
                          <a:pt x="405" y="72"/>
                        </a:lnTo>
                        <a:lnTo>
                          <a:pt x="424" y="70"/>
                        </a:lnTo>
                        <a:lnTo>
                          <a:pt x="424" y="69"/>
                        </a:lnTo>
                        <a:lnTo>
                          <a:pt x="435" y="69"/>
                        </a:lnTo>
                        <a:lnTo>
                          <a:pt x="435" y="67"/>
                        </a:lnTo>
                        <a:lnTo>
                          <a:pt x="446" y="67"/>
                        </a:lnTo>
                        <a:lnTo>
                          <a:pt x="446" y="66"/>
                        </a:lnTo>
                        <a:lnTo>
                          <a:pt x="455" y="66"/>
                        </a:lnTo>
                        <a:lnTo>
                          <a:pt x="463" y="66"/>
                        </a:lnTo>
                        <a:lnTo>
                          <a:pt x="463" y="63"/>
                        </a:lnTo>
                        <a:lnTo>
                          <a:pt x="454" y="63"/>
                        </a:lnTo>
                        <a:lnTo>
                          <a:pt x="454" y="62"/>
                        </a:lnTo>
                        <a:lnTo>
                          <a:pt x="445" y="62"/>
                        </a:lnTo>
                        <a:lnTo>
                          <a:pt x="427" y="60"/>
                        </a:lnTo>
                        <a:lnTo>
                          <a:pt x="427" y="59"/>
                        </a:lnTo>
                        <a:lnTo>
                          <a:pt x="418" y="59"/>
                        </a:lnTo>
                        <a:lnTo>
                          <a:pt x="418" y="56"/>
                        </a:lnTo>
                        <a:lnTo>
                          <a:pt x="410" y="56"/>
                        </a:lnTo>
                        <a:lnTo>
                          <a:pt x="410" y="55"/>
                        </a:lnTo>
                        <a:lnTo>
                          <a:pt x="393" y="55"/>
                        </a:lnTo>
                        <a:lnTo>
                          <a:pt x="393" y="53"/>
                        </a:lnTo>
                        <a:lnTo>
                          <a:pt x="384" y="53"/>
                        </a:lnTo>
                        <a:lnTo>
                          <a:pt x="384" y="52"/>
                        </a:lnTo>
                        <a:lnTo>
                          <a:pt x="366" y="52"/>
                        </a:lnTo>
                        <a:lnTo>
                          <a:pt x="366" y="50"/>
                        </a:lnTo>
                        <a:lnTo>
                          <a:pt x="358" y="50"/>
                        </a:lnTo>
                        <a:lnTo>
                          <a:pt x="358" y="48"/>
                        </a:lnTo>
                        <a:lnTo>
                          <a:pt x="341" y="48"/>
                        </a:lnTo>
                        <a:lnTo>
                          <a:pt x="341" y="46"/>
                        </a:lnTo>
                        <a:lnTo>
                          <a:pt x="334" y="46"/>
                        </a:lnTo>
                        <a:lnTo>
                          <a:pt x="325" y="46"/>
                        </a:lnTo>
                        <a:lnTo>
                          <a:pt x="325" y="45"/>
                        </a:lnTo>
                        <a:lnTo>
                          <a:pt x="309" y="43"/>
                        </a:lnTo>
                        <a:lnTo>
                          <a:pt x="309" y="41"/>
                        </a:lnTo>
                        <a:lnTo>
                          <a:pt x="300" y="41"/>
                        </a:lnTo>
                        <a:lnTo>
                          <a:pt x="300" y="39"/>
                        </a:lnTo>
                        <a:lnTo>
                          <a:pt x="292" y="39"/>
                        </a:lnTo>
                        <a:lnTo>
                          <a:pt x="275" y="38"/>
                        </a:lnTo>
                        <a:lnTo>
                          <a:pt x="275" y="36"/>
                        </a:lnTo>
                        <a:lnTo>
                          <a:pt x="268" y="36"/>
                        </a:lnTo>
                        <a:lnTo>
                          <a:pt x="259" y="36"/>
                        </a:lnTo>
                        <a:lnTo>
                          <a:pt x="259" y="34"/>
                        </a:lnTo>
                        <a:lnTo>
                          <a:pt x="242" y="32"/>
                        </a:lnTo>
                        <a:lnTo>
                          <a:pt x="242" y="31"/>
                        </a:lnTo>
                        <a:lnTo>
                          <a:pt x="234" y="31"/>
                        </a:lnTo>
                        <a:lnTo>
                          <a:pt x="234" y="29"/>
                        </a:lnTo>
                        <a:lnTo>
                          <a:pt x="226" y="29"/>
                        </a:lnTo>
                        <a:lnTo>
                          <a:pt x="210" y="27"/>
                        </a:lnTo>
                        <a:lnTo>
                          <a:pt x="201" y="27"/>
                        </a:lnTo>
                        <a:lnTo>
                          <a:pt x="201" y="25"/>
                        </a:lnTo>
                        <a:lnTo>
                          <a:pt x="193" y="25"/>
                        </a:lnTo>
                        <a:lnTo>
                          <a:pt x="193" y="24"/>
                        </a:lnTo>
                        <a:lnTo>
                          <a:pt x="178" y="24"/>
                        </a:lnTo>
                        <a:lnTo>
                          <a:pt x="178" y="22"/>
                        </a:lnTo>
                        <a:lnTo>
                          <a:pt x="168" y="22"/>
                        </a:lnTo>
                        <a:lnTo>
                          <a:pt x="168" y="20"/>
                        </a:lnTo>
                        <a:lnTo>
                          <a:pt x="159" y="20"/>
                        </a:lnTo>
                        <a:lnTo>
                          <a:pt x="159" y="18"/>
                        </a:lnTo>
                        <a:lnTo>
                          <a:pt x="143" y="18"/>
                        </a:lnTo>
                        <a:lnTo>
                          <a:pt x="143" y="17"/>
                        </a:lnTo>
                        <a:lnTo>
                          <a:pt x="133" y="17"/>
                        </a:lnTo>
                        <a:lnTo>
                          <a:pt x="125" y="17"/>
                        </a:lnTo>
                        <a:lnTo>
                          <a:pt x="125" y="15"/>
                        </a:lnTo>
                        <a:lnTo>
                          <a:pt x="106" y="13"/>
                        </a:lnTo>
                        <a:lnTo>
                          <a:pt x="106" y="11"/>
                        </a:lnTo>
                        <a:lnTo>
                          <a:pt x="98" y="11"/>
                        </a:lnTo>
                        <a:lnTo>
                          <a:pt x="98" y="10"/>
                        </a:lnTo>
                        <a:lnTo>
                          <a:pt x="90" y="10"/>
                        </a:lnTo>
                        <a:lnTo>
                          <a:pt x="73" y="8"/>
                        </a:lnTo>
                        <a:lnTo>
                          <a:pt x="73" y="6"/>
                        </a:lnTo>
                        <a:lnTo>
                          <a:pt x="63" y="6"/>
                        </a:lnTo>
                        <a:lnTo>
                          <a:pt x="63" y="5"/>
                        </a:lnTo>
                        <a:lnTo>
                          <a:pt x="55" y="5"/>
                        </a:lnTo>
                        <a:lnTo>
                          <a:pt x="37" y="3"/>
                        </a:lnTo>
                        <a:lnTo>
                          <a:pt x="37" y="1"/>
                        </a:lnTo>
                        <a:lnTo>
                          <a:pt x="28" y="1"/>
                        </a:lnTo>
                        <a:lnTo>
                          <a:pt x="28" y="0"/>
                        </a:lnTo>
                        <a:lnTo>
                          <a:pt x="20" y="0"/>
                        </a:lnTo>
                      </a:path>
                    </a:pathLst>
                  </a:custGeom>
                  <a:solidFill>
                    <a:srgbClr val="998F8C"/>
                  </a:solidFill>
                  <a:ln w="9525" cap="rnd">
                    <a:noFill/>
                    <a:round/>
                    <a:headEnd/>
                    <a:tailEnd/>
                  </a:ln>
                  <a:effectLst/>
                </p:spPr>
                <p:txBody>
                  <a:bodyPr/>
                  <a:lstStyle/>
                  <a:p>
                    <a:endParaRPr lang="en-US"/>
                  </a:p>
                </p:txBody>
              </p:sp>
              <p:sp>
                <p:nvSpPr>
                  <p:cNvPr id="529541" name="Freeform 133"/>
                  <p:cNvSpPr>
                    <a:spLocks/>
                  </p:cNvSpPr>
                  <p:nvPr/>
                </p:nvSpPr>
                <p:spPr bwMode="auto">
                  <a:xfrm>
                    <a:off x="4668" y="3060"/>
                    <a:ext cx="318" cy="159"/>
                  </a:xfrm>
                  <a:custGeom>
                    <a:avLst/>
                    <a:gdLst/>
                    <a:ahLst/>
                    <a:cxnLst>
                      <a:cxn ang="0">
                        <a:pos x="0" y="0"/>
                      </a:cxn>
                      <a:cxn ang="0">
                        <a:pos x="5" y="118"/>
                      </a:cxn>
                      <a:cxn ang="0">
                        <a:pos x="82" y="130"/>
                      </a:cxn>
                      <a:cxn ang="0">
                        <a:pos x="162" y="142"/>
                      </a:cxn>
                      <a:cxn ang="0">
                        <a:pos x="238" y="152"/>
                      </a:cxn>
                      <a:cxn ang="0">
                        <a:pos x="317" y="158"/>
                      </a:cxn>
                      <a:cxn ang="0">
                        <a:pos x="314" y="149"/>
                      </a:cxn>
                      <a:cxn ang="0">
                        <a:pos x="310" y="133"/>
                      </a:cxn>
                      <a:cxn ang="0">
                        <a:pos x="304" y="95"/>
                      </a:cxn>
                      <a:cxn ang="0">
                        <a:pos x="299" y="77"/>
                      </a:cxn>
                      <a:cxn ang="0">
                        <a:pos x="295" y="57"/>
                      </a:cxn>
                      <a:cxn ang="0">
                        <a:pos x="291" y="46"/>
                      </a:cxn>
                      <a:cxn ang="0">
                        <a:pos x="289" y="40"/>
                      </a:cxn>
                      <a:cxn ang="0">
                        <a:pos x="288" y="40"/>
                      </a:cxn>
                      <a:cxn ang="0">
                        <a:pos x="266" y="34"/>
                      </a:cxn>
                      <a:cxn ang="0">
                        <a:pos x="242" y="30"/>
                      </a:cxn>
                      <a:cxn ang="0">
                        <a:pos x="218" y="28"/>
                      </a:cxn>
                      <a:cxn ang="0">
                        <a:pos x="195" y="28"/>
                      </a:cxn>
                      <a:cxn ang="0">
                        <a:pos x="0" y="0"/>
                      </a:cxn>
                      <a:cxn ang="0">
                        <a:pos x="2" y="4"/>
                      </a:cxn>
                      <a:cxn ang="0">
                        <a:pos x="4" y="61"/>
                      </a:cxn>
                      <a:cxn ang="0">
                        <a:pos x="8" y="118"/>
                      </a:cxn>
                      <a:cxn ang="0">
                        <a:pos x="160" y="137"/>
                      </a:cxn>
                      <a:cxn ang="0">
                        <a:pos x="313" y="158"/>
                      </a:cxn>
                      <a:cxn ang="0">
                        <a:pos x="310" y="149"/>
                      </a:cxn>
                      <a:cxn ang="0">
                        <a:pos x="307" y="135"/>
                      </a:cxn>
                      <a:cxn ang="0">
                        <a:pos x="299" y="99"/>
                      </a:cxn>
                      <a:cxn ang="0">
                        <a:pos x="296" y="80"/>
                      </a:cxn>
                      <a:cxn ang="0">
                        <a:pos x="292" y="63"/>
                      </a:cxn>
                      <a:cxn ang="0">
                        <a:pos x="289" y="53"/>
                      </a:cxn>
                      <a:cxn ang="0">
                        <a:pos x="286" y="47"/>
                      </a:cxn>
                      <a:cxn ang="0">
                        <a:pos x="285" y="47"/>
                      </a:cxn>
                      <a:cxn ang="0">
                        <a:pos x="266" y="40"/>
                      </a:cxn>
                      <a:cxn ang="0">
                        <a:pos x="244" y="39"/>
                      </a:cxn>
                      <a:cxn ang="0">
                        <a:pos x="224" y="37"/>
                      </a:cxn>
                      <a:cxn ang="0">
                        <a:pos x="204" y="35"/>
                      </a:cxn>
                      <a:cxn ang="0">
                        <a:pos x="103" y="20"/>
                      </a:cxn>
                      <a:cxn ang="0">
                        <a:pos x="2" y="4"/>
                      </a:cxn>
                      <a:cxn ang="0">
                        <a:pos x="0" y="0"/>
                      </a:cxn>
                    </a:cxnLst>
                    <a:rect l="0" t="0" r="r" b="b"/>
                    <a:pathLst>
                      <a:path w="318" h="159">
                        <a:moveTo>
                          <a:pt x="0" y="0"/>
                        </a:moveTo>
                        <a:lnTo>
                          <a:pt x="5" y="118"/>
                        </a:lnTo>
                        <a:lnTo>
                          <a:pt x="82" y="130"/>
                        </a:lnTo>
                        <a:lnTo>
                          <a:pt x="162" y="142"/>
                        </a:lnTo>
                        <a:lnTo>
                          <a:pt x="238" y="152"/>
                        </a:lnTo>
                        <a:lnTo>
                          <a:pt x="317" y="158"/>
                        </a:lnTo>
                        <a:lnTo>
                          <a:pt x="314" y="149"/>
                        </a:lnTo>
                        <a:lnTo>
                          <a:pt x="310" y="133"/>
                        </a:lnTo>
                        <a:lnTo>
                          <a:pt x="304" y="95"/>
                        </a:lnTo>
                        <a:lnTo>
                          <a:pt x="299" y="77"/>
                        </a:lnTo>
                        <a:lnTo>
                          <a:pt x="295" y="57"/>
                        </a:lnTo>
                        <a:lnTo>
                          <a:pt x="291" y="46"/>
                        </a:lnTo>
                        <a:lnTo>
                          <a:pt x="289" y="40"/>
                        </a:lnTo>
                        <a:lnTo>
                          <a:pt x="288" y="40"/>
                        </a:lnTo>
                        <a:lnTo>
                          <a:pt x="266" y="34"/>
                        </a:lnTo>
                        <a:lnTo>
                          <a:pt x="242" y="30"/>
                        </a:lnTo>
                        <a:lnTo>
                          <a:pt x="218" y="28"/>
                        </a:lnTo>
                        <a:lnTo>
                          <a:pt x="195" y="28"/>
                        </a:lnTo>
                        <a:lnTo>
                          <a:pt x="0" y="0"/>
                        </a:lnTo>
                        <a:lnTo>
                          <a:pt x="2" y="4"/>
                        </a:lnTo>
                        <a:lnTo>
                          <a:pt x="4" y="61"/>
                        </a:lnTo>
                        <a:lnTo>
                          <a:pt x="8" y="118"/>
                        </a:lnTo>
                        <a:lnTo>
                          <a:pt x="160" y="137"/>
                        </a:lnTo>
                        <a:lnTo>
                          <a:pt x="313" y="158"/>
                        </a:lnTo>
                        <a:lnTo>
                          <a:pt x="310" y="149"/>
                        </a:lnTo>
                        <a:lnTo>
                          <a:pt x="307" y="135"/>
                        </a:lnTo>
                        <a:lnTo>
                          <a:pt x="299" y="99"/>
                        </a:lnTo>
                        <a:lnTo>
                          <a:pt x="296" y="80"/>
                        </a:lnTo>
                        <a:lnTo>
                          <a:pt x="292" y="63"/>
                        </a:lnTo>
                        <a:lnTo>
                          <a:pt x="289" y="53"/>
                        </a:lnTo>
                        <a:lnTo>
                          <a:pt x="286" y="47"/>
                        </a:lnTo>
                        <a:lnTo>
                          <a:pt x="285" y="47"/>
                        </a:lnTo>
                        <a:lnTo>
                          <a:pt x="266" y="40"/>
                        </a:lnTo>
                        <a:lnTo>
                          <a:pt x="244" y="39"/>
                        </a:lnTo>
                        <a:lnTo>
                          <a:pt x="224" y="37"/>
                        </a:lnTo>
                        <a:lnTo>
                          <a:pt x="204" y="35"/>
                        </a:lnTo>
                        <a:lnTo>
                          <a:pt x="103" y="20"/>
                        </a:lnTo>
                        <a:lnTo>
                          <a:pt x="2" y="4"/>
                        </a:lnTo>
                        <a:lnTo>
                          <a:pt x="0" y="0"/>
                        </a:lnTo>
                      </a:path>
                    </a:pathLst>
                  </a:custGeom>
                  <a:solidFill>
                    <a:srgbClr val="4D4D4D"/>
                  </a:solidFill>
                  <a:ln w="9525" cap="rnd">
                    <a:noFill/>
                    <a:round/>
                    <a:headEnd/>
                    <a:tailEnd/>
                  </a:ln>
                  <a:effectLst/>
                </p:spPr>
                <p:txBody>
                  <a:bodyPr/>
                  <a:lstStyle/>
                  <a:p>
                    <a:endParaRPr lang="en-US"/>
                  </a:p>
                </p:txBody>
              </p:sp>
              <p:sp>
                <p:nvSpPr>
                  <p:cNvPr id="529542" name="Freeform 134"/>
                  <p:cNvSpPr>
                    <a:spLocks/>
                  </p:cNvSpPr>
                  <p:nvPr/>
                </p:nvSpPr>
                <p:spPr bwMode="auto">
                  <a:xfrm>
                    <a:off x="4940" y="2969"/>
                    <a:ext cx="56" cy="115"/>
                  </a:xfrm>
                  <a:custGeom>
                    <a:avLst/>
                    <a:gdLst/>
                    <a:ahLst/>
                    <a:cxnLst>
                      <a:cxn ang="0">
                        <a:pos x="7" y="0"/>
                      </a:cxn>
                      <a:cxn ang="0">
                        <a:pos x="3" y="0"/>
                      </a:cxn>
                      <a:cxn ang="0">
                        <a:pos x="1" y="1"/>
                      </a:cxn>
                      <a:cxn ang="0">
                        <a:pos x="0" y="5"/>
                      </a:cxn>
                      <a:cxn ang="0">
                        <a:pos x="0" y="6"/>
                      </a:cxn>
                      <a:cxn ang="0">
                        <a:pos x="0" y="8"/>
                      </a:cxn>
                      <a:cxn ang="0">
                        <a:pos x="9" y="57"/>
                      </a:cxn>
                      <a:cxn ang="0">
                        <a:pos x="19" y="105"/>
                      </a:cxn>
                      <a:cxn ang="0">
                        <a:pos x="20" y="108"/>
                      </a:cxn>
                      <a:cxn ang="0">
                        <a:pos x="21" y="110"/>
                      </a:cxn>
                      <a:cxn ang="0">
                        <a:pos x="38" y="112"/>
                      </a:cxn>
                      <a:cxn ang="0">
                        <a:pos x="53" y="114"/>
                      </a:cxn>
                      <a:cxn ang="0">
                        <a:pos x="53" y="112"/>
                      </a:cxn>
                      <a:cxn ang="0">
                        <a:pos x="55" y="112"/>
                      </a:cxn>
                      <a:cxn ang="0">
                        <a:pos x="55" y="108"/>
                      </a:cxn>
                      <a:cxn ang="0">
                        <a:pos x="55" y="103"/>
                      </a:cxn>
                      <a:cxn ang="0">
                        <a:pos x="45" y="60"/>
                      </a:cxn>
                      <a:cxn ang="0">
                        <a:pos x="35" y="16"/>
                      </a:cxn>
                      <a:cxn ang="0">
                        <a:pos x="35" y="13"/>
                      </a:cxn>
                      <a:cxn ang="0">
                        <a:pos x="34" y="13"/>
                      </a:cxn>
                      <a:cxn ang="0">
                        <a:pos x="33" y="10"/>
                      </a:cxn>
                      <a:cxn ang="0">
                        <a:pos x="32" y="5"/>
                      </a:cxn>
                      <a:cxn ang="0">
                        <a:pos x="29" y="5"/>
                      </a:cxn>
                      <a:cxn ang="0">
                        <a:pos x="29" y="3"/>
                      </a:cxn>
                      <a:cxn ang="0">
                        <a:pos x="27" y="3"/>
                      </a:cxn>
                      <a:cxn ang="0">
                        <a:pos x="27" y="1"/>
                      </a:cxn>
                      <a:cxn ang="0">
                        <a:pos x="15" y="0"/>
                      </a:cxn>
                      <a:cxn ang="0">
                        <a:pos x="7" y="0"/>
                      </a:cxn>
                    </a:cxnLst>
                    <a:rect l="0" t="0" r="r" b="b"/>
                    <a:pathLst>
                      <a:path w="56" h="115">
                        <a:moveTo>
                          <a:pt x="7" y="0"/>
                        </a:moveTo>
                        <a:lnTo>
                          <a:pt x="3" y="0"/>
                        </a:lnTo>
                        <a:lnTo>
                          <a:pt x="1" y="1"/>
                        </a:lnTo>
                        <a:lnTo>
                          <a:pt x="0" y="5"/>
                        </a:lnTo>
                        <a:lnTo>
                          <a:pt x="0" y="6"/>
                        </a:lnTo>
                        <a:lnTo>
                          <a:pt x="0" y="8"/>
                        </a:lnTo>
                        <a:lnTo>
                          <a:pt x="9" y="57"/>
                        </a:lnTo>
                        <a:lnTo>
                          <a:pt x="19" y="105"/>
                        </a:lnTo>
                        <a:lnTo>
                          <a:pt x="20" y="108"/>
                        </a:lnTo>
                        <a:lnTo>
                          <a:pt x="21" y="110"/>
                        </a:lnTo>
                        <a:lnTo>
                          <a:pt x="38" y="112"/>
                        </a:lnTo>
                        <a:lnTo>
                          <a:pt x="53" y="114"/>
                        </a:lnTo>
                        <a:lnTo>
                          <a:pt x="53" y="112"/>
                        </a:lnTo>
                        <a:lnTo>
                          <a:pt x="55" y="112"/>
                        </a:lnTo>
                        <a:lnTo>
                          <a:pt x="55" y="108"/>
                        </a:lnTo>
                        <a:lnTo>
                          <a:pt x="55" y="103"/>
                        </a:lnTo>
                        <a:lnTo>
                          <a:pt x="45" y="60"/>
                        </a:lnTo>
                        <a:lnTo>
                          <a:pt x="35" y="16"/>
                        </a:lnTo>
                        <a:lnTo>
                          <a:pt x="35" y="13"/>
                        </a:lnTo>
                        <a:lnTo>
                          <a:pt x="34" y="13"/>
                        </a:lnTo>
                        <a:lnTo>
                          <a:pt x="33" y="10"/>
                        </a:lnTo>
                        <a:lnTo>
                          <a:pt x="32" y="5"/>
                        </a:lnTo>
                        <a:lnTo>
                          <a:pt x="29" y="5"/>
                        </a:lnTo>
                        <a:lnTo>
                          <a:pt x="29" y="3"/>
                        </a:lnTo>
                        <a:lnTo>
                          <a:pt x="27" y="3"/>
                        </a:lnTo>
                        <a:lnTo>
                          <a:pt x="27" y="1"/>
                        </a:lnTo>
                        <a:lnTo>
                          <a:pt x="15" y="0"/>
                        </a:lnTo>
                        <a:lnTo>
                          <a:pt x="7" y="0"/>
                        </a:lnTo>
                      </a:path>
                    </a:pathLst>
                  </a:custGeom>
                  <a:solidFill>
                    <a:srgbClr val="333333"/>
                  </a:solidFill>
                  <a:ln w="9525" cap="rnd">
                    <a:noFill/>
                    <a:round/>
                    <a:headEnd/>
                    <a:tailEnd/>
                  </a:ln>
                  <a:effectLst/>
                </p:spPr>
                <p:txBody>
                  <a:bodyPr/>
                  <a:lstStyle/>
                  <a:p>
                    <a:endParaRPr lang="en-US"/>
                  </a:p>
                </p:txBody>
              </p:sp>
              <p:sp>
                <p:nvSpPr>
                  <p:cNvPr id="529543" name="Freeform 135"/>
                  <p:cNvSpPr>
                    <a:spLocks/>
                  </p:cNvSpPr>
                  <p:nvPr/>
                </p:nvSpPr>
                <p:spPr bwMode="auto">
                  <a:xfrm>
                    <a:off x="4738" y="2972"/>
                    <a:ext cx="183" cy="47"/>
                  </a:xfrm>
                  <a:custGeom>
                    <a:avLst/>
                    <a:gdLst/>
                    <a:ahLst/>
                    <a:cxnLst>
                      <a:cxn ang="0">
                        <a:pos x="182" y="46"/>
                      </a:cxn>
                      <a:cxn ang="0">
                        <a:pos x="178" y="25"/>
                      </a:cxn>
                      <a:cxn ang="0">
                        <a:pos x="144" y="22"/>
                      </a:cxn>
                      <a:cxn ang="0">
                        <a:pos x="111" y="18"/>
                      </a:cxn>
                      <a:cxn ang="0">
                        <a:pos x="110" y="13"/>
                      </a:cxn>
                      <a:cxn ang="0">
                        <a:pos x="109" y="8"/>
                      </a:cxn>
                      <a:cxn ang="0">
                        <a:pos x="86" y="5"/>
                      </a:cxn>
                      <a:cxn ang="0">
                        <a:pos x="61" y="1"/>
                      </a:cxn>
                      <a:cxn ang="0">
                        <a:pos x="61" y="5"/>
                      </a:cxn>
                      <a:cxn ang="0">
                        <a:pos x="61" y="8"/>
                      </a:cxn>
                      <a:cxn ang="0">
                        <a:pos x="47" y="8"/>
                      </a:cxn>
                      <a:cxn ang="0">
                        <a:pos x="30" y="6"/>
                      </a:cxn>
                      <a:cxn ang="0">
                        <a:pos x="14" y="5"/>
                      </a:cxn>
                      <a:cxn ang="0">
                        <a:pos x="0" y="0"/>
                      </a:cxn>
                      <a:cxn ang="0">
                        <a:pos x="2" y="22"/>
                      </a:cxn>
                      <a:cxn ang="0">
                        <a:pos x="182" y="46"/>
                      </a:cxn>
                    </a:cxnLst>
                    <a:rect l="0" t="0" r="r" b="b"/>
                    <a:pathLst>
                      <a:path w="183" h="47">
                        <a:moveTo>
                          <a:pt x="182" y="46"/>
                        </a:moveTo>
                        <a:lnTo>
                          <a:pt x="178" y="25"/>
                        </a:lnTo>
                        <a:lnTo>
                          <a:pt x="144" y="22"/>
                        </a:lnTo>
                        <a:lnTo>
                          <a:pt x="111" y="18"/>
                        </a:lnTo>
                        <a:lnTo>
                          <a:pt x="110" y="13"/>
                        </a:lnTo>
                        <a:lnTo>
                          <a:pt x="109" y="8"/>
                        </a:lnTo>
                        <a:lnTo>
                          <a:pt x="86" y="5"/>
                        </a:lnTo>
                        <a:lnTo>
                          <a:pt x="61" y="1"/>
                        </a:lnTo>
                        <a:lnTo>
                          <a:pt x="61" y="5"/>
                        </a:lnTo>
                        <a:lnTo>
                          <a:pt x="61" y="8"/>
                        </a:lnTo>
                        <a:lnTo>
                          <a:pt x="47" y="8"/>
                        </a:lnTo>
                        <a:lnTo>
                          <a:pt x="30" y="6"/>
                        </a:lnTo>
                        <a:lnTo>
                          <a:pt x="14" y="5"/>
                        </a:lnTo>
                        <a:lnTo>
                          <a:pt x="0" y="0"/>
                        </a:lnTo>
                        <a:lnTo>
                          <a:pt x="2" y="22"/>
                        </a:lnTo>
                        <a:lnTo>
                          <a:pt x="182" y="46"/>
                        </a:lnTo>
                      </a:path>
                    </a:pathLst>
                  </a:custGeom>
                  <a:solidFill>
                    <a:srgbClr val="666666"/>
                  </a:solidFill>
                  <a:ln w="9525" cap="rnd">
                    <a:noFill/>
                    <a:round/>
                    <a:headEnd/>
                    <a:tailEnd/>
                  </a:ln>
                  <a:effectLst/>
                </p:spPr>
                <p:txBody>
                  <a:bodyPr/>
                  <a:lstStyle/>
                  <a:p>
                    <a:endParaRPr lang="en-US"/>
                  </a:p>
                </p:txBody>
              </p:sp>
              <p:sp>
                <p:nvSpPr>
                  <p:cNvPr id="529544" name="Freeform 136"/>
                  <p:cNvSpPr>
                    <a:spLocks/>
                  </p:cNvSpPr>
                  <p:nvPr/>
                </p:nvSpPr>
                <p:spPr bwMode="auto">
                  <a:xfrm>
                    <a:off x="4741" y="2984"/>
                    <a:ext cx="180" cy="41"/>
                  </a:xfrm>
                  <a:custGeom>
                    <a:avLst/>
                    <a:gdLst/>
                    <a:ahLst/>
                    <a:cxnLst>
                      <a:cxn ang="0">
                        <a:pos x="0" y="0"/>
                      </a:cxn>
                      <a:cxn ang="0">
                        <a:pos x="2" y="9"/>
                      </a:cxn>
                      <a:cxn ang="0">
                        <a:pos x="7" y="14"/>
                      </a:cxn>
                      <a:cxn ang="0">
                        <a:pos x="15" y="20"/>
                      </a:cxn>
                      <a:cxn ang="0">
                        <a:pos x="24" y="21"/>
                      </a:cxn>
                      <a:cxn ang="0">
                        <a:pos x="45" y="25"/>
                      </a:cxn>
                      <a:cxn ang="0">
                        <a:pos x="54" y="25"/>
                      </a:cxn>
                      <a:cxn ang="0">
                        <a:pos x="63" y="25"/>
                      </a:cxn>
                      <a:cxn ang="0">
                        <a:pos x="63" y="28"/>
                      </a:cxn>
                      <a:cxn ang="0">
                        <a:pos x="74" y="28"/>
                      </a:cxn>
                      <a:cxn ang="0">
                        <a:pos x="87" y="30"/>
                      </a:cxn>
                      <a:cxn ang="0">
                        <a:pos x="99" y="34"/>
                      </a:cxn>
                      <a:cxn ang="0">
                        <a:pos x="110" y="37"/>
                      </a:cxn>
                      <a:cxn ang="0">
                        <a:pos x="110" y="34"/>
                      </a:cxn>
                      <a:cxn ang="0">
                        <a:pos x="109" y="28"/>
                      </a:cxn>
                      <a:cxn ang="0">
                        <a:pos x="126" y="30"/>
                      </a:cxn>
                      <a:cxn ang="0">
                        <a:pos x="144" y="36"/>
                      </a:cxn>
                      <a:cxn ang="0">
                        <a:pos x="160" y="40"/>
                      </a:cxn>
                      <a:cxn ang="0">
                        <a:pos x="179" y="40"/>
                      </a:cxn>
                      <a:cxn ang="0">
                        <a:pos x="176" y="30"/>
                      </a:cxn>
                      <a:cxn ang="0">
                        <a:pos x="171" y="25"/>
                      </a:cxn>
                      <a:cxn ang="0">
                        <a:pos x="168" y="20"/>
                      </a:cxn>
                      <a:cxn ang="0">
                        <a:pos x="160" y="20"/>
                      </a:cxn>
                      <a:cxn ang="0">
                        <a:pos x="147" y="18"/>
                      </a:cxn>
                      <a:cxn ang="0">
                        <a:pos x="133" y="18"/>
                      </a:cxn>
                      <a:cxn ang="0">
                        <a:pos x="65" y="9"/>
                      </a:cxn>
                      <a:cxn ang="0">
                        <a:pos x="0" y="0"/>
                      </a:cxn>
                    </a:cxnLst>
                    <a:rect l="0" t="0" r="r" b="b"/>
                    <a:pathLst>
                      <a:path w="180" h="41">
                        <a:moveTo>
                          <a:pt x="0" y="0"/>
                        </a:moveTo>
                        <a:lnTo>
                          <a:pt x="2" y="9"/>
                        </a:lnTo>
                        <a:lnTo>
                          <a:pt x="7" y="14"/>
                        </a:lnTo>
                        <a:lnTo>
                          <a:pt x="15" y="20"/>
                        </a:lnTo>
                        <a:lnTo>
                          <a:pt x="24" y="21"/>
                        </a:lnTo>
                        <a:lnTo>
                          <a:pt x="45" y="25"/>
                        </a:lnTo>
                        <a:lnTo>
                          <a:pt x="54" y="25"/>
                        </a:lnTo>
                        <a:lnTo>
                          <a:pt x="63" y="25"/>
                        </a:lnTo>
                        <a:lnTo>
                          <a:pt x="63" y="28"/>
                        </a:lnTo>
                        <a:lnTo>
                          <a:pt x="74" y="28"/>
                        </a:lnTo>
                        <a:lnTo>
                          <a:pt x="87" y="30"/>
                        </a:lnTo>
                        <a:lnTo>
                          <a:pt x="99" y="34"/>
                        </a:lnTo>
                        <a:lnTo>
                          <a:pt x="110" y="37"/>
                        </a:lnTo>
                        <a:lnTo>
                          <a:pt x="110" y="34"/>
                        </a:lnTo>
                        <a:lnTo>
                          <a:pt x="109" y="28"/>
                        </a:lnTo>
                        <a:lnTo>
                          <a:pt x="126" y="30"/>
                        </a:lnTo>
                        <a:lnTo>
                          <a:pt x="144" y="36"/>
                        </a:lnTo>
                        <a:lnTo>
                          <a:pt x="160" y="40"/>
                        </a:lnTo>
                        <a:lnTo>
                          <a:pt x="179" y="40"/>
                        </a:lnTo>
                        <a:lnTo>
                          <a:pt x="176" y="30"/>
                        </a:lnTo>
                        <a:lnTo>
                          <a:pt x="171" y="25"/>
                        </a:lnTo>
                        <a:lnTo>
                          <a:pt x="168" y="20"/>
                        </a:lnTo>
                        <a:lnTo>
                          <a:pt x="160" y="20"/>
                        </a:lnTo>
                        <a:lnTo>
                          <a:pt x="147" y="18"/>
                        </a:lnTo>
                        <a:lnTo>
                          <a:pt x="133" y="18"/>
                        </a:lnTo>
                        <a:lnTo>
                          <a:pt x="65" y="9"/>
                        </a:lnTo>
                        <a:lnTo>
                          <a:pt x="0" y="0"/>
                        </a:lnTo>
                      </a:path>
                    </a:pathLst>
                  </a:custGeom>
                  <a:solidFill>
                    <a:srgbClr val="F2F2F2"/>
                  </a:solidFill>
                  <a:ln w="9525" cap="rnd">
                    <a:noFill/>
                    <a:round/>
                    <a:headEnd/>
                    <a:tailEnd/>
                  </a:ln>
                  <a:effectLst/>
                </p:spPr>
                <p:txBody>
                  <a:bodyPr/>
                  <a:lstStyle/>
                  <a:p>
                    <a:endParaRPr lang="en-US"/>
                  </a:p>
                </p:txBody>
              </p:sp>
              <p:sp>
                <p:nvSpPr>
                  <p:cNvPr id="529545" name="Freeform 137"/>
                  <p:cNvSpPr>
                    <a:spLocks/>
                  </p:cNvSpPr>
                  <p:nvPr/>
                </p:nvSpPr>
                <p:spPr bwMode="auto">
                  <a:xfrm>
                    <a:off x="4740" y="2977"/>
                    <a:ext cx="181" cy="44"/>
                  </a:xfrm>
                  <a:custGeom>
                    <a:avLst/>
                    <a:gdLst/>
                    <a:ahLst/>
                    <a:cxnLst>
                      <a:cxn ang="0">
                        <a:pos x="0" y="0"/>
                      </a:cxn>
                      <a:cxn ang="0">
                        <a:pos x="1" y="4"/>
                      </a:cxn>
                      <a:cxn ang="0">
                        <a:pos x="1" y="8"/>
                      </a:cxn>
                      <a:cxn ang="0">
                        <a:pos x="1" y="17"/>
                      </a:cxn>
                      <a:cxn ang="0">
                        <a:pos x="32" y="22"/>
                      </a:cxn>
                      <a:cxn ang="0">
                        <a:pos x="64" y="25"/>
                      </a:cxn>
                      <a:cxn ang="0">
                        <a:pos x="65" y="32"/>
                      </a:cxn>
                      <a:cxn ang="0">
                        <a:pos x="88" y="34"/>
                      </a:cxn>
                      <a:cxn ang="0">
                        <a:pos x="110" y="38"/>
                      </a:cxn>
                      <a:cxn ang="0">
                        <a:pos x="109" y="32"/>
                      </a:cxn>
                      <a:cxn ang="0">
                        <a:pos x="145" y="39"/>
                      </a:cxn>
                      <a:cxn ang="0">
                        <a:pos x="161" y="41"/>
                      </a:cxn>
                      <a:cxn ang="0">
                        <a:pos x="180" y="43"/>
                      </a:cxn>
                      <a:cxn ang="0">
                        <a:pos x="177" y="25"/>
                      </a:cxn>
                      <a:cxn ang="0">
                        <a:pos x="142" y="22"/>
                      </a:cxn>
                      <a:cxn ang="0">
                        <a:pos x="125" y="20"/>
                      </a:cxn>
                      <a:cxn ang="0">
                        <a:pos x="109" y="15"/>
                      </a:cxn>
                      <a:cxn ang="0">
                        <a:pos x="105" y="10"/>
                      </a:cxn>
                      <a:cxn ang="0">
                        <a:pos x="103" y="6"/>
                      </a:cxn>
                      <a:cxn ang="0">
                        <a:pos x="90" y="3"/>
                      </a:cxn>
                      <a:cxn ang="0">
                        <a:pos x="74" y="1"/>
                      </a:cxn>
                      <a:cxn ang="0">
                        <a:pos x="63" y="1"/>
                      </a:cxn>
                      <a:cxn ang="0">
                        <a:pos x="63" y="6"/>
                      </a:cxn>
                      <a:cxn ang="0">
                        <a:pos x="47" y="6"/>
                      </a:cxn>
                      <a:cxn ang="0">
                        <a:pos x="31" y="3"/>
                      </a:cxn>
                      <a:cxn ang="0">
                        <a:pos x="0" y="0"/>
                      </a:cxn>
                    </a:cxnLst>
                    <a:rect l="0" t="0" r="r" b="b"/>
                    <a:pathLst>
                      <a:path w="181" h="44">
                        <a:moveTo>
                          <a:pt x="0" y="0"/>
                        </a:moveTo>
                        <a:lnTo>
                          <a:pt x="1" y="4"/>
                        </a:lnTo>
                        <a:lnTo>
                          <a:pt x="1" y="8"/>
                        </a:lnTo>
                        <a:lnTo>
                          <a:pt x="1" y="17"/>
                        </a:lnTo>
                        <a:lnTo>
                          <a:pt x="32" y="22"/>
                        </a:lnTo>
                        <a:lnTo>
                          <a:pt x="64" y="25"/>
                        </a:lnTo>
                        <a:lnTo>
                          <a:pt x="65" y="32"/>
                        </a:lnTo>
                        <a:lnTo>
                          <a:pt x="88" y="34"/>
                        </a:lnTo>
                        <a:lnTo>
                          <a:pt x="110" y="38"/>
                        </a:lnTo>
                        <a:lnTo>
                          <a:pt x="109" y="32"/>
                        </a:lnTo>
                        <a:lnTo>
                          <a:pt x="145" y="39"/>
                        </a:lnTo>
                        <a:lnTo>
                          <a:pt x="161" y="41"/>
                        </a:lnTo>
                        <a:lnTo>
                          <a:pt x="180" y="43"/>
                        </a:lnTo>
                        <a:lnTo>
                          <a:pt x="177" y="25"/>
                        </a:lnTo>
                        <a:lnTo>
                          <a:pt x="142" y="22"/>
                        </a:lnTo>
                        <a:lnTo>
                          <a:pt x="125" y="20"/>
                        </a:lnTo>
                        <a:lnTo>
                          <a:pt x="109" y="15"/>
                        </a:lnTo>
                        <a:lnTo>
                          <a:pt x="105" y="10"/>
                        </a:lnTo>
                        <a:lnTo>
                          <a:pt x="103" y="6"/>
                        </a:lnTo>
                        <a:lnTo>
                          <a:pt x="90" y="3"/>
                        </a:lnTo>
                        <a:lnTo>
                          <a:pt x="74" y="1"/>
                        </a:lnTo>
                        <a:lnTo>
                          <a:pt x="63" y="1"/>
                        </a:lnTo>
                        <a:lnTo>
                          <a:pt x="63" y="6"/>
                        </a:lnTo>
                        <a:lnTo>
                          <a:pt x="47" y="6"/>
                        </a:lnTo>
                        <a:lnTo>
                          <a:pt x="31" y="3"/>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546" name="Freeform 138"/>
                  <p:cNvSpPr>
                    <a:spLocks/>
                  </p:cNvSpPr>
                  <p:nvPr/>
                </p:nvSpPr>
                <p:spPr bwMode="auto">
                  <a:xfrm>
                    <a:off x="4964" y="3069"/>
                    <a:ext cx="32" cy="22"/>
                  </a:xfrm>
                  <a:custGeom>
                    <a:avLst/>
                    <a:gdLst/>
                    <a:ahLst/>
                    <a:cxnLst>
                      <a:cxn ang="0">
                        <a:pos x="8" y="0"/>
                      </a:cxn>
                      <a:cxn ang="0">
                        <a:pos x="5" y="2"/>
                      </a:cxn>
                      <a:cxn ang="0">
                        <a:pos x="3" y="2"/>
                      </a:cxn>
                      <a:cxn ang="0">
                        <a:pos x="3" y="4"/>
                      </a:cxn>
                      <a:cxn ang="0">
                        <a:pos x="2" y="4"/>
                      </a:cxn>
                      <a:cxn ang="0">
                        <a:pos x="2" y="7"/>
                      </a:cxn>
                      <a:cxn ang="0">
                        <a:pos x="1" y="7"/>
                      </a:cxn>
                      <a:cxn ang="0">
                        <a:pos x="1" y="12"/>
                      </a:cxn>
                      <a:cxn ang="0">
                        <a:pos x="0" y="12"/>
                      </a:cxn>
                      <a:cxn ang="0">
                        <a:pos x="2" y="17"/>
                      </a:cxn>
                      <a:cxn ang="0">
                        <a:pos x="2" y="21"/>
                      </a:cxn>
                      <a:cxn ang="0">
                        <a:pos x="16" y="21"/>
                      </a:cxn>
                      <a:cxn ang="0">
                        <a:pos x="28" y="21"/>
                      </a:cxn>
                      <a:cxn ang="0">
                        <a:pos x="29" y="17"/>
                      </a:cxn>
                      <a:cxn ang="0">
                        <a:pos x="31" y="17"/>
                      </a:cxn>
                      <a:cxn ang="0">
                        <a:pos x="31" y="15"/>
                      </a:cxn>
                      <a:cxn ang="0">
                        <a:pos x="27" y="4"/>
                      </a:cxn>
                      <a:cxn ang="0">
                        <a:pos x="22" y="0"/>
                      </a:cxn>
                      <a:cxn ang="0">
                        <a:pos x="14" y="0"/>
                      </a:cxn>
                      <a:cxn ang="0">
                        <a:pos x="8" y="0"/>
                      </a:cxn>
                    </a:cxnLst>
                    <a:rect l="0" t="0" r="r" b="b"/>
                    <a:pathLst>
                      <a:path w="32" h="22">
                        <a:moveTo>
                          <a:pt x="8" y="0"/>
                        </a:moveTo>
                        <a:lnTo>
                          <a:pt x="5" y="2"/>
                        </a:lnTo>
                        <a:lnTo>
                          <a:pt x="3" y="2"/>
                        </a:lnTo>
                        <a:lnTo>
                          <a:pt x="3" y="4"/>
                        </a:lnTo>
                        <a:lnTo>
                          <a:pt x="2" y="4"/>
                        </a:lnTo>
                        <a:lnTo>
                          <a:pt x="2" y="7"/>
                        </a:lnTo>
                        <a:lnTo>
                          <a:pt x="1" y="7"/>
                        </a:lnTo>
                        <a:lnTo>
                          <a:pt x="1" y="12"/>
                        </a:lnTo>
                        <a:lnTo>
                          <a:pt x="0" y="12"/>
                        </a:lnTo>
                        <a:lnTo>
                          <a:pt x="2" y="17"/>
                        </a:lnTo>
                        <a:lnTo>
                          <a:pt x="2" y="21"/>
                        </a:lnTo>
                        <a:lnTo>
                          <a:pt x="16" y="21"/>
                        </a:lnTo>
                        <a:lnTo>
                          <a:pt x="28" y="21"/>
                        </a:lnTo>
                        <a:lnTo>
                          <a:pt x="29" y="17"/>
                        </a:lnTo>
                        <a:lnTo>
                          <a:pt x="31" y="17"/>
                        </a:lnTo>
                        <a:lnTo>
                          <a:pt x="31" y="15"/>
                        </a:lnTo>
                        <a:lnTo>
                          <a:pt x="27" y="4"/>
                        </a:lnTo>
                        <a:lnTo>
                          <a:pt x="22" y="0"/>
                        </a:lnTo>
                        <a:lnTo>
                          <a:pt x="14" y="0"/>
                        </a:lnTo>
                        <a:lnTo>
                          <a:pt x="8" y="0"/>
                        </a:lnTo>
                      </a:path>
                    </a:pathLst>
                  </a:custGeom>
                  <a:solidFill>
                    <a:srgbClr val="A6A6A6"/>
                  </a:solidFill>
                  <a:ln w="9525" cap="rnd">
                    <a:noFill/>
                    <a:round/>
                    <a:headEnd/>
                    <a:tailEnd/>
                  </a:ln>
                  <a:effectLst/>
                </p:spPr>
                <p:txBody>
                  <a:bodyPr/>
                  <a:lstStyle/>
                  <a:p>
                    <a:endParaRPr lang="en-US"/>
                  </a:p>
                </p:txBody>
              </p:sp>
              <p:sp>
                <p:nvSpPr>
                  <p:cNvPr id="529547" name="Freeform 139"/>
                  <p:cNvSpPr>
                    <a:spLocks/>
                  </p:cNvSpPr>
                  <p:nvPr/>
                </p:nvSpPr>
                <p:spPr bwMode="auto">
                  <a:xfrm>
                    <a:off x="4965" y="3104"/>
                    <a:ext cx="62" cy="56"/>
                  </a:xfrm>
                  <a:custGeom>
                    <a:avLst/>
                    <a:gdLst/>
                    <a:ahLst/>
                    <a:cxnLst>
                      <a:cxn ang="0">
                        <a:pos x="0" y="0"/>
                      </a:cxn>
                      <a:cxn ang="0">
                        <a:pos x="12" y="49"/>
                      </a:cxn>
                      <a:cxn ang="0">
                        <a:pos x="36" y="53"/>
                      </a:cxn>
                      <a:cxn ang="0">
                        <a:pos x="61" y="55"/>
                      </a:cxn>
                      <a:cxn ang="0">
                        <a:pos x="47" y="4"/>
                      </a:cxn>
                      <a:cxn ang="0">
                        <a:pos x="23" y="3"/>
                      </a:cxn>
                      <a:cxn ang="0">
                        <a:pos x="0" y="0"/>
                      </a:cxn>
                    </a:cxnLst>
                    <a:rect l="0" t="0" r="r" b="b"/>
                    <a:pathLst>
                      <a:path w="62" h="56">
                        <a:moveTo>
                          <a:pt x="0" y="0"/>
                        </a:moveTo>
                        <a:lnTo>
                          <a:pt x="12" y="49"/>
                        </a:lnTo>
                        <a:lnTo>
                          <a:pt x="36" y="53"/>
                        </a:lnTo>
                        <a:lnTo>
                          <a:pt x="61" y="55"/>
                        </a:lnTo>
                        <a:lnTo>
                          <a:pt x="47" y="4"/>
                        </a:lnTo>
                        <a:lnTo>
                          <a:pt x="23" y="3"/>
                        </a:lnTo>
                        <a:lnTo>
                          <a:pt x="0" y="0"/>
                        </a:lnTo>
                      </a:path>
                    </a:pathLst>
                  </a:custGeom>
                  <a:solidFill>
                    <a:srgbClr val="4D4D4D"/>
                  </a:solidFill>
                  <a:ln w="9525" cap="rnd">
                    <a:noFill/>
                    <a:round/>
                    <a:headEnd/>
                    <a:tailEnd/>
                  </a:ln>
                  <a:effectLst/>
                </p:spPr>
                <p:txBody>
                  <a:bodyPr/>
                  <a:lstStyle/>
                  <a:p>
                    <a:endParaRPr lang="en-US"/>
                  </a:p>
                </p:txBody>
              </p:sp>
              <p:sp>
                <p:nvSpPr>
                  <p:cNvPr id="529548" name="Freeform 140"/>
                  <p:cNvSpPr>
                    <a:spLocks/>
                  </p:cNvSpPr>
                  <p:nvPr/>
                </p:nvSpPr>
                <p:spPr bwMode="auto">
                  <a:xfrm>
                    <a:off x="4967" y="3118"/>
                    <a:ext cx="54" cy="27"/>
                  </a:xfrm>
                  <a:custGeom>
                    <a:avLst/>
                    <a:gdLst/>
                    <a:ahLst/>
                    <a:cxnLst>
                      <a:cxn ang="0">
                        <a:pos x="0" y="0"/>
                      </a:cxn>
                      <a:cxn ang="0">
                        <a:pos x="4" y="9"/>
                      </a:cxn>
                      <a:cxn ang="0">
                        <a:pos x="8" y="14"/>
                      </a:cxn>
                      <a:cxn ang="0">
                        <a:pos x="14" y="20"/>
                      </a:cxn>
                      <a:cxn ang="0">
                        <a:pos x="22" y="22"/>
                      </a:cxn>
                      <a:cxn ang="0">
                        <a:pos x="38" y="26"/>
                      </a:cxn>
                      <a:cxn ang="0">
                        <a:pos x="53" y="26"/>
                      </a:cxn>
                      <a:cxn ang="0">
                        <a:pos x="50" y="16"/>
                      </a:cxn>
                      <a:cxn ang="0">
                        <a:pos x="45" y="9"/>
                      </a:cxn>
                      <a:cxn ang="0">
                        <a:pos x="38" y="5"/>
                      </a:cxn>
                      <a:cxn ang="0">
                        <a:pos x="32" y="2"/>
                      </a:cxn>
                      <a:cxn ang="0">
                        <a:pos x="16" y="0"/>
                      </a:cxn>
                      <a:cxn ang="0">
                        <a:pos x="0" y="0"/>
                      </a:cxn>
                    </a:cxnLst>
                    <a:rect l="0" t="0" r="r" b="b"/>
                    <a:pathLst>
                      <a:path w="54" h="27">
                        <a:moveTo>
                          <a:pt x="0" y="0"/>
                        </a:moveTo>
                        <a:lnTo>
                          <a:pt x="4" y="9"/>
                        </a:lnTo>
                        <a:lnTo>
                          <a:pt x="8" y="14"/>
                        </a:lnTo>
                        <a:lnTo>
                          <a:pt x="14" y="20"/>
                        </a:lnTo>
                        <a:lnTo>
                          <a:pt x="22" y="22"/>
                        </a:lnTo>
                        <a:lnTo>
                          <a:pt x="38" y="26"/>
                        </a:lnTo>
                        <a:lnTo>
                          <a:pt x="53" y="26"/>
                        </a:lnTo>
                        <a:lnTo>
                          <a:pt x="50" y="16"/>
                        </a:lnTo>
                        <a:lnTo>
                          <a:pt x="45" y="9"/>
                        </a:lnTo>
                        <a:lnTo>
                          <a:pt x="38" y="5"/>
                        </a:lnTo>
                        <a:lnTo>
                          <a:pt x="32" y="2"/>
                        </a:lnTo>
                        <a:lnTo>
                          <a:pt x="16" y="0"/>
                        </a:lnTo>
                        <a:lnTo>
                          <a:pt x="0" y="0"/>
                        </a:lnTo>
                      </a:path>
                    </a:pathLst>
                  </a:custGeom>
                  <a:solidFill>
                    <a:srgbClr val="CCCCCC"/>
                  </a:solidFill>
                  <a:ln w="9525" cap="rnd">
                    <a:noFill/>
                    <a:round/>
                    <a:headEnd/>
                    <a:tailEnd/>
                  </a:ln>
                  <a:effectLst/>
                </p:spPr>
                <p:txBody>
                  <a:bodyPr/>
                  <a:lstStyle/>
                  <a:p>
                    <a:endParaRPr lang="en-US"/>
                  </a:p>
                </p:txBody>
              </p:sp>
              <p:sp>
                <p:nvSpPr>
                  <p:cNvPr id="529549" name="Freeform 141"/>
                  <p:cNvSpPr>
                    <a:spLocks/>
                  </p:cNvSpPr>
                  <p:nvPr/>
                </p:nvSpPr>
                <p:spPr bwMode="auto">
                  <a:xfrm>
                    <a:off x="4295" y="2999"/>
                    <a:ext cx="364" cy="71"/>
                  </a:xfrm>
                  <a:custGeom>
                    <a:avLst/>
                    <a:gdLst/>
                    <a:ahLst/>
                    <a:cxnLst>
                      <a:cxn ang="0">
                        <a:pos x="2" y="0"/>
                      </a:cxn>
                      <a:cxn ang="0">
                        <a:pos x="0" y="12"/>
                      </a:cxn>
                      <a:cxn ang="0">
                        <a:pos x="181" y="39"/>
                      </a:cxn>
                      <a:cxn ang="0">
                        <a:pos x="363" y="70"/>
                      </a:cxn>
                      <a:cxn ang="0">
                        <a:pos x="363" y="64"/>
                      </a:cxn>
                      <a:cxn ang="0">
                        <a:pos x="361" y="57"/>
                      </a:cxn>
                      <a:cxn ang="0">
                        <a:pos x="182" y="27"/>
                      </a:cxn>
                      <a:cxn ang="0">
                        <a:pos x="2" y="0"/>
                      </a:cxn>
                    </a:cxnLst>
                    <a:rect l="0" t="0" r="r" b="b"/>
                    <a:pathLst>
                      <a:path w="364" h="71">
                        <a:moveTo>
                          <a:pt x="2" y="0"/>
                        </a:moveTo>
                        <a:lnTo>
                          <a:pt x="0" y="12"/>
                        </a:lnTo>
                        <a:lnTo>
                          <a:pt x="181" y="39"/>
                        </a:lnTo>
                        <a:lnTo>
                          <a:pt x="363" y="70"/>
                        </a:lnTo>
                        <a:lnTo>
                          <a:pt x="363" y="64"/>
                        </a:lnTo>
                        <a:lnTo>
                          <a:pt x="361" y="57"/>
                        </a:lnTo>
                        <a:lnTo>
                          <a:pt x="182" y="27"/>
                        </a:lnTo>
                        <a:lnTo>
                          <a:pt x="2" y="0"/>
                        </a:lnTo>
                      </a:path>
                    </a:pathLst>
                  </a:custGeom>
                  <a:solidFill>
                    <a:srgbClr val="4D4D4D"/>
                  </a:solidFill>
                  <a:ln w="9525" cap="rnd">
                    <a:noFill/>
                    <a:round/>
                    <a:headEnd/>
                    <a:tailEnd/>
                  </a:ln>
                  <a:effectLst/>
                </p:spPr>
                <p:txBody>
                  <a:bodyPr/>
                  <a:lstStyle/>
                  <a:p>
                    <a:endParaRPr lang="en-US"/>
                  </a:p>
                </p:txBody>
              </p:sp>
              <p:sp>
                <p:nvSpPr>
                  <p:cNvPr id="529550" name="Freeform 142"/>
                  <p:cNvSpPr>
                    <a:spLocks/>
                  </p:cNvSpPr>
                  <p:nvPr/>
                </p:nvSpPr>
                <p:spPr bwMode="auto">
                  <a:xfrm>
                    <a:off x="4290" y="3024"/>
                    <a:ext cx="370" cy="72"/>
                  </a:xfrm>
                  <a:custGeom>
                    <a:avLst/>
                    <a:gdLst/>
                    <a:ahLst/>
                    <a:cxnLst>
                      <a:cxn ang="0">
                        <a:pos x="2" y="0"/>
                      </a:cxn>
                      <a:cxn ang="0">
                        <a:pos x="0" y="10"/>
                      </a:cxn>
                      <a:cxn ang="0">
                        <a:pos x="91" y="27"/>
                      </a:cxn>
                      <a:cxn ang="0">
                        <a:pos x="183" y="41"/>
                      </a:cxn>
                      <a:cxn ang="0">
                        <a:pos x="369" y="71"/>
                      </a:cxn>
                      <a:cxn ang="0">
                        <a:pos x="369" y="59"/>
                      </a:cxn>
                      <a:cxn ang="0">
                        <a:pos x="185" y="27"/>
                      </a:cxn>
                      <a:cxn ang="0">
                        <a:pos x="2" y="0"/>
                      </a:cxn>
                    </a:cxnLst>
                    <a:rect l="0" t="0" r="r" b="b"/>
                    <a:pathLst>
                      <a:path w="370" h="72">
                        <a:moveTo>
                          <a:pt x="2" y="0"/>
                        </a:moveTo>
                        <a:lnTo>
                          <a:pt x="0" y="10"/>
                        </a:lnTo>
                        <a:lnTo>
                          <a:pt x="91" y="27"/>
                        </a:lnTo>
                        <a:lnTo>
                          <a:pt x="183" y="41"/>
                        </a:lnTo>
                        <a:lnTo>
                          <a:pt x="369" y="71"/>
                        </a:lnTo>
                        <a:lnTo>
                          <a:pt x="369" y="59"/>
                        </a:lnTo>
                        <a:lnTo>
                          <a:pt x="185" y="27"/>
                        </a:lnTo>
                        <a:lnTo>
                          <a:pt x="2" y="0"/>
                        </a:lnTo>
                      </a:path>
                    </a:pathLst>
                  </a:custGeom>
                  <a:solidFill>
                    <a:srgbClr val="4D4D4D"/>
                  </a:solidFill>
                  <a:ln w="9525" cap="rnd">
                    <a:noFill/>
                    <a:round/>
                    <a:headEnd/>
                    <a:tailEnd/>
                  </a:ln>
                  <a:effectLst/>
                </p:spPr>
                <p:txBody>
                  <a:bodyPr/>
                  <a:lstStyle/>
                  <a:p>
                    <a:endParaRPr lang="en-US"/>
                  </a:p>
                </p:txBody>
              </p:sp>
              <p:sp>
                <p:nvSpPr>
                  <p:cNvPr id="529551" name="Freeform 143"/>
                  <p:cNvSpPr>
                    <a:spLocks/>
                  </p:cNvSpPr>
                  <p:nvPr/>
                </p:nvSpPr>
                <p:spPr bwMode="auto">
                  <a:xfrm>
                    <a:off x="4317" y="2892"/>
                    <a:ext cx="127" cy="85"/>
                  </a:xfrm>
                  <a:custGeom>
                    <a:avLst/>
                    <a:gdLst/>
                    <a:ahLst/>
                    <a:cxnLst>
                      <a:cxn ang="0">
                        <a:pos x="25" y="0"/>
                      </a:cxn>
                      <a:cxn ang="0">
                        <a:pos x="14" y="2"/>
                      </a:cxn>
                      <a:cxn ang="0">
                        <a:pos x="7" y="5"/>
                      </a:cxn>
                      <a:cxn ang="0">
                        <a:pos x="2" y="15"/>
                      </a:cxn>
                      <a:cxn ang="0">
                        <a:pos x="0" y="28"/>
                      </a:cxn>
                      <a:cxn ang="0">
                        <a:pos x="0" y="40"/>
                      </a:cxn>
                      <a:cxn ang="0">
                        <a:pos x="3" y="52"/>
                      </a:cxn>
                      <a:cxn ang="0">
                        <a:pos x="8" y="61"/>
                      </a:cxn>
                      <a:cxn ang="0">
                        <a:pos x="16" y="66"/>
                      </a:cxn>
                      <a:cxn ang="0">
                        <a:pos x="26" y="69"/>
                      </a:cxn>
                      <a:cxn ang="0">
                        <a:pos x="39" y="73"/>
                      </a:cxn>
                      <a:cxn ang="0">
                        <a:pos x="63" y="80"/>
                      </a:cxn>
                      <a:cxn ang="0">
                        <a:pos x="88" y="84"/>
                      </a:cxn>
                      <a:cxn ang="0">
                        <a:pos x="100" y="82"/>
                      </a:cxn>
                      <a:cxn ang="0">
                        <a:pos x="110" y="82"/>
                      </a:cxn>
                      <a:cxn ang="0">
                        <a:pos x="117" y="76"/>
                      </a:cxn>
                      <a:cxn ang="0">
                        <a:pos x="122" y="69"/>
                      </a:cxn>
                      <a:cxn ang="0">
                        <a:pos x="126" y="61"/>
                      </a:cxn>
                      <a:cxn ang="0">
                        <a:pos x="126" y="50"/>
                      </a:cxn>
                      <a:cxn ang="0">
                        <a:pos x="126" y="40"/>
                      </a:cxn>
                      <a:cxn ang="0">
                        <a:pos x="123" y="29"/>
                      </a:cxn>
                      <a:cxn ang="0">
                        <a:pos x="120" y="22"/>
                      </a:cxn>
                      <a:cxn ang="0">
                        <a:pos x="114" y="15"/>
                      </a:cxn>
                      <a:cxn ang="0">
                        <a:pos x="104" y="10"/>
                      </a:cxn>
                      <a:cxn ang="0">
                        <a:pos x="94" y="7"/>
                      </a:cxn>
                      <a:cxn ang="0">
                        <a:pos x="70" y="3"/>
                      </a:cxn>
                      <a:cxn ang="0">
                        <a:pos x="46" y="2"/>
                      </a:cxn>
                      <a:cxn ang="0">
                        <a:pos x="25" y="0"/>
                      </a:cxn>
                      <a:cxn ang="0">
                        <a:pos x="28" y="7"/>
                      </a:cxn>
                      <a:cxn ang="0">
                        <a:pos x="18" y="7"/>
                      </a:cxn>
                      <a:cxn ang="0">
                        <a:pos x="12" y="14"/>
                      </a:cxn>
                      <a:cxn ang="0">
                        <a:pos x="7" y="21"/>
                      </a:cxn>
                      <a:cxn ang="0">
                        <a:pos x="6" y="33"/>
                      </a:cxn>
                      <a:cxn ang="0">
                        <a:pos x="6" y="43"/>
                      </a:cxn>
                      <a:cxn ang="0">
                        <a:pos x="8" y="54"/>
                      </a:cxn>
                      <a:cxn ang="0">
                        <a:pos x="13" y="63"/>
                      </a:cxn>
                      <a:cxn ang="0">
                        <a:pos x="21" y="66"/>
                      </a:cxn>
                      <a:cxn ang="0">
                        <a:pos x="31" y="69"/>
                      </a:cxn>
                      <a:cxn ang="0">
                        <a:pos x="42" y="72"/>
                      </a:cxn>
                      <a:cxn ang="0">
                        <a:pos x="65" y="79"/>
                      </a:cxn>
                      <a:cxn ang="0">
                        <a:pos x="88" y="82"/>
                      </a:cxn>
                      <a:cxn ang="0">
                        <a:pos x="99" y="82"/>
                      </a:cxn>
                      <a:cxn ang="0">
                        <a:pos x="108" y="79"/>
                      </a:cxn>
                      <a:cxn ang="0">
                        <a:pos x="114" y="75"/>
                      </a:cxn>
                      <a:cxn ang="0">
                        <a:pos x="118" y="68"/>
                      </a:cxn>
                      <a:cxn ang="0">
                        <a:pos x="121" y="61"/>
                      </a:cxn>
                      <a:cxn ang="0">
                        <a:pos x="123" y="50"/>
                      </a:cxn>
                      <a:cxn ang="0">
                        <a:pos x="123" y="40"/>
                      </a:cxn>
                      <a:cxn ang="0">
                        <a:pos x="121" y="33"/>
                      </a:cxn>
                      <a:cxn ang="0">
                        <a:pos x="116" y="26"/>
                      </a:cxn>
                      <a:cxn ang="0">
                        <a:pos x="110" y="22"/>
                      </a:cxn>
                      <a:cxn ang="0">
                        <a:pos x="91" y="15"/>
                      </a:cxn>
                      <a:cxn ang="0">
                        <a:pos x="70" y="14"/>
                      </a:cxn>
                      <a:cxn ang="0">
                        <a:pos x="48" y="10"/>
                      </a:cxn>
                      <a:cxn ang="0">
                        <a:pos x="28" y="7"/>
                      </a:cxn>
                      <a:cxn ang="0">
                        <a:pos x="25" y="0"/>
                      </a:cxn>
                    </a:cxnLst>
                    <a:rect l="0" t="0" r="r" b="b"/>
                    <a:pathLst>
                      <a:path w="127" h="85">
                        <a:moveTo>
                          <a:pt x="25" y="0"/>
                        </a:moveTo>
                        <a:lnTo>
                          <a:pt x="14" y="2"/>
                        </a:lnTo>
                        <a:lnTo>
                          <a:pt x="7" y="5"/>
                        </a:lnTo>
                        <a:lnTo>
                          <a:pt x="2" y="15"/>
                        </a:lnTo>
                        <a:lnTo>
                          <a:pt x="0" y="28"/>
                        </a:lnTo>
                        <a:lnTo>
                          <a:pt x="0" y="40"/>
                        </a:lnTo>
                        <a:lnTo>
                          <a:pt x="3" y="52"/>
                        </a:lnTo>
                        <a:lnTo>
                          <a:pt x="8" y="61"/>
                        </a:lnTo>
                        <a:lnTo>
                          <a:pt x="16" y="66"/>
                        </a:lnTo>
                        <a:lnTo>
                          <a:pt x="26" y="69"/>
                        </a:lnTo>
                        <a:lnTo>
                          <a:pt x="39" y="73"/>
                        </a:lnTo>
                        <a:lnTo>
                          <a:pt x="63" y="80"/>
                        </a:lnTo>
                        <a:lnTo>
                          <a:pt x="88" y="84"/>
                        </a:lnTo>
                        <a:lnTo>
                          <a:pt x="100" y="82"/>
                        </a:lnTo>
                        <a:lnTo>
                          <a:pt x="110" y="82"/>
                        </a:lnTo>
                        <a:lnTo>
                          <a:pt x="117" y="76"/>
                        </a:lnTo>
                        <a:lnTo>
                          <a:pt x="122" y="69"/>
                        </a:lnTo>
                        <a:lnTo>
                          <a:pt x="126" y="61"/>
                        </a:lnTo>
                        <a:lnTo>
                          <a:pt x="126" y="50"/>
                        </a:lnTo>
                        <a:lnTo>
                          <a:pt x="126" y="40"/>
                        </a:lnTo>
                        <a:lnTo>
                          <a:pt x="123" y="29"/>
                        </a:lnTo>
                        <a:lnTo>
                          <a:pt x="120" y="22"/>
                        </a:lnTo>
                        <a:lnTo>
                          <a:pt x="114" y="15"/>
                        </a:lnTo>
                        <a:lnTo>
                          <a:pt x="104" y="10"/>
                        </a:lnTo>
                        <a:lnTo>
                          <a:pt x="94" y="7"/>
                        </a:lnTo>
                        <a:lnTo>
                          <a:pt x="70" y="3"/>
                        </a:lnTo>
                        <a:lnTo>
                          <a:pt x="46" y="2"/>
                        </a:lnTo>
                        <a:lnTo>
                          <a:pt x="25" y="0"/>
                        </a:lnTo>
                        <a:lnTo>
                          <a:pt x="28" y="7"/>
                        </a:lnTo>
                        <a:lnTo>
                          <a:pt x="18" y="7"/>
                        </a:lnTo>
                        <a:lnTo>
                          <a:pt x="12" y="14"/>
                        </a:lnTo>
                        <a:lnTo>
                          <a:pt x="7" y="21"/>
                        </a:lnTo>
                        <a:lnTo>
                          <a:pt x="6" y="33"/>
                        </a:lnTo>
                        <a:lnTo>
                          <a:pt x="6" y="43"/>
                        </a:lnTo>
                        <a:lnTo>
                          <a:pt x="8" y="54"/>
                        </a:lnTo>
                        <a:lnTo>
                          <a:pt x="13" y="63"/>
                        </a:lnTo>
                        <a:lnTo>
                          <a:pt x="21" y="66"/>
                        </a:lnTo>
                        <a:lnTo>
                          <a:pt x="31" y="69"/>
                        </a:lnTo>
                        <a:lnTo>
                          <a:pt x="42" y="72"/>
                        </a:lnTo>
                        <a:lnTo>
                          <a:pt x="65" y="79"/>
                        </a:lnTo>
                        <a:lnTo>
                          <a:pt x="88" y="82"/>
                        </a:lnTo>
                        <a:lnTo>
                          <a:pt x="99" y="82"/>
                        </a:lnTo>
                        <a:lnTo>
                          <a:pt x="108" y="79"/>
                        </a:lnTo>
                        <a:lnTo>
                          <a:pt x="114" y="75"/>
                        </a:lnTo>
                        <a:lnTo>
                          <a:pt x="118" y="68"/>
                        </a:lnTo>
                        <a:lnTo>
                          <a:pt x="121" y="61"/>
                        </a:lnTo>
                        <a:lnTo>
                          <a:pt x="123" y="50"/>
                        </a:lnTo>
                        <a:lnTo>
                          <a:pt x="123" y="40"/>
                        </a:lnTo>
                        <a:lnTo>
                          <a:pt x="121" y="33"/>
                        </a:lnTo>
                        <a:lnTo>
                          <a:pt x="116" y="26"/>
                        </a:lnTo>
                        <a:lnTo>
                          <a:pt x="110" y="22"/>
                        </a:lnTo>
                        <a:lnTo>
                          <a:pt x="91" y="15"/>
                        </a:lnTo>
                        <a:lnTo>
                          <a:pt x="70" y="14"/>
                        </a:lnTo>
                        <a:lnTo>
                          <a:pt x="48" y="10"/>
                        </a:lnTo>
                        <a:lnTo>
                          <a:pt x="28" y="7"/>
                        </a:lnTo>
                        <a:lnTo>
                          <a:pt x="25" y="0"/>
                        </a:lnTo>
                      </a:path>
                    </a:pathLst>
                  </a:custGeom>
                  <a:solidFill>
                    <a:srgbClr val="333333"/>
                  </a:solidFill>
                  <a:ln w="9525" cap="rnd">
                    <a:noFill/>
                    <a:round/>
                    <a:headEnd/>
                    <a:tailEnd/>
                  </a:ln>
                  <a:effectLst/>
                </p:spPr>
                <p:txBody>
                  <a:bodyPr/>
                  <a:lstStyle/>
                  <a:p>
                    <a:endParaRPr lang="en-US"/>
                  </a:p>
                </p:txBody>
              </p:sp>
              <p:sp>
                <p:nvSpPr>
                  <p:cNvPr id="529552" name="Freeform 144"/>
                  <p:cNvSpPr>
                    <a:spLocks/>
                  </p:cNvSpPr>
                  <p:nvPr/>
                </p:nvSpPr>
                <p:spPr bwMode="auto">
                  <a:xfrm>
                    <a:off x="5001" y="3006"/>
                    <a:ext cx="160" cy="139"/>
                  </a:xfrm>
                  <a:custGeom>
                    <a:avLst/>
                    <a:gdLst/>
                    <a:ahLst/>
                    <a:cxnLst>
                      <a:cxn ang="0">
                        <a:pos x="139" y="3"/>
                      </a:cxn>
                      <a:cxn ang="0">
                        <a:pos x="103" y="9"/>
                      </a:cxn>
                      <a:cxn ang="0">
                        <a:pos x="77" y="12"/>
                      </a:cxn>
                      <a:cxn ang="0">
                        <a:pos x="51" y="16"/>
                      </a:cxn>
                      <a:cxn ang="0">
                        <a:pos x="17" y="21"/>
                      </a:cxn>
                      <a:cxn ang="0">
                        <a:pos x="0" y="22"/>
                      </a:cxn>
                      <a:cxn ang="0">
                        <a:pos x="2" y="31"/>
                      </a:cxn>
                      <a:cxn ang="0">
                        <a:pos x="4" y="38"/>
                      </a:cxn>
                      <a:cxn ang="0">
                        <a:pos x="5" y="54"/>
                      </a:cxn>
                      <a:cxn ang="0">
                        <a:pos x="8" y="57"/>
                      </a:cxn>
                      <a:cxn ang="0">
                        <a:pos x="10" y="67"/>
                      </a:cxn>
                      <a:cxn ang="0">
                        <a:pos x="13" y="80"/>
                      </a:cxn>
                      <a:cxn ang="0">
                        <a:pos x="15" y="90"/>
                      </a:cxn>
                      <a:cxn ang="0">
                        <a:pos x="18" y="102"/>
                      </a:cxn>
                      <a:cxn ang="0">
                        <a:pos x="20" y="108"/>
                      </a:cxn>
                      <a:cxn ang="0">
                        <a:pos x="21" y="113"/>
                      </a:cxn>
                      <a:cxn ang="0">
                        <a:pos x="22" y="120"/>
                      </a:cxn>
                      <a:cxn ang="0">
                        <a:pos x="25" y="128"/>
                      </a:cxn>
                      <a:cxn ang="0">
                        <a:pos x="26" y="134"/>
                      </a:cxn>
                      <a:cxn ang="0">
                        <a:pos x="35" y="138"/>
                      </a:cxn>
                      <a:cxn ang="0">
                        <a:pos x="55" y="132"/>
                      </a:cxn>
                      <a:cxn ang="0">
                        <a:pos x="94" y="128"/>
                      </a:cxn>
                      <a:cxn ang="0">
                        <a:pos x="112" y="127"/>
                      </a:cxn>
                      <a:cxn ang="0">
                        <a:pos x="114" y="120"/>
                      </a:cxn>
                      <a:cxn ang="0">
                        <a:pos x="116" y="115"/>
                      </a:cxn>
                      <a:cxn ang="0">
                        <a:pos x="117" y="109"/>
                      </a:cxn>
                      <a:cxn ang="0">
                        <a:pos x="119" y="108"/>
                      </a:cxn>
                      <a:cxn ang="0">
                        <a:pos x="122" y="101"/>
                      </a:cxn>
                      <a:cxn ang="0">
                        <a:pos x="123" y="95"/>
                      </a:cxn>
                      <a:cxn ang="0">
                        <a:pos x="124" y="90"/>
                      </a:cxn>
                      <a:cxn ang="0">
                        <a:pos x="127" y="87"/>
                      </a:cxn>
                      <a:cxn ang="0">
                        <a:pos x="129" y="81"/>
                      </a:cxn>
                      <a:cxn ang="0">
                        <a:pos x="130" y="77"/>
                      </a:cxn>
                      <a:cxn ang="0">
                        <a:pos x="131" y="71"/>
                      </a:cxn>
                      <a:cxn ang="0">
                        <a:pos x="134" y="67"/>
                      </a:cxn>
                      <a:cxn ang="0">
                        <a:pos x="136" y="60"/>
                      </a:cxn>
                      <a:cxn ang="0">
                        <a:pos x="137" y="57"/>
                      </a:cxn>
                      <a:cxn ang="0">
                        <a:pos x="138" y="50"/>
                      </a:cxn>
                      <a:cxn ang="0">
                        <a:pos x="142" y="49"/>
                      </a:cxn>
                      <a:cxn ang="0">
                        <a:pos x="143" y="42"/>
                      </a:cxn>
                      <a:cxn ang="0">
                        <a:pos x="144" y="38"/>
                      </a:cxn>
                      <a:cxn ang="0">
                        <a:pos x="145" y="31"/>
                      </a:cxn>
                      <a:cxn ang="0">
                        <a:pos x="148" y="26"/>
                      </a:cxn>
                      <a:cxn ang="0">
                        <a:pos x="150" y="22"/>
                      </a:cxn>
                      <a:cxn ang="0">
                        <a:pos x="151" y="17"/>
                      </a:cxn>
                      <a:cxn ang="0">
                        <a:pos x="154" y="14"/>
                      </a:cxn>
                      <a:cxn ang="0">
                        <a:pos x="155" y="9"/>
                      </a:cxn>
                      <a:cxn ang="0">
                        <a:pos x="156" y="3"/>
                      </a:cxn>
                      <a:cxn ang="0">
                        <a:pos x="159" y="2"/>
                      </a:cxn>
                    </a:cxnLst>
                    <a:rect l="0" t="0" r="r" b="b"/>
                    <a:pathLst>
                      <a:path w="160" h="139">
                        <a:moveTo>
                          <a:pt x="157" y="0"/>
                        </a:moveTo>
                        <a:lnTo>
                          <a:pt x="157" y="2"/>
                        </a:lnTo>
                        <a:lnTo>
                          <a:pt x="139" y="3"/>
                        </a:lnTo>
                        <a:lnTo>
                          <a:pt x="122" y="5"/>
                        </a:lnTo>
                        <a:lnTo>
                          <a:pt x="103" y="7"/>
                        </a:lnTo>
                        <a:lnTo>
                          <a:pt x="103" y="9"/>
                        </a:lnTo>
                        <a:lnTo>
                          <a:pt x="86" y="10"/>
                        </a:lnTo>
                        <a:lnTo>
                          <a:pt x="86" y="12"/>
                        </a:lnTo>
                        <a:lnTo>
                          <a:pt x="77" y="12"/>
                        </a:lnTo>
                        <a:lnTo>
                          <a:pt x="69" y="12"/>
                        </a:lnTo>
                        <a:lnTo>
                          <a:pt x="69" y="14"/>
                        </a:lnTo>
                        <a:lnTo>
                          <a:pt x="51" y="16"/>
                        </a:lnTo>
                        <a:lnTo>
                          <a:pt x="34" y="17"/>
                        </a:lnTo>
                        <a:lnTo>
                          <a:pt x="34" y="19"/>
                        </a:lnTo>
                        <a:lnTo>
                          <a:pt x="17" y="21"/>
                        </a:lnTo>
                        <a:lnTo>
                          <a:pt x="17" y="22"/>
                        </a:lnTo>
                        <a:lnTo>
                          <a:pt x="7" y="22"/>
                        </a:lnTo>
                        <a:lnTo>
                          <a:pt x="0" y="22"/>
                        </a:lnTo>
                        <a:lnTo>
                          <a:pt x="1" y="28"/>
                        </a:lnTo>
                        <a:lnTo>
                          <a:pt x="2" y="28"/>
                        </a:lnTo>
                        <a:lnTo>
                          <a:pt x="2" y="31"/>
                        </a:lnTo>
                        <a:lnTo>
                          <a:pt x="3" y="31"/>
                        </a:lnTo>
                        <a:lnTo>
                          <a:pt x="3" y="38"/>
                        </a:lnTo>
                        <a:lnTo>
                          <a:pt x="4" y="38"/>
                        </a:lnTo>
                        <a:lnTo>
                          <a:pt x="4" y="47"/>
                        </a:lnTo>
                        <a:lnTo>
                          <a:pt x="5" y="47"/>
                        </a:lnTo>
                        <a:lnTo>
                          <a:pt x="5" y="54"/>
                        </a:lnTo>
                        <a:lnTo>
                          <a:pt x="7" y="54"/>
                        </a:lnTo>
                        <a:lnTo>
                          <a:pt x="7" y="57"/>
                        </a:lnTo>
                        <a:lnTo>
                          <a:pt x="8" y="57"/>
                        </a:lnTo>
                        <a:lnTo>
                          <a:pt x="8" y="60"/>
                        </a:lnTo>
                        <a:lnTo>
                          <a:pt x="9" y="60"/>
                        </a:lnTo>
                        <a:lnTo>
                          <a:pt x="10" y="67"/>
                        </a:lnTo>
                        <a:lnTo>
                          <a:pt x="12" y="77"/>
                        </a:lnTo>
                        <a:lnTo>
                          <a:pt x="13" y="77"/>
                        </a:lnTo>
                        <a:lnTo>
                          <a:pt x="13" y="80"/>
                        </a:lnTo>
                        <a:lnTo>
                          <a:pt x="13" y="83"/>
                        </a:lnTo>
                        <a:lnTo>
                          <a:pt x="14" y="83"/>
                        </a:lnTo>
                        <a:lnTo>
                          <a:pt x="15" y="90"/>
                        </a:lnTo>
                        <a:lnTo>
                          <a:pt x="17" y="90"/>
                        </a:lnTo>
                        <a:lnTo>
                          <a:pt x="18" y="97"/>
                        </a:lnTo>
                        <a:lnTo>
                          <a:pt x="18" y="102"/>
                        </a:lnTo>
                        <a:lnTo>
                          <a:pt x="19" y="102"/>
                        </a:lnTo>
                        <a:lnTo>
                          <a:pt x="19" y="108"/>
                        </a:lnTo>
                        <a:lnTo>
                          <a:pt x="20" y="108"/>
                        </a:lnTo>
                        <a:lnTo>
                          <a:pt x="20" y="111"/>
                        </a:lnTo>
                        <a:lnTo>
                          <a:pt x="20" y="113"/>
                        </a:lnTo>
                        <a:lnTo>
                          <a:pt x="21" y="113"/>
                        </a:lnTo>
                        <a:lnTo>
                          <a:pt x="21" y="118"/>
                        </a:lnTo>
                        <a:lnTo>
                          <a:pt x="22" y="118"/>
                        </a:lnTo>
                        <a:lnTo>
                          <a:pt x="22" y="120"/>
                        </a:lnTo>
                        <a:lnTo>
                          <a:pt x="24" y="120"/>
                        </a:lnTo>
                        <a:lnTo>
                          <a:pt x="24" y="128"/>
                        </a:lnTo>
                        <a:lnTo>
                          <a:pt x="25" y="128"/>
                        </a:lnTo>
                        <a:lnTo>
                          <a:pt x="25" y="130"/>
                        </a:lnTo>
                        <a:lnTo>
                          <a:pt x="26" y="130"/>
                        </a:lnTo>
                        <a:lnTo>
                          <a:pt x="26" y="134"/>
                        </a:lnTo>
                        <a:lnTo>
                          <a:pt x="27" y="134"/>
                        </a:lnTo>
                        <a:lnTo>
                          <a:pt x="27" y="138"/>
                        </a:lnTo>
                        <a:lnTo>
                          <a:pt x="35" y="138"/>
                        </a:lnTo>
                        <a:lnTo>
                          <a:pt x="35" y="135"/>
                        </a:lnTo>
                        <a:lnTo>
                          <a:pt x="55" y="134"/>
                        </a:lnTo>
                        <a:lnTo>
                          <a:pt x="55" y="132"/>
                        </a:lnTo>
                        <a:lnTo>
                          <a:pt x="75" y="132"/>
                        </a:lnTo>
                        <a:lnTo>
                          <a:pt x="75" y="130"/>
                        </a:lnTo>
                        <a:lnTo>
                          <a:pt x="94" y="128"/>
                        </a:lnTo>
                        <a:lnTo>
                          <a:pt x="103" y="128"/>
                        </a:lnTo>
                        <a:lnTo>
                          <a:pt x="103" y="127"/>
                        </a:lnTo>
                        <a:lnTo>
                          <a:pt x="112" y="127"/>
                        </a:lnTo>
                        <a:lnTo>
                          <a:pt x="113" y="122"/>
                        </a:lnTo>
                        <a:lnTo>
                          <a:pt x="114" y="122"/>
                        </a:lnTo>
                        <a:lnTo>
                          <a:pt x="114" y="120"/>
                        </a:lnTo>
                        <a:lnTo>
                          <a:pt x="114" y="118"/>
                        </a:lnTo>
                        <a:lnTo>
                          <a:pt x="116" y="118"/>
                        </a:lnTo>
                        <a:lnTo>
                          <a:pt x="116" y="115"/>
                        </a:lnTo>
                        <a:lnTo>
                          <a:pt x="117" y="115"/>
                        </a:lnTo>
                        <a:lnTo>
                          <a:pt x="117" y="113"/>
                        </a:lnTo>
                        <a:lnTo>
                          <a:pt x="117" y="109"/>
                        </a:lnTo>
                        <a:lnTo>
                          <a:pt x="118" y="109"/>
                        </a:lnTo>
                        <a:lnTo>
                          <a:pt x="118" y="108"/>
                        </a:lnTo>
                        <a:lnTo>
                          <a:pt x="119" y="108"/>
                        </a:lnTo>
                        <a:lnTo>
                          <a:pt x="119" y="104"/>
                        </a:lnTo>
                        <a:lnTo>
                          <a:pt x="122" y="102"/>
                        </a:lnTo>
                        <a:lnTo>
                          <a:pt x="122" y="101"/>
                        </a:lnTo>
                        <a:lnTo>
                          <a:pt x="122" y="97"/>
                        </a:lnTo>
                        <a:lnTo>
                          <a:pt x="123" y="97"/>
                        </a:lnTo>
                        <a:lnTo>
                          <a:pt x="123" y="95"/>
                        </a:lnTo>
                        <a:lnTo>
                          <a:pt x="124" y="95"/>
                        </a:lnTo>
                        <a:lnTo>
                          <a:pt x="124" y="94"/>
                        </a:lnTo>
                        <a:lnTo>
                          <a:pt x="124" y="90"/>
                        </a:lnTo>
                        <a:lnTo>
                          <a:pt x="125" y="90"/>
                        </a:lnTo>
                        <a:lnTo>
                          <a:pt x="125" y="87"/>
                        </a:lnTo>
                        <a:lnTo>
                          <a:pt x="127" y="87"/>
                        </a:lnTo>
                        <a:lnTo>
                          <a:pt x="127" y="83"/>
                        </a:lnTo>
                        <a:lnTo>
                          <a:pt x="129" y="83"/>
                        </a:lnTo>
                        <a:lnTo>
                          <a:pt x="129" y="81"/>
                        </a:lnTo>
                        <a:lnTo>
                          <a:pt x="129" y="78"/>
                        </a:lnTo>
                        <a:lnTo>
                          <a:pt x="130" y="78"/>
                        </a:lnTo>
                        <a:lnTo>
                          <a:pt x="130" y="77"/>
                        </a:lnTo>
                        <a:lnTo>
                          <a:pt x="130" y="73"/>
                        </a:lnTo>
                        <a:lnTo>
                          <a:pt x="131" y="73"/>
                        </a:lnTo>
                        <a:lnTo>
                          <a:pt x="131" y="71"/>
                        </a:lnTo>
                        <a:lnTo>
                          <a:pt x="132" y="71"/>
                        </a:lnTo>
                        <a:lnTo>
                          <a:pt x="132" y="67"/>
                        </a:lnTo>
                        <a:lnTo>
                          <a:pt x="134" y="67"/>
                        </a:lnTo>
                        <a:lnTo>
                          <a:pt x="134" y="64"/>
                        </a:lnTo>
                        <a:lnTo>
                          <a:pt x="134" y="60"/>
                        </a:lnTo>
                        <a:lnTo>
                          <a:pt x="136" y="60"/>
                        </a:lnTo>
                        <a:lnTo>
                          <a:pt x="136" y="59"/>
                        </a:lnTo>
                        <a:lnTo>
                          <a:pt x="137" y="59"/>
                        </a:lnTo>
                        <a:lnTo>
                          <a:pt x="137" y="57"/>
                        </a:lnTo>
                        <a:lnTo>
                          <a:pt x="138" y="57"/>
                        </a:lnTo>
                        <a:lnTo>
                          <a:pt x="138" y="54"/>
                        </a:lnTo>
                        <a:lnTo>
                          <a:pt x="138" y="50"/>
                        </a:lnTo>
                        <a:lnTo>
                          <a:pt x="140" y="50"/>
                        </a:lnTo>
                        <a:lnTo>
                          <a:pt x="140" y="49"/>
                        </a:lnTo>
                        <a:lnTo>
                          <a:pt x="142" y="49"/>
                        </a:lnTo>
                        <a:lnTo>
                          <a:pt x="142" y="45"/>
                        </a:lnTo>
                        <a:lnTo>
                          <a:pt x="142" y="42"/>
                        </a:lnTo>
                        <a:lnTo>
                          <a:pt x="143" y="42"/>
                        </a:lnTo>
                        <a:lnTo>
                          <a:pt x="143" y="40"/>
                        </a:lnTo>
                        <a:lnTo>
                          <a:pt x="144" y="40"/>
                        </a:lnTo>
                        <a:lnTo>
                          <a:pt x="144" y="38"/>
                        </a:lnTo>
                        <a:lnTo>
                          <a:pt x="145" y="38"/>
                        </a:lnTo>
                        <a:lnTo>
                          <a:pt x="145" y="35"/>
                        </a:lnTo>
                        <a:lnTo>
                          <a:pt x="145" y="31"/>
                        </a:lnTo>
                        <a:lnTo>
                          <a:pt x="148" y="31"/>
                        </a:lnTo>
                        <a:lnTo>
                          <a:pt x="148" y="28"/>
                        </a:lnTo>
                        <a:lnTo>
                          <a:pt x="148" y="26"/>
                        </a:lnTo>
                        <a:lnTo>
                          <a:pt x="149" y="26"/>
                        </a:lnTo>
                        <a:lnTo>
                          <a:pt x="149" y="22"/>
                        </a:lnTo>
                        <a:lnTo>
                          <a:pt x="150" y="22"/>
                        </a:lnTo>
                        <a:lnTo>
                          <a:pt x="150" y="21"/>
                        </a:lnTo>
                        <a:lnTo>
                          <a:pt x="151" y="21"/>
                        </a:lnTo>
                        <a:lnTo>
                          <a:pt x="151" y="17"/>
                        </a:lnTo>
                        <a:lnTo>
                          <a:pt x="153" y="17"/>
                        </a:lnTo>
                        <a:lnTo>
                          <a:pt x="153" y="16"/>
                        </a:lnTo>
                        <a:lnTo>
                          <a:pt x="154" y="14"/>
                        </a:lnTo>
                        <a:lnTo>
                          <a:pt x="154" y="12"/>
                        </a:lnTo>
                        <a:lnTo>
                          <a:pt x="155" y="12"/>
                        </a:lnTo>
                        <a:lnTo>
                          <a:pt x="155" y="9"/>
                        </a:lnTo>
                        <a:lnTo>
                          <a:pt x="155" y="5"/>
                        </a:lnTo>
                        <a:lnTo>
                          <a:pt x="156" y="5"/>
                        </a:lnTo>
                        <a:lnTo>
                          <a:pt x="156" y="3"/>
                        </a:lnTo>
                        <a:lnTo>
                          <a:pt x="157" y="3"/>
                        </a:lnTo>
                        <a:lnTo>
                          <a:pt x="157" y="2"/>
                        </a:lnTo>
                        <a:lnTo>
                          <a:pt x="159" y="2"/>
                        </a:lnTo>
                        <a:lnTo>
                          <a:pt x="159" y="0"/>
                        </a:lnTo>
                        <a:lnTo>
                          <a:pt x="157" y="0"/>
                        </a:lnTo>
                      </a:path>
                    </a:pathLst>
                  </a:custGeom>
                  <a:solidFill>
                    <a:srgbClr val="D0CDCD"/>
                  </a:solidFill>
                  <a:ln w="9525" cap="rnd">
                    <a:noFill/>
                    <a:round/>
                    <a:headEnd/>
                    <a:tailEnd/>
                  </a:ln>
                  <a:effectLst/>
                </p:spPr>
                <p:txBody>
                  <a:bodyPr/>
                  <a:lstStyle/>
                  <a:p>
                    <a:endParaRPr lang="en-US"/>
                  </a:p>
                </p:txBody>
              </p:sp>
              <p:sp>
                <p:nvSpPr>
                  <p:cNvPr id="529553" name="Freeform 145"/>
                  <p:cNvSpPr>
                    <a:spLocks/>
                  </p:cNvSpPr>
                  <p:nvPr/>
                </p:nvSpPr>
                <p:spPr bwMode="auto">
                  <a:xfrm>
                    <a:off x="4989" y="2894"/>
                    <a:ext cx="176" cy="139"/>
                  </a:xfrm>
                  <a:custGeom>
                    <a:avLst/>
                    <a:gdLst/>
                    <a:ahLst/>
                    <a:cxnLst>
                      <a:cxn ang="0">
                        <a:pos x="150" y="1"/>
                      </a:cxn>
                      <a:cxn ang="0">
                        <a:pos x="131" y="3"/>
                      </a:cxn>
                      <a:cxn ang="0">
                        <a:pos x="110" y="6"/>
                      </a:cxn>
                      <a:cxn ang="0">
                        <a:pos x="72" y="10"/>
                      </a:cxn>
                      <a:cxn ang="0">
                        <a:pos x="52" y="11"/>
                      </a:cxn>
                      <a:cxn ang="0">
                        <a:pos x="42" y="13"/>
                      </a:cxn>
                      <a:cxn ang="0">
                        <a:pos x="33" y="15"/>
                      </a:cxn>
                      <a:cxn ang="0">
                        <a:pos x="21" y="34"/>
                      </a:cxn>
                      <a:cxn ang="0">
                        <a:pos x="19" y="36"/>
                      </a:cxn>
                      <a:cxn ang="0">
                        <a:pos x="2" y="58"/>
                      </a:cxn>
                      <a:cxn ang="0">
                        <a:pos x="1" y="61"/>
                      </a:cxn>
                      <a:cxn ang="0">
                        <a:pos x="0" y="64"/>
                      </a:cxn>
                      <a:cxn ang="0">
                        <a:pos x="0" y="81"/>
                      </a:cxn>
                      <a:cxn ang="0">
                        <a:pos x="2" y="90"/>
                      </a:cxn>
                      <a:cxn ang="0">
                        <a:pos x="3" y="94"/>
                      </a:cxn>
                      <a:cxn ang="0">
                        <a:pos x="4" y="102"/>
                      </a:cxn>
                      <a:cxn ang="0">
                        <a:pos x="5" y="108"/>
                      </a:cxn>
                      <a:cxn ang="0">
                        <a:pos x="7" y="118"/>
                      </a:cxn>
                      <a:cxn ang="0">
                        <a:pos x="8" y="125"/>
                      </a:cxn>
                      <a:cxn ang="0">
                        <a:pos x="10" y="132"/>
                      </a:cxn>
                      <a:cxn ang="0">
                        <a:pos x="18" y="138"/>
                      </a:cxn>
                      <a:cxn ang="0">
                        <a:pos x="36" y="135"/>
                      </a:cxn>
                      <a:cxn ang="0">
                        <a:pos x="54" y="132"/>
                      </a:cxn>
                      <a:cxn ang="0">
                        <a:pos x="72" y="129"/>
                      </a:cxn>
                      <a:cxn ang="0">
                        <a:pos x="80" y="127"/>
                      </a:cxn>
                      <a:cxn ang="0">
                        <a:pos x="89" y="125"/>
                      </a:cxn>
                      <a:cxn ang="0">
                        <a:pos x="107" y="123"/>
                      </a:cxn>
                      <a:cxn ang="0">
                        <a:pos x="125" y="120"/>
                      </a:cxn>
                      <a:cxn ang="0">
                        <a:pos x="160" y="116"/>
                      </a:cxn>
                      <a:cxn ang="0">
                        <a:pos x="171" y="111"/>
                      </a:cxn>
                      <a:cxn ang="0">
                        <a:pos x="172" y="108"/>
                      </a:cxn>
                      <a:cxn ang="0">
                        <a:pos x="173" y="104"/>
                      </a:cxn>
                      <a:cxn ang="0">
                        <a:pos x="175" y="102"/>
                      </a:cxn>
                      <a:cxn ang="0">
                        <a:pos x="173" y="90"/>
                      </a:cxn>
                      <a:cxn ang="0">
                        <a:pos x="172" y="83"/>
                      </a:cxn>
                      <a:cxn ang="0">
                        <a:pos x="171" y="76"/>
                      </a:cxn>
                      <a:cxn ang="0">
                        <a:pos x="168" y="69"/>
                      </a:cxn>
                      <a:cxn ang="0">
                        <a:pos x="166" y="54"/>
                      </a:cxn>
                      <a:cxn ang="0">
                        <a:pos x="165" y="44"/>
                      </a:cxn>
                      <a:cxn ang="0">
                        <a:pos x="163" y="41"/>
                      </a:cxn>
                      <a:cxn ang="0">
                        <a:pos x="162" y="38"/>
                      </a:cxn>
                      <a:cxn ang="0">
                        <a:pos x="160" y="31"/>
                      </a:cxn>
                      <a:cxn ang="0">
                        <a:pos x="157" y="24"/>
                      </a:cxn>
                      <a:cxn ang="0">
                        <a:pos x="156" y="15"/>
                      </a:cxn>
                      <a:cxn ang="0">
                        <a:pos x="154" y="8"/>
                      </a:cxn>
                      <a:cxn ang="0">
                        <a:pos x="150" y="0"/>
                      </a:cxn>
                    </a:cxnLst>
                    <a:rect l="0" t="0" r="r" b="b"/>
                    <a:pathLst>
                      <a:path w="176" h="139">
                        <a:moveTo>
                          <a:pt x="150" y="0"/>
                        </a:moveTo>
                        <a:lnTo>
                          <a:pt x="150" y="1"/>
                        </a:lnTo>
                        <a:lnTo>
                          <a:pt x="131" y="1"/>
                        </a:lnTo>
                        <a:lnTo>
                          <a:pt x="131" y="3"/>
                        </a:lnTo>
                        <a:lnTo>
                          <a:pt x="110" y="4"/>
                        </a:lnTo>
                        <a:lnTo>
                          <a:pt x="110" y="6"/>
                        </a:lnTo>
                        <a:lnTo>
                          <a:pt x="91" y="8"/>
                        </a:lnTo>
                        <a:lnTo>
                          <a:pt x="72" y="10"/>
                        </a:lnTo>
                        <a:lnTo>
                          <a:pt x="72" y="11"/>
                        </a:lnTo>
                        <a:lnTo>
                          <a:pt x="52" y="11"/>
                        </a:lnTo>
                        <a:lnTo>
                          <a:pt x="52" y="13"/>
                        </a:lnTo>
                        <a:lnTo>
                          <a:pt x="42" y="13"/>
                        </a:lnTo>
                        <a:lnTo>
                          <a:pt x="42" y="15"/>
                        </a:lnTo>
                        <a:lnTo>
                          <a:pt x="33" y="15"/>
                        </a:lnTo>
                        <a:lnTo>
                          <a:pt x="33" y="17"/>
                        </a:lnTo>
                        <a:lnTo>
                          <a:pt x="21" y="34"/>
                        </a:lnTo>
                        <a:lnTo>
                          <a:pt x="19" y="34"/>
                        </a:lnTo>
                        <a:lnTo>
                          <a:pt x="19" y="36"/>
                        </a:lnTo>
                        <a:lnTo>
                          <a:pt x="4" y="55"/>
                        </a:lnTo>
                        <a:lnTo>
                          <a:pt x="2" y="58"/>
                        </a:lnTo>
                        <a:lnTo>
                          <a:pt x="2" y="61"/>
                        </a:lnTo>
                        <a:lnTo>
                          <a:pt x="1" y="61"/>
                        </a:lnTo>
                        <a:lnTo>
                          <a:pt x="1" y="64"/>
                        </a:lnTo>
                        <a:lnTo>
                          <a:pt x="0" y="64"/>
                        </a:lnTo>
                        <a:lnTo>
                          <a:pt x="0" y="69"/>
                        </a:lnTo>
                        <a:lnTo>
                          <a:pt x="0" y="81"/>
                        </a:lnTo>
                        <a:lnTo>
                          <a:pt x="1" y="90"/>
                        </a:lnTo>
                        <a:lnTo>
                          <a:pt x="2" y="90"/>
                        </a:lnTo>
                        <a:lnTo>
                          <a:pt x="2" y="94"/>
                        </a:lnTo>
                        <a:lnTo>
                          <a:pt x="3" y="94"/>
                        </a:lnTo>
                        <a:lnTo>
                          <a:pt x="3" y="102"/>
                        </a:lnTo>
                        <a:lnTo>
                          <a:pt x="4" y="102"/>
                        </a:lnTo>
                        <a:lnTo>
                          <a:pt x="4" y="108"/>
                        </a:lnTo>
                        <a:lnTo>
                          <a:pt x="5" y="108"/>
                        </a:lnTo>
                        <a:lnTo>
                          <a:pt x="7" y="116"/>
                        </a:lnTo>
                        <a:lnTo>
                          <a:pt x="7" y="118"/>
                        </a:lnTo>
                        <a:lnTo>
                          <a:pt x="8" y="118"/>
                        </a:lnTo>
                        <a:lnTo>
                          <a:pt x="8" y="125"/>
                        </a:lnTo>
                        <a:lnTo>
                          <a:pt x="9" y="125"/>
                        </a:lnTo>
                        <a:lnTo>
                          <a:pt x="10" y="132"/>
                        </a:lnTo>
                        <a:lnTo>
                          <a:pt x="10" y="138"/>
                        </a:lnTo>
                        <a:lnTo>
                          <a:pt x="18" y="138"/>
                        </a:lnTo>
                        <a:lnTo>
                          <a:pt x="18" y="135"/>
                        </a:lnTo>
                        <a:lnTo>
                          <a:pt x="36" y="135"/>
                        </a:lnTo>
                        <a:lnTo>
                          <a:pt x="36" y="134"/>
                        </a:lnTo>
                        <a:lnTo>
                          <a:pt x="54" y="132"/>
                        </a:lnTo>
                        <a:lnTo>
                          <a:pt x="54" y="130"/>
                        </a:lnTo>
                        <a:lnTo>
                          <a:pt x="72" y="129"/>
                        </a:lnTo>
                        <a:lnTo>
                          <a:pt x="80" y="129"/>
                        </a:lnTo>
                        <a:lnTo>
                          <a:pt x="80" y="127"/>
                        </a:lnTo>
                        <a:lnTo>
                          <a:pt x="89" y="127"/>
                        </a:lnTo>
                        <a:lnTo>
                          <a:pt x="89" y="125"/>
                        </a:lnTo>
                        <a:lnTo>
                          <a:pt x="107" y="125"/>
                        </a:lnTo>
                        <a:lnTo>
                          <a:pt x="107" y="123"/>
                        </a:lnTo>
                        <a:lnTo>
                          <a:pt x="125" y="122"/>
                        </a:lnTo>
                        <a:lnTo>
                          <a:pt x="125" y="120"/>
                        </a:lnTo>
                        <a:lnTo>
                          <a:pt x="142" y="118"/>
                        </a:lnTo>
                        <a:lnTo>
                          <a:pt x="160" y="116"/>
                        </a:lnTo>
                        <a:lnTo>
                          <a:pt x="170" y="116"/>
                        </a:lnTo>
                        <a:lnTo>
                          <a:pt x="171" y="111"/>
                        </a:lnTo>
                        <a:lnTo>
                          <a:pt x="172" y="111"/>
                        </a:lnTo>
                        <a:lnTo>
                          <a:pt x="172" y="108"/>
                        </a:lnTo>
                        <a:lnTo>
                          <a:pt x="172" y="104"/>
                        </a:lnTo>
                        <a:lnTo>
                          <a:pt x="173" y="104"/>
                        </a:lnTo>
                        <a:lnTo>
                          <a:pt x="173" y="102"/>
                        </a:lnTo>
                        <a:lnTo>
                          <a:pt x="175" y="102"/>
                        </a:lnTo>
                        <a:lnTo>
                          <a:pt x="175" y="90"/>
                        </a:lnTo>
                        <a:lnTo>
                          <a:pt x="173" y="90"/>
                        </a:lnTo>
                        <a:lnTo>
                          <a:pt x="173" y="83"/>
                        </a:lnTo>
                        <a:lnTo>
                          <a:pt x="172" y="83"/>
                        </a:lnTo>
                        <a:lnTo>
                          <a:pt x="172" y="76"/>
                        </a:lnTo>
                        <a:lnTo>
                          <a:pt x="171" y="76"/>
                        </a:lnTo>
                        <a:lnTo>
                          <a:pt x="170" y="69"/>
                        </a:lnTo>
                        <a:lnTo>
                          <a:pt x="168" y="69"/>
                        </a:lnTo>
                        <a:lnTo>
                          <a:pt x="167" y="61"/>
                        </a:lnTo>
                        <a:lnTo>
                          <a:pt x="166" y="54"/>
                        </a:lnTo>
                        <a:lnTo>
                          <a:pt x="165" y="54"/>
                        </a:lnTo>
                        <a:lnTo>
                          <a:pt x="165" y="44"/>
                        </a:lnTo>
                        <a:lnTo>
                          <a:pt x="163" y="44"/>
                        </a:lnTo>
                        <a:lnTo>
                          <a:pt x="163" y="41"/>
                        </a:lnTo>
                        <a:lnTo>
                          <a:pt x="162" y="41"/>
                        </a:lnTo>
                        <a:lnTo>
                          <a:pt x="162" y="38"/>
                        </a:lnTo>
                        <a:lnTo>
                          <a:pt x="161" y="38"/>
                        </a:lnTo>
                        <a:lnTo>
                          <a:pt x="160" y="31"/>
                        </a:lnTo>
                        <a:lnTo>
                          <a:pt x="159" y="24"/>
                        </a:lnTo>
                        <a:lnTo>
                          <a:pt x="157" y="24"/>
                        </a:lnTo>
                        <a:lnTo>
                          <a:pt x="157" y="15"/>
                        </a:lnTo>
                        <a:lnTo>
                          <a:pt x="156" y="15"/>
                        </a:lnTo>
                        <a:lnTo>
                          <a:pt x="155" y="8"/>
                        </a:lnTo>
                        <a:lnTo>
                          <a:pt x="154" y="8"/>
                        </a:lnTo>
                        <a:lnTo>
                          <a:pt x="154" y="0"/>
                        </a:lnTo>
                        <a:lnTo>
                          <a:pt x="150" y="0"/>
                        </a:lnTo>
                      </a:path>
                    </a:pathLst>
                  </a:custGeom>
                  <a:solidFill>
                    <a:srgbClr val="C1BCBC"/>
                  </a:solidFill>
                  <a:ln w="9525" cap="rnd">
                    <a:noFill/>
                    <a:round/>
                    <a:headEnd/>
                    <a:tailEnd/>
                  </a:ln>
                  <a:effectLst/>
                </p:spPr>
                <p:txBody>
                  <a:bodyPr/>
                  <a:lstStyle/>
                  <a:p>
                    <a:endParaRPr lang="en-US"/>
                  </a:p>
                </p:txBody>
              </p:sp>
            </p:grpSp>
            <p:sp>
              <p:nvSpPr>
                <p:cNvPr id="529554" name="Freeform 146"/>
                <p:cNvSpPr>
                  <a:spLocks/>
                </p:cNvSpPr>
                <p:nvPr/>
              </p:nvSpPr>
              <p:spPr bwMode="auto">
                <a:xfrm>
                  <a:off x="5018" y="2794"/>
                  <a:ext cx="127" cy="127"/>
                </a:xfrm>
                <a:custGeom>
                  <a:avLst/>
                  <a:gdLst/>
                  <a:ahLst/>
                  <a:cxnLst>
                    <a:cxn ang="0">
                      <a:pos x="99" y="0"/>
                    </a:cxn>
                    <a:cxn ang="0">
                      <a:pos x="99" y="1"/>
                    </a:cxn>
                    <a:cxn ang="0">
                      <a:pos x="89" y="12"/>
                    </a:cxn>
                    <a:cxn ang="0">
                      <a:pos x="80" y="24"/>
                    </a:cxn>
                    <a:cxn ang="0">
                      <a:pos x="71" y="36"/>
                    </a:cxn>
                    <a:cxn ang="0">
                      <a:pos x="61" y="46"/>
                    </a:cxn>
                    <a:cxn ang="0">
                      <a:pos x="52" y="58"/>
                    </a:cxn>
                    <a:cxn ang="0">
                      <a:pos x="42" y="70"/>
                    </a:cxn>
                    <a:cxn ang="0">
                      <a:pos x="33" y="81"/>
                    </a:cxn>
                    <a:cxn ang="0">
                      <a:pos x="18" y="101"/>
                    </a:cxn>
                    <a:cxn ang="0">
                      <a:pos x="16" y="101"/>
                    </a:cxn>
                    <a:cxn ang="0">
                      <a:pos x="16" y="103"/>
                    </a:cxn>
                    <a:cxn ang="0">
                      <a:pos x="1" y="122"/>
                    </a:cxn>
                    <a:cxn ang="0">
                      <a:pos x="0" y="126"/>
                    </a:cxn>
                    <a:cxn ang="0">
                      <a:pos x="8" y="126"/>
                    </a:cxn>
                    <a:cxn ang="0">
                      <a:pos x="8" y="124"/>
                    </a:cxn>
                    <a:cxn ang="0">
                      <a:pos x="30" y="122"/>
                    </a:cxn>
                    <a:cxn ang="0">
                      <a:pos x="30" y="120"/>
                    </a:cxn>
                    <a:cxn ang="0">
                      <a:pos x="50" y="120"/>
                    </a:cxn>
                    <a:cxn ang="0">
                      <a:pos x="50" y="119"/>
                    </a:cxn>
                    <a:cxn ang="0">
                      <a:pos x="71" y="117"/>
                    </a:cxn>
                    <a:cxn ang="0">
                      <a:pos x="91" y="115"/>
                    </a:cxn>
                    <a:cxn ang="0">
                      <a:pos x="91" y="113"/>
                    </a:cxn>
                    <a:cxn ang="0">
                      <a:pos x="111" y="112"/>
                    </a:cxn>
                    <a:cxn ang="0">
                      <a:pos x="111" y="110"/>
                    </a:cxn>
                    <a:cxn ang="0">
                      <a:pos x="122" y="110"/>
                    </a:cxn>
                    <a:cxn ang="0">
                      <a:pos x="126" y="110"/>
                    </a:cxn>
                    <a:cxn ang="0">
                      <a:pos x="124" y="105"/>
                    </a:cxn>
                    <a:cxn ang="0">
                      <a:pos x="123" y="105"/>
                    </a:cxn>
                    <a:cxn ang="0">
                      <a:pos x="123" y="98"/>
                    </a:cxn>
                    <a:cxn ang="0">
                      <a:pos x="122" y="98"/>
                    </a:cxn>
                    <a:cxn ang="0">
                      <a:pos x="122" y="95"/>
                    </a:cxn>
                    <a:cxn ang="0">
                      <a:pos x="122" y="89"/>
                    </a:cxn>
                    <a:cxn ang="0">
                      <a:pos x="120" y="89"/>
                    </a:cxn>
                    <a:cxn ang="0">
                      <a:pos x="120" y="86"/>
                    </a:cxn>
                    <a:cxn ang="0">
                      <a:pos x="119" y="86"/>
                    </a:cxn>
                    <a:cxn ang="0">
                      <a:pos x="119" y="81"/>
                    </a:cxn>
                    <a:cxn ang="0">
                      <a:pos x="118" y="81"/>
                    </a:cxn>
                    <a:cxn ang="0">
                      <a:pos x="118" y="75"/>
                    </a:cxn>
                    <a:cxn ang="0">
                      <a:pos x="118" y="72"/>
                    </a:cxn>
                    <a:cxn ang="0">
                      <a:pos x="117" y="72"/>
                    </a:cxn>
                    <a:cxn ang="0">
                      <a:pos x="117" y="67"/>
                    </a:cxn>
                    <a:cxn ang="0">
                      <a:pos x="115" y="67"/>
                    </a:cxn>
                    <a:cxn ang="0">
                      <a:pos x="115" y="61"/>
                    </a:cxn>
                    <a:cxn ang="0">
                      <a:pos x="114" y="61"/>
                    </a:cxn>
                    <a:cxn ang="0">
                      <a:pos x="114" y="58"/>
                    </a:cxn>
                    <a:cxn ang="0">
                      <a:pos x="113" y="58"/>
                    </a:cxn>
                    <a:cxn ang="0">
                      <a:pos x="113" y="50"/>
                    </a:cxn>
                    <a:cxn ang="0">
                      <a:pos x="111" y="39"/>
                    </a:cxn>
                    <a:cxn ang="0">
                      <a:pos x="111" y="32"/>
                    </a:cxn>
                    <a:cxn ang="0">
                      <a:pos x="110" y="32"/>
                    </a:cxn>
                    <a:cxn ang="0">
                      <a:pos x="109" y="22"/>
                    </a:cxn>
                    <a:cxn ang="0">
                      <a:pos x="108" y="22"/>
                    </a:cxn>
                    <a:cxn ang="0">
                      <a:pos x="108" y="17"/>
                    </a:cxn>
                    <a:cxn ang="0">
                      <a:pos x="106" y="17"/>
                    </a:cxn>
                    <a:cxn ang="0">
                      <a:pos x="106" y="10"/>
                    </a:cxn>
                    <a:cxn ang="0">
                      <a:pos x="106" y="3"/>
                    </a:cxn>
                    <a:cxn ang="0">
                      <a:pos x="105" y="3"/>
                    </a:cxn>
                    <a:cxn ang="0">
                      <a:pos x="104" y="0"/>
                    </a:cxn>
                    <a:cxn ang="0">
                      <a:pos x="99" y="0"/>
                    </a:cxn>
                  </a:cxnLst>
                  <a:rect l="0" t="0" r="r" b="b"/>
                  <a:pathLst>
                    <a:path w="127" h="127">
                      <a:moveTo>
                        <a:pt x="99" y="0"/>
                      </a:moveTo>
                      <a:lnTo>
                        <a:pt x="99" y="1"/>
                      </a:lnTo>
                      <a:lnTo>
                        <a:pt x="89" y="12"/>
                      </a:lnTo>
                      <a:lnTo>
                        <a:pt x="80" y="24"/>
                      </a:lnTo>
                      <a:lnTo>
                        <a:pt x="71" y="36"/>
                      </a:lnTo>
                      <a:lnTo>
                        <a:pt x="61" y="46"/>
                      </a:lnTo>
                      <a:lnTo>
                        <a:pt x="52" y="58"/>
                      </a:lnTo>
                      <a:lnTo>
                        <a:pt x="42" y="70"/>
                      </a:lnTo>
                      <a:lnTo>
                        <a:pt x="33" y="81"/>
                      </a:lnTo>
                      <a:lnTo>
                        <a:pt x="18" y="101"/>
                      </a:lnTo>
                      <a:lnTo>
                        <a:pt x="16" y="101"/>
                      </a:lnTo>
                      <a:lnTo>
                        <a:pt x="16" y="103"/>
                      </a:lnTo>
                      <a:lnTo>
                        <a:pt x="1" y="122"/>
                      </a:lnTo>
                      <a:lnTo>
                        <a:pt x="0" y="126"/>
                      </a:lnTo>
                      <a:lnTo>
                        <a:pt x="8" y="126"/>
                      </a:lnTo>
                      <a:lnTo>
                        <a:pt x="8" y="124"/>
                      </a:lnTo>
                      <a:lnTo>
                        <a:pt x="30" y="122"/>
                      </a:lnTo>
                      <a:lnTo>
                        <a:pt x="30" y="120"/>
                      </a:lnTo>
                      <a:lnTo>
                        <a:pt x="50" y="120"/>
                      </a:lnTo>
                      <a:lnTo>
                        <a:pt x="50" y="119"/>
                      </a:lnTo>
                      <a:lnTo>
                        <a:pt x="71" y="117"/>
                      </a:lnTo>
                      <a:lnTo>
                        <a:pt x="91" y="115"/>
                      </a:lnTo>
                      <a:lnTo>
                        <a:pt x="91" y="113"/>
                      </a:lnTo>
                      <a:lnTo>
                        <a:pt x="111" y="112"/>
                      </a:lnTo>
                      <a:lnTo>
                        <a:pt x="111" y="110"/>
                      </a:lnTo>
                      <a:lnTo>
                        <a:pt x="122" y="110"/>
                      </a:lnTo>
                      <a:lnTo>
                        <a:pt x="126" y="110"/>
                      </a:lnTo>
                      <a:lnTo>
                        <a:pt x="124" y="105"/>
                      </a:lnTo>
                      <a:lnTo>
                        <a:pt x="123" y="105"/>
                      </a:lnTo>
                      <a:lnTo>
                        <a:pt x="123" y="98"/>
                      </a:lnTo>
                      <a:lnTo>
                        <a:pt x="122" y="98"/>
                      </a:lnTo>
                      <a:lnTo>
                        <a:pt x="122" y="95"/>
                      </a:lnTo>
                      <a:lnTo>
                        <a:pt x="122" y="89"/>
                      </a:lnTo>
                      <a:lnTo>
                        <a:pt x="120" y="89"/>
                      </a:lnTo>
                      <a:lnTo>
                        <a:pt x="120" y="86"/>
                      </a:lnTo>
                      <a:lnTo>
                        <a:pt x="119" y="86"/>
                      </a:lnTo>
                      <a:lnTo>
                        <a:pt x="119" y="81"/>
                      </a:lnTo>
                      <a:lnTo>
                        <a:pt x="118" y="81"/>
                      </a:lnTo>
                      <a:lnTo>
                        <a:pt x="118" y="75"/>
                      </a:lnTo>
                      <a:lnTo>
                        <a:pt x="118" y="72"/>
                      </a:lnTo>
                      <a:lnTo>
                        <a:pt x="117" y="72"/>
                      </a:lnTo>
                      <a:lnTo>
                        <a:pt x="117" y="67"/>
                      </a:lnTo>
                      <a:lnTo>
                        <a:pt x="115" y="67"/>
                      </a:lnTo>
                      <a:lnTo>
                        <a:pt x="115" y="61"/>
                      </a:lnTo>
                      <a:lnTo>
                        <a:pt x="114" y="61"/>
                      </a:lnTo>
                      <a:lnTo>
                        <a:pt x="114" y="58"/>
                      </a:lnTo>
                      <a:lnTo>
                        <a:pt x="113" y="58"/>
                      </a:lnTo>
                      <a:lnTo>
                        <a:pt x="113" y="50"/>
                      </a:lnTo>
                      <a:lnTo>
                        <a:pt x="111" y="39"/>
                      </a:lnTo>
                      <a:lnTo>
                        <a:pt x="111" y="32"/>
                      </a:lnTo>
                      <a:lnTo>
                        <a:pt x="110" y="32"/>
                      </a:lnTo>
                      <a:lnTo>
                        <a:pt x="109" y="22"/>
                      </a:lnTo>
                      <a:lnTo>
                        <a:pt x="108" y="22"/>
                      </a:lnTo>
                      <a:lnTo>
                        <a:pt x="108" y="17"/>
                      </a:lnTo>
                      <a:lnTo>
                        <a:pt x="106" y="17"/>
                      </a:lnTo>
                      <a:lnTo>
                        <a:pt x="106" y="10"/>
                      </a:lnTo>
                      <a:lnTo>
                        <a:pt x="106" y="3"/>
                      </a:lnTo>
                      <a:lnTo>
                        <a:pt x="105" y="3"/>
                      </a:lnTo>
                      <a:lnTo>
                        <a:pt x="104" y="0"/>
                      </a:lnTo>
                      <a:lnTo>
                        <a:pt x="99" y="0"/>
                      </a:lnTo>
                    </a:path>
                  </a:pathLst>
                </a:custGeom>
                <a:solidFill>
                  <a:srgbClr val="B3ABAB"/>
                </a:solidFill>
                <a:ln w="9525" cap="rnd">
                  <a:noFill/>
                  <a:round/>
                  <a:headEnd/>
                  <a:tailEnd/>
                </a:ln>
                <a:effectLst/>
              </p:spPr>
              <p:txBody>
                <a:bodyPr/>
                <a:lstStyle/>
                <a:p>
                  <a:endParaRPr lang="en-US"/>
                </a:p>
              </p:txBody>
            </p:sp>
            <p:sp>
              <p:nvSpPr>
                <p:cNvPr id="529555" name="Freeform 147"/>
                <p:cNvSpPr>
                  <a:spLocks/>
                </p:cNvSpPr>
                <p:nvPr/>
              </p:nvSpPr>
              <p:spPr bwMode="auto">
                <a:xfrm>
                  <a:off x="4473" y="2787"/>
                  <a:ext cx="390" cy="91"/>
                </a:xfrm>
                <a:custGeom>
                  <a:avLst/>
                  <a:gdLst/>
                  <a:ahLst/>
                  <a:cxnLst>
                    <a:cxn ang="0">
                      <a:pos x="1" y="0"/>
                    </a:cxn>
                    <a:cxn ang="0">
                      <a:pos x="0" y="37"/>
                    </a:cxn>
                    <a:cxn ang="0">
                      <a:pos x="193" y="64"/>
                    </a:cxn>
                    <a:cxn ang="0">
                      <a:pos x="389" y="90"/>
                    </a:cxn>
                    <a:cxn ang="0">
                      <a:pos x="385" y="45"/>
                    </a:cxn>
                    <a:cxn ang="0">
                      <a:pos x="193" y="23"/>
                    </a:cxn>
                    <a:cxn ang="0">
                      <a:pos x="1" y="0"/>
                    </a:cxn>
                  </a:cxnLst>
                  <a:rect l="0" t="0" r="r" b="b"/>
                  <a:pathLst>
                    <a:path w="390" h="91">
                      <a:moveTo>
                        <a:pt x="1" y="0"/>
                      </a:moveTo>
                      <a:lnTo>
                        <a:pt x="0" y="37"/>
                      </a:lnTo>
                      <a:lnTo>
                        <a:pt x="193" y="64"/>
                      </a:lnTo>
                      <a:lnTo>
                        <a:pt x="389" y="90"/>
                      </a:lnTo>
                      <a:lnTo>
                        <a:pt x="385" y="45"/>
                      </a:lnTo>
                      <a:lnTo>
                        <a:pt x="193" y="23"/>
                      </a:lnTo>
                      <a:lnTo>
                        <a:pt x="1" y="0"/>
                      </a:lnTo>
                    </a:path>
                  </a:pathLst>
                </a:custGeom>
                <a:solidFill>
                  <a:srgbClr val="8C8C8C"/>
                </a:solidFill>
                <a:ln w="9525" cap="rnd">
                  <a:noFill/>
                  <a:round/>
                  <a:headEnd/>
                  <a:tailEnd/>
                </a:ln>
                <a:effectLst/>
              </p:spPr>
              <p:txBody>
                <a:bodyPr/>
                <a:lstStyle/>
                <a:p>
                  <a:endParaRPr lang="en-US"/>
                </a:p>
              </p:txBody>
            </p:sp>
            <p:sp>
              <p:nvSpPr>
                <p:cNvPr id="529556" name="Freeform 148"/>
                <p:cNvSpPr>
                  <a:spLocks/>
                </p:cNvSpPr>
                <p:nvPr/>
              </p:nvSpPr>
              <p:spPr bwMode="auto">
                <a:xfrm>
                  <a:off x="4857" y="2763"/>
                  <a:ext cx="91" cy="115"/>
                </a:xfrm>
                <a:custGeom>
                  <a:avLst/>
                  <a:gdLst/>
                  <a:ahLst/>
                  <a:cxnLst>
                    <a:cxn ang="0">
                      <a:pos x="1" y="69"/>
                    </a:cxn>
                    <a:cxn ang="0">
                      <a:pos x="0" y="73"/>
                    </a:cxn>
                    <a:cxn ang="0">
                      <a:pos x="0" y="78"/>
                    </a:cxn>
                    <a:cxn ang="0">
                      <a:pos x="1" y="90"/>
                    </a:cxn>
                    <a:cxn ang="0">
                      <a:pos x="3" y="105"/>
                    </a:cxn>
                    <a:cxn ang="0">
                      <a:pos x="3" y="108"/>
                    </a:cxn>
                    <a:cxn ang="0">
                      <a:pos x="5" y="114"/>
                    </a:cxn>
                    <a:cxn ang="0">
                      <a:pos x="26" y="95"/>
                    </a:cxn>
                    <a:cxn ang="0">
                      <a:pos x="47" y="78"/>
                    </a:cxn>
                    <a:cxn ang="0">
                      <a:pos x="68" y="59"/>
                    </a:cxn>
                    <a:cxn ang="0">
                      <a:pos x="90" y="39"/>
                    </a:cxn>
                    <a:cxn ang="0">
                      <a:pos x="87" y="18"/>
                    </a:cxn>
                    <a:cxn ang="0">
                      <a:pos x="84" y="0"/>
                    </a:cxn>
                    <a:cxn ang="0">
                      <a:pos x="63" y="15"/>
                    </a:cxn>
                    <a:cxn ang="0">
                      <a:pos x="41" y="32"/>
                    </a:cxn>
                    <a:cxn ang="0">
                      <a:pos x="20" y="50"/>
                    </a:cxn>
                    <a:cxn ang="0">
                      <a:pos x="10" y="61"/>
                    </a:cxn>
                    <a:cxn ang="0">
                      <a:pos x="1" y="69"/>
                    </a:cxn>
                  </a:cxnLst>
                  <a:rect l="0" t="0" r="r" b="b"/>
                  <a:pathLst>
                    <a:path w="91" h="115">
                      <a:moveTo>
                        <a:pt x="1" y="69"/>
                      </a:moveTo>
                      <a:lnTo>
                        <a:pt x="0" y="73"/>
                      </a:lnTo>
                      <a:lnTo>
                        <a:pt x="0" y="78"/>
                      </a:lnTo>
                      <a:lnTo>
                        <a:pt x="1" y="90"/>
                      </a:lnTo>
                      <a:lnTo>
                        <a:pt x="3" y="105"/>
                      </a:lnTo>
                      <a:lnTo>
                        <a:pt x="3" y="108"/>
                      </a:lnTo>
                      <a:lnTo>
                        <a:pt x="5" y="114"/>
                      </a:lnTo>
                      <a:lnTo>
                        <a:pt x="26" y="95"/>
                      </a:lnTo>
                      <a:lnTo>
                        <a:pt x="47" y="78"/>
                      </a:lnTo>
                      <a:lnTo>
                        <a:pt x="68" y="59"/>
                      </a:lnTo>
                      <a:lnTo>
                        <a:pt x="90" y="39"/>
                      </a:lnTo>
                      <a:lnTo>
                        <a:pt x="87" y="18"/>
                      </a:lnTo>
                      <a:lnTo>
                        <a:pt x="84" y="0"/>
                      </a:lnTo>
                      <a:lnTo>
                        <a:pt x="63" y="15"/>
                      </a:lnTo>
                      <a:lnTo>
                        <a:pt x="41" y="32"/>
                      </a:lnTo>
                      <a:lnTo>
                        <a:pt x="20" y="50"/>
                      </a:lnTo>
                      <a:lnTo>
                        <a:pt x="10" y="61"/>
                      </a:lnTo>
                      <a:lnTo>
                        <a:pt x="1" y="69"/>
                      </a:lnTo>
                    </a:path>
                  </a:pathLst>
                </a:custGeom>
                <a:solidFill>
                  <a:srgbClr val="B3ABAB"/>
                </a:solidFill>
                <a:ln w="9525" cap="rnd">
                  <a:noFill/>
                  <a:round/>
                  <a:headEnd/>
                  <a:tailEnd/>
                </a:ln>
                <a:effectLst/>
              </p:spPr>
              <p:txBody>
                <a:bodyPr/>
                <a:lstStyle/>
                <a:p>
                  <a:endParaRPr lang="en-US"/>
                </a:p>
              </p:txBody>
            </p:sp>
            <p:sp>
              <p:nvSpPr>
                <p:cNvPr id="529557" name="Freeform 149"/>
                <p:cNvSpPr>
                  <a:spLocks/>
                </p:cNvSpPr>
                <p:nvPr/>
              </p:nvSpPr>
              <p:spPr bwMode="auto">
                <a:xfrm>
                  <a:off x="4476" y="2741"/>
                  <a:ext cx="102" cy="64"/>
                </a:xfrm>
                <a:custGeom>
                  <a:avLst/>
                  <a:gdLst/>
                  <a:ahLst/>
                  <a:cxnLst>
                    <a:cxn ang="0">
                      <a:pos x="2" y="46"/>
                    </a:cxn>
                    <a:cxn ang="0">
                      <a:pos x="4" y="44"/>
                    </a:cxn>
                    <a:cxn ang="0">
                      <a:pos x="6" y="42"/>
                    </a:cxn>
                    <a:cxn ang="0">
                      <a:pos x="8" y="40"/>
                    </a:cxn>
                    <a:cxn ang="0">
                      <a:pos x="10" y="39"/>
                    </a:cxn>
                    <a:cxn ang="0">
                      <a:pos x="15" y="39"/>
                    </a:cxn>
                    <a:cxn ang="0">
                      <a:pos x="19" y="35"/>
                    </a:cxn>
                    <a:cxn ang="0">
                      <a:pos x="22" y="32"/>
                    </a:cxn>
                    <a:cxn ang="0">
                      <a:pos x="26" y="28"/>
                    </a:cxn>
                    <a:cxn ang="0">
                      <a:pos x="31" y="28"/>
                    </a:cxn>
                    <a:cxn ang="0">
                      <a:pos x="36" y="25"/>
                    </a:cxn>
                    <a:cxn ang="0">
                      <a:pos x="38" y="22"/>
                    </a:cxn>
                    <a:cxn ang="0">
                      <a:pos x="42" y="18"/>
                    </a:cxn>
                    <a:cxn ang="0">
                      <a:pos x="46" y="17"/>
                    </a:cxn>
                    <a:cxn ang="0">
                      <a:pos x="49" y="13"/>
                    </a:cxn>
                    <a:cxn ang="0">
                      <a:pos x="53" y="12"/>
                    </a:cxn>
                    <a:cxn ang="0">
                      <a:pos x="57" y="8"/>
                    </a:cxn>
                    <a:cxn ang="0">
                      <a:pos x="64" y="6"/>
                    </a:cxn>
                    <a:cxn ang="0">
                      <a:pos x="67" y="5"/>
                    </a:cxn>
                    <a:cxn ang="0">
                      <a:pos x="69" y="3"/>
                    </a:cxn>
                    <a:cxn ang="0">
                      <a:pos x="73" y="0"/>
                    </a:cxn>
                    <a:cxn ang="0">
                      <a:pos x="76" y="3"/>
                    </a:cxn>
                    <a:cxn ang="0">
                      <a:pos x="78" y="6"/>
                    </a:cxn>
                    <a:cxn ang="0">
                      <a:pos x="79" y="10"/>
                    </a:cxn>
                    <a:cxn ang="0">
                      <a:pos x="84" y="20"/>
                    </a:cxn>
                    <a:cxn ang="0">
                      <a:pos x="88" y="35"/>
                    </a:cxn>
                    <a:cxn ang="0">
                      <a:pos x="91" y="40"/>
                    </a:cxn>
                    <a:cxn ang="0">
                      <a:pos x="92" y="42"/>
                    </a:cxn>
                    <a:cxn ang="0">
                      <a:pos x="97" y="53"/>
                    </a:cxn>
                    <a:cxn ang="0">
                      <a:pos x="99" y="57"/>
                    </a:cxn>
                    <a:cxn ang="0">
                      <a:pos x="101" y="63"/>
                    </a:cxn>
                    <a:cxn ang="0">
                      <a:pos x="87" y="63"/>
                    </a:cxn>
                    <a:cxn ang="0">
                      <a:pos x="81" y="61"/>
                    </a:cxn>
                    <a:cxn ang="0">
                      <a:pos x="69" y="57"/>
                    </a:cxn>
                    <a:cxn ang="0">
                      <a:pos x="63" y="56"/>
                    </a:cxn>
                    <a:cxn ang="0">
                      <a:pos x="51" y="53"/>
                    </a:cxn>
                    <a:cxn ang="0">
                      <a:pos x="37" y="50"/>
                    </a:cxn>
                    <a:cxn ang="0">
                      <a:pos x="14" y="49"/>
                    </a:cxn>
                    <a:cxn ang="0">
                      <a:pos x="6" y="47"/>
                    </a:cxn>
                    <a:cxn ang="0">
                      <a:pos x="0" y="46"/>
                    </a:cxn>
                  </a:cxnLst>
                  <a:rect l="0" t="0" r="r" b="b"/>
                  <a:pathLst>
                    <a:path w="102" h="64">
                      <a:moveTo>
                        <a:pt x="0" y="46"/>
                      </a:moveTo>
                      <a:lnTo>
                        <a:pt x="2" y="46"/>
                      </a:lnTo>
                      <a:lnTo>
                        <a:pt x="2" y="44"/>
                      </a:lnTo>
                      <a:lnTo>
                        <a:pt x="4" y="44"/>
                      </a:lnTo>
                      <a:lnTo>
                        <a:pt x="4" y="42"/>
                      </a:lnTo>
                      <a:lnTo>
                        <a:pt x="6" y="42"/>
                      </a:lnTo>
                      <a:lnTo>
                        <a:pt x="6" y="40"/>
                      </a:lnTo>
                      <a:lnTo>
                        <a:pt x="8" y="40"/>
                      </a:lnTo>
                      <a:lnTo>
                        <a:pt x="10" y="40"/>
                      </a:lnTo>
                      <a:lnTo>
                        <a:pt x="10" y="39"/>
                      </a:lnTo>
                      <a:lnTo>
                        <a:pt x="13" y="39"/>
                      </a:lnTo>
                      <a:lnTo>
                        <a:pt x="15" y="39"/>
                      </a:lnTo>
                      <a:lnTo>
                        <a:pt x="15" y="37"/>
                      </a:lnTo>
                      <a:lnTo>
                        <a:pt x="19" y="35"/>
                      </a:lnTo>
                      <a:lnTo>
                        <a:pt x="19" y="34"/>
                      </a:lnTo>
                      <a:lnTo>
                        <a:pt x="22" y="32"/>
                      </a:lnTo>
                      <a:lnTo>
                        <a:pt x="26" y="30"/>
                      </a:lnTo>
                      <a:lnTo>
                        <a:pt x="26" y="28"/>
                      </a:lnTo>
                      <a:lnTo>
                        <a:pt x="29" y="28"/>
                      </a:lnTo>
                      <a:lnTo>
                        <a:pt x="31" y="28"/>
                      </a:lnTo>
                      <a:lnTo>
                        <a:pt x="31" y="27"/>
                      </a:lnTo>
                      <a:lnTo>
                        <a:pt x="36" y="25"/>
                      </a:lnTo>
                      <a:lnTo>
                        <a:pt x="36" y="24"/>
                      </a:lnTo>
                      <a:lnTo>
                        <a:pt x="38" y="22"/>
                      </a:lnTo>
                      <a:lnTo>
                        <a:pt x="42" y="20"/>
                      </a:lnTo>
                      <a:lnTo>
                        <a:pt x="42" y="18"/>
                      </a:lnTo>
                      <a:lnTo>
                        <a:pt x="46" y="18"/>
                      </a:lnTo>
                      <a:lnTo>
                        <a:pt x="46" y="17"/>
                      </a:lnTo>
                      <a:lnTo>
                        <a:pt x="49" y="15"/>
                      </a:lnTo>
                      <a:lnTo>
                        <a:pt x="49" y="13"/>
                      </a:lnTo>
                      <a:lnTo>
                        <a:pt x="53" y="13"/>
                      </a:lnTo>
                      <a:lnTo>
                        <a:pt x="53" y="12"/>
                      </a:lnTo>
                      <a:lnTo>
                        <a:pt x="57" y="10"/>
                      </a:lnTo>
                      <a:lnTo>
                        <a:pt x="57" y="8"/>
                      </a:lnTo>
                      <a:lnTo>
                        <a:pt x="60" y="6"/>
                      </a:lnTo>
                      <a:lnTo>
                        <a:pt x="64" y="6"/>
                      </a:lnTo>
                      <a:lnTo>
                        <a:pt x="64" y="5"/>
                      </a:lnTo>
                      <a:lnTo>
                        <a:pt x="67" y="5"/>
                      </a:lnTo>
                      <a:lnTo>
                        <a:pt x="67" y="3"/>
                      </a:lnTo>
                      <a:lnTo>
                        <a:pt x="69" y="3"/>
                      </a:lnTo>
                      <a:lnTo>
                        <a:pt x="73" y="2"/>
                      </a:lnTo>
                      <a:lnTo>
                        <a:pt x="73" y="0"/>
                      </a:lnTo>
                      <a:lnTo>
                        <a:pt x="74" y="0"/>
                      </a:lnTo>
                      <a:lnTo>
                        <a:pt x="76" y="3"/>
                      </a:lnTo>
                      <a:lnTo>
                        <a:pt x="76" y="6"/>
                      </a:lnTo>
                      <a:lnTo>
                        <a:pt x="78" y="6"/>
                      </a:lnTo>
                      <a:lnTo>
                        <a:pt x="78" y="10"/>
                      </a:lnTo>
                      <a:lnTo>
                        <a:pt x="79" y="10"/>
                      </a:lnTo>
                      <a:lnTo>
                        <a:pt x="82" y="20"/>
                      </a:lnTo>
                      <a:lnTo>
                        <a:pt x="84" y="20"/>
                      </a:lnTo>
                      <a:lnTo>
                        <a:pt x="85" y="25"/>
                      </a:lnTo>
                      <a:lnTo>
                        <a:pt x="88" y="35"/>
                      </a:lnTo>
                      <a:lnTo>
                        <a:pt x="90" y="35"/>
                      </a:lnTo>
                      <a:lnTo>
                        <a:pt x="91" y="40"/>
                      </a:lnTo>
                      <a:lnTo>
                        <a:pt x="92" y="40"/>
                      </a:lnTo>
                      <a:lnTo>
                        <a:pt x="92" y="42"/>
                      </a:lnTo>
                      <a:lnTo>
                        <a:pt x="96" y="53"/>
                      </a:lnTo>
                      <a:lnTo>
                        <a:pt x="97" y="53"/>
                      </a:lnTo>
                      <a:lnTo>
                        <a:pt x="98" y="57"/>
                      </a:lnTo>
                      <a:lnTo>
                        <a:pt x="99" y="57"/>
                      </a:lnTo>
                      <a:lnTo>
                        <a:pt x="99" y="61"/>
                      </a:lnTo>
                      <a:lnTo>
                        <a:pt x="101" y="63"/>
                      </a:lnTo>
                      <a:lnTo>
                        <a:pt x="99" y="63"/>
                      </a:lnTo>
                      <a:lnTo>
                        <a:pt x="87" y="63"/>
                      </a:lnTo>
                      <a:lnTo>
                        <a:pt x="87" y="61"/>
                      </a:lnTo>
                      <a:lnTo>
                        <a:pt x="81" y="61"/>
                      </a:lnTo>
                      <a:lnTo>
                        <a:pt x="81" y="59"/>
                      </a:lnTo>
                      <a:lnTo>
                        <a:pt x="69" y="57"/>
                      </a:lnTo>
                      <a:lnTo>
                        <a:pt x="63" y="57"/>
                      </a:lnTo>
                      <a:lnTo>
                        <a:pt x="63" y="56"/>
                      </a:lnTo>
                      <a:lnTo>
                        <a:pt x="51" y="54"/>
                      </a:lnTo>
                      <a:lnTo>
                        <a:pt x="51" y="53"/>
                      </a:lnTo>
                      <a:lnTo>
                        <a:pt x="37" y="53"/>
                      </a:lnTo>
                      <a:lnTo>
                        <a:pt x="37" y="50"/>
                      </a:lnTo>
                      <a:lnTo>
                        <a:pt x="30" y="50"/>
                      </a:lnTo>
                      <a:lnTo>
                        <a:pt x="14" y="49"/>
                      </a:lnTo>
                      <a:lnTo>
                        <a:pt x="14" y="47"/>
                      </a:lnTo>
                      <a:lnTo>
                        <a:pt x="6" y="47"/>
                      </a:lnTo>
                      <a:lnTo>
                        <a:pt x="0" y="47"/>
                      </a:lnTo>
                      <a:lnTo>
                        <a:pt x="0" y="46"/>
                      </a:lnTo>
                    </a:path>
                  </a:pathLst>
                </a:custGeom>
                <a:solidFill>
                  <a:srgbClr val="333333"/>
                </a:solidFill>
                <a:ln w="9525" cap="rnd">
                  <a:noFill/>
                  <a:round/>
                  <a:headEnd/>
                  <a:tailEnd/>
                </a:ln>
                <a:effectLst/>
              </p:spPr>
              <p:txBody>
                <a:bodyPr/>
                <a:lstStyle/>
                <a:p>
                  <a:endParaRPr lang="en-US"/>
                </a:p>
              </p:txBody>
            </p:sp>
            <p:sp>
              <p:nvSpPr>
                <p:cNvPr id="529558" name="Freeform 150"/>
                <p:cNvSpPr>
                  <a:spLocks/>
                </p:cNvSpPr>
                <p:nvPr/>
              </p:nvSpPr>
              <p:spPr bwMode="auto">
                <a:xfrm>
                  <a:off x="4844" y="2748"/>
                  <a:ext cx="101" cy="77"/>
                </a:xfrm>
                <a:custGeom>
                  <a:avLst/>
                  <a:gdLst/>
                  <a:ahLst/>
                  <a:cxnLst>
                    <a:cxn ang="0">
                      <a:pos x="2" y="0"/>
                    </a:cxn>
                    <a:cxn ang="0">
                      <a:pos x="31" y="5"/>
                    </a:cxn>
                    <a:cxn ang="0">
                      <a:pos x="53" y="6"/>
                    </a:cxn>
                    <a:cxn ang="0">
                      <a:pos x="61" y="8"/>
                    </a:cxn>
                    <a:cxn ang="0">
                      <a:pos x="77" y="11"/>
                    </a:cxn>
                    <a:cxn ang="0">
                      <a:pos x="84" y="13"/>
                    </a:cxn>
                    <a:cxn ang="0">
                      <a:pos x="98" y="18"/>
                    </a:cxn>
                    <a:cxn ang="0">
                      <a:pos x="96" y="19"/>
                    </a:cxn>
                    <a:cxn ang="0">
                      <a:pos x="92" y="23"/>
                    </a:cxn>
                    <a:cxn ang="0">
                      <a:pos x="91" y="24"/>
                    </a:cxn>
                    <a:cxn ang="0">
                      <a:pos x="76" y="39"/>
                    </a:cxn>
                    <a:cxn ang="0">
                      <a:pos x="66" y="49"/>
                    </a:cxn>
                    <a:cxn ang="0">
                      <a:pos x="63" y="53"/>
                    </a:cxn>
                    <a:cxn ang="0">
                      <a:pos x="61" y="54"/>
                    </a:cxn>
                    <a:cxn ang="0">
                      <a:pos x="57" y="56"/>
                    </a:cxn>
                    <a:cxn ang="0">
                      <a:pos x="53" y="59"/>
                    </a:cxn>
                    <a:cxn ang="0">
                      <a:pos x="52" y="61"/>
                    </a:cxn>
                    <a:cxn ang="0">
                      <a:pos x="47" y="64"/>
                    </a:cxn>
                    <a:cxn ang="0">
                      <a:pos x="44" y="67"/>
                    </a:cxn>
                    <a:cxn ang="0">
                      <a:pos x="39" y="72"/>
                    </a:cxn>
                    <a:cxn ang="0">
                      <a:pos x="38" y="74"/>
                    </a:cxn>
                    <a:cxn ang="0">
                      <a:pos x="32" y="76"/>
                    </a:cxn>
                    <a:cxn ang="0">
                      <a:pos x="31" y="74"/>
                    </a:cxn>
                    <a:cxn ang="0">
                      <a:pos x="26" y="64"/>
                    </a:cxn>
                    <a:cxn ang="0">
                      <a:pos x="24" y="57"/>
                    </a:cxn>
                    <a:cxn ang="0">
                      <a:pos x="23" y="56"/>
                    </a:cxn>
                    <a:cxn ang="0">
                      <a:pos x="18" y="41"/>
                    </a:cxn>
                    <a:cxn ang="0">
                      <a:pos x="13" y="31"/>
                    </a:cxn>
                    <a:cxn ang="0">
                      <a:pos x="12" y="26"/>
                    </a:cxn>
                    <a:cxn ang="0">
                      <a:pos x="11" y="24"/>
                    </a:cxn>
                    <a:cxn ang="0">
                      <a:pos x="6" y="14"/>
                    </a:cxn>
                    <a:cxn ang="0">
                      <a:pos x="3" y="10"/>
                    </a:cxn>
                    <a:cxn ang="0">
                      <a:pos x="2" y="6"/>
                    </a:cxn>
                    <a:cxn ang="0">
                      <a:pos x="0" y="0"/>
                    </a:cxn>
                  </a:cxnLst>
                  <a:rect l="0" t="0" r="r" b="b"/>
                  <a:pathLst>
                    <a:path w="101" h="77">
                      <a:moveTo>
                        <a:pt x="0" y="0"/>
                      </a:moveTo>
                      <a:lnTo>
                        <a:pt x="2" y="0"/>
                      </a:lnTo>
                      <a:lnTo>
                        <a:pt x="31" y="3"/>
                      </a:lnTo>
                      <a:lnTo>
                        <a:pt x="31" y="5"/>
                      </a:lnTo>
                      <a:lnTo>
                        <a:pt x="46" y="6"/>
                      </a:lnTo>
                      <a:lnTo>
                        <a:pt x="53" y="6"/>
                      </a:lnTo>
                      <a:lnTo>
                        <a:pt x="53" y="8"/>
                      </a:lnTo>
                      <a:lnTo>
                        <a:pt x="61" y="8"/>
                      </a:lnTo>
                      <a:lnTo>
                        <a:pt x="61" y="10"/>
                      </a:lnTo>
                      <a:lnTo>
                        <a:pt x="77" y="11"/>
                      </a:lnTo>
                      <a:lnTo>
                        <a:pt x="84" y="11"/>
                      </a:lnTo>
                      <a:lnTo>
                        <a:pt x="84" y="13"/>
                      </a:lnTo>
                      <a:lnTo>
                        <a:pt x="100" y="14"/>
                      </a:lnTo>
                      <a:lnTo>
                        <a:pt x="98" y="18"/>
                      </a:lnTo>
                      <a:lnTo>
                        <a:pt x="96" y="18"/>
                      </a:lnTo>
                      <a:lnTo>
                        <a:pt x="96" y="19"/>
                      </a:lnTo>
                      <a:lnTo>
                        <a:pt x="92" y="21"/>
                      </a:lnTo>
                      <a:lnTo>
                        <a:pt x="92" y="23"/>
                      </a:lnTo>
                      <a:lnTo>
                        <a:pt x="91" y="23"/>
                      </a:lnTo>
                      <a:lnTo>
                        <a:pt x="91" y="24"/>
                      </a:lnTo>
                      <a:lnTo>
                        <a:pt x="76" y="38"/>
                      </a:lnTo>
                      <a:lnTo>
                        <a:pt x="76" y="39"/>
                      </a:lnTo>
                      <a:lnTo>
                        <a:pt x="66" y="47"/>
                      </a:lnTo>
                      <a:lnTo>
                        <a:pt x="66" y="49"/>
                      </a:lnTo>
                      <a:lnTo>
                        <a:pt x="65" y="49"/>
                      </a:lnTo>
                      <a:lnTo>
                        <a:pt x="63" y="53"/>
                      </a:lnTo>
                      <a:lnTo>
                        <a:pt x="61" y="53"/>
                      </a:lnTo>
                      <a:lnTo>
                        <a:pt x="61" y="54"/>
                      </a:lnTo>
                      <a:lnTo>
                        <a:pt x="58" y="56"/>
                      </a:lnTo>
                      <a:lnTo>
                        <a:pt x="57" y="56"/>
                      </a:lnTo>
                      <a:lnTo>
                        <a:pt x="57" y="57"/>
                      </a:lnTo>
                      <a:lnTo>
                        <a:pt x="53" y="59"/>
                      </a:lnTo>
                      <a:lnTo>
                        <a:pt x="53" y="61"/>
                      </a:lnTo>
                      <a:lnTo>
                        <a:pt x="52" y="61"/>
                      </a:lnTo>
                      <a:lnTo>
                        <a:pt x="52" y="62"/>
                      </a:lnTo>
                      <a:lnTo>
                        <a:pt x="47" y="64"/>
                      </a:lnTo>
                      <a:lnTo>
                        <a:pt x="47" y="66"/>
                      </a:lnTo>
                      <a:lnTo>
                        <a:pt x="44" y="67"/>
                      </a:lnTo>
                      <a:lnTo>
                        <a:pt x="39" y="70"/>
                      </a:lnTo>
                      <a:lnTo>
                        <a:pt x="39" y="72"/>
                      </a:lnTo>
                      <a:lnTo>
                        <a:pt x="38" y="72"/>
                      </a:lnTo>
                      <a:lnTo>
                        <a:pt x="38" y="74"/>
                      </a:lnTo>
                      <a:lnTo>
                        <a:pt x="34" y="76"/>
                      </a:lnTo>
                      <a:lnTo>
                        <a:pt x="32" y="76"/>
                      </a:lnTo>
                      <a:lnTo>
                        <a:pt x="32" y="74"/>
                      </a:lnTo>
                      <a:lnTo>
                        <a:pt x="31" y="74"/>
                      </a:lnTo>
                      <a:lnTo>
                        <a:pt x="27" y="64"/>
                      </a:lnTo>
                      <a:lnTo>
                        <a:pt x="26" y="64"/>
                      </a:lnTo>
                      <a:lnTo>
                        <a:pt x="26" y="57"/>
                      </a:lnTo>
                      <a:lnTo>
                        <a:pt x="24" y="57"/>
                      </a:lnTo>
                      <a:lnTo>
                        <a:pt x="24" y="56"/>
                      </a:lnTo>
                      <a:lnTo>
                        <a:pt x="23" y="56"/>
                      </a:lnTo>
                      <a:lnTo>
                        <a:pt x="19" y="46"/>
                      </a:lnTo>
                      <a:lnTo>
                        <a:pt x="18" y="41"/>
                      </a:lnTo>
                      <a:lnTo>
                        <a:pt x="17" y="41"/>
                      </a:lnTo>
                      <a:lnTo>
                        <a:pt x="13" y="31"/>
                      </a:lnTo>
                      <a:lnTo>
                        <a:pt x="12" y="31"/>
                      </a:lnTo>
                      <a:lnTo>
                        <a:pt x="12" y="26"/>
                      </a:lnTo>
                      <a:lnTo>
                        <a:pt x="11" y="26"/>
                      </a:lnTo>
                      <a:lnTo>
                        <a:pt x="11" y="24"/>
                      </a:lnTo>
                      <a:lnTo>
                        <a:pt x="10" y="24"/>
                      </a:lnTo>
                      <a:lnTo>
                        <a:pt x="6" y="14"/>
                      </a:lnTo>
                      <a:lnTo>
                        <a:pt x="5" y="10"/>
                      </a:lnTo>
                      <a:lnTo>
                        <a:pt x="3" y="10"/>
                      </a:lnTo>
                      <a:lnTo>
                        <a:pt x="3" y="6"/>
                      </a:lnTo>
                      <a:lnTo>
                        <a:pt x="2" y="6"/>
                      </a:lnTo>
                      <a:lnTo>
                        <a:pt x="1" y="0"/>
                      </a:lnTo>
                      <a:lnTo>
                        <a:pt x="0" y="0"/>
                      </a:lnTo>
                    </a:path>
                  </a:pathLst>
                </a:custGeom>
                <a:solidFill>
                  <a:srgbClr val="8C8C8C"/>
                </a:solidFill>
                <a:ln w="9525" cap="rnd">
                  <a:noFill/>
                  <a:round/>
                  <a:headEnd/>
                  <a:tailEnd/>
                </a:ln>
                <a:effectLst/>
              </p:spPr>
              <p:txBody>
                <a:bodyPr/>
                <a:lstStyle/>
                <a:p>
                  <a:endParaRPr lang="en-US"/>
                </a:p>
              </p:txBody>
            </p:sp>
          </p:grpSp>
          <p:sp>
            <p:nvSpPr>
              <p:cNvPr id="529559" name="Rectangle 151"/>
              <p:cNvSpPr>
                <a:spLocks noChangeArrowheads="1"/>
              </p:cNvSpPr>
              <p:nvPr/>
            </p:nvSpPr>
            <p:spPr bwMode="auto">
              <a:xfrm>
                <a:off x="3079" y="2450"/>
                <a:ext cx="893" cy="1071"/>
              </a:xfrm>
              <a:prstGeom prst="rect">
                <a:avLst/>
              </a:prstGeom>
              <a:noFill/>
              <a:ln w="9525">
                <a:noFill/>
                <a:miter lim="800000"/>
                <a:headEnd/>
                <a:tailEnd/>
              </a:ln>
              <a:effectLst/>
            </p:spPr>
            <p:txBody>
              <a:bodyPr wrap="none" anchor="ctr"/>
              <a:lstStyle/>
              <a:p>
                <a:endParaRPr lang="en-US"/>
              </a:p>
            </p:txBody>
          </p:sp>
          <p:sp>
            <p:nvSpPr>
              <p:cNvPr id="529560" name="Rectangle 152"/>
              <p:cNvSpPr>
                <a:spLocks noChangeArrowheads="1"/>
              </p:cNvSpPr>
              <p:nvPr/>
            </p:nvSpPr>
            <p:spPr bwMode="auto">
              <a:xfrm>
                <a:off x="3110" y="2483"/>
                <a:ext cx="892" cy="1070"/>
              </a:xfrm>
              <a:prstGeom prst="rect">
                <a:avLst/>
              </a:prstGeom>
              <a:noFill/>
              <a:ln w="9525">
                <a:noFill/>
                <a:miter lim="800000"/>
                <a:headEnd/>
                <a:tailEnd/>
              </a:ln>
              <a:effectLst/>
            </p:spPr>
            <p:txBody>
              <a:bodyPr wrap="none" anchor="ctr"/>
              <a:lstStyle/>
              <a:p>
                <a:endParaRPr lang="en-US"/>
              </a:p>
            </p:txBody>
          </p:sp>
          <p:sp>
            <p:nvSpPr>
              <p:cNvPr id="529561" name="Freeform 153"/>
              <p:cNvSpPr>
                <a:spLocks/>
              </p:cNvSpPr>
              <p:nvPr/>
            </p:nvSpPr>
            <p:spPr bwMode="auto">
              <a:xfrm>
                <a:off x="3101" y="3150"/>
                <a:ext cx="772" cy="168"/>
              </a:xfrm>
              <a:custGeom>
                <a:avLst/>
                <a:gdLst/>
                <a:ahLst/>
                <a:cxnLst>
                  <a:cxn ang="0">
                    <a:pos x="334" y="0"/>
                  </a:cxn>
                  <a:cxn ang="0">
                    <a:pos x="322" y="6"/>
                  </a:cxn>
                  <a:cxn ang="0">
                    <a:pos x="309" y="8"/>
                  </a:cxn>
                  <a:cxn ang="0">
                    <a:pos x="158" y="95"/>
                  </a:cxn>
                  <a:cxn ang="0">
                    <a:pos x="5" y="181"/>
                  </a:cxn>
                  <a:cxn ang="0">
                    <a:pos x="3" y="183"/>
                  </a:cxn>
                  <a:cxn ang="0">
                    <a:pos x="3" y="185"/>
                  </a:cxn>
                  <a:cxn ang="0">
                    <a:pos x="0" y="192"/>
                  </a:cxn>
                  <a:cxn ang="0">
                    <a:pos x="1" y="192"/>
                  </a:cxn>
                  <a:cxn ang="0">
                    <a:pos x="3" y="194"/>
                  </a:cxn>
                  <a:cxn ang="0">
                    <a:pos x="8" y="194"/>
                  </a:cxn>
                  <a:cxn ang="0">
                    <a:pos x="223" y="225"/>
                  </a:cxn>
                  <a:cxn ang="0">
                    <a:pos x="440" y="256"/>
                  </a:cxn>
                  <a:cxn ang="0">
                    <a:pos x="657" y="285"/>
                  </a:cxn>
                  <a:cxn ang="0">
                    <a:pos x="874" y="307"/>
                  </a:cxn>
                  <a:cxn ang="0">
                    <a:pos x="880" y="307"/>
                  </a:cxn>
                  <a:cxn ang="0">
                    <a:pos x="888" y="304"/>
                  </a:cxn>
                  <a:cxn ang="0">
                    <a:pos x="895" y="300"/>
                  </a:cxn>
                  <a:cxn ang="0">
                    <a:pos x="900" y="298"/>
                  </a:cxn>
                  <a:cxn ang="0">
                    <a:pos x="985" y="192"/>
                  </a:cxn>
                  <a:cxn ang="0">
                    <a:pos x="1070" y="84"/>
                  </a:cxn>
                  <a:cxn ang="0">
                    <a:pos x="1070" y="82"/>
                  </a:cxn>
                  <a:cxn ang="0">
                    <a:pos x="1070" y="75"/>
                  </a:cxn>
                  <a:cxn ang="0">
                    <a:pos x="1064" y="71"/>
                  </a:cxn>
                  <a:cxn ang="0">
                    <a:pos x="883" y="51"/>
                  </a:cxn>
                  <a:cxn ang="0">
                    <a:pos x="699" y="33"/>
                  </a:cxn>
                  <a:cxn ang="0">
                    <a:pos x="334" y="0"/>
                  </a:cxn>
                </a:cxnLst>
                <a:rect l="0" t="0" r="r" b="b"/>
                <a:pathLst>
                  <a:path w="1071" h="308">
                    <a:moveTo>
                      <a:pt x="334" y="0"/>
                    </a:moveTo>
                    <a:lnTo>
                      <a:pt x="322" y="6"/>
                    </a:lnTo>
                    <a:lnTo>
                      <a:pt x="309" y="8"/>
                    </a:lnTo>
                    <a:lnTo>
                      <a:pt x="158" y="95"/>
                    </a:lnTo>
                    <a:lnTo>
                      <a:pt x="5" y="181"/>
                    </a:lnTo>
                    <a:lnTo>
                      <a:pt x="3" y="183"/>
                    </a:lnTo>
                    <a:lnTo>
                      <a:pt x="3" y="185"/>
                    </a:lnTo>
                    <a:lnTo>
                      <a:pt x="0" y="192"/>
                    </a:lnTo>
                    <a:lnTo>
                      <a:pt x="1" y="192"/>
                    </a:lnTo>
                    <a:lnTo>
                      <a:pt x="3" y="194"/>
                    </a:lnTo>
                    <a:lnTo>
                      <a:pt x="8" y="194"/>
                    </a:lnTo>
                    <a:lnTo>
                      <a:pt x="223" y="225"/>
                    </a:lnTo>
                    <a:lnTo>
                      <a:pt x="440" y="256"/>
                    </a:lnTo>
                    <a:lnTo>
                      <a:pt x="657" y="285"/>
                    </a:lnTo>
                    <a:lnTo>
                      <a:pt x="874" y="307"/>
                    </a:lnTo>
                    <a:lnTo>
                      <a:pt x="880" y="307"/>
                    </a:lnTo>
                    <a:lnTo>
                      <a:pt x="888" y="304"/>
                    </a:lnTo>
                    <a:lnTo>
                      <a:pt x="895" y="300"/>
                    </a:lnTo>
                    <a:lnTo>
                      <a:pt x="900" y="298"/>
                    </a:lnTo>
                    <a:lnTo>
                      <a:pt x="985" y="192"/>
                    </a:lnTo>
                    <a:lnTo>
                      <a:pt x="1070" y="84"/>
                    </a:lnTo>
                    <a:lnTo>
                      <a:pt x="1070" y="82"/>
                    </a:lnTo>
                    <a:lnTo>
                      <a:pt x="1070" y="75"/>
                    </a:lnTo>
                    <a:lnTo>
                      <a:pt x="1064" y="71"/>
                    </a:lnTo>
                    <a:lnTo>
                      <a:pt x="883" y="51"/>
                    </a:lnTo>
                    <a:lnTo>
                      <a:pt x="699" y="33"/>
                    </a:lnTo>
                    <a:lnTo>
                      <a:pt x="334" y="0"/>
                    </a:lnTo>
                  </a:path>
                </a:pathLst>
              </a:custGeom>
              <a:solidFill>
                <a:srgbClr val="DED6D6"/>
              </a:solidFill>
              <a:ln w="9525" cap="rnd">
                <a:noFill/>
                <a:round/>
                <a:headEnd/>
                <a:tailEnd/>
              </a:ln>
              <a:effectLst/>
            </p:spPr>
            <p:txBody>
              <a:bodyPr/>
              <a:lstStyle/>
              <a:p>
                <a:endParaRPr lang="en-US"/>
              </a:p>
            </p:txBody>
          </p:sp>
          <p:sp>
            <p:nvSpPr>
              <p:cNvPr id="529562" name="Freeform 154"/>
              <p:cNvSpPr>
                <a:spLocks/>
              </p:cNvSpPr>
              <p:nvPr/>
            </p:nvSpPr>
            <p:spPr bwMode="auto">
              <a:xfrm>
                <a:off x="3200" y="3150"/>
                <a:ext cx="635" cy="120"/>
              </a:xfrm>
              <a:custGeom>
                <a:avLst/>
                <a:gdLst/>
                <a:ahLst/>
                <a:cxnLst>
                  <a:cxn ang="0">
                    <a:pos x="200" y="0"/>
                  </a:cxn>
                  <a:cxn ang="0">
                    <a:pos x="186" y="0"/>
                  </a:cxn>
                  <a:cxn ang="0">
                    <a:pos x="181" y="2"/>
                  </a:cxn>
                  <a:cxn ang="0">
                    <a:pos x="176" y="6"/>
                  </a:cxn>
                  <a:cxn ang="0">
                    <a:pos x="132" y="28"/>
                  </a:cxn>
                  <a:cxn ang="0">
                    <a:pos x="87" y="53"/>
                  </a:cxn>
                  <a:cxn ang="0">
                    <a:pos x="45" y="80"/>
                  </a:cxn>
                  <a:cxn ang="0">
                    <a:pos x="3" y="108"/>
                  </a:cxn>
                  <a:cxn ang="0">
                    <a:pos x="1" y="108"/>
                  </a:cxn>
                  <a:cxn ang="0">
                    <a:pos x="1" y="110"/>
                  </a:cxn>
                  <a:cxn ang="0">
                    <a:pos x="0" y="110"/>
                  </a:cxn>
                  <a:cxn ang="0">
                    <a:pos x="0" y="112"/>
                  </a:cxn>
                  <a:cxn ang="0">
                    <a:pos x="0" y="114"/>
                  </a:cxn>
                  <a:cxn ang="0">
                    <a:pos x="1" y="114"/>
                  </a:cxn>
                  <a:cxn ang="0">
                    <a:pos x="6" y="114"/>
                  </a:cxn>
                  <a:cxn ang="0">
                    <a:pos x="92" y="141"/>
                  </a:cxn>
                  <a:cxn ang="0">
                    <a:pos x="179" y="163"/>
                  </a:cxn>
                  <a:cxn ang="0">
                    <a:pos x="268" y="181"/>
                  </a:cxn>
                  <a:cxn ang="0">
                    <a:pos x="360" y="195"/>
                  </a:cxn>
                  <a:cxn ang="0">
                    <a:pos x="451" y="201"/>
                  </a:cxn>
                  <a:cxn ang="0">
                    <a:pos x="543" y="210"/>
                  </a:cxn>
                  <a:cxn ang="0">
                    <a:pos x="635" y="214"/>
                  </a:cxn>
                  <a:cxn ang="0">
                    <a:pos x="725" y="219"/>
                  </a:cxn>
                  <a:cxn ang="0">
                    <a:pos x="740" y="219"/>
                  </a:cxn>
                  <a:cxn ang="0">
                    <a:pos x="746" y="216"/>
                  </a:cxn>
                  <a:cxn ang="0">
                    <a:pos x="750" y="212"/>
                  </a:cxn>
                  <a:cxn ang="0">
                    <a:pos x="784" y="181"/>
                  </a:cxn>
                  <a:cxn ang="0">
                    <a:pos x="814" y="148"/>
                  </a:cxn>
                  <a:cxn ang="0">
                    <a:pos x="877" y="78"/>
                  </a:cxn>
                  <a:cxn ang="0">
                    <a:pos x="879" y="75"/>
                  </a:cxn>
                  <a:cxn ang="0">
                    <a:pos x="881" y="73"/>
                  </a:cxn>
                  <a:cxn ang="0">
                    <a:pos x="881" y="71"/>
                  </a:cxn>
                  <a:cxn ang="0">
                    <a:pos x="879" y="71"/>
                  </a:cxn>
                  <a:cxn ang="0">
                    <a:pos x="879" y="69"/>
                  </a:cxn>
                  <a:cxn ang="0">
                    <a:pos x="876" y="69"/>
                  </a:cxn>
                  <a:cxn ang="0">
                    <a:pos x="876" y="66"/>
                  </a:cxn>
                  <a:cxn ang="0">
                    <a:pos x="874" y="66"/>
                  </a:cxn>
                  <a:cxn ang="0">
                    <a:pos x="536" y="33"/>
                  </a:cxn>
                  <a:cxn ang="0">
                    <a:pos x="200" y="0"/>
                  </a:cxn>
                </a:cxnLst>
                <a:rect l="0" t="0" r="r" b="b"/>
                <a:pathLst>
                  <a:path w="882" h="220">
                    <a:moveTo>
                      <a:pt x="200" y="0"/>
                    </a:moveTo>
                    <a:lnTo>
                      <a:pt x="186" y="0"/>
                    </a:lnTo>
                    <a:lnTo>
                      <a:pt x="181" y="2"/>
                    </a:lnTo>
                    <a:lnTo>
                      <a:pt x="176" y="6"/>
                    </a:lnTo>
                    <a:lnTo>
                      <a:pt x="132" y="28"/>
                    </a:lnTo>
                    <a:lnTo>
                      <a:pt x="87" y="53"/>
                    </a:lnTo>
                    <a:lnTo>
                      <a:pt x="45" y="80"/>
                    </a:lnTo>
                    <a:lnTo>
                      <a:pt x="3" y="108"/>
                    </a:lnTo>
                    <a:lnTo>
                      <a:pt x="1" y="108"/>
                    </a:lnTo>
                    <a:lnTo>
                      <a:pt x="1" y="110"/>
                    </a:lnTo>
                    <a:lnTo>
                      <a:pt x="0" y="110"/>
                    </a:lnTo>
                    <a:lnTo>
                      <a:pt x="0" y="112"/>
                    </a:lnTo>
                    <a:lnTo>
                      <a:pt x="0" y="114"/>
                    </a:lnTo>
                    <a:lnTo>
                      <a:pt x="1" y="114"/>
                    </a:lnTo>
                    <a:lnTo>
                      <a:pt x="6" y="114"/>
                    </a:lnTo>
                    <a:lnTo>
                      <a:pt x="92" y="141"/>
                    </a:lnTo>
                    <a:lnTo>
                      <a:pt x="179" y="163"/>
                    </a:lnTo>
                    <a:lnTo>
                      <a:pt x="268" y="181"/>
                    </a:lnTo>
                    <a:lnTo>
                      <a:pt x="360" y="195"/>
                    </a:lnTo>
                    <a:lnTo>
                      <a:pt x="451" y="201"/>
                    </a:lnTo>
                    <a:lnTo>
                      <a:pt x="543" y="210"/>
                    </a:lnTo>
                    <a:lnTo>
                      <a:pt x="635" y="214"/>
                    </a:lnTo>
                    <a:lnTo>
                      <a:pt x="725" y="219"/>
                    </a:lnTo>
                    <a:lnTo>
                      <a:pt x="740" y="219"/>
                    </a:lnTo>
                    <a:lnTo>
                      <a:pt x="746" y="216"/>
                    </a:lnTo>
                    <a:lnTo>
                      <a:pt x="750" y="212"/>
                    </a:lnTo>
                    <a:lnTo>
                      <a:pt x="784" y="181"/>
                    </a:lnTo>
                    <a:lnTo>
                      <a:pt x="814" y="148"/>
                    </a:lnTo>
                    <a:lnTo>
                      <a:pt x="877" y="78"/>
                    </a:lnTo>
                    <a:lnTo>
                      <a:pt x="879" y="75"/>
                    </a:lnTo>
                    <a:lnTo>
                      <a:pt x="881" y="73"/>
                    </a:lnTo>
                    <a:lnTo>
                      <a:pt x="881" y="71"/>
                    </a:lnTo>
                    <a:lnTo>
                      <a:pt x="879" y="71"/>
                    </a:lnTo>
                    <a:lnTo>
                      <a:pt x="879" y="69"/>
                    </a:lnTo>
                    <a:lnTo>
                      <a:pt x="876" y="69"/>
                    </a:lnTo>
                    <a:lnTo>
                      <a:pt x="876" y="66"/>
                    </a:lnTo>
                    <a:lnTo>
                      <a:pt x="874" y="66"/>
                    </a:lnTo>
                    <a:lnTo>
                      <a:pt x="536" y="33"/>
                    </a:lnTo>
                    <a:lnTo>
                      <a:pt x="200" y="0"/>
                    </a:lnTo>
                  </a:path>
                </a:pathLst>
              </a:custGeom>
              <a:solidFill>
                <a:srgbClr val="666666"/>
              </a:solidFill>
              <a:ln w="9525" cap="rnd">
                <a:noFill/>
                <a:round/>
                <a:headEnd/>
                <a:tailEnd/>
              </a:ln>
              <a:effectLst/>
            </p:spPr>
            <p:txBody>
              <a:bodyPr/>
              <a:lstStyle/>
              <a:p>
                <a:endParaRPr lang="en-US"/>
              </a:p>
            </p:txBody>
          </p:sp>
          <p:sp>
            <p:nvSpPr>
              <p:cNvPr id="529563" name="Freeform 155"/>
              <p:cNvSpPr>
                <a:spLocks/>
              </p:cNvSpPr>
              <p:nvPr/>
            </p:nvSpPr>
            <p:spPr bwMode="auto">
              <a:xfrm>
                <a:off x="3351" y="3153"/>
                <a:ext cx="124" cy="70"/>
              </a:xfrm>
              <a:custGeom>
                <a:avLst/>
                <a:gdLst/>
                <a:ahLst/>
                <a:cxnLst>
                  <a:cxn ang="0">
                    <a:pos x="3" y="23"/>
                  </a:cxn>
                  <a:cxn ang="0">
                    <a:pos x="6" y="21"/>
                  </a:cxn>
                  <a:cxn ang="0">
                    <a:pos x="9" y="19"/>
                  </a:cxn>
                  <a:cxn ang="0">
                    <a:pos x="16" y="19"/>
                  </a:cxn>
                  <a:cxn ang="0">
                    <a:pos x="21" y="14"/>
                  </a:cxn>
                  <a:cxn ang="0">
                    <a:pos x="24" y="12"/>
                  </a:cxn>
                  <a:cxn ang="0">
                    <a:pos x="27" y="10"/>
                  </a:cxn>
                  <a:cxn ang="0">
                    <a:pos x="34" y="8"/>
                  </a:cxn>
                  <a:cxn ang="0">
                    <a:pos x="47" y="6"/>
                  </a:cxn>
                  <a:cxn ang="0">
                    <a:pos x="57" y="4"/>
                  </a:cxn>
                  <a:cxn ang="0">
                    <a:pos x="65" y="2"/>
                  </a:cxn>
                  <a:cxn ang="0">
                    <a:pos x="115" y="0"/>
                  </a:cxn>
                  <a:cxn ang="0">
                    <a:pos x="120" y="12"/>
                  </a:cxn>
                  <a:cxn ang="0">
                    <a:pos x="127" y="25"/>
                  </a:cxn>
                  <a:cxn ang="0">
                    <a:pos x="130" y="32"/>
                  </a:cxn>
                  <a:cxn ang="0">
                    <a:pos x="132" y="34"/>
                  </a:cxn>
                  <a:cxn ang="0">
                    <a:pos x="136" y="45"/>
                  </a:cxn>
                  <a:cxn ang="0">
                    <a:pos x="138" y="51"/>
                  </a:cxn>
                  <a:cxn ang="0">
                    <a:pos x="140" y="53"/>
                  </a:cxn>
                  <a:cxn ang="0">
                    <a:pos x="144" y="64"/>
                  </a:cxn>
                  <a:cxn ang="0">
                    <a:pos x="146" y="70"/>
                  </a:cxn>
                  <a:cxn ang="0">
                    <a:pos x="148" y="75"/>
                  </a:cxn>
                  <a:cxn ang="0">
                    <a:pos x="154" y="86"/>
                  </a:cxn>
                  <a:cxn ang="0">
                    <a:pos x="156" y="92"/>
                  </a:cxn>
                  <a:cxn ang="0">
                    <a:pos x="162" y="105"/>
                  </a:cxn>
                  <a:cxn ang="0">
                    <a:pos x="171" y="127"/>
                  </a:cxn>
                  <a:cxn ang="0">
                    <a:pos x="161" y="124"/>
                  </a:cxn>
                  <a:cxn ang="0">
                    <a:pos x="143" y="122"/>
                  </a:cxn>
                  <a:cxn ang="0">
                    <a:pos x="127" y="122"/>
                  </a:cxn>
                  <a:cxn ang="0">
                    <a:pos x="110" y="118"/>
                  </a:cxn>
                  <a:cxn ang="0">
                    <a:pos x="102" y="116"/>
                  </a:cxn>
                  <a:cxn ang="0">
                    <a:pos x="94" y="114"/>
                  </a:cxn>
                  <a:cxn ang="0">
                    <a:pos x="78" y="112"/>
                  </a:cxn>
                  <a:cxn ang="0">
                    <a:pos x="42" y="107"/>
                  </a:cxn>
                  <a:cxn ang="0">
                    <a:pos x="34" y="105"/>
                  </a:cxn>
                  <a:cxn ang="0">
                    <a:pos x="30" y="96"/>
                  </a:cxn>
                  <a:cxn ang="0">
                    <a:pos x="29" y="92"/>
                  </a:cxn>
                  <a:cxn ang="0">
                    <a:pos x="24" y="79"/>
                  </a:cxn>
                  <a:cxn ang="0">
                    <a:pos x="21" y="75"/>
                  </a:cxn>
                  <a:cxn ang="0">
                    <a:pos x="19" y="70"/>
                  </a:cxn>
                  <a:cxn ang="0">
                    <a:pos x="14" y="58"/>
                  </a:cxn>
                  <a:cxn ang="0">
                    <a:pos x="11" y="51"/>
                  </a:cxn>
                  <a:cxn ang="0">
                    <a:pos x="5" y="38"/>
                  </a:cxn>
                  <a:cxn ang="0">
                    <a:pos x="3" y="32"/>
                  </a:cxn>
                  <a:cxn ang="0">
                    <a:pos x="1" y="30"/>
                  </a:cxn>
                  <a:cxn ang="0">
                    <a:pos x="0" y="28"/>
                  </a:cxn>
                </a:cxnLst>
                <a:rect l="0" t="0" r="r" b="b"/>
                <a:pathLst>
                  <a:path w="172" h="128">
                    <a:moveTo>
                      <a:pt x="0" y="25"/>
                    </a:moveTo>
                    <a:lnTo>
                      <a:pt x="3" y="23"/>
                    </a:lnTo>
                    <a:lnTo>
                      <a:pt x="3" y="21"/>
                    </a:lnTo>
                    <a:lnTo>
                      <a:pt x="6" y="21"/>
                    </a:lnTo>
                    <a:lnTo>
                      <a:pt x="9" y="21"/>
                    </a:lnTo>
                    <a:lnTo>
                      <a:pt x="9" y="19"/>
                    </a:lnTo>
                    <a:lnTo>
                      <a:pt x="13" y="19"/>
                    </a:lnTo>
                    <a:lnTo>
                      <a:pt x="16" y="19"/>
                    </a:lnTo>
                    <a:lnTo>
                      <a:pt x="16" y="17"/>
                    </a:lnTo>
                    <a:lnTo>
                      <a:pt x="21" y="14"/>
                    </a:lnTo>
                    <a:lnTo>
                      <a:pt x="21" y="12"/>
                    </a:lnTo>
                    <a:lnTo>
                      <a:pt x="24" y="12"/>
                    </a:lnTo>
                    <a:lnTo>
                      <a:pt x="24" y="10"/>
                    </a:lnTo>
                    <a:lnTo>
                      <a:pt x="27" y="10"/>
                    </a:lnTo>
                    <a:lnTo>
                      <a:pt x="34" y="10"/>
                    </a:lnTo>
                    <a:lnTo>
                      <a:pt x="34" y="8"/>
                    </a:lnTo>
                    <a:lnTo>
                      <a:pt x="42" y="6"/>
                    </a:lnTo>
                    <a:lnTo>
                      <a:pt x="47" y="6"/>
                    </a:lnTo>
                    <a:lnTo>
                      <a:pt x="47" y="4"/>
                    </a:lnTo>
                    <a:lnTo>
                      <a:pt x="57" y="4"/>
                    </a:lnTo>
                    <a:lnTo>
                      <a:pt x="57" y="2"/>
                    </a:lnTo>
                    <a:lnTo>
                      <a:pt x="65" y="2"/>
                    </a:lnTo>
                    <a:lnTo>
                      <a:pt x="65" y="0"/>
                    </a:lnTo>
                    <a:lnTo>
                      <a:pt x="115" y="0"/>
                    </a:lnTo>
                    <a:lnTo>
                      <a:pt x="119" y="6"/>
                    </a:lnTo>
                    <a:lnTo>
                      <a:pt x="120" y="12"/>
                    </a:lnTo>
                    <a:lnTo>
                      <a:pt x="122" y="12"/>
                    </a:lnTo>
                    <a:lnTo>
                      <a:pt x="127" y="25"/>
                    </a:lnTo>
                    <a:lnTo>
                      <a:pt x="128" y="32"/>
                    </a:lnTo>
                    <a:lnTo>
                      <a:pt x="130" y="32"/>
                    </a:lnTo>
                    <a:lnTo>
                      <a:pt x="130" y="34"/>
                    </a:lnTo>
                    <a:lnTo>
                      <a:pt x="132" y="34"/>
                    </a:lnTo>
                    <a:lnTo>
                      <a:pt x="135" y="45"/>
                    </a:lnTo>
                    <a:lnTo>
                      <a:pt x="136" y="45"/>
                    </a:lnTo>
                    <a:lnTo>
                      <a:pt x="136" y="51"/>
                    </a:lnTo>
                    <a:lnTo>
                      <a:pt x="138" y="51"/>
                    </a:lnTo>
                    <a:lnTo>
                      <a:pt x="138" y="53"/>
                    </a:lnTo>
                    <a:lnTo>
                      <a:pt x="140" y="53"/>
                    </a:lnTo>
                    <a:lnTo>
                      <a:pt x="143" y="64"/>
                    </a:lnTo>
                    <a:lnTo>
                      <a:pt x="144" y="64"/>
                    </a:lnTo>
                    <a:lnTo>
                      <a:pt x="144" y="70"/>
                    </a:lnTo>
                    <a:lnTo>
                      <a:pt x="146" y="70"/>
                    </a:lnTo>
                    <a:lnTo>
                      <a:pt x="146" y="75"/>
                    </a:lnTo>
                    <a:lnTo>
                      <a:pt x="148" y="75"/>
                    </a:lnTo>
                    <a:lnTo>
                      <a:pt x="153" y="86"/>
                    </a:lnTo>
                    <a:lnTo>
                      <a:pt x="154" y="86"/>
                    </a:lnTo>
                    <a:lnTo>
                      <a:pt x="154" y="92"/>
                    </a:lnTo>
                    <a:lnTo>
                      <a:pt x="156" y="92"/>
                    </a:lnTo>
                    <a:lnTo>
                      <a:pt x="161" y="105"/>
                    </a:lnTo>
                    <a:lnTo>
                      <a:pt x="162" y="105"/>
                    </a:lnTo>
                    <a:lnTo>
                      <a:pt x="164" y="112"/>
                    </a:lnTo>
                    <a:lnTo>
                      <a:pt x="171" y="127"/>
                    </a:lnTo>
                    <a:lnTo>
                      <a:pt x="161" y="127"/>
                    </a:lnTo>
                    <a:lnTo>
                      <a:pt x="161" y="124"/>
                    </a:lnTo>
                    <a:lnTo>
                      <a:pt x="143" y="124"/>
                    </a:lnTo>
                    <a:lnTo>
                      <a:pt x="143" y="122"/>
                    </a:lnTo>
                    <a:lnTo>
                      <a:pt x="135" y="122"/>
                    </a:lnTo>
                    <a:lnTo>
                      <a:pt x="127" y="122"/>
                    </a:lnTo>
                    <a:lnTo>
                      <a:pt x="127" y="120"/>
                    </a:lnTo>
                    <a:lnTo>
                      <a:pt x="110" y="118"/>
                    </a:lnTo>
                    <a:lnTo>
                      <a:pt x="102" y="118"/>
                    </a:lnTo>
                    <a:lnTo>
                      <a:pt x="102" y="116"/>
                    </a:lnTo>
                    <a:lnTo>
                      <a:pt x="94" y="116"/>
                    </a:lnTo>
                    <a:lnTo>
                      <a:pt x="94" y="114"/>
                    </a:lnTo>
                    <a:lnTo>
                      <a:pt x="78" y="114"/>
                    </a:lnTo>
                    <a:lnTo>
                      <a:pt x="78" y="112"/>
                    </a:lnTo>
                    <a:lnTo>
                      <a:pt x="60" y="109"/>
                    </a:lnTo>
                    <a:lnTo>
                      <a:pt x="42" y="107"/>
                    </a:lnTo>
                    <a:lnTo>
                      <a:pt x="42" y="105"/>
                    </a:lnTo>
                    <a:lnTo>
                      <a:pt x="34" y="105"/>
                    </a:lnTo>
                    <a:lnTo>
                      <a:pt x="32" y="103"/>
                    </a:lnTo>
                    <a:lnTo>
                      <a:pt x="30" y="96"/>
                    </a:lnTo>
                    <a:lnTo>
                      <a:pt x="29" y="96"/>
                    </a:lnTo>
                    <a:lnTo>
                      <a:pt x="29" y="92"/>
                    </a:lnTo>
                    <a:lnTo>
                      <a:pt x="27" y="92"/>
                    </a:lnTo>
                    <a:lnTo>
                      <a:pt x="24" y="79"/>
                    </a:lnTo>
                    <a:lnTo>
                      <a:pt x="22" y="79"/>
                    </a:lnTo>
                    <a:lnTo>
                      <a:pt x="21" y="75"/>
                    </a:lnTo>
                    <a:lnTo>
                      <a:pt x="19" y="75"/>
                    </a:lnTo>
                    <a:lnTo>
                      <a:pt x="19" y="70"/>
                    </a:lnTo>
                    <a:lnTo>
                      <a:pt x="18" y="70"/>
                    </a:lnTo>
                    <a:lnTo>
                      <a:pt x="14" y="58"/>
                    </a:lnTo>
                    <a:lnTo>
                      <a:pt x="13" y="58"/>
                    </a:lnTo>
                    <a:lnTo>
                      <a:pt x="11" y="51"/>
                    </a:lnTo>
                    <a:lnTo>
                      <a:pt x="9" y="51"/>
                    </a:lnTo>
                    <a:lnTo>
                      <a:pt x="5" y="38"/>
                    </a:lnTo>
                    <a:lnTo>
                      <a:pt x="3" y="38"/>
                    </a:lnTo>
                    <a:lnTo>
                      <a:pt x="3" y="32"/>
                    </a:lnTo>
                    <a:lnTo>
                      <a:pt x="1" y="32"/>
                    </a:lnTo>
                    <a:lnTo>
                      <a:pt x="1" y="30"/>
                    </a:lnTo>
                    <a:lnTo>
                      <a:pt x="0" y="30"/>
                    </a:lnTo>
                    <a:lnTo>
                      <a:pt x="0" y="28"/>
                    </a:lnTo>
                    <a:lnTo>
                      <a:pt x="0" y="25"/>
                    </a:lnTo>
                  </a:path>
                </a:pathLst>
              </a:custGeom>
              <a:solidFill>
                <a:srgbClr val="4A4A4A"/>
              </a:solidFill>
              <a:ln w="9525" cap="rnd">
                <a:noFill/>
                <a:round/>
                <a:headEnd/>
                <a:tailEnd/>
              </a:ln>
              <a:effectLst/>
            </p:spPr>
            <p:txBody>
              <a:bodyPr/>
              <a:lstStyle/>
              <a:p>
                <a:endParaRPr lang="en-US"/>
              </a:p>
            </p:txBody>
          </p:sp>
          <p:sp>
            <p:nvSpPr>
              <p:cNvPr id="529564" name="Freeform 156"/>
              <p:cNvSpPr>
                <a:spLocks/>
              </p:cNvSpPr>
              <p:nvPr/>
            </p:nvSpPr>
            <p:spPr bwMode="auto">
              <a:xfrm>
                <a:off x="3432" y="3153"/>
                <a:ext cx="137" cy="79"/>
              </a:xfrm>
              <a:custGeom>
                <a:avLst/>
                <a:gdLst/>
                <a:ahLst/>
                <a:cxnLst>
                  <a:cxn ang="0">
                    <a:pos x="29" y="0"/>
                  </a:cxn>
                  <a:cxn ang="0">
                    <a:pos x="47" y="2"/>
                  </a:cxn>
                  <a:cxn ang="0">
                    <a:pos x="74" y="4"/>
                  </a:cxn>
                  <a:cxn ang="0">
                    <a:pos x="85" y="6"/>
                  </a:cxn>
                  <a:cxn ang="0">
                    <a:pos x="108" y="10"/>
                  </a:cxn>
                  <a:cxn ang="0">
                    <a:pos x="131" y="10"/>
                  </a:cxn>
                  <a:cxn ang="0">
                    <a:pos x="134" y="21"/>
                  </a:cxn>
                  <a:cxn ang="0">
                    <a:pos x="140" y="34"/>
                  </a:cxn>
                  <a:cxn ang="0">
                    <a:pos x="144" y="40"/>
                  </a:cxn>
                  <a:cxn ang="0">
                    <a:pos x="150" y="60"/>
                  </a:cxn>
                  <a:cxn ang="0">
                    <a:pos x="152" y="62"/>
                  </a:cxn>
                  <a:cxn ang="0">
                    <a:pos x="156" y="73"/>
                  </a:cxn>
                  <a:cxn ang="0">
                    <a:pos x="158" y="77"/>
                  </a:cxn>
                  <a:cxn ang="0">
                    <a:pos x="160" y="81"/>
                  </a:cxn>
                  <a:cxn ang="0">
                    <a:pos x="164" y="90"/>
                  </a:cxn>
                  <a:cxn ang="0">
                    <a:pos x="168" y="99"/>
                  </a:cxn>
                  <a:cxn ang="0">
                    <a:pos x="169" y="102"/>
                  </a:cxn>
                  <a:cxn ang="0">
                    <a:pos x="176" y="114"/>
                  </a:cxn>
                  <a:cxn ang="0">
                    <a:pos x="182" y="134"/>
                  </a:cxn>
                  <a:cxn ang="0">
                    <a:pos x="185" y="140"/>
                  </a:cxn>
                  <a:cxn ang="0">
                    <a:pos x="189" y="143"/>
                  </a:cxn>
                  <a:cxn ang="0">
                    <a:pos x="150" y="143"/>
                  </a:cxn>
                  <a:cxn ang="0">
                    <a:pos x="139" y="140"/>
                  </a:cxn>
                  <a:cxn ang="0">
                    <a:pos x="116" y="136"/>
                  </a:cxn>
                  <a:cxn ang="0">
                    <a:pos x="92" y="134"/>
                  </a:cxn>
                  <a:cxn ang="0">
                    <a:pos x="71" y="132"/>
                  </a:cxn>
                  <a:cxn ang="0">
                    <a:pos x="60" y="129"/>
                  </a:cxn>
                  <a:cxn ang="0">
                    <a:pos x="55" y="127"/>
                  </a:cxn>
                  <a:cxn ang="0">
                    <a:pos x="51" y="118"/>
                  </a:cxn>
                  <a:cxn ang="0">
                    <a:pos x="50" y="114"/>
                  </a:cxn>
                  <a:cxn ang="0">
                    <a:pos x="45" y="106"/>
                  </a:cxn>
                  <a:cxn ang="0">
                    <a:pos x="42" y="99"/>
                  </a:cxn>
                  <a:cxn ang="0">
                    <a:pos x="40" y="95"/>
                  </a:cxn>
                  <a:cxn ang="0">
                    <a:pos x="35" y="77"/>
                  </a:cxn>
                  <a:cxn ang="0">
                    <a:pos x="34" y="75"/>
                  </a:cxn>
                  <a:cxn ang="0">
                    <a:pos x="29" y="62"/>
                  </a:cxn>
                  <a:cxn ang="0">
                    <a:pos x="26" y="56"/>
                  </a:cxn>
                  <a:cxn ang="0">
                    <a:pos x="19" y="42"/>
                  </a:cxn>
                  <a:cxn ang="0">
                    <a:pos x="18" y="36"/>
                  </a:cxn>
                  <a:cxn ang="0">
                    <a:pos x="11" y="23"/>
                  </a:cxn>
                  <a:cxn ang="0">
                    <a:pos x="8" y="19"/>
                  </a:cxn>
                  <a:cxn ang="0">
                    <a:pos x="6" y="14"/>
                  </a:cxn>
                  <a:cxn ang="0">
                    <a:pos x="1" y="6"/>
                  </a:cxn>
                  <a:cxn ang="0">
                    <a:pos x="0" y="2"/>
                  </a:cxn>
                </a:cxnLst>
                <a:rect l="0" t="0" r="r" b="b"/>
                <a:pathLst>
                  <a:path w="190" h="144">
                    <a:moveTo>
                      <a:pt x="0" y="0"/>
                    </a:moveTo>
                    <a:lnTo>
                      <a:pt x="29" y="0"/>
                    </a:lnTo>
                    <a:lnTo>
                      <a:pt x="29" y="2"/>
                    </a:lnTo>
                    <a:lnTo>
                      <a:pt x="47" y="2"/>
                    </a:lnTo>
                    <a:lnTo>
                      <a:pt x="47" y="4"/>
                    </a:lnTo>
                    <a:lnTo>
                      <a:pt x="74" y="4"/>
                    </a:lnTo>
                    <a:lnTo>
                      <a:pt x="74" y="6"/>
                    </a:lnTo>
                    <a:lnTo>
                      <a:pt x="85" y="6"/>
                    </a:lnTo>
                    <a:lnTo>
                      <a:pt x="108" y="8"/>
                    </a:lnTo>
                    <a:lnTo>
                      <a:pt x="108" y="10"/>
                    </a:lnTo>
                    <a:lnTo>
                      <a:pt x="119" y="10"/>
                    </a:lnTo>
                    <a:lnTo>
                      <a:pt x="131" y="10"/>
                    </a:lnTo>
                    <a:lnTo>
                      <a:pt x="132" y="14"/>
                    </a:lnTo>
                    <a:lnTo>
                      <a:pt x="134" y="21"/>
                    </a:lnTo>
                    <a:lnTo>
                      <a:pt x="135" y="21"/>
                    </a:lnTo>
                    <a:lnTo>
                      <a:pt x="140" y="34"/>
                    </a:lnTo>
                    <a:lnTo>
                      <a:pt x="142" y="40"/>
                    </a:lnTo>
                    <a:lnTo>
                      <a:pt x="144" y="40"/>
                    </a:lnTo>
                    <a:lnTo>
                      <a:pt x="148" y="53"/>
                    </a:lnTo>
                    <a:lnTo>
                      <a:pt x="150" y="60"/>
                    </a:lnTo>
                    <a:lnTo>
                      <a:pt x="152" y="60"/>
                    </a:lnTo>
                    <a:lnTo>
                      <a:pt x="152" y="62"/>
                    </a:lnTo>
                    <a:lnTo>
                      <a:pt x="153" y="62"/>
                    </a:lnTo>
                    <a:lnTo>
                      <a:pt x="156" y="73"/>
                    </a:lnTo>
                    <a:lnTo>
                      <a:pt x="158" y="73"/>
                    </a:lnTo>
                    <a:lnTo>
                      <a:pt x="158" y="77"/>
                    </a:lnTo>
                    <a:lnTo>
                      <a:pt x="160" y="77"/>
                    </a:lnTo>
                    <a:lnTo>
                      <a:pt x="160" y="81"/>
                    </a:lnTo>
                    <a:lnTo>
                      <a:pt x="161" y="81"/>
                    </a:lnTo>
                    <a:lnTo>
                      <a:pt x="164" y="90"/>
                    </a:lnTo>
                    <a:lnTo>
                      <a:pt x="166" y="90"/>
                    </a:lnTo>
                    <a:lnTo>
                      <a:pt x="168" y="99"/>
                    </a:lnTo>
                    <a:lnTo>
                      <a:pt x="168" y="102"/>
                    </a:lnTo>
                    <a:lnTo>
                      <a:pt x="169" y="102"/>
                    </a:lnTo>
                    <a:lnTo>
                      <a:pt x="174" y="114"/>
                    </a:lnTo>
                    <a:lnTo>
                      <a:pt x="176" y="114"/>
                    </a:lnTo>
                    <a:lnTo>
                      <a:pt x="177" y="121"/>
                    </a:lnTo>
                    <a:lnTo>
                      <a:pt x="182" y="134"/>
                    </a:lnTo>
                    <a:lnTo>
                      <a:pt x="184" y="134"/>
                    </a:lnTo>
                    <a:lnTo>
                      <a:pt x="185" y="140"/>
                    </a:lnTo>
                    <a:lnTo>
                      <a:pt x="187" y="140"/>
                    </a:lnTo>
                    <a:lnTo>
                      <a:pt x="189" y="143"/>
                    </a:lnTo>
                    <a:lnTo>
                      <a:pt x="182" y="143"/>
                    </a:lnTo>
                    <a:lnTo>
                      <a:pt x="150" y="143"/>
                    </a:lnTo>
                    <a:lnTo>
                      <a:pt x="150" y="140"/>
                    </a:lnTo>
                    <a:lnTo>
                      <a:pt x="139" y="140"/>
                    </a:lnTo>
                    <a:lnTo>
                      <a:pt x="139" y="138"/>
                    </a:lnTo>
                    <a:lnTo>
                      <a:pt x="116" y="136"/>
                    </a:lnTo>
                    <a:lnTo>
                      <a:pt x="116" y="134"/>
                    </a:lnTo>
                    <a:lnTo>
                      <a:pt x="92" y="134"/>
                    </a:lnTo>
                    <a:lnTo>
                      <a:pt x="92" y="132"/>
                    </a:lnTo>
                    <a:lnTo>
                      <a:pt x="71" y="132"/>
                    </a:lnTo>
                    <a:lnTo>
                      <a:pt x="71" y="129"/>
                    </a:lnTo>
                    <a:lnTo>
                      <a:pt x="60" y="129"/>
                    </a:lnTo>
                    <a:lnTo>
                      <a:pt x="60" y="127"/>
                    </a:lnTo>
                    <a:lnTo>
                      <a:pt x="55" y="127"/>
                    </a:lnTo>
                    <a:lnTo>
                      <a:pt x="53" y="123"/>
                    </a:lnTo>
                    <a:lnTo>
                      <a:pt x="51" y="118"/>
                    </a:lnTo>
                    <a:lnTo>
                      <a:pt x="50" y="118"/>
                    </a:lnTo>
                    <a:lnTo>
                      <a:pt x="50" y="114"/>
                    </a:lnTo>
                    <a:lnTo>
                      <a:pt x="47" y="106"/>
                    </a:lnTo>
                    <a:lnTo>
                      <a:pt x="45" y="106"/>
                    </a:lnTo>
                    <a:lnTo>
                      <a:pt x="43" y="99"/>
                    </a:lnTo>
                    <a:lnTo>
                      <a:pt x="42" y="99"/>
                    </a:lnTo>
                    <a:lnTo>
                      <a:pt x="42" y="95"/>
                    </a:lnTo>
                    <a:lnTo>
                      <a:pt x="40" y="95"/>
                    </a:lnTo>
                    <a:lnTo>
                      <a:pt x="37" y="86"/>
                    </a:lnTo>
                    <a:lnTo>
                      <a:pt x="35" y="77"/>
                    </a:lnTo>
                    <a:lnTo>
                      <a:pt x="34" y="77"/>
                    </a:lnTo>
                    <a:lnTo>
                      <a:pt x="34" y="75"/>
                    </a:lnTo>
                    <a:lnTo>
                      <a:pt x="32" y="75"/>
                    </a:lnTo>
                    <a:lnTo>
                      <a:pt x="29" y="62"/>
                    </a:lnTo>
                    <a:lnTo>
                      <a:pt x="27" y="62"/>
                    </a:lnTo>
                    <a:lnTo>
                      <a:pt x="26" y="56"/>
                    </a:lnTo>
                    <a:lnTo>
                      <a:pt x="24" y="56"/>
                    </a:lnTo>
                    <a:lnTo>
                      <a:pt x="19" y="42"/>
                    </a:lnTo>
                    <a:lnTo>
                      <a:pt x="18" y="42"/>
                    </a:lnTo>
                    <a:lnTo>
                      <a:pt x="18" y="36"/>
                    </a:lnTo>
                    <a:lnTo>
                      <a:pt x="16" y="36"/>
                    </a:lnTo>
                    <a:lnTo>
                      <a:pt x="11" y="23"/>
                    </a:lnTo>
                    <a:lnTo>
                      <a:pt x="9" y="23"/>
                    </a:lnTo>
                    <a:lnTo>
                      <a:pt x="8" y="19"/>
                    </a:lnTo>
                    <a:lnTo>
                      <a:pt x="8" y="14"/>
                    </a:lnTo>
                    <a:lnTo>
                      <a:pt x="6" y="14"/>
                    </a:lnTo>
                    <a:lnTo>
                      <a:pt x="3" y="6"/>
                    </a:lnTo>
                    <a:lnTo>
                      <a:pt x="1" y="6"/>
                    </a:lnTo>
                    <a:lnTo>
                      <a:pt x="1" y="2"/>
                    </a:lnTo>
                    <a:lnTo>
                      <a:pt x="0" y="2"/>
                    </a:lnTo>
                    <a:lnTo>
                      <a:pt x="0" y="0"/>
                    </a:lnTo>
                  </a:path>
                </a:pathLst>
              </a:custGeom>
              <a:solidFill>
                <a:srgbClr val="606060"/>
              </a:solidFill>
              <a:ln w="9525" cap="rnd">
                <a:noFill/>
                <a:round/>
                <a:headEnd/>
                <a:tailEnd/>
              </a:ln>
              <a:effectLst/>
            </p:spPr>
            <p:txBody>
              <a:bodyPr/>
              <a:lstStyle/>
              <a:p>
                <a:endParaRPr lang="en-US"/>
              </a:p>
            </p:txBody>
          </p:sp>
          <p:sp>
            <p:nvSpPr>
              <p:cNvPr id="529565" name="Freeform 157"/>
              <p:cNvSpPr>
                <a:spLocks/>
              </p:cNvSpPr>
              <p:nvPr/>
            </p:nvSpPr>
            <p:spPr bwMode="auto">
              <a:xfrm>
                <a:off x="3526" y="3157"/>
                <a:ext cx="130" cy="76"/>
              </a:xfrm>
              <a:custGeom>
                <a:avLst/>
                <a:gdLst/>
                <a:ahLst/>
                <a:cxnLst>
                  <a:cxn ang="0">
                    <a:pos x="2" y="0"/>
                  </a:cxn>
                  <a:cxn ang="0">
                    <a:pos x="13" y="2"/>
                  </a:cxn>
                  <a:cxn ang="0">
                    <a:pos x="24" y="4"/>
                  </a:cxn>
                  <a:cxn ang="0">
                    <a:pos x="35" y="6"/>
                  </a:cxn>
                  <a:cxn ang="0">
                    <a:pos x="53" y="8"/>
                  </a:cxn>
                  <a:cxn ang="0">
                    <a:pos x="61" y="10"/>
                  </a:cxn>
                  <a:cxn ang="0">
                    <a:pos x="79" y="10"/>
                  </a:cxn>
                  <a:cxn ang="0">
                    <a:pos x="87" y="13"/>
                  </a:cxn>
                  <a:cxn ang="0">
                    <a:pos x="105" y="17"/>
                  </a:cxn>
                  <a:cxn ang="0">
                    <a:pos x="113" y="19"/>
                  </a:cxn>
                  <a:cxn ang="0">
                    <a:pos x="123" y="21"/>
                  </a:cxn>
                  <a:cxn ang="0">
                    <a:pos x="131" y="23"/>
                  </a:cxn>
                  <a:cxn ang="0">
                    <a:pos x="140" y="32"/>
                  </a:cxn>
                  <a:cxn ang="0">
                    <a:pos x="144" y="39"/>
                  </a:cxn>
                  <a:cxn ang="0">
                    <a:pos x="145" y="43"/>
                  </a:cxn>
                  <a:cxn ang="0">
                    <a:pos x="152" y="57"/>
                  </a:cxn>
                  <a:cxn ang="0">
                    <a:pos x="153" y="64"/>
                  </a:cxn>
                  <a:cxn ang="0">
                    <a:pos x="155" y="66"/>
                  </a:cxn>
                  <a:cxn ang="0">
                    <a:pos x="161" y="79"/>
                  </a:cxn>
                  <a:cxn ang="0">
                    <a:pos x="163" y="86"/>
                  </a:cxn>
                  <a:cxn ang="0">
                    <a:pos x="170" y="99"/>
                  </a:cxn>
                  <a:cxn ang="0">
                    <a:pos x="171" y="106"/>
                  </a:cxn>
                  <a:cxn ang="0">
                    <a:pos x="173" y="110"/>
                  </a:cxn>
                  <a:cxn ang="0">
                    <a:pos x="180" y="123"/>
                  </a:cxn>
                  <a:cxn ang="0">
                    <a:pos x="174" y="128"/>
                  </a:cxn>
                  <a:cxn ang="0">
                    <a:pos x="170" y="132"/>
                  </a:cxn>
                  <a:cxn ang="0">
                    <a:pos x="160" y="134"/>
                  </a:cxn>
                  <a:cxn ang="0">
                    <a:pos x="73" y="137"/>
                  </a:cxn>
                  <a:cxn ang="0">
                    <a:pos x="58" y="134"/>
                  </a:cxn>
                  <a:cxn ang="0">
                    <a:pos x="53" y="126"/>
                  </a:cxn>
                  <a:cxn ang="0">
                    <a:pos x="47" y="113"/>
                  </a:cxn>
                  <a:cxn ang="0">
                    <a:pos x="44" y="106"/>
                  </a:cxn>
                  <a:cxn ang="0">
                    <a:pos x="37" y="93"/>
                  </a:cxn>
                  <a:cxn ang="0">
                    <a:pos x="35" y="86"/>
                  </a:cxn>
                  <a:cxn ang="0">
                    <a:pos x="31" y="72"/>
                  </a:cxn>
                  <a:cxn ang="0">
                    <a:pos x="29" y="66"/>
                  </a:cxn>
                  <a:cxn ang="0">
                    <a:pos x="27" y="64"/>
                  </a:cxn>
                  <a:cxn ang="0">
                    <a:pos x="23" y="52"/>
                  </a:cxn>
                  <a:cxn ang="0">
                    <a:pos x="19" y="46"/>
                  </a:cxn>
                  <a:cxn ang="0">
                    <a:pos x="18" y="43"/>
                  </a:cxn>
                  <a:cxn ang="0">
                    <a:pos x="11" y="30"/>
                  </a:cxn>
                  <a:cxn ang="0">
                    <a:pos x="10" y="23"/>
                  </a:cxn>
                  <a:cxn ang="0">
                    <a:pos x="3" y="10"/>
                  </a:cxn>
                  <a:cxn ang="0">
                    <a:pos x="2" y="2"/>
                  </a:cxn>
                  <a:cxn ang="0">
                    <a:pos x="0" y="0"/>
                  </a:cxn>
                </a:cxnLst>
                <a:rect l="0" t="0" r="r" b="b"/>
                <a:pathLst>
                  <a:path w="181" h="138">
                    <a:moveTo>
                      <a:pt x="0" y="0"/>
                    </a:moveTo>
                    <a:lnTo>
                      <a:pt x="2" y="0"/>
                    </a:lnTo>
                    <a:lnTo>
                      <a:pt x="2" y="2"/>
                    </a:lnTo>
                    <a:lnTo>
                      <a:pt x="13" y="2"/>
                    </a:lnTo>
                    <a:lnTo>
                      <a:pt x="13" y="4"/>
                    </a:lnTo>
                    <a:lnTo>
                      <a:pt x="24" y="4"/>
                    </a:lnTo>
                    <a:lnTo>
                      <a:pt x="24" y="6"/>
                    </a:lnTo>
                    <a:lnTo>
                      <a:pt x="35" y="6"/>
                    </a:lnTo>
                    <a:lnTo>
                      <a:pt x="35" y="8"/>
                    </a:lnTo>
                    <a:lnTo>
                      <a:pt x="53" y="8"/>
                    </a:lnTo>
                    <a:lnTo>
                      <a:pt x="61" y="8"/>
                    </a:lnTo>
                    <a:lnTo>
                      <a:pt x="61" y="10"/>
                    </a:lnTo>
                    <a:lnTo>
                      <a:pt x="71" y="10"/>
                    </a:lnTo>
                    <a:lnTo>
                      <a:pt x="79" y="10"/>
                    </a:lnTo>
                    <a:lnTo>
                      <a:pt x="79" y="13"/>
                    </a:lnTo>
                    <a:lnTo>
                      <a:pt x="87" y="13"/>
                    </a:lnTo>
                    <a:lnTo>
                      <a:pt x="87" y="15"/>
                    </a:lnTo>
                    <a:lnTo>
                      <a:pt x="105" y="17"/>
                    </a:lnTo>
                    <a:lnTo>
                      <a:pt x="105" y="19"/>
                    </a:lnTo>
                    <a:lnTo>
                      <a:pt x="113" y="19"/>
                    </a:lnTo>
                    <a:lnTo>
                      <a:pt x="123" y="19"/>
                    </a:lnTo>
                    <a:lnTo>
                      <a:pt x="123" y="21"/>
                    </a:lnTo>
                    <a:lnTo>
                      <a:pt x="131" y="21"/>
                    </a:lnTo>
                    <a:lnTo>
                      <a:pt x="131" y="23"/>
                    </a:lnTo>
                    <a:lnTo>
                      <a:pt x="137" y="23"/>
                    </a:lnTo>
                    <a:lnTo>
                      <a:pt x="140" y="32"/>
                    </a:lnTo>
                    <a:lnTo>
                      <a:pt x="142" y="32"/>
                    </a:lnTo>
                    <a:lnTo>
                      <a:pt x="144" y="39"/>
                    </a:lnTo>
                    <a:lnTo>
                      <a:pt x="144" y="43"/>
                    </a:lnTo>
                    <a:lnTo>
                      <a:pt x="145" y="43"/>
                    </a:lnTo>
                    <a:lnTo>
                      <a:pt x="150" y="57"/>
                    </a:lnTo>
                    <a:lnTo>
                      <a:pt x="152" y="57"/>
                    </a:lnTo>
                    <a:lnTo>
                      <a:pt x="152" y="64"/>
                    </a:lnTo>
                    <a:lnTo>
                      <a:pt x="153" y="64"/>
                    </a:lnTo>
                    <a:lnTo>
                      <a:pt x="153" y="66"/>
                    </a:lnTo>
                    <a:lnTo>
                      <a:pt x="155" y="66"/>
                    </a:lnTo>
                    <a:lnTo>
                      <a:pt x="160" y="79"/>
                    </a:lnTo>
                    <a:lnTo>
                      <a:pt x="161" y="79"/>
                    </a:lnTo>
                    <a:lnTo>
                      <a:pt x="161" y="86"/>
                    </a:lnTo>
                    <a:lnTo>
                      <a:pt x="163" y="86"/>
                    </a:lnTo>
                    <a:lnTo>
                      <a:pt x="168" y="99"/>
                    </a:lnTo>
                    <a:lnTo>
                      <a:pt x="170" y="99"/>
                    </a:lnTo>
                    <a:lnTo>
                      <a:pt x="170" y="106"/>
                    </a:lnTo>
                    <a:lnTo>
                      <a:pt x="171" y="106"/>
                    </a:lnTo>
                    <a:lnTo>
                      <a:pt x="171" y="110"/>
                    </a:lnTo>
                    <a:lnTo>
                      <a:pt x="173" y="110"/>
                    </a:lnTo>
                    <a:lnTo>
                      <a:pt x="178" y="123"/>
                    </a:lnTo>
                    <a:lnTo>
                      <a:pt x="180" y="123"/>
                    </a:lnTo>
                    <a:lnTo>
                      <a:pt x="180" y="126"/>
                    </a:lnTo>
                    <a:lnTo>
                      <a:pt x="174" y="128"/>
                    </a:lnTo>
                    <a:lnTo>
                      <a:pt x="174" y="130"/>
                    </a:lnTo>
                    <a:lnTo>
                      <a:pt x="170" y="132"/>
                    </a:lnTo>
                    <a:lnTo>
                      <a:pt x="170" y="134"/>
                    </a:lnTo>
                    <a:lnTo>
                      <a:pt x="160" y="134"/>
                    </a:lnTo>
                    <a:lnTo>
                      <a:pt x="160" y="137"/>
                    </a:lnTo>
                    <a:lnTo>
                      <a:pt x="73" y="137"/>
                    </a:lnTo>
                    <a:lnTo>
                      <a:pt x="73" y="134"/>
                    </a:lnTo>
                    <a:lnTo>
                      <a:pt x="58" y="134"/>
                    </a:lnTo>
                    <a:lnTo>
                      <a:pt x="55" y="132"/>
                    </a:lnTo>
                    <a:lnTo>
                      <a:pt x="53" y="126"/>
                    </a:lnTo>
                    <a:lnTo>
                      <a:pt x="48" y="113"/>
                    </a:lnTo>
                    <a:lnTo>
                      <a:pt x="47" y="113"/>
                    </a:lnTo>
                    <a:lnTo>
                      <a:pt x="45" y="106"/>
                    </a:lnTo>
                    <a:lnTo>
                      <a:pt x="44" y="106"/>
                    </a:lnTo>
                    <a:lnTo>
                      <a:pt x="39" y="93"/>
                    </a:lnTo>
                    <a:lnTo>
                      <a:pt x="37" y="93"/>
                    </a:lnTo>
                    <a:lnTo>
                      <a:pt x="37" y="86"/>
                    </a:lnTo>
                    <a:lnTo>
                      <a:pt x="35" y="86"/>
                    </a:lnTo>
                    <a:lnTo>
                      <a:pt x="35" y="81"/>
                    </a:lnTo>
                    <a:lnTo>
                      <a:pt x="31" y="72"/>
                    </a:lnTo>
                    <a:lnTo>
                      <a:pt x="29" y="72"/>
                    </a:lnTo>
                    <a:lnTo>
                      <a:pt x="29" y="66"/>
                    </a:lnTo>
                    <a:lnTo>
                      <a:pt x="27" y="66"/>
                    </a:lnTo>
                    <a:lnTo>
                      <a:pt x="27" y="64"/>
                    </a:lnTo>
                    <a:lnTo>
                      <a:pt x="26" y="64"/>
                    </a:lnTo>
                    <a:lnTo>
                      <a:pt x="23" y="52"/>
                    </a:lnTo>
                    <a:lnTo>
                      <a:pt x="21" y="52"/>
                    </a:lnTo>
                    <a:lnTo>
                      <a:pt x="19" y="46"/>
                    </a:lnTo>
                    <a:lnTo>
                      <a:pt x="19" y="43"/>
                    </a:lnTo>
                    <a:lnTo>
                      <a:pt x="18" y="43"/>
                    </a:lnTo>
                    <a:lnTo>
                      <a:pt x="13" y="30"/>
                    </a:lnTo>
                    <a:lnTo>
                      <a:pt x="11" y="30"/>
                    </a:lnTo>
                    <a:lnTo>
                      <a:pt x="11" y="23"/>
                    </a:lnTo>
                    <a:lnTo>
                      <a:pt x="10" y="23"/>
                    </a:lnTo>
                    <a:lnTo>
                      <a:pt x="5" y="10"/>
                    </a:lnTo>
                    <a:lnTo>
                      <a:pt x="3" y="10"/>
                    </a:lnTo>
                    <a:lnTo>
                      <a:pt x="2" y="4"/>
                    </a:lnTo>
                    <a:lnTo>
                      <a:pt x="2" y="2"/>
                    </a:lnTo>
                    <a:lnTo>
                      <a:pt x="0" y="2"/>
                    </a:lnTo>
                    <a:lnTo>
                      <a:pt x="0" y="0"/>
                    </a:lnTo>
                  </a:path>
                </a:pathLst>
              </a:custGeom>
              <a:solidFill>
                <a:srgbClr val="777777"/>
              </a:solidFill>
              <a:ln w="9525" cap="rnd">
                <a:noFill/>
                <a:round/>
                <a:headEnd/>
                <a:tailEnd/>
              </a:ln>
              <a:effectLst/>
            </p:spPr>
            <p:txBody>
              <a:bodyPr/>
              <a:lstStyle/>
              <a:p>
                <a:endParaRPr lang="en-US"/>
              </a:p>
            </p:txBody>
          </p:sp>
          <p:sp>
            <p:nvSpPr>
              <p:cNvPr id="529566" name="Freeform 158"/>
              <p:cNvSpPr>
                <a:spLocks/>
              </p:cNvSpPr>
              <p:nvPr/>
            </p:nvSpPr>
            <p:spPr bwMode="auto">
              <a:xfrm>
                <a:off x="3451" y="3150"/>
                <a:ext cx="115" cy="61"/>
              </a:xfrm>
              <a:custGeom>
                <a:avLst/>
                <a:gdLst/>
                <a:ahLst/>
                <a:cxnLst>
                  <a:cxn ang="0">
                    <a:pos x="0" y="0"/>
                  </a:cxn>
                  <a:cxn ang="0">
                    <a:pos x="112" y="0"/>
                  </a:cxn>
                  <a:cxn ang="0">
                    <a:pos x="114" y="6"/>
                  </a:cxn>
                  <a:cxn ang="0">
                    <a:pos x="114" y="10"/>
                  </a:cxn>
                  <a:cxn ang="0">
                    <a:pos x="115" y="10"/>
                  </a:cxn>
                  <a:cxn ang="0">
                    <a:pos x="119" y="19"/>
                  </a:cxn>
                  <a:cxn ang="0">
                    <a:pos x="120" y="19"/>
                  </a:cxn>
                  <a:cxn ang="0">
                    <a:pos x="122" y="26"/>
                  </a:cxn>
                  <a:cxn ang="0">
                    <a:pos x="128" y="38"/>
                  </a:cxn>
                  <a:cxn ang="0">
                    <a:pos x="130" y="45"/>
                  </a:cxn>
                  <a:cxn ang="0">
                    <a:pos x="132" y="45"/>
                  </a:cxn>
                  <a:cxn ang="0">
                    <a:pos x="136" y="58"/>
                  </a:cxn>
                  <a:cxn ang="0">
                    <a:pos x="138" y="58"/>
                  </a:cxn>
                  <a:cxn ang="0">
                    <a:pos x="138" y="64"/>
                  </a:cxn>
                  <a:cxn ang="0">
                    <a:pos x="140" y="64"/>
                  </a:cxn>
                  <a:cxn ang="0">
                    <a:pos x="144" y="78"/>
                  </a:cxn>
                  <a:cxn ang="0">
                    <a:pos x="146" y="78"/>
                  </a:cxn>
                  <a:cxn ang="0">
                    <a:pos x="146" y="82"/>
                  </a:cxn>
                  <a:cxn ang="0">
                    <a:pos x="148" y="82"/>
                  </a:cxn>
                  <a:cxn ang="0">
                    <a:pos x="153" y="94"/>
                  </a:cxn>
                  <a:cxn ang="0">
                    <a:pos x="154" y="94"/>
                  </a:cxn>
                  <a:cxn ang="0">
                    <a:pos x="156" y="103"/>
                  </a:cxn>
                  <a:cxn ang="0">
                    <a:pos x="159" y="110"/>
                  </a:cxn>
                  <a:cxn ang="0">
                    <a:pos x="148" y="110"/>
                  </a:cxn>
                  <a:cxn ang="0">
                    <a:pos x="148" y="112"/>
                  </a:cxn>
                  <a:cxn ang="0">
                    <a:pos x="86" y="112"/>
                  </a:cxn>
                  <a:cxn ang="0">
                    <a:pos x="86" y="110"/>
                  </a:cxn>
                  <a:cxn ang="0">
                    <a:pos x="59" y="110"/>
                  </a:cxn>
                  <a:cxn ang="0">
                    <a:pos x="46" y="110"/>
                  </a:cxn>
                  <a:cxn ang="0">
                    <a:pos x="44" y="103"/>
                  </a:cxn>
                  <a:cxn ang="0">
                    <a:pos x="38" y="90"/>
                  </a:cxn>
                  <a:cxn ang="0">
                    <a:pos x="36" y="82"/>
                  </a:cxn>
                  <a:cxn ang="0">
                    <a:pos x="35" y="82"/>
                  </a:cxn>
                  <a:cxn ang="0">
                    <a:pos x="31" y="73"/>
                  </a:cxn>
                  <a:cxn ang="0">
                    <a:pos x="30" y="73"/>
                  </a:cxn>
                  <a:cxn ang="0">
                    <a:pos x="28" y="66"/>
                  </a:cxn>
                  <a:cxn ang="0">
                    <a:pos x="28" y="64"/>
                  </a:cxn>
                  <a:cxn ang="0">
                    <a:pos x="27" y="64"/>
                  </a:cxn>
                  <a:cxn ang="0">
                    <a:pos x="23" y="54"/>
                  </a:cxn>
                  <a:cxn ang="0">
                    <a:pos x="22" y="54"/>
                  </a:cxn>
                  <a:cxn ang="0">
                    <a:pos x="20" y="47"/>
                  </a:cxn>
                  <a:cxn ang="0">
                    <a:pos x="20" y="45"/>
                  </a:cxn>
                  <a:cxn ang="0">
                    <a:pos x="18" y="45"/>
                  </a:cxn>
                  <a:cxn ang="0">
                    <a:pos x="14" y="34"/>
                  </a:cxn>
                  <a:cxn ang="0">
                    <a:pos x="12" y="28"/>
                  </a:cxn>
                  <a:cxn ang="0">
                    <a:pos x="10" y="28"/>
                  </a:cxn>
                  <a:cxn ang="0">
                    <a:pos x="10" y="26"/>
                  </a:cxn>
                  <a:cxn ang="0">
                    <a:pos x="6" y="15"/>
                  </a:cxn>
                  <a:cxn ang="0">
                    <a:pos x="4" y="15"/>
                  </a:cxn>
                  <a:cxn ang="0">
                    <a:pos x="4" y="10"/>
                  </a:cxn>
                  <a:cxn ang="0">
                    <a:pos x="2" y="10"/>
                  </a:cxn>
                  <a:cxn ang="0">
                    <a:pos x="2" y="6"/>
                  </a:cxn>
                  <a:cxn ang="0">
                    <a:pos x="1" y="2"/>
                  </a:cxn>
                  <a:cxn ang="0">
                    <a:pos x="0" y="2"/>
                  </a:cxn>
                  <a:cxn ang="0">
                    <a:pos x="0" y="0"/>
                  </a:cxn>
                </a:cxnLst>
                <a:rect l="0" t="0" r="r" b="b"/>
                <a:pathLst>
                  <a:path w="160" h="113">
                    <a:moveTo>
                      <a:pt x="0" y="0"/>
                    </a:moveTo>
                    <a:lnTo>
                      <a:pt x="112" y="0"/>
                    </a:lnTo>
                    <a:lnTo>
                      <a:pt x="114" y="6"/>
                    </a:lnTo>
                    <a:lnTo>
                      <a:pt x="114" y="10"/>
                    </a:lnTo>
                    <a:lnTo>
                      <a:pt x="115" y="10"/>
                    </a:lnTo>
                    <a:lnTo>
                      <a:pt x="119" y="19"/>
                    </a:lnTo>
                    <a:lnTo>
                      <a:pt x="120" y="19"/>
                    </a:lnTo>
                    <a:lnTo>
                      <a:pt x="122" y="26"/>
                    </a:lnTo>
                    <a:lnTo>
                      <a:pt x="128" y="38"/>
                    </a:lnTo>
                    <a:lnTo>
                      <a:pt x="130" y="45"/>
                    </a:lnTo>
                    <a:lnTo>
                      <a:pt x="132" y="45"/>
                    </a:lnTo>
                    <a:lnTo>
                      <a:pt x="136" y="58"/>
                    </a:lnTo>
                    <a:lnTo>
                      <a:pt x="138" y="58"/>
                    </a:lnTo>
                    <a:lnTo>
                      <a:pt x="138" y="64"/>
                    </a:lnTo>
                    <a:lnTo>
                      <a:pt x="140" y="64"/>
                    </a:lnTo>
                    <a:lnTo>
                      <a:pt x="144" y="78"/>
                    </a:lnTo>
                    <a:lnTo>
                      <a:pt x="146" y="78"/>
                    </a:lnTo>
                    <a:lnTo>
                      <a:pt x="146" y="82"/>
                    </a:lnTo>
                    <a:lnTo>
                      <a:pt x="148" y="82"/>
                    </a:lnTo>
                    <a:lnTo>
                      <a:pt x="153" y="94"/>
                    </a:lnTo>
                    <a:lnTo>
                      <a:pt x="154" y="94"/>
                    </a:lnTo>
                    <a:lnTo>
                      <a:pt x="156" y="103"/>
                    </a:lnTo>
                    <a:lnTo>
                      <a:pt x="159" y="110"/>
                    </a:lnTo>
                    <a:lnTo>
                      <a:pt x="148" y="110"/>
                    </a:lnTo>
                    <a:lnTo>
                      <a:pt x="148" y="112"/>
                    </a:lnTo>
                    <a:lnTo>
                      <a:pt x="86" y="112"/>
                    </a:lnTo>
                    <a:lnTo>
                      <a:pt x="86" y="110"/>
                    </a:lnTo>
                    <a:lnTo>
                      <a:pt x="59" y="110"/>
                    </a:lnTo>
                    <a:lnTo>
                      <a:pt x="46" y="110"/>
                    </a:lnTo>
                    <a:lnTo>
                      <a:pt x="44" y="103"/>
                    </a:lnTo>
                    <a:lnTo>
                      <a:pt x="38" y="90"/>
                    </a:lnTo>
                    <a:lnTo>
                      <a:pt x="36" y="82"/>
                    </a:lnTo>
                    <a:lnTo>
                      <a:pt x="35" y="82"/>
                    </a:lnTo>
                    <a:lnTo>
                      <a:pt x="31" y="73"/>
                    </a:lnTo>
                    <a:lnTo>
                      <a:pt x="30" y="73"/>
                    </a:lnTo>
                    <a:lnTo>
                      <a:pt x="28" y="66"/>
                    </a:lnTo>
                    <a:lnTo>
                      <a:pt x="28" y="64"/>
                    </a:lnTo>
                    <a:lnTo>
                      <a:pt x="27" y="64"/>
                    </a:lnTo>
                    <a:lnTo>
                      <a:pt x="23" y="54"/>
                    </a:lnTo>
                    <a:lnTo>
                      <a:pt x="22" y="54"/>
                    </a:lnTo>
                    <a:lnTo>
                      <a:pt x="20" y="47"/>
                    </a:lnTo>
                    <a:lnTo>
                      <a:pt x="20" y="45"/>
                    </a:lnTo>
                    <a:lnTo>
                      <a:pt x="18" y="45"/>
                    </a:lnTo>
                    <a:lnTo>
                      <a:pt x="14" y="34"/>
                    </a:lnTo>
                    <a:lnTo>
                      <a:pt x="12" y="28"/>
                    </a:lnTo>
                    <a:lnTo>
                      <a:pt x="10" y="28"/>
                    </a:lnTo>
                    <a:lnTo>
                      <a:pt x="10" y="26"/>
                    </a:lnTo>
                    <a:lnTo>
                      <a:pt x="6" y="15"/>
                    </a:lnTo>
                    <a:lnTo>
                      <a:pt x="4" y="15"/>
                    </a:lnTo>
                    <a:lnTo>
                      <a:pt x="4" y="10"/>
                    </a:lnTo>
                    <a:lnTo>
                      <a:pt x="2" y="10"/>
                    </a:lnTo>
                    <a:lnTo>
                      <a:pt x="2" y="6"/>
                    </a:lnTo>
                    <a:lnTo>
                      <a:pt x="1" y="2"/>
                    </a:lnTo>
                    <a:lnTo>
                      <a:pt x="0" y="2"/>
                    </a:lnTo>
                    <a:lnTo>
                      <a:pt x="0" y="0"/>
                    </a:lnTo>
                  </a:path>
                </a:pathLst>
              </a:custGeom>
              <a:solidFill>
                <a:srgbClr val="808080"/>
              </a:solidFill>
              <a:ln w="9525" cap="rnd">
                <a:noFill/>
                <a:round/>
                <a:headEnd/>
                <a:tailEnd/>
              </a:ln>
              <a:effectLst/>
            </p:spPr>
            <p:txBody>
              <a:bodyPr/>
              <a:lstStyle/>
              <a:p>
                <a:endParaRPr lang="en-US"/>
              </a:p>
            </p:txBody>
          </p:sp>
          <p:sp>
            <p:nvSpPr>
              <p:cNvPr id="529567" name="Freeform 159"/>
              <p:cNvSpPr>
                <a:spLocks/>
              </p:cNvSpPr>
              <p:nvPr/>
            </p:nvSpPr>
            <p:spPr bwMode="auto">
              <a:xfrm>
                <a:off x="3532" y="3150"/>
                <a:ext cx="83" cy="61"/>
              </a:xfrm>
              <a:custGeom>
                <a:avLst/>
                <a:gdLst/>
                <a:ahLst/>
                <a:cxnLst>
                  <a:cxn ang="0">
                    <a:pos x="0" y="0"/>
                  </a:cxn>
                  <a:cxn ang="0">
                    <a:pos x="107" y="0"/>
                  </a:cxn>
                  <a:cxn ang="0">
                    <a:pos x="107" y="10"/>
                  </a:cxn>
                  <a:cxn ang="0">
                    <a:pos x="109" y="10"/>
                  </a:cxn>
                  <a:cxn ang="0">
                    <a:pos x="109" y="26"/>
                  </a:cxn>
                  <a:cxn ang="0">
                    <a:pos x="110" y="26"/>
                  </a:cxn>
                  <a:cxn ang="0">
                    <a:pos x="110" y="35"/>
                  </a:cxn>
                  <a:cxn ang="0">
                    <a:pos x="110" y="50"/>
                  </a:cxn>
                  <a:cxn ang="0">
                    <a:pos x="112" y="50"/>
                  </a:cxn>
                  <a:cxn ang="0">
                    <a:pos x="112" y="59"/>
                  </a:cxn>
                  <a:cxn ang="0">
                    <a:pos x="114" y="59"/>
                  </a:cxn>
                  <a:cxn ang="0">
                    <a:pos x="114" y="70"/>
                  </a:cxn>
                  <a:cxn ang="0">
                    <a:pos x="112" y="70"/>
                  </a:cxn>
                  <a:cxn ang="0">
                    <a:pos x="112" y="79"/>
                  </a:cxn>
                  <a:cxn ang="0">
                    <a:pos x="110" y="79"/>
                  </a:cxn>
                  <a:cxn ang="0">
                    <a:pos x="110" y="83"/>
                  </a:cxn>
                  <a:cxn ang="0">
                    <a:pos x="104" y="94"/>
                  </a:cxn>
                  <a:cxn ang="0">
                    <a:pos x="101" y="94"/>
                  </a:cxn>
                  <a:cxn ang="0">
                    <a:pos x="101" y="96"/>
                  </a:cxn>
                  <a:cxn ang="0">
                    <a:pos x="96" y="96"/>
                  </a:cxn>
                  <a:cxn ang="0">
                    <a:pos x="96" y="99"/>
                  </a:cxn>
                  <a:cxn ang="0">
                    <a:pos x="93" y="101"/>
                  </a:cxn>
                  <a:cxn ang="0">
                    <a:pos x="93" y="103"/>
                  </a:cxn>
                  <a:cxn ang="0">
                    <a:pos x="85" y="105"/>
                  </a:cxn>
                  <a:cxn ang="0">
                    <a:pos x="81" y="105"/>
                  </a:cxn>
                  <a:cxn ang="0">
                    <a:pos x="81" y="107"/>
                  </a:cxn>
                  <a:cxn ang="0">
                    <a:pos x="72" y="107"/>
                  </a:cxn>
                  <a:cxn ang="0">
                    <a:pos x="72" y="109"/>
                  </a:cxn>
                  <a:cxn ang="0">
                    <a:pos x="59" y="112"/>
                  </a:cxn>
                  <a:cxn ang="0">
                    <a:pos x="46" y="112"/>
                  </a:cxn>
                  <a:cxn ang="0">
                    <a:pos x="44" y="105"/>
                  </a:cxn>
                  <a:cxn ang="0">
                    <a:pos x="39" y="96"/>
                  </a:cxn>
                  <a:cxn ang="0">
                    <a:pos x="38" y="90"/>
                  </a:cxn>
                  <a:cxn ang="0">
                    <a:pos x="36" y="90"/>
                  </a:cxn>
                  <a:cxn ang="0">
                    <a:pos x="36" y="85"/>
                  </a:cxn>
                  <a:cxn ang="0">
                    <a:pos x="35" y="85"/>
                  </a:cxn>
                  <a:cxn ang="0">
                    <a:pos x="31" y="76"/>
                  </a:cxn>
                  <a:cxn ang="0">
                    <a:pos x="30" y="76"/>
                  </a:cxn>
                  <a:cxn ang="0">
                    <a:pos x="28" y="70"/>
                  </a:cxn>
                  <a:cxn ang="0">
                    <a:pos x="28" y="67"/>
                  </a:cxn>
                  <a:cxn ang="0">
                    <a:pos x="26" y="67"/>
                  </a:cxn>
                  <a:cxn ang="0">
                    <a:pos x="23" y="57"/>
                  </a:cxn>
                  <a:cxn ang="0">
                    <a:pos x="22" y="57"/>
                  </a:cxn>
                  <a:cxn ang="0">
                    <a:pos x="20" y="50"/>
                  </a:cxn>
                  <a:cxn ang="0">
                    <a:pos x="20" y="48"/>
                  </a:cxn>
                  <a:cxn ang="0">
                    <a:pos x="18" y="48"/>
                  </a:cxn>
                  <a:cxn ang="0">
                    <a:pos x="15" y="37"/>
                  </a:cxn>
                  <a:cxn ang="0">
                    <a:pos x="14" y="37"/>
                  </a:cxn>
                  <a:cxn ang="0">
                    <a:pos x="12" y="30"/>
                  </a:cxn>
                  <a:cxn ang="0">
                    <a:pos x="10" y="30"/>
                  </a:cxn>
                  <a:cxn ang="0">
                    <a:pos x="10" y="26"/>
                  </a:cxn>
                  <a:cxn ang="0">
                    <a:pos x="7" y="17"/>
                  </a:cxn>
                  <a:cxn ang="0">
                    <a:pos x="6" y="17"/>
                  </a:cxn>
                  <a:cxn ang="0">
                    <a:pos x="4" y="10"/>
                  </a:cxn>
                  <a:cxn ang="0">
                    <a:pos x="2" y="10"/>
                  </a:cxn>
                  <a:cxn ang="0">
                    <a:pos x="1" y="2"/>
                  </a:cxn>
                  <a:cxn ang="0">
                    <a:pos x="0" y="2"/>
                  </a:cxn>
                  <a:cxn ang="0">
                    <a:pos x="0" y="0"/>
                  </a:cxn>
                </a:cxnLst>
                <a:rect l="0" t="0" r="r" b="b"/>
                <a:pathLst>
                  <a:path w="115" h="113">
                    <a:moveTo>
                      <a:pt x="0" y="0"/>
                    </a:moveTo>
                    <a:lnTo>
                      <a:pt x="107" y="0"/>
                    </a:lnTo>
                    <a:lnTo>
                      <a:pt x="107" y="10"/>
                    </a:lnTo>
                    <a:lnTo>
                      <a:pt x="109" y="10"/>
                    </a:lnTo>
                    <a:lnTo>
                      <a:pt x="109" y="26"/>
                    </a:lnTo>
                    <a:lnTo>
                      <a:pt x="110" y="26"/>
                    </a:lnTo>
                    <a:lnTo>
                      <a:pt x="110" y="35"/>
                    </a:lnTo>
                    <a:lnTo>
                      <a:pt x="110" y="50"/>
                    </a:lnTo>
                    <a:lnTo>
                      <a:pt x="112" y="50"/>
                    </a:lnTo>
                    <a:lnTo>
                      <a:pt x="112" y="59"/>
                    </a:lnTo>
                    <a:lnTo>
                      <a:pt x="114" y="59"/>
                    </a:lnTo>
                    <a:lnTo>
                      <a:pt x="114" y="70"/>
                    </a:lnTo>
                    <a:lnTo>
                      <a:pt x="112" y="70"/>
                    </a:lnTo>
                    <a:lnTo>
                      <a:pt x="112" y="79"/>
                    </a:lnTo>
                    <a:lnTo>
                      <a:pt x="110" y="79"/>
                    </a:lnTo>
                    <a:lnTo>
                      <a:pt x="110" y="83"/>
                    </a:lnTo>
                    <a:lnTo>
                      <a:pt x="104" y="94"/>
                    </a:lnTo>
                    <a:lnTo>
                      <a:pt x="101" y="94"/>
                    </a:lnTo>
                    <a:lnTo>
                      <a:pt x="101" y="96"/>
                    </a:lnTo>
                    <a:lnTo>
                      <a:pt x="96" y="96"/>
                    </a:lnTo>
                    <a:lnTo>
                      <a:pt x="96" y="99"/>
                    </a:lnTo>
                    <a:lnTo>
                      <a:pt x="93" y="101"/>
                    </a:lnTo>
                    <a:lnTo>
                      <a:pt x="93" y="103"/>
                    </a:lnTo>
                    <a:lnTo>
                      <a:pt x="85" y="105"/>
                    </a:lnTo>
                    <a:lnTo>
                      <a:pt x="81" y="105"/>
                    </a:lnTo>
                    <a:lnTo>
                      <a:pt x="81" y="107"/>
                    </a:lnTo>
                    <a:lnTo>
                      <a:pt x="72" y="107"/>
                    </a:lnTo>
                    <a:lnTo>
                      <a:pt x="72" y="109"/>
                    </a:lnTo>
                    <a:lnTo>
                      <a:pt x="59" y="112"/>
                    </a:lnTo>
                    <a:lnTo>
                      <a:pt x="46" y="112"/>
                    </a:lnTo>
                    <a:lnTo>
                      <a:pt x="44" y="105"/>
                    </a:lnTo>
                    <a:lnTo>
                      <a:pt x="39" y="96"/>
                    </a:lnTo>
                    <a:lnTo>
                      <a:pt x="38" y="90"/>
                    </a:lnTo>
                    <a:lnTo>
                      <a:pt x="36" y="90"/>
                    </a:lnTo>
                    <a:lnTo>
                      <a:pt x="36" y="85"/>
                    </a:lnTo>
                    <a:lnTo>
                      <a:pt x="35" y="85"/>
                    </a:lnTo>
                    <a:lnTo>
                      <a:pt x="31" y="76"/>
                    </a:lnTo>
                    <a:lnTo>
                      <a:pt x="30" y="76"/>
                    </a:lnTo>
                    <a:lnTo>
                      <a:pt x="28" y="70"/>
                    </a:lnTo>
                    <a:lnTo>
                      <a:pt x="28" y="67"/>
                    </a:lnTo>
                    <a:lnTo>
                      <a:pt x="26" y="67"/>
                    </a:lnTo>
                    <a:lnTo>
                      <a:pt x="23" y="57"/>
                    </a:lnTo>
                    <a:lnTo>
                      <a:pt x="22" y="57"/>
                    </a:lnTo>
                    <a:lnTo>
                      <a:pt x="20" y="50"/>
                    </a:lnTo>
                    <a:lnTo>
                      <a:pt x="20" y="48"/>
                    </a:lnTo>
                    <a:lnTo>
                      <a:pt x="18" y="48"/>
                    </a:lnTo>
                    <a:lnTo>
                      <a:pt x="15" y="37"/>
                    </a:lnTo>
                    <a:lnTo>
                      <a:pt x="14" y="37"/>
                    </a:lnTo>
                    <a:lnTo>
                      <a:pt x="12" y="30"/>
                    </a:lnTo>
                    <a:lnTo>
                      <a:pt x="10" y="30"/>
                    </a:lnTo>
                    <a:lnTo>
                      <a:pt x="10" y="26"/>
                    </a:lnTo>
                    <a:lnTo>
                      <a:pt x="7" y="17"/>
                    </a:lnTo>
                    <a:lnTo>
                      <a:pt x="6" y="17"/>
                    </a:lnTo>
                    <a:lnTo>
                      <a:pt x="4" y="10"/>
                    </a:lnTo>
                    <a:lnTo>
                      <a:pt x="2" y="10"/>
                    </a:lnTo>
                    <a:lnTo>
                      <a:pt x="1" y="2"/>
                    </a:lnTo>
                    <a:lnTo>
                      <a:pt x="0" y="2"/>
                    </a:lnTo>
                    <a:lnTo>
                      <a:pt x="0" y="0"/>
                    </a:lnTo>
                  </a:path>
                </a:pathLst>
              </a:custGeom>
              <a:solidFill>
                <a:srgbClr val="CCCCCC"/>
              </a:solidFill>
              <a:ln w="9525" cap="rnd">
                <a:noFill/>
                <a:round/>
                <a:headEnd/>
                <a:tailEnd/>
              </a:ln>
              <a:effectLst/>
            </p:spPr>
            <p:txBody>
              <a:bodyPr/>
              <a:lstStyle/>
              <a:p>
                <a:endParaRPr lang="en-US"/>
              </a:p>
            </p:txBody>
          </p:sp>
          <p:grpSp>
            <p:nvGrpSpPr>
              <p:cNvPr id="16" name="Group 160"/>
              <p:cNvGrpSpPr>
                <a:grpSpLocks/>
              </p:cNvGrpSpPr>
              <p:nvPr/>
            </p:nvGrpSpPr>
            <p:grpSpPr bwMode="auto">
              <a:xfrm>
                <a:off x="2848" y="2382"/>
                <a:ext cx="1356" cy="1058"/>
                <a:chOff x="3878" y="1170"/>
                <a:chExt cx="1882" cy="1936"/>
              </a:xfrm>
            </p:grpSpPr>
            <p:sp>
              <p:nvSpPr>
                <p:cNvPr id="529569" name="Freeform 161"/>
                <p:cNvSpPr>
                  <a:spLocks/>
                </p:cNvSpPr>
                <p:nvPr/>
              </p:nvSpPr>
              <p:spPr bwMode="auto">
                <a:xfrm>
                  <a:off x="4027" y="1364"/>
                  <a:ext cx="1322" cy="1327"/>
                </a:xfrm>
                <a:custGeom>
                  <a:avLst/>
                  <a:gdLst/>
                  <a:ahLst/>
                  <a:cxnLst>
                    <a:cxn ang="0">
                      <a:pos x="0" y="0"/>
                    </a:cxn>
                    <a:cxn ang="0">
                      <a:pos x="18" y="162"/>
                    </a:cxn>
                    <a:cxn ang="0">
                      <a:pos x="33" y="324"/>
                    </a:cxn>
                    <a:cxn ang="0">
                      <a:pos x="51" y="652"/>
                    </a:cxn>
                    <a:cxn ang="0">
                      <a:pos x="63" y="988"/>
                    </a:cxn>
                    <a:cxn ang="0">
                      <a:pos x="66" y="1326"/>
                    </a:cxn>
                    <a:cxn ang="0">
                      <a:pos x="1155" y="1326"/>
                    </a:cxn>
                    <a:cxn ang="0">
                      <a:pos x="1155" y="1146"/>
                    </a:cxn>
                    <a:cxn ang="0">
                      <a:pos x="1164" y="974"/>
                    </a:cxn>
                    <a:cxn ang="0">
                      <a:pos x="1173" y="804"/>
                    </a:cxn>
                    <a:cxn ang="0">
                      <a:pos x="1191" y="635"/>
                    </a:cxn>
                    <a:cxn ang="0">
                      <a:pos x="1216" y="469"/>
                    </a:cxn>
                    <a:cxn ang="0">
                      <a:pos x="1245" y="311"/>
                    </a:cxn>
                    <a:cxn ang="0">
                      <a:pos x="1278" y="151"/>
                    </a:cxn>
                    <a:cxn ang="0">
                      <a:pos x="1321" y="0"/>
                    </a:cxn>
                    <a:cxn ang="0">
                      <a:pos x="0" y="0"/>
                    </a:cxn>
                  </a:cxnLst>
                  <a:rect l="0" t="0" r="r" b="b"/>
                  <a:pathLst>
                    <a:path w="1322" h="1327">
                      <a:moveTo>
                        <a:pt x="0" y="0"/>
                      </a:moveTo>
                      <a:lnTo>
                        <a:pt x="18" y="162"/>
                      </a:lnTo>
                      <a:lnTo>
                        <a:pt x="33" y="324"/>
                      </a:lnTo>
                      <a:lnTo>
                        <a:pt x="51" y="652"/>
                      </a:lnTo>
                      <a:lnTo>
                        <a:pt x="63" y="988"/>
                      </a:lnTo>
                      <a:lnTo>
                        <a:pt x="66" y="1326"/>
                      </a:lnTo>
                      <a:lnTo>
                        <a:pt x="1155" y="1326"/>
                      </a:lnTo>
                      <a:lnTo>
                        <a:pt x="1155" y="1146"/>
                      </a:lnTo>
                      <a:lnTo>
                        <a:pt x="1164" y="974"/>
                      </a:lnTo>
                      <a:lnTo>
                        <a:pt x="1173" y="804"/>
                      </a:lnTo>
                      <a:lnTo>
                        <a:pt x="1191" y="635"/>
                      </a:lnTo>
                      <a:lnTo>
                        <a:pt x="1216" y="469"/>
                      </a:lnTo>
                      <a:lnTo>
                        <a:pt x="1245" y="311"/>
                      </a:lnTo>
                      <a:lnTo>
                        <a:pt x="1278" y="151"/>
                      </a:lnTo>
                      <a:lnTo>
                        <a:pt x="1321" y="0"/>
                      </a:lnTo>
                      <a:lnTo>
                        <a:pt x="0" y="0"/>
                      </a:lnTo>
                    </a:path>
                  </a:pathLst>
                </a:custGeom>
                <a:solidFill>
                  <a:srgbClr val="000000"/>
                </a:solidFill>
                <a:ln w="9525" cap="rnd">
                  <a:noFill/>
                  <a:round/>
                  <a:headEnd/>
                  <a:tailEnd/>
                </a:ln>
                <a:effectLst/>
              </p:spPr>
              <p:txBody>
                <a:bodyPr/>
                <a:lstStyle/>
                <a:p>
                  <a:endParaRPr lang="en-US"/>
                </a:p>
              </p:txBody>
            </p:sp>
            <p:sp>
              <p:nvSpPr>
                <p:cNvPr id="529570" name="Freeform 162"/>
                <p:cNvSpPr>
                  <a:spLocks/>
                </p:cNvSpPr>
                <p:nvPr/>
              </p:nvSpPr>
              <p:spPr bwMode="auto">
                <a:xfrm>
                  <a:off x="4002" y="1346"/>
                  <a:ext cx="1364" cy="1450"/>
                </a:xfrm>
                <a:custGeom>
                  <a:avLst/>
                  <a:gdLst/>
                  <a:ahLst/>
                  <a:cxnLst>
                    <a:cxn ang="0">
                      <a:pos x="15" y="0"/>
                    </a:cxn>
                    <a:cxn ang="0">
                      <a:pos x="9" y="6"/>
                    </a:cxn>
                    <a:cxn ang="0">
                      <a:pos x="3" y="17"/>
                    </a:cxn>
                    <a:cxn ang="0">
                      <a:pos x="3" y="23"/>
                    </a:cxn>
                    <a:cxn ang="0">
                      <a:pos x="42" y="337"/>
                    </a:cxn>
                    <a:cxn ang="0">
                      <a:pos x="84" y="983"/>
                    </a:cxn>
                    <a:cxn ang="0">
                      <a:pos x="96" y="1321"/>
                    </a:cxn>
                    <a:cxn ang="0">
                      <a:pos x="99" y="1328"/>
                    </a:cxn>
                    <a:cxn ang="0">
                      <a:pos x="104" y="1331"/>
                    </a:cxn>
                    <a:cxn ang="0">
                      <a:pos x="108" y="1345"/>
                    </a:cxn>
                    <a:cxn ang="0">
                      <a:pos x="231" y="1383"/>
                    </a:cxn>
                    <a:cxn ang="0">
                      <a:pos x="489" y="1425"/>
                    </a:cxn>
                    <a:cxn ang="0">
                      <a:pos x="760" y="1445"/>
                    </a:cxn>
                    <a:cxn ang="0">
                      <a:pos x="1179" y="1449"/>
                    </a:cxn>
                    <a:cxn ang="0">
                      <a:pos x="1194" y="1439"/>
                    </a:cxn>
                    <a:cxn ang="0">
                      <a:pos x="1194" y="1235"/>
                    </a:cxn>
                    <a:cxn ang="0">
                      <a:pos x="1209" y="873"/>
                    </a:cxn>
                    <a:cxn ang="0">
                      <a:pos x="1254" y="520"/>
                    </a:cxn>
                    <a:cxn ang="0">
                      <a:pos x="1321" y="185"/>
                    </a:cxn>
                    <a:cxn ang="0">
                      <a:pos x="1363" y="6"/>
                    </a:cxn>
                    <a:cxn ang="0">
                      <a:pos x="1353" y="0"/>
                    </a:cxn>
                    <a:cxn ang="0">
                      <a:pos x="21" y="0"/>
                    </a:cxn>
                    <a:cxn ang="0">
                      <a:pos x="78" y="61"/>
                    </a:cxn>
                    <a:cxn ang="0">
                      <a:pos x="81" y="286"/>
                    </a:cxn>
                    <a:cxn ang="0">
                      <a:pos x="111" y="735"/>
                    </a:cxn>
                    <a:cxn ang="0">
                      <a:pos x="129" y="1021"/>
                    </a:cxn>
                    <a:cxn ang="0">
                      <a:pos x="135" y="1151"/>
                    </a:cxn>
                    <a:cxn ang="0">
                      <a:pos x="147" y="1232"/>
                    </a:cxn>
                    <a:cxn ang="0">
                      <a:pos x="171" y="1269"/>
                    </a:cxn>
                    <a:cxn ang="0">
                      <a:pos x="231" y="1286"/>
                    </a:cxn>
                    <a:cxn ang="0">
                      <a:pos x="339" y="1294"/>
                    </a:cxn>
                    <a:cxn ang="0">
                      <a:pos x="390" y="1300"/>
                    </a:cxn>
                    <a:cxn ang="0">
                      <a:pos x="774" y="1342"/>
                    </a:cxn>
                    <a:cxn ang="0">
                      <a:pos x="1165" y="1359"/>
                    </a:cxn>
                    <a:cxn ang="0">
                      <a:pos x="1173" y="1018"/>
                    </a:cxn>
                    <a:cxn ang="0">
                      <a:pos x="1197" y="686"/>
                    </a:cxn>
                    <a:cxn ang="0">
                      <a:pos x="1245" y="368"/>
                    </a:cxn>
                    <a:cxn ang="0">
                      <a:pos x="1314" y="61"/>
                    </a:cxn>
                  </a:cxnLst>
                  <a:rect l="0" t="0" r="r" b="b"/>
                  <a:pathLst>
                    <a:path w="1364" h="1450">
                      <a:moveTo>
                        <a:pt x="21" y="0"/>
                      </a:moveTo>
                      <a:lnTo>
                        <a:pt x="15" y="0"/>
                      </a:lnTo>
                      <a:lnTo>
                        <a:pt x="9" y="3"/>
                      </a:lnTo>
                      <a:lnTo>
                        <a:pt x="9" y="6"/>
                      </a:lnTo>
                      <a:lnTo>
                        <a:pt x="6" y="9"/>
                      </a:lnTo>
                      <a:lnTo>
                        <a:pt x="3" y="17"/>
                      </a:lnTo>
                      <a:lnTo>
                        <a:pt x="0" y="17"/>
                      </a:lnTo>
                      <a:lnTo>
                        <a:pt x="3" y="23"/>
                      </a:lnTo>
                      <a:lnTo>
                        <a:pt x="24" y="179"/>
                      </a:lnTo>
                      <a:lnTo>
                        <a:pt x="42" y="337"/>
                      </a:lnTo>
                      <a:lnTo>
                        <a:pt x="69" y="655"/>
                      </a:lnTo>
                      <a:lnTo>
                        <a:pt x="84" y="983"/>
                      </a:lnTo>
                      <a:lnTo>
                        <a:pt x="93" y="1311"/>
                      </a:lnTo>
                      <a:lnTo>
                        <a:pt x="96" y="1321"/>
                      </a:lnTo>
                      <a:lnTo>
                        <a:pt x="96" y="1328"/>
                      </a:lnTo>
                      <a:lnTo>
                        <a:pt x="99" y="1328"/>
                      </a:lnTo>
                      <a:lnTo>
                        <a:pt x="102" y="1331"/>
                      </a:lnTo>
                      <a:lnTo>
                        <a:pt x="104" y="1331"/>
                      </a:lnTo>
                      <a:lnTo>
                        <a:pt x="104" y="1335"/>
                      </a:lnTo>
                      <a:lnTo>
                        <a:pt x="108" y="1345"/>
                      </a:lnTo>
                      <a:lnTo>
                        <a:pt x="111" y="1356"/>
                      </a:lnTo>
                      <a:lnTo>
                        <a:pt x="231" y="1383"/>
                      </a:lnTo>
                      <a:lnTo>
                        <a:pt x="360" y="1407"/>
                      </a:lnTo>
                      <a:lnTo>
                        <a:pt x="489" y="1425"/>
                      </a:lnTo>
                      <a:lnTo>
                        <a:pt x="624" y="1435"/>
                      </a:lnTo>
                      <a:lnTo>
                        <a:pt x="760" y="1445"/>
                      </a:lnTo>
                      <a:lnTo>
                        <a:pt x="897" y="1445"/>
                      </a:lnTo>
                      <a:lnTo>
                        <a:pt x="1179" y="1449"/>
                      </a:lnTo>
                      <a:lnTo>
                        <a:pt x="1185" y="1445"/>
                      </a:lnTo>
                      <a:lnTo>
                        <a:pt x="1194" y="1439"/>
                      </a:lnTo>
                      <a:lnTo>
                        <a:pt x="1194" y="1435"/>
                      </a:lnTo>
                      <a:lnTo>
                        <a:pt x="1194" y="1235"/>
                      </a:lnTo>
                      <a:lnTo>
                        <a:pt x="1197" y="1052"/>
                      </a:lnTo>
                      <a:lnTo>
                        <a:pt x="1209" y="873"/>
                      </a:lnTo>
                      <a:lnTo>
                        <a:pt x="1227" y="693"/>
                      </a:lnTo>
                      <a:lnTo>
                        <a:pt x="1254" y="520"/>
                      </a:lnTo>
                      <a:lnTo>
                        <a:pt x="1282" y="351"/>
                      </a:lnTo>
                      <a:lnTo>
                        <a:pt x="1321" y="185"/>
                      </a:lnTo>
                      <a:lnTo>
                        <a:pt x="1363" y="23"/>
                      </a:lnTo>
                      <a:lnTo>
                        <a:pt x="1363" y="6"/>
                      </a:lnTo>
                      <a:lnTo>
                        <a:pt x="1359" y="3"/>
                      </a:lnTo>
                      <a:lnTo>
                        <a:pt x="1353" y="0"/>
                      </a:lnTo>
                      <a:lnTo>
                        <a:pt x="1350" y="0"/>
                      </a:lnTo>
                      <a:lnTo>
                        <a:pt x="21" y="0"/>
                      </a:lnTo>
                      <a:lnTo>
                        <a:pt x="1314" y="61"/>
                      </a:lnTo>
                      <a:lnTo>
                        <a:pt x="78" y="61"/>
                      </a:lnTo>
                      <a:lnTo>
                        <a:pt x="78" y="175"/>
                      </a:lnTo>
                      <a:lnTo>
                        <a:pt x="81" y="286"/>
                      </a:lnTo>
                      <a:lnTo>
                        <a:pt x="93" y="510"/>
                      </a:lnTo>
                      <a:lnTo>
                        <a:pt x="111" y="735"/>
                      </a:lnTo>
                      <a:lnTo>
                        <a:pt x="129" y="952"/>
                      </a:lnTo>
                      <a:lnTo>
                        <a:pt x="129" y="1021"/>
                      </a:lnTo>
                      <a:lnTo>
                        <a:pt x="132" y="1111"/>
                      </a:lnTo>
                      <a:lnTo>
                        <a:pt x="135" y="1151"/>
                      </a:lnTo>
                      <a:lnTo>
                        <a:pt x="138" y="1196"/>
                      </a:lnTo>
                      <a:lnTo>
                        <a:pt x="147" y="1232"/>
                      </a:lnTo>
                      <a:lnTo>
                        <a:pt x="156" y="1252"/>
                      </a:lnTo>
                      <a:lnTo>
                        <a:pt x="171" y="1269"/>
                      </a:lnTo>
                      <a:lnTo>
                        <a:pt x="198" y="1280"/>
                      </a:lnTo>
                      <a:lnTo>
                        <a:pt x="231" y="1286"/>
                      </a:lnTo>
                      <a:lnTo>
                        <a:pt x="267" y="1290"/>
                      </a:lnTo>
                      <a:lnTo>
                        <a:pt x="339" y="1294"/>
                      </a:lnTo>
                      <a:lnTo>
                        <a:pt x="369" y="1297"/>
                      </a:lnTo>
                      <a:lnTo>
                        <a:pt x="390" y="1300"/>
                      </a:lnTo>
                      <a:lnTo>
                        <a:pt x="582" y="1325"/>
                      </a:lnTo>
                      <a:lnTo>
                        <a:pt x="774" y="1342"/>
                      </a:lnTo>
                      <a:lnTo>
                        <a:pt x="969" y="1356"/>
                      </a:lnTo>
                      <a:lnTo>
                        <a:pt x="1165" y="1359"/>
                      </a:lnTo>
                      <a:lnTo>
                        <a:pt x="1167" y="1187"/>
                      </a:lnTo>
                      <a:lnTo>
                        <a:pt x="1173" y="1018"/>
                      </a:lnTo>
                      <a:lnTo>
                        <a:pt x="1182" y="851"/>
                      </a:lnTo>
                      <a:lnTo>
                        <a:pt x="1197" y="686"/>
                      </a:lnTo>
                      <a:lnTo>
                        <a:pt x="1218" y="527"/>
                      </a:lnTo>
                      <a:lnTo>
                        <a:pt x="1245" y="368"/>
                      </a:lnTo>
                      <a:lnTo>
                        <a:pt x="1275" y="213"/>
                      </a:lnTo>
                      <a:lnTo>
                        <a:pt x="1314" y="61"/>
                      </a:lnTo>
                      <a:lnTo>
                        <a:pt x="21" y="0"/>
                      </a:lnTo>
                    </a:path>
                  </a:pathLst>
                </a:custGeom>
                <a:solidFill>
                  <a:srgbClr val="8C8C8C"/>
                </a:solidFill>
                <a:ln w="9525" cap="rnd">
                  <a:noFill/>
                  <a:round/>
                  <a:headEnd/>
                  <a:tailEnd/>
                </a:ln>
                <a:effectLst/>
              </p:spPr>
              <p:txBody>
                <a:bodyPr/>
                <a:lstStyle/>
                <a:p>
                  <a:endParaRPr lang="en-US"/>
                </a:p>
              </p:txBody>
            </p:sp>
            <p:sp>
              <p:nvSpPr>
                <p:cNvPr id="529571" name="Freeform 163"/>
                <p:cNvSpPr>
                  <a:spLocks/>
                </p:cNvSpPr>
                <p:nvPr/>
              </p:nvSpPr>
              <p:spPr bwMode="auto">
                <a:xfrm>
                  <a:off x="5328" y="1170"/>
                  <a:ext cx="432" cy="1936"/>
                </a:xfrm>
                <a:custGeom>
                  <a:avLst/>
                  <a:gdLst/>
                  <a:ahLst/>
                  <a:cxnLst>
                    <a:cxn ang="0">
                      <a:pos x="266" y="0"/>
                    </a:cxn>
                    <a:cxn ang="0">
                      <a:pos x="350" y="27"/>
                    </a:cxn>
                    <a:cxn ang="0">
                      <a:pos x="431" y="55"/>
                    </a:cxn>
                    <a:cxn ang="0">
                      <a:pos x="421" y="75"/>
                    </a:cxn>
                    <a:cxn ang="0">
                      <a:pos x="406" y="106"/>
                    </a:cxn>
                    <a:cxn ang="0">
                      <a:pos x="392" y="137"/>
                    </a:cxn>
                    <a:cxn ang="0">
                      <a:pos x="377" y="172"/>
                    </a:cxn>
                    <a:cxn ang="0">
                      <a:pos x="350" y="238"/>
                    </a:cxn>
                    <a:cxn ang="0">
                      <a:pos x="343" y="269"/>
                    </a:cxn>
                    <a:cxn ang="0">
                      <a:pos x="343" y="297"/>
                    </a:cxn>
                    <a:cxn ang="0">
                      <a:pos x="343" y="306"/>
                    </a:cxn>
                    <a:cxn ang="0">
                      <a:pos x="353" y="325"/>
                    </a:cxn>
                    <a:cxn ang="0">
                      <a:pos x="380" y="356"/>
                    </a:cxn>
                    <a:cxn ang="0">
                      <a:pos x="394" y="370"/>
                    </a:cxn>
                    <a:cxn ang="0">
                      <a:pos x="409" y="387"/>
                    </a:cxn>
                    <a:cxn ang="0">
                      <a:pos x="421" y="401"/>
                    </a:cxn>
                    <a:cxn ang="0">
                      <a:pos x="428" y="410"/>
                    </a:cxn>
                    <a:cxn ang="0">
                      <a:pos x="394" y="514"/>
                    </a:cxn>
                    <a:cxn ang="0">
                      <a:pos x="367" y="618"/>
                    </a:cxn>
                    <a:cxn ang="0">
                      <a:pos x="341" y="728"/>
                    </a:cxn>
                    <a:cxn ang="0">
                      <a:pos x="316" y="839"/>
                    </a:cxn>
                    <a:cxn ang="0">
                      <a:pos x="299" y="949"/>
                    </a:cxn>
                    <a:cxn ang="0">
                      <a:pos x="284" y="1061"/>
                    </a:cxn>
                    <a:cxn ang="0">
                      <a:pos x="272" y="1181"/>
                    </a:cxn>
                    <a:cxn ang="0">
                      <a:pos x="263" y="1298"/>
                    </a:cxn>
                    <a:cxn ang="0">
                      <a:pos x="248" y="1323"/>
                    </a:cxn>
                    <a:cxn ang="0">
                      <a:pos x="230" y="1347"/>
                    </a:cxn>
                    <a:cxn ang="0">
                      <a:pos x="212" y="1374"/>
                    </a:cxn>
                    <a:cxn ang="0">
                      <a:pos x="194" y="1399"/>
                    </a:cxn>
                    <a:cxn ang="0">
                      <a:pos x="164" y="1461"/>
                    </a:cxn>
                    <a:cxn ang="0">
                      <a:pos x="152" y="1488"/>
                    </a:cxn>
                    <a:cxn ang="0">
                      <a:pos x="149" y="1519"/>
                    </a:cxn>
                    <a:cxn ang="0">
                      <a:pos x="149" y="1572"/>
                    </a:cxn>
                    <a:cxn ang="0">
                      <a:pos x="155" y="1623"/>
                    </a:cxn>
                    <a:cxn ang="0">
                      <a:pos x="161" y="1675"/>
                    </a:cxn>
                    <a:cxn ang="0">
                      <a:pos x="158" y="1699"/>
                    </a:cxn>
                    <a:cxn ang="0">
                      <a:pos x="155" y="1724"/>
                    </a:cxn>
                    <a:cxn ang="0">
                      <a:pos x="146" y="1751"/>
                    </a:cxn>
                    <a:cxn ang="0">
                      <a:pos x="131" y="1778"/>
                    </a:cxn>
                    <a:cxn ang="0">
                      <a:pos x="95" y="1834"/>
                    </a:cxn>
                    <a:cxn ang="0">
                      <a:pos x="53" y="1885"/>
                    </a:cxn>
                    <a:cxn ang="0">
                      <a:pos x="36" y="1913"/>
                    </a:cxn>
                    <a:cxn ang="0">
                      <a:pos x="21" y="1935"/>
                    </a:cxn>
                    <a:cxn ang="0">
                      <a:pos x="9" y="1803"/>
                    </a:cxn>
                    <a:cxn ang="0">
                      <a:pos x="2" y="1675"/>
                    </a:cxn>
                    <a:cxn ang="0">
                      <a:pos x="0" y="1547"/>
                    </a:cxn>
                    <a:cxn ang="0">
                      <a:pos x="0" y="1419"/>
                    </a:cxn>
                    <a:cxn ang="0">
                      <a:pos x="2" y="1292"/>
                    </a:cxn>
                    <a:cxn ang="0">
                      <a:pos x="9" y="1168"/>
                    </a:cxn>
                    <a:cxn ang="0">
                      <a:pos x="21" y="1039"/>
                    </a:cxn>
                    <a:cxn ang="0">
                      <a:pos x="32" y="915"/>
                    </a:cxn>
                    <a:cxn ang="0">
                      <a:pos x="50" y="797"/>
                    </a:cxn>
                    <a:cxn ang="0">
                      <a:pos x="71" y="677"/>
                    </a:cxn>
                    <a:cxn ang="0">
                      <a:pos x="95" y="559"/>
                    </a:cxn>
                    <a:cxn ang="0">
                      <a:pos x="126" y="441"/>
                    </a:cxn>
                    <a:cxn ang="0">
                      <a:pos x="152" y="328"/>
                    </a:cxn>
                    <a:cxn ang="0">
                      <a:pos x="188" y="213"/>
                    </a:cxn>
                    <a:cxn ang="0">
                      <a:pos x="227" y="106"/>
                    </a:cxn>
                    <a:cxn ang="0">
                      <a:pos x="266" y="0"/>
                    </a:cxn>
                  </a:cxnLst>
                  <a:rect l="0" t="0" r="r" b="b"/>
                  <a:pathLst>
                    <a:path w="432" h="1936">
                      <a:moveTo>
                        <a:pt x="266" y="0"/>
                      </a:moveTo>
                      <a:lnTo>
                        <a:pt x="350" y="27"/>
                      </a:lnTo>
                      <a:lnTo>
                        <a:pt x="431" y="55"/>
                      </a:lnTo>
                      <a:lnTo>
                        <a:pt x="421" y="75"/>
                      </a:lnTo>
                      <a:lnTo>
                        <a:pt x="406" y="106"/>
                      </a:lnTo>
                      <a:lnTo>
                        <a:pt x="392" y="137"/>
                      </a:lnTo>
                      <a:lnTo>
                        <a:pt x="377" y="172"/>
                      </a:lnTo>
                      <a:lnTo>
                        <a:pt x="350" y="238"/>
                      </a:lnTo>
                      <a:lnTo>
                        <a:pt x="343" y="269"/>
                      </a:lnTo>
                      <a:lnTo>
                        <a:pt x="343" y="297"/>
                      </a:lnTo>
                      <a:lnTo>
                        <a:pt x="343" y="306"/>
                      </a:lnTo>
                      <a:lnTo>
                        <a:pt x="353" y="325"/>
                      </a:lnTo>
                      <a:lnTo>
                        <a:pt x="380" y="356"/>
                      </a:lnTo>
                      <a:lnTo>
                        <a:pt x="394" y="370"/>
                      </a:lnTo>
                      <a:lnTo>
                        <a:pt x="409" y="387"/>
                      </a:lnTo>
                      <a:lnTo>
                        <a:pt x="421" y="401"/>
                      </a:lnTo>
                      <a:lnTo>
                        <a:pt x="428" y="410"/>
                      </a:lnTo>
                      <a:lnTo>
                        <a:pt x="394" y="514"/>
                      </a:lnTo>
                      <a:lnTo>
                        <a:pt x="367" y="618"/>
                      </a:lnTo>
                      <a:lnTo>
                        <a:pt x="341" y="728"/>
                      </a:lnTo>
                      <a:lnTo>
                        <a:pt x="316" y="839"/>
                      </a:lnTo>
                      <a:lnTo>
                        <a:pt x="299" y="949"/>
                      </a:lnTo>
                      <a:lnTo>
                        <a:pt x="284" y="1061"/>
                      </a:lnTo>
                      <a:lnTo>
                        <a:pt x="272" y="1181"/>
                      </a:lnTo>
                      <a:lnTo>
                        <a:pt x="263" y="1298"/>
                      </a:lnTo>
                      <a:lnTo>
                        <a:pt x="248" y="1323"/>
                      </a:lnTo>
                      <a:lnTo>
                        <a:pt x="230" y="1347"/>
                      </a:lnTo>
                      <a:lnTo>
                        <a:pt x="212" y="1374"/>
                      </a:lnTo>
                      <a:lnTo>
                        <a:pt x="194" y="1399"/>
                      </a:lnTo>
                      <a:lnTo>
                        <a:pt x="164" y="1461"/>
                      </a:lnTo>
                      <a:lnTo>
                        <a:pt x="152" y="1488"/>
                      </a:lnTo>
                      <a:lnTo>
                        <a:pt x="149" y="1519"/>
                      </a:lnTo>
                      <a:lnTo>
                        <a:pt x="149" y="1572"/>
                      </a:lnTo>
                      <a:lnTo>
                        <a:pt x="155" y="1623"/>
                      </a:lnTo>
                      <a:lnTo>
                        <a:pt x="161" y="1675"/>
                      </a:lnTo>
                      <a:lnTo>
                        <a:pt x="158" y="1699"/>
                      </a:lnTo>
                      <a:lnTo>
                        <a:pt x="155" y="1724"/>
                      </a:lnTo>
                      <a:lnTo>
                        <a:pt x="146" y="1751"/>
                      </a:lnTo>
                      <a:lnTo>
                        <a:pt x="131" y="1778"/>
                      </a:lnTo>
                      <a:lnTo>
                        <a:pt x="95" y="1834"/>
                      </a:lnTo>
                      <a:lnTo>
                        <a:pt x="53" y="1885"/>
                      </a:lnTo>
                      <a:lnTo>
                        <a:pt x="36" y="1913"/>
                      </a:lnTo>
                      <a:lnTo>
                        <a:pt x="21" y="1935"/>
                      </a:lnTo>
                      <a:lnTo>
                        <a:pt x="9" y="1803"/>
                      </a:lnTo>
                      <a:lnTo>
                        <a:pt x="2" y="1675"/>
                      </a:lnTo>
                      <a:lnTo>
                        <a:pt x="0" y="1547"/>
                      </a:lnTo>
                      <a:lnTo>
                        <a:pt x="0" y="1419"/>
                      </a:lnTo>
                      <a:lnTo>
                        <a:pt x="2" y="1292"/>
                      </a:lnTo>
                      <a:lnTo>
                        <a:pt x="9" y="1168"/>
                      </a:lnTo>
                      <a:lnTo>
                        <a:pt x="21" y="1039"/>
                      </a:lnTo>
                      <a:lnTo>
                        <a:pt x="32" y="915"/>
                      </a:lnTo>
                      <a:lnTo>
                        <a:pt x="50" y="797"/>
                      </a:lnTo>
                      <a:lnTo>
                        <a:pt x="71" y="677"/>
                      </a:lnTo>
                      <a:lnTo>
                        <a:pt x="95" y="559"/>
                      </a:lnTo>
                      <a:lnTo>
                        <a:pt x="126" y="441"/>
                      </a:lnTo>
                      <a:lnTo>
                        <a:pt x="152" y="328"/>
                      </a:lnTo>
                      <a:lnTo>
                        <a:pt x="188" y="213"/>
                      </a:lnTo>
                      <a:lnTo>
                        <a:pt x="227" y="106"/>
                      </a:lnTo>
                      <a:lnTo>
                        <a:pt x="266" y="0"/>
                      </a:lnTo>
                    </a:path>
                  </a:pathLst>
                </a:custGeom>
                <a:solidFill>
                  <a:srgbClr val="C0C0C0"/>
                </a:solidFill>
                <a:ln w="9525" cap="rnd">
                  <a:noFill/>
                  <a:round/>
                  <a:headEnd/>
                  <a:tailEnd/>
                </a:ln>
                <a:effectLst/>
              </p:spPr>
              <p:txBody>
                <a:bodyPr/>
                <a:lstStyle/>
                <a:p>
                  <a:endParaRPr lang="en-US"/>
                </a:p>
              </p:txBody>
            </p:sp>
            <p:sp>
              <p:nvSpPr>
                <p:cNvPr id="529572" name="Freeform 164"/>
                <p:cNvSpPr>
                  <a:spLocks/>
                </p:cNvSpPr>
                <p:nvPr/>
              </p:nvSpPr>
              <p:spPr bwMode="auto">
                <a:xfrm>
                  <a:off x="3878" y="1170"/>
                  <a:ext cx="1724" cy="1936"/>
                </a:xfrm>
                <a:custGeom>
                  <a:avLst/>
                  <a:gdLst/>
                  <a:ahLst/>
                  <a:cxnLst>
                    <a:cxn ang="0">
                      <a:pos x="17" y="3"/>
                    </a:cxn>
                    <a:cxn ang="0">
                      <a:pos x="8" y="17"/>
                    </a:cxn>
                    <a:cxn ang="0">
                      <a:pos x="0" y="31"/>
                    </a:cxn>
                    <a:cxn ang="0">
                      <a:pos x="29" y="210"/>
                    </a:cxn>
                    <a:cxn ang="0">
                      <a:pos x="71" y="472"/>
                    </a:cxn>
                    <a:cxn ang="0">
                      <a:pos x="98" y="735"/>
                    </a:cxn>
                    <a:cxn ang="0">
                      <a:pos x="119" y="1002"/>
                    </a:cxn>
                    <a:cxn ang="0">
                      <a:pos x="134" y="1261"/>
                    </a:cxn>
                    <a:cxn ang="0">
                      <a:pos x="141" y="1527"/>
                    </a:cxn>
                    <a:cxn ang="0">
                      <a:pos x="149" y="1769"/>
                    </a:cxn>
                    <a:cxn ang="0">
                      <a:pos x="155" y="1783"/>
                    </a:cxn>
                    <a:cxn ang="0">
                      <a:pos x="176" y="1786"/>
                    </a:cxn>
                    <a:cxn ang="0">
                      <a:pos x="323" y="1814"/>
                    </a:cxn>
                    <a:cxn ang="0">
                      <a:pos x="509" y="1840"/>
                    </a:cxn>
                    <a:cxn ang="0">
                      <a:pos x="724" y="1862"/>
                    </a:cxn>
                    <a:cxn ang="0">
                      <a:pos x="950" y="1890"/>
                    </a:cxn>
                    <a:cxn ang="0">
                      <a:pos x="1171" y="1910"/>
                    </a:cxn>
                    <a:cxn ang="0">
                      <a:pos x="1377" y="1930"/>
                    </a:cxn>
                    <a:cxn ang="0">
                      <a:pos x="1465" y="1930"/>
                    </a:cxn>
                    <a:cxn ang="0">
                      <a:pos x="1474" y="1924"/>
                    </a:cxn>
                    <a:cxn ang="0">
                      <a:pos x="1479" y="1903"/>
                    </a:cxn>
                    <a:cxn ang="0">
                      <a:pos x="1467" y="1654"/>
                    </a:cxn>
                    <a:cxn ang="0">
                      <a:pos x="1465" y="1309"/>
                    </a:cxn>
                    <a:cxn ang="0">
                      <a:pos x="1482" y="1025"/>
                    </a:cxn>
                    <a:cxn ang="0">
                      <a:pos x="1521" y="739"/>
                    </a:cxn>
                    <a:cxn ang="0">
                      <a:pos x="1584" y="452"/>
                    </a:cxn>
                    <a:cxn ang="0">
                      <a:pos x="1674" y="165"/>
                    </a:cxn>
                    <a:cxn ang="0">
                      <a:pos x="1720" y="34"/>
                    </a:cxn>
                    <a:cxn ang="0">
                      <a:pos x="1716" y="17"/>
                    </a:cxn>
                    <a:cxn ang="0">
                      <a:pos x="1708" y="3"/>
                    </a:cxn>
                    <a:cxn ang="0">
                      <a:pos x="1285" y="3"/>
                    </a:cxn>
                    <a:cxn ang="0">
                      <a:pos x="275" y="3"/>
                    </a:cxn>
                    <a:cxn ang="0">
                      <a:pos x="65" y="75"/>
                    </a:cxn>
                    <a:cxn ang="0">
                      <a:pos x="104" y="320"/>
                    </a:cxn>
                    <a:cxn ang="0">
                      <a:pos x="134" y="566"/>
                    </a:cxn>
                    <a:cxn ang="0">
                      <a:pos x="158" y="808"/>
                    </a:cxn>
                    <a:cxn ang="0">
                      <a:pos x="176" y="1053"/>
                    </a:cxn>
                    <a:cxn ang="0">
                      <a:pos x="185" y="1298"/>
                    </a:cxn>
                    <a:cxn ang="0">
                      <a:pos x="194" y="1592"/>
                    </a:cxn>
                    <a:cxn ang="0">
                      <a:pos x="341" y="1657"/>
                    </a:cxn>
                    <a:cxn ang="0">
                      <a:pos x="524" y="1675"/>
                    </a:cxn>
                    <a:cxn ang="0">
                      <a:pos x="709" y="1693"/>
                    </a:cxn>
                    <a:cxn ang="0">
                      <a:pos x="892" y="1713"/>
                    </a:cxn>
                    <a:cxn ang="0">
                      <a:pos x="1078" y="1733"/>
                    </a:cxn>
                    <a:cxn ang="0">
                      <a:pos x="1260" y="1751"/>
                    </a:cxn>
                    <a:cxn ang="0">
                      <a:pos x="1369" y="1654"/>
                    </a:cxn>
                    <a:cxn ang="0">
                      <a:pos x="1369" y="1288"/>
                    </a:cxn>
                    <a:cxn ang="0">
                      <a:pos x="1384" y="1022"/>
                    </a:cxn>
                    <a:cxn ang="0">
                      <a:pos x="1416" y="760"/>
                    </a:cxn>
                    <a:cxn ang="0">
                      <a:pos x="1465" y="497"/>
                    </a:cxn>
                    <a:cxn ang="0">
                      <a:pos x="1533" y="235"/>
                    </a:cxn>
                    <a:cxn ang="0">
                      <a:pos x="36" y="0"/>
                    </a:cxn>
                  </a:cxnLst>
                  <a:rect l="0" t="0" r="r" b="b"/>
                  <a:pathLst>
                    <a:path w="1724" h="1936">
                      <a:moveTo>
                        <a:pt x="36" y="0"/>
                      </a:moveTo>
                      <a:lnTo>
                        <a:pt x="29" y="0"/>
                      </a:lnTo>
                      <a:lnTo>
                        <a:pt x="29" y="3"/>
                      </a:lnTo>
                      <a:lnTo>
                        <a:pt x="20" y="3"/>
                      </a:lnTo>
                      <a:lnTo>
                        <a:pt x="17" y="3"/>
                      </a:lnTo>
                      <a:lnTo>
                        <a:pt x="14" y="6"/>
                      </a:lnTo>
                      <a:lnTo>
                        <a:pt x="12" y="6"/>
                      </a:lnTo>
                      <a:lnTo>
                        <a:pt x="12" y="10"/>
                      </a:lnTo>
                      <a:lnTo>
                        <a:pt x="8" y="10"/>
                      </a:lnTo>
                      <a:lnTo>
                        <a:pt x="8" y="17"/>
                      </a:lnTo>
                      <a:lnTo>
                        <a:pt x="5" y="17"/>
                      </a:lnTo>
                      <a:lnTo>
                        <a:pt x="2" y="17"/>
                      </a:lnTo>
                      <a:lnTo>
                        <a:pt x="2" y="20"/>
                      </a:lnTo>
                      <a:lnTo>
                        <a:pt x="0" y="24"/>
                      </a:lnTo>
                      <a:lnTo>
                        <a:pt x="0" y="31"/>
                      </a:lnTo>
                      <a:lnTo>
                        <a:pt x="0" y="34"/>
                      </a:lnTo>
                      <a:lnTo>
                        <a:pt x="0" y="51"/>
                      </a:lnTo>
                      <a:lnTo>
                        <a:pt x="12" y="103"/>
                      </a:lnTo>
                      <a:lnTo>
                        <a:pt x="17" y="159"/>
                      </a:lnTo>
                      <a:lnTo>
                        <a:pt x="29" y="210"/>
                      </a:lnTo>
                      <a:lnTo>
                        <a:pt x="38" y="262"/>
                      </a:lnTo>
                      <a:lnTo>
                        <a:pt x="44" y="314"/>
                      </a:lnTo>
                      <a:lnTo>
                        <a:pt x="56" y="365"/>
                      </a:lnTo>
                      <a:lnTo>
                        <a:pt x="63" y="418"/>
                      </a:lnTo>
                      <a:lnTo>
                        <a:pt x="71" y="472"/>
                      </a:lnTo>
                      <a:lnTo>
                        <a:pt x="77" y="525"/>
                      </a:lnTo>
                      <a:lnTo>
                        <a:pt x="83" y="576"/>
                      </a:lnTo>
                      <a:lnTo>
                        <a:pt x="90" y="628"/>
                      </a:lnTo>
                      <a:lnTo>
                        <a:pt x="95" y="683"/>
                      </a:lnTo>
                      <a:lnTo>
                        <a:pt x="98" y="735"/>
                      </a:lnTo>
                      <a:lnTo>
                        <a:pt x="104" y="787"/>
                      </a:lnTo>
                      <a:lnTo>
                        <a:pt x="107" y="839"/>
                      </a:lnTo>
                      <a:lnTo>
                        <a:pt x="114" y="895"/>
                      </a:lnTo>
                      <a:lnTo>
                        <a:pt x="116" y="946"/>
                      </a:lnTo>
                      <a:lnTo>
                        <a:pt x="119" y="1002"/>
                      </a:lnTo>
                      <a:lnTo>
                        <a:pt x="122" y="1053"/>
                      </a:lnTo>
                      <a:lnTo>
                        <a:pt x="125" y="1101"/>
                      </a:lnTo>
                      <a:lnTo>
                        <a:pt x="128" y="1157"/>
                      </a:lnTo>
                      <a:lnTo>
                        <a:pt x="131" y="1212"/>
                      </a:lnTo>
                      <a:lnTo>
                        <a:pt x="134" y="1261"/>
                      </a:lnTo>
                      <a:lnTo>
                        <a:pt x="134" y="1316"/>
                      </a:lnTo>
                      <a:lnTo>
                        <a:pt x="137" y="1368"/>
                      </a:lnTo>
                      <a:lnTo>
                        <a:pt x="141" y="1419"/>
                      </a:lnTo>
                      <a:lnTo>
                        <a:pt x="141" y="1471"/>
                      </a:lnTo>
                      <a:lnTo>
                        <a:pt x="141" y="1527"/>
                      </a:lnTo>
                      <a:lnTo>
                        <a:pt x="141" y="1747"/>
                      </a:lnTo>
                      <a:lnTo>
                        <a:pt x="143" y="1751"/>
                      </a:lnTo>
                      <a:lnTo>
                        <a:pt x="143" y="1761"/>
                      </a:lnTo>
                      <a:lnTo>
                        <a:pt x="149" y="1764"/>
                      </a:lnTo>
                      <a:lnTo>
                        <a:pt x="149" y="1769"/>
                      </a:lnTo>
                      <a:lnTo>
                        <a:pt x="152" y="1772"/>
                      </a:lnTo>
                      <a:lnTo>
                        <a:pt x="152" y="1775"/>
                      </a:lnTo>
                      <a:lnTo>
                        <a:pt x="155" y="1775"/>
                      </a:lnTo>
                      <a:lnTo>
                        <a:pt x="155" y="1778"/>
                      </a:lnTo>
                      <a:lnTo>
                        <a:pt x="155" y="1783"/>
                      </a:lnTo>
                      <a:lnTo>
                        <a:pt x="158" y="1783"/>
                      </a:lnTo>
                      <a:lnTo>
                        <a:pt x="161" y="1786"/>
                      </a:lnTo>
                      <a:lnTo>
                        <a:pt x="164" y="1786"/>
                      </a:lnTo>
                      <a:lnTo>
                        <a:pt x="167" y="1786"/>
                      </a:lnTo>
                      <a:lnTo>
                        <a:pt x="176" y="1786"/>
                      </a:lnTo>
                      <a:lnTo>
                        <a:pt x="200" y="1792"/>
                      </a:lnTo>
                      <a:lnTo>
                        <a:pt x="230" y="1795"/>
                      </a:lnTo>
                      <a:lnTo>
                        <a:pt x="257" y="1803"/>
                      </a:lnTo>
                      <a:lnTo>
                        <a:pt x="290" y="1809"/>
                      </a:lnTo>
                      <a:lnTo>
                        <a:pt x="323" y="1814"/>
                      </a:lnTo>
                      <a:lnTo>
                        <a:pt x="356" y="1820"/>
                      </a:lnTo>
                      <a:lnTo>
                        <a:pt x="392" y="1823"/>
                      </a:lnTo>
                      <a:lnTo>
                        <a:pt x="431" y="1831"/>
                      </a:lnTo>
                      <a:lnTo>
                        <a:pt x="473" y="1834"/>
                      </a:lnTo>
                      <a:lnTo>
                        <a:pt x="509" y="1840"/>
                      </a:lnTo>
                      <a:lnTo>
                        <a:pt x="551" y="1845"/>
                      </a:lnTo>
                      <a:lnTo>
                        <a:pt x="592" y="1851"/>
                      </a:lnTo>
                      <a:lnTo>
                        <a:pt x="634" y="1854"/>
                      </a:lnTo>
                      <a:lnTo>
                        <a:pt x="680" y="1862"/>
                      </a:lnTo>
                      <a:lnTo>
                        <a:pt x="724" y="1862"/>
                      </a:lnTo>
                      <a:lnTo>
                        <a:pt x="767" y="1872"/>
                      </a:lnTo>
                      <a:lnTo>
                        <a:pt x="811" y="1876"/>
                      </a:lnTo>
                      <a:lnTo>
                        <a:pt x="860" y="1879"/>
                      </a:lnTo>
                      <a:lnTo>
                        <a:pt x="904" y="1882"/>
                      </a:lnTo>
                      <a:lnTo>
                        <a:pt x="950" y="1890"/>
                      </a:lnTo>
                      <a:lnTo>
                        <a:pt x="994" y="1893"/>
                      </a:lnTo>
                      <a:lnTo>
                        <a:pt x="1039" y="1896"/>
                      </a:lnTo>
                      <a:lnTo>
                        <a:pt x="1084" y="1899"/>
                      </a:lnTo>
                      <a:lnTo>
                        <a:pt x="1129" y="1907"/>
                      </a:lnTo>
                      <a:lnTo>
                        <a:pt x="1171" y="1910"/>
                      </a:lnTo>
                      <a:lnTo>
                        <a:pt x="1213" y="1913"/>
                      </a:lnTo>
                      <a:lnTo>
                        <a:pt x="1255" y="1917"/>
                      </a:lnTo>
                      <a:lnTo>
                        <a:pt x="1299" y="1924"/>
                      </a:lnTo>
                      <a:lnTo>
                        <a:pt x="1338" y="1924"/>
                      </a:lnTo>
                      <a:lnTo>
                        <a:pt x="1377" y="1930"/>
                      </a:lnTo>
                      <a:lnTo>
                        <a:pt x="1414" y="1930"/>
                      </a:lnTo>
                      <a:lnTo>
                        <a:pt x="1452" y="1935"/>
                      </a:lnTo>
                      <a:lnTo>
                        <a:pt x="1462" y="1935"/>
                      </a:lnTo>
                      <a:lnTo>
                        <a:pt x="1462" y="1930"/>
                      </a:lnTo>
                      <a:lnTo>
                        <a:pt x="1465" y="1930"/>
                      </a:lnTo>
                      <a:lnTo>
                        <a:pt x="1467" y="1930"/>
                      </a:lnTo>
                      <a:lnTo>
                        <a:pt x="1467" y="1927"/>
                      </a:lnTo>
                      <a:lnTo>
                        <a:pt x="1471" y="1927"/>
                      </a:lnTo>
                      <a:lnTo>
                        <a:pt x="1471" y="1924"/>
                      </a:lnTo>
                      <a:lnTo>
                        <a:pt x="1474" y="1924"/>
                      </a:lnTo>
                      <a:lnTo>
                        <a:pt x="1474" y="1921"/>
                      </a:lnTo>
                      <a:lnTo>
                        <a:pt x="1477" y="1917"/>
                      </a:lnTo>
                      <a:lnTo>
                        <a:pt x="1477" y="1913"/>
                      </a:lnTo>
                      <a:lnTo>
                        <a:pt x="1477" y="1907"/>
                      </a:lnTo>
                      <a:lnTo>
                        <a:pt x="1479" y="1903"/>
                      </a:lnTo>
                      <a:lnTo>
                        <a:pt x="1479" y="1882"/>
                      </a:lnTo>
                      <a:lnTo>
                        <a:pt x="1477" y="1828"/>
                      </a:lnTo>
                      <a:lnTo>
                        <a:pt x="1474" y="1772"/>
                      </a:lnTo>
                      <a:lnTo>
                        <a:pt x="1471" y="1713"/>
                      </a:lnTo>
                      <a:lnTo>
                        <a:pt x="1467" y="1654"/>
                      </a:lnTo>
                      <a:lnTo>
                        <a:pt x="1465" y="1599"/>
                      </a:lnTo>
                      <a:lnTo>
                        <a:pt x="1462" y="1540"/>
                      </a:lnTo>
                      <a:lnTo>
                        <a:pt x="1462" y="1426"/>
                      </a:lnTo>
                      <a:lnTo>
                        <a:pt x="1465" y="1371"/>
                      </a:lnTo>
                      <a:lnTo>
                        <a:pt x="1465" y="1309"/>
                      </a:lnTo>
                      <a:lnTo>
                        <a:pt x="1467" y="1253"/>
                      </a:lnTo>
                      <a:lnTo>
                        <a:pt x="1474" y="1199"/>
                      </a:lnTo>
                      <a:lnTo>
                        <a:pt x="1474" y="1140"/>
                      </a:lnTo>
                      <a:lnTo>
                        <a:pt x="1477" y="1081"/>
                      </a:lnTo>
                      <a:lnTo>
                        <a:pt x="1482" y="1025"/>
                      </a:lnTo>
                      <a:lnTo>
                        <a:pt x="1489" y="966"/>
                      </a:lnTo>
                      <a:lnTo>
                        <a:pt x="1498" y="912"/>
                      </a:lnTo>
                      <a:lnTo>
                        <a:pt x="1506" y="853"/>
                      </a:lnTo>
                      <a:lnTo>
                        <a:pt x="1513" y="797"/>
                      </a:lnTo>
                      <a:lnTo>
                        <a:pt x="1521" y="739"/>
                      </a:lnTo>
                      <a:lnTo>
                        <a:pt x="1533" y="680"/>
                      </a:lnTo>
                      <a:lnTo>
                        <a:pt x="1545" y="625"/>
                      </a:lnTo>
                      <a:lnTo>
                        <a:pt x="1557" y="570"/>
                      </a:lnTo>
                      <a:lnTo>
                        <a:pt x="1569" y="508"/>
                      </a:lnTo>
                      <a:lnTo>
                        <a:pt x="1584" y="452"/>
                      </a:lnTo>
                      <a:lnTo>
                        <a:pt x="1599" y="393"/>
                      </a:lnTo>
                      <a:lnTo>
                        <a:pt x="1618" y="339"/>
                      </a:lnTo>
                      <a:lnTo>
                        <a:pt x="1635" y="280"/>
                      </a:lnTo>
                      <a:lnTo>
                        <a:pt x="1654" y="224"/>
                      </a:lnTo>
                      <a:lnTo>
                        <a:pt x="1674" y="165"/>
                      </a:lnTo>
                      <a:lnTo>
                        <a:pt x="1696" y="106"/>
                      </a:lnTo>
                      <a:lnTo>
                        <a:pt x="1716" y="51"/>
                      </a:lnTo>
                      <a:lnTo>
                        <a:pt x="1716" y="48"/>
                      </a:lnTo>
                      <a:lnTo>
                        <a:pt x="1720" y="44"/>
                      </a:lnTo>
                      <a:lnTo>
                        <a:pt x="1720" y="34"/>
                      </a:lnTo>
                      <a:lnTo>
                        <a:pt x="1723" y="34"/>
                      </a:lnTo>
                      <a:lnTo>
                        <a:pt x="1723" y="24"/>
                      </a:lnTo>
                      <a:lnTo>
                        <a:pt x="1720" y="24"/>
                      </a:lnTo>
                      <a:lnTo>
                        <a:pt x="1720" y="17"/>
                      </a:lnTo>
                      <a:lnTo>
                        <a:pt x="1716" y="17"/>
                      </a:lnTo>
                      <a:lnTo>
                        <a:pt x="1716" y="10"/>
                      </a:lnTo>
                      <a:lnTo>
                        <a:pt x="1713" y="10"/>
                      </a:lnTo>
                      <a:lnTo>
                        <a:pt x="1713" y="6"/>
                      </a:lnTo>
                      <a:lnTo>
                        <a:pt x="1710" y="3"/>
                      </a:lnTo>
                      <a:lnTo>
                        <a:pt x="1708" y="3"/>
                      </a:lnTo>
                      <a:lnTo>
                        <a:pt x="1701" y="3"/>
                      </a:lnTo>
                      <a:lnTo>
                        <a:pt x="1698" y="0"/>
                      </a:lnTo>
                      <a:lnTo>
                        <a:pt x="1581" y="0"/>
                      </a:lnTo>
                      <a:lnTo>
                        <a:pt x="1540" y="3"/>
                      </a:lnTo>
                      <a:lnTo>
                        <a:pt x="1285" y="3"/>
                      </a:lnTo>
                      <a:lnTo>
                        <a:pt x="1225" y="3"/>
                      </a:lnTo>
                      <a:lnTo>
                        <a:pt x="899" y="3"/>
                      </a:lnTo>
                      <a:lnTo>
                        <a:pt x="833" y="6"/>
                      </a:lnTo>
                      <a:lnTo>
                        <a:pt x="329" y="6"/>
                      </a:lnTo>
                      <a:lnTo>
                        <a:pt x="275" y="3"/>
                      </a:lnTo>
                      <a:lnTo>
                        <a:pt x="134" y="3"/>
                      </a:lnTo>
                      <a:lnTo>
                        <a:pt x="95" y="3"/>
                      </a:lnTo>
                      <a:lnTo>
                        <a:pt x="63" y="3"/>
                      </a:lnTo>
                      <a:lnTo>
                        <a:pt x="36" y="0"/>
                      </a:lnTo>
                      <a:lnTo>
                        <a:pt x="65" y="75"/>
                      </a:lnTo>
                      <a:lnTo>
                        <a:pt x="75" y="124"/>
                      </a:lnTo>
                      <a:lnTo>
                        <a:pt x="80" y="176"/>
                      </a:lnTo>
                      <a:lnTo>
                        <a:pt x="90" y="224"/>
                      </a:lnTo>
                      <a:lnTo>
                        <a:pt x="95" y="272"/>
                      </a:lnTo>
                      <a:lnTo>
                        <a:pt x="104" y="320"/>
                      </a:lnTo>
                      <a:lnTo>
                        <a:pt x="114" y="370"/>
                      </a:lnTo>
                      <a:lnTo>
                        <a:pt x="119" y="418"/>
                      </a:lnTo>
                      <a:lnTo>
                        <a:pt x="122" y="466"/>
                      </a:lnTo>
                      <a:lnTo>
                        <a:pt x="131" y="517"/>
                      </a:lnTo>
                      <a:lnTo>
                        <a:pt x="134" y="566"/>
                      </a:lnTo>
                      <a:lnTo>
                        <a:pt x="141" y="615"/>
                      </a:lnTo>
                      <a:lnTo>
                        <a:pt x="146" y="663"/>
                      </a:lnTo>
                      <a:lnTo>
                        <a:pt x="152" y="711"/>
                      </a:lnTo>
                      <a:lnTo>
                        <a:pt x="155" y="760"/>
                      </a:lnTo>
                      <a:lnTo>
                        <a:pt x="158" y="808"/>
                      </a:lnTo>
                      <a:lnTo>
                        <a:pt x="161" y="860"/>
                      </a:lnTo>
                      <a:lnTo>
                        <a:pt x="167" y="912"/>
                      </a:lnTo>
                      <a:lnTo>
                        <a:pt x="167" y="960"/>
                      </a:lnTo>
                      <a:lnTo>
                        <a:pt x="173" y="1008"/>
                      </a:lnTo>
                      <a:lnTo>
                        <a:pt x="176" y="1053"/>
                      </a:lnTo>
                      <a:lnTo>
                        <a:pt x="180" y="1101"/>
                      </a:lnTo>
                      <a:lnTo>
                        <a:pt x="182" y="1150"/>
                      </a:lnTo>
                      <a:lnTo>
                        <a:pt x="182" y="1199"/>
                      </a:lnTo>
                      <a:lnTo>
                        <a:pt x="185" y="1250"/>
                      </a:lnTo>
                      <a:lnTo>
                        <a:pt x="185" y="1298"/>
                      </a:lnTo>
                      <a:lnTo>
                        <a:pt x="188" y="1347"/>
                      </a:lnTo>
                      <a:lnTo>
                        <a:pt x="191" y="1395"/>
                      </a:lnTo>
                      <a:lnTo>
                        <a:pt x="191" y="1444"/>
                      </a:lnTo>
                      <a:lnTo>
                        <a:pt x="194" y="1492"/>
                      </a:lnTo>
                      <a:lnTo>
                        <a:pt x="194" y="1592"/>
                      </a:lnTo>
                      <a:lnTo>
                        <a:pt x="194" y="1644"/>
                      </a:lnTo>
                      <a:lnTo>
                        <a:pt x="230" y="1644"/>
                      </a:lnTo>
                      <a:lnTo>
                        <a:pt x="266" y="1648"/>
                      </a:lnTo>
                      <a:lnTo>
                        <a:pt x="305" y="1651"/>
                      </a:lnTo>
                      <a:lnTo>
                        <a:pt x="341" y="1657"/>
                      </a:lnTo>
                      <a:lnTo>
                        <a:pt x="377" y="1662"/>
                      </a:lnTo>
                      <a:lnTo>
                        <a:pt x="416" y="1662"/>
                      </a:lnTo>
                      <a:lnTo>
                        <a:pt x="451" y="1668"/>
                      </a:lnTo>
                      <a:lnTo>
                        <a:pt x="490" y="1671"/>
                      </a:lnTo>
                      <a:lnTo>
                        <a:pt x="524" y="1675"/>
                      </a:lnTo>
                      <a:lnTo>
                        <a:pt x="563" y="1679"/>
                      </a:lnTo>
                      <a:lnTo>
                        <a:pt x="599" y="1682"/>
                      </a:lnTo>
                      <a:lnTo>
                        <a:pt x="634" y="1685"/>
                      </a:lnTo>
                      <a:lnTo>
                        <a:pt x="670" y="1688"/>
                      </a:lnTo>
                      <a:lnTo>
                        <a:pt x="709" y="1693"/>
                      </a:lnTo>
                      <a:lnTo>
                        <a:pt x="745" y="1696"/>
                      </a:lnTo>
                      <a:lnTo>
                        <a:pt x="784" y="1699"/>
                      </a:lnTo>
                      <a:lnTo>
                        <a:pt x="821" y="1702"/>
                      </a:lnTo>
                      <a:lnTo>
                        <a:pt x="856" y="1710"/>
                      </a:lnTo>
                      <a:lnTo>
                        <a:pt x="892" y="1713"/>
                      </a:lnTo>
                      <a:lnTo>
                        <a:pt x="931" y="1713"/>
                      </a:lnTo>
                      <a:lnTo>
                        <a:pt x="964" y="1720"/>
                      </a:lnTo>
                      <a:lnTo>
                        <a:pt x="1003" y="1724"/>
                      </a:lnTo>
                      <a:lnTo>
                        <a:pt x="1042" y="1727"/>
                      </a:lnTo>
                      <a:lnTo>
                        <a:pt x="1078" y="1733"/>
                      </a:lnTo>
                      <a:lnTo>
                        <a:pt x="1117" y="1733"/>
                      </a:lnTo>
                      <a:lnTo>
                        <a:pt x="1150" y="1738"/>
                      </a:lnTo>
                      <a:lnTo>
                        <a:pt x="1189" y="1741"/>
                      </a:lnTo>
                      <a:lnTo>
                        <a:pt x="1228" y="1744"/>
                      </a:lnTo>
                      <a:lnTo>
                        <a:pt x="1260" y="1751"/>
                      </a:lnTo>
                      <a:lnTo>
                        <a:pt x="1299" y="1751"/>
                      </a:lnTo>
                      <a:lnTo>
                        <a:pt x="1338" y="1758"/>
                      </a:lnTo>
                      <a:lnTo>
                        <a:pt x="1375" y="1761"/>
                      </a:lnTo>
                      <a:lnTo>
                        <a:pt x="1372" y="1710"/>
                      </a:lnTo>
                      <a:lnTo>
                        <a:pt x="1369" y="1654"/>
                      </a:lnTo>
                      <a:lnTo>
                        <a:pt x="1369" y="1603"/>
                      </a:lnTo>
                      <a:lnTo>
                        <a:pt x="1366" y="1550"/>
                      </a:lnTo>
                      <a:lnTo>
                        <a:pt x="1366" y="1392"/>
                      </a:lnTo>
                      <a:lnTo>
                        <a:pt x="1369" y="1340"/>
                      </a:lnTo>
                      <a:lnTo>
                        <a:pt x="1369" y="1288"/>
                      </a:lnTo>
                      <a:lnTo>
                        <a:pt x="1372" y="1233"/>
                      </a:lnTo>
                      <a:lnTo>
                        <a:pt x="1375" y="1181"/>
                      </a:lnTo>
                      <a:lnTo>
                        <a:pt x="1377" y="1129"/>
                      </a:lnTo>
                      <a:lnTo>
                        <a:pt x="1381" y="1078"/>
                      </a:lnTo>
                      <a:lnTo>
                        <a:pt x="1384" y="1022"/>
                      </a:lnTo>
                      <a:lnTo>
                        <a:pt x="1393" y="971"/>
                      </a:lnTo>
                      <a:lnTo>
                        <a:pt x="1396" y="915"/>
                      </a:lnTo>
                      <a:lnTo>
                        <a:pt x="1401" y="867"/>
                      </a:lnTo>
                      <a:lnTo>
                        <a:pt x="1411" y="815"/>
                      </a:lnTo>
                      <a:lnTo>
                        <a:pt x="1416" y="760"/>
                      </a:lnTo>
                      <a:lnTo>
                        <a:pt x="1426" y="708"/>
                      </a:lnTo>
                      <a:lnTo>
                        <a:pt x="1435" y="656"/>
                      </a:lnTo>
                      <a:lnTo>
                        <a:pt x="1444" y="604"/>
                      </a:lnTo>
                      <a:lnTo>
                        <a:pt x="1455" y="549"/>
                      </a:lnTo>
                      <a:lnTo>
                        <a:pt x="1465" y="497"/>
                      </a:lnTo>
                      <a:lnTo>
                        <a:pt x="1477" y="446"/>
                      </a:lnTo>
                      <a:lnTo>
                        <a:pt x="1489" y="390"/>
                      </a:lnTo>
                      <a:lnTo>
                        <a:pt x="1504" y="339"/>
                      </a:lnTo>
                      <a:lnTo>
                        <a:pt x="1518" y="286"/>
                      </a:lnTo>
                      <a:lnTo>
                        <a:pt x="1533" y="235"/>
                      </a:lnTo>
                      <a:lnTo>
                        <a:pt x="1552" y="182"/>
                      </a:lnTo>
                      <a:lnTo>
                        <a:pt x="1567" y="128"/>
                      </a:lnTo>
                      <a:lnTo>
                        <a:pt x="1584" y="75"/>
                      </a:lnTo>
                      <a:lnTo>
                        <a:pt x="65" y="75"/>
                      </a:lnTo>
                      <a:lnTo>
                        <a:pt x="36" y="0"/>
                      </a:lnTo>
                    </a:path>
                  </a:pathLst>
                </a:custGeom>
                <a:solidFill>
                  <a:srgbClr val="808080"/>
                </a:solidFill>
                <a:ln w="9525" cap="rnd">
                  <a:noFill/>
                  <a:round/>
                  <a:headEnd/>
                  <a:tailEnd/>
                </a:ln>
                <a:effectLst/>
              </p:spPr>
              <p:txBody>
                <a:bodyPr/>
                <a:lstStyle/>
                <a:p>
                  <a:endParaRPr lang="en-US"/>
                </a:p>
              </p:txBody>
            </p:sp>
            <p:sp>
              <p:nvSpPr>
                <p:cNvPr id="529573" name="Freeform 165"/>
                <p:cNvSpPr>
                  <a:spLocks/>
                </p:cNvSpPr>
                <p:nvPr/>
              </p:nvSpPr>
              <p:spPr bwMode="auto">
                <a:xfrm>
                  <a:off x="3906" y="1195"/>
                  <a:ext cx="1663" cy="1863"/>
                </a:xfrm>
                <a:custGeom>
                  <a:avLst/>
                  <a:gdLst/>
                  <a:ahLst/>
                  <a:cxnLst>
                    <a:cxn ang="0">
                      <a:pos x="14" y="6"/>
                    </a:cxn>
                    <a:cxn ang="0">
                      <a:pos x="5" y="13"/>
                    </a:cxn>
                    <a:cxn ang="0">
                      <a:pos x="2" y="20"/>
                    </a:cxn>
                    <a:cxn ang="0">
                      <a:pos x="36" y="224"/>
                    </a:cxn>
                    <a:cxn ang="0">
                      <a:pos x="89" y="635"/>
                    </a:cxn>
                    <a:cxn ang="0">
                      <a:pos x="122" y="1054"/>
                    </a:cxn>
                    <a:cxn ang="0">
                      <a:pos x="137" y="1478"/>
                    </a:cxn>
                    <a:cxn ang="0">
                      <a:pos x="140" y="1706"/>
                    </a:cxn>
                    <a:cxn ang="0">
                      <a:pos x="143" y="1714"/>
                    </a:cxn>
                    <a:cxn ang="0">
                      <a:pos x="149" y="1720"/>
                    </a:cxn>
                    <a:cxn ang="0">
                      <a:pos x="305" y="1759"/>
                    </a:cxn>
                    <a:cxn ang="0">
                      <a:pos x="607" y="1807"/>
                    </a:cxn>
                    <a:cxn ang="0">
                      <a:pos x="1084" y="1852"/>
                    </a:cxn>
                    <a:cxn ang="0">
                      <a:pos x="1417" y="1855"/>
                    </a:cxn>
                    <a:cxn ang="0">
                      <a:pos x="1428" y="1841"/>
                    </a:cxn>
                    <a:cxn ang="0">
                      <a:pos x="1413" y="1478"/>
                    </a:cxn>
                    <a:cxn ang="0">
                      <a:pos x="1417" y="1237"/>
                    </a:cxn>
                    <a:cxn ang="0">
                      <a:pos x="1434" y="1004"/>
                    </a:cxn>
                    <a:cxn ang="0">
                      <a:pos x="1464" y="776"/>
                    </a:cxn>
                    <a:cxn ang="0">
                      <a:pos x="1506" y="552"/>
                    </a:cxn>
                    <a:cxn ang="0">
                      <a:pos x="1557" y="338"/>
                    </a:cxn>
                    <a:cxn ang="0">
                      <a:pos x="1623" y="127"/>
                    </a:cxn>
                    <a:cxn ang="0">
                      <a:pos x="1662" y="17"/>
                    </a:cxn>
                    <a:cxn ang="0">
                      <a:pos x="1659" y="13"/>
                    </a:cxn>
                    <a:cxn ang="0">
                      <a:pos x="1656" y="9"/>
                    </a:cxn>
                    <a:cxn ang="0">
                      <a:pos x="1653" y="6"/>
                    </a:cxn>
                    <a:cxn ang="0">
                      <a:pos x="1649" y="3"/>
                    </a:cxn>
                    <a:cxn ang="0">
                      <a:pos x="1647" y="0"/>
                    </a:cxn>
                    <a:cxn ang="0">
                      <a:pos x="832" y="20"/>
                    </a:cxn>
                    <a:cxn ang="0">
                      <a:pos x="218" y="9"/>
                    </a:cxn>
                    <a:cxn ang="0">
                      <a:pos x="153" y="144"/>
                    </a:cxn>
                    <a:cxn ang="0">
                      <a:pos x="128" y="151"/>
                    </a:cxn>
                    <a:cxn ang="0">
                      <a:pos x="107" y="151"/>
                    </a:cxn>
                    <a:cxn ang="0">
                      <a:pos x="104" y="161"/>
                    </a:cxn>
                    <a:cxn ang="0">
                      <a:pos x="102" y="179"/>
                    </a:cxn>
                    <a:cxn ang="0">
                      <a:pos x="140" y="490"/>
                    </a:cxn>
                    <a:cxn ang="0">
                      <a:pos x="179" y="1136"/>
                    </a:cxn>
                    <a:cxn ang="0">
                      <a:pos x="191" y="1475"/>
                    </a:cxn>
                    <a:cxn ang="0">
                      <a:pos x="203" y="1489"/>
                    </a:cxn>
                    <a:cxn ang="0">
                      <a:pos x="341" y="1520"/>
                    </a:cxn>
                    <a:cxn ang="0">
                      <a:pos x="601" y="1554"/>
                    </a:cxn>
                    <a:cxn ang="0">
                      <a:pos x="1000" y="1585"/>
                    </a:cxn>
                    <a:cxn ang="0">
                      <a:pos x="1278" y="1599"/>
                    </a:cxn>
                    <a:cxn ang="0">
                      <a:pos x="1291" y="1582"/>
                    </a:cxn>
                    <a:cxn ang="0">
                      <a:pos x="1291" y="1385"/>
                    </a:cxn>
                    <a:cxn ang="0">
                      <a:pos x="1305" y="1023"/>
                    </a:cxn>
                    <a:cxn ang="0">
                      <a:pos x="1347" y="673"/>
                    </a:cxn>
                    <a:cxn ang="0">
                      <a:pos x="1413" y="341"/>
                    </a:cxn>
                    <a:cxn ang="0">
                      <a:pos x="1455" y="158"/>
                    </a:cxn>
                    <a:cxn ang="0">
                      <a:pos x="1437" y="144"/>
                    </a:cxn>
                    <a:cxn ang="0">
                      <a:pos x="17" y="0"/>
                    </a:cxn>
                  </a:cxnLst>
                  <a:rect l="0" t="0" r="r" b="b"/>
                  <a:pathLst>
                    <a:path w="1663" h="1863">
                      <a:moveTo>
                        <a:pt x="17" y="0"/>
                      </a:moveTo>
                      <a:lnTo>
                        <a:pt x="14" y="6"/>
                      </a:lnTo>
                      <a:lnTo>
                        <a:pt x="5" y="9"/>
                      </a:lnTo>
                      <a:lnTo>
                        <a:pt x="5" y="13"/>
                      </a:lnTo>
                      <a:lnTo>
                        <a:pt x="2" y="17"/>
                      </a:lnTo>
                      <a:lnTo>
                        <a:pt x="2" y="20"/>
                      </a:lnTo>
                      <a:lnTo>
                        <a:pt x="0" y="26"/>
                      </a:lnTo>
                      <a:lnTo>
                        <a:pt x="36" y="224"/>
                      </a:lnTo>
                      <a:lnTo>
                        <a:pt x="63" y="428"/>
                      </a:lnTo>
                      <a:lnTo>
                        <a:pt x="89" y="635"/>
                      </a:lnTo>
                      <a:lnTo>
                        <a:pt x="107" y="843"/>
                      </a:lnTo>
                      <a:lnTo>
                        <a:pt x="122" y="1054"/>
                      </a:lnTo>
                      <a:lnTo>
                        <a:pt x="128" y="1264"/>
                      </a:lnTo>
                      <a:lnTo>
                        <a:pt x="137" y="1478"/>
                      </a:lnTo>
                      <a:lnTo>
                        <a:pt x="140" y="1696"/>
                      </a:lnTo>
                      <a:lnTo>
                        <a:pt x="140" y="1706"/>
                      </a:lnTo>
                      <a:lnTo>
                        <a:pt x="140" y="1714"/>
                      </a:lnTo>
                      <a:lnTo>
                        <a:pt x="143" y="1714"/>
                      </a:lnTo>
                      <a:lnTo>
                        <a:pt x="146" y="1717"/>
                      </a:lnTo>
                      <a:lnTo>
                        <a:pt x="149" y="1720"/>
                      </a:lnTo>
                      <a:lnTo>
                        <a:pt x="155" y="1723"/>
                      </a:lnTo>
                      <a:lnTo>
                        <a:pt x="305" y="1759"/>
                      </a:lnTo>
                      <a:lnTo>
                        <a:pt x="455" y="1786"/>
                      </a:lnTo>
                      <a:lnTo>
                        <a:pt x="607" y="1807"/>
                      </a:lnTo>
                      <a:lnTo>
                        <a:pt x="767" y="1824"/>
                      </a:lnTo>
                      <a:lnTo>
                        <a:pt x="1084" y="1852"/>
                      </a:lnTo>
                      <a:lnTo>
                        <a:pt x="1398" y="1862"/>
                      </a:lnTo>
                      <a:lnTo>
                        <a:pt x="1417" y="1855"/>
                      </a:lnTo>
                      <a:lnTo>
                        <a:pt x="1425" y="1852"/>
                      </a:lnTo>
                      <a:lnTo>
                        <a:pt x="1428" y="1841"/>
                      </a:lnTo>
                      <a:lnTo>
                        <a:pt x="1417" y="1599"/>
                      </a:lnTo>
                      <a:lnTo>
                        <a:pt x="1413" y="1478"/>
                      </a:lnTo>
                      <a:lnTo>
                        <a:pt x="1417" y="1354"/>
                      </a:lnTo>
                      <a:lnTo>
                        <a:pt x="1417" y="1237"/>
                      </a:lnTo>
                      <a:lnTo>
                        <a:pt x="1425" y="1119"/>
                      </a:lnTo>
                      <a:lnTo>
                        <a:pt x="1434" y="1004"/>
                      </a:lnTo>
                      <a:lnTo>
                        <a:pt x="1449" y="888"/>
                      </a:lnTo>
                      <a:lnTo>
                        <a:pt x="1464" y="776"/>
                      </a:lnTo>
                      <a:lnTo>
                        <a:pt x="1483" y="663"/>
                      </a:lnTo>
                      <a:lnTo>
                        <a:pt x="1506" y="552"/>
                      </a:lnTo>
                      <a:lnTo>
                        <a:pt x="1530" y="441"/>
                      </a:lnTo>
                      <a:lnTo>
                        <a:pt x="1557" y="338"/>
                      </a:lnTo>
                      <a:lnTo>
                        <a:pt x="1590" y="231"/>
                      </a:lnTo>
                      <a:lnTo>
                        <a:pt x="1623" y="127"/>
                      </a:lnTo>
                      <a:lnTo>
                        <a:pt x="1659" y="26"/>
                      </a:lnTo>
                      <a:lnTo>
                        <a:pt x="1662" y="17"/>
                      </a:lnTo>
                      <a:lnTo>
                        <a:pt x="1662" y="13"/>
                      </a:lnTo>
                      <a:lnTo>
                        <a:pt x="1659" y="13"/>
                      </a:lnTo>
                      <a:lnTo>
                        <a:pt x="1659" y="9"/>
                      </a:lnTo>
                      <a:lnTo>
                        <a:pt x="1656" y="9"/>
                      </a:lnTo>
                      <a:lnTo>
                        <a:pt x="1656" y="6"/>
                      </a:lnTo>
                      <a:lnTo>
                        <a:pt x="1653" y="6"/>
                      </a:lnTo>
                      <a:lnTo>
                        <a:pt x="1656" y="3"/>
                      </a:lnTo>
                      <a:lnTo>
                        <a:pt x="1649" y="3"/>
                      </a:lnTo>
                      <a:lnTo>
                        <a:pt x="1649" y="0"/>
                      </a:lnTo>
                      <a:lnTo>
                        <a:pt x="1647" y="0"/>
                      </a:lnTo>
                      <a:lnTo>
                        <a:pt x="1240" y="9"/>
                      </a:lnTo>
                      <a:lnTo>
                        <a:pt x="832" y="20"/>
                      </a:lnTo>
                      <a:lnTo>
                        <a:pt x="421" y="17"/>
                      </a:lnTo>
                      <a:lnTo>
                        <a:pt x="218" y="9"/>
                      </a:lnTo>
                      <a:lnTo>
                        <a:pt x="17" y="0"/>
                      </a:lnTo>
                      <a:lnTo>
                        <a:pt x="153" y="144"/>
                      </a:lnTo>
                      <a:lnTo>
                        <a:pt x="143" y="144"/>
                      </a:lnTo>
                      <a:lnTo>
                        <a:pt x="128" y="151"/>
                      </a:lnTo>
                      <a:lnTo>
                        <a:pt x="116" y="151"/>
                      </a:lnTo>
                      <a:lnTo>
                        <a:pt x="107" y="151"/>
                      </a:lnTo>
                      <a:lnTo>
                        <a:pt x="107" y="158"/>
                      </a:lnTo>
                      <a:lnTo>
                        <a:pt x="104" y="161"/>
                      </a:lnTo>
                      <a:lnTo>
                        <a:pt x="102" y="161"/>
                      </a:lnTo>
                      <a:lnTo>
                        <a:pt x="102" y="179"/>
                      </a:lnTo>
                      <a:lnTo>
                        <a:pt x="122" y="331"/>
                      </a:lnTo>
                      <a:lnTo>
                        <a:pt x="140" y="490"/>
                      </a:lnTo>
                      <a:lnTo>
                        <a:pt x="164" y="812"/>
                      </a:lnTo>
                      <a:lnTo>
                        <a:pt x="179" y="1136"/>
                      </a:lnTo>
                      <a:lnTo>
                        <a:pt x="191" y="1464"/>
                      </a:lnTo>
                      <a:lnTo>
                        <a:pt x="191" y="1475"/>
                      </a:lnTo>
                      <a:lnTo>
                        <a:pt x="194" y="1485"/>
                      </a:lnTo>
                      <a:lnTo>
                        <a:pt x="203" y="1489"/>
                      </a:lnTo>
                      <a:lnTo>
                        <a:pt x="212" y="1496"/>
                      </a:lnTo>
                      <a:lnTo>
                        <a:pt x="341" y="1520"/>
                      </a:lnTo>
                      <a:lnTo>
                        <a:pt x="470" y="1540"/>
                      </a:lnTo>
                      <a:lnTo>
                        <a:pt x="601" y="1554"/>
                      </a:lnTo>
                      <a:lnTo>
                        <a:pt x="733" y="1568"/>
                      </a:lnTo>
                      <a:lnTo>
                        <a:pt x="1000" y="1585"/>
                      </a:lnTo>
                      <a:lnTo>
                        <a:pt x="1272" y="1599"/>
                      </a:lnTo>
                      <a:lnTo>
                        <a:pt x="1278" y="1599"/>
                      </a:lnTo>
                      <a:lnTo>
                        <a:pt x="1284" y="1593"/>
                      </a:lnTo>
                      <a:lnTo>
                        <a:pt x="1291" y="1582"/>
                      </a:lnTo>
                      <a:lnTo>
                        <a:pt x="1291" y="1568"/>
                      </a:lnTo>
                      <a:lnTo>
                        <a:pt x="1291" y="1385"/>
                      </a:lnTo>
                      <a:lnTo>
                        <a:pt x="1293" y="1202"/>
                      </a:lnTo>
                      <a:lnTo>
                        <a:pt x="1305" y="1023"/>
                      </a:lnTo>
                      <a:lnTo>
                        <a:pt x="1323" y="846"/>
                      </a:lnTo>
                      <a:lnTo>
                        <a:pt x="1347" y="673"/>
                      </a:lnTo>
                      <a:lnTo>
                        <a:pt x="1378" y="504"/>
                      </a:lnTo>
                      <a:lnTo>
                        <a:pt x="1413" y="341"/>
                      </a:lnTo>
                      <a:lnTo>
                        <a:pt x="1455" y="179"/>
                      </a:lnTo>
                      <a:lnTo>
                        <a:pt x="1455" y="158"/>
                      </a:lnTo>
                      <a:lnTo>
                        <a:pt x="1446" y="147"/>
                      </a:lnTo>
                      <a:lnTo>
                        <a:pt x="1437" y="144"/>
                      </a:lnTo>
                      <a:lnTo>
                        <a:pt x="153" y="144"/>
                      </a:lnTo>
                      <a:lnTo>
                        <a:pt x="17" y="0"/>
                      </a:lnTo>
                    </a:path>
                  </a:pathLst>
                </a:custGeom>
                <a:solidFill>
                  <a:srgbClr val="C0C0C0"/>
                </a:solidFill>
                <a:ln w="9525" cap="rnd">
                  <a:noFill/>
                  <a:round/>
                  <a:headEnd/>
                  <a:tailEnd/>
                </a:ln>
                <a:effectLst/>
              </p:spPr>
              <p:txBody>
                <a:bodyPr/>
                <a:lstStyle/>
                <a:p>
                  <a:endParaRPr lang="en-US"/>
                </a:p>
              </p:txBody>
            </p:sp>
            <p:sp>
              <p:nvSpPr>
                <p:cNvPr id="529574" name="Freeform 166"/>
                <p:cNvSpPr>
                  <a:spLocks/>
                </p:cNvSpPr>
                <p:nvPr/>
              </p:nvSpPr>
              <p:spPr bwMode="auto">
                <a:xfrm>
                  <a:off x="4117" y="2601"/>
                  <a:ext cx="1051" cy="147"/>
                </a:xfrm>
                <a:custGeom>
                  <a:avLst/>
                  <a:gdLst/>
                  <a:ahLst/>
                  <a:cxnLst>
                    <a:cxn ang="0">
                      <a:pos x="41" y="0"/>
                    </a:cxn>
                    <a:cxn ang="0">
                      <a:pos x="165" y="24"/>
                    </a:cxn>
                    <a:cxn ang="0">
                      <a:pos x="290" y="41"/>
                    </a:cxn>
                    <a:cxn ang="0">
                      <a:pos x="414" y="55"/>
                    </a:cxn>
                    <a:cxn ang="0">
                      <a:pos x="545" y="65"/>
                    </a:cxn>
                    <a:cxn ang="0">
                      <a:pos x="800" y="79"/>
                    </a:cxn>
                    <a:cxn ang="0">
                      <a:pos x="1050" y="83"/>
                    </a:cxn>
                    <a:cxn ang="0">
                      <a:pos x="1050" y="124"/>
                    </a:cxn>
                    <a:cxn ang="0">
                      <a:pos x="1050" y="132"/>
                    </a:cxn>
                    <a:cxn ang="0">
                      <a:pos x="1050" y="138"/>
                    </a:cxn>
                    <a:cxn ang="0">
                      <a:pos x="968" y="142"/>
                    </a:cxn>
                    <a:cxn ang="0">
                      <a:pos x="894" y="146"/>
                    </a:cxn>
                    <a:cxn ang="0">
                      <a:pos x="746" y="142"/>
                    </a:cxn>
                    <a:cxn ang="0">
                      <a:pos x="611" y="138"/>
                    </a:cxn>
                    <a:cxn ang="0">
                      <a:pos x="482" y="124"/>
                    </a:cxn>
                    <a:cxn ang="0">
                      <a:pos x="356" y="110"/>
                    </a:cxn>
                    <a:cxn ang="0">
                      <a:pos x="236" y="90"/>
                    </a:cxn>
                    <a:cxn ang="0">
                      <a:pos x="0" y="45"/>
                    </a:cxn>
                    <a:cxn ang="0">
                      <a:pos x="24" y="24"/>
                    </a:cxn>
                    <a:cxn ang="0">
                      <a:pos x="41" y="0"/>
                    </a:cxn>
                  </a:cxnLst>
                  <a:rect l="0" t="0" r="r" b="b"/>
                  <a:pathLst>
                    <a:path w="1051" h="147">
                      <a:moveTo>
                        <a:pt x="41" y="0"/>
                      </a:moveTo>
                      <a:lnTo>
                        <a:pt x="165" y="24"/>
                      </a:lnTo>
                      <a:lnTo>
                        <a:pt x="290" y="41"/>
                      </a:lnTo>
                      <a:lnTo>
                        <a:pt x="414" y="55"/>
                      </a:lnTo>
                      <a:lnTo>
                        <a:pt x="545" y="65"/>
                      </a:lnTo>
                      <a:lnTo>
                        <a:pt x="800" y="79"/>
                      </a:lnTo>
                      <a:lnTo>
                        <a:pt x="1050" y="83"/>
                      </a:lnTo>
                      <a:lnTo>
                        <a:pt x="1050" y="124"/>
                      </a:lnTo>
                      <a:lnTo>
                        <a:pt x="1050" y="132"/>
                      </a:lnTo>
                      <a:lnTo>
                        <a:pt x="1050" y="138"/>
                      </a:lnTo>
                      <a:lnTo>
                        <a:pt x="968" y="142"/>
                      </a:lnTo>
                      <a:lnTo>
                        <a:pt x="894" y="146"/>
                      </a:lnTo>
                      <a:lnTo>
                        <a:pt x="746" y="142"/>
                      </a:lnTo>
                      <a:lnTo>
                        <a:pt x="611" y="138"/>
                      </a:lnTo>
                      <a:lnTo>
                        <a:pt x="482" y="124"/>
                      </a:lnTo>
                      <a:lnTo>
                        <a:pt x="356" y="110"/>
                      </a:lnTo>
                      <a:lnTo>
                        <a:pt x="236" y="90"/>
                      </a:lnTo>
                      <a:lnTo>
                        <a:pt x="0" y="45"/>
                      </a:lnTo>
                      <a:lnTo>
                        <a:pt x="24" y="24"/>
                      </a:lnTo>
                      <a:lnTo>
                        <a:pt x="41" y="0"/>
                      </a:lnTo>
                    </a:path>
                  </a:pathLst>
                </a:custGeom>
                <a:solidFill>
                  <a:srgbClr val="DEDEDE"/>
                </a:solidFill>
                <a:ln w="9525" cap="rnd">
                  <a:noFill/>
                  <a:round/>
                  <a:headEnd/>
                  <a:tailEnd/>
                </a:ln>
                <a:effectLst/>
              </p:spPr>
              <p:txBody>
                <a:bodyPr/>
                <a:lstStyle/>
                <a:p>
                  <a:endParaRPr lang="en-US"/>
                </a:p>
              </p:txBody>
            </p:sp>
            <p:sp>
              <p:nvSpPr>
                <p:cNvPr id="529575" name="Freeform 167"/>
                <p:cNvSpPr>
                  <a:spLocks/>
                </p:cNvSpPr>
                <p:nvPr/>
              </p:nvSpPr>
              <p:spPr bwMode="auto">
                <a:xfrm>
                  <a:off x="4035" y="1383"/>
                  <a:ext cx="125" cy="1264"/>
                </a:xfrm>
                <a:custGeom>
                  <a:avLst/>
                  <a:gdLst/>
                  <a:ahLst/>
                  <a:cxnLst>
                    <a:cxn ang="0">
                      <a:pos x="124" y="1218"/>
                    </a:cxn>
                    <a:cxn ang="0">
                      <a:pos x="106" y="1242"/>
                    </a:cxn>
                    <a:cxn ang="0">
                      <a:pos x="82" y="1263"/>
                    </a:cxn>
                    <a:cxn ang="0">
                      <a:pos x="73" y="938"/>
                    </a:cxn>
                    <a:cxn ang="0">
                      <a:pos x="56" y="619"/>
                    </a:cxn>
                    <a:cxn ang="0">
                      <a:pos x="34" y="304"/>
                    </a:cxn>
                    <a:cxn ang="0">
                      <a:pos x="20" y="152"/>
                    </a:cxn>
                    <a:cxn ang="0">
                      <a:pos x="0" y="0"/>
                    </a:cxn>
                    <a:cxn ang="0">
                      <a:pos x="11" y="13"/>
                    </a:cxn>
                    <a:cxn ang="0">
                      <a:pos x="20" y="21"/>
                    </a:cxn>
                    <a:cxn ang="0">
                      <a:pos x="29" y="24"/>
                    </a:cxn>
                    <a:cxn ang="0">
                      <a:pos x="46" y="24"/>
                    </a:cxn>
                    <a:cxn ang="0">
                      <a:pos x="56" y="322"/>
                    </a:cxn>
                    <a:cxn ang="0">
                      <a:pos x="73" y="623"/>
                    </a:cxn>
                    <a:cxn ang="0">
                      <a:pos x="124" y="1218"/>
                    </a:cxn>
                  </a:cxnLst>
                  <a:rect l="0" t="0" r="r" b="b"/>
                  <a:pathLst>
                    <a:path w="125" h="1264">
                      <a:moveTo>
                        <a:pt x="124" y="1218"/>
                      </a:moveTo>
                      <a:lnTo>
                        <a:pt x="106" y="1242"/>
                      </a:lnTo>
                      <a:lnTo>
                        <a:pt x="82" y="1263"/>
                      </a:lnTo>
                      <a:lnTo>
                        <a:pt x="73" y="938"/>
                      </a:lnTo>
                      <a:lnTo>
                        <a:pt x="56" y="619"/>
                      </a:lnTo>
                      <a:lnTo>
                        <a:pt x="34" y="304"/>
                      </a:lnTo>
                      <a:lnTo>
                        <a:pt x="20" y="152"/>
                      </a:lnTo>
                      <a:lnTo>
                        <a:pt x="0" y="0"/>
                      </a:lnTo>
                      <a:lnTo>
                        <a:pt x="11" y="13"/>
                      </a:lnTo>
                      <a:lnTo>
                        <a:pt x="20" y="21"/>
                      </a:lnTo>
                      <a:lnTo>
                        <a:pt x="29" y="24"/>
                      </a:lnTo>
                      <a:lnTo>
                        <a:pt x="46" y="24"/>
                      </a:lnTo>
                      <a:lnTo>
                        <a:pt x="56" y="322"/>
                      </a:lnTo>
                      <a:lnTo>
                        <a:pt x="73" y="623"/>
                      </a:lnTo>
                      <a:lnTo>
                        <a:pt x="124" y="1218"/>
                      </a:lnTo>
                    </a:path>
                  </a:pathLst>
                </a:custGeom>
                <a:solidFill>
                  <a:srgbClr val="666666"/>
                </a:solidFill>
                <a:ln w="9525" cap="rnd">
                  <a:noFill/>
                  <a:round/>
                  <a:headEnd/>
                  <a:tailEnd/>
                </a:ln>
                <a:effectLst/>
              </p:spPr>
              <p:txBody>
                <a:bodyPr/>
                <a:lstStyle/>
                <a:p>
                  <a:endParaRPr lang="en-US"/>
                </a:p>
              </p:txBody>
            </p:sp>
            <p:sp>
              <p:nvSpPr>
                <p:cNvPr id="529576" name="Freeform 168"/>
                <p:cNvSpPr>
                  <a:spLocks/>
                </p:cNvSpPr>
                <p:nvPr/>
              </p:nvSpPr>
              <p:spPr bwMode="auto">
                <a:xfrm>
                  <a:off x="4907" y="2200"/>
                  <a:ext cx="225" cy="447"/>
                </a:xfrm>
                <a:custGeom>
                  <a:avLst/>
                  <a:gdLst/>
                  <a:ahLst/>
                  <a:cxnLst>
                    <a:cxn ang="0">
                      <a:pos x="5" y="428"/>
                    </a:cxn>
                    <a:cxn ang="0">
                      <a:pos x="8" y="418"/>
                    </a:cxn>
                    <a:cxn ang="0">
                      <a:pos x="14" y="411"/>
                    </a:cxn>
                    <a:cxn ang="0">
                      <a:pos x="20" y="397"/>
                    </a:cxn>
                    <a:cxn ang="0">
                      <a:pos x="23" y="387"/>
                    </a:cxn>
                    <a:cxn ang="0">
                      <a:pos x="29" y="380"/>
                    </a:cxn>
                    <a:cxn ang="0">
                      <a:pos x="32" y="370"/>
                    </a:cxn>
                    <a:cxn ang="0">
                      <a:pos x="38" y="363"/>
                    </a:cxn>
                    <a:cxn ang="0">
                      <a:pos x="41" y="349"/>
                    </a:cxn>
                    <a:cxn ang="0">
                      <a:pos x="47" y="345"/>
                    </a:cxn>
                    <a:cxn ang="0">
                      <a:pos x="49" y="332"/>
                    </a:cxn>
                    <a:cxn ang="0">
                      <a:pos x="56" y="321"/>
                    </a:cxn>
                    <a:cxn ang="0">
                      <a:pos x="62" y="311"/>
                    </a:cxn>
                    <a:cxn ang="0">
                      <a:pos x="65" y="300"/>
                    </a:cxn>
                    <a:cxn ang="0">
                      <a:pos x="71" y="290"/>
                    </a:cxn>
                    <a:cxn ang="0">
                      <a:pos x="77" y="280"/>
                    </a:cxn>
                    <a:cxn ang="0">
                      <a:pos x="80" y="273"/>
                    </a:cxn>
                    <a:cxn ang="0">
                      <a:pos x="88" y="263"/>
                    </a:cxn>
                    <a:cxn ang="0">
                      <a:pos x="95" y="252"/>
                    </a:cxn>
                    <a:cxn ang="0">
                      <a:pos x="98" y="242"/>
                    </a:cxn>
                    <a:cxn ang="0">
                      <a:pos x="104" y="228"/>
                    </a:cxn>
                    <a:cxn ang="0">
                      <a:pos x="107" y="218"/>
                    </a:cxn>
                    <a:cxn ang="0">
                      <a:pos x="112" y="204"/>
                    </a:cxn>
                    <a:cxn ang="0">
                      <a:pos x="122" y="197"/>
                    </a:cxn>
                    <a:cxn ang="0">
                      <a:pos x="127" y="183"/>
                    </a:cxn>
                    <a:cxn ang="0">
                      <a:pos x="131" y="173"/>
                    </a:cxn>
                    <a:cxn ang="0">
                      <a:pos x="136" y="166"/>
                    </a:cxn>
                    <a:cxn ang="0">
                      <a:pos x="139" y="156"/>
                    </a:cxn>
                    <a:cxn ang="0">
                      <a:pos x="146" y="142"/>
                    </a:cxn>
                    <a:cxn ang="0">
                      <a:pos x="151" y="134"/>
                    </a:cxn>
                    <a:cxn ang="0">
                      <a:pos x="155" y="125"/>
                    </a:cxn>
                    <a:cxn ang="0">
                      <a:pos x="161" y="114"/>
                    </a:cxn>
                    <a:cxn ang="0">
                      <a:pos x="166" y="108"/>
                    </a:cxn>
                    <a:cxn ang="0">
                      <a:pos x="170" y="94"/>
                    </a:cxn>
                    <a:cxn ang="0">
                      <a:pos x="175" y="86"/>
                    </a:cxn>
                    <a:cxn ang="0">
                      <a:pos x="178" y="77"/>
                    </a:cxn>
                    <a:cxn ang="0">
                      <a:pos x="185" y="69"/>
                    </a:cxn>
                    <a:cxn ang="0">
                      <a:pos x="187" y="58"/>
                    </a:cxn>
                    <a:cxn ang="0">
                      <a:pos x="194" y="49"/>
                    </a:cxn>
                    <a:cxn ang="0">
                      <a:pos x="197" y="41"/>
                    </a:cxn>
                    <a:cxn ang="0">
                      <a:pos x="202" y="32"/>
                    </a:cxn>
                    <a:cxn ang="0">
                      <a:pos x="205" y="24"/>
                    </a:cxn>
                    <a:cxn ang="0">
                      <a:pos x="211" y="10"/>
                    </a:cxn>
                    <a:cxn ang="0">
                      <a:pos x="217" y="0"/>
                    </a:cxn>
                    <a:cxn ang="0">
                      <a:pos x="221" y="390"/>
                    </a:cxn>
                    <a:cxn ang="0">
                      <a:pos x="143" y="446"/>
                    </a:cxn>
                    <a:cxn ang="0">
                      <a:pos x="62" y="439"/>
                    </a:cxn>
                  </a:cxnLst>
                  <a:rect l="0" t="0" r="r" b="b"/>
                  <a:pathLst>
                    <a:path w="225" h="447">
                      <a:moveTo>
                        <a:pt x="0" y="435"/>
                      </a:moveTo>
                      <a:lnTo>
                        <a:pt x="0" y="432"/>
                      </a:lnTo>
                      <a:lnTo>
                        <a:pt x="5" y="428"/>
                      </a:lnTo>
                      <a:lnTo>
                        <a:pt x="5" y="422"/>
                      </a:lnTo>
                      <a:lnTo>
                        <a:pt x="8" y="422"/>
                      </a:lnTo>
                      <a:lnTo>
                        <a:pt x="8" y="418"/>
                      </a:lnTo>
                      <a:lnTo>
                        <a:pt x="11" y="414"/>
                      </a:lnTo>
                      <a:lnTo>
                        <a:pt x="11" y="411"/>
                      </a:lnTo>
                      <a:lnTo>
                        <a:pt x="14" y="411"/>
                      </a:lnTo>
                      <a:lnTo>
                        <a:pt x="14" y="404"/>
                      </a:lnTo>
                      <a:lnTo>
                        <a:pt x="14" y="401"/>
                      </a:lnTo>
                      <a:lnTo>
                        <a:pt x="20" y="397"/>
                      </a:lnTo>
                      <a:lnTo>
                        <a:pt x="20" y="390"/>
                      </a:lnTo>
                      <a:lnTo>
                        <a:pt x="23" y="390"/>
                      </a:lnTo>
                      <a:lnTo>
                        <a:pt x="23" y="387"/>
                      </a:lnTo>
                      <a:lnTo>
                        <a:pt x="26" y="387"/>
                      </a:lnTo>
                      <a:lnTo>
                        <a:pt x="26" y="383"/>
                      </a:lnTo>
                      <a:lnTo>
                        <a:pt x="29" y="380"/>
                      </a:lnTo>
                      <a:lnTo>
                        <a:pt x="29" y="373"/>
                      </a:lnTo>
                      <a:lnTo>
                        <a:pt x="32" y="373"/>
                      </a:lnTo>
                      <a:lnTo>
                        <a:pt x="32" y="370"/>
                      </a:lnTo>
                      <a:lnTo>
                        <a:pt x="35" y="370"/>
                      </a:lnTo>
                      <a:lnTo>
                        <a:pt x="35" y="363"/>
                      </a:lnTo>
                      <a:lnTo>
                        <a:pt x="38" y="363"/>
                      </a:lnTo>
                      <a:lnTo>
                        <a:pt x="38" y="356"/>
                      </a:lnTo>
                      <a:lnTo>
                        <a:pt x="41" y="356"/>
                      </a:lnTo>
                      <a:lnTo>
                        <a:pt x="41" y="349"/>
                      </a:lnTo>
                      <a:lnTo>
                        <a:pt x="44" y="349"/>
                      </a:lnTo>
                      <a:lnTo>
                        <a:pt x="44" y="345"/>
                      </a:lnTo>
                      <a:lnTo>
                        <a:pt x="47" y="345"/>
                      </a:lnTo>
                      <a:lnTo>
                        <a:pt x="47" y="339"/>
                      </a:lnTo>
                      <a:lnTo>
                        <a:pt x="49" y="339"/>
                      </a:lnTo>
                      <a:lnTo>
                        <a:pt x="49" y="332"/>
                      </a:lnTo>
                      <a:lnTo>
                        <a:pt x="56" y="332"/>
                      </a:lnTo>
                      <a:lnTo>
                        <a:pt x="56" y="325"/>
                      </a:lnTo>
                      <a:lnTo>
                        <a:pt x="56" y="321"/>
                      </a:lnTo>
                      <a:lnTo>
                        <a:pt x="59" y="321"/>
                      </a:lnTo>
                      <a:lnTo>
                        <a:pt x="59" y="314"/>
                      </a:lnTo>
                      <a:lnTo>
                        <a:pt x="62" y="311"/>
                      </a:lnTo>
                      <a:lnTo>
                        <a:pt x="62" y="308"/>
                      </a:lnTo>
                      <a:lnTo>
                        <a:pt x="65" y="308"/>
                      </a:lnTo>
                      <a:lnTo>
                        <a:pt x="65" y="300"/>
                      </a:lnTo>
                      <a:lnTo>
                        <a:pt x="71" y="297"/>
                      </a:lnTo>
                      <a:lnTo>
                        <a:pt x="71" y="294"/>
                      </a:lnTo>
                      <a:lnTo>
                        <a:pt x="71" y="290"/>
                      </a:lnTo>
                      <a:lnTo>
                        <a:pt x="74" y="290"/>
                      </a:lnTo>
                      <a:lnTo>
                        <a:pt x="74" y="283"/>
                      </a:lnTo>
                      <a:lnTo>
                        <a:pt x="77" y="280"/>
                      </a:lnTo>
                      <a:lnTo>
                        <a:pt x="77" y="277"/>
                      </a:lnTo>
                      <a:lnTo>
                        <a:pt x="80" y="277"/>
                      </a:lnTo>
                      <a:lnTo>
                        <a:pt x="80" y="273"/>
                      </a:lnTo>
                      <a:lnTo>
                        <a:pt x="83" y="273"/>
                      </a:lnTo>
                      <a:lnTo>
                        <a:pt x="83" y="266"/>
                      </a:lnTo>
                      <a:lnTo>
                        <a:pt x="88" y="263"/>
                      </a:lnTo>
                      <a:lnTo>
                        <a:pt x="88" y="259"/>
                      </a:lnTo>
                      <a:lnTo>
                        <a:pt x="88" y="252"/>
                      </a:lnTo>
                      <a:lnTo>
                        <a:pt x="95" y="252"/>
                      </a:lnTo>
                      <a:lnTo>
                        <a:pt x="95" y="245"/>
                      </a:lnTo>
                      <a:lnTo>
                        <a:pt x="95" y="242"/>
                      </a:lnTo>
                      <a:lnTo>
                        <a:pt x="98" y="242"/>
                      </a:lnTo>
                      <a:lnTo>
                        <a:pt x="98" y="235"/>
                      </a:lnTo>
                      <a:lnTo>
                        <a:pt x="104" y="232"/>
                      </a:lnTo>
                      <a:lnTo>
                        <a:pt x="104" y="228"/>
                      </a:lnTo>
                      <a:lnTo>
                        <a:pt x="104" y="221"/>
                      </a:lnTo>
                      <a:lnTo>
                        <a:pt x="107" y="221"/>
                      </a:lnTo>
                      <a:lnTo>
                        <a:pt x="107" y="218"/>
                      </a:lnTo>
                      <a:lnTo>
                        <a:pt x="112" y="214"/>
                      </a:lnTo>
                      <a:lnTo>
                        <a:pt x="112" y="207"/>
                      </a:lnTo>
                      <a:lnTo>
                        <a:pt x="112" y="204"/>
                      </a:lnTo>
                      <a:lnTo>
                        <a:pt x="116" y="204"/>
                      </a:lnTo>
                      <a:lnTo>
                        <a:pt x="116" y="201"/>
                      </a:lnTo>
                      <a:lnTo>
                        <a:pt x="122" y="197"/>
                      </a:lnTo>
                      <a:lnTo>
                        <a:pt x="122" y="190"/>
                      </a:lnTo>
                      <a:lnTo>
                        <a:pt x="122" y="187"/>
                      </a:lnTo>
                      <a:lnTo>
                        <a:pt x="127" y="183"/>
                      </a:lnTo>
                      <a:lnTo>
                        <a:pt x="127" y="179"/>
                      </a:lnTo>
                      <a:lnTo>
                        <a:pt x="131" y="179"/>
                      </a:lnTo>
                      <a:lnTo>
                        <a:pt x="131" y="173"/>
                      </a:lnTo>
                      <a:lnTo>
                        <a:pt x="134" y="173"/>
                      </a:lnTo>
                      <a:lnTo>
                        <a:pt x="134" y="170"/>
                      </a:lnTo>
                      <a:lnTo>
                        <a:pt x="136" y="166"/>
                      </a:lnTo>
                      <a:lnTo>
                        <a:pt x="136" y="162"/>
                      </a:lnTo>
                      <a:lnTo>
                        <a:pt x="136" y="156"/>
                      </a:lnTo>
                      <a:lnTo>
                        <a:pt x="139" y="156"/>
                      </a:lnTo>
                      <a:lnTo>
                        <a:pt x="139" y="152"/>
                      </a:lnTo>
                      <a:lnTo>
                        <a:pt x="146" y="148"/>
                      </a:lnTo>
                      <a:lnTo>
                        <a:pt x="146" y="142"/>
                      </a:lnTo>
                      <a:lnTo>
                        <a:pt x="149" y="142"/>
                      </a:lnTo>
                      <a:lnTo>
                        <a:pt x="149" y="139"/>
                      </a:lnTo>
                      <a:lnTo>
                        <a:pt x="151" y="134"/>
                      </a:lnTo>
                      <a:lnTo>
                        <a:pt x="151" y="131"/>
                      </a:lnTo>
                      <a:lnTo>
                        <a:pt x="155" y="131"/>
                      </a:lnTo>
                      <a:lnTo>
                        <a:pt x="155" y="125"/>
                      </a:lnTo>
                      <a:lnTo>
                        <a:pt x="155" y="117"/>
                      </a:lnTo>
                      <a:lnTo>
                        <a:pt x="161" y="117"/>
                      </a:lnTo>
                      <a:lnTo>
                        <a:pt x="161" y="114"/>
                      </a:lnTo>
                      <a:lnTo>
                        <a:pt x="163" y="114"/>
                      </a:lnTo>
                      <a:lnTo>
                        <a:pt x="163" y="108"/>
                      </a:lnTo>
                      <a:lnTo>
                        <a:pt x="166" y="108"/>
                      </a:lnTo>
                      <a:lnTo>
                        <a:pt x="166" y="100"/>
                      </a:lnTo>
                      <a:lnTo>
                        <a:pt x="170" y="100"/>
                      </a:lnTo>
                      <a:lnTo>
                        <a:pt x="170" y="94"/>
                      </a:lnTo>
                      <a:lnTo>
                        <a:pt x="173" y="94"/>
                      </a:lnTo>
                      <a:lnTo>
                        <a:pt x="173" y="89"/>
                      </a:lnTo>
                      <a:lnTo>
                        <a:pt x="175" y="86"/>
                      </a:lnTo>
                      <a:lnTo>
                        <a:pt x="175" y="80"/>
                      </a:lnTo>
                      <a:lnTo>
                        <a:pt x="178" y="80"/>
                      </a:lnTo>
                      <a:lnTo>
                        <a:pt x="178" y="77"/>
                      </a:lnTo>
                      <a:lnTo>
                        <a:pt x="182" y="77"/>
                      </a:lnTo>
                      <a:lnTo>
                        <a:pt x="182" y="69"/>
                      </a:lnTo>
                      <a:lnTo>
                        <a:pt x="185" y="69"/>
                      </a:lnTo>
                      <a:lnTo>
                        <a:pt x="185" y="63"/>
                      </a:lnTo>
                      <a:lnTo>
                        <a:pt x="187" y="63"/>
                      </a:lnTo>
                      <a:lnTo>
                        <a:pt x="187" y="58"/>
                      </a:lnTo>
                      <a:lnTo>
                        <a:pt x="190" y="58"/>
                      </a:lnTo>
                      <a:lnTo>
                        <a:pt x="190" y="52"/>
                      </a:lnTo>
                      <a:lnTo>
                        <a:pt x="194" y="49"/>
                      </a:lnTo>
                      <a:lnTo>
                        <a:pt x="194" y="44"/>
                      </a:lnTo>
                      <a:lnTo>
                        <a:pt x="197" y="44"/>
                      </a:lnTo>
                      <a:lnTo>
                        <a:pt x="197" y="41"/>
                      </a:lnTo>
                      <a:lnTo>
                        <a:pt x="199" y="41"/>
                      </a:lnTo>
                      <a:lnTo>
                        <a:pt x="199" y="35"/>
                      </a:lnTo>
                      <a:lnTo>
                        <a:pt x="202" y="32"/>
                      </a:lnTo>
                      <a:lnTo>
                        <a:pt x="202" y="27"/>
                      </a:lnTo>
                      <a:lnTo>
                        <a:pt x="205" y="27"/>
                      </a:lnTo>
                      <a:lnTo>
                        <a:pt x="205" y="24"/>
                      </a:lnTo>
                      <a:lnTo>
                        <a:pt x="211" y="21"/>
                      </a:lnTo>
                      <a:lnTo>
                        <a:pt x="211" y="13"/>
                      </a:lnTo>
                      <a:lnTo>
                        <a:pt x="211" y="10"/>
                      </a:lnTo>
                      <a:lnTo>
                        <a:pt x="214" y="10"/>
                      </a:lnTo>
                      <a:lnTo>
                        <a:pt x="214" y="4"/>
                      </a:lnTo>
                      <a:lnTo>
                        <a:pt x="217" y="0"/>
                      </a:lnTo>
                      <a:lnTo>
                        <a:pt x="217" y="342"/>
                      </a:lnTo>
                      <a:lnTo>
                        <a:pt x="221" y="342"/>
                      </a:lnTo>
                      <a:lnTo>
                        <a:pt x="221" y="390"/>
                      </a:lnTo>
                      <a:lnTo>
                        <a:pt x="224" y="390"/>
                      </a:lnTo>
                      <a:lnTo>
                        <a:pt x="224" y="446"/>
                      </a:lnTo>
                      <a:lnTo>
                        <a:pt x="143" y="446"/>
                      </a:lnTo>
                      <a:lnTo>
                        <a:pt x="143" y="442"/>
                      </a:lnTo>
                      <a:lnTo>
                        <a:pt x="62" y="442"/>
                      </a:lnTo>
                      <a:lnTo>
                        <a:pt x="62" y="439"/>
                      </a:lnTo>
                      <a:lnTo>
                        <a:pt x="0" y="439"/>
                      </a:lnTo>
                      <a:lnTo>
                        <a:pt x="0" y="435"/>
                      </a:lnTo>
                    </a:path>
                  </a:pathLst>
                </a:custGeom>
                <a:solidFill>
                  <a:srgbClr val="00FFFF"/>
                </a:solidFill>
                <a:ln w="9525" cap="rnd">
                  <a:noFill/>
                  <a:round/>
                  <a:headEnd/>
                  <a:tailEnd/>
                </a:ln>
                <a:effectLst/>
              </p:spPr>
              <p:txBody>
                <a:bodyPr/>
                <a:lstStyle/>
                <a:p>
                  <a:endParaRPr lang="en-US"/>
                </a:p>
              </p:txBody>
            </p:sp>
            <p:sp>
              <p:nvSpPr>
                <p:cNvPr id="529577" name="Freeform 169"/>
                <p:cNvSpPr>
                  <a:spLocks/>
                </p:cNvSpPr>
                <p:nvPr/>
              </p:nvSpPr>
              <p:spPr bwMode="auto">
                <a:xfrm>
                  <a:off x="4681" y="1536"/>
                  <a:ext cx="547" cy="1107"/>
                </a:xfrm>
                <a:custGeom>
                  <a:avLst/>
                  <a:gdLst/>
                  <a:ahLst/>
                  <a:cxnLst>
                    <a:cxn ang="0">
                      <a:pos x="18" y="1060"/>
                    </a:cxn>
                    <a:cxn ang="0">
                      <a:pos x="33" y="1025"/>
                    </a:cxn>
                    <a:cxn ang="0">
                      <a:pos x="48" y="994"/>
                    </a:cxn>
                    <a:cxn ang="0">
                      <a:pos x="62" y="966"/>
                    </a:cxn>
                    <a:cxn ang="0">
                      <a:pos x="77" y="939"/>
                    </a:cxn>
                    <a:cxn ang="0">
                      <a:pos x="89" y="908"/>
                    </a:cxn>
                    <a:cxn ang="0">
                      <a:pos x="104" y="883"/>
                    </a:cxn>
                    <a:cxn ang="0">
                      <a:pos x="122" y="852"/>
                    </a:cxn>
                    <a:cxn ang="0">
                      <a:pos x="137" y="818"/>
                    </a:cxn>
                    <a:cxn ang="0">
                      <a:pos x="155" y="783"/>
                    </a:cxn>
                    <a:cxn ang="0">
                      <a:pos x="169" y="755"/>
                    </a:cxn>
                    <a:cxn ang="0">
                      <a:pos x="182" y="728"/>
                    </a:cxn>
                    <a:cxn ang="0">
                      <a:pos x="197" y="700"/>
                    </a:cxn>
                    <a:cxn ang="0">
                      <a:pos x="208" y="669"/>
                    </a:cxn>
                    <a:cxn ang="0">
                      <a:pos x="224" y="644"/>
                    </a:cxn>
                    <a:cxn ang="0">
                      <a:pos x="239" y="616"/>
                    </a:cxn>
                    <a:cxn ang="0">
                      <a:pos x="254" y="585"/>
                    </a:cxn>
                    <a:cxn ang="0">
                      <a:pos x="268" y="548"/>
                    </a:cxn>
                    <a:cxn ang="0">
                      <a:pos x="283" y="517"/>
                    </a:cxn>
                    <a:cxn ang="0">
                      <a:pos x="302" y="492"/>
                    </a:cxn>
                    <a:cxn ang="0">
                      <a:pos x="316" y="461"/>
                    </a:cxn>
                    <a:cxn ang="0">
                      <a:pos x="328" y="433"/>
                    </a:cxn>
                    <a:cxn ang="0">
                      <a:pos x="343" y="405"/>
                    </a:cxn>
                    <a:cxn ang="0">
                      <a:pos x="358" y="374"/>
                    </a:cxn>
                    <a:cxn ang="0">
                      <a:pos x="373" y="343"/>
                    </a:cxn>
                    <a:cxn ang="0">
                      <a:pos x="385" y="315"/>
                    </a:cxn>
                    <a:cxn ang="0">
                      <a:pos x="406" y="281"/>
                    </a:cxn>
                    <a:cxn ang="0">
                      <a:pos x="421" y="253"/>
                    </a:cxn>
                    <a:cxn ang="0">
                      <a:pos x="436" y="222"/>
                    </a:cxn>
                    <a:cxn ang="0">
                      <a:pos x="450" y="190"/>
                    </a:cxn>
                    <a:cxn ang="0">
                      <a:pos x="465" y="159"/>
                    </a:cxn>
                    <a:cxn ang="0">
                      <a:pos x="477" y="131"/>
                    </a:cxn>
                    <a:cxn ang="0">
                      <a:pos x="495" y="104"/>
                    </a:cxn>
                    <a:cxn ang="0">
                      <a:pos x="507" y="76"/>
                    </a:cxn>
                    <a:cxn ang="0">
                      <a:pos x="522" y="45"/>
                    </a:cxn>
                    <a:cxn ang="0">
                      <a:pos x="537" y="13"/>
                    </a:cxn>
                    <a:cxn ang="0">
                      <a:pos x="540" y="27"/>
                    </a:cxn>
                    <a:cxn ang="0">
                      <a:pos x="522" y="107"/>
                    </a:cxn>
                    <a:cxn ang="0">
                      <a:pos x="507" y="184"/>
                    </a:cxn>
                    <a:cxn ang="0">
                      <a:pos x="495" y="284"/>
                    </a:cxn>
                    <a:cxn ang="0">
                      <a:pos x="480" y="385"/>
                    </a:cxn>
                    <a:cxn ang="0">
                      <a:pos x="462" y="517"/>
                    </a:cxn>
                    <a:cxn ang="0">
                      <a:pos x="448" y="661"/>
                    </a:cxn>
                    <a:cxn ang="0">
                      <a:pos x="433" y="692"/>
                    </a:cxn>
                    <a:cxn ang="0">
                      <a:pos x="418" y="724"/>
                    </a:cxn>
                    <a:cxn ang="0">
                      <a:pos x="402" y="751"/>
                    </a:cxn>
                    <a:cxn ang="0">
                      <a:pos x="382" y="783"/>
                    </a:cxn>
                    <a:cxn ang="0">
                      <a:pos x="367" y="821"/>
                    </a:cxn>
                    <a:cxn ang="0">
                      <a:pos x="355" y="849"/>
                    </a:cxn>
                    <a:cxn ang="0">
                      <a:pos x="337" y="873"/>
                    </a:cxn>
                    <a:cxn ang="0">
                      <a:pos x="325" y="908"/>
                    </a:cxn>
                    <a:cxn ang="0">
                      <a:pos x="310" y="932"/>
                    </a:cxn>
                    <a:cxn ang="0">
                      <a:pos x="298" y="960"/>
                    </a:cxn>
                    <a:cxn ang="0">
                      <a:pos x="283" y="991"/>
                    </a:cxn>
                    <a:cxn ang="0">
                      <a:pos x="268" y="1015"/>
                    </a:cxn>
                    <a:cxn ang="0">
                      <a:pos x="251" y="1050"/>
                    </a:cxn>
                    <a:cxn ang="0">
                      <a:pos x="239" y="1081"/>
                    </a:cxn>
                    <a:cxn ang="0">
                      <a:pos x="176" y="1106"/>
                    </a:cxn>
                    <a:cxn ang="0">
                      <a:pos x="9" y="1092"/>
                    </a:cxn>
                  </a:cxnLst>
                  <a:rect l="0" t="0" r="r" b="b"/>
                  <a:pathLst>
                    <a:path w="547" h="1107">
                      <a:moveTo>
                        <a:pt x="0" y="1088"/>
                      </a:moveTo>
                      <a:lnTo>
                        <a:pt x="6" y="1084"/>
                      </a:lnTo>
                      <a:lnTo>
                        <a:pt x="6" y="1078"/>
                      </a:lnTo>
                      <a:lnTo>
                        <a:pt x="6" y="1074"/>
                      </a:lnTo>
                      <a:lnTo>
                        <a:pt x="9" y="1074"/>
                      </a:lnTo>
                      <a:lnTo>
                        <a:pt x="9" y="1067"/>
                      </a:lnTo>
                      <a:lnTo>
                        <a:pt x="14" y="1067"/>
                      </a:lnTo>
                      <a:lnTo>
                        <a:pt x="14" y="1060"/>
                      </a:lnTo>
                      <a:lnTo>
                        <a:pt x="18" y="1060"/>
                      </a:lnTo>
                      <a:lnTo>
                        <a:pt x="18" y="1056"/>
                      </a:lnTo>
                      <a:lnTo>
                        <a:pt x="18" y="1050"/>
                      </a:lnTo>
                      <a:lnTo>
                        <a:pt x="24" y="1050"/>
                      </a:lnTo>
                      <a:lnTo>
                        <a:pt x="24" y="1043"/>
                      </a:lnTo>
                      <a:lnTo>
                        <a:pt x="24" y="1036"/>
                      </a:lnTo>
                      <a:lnTo>
                        <a:pt x="30" y="1036"/>
                      </a:lnTo>
                      <a:lnTo>
                        <a:pt x="30" y="1029"/>
                      </a:lnTo>
                      <a:lnTo>
                        <a:pt x="33" y="1029"/>
                      </a:lnTo>
                      <a:lnTo>
                        <a:pt x="33" y="1025"/>
                      </a:lnTo>
                      <a:lnTo>
                        <a:pt x="33" y="1019"/>
                      </a:lnTo>
                      <a:lnTo>
                        <a:pt x="38" y="1015"/>
                      </a:lnTo>
                      <a:lnTo>
                        <a:pt x="38" y="1011"/>
                      </a:lnTo>
                      <a:lnTo>
                        <a:pt x="42" y="1011"/>
                      </a:lnTo>
                      <a:lnTo>
                        <a:pt x="42" y="1008"/>
                      </a:lnTo>
                      <a:lnTo>
                        <a:pt x="45" y="1008"/>
                      </a:lnTo>
                      <a:lnTo>
                        <a:pt x="45" y="1001"/>
                      </a:lnTo>
                      <a:lnTo>
                        <a:pt x="48" y="998"/>
                      </a:lnTo>
                      <a:lnTo>
                        <a:pt x="48" y="994"/>
                      </a:lnTo>
                      <a:lnTo>
                        <a:pt x="50" y="994"/>
                      </a:lnTo>
                      <a:lnTo>
                        <a:pt x="50" y="987"/>
                      </a:lnTo>
                      <a:lnTo>
                        <a:pt x="53" y="987"/>
                      </a:lnTo>
                      <a:lnTo>
                        <a:pt x="53" y="980"/>
                      </a:lnTo>
                      <a:lnTo>
                        <a:pt x="57" y="980"/>
                      </a:lnTo>
                      <a:lnTo>
                        <a:pt x="57" y="977"/>
                      </a:lnTo>
                      <a:lnTo>
                        <a:pt x="60" y="977"/>
                      </a:lnTo>
                      <a:lnTo>
                        <a:pt x="60" y="970"/>
                      </a:lnTo>
                      <a:lnTo>
                        <a:pt x="62" y="966"/>
                      </a:lnTo>
                      <a:lnTo>
                        <a:pt x="62" y="963"/>
                      </a:lnTo>
                      <a:lnTo>
                        <a:pt x="65" y="963"/>
                      </a:lnTo>
                      <a:lnTo>
                        <a:pt x="65" y="960"/>
                      </a:lnTo>
                      <a:lnTo>
                        <a:pt x="65" y="953"/>
                      </a:lnTo>
                      <a:lnTo>
                        <a:pt x="72" y="949"/>
                      </a:lnTo>
                      <a:lnTo>
                        <a:pt x="72" y="946"/>
                      </a:lnTo>
                      <a:lnTo>
                        <a:pt x="74" y="946"/>
                      </a:lnTo>
                      <a:lnTo>
                        <a:pt x="74" y="939"/>
                      </a:lnTo>
                      <a:lnTo>
                        <a:pt x="77" y="939"/>
                      </a:lnTo>
                      <a:lnTo>
                        <a:pt x="77" y="932"/>
                      </a:lnTo>
                      <a:lnTo>
                        <a:pt x="81" y="932"/>
                      </a:lnTo>
                      <a:lnTo>
                        <a:pt x="81" y="925"/>
                      </a:lnTo>
                      <a:lnTo>
                        <a:pt x="84" y="925"/>
                      </a:lnTo>
                      <a:lnTo>
                        <a:pt x="84" y="921"/>
                      </a:lnTo>
                      <a:lnTo>
                        <a:pt x="86" y="918"/>
                      </a:lnTo>
                      <a:lnTo>
                        <a:pt x="86" y="915"/>
                      </a:lnTo>
                      <a:lnTo>
                        <a:pt x="89" y="915"/>
                      </a:lnTo>
                      <a:lnTo>
                        <a:pt x="89" y="908"/>
                      </a:lnTo>
                      <a:lnTo>
                        <a:pt x="92" y="908"/>
                      </a:lnTo>
                      <a:lnTo>
                        <a:pt x="92" y="904"/>
                      </a:lnTo>
                      <a:lnTo>
                        <a:pt x="96" y="901"/>
                      </a:lnTo>
                      <a:lnTo>
                        <a:pt x="96" y="894"/>
                      </a:lnTo>
                      <a:lnTo>
                        <a:pt x="98" y="894"/>
                      </a:lnTo>
                      <a:lnTo>
                        <a:pt x="98" y="890"/>
                      </a:lnTo>
                      <a:lnTo>
                        <a:pt x="101" y="887"/>
                      </a:lnTo>
                      <a:lnTo>
                        <a:pt x="101" y="883"/>
                      </a:lnTo>
                      <a:lnTo>
                        <a:pt x="104" y="883"/>
                      </a:lnTo>
                      <a:lnTo>
                        <a:pt x="104" y="876"/>
                      </a:lnTo>
                      <a:lnTo>
                        <a:pt x="108" y="876"/>
                      </a:lnTo>
                      <a:lnTo>
                        <a:pt x="108" y="873"/>
                      </a:lnTo>
                      <a:lnTo>
                        <a:pt x="113" y="869"/>
                      </a:lnTo>
                      <a:lnTo>
                        <a:pt x="113" y="866"/>
                      </a:lnTo>
                      <a:lnTo>
                        <a:pt x="113" y="859"/>
                      </a:lnTo>
                      <a:lnTo>
                        <a:pt x="116" y="859"/>
                      </a:lnTo>
                      <a:lnTo>
                        <a:pt x="116" y="856"/>
                      </a:lnTo>
                      <a:lnTo>
                        <a:pt x="122" y="852"/>
                      </a:lnTo>
                      <a:lnTo>
                        <a:pt x="122" y="849"/>
                      </a:lnTo>
                      <a:lnTo>
                        <a:pt x="122" y="842"/>
                      </a:lnTo>
                      <a:lnTo>
                        <a:pt x="128" y="838"/>
                      </a:lnTo>
                      <a:lnTo>
                        <a:pt x="128" y="835"/>
                      </a:lnTo>
                      <a:lnTo>
                        <a:pt x="128" y="828"/>
                      </a:lnTo>
                      <a:lnTo>
                        <a:pt x="131" y="828"/>
                      </a:lnTo>
                      <a:lnTo>
                        <a:pt x="131" y="824"/>
                      </a:lnTo>
                      <a:lnTo>
                        <a:pt x="137" y="821"/>
                      </a:lnTo>
                      <a:lnTo>
                        <a:pt x="137" y="818"/>
                      </a:lnTo>
                      <a:lnTo>
                        <a:pt x="140" y="818"/>
                      </a:lnTo>
                      <a:lnTo>
                        <a:pt x="140" y="810"/>
                      </a:lnTo>
                      <a:lnTo>
                        <a:pt x="140" y="804"/>
                      </a:lnTo>
                      <a:lnTo>
                        <a:pt x="146" y="804"/>
                      </a:lnTo>
                      <a:lnTo>
                        <a:pt x="146" y="797"/>
                      </a:lnTo>
                      <a:lnTo>
                        <a:pt x="146" y="793"/>
                      </a:lnTo>
                      <a:lnTo>
                        <a:pt x="152" y="790"/>
                      </a:lnTo>
                      <a:lnTo>
                        <a:pt x="152" y="783"/>
                      </a:lnTo>
                      <a:lnTo>
                        <a:pt x="155" y="783"/>
                      </a:lnTo>
                      <a:lnTo>
                        <a:pt x="155" y="779"/>
                      </a:lnTo>
                      <a:lnTo>
                        <a:pt x="158" y="779"/>
                      </a:lnTo>
                      <a:lnTo>
                        <a:pt x="158" y="776"/>
                      </a:lnTo>
                      <a:lnTo>
                        <a:pt x="161" y="773"/>
                      </a:lnTo>
                      <a:lnTo>
                        <a:pt x="161" y="765"/>
                      </a:lnTo>
                      <a:lnTo>
                        <a:pt x="161" y="762"/>
                      </a:lnTo>
                      <a:lnTo>
                        <a:pt x="164" y="762"/>
                      </a:lnTo>
                      <a:lnTo>
                        <a:pt x="164" y="759"/>
                      </a:lnTo>
                      <a:lnTo>
                        <a:pt x="169" y="755"/>
                      </a:lnTo>
                      <a:lnTo>
                        <a:pt x="169" y="748"/>
                      </a:lnTo>
                      <a:lnTo>
                        <a:pt x="173" y="748"/>
                      </a:lnTo>
                      <a:lnTo>
                        <a:pt x="173" y="745"/>
                      </a:lnTo>
                      <a:lnTo>
                        <a:pt x="176" y="742"/>
                      </a:lnTo>
                      <a:lnTo>
                        <a:pt x="176" y="734"/>
                      </a:lnTo>
                      <a:lnTo>
                        <a:pt x="179" y="734"/>
                      </a:lnTo>
                      <a:lnTo>
                        <a:pt x="179" y="731"/>
                      </a:lnTo>
                      <a:lnTo>
                        <a:pt x="182" y="731"/>
                      </a:lnTo>
                      <a:lnTo>
                        <a:pt x="182" y="728"/>
                      </a:lnTo>
                      <a:lnTo>
                        <a:pt x="185" y="724"/>
                      </a:lnTo>
                      <a:lnTo>
                        <a:pt x="185" y="717"/>
                      </a:lnTo>
                      <a:lnTo>
                        <a:pt x="188" y="717"/>
                      </a:lnTo>
                      <a:lnTo>
                        <a:pt x="188" y="714"/>
                      </a:lnTo>
                      <a:lnTo>
                        <a:pt x="191" y="714"/>
                      </a:lnTo>
                      <a:lnTo>
                        <a:pt x="191" y="706"/>
                      </a:lnTo>
                      <a:lnTo>
                        <a:pt x="194" y="706"/>
                      </a:lnTo>
                      <a:lnTo>
                        <a:pt x="194" y="700"/>
                      </a:lnTo>
                      <a:lnTo>
                        <a:pt x="197" y="700"/>
                      </a:lnTo>
                      <a:lnTo>
                        <a:pt x="197" y="692"/>
                      </a:lnTo>
                      <a:lnTo>
                        <a:pt x="200" y="692"/>
                      </a:lnTo>
                      <a:lnTo>
                        <a:pt x="200" y="689"/>
                      </a:lnTo>
                      <a:lnTo>
                        <a:pt x="203" y="689"/>
                      </a:lnTo>
                      <a:lnTo>
                        <a:pt x="203" y="683"/>
                      </a:lnTo>
                      <a:lnTo>
                        <a:pt x="206" y="683"/>
                      </a:lnTo>
                      <a:lnTo>
                        <a:pt x="206" y="675"/>
                      </a:lnTo>
                      <a:lnTo>
                        <a:pt x="208" y="675"/>
                      </a:lnTo>
                      <a:lnTo>
                        <a:pt x="208" y="669"/>
                      </a:lnTo>
                      <a:lnTo>
                        <a:pt x="212" y="669"/>
                      </a:lnTo>
                      <a:lnTo>
                        <a:pt x="212" y="665"/>
                      </a:lnTo>
                      <a:lnTo>
                        <a:pt x="215" y="665"/>
                      </a:lnTo>
                      <a:lnTo>
                        <a:pt x="215" y="658"/>
                      </a:lnTo>
                      <a:lnTo>
                        <a:pt x="218" y="655"/>
                      </a:lnTo>
                      <a:lnTo>
                        <a:pt x="218" y="652"/>
                      </a:lnTo>
                      <a:lnTo>
                        <a:pt x="220" y="652"/>
                      </a:lnTo>
                      <a:lnTo>
                        <a:pt x="220" y="644"/>
                      </a:lnTo>
                      <a:lnTo>
                        <a:pt x="224" y="644"/>
                      </a:lnTo>
                      <a:lnTo>
                        <a:pt x="224" y="638"/>
                      </a:lnTo>
                      <a:lnTo>
                        <a:pt x="227" y="638"/>
                      </a:lnTo>
                      <a:lnTo>
                        <a:pt x="227" y="633"/>
                      </a:lnTo>
                      <a:lnTo>
                        <a:pt x="230" y="633"/>
                      </a:lnTo>
                      <a:lnTo>
                        <a:pt x="230" y="627"/>
                      </a:lnTo>
                      <a:lnTo>
                        <a:pt x="235" y="624"/>
                      </a:lnTo>
                      <a:lnTo>
                        <a:pt x="235" y="620"/>
                      </a:lnTo>
                      <a:lnTo>
                        <a:pt x="235" y="616"/>
                      </a:lnTo>
                      <a:lnTo>
                        <a:pt x="239" y="616"/>
                      </a:lnTo>
                      <a:lnTo>
                        <a:pt x="239" y="610"/>
                      </a:lnTo>
                      <a:lnTo>
                        <a:pt x="242" y="607"/>
                      </a:lnTo>
                      <a:lnTo>
                        <a:pt x="242" y="602"/>
                      </a:lnTo>
                      <a:lnTo>
                        <a:pt x="244" y="602"/>
                      </a:lnTo>
                      <a:lnTo>
                        <a:pt x="244" y="596"/>
                      </a:lnTo>
                      <a:lnTo>
                        <a:pt x="251" y="596"/>
                      </a:lnTo>
                      <a:lnTo>
                        <a:pt x="251" y="588"/>
                      </a:lnTo>
                      <a:lnTo>
                        <a:pt x="251" y="585"/>
                      </a:lnTo>
                      <a:lnTo>
                        <a:pt x="254" y="585"/>
                      </a:lnTo>
                      <a:lnTo>
                        <a:pt x="254" y="579"/>
                      </a:lnTo>
                      <a:lnTo>
                        <a:pt x="259" y="574"/>
                      </a:lnTo>
                      <a:lnTo>
                        <a:pt x="259" y="571"/>
                      </a:lnTo>
                      <a:lnTo>
                        <a:pt x="259" y="565"/>
                      </a:lnTo>
                      <a:lnTo>
                        <a:pt x="263" y="565"/>
                      </a:lnTo>
                      <a:lnTo>
                        <a:pt x="263" y="562"/>
                      </a:lnTo>
                      <a:lnTo>
                        <a:pt x="268" y="557"/>
                      </a:lnTo>
                      <a:lnTo>
                        <a:pt x="268" y="551"/>
                      </a:lnTo>
                      <a:lnTo>
                        <a:pt x="268" y="548"/>
                      </a:lnTo>
                      <a:lnTo>
                        <a:pt x="274" y="548"/>
                      </a:lnTo>
                      <a:lnTo>
                        <a:pt x="274" y="540"/>
                      </a:lnTo>
                      <a:lnTo>
                        <a:pt x="278" y="540"/>
                      </a:lnTo>
                      <a:lnTo>
                        <a:pt x="278" y="534"/>
                      </a:lnTo>
                      <a:lnTo>
                        <a:pt x="280" y="534"/>
                      </a:lnTo>
                      <a:lnTo>
                        <a:pt x="280" y="531"/>
                      </a:lnTo>
                      <a:lnTo>
                        <a:pt x="283" y="526"/>
                      </a:lnTo>
                      <a:lnTo>
                        <a:pt x="283" y="523"/>
                      </a:lnTo>
                      <a:lnTo>
                        <a:pt x="283" y="517"/>
                      </a:lnTo>
                      <a:lnTo>
                        <a:pt x="286" y="517"/>
                      </a:lnTo>
                      <a:lnTo>
                        <a:pt x="286" y="512"/>
                      </a:lnTo>
                      <a:lnTo>
                        <a:pt x="292" y="509"/>
                      </a:lnTo>
                      <a:lnTo>
                        <a:pt x="292" y="506"/>
                      </a:lnTo>
                      <a:lnTo>
                        <a:pt x="295" y="506"/>
                      </a:lnTo>
                      <a:lnTo>
                        <a:pt x="295" y="498"/>
                      </a:lnTo>
                      <a:lnTo>
                        <a:pt x="298" y="495"/>
                      </a:lnTo>
                      <a:lnTo>
                        <a:pt x="298" y="492"/>
                      </a:lnTo>
                      <a:lnTo>
                        <a:pt x="302" y="492"/>
                      </a:lnTo>
                      <a:lnTo>
                        <a:pt x="302" y="485"/>
                      </a:lnTo>
                      <a:lnTo>
                        <a:pt x="302" y="481"/>
                      </a:lnTo>
                      <a:lnTo>
                        <a:pt x="307" y="478"/>
                      </a:lnTo>
                      <a:lnTo>
                        <a:pt x="307" y="475"/>
                      </a:lnTo>
                      <a:lnTo>
                        <a:pt x="310" y="475"/>
                      </a:lnTo>
                      <a:lnTo>
                        <a:pt x="310" y="467"/>
                      </a:lnTo>
                      <a:lnTo>
                        <a:pt x="313" y="467"/>
                      </a:lnTo>
                      <a:lnTo>
                        <a:pt x="313" y="461"/>
                      </a:lnTo>
                      <a:lnTo>
                        <a:pt x="316" y="461"/>
                      </a:lnTo>
                      <a:lnTo>
                        <a:pt x="316" y="458"/>
                      </a:lnTo>
                      <a:lnTo>
                        <a:pt x="319" y="458"/>
                      </a:lnTo>
                      <a:lnTo>
                        <a:pt x="319" y="450"/>
                      </a:lnTo>
                      <a:lnTo>
                        <a:pt x="322" y="447"/>
                      </a:lnTo>
                      <a:lnTo>
                        <a:pt x="322" y="444"/>
                      </a:lnTo>
                      <a:lnTo>
                        <a:pt x="325" y="444"/>
                      </a:lnTo>
                      <a:lnTo>
                        <a:pt x="325" y="436"/>
                      </a:lnTo>
                      <a:lnTo>
                        <a:pt x="328" y="436"/>
                      </a:lnTo>
                      <a:lnTo>
                        <a:pt x="328" y="433"/>
                      </a:lnTo>
                      <a:lnTo>
                        <a:pt x="331" y="430"/>
                      </a:lnTo>
                      <a:lnTo>
                        <a:pt x="331" y="422"/>
                      </a:lnTo>
                      <a:lnTo>
                        <a:pt x="334" y="422"/>
                      </a:lnTo>
                      <a:lnTo>
                        <a:pt x="334" y="419"/>
                      </a:lnTo>
                      <a:lnTo>
                        <a:pt x="337" y="419"/>
                      </a:lnTo>
                      <a:lnTo>
                        <a:pt x="337" y="413"/>
                      </a:lnTo>
                      <a:lnTo>
                        <a:pt x="340" y="413"/>
                      </a:lnTo>
                      <a:lnTo>
                        <a:pt x="340" y="405"/>
                      </a:lnTo>
                      <a:lnTo>
                        <a:pt x="343" y="405"/>
                      </a:lnTo>
                      <a:lnTo>
                        <a:pt x="343" y="402"/>
                      </a:lnTo>
                      <a:lnTo>
                        <a:pt x="346" y="399"/>
                      </a:lnTo>
                      <a:lnTo>
                        <a:pt x="346" y="391"/>
                      </a:lnTo>
                      <a:lnTo>
                        <a:pt x="349" y="391"/>
                      </a:lnTo>
                      <a:lnTo>
                        <a:pt x="349" y="388"/>
                      </a:lnTo>
                      <a:lnTo>
                        <a:pt x="351" y="388"/>
                      </a:lnTo>
                      <a:lnTo>
                        <a:pt x="351" y="385"/>
                      </a:lnTo>
                      <a:lnTo>
                        <a:pt x="358" y="381"/>
                      </a:lnTo>
                      <a:lnTo>
                        <a:pt x="358" y="374"/>
                      </a:lnTo>
                      <a:lnTo>
                        <a:pt x="358" y="371"/>
                      </a:lnTo>
                      <a:lnTo>
                        <a:pt x="361" y="371"/>
                      </a:lnTo>
                      <a:lnTo>
                        <a:pt x="361" y="363"/>
                      </a:lnTo>
                      <a:lnTo>
                        <a:pt x="364" y="363"/>
                      </a:lnTo>
                      <a:lnTo>
                        <a:pt x="364" y="357"/>
                      </a:lnTo>
                      <a:lnTo>
                        <a:pt x="367" y="357"/>
                      </a:lnTo>
                      <a:lnTo>
                        <a:pt x="367" y="350"/>
                      </a:lnTo>
                      <a:lnTo>
                        <a:pt x="373" y="350"/>
                      </a:lnTo>
                      <a:lnTo>
                        <a:pt x="373" y="343"/>
                      </a:lnTo>
                      <a:lnTo>
                        <a:pt x="373" y="340"/>
                      </a:lnTo>
                      <a:lnTo>
                        <a:pt x="376" y="340"/>
                      </a:lnTo>
                      <a:lnTo>
                        <a:pt x="376" y="332"/>
                      </a:lnTo>
                      <a:lnTo>
                        <a:pt x="379" y="332"/>
                      </a:lnTo>
                      <a:lnTo>
                        <a:pt x="379" y="326"/>
                      </a:lnTo>
                      <a:lnTo>
                        <a:pt x="382" y="326"/>
                      </a:lnTo>
                      <a:lnTo>
                        <a:pt x="382" y="322"/>
                      </a:lnTo>
                      <a:lnTo>
                        <a:pt x="385" y="322"/>
                      </a:lnTo>
                      <a:lnTo>
                        <a:pt x="385" y="315"/>
                      </a:lnTo>
                      <a:lnTo>
                        <a:pt x="390" y="312"/>
                      </a:lnTo>
                      <a:lnTo>
                        <a:pt x="390" y="308"/>
                      </a:lnTo>
                      <a:lnTo>
                        <a:pt x="390" y="301"/>
                      </a:lnTo>
                      <a:lnTo>
                        <a:pt x="397" y="298"/>
                      </a:lnTo>
                      <a:lnTo>
                        <a:pt x="397" y="295"/>
                      </a:lnTo>
                      <a:lnTo>
                        <a:pt x="397" y="291"/>
                      </a:lnTo>
                      <a:lnTo>
                        <a:pt x="400" y="291"/>
                      </a:lnTo>
                      <a:lnTo>
                        <a:pt x="400" y="284"/>
                      </a:lnTo>
                      <a:lnTo>
                        <a:pt x="406" y="281"/>
                      </a:lnTo>
                      <a:lnTo>
                        <a:pt x="406" y="277"/>
                      </a:lnTo>
                      <a:lnTo>
                        <a:pt x="406" y="274"/>
                      </a:lnTo>
                      <a:lnTo>
                        <a:pt x="409" y="274"/>
                      </a:lnTo>
                      <a:lnTo>
                        <a:pt x="409" y="267"/>
                      </a:lnTo>
                      <a:lnTo>
                        <a:pt x="414" y="263"/>
                      </a:lnTo>
                      <a:lnTo>
                        <a:pt x="414" y="260"/>
                      </a:lnTo>
                      <a:lnTo>
                        <a:pt x="418" y="260"/>
                      </a:lnTo>
                      <a:lnTo>
                        <a:pt x="418" y="253"/>
                      </a:lnTo>
                      <a:lnTo>
                        <a:pt x="421" y="253"/>
                      </a:lnTo>
                      <a:lnTo>
                        <a:pt x="421" y="246"/>
                      </a:lnTo>
                      <a:lnTo>
                        <a:pt x="424" y="246"/>
                      </a:lnTo>
                      <a:lnTo>
                        <a:pt x="424" y="242"/>
                      </a:lnTo>
                      <a:lnTo>
                        <a:pt x="424" y="236"/>
                      </a:lnTo>
                      <a:lnTo>
                        <a:pt x="429" y="232"/>
                      </a:lnTo>
                      <a:lnTo>
                        <a:pt x="429" y="229"/>
                      </a:lnTo>
                      <a:lnTo>
                        <a:pt x="433" y="229"/>
                      </a:lnTo>
                      <a:lnTo>
                        <a:pt x="433" y="222"/>
                      </a:lnTo>
                      <a:lnTo>
                        <a:pt x="436" y="222"/>
                      </a:lnTo>
                      <a:lnTo>
                        <a:pt x="436" y="218"/>
                      </a:lnTo>
                      <a:lnTo>
                        <a:pt x="438" y="215"/>
                      </a:lnTo>
                      <a:lnTo>
                        <a:pt x="438" y="208"/>
                      </a:lnTo>
                      <a:lnTo>
                        <a:pt x="438" y="204"/>
                      </a:lnTo>
                      <a:lnTo>
                        <a:pt x="445" y="204"/>
                      </a:lnTo>
                      <a:lnTo>
                        <a:pt x="445" y="197"/>
                      </a:lnTo>
                      <a:lnTo>
                        <a:pt x="448" y="197"/>
                      </a:lnTo>
                      <a:lnTo>
                        <a:pt x="448" y="190"/>
                      </a:lnTo>
                      <a:lnTo>
                        <a:pt x="450" y="190"/>
                      </a:lnTo>
                      <a:lnTo>
                        <a:pt x="450" y="187"/>
                      </a:lnTo>
                      <a:lnTo>
                        <a:pt x="453" y="184"/>
                      </a:lnTo>
                      <a:lnTo>
                        <a:pt x="453" y="180"/>
                      </a:lnTo>
                      <a:lnTo>
                        <a:pt x="456" y="180"/>
                      </a:lnTo>
                      <a:lnTo>
                        <a:pt x="456" y="173"/>
                      </a:lnTo>
                      <a:lnTo>
                        <a:pt x="456" y="170"/>
                      </a:lnTo>
                      <a:lnTo>
                        <a:pt x="462" y="166"/>
                      </a:lnTo>
                      <a:lnTo>
                        <a:pt x="462" y="159"/>
                      </a:lnTo>
                      <a:lnTo>
                        <a:pt x="465" y="159"/>
                      </a:lnTo>
                      <a:lnTo>
                        <a:pt x="465" y="156"/>
                      </a:lnTo>
                      <a:lnTo>
                        <a:pt x="468" y="152"/>
                      </a:lnTo>
                      <a:lnTo>
                        <a:pt x="468" y="149"/>
                      </a:lnTo>
                      <a:lnTo>
                        <a:pt x="472" y="149"/>
                      </a:lnTo>
                      <a:lnTo>
                        <a:pt x="472" y="142"/>
                      </a:lnTo>
                      <a:lnTo>
                        <a:pt x="474" y="142"/>
                      </a:lnTo>
                      <a:lnTo>
                        <a:pt x="474" y="139"/>
                      </a:lnTo>
                      <a:lnTo>
                        <a:pt x="477" y="135"/>
                      </a:lnTo>
                      <a:lnTo>
                        <a:pt x="477" y="131"/>
                      </a:lnTo>
                      <a:lnTo>
                        <a:pt x="480" y="131"/>
                      </a:lnTo>
                      <a:lnTo>
                        <a:pt x="480" y="125"/>
                      </a:lnTo>
                      <a:lnTo>
                        <a:pt x="484" y="125"/>
                      </a:lnTo>
                      <a:lnTo>
                        <a:pt x="484" y="118"/>
                      </a:lnTo>
                      <a:lnTo>
                        <a:pt x="486" y="118"/>
                      </a:lnTo>
                      <a:lnTo>
                        <a:pt x="486" y="114"/>
                      </a:lnTo>
                      <a:lnTo>
                        <a:pt x="489" y="114"/>
                      </a:lnTo>
                      <a:lnTo>
                        <a:pt x="489" y="107"/>
                      </a:lnTo>
                      <a:lnTo>
                        <a:pt x="495" y="104"/>
                      </a:lnTo>
                      <a:lnTo>
                        <a:pt x="495" y="100"/>
                      </a:lnTo>
                      <a:lnTo>
                        <a:pt x="495" y="94"/>
                      </a:lnTo>
                      <a:lnTo>
                        <a:pt x="498" y="94"/>
                      </a:lnTo>
                      <a:lnTo>
                        <a:pt x="498" y="90"/>
                      </a:lnTo>
                      <a:lnTo>
                        <a:pt x="501" y="86"/>
                      </a:lnTo>
                      <a:lnTo>
                        <a:pt x="501" y="80"/>
                      </a:lnTo>
                      <a:lnTo>
                        <a:pt x="504" y="80"/>
                      </a:lnTo>
                      <a:lnTo>
                        <a:pt x="504" y="76"/>
                      </a:lnTo>
                      <a:lnTo>
                        <a:pt x="507" y="76"/>
                      </a:lnTo>
                      <a:lnTo>
                        <a:pt x="507" y="69"/>
                      </a:lnTo>
                      <a:lnTo>
                        <a:pt x="513" y="69"/>
                      </a:lnTo>
                      <a:lnTo>
                        <a:pt x="513" y="62"/>
                      </a:lnTo>
                      <a:lnTo>
                        <a:pt x="513" y="59"/>
                      </a:lnTo>
                      <a:lnTo>
                        <a:pt x="516" y="55"/>
                      </a:lnTo>
                      <a:lnTo>
                        <a:pt x="516" y="49"/>
                      </a:lnTo>
                      <a:lnTo>
                        <a:pt x="519" y="49"/>
                      </a:lnTo>
                      <a:lnTo>
                        <a:pt x="519" y="45"/>
                      </a:lnTo>
                      <a:lnTo>
                        <a:pt x="522" y="45"/>
                      </a:lnTo>
                      <a:lnTo>
                        <a:pt x="522" y="41"/>
                      </a:lnTo>
                      <a:lnTo>
                        <a:pt x="528" y="38"/>
                      </a:lnTo>
                      <a:lnTo>
                        <a:pt x="528" y="31"/>
                      </a:lnTo>
                      <a:lnTo>
                        <a:pt x="528" y="27"/>
                      </a:lnTo>
                      <a:lnTo>
                        <a:pt x="531" y="27"/>
                      </a:lnTo>
                      <a:lnTo>
                        <a:pt x="531" y="24"/>
                      </a:lnTo>
                      <a:lnTo>
                        <a:pt x="533" y="21"/>
                      </a:lnTo>
                      <a:lnTo>
                        <a:pt x="533" y="13"/>
                      </a:lnTo>
                      <a:lnTo>
                        <a:pt x="537" y="13"/>
                      </a:lnTo>
                      <a:lnTo>
                        <a:pt x="537" y="10"/>
                      </a:lnTo>
                      <a:lnTo>
                        <a:pt x="543" y="7"/>
                      </a:lnTo>
                      <a:lnTo>
                        <a:pt x="543" y="0"/>
                      </a:lnTo>
                      <a:lnTo>
                        <a:pt x="546" y="0"/>
                      </a:lnTo>
                      <a:lnTo>
                        <a:pt x="546" y="7"/>
                      </a:lnTo>
                      <a:lnTo>
                        <a:pt x="543" y="7"/>
                      </a:lnTo>
                      <a:lnTo>
                        <a:pt x="543" y="18"/>
                      </a:lnTo>
                      <a:lnTo>
                        <a:pt x="540" y="18"/>
                      </a:lnTo>
                      <a:lnTo>
                        <a:pt x="540" y="27"/>
                      </a:lnTo>
                      <a:lnTo>
                        <a:pt x="537" y="27"/>
                      </a:lnTo>
                      <a:lnTo>
                        <a:pt x="533" y="45"/>
                      </a:lnTo>
                      <a:lnTo>
                        <a:pt x="533" y="55"/>
                      </a:lnTo>
                      <a:lnTo>
                        <a:pt x="531" y="55"/>
                      </a:lnTo>
                      <a:lnTo>
                        <a:pt x="531" y="69"/>
                      </a:lnTo>
                      <a:lnTo>
                        <a:pt x="528" y="69"/>
                      </a:lnTo>
                      <a:lnTo>
                        <a:pt x="528" y="83"/>
                      </a:lnTo>
                      <a:lnTo>
                        <a:pt x="525" y="107"/>
                      </a:lnTo>
                      <a:lnTo>
                        <a:pt x="522" y="107"/>
                      </a:lnTo>
                      <a:lnTo>
                        <a:pt x="522" y="118"/>
                      </a:lnTo>
                      <a:lnTo>
                        <a:pt x="519" y="118"/>
                      </a:lnTo>
                      <a:lnTo>
                        <a:pt x="516" y="139"/>
                      </a:lnTo>
                      <a:lnTo>
                        <a:pt x="516" y="152"/>
                      </a:lnTo>
                      <a:lnTo>
                        <a:pt x="513" y="152"/>
                      </a:lnTo>
                      <a:lnTo>
                        <a:pt x="513" y="173"/>
                      </a:lnTo>
                      <a:lnTo>
                        <a:pt x="510" y="173"/>
                      </a:lnTo>
                      <a:lnTo>
                        <a:pt x="510" y="184"/>
                      </a:lnTo>
                      <a:lnTo>
                        <a:pt x="507" y="184"/>
                      </a:lnTo>
                      <a:lnTo>
                        <a:pt x="507" y="194"/>
                      </a:lnTo>
                      <a:lnTo>
                        <a:pt x="504" y="194"/>
                      </a:lnTo>
                      <a:lnTo>
                        <a:pt x="504" y="215"/>
                      </a:lnTo>
                      <a:lnTo>
                        <a:pt x="501" y="215"/>
                      </a:lnTo>
                      <a:lnTo>
                        <a:pt x="501" y="229"/>
                      </a:lnTo>
                      <a:lnTo>
                        <a:pt x="498" y="260"/>
                      </a:lnTo>
                      <a:lnTo>
                        <a:pt x="495" y="260"/>
                      </a:lnTo>
                      <a:lnTo>
                        <a:pt x="495" y="274"/>
                      </a:lnTo>
                      <a:lnTo>
                        <a:pt x="495" y="284"/>
                      </a:lnTo>
                      <a:lnTo>
                        <a:pt x="492" y="284"/>
                      </a:lnTo>
                      <a:lnTo>
                        <a:pt x="489" y="312"/>
                      </a:lnTo>
                      <a:lnTo>
                        <a:pt x="486" y="312"/>
                      </a:lnTo>
                      <a:lnTo>
                        <a:pt x="486" y="326"/>
                      </a:lnTo>
                      <a:lnTo>
                        <a:pt x="484" y="326"/>
                      </a:lnTo>
                      <a:lnTo>
                        <a:pt x="484" y="340"/>
                      </a:lnTo>
                      <a:lnTo>
                        <a:pt x="484" y="363"/>
                      </a:lnTo>
                      <a:lnTo>
                        <a:pt x="480" y="363"/>
                      </a:lnTo>
                      <a:lnTo>
                        <a:pt x="480" y="385"/>
                      </a:lnTo>
                      <a:lnTo>
                        <a:pt x="477" y="385"/>
                      </a:lnTo>
                      <a:lnTo>
                        <a:pt x="477" y="402"/>
                      </a:lnTo>
                      <a:lnTo>
                        <a:pt x="474" y="436"/>
                      </a:lnTo>
                      <a:lnTo>
                        <a:pt x="472" y="436"/>
                      </a:lnTo>
                      <a:lnTo>
                        <a:pt x="468" y="467"/>
                      </a:lnTo>
                      <a:lnTo>
                        <a:pt x="468" y="481"/>
                      </a:lnTo>
                      <a:lnTo>
                        <a:pt x="465" y="481"/>
                      </a:lnTo>
                      <a:lnTo>
                        <a:pt x="465" y="517"/>
                      </a:lnTo>
                      <a:lnTo>
                        <a:pt x="462" y="517"/>
                      </a:lnTo>
                      <a:lnTo>
                        <a:pt x="462" y="543"/>
                      </a:lnTo>
                      <a:lnTo>
                        <a:pt x="460" y="543"/>
                      </a:lnTo>
                      <a:lnTo>
                        <a:pt x="456" y="585"/>
                      </a:lnTo>
                      <a:lnTo>
                        <a:pt x="453" y="630"/>
                      </a:lnTo>
                      <a:lnTo>
                        <a:pt x="450" y="630"/>
                      </a:lnTo>
                      <a:lnTo>
                        <a:pt x="450" y="652"/>
                      </a:lnTo>
                      <a:lnTo>
                        <a:pt x="450" y="655"/>
                      </a:lnTo>
                      <a:lnTo>
                        <a:pt x="448" y="655"/>
                      </a:lnTo>
                      <a:lnTo>
                        <a:pt x="448" y="661"/>
                      </a:lnTo>
                      <a:lnTo>
                        <a:pt x="445" y="661"/>
                      </a:lnTo>
                      <a:lnTo>
                        <a:pt x="445" y="665"/>
                      </a:lnTo>
                      <a:lnTo>
                        <a:pt x="438" y="669"/>
                      </a:lnTo>
                      <a:lnTo>
                        <a:pt x="438" y="675"/>
                      </a:lnTo>
                      <a:lnTo>
                        <a:pt x="438" y="679"/>
                      </a:lnTo>
                      <a:lnTo>
                        <a:pt x="436" y="679"/>
                      </a:lnTo>
                      <a:lnTo>
                        <a:pt x="436" y="686"/>
                      </a:lnTo>
                      <a:lnTo>
                        <a:pt x="433" y="689"/>
                      </a:lnTo>
                      <a:lnTo>
                        <a:pt x="433" y="692"/>
                      </a:lnTo>
                      <a:lnTo>
                        <a:pt x="429" y="692"/>
                      </a:lnTo>
                      <a:lnTo>
                        <a:pt x="429" y="697"/>
                      </a:lnTo>
                      <a:lnTo>
                        <a:pt x="424" y="700"/>
                      </a:lnTo>
                      <a:lnTo>
                        <a:pt x="424" y="706"/>
                      </a:lnTo>
                      <a:lnTo>
                        <a:pt x="424" y="710"/>
                      </a:lnTo>
                      <a:lnTo>
                        <a:pt x="421" y="710"/>
                      </a:lnTo>
                      <a:lnTo>
                        <a:pt x="421" y="714"/>
                      </a:lnTo>
                      <a:lnTo>
                        <a:pt x="418" y="717"/>
                      </a:lnTo>
                      <a:lnTo>
                        <a:pt x="418" y="724"/>
                      </a:lnTo>
                      <a:lnTo>
                        <a:pt x="414" y="724"/>
                      </a:lnTo>
                      <a:lnTo>
                        <a:pt x="414" y="728"/>
                      </a:lnTo>
                      <a:lnTo>
                        <a:pt x="412" y="728"/>
                      </a:lnTo>
                      <a:lnTo>
                        <a:pt x="412" y="734"/>
                      </a:lnTo>
                      <a:lnTo>
                        <a:pt x="406" y="734"/>
                      </a:lnTo>
                      <a:lnTo>
                        <a:pt x="406" y="742"/>
                      </a:lnTo>
                      <a:lnTo>
                        <a:pt x="406" y="745"/>
                      </a:lnTo>
                      <a:lnTo>
                        <a:pt x="402" y="745"/>
                      </a:lnTo>
                      <a:lnTo>
                        <a:pt x="402" y="751"/>
                      </a:lnTo>
                      <a:lnTo>
                        <a:pt x="397" y="755"/>
                      </a:lnTo>
                      <a:lnTo>
                        <a:pt x="397" y="759"/>
                      </a:lnTo>
                      <a:lnTo>
                        <a:pt x="397" y="765"/>
                      </a:lnTo>
                      <a:lnTo>
                        <a:pt x="390" y="765"/>
                      </a:lnTo>
                      <a:lnTo>
                        <a:pt x="390" y="773"/>
                      </a:lnTo>
                      <a:lnTo>
                        <a:pt x="390" y="779"/>
                      </a:lnTo>
                      <a:lnTo>
                        <a:pt x="388" y="779"/>
                      </a:lnTo>
                      <a:lnTo>
                        <a:pt x="388" y="783"/>
                      </a:lnTo>
                      <a:lnTo>
                        <a:pt x="382" y="783"/>
                      </a:lnTo>
                      <a:lnTo>
                        <a:pt x="382" y="790"/>
                      </a:lnTo>
                      <a:lnTo>
                        <a:pt x="379" y="790"/>
                      </a:lnTo>
                      <a:lnTo>
                        <a:pt x="379" y="797"/>
                      </a:lnTo>
                      <a:lnTo>
                        <a:pt x="379" y="800"/>
                      </a:lnTo>
                      <a:lnTo>
                        <a:pt x="373" y="804"/>
                      </a:lnTo>
                      <a:lnTo>
                        <a:pt x="373" y="807"/>
                      </a:lnTo>
                      <a:lnTo>
                        <a:pt x="373" y="814"/>
                      </a:lnTo>
                      <a:lnTo>
                        <a:pt x="367" y="818"/>
                      </a:lnTo>
                      <a:lnTo>
                        <a:pt x="367" y="821"/>
                      </a:lnTo>
                      <a:lnTo>
                        <a:pt x="364" y="821"/>
                      </a:lnTo>
                      <a:lnTo>
                        <a:pt x="364" y="828"/>
                      </a:lnTo>
                      <a:lnTo>
                        <a:pt x="361" y="828"/>
                      </a:lnTo>
                      <a:lnTo>
                        <a:pt x="361" y="832"/>
                      </a:lnTo>
                      <a:lnTo>
                        <a:pt x="358" y="835"/>
                      </a:lnTo>
                      <a:lnTo>
                        <a:pt x="358" y="838"/>
                      </a:lnTo>
                      <a:lnTo>
                        <a:pt x="358" y="845"/>
                      </a:lnTo>
                      <a:lnTo>
                        <a:pt x="355" y="845"/>
                      </a:lnTo>
                      <a:lnTo>
                        <a:pt x="355" y="849"/>
                      </a:lnTo>
                      <a:lnTo>
                        <a:pt x="349" y="852"/>
                      </a:lnTo>
                      <a:lnTo>
                        <a:pt x="349" y="856"/>
                      </a:lnTo>
                      <a:lnTo>
                        <a:pt x="346" y="856"/>
                      </a:lnTo>
                      <a:lnTo>
                        <a:pt x="346" y="863"/>
                      </a:lnTo>
                      <a:lnTo>
                        <a:pt x="343" y="866"/>
                      </a:lnTo>
                      <a:lnTo>
                        <a:pt x="343" y="869"/>
                      </a:lnTo>
                      <a:lnTo>
                        <a:pt x="340" y="869"/>
                      </a:lnTo>
                      <a:lnTo>
                        <a:pt x="340" y="873"/>
                      </a:lnTo>
                      <a:lnTo>
                        <a:pt x="337" y="873"/>
                      </a:lnTo>
                      <a:lnTo>
                        <a:pt x="337" y="880"/>
                      </a:lnTo>
                      <a:lnTo>
                        <a:pt x="334" y="883"/>
                      </a:lnTo>
                      <a:lnTo>
                        <a:pt x="334" y="887"/>
                      </a:lnTo>
                      <a:lnTo>
                        <a:pt x="331" y="887"/>
                      </a:lnTo>
                      <a:lnTo>
                        <a:pt x="331" y="894"/>
                      </a:lnTo>
                      <a:lnTo>
                        <a:pt x="328" y="894"/>
                      </a:lnTo>
                      <a:lnTo>
                        <a:pt x="328" y="897"/>
                      </a:lnTo>
                      <a:lnTo>
                        <a:pt x="325" y="901"/>
                      </a:lnTo>
                      <a:lnTo>
                        <a:pt x="325" y="908"/>
                      </a:lnTo>
                      <a:lnTo>
                        <a:pt x="322" y="908"/>
                      </a:lnTo>
                      <a:lnTo>
                        <a:pt x="322" y="911"/>
                      </a:lnTo>
                      <a:lnTo>
                        <a:pt x="319" y="911"/>
                      </a:lnTo>
                      <a:lnTo>
                        <a:pt x="319" y="918"/>
                      </a:lnTo>
                      <a:lnTo>
                        <a:pt x="316" y="918"/>
                      </a:lnTo>
                      <a:lnTo>
                        <a:pt x="316" y="925"/>
                      </a:lnTo>
                      <a:lnTo>
                        <a:pt x="313" y="925"/>
                      </a:lnTo>
                      <a:lnTo>
                        <a:pt x="313" y="928"/>
                      </a:lnTo>
                      <a:lnTo>
                        <a:pt x="310" y="932"/>
                      </a:lnTo>
                      <a:lnTo>
                        <a:pt x="310" y="939"/>
                      </a:lnTo>
                      <a:lnTo>
                        <a:pt x="307" y="939"/>
                      </a:lnTo>
                      <a:lnTo>
                        <a:pt x="307" y="942"/>
                      </a:lnTo>
                      <a:lnTo>
                        <a:pt x="304" y="942"/>
                      </a:lnTo>
                      <a:lnTo>
                        <a:pt x="304" y="946"/>
                      </a:lnTo>
                      <a:lnTo>
                        <a:pt x="302" y="949"/>
                      </a:lnTo>
                      <a:lnTo>
                        <a:pt x="302" y="956"/>
                      </a:lnTo>
                      <a:lnTo>
                        <a:pt x="298" y="956"/>
                      </a:lnTo>
                      <a:lnTo>
                        <a:pt x="298" y="960"/>
                      </a:lnTo>
                      <a:lnTo>
                        <a:pt x="295" y="960"/>
                      </a:lnTo>
                      <a:lnTo>
                        <a:pt x="295" y="963"/>
                      </a:lnTo>
                      <a:lnTo>
                        <a:pt x="292" y="966"/>
                      </a:lnTo>
                      <a:lnTo>
                        <a:pt x="292" y="974"/>
                      </a:lnTo>
                      <a:lnTo>
                        <a:pt x="290" y="974"/>
                      </a:lnTo>
                      <a:lnTo>
                        <a:pt x="290" y="977"/>
                      </a:lnTo>
                      <a:lnTo>
                        <a:pt x="283" y="980"/>
                      </a:lnTo>
                      <a:lnTo>
                        <a:pt x="283" y="987"/>
                      </a:lnTo>
                      <a:lnTo>
                        <a:pt x="283" y="991"/>
                      </a:lnTo>
                      <a:lnTo>
                        <a:pt x="280" y="991"/>
                      </a:lnTo>
                      <a:lnTo>
                        <a:pt x="280" y="998"/>
                      </a:lnTo>
                      <a:lnTo>
                        <a:pt x="278" y="998"/>
                      </a:lnTo>
                      <a:lnTo>
                        <a:pt x="278" y="1005"/>
                      </a:lnTo>
                      <a:lnTo>
                        <a:pt x="274" y="1005"/>
                      </a:lnTo>
                      <a:lnTo>
                        <a:pt x="274" y="1011"/>
                      </a:lnTo>
                      <a:lnTo>
                        <a:pt x="271" y="1011"/>
                      </a:lnTo>
                      <a:lnTo>
                        <a:pt x="271" y="1015"/>
                      </a:lnTo>
                      <a:lnTo>
                        <a:pt x="268" y="1015"/>
                      </a:lnTo>
                      <a:lnTo>
                        <a:pt x="268" y="1022"/>
                      </a:lnTo>
                      <a:lnTo>
                        <a:pt x="266" y="1022"/>
                      </a:lnTo>
                      <a:lnTo>
                        <a:pt x="266" y="1029"/>
                      </a:lnTo>
                      <a:lnTo>
                        <a:pt x="259" y="1029"/>
                      </a:lnTo>
                      <a:lnTo>
                        <a:pt x="259" y="1036"/>
                      </a:lnTo>
                      <a:lnTo>
                        <a:pt x="259" y="1039"/>
                      </a:lnTo>
                      <a:lnTo>
                        <a:pt x="256" y="1039"/>
                      </a:lnTo>
                      <a:lnTo>
                        <a:pt x="256" y="1046"/>
                      </a:lnTo>
                      <a:lnTo>
                        <a:pt x="251" y="1050"/>
                      </a:lnTo>
                      <a:lnTo>
                        <a:pt x="251" y="1053"/>
                      </a:lnTo>
                      <a:lnTo>
                        <a:pt x="251" y="1056"/>
                      </a:lnTo>
                      <a:lnTo>
                        <a:pt x="247" y="1056"/>
                      </a:lnTo>
                      <a:lnTo>
                        <a:pt x="247" y="1064"/>
                      </a:lnTo>
                      <a:lnTo>
                        <a:pt x="242" y="1067"/>
                      </a:lnTo>
                      <a:lnTo>
                        <a:pt x="242" y="1070"/>
                      </a:lnTo>
                      <a:lnTo>
                        <a:pt x="242" y="1078"/>
                      </a:lnTo>
                      <a:lnTo>
                        <a:pt x="239" y="1078"/>
                      </a:lnTo>
                      <a:lnTo>
                        <a:pt x="239" y="1081"/>
                      </a:lnTo>
                      <a:lnTo>
                        <a:pt x="235" y="1084"/>
                      </a:lnTo>
                      <a:lnTo>
                        <a:pt x="235" y="1088"/>
                      </a:lnTo>
                      <a:lnTo>
                        <a:pt x="232" y="1088"/>
                      </a:lnTo>
                      <a:lnTo>
                        <a:pt x="232" y="1095"/>
                      </a:lnTo>
                      <a:lnTo>
                        <a:pt x="227" y="1098"/>
                      </a:lnTo>
                      <a:lnTo>
                        <a:pt x="227" y="1101"/>
                      </a:lnTo>
                      <a:lnTo>
                        <a:pt x="224" y="1101"/>
                      </a:lnTo>
                      <a:lnTo>
                        <a:pt x="224" y="1106"/>
                      </a:lnTo>
                      <a:lnTo>
                        <a:pt x="176" y="1106"/>
                      </a:lnTo>
                      <a:lnTo>
                        <a:pt x="143" y="1106"/>
                      </a:lnTo>
                      <a:lnTo>
                        <a:pt x="143" y="1101"/>
                      </a:lnTo>
                      <a:lnTo>
                        <a:pt x="110" y="1101"/>
                      </a:lnTo>
                      <a:lnTo>
                        <a:pt x="77" y="1101"/>
                      </a:lnTo>
                      <a:lnTo>
                        <a:pt x="77" y="1098"/>
                      </a:lnTo>
                      <a:lnTo>
                        <a:pt x="45" y="1098"/>
                      </a:lnTo>
                      <a:lnTo>
                        <a:pt x="45" y="1095"/>
                      </a:lnTo>
                      <a:lnTo>
                        <a:pt x="9" y="1095"/>
                      </a:lnTo>
                      <a:lnTo>
                        <a:pt x="9" y="1092"/>
                      </a:lnTo>
                      <a:lnTo>
                        <a:pt x="0" y="1092"/>
                      </a:lnTo>
                      <a:lnTo>
                        <a:pt x="0" y="1088"/>
                      </a:lnTo>
                    </a:path>
                  </a:pathLst>
                </a:custGeom>
                <a:solidFill>
                  <a:srgbClr val="05D8FF"/>
                </a:solidFill>
                <a:ln w="9525" cap="rnd">
                  <a:noFill/>
                  <a:round/>
                  <a:headEnd/>
                  <a:tailEnd/>
                </a:ln>
                <a:effectLst/>
              </p:spPr>
              <p:txBody>
                <a:bodyPr/>
                <a:lstStyle/>
                <a:p>
                  <a:endParaRPr lang="en-US"/>
                </a:p>
              </p:txBody>
            </p:sp>
            <p:sp>
              <p:nvSpPr>
                <p:cNvPr id="529578" name="Line 170"/>
                <p:cNvSpPr>
                  <a:spLocks noChangeShapeType="1"/>
                </p:cNvSpPr>
                <p:nvPr/>
              </p:nvSpPr>
              <p:spPr bwMode="auto">
                <a:xfrm>
                  <a:off x="5227" y="1533"/>
                  <a:ext cx="0" cy="3"/>
                </a:xfrm>
                <a:prstGeom prst="line">
                  <a:avLst/>
                </a:prstGeom>
                <a:noFill/>
                <a:ln w="9525">
                  <a:noFill/>
                  <a:round/>
                  <a:headEnd type="none" w="sm" len="sm"/>
                  <a:tailEnd type="none" w="sm" len="sm"/>
                </a:ln>
                <a:effectLst/>
              </p:spPr>
              <p:txBody>
                <a:bodyPr wrap="none" anchor="ctr"/>
                <a:lstStyle/>
                <a:p>
                  <a:endParaRPr lang="en-US"/>
                </a:p>
              </p:txBody>
            </p:sp>
            <p:sp>
              <p:nvSpPr>
                <p:cNvPr id="529579" name="Freeform 171"/>
                <p:cNvSpPr>
                  <a:spLocks/>
                </p:cNvSpPr>
                <p:nvPr/>
              </p:nvSpPr>
              <p:spPr bwMode="auto">
                <a:xfrm>
                  <a:off x="4465" y="1458"/>
                  <a:ext cx="781" cy="1169"/>
                </a:xfrm>
                <a:custGeom>
                  <a:avLst/>
                  <a:gdLst/>
                  <a:ahLst/>
                  <a:cxnLst>
                    <a:cxn ang="0">
                      <a:pos x="14" y="1112"/>
                    </a:cxn>
                    <a:cxn ang="0">
                      <a:pos x="32" y="1074"/>
                    </a:cxn>
                    <a:cxn ang="0">
                      <a:pos x="51" y="1039"/>
                    </a:cxn>
                    <a:cxn ang="0">
                      <a:pos x="71" y="994"/>
                    </a:cxn>
                    <a:cxn ang="0">
                      <a:pos x="90" y="960"/>
                    </a:cxn>
                    <a:cxn ang="0">
                      <a:pos x="107" y="929"/>
                    </a:cxn>
                    <a:cxn ang="0">
                      <a:pos x="125" y="895"/>
                    </a:cxn>
                    <a:cxn ang="0">
                      <a:pos x="143" y="856"/>
                    </a:cxn>
                    <a:cxn ang="0">
                      <a:pos x="161" y="811"/>
                    </a:cxn>
                    <a:cxn ang="0">
                      <a:pos x="185" y="774"/>
                    </a:cxn>
                    <a:cxn ang="0">
                      <a:pos x="203" y="739"/>
                    </a:cxn>
                    <a:cxn ang="0">
                      <a:pos x="221" y="701"/>
                    </a:cxn>
                    <a:cxn ang="0">
                      <a:pos x="236" y="666"/>
                    </a:cxn>
                    <a:cxn ang="0">
                      <a:pos x="254" y="635"/>
                    </a:cxn>
                    <a:cxn ang="0">
                      <a:pos x="275" y="590"/>
                    </a:cxn>
                    <a:cxn ang="0">
                      <a:pos x="293" y="556"/>
                    </a:cxn>
                    <a:cxn ang="0">
                      <a:pos x="314" y="518"/>
                    </a:cxn>
                    <a:cxn ang="0">
                      <a:pos x="332" y="483"/>
                    </a:cxn>
                    <a:cxn ang="0">
                      <a:pos x="347" y="446"/>
                    </a:cxn>
                    <a:cxn ang="0">
                      <a:pos x="365" y="410"/>
                    </a:cxn>
                    <a:cxn ang="0">
                      <a:pos x="383" y="373"/>
                    </a:cxn>
                    <a:cxn ang="0">
                      <a:pos x="407" y="334"/>
                    </a:cxn>
                    <a:cxn ang="0">
                      <a:pos x="422" y="294"/>
                    </a:cxn>
                    <a:cxn ang="0">
                      <a:pos x="443" y="263"/>
                    </a:cxn>
                    <a:cxn ang="0">
                      <a:pos x="458" y="224"/>
                    </a:cxn>
                    <a:cxn ang="0">
                      <a:pos x="476" y="193"/>
                    </a:cxn>
                    <a:cxn ang="0">
                      <a:pos x="497" y="159"/>
                    </a:cxn>
                    <a:cxn ang="0">
                      <a:pos x="512" y="117"/>
                    </a:cxn>
                    <a:cxn ang="0">
                      <a:pos x="533" y="79"/>
                    </a:cxn>
                    <a:cxn ang="0">
                      <a:pos x="551" y="41"/>
                    </a:cxn>
                    <a:cxn ang="0">
                      <a:pos x="569" y="10"/>
                    </a:cxn>
                    <a:cxn ang="0">
                      <a:pos x="764" y="69"/>
                    </a:cxn>
                    <a:cxn ang="0">
                      <a:pos x="746" y="110"/>
                    </a:cxn>
                    <a:cxn ang="0">
                      <a:pos x="731" y="148"/>
                    </a:cxn>
                    <a:cxn ang="0">
                      <a:pos x="713" y="179"/>
                    </a:cxn>
                    <a:cxn ang="0">
                      <a:pos x="695" y="218"/>
                    </a:cxn>
                    <a:cxn ang="0">
                      <a:pos x="677" y="252"/>
                    </a:cxn>
                    <a:cxn ang="0">
                      <a:pos x="656" y="286"/>
                    </a:cxn>
                    <a:cxn ang="0">
                      <a:pos x="641" y="331"/>
                    </a:cxn>
                    <a:cxn ang="0">
                      <a:pos x="620" y="370"/>
                    </a:cxn>
                    <a:cxn ang="0">
                      <a:pos x="602" y="401"/>
                    </a:cxn>
                    <a:cxn ang="0">
                      <a:pos x="587" y="435"/>
                    </a:cxn>
                    <a:cxn ang="0">
                      <a:pos x="569" y="469"/>
                    </a:cxn>
                    <a:cxn ang="0">
                      <a:pos x="551" y="508"/>
                    </a:cxn>
                    <a:cxn ang="0">
                      <a:pos x="530" y="552"/>
                    </a:cxn>
                    <a:cxn ang="0">
                      <a:pos x="507" y="590"/>
                    </a:cxn>
                    <a:cxn ang="0">
                      <a:pos x="488" y="625"/>
                    </a:cxn>
                    <a:cxn ang="0">
                      <a:pos x="473" y="663"/>
                    </a:cxn>
                    <a:cxn ang="0">
                      <a:pos x="455" y="694"/>
                    </a:cxn>
                    <a:cxn ang="0">
                      <a:pos x="441" y="729"/>
                    </a:cxn>
                    <a:cxn ang="0">
                      <a:pos x="422" y="766"/>
                    </a:cxn>
                    <a:cxn ang="0">
                      <a:pos x="404" y="801"/>
                    </a:cxn>
                    <a:cxn ang="0">
                      <a:pos x="380" y="839"/>
                    </a:cxn>
                    <a:cxn ang="0">
                      <a:pos x="363" y="873"/>
                    </a:cxn>
                    <a:cxn ang="0">
                      <a:pos x="344" y="912"/>
                    </a:cxn>
                    <a:cxn ang="0">
                      <a:pos x="329" y="946"/>
                    </a:cxn>
                    <a:cxn ang="0">
                      <a:pos x="312" y="980"/>
                    </a:cxn>
                    <a:cxn ang="0">
                      <a:pos x="293" y="1016"/>
                    </a:cxn>
                    <a:cxn ang="0">
                      <a:pos x="275" y="1053"/>
                    </a:cxn>
                    <a:cxn ang="0">
                      <a:pos x="258" y="1092"/>
                    </a:cxn>
                    <a:cxn ang="0">
                      <a:pos x="236" y="1132"/>
                    </a:cxn>
                    <a:cxn ang="0">
                      <a:pos x="219" y="1168"/>
                    </a:cxn>
                    <a:cxn ang="0">
                      <a:pos x="0" y="1143"/>
                    </a:cxn>
                  </a:cxnLst>
                  <a:rect l="0" t="0" r="r" b="b"/>
                  <a:pathLst>
                    <a:path w="781" h="1169">
                      <a:moveTo>
                        <a:pt x="0" y="1143"/>
                      </a:moveTo>
                      <a:lnTo>
                        <a:pt x="0" y="1136"/>
                      </a:lnTo>
                      <a:lnTo>
                        <a:pt x="2" y="1136"/>
                      </a:lnTo>
                      <a:lnTo>
                        <a:pt x="2" y="1132"/>
                      </a:lnTo>
                      <a:lnTo>
                        <a:pt x="5" y="1129"/>
                      </a:lnTo>
                      <a:lnTo>
                        <a:pt x="5" y="1126"/>
                      </a:lnTo>
                      <a:lnTo>
                        <a:pt x="8" y="1126"/>
                      </a:lnTo>
                      <a:lnTo>
                        <a:pt x="8" y="1119"/>
                      </a:lnTo>
                      <a:lnTo>
                        <a:pt x="12" y="1119"/>
                      </a:lnTo>
                      <a:lnTo>
                        <a:pt x="12" y="1112"/>
                      </a:lnTo>
                      <a:lnTo>
                        <a:pt x="14" y="1112"/>
                      </a:lnTo>
                      <a:lnTo>
                        <a:pt x="14" y="1105"/>
                      </a:lnTo>
                      <a:lnTo>
                        <a:pt x="17" y="1105"/>
                      </a:lnTo>
                      <a:lnTo>
                        <a:pt x="17" y="1101"/>
                      </a:lnTo>
                      <a:lnTo>
                        <a:pt x="20" y="1101"/>
                      </a:lnTo>
                      <a:lnTo>
                        <a:pt x="20" y="1095"/>
                      </a:lnTo>
                      <a:lnTo>
                        <a:pt x="24" y="1092"/>
                      </a:lnTo>
                      <a:lnTo>
                        <a:pt x="24" y="1087"/>
                      </a:lnTo>
                      <a:lnTo>
                        <a:pt x="26" y="1087"/>
                      </a:lnTo>
                      <a:lnTo>
                        <a:pt x="26" y="1084"/>
                      </a:lnTo>
                      <a:lnTo>
                        <a:pt x="32" y="1081"/>
                      </a:lnTo>
                      <a:lnTo>
                        <a:pt x="32" y="1074"/>
                      </a:lnTo>
                      <a:lnTo>
                        <a:pt x="32" y="1070"/>
                      </a:lnTo>
                      <a:lnTo>
                        <a:pt x="36" y="1070"/>
                      </a:lnTo>
                      <a:lnTo>
                        <a:pt x="36" y="1064"/>
                      </a:lnTo>
                      <a:lnTo>
                        <a:pt x="41" y="1064"/>
                      </a:lnTo>
                      <a:lnTo>
                        <a:pt x="41" y="1056"/>
                      </a:lnTo>
                      <a:lnTo>
                        <a:pt x="41" y="1053"/>
                      </a:lnTo>
                      <a:lnTo>
                        <a:pt x="44" y="1053"/>
                      </a:lnTo>
                      <a:lnTo>
                        <a:pt x="44" y="1047"/>
                      </a:lnTo>
                      <a:lnTo>
                        <a:pt x="47" y="1042"/>
                      </a:lnTo>
                      <a:lnTo>
                        <a:pt x="47" y="1039"/>
                      </a:lnTo>
                      <a:lnTo>
                        <a:pt x="51" y="1039"/>
                      </a:lnTo>
                      <a:lnTo>
                        <a:pt x="51" y="1036"/>
                      </a:lnTo>
                      <a:lnTo>
                        <a:pt x="56" y="1033"/>
                      </a:lnTo>
                      <a:lnTo>
                        <a:pt x="56" y="1025"/>
                      </a:lnTo>
                      <a:lnTo>
                        <a:pt x="59" y="1025"/>
                      </a:lnTo>
                      <a:lnTo>
                        <a:pt x="59" y="1022"/>
                      </a:lnTo>
                      <a:lnTo>
                        <a:pt x="59" y="1016"/>
                      </a:lnTo>
                      <a:lnTo>
                        <a:pt x="65" y="1016"/>
                      </a:lnTo>
                      <a:lnTo>
                        <a:pt x="65" y="1008"/>
                      </a:lnTo>
                      <a:lnTo>
                        <a:pt x="65" y="1002"/>
                      </a:lnTo>
                      <a:lnTo>
                        <a:pt x="71" y="1002"/>
                      </a:lnTo>
                      <a:lnTo>
                        <a:pt x="71" y="994"/>
                      </a:lnTo>
                      <a:lnTo>
                        <a:pt x="75" y="994"/>
                      </a:lnTo>
                      <a:lnTo>
                        <a:pt x="75" y="991"/>
                      </a:lnTo>
                      <a:lnTo>
                        <a:pt x="78" y="991"/>
                      </a:lnTo>
                      <a:lnTo>
                        <a:pt x="78" y="985"/>
                      </a:lnTo>
                      <a:lnTo>
                        <a:pt x="80" y="985"/>
                      </a:lnTo>
                      <a:lnTo>
                        <a:pt x="80" y="977"/>
                      </a:lnTo>
                      <a:lnTo>
                        <a:pt x="80" y="971"/>
                      </a:lnTo>
                      <a:lnTo>
                        <a:pt x="83" y="971"/>
                      </a:lnTo>
                      <a:lnTo>
                        <a:pt x="83" y="966"/>
                      </a:lnTo>
                      <a:lnTo>
                        <a:pt x="90" y="963"/>
                      </a:lnTo>
                      <a:lnTo>
                        <a:pt x="90" y="960"/>
                      </a:lnTo>
                      <a:lnTo>
                        <a:pt x="92" y="960"/>
                      </a:lnTo>
                      <a:lnTo>
                        <a:pt x="92" y="953"/>
                      </a:lnTo>
                      <a:lnTo>
                        <a:pt x="95" y="949"/>
                      </a:lnTo>
                      <a:lnTo>
                        <a:pt x="95" y="946"/>
                      </a:lnTo>
                      <a:lnTo>
                        <a:pt x="98" y="946"/>
                      </a:lnTo>
                      <a:lnTo>
                        <a:pt x="98" y="943"/>
                      </a:lnTo>
                      <a:lnTo>
                        <a:pt x="102" y="943"/>
                      </a:lnTo>
                      <a:lnTo>
                        <a:pt x="102" y="935"/>
                      </a:lnTo>
                      <a:lnTo>
                        <a:pt x="104" y="932"/>
                      </a:lnTo>
                      <a:lnTo>
                        <a:pt x="104" y="929"/>
                      </a:lnTo>
                      <a:lnTo>
                        <a:pt x="107" y="929"/>
                      </a:lnTo>
                      <a:lnTo>
                        <a:pt x="107" y="926"/>
                      </a:lnTo>
                      <a:lnTo>
                        <a:pt x="110" y="926"/>
                      </a:lnTo>
                      <a:lnTo>
                        <a:pt x="110" y="918"/>
                      </a:lnTo>
                      <a:lnTo>
                        <a:pt x="114" y="915"/>
                      </a:lnTo>
                      <a:lnTo>
                        <a:pt x="114" y="912"/>
                      </a:lnTo>
                      <a:lnTo>
                        <a:pt x="117" y="912"/>
                      </a:lnTo>
                      <a:lnTo>
                        <a:pt x="117" y="904"/>
                      </a:lnTo>
                      <a:lnTo>
                        <a:pt x="122" y="904"/>
                      </a:lnTo>
                      <a:lnTo>
                        <a:pt x="122" y="898"/>
                      </a:lnTo>
                      <a:lnTo>
                        <a:pt x="122" y="895"/>
                      </a:lnTo>
                      <a:lnTo>
                        <a:pt x="125" y="895"/>
                      </a:lnTo>
                      <a:lnTo>
                        <a:pt x="125" y="887"/>
                      </a:lnTo>
                      <a:lnTo>
                        <a:pt x="129" y="884"/>
                      </a:lnTo>
                      <a:lnTo>
                        <a:pt x="129" y="881"/>
                      </a:lnTo>
                      <a:lnTo>
                        <a:pt x="131" y="881"/>
                      </a:lnTo>
                      <a:lnTo>
                        <a:pt x="131" y="873"/>
                      </a:lnTo>
                      <a:lnTo>
                        <a:pt x="137" y="873"/>
                      </a:lnTo>
                      <a:lnTo>
                        <a:pt x="137" y="867"/>
                      </a:lnTo>
                      <a:lnTo>
                        <a:pt x="137" y="859"/>
                      </a:lnTo>
                      <a:lnTo>
                        <a:pt x="141" y="859"/>
                      </a:lnTo>
                      <a:lnTo>
                        <a:pt x="141" y="856"/>
                      </a:lnTo>
                      <a:lnTo>
                        <a:pt x="143" y="856"/>
                      </a:lnTo>
                      <a:lnTo>
                        <a:pt x="143" y="850"/>
                      </a:lnTo>
                      <a:lnTo>
                        <a:pt x="146" y="850"/>
                      </a:lnTo>
                      <a:lnTo>
                        <a:pt x="146" y="842"/>
                      </a:lnTo>
                      <a:lnTo>
                        <a:pt x="149" y="842"/>
                      </a:lnTo>
                      <a:lnTo>
                        <a:pt x="149" y="839"/>
                      </a:lnTo>
                      <a:lnTo>
                        <a:pt x="156" y="836"/>
                      </a:lnTo>
                      <a:lnTo>
                        <a:pt x="156" y="832"/>
                      </a:lnTo>
                      <a:lnTo>
                        <a:pt x="156" y="825"/>
                      </a:lnTo>
                      <a:lnTo>
                        <a:pt x="161" y="822"/>
                      </a:lnTo>
                      <a:lnTo>
                        <a:pt x="161" y="819"/>
                      </a:lnTo>
                      <a:lnTo>
                        <a:pt x="161" y="811"/>
                      </a:lnTo>
                      <a:lnTo>
                        <a:pt x="164" y="811"/>
                      </a:lnTo>
                      <a:lnTo>
                        <a:pt x="164" y="808"/>
                      </a:lnTo>
                      <a:lnTo>
                        <a:pt x="170" y="805"/>
                      </a:lnTo>
                      <a:lnTo>
                        <a:pt x="170" y="801"/>
                      </a:lnTo>
                      <a:lnTo>
                        <a:pt x="170" y="794"/>
                      </a:lnTo>
                      <a:lnTo>
                        <a:pt x="173" y="794"/>
                      </a:lnTo>
                      <a:lnTo>
                        <a:pt x="173" y="791"/>
                      </a:lnTo>
                      <a:lnTo>
                        <a:pt x="180" y="787"/>
                      </a:lnTo>
                      <a:lnTo>
                        <a:pt x="180" y="784"/>
                      </a:lnTo>
                      <a:lnTo>
                        <a:pt x="180" y="777"/>
                      </a:lnTo>
                      <a:lnTo>
                        <a:pt x="185" y="774"/>
                      </a:lnTo>
                      <a:lnTo>
                        <a:pt x="185" y="770"/>
                      </a:lnTo>
                      <a:lnTo>
                        <a:pt x="188" y="770"/>
                      </a:lnTo>
                      <a:lnTo>
                        <a:pt x="188" y="766"/>
                      </a:lnTo>
                      <a:lnTo>
                        <a:pt x="188" y="760"/>
                      </a:lnTo>
                      <a:lnTo>
                        <a:pt x="195" y="756"/>
                      </a:lnTo>
                      <a:lnTo>
                        <a:pt x="195" y="752"/>
                      </a:lnTo>
                      <a:lnTo>
                        <a:pt x="197" y="752"/>
                      </a:lnTo>
                      <a:lnTo>
                        <a:pt x="197" y="746"/>
                      </a:lnTo>
                      <a:lnTo>
                        <a:pt x="200" y="742"/>
                      </a:lnTo>
                      <a:lnTo>
                        <a:pt x="200" y="739"/>
                      </a:lnTo>
                      <a:lnTo>
                        <a:pt x="203" y="739"/>
                      </a:lnTo>
                      <a:lnTo>
                        <a:pt x="203" y="732"/>
                      </a:lnTo>
                      <a:lnTo>
                        <a:pt x="203" y="729"/>
                      </a:lnTo>
                      <a:lnTo>
                        <a:pt x="209" y="725"/>
                      </a:lnTo>
                      <a:lnTo>
                        <a:pt x="209" y="721"/>
                      </a:lnTo>
                      <a:lnTo>
                        <a:pt x="212" y="721"/>
                      </a:lnTo>
                      <a:lnTo>
                        <a:pt x="212" y="715"/>
                      </a:lnTo>
                      <a:lnTo>
                        <a:pt x="215" y="715"/>
                      </a:lnTo>
                      <a:lnTo>
                        <a:pt x="215" y="711"/>
                      </a:lnTo>
                      <a:lnTo>
                        <a:pt x="219" y="708"/>
                      </a:lnTo>
                      <a:lnTo>
                        <a:pt x="219" y="701"/>
                      </a:lnTo>
                      <a:lnTo>
                        <a:pt x="221" y="701"/>
                      </a:lnTo>
                      <a:lnTo>
                        <a:pt x="221" y="697"/>
                      </a:lnTo>
                      <a:lnTo>
                        <a:pt x="224" y="694"/>
                      </a:lnTo>
                      <a:lnTo>
                        <a:pt x="224" y="690"/>
                      </a:lnTo>
                      <a:lnTo>
                        <a:pt x="227" y="690"/>
                      </a:lnTo>
                      <a:lnTo>
                        <a:pt x="227" y="684"/>
                      </a:lnTo>
                      <a:lnTo>
                        <a:pt x="230" y="684"/>
                      </a:lnTo>
                      <a:lnTo>
                        <a:pt x="230" y="680"/>
                      </a:lnTo>
                      <a:lnTo>
                        <a:pt x="234" y="677"/>
                      </a:lnTo>
                      <a:lnTo>
                        <a:pt x="234" y="673"/>
                      </a:lnTo>
                      <a:lnTo>
                        <a:pt x="236" y="673"/>
                      </a:lnTo>
                      <a:lnTo>
                        <a:pt x="236" y="666"/>
                      </a:lnTo>
                      <a:lnTo>
                        <a:pt x="239" y="666"/>
                      </a:lnTo>
                      <a:lnTo>
                        <a:pt x="239" y="663"/>
                      </a:lnTo>
                      <a:lnTo>
                        <a:pt x="242" y="659"/>
                      </a:lnTo>
                      <a:lnTo>
                        <a:pt x="242" y="652"/>
                      </a:lnTo>
                      <a:lnTo>
                        <a:pt x="246" y="652"/>
                      </a:lnTo>
                      <a:lnTo>
                        <a:pt x="246" y="649"/>
                      </a:lnTo>
                      <a:lnTo>
                        <a:pt x="248" y="646"/>
                      </a:lnTo>
                      <a:lnTo>
                        <a:pt x="248" y="642"/>
                      </a:lnTo>
                      <a:lnTo>
                        <a:pt x="251" y="642"/>
                      </a:lnTo>
                      <a:lnTo>
                        <a:pt x="251" y="635"/>
                      </a:lnTo>
                      <a:lnTo>
                        <a:pt x="254" y="635"/>
                      </a:lnTo>
                      <a:lnTo>
                        <a:pt x="254" y="628"/>
                      </a:lnTo>
                      <a:lnTo>
                        <a:pt x="260" y="628"/>
                      </a:lnTo>
                      <a:lnTo>
                        <a:pt x="260" y="625"/>
                      </a:lnTo>
                      <a:lnTo>
                        <a:pt x="260" y="618"/>
                      </a:lnTo>
                      <a:lnTo>
                        <a:pt x="266" y="615"/>
                      </a:lnTo>
                      <a:lnTo>
                        <a:pt x="266" y="611"/>
                      </a:lnTo>
                      <a:lnTo>
                        <a:pt x="266" y="604"/>
                      </a:lnTo>
                      <a:lnTo>
                        <a:pt x="269" y="604"/>
                      </a:lnTo>
                      <a:lnTo>
                        <a:pt x="269" y="601"/>
                      </a:lnTo>
                      <a:lnTo>
                        <a:pt x="275" y="597"/>
                      </a:lnTo>
                      <a:lnTo>
                        <a:pt x="275" y="590"/>
                      </a:lnTo>
                      <a:lnTo>
                        <a:pt x="278" y="590"/>
                      </a:lnTo>
                      <a:lnTo>
                        <a:pt x="278" y="587"/>
                      </a:lnTo>
                      <a:lnTo>
                        <a:pt x="278" y="584"/>
                      </a:lnTo>
                      <a:lnTo>
                        <a:pt x="281" y="580"/>
                      </a:lnTo>
                      <a:lnTo>
                        <a:pt x="281" y="573"/>
                      </a:lnTo>
                      <a:lnTo>
                        <a:pt x="285" y="573"/>
                      </a:lnTo>
                      <a:lnTo>
                        <a:pt x="285" y="570"/>
                      </a:lnTo>
                      <a:lnTo>
                        <a:pt x="290" y="566"/>
                      </a:lnTo>
                      <a:lnTo>
                        <a:pt x="290" y="559"/>
                      </a:lnTo>
                      <a:lnTo>
                        <a:pt x="293" y="559"/>
                      </a:lnTo>
                      <a:lnTo>
                        <a:pt x="293" y="556"/>
                      </a:lnTo>
                      <a:lnTo>
                        <a:pt x="293" y="552"/>
                      </a:lnTo>
                      <a:lnTo>
                        <a:pt x="299" y="549"/>
                      </a:lnTo>
                      <a:lnTo>
                        <a:pt x="299" y="542"/>
                      </a:lnTo>
                      <a:lnTo>
                        <a:pt x="299" y="539"/>
                      </a:lnTo>
                      <a:lnTo>
                        <a:pt x="302" y="539"/>
                      </a:lnTo>
                      <a:lnTo>
                        <a:pt x="302" y="535"/>
                      </a:lnTo>
                      <a:lnTo>
                        <a:pt x="308" y="531"/>
                      </a:lnTo>
                      <a:lnTo>
                        <a:pt x="308" y="525"/>
                      </a:lnTo>
                      <a:lnTo>
                        <a:pt x="312" y="525"/>
                      </a:lnTo>
                      <a:lnTo>
                        <a:pt x="312" y="521"/>
                      </a:lnTo>
                      <a:lnTo>
                        <a:pt x="314" y="518"/>
                      </a:lnTo>
                      <a:lnTo>
                        <a:pt x="314" y="514"/>
                      </a:lnTo>
                      <a:lnTo>
                        <a:pt x="317" y="514"/>
                      </a:lnTo>
                      <a:lnTo>
                        <a:pt x="317" y="508"/>
                      </a:lnTo>
                      <a:lnTo>
                        <a:pt x="317" y="500"/>
                      </a:lnTo>
                      <a:lnTo>
                        <a:pt x="324" y="500"/>
                      </a:lnTo>
                      <a:lnTo>
                        <a:pt x="324" y="494"/>
                      </a:lnTo>
                      <a:lnTo>
                        <a:pt x="326" y="494"/>
                      </a:lnTo>
                      <a:lnTo>
                        <a:pt x="326" y="490"/>
                      </a:lnTo>
                      <a:lnTo>
                        <a:pt x="329" y="486"/>
                      </a:lnTo>
                      <a:lnTo>
                        <a:pt x="329" y="483"/>
                      </a:lnTo>
                      <a:lnTo>
                        <a:pt x="332" y="483"/>
                      </a:lnTo>
                      <a:lnTo>
                        <a:pt x="332" y="477"/>
                      </a:lnTo>
                      <a:lnTo>
                        <a:pt x="336" y="477"/>
                      </a:lnTo>
                      <a:lnTo>
                        <a:pt x="336" y="469"/>
                      </a:lnTo>
                      <a:lnTo>
                        <a:pt x="338" y="469"/>
                      </a:lnTo>
                      <a:lnTo>
                        <a:pt x="338" y="463"/>
                      </a:lnTo>
                      <a:lnTo>
                        <a:pt x="341" y="463"/>
                      </a:lnTo>
                      <a:lnTo>
                        <a:pt x="341" y="459"/>
                      </a:lnTo>
                      <a:lnTo>
                        <a:pt x="344" y="459"/>
                      </a:lnTo>
                      <a:lnTo>
                        <a:pt x="344" y="452"/>
                      </a:lnTo>
                      <a:lnTo>
                        <a:pt x="347" y="449"/>
                      </a:lnTo>
                      <a:lnTo>
                        <a:pt x="347" y="446"/>
                      </a:lnTo>
                      <a:lnTo>
                        <a:pt x="351" y="446"/>
                      </a:lnTo>
                      <a:lnTo>
                        <a:pt x="351" y="441"/>
                      </a:lnTo>
                      <a:lnTo>
                        <a:pt x="356" y="438"/>
                      </a:lnTo>
                      <a:lnTo>
                        <a:pt x="356" y="432"/>
                      </a:lnTo>
                      <a:lnTo>
                        <a:pt x="356" y="428"/>
                      </a:lnTo>
                      <a:lnTo>
                        <a:pt x="359" y="428"/>
                      </a:lnTo>
                      <a:lnTo>
                        <a:pt x="359" y="424"/>
                      </a:lnTo>
                      <a:lnTo>
                        <a:pt x="363" y="421"/>
                      </a:lnTo>
                      <a:lnTo>
                        <a:pt x="363" y="415"/>
                      </a:lnTo>
                      <a:lnTo>
                        <a:pt x="365" y="415"/>
                      </a:lnTo>
                      <a:lnTo>
                        <a:pt x="365" y="410"/>
                      </a:lnTo>
                      <a:lnTo>
                        <a:pt x="368" y="410"/>
                      </a:lnTo>
                      <a:lnTo>
                        <a:pt x="368" y="404"/>
                      </a:lnTo>
                      <a:lnTo>
                        <a:pt x="375" y="401"/>
                      </a:lnTo>
                      <a:lnTo>
                        <a:pt x="375" y="396"/>
                      </a:lnTo>
                      <a:lnTo>
                        <a:pt x="375" y="390"/>
                      </a:lnTo>
                      <a:lnTo>
                        <a:pt x="377" y="390"/>
                      </a:lnTo>
                      <a:lnTo>
                        <a:pt x="377" y="383"/>
                      </a:lnTo>
                      <a:lnTo>
                        <a:pt x="380" y="383"/>
                      </a:lnTo>
                      <a:lnTo>
                        <a:pt x="380" y="376"/>
                      </a:lnTo>
                      <a:lnTo>
                        <a:pt x="383" y="376"/>
                      </a:lnTo>
                      <a:lnTo>
                        <a:pt x="383" y="373"/>
                      </a:lnTo>
                      <a:lnTo>
                        <a:pt x="390" y="373"/>
                      </a:lnTo>
                      <a:lnTo>
                        <a:pt x="390" y="365"/>
                      </a:lnTo>
                      <a:lnTo>
                        <a:pt x="390" y="359"/>
                      </a:lnTo>
                      <a:lnTo>
                        <a:pt x="395" y="359"/>
                      </a:lnTo>
                      <a:lnTo>
                        <a:pt x="395" y="352"/>
                      </a:lnTo>
                      <a:lnTo>
                        <a:pt x="398" y="352"/>
                      </a:lnTo>
                      <a:lnTo>
                        <a:pt x="398" y="348"/>
                      </a:lnTo>
                      <a:lnTo>
                        <a:pt x="398" y="342"/>
                      </a:lnTo>
                      <a:lnTo>
                        <a:pt x="404" y="339"/>
                      </a:lnTo>
                      <a:lnTo>
                        <a:pt x="404" y="334"/>
                      </a:lnTo>
                      <a:lnTo>
                        <a:pt x="407" y="334"/>
                      </a:lnTo>
                      <a:lnTo>
                        <a:pt x="407" y="331"/>
                      </a:lnTo>
                      <a:lnTo>
                        <a:pt x="407" y="325"/>
                      </a:lnTo>
                      <a:lnTo>
                        <a:pt x="414" y="320"/>
                      </a:lnTo>
                      <a:lnTo>
                        <a:pt x="414" y="317"/>
                      </a:lnTo>
                      <a:lnTo>
                        <a:pt x="416" y="317"/>
                      </a:lnTo>
                      <a:lnTo>
                        <a:pt x="416" y="311"/>
                      </a:lnTo>
                      <a:lnTo>
                        <a:pt x="419" y="308"/>
                      </a:lnTo>
                      <a:lnTo>
                        <a:pt x="419" y="303"/>
                      </a:lnTo>
                      <a:lnTo>
                        <a:pt x="422" y="303"/>
                      </a:lnTo>
                      <a:lnTo>
                        <a:pt x="422" y="300"/>
                      </a:lnTo>
                      <a:lnTo>
                        <a:pt x="422" y="294"/>
                      </a:lnTo>
                      <a:lnTo>
                        <a:pt x="429" y="289"/>
                      </a:lnTo>
                      <a:lnTo>
                        <a:pt x="429" y="286"/>
                      </a:lnTo>
                      <a:lnTo>
                        <a:pt x="431" y="286"/>
                      </a:lnTo>
                      <a:lnTo>
                        <a:pt x="431" y="283"/>
                      </a:lnTo>
                      <a:lnTo>
                        <a:pt x="434" y="283"/>
                      </a:lnTo>
                      <a:lnTo>
                        <a:pt x="434" y="275"/>
                      </a:lnTo>
                      <a:lnTo>
                        <a:pt x="437" y="272"/>
                      </a:lnTo>
                      <a:lnTo>
                        <a:pt x="437" y="269"/>
                      </a:lnTo>
                      <a:lnTo>
                        <a:pt x="441" y="269"/>
                      </a:lnTo>
                      <a:lnTo>
                        <a:pt x="441" y="263"/>
                      </a:lnTo>
                      <a:lnTo>
                        <a:pt x="443" y="263"/>
                      </a:lnTo>
                      <a:lnTo>
                        <a:pt x="443" y="255"/>
                      </a:lnTo>
                      <a:lnTo>
                        <a:pt x="446" y="255"/>
                      </a:lnTo>
                      <a:lnTo>
                        <a:pt x="446" y="249"/>
                      </a:lnTo>
                      <a:lnTo>
                        <a:pt x="449" y="249"/>
                      </a:lnTo>
                      <a:lnTo>
                        <a:pt x="449" y="244"/>
                      </a:lnTo>
                      <a:lnTo>
                        <a:pt x="452" y="241"/>
                      </a:lnTo>
                      <a:lnTo>
                        <a:pt x="452" y="238"/>
                      </a:lnTo>
                      <a:lnTo>
                        <a:pt x="455" y="238"/>
                      </a:lnTo>
                      <a:lnTo>
                        <a:pt x="455" y="231"/>
                      </a:lnTo>
                      <a:lnTo>
                        <a:pt x="458" y="231"/>
                      </a:lnTo>
                      <a:lnTo>
                        <a:pt x="458" y="224"/>
                      </a:lnTo>
                      <a:lnTo>
                        <a:pt x="461" y="224"/>
                      </a:lnTo>
                      <a:lnTo>
                        <a:pt x="461" y="218"/>
                      </a:lnTo>
                      <a:lnTo>
                        <a:pt x="464" y="218"/>
                      </a:lnTo>
                      <a:lnTo>
                        <a:pt x="464" y="213"/>
                      </a:lnTo>
                      <a:lnTo>
                        <a:pt x="468" y="210"/>
                      </a:lnTo>
                      <a:lnTo>
                        <a:pt x="468" y="207"/>
                      </a:lnTo>
                      <a:lnTo>
                        <a:pt x="470" y="207"/>
                      </a:lnTo>
                      <a:lnTo>
                        <a:pt x="470" y="200"/>
                      </a:lnTo>
                      <a:lnTo>
                        <a:pt x="473" y="200"/>
                      </a:lnTo>
                      <a:lnTo>
                        <a:pt x="473" y="196"/>
                      </a:lnTo>
                      <a:lnTo>
                        <a:pt x="476" y="193"/>
                      </a:lnTo>
                      <a:lnTo>
                        <a:pt x="476" y="190"/>
                      </a:lnTo>
                      <a:lnTo>
                        <a:pt x="480" y="190"/>
                      </a:lnTo>
                      <a:lnTo>
                        <a:pt x="480" y="182"/>
                      </a:lnTo>
                      <a:lnTo>
                        <a:pt x="485" y="179"/>
                      </a:lnTo>
                      <a:lnTo>
                        <a:pt x="485" y="176"/>
                      </a:lnTo>
                      <a:lnTo>
                        <a:pt x="485" y="173"/>
                      </a:lnTo>
                      <a:lnTo>
                        <a:pt x="488" y="173"/>
                      </a:lnTo>
                      <a:lnTo>
                        <a:pt x="488" y="165"/>
                      </a:lnTo>
                      <a:lnTo>
                        <a:pt x="494" y="162"/>
                      </a:lnTo>
                      <a:lnTo>
                        <a:pt x="494" y="159"/>
                      </a:lnTo>
                      <a:lnTo>
                        <a:pt x="497" y="159"/>
                      </a:lnTo>
                      <a:lnTo>
                        <a:pt x="497" y="151"/>
                      </a:lnTo>
                      <a:lnTo>
                        <a:pt x="497" y="148"/>
                      </a:lnTo>
                      <a:lnTo>
                        <a:pt x="500" y="145"/>
                      </a:lnTo>
                      <a:lnTo>
                        <a:pt x="500" y="141"/>
                      </a:lnTo>
                      <a:lnTo>
                        <a:pt x="503" y="141"/>
                      </a:lnTo>
                      <a:lnTo>
                        <a:pt x="503" y="134"/>
                      </a:lnTo>
                      <a:lnTo>
                        <a:pt x="509" y="131"/>
                      </a:lnTo>
                      <a:lnTo>
                        <a:pt x="509" y="128"/>
                      </a:lnTo>
                      <a:lnTo>
                        <a:pt x="512" y="128"/>
                      </a:lnTo>
                      <a:lnTo>
                        <a:pt x="512" y="120"/>
                      </a:lnTo>
                      <a:lnTo>
                        <a:pt x="512" y="117"/>
                      </a:lnTo>
                      <a:lnTo>
                        <a:pt x="519" y="114"/>
                      </a:lnTo>
                      <a:lnTo>
                        <a:pt x="519" y="106"/>
                      </a:lnTo>
                      <a:lnTo>
                        <a:pt x="519" y="103"/>
                      </a:lnTo>
                      <a:lnTo>
                        <a:pt x="524" y="103"/>
                      </a:lnTo>
                      <a:lnTo>
                        <a:pt x="524" y="97"/>
                      </a:lnTo>
                      <a:lnTo>
                        <a:pt x="527" y="97"/>
                      </a:lnTo>
                      <a:lnTo>
                        <a:pt x="527" y="89"/>
                      </a:lnTo>
                      <a:lnTo>
                        <a:pt x="530" y="89"/>
                      </a:lnTo>
                      <a:lnTo>
                        <a:pt x="530" y="86"/>
                      </a:lnTo>
                      <a:lnTo>
                        <a:pt x="533" y="83"/>
                      </a:lnTo>
                      <a:lnTo>
                        <a:pt x="533" y="79"/>
                      </a:lnTo>
                      <a:lnTo>
                        <a:pt x="536" y="79"/>
                      </a:lnTo>
                      <a:lnTo>
                        <a:pt x="536" y="72"/>
                      </a:lnTo>
                      <a:lnTo>
                        <a:pt x="536" y="69"/>
                      </a:lnTo>
                      <a:lnTo>
                        <a:pt x="542" y="65"/>
                      </a:lnTo>
                      <a:lnTo>
                        <a:pt x="542" y="58"/>
                      </a:lnTo>
                      <a:lnTo>
                        <a:pt x="546" y="58"/>
                      </a:lnTo>
                      <a:lnTo>
                        <a:pt x="546" y="55"/>
                      </a:lnTo>
                      <a:lnTo>
                        <a:pt x="548" y="52"/>
                      </a:lnTo>
                      <a:lnTo>
                        <a:pt x="548" y="48"/>
                      </a:lnTo>
                      <a:lnTo>
                        <a:pt x="551" y="48"/>
                      </a:lnTo>
                      <a:lnTo>
                        <a:pt x="551" y="41"/>
                      </a:lnTo>
                      <a:lnTo>
                        <a:pt x="554" y="41"/>
                      </a:lnTo>
                      <a:lnTo>
                        <a:pt x="554" y="38"/>
                      </a:lnTo>
                      <a:lnTo>
                        <a:pt x="558" y="34"/>
                      </a:lnTo>
                      <a:lnTo>
                        <a:pt x="558" y="31"/>
                      </a:lnTo>
                      <a:lnTo>
                        <a:pt x="560" y="31"/>
                      </a:lnTo>
                      <a:lnTo>
                        <a:pt x="560" y="24"/>
                      </a:lnTo>
                      <a:lnTo>
                        <a:pt x="563" y="24"/>
                      </a:lnTo>
                      <a:lnTo>
                        <a:pt x="563" y="17"/>
                      </a:lnTo>
                      <a:lnTo>
                        <a:pt x="566" y="17"/>
                      </a:lnTo>
                      <a:lnTo>
                        <a:pt x="566" y="10"/>
                      </a:lnTo>
                      <a:lnTo>
                        <a:pt x="569" y="10"/>
                      </a:lnTo>
                      <a:lnTo>
                        <a:pt x="569" y="7"/>
                      </a:lnTo>
                      <a:lnTo>
                        <a:pt x="575" y="0"/>
                      </a:lnTo>
                      <a:lnTo>
                        <a:pt x="780" y="0"/>
                      </a:lnTo>
                      <a:lnTo>
                        <a:pt x="780" y="10"/>
                      </a:lnTo>
                      <a:lnTo>
                        <a:pt x="780" y="20"/>
                      </a:lnTo>
                      <a:lnTo>
                        <a:pt x="776" y="20"/>
                      </a:lnTo>
                      <a:lnTo>
                        <a:pt x="773" y="38"/>
                      </a:lnTo>
                      <a:lnTo>
                        <a:pt x="773" y="52"/>
                      </a:lnTo>
                      <a:lnTo>
                        <a:pt x="770" y="52"/>
                      </a:lnTo>
                      <a:lnTo>
                        <a:pt x="767" y="69"/>
                      </a:lnTo>
                      <a:lnTo>
                        <a:pt x="764" y="69"/>
                      </a:lnTo>
                      <a:lnTo>
                        <a:pt x="764" y="79"/>
                      </a:lnTo>
                      <a:lnTo>
                        <a:pt x="764" y="86"/>
                      </a:lnTo>
                      <a:lnTo>
                        <a:pt x="758" y="89"/>
                      </a:lnTo>
                      <a:lnTo>
                        <a:pt x="758" y="93"/>
                      </a:lnTo>
                      <a:lnTo>
                        <a:pt x="755" y="93"/>
                      </a:lnTo>
                      <a:lnTo>
                        <a:pt x="755" y="100"/>
                      </a:lnTo>
                      <a:lnTo>
                        <a:pt x="752" y="103"/>
                      </a:lnTo>
                      <a:lnTo>
                        <a:pt x="752" y="106"/>
                      </a:lnTo>
                      <a:lnTo>
                        <a:pt x="749" y="106"/>
                      </a:lnTo>
                      <a:lnTo>
                        <a:pt x="749" y="110"/>
                      </a:lnTo>
                      <a:lnTo>
                        <a:pt x="746" y="110"/>
                      </a:lnTo>
                      <a:lnTo>
                        <a:pt x="746" y="117"/>
                      </a:lnTo>
                      <a:lnTo>
                        <a:pt x="743" y="120"/>
                      </a:lnTo>
                      <a:lnTo>
                        <a:pt x="743" y="124"/>
                      </a:lnTo>
                      <a:lnTo>
                        <a:pt x="741" y="124"/>
                      </a:lnTo>
                      <a:lnTo>
                        <a:pt x="741" y="128"/>
                      </a:lnTo>
                      <a:lnTo>
                        <a:pt x="737" y="128"/>
                      </a:lnTo>
                      <a:lnTo>
                        <a:pt x="737" y="134"/>
                      </a:lnTo>
                      <a:lnTo>
                        <a:pt x="734" y="137"/>
                      </a:lnTo>
                      <a:lnTo>
                        <a:pt x="734" y="141"/>
                      </a:lnTo>
                      <a:lnTo>
                        <a:pt x="731" y="141"/>
                      </a:lnTo>
                      <a:lnTo>
                        <a:pt x="731" y="148"/>
                      </a:lnTo>
                      <a:lnTo>
                        <a:pt x="728" y="148"/>
                      </a:lnTo>
                      <a:lnTo>
                        <a:pt x="728" y="155"/>
                      </a:lnTo>
                      <a:lnTo>
                        <a:pt x="725" y="155"/>
                      </a:lnTo>
                      <a:lnTo>
                        <a:pt x="725" y="159"/>
                      </a:lnTo>
                      <a:lnTo>
                        <a:pt x="722" y="159"/>
                      </a:lnTo>
                      <a:lnTo>
                        <a:pt x="722" y="165"/>
                      </a:lnTo>
                      <a:lnTo>
                        <a:pt x="719" y="168"/>
                      </a:lnTo>
                      <a:lnTo>
                        <a:pt x="719" y="173"/>
                      </a:lnTo>
                      <a:lnTo>
                        <a:pt x="716" y="173"/>
                      </a:lnTo>
                      <a:lnTo>
                        <a:pt x="716" y="179"/>
                      </a:lnTo>
                      <a:lnTo>
                        <a:pt x="713" y="179"/>
                      </a:lnTo>
                      <a:lnTo>
                        <a:pt x="713" y="182"/>
                      </a:lnTo>
                      <a:lnTo>
                        <a:pt x="710" y="186"/>
                      </a:lnTo>
                      <a:lnTo>
                        <a:pt x="710" y="193"/>
                      </a:lnTo>
                      <a:lnTo>
                        <a:pt x="707" y="193"/>
                      </a:lnTo>
                      <a:lnTo>
                        <a:pt x="707" y="196"/>
                      </a:lnTo>
                      <a:lnTo>
                        <a:pt x="702" y="196"/>
                      </a:lnTo>
                      <a:lnTo>
                        <a:pt x="702" y="204"/>
                      </a:lnTo>
                      <a:lnTo>
                        <a:pt x="702" y="210"/>
                      </a:lnTo>
                      <a:lnTo>
                        <a:pt x="698" y="210"/>
                      </a:lnTo>
                      <a:lnTo>
                        <a:pt x="698" y="213"/>
                      </a:lnTo>
                      <a:lnTo>
                        <a:pt x="695" y="218"/>
                      </a:lnTo>
                      <a:lnTo>
                        <a:pt x="695" y="221"/>
                      </a:lnTo>
                      <a:lnTo>
                        <a:pt x="692" y="221"/>
                      </a:lnTo>
                      <a:lnTo>
                        <a:pt x="692" y="227"/>
                      </a:lnTo>
                      <a:lnTo>
                        <a:pt x="689" y="227"/>
                      </a:lnTo>
                      <a:lnTo>
                        <a:pt x="689" y="231"/>
                      </a:lnTo>
                      <a:lnTo>
                        <a:pt x="686" y="235"/>
                      </a:lnTo>
                      <a:lnTo>
                        <a:pt x="686" y="238"/>
                      </a:lnTo>
                      <a:lnTo>
                        <a:pt x="683" y="238"/>
                      </a:lnTo>
                      <a:lnTo>
                        <a:pt x="683" y="244"/>
                      </a:lnTo>
                      <a:lnTo>
                        <a:pt x="677" y="249"/>
                      </a:lnTo>
                      <a:lnTo>
                        <a:pt x="677" y="252"/>
                      </a:lnTo>
                      <a:lnTo>
                        <a:pt x="674" y="252"/>
                      </a:lnTo>
                      <a:lnTo>
                        <a:pt x="674" y="258"/>
                      </a:lnTo>
                      <a:lnTo>
                        <a:pt x="674" y="263"/>
                      </a:lnTo>
                      <a:lnTo>
                        <a:pt x="668" y="266"/>
                      </a:lnTo>
                      <a:lnTo>
                        <a:pt x="668" y="269"/>
                      </a:lnTo>
                      <a:lnTo>
                        <a:pt x="668" y="275"/>
                      </a:lnTo>
                      <a:lnTo>
                        <a:pt x="665" y="275"/>
                      </a:lnTo>
                      <a:lnTo>
                        <a:pt x="665" y="283"/>
                      </a:lnTo>
                      <a:lnTo>
                        <a:pt x="659" y="283"/>
                      </a:lnTo>
                      <a:lnTo>
                        <a:pt x="659" y="286"/>
                      </a:lnTo>
                      <a:lnTo>
                        <a:pt x="656" y="286"/>
                      </a:lnTo>
                      <a:lnTo>
                        <a:pt x="656" y="294"/>
                      </a:lnTo>
                      <a:lnTo>
                        <a:pt x="653" y="297"/>
                      </a:lnTo>
                      <a:lnTo>
                        <a:pt x="653" y="300"/>
                      </a:lnTo>
                      <a:lnTo>
                        <a:pt x="653" y="308"/>
                      </a:lnTo>
                      <a:lnTo>
                        <a:pt x="650" y="308"/>
                      </a:lnTo>
                      <a:lnTo>
                        <a:pt x="650" y="311"/>
                      </a:lnTo>
                      <a:lnTo>
                        <a:pt x="644" y="314"/>
                      </a:lnTo>
                      <a:lnTo>
                        <a:pt x="644" y="320"/>
                      </a:lnTo>
                      <a:lnTo>
                        <a:pt x="641" y="320"/>
                      </a:lnTo>
                      <a:lnTo>
                        <a:pt x="641" y="325"/>
                      </a:lnTo>
                      <a:lnTo>
                        <a:pt x="641" y="331"/>
                      </a:lnTo>
                      <a:lnTo>
                        <a:pt x="636" y="331"/>
                      </a:lnTo>
                      <a:lnTo>
                        <a:pt x="636" y="339"/>
                      </a:lnTo>
                      <a:lnTo>
                        <a:pt x="636" y="342"/>
                      </a:lnTo>
                      <a:lnTo>
                        <a:pt x="629" y="345"/>
                      </a:lnTo>
                      <a:lnTo>
                        <a:pt x="629" y="352"/>
                      </a:lnTo>
                      <a:lnTo>
                        <a:pt x="626" y="352"/>
                      </a:lnTo>
                      <a:lnTo>
                        <a:pt x="626" y="356"/>
                      </a:lnTo>
                      <a:lnTo>
                        <a:pt x="624" y="356"/>
                      </a:lnTo>
                      <a:lnTo>
                        <a:pt x="624" y="359"/>
                      </a:lnTo>
                      <a:lnTo>
                        <a:pt x="620" y="362"/>
                      </a:lnTo>
                      <a:lnTo>
                        <a:pt x="620" y="370"/>
                      </a:lnTo>
                      <a:lnTo>
                        <a:pt x="617" y="370"/>
                      </a:lnTo>
                      <a:lnTo>
                        <a:pt x="617" y="373"/>
                      </a:lnTo>
                      <a:lnTo>
                        <a:pt x="614" y="373"/>
                      </a:lnTo>
                      <a:lnTo>
                        <a:pt x="614" y="376"/>
                      </a:lnTo>
                      <a:lnTo>
                        <a:pt x="611" y="379"/>
                      </a:lnTo>
                      <a:lnTo>
                        <a:pt x="611" y="387"/>
                      </a:lnTo>
                      <a:lnTo>
                        <a:pt x="608" y="387"/>
                      </a:lnTo>
                      <a:lnTo>
                        <a:pt x="608" y="390"/>
                      </a:lnTo>
                      <a:lnTo>
                        <a:pt x="605" y="393"/>
                      </a:lnTo>
                      <a:lnTo>
                        <a:pt x="605" y="401"/>
                      </a:lnTo>
                      <a:lnTo>
                        <a:pt x="602" y="401"/>
                      </a:lnTo>
                      <a:lnTo>
                        <a:pt x="602" y="404"/>
                      </a:lnTo>
                      <a:lnTo>
                        <a:pt x="599" y="404"/>
                      </a:lnTo>
                      <a:lnTo>
                        <a:pt x="599" y="410"/>
                      </a:lnTo>
                      <a:lnTo>
                        <a:pt x="597" y="410"/>
                      </a:lnTo>
                      <a:lnTo>
                        <a:pt x="597" y="418"/>
                      </a:lnTo>
                      <a:lnTo>
                        <a:pt x="593" y="418"/>
                      </a:lnTo>
                      <a:lnTo>
                        <a:pt x="593" y="424"/>
                      </a:lnTo>
                      <a:lnTo>
                        <a:pt x="590" y="424"/>
                      </a:lnTo>
                      <a:lnTo>
                        <a:pt x="590" y="428"/>
                      </a:lnTo>
                      <a:lnTo>
                        <a:pt x="587" y="428"/>
                      </a:lnTo>
                      <a:lnTo>
                        <a:pt x="587" y="435"/>
                      </a:lnTo>
                      <a:lnTo>
                        <a:pt x="585" y="435"/>
                      </a:lnTo>
                      <a:lnTo>
                        <a:pt x="585" y="441"/>
                      </a:lnTo>
                      <a:lnTo>
                        <a:pt x="578" y="441"/>
                      </a:lnTo>
                      <a:lnTo>
                        <a:pt x="578" y="449"/>
                      </a:lnTo>
                      <a:lnTo>
                        <a:pt x="578" y="452"/>
                      </a:lnTo>
                      <a:lnTo>
                        <a:pt x="575" y="452"/>
                      </a:lnTo>
                      <a:lnTo>
                        <a:pt x="575" y="459"/>
                      </a:lnTo>
                      <a:lnTo>
                        <a:pt x="572" y="463"/>
                      </a:lnTo>
                      <a:lnTo>
                        <a:pt x="572" y="466"/>
                      </a:lnTo>
                      <a:lnTo>
                        <a:pt x="569" y="466"/>
                      </a:lnTo>
                      <a:lnTo>
                        <a:pt x="569" y="469"/>
                      </a:lnTo>
                      <a:lnTo>
                        <a:pt x="566" y="469"/>
                      </a:lnTo>
                      <a:lnTo>
                        <a:pt x="566" y="477"/>
                      </a:lnTo>
                      <a:lnTo>
                        <a:pt x="563" y="480"/>
                      </a:lnTo>
                      <a:lnTo>
                        <a:pt x="563" y="483"/>
                      </a:lnTo>
                      <a:lnTo>
                        <a:pt x="560" y="483"/>
                      </a:lnTo>
                      <a:lnTo>
                        <a:pt x="560" y="490"/>
                      </a:lnTo>
                      <a:lnTo>
                        <a:pt x="554" y="490"/>
                      </a:lnTo>
                      <a:lnTo>
                        <a:pt x="554" y="497"/>
                      </a:lnTo>
                      <a:lnTo>
                        <a:pt x="554" y="500"/>
                      </a:lnTo>
                      <a:lnTo>
                        <a:pt x="551" y="500"/>
                      </a:lnTo>
                      <a:lnTo>
                        <a:pt x="551" y="508"/>
                      </a:lnTo>
                      <a:lnTo>
                        <a:pt x="546" y="511"/>
                      </a:lnTo>
                      <a:lnTo>
                        <a:pt x="546" y="514"/>
                      </a:lnTo>
                      <a:lnTo>
                        <a:pt x="546" y="521"/>
                      </a:lnTo>
                      <a:lnTo>
                        <a:pt x="542" y="521"/>
                      </a:lnTo>
                      <a:lnTo>
                        <a:pt x="542" y="525"/>
                      </a:lnTo>
                      <a:lnTo>
                        <a:pt x="536" y="528"/>
                      </a:lnTo>
                      <a:lnTo>
                        <a:pt x="536" y="535"/>
                      </a:lnTo>
                      <a:lnTo>
                        <a:pt x="536" y="539"/>
                      </a:lnTo>
                      <a:lnTo>
                        <a:pt x="530" y="539"/>
                      </a:lnTo>
                      <a:lnTo>
                        <a:pt x="530" y="545"/>
                      </a:lnTo>
                      <a:lnTo>
                        <a:pt x="530" y="552"/>
                      </a:lnTo>
                      <a:lnTo>
                        <a:pt x="527" y="552"/>
                      </a:lnTo>
                      <a:lnTo>
                        <a:pt x="527" y="556"/>
                      </a:lnTo>
                      <a:lnTo>
                        <a:pt x="521" y="559"/>
                      </a:lnTo>
                      <a:lnTo>
                        <a:pt x="521" y="563"/>
                      </a:lnTo>
                      <a:lnTo>
                        <a:pt x="519" y="563"/>
                      </a:lnTo>
                      <a:lnTo>
                        <a:pt x="519" y="570"/>
                      </a:lnTo>
                      <a:lnTo>
                        <a:pt x="519" y="573"/>
                      </a:lnTo>
                      <a:lnTo>
                        <a:pt x="512" y="576"/>
                      </a:lnTo>
                      <a:lnTo>
                        <a:pt x="512" y="584"/>
                      </a:lnTo>
                      <a:lnTo>
                        <a:pt x="512" y="587"/>
                      </a:lnTo>
                      <a:lnTo>
                        <a:pt x="507" y="590"/>
                      </a:lnTo>
                      <a:lnTo>
                        <a:pt x="507" y="594"/>
                      </a:lnTo>
                      <a:lnTo>
                        <a:pt x="503" y="594"/>
                      </a:lnTo>
                      <a:lnTo>
                        <a:pt x="503" y="601"/>
                      </a:lnTo>
                      <a:lnTo>
                        <a:pt x="500" y="601"/>
                      </a:lnTo>
                      <a:lnTo>
                        <a:pt x="500" y="604"/>
                      </a:lnTo>
                      <a:lnTo>
                        <a:pt x="497" y="608"/>
                      </a:lnTo>
                      <a:lnTo>
                        <a:pt x="497" y="611"/>
                      </a:lnTo>
                      <a:lnTo>
                        <a:pt x="497" y="618"/>
                      </a:lnTo>
                      <a:lnTo>
                        <a:pt x="494" y="618"/>
                      </a:lnTo>
                      <a:lnTo>
                        <a:pt x="494" y="625"/>
                      </a:lnTo>
                      <a:lnTo>
                        <a:pt x="488" y="625"/>
                      </a:lnTo>
                      <a:lnTo>
                        <a:pt x="488" y="628"/>
                      </a:lnTo>
                      <a:lnTo>
                        <a:pt x="485" y="628"/>
                      </a:lnTo>
                      <a:lnTo>
                        <a:pt x="485" y="635"/>
                      </a:lnTo>
                      <a:lnTo>
                        <a:pt x="482" y="639"/>
                      </a:lnTo>
                      <a:lnTo>
                        <a:pt x="482" y="642"/>
                      </a:lnTo>
                      <a:lnTo>
                        <a:pt x="480" y="642"/>
                      </a:lnTo>
                      <a:lnTo>
                        <a:pt x="480" y="649"/>
                      </a:lnTo>
                      <a:lnTo>
                        <a:pt x="476" y="649"/>
                      </a:lnTo>
                      <a:lnTo>
                        <a:pt x="476" y="652"/>
                      </a:lnTo>
                      <a:lnTo>
                        <a:pt x="473" y="656"/>
                      </a:lnTo>
                      <a:lnTo>
                        <a:pt x="473" y="663"/>
                      </a:lnTo>
                      <a:lnTo>
                        <a:pt x="470" y="663"/>
                      </a:lnTo>
                      <a:lnTo>
                        <a:pt x="470" y="666"/>
                      </a:lnTo>
                      <a:lnTo>
                        <a:pt x="468" y="666"/>
                      </a:lnTo>
                      <a:lnTo>
                        <a:pt x="468" y="673"/>
                      </a:lnTo>
                      <a:lnTo>
                        <a:pt x="464" y="673"/>
                      </a:lnTo>
                      <a:lnTo>
                        <a:pt x="464" y="680"/>
                      </a:lnTo>
                      <a:lnTo>
                        <a:pt x="461" y="680"/>
                      </a:lnTo>
                      <a:lnTo>
                        <a:pt x="461" y="684"/>
                      </a:lnTo>
                      <a:lnTo>
                        <a:pt x="458" y="687"/>
                      </a:lnTo>
                      <a:lnTo>
                        <a:pt x="458" y="694"/>
                      </a:lnTo>
                      <a:lnTo>
                        <a:pt x="455" y="694"/>
                      </a:lnTo>
                      <a:lnTo>
                        <a:pt x="455" y="697"/>
                      </a:lnTo>
                      <a:lnTo>
                        <a:pt x="452" y="697"/>
                      </a:lnTo>
                      <a:lnTo>
                        <a:pt x="452" y="701"/>
                      </a:lnTo>
                      <a:lnTo>
                        <a:pt x="449" y="704"/>
                      </a:lnTo>
                      <a:lnTo>
                        <a:pt x="449" y="711"/>
                      </a:lnTo>
                      <a:lnTo>
                        <a:pt x="446" y="711"/>
                      </a:lnTo>
                      <a:lnTo>
                        <a:pt x="446" y="715"/>
                      </a:lnTo>
                      <a:lnTo>
                        <a:pt x="443" y="715"/>
                      </a:lnTo>
                      <a:lnTo>
                        <a:pt x="443" y="721"/>
                      </a:lnTo>
                      <a:lnTo>
                        <a:pt x="441" y="721"/>
                      </a:lnTo>
                      <a:lnTo>
                        <a:pt x="441" y="729"/>
                      </a:lnTo>
                      <a:lnTo>
                        <a:pt x="437" y="729"/>
                      </a:lnTo>
                      <a:lnTo>
                        <a:pt x="437" y="732"/>
                      </a:lnTo>
                      <a:lnTo>
                        <a:pt x="434" y="735"/>
                      </a:lnTo>
                      <a:lnTo>
                        <a:pt x="434" y="742"/>
                      </a:lnTo>
                      <a:lnTo>
                        <a:pt x="431" y="742"/>
                      </a:lnTo>
                      <a:lnTo>
                        <a:pt x="431" y="746"/>
                      </a:lnTo>
                      <a:lnTo>
                        <a:pt x="429" y="746"/>
                      </a:lnTo>
                      <a:lnTo>
                        <a:pt x="429" y="752"/>
                      </a:lnTo>
                      <a:lnTo>
                        <a:pt x="422" y="752"/>
                      </a:lnTo>
                      <a:lnTo>
                        <a:pt x="422" y="760"/>
                      </a:lnTo>
                      <a:lnTo>
                        <a:pt x="422" y="766"/>
                      </a:lnTo>
                      <a:lnTo>
                        <a:pt x="419" y="766"/>
                      </a:lnTo>
                      <a:lnTo>
                        <a:pt x="419" y="770"/>
                      </a:lnTo>
                      <a:lnTo>
                        <a:pt x="416" y="770"/>
                      </a:lnTo>
                      <a:lnTo>
                        <a:pt x="416" y="777"/>
                      </a:lnTo>
                      <a:lnTo>
                        <a:pt x="414" y="777"/>
                      </a:lnTo>
                      <a:lnTo>
                        <a:pt x="414" y="784"/>
                      </a:lnTo>
                      <a:lnTo>
                        <a:pt x="407" y="784"/>
                      </a:lnTo>
                      <a:lnTo>
                        <a:pt x="407" y="791"/>
                      </a:lnTo>
                      <a:lnTo>
                        <a:pt x="407" y="794"/>
                      </a:lnTo>
                      <a:lnTo>
                        <a:pt x="404" y="794"/>
                      </a:lnTo>
                      <a:lnTo>
                        <a:pt x="404" y="801"/>
                      </a:lnTo>
                      <a:lnTo>
                        <a:pt x="398" y="805"/>
                      </a:lnTo>
                      <a:lnTo>
                        <a:pt x="398" y="808"/>
                      </a:lnTo>
                      <a:lnTo>
                        <a:pt x="398" y="811"/>
                      </a:lnTo>
                      <a:lnTo>
                        <a:pt x="395" y="811"/>
                      </a:lnTo>
                      <a:lnTo>
                        <a:pt x="395" y="819"/>
                      </a:lnTo>
                      <a:lnTo>
                        <a:pt x="390" y="822"/>
                      </a:lnTo>
                      <a:lnTo>
                        <a:pt x="390" y="825"/>
                      </a:lnTo>
                      <a:lnTo>
                        <a:pt x="390" y="832"/>
                      </a:lnTo>
                      <a:lnTo>
                        <a:pt x="383" y="836"/>
                      </a:lnTo>
                      <a:lnTo>
                        <a:pt x="383" y="839"/>
                      </a:lnTo>
                      <a:lnTo>
                        <a:pt x="380" y="839"/>
                      </a:lnTo>
                      <a:lnTo>
                        <a:pt x="380" y="842"/>
                      </a:lnTo>
                      <a:lnTo>
                        <a:pt x="377" y="842"/>
                      </a:lnTo>
                      <a:lnTo>
                        <a:pt x="377" y="850"/>
                      </a:lnTo>
                      <a:lnTo>
                        <a:pt x="375" y="853"/>
                      </a:lnTo>
                      <a:lnTo>
                        <a:pt x="375" y="856"/>
                      </a:lnTo>
                      <a:lnTo>
                        <a:pt x="375" y="859"/>
                      </a:lnTo>
                      <a:lnTo>
                        <a:pt x="371" y="859"/>
                      </a:lnTo>
                      <a:lnTo>
                        <a:pt x="371" y="867"/>
                      </a:lnTo>
                      <a:lnTo>
                        <a:pt x="365" y="870"/>
                      </a:lnTo>
                      <a:lnTo>
                        <a:pt x="365" y="873"/>
                      </a:lnTo>
                      <a:lnTo>
                        <a:pt x="363" y="873"/>
                      </a:lnTo>
                      <a:lnTo>
                        <a:pt x="363" y="881"/>
                      </a:lnTo>
                      <a:lnTo>
                        <a:pt x="359" y="881"/>
                      </a:lnTo>
                      <a:lnTo>
                        <a:pt x="359" y="887"/>
                      </a:lnTo>
                      <a:lnTo>
                        <a:pt x="356" y="887"/>
                      </a:lnTo>
                      <a:lnTo>
                        <a:pt x="356" y="895"/>
                      </a:lnTo>
                      <a:lnTo>
                        <a:pt x="356" y="898"/>
                      </a:lnTo>
                      <a:lnTo>
                        <a:pt x="351" y="901"/>
                      </a:lnTo>
                      <a:lnTo>
                        <a:pt x="351" y="904"/>
                      </a:lnTo>
                      <a:lnTo>
                        <a:pt x="347" y="904"/>
                      </a:lnTo>
                      <a:lnTo>
                        <a:pt x="347" y="912"/>
                      </a:lnTo>
                      <a:lnTo>
                        <a:pt x="344" y="912"/>
                      </a:lnTo>
                      <a:lnTo>
                        <a:pt x="344" y="915"/>
                      </a:lnTo>
                      <a:lnTo>
                        <a:pt x="341" y="918"/>
                      </a:lnTo>
                      <a:lnTo>
                        <a:pt x="341" y="926"/>
                      </a:lnTo>
                      <a:lnTo>
                        <a:pt x="338" y="926"/>
                      </a:lnTo>
                      <a:lnTo>
                        <a:pt x="338" y="929"/>
                      </a:lnTo>
                      <a:lnTo>
                        <a:pt x="336" y="932"/>
                      </a:lnTo>
                      <a:lnTo>
                        <a:pt x="336" y="935"/>
                      </a:lnTo>
                      <a:lnTo>
                        <a:pt x="332" y="935"/>
                      </a:lnTo>
                      <a:lnTo>
                        <a:pt x="332" y="943"/>
                      </a:lnTo>
                      <a:lnTo>
                        <a:pt x="329" y="943"/>
                      </a:lnTo>
                      <a:lnTo>
                        <a:pt x="329" y="946"/>
                      </a:lnTo>
                      <a:lnTo>
                        <a:pt x="326" y="949"/>
                      </a:lnTo>
                      <a:lnTo>
                        <a:pt x="326" y="953"/>
                      </a:lnTo>
                      <a:lnTo>
                        <a:pt x="324" y="953"/>
                      </a:lnTo>
                      <a:lnTo>
                        <a:pt x="324" y="960"/>
                      </a:lnTo>
                      <a:lnTo>
                        <a:pt x="320" y="960"/>
                      </a:lnTo>
                      <a:lnTo>
                        <a:pt x="320" y="963"/>
                      </a:lnTo>
                      <a:lnTo>
                        <a:pt x="317" y="966"/>
                      </a:lnTo>
                      <a:lnTo>
                        <a:pt x="317" y="971"/>
                      </a:lnTo>
                      <a:lnTo>
                        <a:pt x="314" y="971"/>
                      </a:lnTo>
                      <a:lnTo>
                        <a:pt x="314" y="977"/>
                      </a:lnTo>
                      <a:lnTo>
                        <a:pt x="312" y="980"/>
                      </a:lnTo>
                      <a:lnTo>
                        <a:pt x="312" y="985"/>
                      </a:lnTo>
                      <a:lnTo>
                        <a:pt x="308" y="985"/>
                      </a:lnTo>
                      <a:lnTo>
                        <a:pt x="308" y="991"/>
                      </a:lnTo>
                      <a:lnTo>
                        <a:pt x="305" y="991"/>
                      </a:lnTo>
                      <a:lnTo>
                        <a:pt x="305" y="994"/>
                      </a:lnTo>
                      <a:lnTo>
                        <a:pt x="299" y="997"/>
                      </a:lnTo>
                      <a:lnTo>
                        <a:pt x="299" y="1002"/>
                      </a:lnTo>
                      <a:lnTo>
                        <a:pt x="299" y="1008"/>
                      </a:lnTo>
                      <a:lnTo>
                        <a:pt x="297" y="1008"/>
                      </a:lnTo>
                      <a:lnTo>
                        <a:pt x="297" y="1016"/>
                      </a:lnTo>
                      <a:lnTo>
                        <a:pt x="293" y="1016"/>
                      </a:lnTo>
                      <a:lnTo>
                        <a:pt x="293" y="1022"/>
                      </a:lnTo>
                      <a:lnTo>
                        <a:pt x="290" y="1022"/>
                      </a:lnTo>
                      <a:lnTo>
                        <a:pt x="290" y="1025"/>
                      </a:lnTo>
                      <a:lnTo>
                        <a:pt x="285" y="1030"/>
                      </a:lnTo>
                      <a:lnTo>
                        <a:pt x="285" y="1036"/>
                      </a:lnTo>
                      <a:lnTo>
                        <a:pt x="281" y="1036"/>
                      </a:lnTo>
                      <a:lnTo>
                        <a:pt x="281" y="1039"/>
                      </a:lnTo>
                      <a:lnTo>
                        <a:pt x="281" y="1042"/>
                      </a:lnTo>
                      <a:lnTo>
                        <a:pt x="278" y="1047"/>
                      </a:lnTo>
                      <a:lnTo>
                        <a:pt x="278" y="1053"/>
                      </a:lnTo>
                      <a:lnTo>
                        <a:pt x="275" y="1053"/>
                      </a:lnTo>
                      <a:lnTo>
                        <a:pt x="275" y="1056"/>
                      </a:lnTo>
                      <a:lnTo>
                        <a:pt x="273" y="1056"/>
                      </a:lnTo>
                      <a:lnTo>
                        <a:pt x="273" y="1064"/>
                      </a:lnTo>
                      <a:lnTo>
                        <a:pt x="266" y="1064"/>
                      </a:lnTo>
                      <a:lnTo>
                        <a:pt x="266" y="1070"/>
                      </a:lnTo>
                      <a:lnTo>
                        <a:pt x="266" y="1074"/>
                      </a:lnTo>
                      <a:lnTo>
                        <a:pt x="260" y="1078"/>
                      </a:lnTo>
                      <a:lnTo>
                        <a:pt x="260" y="1084"/>
                      </a:lnTo>
                      <a:lnTo>
                        <a:pt x="260" y="1087"/>
                      </a:lnTo>
                      <a:lnTo>
                        <a:pt x="258" y="1087"/>
                      </a:lnTo>
                      <a:lnTo>
                        <a:pt x="258" y="1092"/>
                      </a:lnTo>
                      <a:lnTo>
                        <a:pt x="251" y="1095"/>
                      </a:lnTo>
                      <a:lnTo>
                        <a:pt x="251" y="1101"/>
                      </a:lnTo>
                      <a:lnTo>
                        <a:pt x="248" y="1101"/>
                      </a:lnTo>
                      <a:lnTo>
                        <a:pt x="248" y="1105"/>
                      </a:lnTo>
                      <a:lnTo>
                        <a:pt x="248" y="1112"/>
                      </a:lnTo>
                      <a:lnTo>
                        <a:pt x="242" y="1112"/>
                      </a:lnTo>
                      <a:lnTo>
                        <a:pt x="242" y="1119"/>
                      </a:lnTo>
                      <a:lnTo>
                        <a:pt x="239" y="1119"/>
                      </a:lnTo>
                      <a:lnTo>
                        <a:pt x="239" y="1126"/>
                      </a:lnTo>
                      <a:lnTo>
                        <a:pt x="236" y="1126"/>
                      </a:lnTo>
                      <a:lnTo>
                        <a:pt x="236" y="1132"/>
                      </a:lnTo>
                      <a:lnTo>
                        <a:pt x="234" y="1132"/>
                      </a:lnTo>
                      <a:lnTo>
                        <a:pt x="234" y="1136"/>
                      </a:lnTo>
                      <a:lnTo>
                        <a:pt x="234" y="1143"/>
                      </a:lnTo>
                      <a:lnTo>
                        <a:pt x="227" y="1143"/>
                      </a:lnTo>
                      <a:lnTo>
                        <a:pt x="227" y="1150"/>
                      </a:lnTo>
                      <a:lnTo>
                        <a:pt x="224" y="1150"/>
                      </a:lnTo>
                      <a:lnTo>
                        <a:pt x="224" y="1154"/>
                      </a:lnTo>
                      <a:lnTo>
                        <a:pt x="221" y="1154"/>
                      </a:lnTo>
                      <a:lnTo>
                        <a:pt x="221" y="1160"/>
                      </a:lnTo>
                      <a:lnTo>
                        <a:pt x="219" y="1164"/>
                      </a:lnTo>
                      <a:lnTo>
                        <a:pt x="219" y="1168"/>
                      </a:lnTo>
                      <a:lnTo>
                        <a:pt x="170" y="1168"/>
                      </a:lnTo>
                      <a:lnTo>
                        <a:pt x="170" y="1164"/>
                      </a:lnTo>
                      <a:lnTo>
                        <a:pt x="129" y="1164"/>
                      </a:lnTo>
                      <a:lnTo>
                        <a:pt x="129" y="1160"/>
                      </a:lnTo>
                      <a:lnTo>
                        <a:pt x="86" y="1157"/>
                      </a:lnTo>
                      <a:lnTo>
                        <a:pt x="86" y="1154"/>
                      </a:lnTo>
                      <a:lnTo>
                        <a:pt x="44" y="1154"/>
                      </a:lnTo>
                      <a:lnTo>
                        <a:pt x="44" y="1150"/>
                      </a:lnTo>
                      <a:lnTo>
                        <a:pt x="2" y="1146"/>
                      </a:lnTo>
                      <a:lnTo>
                        <a:pt x="2" y="1143"/>
                      </a:lnTo>
                      <a:lnTo>
                        <a:pt x="0" y="1143"/>
                      </a:lnTo>
                    </a:path>
                  </a:pathLst>
                </a:custGeom>
                <a:solidFill>
                  <a:srgbClr val="0AB2FF"/>
                </a:solidFill>
                <a:ln w="9525" cap="rnd">
                  <a:noFill/>
                  <a:round/>
                  <a:headEnd/>
                  <a:tailEnd/>
                </a:ln>
                <a:effectLst/>
              </p:spPr>
              <p:txBody>
                <a:bodyPr/>
                <a:lstStyle/>
                <a:p>
                  <a:endParaRPr lang="en-US"/>
                </a:p>
              </p:txBody>
            </p:sp>
            <p:sp>
              <p:nvSpPr>
                <p:cNvPr id="529580" name="Freeform 172"/>
                <p:cNvSpPr>
                  <a:spLocks/>
                </p:cNvSpPr>
                <p:nvPr/>
              </p:nvSpPr>
              <p:spPr bwMode="auto">
                <a:xfrm>
                  <a:off x="4252" y="1458"/>
                  <a:ext cx="792" cy="1144"/>
                </a:xfrm>
                <a:custGeom>
                  <a:avLst/>
                  <a:gdLst/>
                  <a:ahLst/>
                  <a:cxnLst>
                    <a:cxn ang="0">
                      <a:pos x="15" y="1080"/>
                    </a:cxn>
                    <a:cxn ang="0">
                      <a:pos x="33" y="1049"/>
                    </a:cxn>
                    <a:cxn ang="0">
                      <a:pos x="54" y="1005"/>
                    </a:cxn>
                    <a:cxn ang="0">
                      <a:pos x="72" y="970"/>
                    </a:cxn>
                    <a:cxn ang="0">
                      <a:pos x="90" y="929"/>
                    </a:cxn>
                    <a:cxn ang="0">
                      <a:pos x="111" y="890"/>
                    </a:cxn>
                    <a:cxn ang="0">
                      <a:pos x="129" y="859"/>
                    </a:cxn>
                    <a:cxn ang="0">
                      <a:pos x="147" y="822"/>
                    </a:cxn>
                    <a:cxn ang="0">
                      <a:pos x="162" y="786"/>
                    </a:cxn>
                    <a:cxn ang="0">
                      <a:pos x="180" y="755"/>
                    </a:cxn>
                    <a:cxn ang="0">
                      <a:pos x="199" y="721"/>
                    </a:cxn>
                    <a:cxn ang="0">
                      <a:pos x="216" y="680"/>
                    </a:cxn>
                    <a:cxn ang="0">
                      <a:pos x="238" y="645"/>
                    </a:cxn>
                    <a:cxn ang="0">
                      <a:pos x="255" y="604"/>
                    </a:cxn>
                    <a:cxn ang="0">
                      <a:pos x="277" y="566"/>
                    </a:cxn>
                    <a:cxn ang="0">
                      <a:pos x="294" y="531"/>
                    </a:cxn>
                    <a:cxn ang="0">
                      <a:pos x="312" y="493"/>
                    </a:cxn>
                    <a:cxn ang="0">
                      <a:pos x="328" y="459"/>
                    </a:cxn>
                    <a:cxn ang="0">
                      <a:pos x="346" y="424"/>
                    </a:cxn>
                    <a:cxn ang="0">
                      <a:pos x="363" y="387"/>
                    </a:cxn>
                    <a:cxn ang="0">
                      <a:pos x="385" y="342"/>
                    </a:cxn>
                    <a:cxn ang="0">
                      <a:pos x="409" y="303"/>
                    </a:cxn>
                    <a:cxn ang="0">
                      <a:pos x="427" y="269"/>
                    </a:cxn>
                    <a:cxn ang="0">
                      <a:pos x="444" y="230"/>
                    </a:cxn>
                    <a:cxn ang="0">
                      <a:pos x="460" y="196"/>
                    </a:cxn>
                    <a:cxn ang="0">
                      <a:pos x="478" y="165"/>
                    </a:cxn>
                    <a:cxn ang="0">
                      <a:pos x="496" y="128"/>
                    </a:cxn>
                    <a:cxn ang="0">
                      <a:pos x="511" y="93"/>
                    </a:cxn>
                    <a:cxn ang="0">
                      <a:pos x="529" y="58"/>
                    </a:cxn>
                    <a:cxn ang="0">
                      <a:pos x="550" y="17"/>
                    </a:cxn>
                    <a:cxn ang="0">
                      <a:pos x="784" y="17"/>
                    </a:cxn>
                    <a:cxn ang="0">
                      <a:pos x="761" y="55"/>
                    </a:cxn>
                    <a:cxn ang="0">
                      <a:pos x="742" y="97"/>
                    </a:cxn>
                    <a:cxn ang="0">
                      <a:pos x="722" y="134"/>
                    </a:cxn>
                    <a:cxn ang="0">
                      <a:pos x="703" y="173"/>
                    </a:cxn>
                    <a:cxn ang="0">
                      <a:pos x="688" y="207"/>
                    </a:cxn>
                    <a:cxn ang="0">
                      <a:pos x="670" y="241"/>
                    </a:cxn>
                    <a:cxn ang="0">
                      <a:pos x="649" y="283"/>
                    </a:cxn>
                    <a:cxn ang="0">
                      <a:pos x="631" y="320"/>
                    </a:cxn>
                    <a:cxn ang="0">
                      <a:pos x="607" y="359"/>
                    </a:cxn>
                    <a:cxn ang="0">
                      <a:pos x="592" y="396"/>
                    </a:cxn>
                    <a:cxn ang="0">
                      <a:pos x="574" y="428"/>
                    </a:cxn>
                    <a:cxn ang="0">
                      <a:pos x="556" y="462"/>
                    </a:cxn>
                    <a:cxn ang="0">
                      <a:pos x="541" y="500"/>
                    </a:cxn>
                    <a:cxn ang="0">
                      <a:pos x="517" y="538"/>
                    </a:cxn>
                    <a:cxn ang="0">
                      <a:pos x="499" y="573"/>
                    </a:cxn>
                    <a:cxn ang="0">
                      <a:pos x="481" y="611"/>
                    </a:cxn>
                    <a:cxn ang="0">
                      <a:pos x="466" y="645"/>
                    </a:cxn>
                    <a:cxn ang="0">
                      <a:pos x="448" y="684"/>
                    </a:cxn>
                    <a:cxn ang="0">
                      <a:pos x="427" y="721"/>
                    </a:cxn>
                    <a:cxn ang="0">
                      <a:pos x="406" y="760"/>
                    </a:cxn>
                    <a:cxn ang="0">
                      <a:pos x="388" y="794"/>
                    </a:cxn>
                    <a:cxn ang="0">
                      <a:pos x="373" y="831"/>
                    </a:cxn>
                    <a:cxn ang="0">
                      <a:pos x="355" y="859"/>
                    </a:cxn>
                    <a:cxn ang="0">
                      <a:pos x="336" y="898"/>
                    </a:cxn>
                    <a:cxn ang="0">
                      <a:pos x="316" y="935"/>
                    </a:cxn>
                    <a:cxn ang="0">
                      <a:pos x="297" y="977"/>
                    </a:cxn>
                    <a:cxn ang="0">
                      <a:pos x="280" y="1015"/>
                    </a:cxn>
                    <a:cxn ang="0">
                      <a:pos x="261" y="1053"/>
                    </a:cxn>
                    <a:cxn ang="0">
                      <a:pos x="243" y="1084"/>
                    </a:cxn>
                    <a:cxn ang="0">
                      <a:pos x="228" y="1119"/>
                    </a:cxn>
                    <a:cxn ang="0">
                      <a:pos x="160" y="1139"/>
                    </a:cxn>
                    <a:cxn ang="0">
                      <a:pos x="39" y="1122"/>
                    </a:cxn>
                  </a:cxnLst>
                  <a:rect l="0" t="0" r="r" b="b"/>
                  <a:pathLst>
                    <a:path w="792" h="1144">
                      <a:moveTo>
                        <a:pt x="0" y="1111"/>
                      </a:moveTo>
                      <a:lnTo>
                        <a:pt x="3" y="1108"/>
                      </a:lnTo>
                      <a:lnTo>
                        <a:pt x="3" y="1105"/>
                      </a:lnTo>
                      <a:lnTo>
                        <a:pt x="6" y="1105"/>
                      </a:lnTo>
                      <a:lnTo>
                        <a:pt x="6" y="1098"/>
                      </a:lnTo>
                      <a:lnTo>
                        <a:pt x="9" y="1098"/>
                      </a:lnTo>
                      <a:lnTo>
                        <a:pt x="9" y="1091"/>
                      </a:lnTo>
                      <a:lnTo>
                        <a:pt x="12" y="1091"/>
                      </a:lnTo>
                      <a:lnTo>
                        <a:pt x="12" y="1087"/>
                      </a:lnTo>
                      <a:lnTo>
                        <a:pt x="15" y="1087"/>
                      </a:lnTo>
                      <a:lnTo>
                        <a:pt x="15" y="1080"/>
                      </a:lnTo>
                      <a:lnTo>
                        <a:pt x="18" y="1077"/>
                      </a:lnTo>
                      <a:lnTo>
                        <a:pt x="18" y="1074"/>
                      </a:lnTo>
                      <a:lnTo>
                        <a:pt x="21" y="1074"/>
                      </a:lnTo>
                      <a:lnTo>
                        <a:pt x="21" y="1067"/>
                      </a:lnTo>
                      <a:lnTo>
                        <a:pt x="24" y="1067"/>
                      </a:lnTo>
                      <a:lnTo>
                        <a:pt x="24" y="1063"/>
                      </a:lnTo>
                      <a:lnTo>
                        <a:pt x="27" y="1060"/>
                      </a:lnTo>
                      <a:lnTo>
                        <a:pt x="27" y="1053"/>
                      </a:lnTo>
                      <a:lnTo>
                        <a:pt x="30" y="1053"/>
                      </a:lnTo>
                      <a:lnTo>
                        <a:pt x="30" y="1049"/>
                      </a:lnTo>
                      <a:lnTo>
                        <a:pt x="33" y="1049"/>
                      </a:lnTo>
                      <a:lnTo>
                        <a:pt x="33" y="1042"/>
                      </a:lnTo>
                      <a:lnTo>
                        <a:pt x="39" y="1039"/>
                      </a:lnTo>
                      <a:lnTo>
                        <a:pt x="39" y="1036"/>
                      </a:lnTo>
                      <a:lnTo>
                        <a:pt x="39" y="1032"/>
                      </a:lnTo>
                      <a:lnTo>
                        <a:pt x="45" y="1029"/>
                      </a:lnTo>
                      <a:lnTo>
                        <a:pt x="45" y="1022"/>
                      </a:lnTo>
                      <a:lnTo>
                        <a:pt x="45" y="1018"/>
                      </a:lnTo>
                      <a:lnTo>
                        <a:pt x="48" y="1018"/>
                      </a:lnTo>
                      <a:lnTo>
                        <a:pt x="48" y="1015"/>
                      </a:lnTo>
                      <a:lnTo>
                        <a:pt x="54" y="1011"/>
                      </a:lnTo>
                      <a:lnTo>
                        <a:pt x="54" y="1005"/>
                      </a:lnTo>
                      <a:lnTo>
                        <a:pt x="57" y="1005"/>
                      </a:lnTo>
                      <a:lnTo>
                        <a:pt x="57" y="1001"/>
                      </a:lnTo>
                      <a:lnTo>
                        <a:pt x="57" y="994"/>
                      </a:lnTo>
                      <a:lnTo>
                        <a:pt x="60" y="994"/>
                      </a:lnTo>
                      <a:lnTo>
                        <a:pt x="60" y="987"/>
                      </a:lnTo>
                      <a:lnTo>
                        <a:pt x="63" y="987"/>
                      </a:lnTo>
                      <a:lnTo>
                        <a:pt x="63" y="984"/>
                      </a:lnTo>
                      <a:lnTo>
                        <a:pt x="69" y="980"/>
                      </a:lnTo>
                      <a:lnTo>
                        <a:pt x="69" y="974"/>
                      </a:lnTo>
                      <a:lnTo>
                        <a:pt x="72" y="974"/>
                      </a:lnTo>
                      <a:lnTo>
                        <a:pt x="72" y="970"/>
                      </a:lnTo>
                      <a:lnTo>
                        <a:pt x="72" y="963"/>
                      </a:lnTo>
                      <a:lnTo>
                        <a:pt x="78" y="963"/>
                      </a:lnTo>
                      <a:lnTo>
                        <a:pt x="78" y="956"/>
                      </a:lnTo>
                      <a:lnTo>
                        <a:pt x="78" y="949"/>
                      </a:lnTo>
                      <a:lnTo>
                        <a:pt x="81" y="949"/>
                      </a:lnTo>
                      <a:lnTo>
                        <a:pt x="81" y="946"/>
                      </a:lnTo>
                      <a:lnTo>
                        <a:pt x="87" y="946"/>
                      </a:lnTo>
                      <a:lnTo>
                        <a:pt x="87" y="939"/>
                      </a:lnTo>
                      <a:lnTo>
                        <a:pt x="90" y="939"/>
                      </a:lnTo>
                      <a:lnTo>
                        <a:pt x="90" y="932"/>
                      </a:lnTo>
                      <a:lnTo>
                        <a:pt x="90" y="929"/>
                      </a:lnTo>
                      <a:lnTo>
                        <a:pt x="96" y="925"/>
                      </a:lnTo>
                      <a:lnTo>
                        <a:pt x="96" y="921"/>
                      </a:lnTo>
                      <a:lnTo>
                        <a:pt x="99" y="921"/>
                      </a:lnTo>
                      <a:lnTo>
                        <a:pt x="99" y="915"/>
                      </a:lnTo>
                      <a:lnTo>
                        <a:pt x="102" y="912"/>
                      </a:lnTo>
                      <a:lnTo>
                        <a:pt x="102" y="908"/>
                      </a:lnTo>
                      <a:lnTo>
                        <a:pt x="106" y="908"/>
                      </a:lnTo>
                      <a:lnTo>
                        <a:pt x="106" y="904"/>
                      </a:lnTo>
                      <a:lnTo>
                        <a:pt x="106" y="898"/>
                      </a:lnTo>
                      <a:lnTo>
                        <a:pt x="111" y="894"/>
                      </a:lnTo>
                      <a:lnTo>
                        <a:pt x="111" y="890"/>
                      </a:lnTo>
                      <a:lnTo>
                        <a:pt x="114" y="890"/>
                      </a:lnTo>
                      <a:lnTo>
                        <a:pt x="114" y="884"/>
                      </a:lnTo>
                      <a:lnTo>
                        <a:pt x="117" y="884"/>
                      </a:lnTo>
                      <a:lnTo>
                        <a:pt x="117" y="881"/>
                      </a:lnTo>
                      <a:lnTo>
                        <a:pt x="120" y="876"/>
                      </a:lnTo>
                      <a:lnTo>
                        <a:pt x="120" y="873"/>
                      </a:lnTo>
                      <a:lnTo>
                        <a:pt x="123" y="873"/>
                      </a:lnTo>
                      <a:lnTo>
                        <a:pt x="123" y="867"/>
                      </a:lnTo>
                      <a:lnTo>
                        <a:pt x="126" y="863"/>
                      </a:lnTo>
                      <a:lnTo>
                        <a:pt x="126" y="859"/>
                      </a:lnTo>
                      <a:lnTo>
                        <a:pt x="129" y="859"/>
                      </a:lnTo>
                      <a:lnTo>
                        <a:pt x="129" y="856"/>
                      </a:lnTo>
                      <a:lnTo>
                        <a:pt x="133" y="856"/>
                      </a:lnTo>
                      <a:lnTo>
                        <a:pt x="133" y="850"/>
                      </a:lnTo>
                      <a:lnTo>
                        <a:pt x="135" y="845"/>
                      </a:lnTo>
                      <a:lnTo>
                        <a:pt x="135" y="842"/>
                      </a:lnTo>
                      <a:lnTo>
                        <a:pt x="138" y="842"/>
                      </a:lnTo>
                      <a:lnTo>
                        <a:pt x="138" y="836"/>
                      </a:lnTo>
                      <a:lnTo>
                        <a:pt x="138" y="831"/>
                      </a:lnTo>
                      <a:lnTo>
                        <a:pt x="145" y="828"/>
                      </a:lnTo>
                      <a:lnTo>
                        <a:pt x="145" y="822"/>
                      </a:lnTo>
                      <a:lnTo>
                        <a:pt x="147" y="822"/>
                      </a:lnTo>
                      <a:lnTo>
                        <a:pt x="147" y="819"/>
                      </a:lnTo>
                      <a:lnTo>
                        <a:pt x="150" y="814"/>
                      </a:lnTo>
                      <a:lnTo>
                        <a:pt x="150" y="811"/>
                      </a:lnTo>
                      <a:lnTo>
                        <a:pt x="153" y="811"/>
                      </a:lnTo>
                      <a:lnTo>
                        <a:pt x="153" y="805"/>
                      </a:lnTo>
                      <a:lnTo>
                        <a:pt x="156" y="805"/>
                      </a:lnTo>
                      <a:lnTo>
                        <a:pt x="156" y="800"/>
                      </a:lnTo>
                      <a:lnTo>
                        <a:pt x="160" y="797"/>
                      </a:lnTo>
                      <a:lnTo>
                        <a:pt x="160" y="791"/>
                      </a:lnTo>
                      <a:lnTo>
                        <a:pt x="162" y="791"/>
                      </a:lnTo>
                      <a:lnTo>
                        <a:pt x="162" y="786"/>
                      </a:lnTo>
                      <a:lnTo>
                        <a:pt x="165" y="786"/>
                      </a:lnTo>
                      <a:lnTo>
                        <a:pt x="165" y="783"/>
                      </a:lnTo>
                      <a:lnTo>
                        <a:pt x="168" y="780"/>
                      </a:lnTo>
                      <a:lnTo>
                        <a:pt x="168" y="774"/>
                      </a:lnTo>
                      <a:lnTo>
                        <a:pt x="172" y="774"/>
                      </a:lnTo>
                      <a:lnTo>
                        <a:pt x="172" y="769"/>
                      </a:lnTo>
                      <a:lnTo>
                        <a:pt x="174" y="769"/>
                      </a:lnTo>
                      <a:lnTo>
                        <a:pt x="174" y="766"/>
                      </a:lnTo>
                      <a:lnTo>
                        <a:pt x="177" y="763"/>
                      </a:lnTo>
                      <a:lnTo>
                        <a:pt x="177" y="755"/>
                      </a:lnTo>
                      <a:lnTo>
                        <a:pt x="180" y="755"/>
                      </a:lnTo>
                      <a:lnTo>
                        <a:pt x="180" y="752"/>
                      </a:lnTo>
                      <a:lnTo>
                        <a:pt x="184" y="749"/>
                      </a:lnTo>
                      <a:lnTo>
                        <a:pt x="184" y="742"/>
                      </a:lnTo>
                      <a:lnTo>
                        <a:pt x="187" y="742"/>
                      </a:lnTo>
                      <a:lnTo>
                        <a:pt x="187" y="738"/>
                      </a:lnTo>
                      <a:lnTo>
                        <a:pt x="189" y="738"/>
                      </a:lnTo>
                      <a:lnTo>
                        <a:pt x="189" y="732"/>
                      </a:lnTo>
                      <a:lnTo>
                        <a:pt x="195" y="732"/>
                      </a:lnTo>
                      <a:lnTo>
                        <a:pt x="195" y="724"/>
                      </a:lnTo>
                      <a:lnTo>
                        <a:pt x="195" y="721"/>
                      </a:lnTo>
                      <a:lnTo>
                        <a:pt x="199" y="721"/>
                      </a:lnTo>
                      <a:lnTo>
                        <a:pt x="199" y="715"/>
                      </a:lnTo>
                      <a:lnTo>
                        <a:pt x="201" y="715"/>
                      </a:lnTo>
                      <a:lnTo>
                        <a:pt x="201" y="707"/>
                      </a:lnTo>
                      <a:lnTo>
                        <a:pt x="204" y="707"/>
                      </a:lnTo>
                      <a:lnTo>
                        <a:pt x="204" y="701"/>
                      </a:lnTo>
                      <a:lnTo>
                        <a:pt x="211" y="701"/>
                      </a:lnTo>
                      <a:lnTo>
                        <a:pt x="211" y="693"/>
                      </a:lnTo>
                      <a:lnTo>
                        <a:pt x="214" y="693"/>
                      </a:lnTo>
                      <a:lnTo>
                        <a:pt x="214" y="690"/>
                      </a:lnTo>
                      <a:lnTo>
                        <a:pt x="214" y="684"/>
                      </a:lnTo>
                      <a:lnTo>
                        <a:pt x="216" y="680"/>
                      </a:lnTo>
                      <a:lnTo>
                        <a:pt x="216" y="676"/>
                      </a:lnTo>
                      <a:lnTo>
                        <a:pt x="219" y="676"/>
                      </a:lnTo>
                      <a:lnTo>
                        <a:pt x="219" y="673"/>
                      </a:lnTo>
                      <a:lnTo>
                        <a:pt x="222" y="673"/>
                      </a:lnTo>
                      <a:lnTo>
                        <a:pt x="222" y="666"/>
                      </a:lnTo>
                      <a:lnTo>
                        <a:pt x="228" y="662"/>
                      </a:lnTo>
                      <a:lnTo>
                        <a:pt x="228" y="659"/>
                      </a:lnTo>
                      <a:lnTo>
                        <a:pt x="228" y="652"/>
                      </a:lnTo>
                      <a:lnTo>
                        <a:pt x="234" y="652"/>
                      </a:lnTo>
                      <a:lnTo>
                        <a:pt x="234" y="645"/>
                      </a:lnTo>
                      <a:lnTo>
                        <a:pt x="238" y="645"/>
                      </a:lnTo>
                      <a:lnTo>
                        <a:pt x="238" y="642"/>
                      </a:lnTo>
                      <a:lnTo>
                        <a:pt x="238" y="635"/>
                      </a:lnTo>
                      <a:lnTo>
                        <a:pt x="243" y="631"/>
                      </a:lnTo>
                      <a:lnTo>
                        <a:pt x="243" y="628"/>
                      </a:lnTo>
                      <a:lnTo>
                        <a:pt x="246" y="628"/>
                      </a:lnTo>
                      <a:lnTo>
                        <a:pt x="246" y="625"/>
                      </a:lnTo>
                      <a:lnTo>
                        <a:pt x="246" y="618"/>
                      </a:lnTo>
                      <a:lnTo>
                        <a:pt x="253" y="614"/>
                      </a:lnTo>
                      <a:lnTo>
                        <a:pt x="253" y="611"/>
                      </a:lnTo>
                      <a:lnTo>
                        <a:pt x="255" y="611"/>
                      </a:lnTo>
                      <a:lnTo>
                        <a:pt x="255" y="604"/>
                      </a:lnTo>
                      <a:lnTo>
                        <a:pt x="255" y="600"/>
                      </a:lnTo>
                      <a:lnTo>
                        <a:pt x="261" y="597"/>
                      </a:lnTo>
                      <a:lnTo>
                        <a:pt x="261" y="590"/>
                      </a:lnTo>
                      <a:lnTo>
                        <a:pt x="261" y="587"/>
                      </a:lnTo>
                      <a:lnTo>
                        <a:pt x="268" y="583"/>
                      </a:lnTo>
                      <a:lnTo>
                        <a:pt x="268" y="580"/>
                      </a:lnTo>
                      <a:lnTo>
                        <a:pt x="270" y="580"/>
                      </a:lnTo>
                      <a:lnTo>
                        <a:pt x="270" y="573"/>
                      </a:lnTo>
                      <a:lnTo>
                        <a:pt x="273" y="573"/>
                      </a:lnTo>
                      <a:lnTo>
                        <a:pt x="273" y="569"/>
                      </a:lnTo>
                      <a:lnTo>
                        <a:pt x="277" y="566"/>
                      </a:lnTo>
                      <a:lnTo>
                        <a:pt x="277" y="559"/>
                      </a:lnTo>
                      <a:lnTo>
                        <a:pt x="280" y="559"/>
                      </a:lnTo>
                      <a:lnTo>
                        <a:pt x="280" y="555"/>
                      </a:lnTo>
                      <a:lnTo>
                        <a:pt x="280" y="552"/>
                      </a:lnTo>
                      <a:lnTo>
                        <a:pt x="285" y="549"/>
                      </a:lnTo>
                      <a:lnTo>
                        <a:pt x="285" y="542"/>
                      </a:lnTo>
                      <a:lnTo>
                        <a:pt x="289" y="542"/>
                      </a:lnTo>
                      <a:lnTo>
                        <a:pt x="289" y="538"/>
                      </a:lnTo>
                      <a:lnTo>
                        <a:pt x="292" y="535"/>
                      </a:lnTo>
                      <a:lnTo>
                        <a:pt x="292" y="531"/>
                      </a:lnTo>
                      <a:lnTo>
                        <a:pt x="294" y="531"/>
                      </a:lnTo>
                      <a:lnTo>
                        <a:pt x="294" y="524"/>
                      </a:lnTo>
                      <a:lnTo>
                        <a:pt x="294" y="521"/>
                      </a:lnTo>
                      <a:lnTo>
                        <a:pt x="300" y="518"/>
                      </a:lnTo>
                      <a:lnTo>
                        <a:pt x="300" y="514"/>
                      </a:lnTo>
                      <a:lnTo>
                        <a:pt x="304" y="514"/>
                      </a:lnTo>
                      <a:lnTo>
                        <a:pt x="304" y="507"/>
                      </a:lnTo>
                      <a:lnTo>
                        <a:pt x="307" y="507"/>
                      </a:lnTo>
                      <a:lnTo>
                        <a:pt x="307" y="500"/>
                      </a:lnTo>
                      <a:lnTo>
                        <a:pt x="309" y="500"/>
                      </a:lnTo>
                      <a:lnTo>
                        <a:pt x="309" y="493"/>
                      </a:lnTo>
                      <a:lnTo>
                        <a:pt x="312" y="493"/>
                      </a:lnTo>
                      <a:lnTo>
                        <a:pt x="312" y="490"/>
                      </a:lnTo>
                      <a:lnTo>
                        <a:pt x="316" y="486"/>
                      </a:lnTo>
                      <a:lnTo>
                        <a:pt x="316" y="483"/>
                      </a:lnTo>
                      <a:lnTo>
                        <a:pt x="319" y="483"/>
                      </a:lnTo>
                      <a:lnTo>
                        <a:pt x="319" y="476"/>
                      </a:lnTo>
                      <a:lnTo>
                        <a:pt x="321" y="476"/>
                      </a:lnTo>
                      <a:lnTo>
                        <a:pt x="321" y="469"/>
                      </a:lnTo>
                      <a:lnTo>
                        <a:pt x="324" y="469"/>
                      </a:lnTo>
                      <a:lnTo>
                        <a:pt x="324" y="462"/>
                      </a:lnTo>
                      <a:lnTo>
                        <a:pt x="328" y="462"/>
                      </a:lnTo>
                      <a:lnTo>
                        <a:pt x="328" y="459"/>
                      </a:lnTo>
                      <a:lnTo>
                        <a:pt x="331" y="459"/>
                      </a:lnTo>
                      <a:lnTo>
                        <a:pt x="331" y="452"/>
                      </a:lnTo>
                      <a:lnTo>
                        <a:pt x="336" y="449"/>
                      </a:lnTo>
                      <a:lnTo>
                        <a:pt x="336" y="445"/>
                      </a:lnTo>
                      <a:lnTo>
                        <a:pt x="336" y="441"/>
                      </a:lnTo>
                      <a:lnTo>
                        <a:pt x="339" y="441"/>
                      </a:lnTo>
                      <a:lnTo>
                        <a:pt x="339" y="435"/>
                      </a:lnTo>
                      <a:lnTo>
                        <a:pt x="343" y="431"/>
                      </a:lnTo>
                      <a:lnTo>
                        <a:pt x="343" y="428"/>
                      </a:lnTo>
                      <a:lnTo>
                        <a:pt x="346" y="428"/>
                      </a:lnTo>
                      <a:lnTo>
                        <a:pt x="346" y="424"/>
                      </a:lnTo>
                      <a:lnTo>
                        <a:pt x="351" y="421"/>
                      </a:lnTo>
                      <a:lnTo>
                        <a:pt x="351" y="414"/>
                      </a:lnTo>
                      <a:lnTo>
                        <a:pt x="351" y="410"/>
                      </a:lnTo>
                      <a:lnTo>
                        <a:pt x="355" y="410"/>
                      </a:lnTo>
                      <a:lnTo>
                        <a:pt x="355" y="404"/>
                      </a:lnTo>
                      <a:lnTo>
                        <a:pt x="358" y="400"/>
                      </a:lnTo>
                      <a:lnTo>
                        <a:pt x="358" y="396"/>
                      </a:lnTo>
                      <a:lnTo>
                        <a:pt x="361" y="396"/>
                      </a:lnTo>
                      <a:lnTo>
                        <a:pt x="361" y="390"/>
                      </a:lnTo>
                      <a:lnTo>
                        <a:pt x="363" y="390"/>
                      </a:lnTo>
                      <a:lnTo>
                        <a:pt x="363" y="387"/>
                      </a:lnTo>
                      <a:lnTo>
                        <a:pt x="370" y="383"/>
                      </a:lnTo>
                      <a:lnTo>
                        <a:pt x="370" y="376"/>
                      </a:lnTo>
                      <a:lnTo>
                        <a:pt x="370" y="373"/>
                      </a:lnTo>
                      <a:lnTo>
                        <a:pt x="375" y="373"/>
                      </a:lnTo>
                      <a:lnTo>
                        <a:pt x="375" y="365"/>
                      </a:lnTo>
                      <a:lnTo>
                        <a:pt x="375" y="359"/>
                      </a:lnTo>
                      <a:lnTo>
                        <a:pt x="378" y="359"/>
                      </a:lnTo>
                      <a:lnTo>
                        <a:pt x="378" y="356"/>
                      </a:lnTo>
                      <a:lnTo>
                        <a:pt x="385" y="352"/>
                      </a:lnTo>
                      <a:lnTo>
                        <a:pt x="385" y="348"/>
                      </a:lnTo>
                      <a:lnTo>
                        <a:pt x="385" y="342"/>
                      </a:lnTo>
                      <a:lnTo>
                        <a:pt x="388" y="342"/>
                      </a:lnTo>
                      <a:lnTo>
                        <a:pt x="388" y="338"/>
                      </a:lnTo>
                      <a:lnTo>
                        <a:pt x="394" y="334"/>
                      </a:lnTo>
                      <a:lnTo>
                        <a:pt x="394" y="331"/>
                      </a:lnTo>
                      <a:lnTo>
                        <a:pt x="394" y="325"/>
                      </a:lnTo>
                      <a:lnTo>
                        <a:pt x="400" y="320"/>
                      </a:lnTo>
                      <a:lnTo>
                        <a:pt x="400" y="317"/>
                      </a:lnTo>
                      <a:lnTo>
                        <a:pt x="402" y="317"/>
                      </a:lnTo>
                      <a:lnTo>
                        <a:pt x="402" y="311"/>
                      </a:lnTo>
                      <a:lnTo>
                        <a:pt x="402" y="307"/>
                      </a:lnTo>
                      <a:lnTo>
                        <a:pt x="409" y="303"/>
                      </a:lnTo>
                      <a:lnTo>
                        <a:pt x="409" y="300"/>
                      </a:lnTo>
                      <a:lnTo>
                        <a:pt x="412" y="300"/>
                      </a:lnTo>
                      <a:lnTo>
                        <a:pt x="412" y="294"/>
                      </a:lnTo>
                      <a:lnTo>
                        <a:pt x="415" y="294"/>
                      </a:lnTo>
                      <a:lnTo>
                        <a:pt x="415" y="286"/>
                      </a:lnTo>
                      <a:lnTo>
                        <a:pt x="417" y="286"/>
                      </a:lnTo>
                      <a:lnTo>
                        <a:pt x="417" y="283"/>
                      </a:lnTo>
                      <a:lnTo>
                        <a:pt x="417" y="275"/>
                      </a:lnTo>
                      <a:lnTo>
                        <a:pt x="421" y="275"/>
                      </a:lnTo>
                      <a:lnTo>
                        <a:pt x="421" y="269"/>
                      </a:lnTo>
                      <a:lnTo>
                        <a:pt x="427" y="269"/>
                      </a:lnTo>
                      <a:lnTo>
                        <a:pt x="427" y="263"/>
                      </a:lnTo>
                      <a:lnTo>
                        <a:pt x="429" y="263"/>
                      </a:lnTo>
                      <a:lnTo>
                        <a:pt x="429" y="258"/>
                      </a:lnTo>
                      <a:lnTo>
                        <a:pt x="433" y="255"/>
                      </a:lnTo>
                      <a:lnTo>
                        <a:pt x="433" y="249"/>
                      </a:lnTo>
                      <a:lnTo>
                        <a:pt x="436" y="249"/>
                      </a:lnTo>
                      <a:lnTo>
                        <a:pt x="436" y="244"/>
                      </a:lnTo>
                      <a:lnTo>
                        <a:pt x="436" y="238"/>
                      </a:lnTo>
                      <a:lnTo>
                        <a:pt x="442" y="238"/>
                      </a:lnTo>
                      <a:lnTo>
                        <a:pt x="442" y="230"/>
                      </a:lnTo>
                      <a:lnTo>
                        <a:pt x="444" y="230"/>
                      </a:lnTo>
                      <a:lnTo>
                        <a:pt x="444" y="227"/>
                      </a:lnTo>
                      <a:lnTo>
                        <a:pt x="448" y="227"/>
                      </a:lnTo>
                      <a:lnTo>
                        <a:pt x="448" y="221"/>
                      </a:lnTo>
                      <a:lnTo>
                        <a:pt x="451" y="218"/>
                      </a:lnTo>
                      <a:lnTo>
                        <a:pt x="451" y="213"/>
                      </a:lnTo>
                      <a:lnTo>
                        <a:pt x="454" y="213"/>
                      </a:lnTo>
                      <a:lnTo>
                        <a:pt x="454" y="210"/>
                      </a:lnTo>
                      <a:lnTo>
                        <a:pt x="456" y="207"/>
                      </a:lnTo>
                      <a:lnTo>
                        <a:pt x="456" y="199"/>
                      </a:lnTo>
                      <a:lnTo>
                        <a:pt x="460" y="199"/>
                      </a:lnTo>
                      <a:lnTo>
                        <a:pt x="460" y="196"/>
                      </a:lnTo>
                      <a:lnTo>
                        <a:pt x="463" y="196"/>
                      </a:lnTo>
                      <a:lnTo>
                        <a:pt x="463" y="193"/>
                      </a:lnTo>
                      <a:lnTo>
                        <a:pt x="466" y="190"/>
                      </a:lnTo>
                      <a:lnTo>
                        <a:pt x="466" y="182"/>
                      </a:lnTo>
                      <a:lnTo>
                        <a:pt x="469" y="182"/>
                      </a:lnTo>
                      <a:lnTo>
                        <a:pt x="469" y="179"/>
                      </a:lnTo>
                      <a:lnTo>
                        <a:pt x="472" y="179"/>
                      </a:lnTo>
                      <a:lnTo>
                        <a:pt x="472" y="173"/>
                      </a:lnTo>
                      <a:lnTo>
                        <a:pt x="475" y="173"/>
                      </a:lnTo>
                      <a:lnTo>
                        <a:pt x="475" y="165"/>
                      </a:lnTo>
                      <a:lnTo>
                        <a:pt x="478" y="165"/>
                      </a:lnTo>
                      <a:lnTo>
                        <a:pt x="478" y="159"/>
                      </a:lnTo>
                      <a:lnTo>
                        <a:pt x="481" y="159"/>
                      </a:lnTo>
                      <a:lnTo>
                        <a:pt x="481" y="151"/>
                      </a:lnTo>
                      <a:lnTo>
                        <a:pt x="483" y="151"/>
                      </a:lnTo>
                      <a:lnTo>
                        <a:pt x="483" y="148"/>
                      </a:lnTo>
                      <a:lnTo>
                        <a:pt x="487" y="148"/>
                      </a:lnTo>
                      <a:lnTo>
                        <a:pt x="487" y="141"/>
                      </a:lnTo>
                      <a:lnTo>
                        <a:pt x="493" y="141"/>
                      </a:lnTo>
                      <a:lnTo>
                        <a:pt x="493" y="134"/>
                      </a:lnTo>
                      <a:lnTo>
                        <a:pt x="493" y="128"/>
                      </a:lnTo>
                      <a:lnTo>
                        <a:pt x="496" y="128"/>
                      </a:lnTo>
                      <a:lnTo>
                        <a:pt x="496" y="124"/>
                      </a:lnTo>
                      <a:lnTo>
                        <a:pt x="499" y="120"/>
                      </a:lnTo>
                      <a:lnTo>
                        <a:pt x="499" y="117"/>
                      </a:lnTo>
                      <a:lnTo>
                        <a:pt x="502" y="117"/>
                      </a:lnTo>
                      <a:lnTo>
                        <a:pt x="502" y="110"/>
                      </a:lnTo>
                      <a:lnTo>
                        <a:pt x="505" y="110"/>
                      </a:lnTo>
                      <a:lnTo>
                        <a:pt x="505" y="106"/>
                      </a:lnTo>
                      <a:lnTo>
                        <a:pt x="508" y="103"/>
                      </a:lnTo>
                      <a:lnTo>
                        <a:pt x="508" y="100"/>
                      </a:lnTo>
                      <a:lnTo>
                        <a:pt x="511" y="100"/>
                      </a:lnTo>
                      <a:lnTo>
                        <a:pt x="511" y="93"/>
                      </a:lnTo>
                      <a:lnTo>
                        <a:pt x="514" y="89"/>
                      </a:lnTo>
                      <a:lnTo>
                        <a:pt x="514" y="86"/>
                      </a:lnTo>
                      <a:lnTo>
                        <a:pt x="517" y="86"/>
                      </a:lnTo>
                      <a:lnTo>
                        <a:pt x="517" y="79"/>
                      </a:lnTo>
                      <a:lnTo>
                        <a:pt x="520" y="79"/>
                      </a:lnTo>
                      <a:lnTo>
                        <a:pt x="520" y="75"/>
                      </a:lnTo>
                      <a:lnTo>
                        <a:pt x="526" y="72"/>
                      </a:lnTo>
                      <a:lnTo>
                        <a:pt x="526" y="69"/>
                      </a:lnTo>
                      <a:lnTo>
                        <a:pt x="526" y="62"/>
                      </a:lnTo>
                      <a:lnTo>
                        <a:pt x="529" y="62"/>
                      </a:lnTo>
                      <a:lnTo>
                        <a:pt x="529" y="58"/>
                      </a:lnTo>
                      <a:lnTo>
                        <a:pt x="532" y="55"/>
                      </a:lnTo>
                      <a:lnTo>
                        <a:pt x="532" y="52"/>
                      </a:lnTo>
                      <a:lnTo>
                        <a:pt x="535" y="52"/>
                      </a:lnTo>
                      <a:lnTo>
                        <a:pt x="535" y="44"/>
                      </a:lnTo>
                      <a:lnTo>
                        <a:pt x="541" y="41"/>
                      </a:lnTo>
                      <a:lnTo>
                        <a:pt x="541" y="38"/>
                      </a:lnTo>
                      <a:lnTo>
                        <a:pt x="544" y="38"/>
                      </a:lnTo>
                      <a:lnTo>
                        <a:pt x="544" y="31"/>
                      </a:lnTo>
                      <a:lnTo>
                        <a:pt x="544" y="27"/>
                      </a:lnTo>
                      <a:lnTo>
                        <a:pt x="550" y="24"/>
                      </a:lnTo>
                      <a:lnTo>
                        <a:pt x="550" y="17"/>
                      </a:lnTo>
                      <a:lnTo>
                        <a:pt x="553" y="17"/>
                      </a:lnTo>
                      <a:lnTo>
                        <a:pt x="553" y="13"/>
                      </a:lnTo>
                      <a:lnTo>
                        <a:pt x="553" y="10"/>
                      </a:lnTo>
                      <a:lnTo>
                        <a:pt x="559" y="7"/>
                      </a:lnTo>
                      <a:lnTo>
                        <a:pt x="559" y="0"/>
                      </a:lnTo>
                      <a:lnTo>
                        <a:pt x="791" y="0"/>
                      </a:lnTo>
                      <a:lnTo>
                        <a:pt x="791" y="3"/>
                      </a:lnTo>
                      <a:lnTo>
                        <a:pt x="788" y="7"/>
                      </a:lnTo>
                      <a:lnTo>
                        <a:pt x="788" y="10"/>
                      </a:lnTo>
                      <a:lnTo>
                        <a:pt x="784" y="10"/>
                      </a:lnTo>
                      <a:lnTo>
                        <a:pt x="784" y="17"/>
                      </a:lnTo>
                      <a:lnTo>
                        <a:pt x="778" y="17"/>
                      </a:lnTo>
                      <a:lnTo>
                        <a:pt x="778" y="24"/>
                      </a:lnTo>
                      <a:lnTo>
                        <a:pt x="778" y="31"/>
                      </a:lnTo>
                      <a:lnTo>
                        <a:pt x="776" y="31"/>
                      </a:lnTo>
                      <a:lnTo>
                        <a:pt x="776" y="34"/>
                      </a:lnTo>
                      <a:lnTo>
                        <a:pt x="769" y="38"/>
                      </a:lnTo>
                      <a:lnTo>
                        <a:pt x="769" y="41"/>
                      </a:lnTo>
                      <a:lnTo>
                        <a:pt x="769" y="48"/>
                      </a:lnTo>
                      <a:lnTo>
                        <a:pt x="766" y="48"/>
                      </a:lnTo>
                      <a:lnTo>
                        <a:pt x="766" y="52"/>
                      </a:lnTo>
                      <a:lnTo>
                        <a:pt x="761" y="55"/>
                      </a:lnTo>
                      <a:lnTo>
                        <a:pt x="761" y="58"/>
                      </a:lnTo>
                      <a:lnTo>
                        <a:pt x="761" y="65"/>
                      </a:lnTo>
                      <a:lnTo>
                        <a:pt x="754" y="69"/>
                      </a:lnTo>
                      <a:lnTo>
                        <a:pt x="754" y="72"/>
                      </a:lnTo>
                      <a:lnTo>
                        <a:pt x="751" y="72"/>
                      </a:lnTo>
                      <a:lnTo>
                        <a:pt x="751" y="79"/>
                      </a:lnTo>
                      <a:lnTo>
                        <a:pt x="751" y="83"/>
                      </a:lnTo>
                      <a:lnTo>
                        <a:pt x="745" y="86"/>
                      </a:lnTo>
                      <a:lnTo>
                        <a:pt x="745" y="89"/>
                      </a:lnTo>
                      <a:lnTo>
                        <a:pt x="745" y="97"/>
                      </a:lnTo>
                      <a:lnTo>
                        <a:pt x="742" y="97"/>
                      </a:lnTo>
                      <a:lnTo>
                        <a:pt x="742" y="103"/>
                      </a:lnTo>
                      <a:lnTo>
                        <a:pt x="737" y="103"/>
                      </a:lnTo>
                      <a:lnTo>
                        <a:pt x="737" y="106"/>
                      </a:lnTo>
                      <a:lnTo>
                        <a:pt x="734" y="106"/>
                      </a:lnTo>
                      <a:lnTo>
                        <a:pt x="734" y="114"/>
                      </a:lnTo>
                      <a:lnTo>
                        <a:pt x="730" y="117"/>
                      </a:lnTo>
                      <a:lnTo>
                        <a:pt x="730" y="120"/>
                      </a:lnTo>
                      <a:lnTo>
                        <a:pt x="727" y="120"/>
                      </a:lnTo>
                      <a:lnTo>
                        <a:pt x="727" y="128"/>
                      </a:lnTo>
                      <a:lnTo>
                        <a:pt x="727" y="131"/>
                      </a:lnTo>
                      <a:lnTo>
                        <a:pt x="722" y="134"/>
                      </a:lnTo>
                      <a:lnTo>
                        <a:pt x="722" y="141"/>
                      </a:lnTo>
                      <a:lnTo>
                        <a:pt x="718" y="141"/>
                      </a:lnTo>
                      <a:lnTo>
                        <a:pt x="718" y="145"/>
                      </a:lnTo>
                      <a:lnTo>
                        <a:pt x="715" y="148"/>
                      </a:lnTo>
                      <a:lnTo>
                        <a:pt x="715" y="151"/>
                      </a:lnTo>
                      <a:lnTo>
                        <a:pt x="712" y="151"/>
                      </a:lnTo>
                      <a:lnTo>
                        <a:pt x="712" y="159"/>
                      </a:lnTo>
                      <a:lnTo>
                        <a:pt x="712" y="162"/>
                      </a:lnTo>
                      <a:lnTo>
                        <a:pt x="706" y="165"/>
                      </a:lnTo>
                      <a:lnTo>
                        <a:pt x="706" y="173"/>
                      </a:lnTo>
                      <a:lnTo>
                        <a:pt x="703" y="173"/>
                      </a:lnTo>
                      <a:lnTo>
                        <a:pt x="703" y="176"/>
                      </a:lnTo>
                      <a:lnTo>
                        <a:pt x="700" y="176"/>
                      </a:lnTo>
                      <a:lnTo>
                        <a:pt x="700" y="179"/>
                      </a:lnTo>
                      <a:lnTo>
                        <a:pt x="697" y="182"/>
                      </a:lnTo>
                      <a:lnTo>
                        <a:pt x="697" y="190"/>
                      </a:lnTo>
                      <a:lnTo>
                        <a:pt x="695" y="190"/>
                      </a:lnTo>
                      <a:lnTo>
                        <a:pt x="695" y="193"/>
                      </a:lnTo>
                      <a:lnTo>
                        <a:pt x="691" y="196"/>
                      </a:lnTo>
                      <a:lnTo>
                        <a:pt x="691" y="199"/>
                      </a:lnTo>
                      <a:lnTo>
                        <a:pt x="688" y="199"/>
                      </a:lnTo>
                      <a:lnTo>
                        <a:pt x="688" y="207"/>
                      </a:lnTo>
                      <a:lnTo>
                        <a:pt x="685" y="207"/>
                      </a:lnTo>
                      <a:lnTo>
                        <a:pt x="685" y="210"/>
                      </a:lnTo>
                      <a:lnTo>
                        <a:pt x="683" y="213"/>
                      </a:lnTo>
                      <a:lnTo>
                        <a:pt x="683" y="218"/>
                      </a:lnTo>
                      <a:lnTo>
                        <a:pt x="679" y="218"/>
                      </a:lnTo>
                      <a:lnTo>
                        <a:pt x="679" y="224"/>
                      </a:lnTo>
                      <a:lnTo>
                        <a:pt x="676" y="224"/>
                      </a:lnTo>
                      <a:lnTo>
                        <a:pt x="676" y="230"/>
                      </a:lnTo>
                      <a:lnTo>
                        <a:pt x="670" y="230"/>
                      </a:lnTo>
                      <a:lnTo>
                        <a:pt x="670" y="238"/>
                      </a:lnTo>
                      <a:lnTo>
                        <a:pt x="670" y="241"/>
                      </a:lnTo>
                      <a:lnTo>
                        <a:pt x="667" y="244"/>
                      </a:lnTo>
                      <a:lnTo>
                        <a:pt x="667" y="249"/>
                      </a:lnTo>
                      <a:lnTo>
                        <a:pt x="664" y="249"/>
                      </a:lnTo>
                      <a:lnTo>
                        <a:pt x="664" y="255"/>
                      </a:lnTo>
                      <a:lnTo>
                        <a:pt x="661" y="255"/>
                      </a:lnTo>
                      <a:lnTo>
                        <a:pt x="661" y="263"/>
                      </a:lnTo>
                      <a:lnTo>
                        <a:pt x="656" y="263"/>
                      </a:lnTo>
                      <a:lnTo>
                        <a:pt x="656" y="269"/>
                      </a:lnTo>
                      <a:lnTo>
                        <a:pt x="656" y="272"/>
                      </a:lnTo>
                      <a:lnTo>
                        <a:pt x="649" y="275"/>
                      </a:lnTo>
                      <a:lnTo>
                        <a:pt x="649" y="283"/>
                      </a:lnTo>
                      <a:lnTo>
                        <a:pt x="649" y="286"/>
                      </a:lnTo>
                      <a:lnTo>
                        <a:pt x="646" y="286"/>
                      </a:lnTo>
                      <a:lnTo>
                        <a:pt x="646" y="289"/>
                      </a:lnTo>
                      <a:lnTo>
                        <a:pt x="640" y="294"/>
                      </a:lnTo>
                      <a:lnTo>
                        <a:pt x="640" y="300"/>
                      </a:lnTo>
                      <a:lnTo>
                        <a:pt x="637" y="300"/>
                      </a:lnTo>
                      <a:lnTo>
                        <a:pt x="637" y="303"/>
                      </a:lnTo>
                      <a:lnTo>
                        <a:pt x="637" y="307"/>
                      </a:lnTo>
                      <a:lnTo>
                        <a:pt x="631" y="311"/>
                      </a:lnTo>
                      <a:lnTo>
                        <a:pt x="631" y="317"/>
                      </a:lnTo>
                      <a:lnTo>
                        <a:pt x="631" y="320"/>
                      </a:lnTo>
                      <a:lnTo>
                        <a:pt x="625" y="325"/>
                      </a:lnTo>
                      <a:lnTo>
                        <a:pt x="625" y="331"/>
                      </a:lnTo>
                      <a:lnTo>
                        <a:pt x="622" y="331"/>
                      </a:lnTo>
                      <a:lnTo>
                        <a:pt x="622" y="334"/>
                      </a:lnTo>
                      <a:lnTo>
                        <a:pt x="622" y="338"/>
                      </a:lnTo>
                      <a:lnTo>
                        <a:pt x="616" y="342"/>
                      </a:lnTo>
                      <a:lnTo>
                        <a:pt x="616" y="348"/>
                      </a:lnTo>
                      <a:lnTo>
                        <a:pt x="613" y="348"/>
                      </a:lnTo>
                      <a:lnTo>
                        <a:pt x="613" y="352"/>
                      </a:lnTo>
                      <a:lnTo>
                        <a:pt x="613" y="359"/>
                      </a:lnTo>
                      <a:lnTo>
                        <a:pt x="607" y="359"/>
                      </a:lnTo>
                      <a:lnTo>
                        <a:pt x="607" y="365"/>
                      </a:lnTo>
                      <a:lnTo>
                        <a:pt x="604" y="365"/>
                      </a:lnTo>
                      <a:lnTo>
                        <a:pt x="604" y="373"/>
                      </a:lnTo>
                      <a:lnTo>
                        <a:pt x="601" y="373"/>
                      </a:lnTo>
                      <a:lnTo>
                        <a:pt x="601" y="376"/>
                      </a:lnTo>
                      <a:lnTo>
                        <a:pt x="598" y="376"/>
                      </a:lnTo>
                      <a:lnTo>
                        <a:pt x="598" y="383"/>
                      </a:lnTo>
                      <a:lnTo>
                        <a:pt x="595" y="383"/>
                      </a:lnTo>
                      <a:lnTo>
                        <a:pt x="595" y="390"/>
                      </a:lnTo>
                      <a:lnTo>
                        <a:pt x="592" y="390"/>
                      </a:lnTo>
                      <a:lnTo>
                        <a:pt x="592" y="396"/>
                      </a:lnTo>
                      <a:lnTo>
                        <a:pt x="589" y="396"/>
                      </a:lnTo>
                      <a:lnTo>
                        <a:pt x="589" y="400"/>
                      </a:lnTo>
                      <a:lnTo>
                        <a:pt x="586" y="404"/>
                      </a:lnTo>
                      <a:lnTo>
                        <a:pt x="586" y="410"/>
                      </a:lnTo>
                      <a:lnTo>
                        <a:pt x="583" y="410"/>
                      </a:lnTo>
                      <a:lnTo>
                        <a:pt x="583" y="414"/>
                      </a:lnTo>
                      <a:lnTo>
                        <a:pt x="580" y="414"/>
                      </a:lnTo>
                      <a:lnTo>
                        <a:pt x="580" y="421"/>
                      </a:lnTo>
                      <a:lnTo>
                        <a:pt x="577" y="424"/>
                      </a:lnTo>
                      <a:lnTo>
                        <a:pt x="577" y="428"/>
                      </a:lnTo>
                      <a:lnTo>
                        <a:pt x="574" y="428"/>
                      </a:lnTo>
                      <a:lnTo>
                        <a:pt x="574" y="431"/>
                      </a:lnTo>
                      <a:lnTo>
                        <a:pt x="571" y="431"/>
                      </a:lnTo>
                      <a:lnTo>
                        <a:pt x="571" y="438"/>
                      </a:lnTo>
                      <a:lnTo>
                        <a:pt x="568" y="441"/>
                      </a:lnTo>
                      <a:lnTo>
                        <a:pt x="568" y="445"/>
                      </a:lnTo>
                      <a:lnTo>
                        <a:pt x="565" y="445"/>
                      </a:lnTo>
                      <a:lnTo>
                        <a:pt x="565" y="449"/>
                      </a:lnTo>
                      <a:lnTo>
                        <a:pt x="559" y="452"/>
                      </a:lnTo>
                      <a:lnTo>
                        <a:pt x="559" y="459"/>
                      </a:lnTo>
                      <a:lnTo>
                        <a:pt x="559" y="462"/>
                      </a:lnTo>
                      <a:lnTo>
                        <a:pt x="556" y="462"/>
                      </a:lnTo>
                      <a:lnTo>
                        <a:pt x="556" y="469"/>
                      </a:lnTo>
                      <a:lnTo>
                        <a:pt x="553" y="469"/>
                      </a:lnTo>
                      <a:lnTo>
                        <a:pt x="553" y="476"/>
                      </a:lnTo>
                      <a:lnTo>
                        <a:pt x="550" y="476"/>
                      </a:lnTo>
                      <a:lnTo>
                        <a:pt x="550" y="483"/>
                      </a:lnTo>
                      <a:lnTo>
                        <a:pt x="547" y="483"/>
                      </a:lnTo>
                      <a:lnTo>
                        <a:pt x="547" y="486"/>
                      </a:lnTo>
                      <a:lnTo>
                        <a:pt x="544" y="490"/>
                      </a:lnTo>
                      <a:lnTo>
                        <a:pt x="544" y="493"/>
                      </a:lnTo>
                      <a:lnTo>
                        <a:pt x="541" y="493"/>
                      </a:lnTo>
                      <a:lnTo>
                        <a:pt x="541" y="500"/>
                      </a:lnTo>
                      <a:lnTo>
                        <a:pt x="535" y="500"/>
                      </a:lnTo>
                      <a:lnTo>
                        <a:pt x="535" y="507"/>
                      </a:lnTo>
                      <a:lnTo>
                        <a:pt x="532" y="507"/>
                      </a:lnTo>
                      <a:lnTo>
                        <a:pt x="532" y="514"/>
                      </a:lnTo>
                      <a:lnTo>
                        <a:pt x="532" y="518"/>
                      </a:lnTo>
                      <a:lnTo>
                        <a:pt x="526" y="521"/>
                      </a:lnTo>
                      <a:lnTo>
                        <a:pt x="526" y="524"/>
                      </a:lnTo>
                      <a:lnTo>
                        <a:pt x="526" y="531"/>
                      </a:lnTo>
                      <a:lnTo>
                        <a:pt x="520" y="535"/>
                      </a:lnTo>
                      <a:lnTo>
                        <a:pt x="520" y="538"/>
                      </a:lnTo>
                      <a:lnTo>
                        <a:pt x="517" y="538"/>
                      </a:lnTo>
                      <a:lnTo>
                        <a:pt x="517" y="542"/>
                      </a:lnTo>
                      <a:lnTo>
                        <a:pt x="514" y="542"/>
                      </a:lnTo>
                      <a:lnTo>
                        <a:pt x="514" y="549"/>
                      </a:lnTo>
                      <a:lnTo>
                        <a:pt x="511" y="552"/>
                      </a:lnTo>
                      <a:lnTo>
                        <a:pt x="511" y="555"/>
                      </a:lnTo>
                      <a:lnTo>
                        <a:pt x="508" y="555"/>
                      </a:lnTo>
                      <a:lnTo>
                        <a:pt x="508" y="559"/>
                      </a:lnTo>
                      <a:lnTo>
                        <a:pt x="508" y="566"/>
                      </a:lnTo>
                      <a:lnTo>
                        <a:pt x="502" y="569"/>
                      </a:lnTo>
                      <a:lnTo>
                        <a:pt x="502" y="573"/>
                      </a:lnTo>
                      <a:lnTo>
                        <a:pt x="499" y="573"/>
                      </a:lnTo>
                      <a:lnTo>
                        <a:pt x="499" y="580"/>
                      </a:lnTo>
                      <a:lnTo>
                        <a:pt x="496" y="583"/>
                      </a:lnTo>
                      <a:lnTo>
                        <a:pt x="496" y="587"/>
                      </a:lnTo>
                      <a:lnTo>
                        <a:pt x="493" y="587"/>
                      </a:lnTo>
                      <a:lnTo>
                        <a:pt x="493" y="590"/>
                      </a:lnTo>
                      <a:lnTo>
                        <a:pt x="493" y="597"/>
                      </a:lnTo>
                      <a:lnTo>
                        <a:pt x="487" y="600"/>
                      </a:lnTo>
                      <a:lnTo>
                        <a:pt x="487" y="604"/>
                      </a:lnTo>
                      <a:lnTo>
                        <a:pt x="483" y="604"/>
                      </a:lnTo>
                      <a:lnTo>
                        <a:pt x="483" y="611"/>
                      </a:lnTo>
                      <a:lnTo>
                        <a:pt x="481" y="611"/>
                      </a:lnTo>
                      <a:lnTo>
                        <a:pt x="481" y="614"/>
                      </a:lnTo>
                      <a:lnTo>
                        <a:pt x="478" y="618"/>
                      </a:lnTo>
                      <a:lnTo>
                        <a:pt x="478" y="625"/>
                      </a:lnTo>
                      <a:lnTo>
                        <a:pt x="475" y="625"/>
                      </a:lnTo>
                      <a:lnTo>
                        <a:pt x="475" y="628"/>
                      </a:lnTo>
                      <a:lnTo>
                        <a:pt x="472" y="628"/>
                      </a:lnTo>
                      <a:lnTo>
                        <a:pt x="472" y="635"/>
                      </a:lnTo>
                      <a:lnTo>
                        <a:pt x="469" y="635"/>
                      </a:lnTo>
                      <a:lnTo>
                        <a:pt x="469" y="642"/>
                      </a:lnTo>
                      <a:lnTo>
                        <a:pt x="466" y="642"/>
                      </a:lnTo>
                      <a:lnTo>
                        <a:pt x="466" y="645"/>
                      </a:lnTo>
                      <a:lnTo>
                        <a:pt x="463" y="649"/>
                      </a:lnTo>
                      <a:lnTo>
                        <a:pt x="463" y="652"/>
                      </a:lnTo>
                      <a:lnTo>
                        <a:pt x="460" y="652"/>
                      </a:lnTo>
                      <a:lnTo>
                        <a:pt x="460" y="659"/>
                      </a:lnTo>
                      <a:lnTo>
                        <a:pt x="454" y="662"/>
                      </a:lnTo>
                      <a:lnTo>
                        <a:pt x="454" y="666"/>
                      </a:lnTo>
                      <a:lnTo>
                        <a:pt x="454" y="673"/>
                      </a:lnTo>
                      <a:lnTo>
                        <a:pt x="451" y="673"/>
                      </a:lnTo>
                      <a:lnTo>
                        <a:pt x="451" y="676"/>
                      </a:lnTo>
                      <a:lnTo>
                        <a:pt x="448" y="680"/>
                      </a:lnTo>
                      <a:lnTo>
                        <a:pt x="448" y="684"/>
                      </a:lnTo>
                      <a:lnTo>
                        <a:pt x="444" y="684"/>
                      </a:lnTo>
                      <a:lnTo>
                        <a:pt x="444" y="690"/>
                      </a:lnTo>
                      <a:lnTo>
                        <a:pt x="442" y="690"/>
                      </a:lnTo>
                      <a:lnTo>
                        <a:pt x="442" y="693"/>
                      </a:lnTo>
                      <a:lnTo>
                        <a:pt x="436" y="697"/>
                      </a:lnTo>
                      <a:lnTo>
                        <a:pt x="436" y="701"/>
                      </a:lnTo>
                      <a:lnTo>
                        <a:pt x="436" y="707"/>
                      </a:lnTo>
                      <a:lnTo>
                        <a:pt x="429" y="711"/>
                      </a:lnTo>
                      <a:lnTo>
                        <a:pt x="429" y="715"/>
                      </a:lnTo>
                      <a:lnTo>
                        <a:pt x="429" y="721"/>
                      </a:lnTo>
                      <a:lnTo>
                        <a:pt x="427" y="721"/>
                      </a:lnTo>
                      <a:lnTo>
                        <a:pt x="427" y="724"/>
                      </a:lnTo>
                      <a:lnTo>
                        <a:pt x="421" y="729"/>
                      </a:lnTo>
                      <a:lnTo>
                        <a:pt x="421" y="732"/>
                      </a:lnTo>
                      <a:lnTo>
                        <a:pt x="417" y="732"/>
                      </a:lnTo>
                      <a:lnTo>
                        <a:pt x="417" y="738"/>
                      </a:lnTo>
                      <a:lnTo>
                        <a:pt x="417" y="742"/>
                      </a:lnTo>
                      <a:lnTo>
                        <a:pt x="415" y="746"/>
                      </a:lnTo>
                      <a:lnTo>
                        <a:pt x="415" y="752"/>
                      </a:lnTo>
                      <a:lnTo>
                        <a:pt x="412" y="752"/>
                      </a:lnTo>
                      <a:lnTo>
                        <a:pt x="412" y="755"/>
                      </a:lnTo>
                      <a:lnTo>
                        <a:pt x="406" y="760"/>
                      </a:lnTo>
                      <a:lnTo>
                        <a:pt x="406" y="766"/>
                      </a:lnTo>
                      <a:lnTo>
                        <a:pt x="402" y="766"/>
                      </a:lnTo>
                      <a:lnTo>
                        <a:pt x="402" y="769"/>
                      </a:lnTo>
                      <a:lnTo>
                        <a:pt x="402" y="774"/>
                      </a:lnTo>
                      <a:lnTo>
                        <a:pt x="397" y="777"/>
                      </a:lnTo>
                      <a:lnTo>
                        <a:pt x="397" y="783"/>
                      </a:lnTo>
                      <a:lnTo>
                        <a:pt x="394" y="783"/>
                      </a:lnTo>
                      <a:lnTo>
                        <a:pt x="394" y="786"/>
                      </a:lnTo>
                      <a:lnTo>
                        <a:pt x="390" y="791"/>
                      </a:lnTo>
                      <a:lnTo>
                        <a:pt x="390" y="794"/>
                      </a:lnTo>
                      <a:lnTo>
                        <a:pt x="388" y="794"/>
                      </a:lnTo>
                      <a:lnTo>
                        <a:pt x="388" y="800"/>
                      </a:lnTo>
                      <a:lnTo>
                        <a:pt x="385" y="800"/>
                      </a:lnTo>
                      <a:lnTo>
                        <a:pt x="385" y="805"/>
                      </a:lnTo>
                      <a:lnTo>
                        <a:pt x="382" y="808"/>
                      </a:lnTo>
                      <a:lnTo>
                        <a:pt x="382" y="811"/>
                      </a:lnTo>
                      <a:lnTo>
                        <a:pt x="378" y="811"/>
                      </a:lnTo>
                      <a:lnTo>
                        <a:pt x="378" y="819"/>
                      </a:lnTo>
                      <a:lnTo>
                        <a:pt x="375" y="819"/>
                      </a:lnTo>
                      <a:lnTo>
                        <a:pt x="375" y="822"/>
                      </a:lnTo>
                      <a:lnTo>
                        <a:pt x="373" y="825"/>
                      </a:lnTo>
                      <a:lnTo>
                        <a:pt x="373" y="831"/>
                      </a:lnTo>
                      <a:lnTo>
                        <a:pt x="370" y="831"/>
                      </a:lnTo>
                      <a:lnTo>
                        <a:pt x="370" y="836"/>
                      </a:lnTo>
                      <a:lnTo>
                        <a:pt x="367" y="839"/>
                      </a:lnTo>
                      <a:lnTo>
                        <a:pt x="367" y="842"/>
                      </a:lnTo>
                      <a:lnTo>
                        <a:pt x="363" y="842"/>
                      </a:lnTo>
                      <a:lnTo>
                        <a:pt x="363" y="850"/>
                      </a:lnTo>
                      <a:lnTo>
                        <a:pt x="361" y="850"/>
                      </a:lnTo>
                      <a:lnTo>
                        <a:pt x="361" y="856"/>
                      </a:lnTo>
                      <a:lnTo>
                        <a:pt x="358" y="856"/>
                      </a:lnTo>
                      <a:lnTo>
                        <a:pt x="358" y="859"/>
                      </a:lnTo>
                      <a:lnTo>
                        <a:pt x="355" y="859"/>
                      </a:lnTo>
                      <a:lnTo>
                        <a:pt x="355" y="867"/>
                      </a:lnTo>
                      <a:lnTo>
                        <a:pt x="351" y="867"/>
                      </a:lnTo>
                      <a:lnTo>
                        <a:pt x="351" y="873"/>
                      </a:lnTo>
                      <a:lnTo>
                        <a:pt x="348" y="873"/>
                      </a:lnTo>
                      <a:lnTo>
                        <a:pt x="348" y="881"/>
                      </a:lnTo>
                      <a:lnTo>
                        <a:pt x="346" y="881"/>
                      </a:lnTo>
                      <a:lnTo>
                        <a:pt x="346" y="884"/>
                      </a:lnTo>
                      <a:lnTo>
                        <a:pt x="339" y="887"/>
                      </a:lnTo>
                      <a:lnTo>
                        <a:pt x="339" y="894"/>
                      </a:lnTo>
                      <a:lnTo>
                        <a:pt x="339" y="898"/>
                      </a:lnTo>
                      <a:lnTo>
                        <a:pt x="336" y="898"/>
                      </a:lnTo>
                      <a:lnTo>
                        <a:pt x="336" y="904"/>
                      </a:lnTo>
                      <a:lnTo>
                        <a:pt x="334" y="904"/>
                      </a:lnTo>
                      <a:lnTo>
                        <a:pt x="334" y="912"/>
                      </a:lnTo>
                      <a:lnTo>
                        <a:pt x="331" y="912"/>
                      </a:lnTo>
                      <a:lnTo>
                        <a:pt x="331" y="915"/>
                      </a:lnTo>
                      <a:lnTo>
                        <a:pt x="324" y="918"/>
                      </a:lnTo>
                      <a:lnTo>
                        <a:pt x="324" y="925"/>
                      </a:lnTo>
                      <a:lnTo>
                        <a:pt x="324" y="929"/>
                      </a:lnTo>
                      <a:lnTo>
                        <a:pt x="321" y="929"/>
                      </a:lnTo>
                      <a:lnTo>
                        <a:pt x="321" y="932"/>
                      </a:lnTo>
                      <a:lnTo>
                        <a:pt x="316" y="935"/>
                      </a:lnTo>
                      <a:lnTo>
                        <a:pt x="316" y="943"/>
                      </a:lnTo>
                      <a:lnTo>
                        <a:pt x="316" y="946"/>
                      </a:lnTo>
                      <a:lnTo>
                        <a:pt x="312" y="946"/>
                      </a:lnTo>
                      <a:lnTo>
                        <a:pt x="312" y="949"/>
                      </a:lnTo>
                      <a:lnTo>
                        <a:pt x="307" y="952"/>
                      </a:lnTo>
                      <a:lnTo>
                        <a:pt x="307" y="960"/>
                      </a:lnTo>
                      <a:lnTo>
                        <a:pt x="307" y="963"/>
                      </a:lnTo>
                      <a:lnTo>
                        <a:pt x="300" y="966"/>
                      </a:lnTo>
                      <a:lnTo>
                        <a:pt x="300" y="970"/>
                      </a:lnTo>
                      <a:lnTo>
                        <a:pt x="297" y="970"/>
                      </a:lnTo>
                      <a:lnTo>
                        <a:pt x="297" y="977"/>
                      </a:lnTo>
                      <a:lnTo>
                        <a:pt x="294" y="977"/>
                      </a:lnTo>
                      <a:lnTo>
                        <a:pt x="294" y="984"/>
                      </a:lnTo>
                      <a:lnTo>
                        <a:pt x="292" y="984"/>
                      </a:lnTo>
                      <a:lnTo>
                        <a:pt x="292" y="991"/>
                      </a:lnTo>
                      <a:lnTo>
                        <a:pt x="292" y="994"/>
                      </a:lnTo>
                      <a:lnTo>
                        <a:pt x="289" y="994"/>
                      </a:lnTo>
                      <a:lnTo>
                        <a:pt x="289" y="1001"/>
                      </a:lnTo>
                      <a:lnTo>
                        <a:pt x="282" y="1001"/>
                      </a:lnTo>
                      <a:lnTo>
                        <a:pt x="282" y="1008"/>
                      </a:lnTo>
                      <a:lnTo>
                        <a:pt x="280" y="1008"/>
                      </a:lnTo>
                      <a:lnTo>
                        <a:pt x="280" y="1015"/>
                      </a:lnTo>
                      <a:lnTo>
                        <a:pt x="277" y="1015"/>
                      </a:lnTo>
                      <a:lnTo>
                        <a:pt x="277" y="1022"/>
                      </a:lnTo>
                      <a:lnTo>
                        <a:pt x="273" y="1022"/>
                      </a:lnTo>
                      <a:lnTo>
                        <a:pt x="273" y="1025"/>
                      </a:lnTo>
                      <a:lnTo>
                        <a:pt x="273" y="1032"/>
                      </a:lnTo>
                      <a:lnTo>
                        <a:pt x="268" y="1036"/>
                      </a:lnTo>
                      <a:lnTo>
                        <a:pt x="268" y="1039"/>
                      </a:lnTo>
                      <a:lnTo>
                        <a:pt x="265" y="1039"/>
                      </a:lnTo>
                      <a:lnTo>
                        <a:pt x="265" y="1042"/>
                      </a:lnTo>
                      <a:lnTo>
                        <a:pt x="261" y="1046"/>
                      </a:lnTo>
                      <a:lnTo>
                        <a:pt x="261" y="1053"/>
                      </a:lnTo>
                      <a:lnTo>
                        <a:pt x="258" y="1053"/>
                      </a:lnTo>
                      <a:lnTo>
                        <a:pt x="258" y="1056"/>
                      </a:lnTo>
                      <a:lnTo>
                        <a:pt x="255" y="1056"/>
                      </a:lnTo>
                      <a:lnTo>
                        <a:pt x="255" y="1063"/>
                      </a:lnTo>
                      <a:lnTo>
                        <a:pt x="253" y="1063"/>
                      </a:lnTo>
                      <a:lnTo>
                        <a:pt x="253" y="1070"/>
                      </a:lnTo>
                      <a:lnTo>
                        <a:pt x="250" y="1070"/>
                      </a:lnTo>
                      <a:lnTo>
                        <a:pt x="250" y="1074"/>
                      </a:lnTo>
                      <a:lnTo>
                        <a:pt x="246" y="1074"/>
                      </a:lnTo>
                      <a:lnTo>
                        <a:pt x="246" y="1080"/>
                      </a:lnTo>
                      <a:lnTo>
                        <a:pt x="243" y="1084"/>
                      </a:lnTo>
                      <a:lnTo>
                        <a:pt x="243" y="1087"/>
                      </a:lnTo>
                      <a:lnTo>
                        <a:pt x="241" y="1087"/>
                      </a:lnTo>
                      <a:lnTo>
                        <a:pt x="241" y="1091"/>
                      </a:lnTo>
                      <a:lnTo>
                        <a:pt x="238" y="1094"/>
                      </a:lnTo>
                      <a:lnTo>
                        <a:pt x="238" y="1101"/>
                      </a:lnTo>
                      <a:lnTo>
                        <a:pt x="234" y="1101"/>
                      </a:lnTo>
                      <a:lnTo>
                        <a:pt x="234" y="1105"/>
                      </a:lnTo>
                      <a:lnTo>
                        <a:pt x="231" y="1105"/>
                      </a:lnTo>
                      <a:lnTo>
                        <a:pt x="231" y="1111"/>
                      </a:lnTo>
                      <a:lnTo>
                        <a:pt x="228" y="1111"/>
                      </a:lnTo>
                      <a:lnTo>
                        <a:pt x="228" y="1119"/>
                      </a:lnTo>
                      <a:lnTo>
                        <a:pt x="226" y="1119"/>
                      </a:lnTo>
                      <a:lnTo>
                        <a:pt x="226" y="1125"/>
                      </a:lnTo>
                      <a:lnTo>
                        <a:pt x="222" y="1125"/>
                      </a:lnTo>
                      <a:lnTo>
                        <a:pt x="222" y="1129"/>
                      </a:lnTo>
                      <a:lnTo>
                        <a:pt x="216" y="1132"/>
                      </a:lnTo>
                      <a:lnTo>
                        <a:pt x="216" y="1136"/>
                      </a:lnTo>
                      <a:lnTo>
                        <a:pt x="216" y="1143"/>
                      </a:lnTo>
                      <a:lnTo>
                        <a:pt x="214" y="1143"/>
                      </a:lnTo>
                      <a:lnTo>
                        <a:pt x="195" y="1143"/>
                      </a:lnTo>
                      <a:lnTo>
                        <a:pt x="160" y="1143"/>
                      </a:lnTo>
                      <a:lnTo>
                        <a:pt x="160" y="1139"/>
                      </a:lnTo>
                      <a:lnTo>
                        <a:pt x="141" y="1139"/>
                      </a:lnTo>
                      <a:lnTo>
                        <a:pt x="141" y="1136"/>
                      </a:lnTo>
                      <a:lnTo>
                        <a:pt x="123" y="1136"/>
                      </a:lnTo>
                      <a:lnTo>
                        <a:pt x="123" y="1132"/>
                      </a:lnTo>
                      <a:lnTo>
                        <a:pt x="106" y="1132"/>
                      </a:lnTo>
                      <a:lnTo>
                        <a:pt x="90" y="1132"/>
                      </a:lnTo>
                      <a:lnTo>
                        <a:pt x="90" y="1129"/>
                      </a:lnTo>
                      <a:lnTo>
                        <a:pt x="72" y="1129"/>
                      </a:lnTo>
                      <a:lnTo>
                        <a:pt x="72" y="1125"/>
                      </a:lnTo>
                      <a:lnTo>
                        <a:pt x="39" y="1125"/>
                      </a:lnTo>
                      <a:lnTo>
                        <a:pt x="39" y="1122"/>
                      </a:lnTo>
                      <a:lnTo>
                        <a:pt x="18" y="1122"/>
                      </a:lnTo>
                      <a:lnTo>
                        <a:pt x="18" y="1119"/>
                      </a:lnTo>
                      <a:lnTo>
                        <a:pt x="0" y="1119"/>
                      </a:lnTo>
                      <a:lnTo>
                        <a:pt x="0" y="1115"/>
                      </a:lnTo>
                      <a:lnTo>
                        <a:pt x="0" y="1111"/>
                      </a:lnTo>
                    </a:path>
                  </a:pathLst>
                </a:custGeom>
                <a:solidFill>
                  <a:srgbClr val="0E8BFF"/>
                </a:solidFill>
                <a:ln w="9525" cap="rnd">
                  <a:noFill/>
                  <a:round/>
                  <a:headEnd/>
                  <a:tailEnd/>
                </a:ln>
                <a:effectLst/>
              </p:spPr>
              <p:txBody>
                <a:bodyPr/>
                <a:lstStyle/>
                <a:p>
                  <a:endParaRPr lang="en-US"/>
                </a:p>
              </p:txBody>
            </p:sp>
            <p:sp>
              <p:nvSpPr>
                <p:cNvPr id="529581" name="Freeform 173"/>
                <p:cNvSpPr>
                  <a:spLocks/>
                </p:cNvSpPr>
                <p:nvPr/>
              </p:nvSpPr>
              <p:spPr bwMode="auto">
                <a:xfrm>
                  <a:off x="4180" y="1458"/>
                  <a:ext cx="630" cy="1117"/>
                </a:xfrm>
                <a:custGeom>
                  <a:avLst/>
                  <a:gdLst/>
                  <a:ahLst/>
                  <a:cxnLst>
                    <a:cxn ang="0">
                      <a:pos x="14" y="777"/>
                    </a:cxn>
                    <a:cxn ang="0">
                      <a:pos x="32" y="746"/>
                    </a:cxn>
                    <a:cxn ang="0">
                      <a:pos x="50" y="711"/>
                    </a:cxn>
                    <a:cxn ang="0">
                      <a:pos x="68" y="680"/>
                    </a:cxn>
                    <a:cxn ang="0">
                      <a:pos x="85" y="643"/>
                    </a:cxn>
                    <a:cxn ang="0">
                      <a:pos x="101" y="608"/>
                    </a:cxn>
                    <a:cxn ang="0">
                      <a:pos x="119" y="576"/>
                    </a:cxn>
                    <a:cxn ang="0">
                      <a:pos x="133" y="545"/>
                    </a:cxn>
                    <a:cxn ang="0">
                      <a:pos x="148" y="514"/>
                    </a:cxn>
                    <a:cxn ang="0">
                      <a:pos x="163" y="483"/>
                    </a:cxn>
                    <a:cxn ang="0">
                      <a:pos x="179" y="449"/>
                    </a:cxn>
                    <a:cxn ang="0">
                      <a:pos x="196" y="410"/>
                    </a:cxn>
                    <a:cxn ang="0">
                      <a:pos x="214" y="379"/>
                    </a:cxn>
                    <a:cxn ang="0">
                      <a:pos x="232" y="345"/>
                    </a:cxn>
                    <a:cxn ang="0">
                      <a:pos x="250" y="308"/>
                    </a:cxn>
                    <a:cxn ang="0">
                      <a:pos x="267" y="280"/>
                    </a:cxn>
                    <a:cxn ang="0">
                      <a:pos x="283" y="249"/>
                    </a:cxn>
                    <a:cxn ang="0">
                      <a:pos x="298" y="210"/>
                    </a:cxn>
                    <a:cxn ang="0">
                      <a:pos x="313" y="179"/>
                    </a:cxn>
                    <a:cxn ang="0">
                      <a:pos x="327" y="148"/>
                    </a:cxn>
                    <a:cxn ang="0">
                      <a:pos x="345" y="120"/>
                    </a:cxn>
                    <a:cxn ang="0">
                      <a:pos x="363" y="89"/>
                    </a:cxn>
                    <a:cxn ang="0">
                      <a:pos x="378" y="52"/>
                    </a:cxn>
                    <a:cxn ang="0">
                      <a:pos x="396" y="17"/>
                    </a:cxn>
                    <a:cxn ang="0">
                      <a:pos x="623" y="17"/>
                    </a:cxn>
                    <a:cxn ang="0">
                      <a:pos x="604" y="55"/>
                    </a:cxn>
                    <a:cxn ang="0">
                      <a:pos x="590" y="86"/>
                    </a:cxn>
                    <a:cxn ang="0">
                      <a:pos x="575" y="117"/>
                    </a:cxn>
                    <a:cxn ang="0">
                      <a:pos x="557" y="148"/>
                    </a:cxn>
                    <a:cxn ang="0">
                      <a:pos x="543" y="179"/>
                    </a:cxn>
                    <a:cxn ang="0">
                      <a:pos x="524" y="213"/>
                    </a:cxn>
                    <a:cxn ang="0">
                      <a:pos x="507" y="249"/>
                    </a:cxn>
                    <a:cxn ang="0">
                      <a:pos x="488" y="286"/>
                    </a:cxn>
                    <a:cxn ang="0">
                      <a:pos x="473" y="320"/>
                    </a:cxn>
                    <a:cxn ang="0">
                      <a:pos x="456" y="353"/>
                    </a:cxn>
                    <a:cxn ang="0">
                      <a:pos x="441" y="384"/>
                    </a:cxn>
                    <a:cxn ang="0">
                      <a:pos x="426" y="415"/>
                    </a:cxn>
                    <a:cxn ang="0">
                      <a:pos x="408" y="446"/>
                    </a:cxn>
                    <a:cxn ang="0">
                      <a:pos x="393" y="477"/>
                    </a:cxn>
                    <a:cxn ang="0">
                      <a:pos x="378" y="514"/>
                    </a:cxn>
                    <a:cxn ang="0">
                      <a:pos x="361" y="542"/>
                    </a:cxn>
                    <a:cxn ang="0">
                      <a:pos x="342" y="581"/>
                    </a:cxn>
                    <a:cxn ang="0">
                      <a:pos x="327" y="615"/>
                    </a:cxn>
                    <a:cxn ang="0">
                      <a:pos x="310" y="652"/>
                    </a:cxn>
                    <a:cxn ang="0">
                      <a:pos x="291" y="680"/>
                    </a:cxn>
                    <a:cxn ang="0">
                      <a:pos x="274" y="715"/>
                    </a:cxn>
                    <a:cxn ang="0">
                      <a:pos x="259" y="742"/>
                    </a:cxn>
                    <a:cxn ang="0">
                      <a:pos x="244" y="774"/>
                    </a:cxn>
                    <a:cxn ang="0">
                      <a:pos x="229" y="812"/>
                    </a:cxn>
                    <a:cxn ang="0">
                      <a:pos x="211" y="843"/>
                    </a:cxn>
                    <a:cxn ang="0">
                      <a:pos x="196" y="877"/>
                    </a:cxn>
                    <a:cxn ang="0">
                      <a:pos x="179" y="912"/>
                    </a:cxn>
                    <a:cxn ang="0">
                      <a:pos x="157" y="950"/>
                    </a:cxn>
                    <a:cxn ang="0">
                      <a:pos x="140" y="985"/>
                    </a:cxn>
                    <a:cxn ang="0">
                      <a:pos x="124" y="1019"/>
                    </a:cxn>
                    <a:cxn ang="0">
                      <a:pos x="109" y="1050"/>
                    </a:cxn>
                    <a:cxn ang="0">
                      <a:pos x="95" y="1078"/>
                    </a:cxn>
                    <a:cxn ang="0">
                      <a:pos x="80" y="1109"/>
                    </a:cxn>
                    <a:cxn ang="0">
                      <a:pos x="17" y="1036"/>
                    </a:cxn>
                    <a:cxn ang="0">
                      <a:pos x="2" y="812"/>
                    </a:cxn>
                  </a:cxnLst>
                  <a:rect l="0" t="0" r="r" b="b"/>
                  <a:pathLst>
                    <a:path w="630" h="1117">
                      <a:moveTo>
                        <a:pt x="0" y="808"/>
                      </a:moveTo>
                      <a:lnTo>
                        <a:pt x="2" y="808"/>
                      </a:lnTo>
                      <a:lnTo>
                        <a:pt x="2" y="805"/>
                      </a:lnTo>
                      <a:lnTo>
                        <a:pt x="8" y="801"/>
                      </a:lnTo>
                      <a:lnTo>
                        <a:pt x="8" y="795"/>
                      </a:lnTo>
                      <a:lnTo>
                        <a:pt x="8" y="791"/>
                      </a:lnTo>
                      <a:lnTo>
                        <a:pt x="12" y="791"/>
                      </a:lnTo>
                      <a:lnTo>
                        <a:pt x="12" y="784"/>
                      </a:lnTo>
                      <a:lnTo>
                        <a:pt x="14" y="784"/>
                      </a:lnTo>
                      <a:lnTo>
                        <a:pt x="14" y="777"/>
                      </a:lnTo>
                      <a:lnTo>
                        <a:pt x="17" y="777"/>
                      </a:lnTo>
                      <a:lnTo>
                        <a:pt x="17" y="770"/>
                      </a:lnTo>
                      <a:lnTo>
                        <a:pt x="20" y="770"/>
                      </a:lnTo>
                      <a:lnTo>
                        <a:pt x="20" y="767"/>
                      </a:lnTo>
                      <a:lnTo>
                        <a:pt x="24" y="767"/>
                      </a:lnTo>
                      <a:lnTo>
                        <a:pt x="24" y="760"/>
                      </a:lnTo>
                      <a:lnTo>
                        <a:pt x="26" y="760"/>
                      </a:lnTo>
                      <a:lnTo>
                        <a:pt x="26" y="753"/>
                      </a:lnTo>
                      <a:lnTo>
                        <a:pt x="32" y="753"/>
                      </a:lnTo>
                      <a:lnTo>
                        <a:pt x="32" y="746"/>
                      </a:lnTo>
                      <a:lnTo>
                        <a:pt x="32" y="742"/>
                      </a:lnTo>
                      <a:lnTo>
                        <a:pt x="36" y="742"/>
                      </a:lnTo>
                      <a:lnTo>
                        <a:pt x="36" y="736"/>
                      </a:lnTo>
                      <a:lnTo>
                        <a:pt x="41" y="732"/>
                      </a:lnTo>
                      <a:lnTo>
                        <a:pt x="41" y="729"/>
                      </a:lnTo>
                      <a:lnTo>
                        <a:pt x="41" y="722"/>
                      </a:lnTo>
                      <a:lnTo>
                        <a:pt x="44" y="722"/>
                      </a:lnTo>
                      <a:lnTo>
                        <a:pt x="44" y="719"/>
                      </a:lnTo>
                      <a:lnTo>
                        <a:pt x="50" y="715"/>
                      </a:lnTo>
                      <a:lnTo>
                        <a:pt x="50" y="711"/>
                      </a:lnTo>
                      <a:lnTo>
                        <a:pt x="53" y="711"/>
                      </a:lnTo>
                      <a:lnTo>
                        <a:pt x="53" y="705"/>
                      </a:lnTo>
                      <a:lnTo>
                        <a:pt x="56" y="701"/>
                      </a:lnTo>
                      <a:lnTo>
                        <a:pt x="56" y="697"/>
                      </a:lnTo>
                      <a:lnTo>
                        <a:pt x="56" y="694"/>
                      </a:lnTo>
                      <a:lnTo>
                        <a:pt x="59" y="694"/>
                      </a:lnTo>
                      <a:lnTo>
                        <a:pt x="59" y="688"/>
                      </a:lnTo>
                      <a:lnTo>
                        <a:pt x="65" y="684"/>
                      </a:lnTo>
                      <a:lnTo>
                        <a:pt x="65" y="680"/>
                      </a:lnTo>
                      <a:lnTo>
                        <a:pt x="68" y="680"/>
                      </a:lnTo>
                      <a:lnTo>
                        <a:pt x="68" y="674"/>
                      </a:lnTo>
                      <a:lnTo>
                        <a:pt x="68" y="670"/>
                      </a:lnTo>
                      <a:lnTo>
                        <a:pt x="73" y="666"/>
                      </a:lnTo>
                      <a:lnTo>
                        <a:pt x="73" y="663"/>
                      </a:lnTo>
                      <a:lnTo>
                        <a:pt x="73" y="656"/>
                      </a:lnTo>
                      <a:lnTo>
                        <a:pt x="77" y="656"/>
                      </a:lnTo>
                      <a:lnTo>
                        <a:pt x="77" y="652"/>
                      </a:lnTo>
                      <a:lnTo>
                        <a:pt x="83" y="649"/>
                      </a:lnTo>
                      <a:lnTo>
                        <a:pt x="83" y="643"/>
                      </a:lnTo>
                      <a:lnTo>
                        <a:pt x="85" y="643"/>
                      </a:lnTo>
                      <a:lnTo>
                        <a:pt x="85" y="639"/>
                      </a:lnTo>
                      <a:lnTo>
                        <a:pt x="89" y="635"/>
                      </a:lnTo>
                      <a:lnTo>
                        <a:pt x="89" y="629"/>
                      </a:lnTo>
                      <a:lnTo>
                        <a:pt x="92" y="629"/>
                      </a:lnTo>
                      <a:lnTo>
                        <a:pt x="92" y="625"/>
                      </a:lnTo>
                      <a:lnTo>
                        <a:pt x="92" y="621"/>
                      </a:lnTo>
                      <a:lnTo>
                        <a:pt x="97" y="618"/>
                      </a:lnTo>
                      <a:lnTo>
                        <a:pt x="97" y="612"/>
                      </a:lnTo>
                      <a:lnTo>
                        <a:pt x="101" y="612"/>
                      </a:lnTo>
                      <a:lnTo>
                        <a:pt x="101" y="608"/>
                      </a:lnTo>
                      <a:lnTo>
                        <a:pt x="101" y="604"/>
                      </a:lnTo>
                      <a:lnTo>
                        <a:pt x="107" y="601"/>
                      </a:lnTo>
                      <a:lnTo>
                        <a:pt x="107" y="594"/>
                      </a:lnTo>
                      <a:lnTo>
                        <a:pt x="109" y="594"/>
                      </a:lnTo>
                      <a:lnTo>
                        <a:pt x="109" y="590"/>
                      </a:lnTo>
                      <a:lnTo>
                        <a:pt x="112" y="587"/>
                      </a:lnTo>
                      <a:lnTo>
                        <a:pt x="112" y="584"/>
                      </a:lnTo>
                      <a:lnTo>
                        <a:pt x="116" y="584"/>
                      </a:lnTo>
                      <a:lnTo>
                        <a:pt x="116" y="576"/>
                      </a:lnTo>
                      <a:lnTo>
                        <a:pt x="119" y="576"/>
                      </a:lnTo>
                      <a:lnTo>
                        <a:pt x="119" y="573"/>
                      </a:lnTo>
                      <a:lnTo>
                        <a:pt x="121" y="570"/>
                      </a:lnTo>
                      <a:lnTo>
                        <a:pt x="121" y="563"/>
                      </a:lnTo>
                      <a:lnTo>
                        <a:pt x="124" y="563"/>
                      </a:lnTo>
                      <a:lnTo>
                        <a:pt x="124" y="559"/>
                      </a:lnTo>
                      <a:lnTo>
                        <a:pt x="128" y="559"/>
                      </a:lnTo>
                      <a:lnTo>
                        <a:pt x="128" y="553"/>
                      </a:lnTo>
                      <a:lnTo>
                        <a:pt x="131" y="553"/>
                      </a:lnTo>
                      <a:lnTo>
                        <a:pt x="131" y="545"/>
                      </a:lnTo>
                      <a:lnTo>
                        <a:pt x="133" y="545"/>
                      </a:lnTo>
                      <a:lnTo>
                        <a:pt x="133" y="539"/>
                      </a:lnTo>
                      <a:lnTo>
                        <a:pt x="136" y="539"/>
                      </a:lnTo>
                      <a:lnTo>
                        <a:pt x="136" y="536"/>
                      </a:lnTo>
                      <a:lnTo>
                        <a:pt x="140" y="536"/>
                      </a:lnTo>
                      <a:lnTo>
                        <a:pt x="140" y="528"/>
                      </a:lnTo>
                      <a:lnTo>
                        <a:pt x="143" y="528"/>
                      </a:lnTo>
                      <a:lnTo>
                        <a:pt x="143" y="522"/>
                      </a:lnTo>
                      <a:lnTo>
                        <a:pt x="145" y="522"/>
                      </a:lnTo>
                      <a:lnTo>
                        <a:pt x="145" y="514"/>
                      </a:lnTo>
                      <a:lnTo>
                        <a:pt x="148" y="514"/>
                      </a:lnTo>
                      <a:lnTo>
                        <a:pt x="148" y="511"/>
                      </a:lnTo>
                      <a:lnTo>
                        <a:pt x="151" y="511"/>
                      </a:lnTo>
                      <a:lnTo>
                        <a:pt x="151" y="505"/>
                      </a:lnTo>
                      <a:lnTo>
                        <a:pt x="155" y="500"/>
                      </a:lnTo>
                      <a:lnTo>
                        <a:pt x="155" y="497"/>
                      </a:lnTo>
                      <a:lnTo>
                        <a:pt x="157" y="497"/>
                      </a:lnTo>
                      <a:lnTo>
                        <a:pt x="157" y="491"/>
                      </a:lnTo>
                      <a:lnTo>
                        <a:pt x="160" y="491"/>
                      </a:lnTo>
                      <a:lnTo>
                        <a:pt x="160" y="486"/>
                      </a:lnTo>
                      <a:lnTo>
                        <a:pt x="163" y="483"/>
                      </a:lnTo>
                      <a:lnTo>
                        <a:pt x="163" y="480"/>
                      </a:lnTo>
                      <a:lnTo>
                        <a:pt x="167" y="480"/>
                      </a:lnTo>
                      <a:lnTo>
                        <a:pt x="167" y="474"/>
                      </a:lnTo>
                      <a:lnTo>
                        <a:pt x="172" y="469"/>
                      </a:lnTo>
                      <a:lnTo>
                        <a:pt x="172" y="466"/>
                      </a:lnTo>
                      <a:lnTo>
                        <a:pt x="172" y="463"/>
                      </a:lnTo>
                      <a:lnTo>
                        <a:pt x="175" y="463"/>
                      </a:lnTo>
                      <a:lnTo>
                        <a:pt x="175" y="455"/>
                      </a:lnTo>
                      <a:lnTo>
                        <a:pt x="179" y="452"/>
                      </a:lnTo>
                      <a:lnTo>
                        <a:pt x="179" y="449"/>
                      </a:lnTo>
                      <a:lnTo>
                        <a:pt x="181" y="449"/>
                      </a:lnTo>
                      <a:lnTo>
                        <a:pt x="181" y="441"/>
                      </a:lnTo>
                      <a:lnTo>
                        <a:pt x="184" y="441"/>
                      </a:lnTo>
                      <a:lnTo>
                        <a:pt x="184" y="438"/>
                      </a:lnTo>
                      <a:lnTo>
                        <a:pt x="190" y="435"/>
                      </a:lnTo>
                      <a:lnTo>
                        <a:pt x="190" y="429"/>
                      </a:lnTo>
                      <a:lnTo>
                        <a:pt x="190" y="424"/>
                      </a:lnTo>
                      <a:lnTo>
                        <a:pt x="196" y="424"/>
                      </a:lnTo>
                      <a:lnTo>
                        <a:pt x="196" y="418"/>
                      </a:lnTo>
                      <a:lnTo>
                        <a:pt x="196" y="410"/>
                      </a:lnTo>
                      <a:lnTo>
                        <a:pt x="199" y="410"/>
                      </a:lnTo>
                      <a:lnTo>
                        <a:pt x="199" y="407"/>
                      </a:lnTo>
                      <a:lnTo>
                        <a:pt x="205" y="404"/>
                      </a:lnTo>
                      <a:lnTo>
                        <a:pt x="205" y="401"/>
                      </a:lnTo>
                      <a:lnTo>
                        <a:pt x="208" y="401"/>
                      </a:lnTo>
                      <a:lnTo>
                        <a:pt x="208" y="393"/>
                      </a:lnTo>
                      <a:lnTo>
                        <a:pt x="208" y="390"/>
                      </a:lnTo>
                      <a:lnTo>
                        <a:pt x="211" y="387"/>
                      </a:lnTo>
                      <a:lnTo>
                        <a:pt x="211" y="379"/>
                      </a:lnTo>
                      <a:lnTo>
                        <a:pt x="214" y="379"/>
                      </a:lnTo>
                      <a:lnTo>
                        <a:pt x="214" y="376"/>
                      </a:lnTo>
                      <a:lnTo>
                        <a:pt x="220" y="373"/>
                      </a:lnTo>
                      <a:lnTo>
                        <a:pt x="220" y="370"/>
                      </a:lnTo>
                      <a:lnTo>
                        <a:pt x="223" y="370"/>
                      </a:lnTo>
                      <a:lnTo>
                        <a:pt x="223" y="362"/>
                      </a:lnTo>
                      <a:lnTo>
                        <a:pt x="223" y="359"/>
                      </a:lnTo>
                      <a:lnTo>
                        <a:pt x="229" y="356"/>
                      </a:lnTo>
                      <a:lnTo>
                        <a:pt x="229" y="353"/>
                      </a:lnTo>
                      <a:lnTo>
                        <a:pt x="229" y="345"/>
                      </a:lnTo>
                      <a:lnTo>
                        <a:pt x="232" y="345"/>
                      </a:lnTo>
                      <a:lnTo>
                        <a:pt x="232" y="339"/>
                      </a:lnTo>
                      <a:lnTo>
                        <a:pt x="238" y="339"/>
                      </a:lnTo>
                      <a:lnTo>
                        <a:pt x="238" y="331"/>
                      </a:lnTo>
                      <a:lnTo>
                        <a:pt x="241" y="331"/>
                      </a:lnTo>
                      <a:lnTo>
                        <a:pt x="241" y="328"/>
                      </a:lnTo>
                      <a:lnTo>
                        <a:pt x="241" y="320"/>
                      </a:lnTo>
                      <a:lnTo>
                        <a:pt x="247" y="320"/>
                      </a:lnTo>
                      <a:lnTo>
                        <a:pt x="247" y="314"/>
                      </a:lnTo>
                      <a:lnTo>
                        <a:pt x="250" y="314"/>
                      </a:lnTo>
                      <a:lnTo>
                        <a:pt x="250" y="308"/>
                      </a:lnTo>
                      <a:lnTo>
                        <a:pt x="253" y="308"/>
                      </a:lnTo>
                      <a:lnTo>
                        <a:pt x="253" y="300"/>
                      </a:lnTo>
                      <a:lnTo>
                        <a:pt x="256" y="300"/>
                      </a:lnTo>
                      <a:lnTo>
                        <a:pt x="256" y="297"/>
                      </a:lnTo>
                      <a:lnTo>
                        <a:pt x="256" y="289"/>
                      </a:lnTo>
                      <a:lnTo>
                        <a:pt x="262" y="286"/>
                      </a:lnTo>
                      <a:lnTo>
                        <a:pt x="262" y="283"/>
                      </a:lnTo>
                      <a:lnTo>
                        <a:pt x="265" y="283"/>
                      </a:lnTo>
                      <a:lnTo>
                        <a:pt x="265" y="280"/>
                      </a:lnTo>
                      <a:lnTo>
                        <a:pt x="267" y="280"/>
                      </a:lnTo>
                      <a:lnTo>
                        <a:pt x="267" y="272"/>
                      </a:lnTo>
                      <a:lnTo>
                        <a:pt x="271" y="269"/>
                      </a:lnTo>
                      <a:lnTo>
                        <a:pt x="271" y="266"/>
                      </a:lnTo>
                      <a:lnTo>
                        <a:pt x="274" y="266"/>
                      </a:lnTo>
                      <a:lnTo>
                        <a:pt x="274" y="263"/>
                      </a:lnTo>
                      <a:lnTo>
                        <a:pt x="277" y="258"/>
                      </a:lnTo>
                      <a:lnTo>
                        <a:pt x="277" y="252"/>
                      </a:lnTo>
                      <a:lnTo>
                        <a:pt x="279" y="252"/>
                      </a:lnTo>
                      <a:lnTo>
                        <a:pt x="279" y="249"/>
                      </a:lnTo>
                      <a:lnTo>
                        <a:pt x="283" y="249"/>
                      </a:lnTo>
                      <a:lnTo>
                        <a:pt x="283" y="241"/>
                      </a:lnTo>
                      <a:lnTo>
                        <a:pt x="286" y="238"/>
                      </a:lnTo>
                      <a:lnTo>
                        <a:pt x="286" y="235"/>
                      </a:lnTo>
                      <a:lnTo>
                        <a:pt x="289" y="235"/>
                      </a:lnTo>
                      <a:lnTo>
                        <a:pt x="289" y="231"/>
                      </a:lnTo>
                      <a:lnTo>
                        <a:pt x="289" y="224"/>
                      </a:lnTo>
                      <a:lnTo>
                        <a:pt x="294" y="221"/>
                      </a:lnTo>
                      <a:lnTo>
                        <a:pt x="294" y="218"/>
                      </a:lnTo>
                      <a:lnTo>
                        <a:pt x="298" y="218"/>
                      </a:lnTo>
                      <a:lnTo>
                        <a:pt x="298" y="210"/>
                      </a:lnTo>
                      <a:lnTo>
                        <a:pt x="301" y="210"/>
                      </a:lnTo>
                      <a:lnTo>
                        <a:pt x="301" y="204"/>
                      </a:lnTo>
                      <a:lnTo>
                        <a:pt x="303" y="204"/>
                      </a:lnTo>
                      <a:lnTo>
                        <a:pt x="303" y="196"/>
                      </a:lnTo>
                      <a:lnTo>
                        <a:pt x="306" y="196"/>
                      </a:lnTo>
                      <a:lnTo>
                        <a:pt x="306" y="193"/>
                      </a:lnTo>
                      <a:lnTo>
                        <a:pt x="310" y="193"/>
                      </a:lnTo>
                      <a:lnTo>
                        <a:pt x="310" y="186"/>
                      </a:lnTo>
                      <a:lnTo>
                        <a:pt x="313" y="186"/>
                      </a:lnTo>
                      <a:lnTo>
                        <a:pt x="313" y="179"/>
                      </a:lnTo>
                      <a:lnTo>
                        <a:pt x="315" y="179"/>
                      </a:lnTo>
                      <a:lnTo>
                        <a:pt x="315" y="176"/>
                      </a:lnTo>
                      <a:lnTo>
                        <a:pt x="318" y="173"/>
                      </a:lnTo>
                      <a:lnTo>
                        <a:pt x="318" y="169"/>
                      </a:lnTo>
                      <a:lnTo>
                        <a:pt x="322" y="169"/>
                      </a:lnTo>
                      <a:lnTo>
                        <a:pt x="322" y="162"/>
                      </a:lnTo>
                      <a:lnTo>
                        <a:pt x="325" y="162"/>
                      </a:lnTo>
                      <a:lnTo>
                        <a:pt x="325" y="159"/>
                      </a:lnTo>
                      <a:lnTo>
                        <a:pt x="327" y="155"/>
                      </a:lnTo>
                      <a:lnTo>
                        <a:pt x="327" y="148"/>
                      </a:lnTo>
                      <a:lnTo>
                        <a:pt x="330" y="148"/>
                      </a:lnTo>
                      <a:lnTo>
                        <a:pt x="330" y="145"/>
                      </a:lnTo>
                      <a:lnTo>
                        <a:pt x="333" y="141"/>
                      </a:lnTo>
                      <a:lnTo>
                        <a:pt x="333" y="138"/>
                      </a:lnTo>
                      <a:lnTo>
                        <a:pt x="337" y="138"/>
                      </a:lnTo>
                      <a:lnTo>
                        <a:pt x="337" y="131"/>
                      </a:lnTo>
                      <a:lnTo>
                        <a:pt x="339" y="131"/>
                      </a:lnTo>
                      <a:lnTo>
                        <a:pt x="339" y="128"/>
                      </a:lnTo>
                      <a:lnTo>
                        <a:pt x="345" y="124"/>
                      </a:lnTo>
                      <a:lnTo>
                        <a:pt x="345" y="120"/>
                      </a:lnTo>
                      <a:lnTo>
                        <a:pt x="345" y="114"/>
                      </a:lnTo>
                      <a:lnTo>
                        <a:pt x="349" y="114"/>
                      </a:lnTo>
                      <a:lnTo>
                        <a:pt x="349" y="106"/>
                      </a:lnTo>
                      <a:lnTo>
                        <a:pt x="351" y="106"/>
                      </a:lnTo>
                      <a:lnTo>
                        <a:pt x="351" y="103"/>
                      </a:lnTo>
                      <a:lnTo>
                        <a:pt x="354" y="103"/>
                      </a:lnTo>
                      <a:lnTo>
                        <a:pt x="354" y="97"/>
                      </a:lnTo>
                      <a:lnTo>
                        <a:pt x="361" y="93"/>
                      </a:lnTo>
                      <a:lnTo>
                        <a:pt x="361" y="89"/>
                      </a:lnTo>
                      <a:lnTo>
                        <a:pt x="363" y="89"/>
                      </a:lnTo>
                      <a:lnTo>
                        <a:pt x="363" y="83"/>
                      </a:lnTo>
                      <a:lnTo>
                        <a:pt x="363" y="79"/>
                      </a:lnTo>
                      <a:lnTo>
                        <a:pt x="366" y="75"/>
                      </a:lnTo>
                      <a:lnTo>
                        <a:pt x="366" y="69"/>
                      </a:lnTo>
                      <a:lnTo>
                        <a:pt x="369" y="69"/>
                      </a:lnTo>
                      <a:lnTo>
                        <a:pt x="369" y="65"/>
                      </a:lnTo>
                      <a:lnTo>
                        <a:pt x="372" y="65"/>
                      </a:lnTo>
                      <a:lnTo>
                        <a:pt x="372" y="58"/>
                      </a:lnTo>
                      <a:lnTo>
                        <a:pt x="378" y="58"/>
                      </a:lnTo>
                      <a:lnTo>
                        <a:pt x="378" y="52"/>
                      </a:lnTo>
                      <a:lnTo>
                        <a:pt x="378" y="48"/>
                      </a:lnTo>
                      <a:lnTo>
                        <a:pt x="384" y="44"/>
                      </a:lnTo>
                      <a:lnTo>
                        <a:pt x="384" y="38"/>
                      </a:lnTo>
                      <a:lnTo>
                        <a:pt x="387" y="38"/>
                      </a:lnTo>
                      <a:lnTo>
                        <a:pt x="387" y="34"/>
                      </a:lnTo>
                      <a:lnTo>
                        <a:pt x="387" y="31"/>
                      </a:lnTo>
                      <a:lnTo>
                        <a:pt x="393" y="27"/>
                      </a:lnTo>
                      <a:lnTo>
                        <a:pt x="393" y="20"/>
                      </a:lnTo>
                      <a:lnTo>
                        <a:pt x="396" y="20"/>
                      </a:lnTo>
                      <a:lnTo>
                        <a:pt x="396" y="17"/>
                      </a:lnTo>
                      <a:lnTo>
                        <a:pt x="396" y="10"/>
                      </a:lnTo>
                      <a:lnTo>
                        <a:pt x="402" y="10"/>
                      </a:lnTo>
                      <a:lnTo>
                        <a:pt x="402" y="3"/>
                      </a:lnTo>
                      <a:lnTo>
                        <a:pt x="408" y="0"/>
                      </a:lnTo>
                      <a:lnTo>
                        <a:pt x="629" y="0"/>
                      </a:lnTo>
                      <a:lnTo>
                        <a:pt x="629" y="7"/>
                      </a:lnTo>
                      <a:lnTo>
                        <a:pt x="626" y="10"/>
                      </a:lnTo>
                      <a:lnTo>
                        <a:pt x="626" y="13"/>
                      </a:lnTo>
                      <a:lnTo>
                        <a:pt x="623" y="13"/>
                      </a:lnTo>
                      <a:lnTo>
                        <a:pt x="623" y="17"/>
                      </a:lnTo>
                      <a:lnTo>
                        <a:pt x="623" y="24"/>
                      </a:lnTo>
                      <a:lnTo>
                        <a:pt x="616" y="27"/>
                      </a:lnTo>
                      <a:lnTo>
                        <a:pt x="616" y="31"/>
                      </a:lnTo>
                      <a:lnTo>
                        <a:pt x="614" y="31"/>
                      </a:lnTo>
                      <a:lnTo>
                        <a:pt x="614" y="38"/>
                      </a:lnTo>
                      <a:lnTo>
                        <a:pt x="614" y="41"/>
                      </a:lnTo>
                      <a:lnTo>
                        <a:pt x="608" y="44"/>
                      </a:lnTo>
                      <a:lnTo>
                        <a:pt x="608" y="52"/>
                      </a:lnTo>
                      <a:lnTo>
                        <a:pt x="604" y="52"/>
                      </a:lnTo>
                      <a:lnTo>
                        <a:pt x="604" y="55"/>
                      </a:lnTo>
                      <a:lnTo>
                        <a:pt x="602" y="58"/>
                      </a:lnTo>
                      <a:lnTo>
                        <a:pt x="602" y="62"/>
                      </a:lnTo>
                      <a:lnTo>
                        <a:pt x="599" y="62"/>
                      </a:lnTo>
                      <a:lnTo>
                        <a:pt x="599" y="69"/>
                      </a:lnTo>
                      <a:lnTo>
                        <a:pt x="596" y="69"/>
                      </a:lnTo>
                      <a:lnTo>
                        <a:pt x="596" y="72"/>
                      </a:lnTo>
                      <a:lnTo>
                        <a:pt x="592" y="75"/>
                      </a:lnTo>
                      <a:lnTo>
                        <a:pt x="592" y="79"/>
                      </a:lnTo>
                      <a:lnTo>
                        <a:pt x="590" y="79"/>
                      </a:lnTo>
                      <a:lnTo>
                        <a:pt x="590" y="86"/>
                      </a:lnTo>
                      <a:lnTo>
                        <a:pt x="587" y="86"/>
                      </a:lnTo>
                      <a:lnTo>
                        <a:pt x="587" y="89"/>
                      </a:lnTo>
                      <a:lnTo>
                        <a:pt x="584" y="93"/>
                      </a:lnTo>
                      <a:lnTo>
                        <a:pt x="584" y="100"/>
                      </a:lnTo>
                      <a:lnTo>
                        <a:pt x="581" y="100"/>
                      </a:lnTo>
                      <a:lnTo>
                        <a:pt x="581" y="103"/>
                      </a:lnTo>
                      <a:lnTo>
                        <a:pt x="578" y="106"/>
                      </a:lnTo>
                      <a:lnTo>
                        <a:pt x="578" y="110"/>
                      </a:lnTo>
                      <a:lnTo>
                        <a:pt x="575" y="110"/>
                      </a:lnTo>
                      <a:lnTo>
                        <a:pt x="575" y="117"/>
                      </a:lnTo>
                      <a:lnTo>
                        <a:pt x="572" y="117"/>
                      </a:lnTo>
                      <a:lnTo>
                        <a:pt x="572" y="120"/>
                      </a:lnTo>
                      <a:lnTo>
                        <a:pt x="566" y="124"/>
                      </a:lnTo>
                      <a:lnTo>
                        <a:pt x="566" y="128"/>
                      </a:lnTo>
                      <a:lnTo>
                        <a:pt x="566" y="134"/>
                      </a:lnTo>
                      <a:lnTo>
                        <a:pt x="563" y="134"/>
                      </a:lnTo>
                      <a:lnTo>
                        <a:pt x="563" y="141"/>
                      </a:lnTo>
                      <a:lnTo>
                        <a:pt x="560" y="141"/>
                      </a:lnTo>
                      <a:lnTo>
                        <a:pt x="560" y="148"/>
                      </a:lnTo>
                      <a:lnTo>
                        <a:pt x="557" y="148"/>
                      </a:lnTo>
                      <a:lnTo>
                        <a:pt x="557" y="151"/>
                      </a:lnTo>
                      <a:lnTo>
                        <a:pt x="554" y="151"/>
                      </a:lnTo>
                      <a:lnTo>
                        <a:pt x="554" y="159"/>
                      </a:lnTo>
                      <a:lnTo>
                        <a:pt x="551" y="159"/>
                      </a:lnTo>
                      <a:lnTo>
                        <a:pt x="551" y="165"/>
                      </a:lnTo>
                      <a:lnTo>
                        <a:pt x="548" y="165"/>
                      </a:lnTo>
                      <a:lnTo>
                        <a:pt x="548" y="173"/>
                      </a:lnTo>
                      <a:lnTo>
                        <a:pt x="545" y="173"/>
                      </a:lnTo>
                      <a:lnTo>
                        <a:pt x="545" y="179"/>
                      </a:lnTo>
                      <a:lnTo>
                        <a:pt x="543" y="179"/>
                      </a:lnTo>
                      <a:lnTo>
                        <a:pt x="543" y="182"/>
                      </a:lnTo>
                      <a:lnTo>
                        <a:pt x="539" y="182"/>
                      </a:lnTo>
                      <a:lnTo>
                        <a:pt x="539" y="190"/>
                      </a:lnTo>
                      <a:lnTo>
                        <a:pt x="533" y="193"/>
                      </a:lnTo>
                      <a:lnTo>
                        <a:pt x="533" y="196"/>
                      </a:lnTo>
                      <a:lnTo>
                        <a:pt x="533" y="200"/>
                      </a:lnTo>
                      <a:lnTo>
                        <a:pt x="531" y="200"/>
                      </a:lnTo>
                      <a:lnTo>
                        <a:pt x="531" y="207"/>
                      </a:lnTo>
                      <a:lnTo>
                        <a:pt x="524" y="210"/>
                      </a:lnTo>
                      <a:lnTo>
                        <a:pt x="524" y="213"/>
                      </a:lnTo>
                      <a:lnTo>
                        <a:pt x="524" y="218"/>
                      </a:lnTo>
                      <a:lnTo>
                        <a:pt x="519" y="221"/>
                      </a:lnTo>
                      <a:lnTo>
                        <a:pt x="519" y="227"/>
                      </a:lnTo>
                      <a:lnTo>
                        <a:pt x="519" y="231"/>
                      </a:lnTo>
                      <a:lnTo>
                        <a:pt x="515" y="231"/>
                      </a:lnTo>
                      <a:lnTo>
                        <a:pt x="515" y="238"/>
                      </a:lnTo>
                      <a:lnTo>
                        <a:pt x="509" y="238"/>
                      </a:lnTo>
                      <a:lnTo>
                        <a:pt x="509" y="245"/>
                      </a:lnTo>
                      <a:lnTo>
                        <a:pt x="507" y="245"/>
                      </a:lnTo>
                      <a:lnTo>
                        <a:pt x="507" y="249"/>
                      </a:lnTo>
                      <a:lnTo>
                        <a:pt x="507" y="255"/>
                      </a:lnTo>
                      <a:lnTo>
                        <a:pt x="500" y="258"/>
                      </a:lnTo>
                      <a:lnTo>
                        <a:pt x="500" y="263"/>
                      </a:lnTo>
                      <a:lnTo>
                        <a:pt x="500" y="269"/>
                      </a:lnTo>
                      <a:lnTo>
                        <a:pt x="495" y="269"/>
                      </a:lnTo>
                      <a:lnTo>
                        <a:pt x="495" y="276"/>
                      </a:lnTo>
                      <a:lnTo>
                        <a:pt x="492" y="276"/>
                      </a:lnTo>
                      <a:lnTo>
                        <a:pt x="492" y="283"/>
                      </a:lnTo>
                      <a:lnTo>
                        <a:pt x="488" y="283"/>
                      </a:lnTo>
                      <a:lnTo>
                        <a:pt x="488" y="286"/>
                      </a:lnTo>
                      <a:lnTo>
                        <a:pt x="485" y="286"/>
                      </a:lnTo>
                      <a:lnTo>
                        <a:pt x="485" y="294"/>
                      </a:lnTo>
                      <a:lnTo>
                        <a:pt x="485" y="300"/>
                      </a:lnTo>
                      <a:lnTo>
                        <a:pt x="483" y="300"/>
                      </a:lnTo>
                      <a:lnTo>
                        <a:pt x="483" y="303"/>
                      </a:lnTo>
                      <a:lnTo>
                        <a:pt x="477" y="308"/>
                      </a:lnTo>
                      <a:lnTo>
                        <a:pt x="477" y="311"/>
                      </a:lnTo>
                      <a:lnTo>
                        <a:pt x="473" y="311"/>
                      </a:lnTo>
                      <a:lnTo>
                        <a:pt x="473" y="317"/>
                      </a:lnTo>
                      <a:lnTo>
                        <a:pt x="473" y="320"/>
                      </a:lnTo>
                      <a:lnTo>
                        <a:pt x="468" y="325"/>
                      </a:lnTo>
                      <a:lnTo>
                        <a:pt x="468" y="331"/>
                      </a:lnTo>
                      <a:lnTo>
                        <a:pt x="465" y="331"/>
                      </a:lnTo>
                      <a:lnTo>
                        <a:pt x="465" y="334"/>
                      </a:lnTo>
                      <a:lnTo>
                        <a:pt x="461" y="339"/>
                      </a:lnTo>
                      <a:lnTo>
                        <a:pt x="461" y="342"/>
                      </a:lnTo>
                      <a:lnTo>
                        <a:pt x="459" y="342"/>
                      </a:lnTo>
                      <a:lnTo>
                        <a:pt x="459" y="348"/>
                      </a:lnTo>
                      <a:lnTo>
                        <a:pt x="456" y="348"/>
                      </a:lnTo>
                      <a:lnTo>
                        <a:pt x="456" y="353"/>
                      </a:lnTo>
                      <a:lnTo>
                        <a:pt x="453" y="356"/>
                      </a:lnTo>
                      <a:lnTo>
                        <a:pt x="453" y="359"/>
                      </a:lnTo>
                      <a:lnTo>
                        <a:pt x="449" y="359"/>
                      </a:lnTo>
                      <a:lnTo>
                        <a:pt x="449" y="365"/>
                      </a:lnTo>
                      <a:lnTo>
                        <a:pt x="447" y="365"/>
                      </a:lnTo>
                      <a:lnTo>
                        <a:pt x="447" y="373"/>
                      </a:lnTo>
                      <a:lnTo>
                        <a:pt x="444" y="373"/>
                      </a:lnTo>
                      <a:lnTo>
                        <a:pt x="444" y="376"/>
                      </a:lnTo>
                      <a:lnTo>
                        <a:pt x="441" y="376"/>
                      </a:lnTo>
                      <a:lnTo>
                        <a:pt x="441" y="384"/>
                      </a:lnTo>
                      <a:lnTo>
                        <a:pt x="438" y="387"/>
                      </a:lnTo>
                      <a:lnTo>
                        <a:pt x="438" y="390"/>
                      </a:lnTo>
                      <a:lnTo>
                        <a:pt x="435" y="390"/>
                      </a:lnTo>
                      <a:lnTo>
                        <a:pt x="435" y="396"/>
                      </a:lnTo>
                      <a:lnTo>
                        <a:pt x="432" y="396"/>
                      </a:lnTo>
                      <a:lnTo>
                        <a:pt x="432" y="401"/>
                      </a:lnTo>
                      <a:lnTo>
                        <a:pt x="429" y="404"/>
                      </a:lnTo>
                      <a:lnTo>
                        <a:pt x="429" y="410"/>
                      </a:lnTo>
                      <a:lnTo>
                        <a:pt x="426" y="410"/>
                      </a:lnTo>
                      <a:lnTo>
                        <a:pt x="426" y="415"/>
                      </a:lnTo>
                      <a:lnTo>
                        <a:pt x="423" y="415"/>
                      </a:lnTo>
                      <a:lnTo>
                        <a:pt x="423" y="421"/>
                      </a:lnTo>
                      <a:lnTo>
                        <a:pt x="420" y="424"/>
                      </a:lnTo>
                      <a:lnTo>
                        <a:pt x="420" y="429"/>
                      </a:lnTo>
                      <a:lnTo>
                        <a:pt x="417" y="429"/>
                      </a:lnTo>
                      <a:lnTo>
                        <a:pt x="417" y="432"/>
                      </a:lnTo>
                      <a:lnTo>
                        <a:pt x="411" y="435"/>
                      </a:lnTo>
                      <a:lnTo>
                        <a:pt x="411" y="441"/>
                      </a:lnTo>
                      <a:lnTo>
                        <a:pt x="411" y="446"/>
                      </a:lnTo>
                      <a:lnTo>
                        <a:pt x="408" y="446"/>
                      </a:lnTo>
                      <a:lnTo>
                        <a:pt x="408" y="449"/>
                      </a:lnTo>
                      <a:lnTo>
                        <a:pt x="405" y="452"/>
                      </a:lnTo>
                      <a:lnTo>
                        <a:pt x="405" y="460"/>
                      </a:lnTo>
                      <a:lnTo>
                        <a:pt x="402" y="460"/>
                      </a:lnTo>
                      <a:lnTo>
                        <a:pt x="402" y="463"/>
                      </a:lnTo>
                      <a:lnTo>
                        <a:pt x="399" y="463"/>
                      </a:lnTo>
                      <a:lnTo>
                        <a:pt x="399" y="469"/>
                      </a:lnTo>
                      <a:lnTo>
                        <a:pt x="396" y="469"/>
                      </a:lnTo>
                      <a:lnTo>
                        <a:pt x="396" y="477"/>
                      </a:lnTo>
                      <a:lnTo>
                        <a:pt x="393" y="477"/>
                      </a:lnTo>
                      <a:lnTo>
                        <a:pt x="393" y="483"/>
                      </a:lnTo>
                      <a:lnTo>
                        <a:pt x="390" y="483"/>
                      </a:lnTo>
                      <a:lnTo>
                        <a:pt x="390" y="486"/>
                      </a:lnTo>
                      <a:lnTo>
                        <a:pt x="387" y="491"/>
                      </a:lnTo>
                      <a:lnTo>
                        <a:pt x="387" y="494"/>
                      </a:lnTo>
                      <a:lnTo>
                        <a:pt x="384" y="494"/>
                      </a:lnTo>
                      <a:lnTo>
                        <a:pt x="384" y="500"/>
                      </a:lnTo>
                      <a:lnTo>
                        <a:pt x="378" y="500"/>
                      </a:lnTo>
                      <a:lnTo>
                        <a:pt x="378" y="508"/>
                      </a:lnTo>
                      <a:lnTo>
                        <a:pt x="378" y="514"/>
                      </a:lnTo>
                      <a:lnTo>
                        <a:pt x="375" y="514"/>
                      </a:lnTo>
                      <a:lnTo>
                        <a:pt x="375" y="518"/>
                      </a:lnTo>
                      <a:lnTo>
                        <a:pt x="369" y="522"/>
                      </a:lnTo>
                      <a:lnTo>
                        <a:pt x="369" y="525"/>
                      </a:lnTo>
                      <a:lnTo>
                        <a:pt x="366" y="525"/>
                      </a:lnTo>
                      <a:lnTo>
                        <a:pt x="366" y="531"/>
                      </a:lnTo>
                      <a:lnTo>
                        <a:pt x="366" y="536"/>
                      </a:lnTo>
                      <a:lnTo>
                        <a:pt x="363" y="539"/>
                      </a:lnTo>
                      <a:lnTo>
                        <a:pt x="363" y="542"/>
                      </a:lnTo>
                      <a:lnTo>
                        <a:pt x="361" y="542"/>
                      </a:lnTo>
                      <a:lnTo>
                        <a:pt x="361" y="549"/>
                      </a:lnTo>
                      <a:lnTo>
                        <a:pt x="354" y="553"/>
                      </a:lnTo>
                      <a:lnTo>
                        <a:pt x="354" y="556"/>
                      </a:lnTo>
                      <a:lnTo>
                        <a:pt x="351" y="556"/>
                      </a:lnTo>
                      <a:lnTo>
                        <a:pt x="351" y="559"/>
                      </a:lnTo>
                      <a:lnTo>
                        <a:pt x="351" y="567"/>
                      </a:lnTo>
                      <a:lnTo>
                        <a:pt x="345" y="570"/>
                      </a:lnTo>
                      <a:lnTo>
                        <a:pt x="345" y="573"/>
                      </a:lnTo>
                      <a:lnTo>
                        <a:pt x="345" y="581"/>
                      </a:lnTo>
                      <a:lnTo>
                        <a:pt x="342" y="581"/>
                      </a:lnTo>
                      <a:lnTo>
                        <a:pt x="342" y="584"/>
                      </a:lnTo>
                      <a:lnTo>
                        <a:pt x="337" y="587"/>
                      </a:lnTo>
                      <a:lnTo>
                        <a:pt x="337" y="590"/>
                      </a:lnTo>
                      <a:lnTo>
                        <a:pt x="333" y="590"/>
                      </a:lnTo>
                      <a:lnTo>
                        <a:pt x="333" y="598"/>
                      </a:lnTo>
                      <a:lnTo>
                        <a:pt x="330" y="601"/>
                      </a:lnTo>
                      <a:lnTo>
                        <a:pt x="330" y="604"/>
                      </a:lnTo>
                      <a:lnTo>
                        <a:pt x="327" y="604"/>
                      </a:lnTo>
                      <a:lnTo>
                        <a:pt x="327" y="612"/>
                      </a:lnTo>
                      <a:lnTo>
                        <a:pt x="327" y="615"/>
                      </a:lnTo>
                      <a:lnTo>
                        <a:pt x="322" y="618"/>
                      </a:lnTo>
                      <a:lnTo>
                        <a:pt x="322" y="625"/>
                      </a:lnTo>
                      <a:lnTo>
                        <a:pt x="318" y="625"/>
                      </a:lnTo>
                      <a:lnTo>
                        <a:pt x="318" y="629"/>
                      </a:lnTo>
                      <a:lnTo>
                        <a:pt x="318" y="632"/>
                      </a:lnTo>
                      <a:lnTo>
                        <a:pt x="313" y="635"/>
                      </a:lnTo>
                      <a:lnTo>
                        <a:pt x="313" y="643"/>
                      </a:lnTo>
                      <a:lnTo>
                        <a:pt x="310" y="643"/>
                      </a:lnTo>
                      <a:lnTo>
                        <a:pt x="310" y="646"/>
                      </a:lnTo>
                      <a:lnTo>
                        <a:pt x="310" y="652"/>
                      </a:lnTo>
                      <a:lnTo>
                        <a:pt x="303" y="652"/>
                      </a:lnTo>
                      <a:lnTo>
                        <a:pt x="303" y="660"/>
                      </a:lnTo>
                      <a:lnTo>
                        <a:pt x="301" y="660"/>
                      </a:lnTo>
                      <a:lnTo>
                        <a:pt x="301" y="663"/>
                      </a:lnTo>
                      <a:lnTo>
                        <a:pt x="298" y="666"/>
                      </a:lnTo>
                      <a:lnTo>
                        <a:pt x="298" y="674"/>
                      </a:lnTo>
                      <a:lnTo>
                        <a:pt x="294" y="674"/>
                      </a:lnTo>
                      <a:lnTo>
                        <a:pt x="294" y="677"/>
                      </a:lnTo>
                      <a:lnTo>
                        <a:pt x="291" y="677"/>
                      </a:lnTo>
                      <a:lnTo>
                        <a:pt x="291" y="680"/>
                      </a:lnTo>
                      <a:lnTo>
                        <a:pt x="289" y="684"/>
                      </a:lnTo>
                      <a:lnTo>
                        <a:pt x="289" y="691"/>
                      </a:lnTo>
                      <a:lnTo>
                        <a:pt x="286" y="691"/>
                      </a:lnTo>
                      <a:lnTo>
                        <a:pt x="286" y="694"/>
                      </a:lnTo>
                      <a:lnTo>
                        <a:pt x="286" y="701"/>
                      </a:lnTo>
                      <a:lnTo>
                        <a:pt x="279" y="701"/>
                      </a:lnTo>
                      <a:lnTo>
                        <a:pt x="279" y="708"/>
                      </a:lnTo>
                      <a:lnTo>
                        <a:pt x="277" y="708"/>
                      </a:lnTo>
                      <a:lnTo>
                        <a:pt x="277" y="715"/>
                      </a:lnTo>
                      <a:lnTo>
                        <a:pt x="274" y="715"/>
                      </a:lnTo>
                      <a:lnTo>
                        <a:pt x="274" y="722"/>
                      </a:lnTo>
                      <a:lnTo>
                        <a:pt x="271" y="722"/>
                      </a:lnTo>
                      <a:lnTo>
                        <a:pt x="271" y="725"/>
                      </a:lnTo>
                      <a:lnTo>
                        <a:pt x="267" y="725"/>
                      </a:lnTo>
                      <a:lnTo>
                        <a:pt x="267" y="732"/>
                      </a:lnTo>
                      <a:lnTo>
                        <a:pt x="265" y="732"/>
                      </a:lnTo>
                      <a:lnTo>
                        <a:pt x="265" y="739"/>
                      </a:lnTo>
                      <a:lnTo>
                        <a:pt x="262" y="739"/>
                      </a:lnTo>
                      <a:lnTo>
                        <a:pt x="262" y="742"/>
                      </a:lnTo>
                      <a:lnTo>
                        <a:pt x="259" y="742"/>
                      </a:lnTo>
                      <a:lnTo>
                        <a:pt x="259" y="750"/>
                      </a:lnTo>
                      <a:lnTo>
                        <a:pt x="256" y="753"/>
                      </a:lnTo>
                      <a:lnTo>
                        <a:pt x="256" y="756"/>
                      </a:lnTo>
                      <a:lnTo>
                        <a:pt x="253" y="756"/>
                      </a:lnTo>
                      <a:lnTo>
                        <a:pt x="253" y="763"/>
                      </a:lnTo>
                      <a:lnTo>
                        <a:pt x="250" y="767"/>
                      </a:lnTo>
                      <a:lnTo>
                        <a:pt x="250" y="770"/>
                      </a:lnTo>
                      <a:lnTo>
                        <a:pt x="247" y="770"/>
                      </a:lnTo>
                      <a:lnTo>
                        <a:pt x="247" y="774"/>
                      </a:lnTo>
                      <a:lnTo>
                        <a:pt x="244" y="774"/>
                      </a:lnTo>
                      <a:lnTo>
                        <a:pt x="244" y="781"/>
                      </a:lnTo>
                      <a:lnTo>
                        <a:pt x="241" y="784"/>
                      </a:lnTo>
                      <a:lnTo>
                        <a:pt x="241" y="787"/>
                      </a:lnTo>
                      <a:lnTo>
                        <a:pt x="238" y="787"/>
                      </a:lnTo>
                      <a:lnTo>
                        <a:pt x="238" y="791"/>
                      </a:lnTo>
                      <a:lnTo>
                        <a:pt x="235" y="791"/>
                      </a:lnTo>
                      <a:lnTo>
                        <a:pt x="235" y="798"/>
                      </a:lnTo>
                      <a:lnTo>
                        <a:pt x="229" y="801"/>
                      </a:lnTo>
                      <a:lnTo>
                        <a:pt x="229" y="805"/>
                      </a:lnTo>
                      <a:lnTo>
                        <a:pt x="229" y="812"/>
                      </a:lnTo>
                      <a:lnTo>
                        <a:pt x="226" y="812"/>
                      </a:lnTo>
                      <a:lnTo>
                        <a:pt x="226" y="815"/>
                      </a:lnTo>
                      <a:lnTo>
                        <a:pt x="223" y="819"/>
                      </a:lnTo>
                      <a:lnTo>
                        <a:pt x="223" y="822"/>
                      </a:lnTo>
                      <a:lnTo>
                        <a:pt x="220" y="822"/>
                      </a:lnTo>
                      <a:lnTo>
                        <a:pt x="220" y="829"/>
                      </a:lnTo>
                      <a:lnTo>
                        <a:pt x="214" y="832"/>
                      </a:lnTo>
                      <a:lnTo>
                        <a:pt x="214" y="836"/>
                      </a:lnTo>
                      <a:lnTo>
                        <a:pt x="211" y="836"/>
                      </a:lnTo>
                      <a:lnTo>
                        <a:pt x="211" y="843"/>
                      </a:lnTo>
                      <a:lnTo>
                        <a:pt x="211" y="846"/>
                      </a:lnTo>
                      <a:lnTo>
                        <a:pt x="208" y="850"/>
                      </a:lnTo>
                      <a:lnTo>
                        <a:pt x="208" y="857"/>
                      </a:lnTo>
                      <a:lnTo>
                        <a:pt x="205" y="857"/>
                      </a:lnTo>
                      <a:lnTo>
                        <a:pt x="205" y="860"/>
                      </a:lnTo>
                      <a:lnTo>
                        <a:pt x="202" y="860"/>
                      </a:lnTo>
                      <a:lnTo>
                        <a:pt x="202" y="864"/>
                      </a:lnTo>
                      <a:lnTo>
                        <a:pt x="196" y="867"/>
                      </a:lnTo>
                      <a:lnTo>
                        <a:pt x="196" y="874"/>
                      </a:lnTo>
                      <a:lnTo>
                        <a:pt x="196" y="877"/>
                      </a:lnTo>
                      <a:lnTo>
                        <a:pt x="190" y="881"/>
                      </a:lnTo>
                      <a:lnTo>
                        <a:pt x="190" y="884"/>
                      </a:lnTo>
                      <a:lnTo>
                        <a:pt x="190" y="891"/>
                      </a:lnTo>
                      <a:lnTo>
                        <a:pt x="187" y="891"/>
                      </a:lnTo>
                      <a:lnTo>
                        <a:pt x="187" y="895"/>
                      </a:lnTo>
                      <a:lnTo>
                        <a:pt x="181" y="898"/>
                      </a:lnTo>
                      <a:lnTo>
                        <a:pt x="181" y="905"/>
                      </a:lnTo>
                      <a:lnTo>
                        <a:pt x="179" y="905"/>
                      </a:lnTo>
                      <a:lnTo>
                        <a:pt x="179" y="909"/>
                      </a:lnTo>
                      <a:lnTo>
                        <a:pt x="179" y="912"/>
                      </a:lnTo>
                      <a:lnTo>
                        <a:pt x="172" y="915"/>
                      </a:lnTo>
                      <a:lnTo>
                        <a:pt x="172" y="922"/>
                      </a:lnTo>
                      <a:lnTo>
                        <a:pt x="172" y="926"/>
                      </a:lnTo>
                      <a:lnTo>
                        <a:pt x="167" y="929"/>
                      </a:lnTo>
                      <a:lnTo>
                        <a:pt x="167" y="933"/>
                      </a:lnTo>
                      <a:lnTo>
                        <a:pt x="163" y="933"/>
                      </a:lnTo>
                      <a:lnTo>
                        <a:pt x="163" y="940"/>
                      </a:lnTo>
                      <a:lnTo>
                        <a:pt x="163" y="946"/>
                      </a:lnTo>
                      <a:lnTo>
                        <a:pt x="157" y="946"/>
                      </a:lnTo>
                      <a:lnTo>
                        <a:pt x="157" y="950"/>
                      </a:lnTo>
                      <a:lnTo>
                        <a:pt x="155" y="950"/>
                      </a:lnTo>
                      <a:lnTo>
                        <a:pt x="155" y="957"/>
                      </a:lnTo>
                      <a:lnTo>
                        <a:pt x="151" y="957"/>
                      </a:lnTo>
                      <a:lnTo>
                        <a:pt x="151" y="964"/>
                      </a:lnTo>
                      <a:lnTo>
                        <a:pt x="148" y="964"/>
                      </a:lnTo>
                      <a:lnTo>
                        <a:pt x="148" y="971"/>
                      </a:lnTo>
                      <a:lnTo>
                        <a:pt x="145" y="971"/>
                      </a:lnTo>
                      <a:lnTo>
                        <a:pt x="145" y="974"/>
                      </a:lnTo>
                      <a:lnTo>
                        <a:pt x="145" y="981"/>
                      </a:lnTo>
                      <a:lnTo>
                        <a:pt x="140" y="985"/>
                      </a:lnTo>
                      <a:lnTo>
                        <a:pt x="140" y="988"/>
                      </a:lnTo>
                      <a:lnTo>
                        <a:pt x="136" y="988"/>
                      </a:lnTo>
                      <a:lnTo>
                        <a:pt x="136" y="995"/>
                      </a:lnTo>
                      <a:lnTo>
                        <a:pt x="133" y="995"/>
                      </a:lnTo>
                      <a:lnTo>
                        <a:pt x="133" y="1002"/>
                      </a:lnTo>
                      <a:lnTo>
                        <a:pt x="131" y="1002"/>
                      </a:lnTo>
                      <a:lnTo>
                        <a:pt x="131" y="1005"/>
                      </a:lnTo>
                      <a:lnTo>
                        <a:pt x="131" y="1012"/>
                      </a:lnTo>
                      <a:lnTo>
                        <a:pt x="124" y="1016"/>
                      </a:lnTo>
                      <a:lnTo>
                        <a:pt x="124" y="1019"/>
                      </a:lnTo>
                      <a:lnTo>
                        <a:pt x="121" y="1019"/>
                      </a:lnTo>
                      <a:lnTo>
                        <a:pt x="121" y="1022"/>
                      </a:lnTo>
                      <a:lnTo>
                        <a:pt x="119" y="1022"/>
                      </a:lnTo>
                      <a:lnTo>
                        <a:pt x="119" y="1030"/>
                      </a:lnTo>
                      <a:lnTo>
                        <a:pt x="116" y="1033"/>
                      </a:lnTo>
                      <a:lnTo>
                        <a:pt x="116" y="1036"/>
                      </a:lnTo>
                      <a:lnTo>
                        <a:pt x="112" y="1036"/>
                      </a:lnTo>
                      <a:lnTo>
                        <a:pt x="112" y="1040"/>
                      </a:lnTo>
                      <a:lnTo>
                        <a:pt x="109" y="1043"/>
                      </a:lnTo>
                      <a:lnTo>
                        <a:pt x="109" y="1050"/>
                      </a:lnTo>
                      <a:lnTo>
                        <a:pt x="107" y="1050"/>
                      </a:lnTo>
                      <a:lnTo>
                        <a:pt x="107" y="1053"/>
                      </a:lnTo>
                      <a:lnTo>
                        <a:pt x="104" y="1053"/>
                      </a:lnTo>
                      <a:lnTo>
                        <a:pt x="104" y="1061"/>
                      </a:lnTo>
                      <a:lnTo>
                        <a:pt x="101" y="1064"/>
                      </a:lnTo>
                      <a:lnTo>
                        <a:pt x="101" y="1067"/>
                      </a:lnTo>
                      <a:lnTo>
                        <a:pt x="97" y="1067"/>
                      </a:lnTo>
                      <a:lnTo>
                        <a:pt x="97" y="1075"/>
                      </a:lnTo>
                      <a:lnTo>
                        <a:pt x="95" y="1075"/>
                      </a:lnTo>
                      <a:lnTo>
                        <a:pt x="95" y="1078"/>
                      </a:lnTo>
                      <a:lnTo>
                        <a:pt x="92" y="1081"/>
                      </a:lnTo>
                      <a:lnTo>
                        <a:pt x="92" y="1088"/>
                      </a:lnTo>
                      <a:lnTo>
                        <a:pt x="89" y="1088"/>
                      </a:lnTo>
                      <a:lnTo>
                        <a:pt x="89" y="1092"/>
                      </a:lnTo>
                      <a:lnTo>
                        <a:pt x="85" y="1092"/>
                      </a:lnTo>
                      <a:lnTo>
                        <a:pt x="85" y="1098"/>
                      </a:lnTo>
                      <a:lnTo>
                        <a:pt x="83" y="1098"/>
                      </a:lnTo>
                      <a:lnTo>
                        <a:pt x="83" y="1106"/>
                      </a:lnTo>
                      <a:lnTo>
                        <a:pt x="80" y="1106"/>
                      </a:lnTo>
                      <a:lnTo>
                        <a:pt x="80" y="1109"/>
                      </a:lnTo>
                      <a:lnTo>
                        <a:pt x="73" y="1112"/>
                      </a:lnTo>
                      <a:lnTo>
                        <a:pt x="73" y="1116"/>
                      </a:lnTo>
                      <a:lnTo>
                        <a:pt x="56" y="1116"/>
                      </a:lnTo>
                      <a:lnTo>
                        <a:pt x="56" y="1112"/>
                      </a:lnTo>
                      <a:lnTo>
                        <a:pt x="41" y="1112"/>
                      </a:lnTo>
                      <a:lnTo>
                        <a:pt x="24" y="1112"/>
                      </a:lnTo>
                      <a:lnTo>
                        <a:pt x="24" y="1061"/>
                      </a:lnTo>
                      <a:lnTo>
                        <a:pt x="20" y="1061"/>
                      </a:lnTo>
                      <a:lnTo>
                        <a:pt x="20" y="1036"/>
                      </a:lnTo>
                      <a:lnTo>
                        <a:pt x="17" y="1036"/>
                      </a:lnTo>
                      <a:lnTo>
                        <a:pt x="17" y="1012"/>
                      </a:lnTo>
                      <a:lnTo>
                        <a:pt x="14" y="1012"/>
                      </a:lnTo>
                      <a:lnTo>
                        <a:pt x="14" y="960"/>
                      </a:lnTo>
                      <a:lnTo>
                        <a:pt x="12" y="960"/>
                      </a:lnTo>
                      <a:lnTo>
                        <a:pt x="12" y="933"/>
                      </a:lnTo>
                      <a:lnTo>
                        <a:pt x="8" y="933"/>
                      </a:lnTo>
                      <a:lnTo>
                        <a:pt x="8" y="912"/>
                      </a:lnTo>
                      <a:lnTo>
                        <a:pt x="5" y="860"/>
                      </a:lnTo>
                      <a:lnTo>
                        <a:pt x="2" y="860"/>
                      </a:lnTo>
                      <a:lnTo>
                        <a:pt x="2" y="812"/>
                      </a:lnTo>
                      <a:lnTo>
                        <a:pt x="0" y="812"/>
                      </a:lnTo>
                      <a:lnTo>
                        <a:pt x="0" y="808"/>
                      </a:lnTo>
                    </a:path>
                  </a:pathLst>
                </a:custGeom>
                <a:solidFill>
                  <a:srgbClr val="1264FF"/>
                </a:solidFill>
                <a:ln w="9525" cap="rnd">
                  <a:noFill/>
                  <a:round/>
                  <a:headEnd/>
                  <a:tailEnd/>
                </a:ln>
                <a:effectLst/>
              </p:spPr>
              <p:txBody>
                <a:bodyPr/>
                <a:lstStyle/>
                <a:p>
                  <a:endParaRPr lang="en-US"/>
                </a:p>
              </p:txBody>
            </p:sp>
            <p:sp>
              <p:nvSpPr>
                <p:cNvPr id="529582" name="Freeform 174"/>
                <p:cNvSpPr>
                  <a:spLocks/>
                </p:cNvSpPr>
                <p:nvPr/>
              </p:nvSpPr>
              <p:spPr bwMode="auto">
                <a:xfrm>
                  <a:off x="4155" y="1458"/>
                  <a:ext cx="433" cy="813"/>
                </a:xfrm>
                <a:custGeom>
                  <a:avLst/>
                  <a:gdLst/>
                  <a:ahLst/>
                  <a:cxnLst>
                    <a:cxn ang="0">
                      <a:pos x="9" y="384"/>
                    </a:cxn>
                    <a:cxn ang="0">
                      <a:pos x="21" y="365"/>
                    </a:cxn>
                    <a:cxn ang="0">
                      <a:pos x="29" y="342"/>
                    </a:cxn>
                    <a:cxn ang="0">
                      <a:pos x="41" y="320"/>
                    </a:cxn>
                    <a:cxn ang="0">
                      <a:pos x="50" y="300"/>
                    </a:cxn>
                    <a:cxn ang="0">
                      <a:pos x="62" y="283"/>
                    </a:cxn>
                    <a:cxn ang="0">
                      <a:pos x="74" y="255"/>
                    </a:cxn>
                    <a:cxn ang="0">
                      <a:pos x="83" y="231"/>
                    </a:cxn>
                    <a:cxn ang="0">
                      <a:pos x="95" y="210"/>
                    </a:cxn>
                    <a:cxn ang="0">
                      <a:pos x="109" y="190"/>
                    </a:cxn>
                    <a:cxn ang="0">
                      <a:pos x="119" y="159"/>
                    </a:cxn>
                    <a:cxn ang="0">
                      <a:pos x="133" y="134"/>
                    </a:cxn>
                    <a:cxn ang="0">
                      <a:pos x="143" y="110"/>
                    </a:cxn>
                    <a:cxn ang="0">
                      <a:pos x="157" y="89"/>
                    </a:cxn>
                    <a:cxn ang="0">
                      <a:pos x="169" y="69"/>
                    </a:cxn>
                    <a:cxn ang="0">
                      <a:pos x="181" y="41"/>
                    </a:cxn>
                    <a:cxn ang="0">
                      <a:pos x="191" y="17"/>
                    </a:cxn>
                    <a:cxn ang="0">
                      <a:pos x="432" y="0"/>
                    </a:cxn>
                    <a:cxn ang="0">
                      <a:pos x="414" y="31"/>
                    </a:cxn>
                    <a:cxn ang="0">
                      <a:pos x="402" y="52"/>
                    </a:cxn>
                    <a:cxn ang="0">
                      <a:pos x="393" y="75"/>
                    </a:cxn>
                    <a:cxn ang="0">
                      <a:pos x="381" y="103"/>
                    </a:cxn>
                    <a:cxn ang="0">
                      <a:pos x="369" y="120"/>
                    </a:cxn>
                    <a:cxn ang="0">
                      <a:pos x="360" y="141"/>
                    </a:cxn>
                    <a:cxn ang="0">
                      <a:pos x="348" y="162"/>
                    </a:cxn>
                    <a:cxn ang="0">
                      <a:pos x="339" y="186"/>
                    </a:cxn>
                    <a:cxn ang="0">
                      <a:pos x="327" y="204"/>
                    </a:cxn>
                    <a:cxn ang="0">
                      <a:pos x="315" y="231"/>
                    </a:cxn>
                    <a:cxn ang="0">
                      <a:pos x="307" y="252"/>
                    </a:cxn>
                    <a:cxn ang="0">
                      <a:pos x="291" y="280"/>
                    </a:cxn>
                    <a:cxn ang="0">
                      <a:pos x="280" y="300"/>
                    </a:cxn>
                    <a:cxn ang="0">
                      <a:pos x="264" y="328"/>
                    </a:cxn>
                    <a:cxn ang="0">
                      <a:pos x="252" y="353"/>
                    </a:cxn>
                    <a:cxn ang="0">
                      <a:pos x="241" y="376"/>
                    </a:cxn>
                    <a:cxn ang="0">
                      <a:pos x="232" y="401"/>
                    </a:cxn>
                    <a:cxn ang="0">
                      <a:pos x="220" y="424"/>
                    </a:cxn>
                    <a:cxn ang="0">
                      <a:pos x="208" y="441"/>
                    </a:cxn>
                    <a:cxn ang="0">
                      <a:pos x="199" y="466"/>
                    </a:cxn>
                    <a:cxn ang="0">
                      <a:pos x="187" y="486"/>
                    </a:cxn>
                    <a:cxn ang="0">
                      <a:pos x="175" y="511"/>
                    </a:cxn>
                    <a:cxn ang="0">
                      <a:pos x="167" y="535"/>
                    </a:cxn>
                    <a:cxn ang="0">
                      <a:pos x="155" y="559"/>
                    </a:cxn>
                    <a:cxn ang="0">
                      <a:pos x="143" y="584"/>
                    </a:cxn>
                    <a:cxn ang="0">
                      <a:pos x="128" y="604"/>
                    </a:cxn>
                    <a:cxn ang="0">
                      <a:pos x="116" y="625"/>
                    </a:cxn>
                    <a:cxn ang="0">
                      <a:pos x="104" y="656"/>
                    </a:cxn>
                    <a:cxn ang="0">
                      <a:pos x="92" y="673"/>
                    </a:cxn>
                    <a:cxn ang="0">
                      <a:pos x="80" y="697"/>
                    </a:cxn>
                    <a:cxn ang="0">
                      <a:pos x="68" y="722"/>
                    </a:cxn>
                    <a:cxn ang="0">
                      <a:pos x="60" y="746"/>
                    </a:cxn>
                    <a:cxn ang="0">
                      <a:pos x="48" y="767"/>
                    </a:cxn>
                    <a:cxn ang="0">
                      <a:pos x="38" y="791"/>
                    </a:cxn>
                    <a:cxn ang="0">
                      <a:pos x="24" y="812"/>
                    </a:cxn>
                    <a:cxn ang="0">
                      <a:pos x="12" y="642"/>
                    </a:cxn>
                    <a:cxn ang="0">
                      <a:pos x="0" y="460"/>
                    </a:cxn>
                  </a:cxnLst>
                  <a:rect l="0" t="0" r="r" b="b"/>
                  <a:pathLst>
                    <a:path w="433" h="813">
                      <a:moveTo>
                        <a:pt x="0" y="407"/>
                      </a:moveTo>
                      <a:lnTo>
                        <a:pt x="0" y="401"/>
                      </a:lnTo>
                      <a:lnTo>
                        <a:pt x="2" y="401"/>
                      </a:lnTo>
                      <a:lnTo>
                        <a:pt x="2" y="396"/>
                      </a:lnTo>
                      <a:lnTo>
                        <a:pt x="2" y="390"/>
                      </a:lnTo>
                      <a:lnTo>
                        <a:pt x="9" y="390"/>
                      </a:lnTo>
                      <a:lnTo>
                        <a:pt x="9" y="384"/>
                      </a:lnTo>
                      <a:lnTo>
                        <a:pt x="12" y="384"/>
                      </a:lnTo>
                      <a:lnTo>
                        <a:pt x="12" y="376"/>
                      </a:lnTo>
                      <a:lnTo>
                        <a:pt x="14" y="376"/>
                      </a:lnTo>
                      <a:lnTo>
                        <a:pt x="14" y="373"/>
                      </a:lnTo>
                      <a:lnTo>
                        <a:pt x="17" y="373"/>
                      </a:lnTo>
                      <a:lnTo>
                        <a:pt x="17" y="365"/>
                      </a:lnTo>
                      <a:lnTo>
                        <a:pt x="21" y="365"/>
                      </a:lnTo>
                      <a:lnTo>
                        <a:pt x="21" y="359"/>
                      </a:lnTo>
                      <a:lnTo>
                        <a:pt x="24" y="359"/>
                      </a:lnTo>
                      <a:lnTo>
                        <a:pt x="24" y="353"/>
                      </a:lnTo>
                      <a:lnTo>
                        <a:pt x="26" y="353"/>
                      </a:lnTo>
                      <a:lnTo>
                        <a:pt x="26" y="348"/>
                      </a:lnTo>
                      <a:lnTo>
                        <a:pt x="29" y="348"/>
                      </a:lnTo>
                      <a:lnTo>
                        <a:pt x="29" y="342"/>
                      </a:lnTo>
                      <a:lnTo>
                        <a:pt x="32" y="339"/>
                      </a:lnTo>
                      <a:lnTo>
                        <a:pt x="32" y="334"/>
                      </a:lnTo>
                      <a:lnTo>
                        <a:pt x="36" y="334"/>
                      </a:lnTo>
                      <a:lnTo>
                        <a:pt x="36" y="331"/>
                      </a:lnTo>
                      <a:lnTo>
                        <a:pt x="38" y="331"/>
                      </a:lnTo>
                      <a:lnTo>
                        <a:pt x="38" y="325"/>
                      </a:lnTo>
                      <a:lnTo>
                        <a:pt x="41" y="320"/>
                      </a:lnTo>
                      <a:lnTo>
                        <a:pt x="41" y="317"/>
                      </a:lnTo>
                      <a:lnTo>
                        <a:pt x="44" y="317"/>
                      </a:lnTo>
                      <a:lnTo>
                        <a:pt x="44" y="311"/>
                      </a:lnTo>
                      <a:lnTo>
                        <a:pt x="48" y="308"/>
                      </a:lnTo>
                      <a:lnTo>
                        <a:pt x="48" y="303"/>
                      </a:lnTo>
                      <a:lnTo>
                        <a:pt x="50" y="303"/>
                      </a:lnTo>
                      <a:lnTo>
                        <a:pt x="50" y="300"/>
                      </a:lnTo>
                      <a:lnTo>
                        <a:pt x="53" y="300"/>
                      </a:lnTo>
                      <a:lnTo>
                        <a:pt x="53" y="294"/>
                      </a:lnTo>
                      <a:lnTo>
                        <a:pt x="56" y="289"/>
                      </a:lnTo>
                      <a:lnTo>
                        <a:pt x="56" y="286"/>
                      </a:lnTo>
                      <a:lnTo>
                        <a:pt x="60" y="286"/>
                      </a:lnTo>
                      <a:lnTo>
                        <a:pt x="60" y="283"/>
                      </a:lnTo>
                      <a:lnTo>
                        <a:pt x="62" y="283"/>
                      </a:lnTo>
                      <a:lnTo>
                        <a:pt x="62" y="276"/>
                      </a:lnTo>
                      <a:lnTo>
                        <a:pt x="65" y="272"/>
                      </a:lnTo>
                      <a:lnTo>
                        <a:pt x="65" y="269"/>
                      </a:lnTo>
                      <a:lnTo>
                        <a:pt x="68" y="269"/>
                      </a:lnTo>
                      <a:lnTo>
                        <a:pt x="68" y="263"/>
                      </a:lnTo>
                      <a:lnTo>
                        <a:pt x="74" y="263"/>
                      </a:lnTo>
                      <a:lnTo>
                        <a:pt x="74" y="255"/>
                      </a:lnTo>
                      <a:lnTo>
                        <a:pt x="77" y="255"/>
                      </a:lnTo>
                      <a:lnTo>
                        <a:pt x="77" y="249"/>
                      </a:lnTo>
                      <a:lnTo>
                        <a:pt x="77" y="244"/>
                      </a:lnTo>
                      <a:lnTo>
                        <a:pt x="80" y="241"/>
                      </a:lnTo>
                      <a:lnTo>
                        <a:pt x="80" y="238"/>
                      </a:lnTo>
                      <a:lnTo>
                        <a:pt x="83" y="238"/>
                      </a:lnTo>
                      <a:lnTo>
                        <a:pt x="83" y="231"/>
                      </a:lnTo>
                      <a:lnTo>
                        <a:pt x="86" y="231"/>
                      </a:lnTo>
                      <a:lnTo>
                        <a:pt x="86" y="227"/>
                      </a:lnTo>
                      <a:lnTo>
                        <a:pt x="92" y="224"/>
                      </a:lnTo>
                      <a:lnTo>
                        <a:pt x="92" y="218"/>
                      </a:lnTo>
                      <a:lnTo>
                        <a:pt x="92" y="213"/>
                      </a:lnTo>
                      <a:lnTo>
                        <a:pt x="95" y="213"/>
                      </a:lnTo>
                      <a:lnTo>
                        <a:pt x="95" y="210"/>
                      </a:lnTo>
                      <a:lnTo>
                        <a:pt x="97" y="207"/>
                      </a:lnTo>
                      <a:lnTo>
                        <a:pt x="97" y="200"/>
                      </a:lnTo>
                      <a:lnTo>
                        <a:pt x="101" y="200"/>
                      </a:lnTo>
                      <a:lnTo>
                        <a:pt x="101" y="196"/>
                      </a:lnTo>
                      <a:lnTo>
                        <a:pt x="107" y="193"/>
                      </a:lnTo>
                      <a:lnTo>
                        <a:pt x="107" y="190"/>
                      </a:lnTo>
                      <a:lnTo>
                        <a:pt x="109" y="190"/>
                      </a:lnTo>
                      <a:lnTo>
                        <a:pt x="109" y="182"/>
                      </a:lnTo>
                      <a:lnTo>
                        <a:pt x="109" y="179"/>
                      </a:lnTo>
                      <a:lnTo>
                        <a:pt x="116" y="176"/>
                      </a:lnTo>
                      <a:lnTo>
                        <a:pt x="116" y="173"/>
                      </a:lnTo>
                      <a:lnTo>
                        <a:pt x="116" y="165"/>
                      </a:lnTo>
                      <a:lnTo>
                        <a:pt x="119" y="165"/>
                      </a:lnTo>
                      <a:lnTo>
                        <a:pt x="119" y="159"/>
                      </a:lnTo>
                      <a:lnTo>
                        <a:pt x="125" y="159"/>
                      </a:lnTo>
                      <a:lnTo>
                        <a:pt x="125" y="151"/>
                      </a:lnTo>
                      <a:lnTo>
                        <a:pt x="125" y="148"/>
                      </a:lnTo>
                      <a:lnTo>
                        <a:pt x="131" y="145"/>
                      </a:lnTo>
                      <a:lnTo>
                        <a:pt x="131" y="141"/>
                      </a:lnTo>
                      <a:lnTo>
                        <a:pt x="133" y="141"/>
                      </a:lnTo>
                      <a:lnTo>
                        <a:pt x="133" y="134"/>
                      </a:lnTo>
                      <a:lnTo>
                        <a:pt x="136" y="134"/>
                      </a:lnTo>
                      <a:lnTo>
                        <a:pt x="136" y="128"/>
                      </a:lnTo>
                      <a:lnTo>
                        <a:pt x="140" y="128"/>
                      </a:lnTo>
                      <a:lnTo>
                        <a:pt x="140" y="120"/>
                      </a:lnTo>
                      <a:lnTo>
                        <a:pt x="143" y="120"/>
                      </a:lnTo>
                      <a:lnTo>
                        <a:pt x="143" y="117"/>
                      </a:lnTo>
                      <a:lnTo>
                        <a:pt x="143" y="110"/>
                      </a:lnTo>
                      <a:lnTo>
                        <a:pt x="148" y="106"/>
                      </a:lnTo>
                      <a:lnTo>
                        <a:pt x="148" y="103"/>
                      </a:lnTo>
                      <a:lnTo>
                        <a:pt x="152" y="103"/>
                      </a:lnTo>
                      <a:lnTo>
                        <a:pt x="152" y="100"/>
                      </a:lnTo>
                      <a:lnTo>
                        <a:pt x="155" y="97"/>
                      </a:lnTo>
                      <a:lnTo>
                        <a:pt x="155" y="89"/>
                      </a:lnTo>
                      <a:lnTo>
                        <a:pt x="157" y="89"/>
                      </a:lnTo>
                      <a:lnTo>
                        <a:pt x="157" y="86"/>
                      </a:lnTo>
                      <a:lnTo>
                        <a:pt x="157" y="79"/>
                      </a:lnTo>
                      <a:lnTo>
                        <a:pt x="164" y="79"/>
                      </a:lnTo>
                      <a:lnTo>
                        <a:pt x="164" y="72"/>
                      </a:lnTo>
                      <a:lnTo>
                        <a:pt x="167" y="72"/>
                      </a:lnTo>
                      <a:lnTo>
                        <a:pt x="167" y="69"/>
                      </a:lnTo>
                      <a:lnTo>
                        <a:pt x="169" y="69"/>
                      </a:lnTo>
                      <a:lnTo>
                        <a:pt x="169" y="62"/>
                      </a:lnTo>
                      <a:lnTo>
                        <a:pt x="172" y="58"/>
                      </a:lnTo>
                      <a:lnTo>
                        <a:pt x="172" y="55"/>
                      </a:lnTo>
                      <a:lnTo>
                        <a:pt x="175" y="55"/>
                      </a:lnTo>
                      <a:lnTo>
                        <a:pt x="175" y="52"/>
                      </a:lnTo>
                      <a:lnTo>
                        <a:pt x="175" y="44"/>
                      </a:lnTo>
                      <a:lnTo>
                        <a:pt x="181" y="41"/>
                      </a:lnTo>
                      <a:lnTo>
                        <a:pt x="181" y="38"/>
                      </a:lnTo>
                      <a:lnTo>
                        <a:pt x="184" y="38"/>
                      </a:lnTo>
                      <a:lnTo>
                        <a:pt x="184" y="31"/>
                      </a:lnTo>
                      <a:lnTo>
                        <a:pt x="187" y="31"/>
                      </a:lnTo>
                      <a:lnTo>
                        <a:pt x="187" y="24"/>
                      </a:lnTo>
                      <a:lnTo>
                        <a:pt x="191" y="24"/>
                      </a:lnTo>
                      <a:lnTo>
                        <a:pt x="191" y="17"/>
                      </a:lnTo>
                      <a:lnTo>
                        <a:pt x="193" y="17"/>
                      </a:lnTo>
                      <a:lnTo>
                        <a:pt x="193" y="13"/>
                      </a:lnTo>
                      <a:lnTo>
                        <a:pt x="196" y="10"/>
                      </a:lnTo>
                      <a:lnTo>
                        <a:pt x="196" y="7"/>
                      </a:lnTo>
                      <a:lnTo>
                        <a:pt x="199" y="7"/>
                      </a:lnTo>
                      <a:lnTo>
                        <a:pt x="199" y="0"/>
                      </a:lnTo>
                      <a:lnTo>
                        <a:pt x="432" y="0"/>
                      </a:lnTo>
                      <a:lnTo>
                        <a:pt x="429" y="10"/>
                      </a:lnTo>
                      <a:lnTo>
                        <a:pt x="423" y="10"/>
                      </a:lnTo>
                      <a:lnTo>
                        <a:pt x="423" y="17"/>
                      </a:lnTo>
                      <a:lnTo>
                        <a:pt x="420" y="17"/>
                      </a:lnTo>
                      <a:lnTo>
                        <a:pt x="420" y="20"/>
                      </a:lnTo>
                      <a:lnTo>
                        <a:pt x="420" y="27"/>
                      </a:lnTo>
                      <a:lnTo>
                        <a:pt x="414" y="31"/>
                      </a:lnTo>
                      <a:lnTo>
                        <a:pt x="414" y="34"/>
                      </a:lnTo>
                      <a:lnTo>
                        <a:pt x="411" y="34"/>
                      </a:lnTo>
                      <a:lnTo>
                        <a:pt x="411" y="38"/>
                      </a:lnTo>
                      <a:lnTo>
                        <a:pt x="411" y="44"/>
                      </a:lnTo>
                      <a:lnTo>
                        <a:pt x="405" y="48"/>
                      </a:lnTo>
                      <a:lnTo>
                        <a:pt x="405" y="52"/>
                      </a:lnTo>
                      <a:lnTo>
                        <a:pt x="402" y="52"/>
                      </a:lnTo>
                      <a:lnTo>
                        <a:pt x="402" y="58"/>
                      </a:lnTo>
                      <a:lnTo>
                        <a:pt x="399" y="58"/>
                      </a:lnTo>
                      <a:lnTo>
                        <a:pt x="399" y="65"/>
                      </a:lnTo>
                      <a:lnTo>
                        <a:pt x="396" y="65"/>
                      </a:lnTo>
                      <a:lnTo>
                        <a:pt x="396" y="69"/>
                      </a:lnTo>
                      <a:lnTo>
                        <a:pt x="393" y="69"/>
                      </a:lnTo>
                      <a:lnTo>
                        <a:pt x="393" y="75"/>
                      </a:lnTo>
                      <a:lnTo>
                        <a:pt x="390" y="79"/>
                      </a:lnTo>
                      <a:lnTo>
                        <a:pt x="390" y="83"/>
                      </a:lnTo>
                      <a:lnTo>
                        <a:pt x="387" y="83"/>
                      </a:lnTo>
                      <a:lnTo>
                        <a:pt x="387" y="89"/>
                      </a:lnTo>
                      <a:lnTo>
                        <a:pt x="387" y="93"/>
                      </a:lnTo>
                      <a:lnTo>
                        <a:pt x="381" y="97"/>
                      </a:lnTo>
                      <a:lnTo>
                        <a:pt x="381" y="103"/>
                      </a:lnTo>
                      <a:lnTo>
                        <a:pt x="378" y="103"/>
                      </a:lnTo>
                      <a:lnTo>
                        <a:pt x="378" y="106"/>
                      </a:lnTo>
                      <a:lnTo>
                        <a:pt x="375" y="106"/>
                      </a:lnTo>
                      <a:lnTo>
                        <a:pt x="375" y="114"/>
                      </a:lnTo>
                      <a:lnTo>
                        <a:pt x="372" y="114"/>
                      </a:lnTo>
                      <a:lnTo>
                        <a:pt x="372" y="120"/>
                      </a:lnTo>
                      <a:lnTo>
                        <a:pt x="369" y="120"/>
                      </a:lnTo>
                      <a:lnTo>
                        <a:pt x="369" y="124"/>
                      </a:lnTo>
                      <a:lnTo>
                        <a:pt x="366" y="128"/>
                      </a:lnTo>
                      <a:lnTo>
                        <a:pt x="366" y="131"/>
                      </a:lnTo>
                      <a:lnTo>
                        <a:pt x="363" y="131"/>
                      </a:lnTo>
                      <a:lnTo>
                        <a:pt x="363" y="138"/>
                      </a:lnTo>
                      <a:lnTo>
                        <a:pt x="360" y="138"/>
                      </a:lnTo>
                      <a:lnTo>
                        <a:pt x="360" y="141"/>
                      </a:lnTo>
                      <a:lnTo>
                        <a:pt x="357" y="145"/>
                      </a:lnTo>
                      <a:lnTo>
                        <a:pt x="357" y="148"/>
                      </a:lnTo>
                      <a:lnTo>
                        <a:pt x="354" y="148"/>
                      </a:lnTo>
                      <a:lnTo>
                        <a:pt x="354" y="155"/>
                      </a:lnTo>
                      <a:lnTo>
                        <a:pt x="351" y="159"/>
                      </a:lnTo>
                      <a:lnTo>
                        <a:pt x="351" y="162"/>
                      </a:lnTo>
                      <a:lnTo>
                        <a:pt x="348" y="162"/>
                      </a:lnTo>
                      <a:lnTo>
                        <a:pt x="348" y="169"/>
                      </a:lnTo>
                      <a:lnTo>
                        <a:pt x="346" y="169"/>
                      </a:lnTo>
                      <a:lnTo>
                        <a:pt x="346" y="173"/>
                      </a:lnTo>
                      <a:lnTo>
                        <a:pt x="342" y="176"/>
                      </a:lnTo>
                      <a:lnTo>
                        <a:pt x="342" y="179"/>
                      </a:lnTo>
                      <a:lnTo>
                        <a:pt x="339" y="179"/>
                      </a:lnTo>
                      <a:lnTo>
                        <a:pt x="339" y="186"/>
                      </a:lnTo>
                      <a:lnTo>
                        <a:pt x="336" y="186"/>
                      </a:lnTo>
                      <a:lnTo>
                        <a:pt x="336" y="193"/>
                      </a:lnTo>
                      <a:lnTo>
                        <a:pt x="334" y="193"/>
                      </a:lnTo>
                      <a:lnTo>
                        <a:pt x="334" y="196"/>
                      </a:lnTo>
                      <a:lnTo>
                        <a:pt x="330" y="196"/>
                      </a:lnTo>
                      <a:lnTo>
                        <a:pt x="330" y="204"/>
                      </a:lnTo>
                      <a:lnTo>
                        <a:pt x="327" y="204"/>
                      </a:lnTo>
                      <a:lnTo>
                        <a:pt x="327" y="210"/>
                      </a:lnTo>
                      <a:lnTo>
                        <a:pt x="324" y="210"/>
                      </a:lnTo>
                      <a:lnTo>
                        <a:pt x="324" y="218"/>
                      </a:lnTo>
                      <a:lnTo>
                        <a:pt x="322" y="218"/>
                      </a:lnTo>
                      <a:lnTo>
                        <a:pt x="322" y="221"/>
                      </a:lnTo>
                      <a:lnTo>
                        <a:pt x="315" y="224"/>
                      </a:lnTo>
                      <a:lnTo>
                        <a:pt x="315" y="231"/>
                      </a:lnTo>
                      <a:lnTo>
                        <a:pt x="312" y="231"/>
                      </a:lnTo>
                      <a:lnTo>
                        <a:pt x="312" y="235"/>
                      </a:lnTo>
                      <a:lnTo>
                        <a:pt x="312" y="238"/>
                      </a:lnTo>
                      <a:lnTo>
                        <a:pt x="310" y="241"/>
                      </a:lnTo>
                      <a:lnTo>
                        <a:pt x="310" y="249"/>
                      </a:lnTo>
                      <a:lnTo>
                        <a:pt x="307" y="249"/>
                      </a:lnTo>
                      <a:lnTo>
                        <a:pt x="307" y="252"/>
                      </a:lnTo>
                      <a:lnTo>
                        <a:pt x="303" y="252"/>
                      </a:lnTo>
                      <a:lnTo>
                        <a:pt x="303" y="258"/>
                      </a:lnTo>
                      <a:lnTo>
                        <a:pt x="298" y="263"/>
                      </a:lnTo>
                      <a:lnTo>
                        <a:pt x="298" y="266"/>
                      </a:lnTo>
                      <a:lnTo>
                        <a:pt x="298" y="269"/>
                      </a:lnTo>
                      <a:lnTo>
                        <a:pt x="291" y="272"/>
                      </a:lnTo>
                      <a:lnTo>
                        <a:pt x="291" y="280"/>
                      </a:lnTo>
                      <a:lnTo>
                        <a:pt x="291" y="283"/>
                      </a:lnTo>
                      <a:lnTo>
                        <a:pt x="288" y="283"/>
                      </a:lnTo>
                      <a:lnTo>
                        <a:pt x="288" y="286"/>
                      </a:lnTo>
                      <a:lnTo>
                        <a:pt x="283" y="289"/>
                      </a:lnTo>
                      <a:lnTo>
                        <a:pt x="283" y="297"/>
                      </a:lnTo>
                      <a:lnTo>
                        <a:pt x="280" y="297"/>
                      </a:lnTo>
                      <a:lnTo>
                        <a:pt x="280" y="300"/>
                      </a:lnTo>
                      <a:lnTo>
                        <a:pt x="280" y="308"/>
                      </a:lnTo>
                      <a:lnTo>
                        <a:pt x="274" y="308"/>
                      </a:lnTo>
                      <a:lnTo>
                        <a:pt x="274" y="314"/>
                      </a:lnTo>
                      <a:lnTo>
                        <a:pt x="274" y="320"/>
                      </a:lnTo>
                      <a:lnTo>
                        <a:pt x="268" y="320"/>
                      </a:lnTo>
                      <a:lnTo>
                        <a:pt x="268" y="328"/>
                      </a:lnTo>
                      <a:lnTo>
                        <a:pt x="264" y="328"/>
                      </a:lnTo>
                      <a:lnTo>
                        <a:pt x="264" y="331"/>
                      </a:lnTo>
                      <a:lnTo>
                        <a:pt x="264" y="339"/>
                      </a:lnTo>
                      <a:lnTo>
                        <a:pt x="259" y="339"/>
                      </a:lnTo>
                      <a:lnTo>
                        <a:pt x="259" y="345"/>
                      </a:lnTo>
                      <a:lnTo>
                        <a:pt x="256" y="345"/>
                      </a:lnTo>
                      <a:lnTo>
                        <a:pt x="256" y="353"/>
                      </a:lnTo>
                      <a:lnTo>
                        <a:pt x="252" y="353"/>
                      </a:lnTo>
                      <a:lnTo>
                        <a:pt x="252" y="356"/>
                      </a:lnTo>
                      <a:lnTo>
                        <a:pt x="250" y="359"/>
                      </a:lnTo>
                      <a:lnTo>
                        <a:pt x="250" y="362"/>
                      </a:lnTo>
                      <a:lnTo>
                        <a:pt x="247" y="362"/>
                      </a:lnTo>
                      <a:lnTo>
                        <a:pt x="247" y="370"/>
                      </a:lnTo>
                      <a:lnTo>
                        <a:pt x="247" y="373"/>
                      </a:lnTo>
                      <a:lnTo>
                        <a:pt x="241" y="376"/>
                      </a:lnTo>
                      <a:lnTo>
                        <a:pt x="241" y="379"/>
                      </a:lnTo>
                      <a:lnTo>
                        <a:pt x="238" y="379"/>
                      </a:lnTo>
                      <a:lnTo>
                        <a:pt x="238" y="387"/>
                      </a:lnTo>
                      <a:lnTo>
                        <a:pt x="235" y="390"/>
                      </a:lnTo>
                      <a:lnTo>
                        <a:pt x="235" y="393"/>
                      </a:lnTo>
                      <a:lnTo>
                        <a:pt x="232" y="393"/>
                      </a:lnTo>
                      <a:lnTo>
                        <a:pt x="232" y="401"/>
                      </a:lnTo>
                      <a:lnTo>
                        <a:pt x="232" y="404"/>
                      </a:lnTo>
                      <a:lnTo>
                        <a:pt x="226" y="407"/>
                      </a:lnTo>
                      <a:lnTo>
                        <a:pt x="226" y="410"/>
                      </a:lnTo>
                      <a:lnTo>
                        <a:pt x="223" y="410"/>
                      </a:lnTo>
                      <a:lnTo>
                        <a:pt x="223" y="418"/>
                      </a:lnTo>
                      <a:lnTo>
                        <a:pt x="220" y="418"/>
                      </a:lnTo>
                      <a:lnTo>
                        <a:pt x="220" y="424"/>
                      </a:lnTo>
                      <a:lnTo>
                        <a:pt x="217" y="424"/>
                      </a:lnTo>
                      <a:lnTo>
                        <a:pt x="217" y="429"/>
                      </a:lnTo>
                      <a:lnTo>
                        <a:pt x="214" y="429"/>
                      </a:lnTo>
                      <a:lnTo>
                        <a:pt x="214" y="435"/>
                      </a:lnTo>
                      <a:lnTo>
                        <a:pt x="211" y="438"/>
                      </a:lnTo>
                      <a:lnTo>
                        <a:pt x="211" y="441"/>
                      </a:lnTo>
                      <a:lnTo>
                        <a:pt x="208" y="441"/>
                      </a:lnTo>
                      <a:lnTo>
                        <a:pt x="208" y="449"/>
                      </a:lnTo>
                      <a:lnTo>
                        <a:pt x="205" y="449"/>
                      </a:lnTo>
                      <a:lnTo>
                        <a:pt x="205" y="452"/>
                      </a:lnTo>
                      <a:lnTo>
                        <a:pt x="203" y="455"/>
                      </a:lnTo>
                      <a:lnTo>
                        <a:pt x="203" y="463"/>
                      </a:lnTo>
                      <a:lnTo>
                        <a:pt x="199" y="463"/>
                      </a:lnTo>
                      <a:lnTo>
                        <a:pt x="199" y="466"/>
                      </a:lnTo>
                      <a:lnTo>
                        <a:pt x="196" y="466"/>
                      </a:lnTo>
                      <a:lnTo>
                        <a:pt x="196" y="469"/>
                      </a:lnTo>
                      <a:lnTo>
                        <a:pt x="193" y="473"/>
                      </a:lnTo>
                      <a:lnTo>
                        <a:pt x="193" y="480"/>
                      </a:lnTo>
                      <a:lnTo>
                        <a:pt x="191" y="480"/>
                      </a:lnTo>
                      <a:lnTo>
                        <a:pt x="191" y="483"/>
                      </a:lnTo>
                      <a:lnTo>
                        <a:pt x="187" y="486"/>
                      </a:lnTo>
                      <a:lnTo>
                        <a:pt x="187" y="491"/>
                      </a:lnTo>
                      <a:lnTo>
                        <a:pt x="184" y="491"/>
                      </a:lnTo>
                      <a:lnTo>
                        <a:pt x="184" y="497"/>
                      </a:lnTo>
                      <a:lnTo>
                        <a:pt x="181" y="497"/>
                      </a:lnTo>
                      <a:lnTo>
                        <a:pt x="181" y="500"/>
                      </a:lnTo>
                      <a:lnTo>
                        <a:pt x="175" y="504"/>
                      </a:lnTo>
                      <a:lnTo>
                        <a:pt x="175" y="511"/>
                      </a:lnTo>
                      <a:lnTo>
                        <a:pt x="175" y="514"/>
                      </a:lnTo>
                      <a:lnTo>
                        <a:pt x="172" y="514"/>
                      </a:lnTo>
                      <a:lnTo>
                        <a:pt x="172" y="522"/>
                      </a:lnTo>
                      <a:lnTo>
                        <a:pt x="169" y="522"/>
                      </a:lnTo>
                      <a:lnTo>
                        <a:pt x="169" y="528"/>
                      </a:lnTo>
                      <a:lnTo>
                        <a:pt x="167" y="528"/>
                      </a:lnTo>
                      <a:lnTo>
                        <a:pt x="167" y="535"/>
                      </a:lnTo>
                      <a:lnTo>
                        <a:pt x="164" y="535"/>
                      </a:lnTo>
                      <a:lnTo>
                        <a:pt x="164" y="539"/>
                      </a:lnTo>
                      <a:lnTo>
                        <a:pt x="157" y="539"/>
                      </a:lnTo>
                      <a:lnTo>
                        <a:pt x="157" y="545"/>
                      </a:lnTo>
                      <a:lnTo>
                        <a:pt x="157" y="553"/>
                      </a:lnTo>
                      <a:lnTo>
                        <a:pt x="155" y="553"/>
                      </a:lnTo>
                      <a:lnTo>
                        <a:pt x="155" y="559"/>
                      </a:lnTo>
                      <a:lnTo>
                        <a:pt x="152" y="559"/>
                      </a:lnTo>
                      <a:lnTo>
                        <a:pt x="152" y="563"/>
                      </a:lnTo>
                      <a:lnTo>
                        <a:pt x="148" y="563"/>
                      </a:lnTo>
                      <a:lnTo>
                        <a:pt x="148" y="570"/>
                      </a:lnTo>
                      <a:lnTo>
                        <a:pt x="143" y="573"/>
                      </a:lnTo>
                      <a:lnTo>
                        <a:pt x="143" y="576"/>
                      </a:lnTo>
                      <a:lnTo>
                        <a:pt x="143" y="584"/>
                      </a:lnTo>
                      <a:lnTo>
                        <a:pt x="140" y="584"/>
                      </a:lnTo>
                      <a:lnTo>
                        <a:pt x="140" y="587"/>
                      </a:lnTo>
                      <a:lnTo>
                        <a:pt x="136" y="590"/>
                      </a:lnTo>
                      <a:lnTo>
                        <a:pt x="136" y="594"/>
                      </a:lnTo>
                      <a:lnTo>
                        <a:pt x="133" y="594"/>
                      </a:lnTo>
                      <a:lnTo>
                        <a:pt x="133" y="601"/>
                      </a:lnTo>
                      <a:lnTo>
                        <a:pt x="128" y="604"/>
                      </a:lnTo>
                      <a:lnTo>
                        <a:pt x="128" y="608"/>
                      </a:lnTo>
                      <a:lnTo>
                        <a:pt x="125" y="608"/>
                      </a:lnTo>
                      <a:lnTo>
                        <a:pt x="125" y="611"/>
                      </a:lnTo>
                      <a:lnTo>
                        <a:pt x="125" y="618"/>
                      </a:lnTo>
                      <a:lnTo>
                        <a:pt x="119" y="621"/>
                      </a:lnTo>
                      <a:lnTo>
                        <a:pt x="119" y="625"/>
                      </a:lnTo>
                      <a:lnTo>
                        <a:pt x="116" y="625"/>
                      </a:lnTo>
                      <a:lnTo>
                        <a:pt x="116" y="629"/>
                      </a:lnTo>
                      <a:lnTo>
                        <a:pt x="116" y="635"/>
                      </a:lnTo>
                      <a:lnTo>
                        <a:pt x="109" y="639"/>
                      </a:lnTo>
                      <a:lnTo>
                        <a:pt x="109" y="642"/>
                      </a:lnTo>
                      <a:lnTo>
                        <a:pt x="109" y="649"/>
                      </a:lnTo>
                      <a:lnTo>
                        <a:pt x="104" y="652"/>
                      </a:lnTo>
                      <a:lnTo>
                        <a:pt x="104" y="656"/>
                      </a:lnTo>
                      <a:lnTo>
                        <a:pt x="101" y="656"/>
                      </a:lnTo>
                      <a:lnTo>
                        <a:pt x="101" y="663"/>
                      </a:lnTo>
                      <a:lnTo>
                        <a:pt x="97" y="663"/>
                      </a:lnTo>
                      <a:lnTo>
                        <a:pt x="97" y="666"/>
                      </a:lnTo>
                      <a:lnTo>
                        <a:pt x="95" y="670"/>
                      </a:lnTo>
                      <a:lnTo>
                        <a:pt x="95" y="673"/>
                      </a:lnTo>
                      <a:lnTo>
                        <a:pt x="92" y="673"/>
                      </a:lnTo>
                      <a:lnTo>
                        <a:pt x="92" y="680"/>
                      </a:lnTo>
                      <a:lnTo>
                        <a:pt x="92" y="684"/>
                      </a:lnTo>
                      <a:lnTo>
                        <a:pt x="86" y="687"/>
                      </a:lnTo>
                      <a:lnTo>
                        <a:pt x="86" y="694"/>
                      </a:lnTo>
                      <a:lnTo>
                        <a:pt x="83" y="694"/>
                      </a:lnTo>
                      <a:lnTo>
                        <a:pt x="83" y="697"/>
                      </a:lnTo>
                      <a:lnTo>
                        <a:pt x="80" y="697"/>
                      </a:lnTo>
                      <a:lnTo>
                        <a:pt x="80" y="701"/>
                      </a:lnTo>
                      <a:lnTo>
                        <a:pt x="77" y="705"/>
                      </a:lnTo>
                      <a:lnTo>
                        <a:pt x="77" y="711"/>
                      </a:lnTo>
                      <a:lnTo>
                        <a:pt x="77" y="715"/>
                      </a:lnTo>
                      <a:lnTo>
                        <a:pt x="71" y="718"/>
                      </a:lnTo>
                      <a:lnTo>
                        <a:pt x="71" y="722"/>
                      </a:lnTo>
                      <a:lnTo>
                        <a:pt x="68" y="722"/>
                      </a:lnTo>
                      <a:lnTo>
                        <a:pt x="68" y="729"/>
                      </a:lnTo>
                      <a:lnTo>
                        <a:pt x="65" y="729"/>
                      </a:lnTo>
                      <a:lnTo>
                        <a:pt x="65" y="732"/>
                      </a:lnTo>
                      <a:lnTo>
                        <a:pt x="62" y="736"/>
                      </a:lnTo>
                      <a:lnTo>
                        <a:pt x="62" y="742"/>
                      </a:lnTo>
                      <a:lnTo>
                        <a:pt x="60" y="742"/>
                      </a:lnTo>
                      <a:lnTo>
                        <a:pt x="60" y="746"/>
                      </a:lnTo>
                      <a:lnTo>
                        <a:pt x="56" y="746"/>
                      </a:lnTo>
                      <a:lnTo>
                        <a:pt x="56" y="753"/>
                      </a:lnTo>
                      <a:lnTo>
                        <a:pt x="53" y="753"/>
                      </a:lnTo>
                      <a:lnTo>
                        <a:pt x="53" y="760"/>
                      </a:lnTo>
                      <a:lnTo>
                        <a:pt x="50" y="760"/>
                      </a:lnTo>
                      <a:lnTo>
                        <a:pt x="50" y="767"/>
                      </a:lnTo>
                      <a:lnTo>
                        <a:pt x="48" y="767"/>
                      </a:lnTo>
                      <a:lnTo>
                        <a:pt x="48" y="770"/>
                      </a:lnTo>
                      <a:lnTo>
                        <a:pt x="44" y="770"/>
                      </a:lnTo>
                      <a:lnTo>
                        <a:pt x="44" y="777"/>
                      </a:lnTo>
                      <a:lnTo>
                        <a:pt x="41" y="777"/>
                      </a:lnTo>
                      <a:lnTo>
                        <a:pt x="41" y="784"/>
                      </a:lnTo>
                      <a:lnTo>
                        <a:pt x="38" y="784"/>
                      </a:lnTo>
                      <a:lnTo>
                        <a:pt x="38" y="791"/>
                      </a:lnTo>
                      <a:lnTo>
                        <a:pt x="36" y="791"/>
                      </a:lnTo>
                      <a:lnTo>
                        <a:pt x="36" y="794"/>
                      </a:lnTo>
                      <a:lnTo>
                        <a:pt x="32" y="794"/>
                      </a:lnTo>
                      <a:lnTo>
                        <a:pt x="32" y="801"/>
                      </a:lnTo>
                      <a:lnTo>
                        <a:pt x="29" y="805"/>
                      </a:lnTo>
                      <a:lnTo>
                        <a:pt x="29" y="808"/>
                      </a:lnTo>
                      <a:lnTo>
                        <a:pt x="24" y="812"/>
                      </a:lnTo>
                      <a:lnTo>
                        <a:pt x="21" y="753"/>
                      </a:lnTo>
                      <a:lnTo>
                        <a:pt x="21" y="725"/>
                      </a:lnTo>
                      <a:lnTo>
                        <a:pt x="17" y="725"/>
                      </a:lnTo>
                      <a:lnTo>
                        <a:pt x="17" y="701"/>
                      </a:lnTo>
                      <a:lnTo>
                        <a:pt x="14" y="701"/>
                      </a:lnTo>
                      <a:lnTo>
                        <a:pt x="14" y="642"/>
                      </a:lnTo>
                      <a:lnTo>
                        <a:pt x="12" y="642"/>
                      </a:lnTo>
                      <a:lnTo>
                        <a:pt x="9" y="587"/>
                      </a:lnTo>
                      <a:lnTo>
                        <a:pt x="5" y="587"/>
                      </a:lnTo>
                      <a:lnTo>
                        <a:pt x="5" y="528"/>
                      </a:lnTo>
                      <a:lnTo>
                        <a:pt x="2" y="528"/>
                      </a:lnTo>
                      <a:lnTo>
                        <a:pt x="2" y="491"/>
                      </a:lnTo>
                      <a:lnTo>
                        <a:pt x="2" y="460"/>
                      </a:lnTo>
                      <a:lnTo>
                        <a:pt x="0" y="460"/>
                      </a:lnTo>
                      <a:lnTo>
                        <a:pt x="0" y="424"/>
                      </a:lnTo>
                      <a:lnTo>
                        <a:pt x="0" y="407"/>
                      </a:lnTo>
                    </a:path>
                  </a:pathLst>
                </a:custGeom>
                <a:solidFill>
                  <a:srgbClr val="173EFF"/>
                </a:solidFill>
                <a:ln w="9525" cap="rnd">
                  <a:noFill/>
                  <a:round/>
                  <a:headEnd/>
                  <a:tailEnd/>
                </a:ln>
                <a:effectLst/>
              </p:spPr>
              <p:txBody>
                <a:bodyPr/>
                <a:lstStyle/>
                <a:p>
                  <a:endParaRPr lang="en-US"/>
                </a:p>
              </p:txBody>
            </p:sp>
            <p:sp>
              <p:nvSpPr>
                <p:cNvPr id="529583" name="Freeform 175"/>
                <p:cNvSpPr>
                  <a:spLocks/>
                </p:cNvSpPr>
                <p:nvPr/>
              </p:nvSpPr>
              <p:spPr bwMode="auto">
                <a:xfrm>
                  <a:off x="4133" y="1458"/>
                  <a:ext cx="227" cy="411"/>
                </a:xfrm>
                <a:custGeom>
                  <a:avLst/>
                  <a:gdLst/>
                  <a:ahLst/>
                  <a:cxnLst>
                    <a:cxn ang="0">
                      <a:pos x="226" y="7"/>
                    </a:cxn>
                    <a:cxn ang="0">
                      <a:pos x="219" y="13"/>
                    </a:cxn>
                    <a:cxn ang="0">
                      <a:pos x="216" y="24"/>
                    </a:cxn>
                    <a:cxn ang="0">
                      <a:pos x="210" y="30"/>
                    </a:cxn>
                    <a:cxn ang="0">
                      <a:pos x="207" y="41"/>
                    </a:cxn>
                    <a:cxn ang="0">
                      <a:pos x="198" y="52"/>
                    </a:cxn>
                    <a:cxn ang="0">
                      <a:pos x="192" y="61"/>
                    </a:cxn>
                    <a:cxn ang="0">
                      <a:pos x="189" y="72"/>
                    </a:cxn>
                    <a:cxn ang="0">
                      <a:pos x="183" y="86"/>
                    </a:cxn>
                    <a:cxn ang="0">
                      <a:pos x="180" y="97"/>
                    </a:cxn>
                    <a:cxn ang="0">
                      <a:pos x="174" y="103"/>
                    </a:cxn>
                    <a:cxn ang="0">
                      <a:pos x="168" y="117"/>
                    </a:cxn>
                    <a:cxn ang="0">
                      <a:pos x="165" y="128"/>
                    </a:cxn>
                    <a:cxn ang="0">
                      <a:pos x="159" y="140"/>
                    </a:cxn>
                    <a:cxn ang="0">
                      <a:pos x="150" y="148"/>
                    </a:cxn>
                    <a:cxn ang="0">
                      <a:pos x="147" y="159"/>
                    </a:cxn>
                    <a:cxn ang="0">
                      <a:pos x="141" y="165"/>
                    </a:cxn>
                    <a:cxn ang="0">
                      <a:pos x="138" y="176"/>
                    </a:cxn>
                    <a:cxn ang="0">
                      <a:pos x="132" y="182"/>
                    </a:cxn>
                    <a:cxn ang="0">
                      <a:pos x="126" y="196"/>
                    </a:cxn>
                    <a:cxn ang="0">
                      <a:pos x="123" y="207"/>
                    </a:cxn>
                    <a:cxn ang="0">
                      <a:pos x="117" y="213"/>
                    </a:cxn>
                    <a:cxn ang="0">
                      <a:pos x="114" y="224"/>
                    </a:cxn>
                    <a:cxn ang="0">
                      <a:pos x="108" y="230"/>
                    </a:cxn>
                    <a:cxn ang="0">
                      <a:pos x="105" y="241"/>
                    </a:cxn>
                    <a:cxn ang="0">
                      <a:pos x="99" y="248"/>
                    </a:cxn>
                    <a:cxn ang="0">
                      <a:pos x="93" y="262"/>
                    </a:cxn>
                    <a:cxn ang="0">
                      <a:pos x="90" y="272"/>
                    </a:cxn>
                    <a:cxn ang="0">
                      <a:pos x="84" y="282"/>
                    </a:cxn>
                    <a:cxn ang="0">
                      <a:pos x="81" y="289"/>
                    </a:cxn>
                    <a:cxn ang="0">
                      <a:pos x="75" y="300"/>
                    </a:cxn>
                    <a:cxn ang="0">
                      <a:pos x="72" y="307"/>
                    </a:cxn>
                    <a:cxn ang="0">
                      <a:pos x="66" y="317"/>
                    </a:cxn>
                    <a:cxn ang="0">
                      <a:pos x="60" y="330"/>
                    </a:cxn>
                    <a:cxn ang="0">
                      <a:pos x="57" y="338"/>
                    </a:cxn>
                    <a:cxn ang="0">
                      <a:pos x="51" y="348"/>
                    </a:cxn>
                    <a:cxn ang="0">
                      <a:pos x="48" y="358"/>
                    </a:cxn>
                    <a:cxn ang="0">
                      <a:pos x="42" y="372"/>
                    </a:cxn>
                    <a:cxn ang="0">
                      <a:pos x="36" y="383"/>
                    </a:cxn>
                    <a:cxn ang="0">
                      <a:pos x="26" y="389"/>
                    </a:cxn>
                    <a:cxn ang="0">
                      <a:pos x="24" y="400"/>
                    </a:cxn>
                    <a:cxn ang="0">
                      <a:pos x="21" y="386"/>
                    </a:cxn>
                    <a:cxn ang="0">
                      <a:pos x="14" y="352"/>
                    </a:cxn>
                    <a:cxn ang="0">
                      <a:pos x="12" y="238"/>
                    </a:cxn>
                    <a:cxn ang="0">
                      <a:pos x="9" y="140"/>
                    </a:cxn>
                    <a:cxn ang="0">
                      <a:pos x="3" y="97"/>
                    </a:cxn>
                    <a:cxn ang="0">
                      <a:pos x="0" y="0"/>
                    </a:cxn>
                  </a:cxnLst>
                  <a:rect l="0" t="0" r="r" b="b"/>
                  <a:pathLst>
                    <a:path w="227" h="411">
                      <a:moveTo>
                        <a:pt x="0" y="0"/>
                      </a:moveTo>
                      <a:lnTo>
                        <a:pt x="226" y="0"/>
                      </a:lnTo>
                      <a:lnTo>
                        <a:pt x="226" y="7"/>
                      </a:lnTo>
                      <a:lnTo>
                        <a:pt x="222" y="7"/>
                      </a:lnTo>
                      <a:lnTo>
                        <a:pt x="222" y="10"/>
                      </a:lnTo>
                      <a:lnTo>
                        <a:pt x="219" y="13"/>
                      </a:lnTo>
                      <a:lnTo>
                        <a:pt x="219" y="17"/>
                      </a:lnTo>
                      <a:lnTo>
                        <a:pt x="216" y="17"/>
                      </a:lnTo>
                      <a:lnTo>
                        <a:pt x="216" y="24"/>
                      </a:lnTo>
                      <a:lnTo>
                        <a:pt x="213" y="24"/>
                      </a:lnTo>
                      <a:lnTo>
                        <a:pt x="213" y="30"/>
                      </a:lnTo>
                      <a:lnTo>
                        <a:pt x="210" y="30"/>
                      </a:lnTo>
                      <a:lnTo>
                        <a:pt x="210" y="38"/>
                      </a:lnTo>
                      <a:lnTo>
                        <a:pt x="207" y="38"/>
                      </a:lnTo>
                      <a:lnTo>
                        <a:pt x="207" y="41"/>
                      </a:lnTo>
                      <a:lnTo>
                        <a:pt x="201" y="44"/>
                      </a:lnTo>
                      <a:lnTo>
                        <a:pt x="201" y="52"/>
                      </a:lnTo>
                      <a:lnTo>
                        <a:pt x="198" y="52"/>
                      </a:lnTo>
                      <a:lnTo>
                        <a:pt x="198" y="55"/>
                      </a:lnTo>
                      <a:lnTo>
                        <a:pt x="198" y="58"/>
                      </a:lnTo>
                      <a:lnTo>
                        <a:pt x="192" y="61"/>
                      </a:lnTo>
                      <a:lnTo>
                        <a:pt x="192" y="69"/>
                      </a:lnTo>
                      <a:lnTo>
                        <a:pt x="192" y="72"/>
                      </a:lnTo>
                      <a:lnTo>
                        <a:pt x="189" y="72"/>
                      </a:lnTo>
                      <a:lnTo>
                        <a:pt x="189" y="79"/>
                      </a:lnTo>
                      <a:lnTo>
                        <a:pt x="183" y="79"/>
                      </a:lnTo>
                      <a:lnTo>
                        <a:pt x="183" y="86"/>
                      </a:lnTo>
                      <a:lnTo>
                        <a:pt x="180" y="86"/>
                      </a:lnTo>
                      <a:lnTo>
                        <a:pt x="180" y="89"/>
                      </a:lnTo>
                      <a:lnTo>
                        <a:pt x="180" y="97"/>
                      </a:lnTo>
                      <a:lnTo>
                        <a:pt x="177" y="100"/>
                      </a:lnTo>
                      <a:lnTo>
                        <a:pt x="177" y="103"/>
                      </a:lnTo>
                      <a:lnTo>
                        <a:pt x="174" y="103"/>
                      </a:lnTo>
                      <a:lnTo>
                        <a:pt x="174" y="106"/>
                      </a:lnTo>
                      <a:lnTo>
                        <a:pt x="168" y="109"/>
                      </a:lnTo>
                      <a:lnTo>
                        <a:pt x="168" y="117"/>
                      </a:lnTo>
                      <a:lnTo>
                        <a:pt x="165" y="117"/>
                      </a:lnTo>
                      <a:lnTo>
                        <a:pt x="165" y="120"/>
                      </a:lnTo>
                      <a:lnTo>
                        <a:pt x="165" y="128"/>
                      </a:lnTo>
                      <a:lnTo>
                        <a:pt x="159" y="128"/>
                      </a:lnTo>
                      <a:lnTo>
                        <a:pt x="159" y="134"/>
                      </a:lnTo>
                      <a:lnTo>
                        <a:pt x="159" y="140"/>
                      </a:lnTo>
                      <a:lnTo>
                        <a:pt x="156" y="140"/>
                      </a:lnTo>
                      <a:lnTo>
                        <a:pt x="156" y="145"/>
                      </a:lnTo>
                      <a:lnTo>
                        <a:pt x="150" y="148"/>
                      </a:lnTo>
                      <a:lnTo>
                        <a:pt x="150" y="151"/>
                      </a:lnTo>
                      <a:lnTo>
                        <a:pt x="147" y="151"/>
                      </a:lnTo>
                      <a:lnTo>
                        <a:pt x="147" y="159"/>
                      </a:lnTo>
                      <a:lnTo>
                        <a:pt x="144" y="159"/>
                      </a:lnTo>
                      <a:lnTo>
                        <a:pt x="144" y="165"/>
                      </a:lnTo>
                      <a:lnTo>
                        <a:pt x="141" y="165"/>
                      </a:lnTo>
                      <a:lnTo>
                        <a:pt x="141" y="172"/>
                      </a:lnTo>
                      <a:lnTo>
                        <a:pt x="138" y="172"/>
                      </a:lnTo>
                      <a:lnTo>
                        <a:pt x="138" y="176"/>
                      </a:lnTo>
                      <a:lnTo>
                        <a:pt x="135" y="179"/>
                      </a:lnTo>
                      <a:lnTo>
                        <a:pt x="135" y="182"/>
                      </a:lnTo>
                      <a:lnTo>
                        <a:pt x="132" y="182"/>
                      </a:lnTo>
                      <a:lnTo>
                        <a:pt x="132" y="190"/>
                      </a:lnTo>
                      <a:lnTo>
                        <a:pt x="132" y="193"/>
                      </a:lnTo>
                      <a:lnTo>
                        <a:pt x="126" y="196"/>
                      </a:lnTo>
                      <a:lnTo>
                        <a:pt x="126" y="199"/>
                      </a:lnTo>
                      <a:lnTo>
                        <a:pt x="123" y="199"/>
                      </a:lnTo>
                      <a:lnTo>
                        <a:pt x="123" y="207"/>
                      </a:lnTo>
                      <a:lnTo>
                        <a:pt x="119" y="210"/>
                      </a:lnTo>
                      <a:lnTo>
                        <a:pt x="119" y="213"/>
                      </a:lnTo>
                      <a:lnTo>
                        <a:pt x="117" y="213"/>
                      </a:lnTo>
                      <a:lnTo>
                        <a:pt x="117" y="217"/>
                      </a:lnTo>
                      <a:lnTo>
                        <a:pt x="114" y="217"/>
                      </a:lnTo>
                      <a:lnTo>
                        <a:pt x="114" y="224"/>
                      </a:lnTo>
                      <a:lnTo>
                        <a:pt x="111" y="227"/>
                      </a:lnTo>
                      <a:lnTo>
                        <a:pt x="111" y="230"/>
                      </a:lnTo>
                      <a:lnTo>
                        <a:pt x="108" y="230"/>
                      </a:lnTo>
                      <a:lnTo>
                        <a:pt x="108" y="238"/>
                      </a:lnTo>
                      <a:lnTo>
                        <a:pt x="105" y="238"/>
                      </a:lnTo>
                      <a:lnTo>
                        <a:pt x="105" y="241"/>
                      </a:lnTo>
                      <a:lnTo>
                        <a:pt x="102" y="244"/>
                      </a:lnTo>
                      <a:lnTo>
                        <a:pt x="102" y="248"/>
                      </a:lnTo>
                      <a:lnTo>
                        <a:pt x="99" y="248"/>
                      </a:lnTo>
                      <a:lnTo>
                        <a:pt x="99" y="255"/>
                      </a:lnTo>
                      <a:lnTo>
                        <a:pt x="99" y="262"/>
                      </a:lnTo>
                      <a:lnTo>
                        <a:pt x="93" y="262"/>
                      </a:lnTo>
                      <a:lnTo>
                        <a:pt x="93" y="269"/>
                      </a:lnTo>
                      <a:lnTo>
                        <a:pt x="90" y="269"/>
                      </a:lnTo>
                      <a:lnTo>
                        <a:pt x="90" y="272"/>
                      </a:lnTo>
                      <a:lnTo>
                        <a:pt x="87" y="275"/>
                      </a:lnTo>
                      <a:lnTo>
                        <a:pt x="87" y="282"/>
                      </a:lnTo>
                      <a:lnTo>
                        <a:pt x="84" y="282"/>
                      </a:lnTo>
                      <a:lnTo>
                        <a:pt x="84" y="286"/>
                      </a:lnTo>
                      <a:lnTo>
                        <a:pt x="81" y="286"/>
                      </a:lnTo>
                      <a:lnTo>
                        <a:pt x="81" y="289"/>
                      </a:lnTo>
                      <a:lnTo>
                        <a:pt x="78" y="293"/>
                      </a:lnTo>
                      <a:lnTo>
                        <a:pt x="78" y="300"/>
                      </a:lnTo>
                      <a:lnTo>
                        <a:pt x="75" y="300"/>
                      </a:lnTo>
                      <a:lnTo>
                        <a:pt x="75" y="303"/>
                      </a:lnTo>
                      <a:lnTo>
                        <a:pt x="72" y="303"/>
                      </a:lnTo>
                      <a:lnTo>
                        <a:pt x="72" y="307"/>
                      </a:lnTo>
                      <a:lnTo>
                        <a:pt x="69" y="310"/>
                      </a:lnTo>
                      <a:lnTo>
                        <a:pt x="69" y="317"/>
                      </a:lnTo>
                      <a:lnTo>
                        <a:pt x="66" y="317"/>
                      </a:lnTo>
                      <a:lnTo>
                        <a:pt x="66" y="320"/>
                      </a:lnTo>
                      <a:lnTo>
                        <a:pt x="60" y="324"/>
                      </a:lnTo>
                      <a:lnTo>
                        <a:pt x="60" y="330"/>
                      </a:lnTo>
                      <a:lnTo>
                        <a:pt x="60" y="334"/>
                      </a:lnTo>
                      <a:lnTo>
                        <a:pt x="57" y="334"/>
                      </a:lnTo>
                      <a:lnTo>
                        <a:pt x="57" y="338"/>
                      </a:lnTo>
                      <a:lnTo>
                        <a:pt x="53" y="341"/>
                      </a:lnTo>
                      <a:lnTo>
                        <a:pt x="53" y="348"/>
                      </a:lnTo>
                      <a:lnTo>
                        <a:pt x="51" y="348"/>
                      </a:lnTo>
                      <a:lnTo>
                        <a:pt x="51" y="352"/>
                      </a:lnTo>
                      <a:lnTo>
                        <a:pt x="48" y="352"/>
                      </a:lnTo>
                      <a:lnTo>
                        <a:pt x="48" y="358"/>
                      </a:lnTo>
                      <a:lnTo>
                        <a:pt x="42" y="358"/>
                      </a:lnTo>
                      <a:lnTo>
                        <a:pt x="42" y="365"/>
                      </a:lnTo>
                      <a:lnTo>
                        <a:pt x="42" y="372"/>
                      </a:lnTo>
                      <a:lnTo>
                        <a:pt x="36" y="372"/>
                      </a:lnTo>
                      <a:lnTo>
                        <a:pt x="36" y="375"/>
                      </a:lnTo>
                      <a:lnTo>
                        <a:pt x="36" y="383"/>
                      </a:lnTo>
                      <a:lnTo>
                        <a:pt x="33" y="383"/>
                      </a:lnTo>
                      <a:lnTo>
                        <a:pt x="33" y="389"/>
                      </a:lnTo>
                      <a:lnTo>
                        <a:pt x="26" y="389"/>
                      </a:lnTo>
                      <a:lnTo>
                        <a:pt x="26" y="396"/>
                      </a:lnTo>
                      <a:lnTo>
                        <a:pt x="24" y="396"/>
                      </a:lnTo>
                      <a:lnTo>
                        <a:pt x="24" y="400"/>
                      </a:lnTo>
                      <a:lnTo>
                        <a:pt x="24" y="406"/>
                      </a:lnTo>
                      <a:lnTo>
                        <a:pt x="21" y="410"/>
                      </a:lnTo>
                      <a:lnTo>
                        <a:pt x="21" y="386"/>
                      </a:lnTo>
                      <a:lnTo>
                        <a:pt x="18" y="386"/>
                      </a:lnTo>
                      <a:lnTo>
                        <a:pt x="18" y="352"/>
                      </a:lnTo>
                      <a:lnTo>
                        <a:pt x="14" y="352"/>
                      </a:lnTo>
                      <a:lnTo>
                        <a:pt x="14" y="317"/>
                      </a:lnTo>
                      <a:lnTo>
                        <a:pt x="12" y="317"/>
                      </a:lnTo>
                      <a:lnTo>
                        <a:pt x="12" y="238"/>
                      </a:lnTo>
                      <a:lnTo>
                        <a:pt x="9" y="238"/>
                      </a:lnTo>
                      <a:lnTo>
                        <a:pt x="9" y="193"/>
                      </a:lnTo>
                      <a:lnTo>
                        <a:pt x="9" y="140"/>
                      </a:lnTo>
                      <a:lnTo>
                        <a:pt x="6" y="140"/>
                      </a:lnTo>
                      <a:lnTo>
                        <a:pt x="6" y="97"/>
                      </a:lnTo>
                      <a:lnTo>
                        <a:pt x="3" y="97"/>
                      </a:lnTo>
                      <a:lnTo>
                        <a:pt x="3" y="48"/>
                      </a:lnTo>
                      <a:lnTo>
                        <a:pt x="0" y="48"/>
                      </a:lnTo>
                      <a:lnTo>
                        <a:pt x="0" y="0"/>
                      </a:lnTo>
                    </a:path>
                  </a:pathLst>
                </a:custGeom>
                <a:solidFill>
                  <a:srgbClr val="1A17FF"/>
                </a:solidFill>
                <a:ln w="9525" cap="rnd">
                  <a:noFill/>
                  <a:round/>
                  <a:headEnd/>
                  <a:tailEnd/>
                </a:ln>
                <a:effectLst/>
              </p:spPr>
              <p:txBody>
                <a:bodyPr/>
                <a:lstStyle/>
                <a:p>
                  <a:endParaRPr lang="en-US"/>
                </a:p>
              </p:txBody>
            </p:sp>
          </p:grpSp>
          <p:graphicFrame>
            <p:nvGraphicFramePr>
              <p:cNvPr id="529584" name="Object 176">
                <a:hlinkClick r:id="" action="ppaction://ole?verb=0"/>
              </p:cNvPr>
              <p:cNvGraphicFramePr>
                <a:graphicFrameLocks/>
              </p:cNvGraphicFramePr>
              <p:nvPr/>
            </p:nvGraphicFramePr>
            <p:xfrm>
              <a:off x="3553" y="2880"/>
              <a:ext cx="211" cy="122"/>
            </p:xfrm>
            <a:graphic>
              <a:graphicData uri="http://schemas.openxmlformats.org/presentationml/2006/ole">
                <p:oleObj spid="_x0000_s221192" name="Video Clip" showAsIcon="1" r:id="rId13" imgW="1047600" imgH="590400" progId="avifile">
                  <p:embed/>
                </p:oleObj>
              </a:graphicData>
            </a:graphic>
          </p:graphicFrame>
          <p:pic>
            <p:nvPicPr>
              <p:cNvPr id="529585" name="Picture 177"/>
              <p:cNvPicPr>
                <a:picLocks noChangeArrowheads="1"/>
              </p:cNvPicPr>
              <p:nvPr/>
            </p:nvPicPr>
            <p:blipFill>
              <a:blip r:embed="rId10" cstate="print"/>
              <a:srcRect l="6190" t="18600" r="54350" b="7401"/>
              <a:stretch>
                <a:fillRect/>
              </a:stretch>
            </p:blipFill>
            <p:spPr bwMode="auto">
              <a:xfrm>
                <a:off x="3555" y="2606"/>
                <a:ext cx="199" cy="240"/>
              </a:xfrm>
              <a:prstGeom prst="rect">
                <a:avLst/>
              </a:prstGeom>
              <a:noFill/>
              <a:ln w="9525">
                <a:noFill/>
                <a:miter lim="800000"/>
                <a:headEnd/>
                <a:tailEnd/>
              </a:ln>
              <a:effectLst/>
            </p:spPr>
          </p:pic>
          <p:grpSp>
            <p:nvGrpSpPr>
              <p:cNvPr id="17" name="Group 178"/>
              <p:cNvGrpSpPr>
                <a:grpSpLocks/>
              </p:cNvGrpSpPr>
              <p:nvPr/>
            </p:nvGrpSpPr>
            <p:grpSpPr bwMode="auto">
              <a:xfrm>
                <a:off x="3118" y="2910"/>
                <a:ext cx="526" cy="124"/>
                <a:chOff x="4253" y="2137"/>
                <a:chExt cx="730" cy="227"/>
              </a:xfrm>
            </p:grpSpPr>
            <p:grpSp>
              <p:nvGrpSpPr>
                <p:cNvPr id="18" name="Group 179"/>
                <p:cNvGrpSpPr>
                  <a:grpSpLocks/>
                </p:cNvGrpSpPr>
                <p:nvPr/>
              </p:nvGrpSpPr>
              <p:grpSpPr bwMode="auto">
                <a:xfrm>
                  <a:off x="4253" y="2137"/>
                  <a:ext cx="730" cy="227"/>
                  <a:chOff x="4253" y="2137"/>
                  <a:chExt cx="730" cy="227"/>
                </a:xfrm>
              </p:grpSpPr>
              <p:sp>
                <p:nvSpPr>
                  <p:cNvPr id="529588" name="Freeform 180"/>
                  <p:cNvSpPr>
                    <a:spLocks/>
                  </p:cNvSpPr>
                  <p:nvPr/>
                </p:nvSpPr>
                <p:spPr bwMode="auto">
                  <a:xfrm>
                    <a:off x="4254" y="2314"/>
                    <a:ext cx="729" cy="50"/>
                  </a:xfrm>
                  <a:custGeom>
                    <a:avLst/>
                    <a:gdLst/>
                    <a:ahLst/>
                    <a:cxnLst>
                      <a:cxn ang="0">
                        <a:pos x="0" y="49"/>
                      </a:cxn>
                      <a:cxn ang="0">
                        <a:pos x="474" y="49"/>
                      </a:cxn>
                      <a:cxn ang="0">
                        <a:pos x="728" y="0"/>
                      </a:cxn>
                      <a:cxn ang="0">
                        <a:pos x="187" y="0"/>
                      </a:cxn>
                      <a:cxn ang="0">
                        <a:pos x="0" y="49"/>
                      </a:cxn>
                    </a:cxnLst>
                    <a:rect l="0" t="0" r="r" b="b"/>
                    <a:pathLst>
                      <a:path w="729" h="50">
                        <a:moveTo>
                          <a:pt x="0" y="49"/>
                        </a:moveTo>
                        <a:lnTo>
                          <a:pt x="474" y="49"/>
                        </a:lnTo>
                        <a:lnTo>
                          <a:pt x="728" y="0"/>
                        </a:lnTo>
                        <a:lnTo>
                          <a:pt x="187" y="0"/>
                        </a:lnTo>
                        <a:lnTo>
                          <a:pt x="0" y="49"/>
                        </a:lnTo>
                      </a:path>
                    </a:pathLst>
                  </a:custGeom>
                  <a:solidFill>
                    <a:srgbClr val="C0C0C0"/>
                  </a:solidFill>
                  <a:ln w="12700" cap="rnd" cmpd="sng">
                    <a:solidFill>
                      <a:srgbClr val="000000"/>
                    </a:solidFill>
                    <a:prstDash val="solid"/>
                    <a:round/>
                    <a:headEnd/>
                    <a:tailEnd/>
                  </a:ln>
                  <a:effectLst/>
                </p:spPr>
                <p:txBody>
                  <a:bodyPr/>
                  <a:lstStyle/>
                  <a:p>
                    <a:endParaRPr lang="en-US"/>
                  </a:p>
                </p:txBody>
              </p:sp>
              <p:sp>
                <p:nvSpPr>
                  <p:cNvPr id="529589" name="Freeform 181"/>
                  <p:cNvSpPr>
                    <a:spLocks/>
                  </p:cNvSpPr>
                  <p:nvPr/>
                </p:nvSpPr>
                <p:spPr bwMode="auto">
                  <a:xfrm>
                    <a:off x="4253" y="2137"/>
                    <a:ext cx="190" cy="227"/>
                  </a:xfrm>
                  <a:custGeom>
                    <a:avLst/>
                    <a:gdLst/>
                    <a:ahLst/>
                    <a:cxnLst>
                      <a:cxn ang="0">
                        <a:pos x="0" y="226"/>
                      </a:cxn>
                      <a:cxn ang="0">
                        <a:pos x="189" y="174"/>
                      </a:cxn>
                      <a:cxn ang="0">
                        <a:pos x="189" y="0"/>
                      </a:cxn>
                      <a:cxn ang="0">
                        <a:pos x="0" y="32"/>
                      </a:cxn>
                      <a:cxn ang="0">
                        <a:pos x="0" y="226"/>
                      </a:cxn>
                    </a:cxnLst>
                    <a:rect l="0" t="0" r="r" b="b"/>
                    <a:pathLst>
                      <a:path w="190" h="227">
                        <a:moveTo>
                          <a:pt x="0" y="226"/>
                        </a:moveTo>
                        <a:lnTo>
                          <a:pt x="189" y="174"/>
                        </a:lnTo>
                        <a:lnTo>
                          <a:pt x="189" y="0"/>
                        </a:lnTo>
                        <a:lnTo>
                          <a:pt x="0" y="32"/>
                        </a:lnTo>
                        <a:lnTo>
                          <a:pt x="0" y="226"/>
                        </a:lnTo>
                      </a:path>
                    </a:pathLst>
                  </a:custGeom>
                  <a:solidFill>
                    <a:srgbClr val="808080"/>
                  </a:solidFill>
                  <a:ln w="12700" cap="rnd" cmpd="sng">
                    <a:solidFill>
                      <a:srgbClr val="000000"/>
                    </a:solidFill>
                    <a:prstDash val="solid"/>
                    <a:round/>
                    <a:headEnd/>
                    <a:tailEnd/>
                  </a:ln>
                  <a:effectLst/>
                </p:spPr>
                <p:txBody>
                  <a:bodyPr/>
                  <a:lstStyle/>
                  <a:p>
                    <a:endParaRPr lang="en-US"/>
                  </a:p>
                </p:txBody>
              </p:sp>
            </p:grpSp>
            <p:grpSp>
              <p:nvGrpSpPr>
                <p:cNvPr id="19" name="Group 182"/>
                <p:cNvGrpSpPr>
                  <a:grpSpLocks/>
                </p:cNvGrpSpPr>
                <p:nvPr/>
              </p:nvGrpSpPr>
              <p:grpSpPr bwMode="auto">
                <a:xfrm>
                  <a:off x="4297" y="2169"/>
                  <a:ext cx="531" cy="182"/>
                  <a:chOff x="4297" y="2169"/>
                  <a:chExt cx="531" cy="182"/>
                </a:xfrm>
              </p:grpSpPr>
              <p:sp>
                <p:nvSpPr>
                  <p:cNvPr id="529591" name="Freeform 183"/>
                  <p:cNvSpPr>
                    <a:spLocks/>
                  </p:cNvSpPr>
                  <p:nvPr/>
                </p:nvSpPr>
                <p:spPr bwMode="auto">
                  <a:xfrm>
                    <a:off x="4374" y="2202"/>
                    <a:ext cx="333" cy="113"/>
                  </a:xfrm>
                  <a:custGeom>
                    <a:avLst/>
                    <a:gdLst/>
                    <a:ahLst/>
                    <a:cxnLst>
                      <a:cxn ang="0">
                        <a:pos x="0" y="60"/>
                      </a:cxn>
                      <a:cxn ang="0">
                        <a:pos x="88" y="39"/>
                      </a:cxn>
                      <a:cxn ang="0">
                        <a:pos x="143" y="52"/>
                      </a:cxn>
                      <a:cxn ang="0">
                        <a:pos x="172" y="20"/>
                      </a:cxn>
                      <a:cxn ang="0">
                        <a:pos x="265" y="0"/>
                      </a:cxn>
                      <a:cxn ang="0">
                        <a:pos x="332" y="13"/>
                      </a:cxn>
                      <a:cxn ang="0">
                        <a:pos x="232" y="112"/>
                      </a:cxn>
                      <a:cxn ang="0">
                        <a:pos x="0" y="112"/>
                      </a:cxn>
                      <a:cxn ang="0">
                        <a:pos x="0" y="60"/>
                      </a:cxn>
                    </a:cxnLst>
                    <a:rect l="0" t="0" r="r" b="b"/>
                    <a:pathLst>
                      <a:path w="333" h="113">
                        <a:moveTo>
                          <a:pt x="0" y="60"/>
                        </a:moveTo>
                        <a:lnTo>
                          <a:pt x="88" y="39"/>
                        </a:lnTo>
                        <a:lnTo>
                          <a:pt x="143" y="52"/>
                        </a:lnTo>
                        <a:lnTo>
                          <a:pt x="172" y="20"/>
                        </a:lnTo>
                        <a:lnTo>
                          <a:pt x="265" y="0"/>
                        </a:lnTo>
                        <a:lnTo>
                          <a:pt x="332" y="13"/>
                        </a:lnTo>
                        <a:lnTo>
                          <a:pt x="232" y="112"/>
                        </a:lnTo>
                        <a:lnTo>
                          <a:pt x="0" y="112"/>
                        </a:lnTo>
                        <a:lnTo>
                          <a:pt x="0" y="60"/>
                        </a:lnTo>
                      </a:path>
                    </a:pathLst>
                  </a:custGeom>
                  <a:solidFill>
                    <a:srgbClr val="000080"/>
                  </a:solidFill>
                  <a:ln w="12700" cap="rnd" cmpd="sng">
                    <a:solidFill>
                      <a:srgbClr val="000000"/>
                    </a:solidFill>
                    <a:prstDash val="solid"/>
                    <a:round/>
                    <a:headEnd/>
                    <a:tailEnd/>
                  </a:ln>
                  <a:effectLst/>
                </p:spPr>
                <p:txBody>
                  <a:bodyPr/>
                  <a:lstStyle/>
                  <a:p>
                    <a:endParaRPr lang="en-US"/>
                  </a:p>
                </p:txBody>
              </p:sp>
              <p:sp>
                <p:nvSpPr>
                  <p:cNvPr id="529592" name="Freeform 184"/>
                  <p:cNvSpPr>
                    <a:spLocks/>
                  </p:cNvSpPr>
                  <p:nvPr/>
                </p:nvSpPr>
                <p:spPr bwMode="auto">
                  <a:xfrm>
                    <a:off x="4297" y="2182"/>
                    <a:ext cx="443" cy="169"/>
                  </a:xfrm>
                  <a:custGeom>
                    <a:avLst/>
                    <a:gdLst/>
                    <a:ahLst/>
                    <a:cxnLst>
                      <a:cxn ang="0">
                        <a:pos x="0" y="168"/>
                      </a:cxn>
                      <a:cxn ang="0">
                        <a:pos x="442" y="168"/>
                      </a:cxn>
                      <a:cxn ang="0">
                        <a:pos x="442" y="0"/>
                      </a:cxn>
                      <a:cxn ang="0">
                        <a:pos x="342" y="71"/>
                      </a:cxn>
                      <a:cxn ang="0">
                        <a:pos x="254" y="45"/>
                      </a:cxn>
                      <a:cxn ang="0">
                        <a:pos x="165" y="116"/>
                      </a:cxn>
                      <a:cxn ang="0">
                        <a:pos x="77" y="84"/>
                      </a:cxn>
                      <a:cxn ang="0">
                        <a:pos x="0" y="168"/>
                      </a:cxn>
                    </a:cxnLst>
                    <a:rect l="0" t="0" r="r" b="b"/>
                    <a:pathLst>
                      <a:path w="443" h="169">
                        <a:moveTo>
                          <a:pt x="0" y="168"/>
                        </a:moveTo>
                        <a:lnTo>
                          <a:pt x="442" y="168"/>
                        </a:lnTo>
                        <a:lnTo>
                          <a:pt x="442" y="0"/>
                        </a:lnTo>
                        <a:lnTo>
                          <a:pt x="342" y="71"/>
                        </a:lnTo>
                        <a:lnTo>
                          <a:pt x="254" y="45"/>
                        </a:lnTo>
                        <a:lnTo>
                          <a:pt x="165" y="116"/>
                        </a:lnTo>
                        <a:lnTo>
                          <a:pt x="77" y="84"/>
                        </a:lnTo>
                        <a:lnTo>
                          <a:pt x="0" y="168"/>
                        </a:lnTo>
                      </a:path>
                    </a:pathLst>
                  </a:custGeom>
                  <a:solidFill>
                    <a:srgbClr val="0000FF"/>
                  </a:solidFill>
                  <a:ln w="12700" cap="rnd" cmpd="sng">
                    <a:solidFill>
                      <a:srgbClr val="000000"/>
                    </a:solidFill>
                    <a:prstDash val="solid"/>
                    <a:round/>
                    <a:headEnd/>
                    <a:tailEnd/>
                  </a:ln>
                  <a:effectLst/>
                </p:spPr>
                <p:txBody>
                  <a:bodyPr/>
                  <a:lstStyle/>
                  <a:p>
                    <a:endParaRPr lang="en-US"/>
                  </a:p>
                </p:txBody>
              </p:sp>
              <p:sp>
                <p:nvSpPr>
                  <p:cNvPr id="529593" name="Freeform 185"/>
                  <p:cNvSpPr>
                    <a:spLocks/>
                  </p:cNvSpPr>
                  <p:nvPr/>
                </p:nvSpPr>
                <p:spPr bwMode="auto">
                  <a:xfrm>
                    <a:off x="4297" y="2182"/>
                    <a:ext cx="443" cy="169"/>
                  </a:xfrm>
                  <a:custGeom>
                    <a:avLst/>
                    <a:gdLst/>
                    <a:ahLst/>
                    <a:cxnLst>
                      <a:cxn ang="0">
                        <a:pos x="0" y="168"/>
                      </a:cxn>
                      <a:cxn ang="0">
                        <a:pos x="81" y="92"/>
                      </a:cxn>
                      <a:cxn ang="0">
                        <a:pos x="165" y="122"/>
                      </a:cxn>
                      <a:cxn ang="0">
                        <a:pos x="254" y="52"/>
                      </a:cxn>
                      <a:cxn ang="0">
                        <a:pos x="342" y="77"/>
                      </a:cxn>
                      <a:cxn ang="0">
                        <a:pos x="420" y="19"/>
                      </a:cxn>
                      <a:cxn ang="0">
                        <a:pos x="431" y="25"/>
                      </a:cxn>
                      <a:cxn ang="0">
                        <a:pos x="442" y="0"/>
                      </a:cxn>
                      <a:cxn ang="0">
                        <a:pos x="398" y="6"/>
                      </a:cxn>
                      <a:cxn ang="0">
                        <a:pos x="408" y="12"/>
                      </a:cxn>
                      <a:cxn ang="0">
                        <a:pos x="336" y="64"/>
                      </a:cxn>
                      <a:cxn ang="0">
                        <a:pos x="249" y="39"/>
                      </a:cxn>
                      <a:cxn ang="0">
                        <a:pos x="161" y="110"/>
                      </a:cxn>
                      <a:cxn ang="0">
                        <a:pos x="77" y="78"/>
                      </a:cxn>
                      <a:cxn ang="0">
                        <a:pos x="0" y="148"/>
                      </a:cxn>
                      <a:cxn ang="0">
                        <a:pos x="0" y="168"/>
                      </a:cxn>
                    </a:cxnLst>
                    <a:rect l="0" t="0" r="r" b="b"/>
                    <a:pathLst>
                      <a:path w="443" h="169">
                        <a:moveTo>
                          <a:pt x="0" y="168"/>
                        </a:moveTo>
                        <a:lnTo>
                          <a:pt x="81" y="92"/>
                        </a:lnTo>
                        <a:lnTo>
                          <a:pt x="165" y="122"/>
                        </a:lnTo>
                        <a:lnTo>
                          <a:pt x="254" y="52"/>
                        </a:lnTo>
                        <a:lnTo>
                          <a:pt x="342" y="77"/>
                        </a:lnTo>
                        <a:lnTo>
                          <a:pt x="420" y="19"/>
                        </a:lnTo>
                        <a:lnTo>
                          <a:pt x="431" y="25"/>
                        </a:lnTo>
                        <a:lnTo>
                          <a:pt x="442" y="0"/>
                        </a:lnTo>
                        <a:lnTo>
                          <a:pt x="398" y="6"/>
                        </a:lnTo>
                        <a:lnTo>
                          <a:pt x="408" y="12"/>
                        </a:lnTo>
                        <a:lnTo>
                          <a:pt x="336" y="64"/>
                        </a:lnTo>
                        <a:lnTo>
                          <a:pt x="249" y="39"/>
                        </a:lnTo>
                        <a:lnTo>
                          <a:pt x="161" y="110"/>
                        </a:lnTo>
                        <a:lnTo>
                          <a:pt x="77" y="78"/>
                        </a:lnTo>
                        <a:lnTo>
                          <a:pt x="0" y="148"/>
                        </a:lnTo>
                        <a:lnTo>
                          <a:pt x="0" y="168"/>
                        </a:lnTo>
                      </a:path>
                    </a:pathLst>
                  </a:custGeom>
                  <a:solidFill>
                    <a:srgbClr val="00FF00"/>
                  </a:solidFill>
                  <a:ln w="12700" cap="rnd" cmpd="sng">
                    <a:solidFill>
                      <a:srgbClr val="000000"/>
                    </a:solidFill>
                    <a:prstDash val="solid"/>
                    <a:round/>
                    <a:headEnd/>
                    <a:tailEnd/>
                  </a:ln>
                  <a:effectLst/>
                </p:spPr>
                <p:txBody>
                  <a:bodyPr/>
                  <a:lstStyle/>
                  <a:p>
                    <a:endParaRPr lang="en-US"/>
                  </a:p>
                </p:txBody>
              </p:sp>
              <p:sp>
                <p:nvSpPr>
                  <p:cNvPr id="529594" name="Freeform 186"/>
                  <p:cNvSpPr>
                    <a:spLocks/>
                  </p:cNvSpPr>
                  <p:nvPr/>
                </p:nvSpPr>
                <p:spPr bwMode="auto">
                  <a:xfrm>
                    <a:off x="4739" y="2169"/>
                    <a:ext cx="89" cy="182"/>
                  </a:xfrm>
                  <a:custGeom>
                    <a:avLst/>
                    <a:gdLst/>
                    <a:ahLst/>
                    <a:cxnLst>
                      <a:cxn ang="0">
                        <a:pos x="0" y="181"/>
                      </a:cxn>
                      <a:cxn ang="0">
                        <a:pos x="88" y="161"/>
                      </a:cxn>
                      <a:cxn ang="0">
                        <a:pos x="88" y="0"/>
                      </a:cxn>
                      <a:cxn ang="0">
                        <a:pos x="0" y="12"/>
                      </a:cxn>
                      <a:cxn ang="0">
                        <a:pos x="0" y="181"/>
                      </a:cxn>
                    </a:cxnLst>
                    <a:rect l="0" t="0" r="r" b="b"/>
                    <a:pathLst>
                      <a:path w="89" h="182">
                        <a:moveTo>
                          <a:pt x="0" y="181"/>
                        </a:moveTo>
                        <a:lnTo>
                          <a:pt x="88" y="161"/>
                        </a:lnTo>
                        <a:lnTo>
                          <a:pt x="88" y="0"/>
                        </a:lnTo>
                        <a:lnTo>
                          <a:pt x="0" y="12"/>
                        </a:lnTo>
                        <a:lnTo>
                          <a:pt x="0" y="181"/>
                        </a:lnTo>
                      </a:path>
                    </a:pathLst>
                  </a:custGeom>
                  <a:solidFill>
                    <a:srgbClr val="000080"/>
                  </a:solidFill>
                  <a:ln w="12700" cap="rnd" cmpd="sng">
                    <a:solidFill>
                      <a:srgbClr val="000000"/>
                    </a:solidFill>
                    <a:prstDash val="solid"/>
                    <a:round/>
                    <a:headEnd/>
                    <a:tailEnd/>
                  </a:ln>
                  <a:effectLst/>
                </p:spPr>
                <p:txBody>
                  <a:bodyPr/>
                  <a:lstStyle/>
                  <a:p>
                    <a:endParaRPr lang="en-US"/>
                  </a:p>
                </p:txBody>
              </p:sp>
            </p:grpSp>
          </p:grpSp>
          <p:sp>
            <p:nvSpPr>
              <p:cNvPr id="529595" name="Rectangle 187"/>
              <p:cNvSpPr>
                <a:spLocks noChangeArrowheads="1"/>
              </p:cNvSpPr>
              <p:nvPr/>
            </p:nvSpPr>
            <p:spPr bwMode="auto">
              <a:xfrm>
                <a:off x="3176" y="2620"/>
                <a:ext cx="315" cy="43"/>
              </a:xfrm>
              <a:prstGeom prst="rect">
                <a:avLst/>
              </a:prstGeom>
              <a:solidFill>
                <a:schemeClr val="tx1"/>
              </a:solidFill>
              <a:ln w="12700">
                <a:solidFill>
                  <a:schemeClr val="bg2"/>
                </a:solidFill>
                <a:miter lim="800000"/>
                <a:headEnd/>
                <a:tailEnd/>
              </a:ln>
              <a:effectLst>
                <a:outerShdw dist="107763" dir="2700000" algn="ctr" rotWithShape="0">
                  <a:srgbClr val="969696"/>
                </a:outerShdw>
              </a:effectLst>
            </p:spPr>
            <p:txBody>
              <a:bodyPr wrap="none" anchor="ctr"/>
              <a:lstStyle/>
              <a:p>
                <a:endParaRPr lang="en-US"/>
              </a:p>
            </p:txBody>
          </p:sp>
          <p:sp>
            <p:nvSpPr>
              <p:cNvPr id="529596" name="Rectangle 188"/>
              <p:cNvSpPr>
                <a:spLocks noChangeArrowheads="1"/>
              </p:cNvSpPr>
              <p:nvPr/>
            </p:nvSpPr>
            <p:spPr bwMode="auto">
              <a:xfrm>
                <a:off x="3179" y="2712"/>
                <a:ext cx="314" cy="42"/>
              </a:xfrm>
              <a:prstGeom prst="rect">
                <a:avLst/>
              </a:prstGeom>
              <a:solidFill>
                <a:schemeClr val="tx1"/>
              </a:solidFill>
              <a:ln w="12700">
                <a:solidFill>
                  <a:schemeClr val="bg2"/>
                </a:solidFill>
                <a:miter lim="800000"/>
                <a:headEnd/>
                <a:tailEnd/>
              </a:ln>
              <a:effectLst>
                <a:outerShdw dist="107763" dir="2700000" algn="ctr" rotWithShape="0">
                  <a:srgbClr val="969696"/>
                </a:outerShdw>
              </a:effectLst>
            </p:spPr>
            <p:txBody>
              <a:bodyPr wrap="none" anchor="ctr"/>
              <a:lstStyle/>
              <a:p>
                <a:endParaRPr lang="en-US"/>
              </a:p>
            </p:txBody>
          </p:sp>
          <p:sp>
            <p:nvSpPr>
              <p:cNvPr id="529597" name="Rectangle 189"/>
              <p:cNvSpPr>
                <a:spLocks noChangeArrowheads="1"/>
              </p:cNvSpPr>
              <p:nvPr/>
            </p:nvSpPr>
            <p:spPr bwMode="auto">
              <a:xfrm>
                <a:off x="3182" y="2805"/>
                <a:ext cx="315" cy="41"/>
              </a:xfrm>
              <a:prstGeom prst="rect">
                <a:avLst/>
              </a:prstGeom>
              <a:solidFill>
                <a:schemeClr val="tx1"/>
              </a:solidFill>
              <a:ln w="12700">
                <a:solidFill>
                  <a:schemeClr val="bg2"/>
                </a:solidFill>
                <a:miter lim="800000"/>
                <a:headEnd/>
                <a:tailEnd/>
              </a:ln>
              <a:effectLst>
                <a:outerShdw dist="107763" dir="2700000" algn="ctr" rotWithShape="0">
                  <a:srgbClr val="969696"/>
                </a:outerShdw>
              </a:effectLst>
            </p:spPr>
            <p:txBody>
              <a:bodyPr wrap="none" anchor="ctr"/>
              <a:lstStyle/>
              <a:p>
                <a:endParaRPr lang="en-US"/>
              </a:p>
            </p:txBody>
          </p:sp>
          <p:pic>
            <p:nvPicPr>
              <p:cNvPr id="529598" name="Picture 190"/>
              <p:cNvPicPr>
                <a:picLocks noChangeArrowheads="1"/>
              </p:cNvPicPr>
              <p:nvPr/>
            </p:nvPicPr>
            <p:blipFill>
              <a:blip r:embed="rId11" cstate="print"/>
              <a:srcRect r="20380" b="25999"/>
              <a:stretch>
                <a:fillRect/>
              </a:stretch>
            </p:blipFill>
            <p:spPr bwMode="auto">
              <a:xfrm>
                <a:off x="3558" y="3049"/>
                <a:ext cx="167" cy="111"/>
              </a:xfrm>
              <a:prstGeom prst="rect">
                <a:avLst/>
              </a:prstGeom>
              <a:noFill/>
              <a:ln w="9525">
                <a:noFill/>
                <a:miter lim="800000"/>
                <a:headEnd/>
                <a:tailEnd/>
              </a:ln>
              <a:effectLst/>
            </p:spPr>
          </p:pic>
          <p:pic>
            <p:nvPicPr>
              <p:cNvPr id="529599" name="Picture 191"/>
              <p:cNvPicPr>
                <a:picLocks noChangeArrowheads="1"/>
              </p:cNvPicPr>
              <p:nvPr/>
            </p:nvPicPr>
            <p:blipFill>
              <a:blip r:embed="rId12" cstate="print"/>
              <a:srcRect r="9320" b="24710"/>
              <a:stretch>
                <a:fillRect/>
              </a:stretch>
            </p:blipFill>
            <p:spPr bwMode="auto">
              <a:xfrm>
                <a:off x="3094" y="3067"/>
                <a:ext cx="199" cy="64"/>
              </a:xfrm>
              <a:prstGeom prst="rect">
                <a:avLst/>
              </a:prstGeom>
              <a:noFill/>
              <a:ln w="9525">
                <a:noFill/>
                <a:miter lim="800000"/>
                <a:headEnd/>
                <a:tailEnd/>
              </a:ln>
              <a:effectLst/>
            </p:spPr>
          </p:pic>
          <p:grpSp>
            <p:nvGrpSpPr>
              <p:cNvPr id="20" name="Group 192"/>
              <p:cNvGrpSpPr>
                <a:grpSpLocks/>
              </p:cNvGrpSpPr>
              <p:nvPr/>
            </p:nvGrpSpPr>
            <p:grpSpPr bwMode="auto">
              <a:xfrm>
                <a:off x="3062" y="2611"/>
                <a:ext cx="97" cy="76"/>
                <a:chOff x="4175" y="1589"/>
                <a:chExt cx="134" cy="139"/>
              </a:xfrm>
            </p:grpSpPr>
            <p:sp>
              <p:nvSpPr>
                <p:cNvPr id="529601" name="Freeform 193"/>
                <p:cNvSpPr>
                  <a:spLocks/>
                </p:cNvSpPr>
                <p:nvPr/>
              </p:nvSpPr>
              <p:spPr bwMode="auto">
                <a:xfrm>
                  <a:off x="4198" y="1600"/>
                  <a:ext cx="87" cy="97"/>
                </a:xfrm>
                <a:custGeom>
                  <a:avLst/>
                  <a:gdLst/>
                  <a:ahLst/>
                  <a:cxnLst>
                    <a:cxn ang="0">
                      <a:pos x="5" y="0"/>
                    </a:cxn>
                    <a:cxn ang="0">
                      <a:pos x="80" y="0"/>
                    </a:cxn>
                    <a:cxn ang="0">
                      <a:pos x="82" y="0"/>
                    </a:cxn>
                    <a:cxn ang="0">
                      <a:pos x="84" y="1"/>
                    </a:cxn>
                    <a:cxn ang="0">
                      <a:pos x="85" y="2"/>
                    </a:cxn>
                    <a:cxn ang="0">
                      <a:pos x="86" y="4"/>
                    </a:cxn>
                    <a:cxn ang="0">
                      <a:pos x="86" y="91"/>
                    </a:cxn>
                    <a:cxn ang="0">
                      <a:pos x="85" y="93"/>
                    </a:cxn>
                    <a:cxn ang="0">
                      <a:pos x="84" y="94"/>
                    </a:cxn>
                    <a:cxn ang="0">
                      <a:pos x="82" y="95"/>
                    </a:cxn>
                    <a:cxn ang="0">
                      <a:pos x="80" y="96"/>
                    </a:cxn>
                    <a:cxn ang="0">
                      <a:pos x="5" y="96"/>
                    </a:cxn>
                    <a:cxn ang="0">
                      <a:pos x="3" y="95"/>
                    </a:cxn>
                    <a:cxn ang="0">
                      <a:pos x="1" y="94"/>
                    </a:cxn>
                    <a:cxn ang="0">
                      <a:pos x="0" y="93"/>
                    </a:cxn>
                    <a:cxn ang="0">
                      <a:pos x="0" y="91"/>
                    </a:cxn>
                    <a:cxn ang="0">
                      <a:pos x="0" y="4"/>
                    </a:cxn>
                    <a:cxn ang="0">
                      <a:pos x="0" y="2"/>
                    </a:cxn>
                    <a:cxn ang="0">
                      <a:pos x="1" y="1"/>
                    </a:cxn>
                    <a:cxn ang="0">
                      <a:pos x="3" y="0"/>
                    </a:cxn>
                    <a:cxn ang="0">
                      <a:pos x="5" y="0"/>
                    </a:cxn>
                  </a:cxnLst>
                  <a:rect l="0" t="0" r="r" b="b"/>
                  <a:pathLst>
                    <a:path w="87" h="97">
                      <a:moveTo>
                        <a:pt x="5" y="0"/>
                      </a:moveTo>
                      <a:lnTo>
                        <a:pt x="80" y="0"/>
                      </a:lnTo>
                      <a:lnTo>
                        <a:pt x="82" y="0"/>
                      </a:lnTo>
                      <a:lnTo>
                        <a:pt x="84" y="1"/>
                      </a:lnTo>
                      <a:lnTo>
                        <a:pt x="85" y="2"/>
                      </a:lnTo>
                      <a:lnTo>
                        <a:pt x="86" y="4"/>
                      </a:lnTo>
                      <a:lnTo>
                        <a:pt x="86" y="91"/>
                      </a:lnTo>
                      <a:lnTo>
                        <a:pt x="85" y="93"/>
                      </a:lnTo>
                      <a:lnTo>
                        <a:pt x="84" y="94"/>
                      </a:lnTo>
                      <a:lnTo>
                        <a:pt x="82" y="95"/>
                      </a:lnTo>
                      <a:lnTo>
                        <a:pt x="80" y="96"/>
                      </a:lnTo>
                      <a:lnTo>
                        <a:pt x="5" y="96"/>
                      </a:lnTo>
                      <a:lnTo>
                        <a:pt x="3" y="95"/>
                      </a:lnTo>
                      <a:lnTo>
                        <a:pt x="1" y="94"/>
                      </a:lnTo>
                      <a:lnTo>
                        <a:pt x="0" y="93"/>
                      </a:lnTo>
                      <a:lnTo>
                        <a:pt x="0" y="91"/>
                      </a:lnTo>
                      <a:lnTo>
                        <a:pt x="0" y="4"/>
                      </a:lnTo>
                      <a:lnTo>
                        <a:pt x="0" y="2"/>
                      </a:lnTo>
                      <a:lnTo>
                        <a:pt x="1" y="1"/>
                      </a:lnTo>
                      <a:lnTo>
                        <a:pt x="3" y="0"/>
                      </a:lnTo>
                      <a:lnTo>
                        <a:pt x="5" y="0"/>
                      </a:lnTo>
                    </a:path>
                  </a:pathLst>
                </a:custGeom>
                <a:solidFill>
                  <a:srgbClr val="FFFFFF"/>
                </a:solidFill>
                <a:ln w="9525" cap="rnd">
                  <a:noFill/>
                  <a:round/>
                  <a:headEnd/>
                  <a:tailEnd/>
                </a:ln>
                <a:effectLst/>
              </p:spPr>
              <p:txBody>
                <a:bodyPr/>
                <a:lstStyle/>
                <a:p>
                  <a:endParaRPr lang="en-US"/>
                </a:p>
              </p:txBody>
            </p:sp>
            <p:sp>
              <p:nvSpPr>
                <p:cNvPr id="529602" name="Freeform 194"/>
                <p:cNvSpPr>
                  <a:spLocks/>
                </p:cNvSpPr>
                <p:nvPr/>
              </p:nvSpPr>
              <p:spPr bwMode="auto">
                <a:xfrm>
                  <a:off x="4184" y="1696"/>
                  <a:ext cx="114" cy="32"/>
                </a:xfrm>
                <a:custGeom>
                  <a:avLst/>
                  <a:gdLst/>
                  <a:ahLst/>
                  <a:cxnLst>
                    <a:cxn ang="0">
                      <a:pos x="18" y="0"/>
                    </a:cxn>
                    <a:cxn ang="0">
                      <a:pos x="94" y="0"/>
                    </a:cxn>
                    <a:cxn ang="0">
                      <a:pos x="113" y="31"/>
                    </a:cxn>
                    <a:cxn ang="0">
                      <a:pos x="0" y="31"/>
                    </a:cxn>
                    <a:cxn ang="0">
                      <a:pos x="18" y="0"/>
                    </a:cxn>
                  </a:cxnLst>
                  <a:rect l="0" t="0" r="r" b="b"/>
                  <a:pathLst>
                    <a:path w="114" h="32">
                      <a:moveTo>
                        <a:pt x="18" y="0"/>
                      </a:moveTo>
                      <a:lnTo>
                        <a:pt x="94" y="0"/>
                      </a:lnTo>
                      <a:lnTo>
                        <a:pt x="113" y="31"/>
                      </a:lnTo>
                      <a:lnTo>
                        <a:pt x="0" y="31"/>
                      </a:lnTo>
                      <a:lnTo>
                        <a:pt x="18"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03" name="Freeform 195"/>
                <p:cNvSpPr>
                  <a:spLocks/>
                </p:cNvSpPr>
                <p:nvPr/>
              </p:nvSpPr>
              <p:spPr bwMode="auto">
                <a:xfrm>
                  <a:off x="4184" y="1589"/>
                  <a:ext cx="114" cy="23"/>
                </a:xfrm>
                <a:custGeom>
                  <a:avLst/>
                  <a:gdLst/>
                  <a:ahLst/>
                  <a:cxnLst>
                    <a:cxn ang="0">
                      <a:pos x="0" y="0"/>
                    </a:cxn>
                    <a:cxn ang="0">
                      <a:pos x="113" y="0"/>
                    </a:cxn>
                    <a:cxn ang="0">
                      <a:pos x="94" y="22"/>
                    </a:cxn>
                    <a:cxn ang="0">
                      <a:pos x="18" y="22"/>
                    </a:cxn>
                    <a:cxn ang="0">
                      <a:pos x="0" y="0"/>
                    </a:cxn>
                  </a:cxnLst>
                  <a:rect l="0" t="0" r="r" b="b"/>
                  <a:pathLst>
                    <a:path w="114" h="23">
                      <a:moveTo>
                        <a:pt x="0" y="0"/>
                      </a:moveTo>
                      <a:lnTo>
                        <a:pt x="113" y="0"/>
                      </a:lnTo>
                      <a:lnTo>
                        <a:pt x="94" y="22"/>
                      </a:lnTo>
                      <a:lnTo>
                        <a:pt x="18" y="22"/>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604" name="Freeform 196"/>
                <p:cNvSpPr>
                  <a:spLocks/>
                </p:cNvSpPr>
                <p:nvPr/>
              </p:nvSpPr>
              <p:spPr bwMode="auto">
                <a:xfrm>
                  <a:off x="4284" y="1595"/>
                  <a:ext cx="25" cy="127"/>
                </a:xfrm>
                <a:custGeom>
                  <a:avLst/>
                  <a:gdLst/>
                  <a:ahLst/>
                  <a:cxnLst>
                    <a:cxn ang="0">
                      <a:pos x="0" y="9"/>
                    </a:cxn>
                    <a:cxn ang="0">
                      <a:pos x="0" y="96"/>
                    </a:cxn>
                    <a:cxn ang="0">
                      <a:pos x="24" y="126"/>
                    </a:cxn>
                    <a:cxn ang="0">
                      <a:pos x="24" y="0"/>
                    </a:cxn>
                    <a:cxn ang="0">
                      <a:pos x="0" y="9"/>
                    </a:cxn>
                  </a:cxnLst>
                  <a:rect l="0" t="0" r="r" b="b"/>
                  <a:pathLst>
                    <a:path w="25" h="127">
                      <a:moveTo>
                        <a:pt x="0" y="9"/>
                      </a:moveTo>
                      <a:lnTo>
                        <a:pt x="0" y="96"/>
                      </a:lnTo>
                      <a:lnTo>
                        <a:pt x="24" y="126"/>
                      </a:lnTo>
                      <a:lnTo>
                        <a:pt x="24" y="0"/>
                      </a:lnTo>
                      <a:lnTo>
                        <a:pt x="0" y="9"/>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605" name="Freeform 197"/>
                <p:cNvSpPr>
                  <a:spLocks/>
                </p:cNvSpPr>
                <p:nvPr/>
              </p:nvSpPr>
              <p:spPr bwMode="auto">
                <a:xfrm>
                  <a:off x="4175" y="1690"/>
                  <a:ext cx="28" cy="38"/>
                </a:xfrm>
                <a:custGeom>
                  <a:avLst/>
                  <a:gdLst/>
                  <a:ahLst/>
                  <a:cxnLst>
                    <a:cxn ang="0">
                      <a:pos x="21" y="0"/>
                    </a:cxn>
                    <a:cxn ang="0">
                      <a:pos x="0" y="30"/>
                    </a:cxn>
                    <a:cxn ang="0">
                      <a:pos x="0" y="32"/>
                    </a:cxn>
                    <a:cxn ang="0">
                      <a:pos x="2" y="35"/>
                    </a:cxn>
                    <a:cxn ang="0">
                      <a:pos x="5" y="36"/>
                    </a:cxn>
                    <a:cxn ang="0">
                      <a:pos x="8" y="37"/>
                    </a:cxn>
                    <a:cxn ang="0">
                      <a:pos x="27" y="4"/>
                    </a:cxn>
                    <a:cxn ang="0">
                      <a:pos x="24" y="4"/>
                    </a:cxn>
                    <a:cxn ang="0">
                      <a:pos x="23" y="3"/>
                    </a:cxn>
                    <a:cxn ang="0">
                      <a:pos x="21" y="1"/>
                    </a:cxn>
                    <a:cxn ang="0">
                      <a:pos x="21" y="0"/>
                    </a:cxn>
                  </a:cxnLst>
                  <a:rect l="0" t="0" r="r" b="b"/>
                  <a:pathLst>
                    <a:path w="28" h="38">
                      <a:moveTo>
                        <a:pt x="21" y="0"/>
                      </a:moveTo>
                      <a:lnTo>
                        <a:pt x="0" y="30"/>
                      </a:lnTo>
                      <a:lnTo>
                        <a:pt x="0" y="32"/>
                      </a:lnTo>
                      <a:lnTo>
                        <a:pt x="2" y="35"/>
                      </a:lnTo>
                      <a:lnTo>
                        <a:pt x="5" y="36"/>
                      </a:lnTo>
                      <a:lnTo>
                        <a:pt x="8" y="37"/>
                      </a:lnTo>
                      <a:lnTo>
                        <a:pt x="27" y="4"/>
                      </a:lnTo>
                      <a:lnTo>
                        <a:pt x="24" y="4"/>
                      </a:lnTo>
                      <a:lnTo>
                        <a:pt x="23" y="3"/>
                      </a:lnTo>
                      <a:lnTo>
                        <a:pt x="21" y="1"/>
                      </a:lnTo>
                      <a:lnTo>
                        <a:pt x="21"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06" name="Freeform 198"/>
                <p:cNvSpPr>
                  <a:spLocks/>
                </p:cNvSpPr>
                <p:nvPr/>
              </p:nvSpPr>
              <p:spPr bwMode="auto">
                <a:xfrm>
                  <a:off x="4279" y="1690"/>
                  <a:ext cx="29" cy="38"/>
                </a:xfrm>
                <a:custGeom>
                  <a:avLst/>
                  <a:gdLst/>
                  <a:ahLst/>
                  <a:cxnLst>
                    <a:cxn ang="0">
                      <a:pos x="6" y="0"/>
                    </a:cxn>
                    <a:cxn ang="0">
                      <a:pos x="28" y="30"/>
                    </a:cxn>
                    <a:cxn ang="0">
                      <a:pos x="27" y="32"/>
                    </a:cxn>
                    <a:cxn ang="0">
                      <a:pos x="25" y="35"/>
                    </a:cxn>
                    <a:cxn ang="0">
                      <a:pos x="22" y="36"/>
                    </a:cxn>
                    <a:cxn ang="0">
                      <a:pos x="19" y="37"/>
                    </a:cxn>
                    <a:cxn ang="0">
                      <a:pos x="0" y="4"/>
                    </a:cxn>
                    <a:cxn ang="0">
                      <a:pos x="2" y="4"/>
                    </a:cxn>
                    <a:cxn ang="0">
                      <a:pos x="4" y="3"/>
                    </a:cxn>
                    <a:cxn ang="0">
                      <a:pos x="5" y="1"/>
                    </a:cxn>
                    <a:cxn ang="0">
                      <a:pos x="6" y="0"/>
                    </a:cxn>
                  </a:cxnLst>
                  <a:rect l="0" t="0" r="r" b="b"/>
                  <a:pathLst>
                    <a:path w="29" h="38">
                      <a:moveTo>
                        <a:pt x="6" y="0"/>
                      </a:moveTo>
                      <a:lnTo>
                        <a:pt x="28" y="30"/>
                      </a:lnTo>
                      <a:lnTo>
                        <a:pt x="27" y="32"/>
                      </a:lnTo>
                      <a:lnTo>
                        <a:pt x="25" y="35"/>
                      </a:lnTo>
                      <a:lnTo>
                        <a:pt x="22" y="36"/>
                      </a:lnTo>
                      <a:lnTo>
                        <a:pt x="19" y="37"/>
                      </a:lnTo>
                      <a:lnTo>
                        <a:pt x="0" y="4"/>
                      </a:lnTo>
                      <a:lnTo>
                        <a:pt x="2" y="4"/>
                      </a:lnTo>
                      <a:lnTo>
                        <a:pt x="4" y="3"/>
                      </a:lnTo>
                      <a:lnTo>
                        <a:pt x="5" y="1"/>
                      </a:lnTo>
                      <a:lnTo>
                        <a:pt x="6"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07" name="Freeform 199"/>
                <p:cNvSpPr>
                  <a:spLocks/>
                </p:cNvSpPr>
                <p:nvPr/>
              </p:nvSpPr>
              <p:spPr bwMode="auto">
                <a:xfrm>
                  <a:off x="4279" y="1589"/>
                  <a:ext cx="29" cy="23"/>
                </a:xfrm>
                <a:custGeom>
                  <a:avLst/>
                  <a:gdLst/>
                  <a:ahLst/>
                  <a:cxnLst>
                    <a:cxn ang="0">
                      <a:pos x="0" y="14"/>
                    </a:cxn>
                    <a:cxn ang="0">
                      <a:pos x="19" y="0"/>
                    </a:cxn>
                    <a:cxn ang="0">
                      <a:pos x="22" y="0"/>
                    </a:cxn>
                    <a:cxn ang="0">
                      <a:pos x="25" y="2"/>
                    </a:cxn>
                    <a:cxn ang="0">
                      <a:pos x="27" y="5"/>
                    </a:cxn>
                    <a:cxn ang="0">
                      <a:pos x="28" y="9"/>
                    </a:cxn>
                    <a:cxn ang="0">
                      <a:pos x="6" y="22"/>
                    </a:cxn>
                    <a:cxn ang="0">
                      <a:pos x="5" y="19"/>
                    </a:cxn>
                    <a:cxn ang="0">
                      <a:pos x="4" y="17"/>
                    </a:cxn>
                    <a:cxn ang="0">
                      <a:pos x="2" y="15"/>
                    </a:cxn>
                    <a:cxn ang="0">
                      <a:pos x="0" y="14"/>
                    </a:cxn>
                  </a:cxnLst>
                  <a:rect l="0" t="0" r="r" b="b"/>
                  <a:pathLst>
                    <a:path w="29" h="23">
                      <a:moveTo>
                        <a:pt x="0" y="14"/>
                      </a:moveTo>
                      <a:lnTo>
                        <a:pt x="19" y="0"/>
                      </a:lnTo>
                      <a:lnTo>
                        <a:pt x="22" y="0"/>
                      </a:lnTo>
                      <a:lnTo>
                        <a:pt x="25" y="2"/>
                      </a:lnTo>
                      <a:lnTo>
                        <a:pt x="27" y="5"/>
                      </a:lnTo>
                      <a:lnTo>
                        <a:pt x="28" y="9"/>
                      </a:lnTo>
                      <a:lnTo>
                        <a:pt x="6" y="22"/>
                      </a:lnTo>
                      <a:lnTo>
                        <a:pt x="5" y="19"/>
                      </a:lnTo>
                      <a:lnTo>
                        <a:pt x="4" y="17"/>
                      </a:lnTo>
                      <a:lnTo>
                        <a:pt x="2" y="15"/>
                      </a:lnTo>
                      <a:lnTo>
                        <a:pt x="0" y="14"/>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08" name="Freeform 200"/>
                <p:cNvSpPr>
                  <a:spLocks/>
                </p:cNvSpPr>
                <p:nvPr/>
              </p:nvSpPr>
              <p:spPr bwMode="auto">
                <a:xfrm>
                  <a:off x="4175" y="1589"/>
                  <a:ext cx="28" cy="23"/>
                </a:xfrm>
                <a:custGeom>
                  <a:avLst/>
                  <a:gdLst/>
                  <a:ahLst/>
                  <a:cxnLst>
                    <a:cxn ang="0">
                      <a:pos x="0" y="9"/>
                    </a:cxn>
                    <a:cxn ang="0">
                      <a:pos x="0" y="5"/>
                    </a:cxn>
                    <a:cxn ang="0">
                      <a:pos x="2" y="2"/>
                    </a:cxn>
                    <a:cxn ang="0">
                      <a:pos x="5" y="0"/>
                    </a:cxn>
                    <a:cxn ang="0">
                      <a:pos x="8" y="0"/>
                    </a:cxn>
                    <a:cxn ang="0">
                      <a:pos x="27" y="14"/>
                    </a:cxn>
                    <a:cxn ang="0">
                      <a:pos x="24" y="15"/>
                    </a:cxn>
                    <a:cxn ang="0">
                      <a:pos x="23" y="17"/>
                    </a:cxn>
                    <a:cxn ang="0">
                      <a:pos x="21" y="19"/>
                    </a:cxn>
                    <a:cxn ang="0">
                      <a:pos x="21" y="22"/>
                    </a:cxn>
                    <a:cxn ang="0">
                      <a:pos x="0" y="9"/>
                    </a:cxn>
                  </a:cxnLst>
                  <a:rect l="0" t="0" r="r" b="b"/>
                  <a:pathLst>
                    <a:path w="28" h="23">
                      <a:moveTo>
                        <a:pt x="0" y="9"/>
                      </a:moveTo>
                      <a:lnTo>
                        <a:pt x="0" y="5"/>
                      </a:lnTo>
                      <a:lnTo>
                        <a:pt x="2" y="2"/>
                      </a:lnTo>
                      <a:lnTo>
                        <a:pt x="5" y="0"/>
                      </a:lnTo>
                      <a:lnTo>
                        <a:pt x="8" y="0"/>
                      </a:lnTo>
                      <a:lnTo>
                        <a:pt x="27" y="14"/>
                      </a:lnTo>
                      <a:lnTo>
                        <a:pt x="24" y="15"/>
                      </a:lnTo>
                      <a:lnTo>
                        <a:pt x="23" y="17"/>
                      </a:lnTo>
                      <a:lnTo>
                        <a:pt x="21" y="19"/>
                      </a:lnTo>
                      <a:lnTo>
                        <a:pt x="21" y="22"/>
                      </a:lnTo>
                      <a:lnTo>
                        <a:pt x="0" y="9"/>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09" name="Freeform 201"/>
                <p:cNvSpPr>
                  <a:spLocks/>
                </p:cNvSpPr>
                <p:nvPr/>
              </p:nvSpPr>
              <p:spPr bwMode="auto">
                <a:xfrm>
                  <a:off x="4175" y="1595"/>
                  <a:ext cx="26" cy="127"/>
                </a:xfrm>
                <a:custGeom>
                  <a:avLst/>
                  <a:gdLst/>
                  <a:ahLst/>
                  <a:cxnLst>
                    <a:cxn ang="0">
                      <a:pos x="0" y="0"/>
                    </a:cxn>
                    <a:cxn ang="0">
                      <a:pos x="0" y="126"/>
                    </a:cxn>
                    <a:cxn ang="0">
                      <a:pos x="25" y="96"/>
                    </a:cxn>
                    <a:cxn ang="0">
                      <a:pos x="25" y="9"/>
                    </a:cxn>
                    <a:cxn ang="0">
                      <a:pos x="0" y="0"/>
                    </a:cxn>
                  </a:cxnLst>
                  <a:rect l="0" t="0" r="r" b="b"/>
                  <a:pathLst>
                    <a:path w="26" h="127">
                      <a:moveTo>
                        <a:pt x="0" y="0"/>
                      </a:moveTo>
                      <a:lnTo>
                        <a:pt x="0" y="126"/>
                      </a:lnTo>
                      <a:lnTo>
                        <a:pt x="25" y="96"/>
                      </a:lnTo>
                      <a:lnTo>
                        <a:pt x="25" y="9"/>
                      </a:lnTo>
                      <a:lnTo>
                        <a:pt x="0" y="0"/>
                      </a:lnTo>
                    </a:path>
                  </a:pathLst>
                </a:custGeom>
                <a:solidFill>
                  <a:srgbClr val="FFFFFF"/>
                </a:solidFill>
                <a:ln w="12700" cap="rnd" cmpd="sng">
                  <a:solidFill>
                    <a:srgbClr val="000000"/>
                  </a:solidFill>
                  <a:prstDash val="solid"/>
                  <a:round/>
                  <a:headEnd/>
                  <a:tailEnd/>
                </a:ln>
                <a:effectLst/>
              </p:spPr>
              <p:txBody>
                <a:bodyPr/>
                <a:lstStyle/>
                <a:p>
                  <a:endParaRPr lang="en-US"/>
                </a:p>
              </p:txBody>
            </p:sp>
          </p:grpSp>
          <p:grpSp>
            <p:nvGrpSpPr>
              <p:cNvPr id="21" name="Group 202"/>
              <p:cNvGrpSpPr>
                <a:grpSpLocks/>
              </p:cNvGrpSpPr>
              <p:nvPr/>
            </p:nvGrpSpPr>
            <p:grpSpPr bwMode="auto">
              <a:xfrm>
                <a:off x="3062" y="2703"/>
                <a:ext cx="97" cy="77"/>
                <a:chOff x="4175" y="1757"/>
                <a:chExt cx="134" cy="141"/>
              </a:xfrm>
            </p:grpSpPr>
            <p:sp>
              <p:nvSpPr>
                <p:cNvPr id="529611" name="Freeform 203"/>
                <p:cNvSpPr>
                  <a:spLocks/>
                </p:cNvSpPr>
                <p:nvPr/>
              </p:nvSpPr>
              <p:spPr bwMode="auto">
                <a:xfrm>
                  <a:off x="4198" y="1767"/>
                  <a:ext cx="87" cy="98"/>
                </a:xfrm>
                <a:custGeom>
                  <a:avLst/>
                  <a:gdLst/>
                  <a:ahLst/>
                  <a:cxnLst>
                    <a:cxn ang="0">
                      <a:pos x="5" y="0"/>
                    </a:cxn>
                    <a:cxn ang="0">
                      <a:pos x="80" y="0"/>
                    </a:cxn>
                    <a:cxn ang="0">
                      <a:pos x="82" y="0"/>
                    </a:cxn>
                    <a:cxn ang="0">
                      <a:pos x="84" y="1"/>
                    </a:cxn>
                    <a:cxn ang="0">
                      <a:pos x="85" y="3"/>
                    </a:cxn>
                    <a:cxn ang="0">
                      <a:pos x="86" y="4"/>
                    </a:cxn>
                    <a:cxn ang="0">
                      <a:pos x="86" y="92"/>
                    </a:cxn>
                    <a:cxn ang="0">
                      <a:pos x="85" y="93"/>
                    </a:cxn>
                    <a:cxn ang="0">
                      <a:pos x="84" y="95"/>
                    </a:cxn>
                    <a:cxn ang="0">
                      <a:pos x="82" y="96"/>
                    </a:cxn>
                    <a:cxn ang="0">
                      <a:pos x="80" y="97"/>
                    </a:cxn>
                    <a:cxn ang="0">
                      <a:pos x="5" y="97"/>
                    </a:cxn>
                    <a:cxn ang="0">
                      <a:pos x="3" y="96"/>
                    </a:cxn>
                    <a:cxn ang="0">
                      <a:pos x="1" y="95"/>
                    </a:cxn>
                    <a:cxn ang="0">
                      <a:pos x="0" y="93"/>
                    </a:cxn>
                    <a:cxn ang="0">
                      <a:pos x="0" y="92"/>
                    </a:cxn>
                    <a:cxn ang="0">
                      <a:pos x="0" y="4"/>
                    </a:cxn>
                    <a:cxn ang="0">
                      <a:pos x="0" y="3"/>
                    </a:cxn>
                    <a:cxn ang="0">
                      <a:pos x="1" y="1"/>
                    </a:cxn>
                    <a:cxn ang="0">
                      <a:pos x="3" y="0"/>
                    </a:cxn>
                    <a:cxn ang="0">
                      <a:pos x="5" y="0"/>
                    </a:cxn>
                  </a:cxnLst>
                  <a:rect l="0" t="0" r="r" b="b"/>
                  <a:pathLst>
                    <a:path w="87" h="98">
                      <a:moveTo>
                        <a:pt x="5" y="0"/>
                      </a:moveTo>
                      <a:lnTo>
                        <a:pt x="80" y="0"/>
                      </a:lnTo>
                      <a:lnTo>
                        <a:pt x="82" y="0"/>
                      </a:lnTo>
                      <a:lnTo>
                        <a:pt x="84" y="1"/>
                      </a:lnTo>
                      <a:lnTo>
                        <a:pt x="85" y="3"/>
                      </a:lnTo>
                      <a:lnTo>
                        <a:pt x="86" y="4"/>
                      </a:lnTo>
                      <a:lnTo>
                        <a:pt x="86" y="92"/>
                      </a:lnTo>
                      <a:lnTo>
                        <a:pt x="85" y="93"/>
                      </a:lnTo>
                      <a:lnTo>
                        <a:pt x="84" y="95"/>
                      </a:lnTo>
                      <a:lnTo>
                        <a:pt x="82" y="96"/>
                      </a:lnTo>
                      <a:lnTo>
                        <a:pt x="80" y="97"/>
                      </a:lnTo>
                      <a:lnTo>
                        <a:pt x="5" y="97"/>
                      </a:lnTo>
                      <a:lnTo>
                        <a:pt x="3" y="96"/>
                      </a:lnTo>
                      <a:lnTo>
                        <a:pt x="1" y="95"/>
                      </a:lnTo>
                      <a:lnTo>
                        <a:pt x="0" y="93"/>
                      </a:lnTo>
                      <a:lnTo>
                        <a:pt x="0" y="92"/>
                      </a:lnTo>
                      <a:lnTo>
                        <a:pt x="0" y="4"/>
                      </a:lnTo>
                      <a:lnTo>
                        <a:pt x="0" y="3"/>
                      </a:lnTo>
                      <a:lnTo>
                        <a:pt x="1" y="1"/>
                      </a:lnTo>
                      <a:lnTo>
                        <a:pt x="3" y="0"/>
                      </a:lnTo>
                      <a:lnTo>
                        <a:pt x="5" y="0"/>
                      </a:lnTo>
                    </a:path>
                  </a:pathLst>
                </a:custGeom>
                <a:solidFill>
                  <a:srgbClr val="FFFFFF"/>
                </a:solidFill>
                <a:ln w="9525" cap="rnd">
                  <a:noFill/>
                  <a:round/>
                  <a:headEnd/>
                  <a:tailEnd/>
                </a:ln>
                <a:effectLst/>
              </p:spPr>
              <p:txBody>
                <a:bodyPr/>
                <a:lstStyle/>
                <a:p>
                  <a:endParaRPr lang="en-US"/>
                </a:p>
              </p:txBody>
            </p:sp>
            <p:sp>
              <p:nvSpPr>
                <p:cNvPr id="529612" name="Freeform 204"/>
                <p:cNvSpPr>
                  <a:spLocks/>
                </p:cNvSpPr>
                <p:nvPr/>
              </p:nvSpPr>
              <p:spPr bwMode="auto">
                <a:xfrm>
                  <a:off x="4184" y="1864"/>
                  <a:ext cx="114" cy="34"/>
                </a:xfrm>
                <a:custGeom>
                  <a:avLst/>
                  <a:gdLst/>
                  <a:ahLst/>
                  <a:cxnLst>
                    <a:cxn ang="0">
                      <a:pos x="18" y="0"/>
                    </a:cxn>
                    <a:cxn ang="0">
                      <a:pos x="94" y="0"/>
                    </a:cxn>
                    <a:cxn ang="0">
                      <a:pos x="113" y="33"/>
                    </a:cxn>
                    <a:cxn ang="0">
                      <a:pos x="0" y="33"/>
                    </a:cxn>
                    <a:cxn ang="0">
                      <a:pos x="18" y="0"/>
                    </a:cxn>
                  </a:cxnLst>
                  <a:rect l="0" t="0" r="r" b="b"/>
                  <a:pathLst>
                    <a:path w="114" h="34">
                      <a:moveTo>
                        <a:pt x="18" y="0"/>
                      </a:moveTo>
                      <a:lnTo>
                        <a:pt x="94" y="0"/>
                      </a:lnTo>
                      <a:lnTo>
                        <a:pt x="113" y="33"/>
                      </a:lnTo>
                      <a:lnTo>
                        <a:pt x="0" y="33"/>
                      </a:lnTo>
                      <a:lnTo>
                        <a:pt x="18"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13" name="Freeform 205"/>
                <p:cNvSpPr>
                  <a:spLocks/>
                </p:cNvSpPr>
                <p:nvPr/>
              </p:nvSpPr>
              <p:spPr bwMode="auto">
                <a:xfrm>
                  <a:off x="4184" y="1757"/>
                  <a:ext cx="114" cy="23"/>
                </a:xfrm>
                <a:custGeom>
                  <a:avLst/>
                  <a:gdLst/>
                  <a:ahLst/>
                  <a:cxnLst>
                    <a:cxn ang="0">
                      <a:pos x="0" y="0"/>
                    </a:cxn>
                    <a:cxn ang="0">
                      <a:pos x="113" y="0"/>
                    </a:cxn>
                    <a:cxn ang="0">
                      <a:pos x="94" y="22"/>
                    </a:cxn>
                    <a:cxn ang="0">
                      <a:pos x="18" y="22"/>
                    </a:cxn>
                    <a:cxn ang="0">
                      <a:pos x="0" y="0"/>
                    </a:cxn>
                  </a:cxnLst>
                  <a:rect l="0" t="0" r="r" b="b"/>
                  <a:pathLst>
                    <a:path w="114" h="23">
                      <a:moveTo>
                        <a:pt x="0" y="0"/>
                      </a:moveTo>
                      <a:lnTo>
                        <a:pt x="113" y="0"/>
                      </a:lnTo>
                      <a:lnTo>
                        <a:pt x="94" y="22"/>
                      </a:lnTo>
                      <a:lnTo>
                        <a:pt x="18" y="22"/>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614" name="Freeform 206"/>
                <p:cNvSpPr>
                  <a:spLocks/>
                </p:cNvSpPr>
                <p:nvPr/>
              </p:nvSpPr>
              <p:spPr bwMode="auto">
                <a:xfrm>
                  <a:off x="4284" y="1764"/>
                  <a:ext cx="25" cy="126"/>
                </a:xfrm>
                <a:custGeom>
                  <a:avLst/>
                  <a:gdLst/>
                  <a:ahLst/>
                  <a:cxnLst>
                    <a:cxn ang="0">
                      <a:pos x="0" y="8"/>
                    </a:cxn>
                    <a:cxn ang="0">
                      <a:pos x="0" y="95"/>
                    </a:cxn>
                    <a:cxn ang="0">
                      <a:pos x="24" y="125"/>
                    </a:cxn>
                    <a:cxn ang="0">
                      <a:pos x="24" y="0"/>
                    </a:cxn>
                    <a:cxn ang="0">
                      <a:pos x="0" y="8"/>
                    </a:cxn>
                  </a:cxnLst>
                  <a:rect l="0" t="0" r="r" b="b"/>
                  <a:pathLst>
                    <a:path w="25" h="126">
                      <a:moveTo>
                        <a:pt x="0" y="8"/>
                      </a:moveTo>
                      <a:lnTo>
                        <a:pt x="0" y="95"/>
                      </a:lnTo>
                      <a:lnTo>
                        <a:pt x="24" y="125"/>
                      </a:lnTo>
                      <a:lnTo>
                        <a:pt x="24" y="0"/>
                      </a:lnTo>
                      <a:lnTo>
                        <a:pt x="0" y="8"/>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615" name="Freeform 207"/>
                <p:cNvSpPr>
                  <a:spLocks/>
                </p:cNvSpPr>
                <p:nvPr/>
              </p:nvSpPr>
              <p:spPr bwMode="auto">
                <a:xfrm>
                  <a:off x="4175" y="1859"/>
                  <a:ext cx="28" cy="39"/>
                </a:xfrm>
                <a:custGeom>
                  <a:avLst/>
                  <a:gdLst/>
                  <a:ahLst/>
                  <a:cxnLst>
                    <a:cxn ang="0">
                      <a:pos x="21" y="0"/>
                    </a:cxn>
                    <a:cxn ang="0">
                      <a:pos x="0" y="31"/>
                    </a:cxn>
                    <a:cxn ang="0">
                      <a:pos x="0" y="33"/>
                    </a:cxn>
                    <a:cxn ang="0">
                      <a:pos x="2" y="36"/>
                    </a:cxn>
                    <a:cxn ang="0">
                      <a:pos x="5" y="37"/>
                    </a:cxn>
                    <a:cxn ang="0">
                      <a:pos x="8" y="38"/>
                    </a:cxn>
                    <a:cxn ang="0">
                      <a:pos x="27" y="5"/>
                    </a:cxn>
                    <a:cxn ang="0">
                      <a:pos x="24" y="4"/>
                    </a:cxn>
                    <a:cxn ang="0">
                      <a:pos x="23" y="3"/>
                    </a:cxn>
                    <a:cxn ang="0">
                      <a:pos x="21" y="1"/>
                    </a:cxn>
                    <a:cxn ang="0">
                      <a:pos x="21" y="0"/>
                    </a:cxn>
                  </a:cxnLst>
                  <a:rect l="0" t="0" r="r" b="b"/>
                  <a:pathLst>
                    <a:path w="28" h="39">
                      <a:moveTo>
                        <a:pt x="21" y="0"/>
                      </a:moveTo>
                      <a:lnTo>
                        <a:pt x="0" y="31"/>
                      </a:lnTo>
                      <a:lnTo>
                        <a:pt x="0" y="33"/>
                      </a:lnTo>
                      <a:lnTo>
                        <a:pt x="2" y="36"/>
                      </a:lnTo>
                      <a:lnTo>
                        <a:pt x="5" y="37"/>
                      </a:lnTo>
                      <a:lnTo>
                        <a:pt x="8" y="38"/>
                      </a:lnTo>
                      <a:lnTo>
                        <a:pt x="27" y="5"/>
                      </a:lnTo>
                      <a:lnTo>
                        <a:pt x="24" y="4"/>
                      </a:lnTo>
                      <a:lnTo>
                        <a:pt x="23" y="3"/>
                      </a:lnTo>
                      <a:lnTo>
                        <a:pt x="21" y="1"/>
                      </a:lnTo>
                      <a:lnTo>
                        <a:pt x="21"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16" name="Freeform 208"/>
                <p:cNvSpPr>
                  <a:spLocks/>
                </p:cNvSpPr>
                <p:nvPr/>
              </p:nvSpPr>
              <p:spPr bwMode="auto">
                <a:xfrm>
                  <a:off x="4279" y="1859"/>
                  <a:ext cx="29" cy="39"/>
                </a:xfrm>
                <a:custGeom>
                  <a:avLst/>
                  <a:gdLst/>
                  <a:ahLst/>
                  <a:cxnLst>
                    <a:cxn ang="0">
                      <a:pos x="6" y="0"/>
                    </a:cxn>
                    <a:cxn ang="0">
                      <a:pos x="28" y="31"/>
                    </a:cxn>
                    <a:cxn ang="0">
                      <a:pos x="27" y="33"/>
                    </a:cxn>
                    <a:cxn ang="0">
                      <a:pos x="25" y="36"/>
                    </a:cxn>
                    <a:cxn ang="0">
                      <a:pos x="22" y="37"/>
                    </a:cxn>
                    <a:cxn ang="0">
                      <a:pos x="19" y="38"/>
                    </a:cxn>
                    <a:cxn ang="0">
                      <a:pos x="0" y="5"/>
                    </a:cxn>
                    <a:cxn ang="0">
                      <a:pos x="2" y="4"/>
                    </a:cxn>
                    <a:cxn ang="0">
                      <a:pos x="4" y="3"/>
                    </a:cxn>
                    <a:cxn ang="0">
                      <a:pos x="5" y="1"/>
                    </a:cxn>
                    <a:cxn ang="0">
                      <a:pos x="6" y="0"/>
                    </a:cxn>
                  </a:cxnLst>
                  <a:rect l="0" t="0" r="r" b="b"/>
                  <a:pathLst>
                    <a:path w="29" h="39">
                      <a:moveTo>
                        <a:pt x="6" y="0"/>
                      </a:moveTo>
                      <a:lnTo>
                        <a:pt x="28" y="31"/>
                      </a:lnTo>
                      <a:lnTo>
                        <a:pt x="27" y="33"/>
                      </a:lnTo>
                      <a:lnTo>
                        <a:pt x="25" y="36"/>
                      </a:lnTo>
                      <a:lnTo>
                        <a:pt x="22" y="37"/>
                      </a:lnTo>
                      <a:lnTo>
                        <a:pt x="19" y="38"/>
                      </a:lnTo>
                      <a:lnTo>
                        <a:pt x="0" y="5"/>
                      </a:lnTo>
                      <a:lnTo>
                        <a:pt x="2" y="4"/>
                      </a:lnTo>
                      <a:lnTo>
                        <a:pt x="4" y="3"/>
                      </a:lnTo>
                      <a:lnTo>
                        <a:pt x="5" y="1"/>
                      </a:lnTo>
                      <a:lnTo>
                        <a:pt x="6"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17" name="Freeform 209"/>
                <p:cNvSpPr>
                  <a:spLocks/>
                </p:cNvSpPr>
                <p:nvPr/>
              </p:nvSpPr>
              <p:spPr bwMode="auto">
                <a:xfrm>
                  <a:off x="4279" y="1757"/>
                  <a:ext cx="29" cy="23"/>
                </a:xfrm>
                <a:custGeom>
                  <a:avLst/>
                  <a:gdLst/>
                  <a:ahLst/>
                  <a:cxnLst>
                    <a:cxn ang="0">
                      <a:pos x="0" y="14"/>
                    </a:cxn>
                    <a:cxn ang="0">
                      <a:pos x="19" y="0"/>
                    </a:cxn>
                    <a:cxn ang="0">
                      <a:pos x="22" y="0"/>
                    </a:cxn>
                    <a:cxn ang="0">
                      <a:pos x="25" y="2"/>
                    </a:cxn>
                    <a:cxn ang="0">
                      <a:pos x="27" y="5"/>
                    </a:cxn>
                    <a:cxn ang="0">
                      <a:pos x="28" y="9"/>
                    </a:cxn>
                    <a:cxn ang="0">
                      <a:pos x="6" y="22"/>
                    </a:cxn>
                    <a:cxn ang="0">
                      <a:pos x="5" y="19"/>
                    </a:cxn>
                    <a:cxn ang="0">
                      <a:pos x="4" y="17"/>
                    </a:cxn>
                    <a:cxn ang="0">
                      <a:pos x="2" y="15"/>
                    </a:cxn>
                    <a:cxn ang="0">
                      <a:pos x="0" y="14"/>
                    </a:cxn>
                  </a:cxnLst>
                  <a:rect l="0" t="0" r="r" b="b"/>
                  <a:pathLst>
                    <a:path w="29" h="23">
                      <a:moveTo>
                        <a:pt x="0" y="14"/>
                      </a:moveTo>
                      <a:lnTo>
                        <a:pt x="19" y="0"/>
                      </a:lnTo>
                      <a:lnTo>
                        <a:pt x="22" y="0"/>
                      </a:lnTo>
                      <a:lnTo>
                        <a:pt x="25" y="2"/>
                      </a:lnTo>
                      <a:lnTo>
                        <a:pt x="27" y="5"/>
                      </a:lnTo>
                      <a:lnTo>
                        <a:pt x="28" y="9"/>
                      </a:lnTo>
                      <a:lnTo>
                        <a:pt x="6" y="22"/>
                      </a:lnTo>
                      <a:lnTo>
                        <a:pt x="5" y="19"/>
                      </a:lnTo>
                      <a:lnTo>
                        <a:pt x="4" y="17"/>
                      </a:lnTo>
                      <a:lnTo>
                        <a:pt x="2" y="15"/>
                      </a:lnTo>
                      <a:lnTo>
                        <a:pt x="0" y="14"/>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18" name="Freeform 210"/>
                <p:cNvSpPr>
                  <a:spLocks/>
                </p:cNvSpPr>
                <p:nvPr/>
              </p:nvSpPr>
              <p:spPr bwMode="auto">
                <a:xfrm>
                  <a:off x="4175" y="1757"/>
                  <a:ext cx="28" cy="23"/>
                </a:xfrm>
                <a:custGeom>
                  <a:avLst/>
                  <a:gdLst/>
                  <a:ahLst/>
                  <a:cxnLst>
                    <a:cxn ang="0">
                      <a:pos x="0" y="9"/>
                    </a:cxn>
                    <a:cxn ang="0">
                      <a:pos x="0" y="5"/>
                    </a:cxn>
                    <a:cxn ang="0">
                      <a:pos x="2" y="2"/>
                    </a:cxn>
                    <a:cxn ang="0">
                      <a:pos x="5" y="0"/>
                    </a:cxn>
                    <a:cxn ang="0">
                      <a:pos x="8" y="0"/>
                    </a:cxn>
                    <a:cxn ang="0">
                      <a:pos x="27" y="14"/>
                    </a:cxn>
                    <a:cxn ang="0">
                      <a:pos x="24" y="15"/>
                    </a:cxn>
                    <a:cxn ang="0">
                      <a:pos x="23" y="17"/>
                    </a:cxn>
                    <a:cxn ang="0">
                      <a:pos x="21" y="19"/>
                    </a:cxn>
                    <a:cxn ang="0">
                      <a:pos x="21" y="22"/>
                    </a:cxn>
                    <a:cxn ang="0">
                      <a:pos x="0" y="9"/>
                    </a:cxn>
                  </a:cxnLst>
                  <a:rect l="0" t="0" r="r" b="b"/>
                  <a:pathLst>
                    <a:path w="28" h="23">
                      <a:moveTo>
                        <a:pt x="0" y="9"/>
                      </a:moveTo>
                      <a:lnTo>
                        <a:pt x="0" y="5"/>
                      </a:lnTo>
                      <a:lnTo>
                        <a:pt x="2" y="2"/>
                      </a:lnTo>
                      <a:lnTo>
                        <a:pt x="5" y="0"/>
                      </a:lnTo>
                      <a:lnTo>
                        <a:pt x="8" y="0"/>
                      </a:lnTo>
                      <a:lnTo>
                        <a:pt x="27" y="14"/>
                      </a:lnTo>
                      <a:lnTo>
                        <a:pt x="24" y="15"/>
                      </a:lnTo>
                      <a:lnTo>
                        <a:pt x="23" y="17"/>
                      </a:lnTo>
                      <a:lnTo>
                        <a:pt x="21" y="19"/>
                      </a:lnTo>
                      <a:lnTo>
                        <a:pt x="21" y="22"/>
                      </a:lnTo>
                      <a:lnTo>
                        <a:pt x="0" y="9"/>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19" name="Freeform 211"/>
                <p:cNvSpPr>
                  <a:spLocks/>
                </p:cNvSpPr>
                <p:nvPr/>
              </p:nvSpPr>
              <p:spPr bwMode="auto">
                <a:xfrm>
                  <a:off x="4175" y="1764"/>
                  <a:ext cx="26" cy="126"/>
                </a:xfrm>
                <a:custGeom>
                  <a:avLst/>
                  <a:gdLst/>
                  <a:ahLst/>
                  <a:cxnLst>
                    <a:cxn ang="0">
                      <a:pos x="0" y="0"/>
                    </a:cxn>
                    <a:cxn ang="0">
                      <a:pos x="0" y="125"/>
                    </a:cxn>
                    <a:cxn ang="0">
                      <a:pos x="25" y="95"/>
                    </a:cxn>
                    <a:cxn ang="0">
                      <a:pos x="25" y="8"/>
                    </a:cxn>
                    <a:cxn ang="0">
                      <a:pos x="0" y="0"/>
                    </a:cxn>
                  </a:cxnLst>
                  <a:rect l="0" t="0" r="r" b="b"/>
                  <a:pathLst>
                    <a:path w="26" h="126">
                      <a:moveTo>
                        <a:pt x="0" y="0"/>
                      </a:moveTo>
                      <a:lnTo>
                        <a:pt x="0" y="125"/>
                      </a:lnTo>
                      <a:lnTo>
                        <a:pt x="25" y="95"/>
                      </a:lnTo>
                      <a:lnTo>
                        <a:pt x="25" y="8"/>
                      </a:lnTo>
                      <a:lnTo>
                        <a:pt x="0" y="0"/>
                      </a:lnTo>
                    </a:path>
                  </a:pathLst>
                </a:custGeom>
                <a:solidFill>
                  <a:srgbClr val="FFFFFF"/>
                </a:solidFill>
                <a:ln w="12700" cap="rnd" cmpd="sng">
                  <a:solidFill>
                    <a:srgbClr val="000000"/>
                  </a:solidFill>
                  <a:prstDash val="solid"/>
                  <a:round/>
                  <a:headEnd/>
                  <a:tailEnd/>
                </a:ln>
                <a:effectLst/>
              </p:spPr>
              <p:txBody>
                <a:bodyPr/>
                <a:lstStyle/>
                <a:p>
                  <a:endParaRPr lang="en-US"/>
                </a:p>
              </p:txBody>
            </p:sp>
          </p:grpSp>
          <p:grpSp>
            <p:nvGrpSpPr>
              <p:cNvPr id="22" name="Group 212"/>
              <p:cNvGrpSpPr>
                <a:grpSpLocks/>
              </p:cNvGrpSpPr>
              <p:nvPr/>
            </p:nvGrpSpPr>
            <p:grpSpPr bwMode="auto">
              <a:xfrm>
                <a:off x="3062" y="2798"/>
                <a:ext cx="97" cy="77"/>
                <a:chOff x="4175" y="1931"/>
                <a:chExt cx="134" cy="142"/>
              </a:xfrm>
            </p:grpSpPr>
            <p:sp>
              <p:nvSpPr>
                <p:cNvPr id="529621" name="Freeform 213"/>
                <p:cNvSpPr>
                  <a:spLocks/>
                </p:cNvSpPr>
                <p:nvPr/>
              </p:nvSpPr>
              <p:spPr bwMode="auto">
                <a:xfrm>
                  <a:off x="4198" y="1943"/>
                  <a:ext cx="87" cy="97"/>
                </a:xfrm>
                <a:custGeom>
                  <a:avLst/>
                  <a:gdLst/>
                  <a:ahLst/>
                  <a:cxnLst>
                    <a:cxn ang="0">
                      <a:pos x="5" y="0"/>
                    </a:cxn>
                    <a:cxn ang="0">
                      <a:pos x="80" y="0"/>
                    </a:cxn>
                    <a:cxn ang="0">
                      <a:pos x="82" y="0"/>
                    </a:cxn>
                    <a:cxn ang="0">
                      <a:pos x="84" y="1"/>
                    </a:cxn>
                    <a:cxn ang="0">
                      <a:pos x="85" y="2"/>
                    </a:cxn>
                    <a:cxn ang="0">
                      <a:pos x="86" y="4"/>
                    </a:cxn>
                    <a:cxn ang="0">
                      <a:pos x="86" y="91"/>
                    </a:cxn>
                    <a:cxn ang="0">
                      <a:pos x="85" y="93"/>
                    </a:cxn>
                    <a:cxn ang="0">
                      <a:pos x="84" y="94"/>
                    </a:cxn>
                    <a:cxn ang="0">
                      <a:pos x="82" y="95"/>
                    </a:cxn>
                    <a:cxn ang="0">
                      <a:pos x="80" y="96"/>
                    </a:cxn>
                    <a:cxn ang="0">
                      <a:pos x="5" y="96"/>
                    </a:cxn>
                    <a:cxn ang="0">
                      <a:pos x="3" y="95"/>
                    </a:cxn>
                    <a:cxn ang="0">
                      <a:pos x="1" y="94"/>
                    </a:cxn>
                    <a:cxn ang="0">
                      <a:pos x="0" y="93"/>
                    </a:cxn>
                    <a:cxn ang="0">
                      <a:pos x="0" y="91"/>
                    </a:cxn>
                    <a:cxn ang="0">
                      <a:pos x="0" y="4"/>
                    </a:cxn>
                    <a:cxn ang="0">
                      <a:pos x="0" y="2"/>
                    </a:cxn>
                    <a:cxn ang="0">
                      <a:pos x="1" y="1"/>
                    </a:cxn>
                    <a:cxn ang="0">
                      <a:pos x="3" y="0"/>
                    </a:cxn>
                    <a:cxn ang="0">
                      <a:pos x="5" y="0"/>
                    </a:cxn>
                  </a:cxnLst>
                  <a:rect l="0" t="0" r="r" b="b"/>
                  <a:pathLst>
                    <a:path w="87" h="97">
                      <a:moveTo>
                        <a:pt x="5" y="0"/>
                      </a:moveTo>
                      <a:lnTo>
                        <a:pt x="80" y="0"/>
                      </a:lnTo>
                      <a:lnTo>
                        <a:pt x="82" y="0"/>
                      </a:lnTo>
                      <a:lnTo>
                        <a:pt x="84" y="1"/>
                      </a:lnTo>
                      <a:lnTo>
                        <a:pt x="85" y="2"/>
                      </a:lnTo>
                      <a:lnTo>
                        <a:pt x="86" y="4"/>
                      </a:lnTo>
                      <a:lnTo>
                        <a:pt x="86" y="91"/>
                      </a:lnTo>
                      <a:lnTo>
                        <a:pt x="85" y="93"/>
                      </a:lnTo>
                      <a:lnTo>
                        <a:pt x="84" y="94"/>
                      </a:lnTo>
                      <a:lnTo>
                        <a:pt x="82" y="95"/>
                      </a:lnTo>
                      <a:lnTo>
                        <a:pt x="80" y="96"/>
                      </a:lnTo>
                      <a:lnTo>
                        <a:pt x="5" y="96"/>
                      </a:lnTo>
                      <a:lnTo>
                        <a:pt x="3" y="95"/>
                      </a:lnTo>
                      <a:lnTo>
                        <a:pt x="1" y="94"/>
                      </a:lnTo>
                      <a:lnTo>
                        <a:pt x="0" y="93"/>
                      </a:lnTo>
                      <a:lnTo>
                        <a:pt x="0" y="91"/>
                      </a:lnTo>
                      <a:lnTo>
                        <a:pt x="0" y="4"/>
                      </a:lnTo>
                      <a:lnTo>
                        <a:pt x="0" y="2"/>
                      </a:lnTo>
                      <a:lnTo>
                        <a:pt x="1" y="1"/>
                      </a:lnTo>
                      <a:lnTo>
                        <a:pt x="3" y="0"/>
                      </a:lnTo>
                      <a:lnTo>
                        <a:pt x="5" y="0"/>
                      </a:lnTo>
                    </a:path>
                  </a:pathLst>
                </a:custGeom>
                <a:solidFill>
                  <a:srgbClr val="FFFFFF"/>
                </a:solidFill>
                <a:ln w="9525" cap="rnd">
                  <a:noFill/>
                  <a:round/>
                  <a:headEnd/>
                  <a:tailEnd/>
                </a:ln>
                <a:effectLst/>
              </p:spPr>
              <p:txBody>
                <a:bodyPr/>
                <a:lstStyle/>
                <a:p>
                  <a:endParaRPr lang="en-US"/>
                </a:p>
              </p:txBody>
            </p:sp>
            <p:sp>
              <p:nvSpPr>
                <p:cNvPr id="529622" name="Freeform 214"/>
                <p:cNvSpPr>
                  <a:spLocks/>
                </p:cNvSpPr>
                <p:nvPr/>
              </p:nvSpPr>
              <p:spPr bwMode="auto">
                <a:xfrm>
                  <a:off x="4184" y="2039"/>
                  <a:ext cx="114" cy="34"/>
                </a:xfrm>
                <a:custGeom>
                  <a:avLst/>
                  <a:gdLst/>
                  <a:ahLst/>
                  <a:cxnLst>
                    <a:cxn ang="0">
                      <a:pos x="18" y="0"/>
                    </a:cxn>
                    <a:cxn ang="0">
                      <a:pos x="94" y="0"/>
                    </a:cxn>
                    <a:cxn ang="0">
                      <a:pos x="113" y="33"/>
                    </a:cxn>
                    <a:cxn ang="0">
                      <a:pos x="0" y="33"/>
                    </a:cxn>
                    <a:cxn ang="0">
                      <a:pos x="18" y="0"/>
                    </a:cxn>
                  </a:cxnLst>
                  <a:rect l="0" t="0" r="r" b="b"/>
                  <a:pathLst>
                    <a:path w="114" h="34">
                      <a:moveTo>
                        <a:pt x="18" y="0"/>
                      </a:moveTo>
                      <a:lnTo>
                        <a:pt x="94" y="0"/>
                      </a:lnTo>
                      <a:lnTo>
                        <a:pt x="113" y="33"/>
                      </a:lnTo>
                      <a:lnTo>
                        <a:pt x="0" y="33"/>
                      </a:lnTo>
                      <a:lnTo>
                        <a:pt x="18"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23" name="Freeform 215"/>
                <p:cNvSpPr>
                  <a:spLocks/>
                </p:cNvSpPr>
                <p:nvPr/>
              </p:nvSpPr>
              <p:spPr bwMode="auto">
                <a:xfrm>
                  <a:off x="4184" y="1931"/>
                  <a:ext cx="114" cy="23"/>
                </a:xfrm>
                <a:custGeom>
                  <a:avLst/>
                  <a:gdLst/>
                  <a:ahLst/>
                  <a:cxnLst>
                    <a:cxn ang="0">
                      <a:pos x="0" y="0"/>
                    </a:cxn>
                    <a:cxn ang="0">
                      <a:pos x="113" y="0"/>
                    </a:cxn>
                    <a:cxn ang="0">
                      <a:pos x="94" y="22"/>
                    </a:cxn>
                    <a:cxn ang="0">
                      <a:pos x="18" y="22"/>
                    </a:cxn>
                    <a:cxn ang="0">
                      <a:pos x="0" y="0"/>
                    </a:cxn>
                  </a:cxnLst>
                  <a:rect l="0" t="0" r="r" b="b"/>
                  <a:pathLst>
                    <a:path w="114" h="23">
                      <a:moveTo>
                        <a:pt x="0" y="0"/>
                      </a:moveTo>
                      <a:lnTo>
                        <a:pt x="113" y="0"/>
                      </a:lnTo>
                      <a:lnTo>
                        <a:pt x="94" y="22"/>
                      </a:lnTo>
                      <a:lnTo>
                        <a:pt x="18" y="22"/>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624" name="Freeform 216"/>
                <p:cNvSpPr>
                  <a:spLocks/>
                </p:cNvSpPr>
                <p:nvPr/>
              </p:nvSpPr>
              <p:spPr bwMode="auto">
                <a:xfrm>
                  <a:off x="4284" y="1940"/>
                  <a:ext cx="25" cy="126"/>
                </a:xfrm>
                <a:custGeom>
                  <a:avLst/>
                  <a:gdLst/>
                  <a:ahLst/>
                  <a:cxnLst>
                    <a:cxn ang="0">
                      <a:pos x="0" y="8"/>
                    </a:cxn>
                    <a:cxn ang="0">
                      <a:pos x="0" y="95"/>
                    </a:cxn>
                    <a:cxn ang="0">
                      <a:pos x="24" y="125"/>
                    </a:cxn>
                    <a:cxn ang="0">
                      <a:pos x="24" y="0"/>
                    </a:cxn>
                    <a:cxn ang="0">
                      <a:pos x="0" y="8"/>
                    </a:cxn>
                  </a:cxnLst>
                  <a:rect l="0" t="0" r="r" b="b"/>
                  <a:pathLst>
                    <a:path w="25" h="126">
                      <a:moveTo>
                        <a:pt x="0" y="8"/>
                      </a:moveTo>
                      <a:lnTo>
                        <a:pt x="0" y="95"/>
                      </a:lnTo>
                      <a:lnTo>
                        <a:pt x="24" y="125"/>
                      </a:lnTo>
                      <a:lnTo>
                        <a:pt x="24" y="0"/>
                      </a:lnTo>
                      <a:lnTo>
                        <a:pt x="0" y="8"/>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529625" name="Freeform 217"/>
                <p:cNvSpPr>
                  <a:spLocks/>
                </p:cNvSpPr>
                <p:nvPr/>
              </p:nvSpPr>
              <p:spPr bwMode="auto">
                <a:xfrm>
                  <a:off x="4175" y="2036"/>
                  <a:ext cx="28" cy="37"/>
                </a:xfrm>
                <a:custGeom>
                  <a:avLst/>
                  <a:gdLst/>
                  <a:ahLst/>
                  <a:cxnLst>
                    <a:cxn ang="0">
                      <a:pos x="21" y="0"/>
                    </a:cxn>
                    <a:cxn ang="0">
                      <a:pos x="0" y="29"/>
                    </a:cxn>
                    <a:cxn ang="0">
                      <a:pos x="0" y="31"/>
                    </a:cxn>
                    <a:cxn ang="0">
                      <a:pos x="2" y="34"/>
                    </a:cxn>
                    <a:cxn ang="0">
                      <a:pos x="5" y="35"/>
                    </a:cxn>
                    <a:cxn ang="0">
                      <a:pos x="8" y="36"/>
                    </a:cxn>
                    <a:cxn ang="0">
                      <a:pos x="27" y="4"/>
                    </a:cxn>
                    <a:cxn ang="0">
                      <a:pos x="24" y="4"/>
                    </a:cxn>
                    <a:cxn ang="0">
                      <a:pos x="23" y="3"/>
                    </a:cxn>
                    <a:cxn ang="0">
                      <a:pos x="21" y="1"/>
                    </a:cxn>
                    <a:cxn ang="0">
                      <a:pos x="21" y="0"/>
                    </a:cxn>
                  </a:cxnLst>
                  <a:rect l="0" t="0" r="r" b="b"/>
                  <a:pathLst>
                    <a:path w="28" h="37">
                      <a:moveTo>
                        <a:pt x="21" y="0"/>
                      </a:moveTo>
                      <a:lnTo>
                        <a:pt x="0" y="29"/>
                      </a:lnTo>
                      <a:lnTo>
                        <a:pt x="0" y="31"/>
                      </a:lnTo>
                      <a:lnTo>
                        <a:pt x="2" y="34"/>
                      </a:lnTo>
                      <a:lnTo>
                        <a:pt x="5" y="35"/>
                      </a:lnTo>
                      <a:lnTo>
                        <a:pt x="8" y="36"/>
                      </a:lnTo>
                      <a:lnTo>
                        <a:pt x="27" y="4"/>
                      </a:lnTo>
                      <a:lnTo>
                        <a:pt x="24" y="4"/>
                      </a:lnTo>
                      <a:lnTo>
                        <a:pt x="23" y="3"/>
                      </a:lnTo>
                      <a:lnTo>
                        <a:pt x="21" y="1"/>
                      </a:lnTo>
                      <a:lnTo>
                        <a:pt x="21"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26" name="Freeform 218"/>
                <p:cNvSpPr>
                  <a:spLocks/>
                </p:cNvSpPr>
                <p:nvPr/>
              </p:nvSpPr>
              <p:spPr bwMode="auto">
                <a:xfrm>
                  <a:off x="4279" y="2036"/>
                  <a:ext cx="29" cy="37"/>
                </a:xfrm>
                <a:custGeom>
                  <a:avLst/>
                  <a:gdLst/>
                  <a:ahLst/>
                  <a:cxnLst>
                    <a:cxn ang="0">
                      <a:pos x="6" y="0"/>
                    </a:cxn>
                    <a:cxn ang="0">
                      <a:pos x="28" y="29"/>
                    </a:cxn>
                    <a:cxn ang="0">
                      <a:pos x="27" y="31"/>
                    </a:cxn>
                    <a:cxn ang="0">
                      <a:pos x="25" y="34"/>
                    </a:cxn>
                    <a:cxn ang="0">
                      <a:pos x="22" y="35"/>
                    </a:cxn>
                    <a:cxn ang="0">
                      <a:pos x="19" y="36"/>
                    </a:cxn>
                    <a:cxn ang="0">
                      <a:pos x="0" y="4"/>
                    </a:cxn>
                    <a:cxn ang="0">
                      <a:pos x="2" y="4"/>
                    </a:cxn>
                    <a:cxn ang="0">
                      <a:pos x="4" y="3"/>
                    </a:cxn>
                    <a:cxn ang="0">
                      <a:pos x="5" y="1"/>
                    </a:cxn>
                    <a:cxn ang="0">
                      <a:pos x="6" y="0"/>
                    </a:cxn>
                  </a:cxnLst>
                  <a:rect l="0" t="0" r="r" b="b"/>
                  <a:pathLst>
                    <a:path w="29" h="37">
                      <a:moveTo>
                        <a:pt x="6" y="0"/>
                      </a:moveTo>
                      <a:lnTo>
                        <a:pt x="28" y="29"/>
                      </a:lnTo>
                      <a:lnTo>
                        <a:pt x="27" y="31"/>
                      </a:lnTo>
                      <a:lnTo>
                        <a:pt x="25" y="34"/>
                      </a:lnTo>
                      <a:lnTo>
                        <a:pt x="22" y="35"/>
                      </a:lnTo>
                      <a:lnTo>
                        <a:pt x="19" y="36"/>
                      </a:lnTo>
                      <a:lnTo>
                        <a:pt x="0" y="4"/>
                      </a:lnTo>
                      <a:lnTo>
                        <a:pt x="2" y="4"/>
                      </a:lnTo>
                      <a:lnTo>
                        <a:pt x="4" y="3"/>
                      </a:lnTo>
                      <a:lnTo>
                        <a:pt x="5" y="1"/>
                      </a:lnTo>
                      <a:lnTo>
                        <a:pt x="6"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27" name="Freeform 219"/>
                <p:cNvSpPr>
                  <a:spLocks/>
                </p:cNvSpPr>
                <p:nvPr/>
              </p:nvSpPr>
              <p:spPr bwMode="auto">
                <a:xfrm>
                  <a:off x="4279" y="1931"/>
                  <a:ext cx="29" cy="23"/>
                </a:xfrm>
                <a:custGeom>
                  <a:avLst/>
                  <a:gdLst/>
                  <a:ahLst/>
                  <a:cxnLst>
                    <a:cxn ang="0">
                      <a:pos x="0" y="14"/>
                    </a:cxn>
                    <a:cxn ang="0">
                      <a:pos x="19" y="0"/>
                    </a:cxn>
                    <a:cxn ang="0">
                      <a:pos x="22" y="0"/>
                    </a:cxn>
                    <a:cxn ang="0">
                      <a:pos x="25" y="2"/>
                    </a:cxn>
                    <a:cxn ang="0">
                      <a:pos x="27" y="5"/>
                    </a:cxn>
                    <a:cxn ang="0">
                      <a:pos x="28" y="9"/>
                    </a:cxn>
                    <a:cxn ang="0">
                      <a:pos x="6" y="22"/>
                    </a:cxn>
                    <a:cxn ang="0">
                      <a:pos x="5" y="19"/>
                    </a:cxn>
                    <a:cxn ang="0">
                      <a:pos x="4" y="17"/>
                    </a:cxn>
                    <a:cxn ang="0">
                      <a:pos x="2" y="15"/>
                    </a:cxn>
                    <a:cxn ang="0">
                      <a:pos x="0" y="14"/>
                    </a:cxn>
                  </a:cxnLst>
                  <a:rect l="0" t="0" r="r" b="b"/>
                  <a:pathLst>
                    <a:path w="29" h="23">
                      <a:moveTo>
                        <a:pt x="0" y="14"/>
                      </a:moveTo>
                      <a:lnTo>
                        <a:pt x="19" y="0"/>
                      </a:lnTo>
                      <a:lnTo>
                        <a:pt x="22" y="0"/>
                      </a:lnTo>
                      <a:lnTo>
                        <a:pt x="25" y="2"/>
                      </a:lnTo>
                      <a:lnTo>
                        <a:pt x="27" y="5"/>
                      </a:lnTo>
                      <a:lnTo>
                        <a:pt x="28" y="9"/>
                      </a:lnTo>
                      <a:lnTo>
                        <a:pt x="6" y="22"/>
                      </a:lnTo>
                      <a:lnTo>
                        <a:pt x="5" y="19"/>
                      </a:lnTo>
                      <a:lnTo>
                        <a:pt x="4" y="17"/>
                      </a:lnTo>
                      <a:lnTo>
                        <a:pt x="2" y="15"/>
                      </a:lnTo>
                      <a:lnTo>
                        <a:pt x="0" y="14"/>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28" name="Freeform 220"/>
                <p:cNvSpPr>
                  <a:spLocks/>
                </p:cNvSpPr>
                <p:nvPr/>
              </p:nvSpPr>
              <p:spPr bwMode="auto">
                <a:xfrm>
                  <a:off x="4175" y="1931"/>
                  <a:ext cx="28" cy="23"/>
                </a:xfrm>
                <a:custGeom>
                  <a:avLst/>
                  <a:gdLst/>
                  <a:ahLst/>
                  <a:cxnLst>
                    <a:cxn ang="0">
                      <a:pos x="0" y="9"/>
                    </a:cxn>
                    <a:cxn ang="0">
                      <a:pos x="0" y="5"/>
                    </a:cxn>
                    <a:cxn ang="0">
                      <a:pos x="2" y="2"/>
                    </a:cxn>
                    <a:cxn ang="0">
                      <a:pos x="5" y="0"/>
                    </a:cxn>
                    <a:cxn ang="0">
                      <a:pos x="8" y="0"/>
                    </a:cxn>
                    <a:cxn ang="0">
                      <a:pos x="27" y="14"/>
                    </a:cxn>
                    <a:cxn ang="0">
                      <a:pos x="24" y="15"/>
                    </a:cxn>
                    <a:cxn ang="0">
                      <a:pos x="23" y="17"/>
                    </a:cxn>
                    <a:cxn ang="0">
                      <a:pos x="21" y="19"/>
                    </a:cxn>
                    <a:cxn ang="0">
                      <a:pos x="21" y="22"/>
                    </a:cxn>
                    <a:cxn ang="0">
                      <a:pos x="0" y="9"/>
                    </a:cxn>
                  </a:cxnLst>
                  <a:rect l="0" t="0" r="r" b="b"/>
                  <a:pathLst>
                    <a:path w="28" h="23">
                      <a:moveTo>
                        <a:pt x="0" y="9"/>
                      </a:moveTo>
                      <a:lnTo>
                        <a:pt x="0" y="5"/>
                      </a:lnTo>
                      <a:lnTo>
                        <a:pt x="2" y="2"/>
                      </a:lnTo>
                      <a:lnTo>
                        <a:pt x="5" y="0"/>
                      </a:lnTo>
                      <a:lnTo>
                        <a:pt x="8" y="0"/>
                      </a:lnTo>
                      <a:lnTo>
                        <a:pt x="27" y="14"/>
                      </a:lnTo>
                      <a:lnTo>
                        <a:pt x="24" y="15"/>
                      </a:lnTo>
                      <a:lnTo>
                        <a:pt x="23" y="17"/>
                      </a:lnTo>
                      <a:lnTo>
                        <a:pt x="21" y="19"/>
                      </a:lnTo>
                      <a:lnTo>
                        <a:pt x="21" y="22"/>
                      </a:lnTo>
                      <a:lnTo>
                        <a:pt x="0" y="9"/>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529629" name="Freeform 221"/>
                <p:cNvSpPr>
                  <a:spLocks/>
                </p:cNvSpPr>
                <p:nvPr/>
              </p:nvSpPr>
              <p:spPr bwMode="auto">
                <a:xfrm>
                  <a:off x="4175" y="1940"/>
                  <a:ext cx="26" cy="126"/>
                </a:xfrm>
                <a:custGeom>
                  <a:avLst/>
                  <a:gdLst/>
                  <a:ahLst/>
                  <a:cxnLst>
                    <a:cxn ang="0">
                      <a:pos x="0" y="0"/>
                    </a:cxn>
                    <a:cxn ang="0">
                      <a:pos x="0" y="125"/>
                    </a:cxn>
                    <a:cxn ang="0">
                      <a:pos x="25" y="95"/>
                    </a:cxn>
                    <a:cxn ang="0">
                      <a:pos x="25" y="8"/>
                    </a:cxn>
                    <a:cxn ang="0">
                      <a:pos x="0" y="0"/>
                    </a:cxn>
                  </a:cxnLst>
                  <a:rect l="0" t="0" r="r" b="b"/>
                  <a:pathLst>
                    <a:path w="26" h="126">
                      <a:moveTo>
                        <a:pt x="0" y="0"/>
                      </a:moveTo>
                      <a:lnTo>
                        <a:pt x="0" y="125"/>
                      </a:lnTo>
                      <a:lnTo>
                        <a:pt x="25" y="95"/>
                      </a:lnTo>
                      <a:lnTo>
                        <a:pt x="25" y="8"/>
                      </a:lnTo>
                      <a:lnTo>
                        <a:pt x="0" y="0"/>
                      </a:lnTo>
                    </a:path>
                  </a:pathLst>
                </a:custGeom>
                <a:solidFill>
                  <a:srgbClr val="FFFFFF"/>
                </a:solidFill>
                <a:ln w="12700" cap="rnd" cmpd="sng">
                  <a:solidFill>
                    <a:srgbClr val="000000"/>
                  </a:solidFill>
                  <a:prstDash val="solid"/>
                  <a:round/>
                  <a:headEnd/>
                  <a:tailEnd/>
                </a:ln>
                <a:effectLst/>
              </p:spPr>
              <p:txBody>
                <a:bodyPr/>
                <a:lstStyle/>
                <a:p>
                  <a:endParaRPr lang="en-US"/>
                </a:p>
              </p:txBody>
            </p:sp>
          </p:grpSp>
          <p:sp>
            <p:nvSpPr>
              <p:cNvPr id="529630" name="Rectangle 222"/>
              <p:cNvSpPr>
                <a:spLocks noChangeArrowheads="1"/>
              </p:cNvSpPr>
              <p:nvPr/>
            </p:nvSpPr>
            <p:spPr bwMode="auto">
              <a:xfrm>
                <a:off x="2884" y="2807"/>
                <a:ext cx="444" cy="293"/>
              </a:xfrm>
              <a:prstGeom prst="rect">
                <a:avLst/>
              </a:prstGeom>
              <a:noFill/>
              <a:ln w="9525">
                <a:noFill/>
                <a:miter lim="800000"/>
                <a:headEnd/>
                <a:tailEnd/>
              </a:ln>
              <a:effectLst/>
            </p:spPr>
            <p:txBody>
              <a:bodyPr wrap="none" lIns="92075" tIns="46038" rIns="92075" bIns="46038">
                <a:spAutoFit/>
              </a:bodyPr>
              <a:lstStyle/>
              <a:p>
                <a:pPr algn="ctr"/>
                <a:r>
                  <a:rPr lang="en-US" sz="900">
                    <a:solidFill>
                      <a:srgbClr val="0033CC"/>
                    </a:solidFill>
                  </a:rPr>
                  <a:t>OK</a:t>
                </a:r>
              </a:p>
            </p:txBody>
          </p:sp>
          <p:sp>
            <p:nvSpPr>
              <p:cNvPr id="529631" name="Rectangle 223"/>
              <p:cNvSpPr>
                <a:spLocks noChangeArrowheads="1"/>
              </p:cNvSpPr>
              <p:nvPr/>
            </p:nvSpPr>
            <p:spPr bwMode="auto">
              <a:xfrm>
                <a:off x="2856" y="2618"/>
                <a:ext cx="517" cy="293"/>
              </a:xfrm>
              <a:prstGeom prst="rect">
                <a:avLst/>
              </a:prstGeom>
              <a:noFill/>
              <a:ln w="9525">
                <a:noFill/>
                <a:miter lim="800000"/>
                <a:headEnd/>
                <a:tailEnd/>
              </a:ln>
              <a:effectLst/>
            </p:spPr>
            <p:txBody>
              <a:bodyPr wrap="none" lIns="92075" tIns="46038" rIns="92075" bIns="46038">
                <a:spAutoFit/>
              </a:bodyPr>
              <a:lstStyle/>
              <a:p>
                <a:pPr algn="ctr"/>
                <a:r>
                  <a:rPr lang="en-US" sz="900">
                    <a:solidFill>
                      <a:srgbClr val="0033CC"/>
                    </a:solidFill>
                  </a:rPr>
                  <a:t>Find</a:t>
                </a:r>
              </a:p>
            </p:txBody>
          </p:sp>
        </p:grpSp>
        <p:sp>
          <p:nvSpPr>
            <p:cNvPr id="529634" name="Rectangle 226"/>
            <p:cNvSpPr>
              <a:spLocks noChangeArrowheads="1"/>
            </p:cNvSpPr>
            <p:nvPr/>
          </p:nvSpPr>
          <p:spPr bwMode="auto">
            <a:xfrm>
              <a:off x="4740" y="2154"/>
              <a:ext cx="618" cy="968"/>
            </a:xfrm>
            <a:prstGeom prst="rect">
              <a:avLst/>
            </a:prstGeom>
            <a:solidFill>
              <a:srgbClr val="6699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sp>
          <p:nvSpPr>
            <p:cNvPr id="529635" name="Rectangle 227"/>
            <p:cNvSpPr>
              <a:spLocks noChangeArrowheads="1"/>
            </p:cNvSpPr>
            <p:nvPr/>
          </p:nvSpPr>
          <p:spPr bwMode="auto">
            <a:xfrm>
              <a:off x="4740" y="2999"/>
              <a:ext cx="618" cy="129"/>
            </a:xfrm>
            <a:prstGeom prst="rect">
              <a:avLst/>
            </a:prstGeom>
            <a:solidFill>
              <a:srgbClr val="FFFF99"/>
            </a:solidFill>
            <a:ln w="12700">
              <a:solidFill>
                <a:schemeClr val="tx1"/>
              </a:solidFill>
              <a:miter lim="800000"/>
              <a:headEnd/>
              <a:tailEnd/>
            </a:ln>
            <a:effectLst/>
          </p:spPr>
          <p:txBody>
            <a:bodyPr lIns="33585" tIns="16792" rIns="33585" bIns="16792"/>
            <a:lstStyle/>
            <a:p>
              <a:pPr algn="ctr" defTabSz="862013" eaLnBrk="1" hangingPunct="1">
                <a:buClr>
                  <a:schemeClr val="bg2"/>
                </a:buClr>
                <a:buSzPct val="75000"/>
                <a:buFont typeface="Wingdings" pitchFamily="2" charset="2"/>
                <a:buChar char="n"/>
              </a:pPr>
              <a:endParaRPr lang="en-US" sz="23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a:grpSpLocks/>
          </p:cNvGrpSpPr>
          <p:nvPr/>
        </p:nvGrpSpPr>
        <p:grpSpPr bwMode="auto">
          <a:xfrm>
            <a:off x="990600" y="4191000"/>
            <a:ext cx="3576638" cy="2079625"/>
            <a:chOff x="612" y="2144"/>
            <a:chExt cx="2253" cy="1310"/>
          </a:xfrm>
        </p:grpSpPr>
        <p:sp>
          <p:nvSpPr>
            <p:cNvPr id="407598" name="Rectangle 46"/>
            <p:cNvSpPr>
              <a:spLocks noChangeArrowheads="1"/>
            </p:cNvSpPr>
            <p:nvPr/>
          </p:nvSpPr>
          <p:spPr bwMode="auto">
            <a:xfrm>
              <a:off x="612" y="2144"/>
              <a:ext cx="2253" cy="1264"/>
            </a:xfrm>
            <a:prstGeom prst="rect">
              <a:avLst/>
            </a:prstGeom>
            <a:solidFill>
              <a:schemeClr val="tx1"/>
            </a:solidFill>
            <a:ln w="12700">
              <a:solidFill>
                <a:srgbClr val="5F5F5F"/>
              </a:solidFill>
              <a:miter lim="800000"/>
              <a:headEnd/>
              <a:tailEnd/>
            </a:ln>
            <a:effectLst/>
          </p:spPr>
          <p:txBody>
            <a:bodyPr wrap="none" anchor="ctr"/>
            <a:lstStyle/>
            <a:p>
              <a:endParaRPr lang="en-US"/>
            </a:p>
          </p:txBody>
        </p:sp>
        <p:sp>
          <p:nvSpPr>
            <p:cNvPr id="407600" name="Rectangle 48"/>
            <p:cNvSpPr>
              <a:spLocks noChangeArrowheads="1"/>
            </p:cNvSpPr>
            <p:nvPr/>
          </p:nvSpPr>
          <p:spPr bwMode="auto">
            <a:xfrm>
              <a:off x="1524" y="2421"/>
              <a:ext cx="1075" cy="442"/>
            </a:xfrm>
            <a:prstGeom prst="rect">
              <a:avLst/>
            </a:prstGeom>
            <a:noFill/>
            <a:ln w="9525">
              <a:noFill/>
              <a:miter lim="800000"/>
              <a:headEnd/>
              <a:tailEnd/>
            </a:ln>
            <a:effectLst/>
          </p:spPr>
          <p:txBody>
            <a:bodyPr lIns="92075" tIns="46038" rIns="92075" bIns="46038">
              <a:spAutoFit/>
            </a:bodyPr>
            <a:lstStyle/>
            <a:p>
              <a:pPr algn="ctr"/>
              <a:r>
                <a:rPr lang="en-US" altLang="ko-KR" sz="2000" b="1">
                  <a:solidFill>
                    <a:schemeClr val="bg2"/>
                  </a:solidFill>
                  <a:ea typeface="굴림" charset="-127"/>
                </a:rPr>
                <a:t>Process View</a:t>
              </a:r>
              <a:endParaRPr lang="en-US" altLang="ko-KR" sz="2000" b="1">
                <a:solidFill>
                  <a:schemeClr val="hlink"/>
                </a:solidFill>
                <a:ea typeface="굴림" charset="-127"/>
              </a:endParaRPr>
            </a:p>
          </p:txBody>
        </p:sp>
        <p:graphicFrame>
          <p:nvGraphicFramePr>
            <p:cNvPr id="407613" name="Object 61"/>
            <p:cNvGraphicFramePr>
              <a:graphicFrameLocks/>
            </p:cNvGraphicFramePr>
            <p:nvPr/>
          </p:nvGraphicFramePr>
          <p:xfrm>
            <a:off x="660" y="2208"/>
            <a:ext cx="656" cy="516"/>
          </p:xfrm>
          <a:graphic>
            <a:graphicData uri="http://schemas.openxmlformats.org/presentationml/2006/ole">
              <p:oleObj spid="_x0000_s222215" name="CorelDRAW 6.0" r:id="rId4" imgW="741240" imgH="475920" progId="CorelDRAW.Graphic.6">
                <p:embed/>
              </p:oleObj>
            </a:graphicData>
          </a:graphic>
        </p:graphicFrame>
        <p:grpSp>
          <p:nvGrpSpPr>
            <p:cNvPr id="3" name="Group 56"/>
            <p:cNvGrpSpPr>
              <a:grpSpLocks/>
            </p:cNvGrpSpPr>
            <p:nvPr/>
          </p:nvGrpSpPr>
          <p:grpSpPr bwMode="auto">
            <a:xfrm>
              <a:off x="612" y="2784"/>
              <a:ext cx="1288" cy="670"/>
              <a:chOff x="1680" y="2832"/>
              <a:chExt cx="1288" cy="670"/>
            </a:xfrm>
          </p:grpSpPr>
          <p:sp>
            <p:nvSpPr>
              <p:cNvPr id="407609" name="Rectangle 57"/>
              <p:cNvSpPr>
                <a:spLocks noChangeArrowheads="1"/>
              </p:cNvSpPr>
              <p:nvPr/>
            </p:nvSpPr>
            <p:spPr bwMode="auto">
              <a:xfrm>
                <a:off x="1680" y="2976"/>
                <a:ext cx="910" cy="526"/>
              </a:xfrm>
              <a:prstGeom prst="rect">
                <a:avLst/>
              </a:prstGeom>
              <a:noFill/>
              <a:ln w="9525">
                <a:noFill/>
                <a:miter lim="800000"/>
                <a:headEnd/>
                <a:tailEnd/>
              </a:ln>
              <a:effectLst/>
            </p:spPr>
            <p:txBody>
              <a:bodyPr wrap="none" lIns="101600" tIns="50800" rIns="101600" bIns="50800">
                <a:spAutoFit/>
              </a:bodyPr>
              <a:lstStyle/>
              <a:p>
                <a:pPr defTabSz="1014413"/>
                <a:r>
                  <a:rPr lang="en-US" altLang="ko-KR" sz="1600" b="1" i="1">
                    <a:solidFill>
                      <a:schemeClr val="bg2"/>
                    </a:solidFill>
                    <a:ea typeface="굴림" charset="-127"/>
                  </a:rPr>
                  <a:t>Performance</a:t>
                </a:r>
              </a:p>
              <a:p>
                <a:pPr defTabSz="1014413"/>
                <a:r>
                  <a:rPr lang="en-US" altLang="ko-KR" sz="1600" b="1" i="1">
                    <a:solidFill>
                      <a:schemeClr val="bg2"/>
                    </a:solidFill>
                    <a:ea typeface="굴림" charset="-127"/>
                  </a:rPr>
                  <a:t>Scalability</a:t>
                </a:r>
              </a:p>
              <a:p>
                <a:pPr defTabSz="1014413"/>
                <a:r>
                  <a:rPr lang="en-US" altLang="ko-KR" sz="1600" b="1" i="1">
                    <a:solidFill>
                      <a:schemeClr val="bg2"/>
                    </a:solidFill>
                    <a:ea typeface="굴림" charset="-127"/>
                  </a:rPr>
                  <a:t>Throughput</a:t>
                </a:r>
                <a:r>
                  <a:rPr lang="en-US" altLang="ko-KR" sz="1600" b="1">
                    <a:solidFill>
                      <a:schemeClr val="bg2"/>
                    </a:solidFill>
                    <a:ea typeface="굴림" charset="-127"/>
                  </a:rPr>
                  <a:t> </a:t>
                </a:r>
              </a:p>
            </p:txBody>
          </p:sp>
          <p:sp>
            <p:nvSpPr>
              <p:cNvPr id="407610" name="Rectangle 58"/>
              <p:cNvSpPr>
                <a:spLocks noChangeArrowheads="1"/>
              </p:cNvSpPr>
              <p:nvPr/>
            </p:nvSpPr>
            <p:spPr bwMode="auto">
              <a:xfrm>
                <a:off x="1680" y="2832"/>
                <a:ext cx="1288" cy="218"/>
              </a:xfrm>
              <a:prstGeom prst="rect">
                <a:avLst/>
              </a:prstGeom>
              <a:noFill/>
              <a:ln w="9525">
                <a:noFill/>
                <a:miter lim="800000"/>
                <a:headEnd/>
                <a:tailEnd/>
              </a:ln>
              <a:effectLst/>
            </p:spPr>
            <p:txBody>
              <a:bodyPr wrap="none" lIns="101600" tIns="50800" rIns="101600" bIns="50800">
                <a:spAutoFit/>
              </a:bodyPr>
              <a:lstStyle/>
              <a:p>
                <a:pPr defTabSz="1014413"/>
                <a:r>
                  <a:rPr lang="en-US" altLang="ko-KR" sz="1600" b="1">
                    <a:solidFill>
                      <a:srgbClr val="FF3300"/>
                    </a:solidFill>
                    <a:ea typeface="굴림" charset="-127"/>
                  </a:rPr>
                  <a:t>System Integrators</a:t>
                </a:r>
              </a:p>
            </p:txBody>
          </p:sp>
        </p:grpSp>
      </p:grpSp>
      <p:grpSp>
        <p:nvGrpSpPr>
          <p:cNvPr id="4" name="Group 89"/>
          <p:cNvGrpSpPr>
            <a:grpSpLocks/>
          </p:cNvGrpSpPr>
          <p:nvPr/>
        </p:nvGrpSpPr>
        <p:grpSpPr bwMode="auto">
          <a:xfrm>
            <a:off x="990600" y="2082800"/>
            <a:ext cx="3581400" cy="2098675"/>
            <a:chOff x="612" y="816"/>
            <a:chExt cx="2256" cy="1322"/>
          </a:xfrm>
        </p:grpSpPr>
        <p:sp>
          <p:nvSpPr>
            <p:cNvPr id="407597" name="Rectangle 45"/>
            <p:cNvSpPr>
              <a:spLocks noChangeArrowheads="1"/>
            </p:cNvSpPr>
            <p:nvPr/>
          </p:nvSpPr>
          <p:spPr bwMode="auto">
            <a:xfrm>
              <a:off x="615" y="816"/>
              <a:ext cx="2253" cy="1289"/>
            </a:xfrm>
            <a:prstGeom prst="rect">
              <a:avLst/>
            </a:prstGeom>
            <a:solidFill>
              <a:schemeClr val="tx1"/>
            </a:solidFill>
            <a:ln w="12700">
              <a:solidFill>
                <a:srgbClr val="5F5F5F"/>
              </a:solidFill>
              <a:miter lim="800000"/>
              <a:headEnd/>
              <a:tailEnd/>
            </a:ln>
            <a:effectLst/>
          </p:spPr>
          <p:txBody>
            <a:bodyPr wrap="none" anchor="ctr"/>
            <a:lstStyle/>
            <a:p>
              <a:endParaRPr lang="en-US"/>
            </a:p>
          </p:txBody>
        </p:sp>
        <p:sp>
          <p:nvSpPr>
            <p:cNvPr id="407604" name="Rectangle 52"/>
            <p:cNvSpPr>
              <a:spLocks noChangeArrowheads="1"/>
            </p:cNvSpPr>
            <p:nvPr/>
          </p:nvSpPr>
          <p:spPr bwMode="auto">
            <a:xfrm>
              <a:off x="1524" y="1024"/>
              <a:ext cx="1015" cy="442"/>
            </a:xfrm>
            <a:prstGeom prst="rect">
              <a:avLst/>
            </a:prstGeom>
            <a:noFill/>
            <a:ln w="9525">
              <a:noFill/>
              <a:miter lim="800000"/>
              <a:headEnd/>
              <a:tailEnd/>
            </a:ln>
            <a:effectLst/>
          </p:spPr>
          <p:txBody>
            <a:bodyPr lIns="92075" tIns="46038" rIns="92075" bIns="46038">
              <a:spAutoFit/>
            </a:bodyPr>
            <a:lstStyle/>
            <a:p>
              <a:pPr algn="ctr"/>
              <a:r>
                <a:rPr lang="en-US" altLang="ko-KR" sz="2000" b="1">
                  <a:solidFill>
                    <a:schemeClr val="bg2"/>
                  </a:solidFill>
                  <a:ea typeface="굴림" charset="-127"/>
                </a:rPr>
                <a:t>Logical</a:t>
              </a:r>
              <a:r>
                <a:rPr lang="en-US" altLang="ko-KR" sz="2000" b="1">
                  <a:solidFill>
                    <a:schemeClr val="hlink"/>
                  </a:solidFill>
                  <a:ea typeface="굴림" charset="-127"/>
                </a:rPr>
                <a:t> </a:t>
              </a:r>
              <a:r>
                <a:rPr lang="en-US" altLang="ko-KR" sz="2000" b="1">
                  <a:solidFill>
                    <a:schemeClr val="bg2"/>
                  </a:solidFill>
                  <a:ea typeface="굴림" charset="-127"/>
                </a:rPr>
                <a:t>View</a:t>
              </a:r>
              <a:endParaRPr lang="en-US" altLang="ko-KR" sz="2000" b="1">
                <a:ea typeface="굴림" charset="-127"/>
              </a:endParaRPr>
            </a:p>
          </p:txBody>
        </p:sp>
        <p:graphicFrame>
          <p:nvGraphicFramePr>
            <p:cNvPr id="407605" name="Object 53"/>
            <p:cNvGraphicFramePr>
              <a:graphicFrameLocks/>
            </p:cNvGraphicFramePr>
            <p:nvPr/>
          </p:nvGraphicFramePr>
          <p:xfrm>
            <a:off x="660" y="912"/>
            <a:ext cx="608" cy="495"/>
          </p:xfrm>
          <a:graphic>
            <a:graphicData uri="http://schemas.openxmlformats.org/presentationml/2006/ole">
              <p:oleObj spid="_x0000_s222214" name="CorelDRAW 6.0" r:id="rId5" imgW="674640" imgH="483840" progId="CorelDRAW.Graphic.6">
                <p:embed/>
              </p:oleObj>
            </a:graphicData>
          </a:graphic>
        </p:graphicFrame>
        <p:sp>
          <p:nvSpPr>
            <p:cNvPr id="407636" name="Rectangle 84"/>
            <p:cNvSpPr>
              <a:spLocks noChangeArrowheads="1"/>
            </p:cNvSpPr>
            <p:nvPr/>
          </p:nvSpPr>
          <p:spPr bwMode="auto">
            <a:xfrm>
              <a:off x="612" y="1920"/>
              <a:ext cx="733" cy="218"/>
            </a:xfrm>
            <a:prstGeom prst="rect">
              <a:avLst/>
            </a:prstGeom>
            <a:noFill/>
            <a:ln w="9525">
              <a:noFill/>
              <a:miter lim="800000"/>
              <a:headEnd/>
              <a:tailEnd/>
            </a:ln>
            <a:effectLst/>
          </p:spPr>
          <p:txBody>
            <a:bodyPr wrap="none" lIns="101600" tIns="50800" rIns="101600" bIns="50800">
              <a:spAutoFit/>
            </a:bodyPr>
            <a:lstStyle/>
            <a:p>
              <a:pPr defTabSz="1014413"/>
              <a:r>
                <a:rPr lang="en-US" altLang="ko-KR" sz="1600" b="1" i="1">
                  <a:solidFill>
                    <a:schemeClr val="bg2"/>
                  </a:solidFill>
                  <a:ea typeface="굴림" charset="-127"/>
                </a:rPr>
                <a:t>Structure</a:t>
              </a:r>
              <a:r>
                <a:rPr lang="en-US" altLang="ko-KR" sz="1600" b="1">
                  <a:solidFill>
                    <a:schemeClr val="bg2"/>
                  </a:solidFill>
                  <a:ea typeface="굴림" charset="-127"/>
                </a:rPr>
                <a:t> </a:t>
              </a:r>
            </a:p>
          </p:txBody>
        </p:sp>
        <p:sp>
          <p:nvSpPr>
            <p:cNvPr id="407637" name="Rectangle 85"/>
            <p:cNvSpPr>
              <a:spLocks noChangeArrowheads="1"/>
            </p:cNvSpPr>
            <p:nvPr/>
          </p:nvSpPr>
          <p:spPr bwMode="auto">
            <a:xfrm>
              <a:off x="612" y="1640"/>
              <a:ext cx="978" cy="372"/>
            </a:xfrm>
            <a:prstGeom prst="rect">
              <a:avLst/>
            </a:prstGeom>
            <a:noFill/>
            <a:ln w="9525">
              <a:noFill/>
              <a:miter lim="800000"/>
              <a:headEnd/>
              <a:tailEnd/>
            </a:ln>
            <a:effectLst/>
          </p:spPr>
          <p:txBody>
            <a:bodyPr lIns="101600" tIns="50800" rIns="101600" bIns="50800">
              <a:spAutoFit/>
            </a:bodyPr>
            <a:lstStyle/>
            <a:p>
              <a:pPr defTabSz="1014413"/>
              <a:r>
                <a:rPr lang="en-US" altLang="ko-KR" sz="1600" b="1">
                  <a:solidFill>
                    <a:srgbClr val="FF3300"/>
                  </a:solidFill>
                  <a:ea typeface="굴림" charset="-127"/>
                </a:rPr>
                <a:t>Analysts/</a:t>
              </a:r>
              <a:br>
                <a:rPr lang="en-US" altLang="ko-KR" sz="1600" b="1">
                  <a:solidFill>
                    <a:srgbClr val="FF3300"/>
                  </a:solidFill>
                  <a:ea typeface="굴림" charset="-127"/>
                </a:rPr>
              </a:br>
              <a:r>
                <a:rPr lang="en-US" altLang="ko-KR" sz="1600" b="1">
                  <a:solidFill>
                    <a:srgbClr val="FF3300"/>
                  </a:solidFill>
                  <a:ea typeface="굴림" charset="-127"/>
                </a:rPr>
                <a:t>Designers</a:t>
              </a:r>
            </a:p>
          </p:txBody>
        </p:sp>
      </p:grpSp>
      <p:sp>
        <p:nvSpPr>
          <p:cNvPr id="407596" name="Rectangle 44"/>
          <p:cNvSpPr>
            <a:spLocks noGrp="1" noChangeArrowheads="1"/>
          </p:cNvSpPr>
          <p:nvPr>
            <p:ph type="title"/>
          </p:nvPr>
        </p:nvSpPr>
        <p:spPr/>
        <p:txBody>
          <a:bodyPr/>
          <a:lstStyle/>
          <a:p>
            <a:r>
              <a:rPr lang="en-US" altLang="ko-KR">
                <a:ea typeface="굴림" charset="-127"/>
              </a:rPr>
              <a:t>A “4+1 View” Model of Architecture</a:t>
            </a:r>
          </a:p>
        </p:txBody>
      </p:sp>
      <p:grpSp>
        <p:nvGrpSpPr>
          <p:cNvPr id="5" name="Group 90"/>
          <p:cNvGrpSpPr>
            <a:grpSpLocks/>
          </p:cNvGrpSpPr>
          <p:nvPr/>
        </p:nvGrpSpPr>
        <p:grpSpPr bwMode="auto">
          <a:xfrm>
            <a:off x="4648200" y="2082800"/>
            <a:ext cx="3752850" cy="2046288"/>
            <a:chOff x="2916" y="816"/>
            <a:chExt cx="2364" cy="1289"/>
          </a:xfrm>
        </p:grpSpPr>
        <p:sp>
          <p:nvSpPr>
            <p:cNvPr id="407599" name="Rectangle 47"/>
            <p:cNvSpPr>
              <a:spLocks noChangeArrowheads="1"/>
            </p:cNvSpPr>
            <p:nvPr/>
          </p:nvSpPr>
          <p:spPr bwMode="auto">
            <a:xfrm>
              <a:off x="2916" y="816"/>
              <a:ext cx="2296" cy="1289"/>
            </a:xfrm>
            <a:prstGeom prst="rect">
              <a:avLst/>
            </a:prstGeom>
            <a:solidFill>
              <a:schemeClr val="tx1"/>
            </a:solidFill>
            <a:ln w="12700">
              <a:solidFill>
                <a:srgbClr val="5F5F5F"/>
              </a:solidFill>
              <a:miter lim="800000"/>
              <a:headEnd/>
              <a:tailEnd/>
            </a:ln>
            <a:effectLst/>
          </p:spPr>
          <p:txBody>
            <a:bodyPr wrap="none" anchor="ctr"/>
            <a:lstStyle/>
            <a:p>
              <a:endParaRPr lang="en-US"/>
            </a:p>
          </p:txBody>
        </p:sp>
        <p:graphicFrame>
          <p:nvGraphicFramePr>
            <p:cNvPr id="407603" name="Object 51"/>
            <p:cNvGraphicFramePr>
              <a:graphicFrameLocks/>
            </p:cNvGraphicFramePr>
            <p:nvPr/>
          </p:nvGraphicFramePr>
          <p:xfrm>
            <a:off x="4500" y="864"/>
            <a:ext cx="656" cy="516"/>
          </p:xfrm>
          <a:graphic>
            <a:graphicData uri="http://schemas.openxmlformats.org/presentationml/2006/ole">
              <p:oleObj spid="_x0000_s222213" name="CorelDRAW 6.0" r:id="rId6" imgW="741240" imgH="475920" progId="CorelDRAW.Graphic.6">
                <p:embed/>
              </p:oleObj>
            </a:graphicData>
          </a:graphic>
        </p:graphicFrame>
        <p:sp>
          <p:nvSpPr>
            <p:cNvPr id="407606" name="Rectangle 54"/>
            <p:cNvSpPr>
              <a:spLocks noChangeArrowheads="1"/>
            </p:cNvSpPr>
            <p:nvPr/>
          </p:nvSpPr>
          <p:spPr bwMode="auto">
            <a:xfrm>
              <a:off x="3108" y="1024"/>
              <a:ext cx="1495" cy="442"/>
            </a:xfrm>
            <a:prstGeom prst="rect">
              <a:avLst/>
            </a:prstGeom>
            <a:noFill/>
            <a:ln w="9525">
              <a:noFill/>
              <a:miter lim="800000"/>
              <a:headEnd/>
              <a:tailEnd/>
            </a:ln>
            <a:effectLst/>
          </p:spPr>
          <p:txBody>
            <a:bodyPr lIns="92075" tIns="46038" rIns="92075" bIns="46038">
              <a:spAutoFit/>
            </a:bodyPr>
            <a:lstStyle/>
            <a:p>
              <a:pPr algn="ctr"/>
              <a:r>
                <a:rPr lang="en-US" altLang="ko-KR" sz="2000" b="1">
                  <a:solidFill>
                    <a:schemeClr val="bg2"/>
                  </a:solidFill>
                  <a:ea typeface="굴림" charset="-127"/>
                </a:rPr>
                <a:t>Implementation View</a:t>
              </a:r>
              <a:endParaRPr lang="en-US" altLang="ko-KR" sz="2000" b="1">
                <a:ea typeface="굴림" charset="-127"/>
              </a:endParaRPr>
            </a:p>
          </p:txBody>
        </p:sp>
        <p:sp>
          <p:nvSpPr>
            <p:cNvPr id="407607" name="Rectangle 55"/>
            <p:cNvSpPr>
              <a:spLocks noChangeArrowheads="1"/>
            </p:cNvSpPr>
            <p:nvPr/>
          </p:nvSpPr>
          <p:spPr bwMode="auto">
            <a:xfrm>
              <a:off x="3750" y="1728"/>
              <a:ext cx="1530" cy="372"/>
            </a:xfrm>
            <a:prstGeom prst="rect">
              <a:avLst/>
            </a:prstGeom>
            <a:noFill/>
            <a:ln w="9525">
              <a:noFill/>
              <a:miter lim="800000"/>
              <a:headEnd/>
              <a:tailEnd/>
            </a:ln>
            <a:effectLst/>
          </p:spPr>
          <p:txBody>
            <a:bodyPr wrap="none" lIns="101600" tIns="50800" rIns="101600" bIns="50800">
              <a:spAutoFit/>
            </a:bodyPr>
            <a:lstStyle/>
            <a:p>
              <a:pPr algn="r" defTabSz="1014413"/>
              <a:r>
                <a:rPr lang="en-US" altLang="ko-KR" sz="1600" b="1">
                  <a:solidFill>
                    <a:srgbClr val="FF3300"/>
                  </a:solidFill>
                  <a:ea typeface="굴림" charset="-127"/>
                </a:rPr>
                <a:t>Programmers</a:t>
              </a:r>
              <a:r>
                <a:rPr lang="en-US" altLang="ko-KR" sz="1600" b="1">
                  <a:solidFill>
                    <a:schemeClr val="bg2"/>
                  </a:solidFill>
                  <a:ea typeface="굴림" charset="-127"/>
                </a:rPr>
                <a:t> </a:t>
              </a:r>
            </a:p>
            <a:p>
              <a:pPr algn="r" defTabSz="1014413"/>
              <a:r>
                <a:rPr lang="en-US" altLang="ko-KR" sz="1600" b="1" i="1">
                  <a:solidFill>
                    <a:schemeClr val="bg2"/>
                  </a:solidFill>
                  <a:ea typeface="굴림" charset="-127"/>
                </a:rPr>
                <a:t>Software management</a:t>
              </a:r>
              <a:r>
                <a:rPr lang="en-US" altLang="ko-KR" sz="1600" b="1">
                  <a:solidFill>
                    <a:schemeClr val="bg2"/>
                  </a:solidFill>
                  <a:ea typeface="굴림" charset="-127"/>
                </a:rPr>
                <a:t> </a:t>
              </a:r>
            </a:p>
          </p:txBody>
        </p:sp>
      </p:grpSp>
      <p:grpSp>
        <p:nvGrpSpPr>
          <p:cNvPr id="6" name="Group 93"/>
          <p:cNvGrpSpPr>
            <a:grpSpLocks/>
          </p:cNvGrpSpPr>
          <p:nvPr/>
        </p:nvGrpSpPr>
        <p:grpSpPr bwMode="auto">
          <a:xfrm>
            <a:off x="4660900" y="4191000"/>
            <a:ext cx="3644900" cy="2079625"/>
            <a:chOff x="2924" y="2144"/>
            <a:chExt cx="2296" cy="1310"/>
          </a:xfrm>
        </p:grpSpPr>
        <p:sp>
          <p:nvSpPr>
            <p:cNvPr id="407601" name="Rectangle 49"/>
            <p:cNvSpPr>
              <a:spLocks noChangeArrowheads="1"/>
            </p:cNvSpPr>
            <p:nvPr/>
          </p:nvSpPr>
          <p:spPr bwMode="auto">
            <a:xfrm>
              <a:off x="2924" y="2144"/>
              <a:ext cx="2296" cy="1264"/>
            </a:xfrm>
            <a:prstGeom prst="rect">
              <a:avLst/>
            </a:prstGeom>
            <a:solidFill>
              <a:schemeClr val="tx1"/>
            </a:solidFill>
            <a:ln w="12700">
              <a:solidFill>
                <a:srgbClr val="5F5F5F"/>
              </a:solidFill>
              <a:miter lim="800000"/>
              <a:headEnd/>
              <a:tailEnd/>
            </a:ln>
            <a:effectLst/>
          </p:spPr>
          <p:txBody>
            <a:bodyPr wrap="none" anchor="ctr"/>
            <a:lstStyle/>
            <a:p>
              <a:endParaRPr lang="en-US"/>
            </a:p>
          </p:txBody>
        </p:sp>
        <p:sp>
          <p:nvSpPr>
            <p:cNvPr id="407602" name="Rectangle 50"/>
            <p:cNvSpPr>
              <a:spLocks noChangeArrowheads="1"/>
            </p:cNvSpPr>
            <p:nvPr/>
          </p:nvSpPr>
          <p:spPr bwMode="auto">
            <a:xfrm>
              <a:off x="3108" y="2421"/>
              <a:ext cx="1261" cy="442"/>
            </a:xfrm>
            <a:prstGeom prst="rect">
              <a:avLst/>
            </a:prstGeom>
            <a:noFill/>
            <a:ln w="9525">
              <a:noFill/>
              <a:miter lim="800000"/>
              <a:headEnd/>
              <a:tailEnd/>
            </a:ln>
            <a:effectLst/>
          </p:spPr>
          <p:txBody>
            <a:bodyPr lIns="92075" tIns="46038" rIns="92075" bIns="46038">
              <a:spAutoFit/>
            </a:bodyPr>
            <a:lstStyle/>
            <a:p>
              <a:pPr algn="ctr"/>
              <a:r>
                <a:rPr lang="en-US" altLang="ko-KR" sz="2000" b="1">
                  <a:solidFill>
                    <a:schemeClr val="bg2"/>
                  </a:solidFill>
                  <a:ea typeface="굴림" charset="-127"/>
                </a:rPr>
                <a:t>Deployment View</a:t>
              </a:r>
              <a:endParaRPr lang="en-US" altLang="ko-KR" sz="2000" b="1">
                <a:ea typeface="굴림" charset="-127"/>
              </a:endParaRPr>
            </a:p>
          </p:txBody>
        </p:sp>
        <p:sp>
          <p:nvSpPr>
            <p:cNvPr id="407611" name="Rectangle 59"/>
            <p:cNvSpPr>
              <a:spLocks noChangeArrowheads="1"/>
            </p:cNvSpPr>
            <p:nvPr/>
          </p:nvSpPr>
          <p:spPr bwMode="auto">
            <a:xfrm>
              <a:off x="3588" y="2928"/>
              <a:ext cx="1617" cy="526"/>
            </a:xfrm>
            <a:prstGeom prst="rect">
              <a:avLst/>
            </a:prstGeom>
            <a:noFill/>
            <a:ln w="9525">
              <a:noFill/>
              <a:miter lim="800000"/>
              <a:headEnd/>
              <a:tailEnd/>
            </a:ln>
            <a:effectLst/>
          </p:spPr>
          <p:txBody>
            <a:bodyPr lIns="101600" tIns="50800" rIns="101600" bIns="50800">
              <a:spAutoFit/>
            </a:bodyPr>
            <a:lstStyle/>
            <a:p>
              <a:pPr algn="r" defTabSz="1014413"/>
              <a:r>
                <a:rPr lang="en-US" altLang="ko-KR" sz="1600" b="1" i="1">
                  <a:solidFill>
                    <a:schemeClr val="bg2"/>
                  </a:solidFill>
                  <a:ea typeface="굴림" charset="-127"/>
                </a:rPr>
                <a:t>System topology</a:t>
              </a:r>
              <a:r>
                <a:rPr lang="en-US" altLang="ko-KR" sz="1600" b="1">
                  <a:solidFill>
                    <a:schemeClr val="bg2"/>
                  </a:solidFill>
                  <a:ea typeface="굴림" charset="-127"/>
                </a:rPr>
                <a:t> </a:t>
              </a:r>
            </a:p>
            <a:p>
              <a:pPr algn="r" defTabSz="1014413"/>
              <a:r>
                <a:rPr lang="en-US" altLang="ko-KR" sz="1600" b="1" i="1">
                  <a:solidFill>
                    <a:schemeClr val="bg2"/>
                  </a:solidFill>
                  <a:ea typeface="굴림" charset="-127"/>
                </a:rPr>
                <a:t>Delivery, installation</a:t>
              </a:r>
            </a:p>
            <a:p>
              <a:pPr algn="r" defTabSz="1014413"/>
              <a:r>
                <a:rPr lang="en-US" altLang="ko-KR" sz="1600" b="1" i="1">
                  <a:solidFill>
                    <a:schemeClr val="bg2"/>
                  </a:solidFill>
                  <a:ea typeface="굴림" charset="-127"/>
                </a:rPr>
                <a:t>communication</a:t>
              </a:r>
              <a:endParaRPr lang="en-US" altLang="ko-KR" sz="1600" b="1" i="1">
                <a:solidFill>
                  <a:srgbClr val="FE9B03"/>
                </a:solidFill>
                <a:ea typeface="굴림" charset="-127"/>
              </a:endParaRPr>
            </a:p>
          </p:txBody>
        </p:sp>
        <p:sp>
          <p:nvSpPr>
            <p:cNvPr id="407612" name="Rectangle 60"/>
            <p:cNvSpPr>
              <a:spLocks noChangeArrowheads="1"/>
            </p:cNvSpPr>
            <p:nvPr/>
          </p:nvSpPr>
          <p:spPr bwMode="auto">
            <a:xfrm>
              <a:off x="3803" y="2784"/>
              <a:ext cx="1358" cy="218"/>
            </a:xfrm>
            <a:prstGeom prst="rect">
              <a:avLst/>
            </a:prstGeom>
            <a:noFill/>
            <a:ln w="9525">
              <a:noFill/>
              <a:miter lim="800000"/>
              <a:headEnd/>
              <a:tailEnd/>
            </a:ln>
            <a:effectLst/>
          </p:spPr>
          <p:txBody>
            <a:bodyPr wrap="none" lIns="101600" tIns="50800" rIns="101600" bIns="50800">
              <a:spAutoFit/>
            </a:bodyPr>
            <a:lstStyle/>
            <a:p>
              <a:pPr algn="r" defTabSz="1014413"/>
              <a:r>
                <a:rPr lang="en-US" altLang="ko-KR" sz="1600" b="1">
                  <a:solidFill>
                    <a:srgbClr val="FF3300"/>
                  </a:solidFill>
                  <a:ea typeface="굴림" charset="-127"/>
                </a:rPr>
                <a:t>System Engineering</a:t>
              </a:r>
            </a:p>
          </p:txBody>
        </p:sp>
        <p:grpSp>
          <p:nvGrpSpPr>
            <p:cNvPr id="7" name="Group 62"/>
            <p:cNvGrpSpPr>
              <a:grpSpLocks/>
            </p:cNvGrpSpPr>
            <p:nvPr/>
          </p:nvGrpSpPr>
          <p:grpSpPr bwMode="auto">
            <a:xfrm>
              <a:off x="4498" y="2257"/>
              <a:ext cx="437" cy="485"/>
              <a:chOff x="5185" y="1876"/>
              <a:chExt cx="437" cy="485"/>
            </a:xfrm>
          </p:grpSpPr>
          <p:sp>
            <p:nvSpPr>
              <p:cNvPr id="407615" name="Rectangle 63"/>
              <p:cNvSpPr>
                <a:spLocks noChangeArrowheads="1"/>
              </p:cNvSpPr>
              <p:nvPr/>
            </p:nvSpPr>
            <p:spPr bwMode="auto">
              <a:xfrm>
                <a:off x="5185" y="1897"/>
                <a:ext cx="102" cy="107"/>
              </a:xfrm>
              <a:prstGeom prst="rect">
                <a:avLst/>
              </a:prstGeom>
              <a:solidFill>
                <a:schemeClr val="bg2"/>
              </a:solidFill>
              <a:ln w="0">
                <a:solidFill>
                  <a:srgbClr val="000000"/>
                </a:solidFill>
                <a:miter lim="800000"/>
                <a:headEnd/>
                <a:tailEnd/>
              </a:ln>
            </p:spPr>
            <p:txBody>
              <a:bodyPr/>
              <a:lstStyle/>
              <a:p>
                <a:endParaRPr lang="en-US"/>
              </a:p>
            </p:txBody>
          </p:sp>
          <p:sp>
            <p:nvSpPr>
              <p:cNvPr id="407616" name="Freeform 64"/>
              <p:cNvSpPr>
                <a:spLocks/>
              </p:cNvSpPr>
              <p:nvPr/>
            </p:nvSpPr>
            <p:spPr bwMode="auto">
              <a:xfrm>
                <a:off x="5185" y="1876"/>
                <a:ext cx="142" cy="21"/>
              </a:xfrm>
              <a:custGeom>
                <a:avLst/>
                <a:gdLst/>
                <a:ahLst/>
                <a:cxnLst>
                  <a:cxn ang="0">
                    <a:pos x="0" y="96"/>
                  </a:cxn>
                  <a:cxn ang="0">
                    <a:pos x="276" y="0"/>
                  </a:cxn>
                  <a:cxn ang="0">
                    <a:pos x="691" y="0"/>
                  </a:cxn>
                  <a:cxn ang="0">
                    <a:pos x="495" y="96"/>
                  </a:cxn>
                  <a:cxn ang="0">
                    <a:pos x="0" y="96"/>
                  </a:cxn>
                </a:cxnLst>
                <a:rect l="0" t="0" r="r" b="b"/>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n-US"/>
              </a:p>
            </p:txBody>
          </p:sp>
          <p:sp>
            <p:nvSpPr>
              <p:cNvPr id="407617" name="Freeform 65"/>
              <p:cNvSpPr>
                <a:spLocks/>
              </p:cNvSpPr>
              <p:nvPr/>
            </p:nvSpPr>
            <p:spPr bwMode="auto">
              <a:xfrm>
                <a:off x="5287" y="1876"/>
                <a:ext cx="40" cy="128"/>
              </a:xfrm>
              <a:custGeom>
                <a:avLst/>
                <a:gdLst/>
                <a:ahLst/>
                <a:cxnLst>
                  <a:cxn ang="0">
                    <a:pos x="0" y="96"/>
                  </a:cxn>
                  <a:cxn ang="0">
                    <a:pos x="196" y="0"/>
                  </a:cxn>
                  <a:cxn ang="0">
                    <a:pos x="196" y="432"/>
                  </a:cxn>
                  <a:cxn ang="0">
                    <a:pos x="0" y="577"/>
                  </a:cxn>
                  <a:cxn ang="0">
                    <a:pos x="0" y="96"/>
                  </a:cxn>
                </a:cxnLst>
                <a:rect l="0" t="0" r="r" b="b"/>
                <a:pathLst>
                  <a:path w="196" h="577">
                    <a:moveTo>
                      <a:pt x="0" y="96"/>
                    </a:moveTo>
                    <a:lnTo>
                      <a:pt x="196" y="0"/>
                    </a:lnTo>
                    <a:lnTo>
                      <a:pt x="196" y="432"/>
                    </a:lnTo>
                    <a:lnTo>
                      <a:pt x="0" y="577"/>
                    </a:lnTo>
                    <a:lnTo>
                      <a:pt x="0" y="96"/>
                    </a:lnTo>
                    <a:close/>
                  </a:path>
                </a:pathLst>
              </a:custGeom>
              <a:solidFill>
                <a:srgbClr val="7F7F7F"/>
              </a:solidFill>
              <a:ln w="0">
                <a:solidFill>
                  <a:srgbClr val="000000"/>
                </a:solidFill>
                <a:prstDash val="solid"/>
                <a:round/>
                <a:headEnd/>
                <a:tailEnd/>
              </a:ln>
            </p:spPr>
            <p:txBody>
              <a:bodyPr/>
              <a:lstStyle/>
              <a:p>
                <a:endParaRPr lang="en-US"/>
              </a:p>
            </p:txBody>
          </p:sp>
          <p:sp>
            <p:nvSpPr>
              <p:cNvPr id="407618" name="Rectangle 66"/>
              <p:cNvSpPr>
                <a:spLocks noChangeArrowheads="1"/>
              </p:cNvSpPr>
              <p:nvPr/>
            </p:nvSpPr>
            <p:spPr bwMode="auto">
              <a:xfrm>
                <a:off x="5480" y="1924"/>
                <a:ext cx="102" cy="106"/>
              </a:xfrm>
              <a:prstGeom prst="rect">
                <a:avLst/>
              </a:prstGeom>
              <a:solidFill>
                <a:schemeClr val="bg2"/>
              </a:solidFill>
              <a:ln w="0">
                <a:solidFill>
                  <a:srgbClr val="000000"/>
                </a:solidFill>
                <a:miter lim="800000"/>
                <a:headEnd/>
                <a:tailEnd/>
              </a:ln>
            </p:spPr>
            <p:txBody>
              <a:bodyPr/>
              <a:lstStyle/>
              <a:p>
                <a:endParaRPr lang="en-US"/>
              </a:p>
            </p:txBody>
          </p:sp>
          <p:sp>
            <p:nvSpPr>
              <p:cNvPr id="407619" name="Freeform 67"/>
              <p:cNvSpPr>
                <a:spLocks/>
              </p:cNvSpPr>
              <p:nvPr/>
            </p:nvSpPr>
            <p:spPr bwMode="auto">
              <a:xfrm>
                <a:off x="5480" y="1902"/>
                <a:ext cx="142" cy="22"/>
              </a:xfrm>
              <a:custGeom>
                <a:avLst/>
                <a:gdLst/>
                <a:ahLst/>
                <a:cxnLst>
                  <a:cxn ang="0">
                    <a:pos x="0" y="96"/>
                  </a:cxn>
                  <a:cxn ang="0">
                    <a:pos x="276" y="0"/>
                  </a:cxn>
                  <a:cxn ang="0">
                    <a:pos x="691" y="0"/>
                  </a:cxn>
                  <a:cxn ang="0">
                    <a:pos x="495" y="96"/>
                  </a:cxn>
                  <a:cxn ang="0">
                    <a:pos x="0" y="96"/>
                  </a:cxn>
                </a:cxnLst>
                <a:rect l="0" t="0" r="r" b="b"/>
                <a:pathLst>
                  <a:path w="691" h="96">
                    <a:moveTo>
                      <a:pt x="0" y="96"/>
                    </a:moveTo>
                    <a:lnTo>
                      <a:pt x="276" y="0"/>
                    </a:lnTo>
                    <a:lnTo>
                      <a:pt x="691" y="0"/>
                    </a:lnTo>
                    <a:lnTo>
                      <a:pt x="495" y="96"/>
                    </a:lnTo>
                    <a:lnTo>
                      <a:pt x="0" y="96"/>
                    </a:lnTo>
                    <a:close/>
                  </a:path>
                </a:pathLst>
              </a:custGeom>
              <a:solidFill>
                <a:schemeClr val="bg2"/>
              </a:solidFill>
              <a:ln w="0">
                <a:solidFill>
                  <a:srgbClr val="000000"/>
                </a:solidFill>
                <a:prstDash val="solid"/>
                <a:round/>
                <a:headEnd/>
                <a:tailEnd/>
              </a:ln>
            </p:spPr>
            <p:txBody>
              <a:bodyPr/>
              <a:lstStyle/>
              <a:p>
                <a:endParaRPr lang="en-US"/>
              </a:p>
            </p:txBody>
          </p:sp>
          <p:sp>
            <p:nvSpPr>
              <p:cNvPr id="407620" name="Freeform 68"/>
              <p:cNvSpPr>
                <a:spLocks/>
              </p:cNvSpPr>
              <p:nvPr/>
            </p:nvSpPr>
            <p:spPr bwMode="auto">
              <a:xfrm>
                <a:off x="5582" y="1902"/>
                <a:ext cx="40" cy="128"/>
              </a:xfrm>
              <a:custGeom>
                <a:avLst/>
                <a:gdLst/>
                <a:ahLst/>
                <a:cxnLst>
                  <a:cxn ang="0">
                    <a:pos x="0" y="96"/>
                  </a:cxn>
                  <a:cxn ang="0">
                    <a:pos x="196" y="0"/>
                  </a:cxn>
                  <a:cxn ang="0">
                    <a:pos x="196" y="433"/>
                  </a:cxn>
                  <a:cxn ang="0">
                    <a:pos x="0" y="577"/>
                  </a:cxn>
                  <a:cxn ang="0">
                    <a:pos x="0" y="96"/>
                  </a:cxn>
                </a:cxnLst>
                <a:rect l="0" t="0" r="r" b="b"/>
                <a:pathLst>
                  <a:path w="196" h="577">
                    <a:moveTo>
                      <a:pt x="0" y="96"/>
                    </a:moveTo>
                    <a:lnTo>
                      <a:pt x="196" y="0"/>
                    </a:lnTo>
                    <a:lnTo>
                      <a:pt x="196" y="433"/>
                    </a:lnTo>
                    <a:lnTo>
                      <a:pt x="0" y="577"/>
                    </a:lnTo>
                    <a:lnTo>
                      <a:pt x="0" y="96"/>
                    </a:lnTo>
                    <a:close/>
                  </a:path>
                </a:pathLst>
              </a:custGeom>
              <a:solidFill>
                <a:schemeClr val="bg2"/>
              </a:solidFill>
              <a:ln w="0">
                <a:solidFill>
                  <a:srgbClr val="000000"/>
                </a:solidFill>
                <a:prstDash val="solid"/>
                <a:round/>
                <a:headEnd/>
                <a:tailEnd/>
              </a:ln>
            </p:spPr>
            <p:txBody>
              <a:bodyPr/>
              <a:lstStyle/>
              <a:p>
                <a:endParaRPr lang="en-US"/>
              </a:p>
            </p:txBody>
          </p:sp>
          <p:sp>
            <p:nvSpPr>
              <p:cNvPr id="407621" name="Line 69"/>
              <p:cNvSpPr>
                <a:spLocks noChangeShapeType="1"/>
              </p:cNvSpPr>
              <p:nvPr/>
            </p:nvSpPr>
            <p:spPr bwMode="auto">
              <a:xfrm>
                <a:off x="5307" y="1940"/>
                <a:ext cx="173" cy="26"/>
              </a:xfrm>
              <a:prstGeom prst="line">
                <a:avLst/>
              </a:prstGeom>
              <a:noFill/>
              <a:ln w="0">
                <a:solidFill>
                  <a:srgbClr val="000000"/>
                </a:solidFill>
                <a:round/>
                <a:headEnd/>
                <a:tailEnd/>
              </a:ln>
            </p:spPr>
            <p:txBody>
              <a:bodyPr/>
              <a:lstStyle/>
              <a:p>
                <a:endParaRPr lang="en-US"/>
              </a:p>
            </p:txBody>
          </p:sp>
          <p:sp>
            <p:nvSpPr>
              <p:cNvPr id="407622" name="Rectangle 70"/>
              <p:cNvSpPr>
                <a:spLocks noChangeArrowheads="1"/>
              </p:cNvSpPr>
              <p:nvPr/>
            </p:nvSpPr>
            <p:spPr bwMode="auto">
              <a:xfrm>
                <a:off x="5185" y="2096"/>
                <a:ext cx="102" cy="106"/>
              </a:xfrm>
              <a:prstGeom prst="rect">
                <a:avLst/>
              </a:prstGeom>
              <a:solidFill>
                <a:schemeClr val="bg2"/>
              </a:solidFill>
              <a:ln w="0">
                <a:solidFill>
                  <a:srgbClr val="000000"/>
                </a:solidFill>
                <a:miter lim="800000"/>
                <a:headEnd/>
                <a:tailEnd/>
              </a:ln>
            </p:spPr>
            <p:txBody>
              <a:bodyPr/>
              <a:lstStyle/>
              <a:p>
                <a:endParaRPr lang="en-US"/>
              </a:p>
            </p:txBody>
          </p:sp>
          <p:sp>
            <p:nvSpPr>
              <p:cNvPr id="407623" name="Freeform 71"/>
              <p:cNvSpPr>
                <a:spLocks/>
              </p:cNvSpPr>
              <p:nvPr/>
            </p:nvSpPr>
            <p:spPr bwMode="auto">
              <a:xfrm>
                <a:off x="5185" y="2074"/>
                <a:ext cx="142" cy="22"/>
              </a:xfrm>
              <a:custGeom>
                <a:avLst/>
                <a:gdLst/>
                <a:ahLst/>
                <a:cxnLst>
                  <a:cxn ang="0">
                    <a:pos x="0" y="96"/>
                  </a:cxn>
                  <a:cxn ang="0">
                    <a:pos x="276" y="0"/>
                  </a:cxn>
                  <a:cxn ang="0">
                    <a:pos x="691" y="0"/>
                  </a:cxn>
                  <a:cxn ang="0">
                    <a:pos x="495" y="96"/>
                  </a:cxn>
                  <a:cxn ang="0">
                    <a:pos x="0" y="96"/>
                  </a:cxn>
                </a:cxnLst>
                <a:rect l="0" t="0" r="r" b="b"/>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n-US"/>
              </a:p>
            </p:txBody>
          </p:sp>
          <p:sp>
            <p:nvSpPr>
              <p:cNvPr id="407624" name="Freeform 72"/>
              <p:cNvSpPr>
                <a:spLocks/>
              </p:cNvSpPr>
              <p:nvPr/>
            </p:nvSpPr>
            <p:spPr bwMode="auto">
              <a:xfrm>
                <a:off x="5287" y="2074"/>
                <a:ext cx="40" cy="128"/>
              </a:xfrm>
              <a:custGeom>
                <a:avLst/>
                <a:gdLst/>
                <a:ahLst/>
                <a:cxnLst>
                  <a:cxn ang="0">
                    <a:pos x="0" y="96"/>
                  </a:cxn>
                  <a:cxn ang="0">
                    <a:pos x="196" y="0"/>
                  </a:cxn>
                  <a:cxn ang="0">
                    <a:pos x="196" y="433"/>
                  </a:cxn>
                  <a:cxn ang="0">
                    <a:pos x="0" y="577"/>
                  </a:cxn>
                  <a:cxn ang="0">
                    <a:pos x="0" y="96"/>
                  </a:cxn>
                </a:cxnLst>
                <a:rect l="0" t="0" r="r" b="b"/>
                <a:pathLst>
                  <a:path w="196" h="577">
                    <a:moveTo>
                      <a:pt x="0" y="96"/>
                    </a:moveTo>
                    <a:lnTo>
                      <a:pt x="196" y="0"/>
                    </a:lnTo>
                    <a:lnTo>
                      <a:pt x="196" y="433"/>
                    </a:lnTo>
                    <a:lnTo>
                      <a:pt x="0" y="577"/>
                    </a:lnTo>
                    <a:lnTo>
                      <a:pt x="0" y="96"/>
                    </a:lnTo>
                    <a:close/>
                  </a:path>
                </a:pathLst>
              </a:custGeom>
              <a:solidFill>
                <a:srgbClr val="7F7F7F"/>
              </a:solidFill>
              <a:ln w="0">
                <a:solidFill>
                  <a:srgbClr val="000000"/>
                </a:solidFill>
                <a:prstDash val="solid"/>
                <a:round/>
                <a:headEnd/>
                <a:tailEnd/>
              </a:ln>
            </p:spPr>
            <p:txBody>
              <a:bodyPr/>
              <a:lstStyle/>
              <a:p>
                <a:endParaRPr lang="en-US"/>
              </a:p>
            </p:txBody>
          </p:sp>
          <p:sp>
            <p:nvSpPr>
              <p:cNvPr id="407625" name="Line 73"/>
              <p:cNvSpPr>
                <a:spLocks noChangeShapeType="1"/>
              </p:cNvSpPr>
              <p:nvPr/>
            </p:nvSpPr>
            <p:spPr bwMode="auto">
              <a:xfrm flipV="1">
                <a:off x="5307" y="1966"/>
                <a:ext cx="173" cy="172"/>
              </a:xfrm>
              <a:prstGeom prst="line">
                <a:avLst/>
              </a:prstGeom>
              <a:noFill/>
              <a:ln w="0">
                <a:solidFill>
                  <a:srgbClr val="000000"/>
                </a:solidFill>
                <a:round/>
                <a:headEnd/>
                <a:tailEnd/>
              </a:ln>
            </p:spPr>
            <p:txBody>
              <a:bodyPr/>
              <a:lstStyle/>
              <a:p>
                <a:endParaRPr lang="en-US"/>
              </a:p>
            </p:txBody>
          </p:sp>
          <p:sp>
            <p:nvSpPr>
              <p:cNvPr id="407626" name="Rectangle 74"/>
              <p:cNvSpPr>
                <a:spLocks noChangeArrowheads="1"/>
              </p:cNvSpPr>
              <p:nvPr/>
            </p:nvSpPr>
            <p:spPr bwMode="auto">
              <a:xfrm>
                <a:off x="5480" y="2149"/>
                <a:ext cx="102" cy="106"/>
              </a:xfrm>
              <a:prstGeom prst="rect">
                <a:avLst/>
              </a:prstGeom>
              <a:solidFill>
                <a:schemeClr val="bg2"/>
              </a:solidFill>
              <a:ln w="0">
                <a:solidFill>
                  <a:srgbClr val="000000"/>
                </a:solidFill>
                <a:miter lim="800000"/>
                <a:headEnd/>
                <a:tailEnd/>
              </a:ln>
            </p:spPr>
            <p:txBody>
              <a:bodyPr/>
              <a:lstStyle/>
              <a:p>
                <a:endParaRPr lang="en-US"/>
              </a:p>
            </p:txBody>
          </p:sp>
          <p:sp>
            <p:nvSpPr>
              <p:cNvPr id="407627" name="Freeform 75"/>
              <p:cNvSpPr>
                <a:spLocks/>
              </p:cNvSpPr>
              <p:nvPr/>
            </p:nvSpPr>
            <p:spPr bwMode="auto">
              <a:xfrm>
                <a:off x="5480" y="2127"/>
                <a:ext cx="142" cy="22"/>
              </a:xfrm>
              <a:custGeom>
                <a:avLst/>
                <a:gdLst/>
                <a:ahLst/>
                <a:cxnLst>
                  <a:cxn ang="0">
                    <a:pos x="0" y="97"/>
                  </a:cxn>
                  <a:cxn ang="0">
                    <a:pos x="276" y="0"/>
                  </a:cxn>
                  <a:cxn ang="0">
                    <a:pos x="691" y="0"/>
                  </a:cxn>
                  <a:cxn ang="0">
                    <a:pos x="495" y="97"/>
                  </a:cxn>
                  <a:cxn ang="0">
                    <a:pos x="0" y="97"/>
                  </a:cxn>
                </a:cxnLst>
                <a:rect l="0" t="0" r="r" b="b"/>
                <a:pathLst>
                  <a:path w="691" h="97">
                    <a:moveTo>
                      <a:pt x="0" y="97"/>
                    </a:moveTo>
                    <a:lnTo>
                      <a:pt x="276" y="0"/>
                    </a:lnTo>
                    <a:lnTo>
                      <a:pt x="691" y="0"/>
                    </a:lnTo>
                    <a:lnTo>
                      <a:pt x="495" y="97"/>
                    </a:lnTo>
                    <a:lnTo>
                      <a:pt x="0" y="97"/>
                    </a:lnTo>
                    <a:close/>
                  </a:path>
                </a:pathLst>
              </a:custGeom>
              <a:solidFill>
                <a:schemeClr val="bg2"/>
              </a:solidFill>
              <a:ln w="0">
                <a:solidFill>
                  <a:srgbClr val="000000"/>
                </a:solidFill>
                <a:prstDash val="solid"/>
                <a:round/>
                <a:headEnd/>
                <a:tailEnd/>
              </a:ln>
            </p:spPr>
            <p:txBody>
              <a:bodyPr/>
              <a:lstStyle/>
              <a:p>
                <a:endParaRPr lang="en-US"/>
              </a:p>
            </p:txBody>
          </p:sp>
          <p:sp>
            <p:nvSpPr>
              <p:cNvPr id="407628" name="Freeform 76"/>
              <p:cNvSpPr>
                <a:spLocks/>
              </p:cNvSpPr>
              <p:nvPr/>
            </p:nvSpPr>
            <p:spPr bwMode="auto">
              <a:xfrm>
                <a:off x="5582" y="2127"/>
                <a:ext cx="40" cy="128"/>
              </a:xfrm>
              <a:custGeom>
                <a:avLst/>
                <a:gdLst/>
                <a:ahLst/>
                <a:cxnLst>
                  <a:cxn ang="0">
                    <a:pos x="0" y="97"/>
                  </a:cxn>
                  <a:cxn ang="0">
                    <a:pos x="196" y="0"/>
                  </a:cxn>
                  <a:cxn ang="0">
                    <a:pos x="196" y="433"/>
                  </a:cxn>
                  <a:cxn ang="0">
                    <a:pos x="0" y="577"/>
                  </a:cxn>
                  <a:cxn ang="0">
                    <a:pos x="0" y="97"/>
                  </a:cxn>
                </a:cxnLst>
                <a:rect l="0" t="0" r="r" b="b"/>
                <a:pathLst>
                  <a:path w="196" h="577">
                    <a:moveTo>
                      <a:pt x="0" y="97"/>
                    </a:moveTo>
                    <a:lnTo>
                      <a:pt x="196" y="0"/>
                    </a:lnTo>
                    <a:lnTo>
                      <a:pt x="196" y="433"/>
                    </a:lnTo>
                    <a:lnTo>
                      <a:pt x="0" y="577"/>
                    </a:lnTo>
                    <a:lnTo>
                      <a:pt x="0" y="97"/>
                    </a:lnTo>
                    <a:close/>
                  </a:path>
                </a:pathLst>
              </a:custGeom>
              <a:solidFill>
                <a:schemeClr val="bg2"/>
              </a:solidFill>
              <a:ln w="0">
                <a:solidFill>
                  <a:srgbClr val="000000"/>
                </a:solidFill>
                <a:prstDash val="solid"/>
                <a:round/>
                <a:headEnd/>
                <a:tailEnd/>
              </a:ln>
            </p:spPr>
            <p:txBody>
              <a:bodyPr/>
              <a:lstStyle/>
              <a:p>
                <a:endParaRPr lang="en-US"/>
              </a:p>
            </p:txBody>
          </p:sp>
          <p:sp>
            <p:nvSpPr>
              <p:cNvPr id="407629" name="Rectangle 77"/>
              <p:cNvSpPr>
                <a:spLocks noChangeArrowheads="1"/>
              </p:cNvSpPr>
              <p:nvPr/>
            </p:nvSpPr>
            <p:spPr bwMode="auto">
              <a:xfrm>
                <a:off x="5185" y="2254"/>
                <a:ext cx="102" cy="107"/>
              </a:xfrm>
              <a:prstGeom prst="rect">
                <a:avLst/>
              </a:prstGeom>
              <a:solidFill>
                <a:schemeClr val="bg2"/>
              </a:solidFill>
              <a:ln w="0">
                <a:solidFill>
                  <a:srgbClr val="000000"/>
                </a:solidFill>
                <a:miter lim="800000"/>
                <a:headEnd/>
                <a:tailEnd/>
              </a:ln>
            </p:spPr>
            <p:txBody>
              <a:bodyPr/>
              <a:lstStyle/>
              <a:p>
                <a:endParaRPr lang="en-US"/>
              </a:p>
            </p:txBody>
          </p:sp>
          <p:sp>
            <p:nvSpPr>
              <p:cNvPr id="407630" name="Freeform 78"/>
              <p:cNvSpPr>
                <a:spLocks/>
              </p:cNvSpPr>
              <p:nvPr/>
            </p:nvSpPr>
            <p:spPr bwMode="auto">
              <a:xfrm>
                <a:off x="5185" y="2233"/>
                <a:ext cx="142" cy="21"/>
              </a:xfrm>
              <a:custGeom>
                <a:avLst/>
                <a:gdLst/>
                <a:ahLst/>
                <a:cxnLst>
                  <a:cxn ang="0">
                    <a:pos x="0" y="97"/>
                  </a:cxn>
                  <a:cxn ang="0">
                    <a:pos x="276" y="0"/>
                  </a:cxn>
                  <a:cxn ang="0">
                    <a:pos x="691" y="0"/>
                  </a:cxn>
                  <a:cxn ang="0">
                    <a:pos x="495" y="97"/>
                  </a:cxn>
                  <a:cxn ang="0">
                    <a:pos x="0" y="97"/>
                  </a:cxn>
                </a:cxnLst>
                <a:rect l="0" t="0" r="r" b="b"/>
                <a:pathLst>
                  <a:path w="691" h="97">
                    <a:moveTo>
                      <a:pt x="0" y="97"/>
                    </a:moveTo>
                    <a:lnTo>
                      <a:pt x="276" y="0"/>
                    </a:lnTo>
                    <a:lnTo>
                      <a:pt x="691" y="0"/>
                    </a:lnTo>
                    <a:lnTo>
                      <a:pt x="495" y="97"/>
                    </a:lnTo>
                    <a:lnTo>
                      <a:pt x="0" y="97"/>
                    </a:lnTo>
                    <a:close/>
                  </a:path>
                </a:pathLst>
              </a:custGeom>
              <a:solidFill>
                <a:srgbClr val="7F7F7F"/>
              </a:solidFill>
              <a:ln w="0">
                <a:solidFill>
                  <a:srgbClr val="000000"/>
                </a:solidFill>
                <a:prstDash val="solid"/>
                <a:round/>
                <a:headEnd/>
                <a:tailEnd/>
              </a:ln>
            </p:spPr>
            <p:txBody>
              <a:bodyPr/>
              <a:lstStyle/>
              <a:p>
                <a:endParaRPr lang="en-US"/>
              </a:p>
            </p:txBody>
          </p:sp>
          <p:sp>
            <p:nvSpPr>
              <p:cNvPr id="407631" name="Freeform 79"/>
              <p:cNvSpPr>
                <a:spLocks/>
              </p:cNvSpPr>
              <p:nvPr/>
            </p:nvSpPr>
            <p:spPr bwMode="auto">
              <a:xfrm>
                <a:off x="5287" y="2233"/>
                <a:ext cx="40" cy="128"/>
              </a:xfrm>
              <a:custGeom>
                <a:avLst/>
                <a:gdLst/>
                <a:ahLst/>
                <a:cxnLst>
                  <a:cxn ang="0">
                    <a:pos x="0" y="97"/>
                  </a:cxn>
                  <a:cxn ang="0">
                    <a:pos x="196" y="0"/>
                  </a:cxn>
                  <a:cxn ang="0">
                    <a:pos x="196" y="433"/>
                  </a:cxn>
                  <a:cxn ang="0">
                    <a:pos x="0" y="577"/>
                  </a:cxn>
                  <a:cxn ang="0">
                    <a:pos x="0" y="97"/>
                  </a:cxn>
                </a:cxnLst>
                <a:rect l="0" t="0" r="r" b="b"/>
                <a:pathLst>
                  <a:path w="196" h="577">
                    <a:moveTo>
                      <a:pt x="0" y="97"/>
                    </a:moveTo>
                    <a:lnTo>
                      <a:pt x="196" y="0"/>
                    </a:lnTo>
                    <a:lnTo>
                      <a:pt x="196" y="433"/>
                    </a:lnTo>
                    <a:lnTo>
                      <a:pt x="0" y="577"/>
                    </a:lnTo>
                    <a:lnTo>
                      <a:pt x="0" y="97"/>
                    </a:lnTo>
                    <a:close/>
                  </a:path>
                </a:pathLst>
              </a:custGeom>
              <a:solidFill>
                <a:srgbClr val="7F7F7F"/>
              </a:solidFill>
              <a:ln w="0">
                <a:solidFill>
                  <a:srgbClr val="000000"/>
                </a:solidFill>
                <a:prstDash val="solid"/>
                <a:round/>
                <a:headEnd/>
                <a:tailEnd/>
              </a:ln>
            </p:spPr>
            <p:txBody>
              <a:bodyPr/>
              <a:lstStyle/>
              <a:p>
                <a:endParaRPr lang="en-US"/>
              </a:p>
            </p:txBody>
          </p:sp>
          <p:sp>
            <p:nvSpPr>
              <p:cNvPr id="407632" name="Line 80"/>
              <p:cNvSpPr>
                <a:spLocks noChangeShapeType="1"/>
              </p:cNvSpPr>
              <p:nvPr/>
            </p:nvSpPr>
            <p:spPr bwMode="auto">
              <a:xfrm flipV="1">
                <a:off x="5307" y="2191"/>
                <a:ext cx="173" cy="106"/>
              </a:xfrm>
              <a:prstGeom prst="line">
                <a:avLst/>
              </a:prstGeom>
              <a:noFill/>
              <a:ln w="0">
                <a:solidFill>
                  <a:srgbClr val="000000"/>
                </a:solidFill>
                <a:round/>
                <a:headEnd/>
                <a:tailEnd/>
              </a:ln>
            </p:spPr>
            <p:txBody>
              <a:bodyPr/>
              <a:lstStyle/>
              <a:p>
                <a:endParaRPr lang="en-US"/>
              </a:p>
            </p:txBody>
          </p:sp>
        </p:grpSp>
      </p:grpSp>
      <p:grpSp>
        <p:nvGrpSpPr>
          <p:cNvPr id="8" name="Group 94"/>
          <p:cNvGrpSpPr>
            <a:grpSpLocks/>
          </p:cNvGrpSpPr>
          <p:nvPr/>
        </p:nvGrpSpPr>
        <p:grpSpPr bwMode="auto">
          <a:xfrm>
            <a:off x="2908300" y="2959100"/>
            <a:ext cx="3098800" cy="1768475"/>
            <a:chOff x="1820" y="1368"/>
            <a:chExt cx="1952" cy="1114"/>
          </a:xfrm>
        </p:grpSpPr>
        <p:sp>
          <p:nvSpPr>
            <p:cNvPr id="407633" name="Oval 81"/>
            <p:cNvSpPr>
              <a:spLocks noChangeArrowheads="1"/>
            </p:cNvSpPr>
            <p:nvPr/>
          </p:nvSpPr>
          <p:spPr bwMode="auto">
            <a:xfrm>
              <a:off x="1828" y="1368"/>
              <a:ext cx="1944" cy="1114"/>
            </a:xfrm>
            <a:prstGeom prst="ellipse">
              <a:avLst/>
            </a:prstGeom>
            <a:solidFill>
              <a:srgbClr val="FFFF99"/>
            </a:solidFill>
            <a:ln w="12700">
              <a:solidFill>
                <a:srgbClr val="5F5F5F"/>
              </a:solidFill>
              <a:round/>
              <a:headEnd/>
              <a:tailEnd/>
            </a:ln>
            <a:effectLst/>
          </p:spPr>
          <p:txBody>
            <a:bodyPr wrap="none" anchor="ctr"/>
            <a:lstStyle/>
            <a:p>
              <a:endParaRPr lang="en-US"/>
            </a:p>
          </p:txBody>
        </p:sp>
        <p:sp>
          <p:nvSpPr>
            <p:cNvPr id="407634" name="Rectangle 82"/>
            <p:cNvSpPr>
              <a:spLocks noChangeArrowheads="1"/>
            </p:cNvSpPr>
            <p:nvPr/>
          </p:nvSpPr>
          <p:spPr bwMode="auto">
            <a:xfrm>
              <a:off x="2628" y="1952"/>
              <a:ext cx="1141" cy="442"/>
            </a:xfrm>
            <a:prstGeom prst="rect">
              <a:avLst/>
            </a:prstGeom>
            <a:noFill/>
            <a:ln w="9525">
              <a:noFill/>
              <a:miter lim="800000"/>
              <a:headEnd/>
              <a:tailEnd/>
            </a:ln>
            <a:effectLst/>
          </p:spPr>
          <p:txBody>
            <a:bodyPr lIns="92075" tIns="46038" rIns="92075" bIns="46038">
              <a:spAutoFit/>
            </a:bodyPr>
            <a:lstStyle/>
            <a:p>
              <a:pPr algn="ctr"/>
              <a:r>
                <a:rPr lang="en-US" altLang="ko-KR" sz="2000" b="1">
                  <a:solidFill>
                    <a:schemeClr val="bg2"/>
                  </a:solidFill>
                  <a:ea typeface="굴림" charset="-127"/>
                </a:rPr>
                <a:t>Use-Case View</a:t>
              </a:r>
              <a:endParaRPr lang="en-US" altLang="ko-KR" sz="2000" b="1">
                <a:ea typeface="굴림" charset="-127"/>
              </a:endParaRPr>
            </a:p>
          </p:txBody>
        </p:sp>
        <p:graphicFrame>
          <p:nvGraphicFramePr>
            <p:cNvPr id="407635" name="Object 83"/>
            <p:cNvGraphicFramePr>
              <a:graphicFrameLocks/>
            </p:cNvGraphicFramePr>
            <p:nvPr/>
          </p:nvGraphicFramePr>
          <p:xfrm>
            <a:off x="2748" y="1496"/>
            <a:ext cx="755" cy="468"/>
          </p:xfrm>
          <a:graphic>
            <a:graphicData uri="http://schemas.openxmlformats.org/presentationml/2006/ole">
              <p:oleObj spid="_x0000_s222212" name="CorelDRAW 6.0" r:id="rId7" imgW="852480" imgH="433080" progId="CorelDRAW.Graphic.6">
                <p:embed/>
              </p:oleObj>
            </a:graphicData>
          </a:graphic>
        </p:graphicFrame>
        <p:grpSp>
          <p:nvGrpSpPr>
            <p:cNvPr id="9" name="Group 86"/>
            <p:cNvGrpSpPr>
              <a:grpSpLocks/>
            </p:cNvGrpSpPr>
            <p:nvPr/>
          </p:nvGrpSpPr>
          <p:grpSpPr bwMode="auto">
            <a:xfrm>
              <a:off x="1820" y="1744"/>
              <a:ext cx="925" cy="357"/>
              <a:chOff x="1056" y="755"/>
              <a:chExt cx="925" cy="357"/>
            </a:xfrm>
          </p:grpSpPr>
          <p:sp>
            <p:nvSpPr>
              <p:cNvPr id="407639" name="Rectangle 87"/>
              <p:cNvSpPr>
                <a:spLocks noChangeArrowheads="1"/>
              </p:cNvSpPr>
              <p:nvPr/>
            </p:nvSpPr>
            <p:spPr bwMode="auto">
              <a:xfrm>
                <a:off x="1056" y="755"/>
                <a:ext cx="718" cy="218"/>
              </a:xfrm>
              <a:prstGeom prst="rect">
                <a:avLst/>
              </a:prstGeom>
              <a:noFill/>
              <a:ln w="9525">
                <a:noFill/>
                <a:miter lim="800000"/>
                <a:headEnd/>
                <a:tailEnd/>
              </a:ln>
              <a:effectLst/>
            </p:spPr>
            <p:txBody>
              <a:bodyPr wrap="none" lIns="101600" tIns="50800" rIns="101600" bIns="50800">
                <a:spAutoFit/>
              </a:bodyPr>
              <a:lstStyle/>
              <a:p>
                <a:pPr defTabSz="1014413"/>
                <a:r>
                  <a:rPr lang="en-US" altLang="ko-KR" sz="1600" b="1">
                    <a:solidFill>
                      <a:srgbClr val="FF3300"/>
                    </a:solidFill>
                    <a:ea typeface="굴림" charset="-127"/>
                  </a:rPr>
                  <a:t>End-user </a:t>
                </a:r>
              </a:p>
            </p:txBody>
          </p:sp>
          <p:sp>
            <p:nvSpPr>
              <p:cNvPr id="407640" name="Rectangle 88"/>
              <p:cNvSpPr>
                <a:spLocks noChangeArrowheads="1"/>
              </p:cNvSpPr>
              <p:nvPr/>
            </p:nvSpPr>
            <p:spPr bwMode="auto">
              <a:xfrm>
                <a:off x="1056" y="894"/>
                <a:ext cx="925" cy="218"/>
              </a:xfrm>
              <a:prstGeom prst="rect">
                <a:avLst/>
              </a:prstGeom>
              <a:noFill/>
              <a:ln w="9525">
                <a:noFill/>
                <a:miter lim="800000"/>
                <a:headEnd/>
                <a:tailEnd/>
              </a:ln>
              <a:effectLst/>
            </p:spPr>
            <p:txBody>
              <a:bodyPr wrap="none" lIns="101600" tIns="50800" rIns="101600" bIns="50800">
                <a:spAutoFit/>
              </a:bodyPr>
              <a:lstStyle/>
              <a:p>
                <a:pPr defTabSz="1014413"/>
                <a:r>
                  <a:rPr lang="en-US" altLang="ko-KR" sz="1600" b="1" i="1">
                    <a:solidFill>
                      <a:schemeClr val="bg2"/>
                    </a:solidFill>
                    <a:ea typeface="굴림" charset="-127"/>
                  </a:rPr>
                  <a:t>Functionality</a:t>
                </a:r>
                <a:endParaRPr lang="en-US" altLang="ko-KR" sz="1600" b="1" i="1">
                  <a:ea typeface="굴림" charset="-127"/>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ou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676400" y="3962400"/>
            <a:ext cx="5562600" cy="2514600"/>
            <a:chOff x="1752600" y="3962400"/>
            <a:chExt cx="5562600" cy="2514600"/>
          </a:xfrm>
        </p:grpSpPr>
        <p:sp>
          <p:nvSpPr>
            <p:cNvPr id="409603" name="Rectangle 3"/>
            <p:cNvSpPr>
              <a:spLocks noChangeArrowheads="1"/>
            </p:cNvSpPr>
            <p:nvPr/>
          </p:nvSpPr>
          <p:spPr bwMode="auto">
            <a:xfrm>
              <a:off x="4572000" y="3962400"/>
              <a:ext cx="2743200" cy="1219200"/>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09604" name="Rectangle 4"/>
            <p:cNvSpPr>
              <a:spLocks noChangeArrowheads="1"/>
            </p:cNvSpPr>
            <p:nvPr/>
          </p:nvSpPr>
          <p:spPr bwMode="auto">
            <a:xfrm>
              <a:off x="4572000" y="5257800"/>
              <a:ext cx="2743200" cy="1219200"/>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09605" name="Rectangle 5"/>
            <p:cNvSpPr>
              <a:spLocks noChangeArrowheads="1"/>
            </p:cNvSpPr>
            <p:nvPr/>
          </p:nvSpPr>
          <p:spPr bwMode="auto">
            <a:xfrm>
              <a:off x="1752600" y="3962400"/>
              <a:ext cx="2743200" cy="1219200"/>
            </a:xfrm>
            <a:prstGeom prst="rect">
              <a:avLst/>
            </a:prstGeom>
            <a:solidFill>
              <a:schemeClr val="folHlink"/>
            </a:solidFill>
            <a:ln w="12700">
              <a:solidFill>
                <a:srgbClr val="5F5F5F"/>
              </a:solidFill>
              <a:miter lim="800000"/>
              <a:headEnd/>
              <a:tailEnd/>
            </a:ln>
            <a:effectLst/>
          </p:spPr>
          <p:txBody>
            <a:bodyPr wrap="none" anchor="ctr"/>
            <a:lstStyle/>
            <a:p>
              <a:endParaRPr lang="en-US">
                <a:solidFill>
                  <a:schemeClr val="tx2"/>
                </a:solidFill>
              </a:endParaRPr>
            </a:p>
          </p:txBody>
        </p:sp>
        <p:sp>
          <p:nvSpPr>
            <p:cNvPr id="409606" name="Rectangle 6"/>
            <p:cNvSpPr>
              <a:spLocks noChangeArrowheads="1"/>
            </p:cNvSpPr>
            <p:nvPr/>
          </p:nvSpPr>
          <p:spPr bwMode="auto">
            <a:xfrm>
              <a:off x="1752600" y="5257800"/>
              <a:ext cx="2743200" cy="1219200"/>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09607" name="Rectangle 7"/>
            <p:cNvSpPr>
              <a:spLocks noChangeArrowheads="1"/>
            </p:cNvSpPr>
            <p:nvPr/>
          </p:nvSpPr>
          <p:spPr bwMode="auto">
            <a:xfrm>
              <a:off x="3833813" y="5322888"/>
              <a:ext cx="2268538" cy="328613"/>
            </a:xfrm>
            <a:prstGeom prst="rect">
              <a:avLst/>
            </a:prstGeom>
            <a:noFill/>
            <a:ln w="9525">
              <a:solidFill>
                <a:schemeClr val="tx1"/>
              </a:solidFill>
              <a:miter lim="800000"/>
              <a:headEnd/>
              <a:tailEnd/>
            </a:ln>
            <a:effectLst/>
          </p:spPr>
          <p:txBody>
            <a:bodyPr wrap="none" anchor="ctr"/>
            <a:lstStyle/>
            <a:p>
              <a:endParaRPr lang="en-US">
                <a:solidFill>
                  <a:schemeClr val="tx2"/>
                </a:solidFill>
              </a:endParaRPr>
            </a:p>
          </p:txBody>
        </p:sp>
        <p:sp>
          <p:nvSpPr>
            <p:cNvPr id="409609" name="Oval 9"/>
            <p:cNvSpPr>
              <a:spLocks noChangeArrowheads="1"/>
            </p:cNvSpPr>
            <p:nvPr/>
          </p:nvSpPr>
          <p:spPr bwMode="auto">
            <a:xfrm>
              <a:off x="2286000" y="4114800"/>
              <a:ext cx="4572000" cy="2209800"/>
            </a:xfrm>
            <a:prstGeom prst="ellipse">
              <a:avLst/>
            </a:prstGeom>
            <a:solidFill>
              <a:srgbClr val="FFFF99"/>
            </a:solidFill>
            <a:ln w="12700">
              <a:noFill/>
              <a:round/>
              <a:headEnd type="none" w="sm" len="sm"/>
              <a:tailEnd type="none" w="lg" len="lg"/>
            </a:ln>
            <a:effectLst/>
          </p:spPr>
          <p:txBody>
            <a:bodyPr wrap="none" anchor="ctr"/>
            <a:lstStyle/>
            <a:p>
              <a:endParaRPr lang="en-US"/>
            </a:p>
          </p:txBody>
        </p:sp>
        <p:grpSp>
          <p:nvGrpSpPr>
            <p:cNvPr id="4" name="Group 10"/>
            <p:cNvGrpSpPr>
              <a:grpSpLocks/>
            </p:cNvGrpSpPr>
            <p:nvPr/>
          </p:nvGrpSpPr>
          <p:grpSpPr bwMode="auto">
            <a:xfrm>
              <a:off x="2743200" y="4495800"/>
              <a:ext cx="3386138" cy="1344613"/>
              <a:chOff x="1079" y="2218"/>
              <a:chExt cx="2133" cy="847"/>
            </a:xfrm>
          </p:grpSpPr>
          <p:sp>
            <p:nvSpPr>
              <p:cNvPr id="409611" name="Oval 11"/>
              <p:cNvSpPr>
                <a:spLocks noChangeArrowheads="1"/>
              </p:cNvSpPr>
              <p:nvPr/>
            </p:nvSpPr>
            <p:spPr bwMode="auto">
              <a:xfrm>
                <a:off x="1079" y="2667"/>
                <a:ext cx="398" cy="172"/>
              </a:xfrm>
              <a:prstGeom prst="ellipse">
                <a:avLst/>
              </a:prstGeom>
              <a:noFill/>
              <a:ln w="12700">
                <a:solidFill>
                  <a:schemeClr val="tx1"/>
                </a:solidFill>
                <a:round/>
                <a:headEnd/>
                <a:tailEnd/>
              </a:ln>
              <a:effectLst/>
            </p:spPr>
            <p:txBody>
              <a:bodyPr wrap="none" anchor="ctr"/>
              <a:lstStyle/>
              <a:p>
                <a:endParaRPr lang="en-US">
                  <a:solidFill>
                    <a:schemeClr val="tx2"/>
                  </a:solidFill>
                </a:endParaRPr>
              </a:p>
            </p:txBody>
          </p:sp>
          <p:sp>
            <p:nvSpPr>
              <p:cNvPr id="409612" name="Oval 12"/>
              <p:cNvSpPr>
                <a:spLocks noChangeArrowheads="1"/>
              </p:cNvSpPr>
              <p:nvPr/>
            </p:nvSpPr>
            <p:spPr bwMode="auto">
              <a:xfrm>
                <a:off x="1296" y="2218"/>
                <a:ext cx="397" cy="172"/>
              </a:xfrm>
              <a:prstGeom prst="ellipse">
                <a:avLst/>
              </a:prstGeom>
              <a:noFill/>
              <a:ln w="12700">
                <a:solidFill>
                  <a:schemeClr val="tx1"/>
                </a:solidFill>
                <a:round/>
                <a:headEnd/>
                <a:tailEnd/>
              </a:ln>
              <a:effectLst/>
            </p:spPr>
            <p:txBody>
              <a:bodyPr wrap="none" anchor="ctr"/>
              <a:lstStyle/>
              <a:p>
                <a:endParaRPr lang="en-US">
                  <a:solidFill>
                    <a:schemeClr val="tx2"/>
                  </a:solidFill>
                </a:endParaRPr>
              </a:p>
            </p:txBody>
          </p:sp>
          <p:sp>
            <p:nvSpPr>
              <p:cNvPr id="409613" name="Oval 13"/>
              <p:cNvSpPr>
                <a:spLocks noChangeArrowheads="1"/>
              </p:cNvSpPr>
              <p:nvPr/>
            </p:nvSpPr>
            <p:spPr bwMode="auto">
              <a:xfrm>
                <a:off x="2505" y="2316"/>
                <a:ext cx="398" cy="172"/>
              </a:xfrm>
              <a:prstGeom prst="ellipse">
                <a:avLst/>
              </a:prstGeom>
              <a:noFill/>
              <a:ln w="12700">
                <a:solidFill>
                  <a:schemeClr val="tx1"/>
                </a:solidFill>
                <a:round/>
                <a:headEnd/>
                <a:tailEnd/>
              </a:ln>
              <a:effectLst/>
            </p:spPr>
            <p:txBody>
              <a:bodyPr wrap="none" anchor="ctr"/>
              <a:lstStyle/>
              <a:p>
                <a:endParaRPr lang="en-US">
                  <a:solidFill>
                    <a:schemeClr val="tx2"/>
                  </a:solidFill>
                </a:endParaRPr>
              </a:p>
            </p:txBody>
          </p:sp>
          <p:sp>
            <p:nvSpPr>
              <p:cNvPr id="409614" name="Oval 14"/>
              <p:cNvSpPr>
                <a:spLocks noChangeArrowheads="1"/>
              </p:cNvSpPr>
              <p:nvPr/>
            </p:nvSpPr>
            <p:spPr bwMode="auto">
              <a:xfrm>
                <a:off x="2814" y="2891"/>
                <a:ext cx="398" cy="174"/>
              </a:xfrm>
              <a:prstGeom prst="ellipse">
                <a:avLst/>
              </a:prstGeom>
              <a:noFill/>
              <a:ln w="12700">
                <a:solidFill>
                  <a:schemeClr val="tx1"/>
                </a:solidFill>
                <a:round/>
                <a:headEnd/>
                <a:tailEnd/>
              </a:ln>
              <a:effectLst/>
            </p:spPr>
            <p:txBody>
              <a:bodyPr wrap="none" anchor="ctr"/>
              <a:lstStyle/>
              <a:p>
                <a:endParaRPr lang="en-US">
                  <a:solidFill>
                    <a:schemeClr val="tx2"/>
                  </a:solidFill>
                </a:endParaRPr>
              </a:p>
            </p:txBody>
          </p:sp>
          <p:sp>
            <p:nvSpPr>
              <p:cNvPr id="409615" name="Oval 15"/>
              <p:cNvSpPr>
                <a:spLocks noChangeArrowheads="1"/>
              </p:cNvSpPr>
              <p:nvPr/>
            </p:nvSpPr>
            <p:spPr bwMode="auto">
              <a:xfrm>
                <a:off x="2003" y="2684"/>
                <a:ext cx="88" cy="73"/>
              </a:xfrm>
              <a:prstGeom prst="ellipse">
                <a:avLst/>
              </a:prstGeom>
              <a:noFill/>
              <a:ln w="12700">
                <a:solidFill>
                  <a:schemeClr val="tx1"/>
                </a:solidFill>
                <a:round/>
                <a:headEnd/>
                <a:tailEnd/>
              </a:ln>
              <a:effectLst/>
            </p:spPr>
            <p:txBody>
              <a:bodyPr wrap="none" anchor="ctr"/>
              <a:lstStyle/>
              <a:p>
                <a:endParaRPr lang="en-US">
                  <a:solidFill>
                    <a:schemeClr val="tx2"/>
                  </a:solidFill>
                </a:endParaRPr>
              </a:p>
            </p:txBody>
          </p:sp>
          <p:sp>
            <p:nvSpPr>
              <p:cNvPr id="409616" name="Line 16"/>
              <p:cNvSpPr>
                <a:spLocks noChangeShapeType="1"/>
              </p:cNvSpPr>
              <p:nvPr/>
            </p:nvSpPr>
            <p:spPr bwMode="auto">
              <a:xfrm>
                <a:off x="2045" y="2760"/>
                <a:ext cx="0" cy="78"/>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17" name="Line 17"/>
              <p:cNvSpPr>
                <a:spLocks noChangeShapeType="1"/>
              </p:cNvSpPr>
              <p:nvPr/>
            </p:nvSpPr>
            <p:spPr bwMode="auto">
              <a:xfrm>
                <a:off x="1970" y="2785"/>
                <a:ext cx="156" cy="0"/>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18" name="Freeform 18"/>
              <p:cNvSpPr>
                <a:spLocks/>
              </p:cNvSpPr>
              <p:nvPr/>
            </p:nvSpPr>
            <p:spPr bwMode="auto">
              <a:xfrm>
                <a:off x="1942" y="2838"/>
                <a:ext cx="217" cy="90"/>
              </a:xfrm>
              <a:custGeom>
                <a:avLst/>
                <a:gdLst/>
                <a:ahLst/>
                <a:cxnLst>
                  <a:cxn ang="0">
                    <a:pos x="0" y="114"/>
                  </a:cxn>
                  <a:cxn ang="0">
                    <a:pos x="127" y="0"/>
                  </a:cxn>
                  <a:cxn ang="0">
                    <a:pos x="255" y="114"/>
                  </a:cxn>
                </a:cxnLst>
                <a:rect l="0" t="0" r="r" b="b"/>
                <a:pathLst>
                  <a:path w="256" h="115">
                    <a:moveTo>
                      <a:pt x="0" y="114"/>
                    </a:moveTo>
                    <a:lnTo>
                      <a:pt x="127" y="0"/>
                    </a:lnTo>
                    <a:lnTo>
                      <a:pt x="255" y="114"/>
                    </a:lnTo>
                  </a:path>
                </a:pathLst>
              </a:custGeom>
              <a:noFill/>
              <a:ln w="12700" cap="rnd" cmpd="sng">
                <a:solidFill>
                  <a:schemeClr val="tx1"/>
                </a:solidFill>
                <a:prstDash val="solid"/>
                <a:round/>
                <a:headEnd type="none" w="sm" len="sm"/>
                <a:tailEnd type="none" w="sm" len="sm"/>
              </a:ln>
              <a:effectLst/>
            </p:spPr>
            <p:txBody>
              <a:bodyPr/>
              <a:lstStyle/>
              <a:p>
                <a:endParaRPr lang="en-US">
                  <a:solidFill>
                    <a:schemeClr val="tx2"/>
                  </a:solidFill>
                </a:endParaRPr>
              </a:p>
            </p:txBody>
          </p:sp>
          <p:sp>
            <p:nvSpPr>
              <p:cNvPr id="409619" name="Line 19"/>
              <p:cNvSpPr>
                <a:spLocks noChangeShapeType="1"/>
              </p:cNvSpPr>
              <p:nvPr/>
            </p:nvSpPr>
            <p:spPr bwMode="auto">
              <a:xfrm flipH="1" flipV="1">
                <a:off x="1488" y="2760"/>
                <a:ext cx="215" cy="16"/>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0" name="Line 20"/>
              <p:cNvSpPr>
                <a:spLocks noChangeShapeType="1"/>
              </p:cNvSpPr>
              <p:nvPr/>
            </p:nvSpPr>
            <p:spPr bwMode="auto">
              <a:xfrm flipV="1">
                <a:off x="1482" y="2741"/>
                <a:ext cx="68" cy="19"/>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1" name="Line 21"/>
              <p:cNvSpPr>
                <a:spLocks noChangeShapeType="1"/>
              </p:cNvSpPr>
              <p:nvPr/>
            </p:nvSpPr>
            <p:spPr bwMode="auto">
              <a:xfrm>
                <a:off x="1482" y="2760"/>
                <a:ext cx="64" cy="28"/>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2" name="Line 22"/>
              <p:cNvSpPr>
                <a:spLocks noChangeShapeType="1"/>
              </p:cNvSpPr>
              <p:nvPr/>
            </p:nvSpPr>
            <p:spPr bwMode="auto">
              <a:xfrm>
                <a:off x="1713" y="2776"/>
                <a:ext cx="217" cy="13"/>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3" name="Line 23"/>
              <p:cNvSpPr>
                <a:spLocks noChangeShapeType="1"/>
              </p:cNvSpPr>
              <p:nvPr/>
            </p:nvSpPr>
            <p:spPr bwMode="auto">
              <a:xfrm flipH="1" flipV="1">
                <a:off x="1595" y="2391"/>
                <a:ext cx="251" cy="234"/>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4" name="Line 24"/>
              <p:cNvSpPr>
                <a:spLocks noChangeShapeType="1"/>
              </p:cNvSpPr>
              <p:nvPr/>
            </p:nvSpPr>
            <p:spPr bwMode="auto">
              <a:xfrm>
                <a:off x="1587" y="2391"/>
                <a:ext cx="64" cy="27"/>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5" name="Line 25"/>
              <p:cNvSpPr>
                <a:spLocks noChangeShapeType="1"/>
              </p:cNvSpPr>
              <p:nvPr/>
            </p:nvSpPr>
            <p:spPr bwMode="auto">
              <a:xfrm>
                <a:off x="1585" y="2391"/>
                <a:ext cx="24" cy="58"/>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6" name="Line 26"/>
              <p:cNvSpPr>
                <a:spLocks noChangeShapeType="1"/>
              </p:cNvSpPr>
              <p:nvPr/>
            </p:nvSpPr>
            <p:spPr bwMode="auto">
              <a:xfrm>
                <a:off x="1849" y="2625"/>
                <a:ext cx="77" cy="73"/>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7" name="Line 27"/>
              <p:cNvSpPr>
                <a:spLocks noChangeShapeType="1"/>
              </p:cNvSpPr>
              <p:nvPr/>
            </p:nvSpPr>
            <p:spPr bwMode="auto">
              <a:xfrm flipV="1">
                <a:off x="2259" y="2491"/>
                <a:ext cx="277" cy="181"/>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8" name="Line 28"/>
              <p:cNvSpPr>
                <a:spLocks noChangeShapeType="1"/>
              </p:cNvSpPr>
              <p:nvPr/>
            </p:nvSpPr>
            <p:spPr bwMode="auto">
              <a:xfrm flipH="1">
                <a:off x="2501" y="2491"/>
                <a:ext cx="35" cy="53"/>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29" name="Line 29"/>
              <p:cNvSpPr>
                <a:spLocks noChangeShapeType="1"/>
              </p:cNvSpPr>
              <p:nvPr/>
            </p:nvSpPr>
            <p:spPr bwMode="auto">
              <a:xfrm flipH="1">
                <a:off x="2468" y="2491"/>
                <a:ext cx="68" cy="16"/>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30" name="Line 30"/>
              <p:cNvSpPr>
                <a:spLocks noChangeShapeType="1"/>
              </p:cNvSpPr>
              <p:nvPr/>
            </p:nvSpPr>
            <p:spPr bwMode="auto">
              <a:xfrm flipH="1">
                <a:off x="2159" y="2672"/>
                <a:ext cx="88" cy="57"/>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31" name="Line 31"/>
              <p:cNvSpPr>
                <a:spLocks noChangeShapeType="1"/>
              </p:cNvSpPr>
              <p:nvPr/>
            </p:nvSpPr>
            <p:spPr bwMode="auto">
              <a:xfrm>
                <a:off x="2484" y="2879"/>
                <a:ext cx="303" cy="55"/>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32" name="Line 32"/>
              <p:cNvSpPr>
                <a:spLocks noChangeShapeType="1"/>
              </p:cNvSpPr>
              <p:nvPr/>
            </p:nvSpPr>
            <p:spPr bwMode="auto">
              <a:xfrm flipH="1" flipV="1">
                <a:off x="2729" y="2898"/>
                <a:ext cx="58" cy="36"/>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33" name="Line 33"/>
              <p:cNvSpPr>
                <a:spLocks noChangeShapeType="1"/>
              </p:cNvSpPr>
              <p:nvPr/>
            </p:nvSpPr>
            <p:spPr bwMode="auto">
              <a:xfrm flipH="1">
                <a:off x="2718" y="2934"/>
                <a:ext cx="69" cy="11"/>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sp>
            <p:nvSpPr>
              <p:cNvPr id="409634" name="Line 34"/>
              <p:cNvSpPr>
                <a:spLocks noChangeShapeType="1"/>
              </p:cNvSpPr>
              <p:nvPr/>
            </p:nvSpPr>
            <p:spPr bwMode="auto">
              <a:xfrm flipH="1" flipV="1">
                <a:off x="2168" y="2820"/>
                <a:ext cx="303" cy="59"/>
              </a:xfrm>
              <a:prstGeom prst="line">
                <a:avLst/>
              </a:prstGeom>
              <a:noFill/>
              <a:ln w="12700">
                <a:solidFill>
                  <a:schemeClr val="tx1"/>
                </a:solidFill>
                <a:round/>
                <a:headEnd type="none" w="sm" len="sm"/>
                <a:tailEnd type="none" w="sm" len="sm"/>
              </a:ln>
              <a:effectLst/>
            </p:spPr>
            <p:txBody>
              <a:bodyPr wrap="none" anchor="ctr"/>
              <a:lstStyle/>
              <a:p>
                <a:endParaRPr lang="en-US">
                  <a:solidFill>
                    <a:schemeClr val="tx2"/>
                  </a:solidFill>
                </a:endParaRPr>
              </a:p>
            </p:txBody>
          </p:sp>
        </p:grpSp>
      </p:grpSp>
      <p:grpSp>
        <p:nvGrpSpPr>
          <p:cNvPr id="5" name="Group 35"/>
          <p:cNvGrpSpPr>
            <a:grpSpLocks/>
          </p:cNvGrpSpPr>
          <p:nvPr/>
        </p:nvGrpSpPr>
        <p:grpSpPr bwMode="auto">
          <a:xfrm>
            <a:off x="7924800" y="914400"/>
            <a:ext cx="901700" cy="596900"/>
            <a:chOff x="4992" y="576"/>
            <a:chExt cx="568" cy="376"/>
          </a:xfrm>
        </p:grpSpPr>
        <p:sp>
          <p:nvSpPr>
            <p:cNvPr id="409636" name="Rectangle 36"/>
            <p:cNvSpPr>
              <a:spLocks noChangeArrowheads="1"/>
            </p:cNvSpPr>
            <p:nvPr/>
          </p:nvSpPr>
          <p:spPr bwMode="auto">
            <a:xfrm>
              <a:off x="4992" y="576"/>
              <a:ext cx="261" cy="14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09637" name="Rectangle 37"/>
            <p:cNvSpPr>
              <a:spLocks noChangeArrowheads="1"/>
            </p:cNvSpPr>
            <p:nvPr/>
          </p:nvSpPr>
          <p:spPr bwMode="auto">
            <a:xfrm>
              <a:off x="5026" y="599"/>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09638" name="Rectangle 38"/>
            <p:cNvSpPr>
              <a:spLocks noChangeArrowheads="1"/>
            </p:cNvSpPr>
            <p:nvPr/>
          </p:nvSpPr>
          <p:spPr bwMode="auto">
            <a:xfrm>
              <a:off x="5299" y="576"/>
              <a:ext cx="261" cy="139"/>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09639" name="Rectangle 39"/>
            <p:cNvSpPr>
              <a:spLocks noChangeArrowheads="1"/>
            </p:cNvSpPr>
            <p:nvPr/>
          </p:nvSpPr>
          <p:spPr bwMode="auto">
            <a:xfrm>
              <a:off x="5452" y="594"/>
              <a:ext cx="75" cy="134"/>
            </a:xfrm>
            <a:prstGeom prst="rect">
              <a:avLst/>
            </a:prstGeom>
            <a:noFill/>
            <a:ln w="9525">
              <a:noFill/>
              <a:miter lim="800000"/>
              <a:headEnd/>
              <a:tailEnd/>
            </a:ln>
            <a:effectLst/>
          </p:spPr>
          <p:txBody>
            <a:bodyPr wrap="none" lIns="0" tIns="0" rIns="0" bIns="0">
              <a:spAutoFit/>
            </a:bodyPr>
            <a:lstStyle/>
            <a:p>
              <a:pPr defTabSz="585788"/>
              <a:r>
                <a:rPr lang="en-US" sz="1400" b="1"/>
                <a:t>P</a:t>
              </a:r>
            </a:p>
          </p:txBody>
        </p:sp>
        <p:sp>
          <p:nvSpPr>
            <p:cNvPr id="409640" name="Rectangle 40"/>
            <p:cNvSpPr>
              <a:spLocks noChangeArrowheads="1"/>
            </p:cNvSpPr>
            <p:nvPr/>
          </p:nvSpPr>
          <p:spPr bwMode="auto">
            <a:xfrm>
              <a:off x="4992"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09641" name="Rectangle 41"/>
            <p:cNvSpPr>
              <a:spLocks noChangeArrowheads="1"/>
            </p:cNvSpPr>
            <p:nvPr/>
          </p:nvSpPr>
          <p:spPr bwMode="auto">
            <a:xfrm>
              <a:off x="5045" y="764"/>
              <a:ext cx="3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I</a:t>
              </a:r>
            </a:p>
          </p:txBody>
        </p:sp>
        <p:sp>
          <p:nvSpPr>
            <p:cNvPr id="409642" name="Rectangle 42"/>
            <p:cNvSpPr>
              <a:spLocks noChangeArrowheads="1"/>
            </p:cNvSpPr>
            <p:nvPr/>
          </p:nvSpPr>
          <p:spPr bwMode="auto">
            <a:xfrm>
              <a:off x="5299"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09643" name="Rectangle 43"/>
            <p:cNvSpPr>
              <a:spLocks noChangeArrowheads="1"/>
            </p:cNvSpPr>
            <p:nvPr/>
          </p:nvSpPr>
          <p:spPr bwMode="auto">
            <a:xfrm>
              <a:off x="5449" y="764"/>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6" name="Group 44"/>
            <p:cNvGrpSpPr>
              <a:grpSpLocks/>
            </p:cNvGrpSpPr>
            <p:nvPr/>
          </p:nvGrpSpPr>
          <p:grpSpPr bwMode="auto">
            <a:xfrm>
              <a:off x="5107" y="673"/>
              <a:ext cx="338" cy="174"/>
              <a:chOff x="4858" y="680"/>
              <a:chExt cx="338" cy="174"/>
            </a:xfrm>
          </p:grpSpPr>
          <p:sp>
            <p:nvSpPr>
              <p:cNvPr id="409645" name="Oval 45"/>
              <p:cNvSpPr>
                <a:spLocks noChangeArrowheads="1"/>
              </p:cNvSpPr>
              <p:nvPr/>
            </p:nvSpPr>
            <p:spPr bwMode="auto">
              <a:xfrm>
                <a:off x="4858" y="686"/>
                <a:ext cx="338" cy="162"/>
              </a:xfrm>
              <a:prstGeom prst="ellipse">
                <a:avLst/>
              </a:prstGeom>
              <a:solidFill>
                <a:schemeClr val="bg2"/>
              </a:solidFill>
              <a:ln w="12700">
                <a:solidFill>
                  <a:srgbClr val="000000"/>
                </a:solidFill>
                <a:round/>
                <a:headEnd/>
                <a:tailEnd/>
              </a:ln>
              <a:effectLst/>
            </p:spPr>
            <p:txBody>
              <a:bodyPr wrap="none" anchor="ctr"/>
              <a:lstStyle/>
              <a:p>
                <a:endParaRPr lang="en-US"/>
              </a:p>
            </p:txBody>
          </p:sp>
          <p:sp>
            <p:nvSpPr>
              <p:cNvPr id="409646" name="Rectangle 46"/>
              <p:cNvSpPr>
                <a:spLocks noChangeArrowheads="1"/>
              </p:cNvSpPr>
              <p:nvPr/>
            </p:nvSpPr>
            <p:spPr bwMode="auto">
              <a:xfrm>
                <a:off x="4987" y="680"/>
                <a:ext cx="81" cy="174"/>
              </a:xfrm>
              <a:prstGeom prst="rect">
                <a:avLst/>
              </a:prstGeom>
              <a:solidFill>
                <a:schemeClr val="bg2"/>
              </a:solid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
        <p:nvSpPr>
          <p:cNvPr id="409647" name="Rectangle 47"/>
          <p:cNvSpPr>
            <a:spLocks noChangeArrowheads="1"/>
          </p:cNvSpPr>
          <p:nvPr/>
        </p:nvSpPr>
        <p:spPr bwMode="auto">
          <a:xfrm>
            <a:off x="7239000" y="3886200"/>
            <a:ext cx="1752600" cy="701675"/>
          </a:xfrm>
          <a:prstGeom prst="rect">
            <a:avLst/>
          </a:prstGeom>
          <a:noFill/>
          <a:ln w="12700">
            <a:noFill/>
            <a:miter lim="800000"/>
            <a:headEnd type="none" w="sm" len="sm"/>
            <a:tailEnd type="none" w="lg" len="lg"/>
          </a:ln>
          <a:effectLst/>
        </p:spPr>
        <p:txBody>
          <a:bodyPr>
            <a:spAutoFit/>
          </a:bodyPr>
          <a:lstStyle/>
          <a:p>
            <a:pPr>
              <a:buFontTx/>
              <a:buChar char="•"/>
            </a:pPr>
            <a:r>
              <a:rPr lang="en-US" sz="2000" b="1"/>
              <a:t>Actors</a:t>
            </a:r>
          </a:p>
          <a:p>
            <a:pPr>
              <a:buFontTx/>
              <a:buChar char="•"/>
            </a:pPr>
            <a:r>
              <a:rPr lang="en-US" sz="2000" b="1"/>
              <a:t>Use Cases</a:t>
            </a:r>
          </a:p>
        </p:txBody>
      </p:sp>
      <p:sp>
        <p:nvSpPr>
          <p:cNvPr id="409648" name="Rectangle 48"/>
          <p:cNvSpPr>
            <a:spLocks noGrp="1" noChangeArrowheads="1"/>
          </p:cNvSpPr>
          <p:nvPr>
            <p:ph type="title"/>
          </p:nvPr>
        </p:nvSpPr>
        <p:spPr/>
        <p:txBody>
          <a:bodyPr/>
          <a:lstStyle/>
          <a:p>
            <a:r>
              <a:rPr lang="en-US"/>
              <a:t>Use Case View</a:t>
            </a:r>
          </a:p>
        </p:txBody>
      </p:sp>
      <p:sp>
        <p:nvSpPr>
          <p:cNvPr id="409649" name="Rectangle 49"/>
          <p:cNvSpPr>
            <a:spLocks noGrp="1" noChangeArrowheads="1"/>
          </p:cNvSpPr>
          <p:nvPr>
            <p:ph type="body" idx="1"/>
          </p:nvPr>
        </p:nvSpPr>
        <p:spPr>
          <a:xfrm>
            <a:off x="762000" y="1828800"/>
            <a:ext cx="7162800" cy="1981200"/>
          </a:xfrm>
        </p:spPr>
        <p:txBody>
          <a:bodyPr/>
          <a:lstStyle/>
          <a:p>
            <a:r>
              <a:rPr lang="en-US" dirty="0" smtClean="0"/>
              <a:t>Architecturally </a:t>
            </a:r>
            <a:r>
              <a:rPr lang="en-US" dirty="0"/>
              <a:t>significant subset of the use-case </a:t>
            </a:r>
            <a:r>
              <a:rPr lang="en-US" dirty="0" smtClean="0"/>
              <a:t>model</a:t>
            </a:r>
            <a:endParaRPr lang="en-US" dirty="0"/>
          </a:p>
          <a:p>
            <a:r>
              <a:rPr lang="en-US" dirty="0"/>
              <a:t>Concerns: functionality, critical functions, performance</a:t>
            </a:r>
          </a:p>
          <a:p>
            <a:r>
              <a:rPr lang="en-US" dirty="0" smtClean="0"/>
              <a:t>Represented </a:t>
            </a:r>
            <a:r>
              <a:rPr lang="en-US" dirty="0"/>
              <a:t>on Use Case Diagrams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3000" y="1905000"/>
            <a:ext cx="4832350" cy="417512"/>
            <a:chOff x="599" y="839"/>
            <a:chExt cx="3044" cy="263"/>
          </a:xfrm>
        </p:grpSpPr>
        <p:sp>
          <p:nvSpPr>
            <p:cNvPr id="411651" name="Rectangle 3"/>
            <p:cNvSpPr>
              <a:spLocks noChangeArrowheads="1"/>
            </p:cNvSpPr>
            <p:nvPr/>
          </p:nvSpPr>
          <p:spPr bwMode="auto">
            <a:xfrm>
              <a:off x="2637" y="839"/>
              <a:ext cx="1006" cy="250"/>
            </a:xfrm>
            <a:prstGeom prst="rect">
              <a:avLst/>
            </a:prstGeom>
            <a:noFill/>
            <a:ln w="9525">
              <a:noFill/>
              <a:miter lim="800000"/>
              <a:headEnd/>
              <a:tailEnd/>
            </a:ln>
            <a:effectLst/>
          </p:spPr>
          <p:txBody>
            <a:bodyPr wrap="none" lIns="92075" tIns="46038" rIns="92075" bIns="46038">
              <a:spAutoFit/>
            </a:bodyPr>
            <a:lstStyle/>
            <a:p>
              <a:r>
                <a:rPr lang="en-US" altLang="ko-KR" sz="2000" b="1">
                  <a:solidFill>
                    <a:schemeClr val="tx2"/>
                  </a:solidFill>
                  <a:ea typeface="굴림" charset="-127"/>
                </a:rPr>
                <a:t>Connectors</a:t>
              </a:r>
              <a:endParaRPr lang="en-US" altLang="ko-KR" sz="2000" b="1">
                <a:solidFill>
                  <a:srgbClr val="000000"/>
                </a:solidFill>
                <a:ea typeface="굴림" charset="-127"/>
              </a:endParaRPr>
            </a:p>
          </p:txBody>
        </p:sp>
        <p:sp>
          <p:nvSpPr>
            <p:cNvPr id="411652" name="Rectangle 4"/>
            <p:cNvSpPr>
              <a:spLocks noChangeArrowheads="1"/>
            </p:cNvSpPr>
            <p:nvPr/>
          </p:nvSpPr>
          <p:spPr bwMode="auto">
            <a:xfrm>
              <a:off x="599" y="852"/>
              <a:ext cx="1095" cy="250"/>
            </a:xfrm>
            <a:prstGeom prst="rect">
              <a:avLst/>
            </a:prstGeom>
            <a:noFill/>
            <a:ln w="9525">
              <a:noFill/>
              <a:miter lim="800000"/>
              <a:headEnd/>
              <a:tailEnd/>
            </a:ln>
            <a:effectLst/>
          </p:spPr>
          <p:txBody>
            <a:bodyPr wrap="none" lIns="92075" tIns="46038" rIns="92075" bIns="46038">
              <a:spAutoFit/>
            </a:bodyPr>
            <a:lstStyle/>
            <a:p>
              <a:r>
                <a:rPr lang="en-US" altLang="ko-KR" sz="2000" b="1" dirty="0">
                  <a:solidFill>
                    <a:schemeClr val="tx2"/>
                  </a:solidFill>
                  <a:ea typeface="굴림" charset="-127"/>
                </a:rPr>
                <a:t>Components</a:t>
              </a:r>
              <a:endParaRPr lang="en-US" altLang="ko-KR" sz="2000" b="1" dirty="0">
                <a:solidFill>
                  <a:srgbClr val="000000"/>
                </a:solidFill>
                <a:ea typeface="굴림" charset="-127"/>
              </a:endParaRPr>
            </a:p>
          </p:txBody>
        </p:sp>
      </p:grpSp>
      <p:sp>
        <p:nvSpPr>
          <p:cNvPr id="411653" name="Oval 5"/>
          <p:cNvSpPr>
            <a:spLocks noChangeArrowheads="1"/>
          </p:cNvSpPr>
          <p:nvPr/>
        </p:nvSpPr>
        <p:spPr bwMode="auto">
          <a:xfrm>
            <a:off x="990600" y="3429000"/>
            <a:ext cx="1219200" cy="381000"/>
          </a:xfrm>
          <a:prstGeom prst="ellipse">
            <a:avLst/>
          </a:prstGeom>
          <a:noFill/>
          <a:ln w="38100">
            <a:solidFill>
              <a:schemeClr val="tx1"/>
            </a:solidFill>
            <a:round/>
            <a:headEnd/>
            <a:tailEnd/>
          </a:ln>
          <a:effectLst/>
        </p:spPr>
        <p:txBody>
          <a:bodyPr wrap="none" anchor="ctr"/>
          <a:lstStyle/>
          <a:p>
            <a:endParaRPr lang="en-US"/>
          </a:p>
        </p:txBody>
      </p:sp>
      <p:grpSp>
        <p:nvGrpSpPr>
          <p:cNvPr id="3" name="Group 6"/>
          <p:cNvGrpSpPr>
            <a:grpSpLocks/>
          </p:cNvGrpSpPr>
          <p:nvPr/>
        </p:nvGrpSpPr>
        <p:grpSpPr bwMode="auto">
          <a:xfrm>
            <a:off x="1219200" y="2514600"/>
            <a:ext cx="685800" cy="609600"/>
            <a:chOff x="816" y="1200"/>
            <a:chExt cx="576" cy="576"/>
          </a:xfrm>
        </p:grpSpPr>
        <p:sp>
          <p:nvSpPr>
            <p:cNvPr id="411655" name="Oval 7"/>
            <p:cNvSpPr>
              <a:spLocks noChangeArrowheads="1"/>
            </p:cNvSpPr>
            <p:nvPr/>
          </p:nvSpPr>
          <p:spPr bwMode="auto">
            <a:xfrm>
              <a:off x="976" y="1200"/>
              <a:ext cx="235" cy="173"/>
            </a:xfrm>
            <a:prstGeom prst="ellipse">
              <a:avLst/>
            </a:prstGeom>
            <a:noFill/>
            <a:ln w="38100">
              <a:solidFill>
                <a:schemeClr val="tx1"/>
              </a:solidFill>
              <a:round/>
              <a:headEnd/>
              <a:tailEnd/>
            </a:ln>
            <a:effectLst/>
          </p:spPr>
          <p:txBody>
            <a:bodyPr wrap="none" anchor="ctr"/>
            <a:lstStyle/>
            <a:p>
              <a:endParaRPr lang="en-US"/>
            </a:p>
          </p:txBody>
        </p:sp>
        <p:sp>
          <p:nvSpPr>
            <p:cNvPr id="411656" name="Line 8"/>
            <p:cNvSpPr>
              <a:spLocks noChangeShapeType="1"/>
            </p:cNvSpPr>
            <p:nvPr/>
          </p:nvSpPr>
          <p:spPr bwMode="auto">
            <a:xfrm>
              <a:off x="1089" y="1381"/>
              <a:ext cx="0" cy="184"/>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411657" name="Line 9"/>
            <p:cNvSpPr>
              <a:spLocks noChangeShapeType="1"/>
            </p:cNvSpPr>
            <p:nvPr/>
          </p:nvSpPr>
          <p:spPr bwMode="auto">
            <a:xfrm>
              <a:off x="893" y="1438"/>
              <a:ext cx="413" cy="0"/>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411658" name="Freeform 10"/>
            <p:cNvSpPr>
              <a:spLocks/>
            </p:cNvSpPr>
            <p:nvPr/>
          </p:nvSpPr>
          <p:spPr bwMode="auto">
            <a:xfrm>
              <a:off x="816" y="1565"/>
              <a:ext cx="576" cy="211"/>
            </a:xfrm>
            <a:custGeom>
              <a:avLst/>
              <a:gdLst/>
              <a:ahLst/>
              <a:cxnLst>
                <a:cxn ang="0">
                  <a:pos x="0" y="114"/>
                </a:cxn>
                <a:cxn ang="0">
                  <a:pos x="126" y="0"/>
                </a:cxn>
                <a:cxn ang="0">
                  <a:pos x="254" y="114"/>
                </a:cxn>
              </a:cxnLst>
              <a:rect l="0" t="0" r="r" b="b"/>
              <a:pathLst>
                <a:path w="255" h="115">
                  <a:moveTo>
                    <a:pt x="0" y="114"/>
                  </a:moveTo>
                  <a:lnTo>
                    <a:pt x="126" y="0"/>
                  </a:lnTo>
                  <a:lnTo>
                    <a:pt x="254" y="114"/>
                  </a:lnTo>
                </a:path>
              </a:pathLst>
            </a:custGeom>
            <a:noFill/>
            <a:ln w="38100" cap="rnd" cmpd="sng">
              <a:solidFill>
                <a:schemeClr val="tx1"/>
              </a:solidFill>
              <a:prstDash val="solid"/>
              <a:round/>
              <a:headEnd type="none" w="sm" len="sm"/>
              <a:tailEnd type="none" w="sm" len="sm"/>
            </a:ln>
            <a:effectLst/>
          </p:spPr>
          <p:txBody>
            <a:bodyPr/>
            <a:lstStyle/>
            <a:p>
              <a:endParaRPr lang="en-US"/>
            </a:p>
          </p:txBody>
        </p:sp>
      </p:grpSp>
      <p:grpSp>
        <p:nvGrpSpPr>
          <p:cNvPr id="4" name="Group 11"/>
          <p:cNvGrpSpPr>
            <a:grpSpLocks/>
          </p:cNvGrpSpPr>
          <p:nvPr/>
        </p:nvGrpSpPr>
        <p:grpSpPr bwMode="auto">
          <a:xfrm>
            <a:off x="1066800" y="4114800"/>
            <a:ext cx="1219200" cy="685800"/>
            <a:chOff x="4000" y="881"/>
            <a:chExt cx="1125" cy="665"/>
          </a:xfrm>
        </p:grpSpPr>
        <p:sp>
          <p:nvSpPr>
            <p:cNvPr id="411660" name="Rectangle 12"/>
            <p:cNvSpPr>
              <a:spLocks noChangeArrowheads="1"/>
            </p:cNvSpPr>
            <p:nvPr/>
          </p:nvSpPr>
          <p:spPr bwMode="auto">
            <a:xfrm>
              <a:off x="4000" y="1035"/>
              <a:ext cx="1125" cy="511"/>
            </a:xfrm>
            <a:prstGeom prst="rect">
              <a:avLst/>
            </a:prstGeom>
            <a:noFill/>
            <a:ln w="38100">
              <a:solidFill>
                <a:schemeClr val="tx1"/>
              </a:solidFill>
              <a:miter lim="800000"/>
              <a:headEnd/>
              <a:tailEnd/>
            </a:ln>
          </p:spPr>
          <p:txBody>
            <a:bodyPr/>
            <a:lstStyle/>
            <a:p>
              <a:endParaRPr lang="en-US"/>
            </a:p>
          </p:txBody>
        </p:sp>
        <p:sp>
          <p:nvSpPr>
            <p:cNvPr id="411661" name="Rectangle 13"/>
            <p:cNvSpPr>
              <a:spLocks noChangeArrowheads="1"/>
            </p:cNvSpPr>
            <p:nvPr/>
          </p:nvSpPr>
          <p:spPr bwMode="auto">
            <a:xfrm>
              <a:off x="4000" y="881"/>
              <a:ext cx="451" cy="154"/>
            </a:xfrm>
            <a:prstGeom prst="rect">
              <a:avLst/>
            </a:prstGeom>
            <a:noFill/>
            <a:ln w="38100">
              <a:solidFill>
                <a:schemeClr val="tx1"/>
              </a:solidFill>
              <a:miter lim="800000"/>
              <a:headEnd/>
              <a:tailEnd/>
            </a:ln>
          </p:spPr>
          <p:txBody>
            <a:bodyPr/>
            <a:lstStyle/>
            <a:p>
              <a:endParaRPr lang="en-US"/>
            </a:p>
          </p:txBody>
        </p:sp>
      </p:grpSp>
      <p:grpSp>
        <p:nvGrpSpPr>
          <p:cNvPr id="5" name="Group 14"/>
          <p:cNvGrpSpPr>
            <a:grpSpLocks/>
          </p:cNvGrpSpPr>
          <p:nvPr/>
        </p:nvGrpSpPr>
        <p:grpSpPr bwMode="auto">
          <a:xfrm>
            <a:off x="4876800" y="2590800"/>
            <a:ext cx="260350" cy="1158875"/>
            <a:chOff x="3120" y="1248"/>
            <a:chExt cx="164" cy="730"/>
          </a:xfrm>
        </p:grpSpPr>
        <p:sp>
          <p:nvSpPr>
            <p:cNvPr id="411663" name="Line 15"/>
            <p:cNvSpPr>
              <a:spLocks noChangeShapeType="1"/>
            </p:cNvSpPr>
            <p:nvPr/>
          </p:nvSpPr>
          <p:spPr bwMode="auto">
            <a:xfrm flipV="1">
              <a:off x="3142" y="1416"/>
              <a:ext cx="68" cy="562"/>
            </a:xfrm>
            <a:prstGeom prst="line">
              <a:avLst/>
            </a:prstGeom>
            <a:noFill/>
            <a:ln w="38100">
              <a:solidFill>
                <a:schemeClr val="tx1"/>
              </a:solidFill>
              <a:round/>
              <a:headEnd/>
              <a:tailEnd/>
            </a:ln>
          </p:spPr>
          <p:txBody>
            <a:bodyPr/>
            <a:lstStyle/>
            <a:p>
              <a:endParaRPr lang="en-US"/>
            </a:p>
          </p:txBody>
        </p:sp>
        <p:sp>
          <p:nvSpPr>
            <p:cNvPr id="411664" name="Freeform 16"/>
            <p:cNvSpPr>
              <a:spLocks/>
            </p:cNvSpPr>
            <p:nvPr/>
          </p:nvSpPr>
          <p:spPr bwMode="auto">
            <a:xfrm>
              <a:off x="3120" y="1248"/>
              <a:ext cx="164" cy="176"/>
            </a:xfrm>
            <a:custGeom>
              <a:avLst/>
              <a:gdLst/>
              <a:ahLst/>
              <a:cxnLst>
                <a:cxn ang="0">
                  <a:pos x="52" y="0"/>
                </a:cxn>
                <a:cxn ang="0">
                  <a:pos x="84" y="119"/>
                </a:cxn>
                <a:cxn ang="0">
                  <a:pos x="0" y="112"/>
                </a:cxn>
                <a:cxn ang="0">
                  <a:pos x="52" y="0"/>
                </a:cxn>
              </a:cxnLst>
              <a:rect l="0" t="0" r="r" b="b"/>
              <a:pathLst>
                <a:path w="84" h="119">
                  <a:moveTo>
                    <a:pt x="52" y="0"/>
                  </a:moveTo>
                  <a:lnTo>
                    <a:pt x="84" y="119"/>
                  </a:lnTo>
                  <a:lnTo>
                    <a:pt x="0" y="112"/>
                  </a:lnTo>
                  <a:lnTo>
                    <a:pt x="52" y="0"/>
                  </a:lnTo>
                  <a:close/>
                </a:path>
              </a:pathLst>
            </a:custGeom>
            <a:noFill/>
            <a:ln w="38100" cmpd="sng">
              <a:solidFill>
                <a:schemeClr val="tx1"/>
              </a:solidFill>
              <a:prstDash val="solid"/>
              <a:round/>
              <a:headEnd/>
              <a:tailEnd/>
            </a:ln>
          </p:spPr>
          <p:txBody>
            <a:bodyPr/>
            <a:lstStyle/>
            <a:p>
              <a:endParaRPr lang="en-US"/>
            </a:p>
          </p:txBody>
        </p:sp>
      </p:grpSp>
      <p:grpSp>
        <p:nvGrpSpPr>
          <p:cNvPr id="6" name="Group 17"/>
          <p:cNvGrpSpPr>
            <a:grpSpLocks/>
          </p:cNvGrpSpPr>
          <p:nvPr/>
        </p:nvGrpSpPr>
        <p:grpSpPr bwMode="auto">
          <a:xfrm>
            <a:off x="4953000" y="4495800"/>
            <a:ext cx="152400" cy="868363"/>
            <a:chOff x="1628" y="1316"/>
            <a:chExt cx="146" cy="547"/>
          </a:xfrm>
        </p:grpSpPr>
        <p:sp>
          <p:nvSpPr>
            <p:cNvPr id="411666" name="Line 18"/>
            <p:cNvSpPr>
              <a:spLocks noChangeShapeType="1"/>
            </p:cNvSpPr>
            <p:nvPr/>
          </p:nvSpPr>
          <p:spPr bwMode="auto">
            <a:xfrm flipH="1">
              <a:off x="1628" y="1589"/>
              <a:ext cx="73" cy="274"/>
            </a:xfrm>
            <a:prstGeom prst="line">
              <a:avLst/>
            </a:prstGeom>
            <a:noFill/>
            <a:ln w="38100" cap="sq">
              <a:solidFill>
                <a:schemeClr val="tx1"/>
              </a:solidFill>
              <a:miter lim="800000"/>
              <a:headEnd/>
              <a:tailEnd/>
            </a:ln>
          </p:spPr>
          <p:txBody>
            <a:bodyPr/>
            <a:lstStyle/>
            <a:p>
              <a:endParaRPr lang="en-US"/>
            </a:p>
          </p:txBody>
        </p:sp>
        <p:sp>
          <p:nvSpPr>
            <p:cNvPr id="411667" name="Line 19"/>
            <p:cNvSpPr>
              <a:spLocks noChangeShapeType="1"/>
            </p:cNvSpPr>
            <p:nvPr/>
          </p:nvSpPr>
          <p:spPr bwMode="auto">
            <a:xfrm flipV="1">
              <a:off x="1701" y="1316"/>
              <a:ext cx="73" cy="273"/>
            </a:xfrm>
            <a:prstGeom prst="line">
              <a:avLst/>
            </a:prstGeom>
            <a:noFill/>
            <a:ln w="38100" cap="sq">
              <a:solidFill>
                <a:schemeClr val="tx1"/>
              </a:solidFill>
              <a:miter lim="800000"/>
              <a:headEnd/>
              <a:tailEnd/>
            </a:ln>
          </p:spPr>
          <p:txBody>
            <a:bodyPr/>
            <a:lstStyle/>
            <a:p>
              <a:endParaRPr lang="en-US"/>
            </a:p>
          </p:txBody>
        </p:sp>
      </p:grpSp>
      <p:sp>
        <p:nvSpPr>
          <p:cNvPr id="411668" name="Text Box 20" descr="50%"/>
          <p:cNvSpPr txBox="1">
            <a:spLocks noChangeArrowheads="1"/>
          </p:cNvSpPr>
          <p:nvPr/>
        </p:nvSpPr>
        <p:spPr bwMode="auto">
          <a:xfrm>
            <a:off x="2133600" y="2616200"/>
            <a:ext cx="7810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Actor</a:t>
            </a:r>
            <a:endParaRPr lang="en-US" altLang="ko-KR" sz="3600" b="1">
              <a:ea typeface="굴림" charset="-127"/>
            </a:endParaRPr>
          </a:p>
        </p:txBody>
      </p:sp>
      <p:sp>
        <p:nvSpPr>
          <p:cNvPr id="411669" name="Text Box 21" descr="50%"/>
          <p:cNvSpPr txBox="1">
            <a:spLocks noChangeArrowheads="1"/>
          </p:cNvSpPr>
          <p:nvPr/>
        </p:nvSpPr>
        <p:spPr bwMode="auto">
          <a:xfrm>
            <a:off x="2286000" y="3454400"/>
            <a:ext cx="12128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Use Case</a:t>
            </a:r>
            <a:endParaRPr lang="en-US" altLang="ko-KR" sz="3600" b="1">
              <a:ea typeface="굴림" charset="-127"/>
            </a:endParaRPr>
          </a:p>
        </p:txBody>
      </p:sp>
      <p:sp>
        <p:nvSpPr>
          <p:cNvPr id="411670" name="Text Box 22" descr="50%"/>
          <p:cNvSpPr txBox="1">
            <a:spLocks noChangeArrowheads="1"/>
          </p:cNvSpPr>
          <p:nvPr/>
        </p:nvSpPr>
        <p:spPr bwMode="auto">
          <a:xfrm>
            <a:off x="2362200" y="4292600"/>
            <a:ext cx="11112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Package</a:t>
            </a:r>
            <a:endParaRPr lang="en-US" altLang="ko-KR" sz="3600" b="1">
              <a:ea typeface="굴림" charset="-127"/>
            </a:endParaRPr>
          </a:p>
        </p:txBody>
      </p:sp>
      <p:sp>
        <p:nvSpPr>
          <p:cNvPr id="411671" name="Text Box 23" descr="50%"/>
          <p:cNvSpPr txBox="1">
            <a:spLocks noChangeArrowheads="1"/>
          </p:cNvSpPr>
          <p:nvPr/>
        </p:nvSpPr>
        <p:spPr bwMode="auto">
          <a:xfrm>
            <a:off x="5257800" y="2768600"/>
            <a:ext cx="3333750" cy="915988"/>
          </a:xfrm>
          <a:prstGeom prst="rect">
            <a:avLst/>
          </a:prstGeom>
          <a:noFill/>
          <a:ln w="25400">
            <a:noFill/>
            <a:miter lim="800000"/>
            <a:headEnd type="none" w="sm" len="sm"/>
            <a:tailEnd type="none" w="med" len="lg"/>
          </a:ln>
          <a:effectLst/>
        </p:spPr>
        <p:txBody>
          <a:bodyPr wrap="none">
            <a:spAutoFit/>
          </a:bodyPr>
          <a:lstStyle/>
          <a:p>
            <a:r>
              <a:rPr lang="en-US" altLang="ko-KR" sz="1800" b="1" dirty="0">
                <a:ea typeface="굴림" charset="-127"/>
              </a:rPr>
              <a:t>Generalization or Inheritance</a:t>
            </a:r>
          </a:p>
          <a:p>
            <a:r>
              <a:rPr lang="en-US" altLang="ko-KR" sz="1800" b="1" dirty="0">
                <a:ea typeface="굴림" charset="-127"/>
              </a:rPr>
              <a:t>&lt;&lt;uses&gt;&gt; </a:t>
            </a:r>
          </a:p>
          <a:p>
            <a:r>
              <a:rPr lang="en-US" altLang="ko-KR" sz="1800" b="1" dirty="0">
                <a:ea typeface="굴림" charset="-127"/>
              </a:rPr>
              <a:t>&lt;&lt;extends&gt;&gt;</a:t>
            </a:r>
            <a:endParaRPr lang="en-US" altLang="ko-KR" sz="3600" b="1" dirty="0">
              <a:ea typeface="굴림" charset="-127"/>
            </a:endParaRPr>
          </a:p>
        </p:txBody>
      </p:sp>
      <p:sp>
        <p:nvSpPr>
          <p:cNvPr id="411672" name="Text Box 24" descr="50%"/>
          <p:cNvSpPr txBox="1">
            <a:spLocks noChangeArrowheads="1"/>
          </p:cNvSpPr>
          <p:nvPr/>
        </p:nvSpPr>
        <p:spPr bwMode="auto">
          <a:xfrm>
            <a:off x="5257800" y="4749800"/>
            <a:ext cx="18224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Communicates</a:t>
            </a:r>
            <a:endParaRPr lang="en-US" altLang="ko-KR" sz="3600" b="1">
              <a:ea typeface="굴림" charset="-127"/>
            </a:endParaRPr>
          </a:p>
        </p:txBody>
      </p:sp>
      <p:sp>
        <p:nvSpPr>
          <p:cNvPr id="411673" name="Rectangle 25"/>
          <p:cNvSpPr>
            <a:spLocks noGrp="1" noChangeArrowheads="1"/>
          </p:cNvSpPr>
          <p:nvPr>
            <p:ph type="title"/>
          </p:nvPr>
        </p:nvSpPr>
        <p:spPr/>
        <p:txBody>
          <a:bodyPr/>
          <a:lstStyle/>
          <a:p>
            <a:r>
              <a:rPr lang="en-US" altLang="ko-KR">
                <a:ea typeface="굴림" charset="-127"/>
              </a:rPr>
              <a:t>Use Case View Modeling Elements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70" name="Rectangle 74"/>
          <p:cNvSpPr>
            <a:spLocks noGrp="1" noChangeArrowheads="1"/>
          </p:cNvSpPr>
          <p:nvPr>
            <p:ph type="title"/>
          </p:nvPr>
        </p:nvSpPr>
        <p:spPr>
          <a:xfrm>
            <a:off x="1143000" y="304800"/>
            <a:ext cx="6705600" cy="1295400"/>
          </a:xfrm>
        </p:spPr>
        <p:txBody>
          <a:bodyPr/>
          <a:lstStyle/>
          <a:p>
            <a:r>
              <a:rPr lang="en-US" dirty="0"/>
              <a:t>Use Case Diagram: Course Registration System</a:t>
            </a:r>
          </a:p>
        </p:txBody>
      </p:sp>
      <p:grpSp>
        <p:nvGrpSpPr>
          <p:cNvPr id="2" name="Group 76"/>
          <p:cNvGrpSpPr>
            <a:grpSpLocks/>
          </p:cNvGrpSpPr>
          <p:nvPr/>
        </p:nvGrpSpPr>
        <p:grpSpPr bwMode="auto">
          <a:xfrm>
            <a:off x="1409700" y="3225800"/>
            <a:ext cx="815975" cy="931863"/>
            <a:chOff x="257" y="3128"/>
            <a:chExt cx="514" cy="587"/>
          </a:xfrm>
        </p:grpSpPr>
        <p:sp>
          <p:nvSpPr>
            <p:cNvPr id="413773" name="Oval 77"/>
            <p:cNvSpPr>
              <a:spLocks noChangeArrowheads="1"/>
            </p:cNvSpPr>
            <p:nvPr/>
          </p:nvSpPr>
          <p:spPr bwMode="auto">
            <a:xfrm>
              <a:off x="435" y="3128"/>
              <a:ext cx="134" cy="127"/>
            </a:xfrm>
            <a:prstGeom prst="ellipse">
              <a:avLst/>
            </a:prstGeom>
            <a:noFill/>
            <a:ln w="28575">
              <a:solidFill>
                <a:schemeClr val="tx1"/>
              </a:solidFill>
              <a:round/>
              <a:headEnd/>
              <a:tailEnd/>
            </a:ln>
          </p:spPr>
          <p:txBody>
            <a:bodyPr/>
            <a:lstStyle/>
            <a:p>
              <a:endParaRPr lang="en-US"/>
            </a:p>
          </p:txBody>
        </p:sp>
        <p:sp>
          <p:nvSpPr>
            <p:cNvPr id="413774" name="Line 78"/>
            <p:cNvSpPr>
              <a:spLocks noChangeShapeType="1"/>
            </p:cNvSpPr>
            <p:nvPr/>
          </p:nvSpPr>
          <p:spPr bwMode="auto">
            <a:xfrm>
              <a:off x="498" y="3247"/>
              <a:ext cx="1" cy="110"/>
            </a:xfrm>
            <a:prstGeom prst="line">
              <a:avLst/>
            </a:prstGeom>
            <a:noFill/>
            <a:ln w="28575">
              <a:solidFill>
                <a:schemeClr val="tx1"/>
              </a:solidFill>
              <a:round/>
              <a:headEnd/>
              <a:tailEnd/>
            </a:ln>
          </p:spPr>
          <p:txBody>
            <a:bodyPr/>
            <a:lstStyle/>
            <a:p>
              <a:endParaRPr lang="en-US"/>
            </a:p>
          </p:txBody>
        </p:sp>
        <p:sp>
          <p:nvSpPr>
            <p:cNvPr id="413775" name="Line 79"/>
            <p:cNvSpPr>
              <a:spLocks noChangeShapeType="1"/>
            </p:cNvSpPr>
            <p:nvPr/>
          </p:nvSpPr>
          <p:spPr bwMode="auto">
            <a:xfrm>
              <a:off x="403" y="3278"/>
              <a:ext cx="190" cy="1"/>
            </a:xfrm>
            <a:prstGeom prst="line">
              <a:avLst/>
            </a:prstGeom>
            <a:noFill/>
            <a:ln w="28575">
              <a:solidFill>
                <a:schemeClr val="tx1"/>
              </a:solidFill>
              <a:round/>
              <a:headEnd/>
              <a:tailEnd/>
            </a:ln>
          </p:spPr>
          <p:txBody>
            <a:bodyPr/>
            <a:lstStyle/>
            <a:p>
              <a:endParaRPr lang="en-US"/>
            </a:p>
          </p:txBody>
        </p:sp>
        <p:sp>
          <p:nvSpPr>
            <p:cNvPr id="413776" name="Freeform 80"/>
            <p:cNvSpPr>
              <a:spLocks/>
            </p:cNvSpPr>
            <p:nvPr/>
          </p:nvSpPr>
          <p:spPr bwMode="auto">
            <a:xfrm>
              <a:off x="364" y="3357"/>
              <a:ext cx="268" cy="127"/>
            </a:xfrm>
            <a:custGeom>
              <a:avLst/>
              <a:gdLst/>
              <a:ahLst/>
              <a:cxnLst>
                <a:cxn ang="0">
                  <a:pos x="0" y="16"/>
                </a:cxn>
                <a:cxn ang="0">
                  <a:pos x="17" y="0"/>
                </a:cxn>
                <a:cxn ang="0">
                  <a:pos x="34" y="16"/>
                </a:cxn>
              </a:cxnLst>
              <a:rect l="0" t="0" r="r" b="b"/>
              <a:pathLst>
                <a:path w="34" h="16">
                  <a:moveTo>
                    <a:pt x="0" y="16"/>
                  </a:moveTo>
                  <a:lnTo>
                    <a:pt x="17" y="0"/>
                  </a:lnTo>
                  <a:lnTo>
                    <a:pt x="34" y="16"/>
                  </a:lnTo>
                </a:path>
              </a:pathLst>
            </a:custGeom>
            <a:noFill/>
            <a:ln w="28575" cmpd="sng">
              <a:solidFill>
                <a:schemeClr val="tx1"/>
              </a:solidFill>
              <a:prstDash val="solid"/>
              <a:round/>
              <a:headEnd/>
              <a:tailEnd/>
            </a:ln>
          </p:spPr>
          <p:txBody>
            <a:bodyPr/>
            <a:lstStyle/>
            <a:p>
              <a:endParaRPr lang="en-US"/>
            </a:p>
          </p:txBody>
        </p:sp>
        <p:sp>
          <p:nvSpPr>
            <p:cNvPr id="413777" name="Rectangle 81"/>
            <p:cNvSpPr>
              <a:spLocks noChangeArrowheads="1"/>
            </p:cNvSpPr>
            <p:nvPr/>
          </p:nvSpPr>
          <p:spPr bwMode="auto">
            <a:xfrm>
              <a:off x="257" y="3571"/>
              <a:ext cx="514" cy="144"/>
            </a:xfrm>
            <a:prstGeom prst="rect">
              <a:avLst/>
            </a:prstGeom>
            <a:noFill/>
            <a:ln w="9525">
              <a:noFill/>
              <a:miter lim="800000"/>
              <a:headEnd/>
              <a:tailEnd/>
            </a:ln>
          </p:spPr>
          <p:txBody>
            <a:bodyPr wrap="none" lIns="0" tIns="0" rIns="0" bIns="0">
              <a:spAutoFit/>
            </a:bodyPr>
            <a:lstStyle/>
            <a:p>
              <a:pPr algn="ctr"/>
              <a:r>
                <a:rPr lang="en-US" sz="1500"/>
                <a:t>Professor</a:t>
              </a:r>
            </a:p>
          </p:txBody>
        </p:sp>
      </p:grpSp>
      <p:grpSp>
        <p:nvGrpSpPr>
          <p:cNvPr id="3" name="Group 82"/>
          <p:cNvGrpSpPr>
            <a:grpSpLocks/>
          </p:cNvGrpSpPr>
          <p:nvPr/>
        </p:nvGrpSpPr>
        <p:grpSpPr bwMode="auto">
          <a:xfrm>
            <a:off x="3467100" y="3190875"/>
            <a:ext cx="2087563" cy="628650"/>
            <a:chOff x="1128" y="2922"/>
            <a:chExt cx="1315" cy="396"/>
          </a:xfrm>
        </p:grpSpPr>
        <p:sp>
          <p:nvSpPr>
            <p:cNvPr id="413779" name="Oval 83"/>
            <p:cNvSpPr>
              <a:spLocks noChangeArrowheads="1"/>
            </p:cNvSpPr>
            <p:nvPr/>
          </p:nvSpPr>
          <p:spPr bwMode="auto">
            <a:xfrm>
              <a:off x="1525" y="2922"/>
              <a:ext cx="498" cy="261"/>
            </a:xfrm>
            <a:prstGeom prst="ellipse">
              <a:avLst/>
            </a:prstGeom>
            <a:noFill/>
            <a:ln w="28575">
              <a:solidFill>
                <a:schemeClr val="tx1"/>
              </a:solidFill>
              <a:round/>
              <a:headEnd/>
              <a:tailEnd/>
            </a:ln>
          </p:spPr>
          <p:txBody>
            <a:bodyPr/>
            <a:lstStyle/>
            <a:p>
              <a:endParaRPr lang="en-US"/>
            </a:p>
          </p:txBody>
        </p:sp>
        <p:sp>
          <p:nvSpPr>
            <p:cNvPr id="413780" name="Rectangle 84"/>
            <p:cNvSpPr>
              <a:spLocks noChangeArrowheads="1"/>
            </p:cNvSpPr>
            <p:nvPr/>
          </p:nvSpPr>
          <p:spPr bwMode="auto">
            <a:xfrm>
              <a:off x="1128" y="3174"/>
              <a:ext cx="1315" cy="144"/>
            </a:xfrm>
            <a:prstGeom prst="rect">
              <a:avLst/>
            </a:prstGeom>
            <a:noFill/>
            <a:ln w="9525">
              <a:noFill/>
              <a:miter lim="800000"/>
              <a:headEnd/>
              <a:tailEnd/>
            </a:ln>
          </p:spPr>
          <p:txBody>
            <a:bodyPr wrap="none" lIns="0" tIns="0" rIns="0" bIns="0">
              <a:spAutoFit/>
            </a:bodyPr>
            <a:lstStyle/>
            <a:p>
              <a:pPr algn="ctr"/>
              <a:r>
                <a:rPr lang="en-US" sz="1500"/>
                <a:t>Select Courses to Teach</a:t>
              </a:r>
            </a:p>
          </p:txBody>
        </p:sp>
      </p:grpSp>
      <p:grpSp>
        <p:nvGrpSpPr>
          <p:cNvPr id="4" name="Group 85"/>
          <p:cNvGrpSpPr>
            <a:grpSpLocks/>
          </p:cNvGrpSpPr>
          <p:nvPr/>
        </p:nvGrpSpPr>
        <p:grpSpPr bwMode="auto">
          <a:xfrm>
            <a:off x="1511300" y="2016125"/>
            <a:ext cx="657225" cy="931863"/>
            <a:chOff x="232" y="1814"/>
            <a:chExt cx="414" cy="587"/>
          </a:xfrm>
        </p:grpSpPr>
        <p:sp>
          <p:nvSpPr>
            <p:cNvPr id="413782" name="Oval 86"/>
            <p:cNvSpPr>
              <a:spLocks noChangeArrowheads="1"/>
            </p:cNvSpPr>
            <p:nvPr/>
          </p:nvSpPr>
          <p:spPr bwMode="auto">
            <a:xfrm>
              <a:off x="364" y="1814"/>
              <a:ext cx="134" cy="135"/>
            </a:xfrm>
            <a:prstGeom prst="ellipse">
              <a:avLst/>
            </a:prstGeom>
            <a:noFill/>
            <a:ln w="28575">
              <a:solidFill>
                <a:schemeClr val="tx1"/>
              </a:solidFill>
              <a:round/>
              <a:headEnd/>
              <a:tailEnd/>
            </a:ln>
          </p:spPr>
          <p:txBody>
            <a:bodyPr/>
            <a:lstStyle/>
            <a:p>
              <a:endParaRPr lang="en-US"/>
            </a:p>
          </p:txBody>
        </p:sp>
        <p:sp>
          <p:nvSpPr>
            <p:cNvPr id="413783" name="Line 87"/>
            <p:cNvSpPr>
              <a:spLocks noChangeShapeType="1"/>
            </p:cNvSpPr>
            <p:nvPr/>
          </p:nvSpPr>
          <p:spPr bwMode="auto">
            <a:xfrm>
              <a:off x="427" y="1941"/>
              <a:ext cx="1" cy="111"/>
            </a:xfrm>
            <a:prstGeom prst="line">
              <a:avLst/>
            </a:prstGeom>
            <a:noFill/>
            <a:ln w="28575">
              <a:solidFill>
                <a:schemeClr val="tx1"/>
              </a:solidFill>
              <a:round/>
              <a:headEnd/>
              <a:tailEnd/>
            </a:ln>
          </p:spPr>
          <p:txBody>
            <a:bodyPr/>
            <a:lstStyle/>
            <a:p>
              <a:endParaRPr lang="en-US"/>
            </a:p>
          </p:txBody>
        </p:sp>
        <p:sp>
          <p:nvSpPr>
            <p:cNvPr id="413784" name="Line 88"/>
            <p:cNvSpPr>
              <a:spLocks noChangeShapeType="1"/>
            </p:cNvSpPr>
            <p:nvPr/>
          </p:nvSpPr>
          <p:spPr bwMode="auto">
            <a:xfrm>
              <a:off x="332" y="1972"/>
              <a:ext cx="190" cy="1"/>
            </a:xfrm>
            <a:prstGeom prst="line">
              <a:avLst/>
            </a:prstGeom>
            <a:noFill/>
            <a:ln w="28575">
              <a:solidFill>
                <a:schemeClr val="tx1"/>
              </a:solidFill>
              <a:round/>
              <a:headEnd/>
              <a:tailEnd/>
            </a:ln>
          </p:spPr>
          <p:txBody>
            <a:bodyPr/>
            <a:lstStyle/>
            <a:p>
              <a:endParaRPr lang="en-US"/>
            </a:p>
          </p:txBody>
        </p:sp>
        <p:sp>
          <p:nvSpPr>
            <p:cNvPr id="413785" name="Freeform 89"/>
            <p:cNvSpPr>
              <a:spLocks/>
            </p:cNvSpPr>
            <p:nvPr/>
          </p:nvSpPr>
          <p:spPr bwMode="auto">
            <a:xfrm>
              <a:off x="293" y="2052"/>
              <a:ext cx="268" cy="126"/>
            </a:xfrm>
            <a:custGeom>
              <a:avLst/>
              <a:gdLst/>
              <a:ahLst/>
              <a:cxnLst>
                <a:cxn ang="0">
                  <a:pos x="0" y="16"/>
                </a:cxn>
                <a:cxn ang="0">
                  <a:pos x="17" y="0"/>
                </a:cxn>
                <a:cxn ang="0">
                  <a:pos x="34" y="16"/>
                </a:cxn>
              </a:cxnLst>
              <a:rect l="0" t="0" r="r" b="b"/>
              <a:pathLst>
                <a:path w="34" h="16">
                  <a:moveTo>
                    <a:pt x="0" y="16"/>
                  </a:moveTo>
                  <a:lnTo>
                    <a:pt x="17" y="0"/>
                  </a:lnTo>
                  <a:lnTo>
                    <a:pt x="34" y="16"/>
                  </a:lnTo>
                </a:path>
              </a:pathLst>
            </a:custGeom>
            <a:noFill/>
            <a:ln w="28575" cmpd="sng">
              <a:solidFill>
                <a:schemeClr val="tx1"/>
              </a:solidFill>
              <a:prstDash val="solid"/>
              <a:round/>
              <a:headEnd/>
              <a:tailEnd/>
            </a:ln>
          </p:spPr>
          <p:txBody>
            <a:bodyPr/>
            <a:lstStyle/>
            <a:p>
              <a:endParaRPr lang="en-US"/>
            </a:p>
          </p:txBody>
        </p:sp>
        <p:sp>
          <p:nvSpPr>
            <p:cNvPr id="413786" name="Rectangle 90"/>
            <p:cNvSpPr>
              <a:spLocks noChangeArrowheads="1"/>
            </p:cNvSpPr>
            <p:nvPr/>
          </p:nvSpPr>
          <p:spPr bwMode="auto">
            <a:xfrm>
              <a:off x="232" y="2257"/>
              <a:ext cx="414" cy="144"/>
            </a:xfrm>
            <a:prstGeom prst="rect">
              <a:avLst/>
            </a:prstGeom>
            <a:noFill/>
            <a:ln w="9525">
              <a:noFill/>
              <a:miter lim="800000"/>
              <a:headEnd/>
              <a:tailEnd/>
            </a:ln>
          </p:spPr>
          <p:txBody>
            <a:bodyPr wrap="none" lIns="0" tIns="0" rIns="0" bIns="0">
              <a:spAutoFit/>
            </a:bodyPr>
            <a:lstStyle/>
            <a:p>
              <a:pPr algn="ctr"/>
              <a:r>
                <a:rPr lang="en-US" sz="1500"/>
                <a:t>Student</a:t>
              </a:r>
            </a:p>
          </p:txBody>
        </p:sp>
      </p:grpSp>
      <p:grpSp>
        <p:nvGrpSpPr>
          <p:cNvPr id="5" name="Group 91"/>
          <p:cNvGrpSpPr>
            <a:grpSpLocks/>
          </p:cNvGrpSpPr>
          <p:nvPr/>
        </p:nvGrpSpPr>
        <p:grpSpPr bwMode="auto">
          <a:xfrm>
            <a:off x="6361113" y="2843213"/>
            <a:ext cx="1327150" cy="931862"/>
            <a:chOff x="2679" y="2511"/>
            <a:chExt cx="836" cy="587"/>
          </a:xfrm>
        </p:grpSpPr>
        <p:sp>
          <p:nvSpPr>
            <p:cNvPr id="413788" name="Oval 92"/>
            <p:cNvSpPr>
              <a:spLocks noChangeArrowheads="1"/>
            </p:cNvSpPr>
            <p:nvPr/>
          </p:nvSpPr>
          <p:spPr bwMode="auto">
            <a:xfrm>
              <a:off x="3026" y="2511"/>
              <a:ext cx="134" cy="126"/>
            </a:xfrm>
            <a:prstGeom prst="ellipse">
              <a:avLst/>
            </a:prstGeom>
            <a:noFill/>
            <a:ln w="28575">
              <a:solidFill>
                <a:schemeClr val="tx1"/>
              </a:solidFill>
              <a:round/>
              <a:headEnd/>
              <a:tailEnd/>
            </a:ln>
          </p:spPr>
          <p:txBody>
            <a:bodyPr/>
            <a:lstStyle/>
            <a:p>
              <a:endParaRPr lang="en-US"/>
            </a:p>
          </p:txBody>
        </p:sp>
        <p:sp>
          <p:nvSpPr>
            <p:cNvPr id="413789" name="Line 93"/>
            <p:cNvSpPr>
              <a:spLocks noChangeShapeType="1"/>
            </p:cNvSpPr>
            <p:nvPr/>
          </p:nvSpPr>
          <p:spPr bwMode="auto">
            <a:xfrm>
              <a:off x="3081" y="2629"/>
              <a:ext cx="1" cy="111"/>
            </a:xfrm>
            <a:prstGeom prst="line">
              <a:avLst/>
            </a:prstGeom>
            <a:noFill/>
            <a:ln w="28575">
              <a:solidFill>
                <a:schemeClr val="tx1"/>
              </a:solidFill>
              <a:round/>
              <a:headEnd/>
              <a:tailEnd/>
            </a:ln>
          </p:spPr>
          <p:txBody>
            <a:bodyPr/>
            <a:lstStyle/>
            <a:p>
              <a:endParaRPr lang="en-US"/>
            </a:p>
          </p:txBody>
        </p:sp>
        <p:sp>
          <p:nvSpPr>
            <p:cNvPr id="413790" name="Line 94"/>
            <p:cNvSpPr>
              <a:spLocks noChangeShapeType="1"/>
            </p:cNvSpPr>
            <p:nvPr/>
          </p:nvSpPr>
          <p:spPr bwMode="auto">
            <a:xfrm>
              <a:off x="2986" y="2661"/>
              <a:ext cx="190" cy="1"/>
            </a:xfrm>
            <a:prstGeom prst="line">
              <a:avLst/>
            </a:prstGeom>
            <a:noFill/>
            <a:ln w="28575">
              <a:solidFill>
                <a:schemeClr val="tx1"/>
              </a:solidFill>
              <a:round/>
              <a:headEnd/>
              <a:tailEnd/>
            </a:ln>
          </p:spPr>
          <p:txBody>
            <a:bodyPr/>
            <a:lstStyle/>
            <a:p>
              <a:endParaRPr lang="en-US"/>
            </a:p>
          </p:txBody>
        </p:sp>
        <p:sp>
          <p:nvSpPr>
            <p:cNvPr id="413791" name="Freeform 95"/>
            <p:cNvSpPr>
              <a:spLocks/>
            </p:cNvSpPr>
            <p:nvPr/>
          </p:nvSpPr>
          <p:spPr bwMode="auto">
            <a:xfrm>
              <a:off x="2955" y="2740"/>
              <a:ext cx="260" cy="127"/>
            </a:xfrm>
            <a:custGeom>
              <a:avLst/>
              <a:gdLst/>
              <a:ahLst/>
              <a:cxnLst>
                <a:cxn ang="0">
                  <a:pos x="0" y="16"/>
                </a:cxn>
                <a:cxn ang="0">
                  <a:pos x="16" y="0"/>
                </a:cxn>
                <a:cxn ang="0">
                  <a:pos x="33" y="16"/>
                </a:cxn>
              </a:cxnLst>
              <a:rect l="0" t="0" r="r" b="b"/>
              <a:pathLst>
                <a:path w="33" h="16">
                  <a:moveTo>
                    <a:pt x="0" y="16"/>
                  </a:moveTo>
                  <a:lnTo>
                    <a:pt x="16" y="0"/>
                  </a:lnTo>
                  <a:lnTo>
                    <a:pt x="33" y="16"/>
                  </a:lnTo>
                </a:path>
              </a:pathLst>
            </a:custGeom>
            <a:noFill/>
            <a:ln w="28575" cmpd="sng">
              <a:solidFill>
                <a:schemeClr val="tx1"/>
              </a:solidFill>
              <a:prstDash val="solid"/>
              <a:round/>
              <a:headEnd/>
              <a:tailEnd/>
            </a:ln>
          </p:spPr>
          <p:txBody>
            <a:bodyPr/>
            <a:lstStyle/>
            <a:p>
              <a:endParaRPr lang="en-US"/>
            </a:p>
          </p:txBody>
        </p:sp>
        <p:sp>
          <p:nvSpPr>
            <p:cNvPr id="413792" name="Rectangle 96"/>
            <p:cNvSpPr>
              <a:spLocks noChangeArrowheads="1"/>
            </p:cNvSpPr>
            <p:nvPr/>
          </p:nvSpPr>
          <p:spPr bwMode="auto">
            <a:xfrm>
              <a:off x="2679" y="2954"/>
              <a:ext cx="836" cy="144"/>
            </a:xfrm>
            <a:prstGeom prst="rect">
              <a:avLst/>
            </a:prstGeom>
            <a:noFill/>
            <a:ln w="9525">
              <a:noFill/>
              <a:miter lim="800000"/>
              <a:headEnd/>
              <a:tailEnd/>
            </a:ln>
          </p:spPr>
          <p:txBody>
            <a:bodyPr wrap="none" lIns="0" tIns="0" rIns="0" bIns="0">
              <a:spAutoFit/>
            </a:bodyPr>
            <a:lstStyle/>
            <a:p>
              <a:pPr algn="ctr"/>
              <a:r>
                <a:rPr lang="en-US" sz="1500"/>
                <a:t>Course Catalog</a:t>
              </a:r>
            </a:p>
          </p:txBody>
        </p:sp>
      </p:grpSp>
      <p:grpSp>
        <p:nvGrpSpPr>
          <p:cNvPr id="6" name="Group 97"/>
          <p:cNvGrpSpPr>
            <a:grpSpLocks/>
          </p:cNvGrpSpPr>
          <p:nvPr/>
        </p:nvGrpSpPr>
        <p:grpSpPr bwMode="auto">
          <a:xfrm>
            <a:off x="3622675" y="2049463"/>
            <a:ext cx="1749425" cy="641350"/>
            <a:chOff x="1242" y="2123"/>
            <a:chExt cx="1102" cy="404"/>
          </a:xfrm>
        </p:grpSpPr>
        <p:sp>
          <p:nvSpPr>
            <p:cNvPr id="413794" name="Oval 98"/>
            <p:cNvSpPr>
              <a:spLocks noChangeArrowheads="1"/>
            </p:cNvSpPr>
            <p:nvPr/>
          </p:nvSpPr>
          <p:spPr bwMode="auto">
            <a:xfrm>
              <a:off x="1525" y="2123"/>
              <a:ext cx="498" cy="261"/>
            </a:xfrm>
            <a:prstGeom prst="ellipse">
              <a:avLst/>
            </a:prstGeom>
            <a:noFill/>
            <a:ln w="28575">
              <a:solidFill>
                <a:schemeClr val="tx1"/>
              </a:solidFill>
              <a:round/>
              <a:headEnd/>
              <a:tailEnd/>
            </a:ln>
          </p:spPr>
          <p:txBody>
            <a:bodyPr/>
            <a:lstStyle/>
            <a:p>
              <a:endParaRPr lang="en-US"/>
            </a:p>
          </p:txBody>
        </p:sp>
        <p:sp>
          <p:nvSpPr>
            <p:cNvPr id="413795" name="Rectangle 99"/>
            <p:cNvSpPr>
              <a:spLocks noChangeArrowheads="1"/>
            </p:cNvSpPr>
            <p:nvPr/>
          </p:nvSpPr>
          <p:spPr bwMode="auto">
            <a:xfrm>
              <a:off x="1242" y="2383"/>
              <a:ext cx="1102" cy="144"/>
            </a:xfrm>
            <a:prstGeom prst="rect">
              <a:avLst/>
            </a:prstGeom>
            <a:noFill/>
            <a:ln w="9525">
              <a:noFill/>
              <a:miter lim="800000"/>
              <a:headEnd/>
              <a:tailEnd/>
            </a:ln>
          </p:spPr>
          <p:txBody>
            <a:bodyPr wrap="none" lIns="0" tIns="0" rIns="0" bIns="0">
              <a:spAutoFit/>
            </a:bodyPr>
            <a:lstStyle/>
            <a:p>
              <a:pPr algn="ctr"/>
              <a:r>
                <a:rPr lang="en-US" sz="1500"/>
                <a:t>Register for Courses</a:t>
              </a:r>
            </a:p>
          </p:txBody>
        </p:sp>
      </p:grpSp>
      <p:grpSp>
        <p:nvGrpSpPr>
          <p:cNvPr id="7" name="Group 100"/>
          <p:cNvGrpSpPr>
            <a:grpSpLocks/>
          </p:cNvGrpSpPr>
          <p:nvPr/>
        </p:nvGrpSpPr>
        <p:grpSpPr bwMode="auto">
          <a:xfrm>
            <a:off x="3133725" y="5162550"/>
            <a:ext cx="2438400" cy="685800"/>
            <a:chOff x="3270" y="2044"/>
            <a:chExt cx="1536" cy="432"/>
          </a:xfrm>
        </p:grpSpPr>
        <p:sp>
          <p:nvSpPr>
            <p:cNvPr id="413797" name="Oval 101"/>
            <p:cNvSpPr>
              <a:spLocks noChangeArrowheads="1"/>
            </p:cNvSpPr>
            <p:nvPr/>
          </p:nvSpPr>
          <p:spPr bwMode="auto">
            <a:xfrm>
              <a:off x="3777" y="2044"/>
              <a:ext cx="513" cy="278"/>
            </a:xfrm>
            <a:prstGeom prst="ellipse">
              <a:avLst/>
            </a:prstGeom>
            <a:noFill/>
            <a:ln w="28575">
              <a:solidFill>
                <a:schemeClr val="tx1"/>
              </a:solidFill>
              <a:round/>
              <a:headEnd/>
              <a:tailEnd/>
            </a:ln>
          </p:spPr>
          <p:txBody>
            <a:bodyPr/>
            <a:lstStyle/>
            <a:p>
              <a:endParaRPr lang="en-US"/>
            </a:p>
          </p:txBody>
        </p:sp>
        <p:sp>
          <p:nvSpPr>
            <p:cNvPr id="413798" name="Rectangle 102"/>
            <p:cNvSpPr>
              <a:spLocks noChangeArrowheads="1"/>
            </p:cNvSpPr>
            <p:nvPr/>
          </p:nvSpPr>
          <p:spPr bwMode="auto">
            <a:xfrm>
              <a:off x="3270" y="2332"/>
              <a:ext cx="1536" cy="144"/>
            </a:xfrm>
            <a:prstGeom prst="rect">
              <a:avLst/>
            </a:prstGeom>
            <a:noFill/>
            <a:ln w="9525">
              <a:noFill/>
              <a:miter lim="800000"/>
              <a:headEnd/>
              <a:tailEnd/>
            </a:ln>
          </p:spPr>
          <p:txBody>
            <a:bodyPr wrap="none" lIns="0" tIns="0" rIns="0" bIns="0">
              <a:spAutoFit/>
            </a:bodyPr>
            <a:lstStyle/>
            <a:p>
              <a:pPr algn="ctr"/>
              <a:r>
                <a:rPr lang="en-US" sz="1500"/>
                <a:t>Maintain Student Information</a:t>
              </a:r>
            </a:p>
          </p:txBody>
        </p:sp>
      </p:grpSp>
      <p:grpSp>
        <p:nvGrpSpPr>
          <p:cNvPr id="8" name="Group 103"/>
          <p:cNvGrpSpPr>
            <a:grpSpLocks/>
          </p:cNvGrpSpPr>
          <p:nvPr/>
        </p:nvGrpSpPr>
        <p:grpSpPr bwMode="auto">
          <a:xfrm>
            <a:off x="3121025" y="4438650"/>
            <a:ext cx="2597150" cy="684213"/>
            <a:chOff x="3230" y="1244"/>
            <a:chExt cx="1636" cy="431"/>
          </a:xfrm>
        </p:grpSpPr>
        <p:sp>
          <p:nvSpPr>
            <p:cNvPr id="413800" name="Oval 104"/>
            <p:cNvSpPr>
              <a:spLocks noChangeArrowheads="1"/>
            </p:cNvSpPr>
            <p:nvPr/>
          </p:nvSpPr>
          <p:spPr bwMode="auto">
            <a:xfrm>
              <a:off x="3760" y="1244"/>
              <a:ext cx="521" cy="277"/>
            </a:xfrm>
            <a:prstGeom prst="ellipse">
              <a:avLst/>
            </a:prstGeom>
            <a:noFill/>
            <a:ln w="28575">
              <a:solidFill>
                <a:schemeClr val="tx1"/>
              </a:solidFill>
              <a:round/>
              <a:headEnd/>
              <a:tailEnd/>
            </a:ln>
          </p:spPr>
          <p:txBody>
            <a:bodyPr/>
            <a:lstStyle/>
            <a:p>
              <a:endParaRPr lang="en-US"/>
            </a:p>
          </p:txBody>
        </p:sp>
        <p:sp>
          <p:nvSpPr>
            <p:cNvPr id="413801" name="Rectangle 105"/>
            <p:cNvSpPr>
              <a:spLocks noChangeArrowheads="1"/>
            </p:cNvSpPr>
            <p:nvPr/>
          </p:nvSpPr>
          <p:spPr bwMode="auto">
            <a:xfrm>
              <a:off x="3230" y="1531"/>
              <a:ext cx="1636" cy="144"/>
            </a:xfrm>
            <a:prstGeom prst="rect">
              <a:avLst/>
            </a:prstGeom>
            <a:noFill/>
            <a:ln w="9525">
              <a:noFill/>
              <a:miter lim="800000"/>
              <a:headEnd/>
              <a:tailEnd/>
            </a:ln>
          </p:spPr>
          <p:txBody>
            <a:bodyPr wrap="none" lIns="0" tIns="0" rIns="0" bIns="0">
              <a:spAutoFit/>
            </a:bodyPr>
            <a:lstStyle/>
            <a:p>
              <a:pPr algn="ctr"/>
              <a:r>
                <a:rPr lang="en-US" sz="1500"/>
                <a:t>Maintain Professor Information</a:t>
              </a:r>
            </a:p>
          </p:txBody>
        </p:sp>
      </p:grpSp>
      <p:grpSp>
        <p:nvGrpSpPr>
          <p:cNvPr id="9" name="Group 106"/>
          <p:cNvGrpSpPr>
            <a:grpSpLocks/>
          </p:cNvGrpSpPr>
          <p:nvPr/>
        </p:nvGrpSpPr>
        <p:grpSpPr bwMode="auto">
          <a:xfrm>
            <a:off x="1390650" y="5040313"/>
            <a:ext cx="774700" cy="941387"/>
            <a:chOff x="2356" y="1171"/>
            <a:chExt cx="488" cy="593"/>
          </a:xfrm>
        </p:grpSpPr>
        <p:sp>
          <p:nvSpPr>
            <p:cNvPr id="413803" name="Oval 107"/>
            <p:cNvSpPr>
              <a:spLocks noChangeArrowheads="1"/>
            </p:cNvSpPr>
            <p:nvPr/>
          </p:nvSpPr>
          <p:spPr bwMode="auto">
            <a:xfrm>
              <a:off x="2507" y="1171"/>
              <a:ext cx="138" cy="122"/>
            </a:xfrm>
            <a:prstGeom prst="ellipse">
              <a:avLst/>
            </a:prstGeom>
            <a:noFill/>
            <a:ln w="28575">
              <a:solidFill>
                <a:schemeClr val="tx1"/>
              </a:solidFill>
              <a:round/>
              <a:headEnd/>
              <a:tailEnd/>
            </a:ln>
          </p:spPr>
          <p:txBody>
            <a:bodyPr/>
            <a:lstStyle/>
            <a:p>
              <a:endParaRPr lang="en-US"/>
            </a:p>
          </p:txBody>
        </p:sp>
        <p:sp>
          <p:nvSpPr>
            <p:cNvPr id="413804" name="Line 108"/>
            <p:cNvSpPr>
              <a:spLocks noChangeShapeType="1"/>
            </p:cNvSpPr>
            <p:nvPr/>
          </p:nvSpPr>
          <p:spPr bwMode="auto">
            <a:xfrm>
              <a:off x="2564" y="1293"/>
              <a:ext cx="1" cy="114"/>
            </a:xfrm>
            <a:prstGeom prst="line">
              <a:avLst/>
            </a:prstGeom>
            <a:noFill/>
            <a:ln w="28575">
              <a:solidFill>
                <a:schemeClr val="tx1"/>
              </a:solidFill>
              <a:round/>
              <a:headEnd/>
              <a:tailEnd/>
            </a:ln>
          </p:spPr>
          <p:txBody>
            <a:bodyPr/>
            <a:lstStyle/>
            <a:p>
              <a:endParaRPr lang="en-US"/>
            </a:p>
          </p:txBody>
        </p:sp>
        <p:sp>
          <p:nvSpPr>
            <p:cNvPr id="413805" name="Line 109"/>
            <p:cNvSpPr>
              <a:spLocks noChangeShapeType="1"/>
            </p:cNvSpPr>
            <p:nvPr/>
          </p:nvSpPr>
          <p:spPr bwMode="auto">
            <a:xfrm>
              <a:off x="2466" y="1326"/>
              <a:ext cx="204" cy="1"/>
            </a:xfrm>
            <a:prstGeom prst="line">
              <a:avLst/>
            </a:prstGeom>
            <a:noFill/>
            <a:ln w="28575">
              <a:solidFill>
                <a:schemeClr val="tx1"/>
              </a:solidFill>
              <a:round/>
              <a:headEnd/>
              <a:tailEnd/>
            </a:ln>
          </p:spPr>
          <p:txBody>
            <a:bodyPr/>
            <a:lstStyle/>
            <a:p>
              <a:endParaRPr lang="en-US"/>
            </a:p>
          </p:txBody>
        </p:sp>
        <p:sp>
          <p:nvSpPr>
            <p:cNvPr id="413806" name="Freeform 110"/>
            <p:cNvSpPr>
              <a:spLocks/>
            </p:cNvSpPr>
            <p:nvPr/>
          </p:nvSpPr>
          <p:spPr bwMode="auto">
            <a:xfrm>
              <a:off x="2434" y="1407"/>
              <a:ext cx="268" cy="131"/>
            </a:xfrm>
            <a:custGeom>
              <a:avLst/>
              <a:gdLst/>
              <a:ahLst/>
              <a:cxnLst>
                <a:cxn ang="0">
                  <a:pos x="0" y="16"/>
                </a:cxn>
                <a:cxn ang="0">
                  <a:pos x="16" y="0"/>
                </a:cxn>
                <a:cxn ang="0">
                  <a:pos x="33" y="16"/>
                </a:cxn>
              </a:cxnLst>
              <a:rect l="0" t="0" r="r" b="b"/>
              <a:pathLst>
                <a:path w="33" h="16">
                  <a:moveTo>
                    <a:pt x="0" y="16"/>
                  </a:moveTo>
                  <a:lnTo>
                    <a:pt x="16" y="0"/>
                  </a:lnTo>
                  <a:lnTo>
                    <a:pt x="33" y="16"/>
                  </a:lnTo>
                </a:path>
              </a:pathLst>
            </a:custGeom>
            <a:noFill/>
            <a:ln w="28575" cmpd="sng">
              <a:solidFill>
                <a:schemeClr val="tx1"/>
              </a:solidFill>
              <a:prstDash val="solid"/>
              <a:round/>
              <a:headEnd/>
              <a:tailEnd/>
            </a:ln>
          </p:spPr>
          <p:txBody>
            <a:bodyPr/>
            <a:lstStyle/>
            <a:p>
              <a:endParaRPr lang="en-US"/>
            </a:p>
          </p:txBody>
        </p:sp>
        <p:sp>
          <p:nvSpPr>
            <p:cNvPr id="413807" name="Rectangle 111"/>
            <p:cNvSpPr>
              <a:spLocks noChangeArrowheads="1"/>
            </p:cNvSpPr>
            <p:nvPr/>
          </p:nvSpPr>
          <p:spPr bwMode="auto">
            <a:xfrm>
              <a:off x="2356" y="1620"/>
              <a:ext cx="488" cy="144"/>
            </a:xfrm>
            <a:prstGeom prst="rect">
              <a:avLst/>
            </a:prstGeom>
            <a:noFill/>
            <a:ln w="9525">
              <a:noFill/>
              <a:miter lim="800000"/>
              <a:headEnd/>
              <a:tailEnd/>
            </a:ln>
          </p:spPr>
          <p:txBody>
            <a:bodyPr wrap="none" lIns="0" tIns="0" rIns="0" bIns="0">
              <a:spAutoFit/>
            </a:bodyPr>
            <a:lstStyle/>
            <a:p>
              <a:pPr algn="ctr"/>
              <a:r>
                <a:rPr lang="en-US" sz="1500"/>
                <a:t>Registrar</a:t>
              </a:r>
            </a:p>
          </p:txBody>
        </p:sp>
      </p:grpSp>
      <p:grpSp>
        <p:nvGrpSpPr>
          <p:cNvPr id="10" name="Group 112"/>
          <p:cNvGrpSpPr>
            <a:grpSpLocks/>
          </p:cNvGrpSpPr>
          <p:nvPr/>
        </p:nvGrpSpPr>
        <p:grpSpPr bwMode="auto">
          <a:xfrm>
            <a:off x="6477000" y="5638800"/>
            <a:ext cx="1198562" cy="955675"/>
            <a:chOff x="4947" y="2668"/>
            <a:chExt cx="755" cy="602"/>
          </a:xfrm>
        </p:grpSpPr>
        <p:sp>
          <p:nvSpPr>
            <p:cNvPr id="413809" name="Oval 113"/>
            <p:cNvSpPr>
              <a:spLocks noChangeArrowheads="1"/>
            </p:cNvSpPr>
            <p:nvPr/>
          </p:nvSpPr>
          <p:spPr bwMode="auto">
            <a:xfrm>
              <a:off x="5248" y="2668"/>
              <a:ext cx="138" cy="131"/>
            </a:xfrm>
            <a:prstGeom prst="ellipse">
              <a:avLst/>
            </a:prstGeom>
            <a:noFill/>
            <a:ln w="28575">
              <a:solidFill>
                <a:schemeClr val="tx1"/>
              </a:solidFill>
              <a:round/>
              <a:headEnd/>
              <a:tailEnd/>
            </a:ln>
          </p:spPr>
          <p:txBody>
            <a:bodyPr/>
            <a:lstStyle/>
            <a:p>
              <a:endParaRPr lang="en-US"/>
            </a:p>
          </p:txBody>
        </p:sp>
        <p:sp>
          <p:nvSpPr>
            <p:cNvPr id="413810" name="Line 114"/>
            <p:cNvSpPr>
              <a:spLocks noChangeShapeType="1"/>
            </p:cNvSpPr>
            <p:nvPr/>
          </p:nvSpPr>
          <p:spPr bwMode="auto">
            <a:xfrm>
              <a:off x="5313" y="2791"/>
              <a:ext cx="1" cy="114"/>
            </a:xfrm>
            <a:prstGeom prst="line">
              <a:avLst/>
            </a:prstGeom>
            <a:noFill/>
            <a:ln w="28575">
              <a:solidFill>
                <a:schemeClr val="tx1"/>
              </a:solidFill>
              <a:round/>
              <a:headEnd/>
              <a:tailEnd/>
            </a:ln>
          </p:spPr>
          <p:txBody>
            <a:bodyPr/>
            <a:lstStyle/>
            <a:p>
              <a:endParaRPr lang="en-US"/>
            </a:p>
          </p:txBody>
        </p:sp>
        <p:sp>
          <p:nvSpPr>
            <p:cNvPr id="413811" name="Line 115"/>
            <p:cNvSpPr>
              <a:spLocks noChangeShapeType="1"/>
            </p:cNvSpPr>
            <p:nvPr/>
          </p:nvSpPr>
          <p:spPr bwMode="auto">
            <a:xfrm>
              <a:off x="5215" y="2823"/>
              <a:ext cx="196" cy="1"/>
            </a:xfrm>
            <a:prstGeom prst="line">
              <a:avLst/>
            </a:prstGeom>
            <a:noFill/>
            <a:ln w="28575">
              <a:solidFill>
                <a:schemeClr val="tx1"/>
              </a:solidFill>
              <a:round/>
              <a:headEnd/>
              <a:tailEnd/>
            </a:ln>
          </p:spPr>
          <p:txBody>
            <a:bodyPr/>
            <a:lstStyle/>
            <a:p>
              <a:endParaRPr lang="en-US"/>
            </a:p>
          </p:txBody>
        </p:sp>
        <p:sp>
          <p:nvSpPr>
            <p:cNvPr id="413812" name="Freeform 116"/>
            <p:cNvSpPr>
              <a:spLocks/>
            </p:cNvSpPr>
            <p:nvPr/>
          </p:nvSpPr>
          <p:spPr bwMode="auto">
            <a:xfrm>
              <a:off x="5175" y="2905"/>
              <a:ext cx="268" cy="131"/>
            </a:xfrm>
            <a:custGeom>
              <a:avLst/>
              <a:gdLst/>
              <a:ahLst/>
              <a:cxnLst>
                <a:cxn ang="0">
                  <a:pos x="0" y="16"/>
                </a:cxn>
                <a:cxn ang="0">
                  <a:pos x="17" y="0"/>
                </a:cxn>
                <a:cxn ang="0">
                  <a:pos x="33" y="16"/>
                </a:cxn>
              </a:cxnLst>
              <a:rect l="0" t="0" r="r" b="b"/>
              <a:pathLst>
                <a:path w="33" h="16">
                  <a:moveTo>
                    <a:pt x="0" y="16"/>
                  </a:moveTo>
                  <a:lnTo>
                    <a:pt x="17" y="0"/>
                  </a:lnTo>
                  <a:lnTo>
                    <a:pt x="33" y="16"/>
                  </a:lnTo>
                </a:path>
              </a:pathLst>
            </a:custGeom>
            <a:noFill/>
            <a:ln w="28575" cmpd="sng">
              <a:solidFill>
                <a:schemeClr val="tx1"/>
              </a:solidFill>
              <a:prstDash val="solid"/>
              <a:round/>
              <a:headEnd/>
              <a:tailEnd/>
            </a:ln>
          </p:spPr>
          <p:txBody>
            <a:bodyPr/>
            <a:lstStyle/>
            <a:p>
              <a:endParaRPr lang="en-US"/>
            </a:p>
          </p:txBody>
        </p:sp>
        <p:sp>
          <p:nvSpPr>
            <p:cNvPr id="413813" name="Rectangle 117"/>
            <p:cNvSpPr>
              <a:spLocks noChangeArrowheads="1"/>
            </p:cNvSpPr>
            <p:nvPr/>
          </p:nvSpPr>
          <p:spPr bwMode="auto">
            <a:xfrm>
              <a:off x="4947" y="3126"/>
              <a:ext cx="755" cy="144"/>
            </a:xfrm>
            <a:prstGeom prst="rect">
              <a:avLst/>
            </a:prstGeom>
            <a:noFill/>
            <a:ln w="9525">
              <a:noFill/>
              <a:miter lim="800000"/>
              <a:headEnd/>
              <a:tailEnd/>
            </a:ln>
          </p:spPr>
          <p:txBody>
            <a:bodyPr wrap="none" lIns="0" tIns="0" rIns="0" bIns="0">
              <a:spAutoFit/>
            </a:bodyPr>
            <a:lstStyle/>
            <a:p>
              <a:pPr algn="ctr"/>
              <a:r>
                <a:rPr lang="en-US" sz="1500"/>
                <a:t>Billing System</a:t>
              </a:r>
            </a:p>
          </p:txBody>
        </p:sp>
      </p:grpSp>
      <p:grpSp>
        <p:nvGrpSpPr>
          <p:cNvPr id="11" name="Group 118"/>
          <p:cNvGrpSpPr>
            <a:grpSpLocks/>
          </p:cNvGrpSpPr>
          <p:nvPr/>
        </p:nvGrpSpPr>
        <p:grpSpPr bwMode="auto">
          <a:xfrm>
            <a:off x="3635375" y="5870575"/>
            <a:ext cx="1560513" cy="671513"/>
            <a:chOff x="3562" y="2722"/>
            <a:chExt cx="983" cy="423"/>
          </a:xfrm>
        </p:grpSpPr>
        <p:sp>
          <p:nvSpPr>
            <p:cNvPr id="413815" name="Oval 119"/>
            <p:cNvSpPr>
              <a:spLocks noChangeArrowheads="1"/>
            </p:cNvSpPr>
            <p:nvPr/>
          </p:nvSpPr>
          <p:spPr bwMode="auto">
            <a:xfrm>
              <a:off x="3777" y="2722"/>
              <a:ext cx="513" cy="278"/>
            </a:xfrm>
            <a:prstGeom prst="ellipse">
              <a:avLst/>
            </a:prstGeom>
            <a:noFill/>
            <a:ln w="28575">
              <a:solidFill>
                <a:schemeClr val="tx1"/>
              </a:solidFill>
              <a:round/>
              <a:headEnd/>
              <a:tailEnd/>
            </a:ln>
          </p:spPr>
          <p:txBody>
            <a:bodyPr/>
            <a:lstStyle/>
            <a:p>
              <a:endParaRPr lang="en-US"/>
            </a:p>
          </p:txBody>
        </p:sp>
        <p:sp>
          <p:nvSpPr>
            <p:cNvPr id="413816" name="Rectangle 120"/>
            <p:cNvSpPr>
              <a:spLocks noChangeArrowheads="1"/>
            </p:cNvSpPr>
            <p:nvPr/>
          </p:nvSpPr>
          <p:spPr bwMode="auto">
            <a:xfrm>
              <a:off x="3562" y="3001"/>
              <a:ext cx="983" cy="144"/>
            </a:xfrm>
            <a:prstGeom prst="rect">
              <a:avLst/>
            </a:prstGeom>
            <a:noFill/>
            <a:ln w="9525">
              <a:noFill/>
              <a:miter lim="800000"/>
              <a:headEnd/>
              <a:tailEnd/>
            </a:ln>
          </p:spPr>
          <p:txBody>
            <a:bodyPr wrap="none" lIns="0" tIns="0" rIns="0" bIns="0">
              <a:spAutoFit/>
            </a:bodyPr>
            <a:lstStyle/>
            <a:p>
              <a:pPr algn="ctr"/>
              <a:r>
                <a:rPr lang="en-US" sz="1500"/>
                <a:t>Close Registration</a:t>
              </a:r>
            </a:p>
          </p:txBody>
        </p:sp>
      </p:grpSp>
      <p:sp>
        <p:nvSpPr>
          <p:cNvPr id="413817" name="Line 121"/>
          <p:cNvSpPr>
            <a:spLocks noChangeShapeType="1"/>
          </p:cNvSpPr>
          <p:nvPr/>
        </p:nvSpPr>
        <p:spPr bwMode="auto">
          <a:xfrm flipV="1">
            <a:off x="2171700" y="2286000"/>
            <a:ext cx="1689100" cy="762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18" name="Line 122"/>
          <p:cNvSpPr>
            <a:spLocks noChangeShapeType="1"/>
          </p:cNvSpPr>
          <p:nvPr/>
        </p:nvSpPr>
        <p:spPr bwMode="auto">
          <a:xfrm flipV="1">
            <a:off x="2120900" y="4635500"/>
            <a:ext cx="1689100" cy="3556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19" name="Line 123"/>
          <p:cNvSpPr>
            <a:spLocks noChangeShapeType="1"/>
          </p:cNvSpPr>
          <p:nvPr/>
        </p:nvSpPr>
        <p:spPr bwMode="auto">
          <a:xfrm>
            <a:off x="2159000" y="5257800"/>
            <a:ext cx="1651000" cy="2032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20" name="Line 124"/>
          <p:cNvSpPr>
            <a:spLocks noChangeShapeType="1"/>
          </p:cNvSpPr>
          <p:nvPr/>
        </p:nvSpPr>
        <p:spPr bwMode="auto">
          <a:xfrm flipV="1">
            <a:off x="4991100" y="6019800"/>
            <a:ext cx="1562100" cy="381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21" name="Line 125"/>
          <p:cNvSpPr>
            <a:spLocks noChangeShapeType="1"/>
          </p:cNvSpPr>
          <p:nvPr/>
        </p:nvSpPr>
        <p:spPr bwMode="auto">
          <a:xfrm flipV="1">
            <a:off x="2438400" y="3416300"/>
            <a:ext cx="1574800" cy="254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22" name="Line 126"/>
          <p:cNvSpPr>
            <a:spLocks noChangeShapeType="1"/>
          </p:cNvSpPr>
          <p:nvPr/>
        </p:nvSpPr>
        <p:spPr bwMode="auto">
          <a:xfrm flipV="1">
            <a:off x="5130800" y="3200400"/>
            <a:ext cx="1600200" cy="1778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23" name="Line 127"/>
          <p:cNvSpPr>
            <a:spLocks noChangeShapeType="1"/>
          </p:cNvSpPr>
          <p:nvPr/>
        </p:nvSpPr>
        <p:spPr bwMode="auto">
          <a:xfrm>
            <a:off x="5054600" y="2298700"/>
            <a:ext cx="1714500" cy="7112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24" name="Line 128"/>
          <p:cNvSpPr>
            <a:spLocks noChangeShapeType="1"/>
          </p:cNvSpPr>
          <p:nvPr/>
        </p:nvSpPr>
        <p:spPr bwMode="auto">
          <a:xfrm>
            <a:off x="2146300" y="5638800"/>
            <a:ext cx="1701800" cy="546100"/>
          </a:xfrm>
          <a:prstGeom prst="line">
            <a:avLst/>
          </a:prstGeom>
          <a:noFill/>
          <a:ln w="25400">
            <a:solidFill>
              <a:schemeClr val="tx1"/>
            </a:solidFill>
            <a:round/>
            <a:headEnd type="none" w="sm" len="sm"/>
            <a:tailEnd type="arrow" w="med" len="med"/>
          </a:ln>
          <a:effectLst/>
        </p:spPr>
        <p:txBody>
          <a:bodyPr wrap="none" anchor="ctr"/>
          <a:lstStyle/>
          <a:p>
            <a:endParaRPr lang="en-US"/>
          </a:p>
        </p:txBody>
      </p:sp>
      <p:sp>
        <p:nvSpPr>
          <p:cNvPr id="413825" name="Rectangle 129"/>
          <p:cNvSpPr>
            <a:spLocks noChangeArrowheads="1"/>
          </p:cNvSpPr>
          <p:nvPr/>
        </p:nvSpPr>
        <p:spPr bwMode="auto">
          <a:xfrm>
            <a:off x="2654300" y="1816100"/>
            <a:ext cx="3340100" cy="5041900"/>
          </a:xfrm>
          <a:prstGeom prst="rect">
            <a:avLst/>
          </a:prstGeom>
          <a:noFill/>
          <a:ln w="19050">
            <a:solidFill>
              <a:schemeClr val="tx1"/>
            </a:solidFill>
            <a:miter lim="800000"/>
            <a:headEnd type="none" w="sm" len="sm"/>
            <a:tailEnd type="none" w="lg" len="lg"/>
          </a:ln>
          <a:effectLst/>
        </p:spPr>
        <p:txBody>
          <a:bodyPr wrap="none" anchor="ct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1AC1FFAD-7E1B-4AD0-8A2B-C1B49D960827}" type="slidenum">
              <a:rPr lang="en-US"/>
              <a:pPr/>
              <a:t>4</a:t>
            </a:fld>
            <a:endParaRPr lang="en-US"/>
          </a:p>
        </p:txBody>
      </p:sp>
      <p:sp>
        <p:nvSpPr>
          <p:cNvPr id="214018" name="Rectangle 2"/>
          <p:cNvSpPr>
            <a:spLocks noGrp="1" noChangeArrowheads="1"/>
          </p:cNvSpPr>
          <p:nvPr>
            <p:ph type="title"/>
          </p:nvPr>
        </p:nvSpPr>
        <p:spPr/>
        <p:txBody>
          <a:bodyPr/>
          <a:lstStyle/>
          <a:p>
            <a:r>
              <a:rPr lang="en-US"/>
              <a:t>Architectural Descriptions</a:t>
            </a:r>
          </a:p>
        </p:txBody>
      </p:sp>
      <p:sp>
        <p:nvSpPr>
          <p:cNvPr id="214019" name="Rectangle 3"/>
          <p:cNvSpPr>
            <a:spLocks noGrp="1" noChangeArrowheads="1"/>
          </p:cNvSpPr>
          <p:nvPr>
            <p:ph type="body" idx="1"/>
          </p:nvPr>
        </p:nvSpPr>
        <p:spPr/>
        <p:txBody>
          <a:bodyPr/>
          <a:lstStyle/>
          <a:p>
            <a:pPr>
              <a:lnSpc>
                <a:spcPct val="90000"/>
              </a:lnSpc>
              <a:spcBef>
                <a:spcPts val="600"/>
              </a:spcBef>
            </a:pPr>
            <a:r>
              <a:rPr lang="en-US" sz="2000">
                <a:latin typeface="Palatino" pitchFamily="-128" charset="0"/>
              </a:rPr>
              <a:t>The IEEE Computer Society has proposed </a:t>
            </a:r>
            <a:r>
              <a:rPr lang="en-US" sz="2000">
                <a:latin typeface="Times New Roman" pitchFamily="18" charset="0"/>
              </a:rPr>
              <a:t>IEEE-Std-1471-2000, </a:t>
            </a:r>
            <a:r>
              <a:rPr lang="en-US" sz="2000" i="1">
                <a:latin typeface="Times New Roman" pitchFamily="18" charset="0"/>
              </a:rPr>
              <a:t>Recommended Practice for Architectural Description of Software-Intensive System, </a:t>
            </a:r>
            <a:r>
              <a:rPr lang="en-US" sz="2000">
                <a:latin typeface="Times New Roman" pitchFamily="18" charset="0"/>
              </a:rPr>
              <a:t>[IEE00]</a:t>
            </a:r>
          </a:p>
          <a:p>
            <a:pPr lvl="1">
              <a:lnSpc>
                <a:spcPct val="90000"/>
              </a:lnSpc>
              <a:spcBef>
                <a:spcPts val="600"/>
              </a:spcBef>
            </a:pPr>
            <a:r>
              <a:rPr lang="en-US" sz="1800">
                <a:latin typeface="Times New Roman" pitchFamily="18" charset="0"/>
              </a:rPr>
              <a:t>to establish a conceptual framework and vocabulary for use during the design of software architecture, </a:t>
            </a:r>
          </a:p>
          <a:p>
            <a:pPr lvl="1">
              <a:lnSpc>
                <a:spcPct val="90000"/>
              </a:lnSpc>
              <a:spcBef>
                <a:spcPts val="600"/>
              </a:spcBef>
            </a:pPr>
            <a:r>
              <a:rPr lang="en-US" sz="1800">
                <a:latin typeface="Times New Roman" pitchFamily="18" charset="0"/>
              </a:rPr>
              <a:t>to provide detailed guidelines for representing an architectural description, and </a:t>
            </a:r>
          </a:p>
          <a:p>
            <a:pPr lvl="1">
              <a:lnSpc>
                <a:spcPct val="90000"/>
              </a:lnSpc>
              <a:spcBef>
                <a:spcPts val="600"/>
              </a:spcBef>
            </a:pPr>
            <a:r>
              <a:rPr lang="en-US" sz="1800">
                <a:latin typeface="Times New Roman" pitchFamily="18" charset="0"/>
              </a:rPr>
              <a:t>to encourage sound architectural design practices.</a:t>
            </a:r>
          </a:p>
          <a:p>
            <a:pPr>
              <a:lnSpc>
                <a:spcPct val="90000"/>
              </a:lnSpc>
              <a:spcBef>
                <a:spcPts val="600"/>
              </a:spcBef>
            </a:pPr>
            <a:r>
              <a:rPr lang="en-US" sz="2000">
                <a:latin typeface="Times New Roman" pitchFamily="18" charset="0"/>
              </a:rPr>
              <a:t>The IEEE Standard defines an </a:t>
            </a:r>
            <a:r>
              <a:rPr lang="en-US" sz="2000" i="1">
                <a:latin typeface="Times New Roman" pitchFamily="18" charset="0"/>
              </a:rPr>
              <a:t>architectural description</a:t>
            </a:r>
            <a:r>
              <a:rPr lang="en-US" sz="2000">
                <a:latin typeface="Times New Roman" pitchFamily="18" charset="0"/>
              </a:rPr>
              <a:t> (AD) as a “a collection of products to document an architecture.” </a:t>
            </a:r>
          </a:p>
          <a:p>
            <a:pPr lvl="1">
              <a:lnSpc>
                <a:spcPct val="90000"/>
              </a:lnSpc>
              <a:spcBef>
                <a:spcPts val="600"/>
              </a:spcBef>
            </a:pPr>
            <a:r>
              <a:rPr lang="en-US" sz="1800">
                <a:latin typeface="Times New Roman" pitchFamily="18" charset="0"/>
              </a:rPr>
              <a:t>The description itself is represented using multiple views, where each </a:t>
            </a:r>
            <a:r>
              <a:rPr lang="en-US" sz="1800" i="1">
                <a:latin typeface="Times New Roman" pitchFamily="18" charset="0"/>
              </a:rPr>
              <a:t>view</a:t>
            </a:r>
            <a:r>
              <a:rPr lang="en-US" sz="1800">
                <a:latin typeface="Times New Roman" pitchFamily="18" charset="0"/>
              </a:rPr>
              <a:t> is “a representation of a whole system from the perspective of a related set of [stakeholder] concerns.”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ChangeArrowheads="1"/>
          </p:cNvSpPr>
          <p:nvPr/>
        </p:nvSpPr>
        <p:spPr bwMode="auto">
          <a:xfrm>
            <a:off x="1981200" y="3962400"/>
            <a:ext cx="3383812" cy="2175213"/>
          </a:xfrm>
          <a:prstGeom prst="rect">
            <a:avLst/>
          </a:prstGeom>
          <a:solidFill>
            <a:schemeClr val="accent1"/>
          </a:solidFill>
          <a:ln w="12700">
            <a:solidFill>
              <a:srgbClr val="5F5F5F"/>
            </a:solidFill>
            <a:miter lim="800000"/>
            <a:headEnd/>
            <a:tailEnd/>
          </a:ln>
          <a:effectLst/>
        </p:spPr>
        <p:txBody>
          <a:bodyPr wrap="none" anchor="ctr"/>
          <a:lstStyle/>
          <a:p>
            <a:endParaRPr lang="en-US"/>
          </a:p>
        </p:txBody>
      </p:sp>
      <p:sp>
        <p:nvSpPr>
          <p:cNvPr id="415748" name="Rectangle 4"/>
          <p:cNvSpPr>
            <a:spLocks noChangeArrowheads="1"/>
          </p:cNvSpPr>
          <p:nvPr/>
        </p:nvSpPr>
        <p:spPr bwMode="auto">
          <a:xfrm>
            <a:off x="5416282" y="5676089"/>
            <a:ext cx="1670318" cy="461523"/>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15749" name="Rectangle 5"/>
          <p:cNvSpPr>
            <a:spLocks noChangeArrowheads="1"/>
          </p:cNvSpPr>
          <p:nvPr/>
        </p:nvSpPr>
        <p:spPr bwMode="auto">
          <a:xfrm>
            <a:off x="5416282" y="6169138"/>
            <a:ext cx="1670318" cy="460262"/>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15750" name="Rectangle 6"/>
          <p:cNvSpPr>
            <a:spLocks noChangeArrowheads="1"/>
          </p:cNvSpPr>
          <p:nvPr/>
        </p:nvSpPr>
        <p:spPr bwMode="auto">
          <a:xfrm>
            <a:off x="3697392" y="6169138"/>
            <a:ext cx="1667620" cy="460262"/>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15751" name="Oval 7"/>
          <p:cNvSpPr>
            <a:spLocks noChangeArrowheads="1"/>
          </p:cNvSpPr>
          <p:nvPr/>
        </p:nvSpPr>
        <p:spPr bwMode="auto">
          <a:xfrm>
            <a:off x="4913027" y="6007730"/>
            <a:ext cx="939048" cy="264809"/>
          </a:xfrm>
          <a:prstGeom prst="ellipse">
            <a:avLst/>
          </a:prstGeom>
          <a:solidFill>
            <a:srgbClr val="FFFF99"/>
          </a:solidFill>
          <a:ln w="12700">
            <a:solidFill>
              <a:srgbClr val="5F5F5F"/>
            </a:solidFill>
            <a:round/>
            <a:headEnd/>
            <a:tailEnd/>
          </a:ln>
          <a:effectLst/>
        </p:spPr>
        <p:txBody>
          <a:bodyPr wrap="none" anchor="ctr"/>
          <a:lstStyle/>
          <a:p>
            <a:endParaRPr lang="en-US"/>
          </a:p>
        </p:txBody>
      </p:sp>
      <p:sp>
        <p:nvSpPr>
          <p:cNvPr id="415752" name="Rectangle 8"/>
          <p:cNvSpPr>
            <a:spLocks noChangeArrowheads="1"/>
          </p:cNvSpPr>
          <p:nvPr/>
        </p:nvSpPr>
        <p:spPr bwMode="auto">
          <a:xfrm>
            <a:off x="2678740" y="4547501"/>
            <a:ext cx="360238" cy="213108"/>
          </a:xfrm>
          <a:prstGeom prst="rect">
            <a:avLst/>
          </a:prstGeom>
          <a:noFill/>
          <a:ln w="38100">
            <a:solidFill>
              <a:srgbClr val="000000"/>
            </a:solidFill>
            <a:miter lim="800000"/>
            <a:headEnd/>
            <a:tailEnd/>
          </a:ln>
        </p:spPr>
        <p:txBody>
          <a:bodyPr/>
          <a:lstStyle/>
          <a:p>
            <a:endParaRPr lang="en-US"/>
          </a:p>
        </p:txBody>
      </p:sp>
      <p:sp>
        <p:nvSpPr>
          <p:cNvPr id="415753" name="Line 9"/>
          <p:cNvSpPr>
            <a:spLocks noChangeShapeType="1"/>
          </p:cNvSpPr>
          <p:nvPr/>
        </p:nvSpPr>
        <p:spPr bwMode="auto">
          <a:xfrm>
            <a:off x="2678740" y="4642075"/>
            <a:ext cx="357540" cy="1261"/>
          </a:xfrm>
          <a:prstGeom prst="line">
            <a:avLst/>
          </a:prstGeom>
          <a:noFill/>
          <a:ln w="38100">
            <a:solidFill>
              <a:srgbClr val="000000"/>
            </a:solidFill>
            <a:round/>
            <a:headEnd/>
            <a:tailEnd/>
          </a:ln>
        </p:spPr>
        <p:txBody>
          <a:bodyPr/>
          <a:lstStyle/>
          <a:p>
            <a:endParaRPr lang="en-US"/>
          </a:p>
        </p:txBody>
      </p:sp>
      <p:sp>
        <p:nvSpPr>
          <p:cNvPr id="415754" name="Line 10"/>
          <p:cNvSpPr>
            <a:spLocks noChangeShapeType="1"/>
          </p:cNvSpPr>
          <p:nvPr/>
        </p:nvSpPr>
        <p:spPr bwMode="auto">
          <a:xfrm>
            <a:off x="2678740" y="4702603"/>
            <a:ext cx="357540" cy="1261"/>
          </a:xfrm>
          <a:prstGeom prst="line">
            <a:avLst/>
          </a:prstGeom>
          <a:noFill/>
          <a:ln w="38100">
            <a:solidFill>
              <a:srgbClr val="000000"/>
            </a:solidFill>
            <a:round/>
            <a:headEnd/>
            <a:tailEnd/>
          </a:ln>
        </p:spPr>
        <p:txBody>
          <a:bodyPr/>
          <a:lstStyle/>
          <a:p>
            <a:endParaRPr lang="en-US"/>
          </a:p>
        </p:txBody>
      </p:sp>
      <p:sp>
        <p:nvSpPr>
          <p:cNvPr id="415755" name="Rectangle 11"/>
          <p:cNvSpPr>
            <a:spLocks noChangeArrowheads="1"/>
          </p:cNvSpPr>
          <p:nvPr/>
        </p:nvSpPr>
        <p:spPr bwMode="auto">
          <a:xfrm>
            <a:off x="3157709" y="4547501"/>
            <a:ext cx="360238" cy="213108"/>
          </a:xfrm>
          <a:prstGeom prst="rect">
            <a:avLst/>
          </a:prstGeom>
          <a:noFill/>
          <a:ln w="38100">
            <a:solidFill>
              <a:srgbClr val="000000"/>
            </a:solidFill>
            <a:miter lim="800000"/>
            <a:headEnd/>
            <a:tailEnd/>
          </a:ln>
        </p:spPr>
        <p:txBody>
          <a:bodyPr/>
          <a:lstStyle/>
          <a:p>
            <a:endParaRPr lang="en-US"/>
          </a:p>
        </p:txBody>
      </p:sp>
      <p:sp>
        <p:nvSpPr>
          <p:cNvPr id="415756" name="Line 12"/>
          <p:cNvSpPr>
            <a:spLocks noChangeShapeType="1"/>
          </p:cNvSpPr>
          <p:nvPr/>
        </p:nvSpPr>
        <p:spPr bwMode="auto">
          <a:xfrm>
            <a:off x="3157709" y="4640814"/>
            <a:ext cx="357540" cy="1261"/>
          </a:xfrm>
          <a:prstGeom prst="line">
            <a:avLst/>
          </a:prstGeom>
          <a:noFill/>
          <a:ln w="38100">
            <a:solidFill>
              <a:srgbClr val="000000"/>
            </a:solidFill>
            <a:round/>
            <a:headEnd/>
            <a:tailEnd/>
          </a:ln>
        </p:spPr>
        <p:txBody>
          <a:bodyPr/>
          <a:lstStyle/>
          <a:p>
            <a:endParaRPr lang="en-US"/>
          </a:p>
        </p:txBody>
      </p:sp>
      <p:sp>
        <p:nvSpPr>
          <p:cNvPr id="415757" name="Line 13"/>
          <p:cNvSpPr>
            <a:spLocks noChangeShapeType="1"/>
          </p:cNvSpPr>
          <p:nvPr/>
        </p:nvSpPr>
        <p:spPr bwMode="auto">
          <a:xfrm>
            <a:off x="3157709" y="4702603"/>
            <a:ext cx="357540" cy="1261"/>
          </a:xfrm>
          <a:prstGeom prst="line">
            <a:avLst/>
          </a:prstGeom>
          <a:noFill/>
          <a:ln w="38100">
            <a:solidFill>
              <a:srgbClr val="000000"/>
            </a:solidFill>
            <a:round/>
            <a:headEnd/>
            <a:tailEnd/>
          </a:ln>
        </p:spPr>
        <p:txBody>
          <a:bodyPr/>
          <a:lstStyle/>
          <a:p>
            <a:endParaRPr lang="en-US"/>
          </a:p>
        </p:txBody>
      </p:sp>
      <p:sp>
        <p:nvSpPr>
          <p:cNvPr id="415758" name="Rectangle 14"/>
          <p:cNvSpPr>
            <a:spLocks noChangeArrowheads="1"/>
          </p:cNvSpPr>
          <p:nvPr/>
        </p:nvSpPr>
        <p:spPr bwMode="auto">
          <a:xfrm>
            <a:off x="3764852" y="4547501"/>
            <a:ext cx="360238" cy="213108"/>
          </a:xfrm>
          <a:prstGeom prst="rect">
            <a:avLst/>
          </a:prstGeom>
          <a:noFill/>
          <a:ln w="38100">
            <a:solidFill>
              <a:srgbClr val="000000"/>
            </a:solidFill>
            <a:miter lim="800000"/>
            <a:headEnd/>
            <a:tailEnd/>
          </a:ln>
        </p:spPr>
        <p:txBody>
          <a:bodyPr/>
          <a:lstStyle/>
          <a:p>
            <a:endParaRPr lang="en-US"/>
          </a:p>
        </p:txBody>
      </p:sp>
      <p:sp>
        <p:nvSpPr>
          <p:cNvPr id="415759" name="Line 15"/>
          <p:cNvSpPr>
            <a:spLocks noChangeShapeType="1"/>
          </p:cNvSpPr>
          <p:nvPr/>
        </p:nvSpPr>
        <p:spPr bwMode="auto">
          <a:xfrm>
            <a:off x="3764852" y="4640814"/>
            <a:ext cx="357540" cy="1261"/>
          </a:xfrm>
          <a:prstGeom prst="line">
            <a:avLst/>
          </a:prstGeom>
          <a:noFill/>
          <a:ln w="38100">
            <a:solidFill>
              <a:srgbClr val="000000"/>
            </a:solidFill>
            <a:round/>
            <a:headEnd/>
            <a:tailEnd/>
          </a:ln>
        </p:spPr>
        <p:txBody>
          <a:bodyPr/>
          <a:lstStyle/>
          <a:p>
            <a:endParaRPr lang="en-US"/>
          </a:p>
        </p:txBody>
      </p:sp>
      <p:sp>
        <p:nvSpPr>
          <p:cNvPr id="415760" name="Line 16"/>
          <p:cNvSpPr>
            <a:spLocks noChangeShapeType="1"/>
          </p:cNvSpPr>
          <p:nvPr/>
        </p:nvSpPr>
        <p:spPr bwMode="auto">
          <a:xfrm>
            <a:off x="3764852" y="4702603"/>
            <a:ext cx="357540" cy="1261"/>
          </a:xfrm>
          <a:prstGeom prst="line">
            <a:avLst/>
          </a:prstGeom>
          <a:noFill/>
          <a:ln w="38100">
            <a:solidFill>
              <a:srgbClr val="000000"/>
            </a:solidFill>
            <a:round/>
            <a:headEnd/>
            <a:tailEnd/>
          </a:ln>
        </p:spPr>
        <p:txBody>
          <a:bodyPr/>
          <a:lstStyle/>
          <a:p>
            <a:endParaRPr lang="en-US"/>
          </a:p>
        </p:txBody>
      </p:sp>
      <p:grpSp>
        <p:nvGrpSpPr>
          <p:cNvPr id="3" name="Group 17"/>
          <p:cNvGrpSpPr>
            <a:grpSpLocks/>
          </p:cNvGrpSpPr>
          <p:nvPr/>
        </p:nvGrpSpPr>
        <p:grpSpPr bwMode="auto">
          <a:xfrm>
            <a:off x="2495248" y="4244862"/>
            <a:ext cx="1086112" cy="708678"/>
            <a:chOff x="2097" y="1815"/>
            <a:chExt cx="805" cy="562"/>
          </a:xfrm>
        </p:grpSpPr>
        <p:sp>
          <p:nvSpPr>
            <p:cNvPr id="415762" name="Rectangle 18"/>
            <p:cNvSpPr>
              <a:spLocks noChangeArrowheads="1"/>
            </p:cNvSpPr>
            <p:nvPr/>
          </p:nvSpPr>
          <p:spPr bwMode="auto">
            <a:xfrm>
              <a:off x="2097" y="1895"/>
              <a:ext cx="805" cy="482"/>
            </a:xfrm>
            <a:prstGeom prst="rect">
              <a:avLst/>
            </a:prstGeom>
            <a:noFill/>
            <a:ln w="38100">
              <a:solidFill>
                <a:srgbClr val="000000"/>
              </a:solidFill>
              <a:miter lim="800000"/>
              <a:headEnd/>
              <a:tailEnd/>
            </a:ln>
          </p:spPr>
          <p:txBody>
            <a:bodyPr/>
            <a:lstStyle/>
            <a:p>
              <a:endParaRPr lang="en-US"/>
            </a:p>
          </p:txBody>
        </p:sp>
        <p:sp>
          <p:nvSpPr>
            <p:cNvPr id="415763" name="Rectangle 19"/>
            <p:cNvSpPr>
              <a:spLocks noChangeArrowheads="1"/>
            </p:cNvSpPr>
            <p:nvPr/>
          </p:nvSpPr>
          <p:spPr bwMode="auto">
            <a:xfrm>
              <a:off x="2097" y="1815"/>
              <a:ext cx="321" cy="80"/>
            </a:xfrm>
            <a:prstGeom prst="rect">
              <a:avLst/>
            </a:prstGeom>
            <a:noFill/>
            <a:ln w="38100">
              <a:solidFill>
                <a:srgbClr val="000000"/>
              </a:solidFill>
              <a:miter lim="800000"/>
              <a:headEnd/>
              <a:tailEnd/>
            </a:ln>
          </p:spPr>
          <p:txBody>
            <a:bodyPr/>
            <a:lstStyle/>
            <a:p>
              <a:endParaRPr lang="en-US"/>
            </a:p>
          </p:txBody>
        </p:sp>
      </p:grpSp>
      <p:grpSp>
        <p:nvGrpSpPr>
          <p:cNvPr id="4" name="Group 20"/>
          <p:cNvGrpSpPr>
            <a:grpSpLocks/>
          </p:cNvGrpSpPr>
          <p:nvPr/>
        </p:nvGrpSpPr>
        <p:grpSpPr bwMode="auto">
          <a:xfrm>
            <a:off x="3697392" y="4244862"/>
            <a:ext cx="1086112" cy="708678"/>
            <a:chOff x="2926" y="1815"/>
            <a:chExt cx="805" cy="562"/>
          </a:xfrm>
        </p:grpSpPr>
        <p:sp>
          <p:nvSpPr>
            <p:cNvPr id="415765" name="Rectangle 21"/>
            <p:cNvSpPr>
              <a:spLocks noChangeArrowheads="1"/>
            </p:cNvSpPr>
            <p:nvPr/>
          </p:nvSpPr>
          <p:spPr bwMode="auto">
            <a:xfrm>
              <a:off x="2926" y="1895"/>
              <a:ext cx="805" cy="482"/>
            </a:xfrm>
            <a:prstGeom prst="rect">
              <a:avLst/>
            </a:prstGeom>
            <a:noFill/>
            <a:ln w="38100">
              <a:solidFill>
                <a:srgbClr val="000000"/>
              </a:solidFill>
              <a:miter lim="800000"/>
              <a:headEnd/>
              <a:tailEnd/>
            </a:ln>
          </p:spPr>
          <p:txBody>
            <a:bodyPr/>
            <a:lstStyle/>
            <a:p>
              <a:endParaRPr lang="en-US"/>
            </a:p>
          </p:txBody>
        </p:sp>
        <p:sp>
          <p:nvSpPr>
            <p:cNvPr id="415766" name="Rectangle 22"/>
            <p:cNvSpPr>
              <a:spLocks noChangeArrowheads="1"/>
            </p:cNvSpPr>
            <p:nvPr/>
          </p:nvSpPr>
          <p:spPr bwMode="auto">
            <a:xfrm>
              <a:off x="2926" y="1815"/>
              <a:ext cx="321" cy="80"/>
            </a:xfrm>
            <a:prstGeom prst="rect">
              <a:avLst/>
            </a:prstGeom>
            <a:noFill/>
            <a:ln w="38100">
              <a:solidFill>
                <a:srgbClr val="000000"/>
              </a:solidFill>
              <a:miter lim="800000"/>
              <a:headEnd/>
              <a:tailEnd/>
            </a:ln>
          </p:spPr>
          <p:txBody>
            <a:bodyPr/>
            <a:lstStyle/>
            <a:p>
              <a:endParaRPr lang="en-US"/>
            </a:p>
          </p:txBody>
        </p:sp>
      </p:grpSp>
      <p:sp>
        <p:nvSpPr>
          <p:cNvPr id="415767" name="Rectangle 23"/>
          <p:cNvSpPr>
            <a:spLocks noChangeArrowheads="1"/>
          </p:cNvSpPr>
          <p:nvPr/>
        </p:nvSpPr>
        <p:spPr bwMode="auto">
          <a:xfrm>
            <a:off x="4245170" y="4547501"/>
            <a:ext cx="358889" cy="213108"/>
          </a:xfrm>
          <a:prstGeom prst="rect">
            <a:avLst/>
          </a:prstGeom>
          <a:noFill/>
          <a:ln w="38100">
            <a:solidFill>
              <a:srgbClr val="000000"/>
            </a:solidFill>
            <a:miter lim="800000"/>
            <a:headEnd/>
            <a:tailEnd/>
          </a:ln>
        </p:spPr>
        <p:txBody>
          <a:bodyPr/>
          <a:lstStyle/>
          <a:p>
            <a:endParaRPr lang="en-US"/>
          </a:p>
        </p:txBody>
      </p:sp>
      <p:sp>
        <p:nvSpPr>
          <p:cNvPr id="415768" name="Line 24"/>
          <p:cNvSpPr>
            <a:spLocks noChangeShapeType="1"/>
          </p:cNvSpPr>
          <p:nvPr/>
        </p:nvSpPr>
        <p:spPr bwMode="auto">
          <a:xfrm>
            <a:off x="4246519" y="4639553"/>
            <a:ext cx="357540" cy="1261"/>
          </a:xfrm>
          <a:prstGeom prst="line">
            <a:avLst/>
          </a:prstGeom>
          <a:noFill/>
          <a:ln w="38100">
            <a:solidFill>
              <a:srgbClr val="000000"/>
            </a:solidFill>
            <a:round/>
            <a:headEnd/>
            <a:tailEnd/>
          </a:ln>
        </p:spPr>
        <p:txBody>
          <a:bodyPr/>
          <a:lstStyle/>
          <a:p>
            <a:endParaRPr lang="en-US"/>
          </a:p>
        </p:txBody>
      </p:sp>
      <p:sp>
        <p:nvSpPr>
          <p:cNvPr id="415769" name="Line 25"/>
          <p:cNvSpPr>
            <a:spLocks noChangeShapeType="1"/>
          </p:cNvSpPr>
          <p:nvPr/>
        </p:nvSpPr>
        <p:spPr bwMode="auto">
          <a:xfrm>
            <a:off x="4245170" y="4702603"/>
            <a:ext cx="357540" cy="1261"/>
          </a:xfrm>
          <a:prstGeom prst="line">
            <a:avLst/>
          </a:prstGeom>
          <a:noFill/>
          <a:ln w="38100">
            <a:solidFill>
              <a:srgbClr val="000000"/>
            </a:solidFill>
            <a:round/>
            <a:headEnd/>
            <a:tailEnd/>
          </a:ln>
        </p:spPr>
        <p:txBody>
          <a:bodyPr/>
          <a:lstStyle/>
          <a:p>
            <a:endParaRPr lang="en-US"/>
          </a:p>
        </p:txBody>
      </p:sp>
      <p:grpSp>
        <p:nvGrpSpPr>
          <p:cNvPr id="5" name="Group 26"/>
          <p:cNvGrpSpPr>
            <a:grpSpLocks/>
          </p:cNvGrpSpPr>
          <p:nvPr/>
        </p:nvGrpSpPr>
        <p:grpSpPr bwMode="auto">
          <a:xfrm>
            <a:off x="2497946" y="5053159"/>
            <a:ext cx="1083413" cy="708678"/>
            <a:chOff x="2098" y="2410"/>
            <a:chExt cx="803" cy="562"/>
          </a:xfrm>
        </p:grpSpPr>
        <p:sp>
          <p:nvSpPr>
            <p:cNvPr id="415771" name="Rectangle 27"/>
            <p:cNvSpPr>
              <a:spLocks noChangeArrowheads="1"/>
            </p:cNvSpPr>
            <p:nvPr/>
          </p:nvSpPr>
          <p:spPr bwMode="auto">
            <a:xfrm>
              <a:off x="2098" y="2490"/>
              <a:ext cx="803" cy="482"/>
            </a:xfrm>
            <a:prstGeom prst="rect">
              <a:avLst/>
            </a:prstGeom>
            <a:noFill/>
            <a:ln w="38100">
              <a:solidFill>
                <a:srgbClr val="000000"/>
              </a:solidFill>
              <a:miter lim="800000"/>
              <a:headEnd/>
              <a:tailEnd/>
            </a:ln>
          </p:spPr>
          <p:txBody>
            <a:bodyPr/>
            <a:lstStyle/>
            <a:p>
              <a:endParaRPr lang="en-US"/>
            </a:p>
          </p:txBody>
        </p:sp>
        <p:sp>
          <p:nvSpPr>
            <p:cNvPr id="415772" name="Rectangle 28"/>
            <p:cNvSpPr>
              <a:spLocks noChangeArrowheads="1"/>
            </p:cNvSpPr>
            <p:nvPr/>
          </p:nvSpPr>
          <p:spPr bwMode="auto">
            <a:xfrm>
              <a:off x="2098" y="2410"/>
              <a:ext cx="322" cy="80"/>
            </a:xfrm>
            <a:prstGeom prst="rect">
              <a:avLst/>
            </a:prstGeom>
            <a:noFill/>
            <a:ln w="38100">
              <a:solidFill>
                <a:srgbClr val="000000"/>
              </a:solidFill>
              <a:miter lim="800000"/>
              <a:headEnd/>
              <a:tailEnd/>
            </a:ln>
          </p:spPr>
          <p:txBody>
            <a:bodyPr/>
            <a:lstStyle/>
            <a:p>
              <a:endParaRPr lang="en-US"/>
            </a:p>
          </p:txBody>
        </p:sp>
      </p:grpSp>
      <p:grpSp>
        <p:nvGrpSpPr>
          <p:cNvPr id="6" name="Group 29"/>
          <p:cNvGrpSpPr>
            <a:grpSpLocks/>
          </p:cNvGrpSpPr>
          <p:nvPr/>
        </p:nvGrpSpPr>
        <p:grpSpPr bwMode="auto">
          <a:xfrm>
            <a:off x="3697392" y="5053159"/>
            <a:ext cx="1086112" cy="720027"/>
            <a:chOff x="2926" y="2405"/>
            <a:chExt cx="805" cy="571"/>
          </a:xfrm>
        </p:grpSpPr>
        <p:sp>
          <p:nvSpPr>
            <p:cNvPr id="415774" name="Rectangle 30"/>
            <p:cNvSpPr>
              <a:spLocks noChangeArrowheads="1"/>
            </p:cNvSpPr>
            <p:nvPr/>
          </p:nvSpPr>
          <p:spPr bwMode="auto">
            <a:xfrm>
              <a:off x="2926" y="2485"/>
              <a:ext cx="805" cy="491"/>
            </a:xfrm>
            <a:prstGeom prst="rect">
              <a:avLst/>
            </a:prstGeom>
            <a:noFill/>
            <a:ln w="38100">
              <a:solidFill>
                <a:srgbClr val="000000"/>
              </a:solidFill>
              <a:miter lim="800000"/>
              <a:headEnd/>
              <a:tailEnd/>
            </a:ln>
          </p:spPr>
          <p:txBody>
            <a:bodyPr/>
            <a:lstStyle/>
            <a:p>
              <a:endParaRPr lang="en-US"/>
            </a:p>
          </p:txBody>
        </p:sp>
        <p:sp>
          <p:nvSpPr>
            <p:cNvPr id="415775" name="Rectangle 31"/>
            <p:cNvSpPr>
              <a:spLocks noChangeArrowheads="1"/>
            </p:cNvSpPr>
            <p:nvPr/>
          </p:nvSpPr>
          <p:spPr bwMode="auto">
            <a:xfrm>
              <a:off x="2926" y="2405"/>
              <a:ext cx="321" cy="80"/>
            </a:xfrm>
            <a:prstGeom prst="rect">
              <a:avLst/>
            </a:prstGeom>
            <a:noFill/>
            <a:ln w="38100">
              <a:solidFill>
                <a:srgbClr val="000000"/>
              </a:solidFill>
              <a:miter lim="800000"/>
              <a:headEnd/>
              <a:tailEnd/>
            </a:ln>
          </p:spPr>
          <p:txBody>
            <a:bodyPr/>
            <a:lstStyle/>
            <a:p>
              <a:endParaRPr lang="en-US"/>
            </a:p>
          </p:txBody>
        </p:sp>
      </p:grpSp>
      <p:grpSp>
        <p:nvGrpSpPr>
          <p:cNvPr id="7" name="Group 32"/>
          <p:cNvGrpSpPr>
            <a:grpSpLocks/>
          </p:cNvGrpSpPr>
          <p:nvPr/>
        </p:nvGrpSpPr>
        <p:grpSpPr bwMode="auto">
          <a:xfrm>
            <a:off x="2618026" y="5326794"/>
            <a:ext cx="360238" cy="214369"/>
            <a:chOff x="2108" y="2622"/>
            <a:chExt cx="267" cy="170"/>
          </a:xfrm>
        </p:grpSpPr>
        <p:sp>
          <p:nvSpPr>
            <p:cNvPr id="415777" name="Rectangle 33"/>
            <p:cNvSpPr>
              <a:spLocks noChangeArrowheads="1"/>
            </p:cNvSpPr>
            <p:nvPr/>
          </p:nvSpPr>
          <p:spPr bwMode="auto">
            <a:xfrm>
              <a:off x="2108" y="2622"/>
              <a:ext cx="267" cy="170"/>
            </a:xfrm>
            <a:prstGeom prst="rect">
              <a:avLst/>
            </a:prstGeom>
            <a:noFill/>
            <a:ln w="38100">
              <a:solidFill>
                <a:srgbClr val="000000"/>
              </a:solidFill>
              <a:miter lim="800000"/>
              <a:headEnd/>
              <a:tailEnd/>
            </a:ln>
          </p:spPr>
          <p:txBody>
            <a:bodyPr/>
            <a:lstStyle/>
            <a:p>
              <a:endParaRPr lang="en-US"/>
            </a:p>
          </p:txBody>
        </p:sp>
        <p:sp>
          <p:nvSpPr>
            <p:cNvPr id="415778" name="Line 34"/>
            <p:cNvSpPr>
              <a:spLocks noChangeShapeType="1"/>
            </p:cNvSpPr>
            <p:nvPr/>
          </p:nvSpPr>
          <p:spPr bwMode="auto">
            <a:xfrm>
              <a:off x="2110" y="2691"/>
              <a:ext cx="265" cy="1"/>
            </a:xfrm>
            <a:prstGeom prst="line">
              <a:avLst/>
            </a:prstGeom>
            <a:noFill/>
            <a:ln w="38100">
              <a:solidFill>
                <a:srgbClr val="000000"/>
              </a:solidFill>
              <a:round/>
              <a:headEnd/>
              <a:tailEnd/>
            </a:ln>
          </p:spPr>
          <p:txBody>
            <a:bodyPr/>
            <a:lstStyle/>
            <a:p>
              <a:endParaRPr lang="en-US"/>
            </a:p>
          </p:txBody>
        </p:sp>
        <p:sp>
          <p:nvSpPr>
            <p:cNvPr id="415779" name="Line 35"/>
            <p:cNvSpPr>
              <a:spLocks noChangeShapeType="1"/>
            </p:cNvSpPr>
            <p:nvPr/>
          </p:nvSpPr>
          <p:spPr bwMode="auto">
            <a:xfrm>
              <a:off x="2110" y="2745"/>
              <a:ext cx="265" cy="1"/>
            </a:xfrm>
            <a:prstGeom prst="line">
              <a:avLst/>
            </a:prstGeom>
            <a:noFill/>
            <a:ln w="38100">
              <a:solidFill>
                <a:srgbClr val="000000"/>
              </a:solidFill>
              <a:round/>
              <a:headEnd/>
              <a:tailEnd/>
            </a:ln>
          </p:spPr>
          <p:txBody>
            <a:bodyPr/>
            <a:lstStyle/>
            <a:p>
              <a:endParaRPr lang="en-US"/>
            </a:p>
          </p:txBody>
        </p:sp>
      </p:grpSp>
      <p:grpSp>
        <p:nvGrpSpPr>
          <p:cNvPr id="8" name="Group 36"/>
          <p:cNvGrpSpPr>
            <a:grpSpLocks/>
          </p:cNvGrpSpPr>
          <p:nvPr/>
        </p:nvGrpSpPr>
        <p:grpSpPr bwMode="auto">
          <a:xfrm>
            <a:off x="3113185" y="5326794"/>
            <a:ext cx="360238" cy="214369"/>
            <a:chOff x="2555" y="2622"/>
            <a:chExt cx="267" cy="170"/>
          </a:xfrm>
        </p:grpSpPr>
        <p:sp>
          <p:nvSpPr>
            <p:cNvPr id="415781" name="Rectangle 37"/>
            <p:cNvSpPr>
              <a:spLocks noChangeArrowheads="1"/>
            </p:cNvSpPr>
            <p:nvPr/>
          </p:nvSpPr>
          <p:spPr bwMode="auto">
            <a:xfrm>
              <a:off x="2555" y="2622"/>
              <a:ext cx="266" cy="170"/>
            </a:xfrm>
            <a:prstGeom prst="rect">
              <a:avLst/>
            </a:prstGeom>
            <a:noFill/>
            <a:ln w="38100">
              <a:solidFill>
                <a:srgbClr val="000000"/>
              </a:solidFill>
              <a:miter lim="800000"/>
              <a:headEnd/>
              <a:tailEnd/>
            </a:ln>
          </p:spPr>
          <p:txBody>
            <a:bodyPr/>
            <a:lstStyle/>
            <a:p>
              <a:endParaRPr lang="en-US"/>
            </a:p>
          </p:txBody>
        </p:sp>
        <p:sp>
          <p:nvSpPr>
            <p:cNvPr id="415782" name="Line 38"/>
            <p:cNvSpPr>
              <a:spLocks noChangeShapeType="1"/>
            </p:cNvSpPr>
            <p:nvPr/>
          </p:nvSpPr>
          <p:spPr bwMode="auto">
            <a:xfrm>
              <a:off x="2557" y="2694"/>
              <a:ext cx="265" cy="1"/>
            </a:xfrm>
            <a:prstGeom prst="line">
              <a:avLst/>
            </a:prstGeom>
            <a:noFill/>
            <a:ln w="38100">
              <a:solidFill>
                <a:srgbClr val="000000"/>
              </a:solidFill>
              <a:round/>
              <a:headEnd/>
              <a:tailEnd/>
            </a:ln>
          </p:spPr>
          <p:txBody>
            <a:bodyPr/>
            <a:lstStyle/>
            <a:p>
              <a:endParaRPr lang="en-US"/>
            </a:p>
          </p:txBody>
        </p:sp>
        <p:sp>
          <p:nvSpPr>
            <p:cNvPr id="415783" name="Line 39"/>
            <p:cNvSpPr>
              <a:spLocks noChangeShapeType="1"/>
            </p:cNvSpPr>
            <p:nvPr/>
          </p:nvSpPr>
          <p:spPr bwMode="auto">
            <a:xfrm>
              <a:off x="2556" y="2746"/>
              <a:ext cx="265" cy="1"/>
            </a:xfrm>
            <a:prstGeom prst="line">
              <a:avLst/>
            </a:prstGeom>
            <a:noFill/>
            <a:ln w="38100">
              <a:solidFill>
                <a:srgbClr val="000000"/>
              </a:solidFill>
              <a:round/>
              <a:headEnd/>
              <a:tailEnd/>
            </a:ln>
          </p:spPr>
          <p:txBody>
            <a:bodyPr/>
            <a:lstStyle/>
            <a:p>
              <a:endParaRPr lang="en-US"/>
            </a:p>
          </p:txBody>
        </p:sp>
      </p:grpSp>
      <p:sp>
        <p:nvSpPr>
          <p:cNvPr id="415784" name="Rectangle 40"/>
          <p:cNvSpPr>
            <a:spLocks noChangeArrowheads="1"/>
          </p:cNvSpPr>
          <p:nvPr/>
        </p:nvSpPr>
        <p:spPr bwMode="auto">
          <a:xfrm>
            <a:off x="3797233" y="5326794"/>
            <a:ext cx="358889" cy="214369"/>
          </a:xfrm>
          <a:prstGeom prst="rect">
            <a:avLst/>
          </a:prstGeom>
          <a:noFill/>
          <a:ln w="38100">
            <a:solidFill>
              <a:srgbClr val="000000"/>
            </a:solidFill>
            <a:miter lim="800000"/>
            <a:headEnd/>
            <a:tailEnd/>
          </a:ln>
        </p:spPr>
        <p:txBody>
          <a:bodyPr/>
          <a:lstStyle/>
          <a:p>
            <a:endParaRPr lang="en-US"/>
          </a:p>
        </p:txBody>
      </p:sp>
      <p:sp>
        <p:nvSpPr>
          <p:cNvPr id="415785" name="Line 41"/>
          <p:cNvSpPr>
            <a:spLocks noChangeShapeType="1"/>
          </p:cNvSpPr>
          <p:nvPr/>
        </p:nvSpPr>
        <p:spPr bwMode="auto">
          <a:xfrm>
            <a:off x="3797233" y="5415064"/>
            <a:ext cx="357540" cy="1261"/>
          </a:xfrm>
          <a:prstGeom prst="line">
            <a:avLst/>
          </a:prstGeom>
          <a:noFill/>
          <a:ln w="38100">
            <a:solidFill>
              <a:srgbClr val="000000"/>
            </a:solidFill>
            <a:round/>
            <a:headEnd/>
            <a:tailEnd/>
          </a:ln>
        </p:spPr>
        <p:txBody>
          <a:bodyPr/>
          <a:lstStyle/>
          <a:p>
            <a:endParaRPr lang="en-US"/>
          </a:p>
        </p:txBody>
      </p:sp>
      <p:sp>
        <p:nvSpPr>
          <p:cNvPr id="415786" name="Line 42"/>
          <p:cNvSpPr>
            <a:spLocks noChangeShapeType="1"/>
          </p:cNvSpPr>
          <p:nvPr/>
        </p:nvSpPr>
        <p:spPr bwMode="auto">
          <a:xfrm>
            <a:off x="3797233" y="5483157"/>
            <a:ext cx="357540" cy="1261"/>
          </a:xfrm>
          <a:prstGeom prst="line">
            <a:avLst/>
          </a:prstGeom>
          <a:noFill/>
          <a:ln w="38100">
            <a:solidFill>
              <a:srgbClr val="000000"/>
            </a:solidFill>
            <a:round/>
            <a:headEnd/>
            <a:tailEnd/>
          </a:ln>
        </p:spPr>
        <p:txBody>
          <a:bodyPr/>
          <a:lstStyle/>
          <a:p>
            <a:endParaRPr lang="en-US"/>
          </a:p>
        </p:txBody>
      </p:sp>
      <p:sp>
        <p:nvSpPr>
          <p:cNvPr id="415787" name="Rectangle 43"/>
          <p:cNvSpPr>
            <a:spLocks noChangeArrowheads="1"/>
          </p:cNvSpPr>
          <p:nvPr/>
        </p:nvSpPr>
        <p:spPr bwMode="auto">
          <a:xfrm>
            <a:off x="4308582" y="5326794"/>
            <a:ext cx="358889" cy="214369"/>
          </a:xfrm>
          <a:prstGeom prst="rect">
            <a:avLst/>
          </a:prstGeom>
          <a:noFill/>
          <a:ln w="38100">
            <a:solidFill>
              <a:srgbClr val="000000"/>
            </a:solidFill>
            <a:miter lim="800000"/>
            <a:headEnd/>
            <a:tailEnd/>
          </a:ln>
        </p:spPr>
        <p:txBody>
          <a:bodyPr/>
          <a:lstStyle/>
          <a:p>
            <a:endParaRPr lang="en-US"/>
          </a:p>
        </p:txBody>
      </p:sp>
      <p:sp>
        <p:nvSpPr>
          <p:cNvPr id="415788" name="Line 44"/>
          <p:cNvSpPr>
            <a:spLocks noChangeShapeType="1"/>
          </p:cNvSpPr>
          <p:nvPr/>
        </p:nvSpPr>
        <p:spPr bwMode="auto">
          <a:xfrm>
            <a:off x="4308582" y="5418847"/>
            <a:ext cx="357540" cy="1261"/>
          </a:xfrm>
          <a:prstGeom prst="line">
            <a:avLst/>
          </a:prstGeom>
          <a:noFill/>
          <a:ln w="38100">
            <a:solidFill>
              <a:srgbClr val="000000"/>
            </a:solidFill>
            <a:round/>
            <a:headEnd/>
            <a:tailEnd/>
          </a:ln>
        </p:spPr>
        <p:txBody>
          <a:bodyPr/>
          <a:lstStyle/>
          <a:p>
            <a:endParaRPr lang="en-US"/>
          </a:p>
        </p:txBody>
      </p:sp>
      <p:sp>
        <p:nvSpPr>
          <p:cNvPr id="415789" name="Line 45"/>
          <p:cNvSpPr>
            <a:spLocks noChangeShapeType="1"/>
          </p:cNvSpPr>
          <p:nvPr/>
        </p:nvSpPr>
        <p:spPr bwMode="auto">
          <a:xfrm>
            <a:off x="4308582" y="5483157"/>
            <a:ext cx="357540" cy="1261"/>
          </a:xfrm>
          <a:prstGeom prst="line">
            <a:avLst/>
          </a:prstGeom>
          <a:noFill/>
          <a:ln w="38100">
            <a:solidFill>
              <a:srgbClr val="000000"/>
            </a:solidFill>
            <a:round/>
            <a:headEnd/>
            <a:tailEnd/>
          </a:ln>
        </p:spPr>
        <p:txBody>
          <a:bodyPr/>
          <a:lstStyle/>
          <a:p>
            <a:endParaRPr lang="en-US"/>
          </a:p>
        </p:txBody>
      </p:sp>
      <p:sp>
        <p:nvSpPr>
          <p:cNvPr id="415790" name="Rectangle 46"/>
          <p:cNvSpPr>
            <a:spLocks noChangeArrowheads="1"/>
          </p:cNvSpPr>
          <p:nvPr/>
        </p:nvSpPr>
        <p:spPr bwMode="auto">
          <a:xfrm>
            <a:off x="669925" y="2109788"/>
            <a:ext cx="307975" cy="519112"/>
          </a:xfrm>
          <a:prstGeom prst="rect">
            <a:avLst/>
          </a:prstGeom>
          <a:noFill/>
          <a:ln w="9525">
            <a:noFill/>
            <a:miter lim="800000"/>
            <a:headEnd/>
            <a:tailEnd/>
          </a:ln>
          <a:effectLst/>
        </p:spPr>
        <p:txBody>
          <a:bodyPr wrap="none" lIns="92075" tIns="46038" rIns="92075" bIns="46038">
            <a:spAutoFit/>
          </a:bodyPr>
          <a:lstStyle/>
          <a:p>
            <a:pPr>
              <a:buFontTx/>
              <a:buChar char="•"/>
            </a:pPr>
            <a:endParaRPr lang="en-US" sz="2800" b="1">
              <a:latin typeface="Helvetica" pitchFamily="34" charset="0"/>
            </a:endParaRPr>
          </a:p>
        </p:txBody>
      </p:sp>
      <p:grpSp>
        <p:nvGrpSpPr>
          <p:cNvPr id="9" name="Group 47"/>
          <p:cNvGrpSpPr>
            <a:grpSpLocks/>
          </p:cNvGrpSpPr>
          <p:nvPr/>
        </p:nvGrpSpPr>
        <p:grpSpPr bwMode="auto">
          <a:xfrm>
            <a:off x="8077200" y="838200"/>
            <a:ext cx="901700" cy="596900"/>
            <a:chOff x="5088" y="528"/>
            <a:chExt cx="568" cy="376"/>
          </a:xfrm>
        </p:grpSpPr>
        <p:sp>
          <p:nvSpPr>
            <p:cNvPr id="415792" name="Rectangle 48"/>
            <p:cNvSpPr>
              <a:spLocks noChangeArrowheads="1"/>
            </p:cNvSpPr>
            <p:nvPr/>
          </p:nvSpPr>
          <p:spPr bwMode="auto">
            <a:xfrm>
              <a:off x="5088" y="528"/>
              <a:ext cx="261" cy="144"/>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15793" name="Rectangle 49"/>
            <p:cNvSpPr>
              <a:spLocks noChangeArrowheads="1"/>
            </p:cNvSpPr>
            <p:nvPr/>
          </p:nvSpPr>
          <p:spPr bwMode="auto">
            <a:xfrm>
              <a:off x="5122" y="551"/>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15794" name="Rectangle 50"/>
            <p:cNvSpPr>
              <a:spLocks noChangeArrowheads="1"/>
            </p:cNvSpPr>
            <p:nvPr/>
          </p:nvSpPr>
          <p:spPr bwMode="auto">
            <a:xfrm>
              <a:off x="5395" y="528"/>
              <a:ext cx="261" cy="139"/>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15795" name="Rectangle 51"/>
            <p:cNvSpPr>
              <a:spLocks noChangeArrowheads="1"/>
            </p:cNvSpPr>
            <p:nvPr/>
          </p:nvSpPr>
          <p:spPr bwMode="auto">
            <a:xfrm>
              <a:off x="5548" y="546"/>
              <a:ext cx="75" cy="134"/>
            </a:xfrm>
            <a:prstGeom prst="rect">
              <a:avLst/>
            </a:prstGeom>
            <a:noFill/>
            <a:ln w="9525">
              <a:noFill/>
              <a:miter lim="800000"/>
              <a:headEnd/>
              <a:tailEnd/>
            </a:ln>
            <a:effectLst/>
          </p:spPr>
          <p:txBody>
            <a:bodyPr wrap="none" lIns="0" tIns="0" rIns="0" bIns="0">
              <a:spAutoFit/>
            </a:bodyPr>
            <a:lstStyle/>
            <a:p>
              <a:pPr defTabSz="585788"/>
              <a:r>
                <a:rPr lang="en-US" sz="1400" b="1"/>
                <a:t>P</a:t>
              </a:r>
            </a:p>
          </p:txBody>
        </p:sp>
        <p:sp>
          <p:nvSpPr>
            <p:cNvPr id="415796" name="Rectangle 52"/>
            <p:cNvSpPr>
              <a:spLocks noChangeArrowheads="1"/>
            </p:cNvSpPr>
            <p:nvPr/>
          </p:nvSpPr>
          <p:spPr bwMode="auto">
            <a:xfrm>
              <a:off x="5088" y="750"/>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15797" name="Rectangle 53"/>
            <p:cNvSpPr>
              <a:spLocks noChangeArrowheads="1"/>
            </p:cNvSpPr>
            <p:nvPr/>
          </p:nvSpPr>
          <p:spPr bwMode="auto">
            <a:xfrm>
              <a:off x="5141" y="716"/>
              <a:ext cx="3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I</a:t>
              </a:r>
            </a:p>
          </p:txBody>
        </p:sp>
        <p:sp>
          <p:nvSpPr>
            <p:cNvPr id="415798" name="Rectangle 54"/>
            <p:cNvSpPr>
              <a:spLocks noChangeArrowheads="1"/>
            </p:cNvSpPr>
            <p:nvPr/>
          </p:nvSpPr>
          <p:spPr bwMode="auto">
            <a:xfrm>
              <a:off x="5395" y="750"/>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15799" name="Rectangle 55"/>
            <p:cNvSpPr>
              <a:spLocks noChangeArrowheads="1"/>
            </p:cNvSpPr>
            <p:nvPr/>
          </p:nvSpPr>
          <p:spPr bwMode="auto">
            <a:xfrm>
              <a:off x="5545" y="716"/>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10" name="Group 56"/>
            <p:cNvGrpSpPr>
              <a:grpSpLocks/>
            </p:cNvGrpSpPr>
            <p:nvPr/>
          </p:nvGrpSpPr>
          <p:grpSpPr bwMode="auto">
            <a:xfrm>
              <a:off x="5203" y="625"/>
              <a:ext cx="338" cy="174"/>
              <a:chOff x="4858" y="680"/>
              <a:chExt cx="338" cy="174"/>
            </a:xfrm>
          </p:grpSpPr>
          <p:sp>
            <p:nvSpPr>
              <p:cNvPr id="415801" name="Oval 57"/>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15802" name="Rectangle 58"/>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
        <p:nvSpPr>
          <p:cNvPr id="415803" name="Rectangle 59"/>
          <p:cNvSpPr>
            <a:spLocks noGrp="1" noChangeArrowheads="1"/>
          </p:cNvSpPr>
          <p:nvPr>
            <p:ph type="title"/>
          </p:nvPr>
        </p:nvSpPr>
        <p:spPr/>
        <p:txBody>
          <a:bodyPr/>
          <a:lstStyle/>
          <a:p>
            <a:r>
              <a:rPr lang="en-US"/>
              <a:t>Logical View </a:t>
            </a:r>
          </a:p>
        </p:txBody>
      </p:sp>
      <p:sp>
        <p:nvSpPr>
          <p:cNvPr id="415804" name="Rectangle 60"/>
          <p:cNvSpPr>
            <a:spLocks noGrp="1" noChangeArrowheads="1"/>
          </p:cNvSpPr>
          <p:nvPr>
            <p:ph type="body" idx="1"/>
          </p:nvPr>
        </p:nvSpPr>
        <p:spPr>
          <a:xfrm>
            <a:off x="304800" y="1828800"/>
            <a:ext cx="8096250" cy="1828800"/>
          </a:xfrm>
          <a:ln>
            <a:solidFill>
              <a:schemeClr val="bg1"/>
            </a:solidFill>
          </a:ln>
        </p:spPr>
        <p:txBody>
          <a:bodyPr/>
          <a:lstStyle/>
          <a:p>
            <a:r>
              <a:rPr lang="en-US" altLang="ko-KR" dirty="0" smtClean="0">
                <a:ea typeface="굴림" charset="-127"/>
              </a:rPr>
              <a:t>Architecturally </a:t>
            </a:r>
            <a:r>
              <a:rPr lang="en-US" altLang="ko-KR" dirty="0">
                <a:ea typeface="굴림" charset="-127"/>
              </a:rPr>
              <a:t>significant subset of the design model, </a:t>
            </a:r>
            <a:r>
              <a:rPr lang="en-US" altLang="ko-KR" dirty="0" smtClean="0">
                <a:ea typeface="굴림" charset="-127"/>
              </a:rPr>
              <a:t>i.e. classes</a:t>
            </a:r>
            <a:r>
              <a:rPr lang="en-US" altLang="ko-KR" dirty="0">
                <a:ea typeface="굴림" charset="-127"/>
              </a:rPr>
              <a:t>, packages, and use-case realizations.</a:t>
            </a:r>
            <a:endParaRPr lang="en-US" dirty="0"/>
          </a:p>
          <a:p>
            <a:r>
              <a:rPr lang="en-US" dirty="0"/>
              <a:t>Concerns: functionality, behavior, </a:t>
            </a:r>
            <a:r>
              <a:rPr lang="en-US" dirty="0" smtClean="0"/>
              <a:t>frameworks</a:t>
            </a:r>
            <a:r>
              <a:rPr lang="en-US" dirty="0"/>
              <a:t>, patterns</a:t>
            </a:r>
          </a:p>
          <a:p>
            <a:r>
              <a:rPr lang="en-US" dirty="0" smtClean="0"/>
              <a:t>Represented in </a:t>
            </a:r>
            <a:r>
              <a:rPr lang="en-US" dirty="0"/>
              <a:t>Class Diagrams, Interaction Diagrams and State Diagrams</a:t>
            </a:r>
          </a:p>
        </p:txBody>
      </p:sp>
      <p:sp>
        <p:nvSpPr>
          <p:cNvPr id="415805" name="Rectangle 61"/>
          <p:cNvSpPr>
            <a:spLocks noChangeArrowheads="1"/>
          </p:cNvSpPr>
          <p:nvPr/>
        </p:nvSpPr>
        <p:spPr bwMode="auto">
          <a:xfrm>
            <a:off x="5638800" y="4495800"/>
            <a:ext cx="3048000" cy="1006475"/>
          </a:xfrm>
          <a:prstGeom prst="rect">
            <a:avLst/>
          </a:prstGeom>
          <a:noFill/>
          <a:ln w="12700">
            <a:noFill/>
            <a:miter lim="800000"/>
            <a:headEnd type="none" w="sm" len="sm"/>
            <a:tailEnd type="none" w="lg" len="lg"/>
          </a:ln>
          <a:effectLst/>
        </p:spPr>
        <p:txBody>
          <a:bodyPr>
            <a:spAutoFit/>
          </a:bodyPr>
          <a:lstStyle/>
          <a:p>
            <a:pPr>
              <a:buFontTx/>
              <a:buChar char="•"/>
            </a:pPr>
            <a:r>
              <a:rPr lang="en-US" sz="2000" b="1"/>
              <a:t>Package structure</a:t>
            </a:r>
          </a:p>
          <a:p>
            <a:pPr>
              <a:buFontTx/>
              <a:buChar char="•"/>
            </a:pPr>
            <a:r>
              <a:rPr lang="en-US" sz="2000" b="1"/>
              <a:t>Interesting classes</a:t>
            </a:r>
          </a:p>
          <a:p>
            <a:pPr>
              <a:buFontTx/>
              <a:buChar char="•"/>
            </a:pPr>
            <a:r>
              <a:rPr lang="en-US" sz="2000" b="1"/>
              <a:t>Use Case Realizations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5410200" y="1905000"/>
            <a:ext cx="1597025" cy="396875"/>
          </a:xfrm>
          <a:prstGeom prst="rect">
            <a:avLst/>
          </a:prstGeom>
          <a:noFill/>
          <a:ln w="9525">
            <a:noFill/>
            <a:miter lim="800000"/>
            <a:headEnd/>
            <a:tailEnd/>
          </a:ln>
          <a:effectLst/>
        </p:spPr>
        <p:txBody>
          <a:bodyPr wrap="none" lIns="92075" tIns="46038" rIns="92075" bIns="46038">
            <a:spAutoFit/>
          </a:bodyPr>
          <a:lstStyle/>
          <a:p>
            <a:r>
              <a:rPr lang="en-US" altLang="ko-KR" sz="2000" b="1">
                <a:solidFill>
                  <a:schemeClr val="tx2"/>
                </a:solidFill>
                <a:ea typeface="굴림" charset="-127"/>
              </a:rPr>
              <a:t>Connectors</a:t>
            </a:r>
            <a:endParaRPr lang="en-US" altLang="ko-KR" sz="2000" b="1">
              <a:solidFill>
                <a:srgbClr val="000000"/>
              </a:solidFill>
              <a:ea typeface="굴림" charset="-127"/>
            </a:endParaRPr>
          </a:p>
        </p:txBody>
      </p:sp>
      <p:sp>
        <p:nvSpPr>
          <p:cNvPr id="417795" name="Rectangle 3"/>
          <p:cNvSpPr>
            <a:spLocks noChangeArrowheads="1"/>
          </p:cNvSpPr>
          <p:nvPr/>
        </p:nvSpPr>
        <p:spPr bwMode="auto">
          <a:xfrm>
            <a:off x="798512" y="1885950"/>
            <a:ext cx="1738313" cy="396875"/>
          </a:xfrm>
          <a:prstGeom prst="rect">
            <a:avLst/>
          </a:prstGeom>
          <a:noFill/>
          <a:ln w="9525">
            <a:noFill/>
            <a:miter lim="800000"/>
            <a:headEnd/>
            <a:tailEnd/>
          </a:ln>
          <a:effectLst/>
        </p:spPr>
        <p:txBody>
          <a:bodyPr wrap="none" lIns="92075" tIns="46038" rIns="92075" bIns="46038">
            <a:spAutoFit/>
          </a:bodyPr>
          <a:lstStyle/>
          <a:p>
            <a:r>
              <a:rPr lang="en-US" altLang="ko-KR" sz="2000" b="1" dirty="0">
                <a:solidFill>
                  <a:schemeClr val="tx2"/>
                </a:solidFill>
                <a:ea typeface="굴림" charset="-127"/>
              </a:rPr>
              <a:t>Components</a:t>
            </a:r>
            <a:endParaRPr lang="en-US" altLang="ko-KR" sz="2000" b="1" dirty="0">
              <a:solidFill>
                <a:srgbClr val="000000"/>
              </a:solidFill>
              <a:ea typeface="굴림" charset="-127"/>
            </a:endParaRPr>
          </a:p>
        </p:txBody>
      </p:sp>
      <p:sp>
        <p:nvSpPr>
          <p:cNvPr id="417796" name="AutoShape 4"/>
          <p:cNvSpPr>
            <a:spLocks noChangeArrowheads="1"/>
          </p:cNvSpPr>
          <p:nvPr/>
        </p:nvSpPr>
        <p:spPr bwMode="auto">
          <a:xfrm>
            <a:off x="1084263" y="3251200"/>
            <a:ext cx="584200" cy="331788"/>
          </a:xfrm>
          <a:prstGeom prst="roundRect">
            <a:avLst>
              <a:gd name="adj" fmla="val 12495"/>
            </a:avLst>
          </a:prstGeom>
          <a:noFill/>
          <a:ln w="25400">
            <a:solidFill>
              <a:schemeClr val="tx1"/>
            </a:solidFill>
            <a:round/>
            <a:headEnd/>
            <a:tailEnd/>
          </a:ln>
          <a:effectLst/>
        </p:spPr>
        <p:txBody>
          <a:bodyPr wrap="none" anchor="ctr"/>
          <a:lstStyle/>
          <a:p>
            <a:endParaRPr lang="en-US"/>
          </a:p>
        </p:txBody>
      </p:sp>
      <p:grpSp>
        <p:nvGrpSpPr>
          <p:cNvPr id="2" name="Group 5"/>
          <p:cNvGrpSpPr>
            <a:grpSpLocks/>
          </p:cNvGrpSpPr>
          <p:nvPr/>
        </p:nvGrpSpPr>
        <p:grpSpPr bwMode="auto">
          <a:xfrm>
            <a:off x="1084263" y="3937000"/>
            <a:ext cx="609600" cy="279400"/>
            <a:chOff x="576" y="2512"/>
            <a:chExt cx="384" cy="176"/>
          </a:xfrm>
        </p:grpSpPr>
        <p:sp>
          <p:nvSpPr>
            <p:cNvPr id="417798" name="Oval 6"/>
            <p:cNvSpPr>
              <a:spLocks noChangeArrowheads="1"/>
            </p:cNvSpPr>
            <p:nvPr/>
          </p:nvSpPr>
          <p:spPr bwMode="auto">
            <a:xfrm>
              <a:off x="576" y="2512"/>
              <a:ext cx="176" cy="176"/>
            </a:xfrm>
            <a:prstGeom prst="ellipse">
              <a:avLst/>
            </a:prstGeom>
            <a:noFill/>
            <a:ln w="25400">
              <a:solidFill>
                <a:schemeClr val="tx1"/>
              </a:solidFill>
              <a:round/>
              <a:headEnd/>
              <a:tailEnd/>
            </a:ln>
            <a:effectLst/>
          </p:spPr>
          <p:txBody>
            <a:bodyPr wrap="none" anchor="ctr"/>
            <a:lstStyle/>
            <a:p>
              <a:endParaRPr lang="en-US"/>
            </a:p>
          </p:txBody>
        </p:sp>
        <p:sp>
          <p:nvSpPr>
            <p:cNvPr id="417799" name="Line 7"/>
            <p:cNvSpPr>
              <a:spLocks noChangeShapeType="1"/>
            </p:cNvSpPr>
            <p:nvPr/>
          </p:nvSpPr>
          <p:spPr bwMode="auto">
            <a:xfrm>
              <a:off x="768" y="2592"/>
              <a:ext cx="192" cy="0"/>
            </a:xfrm>
            <a:prstGeom prst="line">
              <a:avLst/>
            </a:prstGeom>
            <a:noFill/>
            <a:ln w="25400">
              <a:solidFill>
                <a:schemeClr val="tx1"/>
              </a:solidFill>
              <a:round/>
              <a:headEnd type="none" w="sm" len="sm"/>
              <a:tailEnd type="none" w="med" len="lg"/>
            </a:ln>
            <a:effectLst/>
          </p:spPr>
          <p:txBody>
            <a:bodyPr wrap="none" anchor="ctr"/>
            <a:lstStyle/>
            <a:p>
              <a:endParaRPr lang="en-US"/>
            </a:p>
          </p:txBody>
        </p:sp>
      </p:grpSp>
      <p:grpSp>
        <p:nvGrpSpPr>
          <p:cNvPr id="3" name="Group 8"/>
          <p:cNvGrpSpPr>
            <a:grpSpLocks/>
          </p:cNvGrpSpPr>
          <p:nvPr/>
        </p:nvGrpSpPr>
        <p:grpSpPr bwMode="auto">
          <a:xfrm>
            <a:off x="1008063" y="2413000"/>
            <a:ext cx="609600" cy="533400"/>
            <a:chOff x="672" y="1248"/>
            <a:chExt cx="384" cy="336"/>
          </a:xfrm>
        </p:grpSpPr>
        <p:sp>
          <p:nvSpPr>
            <p:cNvPr id="417801" name="Rectangle 9"/>
            <p:cNvSpPr>
              <a:spLocks noChangeArrowheads="1"/>
            </p:cNvSpPr>
            <p:nvPr/>
          </p:nvSpPr>
          <p:spPr bwMode="auto">
            <a:xfrm>
              <a:off x="672" y="1248"/>
              <a:ext cx="384" cy="336"/>
            </a:xfrm>
            <a:prstGeom prst="rect">
              <a:avLst/>
            </a:prstGeom>
            <a:noFill/>
            <a:ln w="25400">
              <a:solidFill>
                <a:schemeClr val="tx1"/>
              </a:solidFill>
              <a:miter lim="800000"/>
              <a:headEnd/>
              <a:tailEnd/>
            </a:ln>
            <a:effectLst/>
          </p:spPr>
          <p:txBody>
            <a:bodyPr wrap="none" anchor="ctr"/>
            <a:lstStyle/>
            <a:p>
              <a:endParaRPr lang="en-US"/>
            </a:p>
          </p:txBody>
        </p:sp>
        <p:sp>
          <p:nvSpPr>
            <p:cNvPr id="417802" name="Line 10"/>
            <p:cNvSpPr>
              <a:spLocks noChangeShapeType="1"/>
            </p:cNvSpPr>
            <p:nvPr/>
          </p:nvSpPr>
          <p:spPr bwMode="auto">
            <a:xfrm>
              <a:off x="768" y="1328"/>
              <a:ext cx="0"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7803" name="Line 11"/>
            <p:cNvSpPr>
              <a:spLocks noChangeShapeType="1"/>
            </p:cNvSpPr>
            <p:nvPr/>
          </p:nvSpPr>
          <p:spPr bwMode="auto">
            <a:xfrm>
              <a:off x="672" y="1328"/>
              <a:ext cx="384"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7804" name="Line 12"/>
            <p:cNvSpPr>
              <a:spLocks noChangeShapeType="1"/>
            </p:cNvSpPr>
            <p:nvPr/>
          </p:nvSpPr>
          <p:spPr bwMode="auto">
            <a:xfrm>
              <a:off x="672" y="1424"/>
              <a:ext cx="384" cy="0"/>
            </a:xfrm>
            <a:prstGeom prst="line">
              <a:avLst/>
            </a:prstGeom>
            <a:noFill/>
            <a:ln w="25400">
              <a:solidFill>
                <a:schemeClr val="tx1"/>
              </a:solidFill>
              <a:round/>
              <a:headEnd type="none" w="sm" len="sm"/>
              <a:tailEnd type="none" w="med" len="lg"/>
            </a:ln>
            <a:effectLst/>
          </p:spPr>
          <p:txBody>
            <a:bodyPr wrap="none" anchor="ctr"/>
            <a:lstStyle/>
            <a:p>
              <a:endParaRPr lang="en-US"/>
            </a:p>
          </p:txBody>
        </p:sp>
      </p:grpSp>
      <p:grpSp>
        <p:nvGrpSpPr>
          <p:cNvPr id="4" name="Group 13"/>
          <p:cNvGrpSpPr>
            <a:grpSpLocks/>
          </p:cNvGrpSpPr>
          <p:nvPr/>
        </p:nvGrpSpPr>
        <p:grpSpPr bwMode="auto">
          <a:xfrm>
            <a:off x="1120775" y="4584700"/>
            <a:ext cx="762000" cy="552450"/>
            <a:chOff x="720" y="2388"/>
            <a:chExt cx="480" cy="348"/>
          </a:xfrm>
        </p:grpSpPr>
        <p:sp>
          <p:nvSpPr>
            <p:cNvPr id="417806" name="Rectangle 14"/>
            <p:cNvSpPr>
              <a:spLocks noChangeArrowheads="1"/>
            </p:cNvSpPr>
            <p:nvPr/>
          </p:nvSpPr>
          <p:spPr bwMode="auto">
            <a:xfrm>
              <a:off x="720" y="2500"/>
              <a:ext cx="480" cy="236"/>
            </a:xfrm>
            <a:prstGeom prst="rect">
              <a:avLst/>
            </a:prstGeom>
            <a:noFill/>
            <a:ln w="25400">
              <a:solidFill>
                <a:schemeClr val="tx1"/>
              </a:solidFill>
              <a:miter lim="800000"/>
              <a:headEnd/>
              <a:tailEnd/>
            </a:ln>
            <a:effectLst/>
          </p:spPr>
          <p:txBody>
            <a:bodyPr wrap="none" anchor="ctr"/>
            <a:lstStyle/>
            <a:p>
              <a:endParaRPr lang="en-US"/>
            </a:p>
          </p:txBody>
        </p:sp>
        <p:sp>
          <p:nvSpPr>
            <p:cNvPr id="417807" name="Rectangle 15"/>
            <p:cNvSpPr>
              <a:spLocks noChangeArrowheads="1"/>
            </p:cNvSpPr>
            <p:nvPr/>
          </p:nvSpPr>
          <p:spPr bwMode="auto">
            <a:xfrm>
              <a:off x="720" y="2388"/>
              <a:ext cx="262" cy="112"/>
            </a:xfrm>
            <a:prstGeom prst="rect">
              <a:avLst/>
            </a:prstGeom>
            <a:noFill/>
            <a:ln w="25400">
              <a:solidFill>
                <a:schemeClr val="tx1"/>
              </a:solidFill>
              <a:miter lim="800000"/>
              <a:headEnd/>
              <a:tailEnd/>
            </a:ln>
            <a:effectLst/>
          </p:spPr>
          <p:txBody>
            <a:bodyPr wrap="none" anchor="ctr"/>
            <a:lstStyle/>
            <a:p>
              <a:endParaRPr lang="en-US"/>
            </a:p>
          </p:txBody>
        </p:sp>
      </p:grpSp>
      <p:sp>
        <p:nvSpPr>
          <p:cNvPr id="417808" name="Line 16"/>
          <p:cNvSpPr>
            <a:spLocks noChangeShapeType="1"/>
          </p:cNvSpPr>
          <p:nvPr/>
        </p:nvSpPr>
        <p:spPr bwMode="auto">
          <a:xfrm flipH="1">
            <a:off x="5427663" y="2794000"/>
            <a:ext cx="914400" cy="0"/>
          </a:xfrm>
          <a:prstGeom prst="line">
            <a:avLst/>
          </a:prstGeom>
          <a:noFill/>
          <a:ln w="25400">
            <a:solidFill>
              <a:schemeClr val="tx1"/>
            </a:solidFill>
            <a:round/>
            <a:headEnd type="none" w="sm" len="sm"/>
            <a:tailEnd type="none" w="sm" len="sm"/>
          </a:ln>
          <a:effectLst/>
        </p:spPr>
        <p:txBody>
          <a:bodyPr wrap="none" anchor="ctr"/>
          <a:lstStyle/>
          <a:p>
            <a:endParaRPr lang="en-US"/>
          </a:p>
        </p:txBody>
      </p:sp>
      <p:grpSp>
        <p:nvGrpSpPr>
          <p:cNvPr id="5" name="Group 17"/>
          <p:cNvGrpSpPr>
            <a:grpSpLocks/>
          </p:cNvGrpSpPr>
          <p:nvPr/>
        </p:nvGrpSpPr>
        <p:grpSpPr bwMode="auto">
          <a:xfrm>
            <a:off x="5580063" y="4927600"/>
            <a:ext cx="744537" cy="304800"/>
            <a:chOff x="3529" y="2604"/>
            <a:chExt cx="469" cy="192"/>
          </a:xfrm>
        </p:grpSpPr>
        <p:sp>
          <p:nvSpPr>
            <p:cNvPr id="417810" name="Line 18"/>
            <p:cNvSpPr>
              <a:spLocks noChangeShapeType="1"/>
            </p:cNvSpPr>
            <p:nvPr/>
          </p:nvSpPr>
          <p:spPr bwMode="auto">
            <a:xfrm>
              <a:off x="3529" y="2717"/>
              <a:ext cx="336"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417811" name="AutoShape 19"/>
            <p:cNvSpPr>
              <a:spLocks noChangeArrowheads="1"/>
            </p:cNvSpPr>
            <p:nvPr/>
          </p:nvSpPr>
          <p:spPr bwMode="auto">
            <a:xfrm rot="5400000">
              <a:off x="3836" y="2633"/>
              <a:ext cx="192" cy="133"/>
            </a:xfrm>
            <a:prstGeom prst="triangle">
              <a:avLst>
                <a:gd name="adj" fmla="val 50292"/>
              </a:avLst>
            </a:prstGeom>
            <a:noFill/>
            <a:ln w="25400">
              <a:solidFill>
                <a:schemeClr val="tx1"/>
              </a:solidFill>
              <a:miter lim="800000"/>
              <a:headEnd/>
              <a:tailEnd/>
            </a:ln>
            <a:effectLst/>
          </p:spPr>
          <p:txBody>
            <a:bodyPr wrap="none" anchor="ctr"/>
            <a:lstStyle/>
            <a:p>
              <a:endParaRPr lang="en-US"/>
            </a:p>
          </p:txBody>
        </p:sp>
      </p:grpSp>
      <p:sp>
        <p:nvSpPr>
          <p:cNvPr id="417812" name="Line 20"/>
          <p:cNvSpPr>
            <a:spLocks noChangeShapeType="1"/>
          </p:cNvSpPr>
          <p:nvPr/>
        </p:nvSpPr>
        <p:spPr bwMode="auto">
          <a:xfrm flipH="1">
            <a:off x="5580063" y="5689600"/>
            <a:ext cx="762000" cy="0"/>
          </a:xfrm>
          <a:prstGeom prst="line">
            <a:avLst/>
          </a:prstGeom>
          <a:noFill/>
          <a:ln w="25400">
            <a:solidFill>
              <a:schemeClr val="tx1"/>
            </a:solidFill>
            <a:prstDash val="dash"/>
            <a:round/>
            <a:headEnd type="arrow" w="med" len="lg"/>
            <a:tailEnd type="none" w="sm" len="sm"/>
          </a:ln>
          <a:effectLst/>
        </p:spPr>
        <p:txBody>
          <a:bodyPr wrap="none" anchor="ctr"/>
          <a:lstStyle/>
          <a:p>
            <a:endParaRPr lang="en-US"/>
          </a:p>
        </p:txBody>
      </p:sp>
      <p:grpSp>
        <p:nvGrpSpPr>
          <p:cNvPr id="6" name="Group 21"/>
          <p:cNvGrpSpPr>
            <a:grpSpLocks/>
          </p:cNvGrpSpPr>
          <p:nvPr/>
        </p:nvGrpSpPr>
        <p:grpSpPr bwMode="auto">
          <a:xfrm>
            <a:off x="1084263" y="5461000"/>
            <a:ext cx="762000" cy="381000"/>
            <a:chOff x="624" y="3168"/>
            <a:chExt cx="576" cy="320"/>
          </a:xfrm>
        </p:grpSpPr>
        <p:sp>
          <p:nvSpPr>
            <p:cNvPr id="417814" name="Rectangle 22"/>
            <p:cNvSpPr>
              <a:spLocks noChangeArrowheads="1"/>
            </p:cNvSpPr>
            <p:nvPr/>
          </p:nvSpPr>
          <p:spPr bwMode="auto">
            <a:xfrm>
              <a:off x="624" y="3168"/>
              <a:ext cx="576" cy="320"/>
            </a:xfrm>
            <a:prstGeom prst="rect">
              <a:avLst/>
            </a:prstGeom>
            <a:noFill/>
            <a:ln w="25400">
              <a:solidFill>
                <a:schemeClr val="tx1"/>
              </a:solidFill>
              <a:miter lim="800000"/>
              <a:headEnd/>
              <a:tailEnd/>
            </a:ln>
            <a:effectLst/>
          </p:spPr>
          <p:txBody>
            <a:bodyPr wrap="none" anchor="ctr"/>
            <a:lstStyle/>
            <a:p>
              <a:pPr algn="ctr"/>
              <a:r>
                <a:rPr lang="en-US" altLang="ko-KR" sz="1600" b="1">
                  <a:ea typeface="굴림" charset="-127"/>
                </a:rPr>
                <a:t>object</a:t>
              </a:r>
              <a:endParaRPr lang="en-US" altLang="ko-KR" sz="3600" b="1">
                <a:ea typeface="굴림" charset="-127"/>
              </a:endParaRPr>
            </a:p>
          </p:txBody>
        </p:sp>
        <p:sp>
          <p:nvSpPr>
            <p:cNvPr id="417815" name="Line 23"/>
            <p:cNvSpPr>
              <a:spLocks noChangeShapeType="1"/>
            </p:cNvSpPr>
            <p:nvPr/>
          </p:nvSpPr>
          <p:spPr bwMode="auto">
            <a:xfrm>
              <a:off x="816" y="3248"/>
              <a:ext cx="0"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7816" name="Line 24"/>
            <p:cNvSpPr>
              <a:spLocks noChangeShapeType="1"/>
            </p:cNvSpPr>
            <p:nvPr/>
          </p:nvSpPr>
          <p:spPr bwMode="auto">
            <a:xfrm>
              <a:off x="720" y="3408"/>
              <a:ext cx="384" cy="0"/>
            </a:xfrm>
            <a:prstGeom prst="line">
              <a:avLst/>
            </a:prstGeom>
            <a:noFill/>
            <a:ln w="25400">
              <a:solidFill>
                <a:schemeClr val="tx1"/>
              </a:solidFill>
              <a:round/>
              <a:headEnd type="none" w="sm" len="sm"/>
              <a:tailEnd type="none" w="med" len="lg"/>
            </a:ln>
            <a:effectLst/>
          </p:spPr>
          <p:txBody>
            <a:bodyPr wrap="none" anchor="ctr"/>
            <a:lstStyle/>
            <a:p>
              <a:endParaRPr lang="en-US"/>
            </a:p>
          </p:txBody>
        </p:sp>
      </p:grpSp>
      <p:grpSp>
        <p:nvGrpSpPr>
          <p:cNvPr id="7" name="Group 25"/>
          <p:cNvGrpSpPr>
            <a:grpSpLocks/>
          </p:cNvGrpSpPr>
          <p:nvPr/>
        </p:nvGrpSpPr>
        <p:grpSpPr bwMode="auto">
          <a:xfrm>
            <a:off x="5580063" y="4241800"/>
            <a:ext cx="744537" cy="304800"/>
            <a:chOff x="3529" y="2172"/>
            <a:chExt cx="469" cy="192"/>
          </a:xfrm>
        </p:grpSpPr>
        <p:sp>
          <p:nvSpPr>
            <p:cNvPr id="417818" name="Line 26"/>
            <p:cNvSpPr>
              <a:spLocks noChangeShapeType="1"/>
            </p:cNvSpPr>
            <p:nvPr/>
          </p:nvSpPr>
          <p:spPr bwMode="auto">
            <a:xfrm>
              <a:off x="3529" y="2285"/>
              <a:ext cx="336" cy="0"/>
            </a:xfrm>
            <a:prstGeom prst="line">
              <a:avLst/>
            </a:prstGeom>
            <a:noFill/>
            <a:ln w="25400">
              <a:solidFill>
                <a:schemeClr val="tx1"/>
              </a:solidFill>
              <a:prstDash val="sysDot"/>
              <a:round/>
              <a:headEnd type="none" w="sm" len="sm"/>
              <a:tailEnd type="none" w="sm" len="sm"/>
            </a:ln>
            <a:effectLst/>
          </p:spPr>
          <p:txBody>
            <a:bodyPr wrap="none" anchor="ctr"/>
            <a:lstStyle/>
            <a:p>
              <a:endParaRPr lang="en-US"/>
            </a:p>
          </p:txBody>
        </p:sp>
        <p:sp>
          <p:nvSpPr>
            <p:cNvPr id="417819" name="AutoShape 27"/>
            <p:cNvSpPr>
              <a:spLocks noChangeArrowheads="1"/>
            </p:cNvSpPr>
            <p:nvPr/>
          </p:nvSpPr>
          <p:spPr bwMode="auto">
            <a:xfrm rot="5400000">
              <a:off x="3836" y="2201"/>
              <a:ext cx="192" cy="133"/>
            </a:xfrm>
            <a:prstGeom prst="triangle">
              <a:avLst>
                <a:gd name="adj" fmla="val 50292"/>
              </a:avLst>
            </a:prstGeom>
            <a:noFill/>
            <a:ln w="25400">
              <a:solidFill>
                <a:schemeClr val="tx1"/>
              </a:solidFill>
              <a:miter lim="800000"/>
              <a:headEnd/>
              <a:tailEnd/>
            </a:ln>
            <a:effectLst/>
          </p:spPr>
          <p:txBody>
            <a:bodyPr wrap="none" anchor="ctr"/>
            <a:lstStyle/>
            <a:p>
              <a:endParaRPr lang="en-US"/>
            </a:p>
          </p:txBody>
        </p:sp>
      </p:grpSp>
      <p:sp>
        <p:nvSpPr>
          <p:cNvPr id="417820" name="AutoShape 28" descr="50%"/>
          <p:cNvSpPr>
            <a:spLocks noChangeArrowheads="1"/>
          </p:cNvSpPr>
          <p:nvPr/>
        </p:nvSpPr>
        <p:spPr bwMode="auto">
          <a:xfrm>
            <a:off x="5427663" y="3632200"/>
            <a:ext cx="457200" cy="304800"/>
          </a:xfrm>
          <a:prstGeom prst="flowChartDecision">
            <a:avLst/>
          </a:prstGeom>
          <a:noFill/>
          <a:ln w="25400">
            <a:solidFill>
              <a:schemeClr val="tx1"/>
            </a:solidFill>
            <a:miter lim="800000"/>
            <a:headEnd type="none" w="sm" len="sm"/>
            <a:tailEnd type="none" w="med" len="lg"/>
          </a:ln>
          <a:effectLst/>
        </p:spPr>
        <p:txBody>
          <a:bodyPr wrap="none" anchor="ctr"/>
          <a:lstStyle/>
          <a:p>
            <a:endParaRPr lang="en-US"/>
          </a:p>
        </p:txBody>
      </p:sp>
      <p:sp>
        <p:nvSpPr>
          <p:cNvPr id="417821" name="Line 29"/>
          <p:cNvSpPr>
            <a:spLocks noChangeShapeType="1"/>
          </p:cNvSpPr>
          <p:nvPr/>
        </p:nvSpPr>
        <p:spPr bwMode="auto">
          <a:xfrm flipH="1">
            <a:off x="5884863" y="3784600"/>
            <a:ext cx="569912"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417822" name="Text Box 30" descr="50%"/>
          <p:cNvSpPr txBox="1">
            <a:spLocks noChangeArrowheads="1"/>
          </p:cNvSpPr>
          <p:nvPr/>
        </p:nvSpPr>
        <p:spPr bwMode="auto">
          <a:xfrm>
            <a:off x="1601788" y="2525713"/>
            <a:ext cx="755650" cy="366712"/>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class</a:t>
            </a:r>
            <a:endParaRPr lang="en-US" altLang="ko-KR" sz="3600" b="1">
              <a:ea typeface="굴림" charset="-127"/>
            </a:endParaRPr>
          </a:p>
        </p:txBody>
      </p:sp>
      <p:sp>
        <p:nvSpPr>
          <p:cNvPr id="417823" name="Text Box 31" descr="50%"/>
          <p:cNvSpPr txBox="1">
            <a:spLocks noChangeArrowheads="1"/>
          </p:cNvSpPr>
          <p:nvPr/>
        </p:nvSpPr>
        <p:spPr bwMode="auto">
          <a:xfrm>
            <a:off x="1676400" y="3200400"/>
            <a:ext cx="7175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state</a:t>
            </a:r>
            <a:endParaRPr lang="en-US" altLang="ko-KR" sz="3600" b="1">
              <a:ea typeface="굴림" charset="-127"/>
            </a:endParaRPr>
          </a:p>
        </p:txBody>
      </p:sp>
      <p:sp>
        <p:nvSpPr>
          <p:cNvPr id="417824" name="Text Box 32" descr="50%"/>
          <p:cNvSpPr txBox="1">
            <a:spLocks noChangeArrowheads="1"/>
          </p:cNvSpPr>
          <p:nvPr/>
        </p:nvSpPr>
        <p:spPr bwMode="auto">
          <a:xfrm>
            <a:off x="1693863" y="3886200"/>
            <a:ext cx="11366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interface</a:t>
            </a:r>
            <a:endParaRPr lang="en-US" altLang="ko-KR" sz="3600" b="1">
              <a:ea typeface="굴림" charset="-127"/>
            </a:endParaRPr>
          </a:p>
        </p:txBody>
      </p:sp>
      <p:sp>
        <p:nvSpPr>
          <p:cNvPr id="417825" name="Text Box 33" descr="50%"/>
          <p:cNvSpPr txBox="1">
            <a:spLocks noChangeArrowheads="1"/>
          </p:cNvSpPr>
          <p:nvPr/>
        </p:nvSpPr>
        <p:spPr bwMode="auto">
          <a:xfrm>
            <a:off x="1846263" y="4724400"/>
            <a:ext cx="10985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package</a:t>
            </a:r>
            <a:endParaRPr lang="en-US" altLang="ko-KR" sz="3600" b="1">
              <a:ea typeface="굴림" charset="-127"/>
            </a:endParaRPr>
          </a:p>
        </p:txBody>
      </p:sp>
      <p:sp>
        <p:nvSpPr>
          <p:cNvPr id="417826" name="Text Box 34" descr="50%"/>
          <p:cNvSpPr txBox="1">
            <a:spLocks noChangeArrowheads="1"/>
          </p:cNvSpPr>
          <p:nvPr/>
        </p:nvSpPr>
        <p:spPr bwMode="auto">
          <a:xfrm>
            <a:off x="1828800" y="5410200"/>
            <a:ext cx="8572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object</a:t>
            </a:r>
            <a:endParaRPr lang="en-US" altLang="ko-KR" sz="3600" b="1">
              <a:ea typeface="굴림" charset="-127"/>
            </a:endParaRPr>
          </a:p>
        </p:txBody>
      </p:sp>
      <p:sp>
        <p:nvSpPr>
          <p:cNvPr id="417827" name="Text Box 35" descr="50%"/>
          <p:cNvSpPr txBox="1">
            <a:spLocks noChangeArrowheads="1"/>
          </p:cNvSpPr>
          <p:nvPr/>
        </p:nvSpPr>
        <p:spPr bwMode="auto">
          <a:xfrm>
            <a:off x="6477000" y="2362200"/>
            <a:ext cx="1771650" cy="146526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Association or</a:t>
            </a:r>
          </a:p>
          <a:p>
            <a:r>
              <a:rPr lang="en-US" altLang="ko-KR" sz="1800" b="1">
                <a:ea typeface="굴림" charset="-127"/>
              </a:rPr>
              <a:t>link or</a:t>
            </a:r>
          </a:p>
          <a:p>
            <a:r>
              <a:rPr lang="en-US" altLang="ko-KR" sz="1800" b="1">
                <a:ea typeface="굴림" charset="-127"/>
              </a:rPr>
              <a:t>transition</a:t>
            </a:r>
          </a:p>
          <a:p>
            <a:endParaRPr lang="en-US" altLang="ko-KR" sz="3600" b="1">
              <a:ea typeface="굴림" charset="-127"/>
            </a:endParaRPr>
          </a:p>
        </p:txBody>
      </p:sp>
      <p:sp>
        <p:nvSpPr>
          <p:cNvPr id="417828" name="Text Box 36" descr="50%"/>
          <p:cNvSpPr txBox="1">
            <a:spLocks noChangeArrowheads="1"/>
          </p:cNvSpPr>
          <p:nvPr/>
        </p:nvSpPr>
        <p:spPr bwMode="auto">
          <a:xfrm>
            <a:off x="6494463" y="3581400"/>
            <a:ext cx="14922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aggregation</a:t>
            </a:r>
            <a:endParaRPr lang="en-US" altLang="ko-KR" sz="3600" b="1">
              <a:ea typeface="굴림" charset="-127"/>
            </a:endParaRPr>
          </a:p>
        </p:txBody>
      </p:sp>
      <p:sp>
        <p:nvSpPr>
          <p:cNvPr id="417829" name="Text Box 37" descr="50%"/>
          <p:cNvSpPr txBox="1">
            <a:spLocks noChangeArrowheads="1"/>
          </p:cNvSpPr>
          <p:nvPr/>
        </p:nvSpPr>
        <p:spPr bwMode="auto">
          <a:xfrm>
            <a:off x="6418263" y="4191000"/>
            <a:ext cx="13144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realization</a:t>
            </a:r>
            <a:endParaRPr lang="en-US" altLang="ko-KR" sz="3600" b="1">
              <a:ea typeface="굴림" charset="-127"/>
            </a:endParaRPr>
          </a:p>
        </p:txBody>
      </p:sp>
      <p:sp>
        <p:nvSpPr>
          <p:cNvPr id="417830" name="Text Box 38" descr="50%"/>
          <p:cNvSpPr txBox="1">
            <a:spLocks noChangeArrowheads="1"/>
          </p:cNvSpPr>
          <p:nvPr/>
        </p:nvSpPr>
        <p:spPr bwMode="auto">
          <a:xfrm>
            <a:off x="6418263" y="4876800"/>
            <a:ext cx="17208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generalization</a:t>
            </a:r>
            <a:endParaRPr lang="en-US" altLang="ko-KR" sz="3600" b="1">
              <a:ea typeface="굴림" charset="-127"/>
            </a:endParaRPr>
          </a:p>
        </p:txBody>
      </p:sp>
      <p:sp>
        <p:nvSpPr>
          <p:cNvPr id="417831" name="Text Box 39" descr="50%"/>
          <p:cNvSpPr txBox="1">
            <a:spLocks noChangeArrowheads="1"/>
          </p:cNvSpPr>
          <p:nvPr/>
        </p:nvSpPr>
        <p:spPr bwMode="auto">
          <a:xfrm>
            <a:off x="6418263" y="5486400"/>
            <a:ext cx="15176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dependency</a:t>
            </a:r>
            <a:endParaRPr lang="en-US" altLang="ko-KR" sz="3600" b="1">
              <a:ea typeface="굴림" charset="-127"/>
            </a:endParaRPr>
          </a:p>
        </p:txBody>
      </p:sp>
      <p:sp>
        <p:nvSpPr>
          <p:cNvPr id="417832" name="Rectangle 40"/>
          <p:cNvSpPr>
            <a:spLocks noGrp="1" noChangeArrowheads="1"/>
          </p:cNvSpPr>
          <p:nvPr>
            <p:ph type="title"/>
          </p:nvPr>
        </p:nvSpPr>
        <p:spPr>
          <a:xfrm>
            <a:off x="609600" y="457200"/>
            <a:ext cx="7620000" cy="914400"/>
          </a:xfrm>
        </p:spPr>
        <p:txBody>
          <a:bodyPr/>
          <a:lstStyle/>
          <a:p>
            <a:r>
              <a:rPr lang="en-US" altLang="ko-KR" dirty="0">
                <a:ea typeface="굴림" charset="-127"/>
              </a:rPr>
              <a:t>Logical View Modeling Elements</a:t>
            </a:r>
          </a:p>
        </p:txBody>
      </p:sp>
      <p:sp>
        <p:nvSpPr>
          <p:cNvPr id="417833" name="Line 41"/>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34" name="Line 42"/>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35" name="Line 43"/>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36" name="Line 44"/>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37" name="Line 45"/>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38" name="Line 46"/>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39" name="Line 47"/>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0" name="Line 48"/>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1" name="Line 49"/>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2" name="Line 50"/>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3" name="Line 51"/>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4" name="Line 52"/>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5" name="Line 53"/>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6" name="Line 54"/>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7" name="Line 55"/>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8" name="Line 56"/>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49" name="Line 57"/>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50" name="Line 58"/>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51" name="Line 59"/>
          <p:cNvSpPr>
            <a:spLocks noChangeShapeType="1"/>
          </p:cNvSpPr>
          <p:nvPr/>
        </p:nvSpPr>
        <p:spPr bwMode="auto">
          <a:xfrm>
            <a:off x="17605375" y="-87164863"/>
            <a:ext cx="1588" cy="1588"/>
          </a:xfrm>
          <a:prstGeom prst="line">
            <a:avLst/>
          </a:prstGeom>
          <a:noFill/>
          <a:ln w="0">
            <a:solidFill>
              <a:srgbClr val="CCCCCC"/>
            </a:solidFill>
            <a:round/>
            <a:headEnd/>
            <a:tailEnd/>
          </a:ln>
        </p:spPr>
        <p:txBody>
          <a:bodyPr/>
          <a:lstStyle/>
          <a:p>
            <a:endParaRPr lang="en-US"/>
          </a:p>
        </p:txBody>
      </p:sp>
      <p:sp>
        <p:nvSpPr>
          <p:cNvPr id="417852" name="Line 60"/>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53" name="Line 61"/>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54" name="Line 62"/>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55" name="Line 63"/>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56" name="Line 64"/>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57" name="Line 65"/>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58" name="Line 66"/>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59" name="Line 67"/>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0" name="Line 68"/>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1" name="Line 69"/>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2" name="Line 70"/>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3" name="Line 71"/>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4" name="Line 72"/>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5" name="Line 73"/>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6" name="Line 74"/>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7" name="Line 75"/>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8" name="Line 76"/>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69" name="Line 77"/>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70" name="Line 78"/>
          <p:cNvSpPr>
            <a:spLocks noChangeShapeType="1"/>
          </p:cNvSpPr>
          <p:nvPr/>
        </p:nvSpPr>
        <p:spPr bwMode="auto">
          <a:xfrm>
            <a:off x="17605375" y="-87164863"/>
            <a:ext cx="1588" cy="1588"/>
          </a:xfrm>
          <a:prstGeom prst="line">
            <a:avLst/>
          </a:prstGeom>
          <a:noFill/>
          <a:ln w="0">
            <a:solidFill>
              <a:srgbClr val="000000"/>
            </a:solidFill>
            <a:round/>
            <a:headEnd/>
            <a:tailEnd/>
          </a:ln>
        </p:spPr>
        <p:txBody>
          <a:bodyPr/>
          <a:lstStyle/>
          <a:p>
            <a:endParaRPr lang="en-US"/>
          </a:p>
        </p:txBody>
      </p:sp>
      <p:sp>
        <p:nvSpPr>
          <p:cNvPr id="417871" name="Freeform 79"/>
          <p:cNvSpPr>
            <a:spLocks/>
          </p:cNvSpPr>
          <p:nvPr/>
        </p:nvSpPr>
        <p:spPr bwMode="auto">
          <a:xfrm>
            <a:off x="1084263" y="6223000"/>
            <a:ext cx="838200" cy="457200"/>
          </a:xfrm>
          <a:custGeom>
            <a:avLst/>
            <a:gdLst/>
            <a:ahLst/>
            <a:cxnLst>
              <a:cxn ang="0">
                <a:pos x="188" y="0"/>
              </a:cxn>
              <a:cxn ang="0">
                <a:pos x="213" y="2"/>
              </a:cxn>
              <a:cxn ang="0">
                <a:pos x="237" y="5"/>
              </a:cxn>
              <a:cxn ang="0">
                <a:pos x="260" y="10"/>
              </a:cxn>
              <a:cxn ang="0">
                <a:pos x="278" y="18"/>
              </a:cxn>
              <a:cxn ang="0">
                <a:pos x="297" y="25"/>
              </a:cxn>
              <a:cxn ang="0">
                <a:pos x="313" y="36"/>
              </a:cxn>
              <a:cxn ang="0">
                <a:pos x="325" y="46"/>
              </a:cxn>
              <a:cxn ang="0">
                <a:pos x="334" y="56"/>
              </a:cxn>
              <a:cxn ang="0">
                <a:pos x="338" y="69"/>
              </a:cxn>
              <a:cxn ang="0">
                <a:pos x="341" y="82"/>
              </a:cxn>
              <a:cxn ang="0">
                <a:pos x="338" y="95"/>
              </a:cxn>
              <a:cxn ang="0">
                <a:pos x="334" y="108"/>
              </a:cxn>
              <a:cxn ang="0">
                <a:pos x="325" y="118"/>
              </a:cxn>
              <a:cxn ang="0">
                <a:pos x="313" y="128"/>
              </a:cxn>
              <a:cxn ang="0">
                <a:pos x="297" y="138"/>
              </a:cxn>
              <a:cxn ang="0">
                <a:pos x="278" y="146"/>
              </a:cxn>
              <a:cxn ang="0">
                <a:pos x="260" y="154"/>
              </a:cxn>
              <a:cxn ang="0">
                <a:pos x="237" y="159"/>
              </a:cxn>
              <a:cxn ang="0">
                <a:pos x="213" y="164"/>
              </a:cxn>
              <a:cxn ang="0">
                <a:pos x="188" y="164"/>
              </a:cxn>
              <a:cxn ang="0">
                <a:pos x="162" y="167"/>
              </a:cxn>
              <a:cxn ang="0">
                <a:pos x="137" y="164"/>
              </a:cxn>
              <a:cxn ang="0">
                <a:pos x="114" y="162"/>
              </a:cxn>
              <a:cxn ang="0">
                <a:pos x="91" y="156"/>
              </a:cxn>
              <a:cxn ang="0">
                <a:pos x="70" y="149"/>
              </a:cxn>
              <a:cxn ang="0">
                <a:pos x="51" y="141"/>
              </a:cxn>
              <a:cxn ang="0">
                <a:pos x="35" y="131"/>
              </a:cxn>
              <a:cxn ang="0">
                <a:pos x="21" y="123"/>
              </a:cxn>
              <a:cxn ang="0">
                <a:pos x="12" y="110"/>
              </a:cxn>
              <a:cxn ang="0">
                <a:pos x="5" y="100"/>
              </a:cxn>
              <a:cxn ang="0">
                <a:pos x="0" y="87"/>
              </a:cxn>
              <a:cxn ang="0">
                <a:pos x="3" y="74"/>
              </a:cxn>
              <a:cxn ang="0">
                <a:pos x="7" y="61"/>
              </a:cxn>
              <a:cxn ang="0">
                <a:pos x="14" y="51"/>
              </a:cxn>
              <a:cxn ang="0">
                <a:pos x="26" y="38"/>
              </a:cxn>
              <a:cxn ang="0">
                <a:pos x="40" y="31"/>
              </a:cxn>
              <a:cxn ang="0">
                <a:pos x="56" y="20"/>
              </a:cxn>
              <a:cxn ang="0">
                <a:pos x="77" y="13"/>
              </a:cxn>
              <a:cxn ang="0">
                <a:pos x="98" y="7"/>
              </a:cxn>
              <a:cxn ang="0">
                <a:pos x="121" y="2"/>
              </a:cxn>
              <a:cxn ang="0">
                <a:pos x="146" y="0"/>
              </a:cxn>
              <a:cxn ang="0">
                <a:pos x="172" y="0"/>
              </a:cxn>
            </a:cxnLst>
            <a:rect l="0" t="0" r="r" b="b"/>
            <a:pathLst>
              <a:path w="341" h="167">
                <a:moveTo>
                  <a:pt x="172" y="0"/>
                </a:moveTo>
                <a:lnTo>
                  <a:pt x="181" y="0"/>
                </a:lnTo>
                <a:lnTo>
                  <a:pt x="188" y="0"/>
                </a:lnTo>
                <a:lnTo>
                  <a:pt x="197" y="0"/>
                </a:lnTo>
                <a:lnTo>
                  <a:pt x="206" y="0"/>
                </a:lnTo>
                <a:lnTo>
                  <a:pt x="213" y="2"/>
                </a:lnTo>
                <a:lnTo>
                  <a:pt x="223" y="2"/>
                </a:lnTo>
                <a:lnTo>
                  <a:pt x="230" y="5"/>
                </a:lnTo>
                <a:lnTo>
                  <a:pt x="237" y="5"/>
                </a:lnTo>
                <a:lnTo>
                  <a:pt x="246" y="7"/>
                </a:lnTo>
                <a:lnTo>
                  <a:pt x="253" y="10"/>
                </a:lnTo>
                <a:lnTo>
                  <a:pt x="260" y="10"/>
                </a:lnTo>
                <a:lnTo>
                  <a:pt x="267" y="13"/>
                </a:lnTo>
                <a:lnTo>
                  <a:pt x="274" y="15"/>
                </a:lnTo>
                <a:lnTo>
                  <a:pt x="278" y="18"/>
                </a:lnTo>
                <a:lnTo>
                  <a:pt x="285" y="20"/>
                </a:lnTo>
                <a:lnTo>
                  <a:pt x="292" y="23"/>
                </a:lnTo>
                <a:lnTo>
                  <a:pt x="297" y="25"/>
                </a:lnTo>
                <a:lnTo>
                  <a:pt x="301" y="31"/>
                </a:lnTo>
                <a:lnTo>
                  <a:pt x="308" y="33"/>
                </a:lnTo>
                <a:lnTo>
                  <a:pt x="313" y="36"/>
                </a:lnTo>
                <a:lnTo>
                  <a:pt x="318" y="38"/>
                </a:lnTo>
                <a:lnTo>
                  <a:pt x="320" y="43"/>
                </a:lnTo>
                <a:lnTo>
                  <a:pt x="325" y="46"/>
                </a:lnTo>
                <a:lnTo>
                  <a:pt x="327" y="51"/>
                </a:lnTo>
                <a:lnTo>
                  <a:pt x="332" y="54"/>
                </a:lnTo>
                <a:lnTo>
                  <a:pt x="334" y="56"/>
                </a:lnTo>
                <a:lnTo>
                  <a:pt x="336" y="61"/>
                </a:lnTo>
                <a:lnTo>
                  <a:pt x="338" y="67"/>
                </a:lnTo>
                <a:lnTo>
                  <a:pt x="338" y="69"/>
                </a:lnTo>
                <a:lnTo>
                  <a:pt x="341" y="74"/>
                </a:lnTo>
                <a:lnTo>
                  <a:pt x="341" y="77"/>
                </a:lnTo>
                <a:lnTo>
                  <a:pt x="341" y="82"/>
                </a:lnTo>
                <a:lnTo>
                  <a:pt x="341" y="87"/>
                </a:lnTo>
                <a:lnTo>
                  <a:pt x="341" y="90"/>
                </a:lnTo>
                <a:lnTo>
                  <a:pt x="338" y="95"/>
                </a:lnTo>
                <a:lnTo>
                  <a:pt x="338" y="100"/>
                </a:lnTo>
                <a:lnTo>
                  <a:pt x="336" y="102"/>
                </a:lnTo>
                <a:lnTo>
                  <a:pt x="334" y="108"/>
                </a:lnTo>
                <a:lnTo>
                  <a:pt x="332" y="110"/>
                </a:lnTo>
                <a:lnTo>
                  <a:pt x="327" y="115"/>
                </a:lnTo>
                <a:lnTo>
                  <a:pt x="325" y="118"/>
                </a:lnTo>
                <a:lnTo>
                  <a:pt x="320" y="123"/>
                </a:lnTo>
                <a:lnTo>
                  <a:pt x="318" y="126"/>
                </a:lnTo>
                <a:lnTo>
                  <a:pt x="313" y="128"/>
                </a:lnTo>
                <a:lnTo>
                  <a:pt x="308" y="131"/>
                </a:lnTo>
                <a:lnTo>
                  <a:pt x="301" y="136"/>
                </a:lnTo>
                <a:lnTo>
                  <a:pt x="297" y="138"/>
                </a:lnTo>
                <a:lnTo>
                  <a:pt x="292" y="141"/>
                </a:lnTo>
                <a:lnTo>
                  <a:pt x="285" y="144"/>
                </a:lnTo>
                <a:lnTo>
                  <a:pt x="278" y="146"/>
                </a:lnTo>
                <a:lnTo>
                  <a:pt x="274" y="149"/>
                </a:lnTo>
                <a:lnTo>
                  <a:pt x="267" y="151"/>
                </a:lnTo>
                <a:lnTo>
                  <a:pt x="260" y="154"/>
                </a:lnTo>
                <a:lnTo>
                  <a:pt x="253" y="156"/>
                </a:lnTo>
                <a:lnTo>
                  <a:pt x="246" y="156"/>
                </a:lnTo>
                <a:lnTo>
                  <a:pt x="237" y="159"/>
                </a:lnTo>
                <a:lnTo>
                  <a:pt x="230" y="162"/>
                </a:lnTo>
                <a:lnTo>
                  <a:pt x="223" y="162"/>
                </a:lnTo>
                <a:lnTo>
                  <a:pt x="213" y="164"/>
                </a:lnTo>
                <a:lnTo>
                  <a:pt x="206" y="164"/>
                </a:lnTo>
                <a:lnTo>
                  <a:pt x="197" y="164"/>
                </a:lnTo>
                <a:lnTo>
                  <a:pt x="188" y="164"/>
                </a:lnTo>
                <a:lnTo>
                  <a:pt x="181" y="167"/>
                </a:lnTo>
                <a:lnTo>
                  <a:pt x="172" y="167"/>
                </a:lnTo>
                <a:lnTo>
                  <a:pt x="162" y="167"/>
                </a:lnTo>
                <a:lnTo>
                  <a:pt x="153" y="164"/>
                </a:lnTo>
                <a:lnTo>
                  <a:pt x="146" y="164"/>
                </a:lnTo>
                <a:lnTo>
                  <a:pt x="137" y="164"/>
                </a:lnTo>
                <a:lnTo>
                  <a:pt x="128" y="164"/>
                </a:lnTo>
                <a:lnTo>
                  <a:pt x="121" y="162"/>
                </a:lnTo>
                <a:lnTo>
                  <a:pt x="114" y="162"/>
                </a:lnTo>
                <a:lnTo>
                  <a:pt x="105" y="159"/>
                </a:lnTo>
                <a:lnTo>
                  <a:pt x="98" y="156"/>
                </a:lnTo>
                <a:lnTo>
                  <a:pt x="91" y="156"/>
                </a:lnTo>
                <a:lnTo>
                  <a:pt x="84" y="154"/>
                </a:lnTo>
                <a:lnTo>
                  <a:pt x="77" y="151"/>
                </a:lnTo>
                <a:lnTo>
                  <a:pt x="70" y="149"/>
                </a:lnTo>
                <a:lnTo>
                  <a:pt x="63" y="146"/>
                </a:lnTo>
                <a:lnTo>
                  <a:pt x="56" y="144"/>
                </a:lnTo>
                <a:lnTo>
                  <a:pt x="51" y="141"/>
                </a:lnTo>
                <a:lnTo>
                  <a:pt x="44" y="138"/>
                </a:lnTo>
                <a:lnTo>
                  <a:pt x="40" y="136"/>
                </a:lnTo>
                <a:lnTo>
                  <a:pt x="35" y="131"/>
                </a:lnTo>
                <a:lnTo>
                  <a:pt x="30" y="128"/>
                </a:lnTo>
                <a:lnTo>
                  <a:pt x="26" y="126"/>
                </a:lnTo>
                <a:lnTo>
                  <a:pt x="21" y="123"/>
                </a:lnTo>
                <a:lnTo>
                  <a:pt x="19" y="118"/>
                </a:lnTo>
                <a:lnTo>
                  <a:pt x="14" y="115"/>
                </a:lnTo>
                <a:lnTo>
                  <a:pt x="12" y="110"/>
                </a:lnTo>
                <a:lnTo>
                  <a:pt x="10" y="108"/>
                </a:lnTo>
                <a:lnTo>
                  <a:pt x="7" y="102"/>
                </a:lnTo>
                <a:lnTo>
                  <a:pt x="5" y="100"/>
                </a:lnTo>
                <a:lnTo>
                  <a:pt x="3" y="95"/>
                </a:lnTo>
                <a:lnTo>
                  <a:pt x="3" y="90"/>
                </a:lnTo>
                <a:lnTo>
                  <a:pt x="0" y="87"/>
                </a:lnTo>
                <a:lnTo>
                  <a:pt x="0" y="82"/>
                </a:lnTo>
                <a:lnTo>
                  <a:pt x="0" y="77"/>
                </a:lnTo>
                <a:lnTo>
                  <a:pt x="3" y="74"/>
                </a:lnTo>
                <a:lnTo>
                  <a:pt x="3" y="69"/>
                </a:lnTo>
                <a:lnTo>
                  <a:pt x="5" y="67"/>
                </a:lnTo>
                <a:lnTo>
                  <a:pt x="7" y="61"/>
                </a:lnTo>
                <a:lnTo>
                  <a:pt x="10" y="56"/>
                </a:lnTo>
                <a:lnTo>
                  <a:pt x="12" y="54"/>
                </a:lnTo>
                <a:lnTo>
                  <a:pt x="14" y="51"/>
                </a:lnTo>
                <a:lnTo>
                  <a:pt x="19" y="46"/>
                </a:lnTo>
                <a:lnTo>
                  <a:pt x="21" y="43"/>
                </a:lnTo>
                <a:lnTo>
                  <a:pt x="26" y="38"/>
                </a:lnTo>
                <a:lnTo>
                  <a:pt x="30" y="36"/>
                </a:lnTo>
                <a:lnTo>
                  <a:pt x="35" y="33"/>
                </a:lnTo>
                <a:lnTo>
                  <a:pt x="40" y="31"/>
                </a:lnTo>
                <a:lnTo>
                  <a:pt x="44" y="25"/>
                </a:lnTo>
                <a:lnTo>
                  <a:pt x="51" y="23"/>
                </a:lnTo>
                <a:lnTo>
                  <a:pt x="56" y="20"/>
                </a:lnTo>
                <a:lnTo>
                  <a:pt x="63" y="18"/>
                </a:lnTo>
                <a:lnTo>
                  <a:pt x="70" y="15"/>
                </a:lnTo>
                <a:lnTo>
                  <a:pt x="77" y="13"/>
                </a:lnTo>
                <a:lnTo>
                  <a:pt x="84" y="10"/>
                </a:lnTo>
                <a:lnTo>
                  <a:pt x="91" y="10"/>
                </a:lnTo>
                <a:lnTo>
                  <a:pt x="98" y="7"/>
                </a:lnTo>
                <a:lnTo>
                  <a:pt x="105" y="5"/>
                </a:lnTo>
                <a:lnTo>
                  <a:pt x="114" y="5"/>
                </a:lnTo>
                <a:lnTo>
                  <a:pt x="121" y="2"/>
                </a:lnTo>
                <a:lnTo>
                  <a:pt x="128" y="2"/>
                </a:lnTo>
                <a:lnTo>
                  <a:pt x="137" y="0"/>
                </a:lnTo>
                <a:lnTo>
                  <a:pt x="146" y="0"/>
                </a:lnTo>
                <a:lnTo>
                  <a:pt x="153" y="0"/>
                </a:lnTo>
                <a:lnTo>
                  <a:pt x="162" y="0"/>
                </a:lnTo>
                <a:lnTo>
                  <a:pt x="172" y="0"/>
                </a:lnTo>
                <a:close/>
              </a:path>
            </a:pathLst>
          </a:custGeom>
          <a:noFill/>
          <a:ln w="28575" cap="flat" cmpd="sng">
            <a:solidFill>
              <a:schemeClr val="tx1"/>
            </a:solidFill>
            <a:prstDash val="dash"/>
            <a:round/>
            <a:headEnd/>
            <a:tailEnd/>
          </a:ln>
        </p:spPr>
        <p:txBody>
          <a:bodyPr/>
          <a:lstStyle/>
          <a:p>
            <a:endParaRPr lang="en-US"/>
          </a:p>
        </p:txBody>
      </p:sp>
      <p:sp>
        <p:nvSpPr>
          <p:cNvPr id="417872" name="Text Box 80" descr="50%"/>
          <p:cNvSpPr txBox="1">
            <a:spLocks noChangeArrowheads="1"/>
          </p:cNvSpPr>
          <p:nvPr/>
        </p:nvSpPr>
        <p:spPr bwMode="auto">
          <a:xfrm>
            <a:off x="2151063" y="6248400"/>
            <a:ext cx="23431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use case realization</a:t>
            </a:r>
            <a:endParaRPr lang="en-US" altLang="ko-KR" sz="3600" b="1">
              <a:ea typeface="굴림" charset="-127"/>
            </a:endParaRPr>
          </a:p>
        </p:txBody>
      </p:sp>
      <p:sp>
        <p:nvSpPr>
          <p:cNvPr id="417873" name="Line 81"/>
          <p:cNvSpPr>
            <a:spLocks noChangeShapeType="1"/>
          </p:cNvSpPr>
          <p:nvPr/>
        </p:nvSpPr>
        <p:spPr bwMode="auto">
          <a:xfrm flipH="1">
            <a:off x="5580063" y="6375400"/>
            <a:ext cx="762000" cy="0"/>
          </a:xfrm>
          <a:prstGeom prst="line">
            <a:avLst/>
          </a:prstGeom>
          <a:noFill/>
          <a:ln w="25400">
            <a:solidFill>
              <a:schemeClr val="tx1"/>
            </a:solidFill>
            <a:round/>
            <a:headEnd type="arrow" w="med" len="lg"/>
            <a:tailEnd type="none" w="sm" len="sm"/>
          </a:ln>
          <a:effectLst/>
        </p:spPr>
        <p:txBody>
          <a:bodyPr wrap="none" anchor="ctr"/>
          <a:lstStyle/>
          <a:p>
            <a:endParaRPr lang="en-US"/>
          </a:p>
        </p:txBody>
      </p:sp>
      <p:sp>
        <p:nvSpPr>
          <p:cNvPr id="417874" name="Text Box 82" descr="50%"/>
          <p:cNvSpPr txBox="1">
            <a:spLocks noChangeArrowheads="1"/>
          </p:cNvSpPr>
          <p:nvPr/>
        </p:nvSpPr>
        <p:spPr bwMode="auto">
          <a:xfrm>
            <a:off x="6418263" y="6172200"/>
            <a:ext cx="11620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message</a:t>
            </a:r>
            <a:endParaRPr lang="en-US" altLang="ko-KR" sz="3600" b="1">
              <a:ea typeface="굴림" charset="-127"/>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ko-KR">
                <a:ea typeface="굴림" charset="-127"/>
              </a:rPr>
              <a:t>Class Diagram</a:t>
            </a:r>
          </a:p>
        </p:txBody>
      </p:sp>
      <p:sp>
        <p:nvSpPr>
          <p:cNvPr id="421891" name="Rectangle 3"/>
          <p:cNvSpPr>
            <a:spLocks noGrp="1" noChangeArrowheads="1"/>
          </p:cNvSpPr>
          <p:nvPr>
            <p:ph type="body" idx="1"/>
          </p:nvPr>
        </p:nvSpPr>
        <p:spPr>
          <a:xfrm>
            <a:off x="609600" y="1752600"/>
            <a:ext cx="6934200" cy="601663"/>
          </a:xfrm>
        </p:spPr>
        <p:txBody>
          <a:bodyPr/>
          <a:lstStyle/>
          <a:p>
            <a:r>
              <a:rPr lang="en-US" dirty="0"/>
              <a:t>Registration System</a:t>
            </a:r>
          </a:p>
        </p:txBody>
      </p:sp>
      <p:sp>
        <p:nvSpPr>
          <p:cNvPr id="421921" name="Rectangle 33"/>
          <p:cNvSpPr>
            <a:spLocks noChangeArrowheads="1"/>
          </p:cNvSpPr>
          <p:nvPr/>
        </p:nvSpPr>
        <p:spPr bwMode="auto">
          <a:xfrm>
            <a:off x="228600" y="2133600"/>
            <a:ext cx="2595563" cy="396875"/>
          </a:xfrm>
          <a:prstGeom prst="rect">
            <a:avLst/>
          </a:prstGeom>
          <a:noFill/>
          <a:ln w="9525">
            <a:noFill/>
            <a:miter lim="800000"/>
            <a:headEnd/>
            <a:tailEnd/>
          </a:ln>
          <a:effectLst/>
        </p:spPr>
        <p:txBody>
          <a:bodyPr wrap="none" lIns="92075" tIns="46038" rIns="92075" bIns="46038">
            <a:spAutoFit/>
          </a:bodyPr>
          <a:lstStyle/>
          <a:p>
            <a:r>
              <a:rPr lang="en-US" altLang="ko-KR" sz="2000" b="1" dirty="0">
                <a:solidFill>
                  <a:schemeClr val="tx2"/>
                </a:solidFill>
                <a:ea typeface="굴림" charset="-127"/>
              </a:rPr>
              <a:t>Main Class Diagram</a:t>
            </a:r>
            <a:endParaRPr lang="en-US" altLang="ko-KR" sz="2000" b="1" dirty="0">
              <a:solidFill>
                <a:srgbClr val="000000"/>
              </a:solidFill>
              <a:ea typeface="굴림" charset="-127"/>
            </a:endParaRPr>
          </a:p>
        </p:txBody>
      </p:sp>
      <p:sp>
        <p:nvSpPr>
          <p:cNvPr id="421922" name="Rectangle 34"/>
          <p:cNvSpPr>
            <a:spLocks noChangeArrowheads="1"/>
          </p:cNvSpPr>
          <p:nvPr/>
        </p:nvSpPr>
        <p:spPr bwMode="auto">
          <a:xfrm>
            <a:off x="3429000" y="2133600"/>
            <a:ext cx="4921250" cy="396875"/>
          </a:xfrm>
          <a:prstGeom prst="rect">
            <a:avLst/>
          </a:prstGeom>
          <a:noFill/>
          <a:ln w="9525">
            <a:noFill/>
            <a:miter lim="800000"/>
            <a:headEnd/>
            <a:tailEnd/>
          </a:ln>
          <a:effectLst/>
        </p:spPr>
        <p:txBody>
          <a:bodyPr wrap="none" lIns="92075" tIns="46038" rIns="92075" bIns="46038">
            <a:spAutoFit/>
          </a:bodyPr>
          <a:lstStyle/>
          <a:p>
            <a:r>
              <a:rPr lang="en-US" altLang="ko-KR" sz="2000" b="1" dirty="0" err="1">
                <a:solidFill>
                  <a:schemeClr val="tx2"/>
                </a:solidFill>
                <a:ea typeface="굴림" charset="-127"/>
              </a:rPr>
              <a:t>UniversityArtifacts</a:t>
            </a:r>
            <a:r>
              <a:rPr lang="en-US" altLang="ko-KR" sz="2000" b="1" dirty="0">
                <a:solidFill>
                  <a:schemeClr val="tx2"/>
                </a:solidFill>
                <a:ea typeface="굴림" charset="-127"/>
              </a:rPr>
              <a:t> Main Class Diagram</a:t>
            </a:r>
            <a:endParaRPr lang="en-US" altLang="ko-KR" sz="2000" b="1" dirty="0">
              <a:solidFill>
                <a:srgbClr val="000000"/>
              </a:solidFill>
              <a:ea typeface="굴림" charset="-127"/>
            </a:endParaRPr>
          </a:p>
        </p:txBody>
      </p:sp>
      <p:sp>
        <p:nvSpPr>
          <p:cNvPr id="421923" name="Rectangle 35"/>
          <p:cNvSpPr>
            <a:spLocks noChangeArrowheads="1"/>
          </p:cNvSpPr>
          <p:nvPr/>
        </p:nvSpPr>
        <p:spPr bwMode="auto">
          <a:xfrm>
            <a:off x="7256463" y="4324350"/>
            <a:ext cx="0" cy="9525"/>
          </a:xfrm>
          <a:prstGeom prst="rect">
            <a:avLst/>
          </a:prstGeom>
          <a:solidFill>
            <a:srgbClr val="121415"/>
          </a:solidFill>
          <a:ln w="9525">
            <a:noFill/>
            <a:miter lim="800000"/>
            <a:headEnd/>
            <a:tailEnd/>
          </a:ln>
        </p:spPr>
        <p:txBody>
          <a:bodyPr/>
          <a:lstStyle/>
          <a:p>
            <a:endParaRPr lang="en-US"/>
          </a:p>
        </p:txBody>
      </p:sp>
      <p:grpSp>
        <p:nvGrpSpPr>
          <p:cNvPr id="2" name="Group 115"/>
          <p:cNvGrpSpPr>
            <a:grpSpLocks/>
          </p:cNvGrpSpPr>
          <p:nvPr/>
        </p:nvGrpSpPr>
        <p:grpSpPr bwMode="auto">
          <a:xfrm>
            <a:off x="457200" y="2590800"/>
            <a:ext cx="7599363" cy="4138612"/>
            <a:chOff x="288" y="1387"/>
            <a:chExt cx="4787" cy="2607"/>
          </a:xfrm>
        </p:grpSpPr>
        <p:sp>
          <p:nvSpPr>
            <p:cNvPr id="422004" name="Rectangle 116"/>
            <p:cNvSpPr>
              <a:spLocks noChangeArrowheads="1"/>
            </p:cNvSpPr>
            <p:nvPr/>
          </p:nvSpPr>
          <p:spPr bwMode="auto">
            <a:xfrm>
              <a:off x="545" y="1495"/>
              <a:ext cx="565" cy="341"/>
            </a:xfrm>
            <a:prstGeom prst="rect">
              <a:avLst/>
            </a:prstGeom>
            <a:noFill/>
            <a:ln w="19050">
              <a:solidFill>
                <a:schemeClr val="tx1"/>
              </a:solidFill>
              <a:miter lim="800000"/>
              <a:headEnd/>
              <a:tailEnd/>
            </a:ln>
          </p:spPr>
          <p:txBody>
            <a:bodyPr/>
            <a:lstStyle/>
            <a:p>
              <a:endParaRPr lang="en-US"/>
            </a:p>
          </p:txBody>
        </p:sp>
        <p:sp>
          <p:nvSpPr>
            <p:cNvPr id="422005" name="Rectangle 117"/>
            <p:cNvSpPr>
              <a:spLocks noChangeArrowheads="1"/>
            </p:cNvSpPr>
            <p:nvPr/>
          </p:nvSpPr>
          <p:spPr bwMode="auto">
            <a:xfrm>
              <a:off x="545" y="1387"/>
              <a:ext cx="226" cy="108"/>
            </a:xfrm>
            <a:prstGeom prst="rect">
              <a:avLst/>
            </a:prstGeom>
            <a:noFill/>
            <a:ln w="19050">
              <a:solidFill>
                <a:schemeClr val="tx1"/>
              </a:solidFill>
              <a:miter lim="800000"/>
              <a:headEnd/>
              <a:tailEnd/>
            </a:ln>
          </p:spPr>
          <p:txBody>
            <a:bodyPr/>
            <a:lstStyle/>
            <a:p>
              <a:endParaRPr lang="en-US"/>
            </a:p>
          </p:txBody>
        </p:sp>
        <p:sp>
          <p:nvSpPr>
            <p:cNvPr id="422006" name="Rectangle 118"/>
            <p:cNvSpPr>
              <a:spLocks noChangeArrowheads="1"/>
            </p:cNvSpPr>
            <p:nvPr/>
          </p:nvSpPr>
          <p:spPr bwMode="auto">
            <a:xfrm>
              <a:off x="622" y="1507"/>
              <a:ext cx="425" cy="96"/>
            </a:xfrm>
            <a:prstGeom prst="rect">
              <a:avLst/>
            </a:prstGeom>
            <a:noFill/>
            <a:ln w="9525">
              <a:noFill/>
              <a:miter lim="800000"/>
              <a:headEnd/>
              <a:tailEnd/>
            </a:ln>
          </p:spPr>
          <p:txBody>
            <a:bodyPr wrap="none" lIns="0" tIns="0" rIns="0" bIns="0">
              <a:spAutoFit/>
            </a:bodyPr>
            <a:lstStyle/>
            <a:p>
              <a:r>
                <a:rPr lang="en-US" sz="1000"/>
                <a:t>Registration</a:t>
              </a:r>
              <a:endParaRPr lang="en-US" sz="2400"/>
            </a:p>
          </p:txBody>
        </p:sp>
        <p:sp>
          <p:nvSpPr>
            <p:cNvPr id="422007" name="Rectangle 119"/>
            <p:cNvSpPr>
              <a:spLocks noChangeArrowheads="1"/>
            </p:cNvSpPr>
            <p:nvPr/>
          </p:nvSpPr>
          <p:spPr bwMode="auto">
            <a:xfrm>
              <a:off x="682" y="1603"/>
              <a:ext cx="309" cy="96"/>
            </a:xfrm>
            <a:prstGeom prst="rect">
              <a:avLst/>
            </a:prstGeom>
            <a:noFill/>
            <a:ln w="9525">
              <a:noFill/>
              <a:miter lim="800000"/>
              <a:headEnd/>
              <a:tailEnd/>
            </a:ln>
          </p:spPr>
          <p:txBody>
            <a:bodyPr wrap="none" lIns="0" tIns="0" rIns="0" bIns="0">
              <a:spAutoFit/>
            </a:bodyPr>
            <a:lstStyle/>
            <a:p>
              <a:r>
                <a:rPr lang="en-US" sz="1000"/>
                <a:t>Interface</a:t>
              </a:r>
              <a:endParaRPr lang="en-US" sz="2400"/>
            </a:p>
          </p:txBody>
        </p:sp>
        <p:sp>
          <p:nvSpPr>
            <p:cNvPr id="422008" name="Rectangle 120"/>
            <p:cNvSpPr>
              <a:spLocks noChangeArrowheads="1"/>
            </p:cNvSpPr>
            <p:nvPr/>
          </p:nvSpPr>
          <p:spPr bwMode="auto">
            <a:xfrm>
              <a:off x="545" y="2196"/>
              <a:ext cx="565" cy="347"/>
            </a:xfrm>
            <a:prstGeom prst="rect">
              <a:avLst/>
            </a:prstGeom>
            <a:noFill/>
            <a:ln w="19050">
              <a:solidFill>
                <a:schemeClr val="tx1"/>
              </a:solidFill>
              <a:miter lim="800000"/>
              <a:headEnd/>
              <a:tailEnd/>
            </a:ln>
          </p:spPr>
          <p:txBody>
            <a:bodyPr/>
            <a:lstStyle/>
            <a:p>
              <a:endParaRPr lang="en-US"/>
            </a:p>
          </p:txBody>
        </p:sp>
        <p:sp>
          <p:nvSpPr>
            <p:cNvPr id="422009" name="Rectangle 121"/>
            <p:cNvSpPr>
              <a:spLocks noChangeArrowheads="1"/>
            </p:cNvSpPr>
            <p:nvPr/>
          </p:nvSpPr>
          <p:spPr bwMode="auto">
            <a:xfrm>
              <a:off x="545" y="2094"/>
              <a:ext cx="226" cy="102"/>
            </a:xfrm>
            <a:prstGeom prst="rect">
              <a:avLst/>
            </a:prstGeom>
            <a:noFill/>
            <a:ln w="19050">
              <a:solidFill>
                <a:schemeClr val="tx1"/>
              </a:solidFill>
              <a:miter lim="800000"/>
              <a:headEnd/>
              <a:tailEnd/>
            </a:ln>
          </p:spPr>
          <p:txBody>
            <a:bodyPr/>
            <a:lstStyle/>
            <a:p>
              <a:endParaRPr lang="en-US"/>
            </a:p>
          </p:txBody>
        </p:sp>
        <p:sp>
          <p:nvSpPr>
            <p:cNvPr id="422010" name="Rectangle 122"/>
            <p:cNvSpPr>
              <a:spLocks noChangeArrowheads="1"/>
            </p:cNvSpPr>
            <p:nvPr/>
          </p:nvSpPr>
          <p:spPr bwMode="auto">
            <a:xfrm>
              <a:off x="622" y="2208"/>
              <a:ext cx="425" cy="96"/>
            </a:xfrm>
            <a:prstGeom prst="rect">
              <a:avLst/>
            </a:prstGeom>
            <a:noFill/>
            <a:ln w="9525">
              <a:noFill/>
              <a:miter lim="800000"/>
              <a:headEnd/>
              <a:tailEnd/>
            </a:ln>
          </p:spPr>
          <p:txBody>
            <a:bodyPr wrap="none" lIns="0" tIns="0" rIns="0" bIns="0">
              <a:spAutoFit/>
            </a:bodyPr>
            <a:lstStyle/>
            <a:p>
              <a:r>
                <a:rPr lang="en-US" sz="1000"/>
                <a:t>Registration</a:t>
              </a:r>
              <a:endParaRPr lang="en-US" sz="2400"/>
            </a:p>
          </p:txBody>
        </p:sp>
        <p:sp>
          <p:nvSpPr>
            <p:cNvPr id="422011" name="Rectangle 123"/>
            <p:cNvSpPr>
              <a:spLocks noChangeArrowheads="1"/>
            </p:cNvSpPr>
            <p:nvPr/>
          </p:nvSpPr>
          <p:spPr bwMode="auto">
            <a:xfrm>
              <a:off x="634" y="2303"/>
              <a:ext cx="394" cy="96"/>
            </a:xfrm>
            <a:prstGeom prst="rect">
              <a:avLst/>
            </a:prstGeom>
            <a:noFill/>
            <a:ln w="9525">
              <a:noFill/>
              <a:miter lim="800000"/>
              <a:headEnd/>
              <a:tailEnd/>
            </a:ln>
          </p:spPr>
          <p:txBody>
            <a:bodyPr wrap="none" lIns="0" tIns="0" rIns="0" bIns="0">
              <a:spAutoFit/>
            </a:bodyPr>
            <a:lstStyle/>
            <a:p>
              <a:r>
                <a:rPr lang="en-US" sz="1000"/>
                <a:t>Processing</a:t>
              </a:r>
              <a:endParaRPr lang="en-US" sz="2400"/>
            </a:p>
          </p:txBody>
        </p:sp>
        <p:sp>
          <p:nvSpPr>
            <p:cNvPr id="422012" name="Line 124"/>
            <p:cNvSpPr>
              <a:spLocks noChangeShapeType="1"/>
            </p:cNvSpPr>
            <p:nvPr/>
          </p:nvSpPr>
          <p:spPr bwMode="auto">
            <a:xfrm>
              <a:off x="831" y="1836"/>
              <a:ext cx="1" cy="258"/>
            </a:xfrm>
            <a:prstGeom prst="line">
              <a:avLst/>
            </a:prstGeom>
            <a:noFill/>
            <a:ln w="19050">
              <a:solidFill>
                <a:schemeClr val="tx1"/>
              </a:solidFill>
              <a:prstDash val="sysDash"/>
              <a:round/>
              <a:headEnd/>
              <a:tailEnd/>
            </a:ln>
          </p:spPr>
          <p:txBody>
            <a:bodyPr/>
            <a:lstStyle/>
            <a:p>
              <a:endParaRPr lang="en-US"/>
            </a:p>
          </p:txBody>
        </p:sp>
        <p:sp>
          <p:nvSpPr>
            <p:cNvPr id="422013" name="Line 125"/>
            <p:cNvSpPr>
              <a:spLocks noChangeShapeType="1"/>
            </p:cNvSpPr>
            <p:nvPr/>
          </p:nvSpPr>
          <p:spPr bwMode="auto">
            <a:xfrm flipV="1">
              <a:off x="831" y="2022"/>
              <a:ext cx="23" cy="72"/>
            </a:xfrm>
            <a:prstGeom prst="line">
              <a:avLst/>
            </a:prstGeom>
            <a:noFill/>
            <a:ln w="19050">
              <a:solidFill>
                <a:schemeClr val="tx1"/>
              </a:solidFill>
              <a:round/>
              <a:headEnd/>
              <a:tailEnd/>
            </a:ln>
          </p:spPr>
          <p:txBody>
            <a:bodyPr/>
            <a:lstStyle/>
            <a:p>
              <a:endParaRPr lang="en-US"/>
            </a:p>
          </p:txBody>
        </p:sp>
        <p:sp>
          <p:nvSpPr>
            <p:cNvPr id="422014" name="Line 126"/>
            <p:cNvSpPr>
              <a:spLocks noChangeShapeType="1"/>
            </p:cNvSpPr>
            <p:nvPr/>
          </p:nvSpPr>
          <p:spPr bwMode="auto">
            <a:xfrm flipH="1" flipV="1">
              <a:off x="801" y="2022"/>
              <a:ext cx="30" cy="72"/>
            </a:xfrm>
            <a:prstGeom prst="line">
              <a:avLst/>
            </a:prstGeom>
            <a:noFill/>
            <a:ln w="19050">
              <a:solidFill>
                <a:schemeClr val="tx1"/>
              </a:solidFill>
              <a:round/>
              <a:headEnd/>
              <a:tailEnd/>
            </a:ln>
          </p:spPr>
          <p:txBody>
            <a:bodyPr/>
            <a:lstStyle/>
            <a:p>
              <a:endParaRPr lang="en-US"/>
            </a:p>
          </p:txBody>
        </p:sp>
        <p:sp>
          <p:nvSpPr>
            <p:cNvPr id="422015" name="Rectangle 127"/>
            <p:cNvSpPr>
              <a:spLocks noChangeArrowheads="1"/>
            </p:cNvSpPr>
            <p:nvPr/>
          </p:nvSpPr>
          <p:spPr bwMode="auto">
            <a:xfrm>
              <a:off x="545" y="2843"/>
              <a:ext cx="565" cy="341"/>
            </a:xfrm>
            <a:prstGeom prst="rect">
              <a:avLst/>
            </a:prstGeom>
            <a:noFill/>
            <a:ln w="19050">
              <a:solidFill>
                <a:schemeClr val="tx1"/>
              </a:solidFill>
              <a:miter lim="800000"/>
              <a:headEnd/>
              <a:tailEnd/>
            </a:ln>
          </p:spPr>
          <p:txBody>
            <a:bodyPr/>
            <a:lstStyle/>
            <a:p>
              <a:endParaRPr lang="en-US"/>
            </a:p>
          </p:txBody>
        </p:sp>
        <p:sp>
          <p:nvSpPr>
            <p:cNvPr id="422016" name="Rectangle 128"/>
            <p:cNvSpPr>
              <a:spLocks noChangeArrowheads="1"/>
            </p:cNvSpPr>
            <p:nvPr/>
          </p:nvSpPr>
          <p:spPr bwMode="auto">
            <a:xfrm>
              <a:off x="545" y="2735"/>
              <a:ext cx="226" cy="108"/>
            </a:xfrm>
            <a:prstGeom prst="rect">
              <a:avLst/>
            </a:prstGeom>
            <a:noFill/>
            <a:ln w="19050">
              <a:solidFill>
                <a:schemeClr val="tx1"/>
              </a:solidFill>
              <a:miter lim="800000"/>
              <a:headEnd/>
              <a:tailEnd/>
            </a:ln>
          </p:spPr>
          <p:txBody>
            <a:bodyPr/>
            <a:lstStyle/>
            <a:p>
              <a:endParaRPr lang="en-US"/>
            </a:p>
          </p:txBody>
        </p:sp>
        <p:sp>
          <p:nvSpPr>
            <p:cNvPr id="422017" name="Rectangle 129"/>
            <p:cNvSpPr>
              <a:spLocks noChangeArrowheads="1"/>
            </p:cNvSpPr>
            <p:nvPr/>
          </p:nvSpPr>
          <p:spPr bwMode="auto">
            <a:xfrm>
              <a:off x="664" y="2855"/>
              <a:ext cx="351" cy="96"/>
            </a:xfrm>
            <a:prstGeom prst="rect">
              <a:avLst/>
            </a:prstGeom>
            <a:noFill/>
            <a:ln w="9525">
              <a:noFill/>
              <a:miter lim="800000"/>
              <a:headEnd/>
              <a:tailEnd/>
            </a:ln>
          </p:spPr>
          <p:txBody>
            <a:bodyPr wrap="none" lIns="0" tIns="0" rIns="0" bIns="0">
              <a:spAutoFit/>
            </a:bodyPr>
            <a:lstStyle/>
            <a:p>
              <a:r>
                <a:rPr lang="en-US" sz="1000"/>
                <a:t>University</a:t>
              </a:r>
              <a:endParaRPr lang="en-US" sz="2400"/>
            </a:p>
          </p:txBody>
        </p:sp>
        <p:sp>
          <p:nvSpPr>
            <p:cNvPr id="422018" name="Rectangle 130"/>
            <p:cNvSpPr>
              <a:spLocks noChangeArrowheads="1"/>
            </p:cNvSpPr>
            <p:nvPr/>
          </p:nvSpPr>
          <p:spPr bwMode="auto">
            <a:xfrm>
              <a:off x="682" y="2951"/>
              <a:ext cx="288" cy="96"/>
            </a:xfrm>
            <a:prstGeom prst="rect">
              <a:avLst/>
            </a:prstGeom>
            <a:noFill/>
            <a:ln w="9525">
              <a:noFill/>
              <a:miter lim="800000"/>
              <a:headEnd/>
              <a:tailEnd/>
            </a:ln>
          </p:spPr>
          <p:txBody>
            <a:bodyPr wrap="none" lIns="0" tIns="0" rIns="0" bIns="0">
              <a:spAutoFit/>
            </a:bodyPr>
            <a:lstStyle/>
            <a:p>
              <a:r>
                <a:rPr lang="en-US" sz="1000"/>
                <a:t>Artifacts</a:t>
              </a:r>
              <a:endParaRPr lang="en-US" sz="2400"/>
            </a:p>
          </p:txBody>
        </p:sp>
        <p:sp>
          <p:nvSpPr>
            <p:cNvPr id="422019" name="Line 131"/>
            <p:cNvSpPr>
              <a:spLocks noChangeShapeType="1"/>
            </p:cNvSpPr>
            <p:nvPr/>
          </p:nvSpPr>
          <p:spPr bwMode="auto">
            <a:xfrm>
              <a:off x="831" y="2543"/>
              <a:ext cx="1" cy="192"/>
            </a:xfrm>
            <a:prstGeom prst="line">
              <a:avLst/>
            </a:prstGeom>
            <a:noFill/>
            <a:ln w="19050">
              <a:solidFill>
                <a:schemeClr val="tx1"/>
              </a:solidFill>
              <a:prstDash val="sysDash"/>
              <a:round/>
              <a:headEnd/>
              <a:tailEnd/>
            </a:ln>
          </p:spPr>
          <p:txBody>
            <a:bodyPr/>
            <a:lstStyle/>
            <a:p>
              <a:endParaRPr lang="en-US"/>
            </a:p>
          </p:txBody>
        </p:sp>
        <p:sp>
          <p:nvSpPr>
            <p:cNvPr id="422020" name="Line 132"/>
            <p:cNvSpPr>
              <a:spLocks noChangeShapeType="1"/>
            </p:cNvSpPr>
            <p:nvPr/>
          </p:nvSpPr>
          <p:spPr bwMode="auto">
            <a:xfrm flipV="1">
              <a:off x="831" y="2669"/>
              <a:ext cx="23" cy="66"/>
            </a:xfrm>
            <a:prstGeom prst="line">
              <a:avLst/>
            </a:prstGeom>
            <a:noFill/>
            <a:ln w="19050">
              <a:solidFill>
                <a:schemeClr val="tx1"/>
              </a:solidFill>
              <a:round/>
              <a:headEnd/>
              <a:tailEnd/>
            </a:ln>
          </p:spPr>
          <p:txBody>
            <a:bodyPr/>
            <a:lstStyle/>
            <a:p>
              <a:endParaRPr lang="en-US"/>
            </a:p>
          </p:txBody>
        </p:sp>
        <p:sp>
          <p:nvSpPr>
            <p:cNvPr id="422021" name="Line 133"/>
            <p:cNvSpPr>
              <a:spLocks noChangeShapeType="1"/>
            </p:cNvSpPr>
            <p:nvPr/>
          </p:nvSpPr>
          <p:spPr bwMode="auto">
            <a:xfrm flipH="1" flipV="1">
              <a:off x="801" y="2669"/>
              <a:ext cx="30" cy="66"/>
            </a:xfrm>
            <a:prstGeom prst="line">
              <a:avLst/>
            </a:prstGeom>
            <a:noFill/>
            <a:ln w="19050">
              <a:solidFill>
                <a:schemeClr val="tx1"/>
              </a:solidFill>
              <a:round/>
              <a:headEnd/>
              <a:tailEnd/>
            </a:ln>
          </p:spPr>
          <p:txBody>
            <a:bodyPr/>
            <a:lstStyle/>
            <a:p>
              <a:endParaRPr lang="en-US"/>
            </a:p>
          </p:txBody>
        </p:sp>
        <p:sp>
          <p:nvSpPr>
            <p:cNvPr id="422022" name="Rectangle 134"/>
            <p:cNvSpPr>
              <a:spLocks noChangeArrowheads="1"/>
            </p:cNvSpPr>
            <p:nvPr/>
          </p:nvSpPr>
          <p:spPr bwMode="auto">
            <a:xfrm>
              <a:off x="545" y="3514"/>
              <a:ext cx="565" cy="347"/>
            </a:xfrm>
            <a:prstGeom prst="rect">
              <a:avLst/>
            </a:prstGeom>
            <a:noFill/>
            <a:ln w="19050">
              <a:solidFill>
                <a:schemeClr val="tx1"/>
              </a:solidFill>
              <a:miter lim="800000"/>
              <a:headEnd/>
              <a:tailEnd/>
            </a:ln>
          </p:spPr>
          <p:txBody>
            <a:bodyPr/>
            <a:lstStyle/>
            <a:p>
              <a:endParaRPr lang="en-US"/>
            </a:p>
          </p:txBody>
        </p:sp>
        <p:sp>
          <p:nvSpPr>
            <p:cNvPr id="422023" name="Rectangle 135"/>
            <p:cNvSpPr>
              <a:spLocks noChangeArrowheads="1"/>
            </p:cNvSpPr>
            <p:nvPr/>
          </p:nvSpPr>
          <p:spPr bwMode="auto">
            <a:xfrm>
              <a:off x="545" y="3412"/>
              <a:ext cx="226" cy="102"/>
            </a:xfrm>
            <a:prstGeom prst="rect">
              <a:avLst/>
            </a:prstGeom>
            <a:noFill/>
            <a:ln w="19050">
              <a:solidFill>
                <a:schemeClr val="tx1"/>
              </a:solidFill>
              <a:miter lim="800000"/>
              <a:headEnd/>
              <a:tailEnd/>
            </a:ln>
          </p:spPr>
          <p:txBody>
            <a:bodyPr/>
            <a:lstStyle/>
            <a:p>
              <a:endParaRPr lang="en-US"/>
            </a:p>
          </p:txBody>
        </p:sp>
        <p:sp>
          <p:nvSpPr>
            <p:cNvPr id="422024" name="Rectangle 136"/>
            <p:cNvSpPr>
              <a:spLocks noChangeArrowheads="1"/>
            </p:cNvSpPr>
            <p:nvPr/>
          </p:nvSpPr>
          <p:spPr bwMode="auto">
            <a:xfrm>
              <a:off x="664" y="3526"/>
              <a:ext cx="340" cy="96"/>
            </a:xfrm>
            <a:prstGeom prst="rect">
              <a:avLst/>
            </a:prstGeom>
            <a:noFill/>
            <a:ln w="9525">
              <a:noFill/>
              <a:miter lim="800000"/>
              <a:headEnd/>
              <a:tailEnd/>
            </a:ln>
          </p:spPr>
          <p:txBody>
            <a:bodyPr wrap="none" lIns="0" tIns="0" rIns="0" bIns="0">
              <a:spAutoFit/>
            </a:bodyPr>
            <a:lstStyle/>
            <a:p>
              <a:r>
                <a:rPr lang="en-US" sz="1000"/>
                <a:t>Database</a:t>
              </a:r>
              <a:endParaRPr lang="en-US" sz="2400"/>
            </a:p>
          </p:txBody>
        </p:sp>
        <p:sp>
          <p:nvSpPr>
            <p:cNvPr id="422025" name="Rectangle 137"/>
            <p:cNvSpPr>
              <a:spLocks noChangeArrowheads="1"/>
            </p:cNvSpPr>
            <p:nvPr/>
          </p:nvSpPr>
          <p:spPr bwMode="auto">
            <a:xfrm>
              <a:off x="700" y="3622"/>
              <a:ext cx="257" cy="96"/>
            </a:xfrm>
            <a:prstGeom prst="rect">
              <a:avLst/>
            </a:prstGeom>
            <a:noFill/>
            <a:ln w="9525">
              <a:noFill/>
              <a:miter lim="800000"/>
              <a:headEnd/>
              <a:tailEnd/>
            </a:ln>
          </p:spPr>
          <p:txBody>
            <a:bodyPr wrap="none" lIns="0" tIns="0" rIns="0" bIns="0">
              <a:spAutoFit/>
            </a:bodyPr>
            <a:lstStyle/>
            <a:p>
              <a:r>
                <a:rPr lang="en-US" sz="1000"/>
                <a:t>Access</a:t>
              </a:r>
              <a:endParaRPr lang="en-US" sz="2400"/>
            </a:p>
          </p:txBody>
        </p:sp>
        <p:sp>
          <p:nvSpPr>
            <p:cNvPr id="422026" name="Line 138"/>
            <p:cNvSpPr>
              <a:spLocks noChangeShapeType="1"/>
            </p:cNvSpPr>
            <p:nvPr/>
          </p:nvSpPr>
          <p:spPr bwMode="auto">
            <a:xfrm>
              <a:off x="831" y="3184"/>
              <a:ext cx="1" cy="228"/>
            </a:xfrm>
            <a:prstGeom prst="line">
              <a:avLst/>
            </a:prstGeom>
            <a:noFill/>
            <a:ln w="19050">
              <a:solidFill>
                <a:schemeClr val="tx1"/>
              </a:solidFill>
              <a:prstDash val="sysDash"/>
              <a:round/>
              <a:headEnd/>
              <a:tailEnd/>
            </a:ln>
          </p:spPr>
          <p:txBody>
            <a:bodyPr/>
            <a:lstStyle/>
            <a:p>
              <a:endParaRPr lang="en-US"/>
            </a:p>
          </p:txBody>
        </p:sp>
        <p:sp>
          <p:nvSpPr>
            <p:cNvPr id="422027" name="Line 139"/>
            <p:cNvSpPr>
              <a:spLocks noChangeShapeType="1"/>
            </p:cNvSpPr>
            <p:nvPr/>
          </p:nvSpPr>
          <p:spPr bwMode="auto">
            <a:xfrm flipV="1">
              <a:off x="831" y="3340"/>
              <a:ext cx="23" cy="72"/>
            </a:xfrm>
            <a:prstGeom prst="line">
              <a:avLst/>
            </a:prstGeom>
            <a:noFill/>
            <a:ln w="19050">
              <a:solidFill>
                <a:schemeClr val="tx1"/>
              </a:solidFill>
              <a:round/>
              <a:headEnd/>
              <a:tailEnd/>
            </a:ln>
          </p:spPr>
          <p:txBody>
            <a:bodyPr/>
            <a:lstStyle/>
            <a:p>
              <a:endParaRPr lang="en-US"/>
            </a:p>
          </p:txBody>
        </p:sp>
        <p:sp>
          <p:nvSpPr>
            <p:cNvPr id="422028" name="Line 140"/>
            <p:cNvSpPr>
              <a:spLocks noChangeShapeType="1"/>
            </p:cNvSpPr>
            <p:nvPr/>
          </p:nvSpPr>
          <p:spPr bwMode="auto">
            <a:xfrm flipH="1" flipV="1">
              <a:off x="801" y="3340"/>
              <a:ext cx="30" cy="72"/>
            </a:xfrm>
            <a:prstGeom prst="line">
              <a:avLst/>
            </a:prstGeom>
            <a:noFill/>
            <a:ln w="19050">
              <a:solidFill>
                <a:schemeClr val="tx1"/>
              </a:solidFill>
              <a:round/>
              <a:headEnd/>
              <a:tailEnd/>
            </a:ln>
          </p:spPr>
          <p:txBody>
            <a:bodyPr/>
            <a:lstStyle/>
            <a:p>
              <a:endParaRPr lang="en-US"/>
            </a:p>
          </p:txBody>
        </p:sp>
        <p:sp>
          <p:nvSpPr>
            <p:cNvPr id="422029" name="Line 141"/>
            <p:cNvSpPr>
              <a:spLocks noChangeShapeType="1"/>
            </p:cNvSpPr>
            <p:nvPr/>
          </p:nvSpPr>
          <p:spPr bwMode="auto">
            <a:xfrm>
              <a:off x="288" y="3312"/>
              <a:ext cx="1104" cy="0"/>
            </a:xfrm>
            <a:prstGeom prst="line">
              <a:avLst/>
            </a:prstGeom>
            <a:noFill/>
            <a:ln w="19050">
              <a:solidFill>
                <a:schemeClr val="tx1"/>
              </a:solidFill>
              <a:prstDash val="lgDashDotDot"/>
              <a:round/>
              <a:headEnd type="none" w="sm" len="sm"/>
              <a:tailEnd type="none" w="lg" len="lg"/>
            </a:ln>
            <a:effectLst/>
          </p:spPr>
          <p:txBody>
            <a:bodyPr wrap="none" anchor="ctr"/>
            <a:lstStyle/>
            <a:p>
              <a:endParaRPr lang="en-US"/>
            </a:p>
          </p:txBody>
        </p:sp>
        <p:sp>
          <p:nvSpPr>
            <p:cNvPr id="422030" name="Line 142"/>
            <p:cNvSpPr>
              <a:spLocks noChangeShapeType="1"/>
            </p:cNvSpPr>
            <p:nvPr/>
          </p:nvSpPr>
          <p:spPr bwMode="auto">
            <a:xfrm>
              <a:off x="288" y="2640"/>
              <a:ext cx="1104" cy="0"/>
            </a:xfrm>
            <a:prstGeom prst="line">
              <a:avLst/>
            </a:prstGeom>
            <a:noFill/>
            <a:ln w="19050">
              <a:solidFill>
                <a:schemeClr val="tx1"/>
              </a:solidFill>
              <a:prstDash val="lgDashDotDot"/>
              <a:round/>
              <a:headEnd type="none" w="sm" len="sm"/>
              <a:tailEnd type="none" w="lg" len="lg"/>
            </a:ln>
            <a:effectLst/>
          </p:spPr>
          <p:txBody>
            <a:bodyPr wrap="none" anchor="ctr"/>
            <a:lstStyle/>
            <a:p>
              <a:endParaRPr lang="en-US"/>
            </a:p>
          </p:txBody>
        </p:sp>
        <p:sp>
          <p:nvSpPr>
            <p:cNvPr id="422031" name="Text Box 143"/>
            <p:cNvSpPr txBox="1">
              <a:spLocks noChangeArrowheads="1"/>
            </p:cNvSpPr>
            <p:nvPr/>
          </p:nvSpPr>
          <p:spPr bwMode="auto">
            <a:xfrm>
              <a:off x="816" y="3168"/>
              <a:ext cx="576" cy="154"/>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1000"/>
                <a:t>Business</a:t>
              </a:r>
            </a:p>
          </p:txBody>
        </p:sp>
        <p:sp>
          <p:nvSpPr>
            <p:cNvPr id="422032" name="Text Box 144"/>
            <p:cNvSpPr txBox="1">
              <a:spLocks noChangeArrowheads="1"/>
            </p:cNvSpPr>
            <p:nvPr/>
          </p:nvSpPr>
          <p:spPr bwMode="auto">
            <a:xfrm>
              <a:off x="864" y="2496"/>
              <a:ext cx="576" cy="154"/>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1000"/>
                <a:t>Application</a:t>
              </a:r>
            </a:p>
          </p:txBody>
        </p:sp>
        <p:sp>
          <p:nvSpPr>
            <p:cNvPr id="422033" name="Text Box 145"/>
            <p:cNvSpPr txBox="1">
              <a:spLocks noChangeArrowheads="1"/>
            </p:cNvSpPr>
            <p:nvPr/>
          </p:nvSpPr>
          <p:spPr bwMode="auto">
            <a:xfrm>
              <a:off x="864" y="3840"/>
              <a:ext cx="576" cy="154"/>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1000"/>
                <a:t>Middleware</a:t>
              </a:r>
            </a:p>
          </p:txBody>
        </p:sp>
        <p:sp>
          <p:nvSpPr>
            <p:cNvPr id="422034" name="Rectangle 146"/>
            <p:cNvSpPr>
              <a:spLocks noChangeArrowheads="1"/>
            </p:cNvSpPr>
            <p:nvPr/>
          </p:nvSpPr>
          <p:spPr bwMode="auto">
            <a:xfrm>
              <a:off x="2393" y="1404"/>
              <a:ext cx="765" cy="321"/>
            </a:xfrm>
            <a:prstGeom prst="rect">
              <a:avLst/>
            </a:prstGeom>
            <a:noFill/>
            <a:ln w="19050">
              <a:solidFill>
                <a:schemeClr val="tx1"/>
              </a:solidFill>
              <a:miter lim="800000"/>
              <a:headEnd/>
              <a:tailEnd/>
            </a:ln>
          </p:spPr>
          <p:txBody>
            <a:bodyPr/>
            <a:lstStyle/>
            <a:p>
              <a:endParaRPr lang="en-US"/>
            </a:p>
          </p:txBody>
        </p:sp>
        <p:sp>
          <p:nvSpPr>
            <p:cNvPr id="422035" name="Rectangle 147"/>
            <p:cNvSpPr>
              <a:spLocks noChangeArrowheads="1"/>
            </p:cNvSpPr>
            <p:nvPr/>
          </p:nvSpPr>
          <p:spPr bwMode="auto">
            <a:xfrm>
              <a:off x="2535" y="1427"/>
              <a:ext cx="518" cy="96"/>
            </a:xfrm>
            <a:prstGeom prst="rect">
              <a:avLst/>
            </a:prstGeom>
            <a:noFill/>
            <a:ln w="9525">
              <a:noFill/>
              <a:miter lim="800000"/>
              <a:headEnd/>
              <a:tailEnd/>
            </a:ln>
          </p:spPr>
          <p:txBody>
            <a:bodyPr wrap="none" lIns="0" tIns="0" rIns="0" bIns="0">
              <a:spAutoFit/>
            </a:bodyPr>
            <a:lstStyle/>
            <a:p>
              <a:r>
                <a:rPr lang="en-US" sz="1000"/>
                <a:t>ScheduleForm</a:t>
              </a:r>
            </a:p>
          </p:txBody>
        </p:sp>
        <p:sp>
          <p:nvSpPr>
            <p:cNvPr id="422036" name="Rectangle 148"/>
            <p:cNvSpPr>
              <a:spLocks noChangeArrowheads="1"/>
            </p:cNvSpPr>
            <p:nvPr/>
          </p:nvSpPr>
          <p:spPr bwMode="auto">
            <a:xfrm>
              <a:off x="2393" y="1611"/>
              <a:ext cx="765" cy="114"/>
            </a:xfrm>
            <a:prstGeom prst="rect">
              <a:avLst/>
            </a:prstGeom>
            <a:noFill/>
            <a:ln w="19050">
              <a:solidFill>
                <a:schemeClr val="tx1"/>
              </a:solidFill>
              <a:miter lim="800000"/>
              <a:headEnd/>
              <a:tailEnd/>
            </a:ln>
          </p:spPr>
          <p:txBody>
            <a:bodyPr/>
            <a:lstStyle/>
            <a:p>
              <a:endParaRPr lang="en-US"/>
            </a:p>
          </p:txBody>
        </p:sp>
        <p:sp>
          <p:nvSpPr>
            <p:cNvPr id="422037" name="Rectangle 149"/>
            <p:cNvSpPr>
              <a:spLocks noChangeArrowheads="1"/>
            </p:cNvSpPr>
            <p:nvPr/>
          </p:nvSpPr>
          <p:spPr bwMode="auto">
            <a:xfrm>
              <a:off x="2393" y="1657"/>
              <a:ext cx="765" cy="68"/>
            </a:xfrm>
            <a:prstGeom prst="rect">
              <a:avLst/>
            </a:prstGeom>
            <a:noFill/>
            <a:ln w="19050">
              <a:solidFill>
                <a:schemeClr val="tx1"/>
              </a:solidFill>
              <a:miter lim="800000"/>
              <a:headEnd/>
              <a:tailEnd/>
            </a:ln>
          </p:spPr>
          <p:txBody>
            <a:bodyPr/>
            <a:lstStyle/>
            <a:p>
              <a:endParaRPr lang="en-US"/>
            </a:p>
          </p:txBody>
        </p:sp>
        <p:sp>
          <p:nvSpPr>
            <p:cNvPr id="422038" name="Rectangle 150"/>
            <p:cNvSpPr>
              <a:spLocks noChangeArrowheads="1"/>
            </p:cNvSpPr>
            <p:nvPr/>
          </p:nvSpPr>
          <p:spPr bwMode="auto">
            <a:xfrm>
              <a:off x="2410" y="1530"/>
              <a:ext cx="970" cy="96"/>
            </a:xfrm>
            <a:prstGeom prst="rect">
              <a:avLst/>
            </a:prstGeom>
            <a:noFill/>
            <a:ln w="9525">
              <a:noFill/>
              <a:miter lim="800000"/>
              <a:headEnd/>
              <a:tailEnd/>
            </a:ln>
          </p:spPr>
          <p:txBody>
            <a:bodyPr wrap="none" lIns="0" tIns="0" rIns="0" bIns="0">
              <a:spAutoFit/>
            </a:bodyPr>
            <a:lstStyle/>
            <a:p>
              <a:r>
                <a:rPr lang="en-US" sz="1000"/>
                <a:t>(from RegistrationInterface)</a:t>
              </a:r>
            </a:p>
          </p:txBody>
        </p:sp>
        <p:sp>
          <p:nvSpPr>
            <p:cNvPr id="422039" name="Rectangle 151"/>
            <p:cNvSpPr>
              <a:spLocks noChangeArrowheads="1"/>
            </p:cNvSpPr>
            <p:nvPr/>
          </p:nvSpPr>
          <p:spPr bwMode="auto">
            <a:xfrm>
              <a:off x="4003" y="1874"/>
              <a:ext cx="810" cy="315"/>
            </a:xfrm>
            <a:prstGeom prst="rect">
              <a:avLst/>
            </a:prstGeom>
            <a:noFill/>
            <a:ln w="19050">
              <a:solidFill>
                <a:schemeClr val="tx1"/>
              </a:solidFill>
              <a:miter lim="800000"/>
              <a:headEnd/>
              <a:tailEnd/>
            </a:ln>
          </p:spPr>
          <p:txBody>
            <a:bodyPr/>
            <a:lstStyle/>
            <a:p>
              <a:endParaRPr lang="en-US"/>
            </a:p>
          </p:txBody>
        </p:sp>
        <p:sp>
          <p:nvSpPr>
            <p:cNvPr id="422040" name="Rectangle 152"/>
            <p:cNvSpPr>
              <a:spLocks noChangeArrowheads="1"/>
            </p:cNvSpPr>
            <p:nvPr/>
          </p:nvSpPr>
          <p:spPr bwMode="auto">
            <a:xfrm>
              <a:off x="4071" y="1897"/>
              <a:ext cx="739" cy="96"/>
            </a:xfrm>
            <a:prstGeom prst="rect">
              <a:avLst/>
            </a:prstGeom>
            <a:noFill/>
            <a:ln w="9525">
              <a:noFill/>
              <a:miter lim="800000"/>
              <a:headEnd/>
              <a:tailEnd/>
            </a:ln>
          </p:spPr>
          <p:txBody>
            <a:bodyPr wrap="none" lIns="0" tIns="0" rIns="0" bIns="0">
              <a:spAutoFit/>
            </a:bodyPr>
            <a:lstStyle/>
            <a:p>
              <a:r>
                <a:rPr lang="en-US" sz="1000"/>
                <a:t>RegistrationManager</a:t>
              </a:r>
            </a:p>
          </p:txBody>
        </p:sp>
        <p:sp>
          <p:nvSpPr>
            <p:cNvPr id="422041" name="Rectangle 153"/>
            <p:cNvSpPr>
              <a:spLocks noChangeArrowheads="1"/>
            </p:cNvSpPr>
            <p:nvPr/>
          </p:nvSpPr>
          <p:spPr bwMode="auto">
            <a:xfrm>
              <a:off x="4003" y="2080"/>
              <a:ext cx="810" cy="109"/>
            </a:xfrm>
            <a:prstGeom prst="rect">
              <a:avLst/>
            </a:prstGeom>
            <a:noFill/>
            <a:ln w="19050">
              <a:solidFill>
                <a:schemeClr val="tx1"/>
              </a:solidFill>
              <a:miter lim="800000"/>
              <a:headEnd/>
              <a:tailEnd/>
            </a:ln>
          </p:spPr>
          <p:txBody>
            <a:bodyPr/>
            <a:lstStyle/>
            <a:p>
              <a:endParaRPr lang="en-US"/>
            </a:p>
          </p:txBody>
        </p:sp>
        <p:sp>
          <p:nvSpPr>
            <p:cNvPr id="422042" name="Rectangle 154"/>
            <p:cNvSpPr>
              <a:spLocks noChangeArrowheads="1"/>
            </p:cNvSpPr>
            <p:nvPr/>
          </p:nvSpPr>
          <p:spPr bwMode="auto">
            <a:xfrm>
              <a:off x="4003" y="2126"/>
              <a:ext cx="810" cy="63"/>
            </a:xfrm>
            <a:prstGeom prst="rect">
              <a:avLst/>
            </a:prstGeom>
            <a:noFill/>
            <a:ln w="19050">
              <a:solidFill>
                <a:schemeClr val="tx1"/>
              </a:solidFill>
              <a:miter lim="800000"/>
              <a:headEnd/>
              <a:tailEnd/>
            </a:ln>
          </p:spPr>
          <p:txBody>
            <a:bodyPr/>
            <a:lstStyle/>
            <a:p>
              <a:endParaRPr lang="en-US"/>
            </a:p>
          </p:txBody>
        </p:sp>
        <p:sp>
          <p:nvSpPr>
            <p:cNvPr id="422043" name="Rectangle 155"/>
            <p:cNvSpPr>
              <a:spLocks noChangeArrowheads="1"/>
            </p:cNvSpPr>
            <p:nvPr/>
          </p:nvSpPr>
          <p:spPr bwMode="auto">
            <a:xfrm>
              <a:off x="4020" y="2000"/>
              <a:ext cx="1055" cy="96"/>
            </a:xfrm>
            <a:prstGeom prst="rect">
              <a:avLst/>
            </a:prstGeom>
            <a:noFill/>
            <a:ln w="9525">
              <a:noFill/>
              <a:miter lim="800000"/>
              <a:headEnd/>
              <a:tailEnd/>
            </a:ln>
          </p:spPr>
          <p:txBody>
            <a:bodyPr wrap="none" lIns="0" tIns="0" rIns="0" bIns="0">
              <a:spAutoFit/>
            </a:bodyPr>
            <a:lstStyle/>
            <a:p>
              <a:r>
                <a:rPr lang="en-US" sz="1000"/>
                <a:t>(from RegistrationProcessing)</a:t>
              </a:r>
            </a:p>
          </p:txBody>
        </p:sp>
        <p:sp>
          <p:nvSpPr>
            <p:cNvPr id="422044" name="Oval 156"/>
            <p:cNvSpPr>
              <a:spLocks noChangeArrowheads="1"/>
            </p:cNvSpPr>
            <p:nvPr/>
          </p:nvSpPr>
          <p:spPr bwMode="auto">
            <a:xfrm>
              <a:off x="3540" y="1983"/>
              <a:ext cx="103" cy="103"/>
            </a:xfrm>
            <a:prstGeom prst="ellipse">
              <a:avLst/>
            </a:prstGeom>
            <a:solidFill>
              <a:srgbClr val="FFFFFF"/>
            </a:solidFill>
            <a:ln w="0">
              <a:solidFill>
                <a:srgbClr val="020001"/>
              </a:solidFill>
              <a:round/>
              <a:headEnd/>
              <a:tailEnd/>
            </a:ln>
          </p:spPr>
          <p:txBody>
            <a:bodyPr/>
            <a:lstStyle/>
            <a:p>
              <a:endParaRPr lang="en-US"/>
            </a:p>
          </p:txBody>
        </p:sp>
        <p:sp>
          <p:nvSpPr>
            <p:cNvPr id="422045" name="Rectangle 157"/>
            <p:cNvSpPr>
              <a:spLocks noChangeArrowheads="1"/>
            </p:cNvSpPr>
            <p:nvPr/>
          </p:nvSpPr>
          <p:spPr bwMode="auto">
            <a:xfrm>
              <a:off x="3392" y="2138"/>
              <a:ext cx="425" cy="96"/>
            </a:xfrm>
            <a:prstGeom prst="rect">
              <a:avLst/>
            </a:prstGeom>
            <a:noFill/>
            <a:ln w="9525">
              <a:noFill/>
              <a:miter lim="800000"/>
              <a:headEnd/>
              <a:tailEnd/>
            </a:ln>
          </p:spPr>
          <p:txBody>
            <a:bodyPr wrap="none" lIns="0" tIns="0" rIns="0" bIns="0">
              <a:spAutoFit/>
            </a:bodyPr>
            <a:lstStyle/>
            <a:p>
              <a:r>
                <a:rPr lang="en-US" sz="1000"/>
                <a:t>Registration</a:t>
              </a:r>
            </a:p>
          </p:txBody>
        </p:sp>
        <p:sp>
          <p:nvSpPr>
            <p:cNvPr id="422046" name="Rectangle 158"/>
            <p:cNvSpPr>
              <a:spLocks noChangeArrowheads="1"/>
            </p:cNvSpPr>
            <p:nvPr/>
          </p:nvSpPr>
          <p:spPr bwMode="auto">
            <a:xfrm>
              <a:off x="3203" y="2281"/>
              <a:ext cx="1055" cy="96"/>
            </a:xfrm>
            <a:prstGeom prst="rect">
              <a:avLst/>
            </a:prstGeom>
            <a:noFill/>
            <a:ln w="9525">
              <a:noFill/>
              <a:miter lim="800000"/>
              <a:headEnd/>
              <a:tailEnd/>
            </a:ln>
          </p:spPr>
          <p:txBody>
            <a:bodyPr wrap="none" lIns="0" tIns="0" rIns="0" bIns="0">
              <a:spAutoFit/>
            </a:bodyPr>
            <a:lstStyle/>
            <a:p>
              <a:r>
                <a:rPr lang="en-US" sz="1000"/>
                <a:t>(from RegistrationProcessing)</a:t>
              </a:r>
            </a:p>
          </p:txBody>
        </p:sp>
        <p:sp>
          <p:nvSpPr>
            <p:cNvPr id="422047" name="Line 159"/>
            <p:cNvSpPr>
              <a:spLocks noChangeShapeType="1"/>
            </p:cNvSpPr>
            <p:nvPr/>
          </p:nvSpPr>
          <p:spPr bwMode="auto">
            <a:xfrm flipH="1">
              <a:off x="3637" y="2035"/>
              <a:ext cx="366" cy="1"/>
            </a:xfrm>
            <a:prstGeom prst="line">
              <a:avLst/>
            </a:prstGeom>
            <a:noFill/>
            <a:ln w="19050">
              <a:solidFill>
                <a:schemeClr val="tx1"/>
              </a:solidFill>
              <a:round/>
              <a:headEnd/>
              <a:tailEnd/>
            </a:ln>
          </p:spPr>
          <p:txBody>
            <a:bodyPr/>
            <a:lstStyle/>
            <a:p>
              <a:endParaRPr lang="en-US"/>
            </a:p>
          </p:txBody>
        </p:sp>
        <p:sp>
          <p:nvSpPr>
            <p:cNvPr id="422048" name="Line 160"/>
            <p:cNvSpPr>
              <a:spLocks noChangeShapeType="1"/>
            </p:cNvSpPr>
            <p:nvPr/>
          </p:nvSpPr>
          <p:spPr bwMode="auto">
            <a:xfrm>
              <a:off x="3049" y="1725"/>
              <a:ext cx="491" cy="275"/>
            </a:xfrm>
            <a:prstGeom prst="line">
              <a:avLst/>
            </a:prstGeom>
            <a:noFill/>
            <a:ln w="19050">
              <a:solidFill>
                <a:schemeClr val="tx1"/>
              </a:solidFill>
              <a:prstDash val="sysDash"/>
              <a:round/>
              <a:headEnd/>
              <a:tailEnd/>
            </a:ln>
          </p:spPr>
          <p:txBody>
            <a:bodyPr/>
            <a:lstStyle/>
            <a:p>
              <a:endParaRPr lang="en-US"/>
            </a:p>
          </p:txBody>
        </p:sp>
        <p:sp>
          <p:nvSpPr>
            <p:cNvPr id="422049" name="Line 161"/>
            <p:cNvSpPr>
              <a:spLocks noChangeShapeType="1"/>
            </p:cNvSpPr>
            <p:nvPr/>
          </p:nvSpPr>
          <p:spPr bwMode="auto">
            <a:xfrm flipH="1" flipV="1">
              <a:off x="3495" y="1943"/>
              <a:ext cx="45" cy="57"/>
            </a:xfrm>
            <a:prstGeom prst="line">
              <a:avLst/>
            </a:prstGeom>
            <a:noFill/>
            <a:ln w="19050">
              <a:solidFill>
                <a:schemeClr val="tx1"/>
              </a:solidFill>
              <a:round/>
              <a:headEnd/>
              <a:tailEnd/>
            </a:ln>
          </p:spPr>
          <p:txBody>
            <a:bodyPr/>
            <a:lstStyle/>
            <a:p>
              <a:endParaRPr lang="en-US"/>
            </a:p>
          </p:txBody>
        </p:sp>
        <p:sp>
          <p:nvSpPr>
            <p:cNvPr id="422050" name="Line 162"/>
            <p:cNvSpPr>
              <a:spLocks noChangeShapeType="1"/>
            </p:cNvSpPr>
            <p:nvPr/>
          </p:nvSpPr>
          <p:spPr bwMode="auto">
            <a:xfrm flipH="1" flipV="1">
              <a:off x="3472" y="1989"/>
              <a:ext cx="68" cy="11"/>
            </a:xfrm>
            <a:prstGeom prst="line">
              <a:avLst/>
            </a:prstGeom>
            <a:noFill/>
            <a:ln w="19050">
              <a:solidFill>
                <a:schemeClr val="tx1"/>
              </a:solidFill>
              <a:round/>
              <a:headEnd/>
              <a:tailEnd/>
            </a:ln>
          </p:spPr>
          <p:txBody>
            <a:bodyPr/>
            <a:lstStyle/>
            <a:p>
              <a:endParaRPr lang="en-US"/>
            </a:p>
          </p:txBody>
        </p:sp>
        <p:sp>
          <p:nvSpPr>
            <p:cNvPr id="422051" name="Rectangle 163"/>
            <p:cNvSpPr>
              <a:spLocks noChangeArrowheads="1"/>
            </p:cNvSpPr>
            <p:nvPr/>
          </p:nvSpPr>
          <p:spPr bwMode="auto">
            <a:xfrm>
              <a:off x="2964" y="1817"/>
              <a:ext cx="703" cy="96"/>
            </a:xfrm>
            <a:prstGeom prst="rect">
              <a:avLst/>
            </a:prstGeom>
            <a:noFill/>
            <a:ln w="9525">
              <a:noFill/>
              <a:miter lim="800000"/>
              <a:headEnd/>
              <a:tailEnd/>
            </a:ln>
          </p:spPr>
          <p:txBody>
            <a:bodyPr wrap="none" lIns="0" tIns="0" rIns="0" bIns="0">
              <a:spAutoFit/>
            </a:bodyPr>
            <a:lstStyle/>
            <a:p>
              <a:r>
                <a:rPr lang="en-US" sz="1000"/>
                <a:t>submits schedule to</a:t>
              </a:r>
            </a:p>
          </p:txBody>
        </p:sp>
        <p:sp>
          <p:nvSpPr>
            <p:cNvPr id="422052" name="Rectangle 164"/>
            <p:cNvSpPr>
              <a:spLocks noChangeArrowheads="1"/>
            </p:cNvSpPr>
            <p:nvPr/>
          </p:nvSpPr>
          <p:spPr bwMode="auto">
            <a:xfrm>
              <a:off x="4288" y="3736"/>
              <a:ext cx="537" cy="229"/>
            </a:xfrm>
            <a:prstGeom prst="rect">
              <a:avLst/>
            </a:prstGeom>
            <a:noFill/>
            <a:ln w="19050">
              <a:solidFill>
                <a:schemeClr val="tx1"/>
              </a:solidFill>
              <a:miter lim="800000"/>
              <a:headEnd/>
              <a:tailEnd/>
            </a:ln>
          </p:spPr>
          <p:txBody>
            <a:bodyPr/>
            <a:lstStyle/>
            <a:p>
              <a:endParaRPr lang="en-US"/>
            </a:p>
          </p:txBody>
        </p:sp>
        <p:sp>
          <p:nvSpPr>
            <p:cNvPr id="422053" name="Rectangle 165"/>
            <p:cNvSpPr>
              <a:spLocks noChangeArrowheads="1"/>
            </p:cNvSpPr>
            <p:nvPr/>
          </p:nvSpPr>
          <p:spPr bwMode="auto">
            <a:xfrm>
              <a:off x="4328" y="3759"/>
              <a:ext cx="492" cy="96"/>
            </a:xfrm>
            <a:prstGeom prst="rect">
              <a:avLst/>
            </a:prstGeom>
            <a:noFill/>
            <a:ln w="9525">
              <a:noFill/>
              <a:miter lim="800000"/>
              <a:headEnd/>
              <a:tailEnd/>
            </a:ln>
          </p:spPr>
          <p:txBody>
            <a:bodyPr wrap="none" lIns="0" tIns="0" rIns="0" bIns="0">
              <a:spAutoFit/>
            </a:bodyPr>
            <a:lstStyle/>
            <a:p>
              <a:r>
                <a:rPr lang="en-US" sz="1000"/>
                <a:t>CourseRoster</a:t>
              </a:r>
            </a:p>
          </p:txBody>
        </p:sp>
        <p:sp>
          <p:nvSpPr>
            <p:cNvPr id="422054" name="Rectangle 166"/>
            <p:cNvSpPr>
              <a:spLocks noChangeArrowheads="1"/>
            </p:cNvSpPr>
            <p:nvPr/>
          </p:nvSpPr>
          <p:spPr bwMode="auto">
            <a:xfrm>
              <a:off x="4288" y="3856"/>
              <a:ext cx="537" cy="109"/>
            </a:xfrm>
            <a:prstGeom prst="rect">
              <a:avLst/>
            </a:prstGeom>
            <a:noFill/>
            <a:ln w="19050">
              <a:solidFill>
                <a:schemeClr val="tx1"/>
              </a:solidFill>
              <a:miter lim="800000"/>
              <a:headEnd/>
              <a:tailEnd/>
            </a:ln>
          </p:spPr>
          <p:txBody>
            <a:bodyPr/>
            <a:lstStyle/>
            <a:p>
              <a:endParaRPr lang="en-US"/>
            </a:p>
          </p:txBody>
        </p:sp>
        <p:sp>
          <p:nvSpPr>
            <p:cNvPr id="422055" name="Rectangle 167"/>
            <p:cNvSpPr>
              <a:spLocks noChangeArrowheads="1"/>
            </p:cNvSpPr>
            <p:nvPr/>
          </p:nvSpPr>
          <p:spPr bwMode="auto">
            <a:xfrm>
              <a:off x="4288" y="3902"/>
              <a:ext cx="537" cy="63"/>
            </a:xfrm>
            <a:prstGeom prst="rect">
              <a:avLst/>
            </a:prstGeom>
            <a:noFill/>
            <a:ln w="19050">
              <a:solidFill>
                <a:schemeClr val="tx1"/>
              </a:solidFill>
              <a:miter lim="800000"/>
              <a:headEnd/>
              <a:tailEnd/>
            </a:ln>
          </p:spPr>
          <p:txBody>
            <a:bodyPr/>
            <a:lstStyle/>
            <a:p>
              <a:endParaRPr lang="en-US"/>
            </a:p>
          </p:txBody>
        </p:sp>
        <p:sp>
          <p:nvSpPr>
            <p:cNvPr id="422056" name="Rectangle 168"/>
            <p:cNvSpPr>
              <a:spLocks noChangeArrowheads="1"/>
            </p:cNvSpPr>
            <p:nvPr/>
          </p:nvSpPr>
          <p:spPr bwMode="auto">
            <a:xfrm>
              <a:off x="2741" y="2504"/>
              <a:ext cx="354" cy="229"/>
            </a:xfrm>
            <a:prstGeom prst="rect">
              <a:avLst/>
            </a:prstGeom>
            <a:noFill/>
            <a:ln w="19050">
              <a:solidFill>
                <a:schemeClr val="tx1"/>
              </a:solidFill>
              <a:miter lim="800000"/>
              <a:headEnd/>
              <a:tailEnd/>
            </a:ln>
          </p:spPr>
          <p:txBody>
            <a:bodyPr/>
            <a:lstStyle/>
            <a:p>
              <a:endParaRPr lang="en-US"/>
            </a:p>
          </p:txBody>
        </p:sp>
        <p:sp>
          <p:nvSpPr>
            <p:cNvPr id="422057" name="Rectangle 169"/>
            <p:cNvSpPr>
              <a:spLocks noChangeArrowheads="1"/>
            </p:cNvSpPr>
            <p:nvPr/>
          </p:nvSpPr>
          <p:spPr bwMode="auto">
            <a:xfrm>
              <a:off x="2792" y="2521"/>
              <a:ext cx="274" cy="96"/>
            </a:xfrm>
            <a:prstGeom prst="rect">
              <a:avLst/>
            </a:prstGeom>
            <a:noFill/>
            <a:ln w="9525">
              <a:noFill/>
              <a:miter lim="800000"/>
              <a:headEnd/>
              <a:tailEnd/>
            </a:ln>
          </p:spPr>
          <p:txBody>
            <a:bodyPr wrap="none" lIns="0" tIns="0" rIns="0" bIns="0">
              <a:spAutoFit/>
            </a:bodyPr>
            <a:lstStyle/>
            <a:p>
              <a:r>
                <a:rPr lang="en-US" sz="1000"/>
                <a:t>Catalog</a:t>
              </a:r>
            </a:p>
          </p:txBody>
        </p:sp>
        <p:sp>
          <p:nvSpPr>
            <p:cNvPr id="422058" name="Rectangle 170"/>
            <p:cNvSpPr>
              <a:spLocks noChangeArrowheads="1"/>
            </p:cNvSpPr>
            <p:nvPr/>
          </p:nvSpPr>
          <p:spPr bwMode="auto">
            <a:xfrm>
              <a:off x="2741" y="2625"/>
              <a:ext cx="354" cy="108"/>
            </a:xfrm>
            <a:prstGeom prst="rect">
              <a:avLst/>
            </a:prstGeom>
            <a:noFill/>
            <a:ln w="19050">
              <a:solidFill>
                <a:schemeClr val="tx1"/>
              </a:solidFill>
              <a:miter lim="800000"/>
              <a:headEnd/>
              <a:tailEnd/>
            </a:ln>
          </p:spPr>
          <p:txBody>
            <a:bodyPr/>
            <a:lstStyle/>
            <a:p>
              <a:endParaRPr lang="en-US"/>
            </a:p>
          </p:txBody>
        </p:sp>
        <p:sp>
          <p:nvSpPr>
            <p:cNvPr id="422059" name="Rectangle 171"/>
            <p:cNvSpPr>
              <a:spLocks noChangeArrowheads="1"/>
            </p:cNvSpPr>
            <p:nvPr/>
          </p:nvSpPr>
          <p:spPr bwMode="auto">
            <a:xfrm>
              <a:off x="2741" y="2670"/>
              <a:ext cx="354" cy="63"/>
            </a:xfrm>
            <a:prstGeom prst="rect">
              <a:avLst/>
            </a:prstGeom>
            <a:noFill/>
            <a:ln w="19050">
              <a:solidFill>
                <a:schemeClr val="tx1"/>
              </a:solidFill>
              <a:miter lim="800000"/>
              <a:headEnd/>
              <a:tailEnd/>
            </a:ln>
          </p:spPr>
          <p:txBody>
            <a:bodyPr/>
            <a:lstStyle/>
            <a:p>
              <a:endParaRPr lang="en-US"/>
            </a:p>
          </p:txBody>
        </p:sp>
        <p:sp>
          <p:nvSpPr>
            <p:cNvPr id="422060" name="Rectangle 172"/>
            <p:cNvSpPr>
              <a:spLocks noChangeArrowheads="1"/>
            </p:cNvSpPr>
            <p:nvPr/>
          </p:nvSpPr>
          <p:spPr bwMode="auto">
            <a:xfrm>
              <a:off x="3677" y="3117"/>
              <a:ext cx="588" cy="235"/>
            </a:xfrm>
            <a:prstGeom prst="rect">
              <a:avLst/>
            </a:prstGeom>
            <a:noFill/>
            <a:ln w="19050">
              <a:solidFill>
                <a:schemeClr val="tx1"/>
              </a:solidFill>
              <a:miter lim="800000"/>
              <a:headEnd/>
              <a:tailEnd/>
            </a:ln>
          </p:spPr>
          <p:txBody>
            <a:bodyPr/>
            <a:lstStyle/>
            <a:p>
              <a:endParaRPr lang="en-US"/>
            </a:p>
          </p:txBody>
        </p:sp>
        <p:sp>
          <p:nvSpPr>
            <p:cNvPr id="422061" name="Rectangle 173"/>
            <p:cNvSpPr>
              <a:spLocks noChangeArrowheads="1"/>
            </p:cNvSpPr>
            <p:nvPr/>
          </p:nvSpPr>
          <p:spPr bwMode="auto">
            <a:xfrm>
              <a:off x="3729" y="3140"/>
              <a:ext cx="522" cy="96"/>
            </a:xfrm>
            <a:prstGeom prst="rect">
              <a:avLst/>
            </a:prstGeom>
            <a:noFill/>
            <a:ln w="9525">
              <a:noFill/>
              <a:miter lim="800000"/>
              <a:headEnd/>
              <a:tailEnd/>
            </a:ln>
          </p:spPr>
          <p:txBody>
            <a:bodyPr wrap="none" lIns="0" tIns="0" rIns="0" bIns="0">
              <a:spAutoFit/>
            </a:bodyPr>
            <a:lstStyle/>
            <a:p>
              <a:r>
                <a:rPr lang="en-US" sz="1000"/>
                <a:t>CourseSection</a:t>
              </a:r>
            </a:p>
          </p:txBody>
        </p:sp>
        <p:sp>
          <p:nvSpPr>
            <p:cNvPr id="422062" name="Rectangle 174"/>
            <p:cNvSpPr>
              <a:spLocks noChangeArrowheads="1"/>
            </p:cNvSpPr>
            <p:nvPr/>
          </p:nvSpPr>
          <p:spPr bwMode="auto">
            <a:xfrm>
              <a:off x="3677" y="3237"/>
              <a:ext cx="588" cy="115"/>
            </a:xfrm>
            <a:prstGeom prst="rect">
              <a:avLst/>
            </a:prstGeom>
            <a:noFill/>
            <a:ln w="19050">
              <a:solidFill>
                <a:schemeClr val="tx1"/>
              </a:solidFill>
              <a:miter lim="800000"/>
              <a:headEnd/>
              <a:tailEnd/>
            </a:ln>
          </p:spPr>
          <p:txBody>
            <a:bodyPr/>
            <a:lstStyle/>
            <a:p>
              <a:endParaRPr lang="en-US"/>
            </a:p>
          </p:txBody>
        </p:sp>
        <p:sp>
          <p:nvSpPr>
            <p:cNvPr id="422063" name="Rectangle 175"/>
            <p:cNvSpPr>
              <a:spLocks noChangeArrowheads="1"/>
            </p:cNvSpPr>
            <p:nvPr/>
          </p:nvSpPr>
          <p:spPr bwMode="auto">
            <a:xfrm>
              <a:off x="3677" y="3283"/>
              <a:ext cx="588" cy="69"/>
            </a:xfrm>
            <a:prstGeom prst="rect">
              <a:avLst/>
            </a:prstGeom>
            <a:noFill/>
            <a:ln w="19050">
              <a:solidFill>
                <a:schemeClr val="tx1"/>
              </a:solidFill>
              <a:miter lim="800000"/>
              <a:headEnd/>
              <a:tailEnd/>
            </a:ln>
          </p:spPr>
          <p:txBody>
            <a:bodyPr/>
            <a:lstStyle/>
            <a:p>
              <a:endParaRPr lang="en-US"/>
            </a:p>
          </p:txBody>
        </p:sp>
        <p:sp>
          <p:nvSpPr>
            <p:cNvPr id="422064" name="Line 176"/>
            <p:cNvSpPr>
              <a:spLocks noChangeShapeType="1"/>
            </p:cNvSpPr>
            <p:nvPr/>
          </p:nvSpPr>
          <p:spPr bwMode="auto">
            <a:xfrm flipH="1" flipV="1">
              <a:off x="4082" y="3352"/>
              <a:ext cx="177" cy="189"/>
            </a:xfrm>
            <a:prstGeom prst="line">
              <a:avLst/>
            </a:prstGeom>
            <a:noFill/>
            <a:ln w="19050">
              <a:solidFill>
                <a:schemeClr val="tx1"/>
              </a:solidFill>
              <a:round/>
              <a:headEnd/>
              <a:tailEnd/>
            </a:ln>
          </p:spPr>
          <p:txBody>
            <a:bodyPr/>
            <a:lstStyle/>
            <a:p>
              <a:endParaRPr lang="en-US"/>
            </a:p>
          </p:txBody>
        </p:sp>
        <p:sp>
          <p:nvSpPr>
            <p:cNvPr id="422065" name="Rectangle 177"/>
            <p:cNvSpPr>
              <a:spLocks noChangeArrowheads="1"/>
            </p:cNvSpPr>
            <p:nvPr/>
          </p:nvSpPr>
          <p:spPr bwMode="auto">
            <a:xfrm>
              <a:off x="4271" y="3369"/>
              <a:ext cx="44" cy="96"/>
            </a:xfrm>
            <a:prstGeom prst="rect">
              <a:avLst/>
            </a:prstGeom>
            <a:noFill/>
            <a:ln w="9525">
              <a:noFill/>
              <a:miter lim="800000"/>
              <a:headEnd/>
              <a:tailEnd/>
            </a:ln>
          </p:spPr>
          <p:txBody>
            <a:bodyPr wrap="none" lIns="0" tIns="0" rIns="0" bIns="0">
              <a:spAutoFit/>
            </a:bodyPr>
            <a:lstStyle/>
            <a:p>
              <a:r>
                <a:rPr lang="en-US" sz="1000"/>
                <a:t>1</a:t>
              </a:r>
            </a:p>
          </p:txBody>
        </p:sp>
        <p:sp>
          <p:nvSpPr>
            <p:cNvPr id="422066" name="Freeform 178"/>
            <p:cNvSpPr>
              <a:spLocks/>
            </p:cNvSpPr>
            <p:nvPr/>
          </p:nvSpPr>
          <p:spPr bwMode="auto">
            <a:xfrm>
              <a:off x="4082" y="3352"/>
              <a:ext cx="69" cy="69"/>
            </a:xfrm>
            <a:custGeom>
              <a:avLst/>
              <a:gdLst/>
              <a:ahLst/>
              <a:cxnLst>
                <a:cxn ang="0">
                  <a:pos x="0" y="0"/>
                </a:cxn>
                <a:cxn ang="0">
                  <a:pos x="52" y="17"/>
                </a:cxn>
                <a:cxn ang="0">
                  <a:pos x="69" y="69"/>
                </a:cxn>
                <a:cxn ang="0">
                  <a:pos x="12" y="52"/>
                </a:cxn>
                <a:cxn ang="0">
                  <a:pos x="0" y="0"/>
                </a:cxn>
              </a:cxnLst>
              <a:rect l="0" t="0" r="r" b="b"/>
              <a:pathLst>
                <a:path w="69" h="69">
                  <a:moveTo>
                    <a:pt x="0" y="0"/>
                  </a:moveTo>
                  <a:lnTo>
                    <a:pt x="52" y="17"/>
                  </a:lnTo>
                  <a:lnTo>
                    <a:pt x="69" y="69"/>
                  </a:lnTo>
                  <a:lnTo>
                    <a:pt x="12" y="52"/>
                  </a:lnTo>
                  <a:lnTo>
                    <a:pt x="0" y="0"/>
                  </a:lnTo>
                  <a:close/>
                </a:path>
              </a:pathLst>
            </a:custGeom>
            <a:solidFill>
              <a:srgbClr val="FFFFFF"/>
            </a:solidFill>
            <a:ln w="0">
              <a:solidFill>
                <a:srgbClr val="020001"/>
              </a:solidFill>
              <a:prstDash val="solid"/>
              <a:round/>
              <a:headEnd/>
              <a:tailEnd/>
            </a:ln>
          </p:spPr>
          <p:txBody>
            <a:bodyPr/>
            <a:lstStyle/>
            <a:p>
              <a:endParaRPr lang="en-US"/>
            </a:p>
          </p:txBody>
        </p:sp>
        <p:sp>
          <p:nvSpPr>
            <p:cNvPr id="422067" name="Line 179"/>
            <p:cNvSpPr>
              <a:spLocks noChangeShapeType="1"/>
            </p:cNvSpPr>
            <p:nvPr/>
          </p:nvSpPr>
          <p:spPr bwMode="auto">
            <a:xfrm>
              <a:off x="4259" y="3541"/>
              <a:ext cx="183" cy="189"/>
            </a:xfrm>
            <a:prstGeom prst="line">
              <a:avLst/>
            </a:prstGeom>
            <a:noFill/>
            <a:ln w="19050">
              <a:solidFill>
                <a:schemeClr val="tx1"/>
              </a:solidFill>
              <a:round/>
              <a:headEnd/>
              <a:tailEnd/>
            </a:ln>
          </p:spPr>
          <p:txBody>
            <a:bodyPr/>
            <a:lstStyle/>
            <a:p>
              <a:endParaRPr lang="en-US"/>
            </a:p>
          </p:txBody>
        </p:sp>
        <p:sp>
          <p:nvSpPr>
            <p:cNvPr id="422068" name="Rectangle 180"/>
            <p:cNvSpPr>
              <a:spLocks noChangeArrowheads="1"/>
            </p:cNvSpPr>
            <p:nvPr/>
          </p:nvSpPr>
          <p:spPr bwMode="auto">
            <a:xfrm>
              <a:off x="4396" y="3564"/>
              <a:ext cx="44" cy="96"/>
            </a:xfrm>
            <a:prstGeom prst="rect">
              <a:avLst/>
            </a:prstGeom>
            <a:noFill/>
            <a:ln w="9525">
              <a:noFill/>
              <a:miter lim="800000"/>
              <a:headEnd/>
              <a:tailEnd/>
            </a:ln>
          </p:spPr>
          <p:txBody>
            <a:bodyPr wrap="none" lIns="0" tIns="0" rIns="0" bIns="0">
              <a:spAutoFit/>
            </a:bodyPr>
            <a:lstStyle/>
            <a:p>
              <a:r>
                <a:rPr lang="en-US" sz="1000"/>
                <a:t>1</a:t>
              </a:r>
            </a:p>
          </p:txBody>
        </p:sp>
        <p:sp>
          <p:nvSpPr>
            <p:cNvPr id="422069" name="Line 181"/>
            <p:cNvSpPr>
              <a:spLocks noChangeShapeType="1"/>
            </p:cNvSpPr>
            <p:nvPr/>
          </p:nvSpPr>
          <p:spPr bwMode="auto">
            <a:xfrm flipH="1" flipV="1">
              <a:off x="4419" y="3667"/>
              <a:ext cx="23" cy="63"/>
            </a:xfrm>
            <a:prstGeom prst="line">
              <a:avLst/>
            </a:prstGeom>
            <a:noFill/>
            <a:ln w="19050">
              <a:solidFill>
                <a:schemeClr val="tx1"/>
              </a:solidFill>
              <a:round/>
              <a:headEnd/>
              <a:tailEnd/>
            </a:ln>
          </p:spPr>
          <p:txBody>
            <a:bodyPr/>
            <a:lstStyle/>
            <a:p>
              <a:endParaRPr lang="en-US"/>
            </a:p>
          </p:txBody>
        </p:sp>
        <p:sp>
          <p:nvSpPr>
            <p:cNvPr id="422070" name="Line 182"/>
            <p:cNvSpPr>
              <a:spLocks noChangeShapeType="1"/>
            </p:cNvSpPr>
            <p:nvPr/>
          </p:nvSpPr>
          <p:spPr bwMode="auto">
            <a:xfrm flipH="1" flipV="1">
              <a:off x="4379" y="3701"/>
              <a:ext cx="63" cy="29"/>
            </a:xfrm>
            <a:prstGeom prst="line">
              <a:avLst/>
            </a:prstGeom>
            <a:noFill/>
            <a:ln w="19050">
              <a:solidFill>
                <a:schemeClr val="tx1"/>
              </a:solidFill>
              <a:round/>
              <a:headEnd/>
              <a:tailEnd/>
            </a:ln>
          </p:spPr>
          <p:txBody>
            <a:bodyPr/>
            <a:lstStyle/>
            <a:p>
              <a:endParaRPr lang="en-US"/>
            </a:p>
          </p:txBody>
        </p:sp>
        <p:sp>
          <p:nvSpPr>
            <p:cNvPr id="422071" name="Rectangle 183"/>
            <p:cNvSpPr>
              <a:spLocks noChangeArrowheads="1"/>
            </p:cNvSpPr>
            <p:nvPr/>
          </p:nvSpPr>
          <p:spPr bwMode="auto">
            <a:xfrm>
              <a:off x="4271" y="3369"/>
              <a:ext cx="44" cy="96"/>
            </a:xfrm>
            <a:prstGeom prst="rect">
              <a:avLst/>
            </a:prstGeom>
            <a:noFill/>
            <a:ln w="9525">
              <a:noFill/>
              <a:miter lim="800000"/>
              <a:headEnd/>
              <a:tailEnd/>
            </a:ln>
          </p:spPr>
          <p:txBody>
            <a:bodyPr wrap="none" lIns="0" tIns="0" rIns="0" bIns="0">
              <a:spAutoFit/>
            </a:bodyPr>
            <a:lstStyle/>
            <a:p>
              <a:r>
                <a:rPr lang="en-US" sz="1000"/>
                <a:t>1</a:t>
              </a:r>
            </a:p>
          </p:txBody>
        </p:sp>
        <p:sp>
          <p:nvSpPr>
            <p:cNvPr id="422072" name="Rectangle 184"/>
            <p:cNvSpPr>
              <a:spLocks noChangeArrowheads="1"/>
            </p:cNvSpPr>
            <p:nvPr/>
          </p:nvSpPr>
          <p:spPr bwMode="auto">
            <a:xfrm>
              <a:off x="4396" y="3564"/>
              <a:ext cx="44" cy="96"/>
            </a:xfrm>
            <a:prstGeom prst="rect">
              <a:avLst/>
            </a:prstGeom>
            <a:noFill/>
            <a:ln w="9525">
              <a:noFill/>
              <a:miter lim="800000"/>
              <a:headEnd/>
              <a:tailEnd/>
            </a:ln>
          </p:spPr>
          <p:txBody>
            <a:bodyPr wrap="none" lIns="0" tIns="0" rIns="0" bIns="0">
              <a:spAutoFit/>
            </a:bodyPr>
            <a:lstStyle/>
            <a:p>
              <a:r>
                <a:rPr lang="en-US" sz="1000"/>
                <a:t>1</a:t>
              </a:r>
            </a:p>
          </p:txBody>
        </p:sp>
        <p:sp>
          <p:nvSpPr>
            <p:cNvPr id="422073" name="Line 185"/>
            <p:cNvSpPr>
              <a:spLocks noChangeShapeType="1"/>
            </p:cNvSpPr>
            <p:nvPr/>
          </p:nvSpPr>
          <p:spPr bwMode="auto">
            <a:xfrm>
              <a:off x="3437" y="2917"/>
              <a:ext cx="337" cy="200"/>
            </a:xfrm>
            <a:prstGeom prst="line">
              <a:avLst/>
            </a:prstGeom>
            <a:noFill/>
            <a:ln w="19050">
              <a:solidFill>
                <a:schemeClr val="tx1"/>
              </a:solidFill>
              <a:round/>
              <a:headEnd/>
              <a:tailEnd/>
            </a:ln>
          </p:spPr>
          <p:txBody>
            <a:bodyPr/>
            <a:lstStyle/>
            <a:p>
              <a:endParaRPr lang="en-US"/>
            </a:p>
          </p:txBody>
        </p:sp>
        <p:sp>
          <p:nvSpPr>
            <p:cNvPr id="422074" name="Rectangle 186"/>
            <p:cNvSpPr>
              <a:spLocks noChangeArrowheads="1"/>
            </p:cNvSpPr>
            <p:nvPr/>
          </p:nvSpPr>
          <p:spPr bwMode="auto">
            <a:xfrm>
              <a:off x="3689" y="3014"/>
              <a:ext cx="119" cy="96"/>
            </a:xfrm>
            <a:prstGeom prst="rect">
              <a:avLst/>
            </a:prstGeom>
            <a:noFill/>
            <a:ln w="9525">
              <a:noFill/>
              <a:miter lim="800000"/>
              <a:headEnd/>
              <a:tailEnd/>
            </a:ln>
          </p:spPr>
          <p:txBody>
            <a:bodyPr wrap="none" lIns="0" tIns="0" rIns="0" bIns="0">
              <a:spAutoFit/>
            </a:bodyPr>
            <a:lstStyle/>
            <a:p>
              <a:r>
                <a:rPr lang="en-US" sz="1000"/>
                <a:t>1..*</a:t>
              </a:r>
            </a:p>
          </p:txBody>
        </p:sp>
        <p:sp>
          <p:nvSpPr>
            <p:cNvPr id="422075" name="Line 187"/>
            <p:cNvSpPr>
              <a:spLocks noChangeShapeType="1"/>
            </p:cNvSpPr>
            <p:nvPr/>
          </p:nvSpPr>
          <p:spPr bwMode="auto">
            <a:xfrm flipH="1" flipV="1">
              <a:off x="3095" y="2722"/>
              <a:ext cx="342" cy="195"/>
            </a:xfrm>
            <a:prstGeom prst="line">
              <a:avLst/>
            </a:prstGeom>
            <a:noFill/>
            <a:ln w="19050">
              <a:solidFill>
                <a:schemeClr val="tx1"/>
              </a:solidFill>
              <a:round/>
              <a:headEnd/>
              <a:tailEnd/>
            </a:ln>
          </p:spPr>
          <p:txBody>
            <a:bodyPr/>
            <a:lstStyle/>
            <a:p>
              <a:endParaRPr lang="en-US"/>
            </a:p>
          </p:txBody>
        </p:sp>
        <p:sp>
          <p:nvSpPr>
            <p:cNvPr id="422076" name="Rectangle 188"/>
            <p:cNvSpPr>
              <a:spLocks noChangeArrowheads="1"/>
            </p:cNvSpPr>
            <p:nvPr/>
          </p:nvSpPr>
          <p:spPr bwMode="auto">
            <a:xfrm>
              <a:off x="3386" y="2917"/>
              <a:ext cx="591" cy="96"/>
            </a:xfrm>
            <a:prstGeom prst="rect">
              <a:avLst/>
            </a:prstGeom>
            <a:noFill/>
            <a:ln w="9525">
              <a:noFill/>
              <a:miter lim="800000"/>
              <a:headEnd/>
              <a:tailEnd/>
            </a:ln>
          </p:spPr>
          <p:txBody>
            <a:bodyPr wrap="none" lIns="0" tIns="0" rIns="0" bIns="0">
              <a:spAutoFit/>
            </a:bodyPr>
            <a:lstStyle/>
            <a:p>
              <a:r>
                <a:rPr lang="en-US" sz="1000"/>
                <a:t>+offeredCourses</a:t>
              </a:r>
            </a:p>
          </p:txBody>
        </p:sp>
        <p:sp>
          <p:nvSpPr>
            <p:cNvPr id="422077" name="Rectangle 189"/>
            <p:cNvSpPr>
              <a:spLocks noChangeArrowheads="1"/>
            </p:cNvSpPr>
            <p:nvPr/>
          </p:nvSpPr>
          <p:spPr bwMode="auto">
            <a:xfrm>
              <a:off x="3689" y="3014"/>
              <a:ext cx="119" cy="96"/>
            </a:xfrm>
            <a:prstGeom prst="rect">
              <a:avLst/>
            </a:prstGeom>
            <a:noFill/>
            <a:ln w="9525">
              <a:noFill/>
              <a:miter lim="800000"/>
              <a:headEnd/>
              <a:tailEnd/>
            </a:ln>
          </p:spPr>
          <p:txBody>
            <a:bodyPr wrap="none" lIns="0" tIns="0" rIns="0" bIns="0">
              <a:spAutoFit/>
            </a:bodyPr>
            <a:lstStyle/>
            <a:p>
              <a:r>
                <a:rPr lang="en-US" sz="1000"/>
                <a:t>1..*</a:t>
              </a:r>
            </a:p>
          </p:txBody>
        </p:sp>
        <p:sp>
          <p:nvSpPr>
            <p:cNvPr id="422078" name="Rectangle 190"/>
            <p:cNvSpPr>
              <a:spLocks noChangeArrowheads="1"/>
            </p:cNvSpPr>
            <p:nvPr/>
          </p:nvSpPr>
          <p:spPr bwMode="auto">
            <a:xfrm>
              <a:off x="3397" y="3736"/>
              <a:ext cx="332" cy="229"/>
            </a:xfrm>
            <a:prstGeom prst="rect">
              <a:avLst/>
            </a:prstGeom>
            <a:noFill/>
            <a:ln w="19050">
              <a:solidFill>
                <a:schemeClr val="tx1"/>
              </a:solidFill>
              <a:miter lim="800000"/>
              <a:headEnd/>
              <a:tailEnd/>
            </a:ln>
          </p:spPr>
          <p:txBody>
            <a:bodyPr/>
            <a:lstStyle/>
            <a:p>
              <a:endParaRPr lang="en-US"/>
            </a:p>
          </p:txBody>
        </p:sp>
        <p:sp>
          <p:nvSpPr>
            <p:cNvPr id="422079" name="Rectangle 191"/>
            <p:cNvSpPr>
              <a:spLocks noChangeArrowheads="1"/>
            </p:cNvSpPr>
            <p:nvPr/>
          </p:nvSpPr>
          <p:spPr bwMode="auto">
            <a:xfrm>
              <a:off x="3449" y="3759"/>
              <a:ext cx="257" cy="96"/>
            </a:xfrm>
            <a:prstGeom prst="rect">
              <a:avLst/>
            </a:prstGeom>
            <a:noFill/>
            <a:ln w="9525">
              <a:noFill/>
              <a:miter lim="800000"/>
              <a:headEnd/>
              <a:tailEnd/>
            </a:ln>
          </p:spPr>
          <p:txBody>
            <a:bodyPr wrap="none" lIns="0" tIns="0" rIns="0" bIns="0">
              <a:spAutoFit/>
            </a:bodyPr>
            <a:lstStyle/>
            <a:p>
              <a:r>
                <a:rPr lang="en-US" sz="1000"/>
                <a:t>Course</a:t>
              </a:r>
            </a:p>
          </p:txBody>
        </p:sp>
        <p:sp>
          <p:nvSpPr>
            <p:cNvPr id="422080" name="Rectangle 192"/>
            <p:cNvSpPr>
              <a:spLocks noChangeArrowheads="1"/>
            </p:cNvSpPr>
            <p:nvPr/>
          </p:nvSpPr>
          <p:spPr bwMode="auto">
            <a:xfrm>
              <a:off x="3397" y="3856"/>
              <a:ext cx="332" cy="109"/>
            </a:xfrm>
            <a:prstGeom prst="rect">
              <a:avLst/>
            </a:prstGeom>
            <a:noFill/>
            <a:ln w="19050">
              <a:solidFill>
                <a:schemeClr val="tx1"/>
              </a:solidFill>
              <a:miter lim="800000"/>
              <a:headEnd/>
              <a:tailEnd/>
            </a:ln>
          </p:spPr>
          <p:txBody>
            <a:bodyPr/>
            <a:lstStyle/>
            <a:p>
              <a:endParaRPr lang="en-US"/>
            </a:p>
          </p:txBody>
        </p:sp>
        <p:sp>
          <p:nvSpPr>
            <p:cNvPr id="422081" name="Rectangle 193"/>
            <p:cNvSpPr>
              <a:spLocks noChangeArrowheads="1"/>
            </p:cNvSpPr>
            <p:nvPr/>
          </p:nvSpPr>
          <p:spPr bwMode="auto">
            <a:xfrm>
              <a:off x="3397" y="3902"/>
              <a:ext cx="332" cy="63"/>
            </a:xfrm>
            <a:prstGeom prst="rect">
              <a:avLst/>
            </a:prstGeom>
            <a:noFill/>
            <a:ln w="19050">
              <a:solidFill>
                <a:schemeClr val="tx1"/>
              </a:solidFill>
              <a:miter lim="800000"/>
              <a:headEnd/>
              <a:tailEnd/>
            </a:ln>
          </p:spPr>
          <p:txBody>
            <a:bodyPr/>
            <a:lstStyle/>
            <a:p>
              <a:endParaRPr lang="en-US"/>
            </a:p>
          </p:txBody>
        </p:sp>
        <p:sp>
          <p:nvSpPr>
            <p:cNvPr id="422082" name="Line 194"/>
            <p:cNvSpPr>
              <a:spLocks noChangeShapeType="1"/>
            </p:cNvSpPr>
            <p:nvPr/>
          </p:nvSpPr>
          <p:spPr bwMode="auto">
            <a:xfrm flipV="1">
              <a:off x="3769" y="3352"/>
              <a:ext cx="125" cy="189"/>
            </a:xfrm>
            <a:prstGeom prst="line">
              <a:avLst/>
            </a:prstGeom>
            <a:noFill/>
            <a:ln w="19050">
              <a:solidFill>
                <a:schemeClr val="tx1"/>
              </a:solidFill>
              <a:round/>
              <a:headEnd/>
              <a:tailEnd/>
            </a:ln>
          </p:spPr>
          <p:txBody>
            <a:bodyPr/>
            <a:lstStyle/>
            <a:p>
              <a:endParaRPr lang="en-US"/>
            </a:p>
          </p:txBody>
        </p:sp>
        <p:sp>
          <p:nvSpPr>
            <p:cNvPr id="422083" name="Rectangle 195"/>
            <p:cNvSpPr>
              <a:spLocks noChangeArrowheads="1"/>
            </p:cNvSpPr>
            <p:nvPr/>
          </p:nvSpPr>
          <p:spPr bwMode="auto">
            <a:xfrm>
              <a:off x="3906" y="3381"/>
              <a:ext cx="119" cy="96"/>
            </a:xfrm>
            <a:prstGeom prst="rect">
              <a:avLst/>
            </a:prstGeom>
            <a:noFill/>
            <a:ln w="9525">
              <a:noFill/>
              <a:miter lim="800000"/>
              <a:headEnd/>
              <a:tailEnd/>
            </a:ln>
          </p:spPr>
          <p:txBody>
            <a:bodyPr wrap="none" lIns="0" tIns="0" rIns="0" bIns="0">
              <a:spAutoFit/>
            </a:bodyPr>
            <a:lstStyle/>
            <a:p>
              <a:r>
                <a:rPr lang="en-US" sz="1000"/>
                <a:t>0..*</a:t>
              </a:r>
            </a:p>
          </p:txBody>
        </p:sp>
        <p:sp>
          <p:nvSpPr>
            <p:cNvPr id="422084" name="Line 196"/>
            <p:cNvSpPr>
              <a:spLocks noChangeShapeType="1"/>
            </p:cNvSpPr>
            <p:nvPr/>
          </p:nvSpPr>
          <p:spPr bwMode="auto">
            <a:xfrm flipH="1">
              <a:off x="3637" y="3541"/>
              <a:ext cx="132" cy="189"/>
            </a:xfrm>
            <a:prstGeom prst="line">
              <a:avLst/>
            </a:prstGeom>
            <a:noFill/>
            <a:ln w="19050">
              <a:solidFill>
                <a:schemeClr val="tx1"/>
              </a:solidFill>
              <a:round/>
              <a:headEnd/>
              <a:tailEnd/>
            </a:ln>
          </p:spPr>
          <p:txBody>
            <a:bodyPr/>
            <a:lstStyle/>
            <a:p>
              <a:endParaRPr lang="en-US"/>
            </a:p>
          </p:txBody>
        </p:sp>
        <p:sp>
          <p:nvSpPr>
            <p:cNvPr id="422085" name="Rectangle 197"/>
            <p:cNvSpPr>
              <a:spLocks noChangeArrowheads="1"/>
            </p:cNvSpPr>
            <p:nvPr/>
          </p:nvSpPr>
          <p:spPr bwMode="auto">
            <a:xfrm>
              <a:off x="3744" y="3648"/>
              <a:ext cx="44" cy="96"/>
            </a:xfrm>
            <a:prstGeom prst="rect">
              <a:avLst/>
            </a:prstGeom>
            <a:noFill/>
            <a:ln w="9525">
              <a:noFill/>
              <a:miter lim="800000"/>
              <a:headEnd/>
              <a:tailEnd/>
            </a:ln>
          </p:spPr>
          <p:txBody>
            <a:bodyPr wrap="none" lIns="0" tIns="0" rIns="0" bIns="0">
              <a:spAutoFit/>
            </a:bodyPr>
            <a:lstStyle/>
            <a:p>
              <a:r>
                <a:rPr lang="en-US" sz="1000"/>
                <a:t>1</a:t>
              </a:r>
            </a:p>
          </p:txBody>
        </p:sp>
        <p:sp>
          <p:nvSpPr>
            <p:cNvPr id="422086" name="Line 198"/>
            <p:cNvSpPr>
              <a:spLocks noChangeShapeType="1"/>
            </p:cNvSpPr>
            <p:nvPr/>
          </p:nvSpPr>
          <p:spPr bwMode="auto">
            <a:xfrm flipV="1">
              <a:off x="3637" y="3690"/>
              <a:ext cx="63" cy="40"/>
            </a:xfrm>
            <a:prstGeom prst="line">
              <a:avLst/>
            </a:prstGeom>
            <a:noFill/>
            <a:ln w="19050">
              <a:solidFill>
                <a:schemeClr val="tx1"/>
              </a:solidFill>
              <a:round/>
              <a:headEnd/>
              <a:tailEnd/>
            </a:ln>
          </p:spPr>
          <p:txBody>
            <a:bodyPr/>
            <a:lstStyle/>
            <a:p>
              <a:endParaRPr lang="en-US"/>
            </a:p>
          </p:txBody>
        </p:sp>
        <p:sp>
          <p:nvSpPr>
            <p:cNvPr id="422087" name="Line 199"/>
            <p:cNvSpPr>
              <a:spLocks noChangeShapeType="1"/>
            </p:cNvSpPr>
            <p:nvPr/>
          </p:nvSpPr>
          <p:spPr bwMode="auto">
            <a:xfrm flipV="1">
              <a:off x="3637" y="3661"/>
              <a:ext cx="17" cy="69"/>
            </a:xfrm>
            <a:prstGeom prst="line">
              <a:avLst/>
            </a:prstGeom>
            <a:noFill/>
            <a:ln w="19050">
              <a:solidFill>
                <a:schemeClr val="tx1"/>
              </a:solidFill>
              <a:round/>
              <a:headEnd/>
              <a:tailEnd/>
            </a:ln>
          </p:spPr>
          <p:txBody>
            <a:bodyPr/>
            <a:lstStyle/>
            <a:p>
              <a:endParaRPr lang="en-US"/>
            </a:p>
          </p:txBody>
        </p:sp>
        <p:sp>
          <p:nvSpPr>
            <p:cNvPr id="422088" name="Rectangle 200"/>
            <p:cNvSpPr>
              <a:spLocks noChangeArrowheads="1"/>
            </p:cNvSpPr>
            <p:nvPr/>
          </p:nvSpPr>
          <p:spPr bwMode="auto">
            <a:xfrm>
              <a:off x="3906" y="3381"/>
              <a:ext cx="119" cy="96"/>
            </a:xfrm>
            <a:prstGeom prst="rect">
              <a:avLst/>
            </a:prstGeom>
            <a:noFill/>
            <a:ln w="9525">
              <a:noFill/>
              <a:miter lim="800000"/>
              <a:headEnd/>
              <a:tailEnd/>
            </a:ln>
          </p:spPr>
          <p:txBody>
            <a:bodyPr wrap="none" lIns="0" tIns="0" rIns="0" bIns="0">
              <a:spAutoFit/>
            </a:bodyPr>
            <a:lstStyle/>
            <a:p>
              <a:r>
                <a:rPr lang="en-US" sz="1000"/>
                <a:t>0..*</a:t>
              </a:r>
            </a:p>
          </p:txBody>
        </p:sp>
        <p:sp>
          <p:nvSpPr>
            <p:cNvPr id="422089" name="Oval 201"/>
            <p:cNvSpPr>
              <a:spLocks noChangeArrowheads="1"/>
            </p:cNvSpPr>
            <p:nvPr/>
          </p:nvSpPr>
          <p:spPr bwMode="auto">
            <a:xfrm>
              <a:off x="2347" y="2567"/>
              <a:ext cx="103" cy="103"/>
            </a:xfrm>
            <a:prstGeom prst="ellipse">
              <a:avLst/>
            </a:prstGeom>
            <a:solidFill>
              <a:srgbClr val="FFFFFF"/>
            </a:solidFill>
            <a:ln w="0">
              <a:solidFill>
                <a:srgbClr val="020001"/>
              </a:solidFill>
              <a:round/>
              <a:headEnd/>
              <a:tailEnd/>
            </a:ln>
          </p:spPr>
          <p:txBody>
            <a:bodyPr/>
            <a:lstStyle/>
            <a:p>
              <a:endParaRPr lang="en-US"/>
            </a:p>
          </p:txBody>
        </p:sp>
        <p:sp>
          <p:nvSpPr>
            <p:cNvPr id="422090" name="Rectangle 202"/>
            <p:cNvSpPr>
              <a:spLocks noChangeArrowheads="1"/>
            </p:cNvSpPr>
            <p:nvPr/>
          </p:nvSpPr>
          <p:spPr bwMode="auto">
            <a:xfrm>
              <a:off x="2279" y="2728"/>
              <a:ext cx="257" cy="96"/>
            </a:xfrm>
            <a:prstGeom prst="rect">
              <a:avLst/>
            </a:prstGeom>
            <a:noFill/>
            <a:ln w="9525">
              <a:noFill/>
              <a:miter lim="800000"/>
              <a:headEnd/>
              <a:tailEnd/>
            </a:ln>
          </p:spPr>
          <p:txBody>
            <a:bodyPr wrap="none" lIns="0" tIns="0" rIns="0" bIns="0">
              <a:spAutoFit/>
            </a:bodyPr>
            <a:lstStyle/>
            <a:p>
              <a:r>
                <a:rPr lang="en-US" sz="1000"/>
                <a:t>Course</a:t>
              </a:r>
            </a:p>
          </p:txBody>
        </p:sp>
        <p:sp>
          <p:nvSpPr>
            <p:cNvPr id="422091" name="Rectangle 203"/>
            <p:cNvSpPr>
              <a:spLocks noChangeArrowheads="1"/>
            </p:cNvSpPr>
            <p:nvPr/>
          </p:nvSpPr>
          <p:spPr bwMode="auto">
            <a:xfrm>
              <a:off x="2267" y="2819"/>
              <a:ext cx="274" cy="96"/>
            </a:xfrm>
            <a:prstGeom prst="rect">
              <a:avLst/>
            </a:prstGeom>
            <a:noFill/>
            <a:ln w="9525">
              <a:noFill/>
              <a:miter lim="800000"/>
              <a:headEnd/>
              <a:tailEnd/>
            </a:ln>
          </p:spPr>
          <p:txBody>
            <a:bodyPr wrap="none" lIns="0" tIns="0" rIns="0" bIns="0">
              <a:spAutoFit/>
            </a:bodyPr>
            <a:lstStyle/>
            <a:p>
              <a:r>
                <a:rPr lang="en-US" sz="1000"/>
                <a:t>Catalog</a:t>
              </a:r>
            </a:p>
          </p:txBody>
        </p:sp>
        <p:sp>
          <p:nvSpPr>
            <p:cNvPr id="422092" name="Line 204"/>
            <p:cNvSpPr>
              <a:spLocks noChangeShapeType="1"/>
            </p:cNvSpPr>
            <p:nvPr/>
          </p:nvSpPr>
          <p:spPr bwMode="auto">
            <a:xfrm flipH="1">
              <a:off x="2444" y="2619"/>
              <a:ext cx="297" cy="1"/>
            </a:xfrm>
            <a:prstGeom prst="line">
              <a:avLst/>
            </a:prstGeom>
            <a:noFill/>
            <a:ln w="19050">
              <a:solidFill>
                <a:schemeClr val="tx1"/>
              </a:solidFill>
              <a:round/>
              <a:headEnd/>
              <a:tailEnd/>
            </a:ln>
          </p:spPr>
          <p:txBody>
            <a:bodyPr/>
            <a:lstStyle/>
            <a:p>
              <a:endParaRPr lang="en-US"/>
            </a:p>
          </p:txBody>
        </p:sp>
        <p:sp>
          <p:nvSpPr>
            <p:cNvPr id="422093" name="Line 205"/>
            <p:cNvSpPr>
              <a:spLocks noChangeShapeType="1"/>
            </p:cNvSpPr>
            <p:nvPr/>
          </p:nvSpPr>
          <p:spPr bwMode="auto">
            <a:xfrm flipH="1">
              <a:off x="2404" y="1725"/>
              <a:ext cx="308" cy="842"/>
            </a:xfrm>
            <a:prstGeom prst="line">
              <a:avLst/>
            </a:prstGeom>
            <a:noFill/>
            <a:ln w="19050">
              <a:solidFill>
                <a:schemeClr val="tx1"/>
              </a:solidFill>
              <a:prstDash val="sysDash"/>
              <a:round/>
              <a:headEnd/>
              <a:tailEnd/>
            </a:ln>
          </p:spPr>
          <p:txBody>
            <a:bodyPr/>
            <a:lstStyle/>
            <a:p>
              <a:endParaRPr lang="en-US"/>
            </a:p>
          </p:txBody>
        </p:sp>
        <p:sp>
          <p:nvSpPr>
            <p:cNvPr id="422094" name="Line 206"/>
            <p:cNvSpPr>
              <a:spLocks noChangeShapeType="1"/>
            </p:cNvSpPr>
            <p:nvPr/>
          </p:nvSpPr>
          <p:spPr bwMode="auto">
            <a:xfrm flipV="1">
              <a:off x="2404" y="2510"/>
              <a:ext cx="52" cy="57"/>
            </a:xfrm>
            <a:prstGeom prst="line">
              <a:avLst/>
            </a:prstGeom>
            <a:noFill/>
            <a:ln w="19050">
              <a:solidFill>
                <a:schemeClr val="tx1"/>
              </a:solidFill>
              <a:round/>
              <a:headEnd/>
              <a:tailEnd/>
            </a:ln>
          </p:spPr>
          <p:txBody>
            <a:bodyPr/>
            <a:lstStyle/>
            <a:p>
              <a:endParaRPr lang="en-US"/>
            </a:p>
          </p:txBody>
        </p:sp>
        <p:sp>
          <p:nvSpPr>
            <p:cNvPr id="422095" name="Line 207"/>
            <p:cNvSpPr>
              <a:spLocks noChangeShapeType="1"/>
            </p:cNvSpPr>
            <p:nvPr/>
          </p:nvSpPr>
          <p:spPr bwMode="auto">
            <a:xfrm flipV="1">
              <a:off x="2404" y="2493"/>
              <a:ext cx="1" cy="74"/>
            </a:xfrm>
            <a:prstGeom prst="line">
              <a:avLst/>
            </a:prstGeom>
            <a:noFill/>
            <a:ln w="19050">
              <a:solidFill>
                <a:schemeClr val="tx1"/>
              </a:solidFill>
              <a:round/>
              <a:headEnd/>
              <a:tailEnd/>
            </a:ln>
          </p:spPr>
          <p:txBody>
            <a:bodyPr/>
            <a:lstStyle/>
            <a:p>
              <a:endParaRPr lang="en-US"/>
            </a:p>
          </p:txBody>
        </p:sp>
        <p:sp>
          <p:nvSpPr>
            <p:cNvPr id="422096" name="Rectangle 208"/>
            <p:cNvSpPr>
              <a:spLocks noChangeArrowheads="1"/>
            </p:cNvSpPr>
            <p:nvPr/>
          </p:nvSpPr>
          <p:spPr bwMode="auto">
            <a:xfrm>
              <a:off x="2427" y="2098"/>
              <a:ext cx="288" cy="96"/>
            </a:xfrm>
            <a:prstGeom prst="rect">
              <a:avLst/>
            </a:prstGeom>
            <a:noFill/>
            <a:ln w="9525">
              <a:noFill/>
              <a:miter lim="800000"/>
              <a:headEnd/>
              <a:tailEnd/>
            </a:ln>
          </p:spPr>
          <p:txBody>
            <a:bodyPr wrap="none" lIns="0" tIns="0" rIns="0" bIns="0">
              <a:spAutoFit/>
            </a:bodyPr>
            <a:lstStyle/>
            <a:p>
              <a:r>
                <a:rPr lang="en-US" sz="1000"/>
                <a:t>displays</a:t>
              </a:r>
            </a:p>
          </p:txBody>
        </p:sp>
        <p:sp>
          <p:nvSpPr>
            <p:cNvPr id="422097" name="Rectangle 209"/>
            <p:cNvSpPr>
              <a:spLocks noChangeArrowheads="1"/>
            </p:cNvSpPr>
            <p:nvPr/>
          </p:nvSpPr>
          <p:spPr bwMode="auto">
            <a:xfrm>
              <a:off x="3449" y="3581"/>
              <a:ext cx="272" cy="96"/>
            </a:xfrm>
            <a:prstGeom prst="rect">
              <a:avLst/>
            </a:prstGeom>
            <a:noFill/>
            <a:ln w="9525">
              <a:noFill/>
              <a:miter lim="800000"/>
              <a:headEnd/>
              <a:tailEnd/>
            </a:ln>
          </p:spPr>
          <p:txBody>
            <a:bodyPr wrap="none" lIns="0" tIns="0" rIns="0" bIns="0">
              <a:spAutoFit/>
            </a:bodyPr>
            <a:lstStyle/>
            <a:p>
              <a:r>
                <a:rPr lang="en-US" sz="1000"/>
                <a:t>+parent</a:t>
              </a:r>
            </a:p>
          </p:txBody>
        </p:sp>
        <p:sp>
          <p:nvSpPr>
            <p:cNvPr id="422098" name="Oval 210"/>
            <p:cNvSpPr>
              <a:spLocks noChangeArrowheads="1"/>
            </p:cNvSpPr>
            <p:nvPr/>
          </p:nvSpPr>
          <p:spPr bwMode="auto">
            <a:xfrm>
              <a:off x="4391" y="2539"/>
              <a:ext cx="102" cy="103"/>
            </a:xfrm>
            <a:prstGeom prst="ellipse">
              <a:avLst/>
            </a:prstGeom>
            <a:solidFill>
              <a:srgbClr val="FFFFFF"/>
            </a:solidFill>
            <a:ln w="0">
              <a:solidFill>
                <a:srgbClr val="020001"/>
              </a:solidFill>
              <a:round/>
              <a:headEnd/>
              <a:tailEnd/>
            </a:ln>
          </p:spPr>
          <p:txBody>
            <a:bodyPr/>
            <a:lstStyle/>
            <a:p>
              <a:endParaRPr lang="en-US"/>
            </a:p>
          </p:txBody>
        </p:sp>
        <p:sp>
          <p:nvSpPr>
            <p:cNvPr id="422099" name="Rectangle 211"/>
            <p:cNvSpPr>
              <a:spLocks noChangeArrowheads="1"/>
            </p:cNvSpPr>
            <p:nvPr/>
          </p:nvSpPr>
          <p:spPr bwMode="auto">
            <a:xfrm>
              <a:off x="4322" y="2693"/>
              <a:ext cx="265" cy="96"/>
            </a:xfrm>
            <a:prstGeom prst="rect">
              <a:avLst/>
            </a:prstGeom>
            <a:noFill/>
            <a:ln w="9525">
              <a:noFill/>
              <a:miter lim="800000"/>
              <a:headEnd/>
              <a:tailEnd/>
            </a:ln>
          </p:spPr>
          <p:txBody>
            <a:bodyPr wrap="none" lIns="0" tIns="0" rIns="0" bIns="0">
              <a:spAutoFit/>
            </a:bodyPr>
            <a:lstStyle/>
            <a:p>
              <a:r>
                <a:rPr lang="en-US" sz="1000"/>
                <a:t>Offered</a:t>
              </a:r>
            </a:p>
          </p:txBody>
        </p:sp>
        <p:sp>
          <p:nvSpPr>
            <p:cNvPr id="422100" name="Rectangle 212"/>
            <p:cNvSpPr>
              <a:spLocks noChangeArrowheads="1"/>
            </p:cNvSpPr>
            <p:nvPr/>
          </p:nvSpPr>
          <p:spPr bwMode="auto">
            <a:xfrm>
              <a:off x="4322" y="2785"/>
              <a:ext cx="257" cy="96"/>
            </a:xfrm>
            <a:prstGeom prst="rect">
              <a:avLst/>
            </a:prstGeom>
            <a:noFill/>
            <a:ln w="9525">
              <a:noFill/>
              <a:miter lim="800000"/>
              <a:headEnd/>
              <a:tailEnd/>
            </a:ln>
          </p:spPr>
          <p:txBody>
            <a:bodyPr wrap="none" lIns="0" tIns="0" rIns="0" bIns="0">
              <a:spAutoFit/>
            </a:bodyPr>
            <a:lstStyle/>
            <a:p>
              <a:r>
                <a:rPr lang="en-US" sz="1000"/>
                <a:t>Course</a:t>
              </a:r>
            </a:p>
          </p:txBody>
        </p:sp>
        <p:sp>
          <p:nvSpPr>
            <p:cNvPr id="422101" name="Line 213"/>
            <p:cNvSpPr>
              <a:spLocks noChangeShapeType="1"/>
            </p:cNvSpPr>
            <p:nvPr/>
          </p:nvSpPr>
          <p:spPr bwMode="auto">
            <a:xfrm flipV="1">
              <a:off x="4054" y="2773"/>
              <a:ext cx="257" cy="344"/>
            </a:xfrm>
            <a:prstGeom prst="line">
              <a:avLst/>
            </a:prstGeom>
            <a:noFill/>
            <a:ln w="19050">
              <a:solidFill>
                <a:schemeClr val="tx1"/>
              </a:solidFill>
              <a:round/>
              <a:headEnd/>
              <a:tailEnd/>
            </a:ln>
          </p:spPr>
          <p:txBody>
            <a:bodyPr/>
            <a:lstStyle/>
            <a:p>
              <a:endParaRPr lang="en-US"/>
            </a:p>
          </p:txBody>
        </p:sp>
        <p:sp>
          <p:nvSpPr>
            <p:cNvPr id="422102" name="Line 214"/>
            <p:cNvSpPr>
              <a:spLocks noChangeShapeType="1"/>
            </p:cNvSpPr>
            <p:nvPr/>
          </p:nvSpPr>
          <p:spPr bwMode="auto">
            <a:xfrm>
              <a:off x="4419" y="2189"/>
              <a:ext cx="12" cy="350"/>
            </a:xfrm>
            <a:prstGeom prst="line">
              <a:avLst/>
            </a:prstGeom>
            <a:noFill/>
            <a:ln w="19050">
              <a:solidFill>
                <a:schemeClr val="tx1"/>
              </a:solidFill>
              <a:prstDash val="sysDash"/>
              <a:round/>
              <a:headEnd/>
              <a:tailEnd/>
            </a:ln>
          </p:spPr>
          <p:txBody>
            <a:bodyPr/>
            <a:lstStyle/>
            <a:p>
              <a:endParaRPr lang="en-US"/>
            </a:p>
          </p:txBody>
        </p:sp>
        <p:sp>
          <p:nvSpPr>
            <p:cNvPr id="422103" name="Line 215"/>
            <p:cNvSpPr>
              <a:spLocks noChangeShapeType="1"/>
            </p:cNvSpPr>
            <p:nvPr/>
          </p:nvSpPr>
          <p:spPr bwMode="auto">
            <a:xfrm flipV="1">
              <a:off x="4431" y="2470"/>
              <a:ext cx="23" cy="69"/>
            </a:xfrm>
            <a:prstGeom prst="line">
              <a:avLst/>
            </a:prstGeom>
            <a:noFill/>
            <a:ln w="19050">
              <a:solidFill>
                <a:schemeClr val="tx1"/>
              </a:solidFill>
              <a:round/>
              <a:headEnd/>
              <a:tailEnd/>
            </a:ln>
          </p:spPr>
          <p:txBody>
            <a:bodyPr/>
            <a:lstStyle/>
            <a:p>
              <a:endParaRPr lang="en-US"/>
            </a:p>
          </p:txBody>
        </p:sp>
        <p:sp>
          <p:nvSpPr>
            <p:cNvPr id="422104" name="Line 216"/>
            <p:cNvSpPr>
              <a:spLocks noChangeShapeType="1"/>
            </p:cNvSpPr>
            <p:nvPr/>
          </p:nvSpPr>
          <p:spPr bwMode="auto">
            <a:xfrm flipH="1" flipV="1">
              <a:off x="4402" y="2476"/>
              <a:ext cx="29" cy="63"/>
            </a:xfrm>
            <a:prstGeom prst="line">
              <a:avLst/>
            </a:prstGeom>
            <a:noFill/>
            <a:ln w="19050">
              <a:solidFill>
                <a:schemeClr val="tx1"/>
              </a:solidFill>
              <a:round/>
              <a:headEnd/>
              <a:tailEnd/>
            </a:ln>
          </p:spPr>
          <p:txBody>
            <a:bodyPr/>
            <a:lstStyle/>
            <a:p>
              <a:endParaRPr lang="en-US"/>
            </a:p>
          </p:txBody>
        </p:sp>
        <p:sp>
          <p:nvSpPr>
            <p:cNvPr id="422105" name="Rectangle 217"/>
            <p:cNvSpPr>
              <a:spLocks noChangeArrowheads="1"/>
            </p:cNvSpPr>
            <p:nvPr/>
          </p:nvSpPr>
          <p:spPr bwMode="auto">
            <a:xfrm>
              <a:off x="4368" y="2304"/>
              <a:ext cx="582" cy="96"/>
            </a:xfrm>
            <a:prstGeom prst="rect">
              <a:avLst/>
            </a:prstGeom>
            <a:noFill/>
            <a:ln w="9525">
              <a:noFill/>
              <a:miter lim="800000"/>
              <a:headEnd/>
              <a:tailEnd/>
            </a:ln>
          </p:spPr>
          <p:txBody>
            <a:bodyPr wrap="none" lIns="0" tIns="0" rIns="0" bIns="0">
              <a:spAutoFit/>
            </a:bodyPr>
            <a:lstStyle/>
            <a:p>
              <a:r>
                <a:rPr lang="en-US" sz="1000"/>
                <a:t>adds students to</a:t>
              </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93" name="Rectangle 57"/>
          <p:cNvSpPr>
            <a:spLocks noGrp="1" noChangeArrowheads="1"/>
          </p:cNvSpPr>
          <p:nvPr>
            <p:ph type="title"/>
          </p:nvPr>
        </p:nvSpPr>
        <p:spPr/>
        <p:txBody>
          <a:bodyPr/>
          <a:lstStyle/>
          <a:p>
            <a:r>
              <a:rPr lang="en-US" altLang="ko-KR">
                <a:ea typeface="굴림" charset="-127"/>
              </a:rPr>
              <a:t>Collaboration Diagram</a:t>
            </a:r>
            <a:endParaRPr lang="en-US"/>
          </a:p>
        </p:txBody>
      </p:sp>
      <p:sp>
        <p:nvSpPr>
          <p:cNvPr id="423994" name="Rectangle 58"/>
          <p:cNvSpPr>
            <a:spLocks noGrp="1" noChangeArrowheads="1"/>
          </p:cNvSpPr>
          <p:nvPr>
            <p:ph type="body" idx="1"/>
          </p:nvPr>
        </p:nvSpPr>
        <p:spPr>
          <a:xfrm>
            <a:off x="685800" y="1981200"/>
            <a:ext cx="6934200" cy="609600"/>
          </a:xfrm>
        </p:spPr>
        <p:txBody>
          <a:bodyPr/>
          <a:lstStyle/>
          <a:p>
            <a:r>
              <a:rPr lang="en-US" dirty="0"/>
              <a:t>Maintain Course Info Use Case (partial)</a:t>
            </a:r>
          </a:p>
        </p:txBody>
      </p:sp>
      <p:grpSp>
        <p:nvGrpSpPr>
          <p:cNvPr id="2" name="Group 59"/>
          <p:cNvGrpSpPr>
            <a:grpSpLocks/>
          </p:cNvGrpSpPr>
          <p:nvPr/>
        </p:nvGrpSpPr>
        <p:grpSpPr bwMode="auto">
          <a:xfrm>
            <a:off x="1905000" y="2895600"/>
            <a:ext cx="5178425" cy="3433763"/>
            <a:chOff x="1400" y="1646"/>
            <a:chExt cx="3262" cy="2163"/>
          </a:xfrm>
        </p:grpSpPr>
        <p:sp>
          <p:nvSpPr>
            <p:cNvPr id="423996" name="Oval 60"/>
            <p:cNvSpPr>
              <a:spLocks noChangeArrowheads="1"/>
            </p:cNvSpPr>
            <p:nvPr/>
          </p:nvSpPr>
          <p:spPr bwMode="auto">
            <a:xfrm>
              <a:off x="1572" y="2195"/>
              <a:ext cx="141" cy="142"/>
            </a:xfrm>
            <a:prstGeom prst="ellipse">
              <a:avLst/>
            </a:prstGeom>
            <a:noFill/>
            <a:ln w="0">
              <a:solidFill>
                <a:schemeClr val="folHlink"/>
              </a:solidFill>
              <a:round/>
              <a:headEnd/>
              <a:tailEnd/>
            </a:ln>
          </p:spPr>
          <p:txBody>
            <a:bodyPr/>
            <a:lstStyle/>
            <a:p>
              <a:endParaRPr lang="en-US"/>
            </a:p>
          </p:txBody>
        </p:sp>
        <p:sp>
          <p:nvSpPr>
            <p:cNvPr id="423997" name="Line 61"/>
            <p:cNvSpPr>
              <a:spLocks noChangeShapeType="1"/>
            </p:cNvSpPr>
            <p:nvPr/>
          </p:nvSpPr>
          <p:spPr bwMode="auto">
            <a:xfrm>
              <a:off x="1642" y="2329"/>
              <a:ext cx="1" cy="117"/>
            </a:xfrm>
            <a:prstGeom prst="line">
              <a:avLst/>
            </a:prstGeom>
            <a:noFill/>
            <a:ln w="0">
              <a:solidFill>
                <a:schemeClr val="folHlink"/>
              </a:solidFill>
              <a:round/>
              <a:headEnd/>
              <a:tailEnd/>
            </a:ln>
          </p:spPr>
          <p:txBody>
            <a:bodyPr/>
            <a:lstStyle/>
            <a:p>
              <a:endParaRPr lang="en-US"/>
            </a:p>
          </p:txBody>
        </p:sp>
        <p:sp>
          <p:nvSpPr>
            <p:cNvPr id="423998" name="Line 62"/>
            <p:cNvSpPr>
              <a:spLocks noChangeShapeType="1"/>
            </p:cNvSpPr>
            <p:nvPr/>
          </p:nvSpPr>
          <p:spPr bwMode="auto">
            <a:xfrm>
              <a:off x="1533" y="2360"/>
              <a:ext cx="211" cy="1"/>
            </a:xfrm>
            <a:prstGeom prst="line">
              <a:avLst/>
            </a:prstGeom>
            <a:noFill/>
            <a:ln w="0">
              <a:solidFill>
                <a:schemeClr val="folHlink"/>
              </a:solidFill>
              <a:round/>
              <a:headEnd/>
              <a:tailEnd/>
            </a:ln>
          </p:spPr>
          <p:txBody>
            <a:bodyPr/>
            <a:lstStyle/>
            <a:p>
              <a:endParaRPr lang="en-US"/>
            </a:p>
          </p:txBody>
        </p:sp>
        <p:sp>
          <p:nvSpPr>
            <p:cNvPr id="423999" name="Freeform 63"/>
            <p:cNvSpPr>
              <a:spLocks/>
            </p:cNvSpPr>
            <p:nvPr/>
          </p:nvSpPr>
          <p:spPr bwMode="auto">
            <a:xfrm>
              <a:off x="1494" y="2446"/>
              <a:ext cx="289" cy="142"/>
            </a:xfrm>
            <a:custGeom>
              <a:avLst/>
              <a:gdLst/>
              <a:ahLst/>
              <a:cxnLst>
                <a:cxn ang="0">
                  <a:pos x="0" y="18"/>
                </a:cxn>
                <a:cxn ang="0">
                  <a:pos x="19" y="0"/>
                </a:cxn>
                <a:cxn ang="0">
                  <a:pos x="37" y="18"/>
                </a:cxn>
              </a:cxnLst>
              <a:rect l="0" t="0" r="r" b="b"/>
              <a:pathLst>
                <a:path w="37" h="18">
                  <a:moveTo>
                    <a:pt x="0" y="18"/>
                  </a:moveTo>
                  <a:lnTo>
                    <a:pt x="19" y="0"/>
                  </a:lnTo>
                  <a:lnTo>
                    <a:pt x="37" y="18"/>
                  </a:lnTo>
                </a:path>
              </a:pathLst>
            </a:custGeom>
            <a:noFill/>
            <a:ln w="0">
              <a:solidFill>
                <a:schemeClr val="folHlink"/>
              </a:solidFill>
              <a:prstDash val="solid"/>
              <a:round/>
              <a:headEnd/>
              <a:tailEnd/>
            </a:ln>
          </p:spPr>
          <p:txBody>
            <a:bodyPr/>
            <a:lstStyle/>
            <a:p>
              <a:endParaRPr lang="en-US"/>
            </a:p>
          </p:txBody>
        </p:sp>
        <p:sp>
          <p:nvSpPr>
            <p:cNvPr id="424000" name="Rectangle 64"/>
            <p:cNvSpPr>
              <a:spLocks noChangeArrowheads="1"/>
            </p:cNvSpPr>
            <p:nvPr/>
          </p:nvSpPr>
          <p:spPr bwMode="auto">
            <a:xfrm>
              <a:off x="1400" y="2674"/>
              <a:ext cx="469" cy="115"/>
            </a:xfrm>
            <a:prstGeom prst="rect">
              <a:avLst/>
            </a:prstGeom>
            <a:noFill/>
            <a:ln w="9525">
              <a:noFill/>
              <a:miter lim="800000"/>
              <a:headEnd/>
              <a:tailEnd/>
            </a:ln>
          </p:spPr>
          <p:txBody>
            <a:bodyPr wrap="none" lIns="0" tIns="0" rIns="0" bIns="0">
              <a:spAutoFit/>
            </a:bodyPr>
            <a:lstStyle/>
            <a:p>
              <a:r>
                <a:rPr lang="en-US" sz="1200" u="sng"/>
                <a:t> : Registrar</a:t>
              </a:r>
              <a:endParaRPr lang="en-US" sz="2400"/>
            </a:p>
          </p:txBody>
        </p:sp>
        <p:sp>
          <p:nvSpPr>
            <p:cNvPr id="424001" name="Rectangle 65"/>
            <p:cNvSpPr>
              <a:spLocks noChangeArrowheads="1"/>
            </p:cNvSpPr>
            <p:nvPr/>
          </p:nvSpPr>
          <p:spPr bwMode="auto">
            <a:xfrm>
              <a:off x="3566" y="1646"/>
              <a:ext cx="688" cy="408"/>
            </a:xfrm>
            <a:prstGeom prst="rect">
              <a:avLst/>
            </a:prstGeom>
            <a:noFill/>
            <a:ln w="0">
              <a:solidFill>
                <a:schemeClr val="folHlink"/>
              </a:solidFill>
              <a:miter lim="800000"/>
              <a:headEnd/>
              <a:tailEnd/>
            </a:ln>
          </p:spPr>
          <p:txBody>
            <a:bodyPr/>
            <a:lstStyle/>
            <a:p>
              <a:endParaRPr lang="en-US"/>
            </a:p>
          </p:txBody>
        </p:sp>
        <p:sp>
          <p:nvSpPr>
            <p:cNvPr id="424002" name="Rectangle 66"/>
            <p:cNvSpPr>
              <a:spLocks noChangeArrowheads="1"/>
            </p:cNvSpPr>
            <p:nvPr/>
          </p:nvSpPr>
          <p:spPr bwMode="auto">
            <a:xfrm>
              <a:off x="3613" y="1669"/>
              <a:ext cx="587" cy="115"/>
            </a:xfrm>
            <a:prstGeom prst="rect">
              <a:avLst/>
            </a:prstGeom>
            <a:noFill/>
            <a:ln w="9525">
              <a:noFill/>
              <a:miter lim="800000"/>
              <a:headEnd/>
              <a:tailEnd/>
            </a:ln>
          </p:spPr>
          <p:txBody>
            <a:bodyPr wrap="none" lIns="0" tIns="0" rIns="0" bIns="0">
              <a:spAutoFit/>
            </a:bodyPr>
            <a:lstStyle/>
            <a:p>
              <a:r>
                <a:rPr lang="en-US" sz="1200" u="sng"/>
                <a:t>course form : </a:t>
              </a:r>
              <a:endParaRPr lang="en-US" sz="2400"/>
            </a:p>
          </p:txBody>
        </p:sp>
        <p:sp>
          <p:nvSpPr>
            <p:cNvPr id="424003" name="Rectangle 67"/>
            <p:cNvSpPr>
              <a:spLocks noChangeArrowheads="1"/>
            </p:cNvSpPr>
            <p:nvPr/>
          </p:nvSpPr>
          <p:spPr bwMode="auto">
            <a:xfrm>
              <a:off x="3636" y="1787"/>
              <a:ext cx="532" cy="115"/>
            </a:xfrm>
            <a:prstGeom prst="rect">
              <a:avLst/>
            </a:prstGeom>
            <a:noFill/>
            <a:ln w="9525">
              <a:noFill/>
              <a:miter lim="800000"/>
              <a:headEnd/>
              <a:tailEnd/>
            </a:ln>
          </p:spPr>
          <p:txBody>
            <a:bodyPr wrap="none" lIns="0" tIns="0" rIns="0" bIns="0">
              <a:spAutoFit/>
            </a:bodyPr>
            <a:lstStyle/>
            <a:p>
              <a:r>
                <a:rPr lang="en-US" sz="1200" u="sng"/>
                <a:t>CourseForm</a:t>
              </a:r>
              <a:endParaRPr lang="en-US" sz="2400"/>
            </a:p>
          </p:txBody>
        </p:sp>
        <p:sp>
          <p:nvSpPr>
            <p:cNvPr id="424004" name="Rectangle 68"/>
            <p:cNvSpPr>
              <a:spLocks noChangeArrowheads="1"/>
            </p:cNvSpPr>
            <p:nvPr/>
          </p:nvSpPr>
          <p:spPr bwMode="auto">
            <a:xfrm>
              <a:off x="3378" y="3286"/>
              <a:ext cx="993" cy="408"/>
            </a:xfrm>
            <a:prstGeom prst="rect">
              <a:avLst/>
            </a:prstGeom>
            <a:noFill/>
            <a:ln w="0">
              <a:solidFill>
                <a:schemeClr val="folHlink"/>
              </a:solidFill>
              <a:miter lim="800000"/>
              <a:headEnd/>
              <a:tailEnd/>
            </a:ln>
          </p:spPr>
          <p:txBody>
            <a:bodyPr/>
            <a:lstStyle/>
            <a:p>
              <a:endParaRPr lang="en-US"/>
            </a:p>
          </p:txBody>
        </p:sp>
        <p:sp>
          <p:nvSpPr>
            <p:cNvPr id="424005" name="Rectangle 69"/>
            <p:cNvSpPr>
              <a:spLocks noChangeArrowheads="1"/>
            </p:cNvSpPr>
            <p:nvPr/>
          </p:nvSpPr>
          <p:spPr bwMode="auto">
            <a:xfrm>
              <a:off x="3589" y="3318"/>
              <a:ext cx="591" cy="115"/>
            </a:xfrm>
            <a:prstGeom prst="rect">
              <a:avLst/>
            </a:prstGeom>
            <a:noFill/>
            <a:ln w="9525">
              <a:noFill/>
              <a:miter lim="800000"/>
              <a:headEnd/>
              <a:tailEnd/>
            </a:ln>
          </p:spPr>
          <p:txBody>
            <a:bodyPr wrap="none" lIns="0" tIns="0" rIns="0" bIns="0">
              <a:spAutoFit/>
            </a:bodyPr>
            <a:lstStyle/>
            <a:p>
              <a:r>
                <a:rPr lang="en-US" sz="1200" u="sng"/>
                <a:t>theManager : </a:t>
              </a:r>
              <a:endParaRPr lang="en-US" sz="2400"/>
            </a:p>
          </p:txBody>
        </p:sp>
        <p:sp>
          <p:nvSpPr>
            <p:cNvPr id="424006" name="Rectangle 70"/>
            <p:cNvSpPr>
              <a:spLocks noChangeArrowheads="1"/>
            </p:cNvSpPr>
            <p:nvPr/>
          </p:nvSpPr>
          <p:spPr bwMode="auto">
            <a:xfrm>
              <a:off x="3448" y="3435"/>
              <a:ext cx="839" cy="115"/>
            </a:xfrm>
            <a:prstGeom prst="rect">
              <a:avLst/>
            </a:prstGeom>
            <a:noFill/>
            <a:ln w="9525">
              <a:noFill/>
              <a:miter lim="800000"/>
              <a:headEnd/>
              <a:tailEnd/>
            </a:ln>
          </p:spPr>
          <p:txBody>
            <a:bodyPr wrap="none" lIns="0" tIns="0" rIns="0" bIns="0">
              <a:spAutoFit/>
            </a:bodyPr>
            <a:lstStyle/>
            <a:p>
              <a:r>
                <a:rPr lang="en-US" sz="1200" u="sng"/>
                <a:t>CurriculumManager</a:t>
              </a:r>
              <a:endParaRPr lang="en-US" sz="2400"/>
            </a:p>
          </p:txBody>
        </p:sp>
        <p:sp>
          <p:nvSpPr>
            <p:cNvPr id="424007" name="Rectangle 71"/>
            <p:cNvSpPr>
              <a:spLocks noChangeArrowheads="1"/>
            </p:cNvSpPr>
            <p:nvPr/>
          </p:nvSpPr>
          <p:spPr bwMode="auto">
            <a:xfrm>
              <a:off x="1674" y="3341"/>
              <a:ext cx="500" cy="408"/>
            </a:xfrm>
            <a:prstGeom prst="rect">
              <a:avLst/>
            </a:prstGeom>
            <a:noFill/>
            <a:ln w="0">
              <a:solidFill>
                <a:schemeClr val="folHlink"/>
              </a:solidFill>
              <a:miter lim="800000"/>
              <a:headEnd/>
              <a:tailEnd/>
            </a:ln>
          </p:spPr>
          <p:txBody>
            <a:bodyPr/>
            <a:lstStyle/>
            <a:p>
              <a:endParaRPr lang="en-US"/>
            </a:p>
          </p:txBody>
        </p:sp>
        <p:sp>
          <p:nvSpPr>
            <p:cNvPr id="424008" name="Rectangle 72"/>
            <p:cNvSpPr>
              <a:spLocks noChangeArrowheads="1"/>
            </p:cNvSpPr>
            <p:nvPr/>
          </p:nvSpPr>
          <p:spPr bwMode="auto">
            <a:xfrm>
              <a:off x="1697" y="3372"/>
              <a:ext cx="442" cy="115"/>
            </a:xfrm>
            <a:prstGeom prst="rect">
              <a:avLst/>
            </a:prstGeom>
            <a:noFill/>
            <a:ln w="9525">
              <a:noFill/>
              <a:miter lim="800000"/>
              <a:headEnd/>
              <a:tailEnd/>
            </a:ln>
          </p:spPr>
          <p:txBody>
            <a:bodyPr wrap="none" lIns="0" tIns="0" rIns="0" bIns="0">
              <a:spAutoFit/>
            </a:bodyPr>
            <a:lstStyle/>
            <a:p>
              <a:r>
                <a:rPr lang="en-US" sz="1200" u="sng"/>
                <a:t>aCourse : </a:t>
              </a:r>
              <a:endParaRPr lang="en-US" sz="2400"/>
            </a:p>
          </p:txBody>
        </p:sp>
        <p:sp>
          <p:nvSpPr>
            <p:cNvPr id="424009" name="Rectangle 73"/>
            <p:cNvSpPr>
              <a:spLocks noChangeArrowheads="1"/>
            </p:cNvSpPr>
            <p:nvPr/>
          </p:nvSpPr>
          <p:spPr bwMode="auto">
            <a:xfrm>
              <a:off x="1760" y="3490"/>
              <a:ext cx="308" cy="115"/>
            </a:xfrm>
            <a:prstGeom prst="rect">
              <a:avLst/>
            </a:prstGeom>
            <a:noFill/>
            <a:ln w="9525">
              <a:noFill/>
              <a:miter lim="800000"/>
              <a:headEnd/>
              <a:tailEnd/>
            </a:ln>
          </p:spPr>
          <p:txBody>
            <a:bodyPr wrap="none" lIns="0" tIns="0" rIns="0" bIns="0">
              <a:spAutoFit/>
            </a:bodyPr>
            <a:lstStyle/>
            <a:p>
              <a:r>
                <a:rPr lang="en-US" sz="1200" u="sng"/>
                <a:t>Course</a:t>
              </a:r>
              <a:endParaRPr lang="en-US" sz="2400"/>
            </a:p>
          </p:txBody>
        </p:sp>
        <p:sp>
          <p:nvSpPr>
            <p:cNvPr id="424010" name="Line 74"/>
            <p:cNvSpPr>
              <a:spLocks noChangeShapeType="1"/>
            </p:cNvSpPr>
            <p:nvPr/>
          </p:nvSpPr>
          <p:spPr bwMode="auto">
            <a:xfrm flipV="1">
              <a:off x="1783" y="1928"/>
              <a:ext cx="1775" cy="424"/>
            </a:xfrm>
            <a:prstGeom prst="line">
              <a:avLst/>
            </a:prstGeom>
            <a:noFill/>
            <a:ln w="0">
              <a:solidFill>
                <a:schemeClr val="folHlink"/>
              </a:solidFill>
              <a:round/>
              <a:headEnd/>
              <a:tailEnd/>
            </a:ln>
          </p:spPr>
          <p:txBody>
            <a:bodyPr/>
            <a:lstStyle/>
            <a:p>
              <a:endParaRPr lang="en-US"/>
            </a:p>
          </p:txBody>
        </p:sp>
        <p:sp>
          <p:nvSpPr>
            <p:cNvPr id="424011" name="Line 75"/>
            <p:cNvSpPr>
              <a:spLocks noChangeShapeType="1"/>
            </p:cNvSpPr>
            <p:nvPr/>
          </p:nvSpPr>
          <p:spPr bwMode="auto">
            <a:xfrm flipV="1">
              <a:off x="2502" y="1999"/>
              <a:ext cx="290" cy="63"/>
            </a:xfrm>
            <a:prstGeom prst="line">
              <a:avLst/>
            </a:prstGeom>
            <a:noFill/>
            <a:ln w="0">
              <a:solidFill>
                <a:schemeClr val="folHlink"/>
              </a:solidFill>
              <a:round/>
              <a:headEnd/>
              <a:tailEnd/>
            </a:ln>
          </p:spPr>
          <p:txBody>
            <a:bodyPr/>
            <a:lstStyle/>
            <a:p>
              <a:endParaRPr lang="en-US"/>
            </a:p>
          </p:txBody>
        </p:sp>
        <p:sp>
          <p:nvSpPr>
            <p:cNvPr id="424012" name="Line 76"/>
            <p:cNvSpPr>
              <a:spLocks noChangeShapeType="1"/>
            </p:cNvSpPr>
            <p:nvPr/>
          </p:nvSpPr>
          <p:spPr bwMode="auto">
            <a:xfrm flipH="1">
              <a:off x="2714" y="1999"/>
              <a:ext cx="78" cy="55"/>
            </a:xfrm>
            <a:prstGeom prst="line">
              <a:avLst/>
            </a:prstGeom>
            <a:noFill/>
            <a:ln w="12700">
              <a:solidFill>
                <a:schemeClr val="folHlink"/>
              </a:solidFill>
              <a:round/>
              <a:headEnd/>
              <a:tailEnd/>
            </a:ln>
          </p:spPr>
          <p:txBody>
            <a:bodyPr/>
            <a:lstStyle/>
            <a:p>
              <a:endParaRPr lang="en-US"/>
            </a:p>
          </p:txBody>
        </p:sp>
        <p:sp>
          <p:nvSpPr>
            <p:cNvPr id="424013" name="Line 77"/>
            <p:cNvSpPr>
              <a:spLocks noChangeShapeType="1"/>
            </p:cNvSpPr>
            <p:nvPr/>
          </p:nvSpPr>
          <p:spPr bwMode="auto">
            <a:xfrm flipH="1" flipV="1">
              <a:off x="2698" y="1983"/>
              <a:ext cx="94" cy="16"/>
            </a:xfrm>
            <a:prstGeom prst="line">
              <a:avLst/>
            </a:prstGeom>
            <a:noFill/>
            <a:ln w="12700">
              <a:solidFill>
                <a:schemeClr val="folHlink"/>
              </a:solidFill>
              <a:round/>
              <a:headEnd/>
              <a:tailEnd/>
            </a:ln>
          </p:spPr>
          <p:txBody>
            <a:bodyPr/>
            <a:lstStyle/>
            <a:p>
              <a:endParaRPr lang="en-US"/>
            </a:p>
          </p:txBody>
        </p:sp>
        <p:sp>
          <p:nvSpPr>
            <p:cNvPr id="424014" name="Rectangle 78"/>
            <p:cNvSpPr>
              <a:spLocks noChangeArrowheads="1"/>
            </p:cNvSpPr>
            <p:nvPr/>
          </p:nvSpPr>
          <p:spPr bwMode="auto">
            <a:xfrm>
              <a:off x="2260" y="1756"/>
              <a:ext cx="730" cy="115"/>
            </a:xfrm>
            <a:prstGeom prst="rect">
              <a:avLst/>
            </a:prstGeom>
            <a:noFill/>
            <a:ln w="9525">
              <a:noFill/>
              <a:miter lim="800000"/>
              <a:headEnd/>
              <a:tailEnd/>
            </a:ln>
          </p:spPr>
          <p:txBody>
            <a:bodyPr wrap="none" lIns="0" tIns="0" rIns="0" bIns="0">
              <a:spAutoFit/>
            </a:bodyPr>
            <a:lstStyle/>
            <a:p>
              <a:r>
                <a:rPr lang="en-US" sz="1200"/>
                <a:t>1: set course info</a:t>
              </a:r>
              <a:endParaRPr lang="en-US" sz="2400"/>
            </a:p>
          </p:txBody>
        </p:sp>
        <p:sp>
          <p:nvSpPr>
            <p:cNvPr id="424015" name="Rectangle 79"/>
            <p:cNvSpPr>
              <a:spLocks noChangeArrowheads="1"/>
            </p:cNvSpPr>
            <p:nvPr/>
          </p:nvSpPr>
          <p:spPr bwMode="auto">
            <a:xfrm>
              <a:off x="2401" y="1866"/>
              <a:ext cx="442" cy="115"/>
            </a:xfrm>
            <a:prstGeom prst="rect">
              <a:avLst/>
            </a:prstGeom>
            <a:noFill/>
            <a:ln w="9525">
              <a:noFill/>
              <a:miter lim="800000"/>
              <a:headEnd/>
              <a:tailEnd/>
            </a:ln>
          </p:spPr>
          <p:txBody>
            <a:bodyPr wrap="none" lIns="0" tIns="0" rIns="0" bIns="0">
              <a:spAutoFit/>
            </a:bodyPr>
            <a:lstStyle/>
            <a:p>
              <a:r>
                <a:rPr lang="en-US" sz="1200"/>
                <a:t>2: process</a:t>
              </a:r>
              <a:endParaRPr lang="en-US" sz="2400"/>
            </a:p>
          </p:txBody>
        </p:sp>
        <p:sp>
          <p:nvSpPr>
            <p:cNvPr id="424016" name="Line 80"/>
            <p:cNvSpPr>
              <a:spLocks noChangeShapeType="1"/>
            </p:cNvSpPr>
            <p:nvPr/>
          </p:nvSpPr>
          <p:spPr bwMode="auto">
            <a:xfrm flipH="1">
              <a:off x="3878" y="2054"/>
              <a:ext cx="24" cy="1232"/>
            </a:xfrm>
            <a:prstGeom prst="line">
              <a:avLst/>
            </a:prstGeom>
            <a:noFill/>
            <a:ln w="0">
              <a:solidFill>
                <a:schemeClr val="folHlink"/>
              </a:solidFill>
              <a:round/>
              <a:headEnd/>
              <a:tailEnd/>
            </a:ln>
          </p:spPr>
          <p:txBody>
            <a:bodyPr/>
            <a:lstStyle/>
            <a:p>
              <a:endParaRPr lang="en-US"/>
            </a:p>
          </p:txBody>
        </p:sp>
        <p:sp>
          <p:nvSpPr>
            <p:cNvPr id="424017" name="Line 81"/>
            <p:cNvSpPr>
              <a:spLocks noChangeShapeType="1"/>
            </p:cNvSpPr>
            <p:nvPr/>
          </p:nvSpPr>
          <p:spPr bwMode="auto">
            <a:xfrm>
              <a:off x="4004" y="2517"/>
              <a:ext cx="1" cy="306"/>
            </a:xfrm>
            <a:prstGeom prst="line">
              <a:avLst/>
            </a:prstGeom>
            <a:noFill/>
            <a:ln w="0">
              <a:solidFill>
                <a:schemeClr val="folHlink"/>
              </a:solidFill>
              <a:round/>
              <a:headEnd/>
              <a:tailEnd/>
            </a:ln>
          </p:spPr>
          <p:txBody>
            <a:bodyPr/>
            <a:lstStyle/>
            <a:p>
              <a:endParaRPr lang="en-US"/>
            </a:p>
          </p:txBody>
        </p:sp>
        <p:sp>
          <p:nvSpPr>
            <p:cNvPr id="424018" name="Line 82"/>
            <p:cNvSpPr>
              <a:spLocks noChangeShapeType="1"/>
            </p:cNvSpPr>
            <p:nvPr/>
          </p:nvSpPr>
          <p:spPr bwMode="auto">
            <a:xfrm flipV="1">
              <a:off x="4004" y="2729"/>
              <a:ext cx="39" cy="94"/>
            </a:xfrm>
            <a:prstGeom prst="line">
              <a:avLst/>
            </a:prstGeom>
            <a:noFill/>
            <a:ln w="12700">
              <a:solidFill>
                <a:schemeClr val="folHlink"/>
              </a:solidFill>
              <a:round/>
              <a:headEnd/>
              <a:tailEnd/>
            </a:ln>
          </p:spPr>
          <p:txBody>
            <a:bodyPr/>
            <a:lstStyle/>
            <a:p>
              <a:endParaRPr lang="en-US"/>
            </a:p>
          </p:txBody>
        </p:sp>
        <p:sp>
          <p:nvSpPr>
            <p:cNvPr id="424019" name="Line 83"/>
            <p:cNvSpPr>
              <a:spLocks noChangeShapeType="1"/>
            </p:cNvSpPr>
            <p:nvPr/>
          </p:nvSpPr>
          <p:spPr bwMode="auto">
            <a:xfrm flipH="1" flipV="1">
              <a:off x="3965" y="2729"/>
              <a:ext cx="39" cy="94"/>
            </a:xfrm>
            <a:prstGeom prst="line">
              <a:avLst/>
            </a:prstGeom>
            <a:noFill/>
            <a:ln w="12700">
              <a:solidFill>
                <a:schemeClr val="folHlink"/>
              </a:solidFill>
              <a:round/>
              <a:headEnd/>
              <a:tailEnd/>
            </a:ln>
          </p:spPr>
          <p:txBody>
            <a:bodyPr/>
            <a:lstStyle/>
            <a:p>
              <a:endParaRPr lang="en-US"/>
            </a:p>
          </p:txBody>
        </p:sp>
        <p:sp>
          <p:nvSpPr>
            <p:cNvPr id="424020" name="Rectangle 84"/>
            <p:cNvSpPr>
              <a:spLocks noChangeArrowheads="1"/>
            </p:cNvSpPr>
            <p:nvPr/>
          </p:nvSpPr>
          <p:spPr bwMode="auto">
            <a:xfrm>
              <a:off x="4082" y="2627"/>
              <a:ext cx="580" cy="115"/>
            </a:xfrm>
            <a:prstGeom prst="rect">
              <a:avLst/>
            </a:prstGeom>
            <a:noFill/>
            <a:ln w="9525">
              <a:noFill/>
              <a:miter lim="800000"/>
              <a:headEnd/>
              <a:tailEnd/>
            </a:ln>
          </p:spPr>
          <p:txBody>
            <a:bodyPr wrap="none" lIns="0" tIns="0" rIns="0" bIns="0">
              <a:spAutoFit/>
            </a:bodyPr>
            <a:lstStyle/>
            <a:p>
              <a:r>
                <a:rPr lang="en-US" sz="1200"/>
                <a:t>3: add course</a:t>
              </a:r>
              <a:endParaRPr lang="en-US" sz="2400"/>
            </a:p>
          </p:txBody>
        </p:sp>
        <p:sp>
          <p:nvSpPr>
            <p:cNvPr id="424021" name="Line 85"/>
            <p:cNvSpPr>
              <a:spLocks noChangeShapeType="1"/>
            </p:cNvSpPr>
            <p:nvPr/>
          </p:nvSpPr>
          <p:spPr bwMode="auto">
            <a:xfrm flipH="1">
              <a:off x="2174" y="3506"/>
              <a:ext cx="1204" cy="31"/>
            </a:xfrm>
            <a:prstGeom prst="line">
              <a:avLst/>
            </a:prstGeom>
            <a:noFill/>
            <a:ln w="0">
              <a:solidFill>
                <a:schemeClr val="folHlink"/>
              </a:solidFill>
              <a:round/>
              <a:headEnd/>
              <a:tailEnd/>
            </a:ln>
          </p:spPr>
          <p:txBody>
            <a:bodyPr/>
            <a:lstStyle/>
            <a:p>
              <a:endParaRPr lang="en-US"/>
            </a:p>
          </p:txBody>
        </p:sp>
        <p:sp>
          <p:nvSpPr>
            <p:cNvPr id="424022" name="Line 86"/>
            <p:cNvSpPr>
              <a:spLocks noChangeShapeType="1"/>
            </p:cNvSpPr>
            <p:nvPr/>
          </p:nvSpPr>
          <p:spPr bwMode="auto">
            <a:xfrm flipH="1">
              <a:off x="2628" y="3631"/>
              <a:ext cx="297" cy="8"/>
            </a:xfrm>
            <a:prstGeom prst="line">
              <a:avLst/>
            </a:prstGeom>
            <a:noFill/>
            <a:ln w="0">
              <a:solidFill>
                <a:schemeClr val="folHlink"/>
              </a:solidFill>
              <a:round/>
              <a:headEnd/>
              <a:tailEnd/>
            </a:ln>
          </p:spPr>
          <p:txBody>
            <a:bodyPr/>
            <a:lstStyle/>
            <a:p>
              <a:endParaRPr lang="en-US"/>
            </a:p>
          </p:txBody>
        </p:sp>
        <p:sp>
          <p:nvSpPr>
            <p:cNvPr id="424023" name="Line 87"/>
            <p:cNvSpPr>
              <a:spLocks noChangeShapeType="1"/>
            </p:cNvSpPr>
            <p:nvPr/>
          </p:nvSpPr>
          <p:spPr bwMode="auto">
            <a:xfrm>
              <a:off x="2628" y="3639"/>
              <a:ext cx="93" cy="40"/>
            </a:xfrm>
            <a:prstGeom prst="line">
              <a:avLst/>
            </a:prstGeom>
            <a:noFill/>
            <a:ln w="12700">
              <a:solidFill>
                <a:schemeClr val="folHlink"/>
              </a:solidFill>
              <a:round/>
              <a:headEnd/>
              <a:tailEnd/>
            </a:ln>
          </p:spPr>
          <p:txBody>
            <a:bodyPr/>
            <a:lstStyle/>
            <a:p>
              <a:endParaRPr lang="en-US"/>
            </a:p>
          </p:txBody>
        </p:sp>
        <p:sp>
          <p:nvSpPr>
            <p:cNvPr id="424024" name="Line 88"/>
            <p:cNvSpPr>
              <a:spLocks noChangeShapeType="1"/>
            </p:cNvSpPr>
            <p:nvPr/>
          </p:nvSpPr>
          <p:spPr bwMode="auto">
            <a:xfrm flipV="1">
              <a:off x="2628" y="3600"/>
              <a:ext cx="86" cy="39"/>
            </a:xfrm>
            <a:prstGeom prst="line">
              <a:avLst/>
            </a:prstGeom>
            <a:noFill/>
            <a:ln w="12700">
              <a:solidFill>
                <a:schemeClr val="folHlink"/>
              </a:solidFill>
              <a:round/>
              <a:headEnd/>
              <a:tailEnd/>
            </a:ln>
          </p:spPr>
          <p:txBody>
            <a:bodyPr/>
            <a:lstStyle/>
            <a:p>
              <a:endParaRPr lang="en-US"/>
            </a:p>
          </p:txBody>
        </p:sp>
        <p:sp>
          <p:nvSpPr>
            <p:cNvPr id="424025" name="Rectangle 89"/>
            <p:cNvSpPr>
              <a:spLocks noChangeArrowheads="1"/>
            </p:cNvSpPr>
            <p:nvPr/>
          </p:nvSpPr>
          <p:spPr bwMode="auto">
            <a:xfrm>
              <a:off x="2479" y="3694"/>
              <a:ext cx="596" cy="115"/>
            </a:xfrm>
            <a:prstGeom prst="rect">
              <a:avLst/>
            </a:prstGeom>
            <a:noFill/>
            <a:ln w="9525">
              <a:noFill/>
              <a:miter lim="800000"/>
              <a:headEnd/>
              <a:tailEnd/>
            </a:ln>
          </p:spPr>
          <p:txBody>
            <a:bodyPr wrap="none" lIns="0" tIns="0" rIns="0" bIns="0">
              <a:spAutoFit/>
            </a:bodyPr>
            <a:lstStyle/>
            <a:p>
              <a:r>
                <a:rPr lang="en-US" sz="1200"/>
                <a:t>4: new course</a:t>
              </a:r>
              <a:endParaRPr lang="en-US" sz="240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noChangeArrowheads="1"/>
          </p:cNvSpPr>
          <p:nvPr>
            <p:ph type="title"/>
          </p:nvPr>
        </p:nvSpPr>
        <p:spPr/>
        <p:txBody>
          <a:bodyPr/>
          <a:lstStyle/>
          <a:p>
            <a:r>
              <a:rPr lang="en-US" altLang="ko-KR">
                <a:ea typeface="굴림" charset="-127"/>
              </a:rPr>
              <a:t>Sequence Diagram</a:t>
            </a:r>
          </a:p>
        </p:txBody>
      </p:sp>
      <p:sp>
        <p:nvSpPr>
          <p:cNvPr id="425988" name="Rectangle 4"/>
          <p:cNvSpPr>
            <a:spLocks noGrp="1" noChangeArrowheads="1"/>
          </p:cNvSpPr>
          <p:nvPr>
            <p:ph type="body" idx="1"/>
          </p:nvPr>
        </p:nvSpPr>
        <p:spPr>
          <a:xfrm>
            <a:off x="1066800" y="1981200"/>
            <a:ext cx="6934200" cy="457200"/>
          </a:xfrm>
        </p:spPr>
        <p:txBody>
          <a:bodyPr/>
          <a:lstStyle/>
          <a:p>
            <a:r>
              <a:rPr lang="en-US" sz="2800" dirty="0"/>
              <a:t>Register for Courses Use Case (partial)</a:t>
            </a:r>
            <a:endParaRPr lang="en-US" altLang="ko-KR" sz="2800" dirty="0">
              <a:ea typeface="굴림" charset="-127"/>
            </a:endParaRPr>
          </a:p>
        </p:txBody>
      </p:sp>
      <p:grpSp>
        <p:nvGrpSpPr>
          <p:cNvPr id="2" name="Group 63"/>
          <p:cNvGrpSpPr>
            <a:grpSpLocks/>
          </p:cNvGrpSpPr>
          <p:nvPr/>
        </p:nvGrpSpPr>
        <p:grpSpPr bwMode="auto">
          <a:xfrm>
            <a:off x="1219200" y="2743200"/>
            <a:ext cx="6613525" cy="3640138"/>
            <a:chOff x="1118" y="1591"/>
            <a:chExt cx="4166" cy="2293"/>
          </a:xfrm>
        </p:grpSpPr>
        <p:grpSp>
          <p:nvGrpSpPr>
            <p:cNvPr id="3" name="Group 64"/>
            <p:cNvGrpSpPr>
              <a:grpSpLocks/>
            </p:cNvGrpSpPr>
            <p:nvPr/>
          </p:nvGrpSpPr>
          <p:grpSpPr bwMode="auto">
            <a:xfrm>
              <a:off x="1118" y="1591"/>
              <a:ext cx="342" cy="2207"/>
              <a:chOff x="1118" y="1591"/>
              <a:chExt cx="342" cy="2207"/>
            </a:xfrm>
          </p:grpSpPr>
          <p:sp>
            <p:nvSpPr>
              <p:cNvPr id="426049" name="Oval 65"/>
              <p:cNvSpPr>
                <a:spLocks noChangeArrowheads="1"/>
              </p:cNvSpPr>
              <p:nvPr/>
            </p:nvSpPr>
            <p:spPr bwMode="auto">
              <a:xfrm>
                <a:off x="1258" y="1591"/>
                <a:ext cx="101" cy="101"/>
              </a:xfrm>
              <a:prstGeom prst="ellipse">
                <a:avLst/>
              </a:prstGeom>
              <a:noFill/>
              <a:ln w="3175">
                <a:solidFill>
                  <a:schemeClr val="folHlink"/>
                </a:solidFill>
                <a:round/>
                <a:headEnd/>
                <a:tailEnd/>
              </a:ln>
            </p:spPr>
            <p:txBody>
              <a:bodyPr/>
              <a:lstStyle/>
              <a:p>
                <a:endParaRPr lang="en-US" sz="1000"/>
              </a:p>
            </p:txBody>
          </p:sp>
          <p:sp>
            <p:nvSpPr>
              <p:cNvPr id="426050" name="Line 66"/>
              <p:cNvSpPr>
                <a:spLocks noChangeShapeType="1"/>
              </p:cNvSpPr>
              <p:nvPr/>
            </p:nvSpPr>
            <p:spPr bwMode="auto">
              <a:xfrm>
                <a:off x="1309" y="1693"/>
                <a:ext cx="1" cy="103"/>
              </a:xfrm>
              <a:prstGeom prst="line">
                <a:avLst/>
              </a:prstGeom>
              <a:noFill/>
              <a:ln w="3175">
                <a:solidFill>
                  <a:schemeClr val="folHlink"/>
                </a:solidFill>
                <a:round/>
                <a:headEnd/>
                <a:tailEnd/>
              </a:ln>
            </p:spPr>
            <p:txBody>
              <a:bodyPr/>
              <a:lstStyle/>
              <a:p>
                <a:endParaRPr lang="en-US" sz="1000"/>
              </a:p>
            </p:txBody>
          </p:sp>
          <p:sp>
            <p:nvSpPr>
              <p:cNvPr id="426051" name="Line 67"/>
              <p:cNvSpPr>
                <a:spLocks noChangeShapeType="1"/>
              </p:cNvSpPr>
              <p:nvPr/>
            </p:nvSpPr>
            <p:spPr bwMode="auto">
              <a:xfrm>
                <a:off x="1225" y="1725"/>
                <a:ext cx="167" cy="1"/>
              </a:xfrm>
              <a:prstGeom prst="line">
                <a:avLst/>
              </a:prstGeom>
              <a:noFill/>
              <a:ln w="3175">
                <a:solidFill>
                  <a:schemeClr val="folHlink"/>
                </a:solidFill>
                <a:round/>
                <a:headEnd/>
                <a:tailEnd/>
              </a:ln>
            </p:spPr>
            <p:txBody>
              <a:bodyPr/>
              <a:lstStyle/>
              <a:p>
                <a:endParaRPr lang="en-US" sz="1000"/>
              </a:p>
            </p:txBody>
          </p:sp>
          <p:sp>
            <p:nvSpPr>
              <p:cNvPr id="426052" name="Freeform 68"/>
              <p:cNvSpPr>
                <a:spLocks/>
              </p:cNvSpPr>
              <p:nvPr/>
            </p:nvSpPr>
            <p:spPr bwMode="auto">
              <a:xfrm>
                <a:off x="1193" y="1796"/>
                <a:ext cx="231" cy="115"/>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3175">
                <a:solidFill>
                  <a:schemeClr val="folHlink"/>
                </a:solidFill>
                <a:prstDash val="solid"/>
                <a:round/>
                <a:headEnd/>
                <a:tailEnd/>
              </a:ln>
            </p:spPr>
            <p:txBody>
              <a:bodyPr/>
              <a:lstStyle/>
              <a:p>
                <a:endParaRPr lang="en-US" sz="1000"/>
              </a:p>
            </p:txBody>
          </p:sp>
          <p:sp>
            <p:nvSpPr>
              <p:cNvPr id="426053" name="Rectangle 69"/>
              <p:cNvSpPr>
                <a:spLocks noChangeArrowheads="1"/>
              </p:cNvSpPr>
              <p:nvPr/>
            </p:nvSpPr>
            <p:spPr bwMode="auto">
              <a:xfrm>
                <a:off x="1118" y="1971"/>
                <a:ext cx="342" cy="97"/>
              </a:xfrm>
              <a:prstGeom prst="rect">
                <a:avLst/>
              </a:prstGeom>
              <a:noFill/>
              <a:ln w="9525">
                <a:noFill/>
                <a:miter lim="800000"/>
                <a:headEnd/>
                <a:tailEnd/>
              </a:ln>
            </p:spPr>
            <p:txBody>
              <a:bodyPr wrap="none" lIns="0" tIns="0" rIns="0" bIns="0">
                <a:spAutoFit/>
              </a:bodyPr>
              <a:lstStyle/>
              <a:p>
                <a:r>
                  <a:rPr lang="en-US" sz="1000" u="sng"/>
                  <a:t> : Student</a:t>
                </a:r>
                <a:endParaRPr lang="en-US" sz="1000"/>
              </a:p>
            </p:txBody>
          </p:sp>
          <p:sp>
            <p:nvSpPr>
              <p:cNvPr id="426054" name="Line 70"/>
              <p:cNvSpPr>
                <a:spLocks noChangeShapeType="1"/>
              </p:cNvSpPr>
              <p:nvPr/>
            </p:nvSpPr>
            <p:spPr bwMode="auto">
              <a:xfrm>
                <a:off x="1309" y="2239"/>
                <a:ext cx="1" cy="1559"/>
              </a:xfrm>
              <a:prstGeom prst="line">
                <a:avLst/>
              </a:prstGeom>
              <a:noFill/>
              <a:ln w="0">
                <a:solidFill>
                  <a:schemeClr val="folHlink"/>
                </a:solidFill>
                <a:prstDash val="sysDash"/>
                <a:round/>
                <a:headEnd/>
                <a:tailEnd/>
              </a:ln>
            </p:spPr>
            <p:txBody>
              <a:bodyPr/>
              <a:lstStyle/>
              <a:p>
                <a:endParaRPr lang="en-US" sz="1000"/>
              </a:p>
            </p:txBody>
          </p:sp>
        </p:grpSp>
        <p:grpSp>
          <p:nvGrpSpPr>
            <p:cNvPr id="4" name="Group 71"/>
            <p:cNvGrpSpPr>
              <a:grpSpLocks/>
            </p:cNvGrpSpPr>
            <p:nvPr/>
          </p:nvGrpSpPr>
          <p:grpSpPr bwMode="auto">
            <a:xfrm>
              <a:off x="1946" y="1898"/>
              <a:ext cx="642" cy="1900"/>
              <a:chOff x="1946" y="1898"/>
              <a:chExt cx="642" cy="1900"/>
            </a:xfrm>
          </p:grpSpPr>
          <p:sp>
            <p:nvSpPr>
              <p:cNvPr id="426056" name="Rectangle 72"/>
              <p:cNvSpPr>
                <a:spLocks noChangeArrowheads="1"/>
              </p:cNvSpPr>
              <p:nvPr/>
            </p:nvSpPr>
            <p:spPr bwMode="auto">
              <a:xfrm>
                <a:off x="1946" y="1898"/>
                <a:ext cx="642" cy="253"/>
              </a:xfrm>
              <a:prstGeom prst="rect">
                <a:avLst/>
              </a:prstGeom>
              <a:noFill/>
              <a:ln w="0">
                <a:solidFill>
                  <a:schemeClr val="folHlink"/>
                </a:solidFill>
                <a:miter lim="800000"/>
                <a:headEnd/>
                <a:tailEnd/>
              </a:ln>
            </p:spPr>
            <p:txBody>
              <a:bodyPr/>
              <a:lstStyle/>
              <a:p>
                <a:endParaRPr lang="en-US" sz="1000"/>
              </a:p>
            </p:txBody>
          </p:sp>
          <p:sp>
            <p:nvSpPr>
              <p:cNvPr id="426057" name="Rectangle 73"/>
              <p:cNvSpPr>
                <a:spLocks noChangeArrowheads="1"/>
              </p:cNvSpPr>
              <p:nvPr/>
            </p:nvSpPr>
            <p:spPr bwMode="auto">
              <a:xfrm>
                <a:off x="2040" y="1918"/>
                <a:ext cx="420" cy="97"/>
              </a:xfrm>
              <a:prstGeom prst="rect">
                <a:avLst/>
              </a:prstGeom>
              <a:noFill/>
              <a:ln w="9525">
                <a:noFill/>
                <a:miter lim="800000"/>
                <a:headEnd/>
                <a:tailEnd/>
              </a:ln>
            </p:spPr>
            <p:txBody>
              <a:bodyPr wrap="none" lIns="0" tIns="0" rIns="0" bIns="0">
                <a:spAutoFit/>
              </a:bodyPr>
              <a:lstStyle/>
              <a:p>
                <a:r>
                  <a:rPr lang="en-US" sz="1000" u="sng"/>
                  <a:t>registration </a:t>
                </a:r>
                <a:endParaRPr lang="en-US" sz="1000"/>
              </a:p>
            </p:txBody>
          </p:sp>
          <p:sp>
            <p:nvSpPr>
              <p:cNvPr id="426058" name="Rectangle 74"/>
              <p:cNvSpPr>
                <a:spLocks noChangeArrowheads="1"/>
              </p:cNvSpPr>
              <p:nvPr/>
            </p:nvSpPr>
            <p:spPr bwMode="auto">
              <a:xfrm>
                <a:off x="2184" y="2025"/>
                <a:ext cx="162" cy="97"/>
              </a:xfrm>
              <a:prstGeom prst="rect">
                <a:avLst/>
              </a:prstGeom>
              <a:noFill/>
              <a:ln w="9525">
                <a:noFill/>
                <a:miter lim="800000"/>
                <a:headEnd/>
                <a:tailEnd/>
              </a:ln>
            </p:spPr>
            <p:txBody>
              <a:bodyPr wrap="none" lIns="0" tIns="0" rIns="0" bIns="0">
                <a:spAutoFit/>
              </a:bodyPr>
              <a:lstStyle/>
              <a:p>
                <a:r>
                  <a:rPr lang="en-US" sz="1000" u="sng"/>
                  <a:t>form</a:t>
                </a:r>
                <a:endParaRPr lang="en-US" sz="1000"/>
              </a:p>
            </p:txBody>
          </p:sp>
          <p:sp>
            <p:nvSpPr>
              <p:cNvPr id="426059" name="Line 75"/>
              <p:cNvSpPr>
                <a:spLocks noChangeShapeType="1"/>
              </p:cNvSpPr>
              <p:nvPr/>
            </p:nvSpPr>
            <p:spPr bwMode="auto">
              <a:xfrm>
                <a:off x="2267" y="2239"/>
                <a:ext cx="1" cy="1559"/>
              </a:xfrm>
              <a:prstGeom prst="line">
                <a:avLst/>
              </a:prstGeom>
              <a:noFill/>
              <a:ln w="0">
                <a:solidFill>
                  <a:schemeClr val="folHlink"/>
                </a:solidFill>
                <a:prstDash val="sysDash"/>
                <a:round/>
                <a:headEnd/>
                <a:tailEnd/>
              </a:ln>
            </p:spPr>
            <p:txBody>
              <a:bodyPr/>
              <a:lstStyle/>
              <a:p>
                <a:endParaRPr lang="en-US" sz="1000"/>
              </a:p>
            </p:txBody>
          </p:sp>
        </p:grpSp>
        <p:grpSp>
          <p:nvGrpSpPr>
            <p:cNvPr id="5" name="Group 76"/>
            <p:cNvGrpSpPr>
              <a:grpSpLocks/>
            </p:cNvGrpSpPr>
            <p:nvPr/>
          </p:nvGrpSpPr>
          <p:grpSpPr bwMode="auto">
            <a:xfrm>
              <a:off x="2870" y="1898"/>
              <a:ext cx="642" cy="1900"/>
              <a:chOff x="2870" y="1898"/>
              <a:chExt cx="642" cy="1900"/>
            </a:xfrm>
          </p:grpSpPr>
          <p:sp>
            <p:nvSpPr>
              <p:cNvPr id="426061" name="Rectangle 77"/>
              <p:cNvSpPr>
                <a:spLocks noChangeArrowheads="1"/>
              </p:cNvSpPr>
              <p:nvPr/>
            </p:nvSpPr>
            <p:spPr bwMode="auto">
              <a:xfrm>
                <a:off x="2870" y="1898"/>
                <a:ext cx="642" cy="253"/>
              </a:xfrm>
              <a:prstGeom prst="rect">
                <a:avLst/>
              </a:prstGeom>
              <a:noFill/>
              <a:ln w="0">
                <a:solidFill>
                  <a:schemeClr val="folHlink"/>
                </a:solidFill>
                <a:miter lim="800000"/>
                <a:headEnd/>
                <a:tailEnd/>
              </a:ln>
            </p:spPr>
            <p:txBody>
              <a:bodyPr/>
              <a:lstStyle/>
              <a:p>
                <a:endParaRPr lang="en-US" sz="1000"/>
              </a:p>
            </p:txBody>
          </p:sp>
          <p:sp>
            <p:nvSpPr>
              <p:cNvPr id="426062" name="Rectangle 78"/>
              <p:cNvSpPr>
                <a:spLocks noChangeArrowheads="1"/>
              </p:cNvSpPr>
              <p:nvPr/>
            </p:nvSpPr>
            <p:spPr bwMode="auto">
              <a:xfrm>
                <a:off x="2965" y="1918"/>
                <a:ext cx="420" cy="97"/>
              </a:xfrm>
              <a:prstGeom prst="rect">
                <a:avLst/>
              </a:prstGeom>
              <a:noFill/>
              <a:ln w="9525">
                <a:noFill/>
                <a:miter lim="800000"/>
                <a:headEnd/>
                <a:tailEnd/>
              </a:ln>
            </p:spPr>
            <p:txBody>
              <a:bodyPr wrap="none" lIns="0" tIns="0" rIns="0" bIns="0">
                <a:spAutoFit/>
              </a:bodyPr>
              <a:lstStyle/>
              <a:p>
                <a:r>
                  <a:rPr lang="en-US" sz="1000" u="sng"/>
                  <a:t>registration </a:t>
                </a:r>
                <a:endParaRPr lang="en-US" sz="1000"/>
              </a:p>
            </p:txBody>
          </p:sp>
          <p:sp>
            <p:nvSpPr>
              <p:cNvPr id="426063" name="Rectangle 79"/>
              <p:cNvSpPr>
                <a:spLocks noChangeArrowheads="1"/>
              </p:cNvSpPr>
              <p:nvPr/>
            </p:nvSpPr>
            <p:spPr bwMode="auto">
              <a:xfrm>
                <a:off x="3024" y="2025"/>
                <a:ext cx="317" cy="97"/>
              </a:xfrm>
              <a:prstGeom prst="rect">
                <a:avLst/>
              </a:prstGeom>
              <a:noFill/>
              <a:ln w="9525">
                <a:noFill/>
                <a:miter lim="800000"/>
                <a:headEnd/>
                <a:tailEnd/>
              </a:ln>
            </p:spPr>
            <p:txBody>
              <a:bodyPr wrap="none" lIns="0" tIns="0" rIns="0" bIns="0">
                <a:spAutoFit/>
              </a:bodyPr>
              <a:lstStyle/>
              <a:p>
                <a:r>
                  <a:rPr lang="en-US" sz="1000" u="sng"/>
                  <a:t>manager</a:t>
                </a:r>
                <a:endParaRPr lang="en-US" sz="1000"/>
              </a:p>
            </p:txBody>
          </p:sp>
          <p:sp>
            <p:nvSpPr>
              <p:cNvPr id="426064" name="Line 80"/>
              <p:cNvSpPr>
                <a:spLocks noChangeShapeType="1"/>
              </p:cNvSpPr>
              <p:nvPr/>
            </p:nvSpPr>
            <p:spPr bwMode="auto">
              <a:xfrm>
                <a:off x="3191" y="2239"/>
                <a:ext cx="1" cy="1559"/>
              </a:xfrm>
              <a:prstGeom prst="line">
                <a:avLst/>
              </a:prstGeom>
              <a:noFill/>
              <a:ln w="0">
                <a:solidFill>
                  <a:schemeClr val="folHlink"/>
                </a:solidFill>
                <a:prstDash val="sysDash"/>
                <a:round/>
                <a:headEnd/>
                <a:tailEnd/>
              </a:ln>
            </p:spPr>
            <p:txBody>
              <a:bodyPr/>
              <a:lstStyle/>
              <a:p>
                <a:endParaRPr lang="en-US" sz="1000"/>
              </a:p>
            </p:txBody>
          </p:sp>
        </p:grpSp>
        <p:grpSp>
          <p:nvGrpSpPr>
            <p:cNvPr id="6" name="Group 81"/>
            <p:cNvGrpSpPr>
              <a:grpSpLocks/>
            </p:cNvGrpSpPr>
            <p:nvPr/>
          </p:nvGrpSpPr>
          <p:grpSpPr bwMode="auto">
            <a:xfrm>
              <a:off x="3744" y="1920"/>
              <a:ext cx="642" cy="1900"/>
              <a:chOff x="3744" y="1920"/>
              <a:chExt cx="642" cy="1900"/>
            </a:xfrm>
          </p:grpSpPr>
          <p:sp>
            <p:nvSpPr>
              <p:cNvPr id="426066" name="Rectangle 82"/>
              <p:cNvSpPr>
                <a:spLocks noChangeArrowheads="1"/>
              </p:cNvSpPr>
              <p:nvPr/>
            </p:nvSpPr>
            <p:spPr bwMode="auto">
              <a:xfrm>
                <a:off x="3744" y="1920"/>
                <a:ext cx="642" cy="253"/>
              </a:xfrm>
              <a:prstGeom prst="rect">
                <a:avLst/>
              </a:prstGeom>
              <a:noFill/>
              <a:ln w="0">
                <a:solidFill>
                  <a:schemeClr val="folHlink"/>
                </a:solidFill>
                <a:miter lim="800000"/>
                <a:headEnd/>
                <a:tailEnd/>
              </a:ln>
            </p:spPr>
            <p:txBody>
              <a:bodyPr/>
              <a:lstStyle/>
              <a:p>
                <a:endParaRPr lang="en-US" sz="1000"/>
              </a:p>
            </p:txBody>
          </p:sp>
          <p:sp>
            <p:nvSpPr>
              <p:cNvPr id="426067" name="Rectangle 83"/>
              <p:cNvSpPr>
                <a:spLocks noChangeArrowheads="1"/>
              </p:cNvSpPr>
              <p:nvPr/>
            </p:nvSpPr>
            <p:spPr bwMode="auto">
              <a:xfrm>
                <a:off x="3885" y="1940"/>
                <a:ext cx="334" cy="97"/>
              </a:xfrm>
              <a:prstGeom prst="rect">
                <a:avLst/>
              </a:prstGeom>
              <a:noFill/>
              <a:ln w="9525">
                <a:noFill/>
                <a:miter lim="800000"/>
                <a:headEnd/>
                <a:tailEnd/>
              </a:ln>
            </p:spPr>
            <p:txBody>
              <a:bodyPr wrap="none" lIns="0" tIns="0" rIns="0" bIns="0">
                <a:spAutoFit/>
              </a:bodyPr>
              <a:lstStyle/>
              <a:p>
                <a:r>
                  <a:rPr lang="en-US" sz="1000" u="sng"/>
                  <a:t>math 101</a:t>
                </a:r>
                <a:endParaRPr lang="en-US" sz="1000"/>
              </a:p>
            </p:txBody>
          </p:sp>
          <p:sp>
            <p:nvSpPr>
              <p:cNvPr id="426068" name="Line 84"/>
              <p:cNvSpPr>
                <a:spLocks noChangeShapeType="1"/>
              </p:cNvSpPr>
              <p:nvPr/>
            </p:nvSpPr>
            <p:spPr bwMode="auto">
              <a:xfrm>
                <a:off x="4065" y="2261"/>
                <a:ext cx="1" cy="1559"/>
              </a:xfrm>
              <a:prstGeom prst="line">
                <a:avLst/>
              </a:prstGeom>
              <a:noFill/>
              <a:ln w="0">
                <a:solidFill>
                  <a:schemeClr val="folHlink"/>
                </a:solidFill>
                <a:prstDash val="sysDash"/>
                <a:round/>
                <a:headEnd/>
                <a:tailEnd/>
              </a:ln>
            </p:spPr>
            <p:txBody>
              <a:bodyPr/>
              <a:lstStyle/>
              <a:p>
                <a:endParaRPr lang="en-US" sz="1000"/>
              </a:p>
            </p:txBody>
          </p:sp>
        </p:grpSp>
        <p:grpSp>
          <p:nvGrpSpPr>
            <p:cNvPr id="7" name="Group 85"/>
            <p:cNvGrpSpPr>
              <a:grpSpLocks/>
            </p:cNvGrpSpPr>
            <p:nvPr/>
          </p:nvGrpSpPr>
          <p:grpSpPr bwMode="auto">
            <a:xfrm>
              <a:off x="1311" y="2288"/>
              <a:ext cx="954" cy="179"/>
              <a:chOff x="1311" y="2288"/>
              <a:chExt cx="954" cy="179"/>
            </a:xfrm>
          </p:grpSpPr>
          <p:grpSp>
            <p:nvGrpSpPr>
              <p:cNvPr id="8" name="Group 86"/>
              <p:cNvGrpSpPr>
                <a:grpSpLocks/>
              </p:cNvGrpSpPr>
              <p:nvPr/>
            </p:nvGrpSpPr>
            <p:grpSpPr bwMode="auto">
              <a:xfrm>
                <a:off x="1311" y="2403"/>
                <a:ext cx="954" cy="64"/>
                <a:chOff x="1311" y="2403"/>
                <a:chExt cx="954" cy="64"/>
              </a:xfrm>
            </p:grpSpPr>
            <p:sp>
              <p:nvSpPr>
                <p:cNvPr id="426071" name="Line 87"/>
                <p:cNvSpPr>
                  <a:spLocks noChangeShapeType="1"/>
                </p:cNvSpPr>
                <p:nvPr/>
              </p:nvSpPr>
              <p:spPr bwMode="auto">
                <a:xfrm>
                  <a:off x="1311" y="2435"/>
                  <a:ext cx="954" cy="1"/>
                </a:xfrm>
                <a:prstGeom prst="line">
                  <a:avLst/>
                </a:prstGeom>
                <a:noFill/>
                <a:ln w="0">
                  <a:solidFill>
                    <a:schemeClr val="folHlink"/>
                  </a:solidFill>
                  <a:round/>
                  <a:headEnd/>
                  <a:tailEnd/>
                </a:ln>
              </p:spPr>
              <p:txBody>
                <a:bodyPr/>
                <a:lstStyle/>
                <a:p>
                  <a:endParaRPr lang="en-US" sz="1000"/>
                </a:p>
              </p:txBody>
            </p:sp>
            <p:sp>
              <p:nvSpPr>
                <p:cNvPr id="426072" name="Line 88"/>
                <p:cNvSpPr>
                  <a:spLocks noChangeShapeType="1"/>
                </p:cNvSpPr>
                <p:nvPr/>
              </p:nvSpPr>
              <p:spPr bwMode="auto">
                <a:xfrm flipH="1">
                  <a:off x="2188" y="2435"/>
                  <a:ext cx="77" cy="32"/>
                </a:xfrm>
                <a:prstGeom prst="line">
                  <a:avLst/>
                </a:prstGeom>
                <a:noFill/>
                <a:ln w="9525">
                  <a:solidFill>
                    <a:schemeClr val="folHlink"/>
                  </a:solidFill>
                  <a:round/>
                  <a:headEnd/>
                  <a:tailEnd/>
                </a:ln>
              </p:spPr>
              <p:txBody>
                <a:bodyPr/>
                <a:lstStyle/>
                <a:p>
                  <a:endParaRPr lang="en-US" sz="1000"/>
                </a:p>
              </p:txBody>
            </p:sp>
            <p:sp>
              <p:nvSpPr>
                <p:cNvPr id="426073" name="Line 89"/>
                <p:cNvSpPr>
                  <a:spLocks noChangeShapeType="1"/>
                </p:cNvSpPr>
                <p:nvPr/>
              </p:nvSpPr>
              <p:spPr bwMode="auto">
                <a:xfrm flipH="1" flipV="1">
                  <a:off x="2188" y="2403"/>
                  <a:ext cx="77" cy="32"/>
                </a:xfrm>
                <a:prstGeom prst="line">
                  <a:avLst/>
                </a:prstGeom>
                <a:noFill/>
                <a:ln w="9525">
                  <a:solidFill>
                    <a:schemeClr val="folHlink"/>
                  </a:solidFill>
                  <a:round/>
                  <a:headEnd/>
                  <a:tailEnd/>
                </a:ln>
              </p:spPr>
              <p:txBody>
                <a:bodyPr/>
                <a:lstStyle/>
                <a:p>
                  <a:endParaRPr lang="en-US" sz="1000"/>
                </a:p>
              </p:txBody>
            </p:sp>
          </p:grpSp>
          <p:sp>
            <p:nvSpPr>
              <p:cNvPr id="426074" name="Rectangle 90"/>
              <p:cNvSpPr>
                <a:spLocks noChangeArrowheads="1"/>
              </p:cNvSpPr>
              <p:nvPr/>
            </p:nvSpPr>
            <p:spPr bwMode="auto">
              <a:xfrm>
                <a:off x="1572" y="2288"/>
                <a:ext cx="402" cy="97"/>
              </a:xfrm>
              <a:prstGeom prst="rect">
                <a:avLst/>
              </a:prstGeom>
              <a:noFill/>
              <a:ln w="9525">
                <a:noFill/>
                <a:miter lim="800000"/>
                <a:headEnd/>
                <a:tailEnd/>
              </a:ln>
            </p:spPr>
            <p:txBody>
              <a:bodyPr wrap="none" lIns="0" tIns="0" rIns="0" bIns="0">
                <a:spAutoFit/>
              </a:bodyPr>
              <a:lstStyle/>
              <a:p>
                <a:r>
                  <a:rPr lang="en-US" sz="1000"/>
                  <a:t>1: fill in info</a:t>
                </a:r>
              </a:p>
            </p:txBody>
          </p:sp>
        </p:grpSp>
        <p:grpSp>
          <p:nvGrpSpPr>
            <p:cNvPr id="9" name="Group 91"/>
            <p:cNvGrpSpPr>
              <a:grpSpLocks/>
            </p:cNvGrpSpPr>
            <p:nvPr/>
          </p:nvGrpSpPr>
          <p:grpSpPr bwMode="auto">
            <a:xfrm>
              <a:off x="1311" y="2527"/>
              <a:ext cx="954" cy="180"/>
              <a:chOff x="1311" y="2527"/>
              <a:chExt cx="954" cy="180"/>
            </a:xfrm>
          </p:grpSpPr>
          <p:grpSp>
            <p:nvGrpSpPr>
              <p:cNvPr id="10" name="Group 92"/>
              <p:cNvGrpSpPr>
                <a:grpSpLocks/>
              </p:cNvGrpSpPr>
              <p:nvPr/>
            </p:nvGrpSpPr>
            <p:grpSpPr bwMode="auto">
              <a:xfrm>
                <a:off x="1311" y="2643"/>
                <a:ext cx="954" cy="64"/>
                <a:chOff x="1311" y="2643"/>
                <a:chExt cx="954" cy="64"/>
              </a:xfrm>
            </p:grpSpPr>
            <p:sp>
              <p:nvSpPr>
                <p:cNvPr id="426077" name="Line 93"/>
                <p:cNvSpPr>
                  <a:spLocks noChangeShapeType="1"/>
                </p:cNvSpPr>
                <p:nvPr/>
              </p:nvSpPr>
              <p:spPr bwMode="auto">
                <a:xfrm>
                  <a:off x="1311" y="2675"/>
                  <a:ext cx="954" cy="1"/>
                </a:xfrm>
                <a:prstGeom prst="line">
                  <a:avLst/>
                </a:prstGeom>
                <a:noFill/>
                <a:ln w="0">
                  <a:solidFill>
                    <a:schemeClr val="folHlink"/>
                  </a:solidFill>
                  <a:round/>
                  <a:headEnd/>
                  <a:tailEnd/>
                </a:ln>
              </p:spPr>
              <p:txBody>
                <a:bodyPr/>
                <a:lstStyle/>
                <a:p>
                  <a:endParaRPr lang="en-US" sz="1000"/>
                </a:p>
              </p:txBody>
            </p:sp>
            <p:sp>
              <p:nvSpPr>
                <p:cNvPr id="426078" name="Line 94"/>
                <p:cNvSpPr>
                  <a:spLocks noChangeShapeType="1"/>
                </p:cNvSpPr>
                <p:nvPr/>
              </p:nvSpPr>
              <p:spPr bwMode="auto">
                <a:xfrm flipH="1">
                  <a:off x="2188" y="2675"/>
                  <a:ext cx="77" cy="32"/>
                </a:xfrm>
                <a:prstGeom prst="line">
                  <a:avLst/>
                </a:prstGeom>
                <a:noFill/>
                <a:ln w="9525">
                  <a:solidFill>
                    <a:schemeClr val="folHlink"/>
                  </a:solidFill>
                  <a:round/>
                  <a:headEnd/>
                  <a:tailEnd/>
                </a:ln>
              </p:spPr>
              <p:txBody>
                <a:bodyPr/>
                <a:lstStyle/>
                <a:p>
                  <a:endParaRPr lang="en-US" sz="1000"/>
                </a:p>
              </p:txBody>
            </p:sp>
            <p:sp>
              <p:nvSpPr>
                <p:cNvPr id="426079" name="Line 95"/>
                <p:cNvSpPr>
                  <a:spLocks noChangeShapeType="1"/>
                </p:cNvSpPr>
                <p:nvPr/>
              </p:nvSpPr>
              <p:spPr bwMode="auto">
                <a:xfrm flipH="1" flipV="1">
                  <a:off x="2188" y="2643"/>
                  <a:ext cx="77" cy="32"/>
                </a:xfrm>
                <a:prstGeom prst="line">
                  <a:avLst/>
                </a:prstGeom>
                <a:noFill/>
                <a:ln w="9525">
                  <a:solidFill>
                    <a:schemeClr val="folHlink"/>
                  </a:solidFill>
                  <a:round/>
                  <a:headEnd/>
                  <a:tailEnd/>
                </a:ln>
              </p:spPr>
              <p:txBody>
                <a:bodyPr/>
                <a:lstStyle/>
                <a:p>
                  <a:endParaRPr lang="en-US" sz="1000"/>
                </a:p>
              </p:txBody>
            </p:sp>
          </p:grpSp>
          <p:sp>
            <p:nvSpPr>
              <p:cNvPr id="426080" name="Rectangle 96"/>
              <p:cNvSpPr>
                <a:spLocks noChangeArrowheads="1"/>
              </p:cNvSpPr>
              <p:nvPr/>
            </p:nvSpPr>
            <p:spPr bwMode="auto">
              <a:xfrm>
                <a:off x="1608" y="2527"/>
                <a:ext cx="326" cy="97"/>
              </a:xfrm>
              <a:prstGeom prst="rect">
                <a:avLst/>
              </a:prstGeom>
              <a:noFill/>
              <a:ln w="9525">
                <a:noFill/>
                <a:miter lim="800000"/>
                <a:headEnd/>
                <a:tailEnd/>
              </a:ln>
            </p:spPr>
            <p:txBody>
              <a:bodyPr wrap="none" lIns="0" tIns="0" rIns="0" bIns="0">
                <a:spAutoFit/>
              </a:bodyPr>
              <a:lstStyle/>
              <a:p>
                <a:r>
                  <a:rPr lang="en-US" sz="1000"/>
                  <a:t>2: submit</a:t>
                </a:r>
              </a:p>
            </p:txBody>
          </p:sp>
        </p:grpSp>
        <p:grpSp>
          <p:nvGrpSpPr>
            <p:cNvPr id="11" name="Group 97"/>
            <p:cNvGrpSpPr>
              <a:grpSpLocks/>
            </p:cNvGrpSpPr>
            <p:nvPr/>
          </p:nvGrpSpPr>
          <p:grpSpPr bwMode="auto">
            <a:xfrm>
              <a:off x="2199" y="2767"/>
              <a:ext cx="990" cy="180"/>
              <a:chOff x="2199" y="2767"/>
              <a:chExt cx="990" cy="180"/>
            </a:xfrm>
          </p:grpSpPr>
          <p:grpSp>
            <p:nvGrpSpPr>
              <p:cNvPr id="12" name="Group 98"/>
              <p:cNvGrpSpPr>
                <a:grpSpLocks/>
              </p:cNvGrpSpPr>
              <p:nvPr/>
            </p:nvGrpSpPr>
            <p:grpSpPr bwMode="auto">
              <a:xfrm>
                <a:off x="2269" y="2882"/>
                <a:ext cx="920" cy="65"/>
                <a:chOff x="2269" y="2882"/>
                <a:chExt cx="920" cy="65"/>
              </a:xfrm>
            </p:grpSpPr>
            <p:sp>
              <p:nvSpPr>
                <p:cNvPr id="426083" name="Line 99"/>
                <p:cNvSpPr>
                  <a:spLocks noChangeShapeType="1"/>
                </p:cNvSpPr>
                <p:nvPr/>
              </p:nvSpPr>
              <p:spPr bwMode="auto">
                <a:xfrm>
                  <a:off x="2269" y="2915"/>
                  <a:ext cx="920" cy="1"/>
                </a:xfrm>
                <a:prstGeom prst="line">
                  <a:avLst/>
                </a:prstGeom>
                <a:noFill/>
                <a:ln w="0">
                  <a:solidFill>
                    <a:schemeClr val="folHlink"/>
                  </a:solidFill>
                  <a:round/>
                  <a:headEnd/>
                  <a:tailEnd/>
                </a:ln>
              </p:spPr>
              <p:txBody>
                <a:bodyPr/>
                <a:lstStyle/>
                <a:p>
                  <a:endParaRPr lang="en-US" sz="1000"/>
                </a:p>
              </p:txBody>
            </p:sp>
            <p:sp>
              <p:nvSpPr>
                <p:cNvPr id="426084" name="Line 100"/>
                <p:cNvSpPr>
                  <a:spLocks noChangeShapeType="1"/>
                </p:cNvSpPr>
                <p:nvPr/>
              </p:nvSpPr>
              <p:spPr bwMode="auto">
                <a:xfrm flipH="1">
                  <a:off x="3112" y="2915"/>
                  <a:ext cx="77" cy="32"/>
                </a:xfrm>
                <a:prstGeom prst="line">
                  <a:avLst/>
                </a:prstGeom>
                <a:noFill/>
                <a:ln w="9525">
                  <a:solidFill>
                    <a:schemeClr val="folHlink"/>
                  </a:solidFill>
                  <a:round/>
                  <a:headEnd/>
                  <a:tailEnd/>
                </a:ln>
              </p:spPr>
              <p:txBody>
                <a:bodyPr/>
                <a:lstStyle/>
                <a:p>
                  <a:endParaRPr lang="en-US" sz="1000"/>
                </a:p>
              </p:txBody>
            </p:sp>
            <p:sp>
              <p:nvSpPr>
                <p:cNvPr id="426085" name="Line 101"/>
                <p:cNvSpPr>
                  <a:spLocks noChangeShapeType="1"/>
                </p:cNvSpPr>
                <p:nvPr/>
              </p:nvSpPr>
              <p:spPr bwMode="auto">
                <a:xfrm flipH="1" flipV="1">
                  <a:off x="3112" y="2882"/>
                  <a:ext cx="77" cy="33"/>
                </a:xfrm>
                <a:prstGeom prst="line">
                  <a:avLst/>
                </a:prstGeom>
                <a:noFill/>
                <a:ln w="9525">
                  <a:solidFill>
                    <a:schemeClr val="folHlink"/>
                  </a:solidFill>
                  <a:round/>
                  <a:headEnd/>
                  <a:tailEnd/>
                </a:ln>
              </p:spPr>
              <p:txBody>
                <a:bodyPr/>
                <a:lstStyle/>
                <a:p>
                  <a:endParaRPr lang="en-US" sz="1000"/>
                </a:p>
              </p:txBody>
            </p:sp>
          </p:grpSp>
          <p:sp>
            <p:nvSpPr>
              <p:cNvPr id="426086" name="Rectangle 102"/>
              <p:cNvSpPr>
                <a:spLocks noChangeArrowheads="1"/>
              </p:cNvSpPr>
              <p:nvPr/>
            </p:nvSpPr>
            <p:spPr bwMode="auto">
              <a:xfrm>
                <a:off x="2199" y="2767"/>
                <a:ext cx="981" cy="97"/>
              </a:xfrm>
              <a:prstGeom prst="rect">
                <a:avLst/>
              </a:prstGeom>
              <a:noFill/>
              <a:ln w="9525">
                <a:noFill/>
                <a:miter lim="800000"/>
                <a:headEnd/>
                <a:tailEnd/>
              </a:ln>
            </p:spPr>
            <p:txBody>
              <a:bodyPr wrap="none" lIns="0" tIns="0" rIns="0" bIns="0">
                <a:spAutoFit/>
              </a:bodyPr>
              <a:lstStyle/>
              <a:p>
                <a:r>
                  <a:rPr lang="en-US" sz="1000"/>
                  <a:t>3: add course(joe, math 01)</a:t>
                </a:r>
              </a:p>
            </p:txBody>
          </p:sp>
        </p:grpSp>
        <p:grpSp>
          <p:nvGrpSpPr>
            <p:cNvPr id="13" name="Group 103"/>
            <p:cNvGrpSpPr>
              <a:grpSpLocks/>
            </p:cNvGrpSpPr>
            <p:nvPr/>
          </p:nvGrpSpPr>
          <p:grpSpPr bwMode="auto">
            <a:xfrm>
              <a:off x="3193" y="2972"/>
              <a:ext cx="852" cy="180"/>
              <a:chOff x="3193" y="2972"/>
              <a:chExt cx="852" cy="180"/>
            </a:xfrm>
          </p:grpSpPr>
          <p:grpSp>
            <p:nvGrpSpPr>
              <p:cNvPr id="14" name="Group 104"/>
              <p:cNvGrpSpPr>
                <a:grpSpLocks/>
              </p:cNvGrpSpPr>
              <p:nvPr/>
            </p:nvGrpSpPr>
            <p:grpSpPr bwMode="auto">
              <a:xfrm>
                <a:off x="3193" y="3088"/>
                <a:ext cx="852" cy="64"/>
                <a:chOff x="3193" y="3088"/>
                <a:chExt cx="852" cy="64"/>
              </a:xfrm>
            </p:grpSpPr>
            <p:sp>
              <p:nvSpPr>
                <p:cNvPr id="426089" name="Line 105"/>
                <p:cNvSpPr>
                  <a:spLocks noChangeShapeType="1"/>
                </p:cNvSpPr>
                <p:nvPr/>
              </p:nvSpPr>
              <p:spPr bwMode="auto">
                <a:xfrm>
                  <a:off x="3193" y="3120"/>
                  <a:ext cx="852" cy="1"/>
                </a:xfrm>
                <a:prstGeom prst="line">
                  <a:avLst/>
                </a:prstGeom>
                <a:noFill/>
                <a:ln w="0">
                  <a:solidFill>
                    <a:schemeClr val="folHlink"/>
                  </a:solidFill>
                  <a:round/>
                  <a:headEnd/>
                  <a:tailEnd/>
                </a:ln>
              </p:spPr>
              <p:txBody>
                <a:bodyPr/>
                <a:lstStyle/>
                <a:p>
                  <a:endParaRPr lang="en-US" sz="1000"/>
                </a:p>
              </p:txBody>
            </p:sp>
            <p:sp>
              <p:nvSpPr>
                <p:cNvPr id="426090" name="Line 106"/>
                <p:cNvSpPr>
                  <a:spLocks noChangeShapeType="1"/>
                </p:cNvSpPr>
                <p:nvPr/>
              </p:nvSpPr>
              <p:spPr bwMode="auto">
                <a:xfrm flipH="1">
                  <a:off x="3968" y="3120"/>
                  <a:ext cx="77" cy="32"/>
                </a:xfrm>
                <a:prstGeom prst="line">
                  <a:avLst/>
                </a:prstGeom>
                <a:noFill/>
                <a:ln w="9525">
                  <a:solidFill>
                    <a:schemeClr val="folHlink"/>
                  </a:solidFill>
                  <a:round/>
                  <a:headEnd/>
                  <a:tailEnd/>
                </a:ln>
              </p:spPr>
              <p:txBody>
                <a:bodyPr/>
                <a:lstStyle/>
                <a:p>
                  <a:endParaRPr lang="en-US" sz="1000"/>
                </a:p>
              </p:txBody>
            </p:sp>
            <p:sp>
              <p:nvSpPr>
                <p:cNvPr id="426091" name="Line 107"/>
                <p:cNvSpPr>
                  <a:spLocks noChangeShapeType="1"/>
                </p:cNvSpPr>
                <p:nvPr/>
              </p:nvSpPr>
              <p:spPr bwMode="auto">
                <a:xfrm flipH="1" flipV="1">
                  <a:off x="3968" y="3088"/>
                  <a:ext cx="77" cy="32"/>
                </a:xfrm>
                <a:prstGeom prst="line">
                  <a:avLst/>
                </a:prstGeom>
                <a:noFill/>
                <a:ln w="9525">
                  <a:solidFill>
                    <a:schemeClr val="folHlink"/>
                  </a:solidFill>
                  <a:round/>
                  <a:headEnd/>
                  <a:tailEnd/>
                </a:ln>
              </p:spPr>
              <p:txBody>
                <a:bodyPr/>
                <a:lstStyle/>
                <a:p>
                  <a:endParaRPr lang="en-US" sz="1000"/>
                </a:p>
              </p:txBody>
            </p:sp>
          </p:grpSp>
          <p:sp>
            <p:nvSpPr>
              <p:cNvPr id="426092" name="Rectangle 108"/>
              <p:cNvSpPr>
                <a:spLocks noChangeArrowheads="1"/>
              </p:cNvSpPr>
              <p:nvPr/>
            </p:nvSpPr>
            <p:spPr bwMode="auto">
              <a:xfrm>
                <a:off x="3296" y="2972"/>
                <a:ext cx="601" cy="97"/>
              </a:xfrm>
              <a:prstGeom prst="rect">
                <a:avLst/>
              </a:prstGeom>
              <a:noFill/>
              <a:ln w="9525">
                <a:noFill/>
                <a:miter lim="800000"/>
                <a:headEnd/>
                <a:tailEnd/>
              </a:ln>
            </p:spPr>
            <p:txBody>
              <a:bodyPr wrap="none" lIns="0" tIns="0" rIns="0" bIns="0">
                <a:spAutoFit/>
              </a:bodyPr>
              <a:lstStyle/>
              <a:p>
                <a:r>
                  <a:rPr lang="en-US" sz="1000"/>
                  <a:t>4: are you open?</a:t>
                </a:r>
              </a:p>
            </p:txBody>
          </p:sp>
        </p:grpSp>
        <p:grpSp>
          <p:nvGrpSpPr>
            <p:cNvPr id="15" name="Group 109"/>
            <p:cNvGrpSpPr>
              <a:grpSpLocks/>
            </p:cNvGrpSpPr>
            <p:nvPr/>
          </p:nvGrpSpPr>
          <p:grpSpPr bwMode="auto">
            <a:xfrm>
              <a:off x="4080" y="3120"/>
              <a:ext cx="852" cy="160"/>
              <a:chOff x="4080" y="3120"/>
              <a:chExt cx="852" cy="160"/>
            </a:xfrm>
          </p:grpSpPr>
          <p:sp>
            <p:nvSpPr>
              <p:cNvPr id="426094" name="Rectangle 110"/>
              <p:cNvSpPr>
                <a:spLocks noChangeArrowheads="1"/>
              </p:cNvSpPr>
              <p:nvPr/>
            </p:nvSpPr>
            <p:spPr bwMode="auto">
              <a:xfrm>
                <a:off x="4224" y="3120"/>
                <a:ext cx="595" cy="96"/>
              </a:xfrm>
              <a:prstGeom prst="rect">
                <a:avLst/>
              </a:prstGeom>
              <a:noFill/>
              <a:ln w="9525">
                <a:noFill/>
                <a:miter lim="800000"/>
                <a:headEnd/>
                <a:tailEnd/>
              </a:ln>
            </p:spPr>
            <p:txBody>
              <a:bodyPr wrap="none" lIns="0" tIns="0" rIns="0" bIns="0">
                <a:spAutoFit/>
              </a:bodyPr>
              <a:lstStyle/>
              <a:p>
                <a:r>
                  <a:rPr lang="en-US" sz="1000"/>
                  <a:t>5: are you open?</a:t>
                </a:r>
              </a:p>
            </p:txBody>
          </p:sp>
          <p:grpSp>
            <p:nvGrpSpPr>
              <p:cNvPr id="16" name="Group 111"/>
              <p:cNvGrpSpPr>
                <a:grpSpLocks/>
              </p:cNvGrpSpPr>
              <p:nvPr/>
            </p:nvGrpSpPr>
            <p:grpSpPr bwMode="auto">
              <a:xfrm>
                <a:off x="4080" y="3216"/>
                <a:ext cx="852" cy="64"/>
                <a:chOff x="3193" y="3088"/>
                <a:chExt cx="852" cy="64"/>
              </a:xfrm>
            </p:grpSpPr>
            <p:sp>
              <p:nvSpPr>
                <p:cNvPr id="426096" name="Line 112"/>
                <p:cNvSpPr>
                  <a:spLocks noChangeShapeType="1"/>
                </p:cNvSpPr>
                <p:nvPr/>
              </p:nvSpPr>
              <p:spPr bwMode="auto">
                <a:xfrm>
                  <a:off x="3193" y="3120"/>
                  <a:ext cx="852" cy="1"/>
                </a:xfrm>
                <a:prstGeom prst="line">
                  <a:avLst/>
                </a:prstGeom>
                <a:noFill/>
                <a:ln w="0">
                  <a:solidFill>
                    <a:schemeClr val="folHlink"/>
                  </a:solidFill>
                  <a:round/>
                  <a:headEnd/>
                  <a:tailEnd/>
                </a:ln>
              </p:spPr>
              <p:txBody>
                <a:bodyPr/>
                <a:lstStyle/>
                <a:p>
                  <a:endParaRPr lang="en-US" sz="1000"/>
                </a:p>
              </p:txBody>
            </p:sp>
            <p:sp>
              <p:nvSpPr>
                <p:cNvPr id="426097" name="Line 113"/>
                <p:cNvSpPr>
                  <a:spLocks noChangeShapeType="1"/>
                </p:cNvSpPr>
                <p:nvPr/>
              </p:nvSpPr>
              <p:spPr bwMode="auto">
                <a:xfrm flipH="1">
                  <a:off x="3968" y="3120"/>
                  <a:ext cx="77" cy="32"/>
                </a:xfrm>
                <a:prstGeom prst="line">
                  <a:avLst/>
                </a:prstGeom>
                <a:noFill/>
                <a:ln w="9525">
                  <a:solidFill>
                    <a:schemeClr val="folHlink"/>
                  </a:solidFill>
                  <a:round/>
                  <a:headEnd/>
                  <a:tailEnd/>
                </a:ln>
              </p:spPr>
              <p:txBody>
                <a:bodyPr/>
                <a:lstStyle/>
                <a:p>
                  <a:endParaRPr lang="en-US" sz="1000"/>
                </a:p>
              </p:txBody>
            </p:sp>
            <p:sp>
              <p:nvSpPr>
                <p:cNvPr id="426098" name="Line 114"/>
                <p:cNvSpPr>
                  <a:spLocks noChangeShapeType="1"/>
                </p:cNvSpPr>
                <p:nvPr/>
              </p:nvSpPr>
              <p:spPr bwMode="auto">
                <a:xfrm flipH="1" flipV="1">
                  <a:off x="3968" y="3088"/>
                  <a:ext cx="77" cy="32"/>
                </a:xfrm>
                <a:prstGeom prst="line">
                  <a:avLst/>
                </a:prstGeom>
                <a:noFill/>
                <a:ln w="9525">
                  <a:solidFill>
                    <a:schemeClr val="folHlink"/>
                  </a:solidFill>
                  <a:round/>
                  <a:headEnd/>
                  <a:tailEnd/>
                </a:ln>
              </p:spPr>
              <p:txBody>
                <a:bodyPr/>
                <a:lstStyle/>
                <a:p>
                  <a:endParaRPr lang="en-US" sz="1000"/>
                </a:p>
              </p:txBody>
            </p:sp>
          </p:grpSp>
        </p:grpSp>
        <p:grpSp>
          <p:nvGrpSpPr>
            <p:cNvPr id="17" name="Group 115"/>
            <p:cNvGrpSpPr>
              <a:grpSpLocks/>
            </p:cNvGrpSpPr>
            <p:nvPr/>
          </p:nvGrpSpPr>
          <p:grpSpPr bwMode="auto">
            <a:xfrm>
              <a:off x="3216" y="3264"/>
              <a:ext cx="852" cy="160"/>
              <a:chOff x="3216" y="3264"/>
              <a:chExt cx="852" cy="160"/>
            </a:xfrm>
          </p:grpSpPr>
          <p:sp>
            <p:nvSpPr>
              <p:cNvPr id="426100" name="Rectangle 116"/>
              <p:cNvSpPr>
                <a:spLocks noChangeArrowheads="1"/>
              </p:cNvSpPr>
              <p:nvPr/>
            </p:nvSpPr>
            <p:spPr bwMode="auto">
              <a:xfrm>
                <a:off x="3456" y="3264"/>
                <a:ext cx="402" cy="96"/>
              </a:xfrm>
              <a:prstGeom prst="rect">
                <a:avLst/>
              </a:prstGeom>
              <a:noFill/>
              <a:ln w="9525">
                <a:noFill/>
                <a:miter lim="800000"/>
                <a:headEnd/>
                <a:tailEnd/>
              </a:ln>
            </p:spPr>
            <p:txBody>
              <a:bodyPr wrap="none" lIns="0" tIns="0" rIns="0" bIns="0">
                <a:spAutoFit/>
              </a:bodyPr>
              <a:lstStyle/>
              <a:p>
                <a:r>
                  <a:rPr lang="en-US" sz="1000"/>
                  <a:t>6: add (joe)</a:t>
                </a:r>
              </a:p>
            </p:txBody>
          </p:sp>
          <p:grpSp>
            <p:nvGrpSpPr>
              <p:cNvPr id="18" name="Group 117"/>
              <p:cNvGrpSpPr>
                <a:grpSpLocks/>
              </p:cNvGrpSpPr>
              <p:nvPr/>
            </p:nvGrpSpPr>
            <p:grpSpPr bwMode="auto">
              <a:xfrm>
                <a:off x="3216" y="3360"/>
                <a:ext cx="852" cy="64"/>
                <a:chOff x="3193" y="3088"/>
                <a:chExt cx="852" cy="64"/>
              </a:xfrm>
            </p:grpSpPr>
            <p:sp>
              <p:nvSpPr>
                <p:cNvPr id="426102" name="Line 118"/>
                <p:cNvSpPr>
                  <a:spLocks noChangeShapeType="1"/>
                </p:cNvSpPr>
                <p:nvPr/>
              </p:nvSpPr>
              <p:spPr bwMode="auto">
                <a:xfrm>
                  <a:off x="3193" y="3120"/>
                  <a:ext cx="852" cy="1"/>
                </a:xfrm>
                <a:prstGeom prst="line">
                  <a:avLst/>
                </a:prstGeom>
                <a:noFill/>
                <a:ln w="0">
                  <a:solidFill>
                    <a:schemeClr val="folHlink"/>
                  </a:solidFill>
                  <a:round/>
                  <a:headEnd/>
                  <a:tailEnd/>
                </a:ln>
              </p:spPr>
              <p:txBody>
                <a:bodyPr/>
                <a:lstStyle/>
                <a:p>
                  <a:endParaRPr lang="en-US" sz="1000"/>
                </a:p>
              </p:txBody>
            </p:sp>
            <p:sp>
              <p:nvSpPr>
                <p:cNvPr id="426103" name="Line 119"/>
                <p:cNvSpPr>
                  <a:spLocks noChangeShapeType="1"/>
                </p:cNvSpPr>
                <p:nvPr/>
              </p:nvSpPr>
              <p:spPr bwMode="auto">
                <a:xfrm flipH="1">
                  <a:off x="3968" y="3120"/>
                  <a:ext cx="77" cy="32"/>
                </a:xfrm>
                <a:prstGeom prst="line">
                  <a:avLst/>
                </a:prstGeom>
                <a:noFill/>
                <a:ln w="9525">
                  <a:solidFill>
                    <a:schemeClr val="folHlink"/>
                  </a:solidFill>
                  <a:round/>
                  <a:headEnd/>
                  <a:tailEnd/>
                </a:ln>
              </p:spPr>
              <p:txBody>
                <a:bodyPr/>
                <a:lstStyle/>
                <a:p>
                  <a:endParaRPr lang="en-US" sz="1000"/>
                </a:p>
              </p:txBody>
            </p:sp>
            <p:sp>
              <p:nvSpPr>
                <p:cNvPr id="426104" name="Line 120"/>
                <p:cNvSpPr>
                  <a:spLocks noChangeShapeType="1"/>
                </p:cNvSpPr>
                <p:nvPr/>
              </p:nvSpPr>
              <p:spPr bwMode="auto">
                <a:xfrm flipH="1" flipV="1">
                  <a:off x="3968" y="3088"/>
                  <a:ext cx="77" cy="32"/>
                </a:xfrm>
                <a:prstGeom prst="line">
                  <a:avLst/>
                </a:prstGeom>
                <a:noFill/>
                <a:ln w="9525">
                  <a:solidFill>
                    <a:schemeClr val="folHlink"/>
                  </a:solidFill>
                  <a:round/>
                  <a:headEnd/>
                  <a:tailEnd/>
                </a:ln>
              </p:spPr>
              <p:txBody>
                <a:bodyPr/>
                <a:lstStyle/>
                <a:p>
                  <a:endParaRPr lang="en-US" sz="1000"/>
                </a:p>
              </p:txBody>
            </p:sp>
          </p:grpSp>
        </p:grpSp>
        <p:grpSp>
          <p:nvGrpSpPr>
            <p:cNvPr id="19" name="Group 121"/>
            <p:cNvGrpSpPr>
              <a:grpSpLocks/>
            </p:cNvGrpSpPr>
            <p:nvPr/>
          </p:nvGrpSpPr>
          <p:grpSpPr bwMode="auto">
            <a:xfrm>
              <a:off x="4080" y="3389"/>
              <a:ext cx="852" cy="179"/>
              <a:chOff x="4080" y="3389"/>
              <a:chExt cx="852" cy="179"/>
            </a:xfrm>
          </p:grpSpPr>
          <p:sp>
            <p:nvSpPr>
              <p:cNvPr id="426106" name="Rectangle 122"/>
              <p:cNvSpPr>
                <a:spLocks noChangeArrowheads="1"/>
              </p:cNvSpPr>
              <p:nvPr/>
            </p:nvSpPr>
            <p:spPr bwMode="auto">
              <a:xfrm>
                <a:off x="4312" y="3389"/>
                <a:ext cx="402" cy="96"/>
              </a:xfrm>
              <a:prstGeom prst="rect">
                <a:avLst/>
              </a:prstGeom>
              <a:noFill/>
              <a:ln w="9525">
                <a:noFill/>
                <a:miter lim="800000"/>
                <a:headEnd/>
                <a:tailEnd/>
              </a:ln>
            </p:spPr>
            <p:txBody>
              <a:bodyPr wrap="none" lIns="0" tIns="0" rIns="0" bIns="0">
                <a:spAutoFit/>
              </a:bodyPr>
              <a:lstStyle/>
              <a:p>
                <a:r>
                  <a:rPr lang="en-US" sz="1000"/>
                  <a:t>7: add (joe)</a:t>
                </a:r>
              </a:p>
            </p:txBody>
          </p:sp>
          <p:grpSp>
            <p:nvGrpSpPr>
              <p:cNvPr id="20" name="Group 123"/>
              <p:cNvGrpSpPr>
                <a:grpSpLocks/>
              </p:cNvGrpSpPr>
              <p:nvPr/>
            </p:nvGrpSpPr>
            <p:grpSpPr bwMode="auto">
              <a:xfrm>
                <a:off x="4080" y="3504"/>
                <a:ext cx="852" cy="64"/>
                <a:chOff x="3193" y="3088"/>
                <a:chExt cx="852" cy="64"/>
              </a:xfrm>
            </p:grpSpPr>
            <p:sp>
              <p:nvSpPr>
                <p:cNvPr id="426108" name="Line 124"/>
                <p:cNvSpPr>
                  <a:spLocks noChangeShapeType="1"/>
                </p:cNvSpPr>
                <p:nvPr/>
              </p:nvSpPr>
              <p:spPr bwMode="auto">
                <a:xfrm>
                  <a:off x="3193" y="3120"/>
                  <a:ext cx="852" cy="1"/>
                </a:xfrm>
                <a:prstGeom prst="line">
                  <a:avLst/>
                </a:prstGeom>
                <a:noFill/>
                <a:ln w="0">
                  <a:solidFill>
                    <a:schemeClr val="folHlink"/>
                  </a:solidFill>
                  <a:round/>
                  <a:headEnd/>
                  <a:tailEnd/>
                </a:ln>
              </p:spPr>
              <p:txBody>
                <a:bodyPr/>
                <a:lstStyle/>
                <a:p>
                  <a:endParaRPr lang="en-US" sz="1000"/>
                </a:p>
              </p:txBody>
            </p:sp>
            <p:sp>
              <p:nvSpPr>
                <p:cNvPr id="426109" name="Line 125"/>
                <p:cNvSpPr>
                  <a:spLocks noChangeShapeType="1"/>
                </p:cNvSpPr>
                <p:nvPr/>
              </p:nvSpPr>
              <p:spPr bwMode="auto">
                <a:xfrm flipH="1">
                  <a:off x="3968" y="3120"/>
                  <a:ext cx="77" cy="32"/>
                </a:xfrm>
                <a:prstGeom prst="line">
                  <a:avLst/>
                </a:prstGeom>
                <a:noFill/>
                <a:ln w="9525">
                  <a:solidFill>
                    <a:schemeClr val="folHlink"/>
                  </a:solidFill>
                  <a:round/>
                  <a:headEnd/>
                  <a:tailEnd/>
                </a:ln>
              </p:spPr>
              <p:txBody>
                <a:bodyPr/>
                <a:lstStyle/>
                <a:p>
                  <a:endParaRPr lang="en-US" sz="1000"/>
                </a:p>
              </p:txBody>
            </p:sp>
            <p:sp>
              <p:nvSpPr>
                <p:cNvPr id="426110" name="Line 126"/>
                <p:cNvSpPr>
                  <a:spLocks noChangeShapeType="1"/>
                </p:cNvSpPr>
                <p:nvPr/>
              </p:nvSpPr>
              <p:spPr bwMode="auto">
                <a:xfrm flipH="1" flipV="1">
                  <a:off x="3968" y="3088"/>
                  <a:ext cx="77" cy="32"/>
                </a:xfrm>
                <a:prstGeom prst="line">
                  <a:avLst/>
                </a:prstGeom>
                <a:noFill/>
                <a:ln w="9525">
                  <a:solidFill>
                    <a:schemeClr val="folHlink"/>
                  </a:solidFill>
                  <a:round/>
                  <a:headEnd/>
                  <a:tailEnd/>
                </a:ln>
              </p:spPr>
              <p:txBody>
                <a:bodyPr/>
                <a:lstStyle/>
                <a:p>
                  <a:endParaRPr lang="en-US" sz="1000"/>
                </a:p>
              </p:txBody>
            </p:sp>
          </p:grpSp>
        </p:grpSp>
        <p:grpSp>
          <p:nvGrpSpPr>
            <p:cNvPr id="21" name="Group 127"/>
            <p:cNvGrpSpPr>
              <a:grpSpLocks/>
            </p:cNvGrpSpPr>
            <p:nvPr/>
          </p:nvGrpSpPr>
          <p:grpSpPr bwMode="auto">
            <a:xfrm>
              <a:off x="4642" y="1920"/>
              <a:ext cx="642" cy="1964"/>
              <a:chOff x="4642" y="1920"/>
              <a:chExt cx="642" cy="1964"/>
            </a:xfrm>
          </p:grpSpPr>
          <p:grpSp>
            <p:nvGrpSpPr>
              <p:cNvPr id="22" name="Group 128"/>
              <p:cNvGrpSpPr>
                <a:grpSpLocks/>
              </p:cNvGrpSpPr>
              <p:nvPr/>
            </p:nvGrpSpPr>
            <p:grpSpPr bwMode="auto">
              <a:xfrm>
                <a:off x="4786" y="1950"/>
                <a:ext cx="353" cy="192"/>
                <a:chOff x="4690" y="1920"/>
                <a:chExt cx="353" cy="192"/>
              </a:xfrm>
            </p:grpSpPr>
            <p:sp>
              <p:nvSpPr>
                <p:cNvPr id="426113" name="Rectangle 129"/>
                <p:cNvSpPr>
                  <a:spLocks noChangeArrowheads="1"/>
                </p:cNvSpPr>
                <p:nvPr/>
              </p:nvSpPr>
              <p:spPr bwMode="auto">
                <a:xfrm>
                  <a:off x="4690" y="1920"/>
                  <a:ext cx="353" cy="96"/>
                </a:xfrm>
                <a:prstGeom prst="rect">
                  <a:avLst/>
                </a:prstGeom>
                <a:noFill/>
                <a:ln w="9525">
                  <a:noFill/>
                  <a:miter lim="800000"/>
                  <a:headEnd/>
                  <a:tailEnd/>
                </a:ln>
              </p:spPr>
              <p:txBody>
                <a:bodyPr wrap="none" lIns="0" tIns="0" rIns="0" bIns="0">
                  <a:spAutoFit/>
                </a:bodyPr>
                <a:lstStyle/>
                <a:p>
                  <a:r>
                    <a:rPr lang="en-US" sz="1000" u="sng"/>
                    <a:t>math 101 </a:t>
                  </a:r>
                  <a:endParaRPr lang="en-US" sz="1000"/>
                </a:p>
              </p:txBody>
            </p:sp>
            <p:sp>
              <p:nvSpPr>
                <p:cNvPr id="426114" name="Rectangle 130"/>
                <p:cNvSpPr>
                  <a:spLocks noChangeArrowheads="1"/>
                </p:cNvSpPr>
                <p:nvPr/>
              </p:nvSpPr>
              <p:spPr bwMode="auto">
                <a:xfrm>
                  <a:off x="4704" y="2016"/>
                  <a:ext cx="318" cy="96"/>
                </a:xfrm>
                <a:prstGeom prst="rect">
                  <a:avLst/>
                </a:prstGeom>
                <a:noFill/>
                <a:ln w="9525">
                  <a:noFill/>
                  <a:miter lim="800000"/>
                  <a:headEnd/>
                  <a:tailEnd/>
                </a:ln>
              </p:spPr>
              <p:txBody>
                <a:bodyPr wrap="none" lIns="0" tIns="0" rIns="0" bIns="0">
                  <a:spAutoFit/>
                </a:bodyPr>
                <a:lstStyle/>
                <a:p>
                  <a:r>
                    <a:rPr lang="en-US" sz="1000" u="sng" dirty="0"/>
                    <a:t>section 1</a:t>
                  </a:r>
                  <a:endParaRPr lang="en-US" sz="1000" dirty="0"/>
                </a:p>
              </p:txBody>
            </p:sp>
          </p:grpSp>
          <p:sp>
            <p:nvSpPr>
              <p:cNvPr id="426115" name="Line 131"/>
              <p:cNvSpPr>
                <a:spLocks noChangeShapeType="1"/>
              </p:cNvSpPr>
              <p:nvPr/>
            </p:nvSpPr>
            <p:spPr bwMode="auto">
              <a:xfrm>
                <a:off x="4944" y="2208"/>
                <a:ext cx="1" cy="1676"/>
              </a:xfrm>
              <a:prstGeom prst="line">
                <a:avLst/>
              </a:prstGeom>
              <a:noFill/>
              <a:ln w="0">
                <a:solidFill>
                  <a:schemeClr val="folHlink"/>
                </a:solidFill>
                <a:prstDash val="sysDash"/>
                <a:round/>
                <a:headEnd/>
                <a:tailEnd/>
              </a:ln>
            </p:spPr>
            <p:txBody>
              <a:bodyPr/>
              <a:lstStyle/>
              <a:p>
                <a:endParaRPr lang="en-US" sz="1000"/>
              </a:p>
            </p:txBody>
          </p:sp>
          <p:sp>
            <p:nvSpPr>
              <p:cNvPr id="426116" name="Rectangle 132"/>
              <p:cNvSpPr>
                <a:spLocks noChangeArrowheads="1"/>
              </p:cNvSpPr>
              <p:nvPr/>
            </p:nvSpPr>
            <p:spPr bwMode="auto">
              <a:xfrm>
                <a:off x="4642" y="1920"/>
                <a:ext cx="642" cy="253"/>
              </a:xfrm>
              <a:prstGeom prst="rect">
                <a:avLst/>
              </a:prstGeom>
              <a:noFill/>
              <a:ln w="0">
                <a:solidFill>
                  <a:schemeClr val="folHlink"/>
                </a:solidFill>
                <a:miter lim="800000"/>
                <a:headEnd/>
                <a:tailEnd/>
              </a:ln>
            </p:spPr>
            <p:txBody>
              <a:bodyPr/>
              <a:lstStyle/>
              <a:p>
                <a:endParaRPr lang="en-US" sz="1000"/>
              </a:p>
            </p:txBody>
          </p:sp>
        </p:gr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28114" name="Rectangle 82"/>
          <p:cNvSpPr>
            <a:spLocks noGrp="1" noChangeArrowheads="1"/>
          </p:cNvSpPr>
          <p:nvPr>
            <p:ph type="title"/>
          </p:nvPr>
        </p:nvSpPr>
        <p:spPr/>
        <p:txBody>
          <a:bodyPr/>
          <a:lstStyle/>
          <a:p>
            <a:r>
              <a:rPr lang="en-US"/>
              <a:t>State Diagram</a:t>
            </a:r>
          </a:p>
        </p:txBody>
      </p:sp>
      <p:sp>
        <p:nvSpPr>
          <p:cNvPr id="428115" name="Rectangle 83"/>
          <p:cNvSpPr>
            <a:spLocks noGrp="1" noChangeArrowheads="1"/>
          </p:cNvSpPr>
          <p:nvPr>
            <p:ph type="body" idx="1"/>
          </p:nvPr>
        </p:nvSpPr>
        <p:spPr>
          <a:xfrm>
            <a:off x="1066800" y="1828800"/>
            <a:ext cx="6934200" cy="533400"/>
          </a:xfrm>
        </p:spPr>
        <p:txBody>
          <a:bodyPr/>
          <a:lstStyle/>
          <a:p>
            <a:r>
              <a:rPr lang="en-US" dirty="0"/>
              <a:t>State Diagram for the Course class</a:t>
            </a:r>
          </a:p>
        </p:txBody>
      </p:sp>
      <p:grpSp>
        <p:nvGrpSpPr>
          <p:cNvPr id="2" name="Group 151"/>
          <p:cNvGrpSpPr>
            <a:grpSpLocks/>
          </p:cNvGrpSpPr>
          <p:nvPr/>
        </p:nvGrpSpPr>
        <p:grpSpPr bwMode="auto">
          <a:xfrm>
            <a:off x="1371600" y="2438400"/>
            <a:ext cx="6464300" cy="4071937"/>
            <a:chOff x="912" y="1179"/>
            <a:chExt cx="4072" cy="2565"/>
          </a:xfrm>
        </p:grpSpPr>
        <p:grpSp>
          <p:nvGrpSpPr>
            <p:cNvPr id="3" name="Group 152"/>
            <p:cNvGrpSpPr>
              <a:grpSpLocks/>
            </p:cNvGrpSpPr>
            <p:nvPr/>
          </p:nvGrpSpPr>
          <p:grpSpPr bwMode="auto">
            <a:xfrm>
              <a:off x="1991" y="3429"/>
              <a:ext cx="161" cy="161"/>
              <a:chOff x="1991" y="3429"/>
              <a:chExt cx="161" cy="161"/>
            </a:xfrm>
          </p:grpSpPr>
          <p:sp>
            <p:nvSpPr>
              <p:cNvPr id="428185" name="Oval 153"/>
              <p:cNvSpPr>
                <a:spLocks noChangeArrowheads="1"/>
              </p:cNvSpPr>
              <p:nvPr/>
            </p:nvSpPr>
            <p:spPr bwMode="invGray">
              <a:xfrm>
                <a:off x="1991" y="3429"/>
                <a:ext cx="161" cy="161"/>
              </a:xfrm>
              <a:prstGeom prst="ellipse">
                <a:avLst/>
              </a:prstGeom>
              <a:noFill/>
              <a:ln w="0">
                <a:solidFill>
                  <a:schemeClr val="tx1"/>
                </a:solidFill>
                <a:round/>
                <a:headEnd/>
                <a:tailEnd/>
              </a:ln>
            </p:spPr>
            <p:txBody>
              <a:bodyPr/>
              <a:lstStyle/>
              <a:p>
                <a:endParaRPr lang="en-US"/>
              </a:p>
            </p:txBody>
          </p:sp>
          <p:sp>
            <p:nvSpPr>
              <p:cNvPr id="428186" name="Oval 154"/>
              <p:cNvSpPr>
                <a:spLocks noChangeArrowheads="1"/>
              </p:cNvSpPr>
              <p:nvPr/>
            </p:nvSpPr>
            <p:spPr bwMode="invGray">
              <a:xfrm>
                <a:off x="2014" y="3452"/>
                <a:ext cx="115" cy="115"/>
              </a:xfrm>
              <a:prstGeom prst="ellipse">
                <a:avLst/>
              </a:prstGeom>
              <a:solidFill>
                <a:schemeClr val="tx1"/>
              </a:solidFill>
              <a:ln w="0">
                <a:solidFill>
                  <a:schemeClr val="tx1"/>
                </a:solidFill>
                <a:round/>
                <a:headEnd/>
                <a:tailEnd/>
              </a:ln>
            </p:spPr>
            <p:txBody>
              <a:bodyPr/>
              <a:lstStyle/>
              <a:p>
                <a:endParaRPr lang="en-US"/>
              </a:p>
            </p:txBody>
          </p:sp>
        </p:grpSp>
        <p:grpSp>
          <p:nvGrpSpPr>
            <p:cNvPr id="4" name="Group 155"/>
            <p:cNvGrpSpPr>
              <a:grpSpLocks/>
            </p:cNvGrpSpPr>
            <p:nvPr/>
          </p:nvGrpSpPr>
          <p:grpSpPr bwMode="auto">
            <a:xfrm>
              <a:off x="3834" y="3583"/>
              <a:ext cx="161" cy="161"/>
              <a:chOff x="3834" y="3583"/>
              <a:chExt cx="161" cy="161"/>
            </a:xfrm>
          </p:grpSpPr>
          <p:sp>
            <p:nvSpPr>
              <p:cNvPr id="428188" name="Oval 156"/>
              <p:cNvSpPr>
                <a:spLocks noChangeArrowheads="1"/>
              </p:cNvSpPr>
              <p:nvPr/>
            </p:nvSpPr>
            <p:spPr bwMode="invGray">
              <a:xfrm>
                <a:off x="3834" y="3583"/>
                <a:ext cx="161" cy="161"/>
              </a:xfrm>
              <a:prstGeom prst="ellipse">
                <a:avLst/>
              </a:prstGeom>
              <a:noFill/>
              <a:ln w="0">
                <a:solidFill>
                  <a:schemeClr val="tx1"/>
                </a:solidFill>
                <a:round/>
                <a:headEnd/>
                <a:tailEnd/>
              </a:ln>
            </p:spPr>
            <p:txBody>
              <a:bodyPr/>
              <a:lstStyle/>
              <a:p>
                <a:endParaRPr lang="en-US"/>
              </a:p>
            </p:txBody>
          </p:sp>
          <p:sp>
            <p:nvSpPr>
              <p:cNvPr id="428189" name="Oval 157"/>
              <p:cNvSpPr>
                <a:spLocks noChangeArrowheads="1"/>
              </p:cNvSpPr>
              <p:nvPr/>
            </p:nvSpPr>
            <p:spPr bwMode="invGray">
              <a:xfrm>
                <a:off x="3857" y="3606"/>
                <a:ext cx="115" cy="115"/>
              </a:xfrm>
              <a:prstGeom prst="ellipse">
                <a:avLst/>
              </a:prstGeom>
              <a:solidFill>
                <a:schemeClr val="tx1"/>
              </a:solidFill>
              <a:ln w="0">
                <a:solidFill>
                  <a:schemeClr val="tx1"/>
                </a:solidFill>
                <a:round/>
                <a:headEnd/>
                <a:tailEnd/>
              </a:ln>
            </p:spPr>
            <p:txBody>
              <a:bodyPr/>
              <a:lstStyle/>
              <a:p>
                <a:endParaRPr lang="en-US"/>
              </a:p>
            </p:txBody>
          </p:sp>
        </p:grpSp>
        <p:grpSp>
          <p:nvGrpSpPr>
            <p:cNvPr id="5" name="Group 158"/>
            <p:cNvGrpSpPr>
              <a:grpSpLocks/>
            </p:cNvGrpSpPr>
            <p:nvPr/>
          </p:nvGrpSpPr>
          <p:grpSpPr bwMode="auto">
            <a:xfrm>
              <a:off x="912" y="1179"/>
              <a:ext cx="4072" cy="2404"/>
              <a:chOff x="912" y="1179"/>
              <a:chExt cx="4072" cy="2404"/>
            </a:xfrm>
          </p:grpSpPr>
          <p:grpSp>
            <p:nvGrpSpPr>
              <p:cNvPr id="6" name="Group 159"/>
              <p:cNvGrpSpPr>
                <a:grpSpLocks/>
              </p:cNvGrpSpPr>
              <p:nvPr/>
            </p:nvGrpSpPr>
            <p:grpSpPr bwMode="auto">
              <a:xfrm>
                <a:off x="912" y="1684"/>
                <a:ext cx="1029" cy="334"/>
                <a:chOff x="912" y="1561"/>
                <a:chExt cx="1029" cy="334"/>
              </a:xfrm>
            </p:grpSpPr>
            <p:sp>
              <p:nvSpPr>
                <p:cNvPr id="428192" name="AutoShape 160"/>
                <p:cNvSpPr>
                  <a:spLocks noChangeArrowheads="1"/>
                </p:cNvSpPr>
                <p:nvPr/>
              </p:nvSpPr>
              <p:spPr bwMode="auto">
                <a:xfrm>
                  <a:off x="912" y="1561"/>
                  <a:ext cx="1029" cy="334"/>
                </a:xfrm>
                <a:prstGeom prst="roundRect">
                  <a:avLst>
                    <a:gd name="adj" fmla="val 12931"/>
                  </a:avLst>
                </a:prstGeom>
                <a:noFill/>
                <a:ln w="0">
                  <a:solidFill>
                    <a:schemeClr val="folHlink"/>
                  </a:solidFill>
                  <a:round/>
                  <a:headEnd/>
                  <a:tailEnd/>
                </a:ln>
              </p:spPr>
              <p:txBody>
                <a:bodyPr/>
                <a:lstStyle/>
                <a:p>
                  <a:endParaRPr lang="en-US"/>
                </a:p>
              </p:txBody>
            </p:sp>
            <p:sp>
              <p:nvSpPr>
                <p:cNvPr id="428193" name="Rectangle 161"/>
                <p:cNvSpPr>
                  <a:spLocks noChangeArrowheads="1"/>
                </p:cNvSpPr>
                <p:nvPr/>
              </p:nvSpPr>
              <p:spPr bwMode="auto">
                <a:xfrm>
                  <a:off x="1152" y="1584"/>
                  <a:ext cx="584" cy="134"/>
                </a:xfrm>
                <a:prstGeom prst="rect">
                  <a:avLst/>
                </a:prstGeom>
                <a:noFill/>
                <a:ln w="9525">
                  <a:noFill/>
                  <a:miter lim="800000"/>
                  <a:headEnd/>
                  <a:tailEnd/>
                </a:ln>
              </p:spPr>
              <p:txBody>
                <a:bodyPr wrap="none" lIns="0" tIns="0" rIns="0" bIns="0">
                  <a:spAutoFit/>
                </a:bodyPr>
                <a:lstStyle/>
                <a:p>
                  <a:r>
                    <a:rPr lang="en-US" sz="1400"/>
                    <a:t>Initialization</a:t>
                  </a:r>
                  <a:endParaRPr lang="en-US" sz="2400"/>
                </a:p>
              </p:txBody>
            </p:sp>
            <p:sp>
              <p:nvSpPr>
                <p:cNvPr id="428194" name="Line 162"/>
                <p:cNvSpPr>
                  <a:spLocks noChangeShapeType="1"/>
                </p:cNvSpPr>
                <p:nvPr/>
              </p:nvSpPr>
              <p:spPr bwMode="auto">
                <a:xfrm>
                  <a:off x="922" y="1728"/>
                  <a:ext cx="1011" cy="1"/>
                </a:xfrm>
                <a:prstGeom prst="line">
                  <a:avLst/>
                </a:prstGeom>
                <a:noFill/>
                <a:ln w="3175">
                  <a:solidFill>
                    <a:schemeClr val="folHlink"/>
                  </a:solidFill>
                  <a:round/>
                  <a:headEnd/>
                  <a:tailEnd/>
                </a:ln>
              </p:spPr>
              <p:txBody>
                <a:bodyPr/>
                <a:lstStyle/>
                <a:p>
                  <a:endParaRPr lang="en-US"/>
                </a:p>
              </p:txBody>
            </p:sp>
          </p:grpSp>
          <p:grpSp>
            <p:nvGrpSpPr>
              <p:cNvPr id="7" name="Group 163"/>
              <p:cNvGrpSpPr>
                <a:grpSpLocks/>
              </p:cNvGrpSpPr>
              <p:nvPr/>
            </p:nvGrpSpPr>
            <p:grpSpPr bwMode="auto">
              <a:xfrm>
                <a:off x="3819" y="1751"/>
                <a:ext cx="1113" cy="384"/>
                <a:chOff x="3819" y="1628"/>
                <a:chExt cx="1113" cy="384"/>
              </a:xfrm>
            </p:grpSpPr>
            <p:sp>
              <p:nvSpPr>
                <p:cNvPr id="428196" name="AutoShape 164"/>
                <p:cNvSpPr>
                  <a:spLocks noChangeArrowheads="1"/>
                </p:cNvSpPr>
                <p:nvPr/>
              </p:nvSpPr>
              <p:spPr bwMode="auto">
                <a:xfrm>
                  <a:off x="3819" y="1628"/>
                  <a:ext cx="1113" cy="384"/>
                </a:xfrm>
                <a:prstGeom prst="roundRect">
                  <a:avLst>
                    <a:gd name="adj" fmla="val 11250"/>
                  </a:avLst>
                </a:prstGeom>
                <a:noFill/>
                <a:ln w="0">
                  <a:solidFill>
                    <a:schemeClr val="folHlink"/>
                  </a:solidFill>
                  <a:round/>
                  <a:headEnd/>
                  <a:tailEnd/>
                </a:ln>
              </p:spPr>
              <p:txBody>
                <a:bodyPr/>
                <a:lstStyle/>
                <a:p>
                  <a:endParaRPr lang="en-US"/>
                </a:p>
              </p:txBody>
            </p:sp>
            <p:sp>
              <p:nvSpPr>
                <p:cNvPr id="428197" name="Rectangle 165"/>
                <p:cNvSpPr>
                  <a:spLocks noChangeArrowheads="1"/>
                </p:cNvSpPr>
                <p:nvPr/>
              </p:nvSpPr>
              <p:spPr bwMode="auto">
                <a:xfrm>
                  <a:off x="4245" y="1651"/>
                  <a:ext cx="273" cy="134"/>
                </a:xfrm>
                <a:prstGeom prst="rect">
                  <a:avLst/>
                </a:prstGeom>
                <a:noFill/>
                <a:ln w="9525">
                  <a:noFill/>
                  <a:miter lim="800000"/>
                  <a:headEnd/>
                  <a:tailEnd/>
                </a:ln>
              </p:spPr>
              <p:txBody>
                <a:bodyPr wrap="none" lIns="0" tIns="0" rIns="0" bIns="0">
                  <a:spAutoFit/>
                </a:bodyPr>
                <a:lstStyle/>
                <a:p>
                  <a:r>
                    <a:rPr lang="en-US" sz="1400"/>
                    <a:t>Open</a:t>
                  </a:r>
                  <a:endParaRPr lang="en-US" sz="2400"/>
                </a:p>
              </p:txBody>
            </p:sp>
            <p:sp>
              <p:nvSpPr>
                <p:cNvPr id="428198" name="Line 166"/>
                <p:cNvSpPr>
                  <a:spLocks noChangeShapeType="1"/>
                </p:cNvSpPr>
                <p:nvPr/>
              </p:nvSpPr>
              <p:spPr bwMode="auto">
                <a:xfrm>
                  <a:off x="3828" y="1795"/>
                  <a:ext cx="1096" cy="1"/>
                </a:xfrm>
                <a:prstGeom prst="line">
                  <a:avLst/>
                </a:prstGeom>
                <a:noFill/>
                <a:ln w="3175">
                  <a:solidFill>
                    <a:schemeClr val="folHlink"/>
                  </a:solidFill>
                  <a:round/>
                  <a:headEnd/>
                  <a:tailEnd/>
                </a:ln>
              </p:spPr>
              <p:txBody>
                <a:bodyPr/>
                <a:lstStyle/>
                <a:p>
                  <a:endParaRPr lang="en-US"/>
                </a:p>
              </p:txBody>
            </p:sp>
          </p:grpSp>
          <p:sp>
            <p:nvSpPr>
              <p:cNvPr id="428199" name="Rectangle 167"/>
              <p:cNvSpPr>
                <a:spLocks noChangeArrowheads="1"/>
              </p:cNvSpPr>
              <p:nvPr/>
            </p:nvSpPr>
            <p:spPr bwMode="auto">
              <a:xfrm>
                <a:off x="3980" y="1930"/>
                <a:ext cx="800" cy="96"/>
              </a:xfrm>
              <a:prstGeom prst="rect">
                <a:avLst/>
              </a:prstGeom>
              <a:noFill/>
              <a:ln w="9525">
                <a:noFill/>
                <a:miter lim="800000"/>
                <a:headEnd/>
                <a:tailEnd/>
              </a:ln>
            </p:spPr>
            <p:txBody>
              <a:bodyPr wrap="none" lIns="0" tIns="0" rIns="0" bIns="0">
                <a:spAutoFit/>
              </a:bodyPr>
              <a:lstStyle/>
              <a:p>
                <a:r>
                  <a:rPr lang="en-US" sz="1000"/>
                  <a:t>entry: Register student</a:t>
                </a:r>
                <a:endParaRPr lang="en-US" sz="2400"/>
              </a:p>
            </p:txBody>
          </p:sp>
          <p:sp>
            <p:nvSpPr>
              <p:cNvPr id="428200" name="Rectangle 168"/>
              <p:cNvSpPr>
                <a:spLocks noChangeArrowheads="1"/>
              </p:cNvSpPr>
              <p:nvPr/>
            </p:nvSpPr>
            <p:spPr bwMode="auto">
              <a:xfrm>
                <a:off x="4011" y="2026"/>
                <a:ext cx="738" cy="96"/>
              </a:xfrm>
              <a:prstGeom prst="rect">
                <a:avLst/>
              </a:prstGeom>
              <a:noFill/>
              <a:ln w="9525">
                <a:noFill/>
                <a:miter lim="800000"/>
                <a:headEnd/>
                <a:tailEnd/>
              </a:ln>
            </p:spPr>
            <p:txBody>
              <a:bodyPr wrap="none" lIns="0" tIns="0" rIns="0" bIns="0">
                <a:spAutoFit/>
              </a:bodyPr>
              <a:lstStyle/>
              <a:p>
                <a:r>
                  <a:rPr lang="en-US" sz="1000"/>
                  <a:t>exit: Increment count</a:t>
                </a:r>
                <a:endParaRPr lang="en-US" sz="2400"/>
              </a:p>
            </p:txBody>
          </p:sp>
          <p:grpSp>
            <p:nvGrpSpPr>
              <p:cNvPr id="8" name="Group 169"/>
              <p:cNvGrpSpPr>
                <a:grpSpLocks/>
              </p:cNvGrpSpPr>
              <p:nvPr/>
            </p:nvGrpSpPr>
            <p:grpSpPr bwMode="auto">
              <a:xfrm>
                <a:off x="3513" y="2863"/>
                <a:ext cx="926" cy="311"/>
                <a:chOff x="3513" y="2740"/>
                <a:chExt cx="926" cy="311"/>
              </a:xfrm>
            </p:grpSpPr>
            <p:sp>
              <p:nvSpPr>
                <p:cNvPr id="428202" name="AutoShape 170"/>
                <p:cNvSpPr>
                  <a:spLocks noChangeArrowheads="1"/>
                </p:cNvSpPr>
                <p:nvPr/>
              </p:nvSpPr>
              <p:spPr bwMode="auto">
                <a:xfrm>
                  <a:off x="3513" y="2740"/>
                  <a:ext cx="926" cy="311"/>
                </a:xfrm>
                <a:prstGeom prst="roundRect">
                  <a:avLst>
                    <a:gd name="adj" fmla="val 13889"/>
                  </a:avLst>
                </a:prstGeom>
                <a:noFill/>
                <a:ln w="0">
                  <a:solidFill>
                    <a:schemeClr val="folHlink"/>
                  </a:solidFill>
                  <a:round/>
                  <a:headEnd/>
                  <a:tailEnd/>
                </a:ln>
              </p:spPr>
              <p:txBody>
                <a:bodyPr/>
                <a:lstStyle/>
                <a:p>
                  <a:endParaRPr lang="en-US"/>
                </a:p>
              </p:txBody>
            </p:sp>
            <p:sp>
              <p:nvSpPr>
                <p:cNvPr id="428203" name="Rectangle 171"/>
                <p:cNvSpPr>
                  <a:spLocks noChangeArrowheads="1"/>
                </p:cNvSpPr>
                <p:nvPr/>
              </p:nvSpPr>
              <p:spPr bwMode="auto">
                <a:xfrm>
                  <a:off x="3809" y="2763"/>
                  <a:ext cx="348" cy="134"/>
                </a:xfrm>
                <a:prstGeom prst="rect">
                  <a:avLst/>
                </a:prstGeom>
                <a:noFill/>
                <a:ln w="9525">
                  <a:noFill/>
                  <a:miter lim="800000"/>
                  <a:headEnd/>
                  <a:tailEnd/>
                </a:ln>
              </p:spPr>
              <p:txBody>
                <a:bodyPr wrap="none" lIns="0" tIns="0" rIns="0" bIns="0">
                  <a:spAutoFit/>
                </a:bodyPr>
                <a:lstStyle/>
                <a:p>
                  <a:r>
                    <a:rPr lang="en-US" sz="1400"/>
                    <a:t>Closed</a:t>
                  </a:r>
                  <a:endParaRPr lang="en-US" sz="2400"/>
                </a:p>
              </p:txBody>
            </p:sp>
            <p:sp>
              <p:nvSpPr>
                <p:cNvPr id="428204" name="Line 172"/>
                <p:cNvSpPr>
                  <a:spLocks noChangeShapeType="1"/>
                </p:cNvSpPr>
                <p:nvPr/>
              </p:nvSpPr>
              <p:spPr bwMode="auto">
                <a:xfrm>
                  <a:off x="3523" y="2907"/>
                  <a:ext cx="906" cy="1"/>
                </a:xfrm>
                <a:prstGeom prst="line">
                  <a:avLst/>
                </a:prstGeom>
                <a:noFill/>
                <a:ln w="3175">
                  <a:solidFill>
                    <a:schemeClr val="folHlink"/>
                  </a:solidFill>
                  <a:round/>
                  <a:headEnd/>
                  <a:tailEnd/>
                </a:ln>
              </p:spPr>
              <p:txBody>
                <a:bodyPr/>
                <a:lstStyle/>
                <a:p>
                  <a:endParaRPr lang="en-US"/>
                </a:p>
              </p:txBody>
            </p:sp>
          </p:grpSp>
          <p:grpSp>
            <p:nvGrpSpPr>
              <p:cNvPr id="9" name="Group 173"/>
              <p:cNvGrpSpPr>
                <a:grpSpLocks/>
              </p:cNvGrpSpPr>
              <p:nvPr/>
            </p:nvGrpSpPr>
            <p:grpSpPr bwMode="auto">
              <a:xfrm>
                <a:off x="1300" y="2661"/>
                <a:ext cx="1175" cy="407"/>
                <a:chOff x="1300" y="2538"/>
                <a:chExt cx="1175" cy="407"/>
              </a:xfrm>
            </p:grpSpPr>
            <p:sp>
              <p:nvSpPr>
                <p:cNvPr id="428206" name="AutoShape 174"/>
                <p:cNvSpPr>
                  <a:spLocks noChangeArrowheads="1"/>
                </p:cNvSpPr>
                <p:nvPr/>
              </p:nvSpPr>
              <p:spPr bwMode="auto">
                <a:xfrm>
                  <a:off x="1300" y="2538"/>
                  <a:ext cx="1175" cy="407"/>
                </a:xfrm>
                <a:prstGeom prst="roundRect">
                  <a:avLst>
                    <a:gd name="adj" fmla="val 10611"/>
                  </a:avLst>
                </a:prstGeom>
                <a:noFill/>
                <a:ln w="0">
                  <a:solidFill>
                    <a:schemeClr val="folHlink"/>
                  </a:solidFill>
                  <a:round/>
                  <a:headEnd/>
                  <a:tailEnd/>
                </a:ln>
              </p:spPr>
              <p:txBody>
                <a:bodyPr/>
                <a:lstStyle/>
                <a:p>
                  <a:endParaRPr lang="en-US"/>
                </a:p>
              </p:txBody>
            </p:sp>
            <p:sp>
              <p:nvSpPr>
                <p:cNvPr id="428207" name="Rectangle 175"/>
                <p:cNvSpPr>
                  <a:spLocks noChangeArrowheads="1"/>
                </p:cNvSpPr>
                <p:nvPr/>
              </p:nvSpPr>
              <p:spPr bwMode="auto">
                <a:xfrm>
                  <a:off x="1661" y="2561"/>
                  <a:ext cx="472" cy="134"/>
                </a:xfrm>
                <a:prstGeom prst="rect">
                  <a:avLst/>
                </a:prstGeom>
                <a:noFill/>
                <a:ln w="9525">
                  <a:noFill/>
                  <a:miter lim="800000"/>
                  <a:headEnd/>
                  <a:tailEnd/>
                </a:ln>
              </p:spPr>
              <p:txBody>
                <a:bodyPr wrap="none" lIns="0" tIns="0" rIns="0" bIns="0">
                  <a:spAutoFit/>
                </a:bodyPr>
                <a:lstStyle/>
                <a:p>
                  <a:r>
                    <a:rPr lang="en-US" sz="1400"/>
                    <a:t>Canceled</a:t>
                  </a:r>
                  <a:endParaRPr lang="en-US" sz="2400"/>
                </a:p>
              </p:txBody>
            </p:sp>
            <p:sp>
              <p:nvSpPr>
                <p:cNvPr id="428208" name="Line 176"/>
                <p:cNvSpPr>
                  <a:spLocks noChangeShapeType="1"/>
                </p:cNvSpPr>
                <p:nvPr/>
              </p:nvSpPr>
              <p:spPr bwMode="auto">
                <a:xfrm>
                  <a:off x="1309" y="2705"/>
                  <a:ext cx="1156" cy="1"/>
                </a:xfrm>
                <a:prstGeom prst="line">
                  <a:avLst/>
                </a:prstGeom>
                <a:noFill/>
                <a:ln w="3175">
                  <a:solidFill>
                    <a:schemeClr val="folHlink"/>
                  </a:solidFill>
                  <a:round/>
                  <a:headEnd/>
                  <a:tailEnd/>
                </a:ln>
              </p:spPr>
              <p:txBody>
                <a:bodyPr/>
                <a:lstStyle/>
                <a:p>
                  <a:endParaRPr lang="en-US"/>
                </a:p>
              </p:txBody>
            </p:sp>
          </p:grpSp>
          <p:grpSp>
            <p:nvGrpSpPr>
              <p:cNvPr id="10" name="Group 177"/>
              <p:cNvGrpSpPr>
                <a:grpSpLocks/>
              </p:cNvGrpSpPr>
              <p:nvPr/>
            </p:nvGrpSpPr>
            <p:grpSpPr bwMode="auto">
              <a:xfrm>
                <a:off x="1091" y="1862"/>
                <a:ext cx="3223" cy="1275"/>
                <a:chOff x="1091" y="1739"/>
                <a:chExt cx="3223" cy="1275"/>
              </a:xfrm>
            </p:grpSpPr>
            <p:sp>
              <p:nvSpPr>
                <p:cNvPr id="428210" name="Rectangle 178"/>
                <p:cNvSpPr>
                  <a:spLocks noChangeArrowheads="1"/>
                </p:cNvSpPr>
                <p:nvPr/>
              </p:nvSpPr>
              <p:spPr bwMode="auto">
                <a:xfrm>
                  <a:off x="1091" y="1739"/>
                  <a:ext cx="681" cy="96"/>
                </a:xfrm>
                <a:prstGeom prst="rect">
                  <a:avLst/>
                </a:prstGeom>
                <a:noFill/>
                <a:ln w="9525">
                  <a:noFill/>
                  <a:miter lim="800000"/>
                  <a:headEnd/>
                  <a:tailEnd/>
                </a:ln>
              </p:spPr>
              <p:txBody>
                <a:bodyPr wrap="none" lIns="0" tIns="0" rIns="0" bIns="0">
                  <a:spAutoFit/>
                </a:bodyPr>
                <a:lstStyle/>
                <a:p>
                  <a:r>
                    <a:rPr lang="en-US" sz="1000"/>
                    <a:t>do: Initialize course</a:t>
                  </a:r>
                  <a:endParaRPr lang="en-US" sz="2400"/>
                </a:p>
              </p:txBody>
            </p:sp>
            <p:sp>
              <p:nvSpPr>
                <p:cNvPr id="428211" name="Rectangle 179"/>
                <p:cNvSpPr>
                  <a:spLocks noChangeArrowheads="1"/>
                </p:cNvSpPr>
                <p:nvPr/>
              </p:nvSpPr>
              <p:spPr bwMode="auto">
                <a:xfrm>
                  <a:off x="3646" y="2918"/>
                  <a:ext cx="668" cy="96"/>
                </a:xfrm>
                <a:prstGeom prst="rect">
                  <a:avLst/>
                </a:prstGeom>
                <a:noFill/>
                <a:ln w="9525">
                  <a:noFill/>
                  <a:miter lim="800000"/>
                  <a:headEnd/>
                  <a:tailEnd/>
                </a:ln>
              </p:spPr>
              <p:txBody>
                <a:bodyPr wrap="none" lIns="0" tIns="0" rIns="0" bIns="0">
                  <a:spAutoFit/>
                </a:bodyPr>
                <a:lstStyle/>
                <a:p>
                  <a:r>
                    <a:rPr lang="en-US" sz="1000"/>
                    <a:t>do: Finalize course</a:t>
                  </a:r>
                  <a:endParaRPr lang="en-US" sz="2400"/>
                </a:p>
              </p:txBody>
            </p:sp>
            <p:sp>
              <p:nvSpPr>
                <p:cNvPr id="428212" name="Rectangle 180"/>
                <p:cNvSpPr>
                  <a:spLocks noChangeArrowheads="1"/>
                </p:cNvSpPr>
                <p:nvPr/>
              </p:nvSpPr>
              <p:spPr bwMode="auto">
                <a:xfrm>
                  <a:off x="1377" y="2717"/>
                  <a:ext cx="1034" cy="96"/>
                </a:xfrm>
                <a:prstGeom prst="rect">
                  <a:avLst/>
                </a:prstGeom>
                <a:noFill/>
                <a:ln w="9525">
                  <a:noFill/>
                  <a:miter lim="800000"/>
                  <a:headEnd/>
                  <a:tailEnd/>
                </a:ln>
              </p:spPr>
              <p:txBody>
                <a:bodyPr wrap="none" lIns="0" tIns="0" rIns="0" bIns="0">
                  <a:spAutoFit/>
                </a:bodyPr>
                <a:lstStyle/>
                <a:p>
                  <a:r>
                    <a:rPr lang="en-US" sz="1000"/>
                    <a:t>do: Notify registered students</a:t>
                  </a:r>
                  <a:endParaRPr lang="en-US" sz="2400"/>
                </a:p>
              </p:txBody>
            </p:sp>
          </p:grpSp>
          <p:grpSp>
            <p:nvGrpSpPr>
              <p:cNvPr id="11" name="Group 181"/>
              <p:cNvGrpSpPr>
                <a:grpSpLocks/>
              </p:cNvGrpSpPr>
              <p:nvPr/>
            </p:nvGrpSpPr>
            <p:grpSpPr bwMode="auto">
              <a:xfrm>
                <a:off x="1501" y="1359"/>
                <a:ext cx="3483" cy="1743"/>
                <a:chOff x="1501" y="1236"/>
                <a:chExt cx="3483" cy="1743"/>
              </a:xfrm>
            </p:grpSpPr>
            <p:grpSp>
              <p:nvGrpSpPr>
                <p:cNvPr id="12" name="Group 182"/>
                <p:cNvGrpSpPr>
                  <a:grpSpLocks/>
                </p:cNvGrpSpPr>
                <p:nvPr/>
              </p:nvGrpSpPr>
              <p:grpSpPr bwMode="auto">
                <a:xfrm>
                  <a:off x="1941" y="1434"/>
                  <a:ext cx="1878" cy="394"/>
                  <a:chOff x="1941" y="1434"/>
                  <a:chExt cx="1878" cy="394"/>
                </a:xfrm>
              </p:grpSpPr>
              <p:sp>
                <p:nvSpPr>
                  <p:cNvPr id="428215" name="Line 183"/>
                  <p:cNvSpPr>
                    <a:spLocks noChangeShapeType="1"/>
                  </p:cNvSpPr>
                  <p:nvPr/>
                </p:nvSpPr>
                <p:spPr bwMode="auto">
                  <a:xfrm>
                    <a:off x="1941" y="1743"/>
                    <a:ext cx="1878" cy="58"/>
                  </a:xfrm>
                  <a:prstGeom prst="line">
                    <a:avLst/>
                  </a:prstGeom>
                  <a:noFill/>
                  <a:ln w="0">
                    <a:solidFill>
                      <a:schemeClr val="folHlink"/>
                    </a:solidFill>
                    <a:round/>
                    <a:headEnd/>
                    <a:tailEnd/>
                  </a:ln>
                </p:spPr>
                <p:txBody>
                  <a:bodyPr/>
                  <a:lstStyle/>
                  <a:p>
                    <a:endParaRPr lang="en-US"/>
                  </a:p>
                </p:txBody>
              </p:sp>
              <p:sp>
                <p:nvSpPr>
                  <p:cNvPr id="428216" name="Line 184"/>
                  <p:cNvSpPr>
                    <a:spLocks noChangeShapeType="1"/>
                  </p:cNvSpPr>
                  <p:nvPr/>
                </p:nvSpPr>
                <p:spPr bwMode="auto">
                  <a:xfrm flipH="1" flipV="1">
                    <a:off x="3750" y="1770"/>
                    <a:ext cx="69" cy="31"/>
                  </a:xfrm>
                  <a:prstGeom prst="line">
                    <a:avLst/>
                  </a:prstGeom>
                  <a:noFill/>
                  <a:ln w="9525">
                    <a:solidFill>
                      <a:schemeClr val="folHlink"/>
                    </a:solidFill>
                    <a:round/>
                    <a:headEnd/>
                    <a:tailEnd/>
                  </a:ln>
                </p:spPr>
                <p:txBody>
                  <a:bodyPr/>
                  <a:lstStyle/>
                  <a:p>
                    <a:endParaRPr lang="en-US"/>
                  </a:p>
                </p:txBody>
              </p:sp>
              <p:sp>
                <p:nvSpPr>
                  <p:cNvPr id="428217" name="Line 185"/>
                  <p:cNvSpPr>
                    <a:spLocks noChangeShapeType="1"/>
                  </p:cNvSpPr>
                  <p:nvPr/>
                </p:nvSpPr>
                <p:spPr bwMode="auto">
                  <a:xfrm flipH="1">
                    <a:off x="3750" y="1801"/>
                    <a:ext cx="69" cy="27"/>
                  </a:xfrm>
                  <a:prstGeom prst="line">
                    <a:avLst/>
                  </a:prstGeom>
                  <a:noFill/>
                  <a:ln w="9525">
                    <a:solidFill>
                      <a:schemeClr val="folHlink"/>
                    </a:solidFill>
                    <a:round/>
                    <a:headEnd/>
                    <a:tailEnd/>
                  </a:ln>
                </p:spPr>
                <p:txBody>
                  <a:bodyPr/>
                  <a:lstStyle/>
                  <a:p>
                    <a:endParaRPr lang="en-US"/>
                  </a:p>
                </p:txBody>
              </p:sp>
              <p:sp>
                <p:nvSpPr>
                  <p:cNvPr id="428218" name="Rectangle 186"/>
                  <p:cNvSpPr>
                    <a:spLocks noChangeArrowheads="1"/>
                  </p:cNvSpPr>
                  <p:nvPr/>
                </p:nvSpPr>
                <p:spPr bwMode="auto">
                  <a:xfrm>
                    <a:off x="2459" y="1434"/>
                    <a:ext cx="708" cy="134"/>
                  </a:xfrm>
                  <a:prstGeom prst="rect">
                    <a:avLst/>
                  </a:prstGeom>
                  <a:noFill/>
                  <a:ln w="9525">
                    <a:noFill/>
                    <a:miter lim="800000"/>
                    <a:headEnd/>
                    <a:tailEnd/>
                  </a:ln>
                </p:spPr>
                <p:txBody>
                  <a:bodyPr wrap="none" lIns="0" tIns="0" rIns="0" bIns="0">
                    <a:spAutoFit/>
                  </a:bodyPr>
                  <a:lstStyle/>
                  <a:p>
                    <a:r>
                      <a:rPr lang="en-US" sz="1400"/>
                      <a:t>Add Student / </a:t>
                    </a:r>
                    <a:endParaRPr lang="en-US" sz="2400"/>
                  </a:p>
                </p:txBody>
              </p:sp>
              <p:sp>
                <p:nvSpPr>
                  <p:cNvPr id="428219" name="Rectangle 187"/>
                  <p:cNvSpPr>
                    <a:spLocks noChangeArrowheads="1"/>
                  </p:cNvSpPr>
                  <p:nvPr/>
                </p:nvSpPr>
                <p:spPr bwMode="auto">
                  <a:xfrm>
                    <a:off x="2477" y="1561"/>
                    <a:ext cx="661" cy="134"/>
                  </a:xfrm>
                  <a:prstGeom prst="rect">
                    <a:avLst/>
                  </a:prstGeom>
                  <a:noFill/>
                  <a:ln w="9525">
                    <a:noFill/>
                    <a:miter lim="800000"/>
                    <a:headEnd/>
                    <a:tailEnd/>
                  </a:ln>
                </p:spPr>
                <p:txBody>
                  <a:bodyPr wrap="none" lIns="0" tIns="0" rIns="0" bIns="0">
                    <a:spAutoFit/>
                  </a:bodyPr>
                  <a:lstStyle/>
                  <a:p>
                    <a:r>
                      <a:rPr lang="en-US" sz="1400"/>
                      <a:t>Set count = 0</a:t>
                    </a:r>
                    <a:endParaRPr lang="en-US" sz="2400"/>
                  </a:p>
                </p:txBody>
              </p:sp>
            </p:grpSp>
            <p:grpSp>
              <p:nvGrpSpPr>
                <p:cNvPr id="13" name="Group 188"/>
                <p:cNvGrpSpPr>
                  <a:grpSpLocks/>
                </p:cNvGrpSpPr>
                <p:nvPr/>
              </p:nvGrpSpPr>
              <p:grpSpPr bwMode="auto">
                <a:xfrm>
                  <a:off x="3740" y="1236"/>
                  <a:ext cx="1244" cy="392"/>
                  <a:chOff x="3740" y="1236"/>
                  <a:chExt cx="1244" cy="392"/>
                </a:xfrm>
              </p:grpSpPr>
              <p:sp>
                <p:nvSpPr>
                  <p:cNvPr id="428221" name="Rectangle 189"/>
                  <p:cNvSpPr>
                    <a:spLocks noChangeArrowheads="1"/>
                  </p:cNvSpPr>
                  <p:nvPr/>
                </p:nvSpPr>
                <p:spPr bwMode="auto">
                  <a:xfrm>
                    <a:off x="4185" y="1384"/>
                    <a:ext cx="307" cy="244"/>
                  </a:xfrm>
                  <a:prstGeom prst="rect">
                    <a:avLst/>
                  </a:prstGeom>
                  <a:noFill/>
                  <a:ln w="0">
                    <a:solidFill>
                      <a:schemeClr val="folHlink"/>
                    </a:solidFill>
                    <a:miter lim="800000"/>
                    <a:headEnd/>
                    <a:tailEnd/>
                  </a:ln>
                </p:spPr>
                <p:txBody>
                  <a:bodyPr/>
                  <a:lstStyle/>
                  <a:p>
                    <a:endParaRPr lang="en-US"/>
                  </a:p>
                </p:txBody>
              </p:sp>
              <p:sp>
                <p:nvSpPr>
                  <p:cNvPr id="428222" name="Line 190"/>
                  <p:cNvSpPr>
                    <a:spLocks noChangeShapeType="1"/>
                  </p:cNvSpPr>
                  <p:nvPr/>
                </p:nvSpPr>
                <p:spPr bwMode="auto">
                  <a:xfrm flipV="1">
                    <a:off x="4492" y="1559"/>
                    <a:ext cx="29" cy="69"/>
                  </a:xfrm>
                  <a:prstGeom prst="line">
                    <a:avLst/>
                  </a:prstGeom>
                  <a:noFill/>
                  <a:ln w="9525">
                    <a:solidFill>
                      <a:schemeClr val="folHlink"/>
                    </a:solidFill>
                    <a:round/>
                    <a:headEnd/>
                    <a:tailEnd/>
                  </a:ln>
                </p:spPr>
                <p:txBody>
                  <a:bodyPr/>
                  <a:lstStyle/>
                  <a:p>
                    <a:endParaRPr lang="en-US"/>
                  </a:p>
                </p:txBody>
              </p:sp>
              <p:sp>
                <p:nvSpPr>
                  <p:cNvPr id="428223" name="Line 191"/>
                  <p:cNvSpPr>
                    <a:spLocks noChangeShapeType="1"/>
                  </p:cNvSpPr>
                  <p:nvPr/>
                </p:nvSpPr>
                <p:spPr bwMode="auto">
                  <a:xfrm flipH="1" flipV="1">
                    <a:off x="4464" y="1559"/>
                    <a:ext cx="28" cy="69"/>
                  </a:xfrm>
                  <a:prstGeom prst="line">
                    <a:avLst/>
                  </a:prstGeom>
                  <a:noFill/>
                  <a:ln w="9525">
                    <a:solidFill>
                      <a:schemeClr val="folHlink"/>
                    </a:solidFill>
                    <a:round/>
                    <a:headEnd/>
                    <a:tailEnd/>
                  </a:ln>
                </p:spPr>
                <p:txBody>
                  <a:bodyPr/>
                  <a:lstStyle/>
                  <a:p>
                    <a:endParaRPr lang="en-US"/>
                  </a:p>
                </p:txBody>
              </p:sp>
              <p:sp>
                <p:nvSpPr>
                  <p:cNvPr id="428224" name="Rectangle 192"/>
                  <p:cNvSpPr>
                    <a:spLocks noChangeArrowheads="1"/>
                  </p:cNvSpPr>
                  <p:nvPr/>
                </p:nvSpPr>
                <p:spPr bwMode="auto">
                  <a:xfrm>
                    <a:off x="3740" y="1236"/>
                    <a:ext cx="1244" cy="134"/>
                  </a:xfrm>
                  <a:prstGeom prst="rect">
                    <a:avLst/>
                  </a:prstGeom>
                  <a:noFill/>
                  <a:ln w="9525">
                    <a:noFill/>
                    <a:miter lim="800000"/>
                    <a:headEnd/>
                    <a:tailEnd/>
                  </a:ln>
                </p:spPr>
                <p:txBody>
                  <a:bodyPr wrap="none" lIns="0" tIns="0" rIns="0" bIns="0">
                    <a:spAutoFit/>
                  </a:bodyPr>
                  <a:lstStyle/>
                  <a:p>
                    <a:r>
                      <a:rPr lang="en-US" sz="1400"/>
                      <a:t>Add student[ count &lt; 10 ]</a:t>
                    </a:r>
                    <a:endParaRPr lang="en-US" sz="2400"/>
                  </a:p>
                </p:txBody>
              </p:sp>
            </p:grpSp>
            <p:grpSp>
              <p:nvGrpSpPr>
                <p:cNvPr id="14" name="Group 193"/>
                <p:cNvGrpSpPr>
                  <a:grpSpLocks/>
                </p:cNvGrpSpPr>
                <p:nvPr/>
              </p:nvGrpSpPr>
              <p:grpSpPr bwMode="auto">
                <a:xfrm>
                  <a:off x="4030" y="2012"/>
                  <a:ext cx="853" cy="728"/>
                  <a:chOff x="4030" y="2012"/>
                  <a:chExt cx="853" cy="728"/>
                </a:xfrm>
              </p:grpSpPr>
              <p:sp>
                <p:nvSpPr>
                  <p:cNvPr id="428226" name="Line 194"/>
                  <p:cNvSpPr>
                    <a:spLocks noChangeShapeType="1"/>
                  </p:cNvSpPr>
                  <p:nvPr/>
                </p:nvSpPr>
                <p:spPr bwMode="auto">
                  <a:xfrm flipH="1">
                    <a:off x="4034" y="2012"/>
                    <a:ext cx="268" cy="728"/>
                  </a:xfrm>
                  <a:prstGeom prst="line">
                    <a:avLst/>
                  </a:prstGeom>
                  <a:noFill/>
                  <a:ln w="0">
                    <a:solidFill>
                      <a:schemeClr val="folHlink"/>
                    </a:solidFill>
                    <a:round/>
                    <a:headEnd/>
                    <a:tailEnd/>
                  </a:ln>
                </p:spPr>
                <p:txBody>
                  <a:bodyPr/>
                  <a:lstStyle/>
                  <a:p>
                    <a:endParaRPr lang="en-US"/>
                  </a:p>
                </p:txBody>
              </p:sp>
              <p:sp>
                <p:nvSpPr>
                  <p:cNvPr id="428227" name="Line 195"/>
                  <p:cNvSpPr>
                    <a:spLocks noChangeShapeType="1"/>
                  </p:cNvSpPr>
                  <p:nvPr/>
                </p:nvSpPr>
                <p:spPr bwMode="auto">
                  <a:xfrm flipV="1">
                    <a:off x="4034" y="2684"/>
                    <a:ext cx="50" cy="56"/>
                  </a:xfrm>
                  <a:prstGeom prst="line">
                    <a:avLst/>
                  </a:prstGeom>
                  <a:noFill/>
                  <a:ln w="9525">
                    <a:solidFill>
                      <a:schemeClr val="folHlink"/>
                    </a:solidFill>
                    <a:round/>
                    <a:headEnd/>
                    <a:tailEnd/>
                  </a:ln>
                </p:spPr>
                <p:txBody>
                  <a:bodyPr/>
                  <a:lstStyle/>
                  <a:p>
                    <a:endParaRPr lang="en-US"/>
                  </a:p>
                </p:txBody>
              </p:sp>
              <p:sp>
                <p:nvSpPr>
                  <p:cNvPr id="428228" name="Line 196"/>
                  <p:cNvSpPr>
                    <a:spLocks noChangeShapeType="1"/>
                  </p:cNvSpPr>
                  <p:nvPr/>
                </p:nvSpPr>
                <p:spPr bwMode="auto">
                  <a:xfrm flipH="1" flipV="1">
                    <a:off x="4030" y="2665"/>
                    <a:ext cx="4" cy="75"/>
                  </a:xfrm>
                  <a:prstGeom prst="line">
                    <a:avLst/>
                  </a:prstGeom>
                  <a:noFill/>
                  <a:ln w="9525">
                    <a:solidFill>
                      <a:schemeClr val="folHlink"/>
                    </a:solidFill>
                    <a:round/>
                    <a:headEnd/>
                    <a:tailEnd/>
                  </a:ln>
                </p:spPr>
                <p:txBody>
                  <a:bodyPr/>
                  <a:lstStyle/>
                  <a:p>
                    <a:endParaRPr lang="en-US"/>
                  </a:p>
                </p:txBody>
              </p:sp>
              <p:sp>
                <p:nvSpPr>
                  <p:cNvPr id="428229" name="Rectangle 197"/>
                  <p:cNvSpPr>
                    <a:spLocks noChangeArrowheads="1"/>
                  </p:cNvSpPr>
                  <p:nvPr/>
                </p:nvSpPr>
                <p:spPr bwMode="auto">
                  <a:xfrm>
                    <a:off x="4235" y="2331"/>
                    <a:ext cx="648" cy="134"/>
                  </a:xfrm>
                  <a:prstGeom prst="rect">
                    <a:avLst/>
                  </a:prstGeom>
                  <a:noFill/>
                  <a:ln w="9525">
                    <a:noFill/>
                    <a:miter lim="800000"/>
                    <a:headEnd/>
                    <a:tailEnd/>
                  </a:ln>
                </p:spPr>
                <p:txBody>
                  <a:bodyPr wrap="none" lIns="0" tIns="0" rIns="0" bIns="0">
                    <a:spAutoFit/>
                  </a:bodyPr>
                  <a:lstStyle/>
                  <a:p>
                    <a:r>
                      <a:rPr lang="en-US" sz="1400"/>
                      <a:t>[ count = 10 ]</a:t>
                    </a:r>
                    <a:endParaRPr lang="en-US" sz="2400"/>
                  </a:p>
                </p:txBody>
              </p:sp>
            </p:grpSp>
            <p:grpSp>
              <p:nvGrpSpPr>
                <p:cNvPr id="15" name="Group 198"/>
                <p:cNvGrpSpPr>
                  <a:grpSpLocks/>
                </p:cNvGrpSpPr>
                <p:nvPr/>
              </p:nvGrpSpPr>
              <p:grpSpPr bwMode="auto">
                <a:xfrm>
                  <a:off x="1501" y="1895"/>
                  <a:ext cx="502" cy="643"/>
                  <a:chOff x="1501" y="1895"/>
                  <a:chExt cx="502" cy="643"/>
                </a:xfrm>
              </p:grpSpPr>
              <p:sp>
                <p:nvSpPr>
                  <p:cNvPr id="428231" name="Line 199"/>
                  <p:cNvSpPr>
                    <a:spLocks noChangeShapeType="1"/>
                  </p:cNvSpPr>
                  <p:nvPr/>
                </p:nvSpPr>
                <p:spPr bwMode="auto">
                  <a:xfrm>
                    <a:off x="1501" y="1895"/>
                    <a:ext cx="292" cy="643"/>
                  </a:xfrm>
                  <a:prstGeom prst="line">
                    <a:avLst/>
                  </a:prstGeom>
                  <a:noFill/>
                  <a:ln w="0">
                    <a:solidFill>
                      <a:schemeClr val="folHlink"/>
                    </a:solidFill>
                    <a:round/>
                    <a:headEnd/>
                    <a:tailEnd/>
                  </a:ln>
                </p:spPr>
                <p:txBody>
                  <a:bodyPr/>
                  <a:lstStyle/>
                  <a:p>
                    <a:endParaRPr lang="en-US"/>
                  </a:p>
                </p:txBody>
              </p:sp>
              <p:sp>
                <p:nvSpPr>
                  <p:cNvPr id="428232" name="Line 200"/>
                  <p:cNvSpPr>
                    <a:spLocks noChangeShapeType="1"/>
                  </p:cNvSpPr>
                  <p:nvPr/>
                </p:nvSpPr>
                <p:spPr bwMode="auto">
                  <a:xfrm flipH="1" flipV="1">
                    <a:off x="1791" y="2463"/>
                    <a:ext cx="2" cy="75"/>
                  </a:xfrm>
                  <a:prstGeom prst="line">
                    <a:avLst/>
                  </a:prstGeom>
                  <a:noFill/>
                  <a:ln w="9525">
                    <a:solidFill>
                      <a:schemeClr val="folHlink"/>
                    </a:solidFill>
                    <a:round/>
                    <a:headEnd/>
                    <a:tailEnd/>
                  </a:ln>
                </p:spPr>
                <p:txBody>
                  <a:bodyPr/>
                  <a:lstStyle/>
                  <a:p>
                    <a:endParaRPr lang="en-US"/>
                  </a:p>
                </p:txBody>
              </p:sp>
              <p:sp>
                <p:nvSpPr>
                  <p:cNvPr id="428233" name="Line 201"/>
                  <p:cNvSpPr>
                    <a:spLocks noChangeShapeType="1"/>
                  </p:cNvSpPr>
                  <p:nvPr/>
                </p:nvSpPr>
                <p:spPr bwMode="auto">
                  <a:xfrm flipH="1" flipV="1">
                    <a:off x="1738" y="2486"/>
                    <a:ext cx="55" cy="52"/>
                  </a:xfrm>
                  <a:prstGeom prst="line">
                    <a:avLst/>
                  </a:prstGeom>
                  <a:noFill/>
                  <a:ln w="9525">
                    <a:solidFill>
                      <a:schemeClr val="folHlink"/>
                    </a:solidFill>
                    <a:round/>
                    <a:headEnd/>
                    <a:tailEnd/>
                  </a:ln>
                </p:spPr>
                <p:txBody>
                  <a:bodyPr/>
                  <a:lstStyle/>
                  <a:p>
                    <a:endParaRPr lang="en-US"/>
                  </a:p>
                </p:txBody>
              </p:sp>
              <p:sp>
                <p:nvSpPr>
                  <p:cNvPr id="428234" name="Rectangle 202"/>
                  <p:cNvSpPr>
                    <a:spLocks noChangeArrowheads="1"/>
                  </p:cNvSpPr>
                  <p:nvPr/>
                </p:nvSpPr>
                <p:spPr bwMode="auto">
                  <a:xfrm>
                    <a:off x="1655" y="2089"/>
                    <a:ext cx="348" cy="134"/>
                  </a:xfrm>
                  <a:prstGeom prst="rect">
                    <a:avLst/>
                  </a:prstGeom>
                  <a:noFill/>
                  <a:ln w="9525">
                    <a:noFill/>
                    <a:miter lim="800000"/>
                    <a:headEnd/>
                    <a:tailEnd/>
                  </a:ln>
                </p:spPr>
                <p:txBody>
                  <a:bodyPr wrap="none" lIns="0" tIns="0" rIns="0" bIns="0">
                    <a:spAutoFit/>
                  </a:bodyPr>
                  <a:lstStyle/>
                  <a:p>
                    <a:r>
                      <a:rPr lang="en-US" sz="1400"/>
                      <a:t>Cancel</a:t>
                    </a:r>
                    <a:endParaRPr lang="en-US" sz="2400"/>
                  </a:p>
                </p:txBody>
              </p:sp>
            </p:grpSp>
            <p:grpSp>
              <p:nvGrpSpPr>
                <p:cNvPr id="16" name="Group 203"/>
                <p:cNvGrpSpPr>
                  <a:grpSpLocks/>
                </p:cNvGrpSpPr>
                <p:nvPr/>
              </p:nvGrpSpPr>
              <p:grpSpPr bwMode="auto">
                <a:xfrm>
                  <a:off x="2436" y="2012"/>
                  <a:ext cx="1421" cy="528"/>
                  <a:chOff x="2436" y="2012"/>
                  <a:chExt cx="1421" cy="528"/>
                </a:xfrm>
              </p:grpSpPr>
              <p:sp>
                <p:nvSpPr>
                  <p:cNvPr id="428236" name="Line 204"/>
                  <p:cNvSpPr>
                    <a:spLocks noChangeShapeType="1"/>
                  </p:cNvSpPr>
                  <p:nvPr/>
                </p:nvSpPr>
                <p:spPr bwMode="auto">
                  <a:xfrm flipH="1">
                    <a:off x="2436" y="2012"/>
                    <a:ext cx="1421" cy="526"/>
                  </a:xfrm>
                  <a:prstGeom prst="line">
                    <a:avLst/>
                  </a:prstGeom>
                  <a:noFill/>
                  <a:ln w="0">
                    <a:solidFill>
                      <a:schemeClr val="folHlink"/>
                    </a:solidFill>
                    <a:round/>
                    <a:headEnd/>
                    <a:tailEnd/>
                  </a:ln>
                </p:spPr>
                <p:txBody>
                  <a:bodyPr/>
                  <a:lstStyle/>
                  <a:p>
                    <a:endParaRPr lang="en-US"/>
                  </a:p>
                </p:txBody>
              </p:sp>
              <p:sp>
                <p:nvSpPr>
                  <p:cNvPr id="428237" name="Line 205"/>
                  <p:cNvSpPr>
                    <a:spLocks noChangeShapeType="1"/>
                  </p:cNvSpPr>
                  <p:nvPr/>
                </p:nvSpPr>
                <p:spPr bwMode="auto">
                  <a:xfrm>
                    <a:off x="2436" y="2538"/>
                    <a:ext cx="75" cy="2"/>
                  </a:xfrm>
                  <a:prstGeom prst="line">
                    <a:avLst/>
                  </a:prstGeom>
                  <a:noFill/>
                  <a:ln w="9525">
                    <a:solidFill>
                      <a:schemeClr val="folHlink"/>
                    </a:solidFill>
                    <a:round/>
                    <a:headEnd/>
                    <a:tailEnd/>
                  </a:ln>
                </p:spPr>
                <p:txBody>
                  <a:bodyPr/>
                  <a:lstStyle/>
                  <a:p>
                    <a:endParaRPr lang="en-US"/>
                  </a:p>
                </p:txBody>
              </p:sp>
              <p:sp>
                <p:nvSpPr>
                  <p:cNvPr id="428238" name="Line 206"/>
                  <p:cNvSpPr>
                    <a:spLocks noChangeShapeType="1"/>
                  </p:cNvSpPr>
                  <p:nvPr/>
                </p:nvSpPr>
                <p:spPr bwMode="auto">
                  <a:xfrm flipV="1">
                    <a:off x="2436" y="2486"/>
                    <a:ext cx="56" cy="52"/>
                  </a:xfrm>
                  <a:prstGeom prst="line">
                    <a:avLst/>
                  </a:prstGeom>
                  <a:noFill/>
                  <a:ln w="9525">
                    <a:solidFill>
                      <a:schemeClr val="folHlink"/>
                    </a:solidFill>
                    <a:round/>
                    <a:headEnd/>
                    <a:tailEnd/>
                  </a:ln>
                </p:spPr>
                <p:txBody>
                  <a:bodyPr/>
                  <a:lstStyle/>
                  <a:p>
                    <a:endParaRPr lang="en-US"/>
                  </a:p>
                </p:txBody>
              </p:sp>
              <p:sp>
                <p:nvSpPr>
                  <p:cNvPr id="428239" name="Rectangle 207"/>
                  <p:cNvSpPr>
                    <a:spLocks noChangeArrowheads="1"/>
                  </p:cNvSpPr>
                  <p:nvPr/>
                </p:nvSpPr>
                <p:spPr bwMode="auto">
                  <a:xfrm>
                    <a:off x="3039" y="2321"/>
                    <a:ext cx="348" cy="134"/>
                  </a:xfrm>
                  <a:prstGeom prst="rect">
                    <a:avLst/>
                  </a:prstGeom>
                  <a:noFill/>
                  <a:ln w="9525">
                    <a:noFill/>
                    <a:miter lim="800000"/>
                    <a:headEnd/>
                    <a:tailEnd/>
                  </a:ln>
                </p:spPr>
                <p:txBody>
                  <a:bodyPr wrap="none" lIns="0" tIns="0" rIns="0" bIns="0">
                    <a:spAutoFit/>
                  </a:bodyPr>
                  <a:lstStyle/>
                  <a:p>
                    <a:r>
                      <a:rPr lang="en-US" sz="1400"/>
                      <a:t>Cancel</a:t>
                    </a:r>
                    <a:endParaRPr lang="en-US" sz="2400"/>
                  </a:p>
                </p:txBody>
              </p:sp>
            </p:grpSp>
            <p:grpSp>
              <p:nvGrpSpPr>
                <p:cNvPr id="17" name="Group 208"/>
                <p:cNvGrpSpPr>
                  <a:grpSpLocks/>
                </p:cNvGrpSpPr>
                <p:nvPr/>
              </p:nvGrpSpPr>
              <p:grpSpPr bwMode="auto">
                <a:xfrm>
                  <a:off x="2475" y="2761"/>
                  <a:ext cx="1038" cy="218"/>
                  <a:chOff x="2475" y="2761"/>
                  <a:chExt cx="1038" cy="218"/>
                </a:xfrm>
              </p:grpSpPr>
              <p:sp>
                <p:nvSpPr>
                  <p:cNvPr id="428241" name="Line 209"/>
                  <p:cNvSpPr>
                    <a:spLocks noChangeShapeType="1"/>
                  </p:cNvSpPr>
                  <p:nvPr/>
                </p:nvSpPr>
                <p:spPr bwMode="auto">
                  <a:xfrm flipH="1" flipV="1">
                    <a:off x="2475" y="2784"/>
                    <a:ext cx="1038" cy="77"/>
                  </a:xfrm>
                  <a:prstGeom prst="line">
                    <a:avLst/>
                  </a:prstGeom>
                  <a:noFill/>
                  <a:ln w="0">
                    <a:solidFill>
                      <a:schemeClr val="folHlink"/>
                    </a:solidFill>
                    <a:round/>
                    <a:headEnd/>
                    <a:tailEnd/>
                  </a:ln>
                </p:spPr>
                <p:txBody>
                  <a:bodyPr/>
                  <a:lstStyle/>
                  <a:p>
                    <a:endParaRPr lang="en-US"/>
                  </a:p>
                </p:txBody>
              </p:sp>
              <p:sp>
                <p:nvSpPr>
                  <p:cNvPr id="428242" name="Line 210"/>
                  <p:cNvSpPr>
                    <a:spLocks noChangeShapeType="1"/>
                  </p:cNvSpPr>
                  <p:nvPr/>
                </p:nvSpPr>
                <p:spPr bwMode="auto">
                  <a:xfrm flipV="1">
                    <a:off x="2475" y="2761"/>
                    <a:ext cx="71" cy="23"/>
                  </a:xfrm>
                  <a:prstGeom prst="line">
                    <a:avLst/>
                  </a:prstGeom>
                  <a:noFill/>
                  <a:ln w="9525">
                    <a:solidFill>
                      <a:schemeClr val="folHlink"/>
                    </a:solidFill>
                    <a:round/>
                    <a:headEnd/>
                    <a:tailEnd/>
                  </a:ln>
                </p:spPr>
                <p:txBody>
                  <a:bodyPr/>
                  <a:lstStyle/>
                  <a:p>
                    <a:endParaRPr lang="en-US"/>
                  </a:p>
                </p:txBody>
              </p:sp>
              <p:sp>
                <p:nvSpPr>
                  <p:cNvPr id="428243" name="Line 211"/>
                  <p:cNvSpPr>
                    <a:spLocks noChangeShapeType="1"/>
                  </p:cNvSpPr>
                  <p:nvPr/>
                </p:nvSpPr>
                <p:spPr bwMode="auto">
                  <a:xfrm>
                    <a:off x="2475" y="2784"/>
                    <a:ext cx="67" cy="34"/>
                  </a:xfrm>
                  <a:prstGeom prst="line">
                    <a:avLst/>
                  </a:prstGeom>
                  <a:noFill/>
                  <a:ln w="9525">
                    <a:solidFill>
                      <a:schemeClr val="folHlink"/>
                    </a:solidFill>
                    <a:round/>
                    <a:headEnd/>
                    <a:tailEnd/>
                  </a:ln>
                </p:spPr>
                <p:txBody>
                  <a:bodyPr/>
                  <a:lstStyle/>
                  <a:p>
                    <a:endParaRPr lang="en-US"/>
                  </a:p>
                </p:txBody>
              </p:sp>
              <p:sp>
                <p:nvSpPr>
                  <p:cNvPr id="428244" name="Rectangle 212"/>
                  <p:cNvSpPr>
                    <a:spLocks noChangeArrowheads="1"/>
                  </p:cNvSpPr>
                  <p:nvPr/>
                </p:nvSpPr>
                <p:spPr bwMode="auto">
                  <a:xfrm>
                    <a:off x="2824" y="2845"/>
                    <a:ext cx="348" cy="134"/>
                  </a:xfrm>
                  <a:prstGeom prst="rect">
                    <a:avLst/>
                  </a:prstGeom>
                  <a:noFill/>
                  <a:ln w="9525">
                    <a:noFill/>
                    <a:miter lim="800000"/>
                    <a:headEnd/>
                    <a:tailEnd/>
                  </a:ln>
                </p:spPr>
                <p:txBody>
                  <a:bodyPr wrap="none" lIns="0" tIns="0" rIns="0" bIns="0">
                    <a:spAutoFit/>
                  </a:bodyPr>
                  <a:lstStyle/>
                  <a:p>
                    <a:r>
                      <a:rPr lang="en-US" sz="1400"/>
                      <a:t>Cancel</a:t>
                    </a:r>
                    <a:endParaRPr lang="en-US" sz="2400"/>
                  </a:p>
                </p:txBody>
              </p:sp>
            </p:grpSp>
          </p:grpSp>
          <p:grpSp>
            <p:nvGrpSpPr>
              <p:cNvPr id="18" name="Group 213"/>
              <p:cNvGrpSpPr>
                <a:grpSpLocks/>
              </p:cNvGrpSpPr>
              <p:nvPr/>
            </p:nvGrpSpPr>
            <p:grpSpPr bwMode="auto">
              <a:xfrm>
                <a:off x="1062" y="1179"/>
                <a:ext cx="280" cy="505"/>
                <a:chOff x="1062" y="1179"/>
                <a:chExt cx="280" cy="505"/>
              </a:xfrm>
            </p:grpSpPr>
            <p:sp>
              <p:nvSpPr>
                <p:cNvPr id="428246" name="Oval 214"/>
                <p:cNvSpPr>
                  <a:spLocks noChangeArrowheads="1"/>
                </p:cNvSpPr>
                <p:nvPr/>
              </p:nvSpPr>
              <p:spPr bwMode="invGray">
                <a:xfrm>
                  <a:off x="1062" y="1179"/>
                  <a:ext cx="115" cy="115"/>
                </a:xfrm>
                <a:prstGeom prst="ellipse">
                  <a:avLst/>
                </a:prstGeom>
                <a:solidFill>
                  <a:schemeClr val="tx1"/>
                </a:solidFill>
                <a:ln w="0">
                  <a:solidFill>
                    <a:schemeClr val="folHlink"/>
                  </a:solidFill>
                  <a:round/>
                  <a:headEnd/>
                  <a:tailEnd/>
                </a:ln>
              </p:spPr>
              <p:txBody>
                <a:bodyPr/>
                <a:lstStyle/>
                <a:p>
                  <a:endParaRPr lang="en-US"/>
                </a:p>
              </p:txBody>
            </p:sp>
            <p:sp>
              <p:nvSpPr>
                <p:cNvPr id="428247" name="Line 215"/>
                <p:cNvSpPr>
                  <a:spLocks noChangeShapeType="1"/>
                </p:cNvSpPr>
                <p:nvPr/>
              </p:nvSpPr>
              <p:spPr bwMode="auto">
                <a:xfrm>
                  <a:off x="1148" y="1294"/>
                  <a:ext cx="194" cy="390"/>
                </a:xfrm>
                <a:prstGeom prst="line">
                  <a:avLst/>
                </a:prstGeom>
                <a:noFill/>
                <a:ln w="0">
                  <a:solidFill>
                    <a:schemeClr val="folHlink"/>
                  </a:solidFill>
                  <a:round/>
                  <a:headEnd/>
                  <a:tailEnd/>
                </a:ln>
              </p:spPr>
              <p:txBody>
                <a:bodyPr/>
                <a:lstStyle/>
                <a:p>
                  <a:endParaRPr lang="en-US"/>
                </a:p>
              </p:txBody>
            </p:sp>
            <p:sp>
              <p:nvSpPr>
                <p:cNvPr id="428248" name="Line 216"/>
                <p:cNvSpPr>
                  <a:spLocks noChangeShapeType="1"/>
                </p:cNvSpPr>
                <p:nvPr/>
              </p:nvSpPr>
              <p:spPr bwMode="auto">
                <a:xfrm flipH="1" flipV="1">
                  <a:off x="1336" y="1609"/>
                  <a:ext cx="6" cy="75"/>
                </a:xfrm>
                <a:prstGeom prst="line">
                  <a:avLst/>
                </a:prstGeom>
                <a:noFill/>
                <a:ln w="9525">
                  <a:solidFill>
                    <a:schemeClr val="folHlink"/>
                  </a:solidFill>
                  <a:round/>
                  <a:headEnd/>
                  <a:tailEnd/>
                </a:ln>
              </p:spPr>
              <p:txBody>
                <a:bodyPr/>
                <a:lstStyle/>
                <a:p>
                  <a:endParaRPr lang="en-US"/>
                </a:p>
              </p:txBody>
            </p:sp>
            <p:sp>
              <p:nvSpPr>
                <p:cNvPr id="428249" name="Line 217"/>
                <p:cNvSpPr>
                  <a:spLocks noChangeShapeType="1"/>
                </p:cNvSpPr>
                <p:nvPr/>
              </p:nvSpPr>
              <p:spPr bwMode="auto">
                <a:xfrm flipH="1" flipV="1">
                  <a:off x="1286" y="1636"/>
                  <a:ext cx="56" cy="48"/>
                </a:xfrm>
                <a:prstGeom prst="line">
                  <a:avLst/>
                </a:prstGeom>
                <a:noFill/>
                <a:ln w="9525">
                  <a:solidFill>
                    <a:schemeClr val="folHlink"/>
                  </a:solidFill>
                  <a:round/>
                  <a:headEnd/>
                  <a:tailEnd/>
                </a:ln>
              </p:spPr>
              <p:txBody>
                <a:bodyPr/>
                <a:lstStyle/>
                <a:p>
                  <a:endParaRPr lang="en-US"/>
                </a:p>
              </p:txBody>
            </p:sp>
          </p:grpSp>
          <p:grpSp>
            <p:nvGrpSpPr>
              <p:cNvPr id="19" name="Group 218"/>
              <p:cNvGrpSpPr>
                <a:grpSpLocks/>
              </p:cNvGrpSpPr>
              <p:nvPr/>
            </p:nvGrpSpPr>
            <p:grpSpPr bwMode="auto">
              <a:xfrm>
                <a:off x="1945" y="3068"/>
                <a:ext cx="2016" cy="515"/>
                <a:chOff x="1945" y="3068"/>
                <a:chExt cx="2016" cy="515"/>
              </a:xfrm>
            </p:grpSpPr>
            <p:sp>
              <p:nvSpPr>
                <p:cNvPr id="428251" name="Line 219"/>
                <p:cNvSpPr>
                  <a:spLocks noChangeShapeType="1"/>
                </p:cNvSpPr>
                <p:nvPr/>
              </p:nvSpPr>
              <p:spPr bwMode="auto">
                <a:xfrm>
                  <a:off x="1945" y="3068"/>
                  <a:ext cx="104" cy="361"/>
                </a:xfrm>
                <a:prstGeom prst="line">
                  <a:avLst/>
                </a:prstGeom>
                <a:noFill/>
                <a:ln w="0">
                  <a:solidFill>
                    <a:schemeClr val="folHlink"/>
                  </a:solidFill>
                  <a:round/>
                  <a:headEnd/>
                  <a:tailEnd/>
                </a:ln>
              </p:spPr>
              <p:txBody>
                <a:bodyPr/>
                <a:lstStyle/>
                <a:p>
                  <a:endParaRPr lang="en-US"/>
                </a:p>
              </p:txBody>
            </p:sp>
            <p:sp>
              <p:nvSpPr>
                <p:cNvPr id="428252" name="Line 220"/>
                <p:cNvSpPr>
                  <a:spLocks noChangeShapeType="1"/>
                </p:cNvSpPr>
                <p:nvPr/>
              </p:nvSpPr>
              <p:spPr bwMode="auto">
                <a:xfrm flipV="1">
                  <a:off x="2049" y="3354"/>
                  <a:ext cx="7" cy="75"/>
                </a:xfrm>
                <a:prstGeom prst="line">
                  <a:avLst/>
                </a:prstGeom>
                <a:noFill/>
                <a:ln w="9525">
                  <a:solidFill>
                    <a:schemeClr val="folHlink"/>
                  </a:solidFill>
                  <a:round/>
                  <a:headEnd/>
                  <a:tailEnd/>
                </a:ln>
              </p:spPr>
              <p:txBody>
                <a:bodyPr/>
                <a:lstStyle/>
                <a:p>
                  <a:endParaRPr lang="en-US"/>
                </a:p>
              </p:txBody>
            </p:sp>
            <p:sp>
              <p:nvSpPr>
                <p:cNvPr id="428253" name="Line 221"/>
                <p:cNvSpPr>
                  <a:spLocks noChangeShapeType="1"/>
                </p:cNvSpPr>
                <p:nvPr/>
              </p:nvSpPr>
              <p:spPr bwMode="auto">
                <a:xfrm flipH="1" flipV="1">
                  <a:off x="2002" y="3370"/>
                  <a:ext cx="47" cy="59"/>
                </a:xfrm>
                <a:prstGeom prst="line">
                  <a:avLst/>
                </a:prstGeom>
                <a:noFill/>
                <a:ln w="9525">
                  <a:solidFill>
                    <a:schemeClr val="folHlink"/>
                  </a:solidFill>
                  <a:round/>
                  <a:headEnd/>
                  <a:tailEnd/>
                </a:ln>
              </p:spPr>
              <p:txBody>
                <a:bodyPr/>
                <a:lstStyle/>
                <a:p>
                  <a:endParaRPr lang="en-US"/>
                </a:p>
              </p:txBody>
            </p:sp>
            <p:sp>
              <p:nvSpPr>
                <p:cNvPr id="428254" name="Line 222"/>
                <p:cNvSpPr>
                  <a:spLocks noChangeShapeType="1"/>
                </p:cNvSpPr>
                <p:nvPr/>
              </p:nvSpPr>
              <p:spPr bwMode="auto">
                <a:xfrm flipH="1">
                  <a:off x="3922" y="3174"/>
                  <a:ext cx="39" cy="409"/>
                </a:xfrm>
                <a:prstGeom prst="line">
                  <a:avLst/>
                </a:prstGeom>
                <a:noFill/>
                <a:ln w="0">
                  <a:solidFill>
                    <a:schemeClr val="folHlink"/>
                  </a:solidFill>
                  <a:round/>
                  <a:headEnd/>
                  <a:tailEnd/>
                </a:ln>
              </p:spPr>
              <p:txBody>
                <a:bodyPr/>
                <a:lstStyle/>
                <a:p>
                  <a:endParaRPr lang="en-US"/>
                </a:p>
              </p:txBody>
            </p:sp>
            <p:sp>
              <p:nvSpPr>
                <p:cNvPr id="428255" name="Line 223"/>
                <p:cNvSpPr>
                  <a:spLocks noChangeShapeType="1"/>
                </p:cNvSpPr>
                <p:nvPr/>
              </p:nvSpPr>
              <p:spPr bwMode="auto">
                <a:xfrm flipV="1">
                  <a:off x="3922" y="3516"/>
                  <a:ext cx="35" cy="67"/>
                </a:xfrm>
                <a:prstGeom prst="line">
                  <a:avLst/>
                </a:prstGeom>
                <a:noFill/>
                <a:ln w="9525">
                  <a:solidFill>
                    <a:schemeClr val="folHlink"/>
                  </a:solidFill>
                  <a:round/>
                  <a:headEnd/>
                  <a:tailEnd/>
                </a:ln>
              </p:spPr>
              <p:txBody>
                <a:bodyPr/>
                <a:lstStyle/>
                <a:p>
                  <a:endParaRPr lang="en-US"/>
                </a:p>
              </p:txBody>
            </p:sp>
            <p:sp>
              <p:nvSpPr>
                <p:cNvPr id="428256" name="Line 224"/>
                <p:cNvSpPr>
                  <a:spLocks noChangeShapeType="1"/>
                </p:cNvSpPr>
                <p:nvPr/>
              </p:nvSpPr>
              <p:spPr bwMode="auto">
                <a:xfrm flipH="1" flipV="1">
                  <a:off x="3899" y="3512"/>
                  <a:ext cx="23" cy="71"/>
                </a:xfrm>
                <a:prstGeom prst="line">
                  <a:avLst/>
                </a:prstGeom>
                <a:noFill/>
                <a:ln w="9525">
                  <a:solidFill>
                    <a:schemeClr val="folHlink"/>
                  </a:solidFill>
                  <a:round/>
                  <a:headEnd/>
                  <a:tailEnd/>
                </a:ln>
              </p:spPr>
              <p:txBody>
                <a:bodyPr/>
                <a:lstStyle/>
                <a:p>
                  <a:endParaRPr lang="en-US"/>
                </a:p>
              </p:txBody>
            </p:sp>
          </p:grpSp>
        </p:gr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t>From Use Case View to Logical View</a:t>
            </a:r>
          </a:p>
        </p:txBody>
      </p:sp>
      <p:sp>
        <p:nvSpPr>
          <p:cNvPr id="430083" name="Rectangle 3"/>
          <p:cNvSpPr>
            <a:spLocks noGrp="1" noChangeArrowheads="1"/>
          </p:cNvSpPr>
          <p:nvPr>
            <p:ph type="body" idx="1"/>
          </p:nvPr>
        </p:nvSpPr>
        <p:spPr>
          <a:xfrm>
            <a:off x="1295400" y="2057400"/>
            <a:ext cx="6934200" cy="4191000"/>
          </a:xfrm>
        </p:spPr>
        <p:txBody>
          <a:bodyPr/>
          <a:lstStyle/>
          <a:p>
            <a:r>
              <a:rPr lang="en-US" dirty="0"/>
              <a:t>Find Classes from Use Case Flow of Events</a:t>
            </a:r>
          </a:p>
          <a:p>
            <a:r>
              <a:rPr lang="en-US" dirty="0"/>
              <a:t>Allocate the use case responsibilities amongst the identified classes</a:t>
            </a:r>
          </a:p>
          <a:p>
            <a:r>
              <a:rPr lang="en-US" dirty="0"/>
              <a:t>Develop the use case realizations (e.g., “visually model” the use case)</a:t>
            </a:r>
          </a:p>
          <a:p>
            <a:r>
              <a:rPr lang="en-US" dirty="0"/>
              <a:t>Identify the attributes and relationships needed to support the use cases</a:t>
            </a:r>
          </a:p>
          <a:p>
            <a:r>
              <a:rPr lang="en-US" dirty="0"/>
              <a:t>“Package” the identified classes, refining package relationships, as necessary</a:t>
            </a:r>
          </a:p>
        </p:txBody>
      </p:sp>
      <p:grpSp>
        <p:nvGrpSpPr>
          <p:cNvPr id="2" name="Group 4"/>
          <p:cNvGrpSpPr>
            <a:grpSpLocks/>
          </p:cNvGrpSpPr>
          <p:nvPr/>
        </p:nvGrpSpPr>
        <p:grpSpPr bwMode="auto">
          <a:xfrm>
            <a:off x="8077200" y="838200"/>
            <a:ext cx="901700" cy="596900"/>
            <a:chOff x="5088" y="528"/>
            <a:chExt cx="568" cy="376"/>
          </a:xfrm>
        </p:grpSpPr>
        <p:sp>
          <p:nvSpPr>
            <p:cNvPr id="430085" name="Rectangle 5"/>
            <p:cNvSpPr>
              <a:spLocks noChangeArrowheads="1"/>
            </p:cNvSpPr>
            <p:nvPr/>
          </p:nvSpPr>
          <p:spPr bwMode="auto">
            <a:xfrm>
              <a:off x="5088" y="528"/>
              <a:ext cx="261" cy="144"/>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30086" name="Rectangle 6"/>
            <p:cNvSpPr>
              <a:spLocks noChangeArrowheads="1"/>
            </p:cNvSpPr>
            <p:nvPr/>
          </p:nvSpPr>
          <p:spPr bwMode="auto">
            <a:xfrm>
              <a:off x="5122" y="551"/>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30087" name="Rectangle 7"/>
            <p:cNvSpPr>
              <a:spLocks noChangeArrowheads="1"/>
            </p:cNvSpPr>
            <p:nvPr/>
          </p:nvSpPr>
          <p:spPr bwMode="auto">
            <a:xfrm>
              <a:off x="5395" y="528"/>
              <a:ext cx="261" cy="139"/>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0088" name="Rectangle 8"/>
            <p:cNvSpPr>
              <a:spLocks noChangeArrowheads="1"/>
            </p:cNvSpPr>
            <p:nvPr/>
          </p:nvSpPr>
          <p:spPr bwMode="auto">
            <a:xfrm>
              <a:off x="5548" y="546"/>
              <a:ext cx="75" cy="134"/>
            </a:xfrm>
            <a:prstGeom prst="rect">
              <a:avLst/>
            </a:prstGeom>
            <a:noFill/>
            <a:ln w="9525">
              <a:noFill/>
              <a:miter lim="800000"/>
              <a:headEnd/>
              <a:tailEnd/>
            </a:ln>
            <a:effectLst/>
          </p:spPr>
          <p:txBody>
            <a:bodyPr wrap="none" lIns="0" tIns="0" rIns="0" bIns="0">
              <a:spAutoFit/>
            </a:bodyPr>
            <a:lstStyle/>
            <a:p>
              <a:pPr defTabSz="585788"/>
              <a:r>
                <a:rPr lang="en-US" sz="1400" b="1"/>
                <a:t>P</a:t>
              </a:r>
            </a:p>
          </p:txBody>
        </p:sp>
        <p:sp>
          <p:nvSpPr>
            <p:cNvPr id="430089" name="Rectangle 9"/>
            <p:cNvSpPr>
              <a:spLocks noChangeArrowheads="1"/>
            </p:cNvSpPr>
            <p:nvPr/>
          </p:nvSpPr>
          <p:spPr bwMode="auto">
            <a:xfrm>
              <a:off x="5088" y="750"/>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0090" name="Rectangle 10"/>
            <p:cNvSpPr>
              <a:spLocks noChangeArrowheads="1"/>
            </p:cNvSpPr>
            <p:nvPr/>
          </p:nvSpPr>
          <p:spPr bwMode="auto">
            <a:xfrm>
              <a:off x="5141" y="716"/>
              <a:ext cx="3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I</a:t>
              </a:r>
            </a:p>
          </p:txBody>
        </p:sp>
        <p:sp>
          <p:nvSpPr>
            <p:cNvPr id="430091" name="Rectangle 11"/>
            <p:cNvSpPr>
              <a:spLocks noChangeArrowheads="1"/>
            </p:cNvSpPr>
            <p:nvPr/>
          </p:nvSpPr>
          <p:spPr bwMode="auto">
            <a:xfrm>
              <a:off x="5395" y="750"/>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0092" name="Rectangle 12"/>
            <p:cNvSpPr>
              <a:spLocks noChangeArrowheads="1"/>
            </p:cNvSpPr>
            <p:nvPr/>
          </p:nvSpPr>
          <p:spPr bwMode="auto">
            <a:xfrm>
              <a:off x="5545" y="716"/>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3" name="Group 13"/>
            <p:cNvGrpSpPr>
              <a:grpSpLocks/>
            </p:cNvGrpSpPr>
            <p:nvPr/>
          </p:nvGrpSpPr>
          <p:grpSpPr bwMode="auto">
            <a:xfrm>
              <a:off x="5203" y="625"/>
              <a:ext cx="338" cy="174"/>
              <a:chOff x="4858" y="680"/>
              <a:chExt cx="338" cy="174"/>
            </a:xfrm>
          </p:grpSpPr>
          <p:sp>
            <p:nvSpPr>
              <p:cNvPr id="430094" name="Oval 14"/>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30095" name="Rectangle 15"/>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077200" y="914400"/>
            <a:ext cx="901700" cy="596900"/>
            <a:chOff x="5088" y="576"/>
            <a:chExt cx="568" cy="376"/>
          </a:xfrm>
        </p:grpSpPr>
        <p:sp>
          <p:nvSpPr>
            <p:cNvPr id="432131" name="Rectangle 3"/>
            <p:cNvSpPr>
              <a:spLocks noChangeArrowheads="1"/>
            </p:cNvSpPr>
            <p:nvPr/>
          </p:nvSpPr>
          <p:spPr bwMode="auto">
            <a:xfrm>
              <a:off x="5088" y="576"/>
              <a:ext cx="261" cy="14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2132" name="Rectangle 4"/>
            <p:cNvSpPr>
              <a:spLocks noChangeArrowheads="1"/>
            </p:cNvSpPr>
            <p:nvPr/>
          </p:nvSpPr>
          <p:spPr bwMode="auto">
            <a:xfrm>
              <a:off x="5122" y="599"/>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32133" name="Rectangle 5"/>
            <p:cNvSpPr>
              <a:spLocks noChangeArrowheads="1"/>
            </p:cNvSpPr>
            <p:nvPr/>
          </p:nvSpPr>
          <p:spPr bwMode="auto">
            <a:xfrm>
              <a:off x="5395" y="576"/>
              <a:ext cx="261" cy="139"/>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32134" name="Rectangle 6"/>
            <p:cNvSpPr>
              <a:spLocks noChangeArrowheads="1"/>
            </p:cNvSpPr>
            <p:nvPr/>
          </p:nvSpPr>
          <p:spPr bwMode="auto">
            <a:xfrm>
              <a:off x="5548" y="594"/>
              <a:ext cx="75" cy="134"/>
            </a:xfrm>
            <a:prstGeom prst="rect">
              <a:avLst/>
            </a:prstGeom>
            <a:noFill/>
            <a:ln w="9525">
              <a:noFill/>
              <a:miter lim="800000"/>
              <a:headEnd/>
              <a:tailEnd/>
            </a:ln>
            <a:effectLst/>
          </p:spPr>
          <p:txBody>
            <a:bodyPr wrap="none" lIns="0" tIns="0" rIns="0" bIns="0">
              <a:spAutoFit/>
            </a:bodyPr>
            <a:lstStyle/>
            <a:p>
              <a:pPr defTabSz="585788"/>
              <a:r>
                <a:rPr lang="en-US" sz="1400" b="1"/>
                <a:t>P</a:t>
              </a:r>
            </a:p>
          </p:txBody>
        </p:sp>
        <p:sp>
          <p:nvSpPr>
            <p:cNvPr id="432135" name="Rectangle 7"/>
            <p:cNvSpPr>
              <a:spLocks noChangeArrowheads="1"/>
            </p:cNvSpPr>
            <p:nvPr/>
          </p:nvSpPr>
          <p:spPr bwMode="auto">
            <a:xfrm>
              <a:off x="5088"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2136" name="Rectangle 8"/>
            <p:cNvSpPr>
              <a:spLocks noChangeArrowheads="1"/>
            </p:cNvSpPr>
            <p:nvPr/>
          </p:nvSpPr>
          <p:spPr bwMode="auto">
            <a:xfrm>
              <a:off x="5141" y="764"/>
              <a:ext cx="3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I</a:t>
              </a:r>
            </a:p>
          </p:txBody>
        </p:sp>
        <p:sp>
          <p:nvSpPr>
            <p:cNvPr id="432137" name="Rectangle 9"/>
            <p:cNvSpPr>
              <a:spLocks noChangeArrowheads="1"/>
            </p:cNvSpPr>
            <p:nvPr/>
          </p:nvSpPr>
          <p:spPr bwMode="auto">
            <a:xfrm>
              <a:off x="5395"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2138" name="Rectangle 10"/>
            <p:cNvSpPr>
              <a:spLocks noChangeArrowheads="1"/>
            </p:cNvSpPr>
            <p:nvPr/>
          </p:nvSpPr>
          <p:spPr bwMode="auto">
            <a:xfrm>
              <a:off x="5545" y="764"/>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3" name="Group 11"/>
            <p:cNvGrpSpPr>
              <a:grpSpLocks/>
            </p:cNvGrpSpPr>
            <p:nvPr/>
          </p:nvGrpSpPr>
          <p:grpSpPr bwMode="auto">
            <a:xfrm>
              <a:off x="5203" y="673"/>
              <a:ext cx="338" cy="174"/>
              <a:chOff x="4858" y="680"/>
              <a:chExt cx="338" cy="174"/>
            </a:xfrm>
          </p:grpSpPr>
          <p:sp>
            <p:nvSpPr>
              <p:cNvPr id="432140" name="Oval 12"/>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32141" name="Rectangle 13"/>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
        <p:nvSpPr>
          <p:cNvPr id="432143" name="Rectangle 15"/>
          <p:cNvSpPr>
            <a:spLocks noChangeArrowheads="1"/>
          </p:cNvSpPr>
          <p:nvPr/>
        </p:nvSpPr>
        <p:spPr bwMode="auto">
          <a:xfrm>
            <a:off x="3810000" y="3810000"/>
            <a:ext cx="3686840" cy="2113064"/>
          </a:xfrm>
          <a:prstGeom prst="rect">
            <a:avLst/>
          </a:prstGeom>
          <a:solidFill>
            <a:schemeClr val="accent1"/>
          </a:solidFill>
          <a:ln w="12700">
            <a:solidFill>
              <a:srgbClr val="5F5F5F"/>
            </a:solidFill>
            <a:miter lim="800000"/>
            <a:headEnd/>
            <a:tailEnd/>
          </a:ln>
          <a:effectLst/>
        </p:spPr>
        <p:txBody>
          <a:bodyPr wrap="none" anchor="ctr"/>
          <a:lstStyle/>
          <a:p>
            <a:endParaRPr lang="en-US"/>
          </a:p>
        </p:txBody>
      </p:sp>
      <p:sp>
        <p:nvSpPr>
          <p:cNvPr id="432144" name="Rectangle 16"/>
          <p:cNvSpPr>
            <a:spLocks noChangeArrowheads="1"/>
          </p:cNvSpPr>
          <p:nvPr/>
        </p:nvSpPr>
        <p:spPr bwMode="auto">
          <a:xfrm>
            <a:off x="1905000" y="5474727"/>
            <a:ext cx="1819899" cy="448337"/>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2145" name="Rectangle 17"/>
          <p:cNvSpPr>
            <a:spLocks noChangeArrowheads="1"/>
          </p:cNvSpPr>
          <p:nvPr/>
        </p:nvSpPr>
        <p:spPr bwMode="auto">
          <a:xfrm>
            <a:off x="1905000" y="5953688"/>
            <a:ext cx="1819899" cy="447112"/>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2146" name="Rectangle 18"/>
          <p:cNvSpPr>
            <a:spLocks noChangeArrowheads="1"/>
          </p:cNvSpPr>
          <p:nvPr/>
        </p:nvSpPr>
        <p:spPr bwMode="auto">
          <a:xfrm>
            <a:off x="3780760" y="5953688"/>
            <a:ext cx="1816959" cy="447112"/>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32147" name="Oval 19"/>
          <p:cNvSpPr>
            <a:spLocks noChangeArrowheads="1"/>
          </p:cNvSpPr>
          <p:nvPr/>
        </p:nvSpPr>
        <p:spPr bwMode="auto">
          <a:xfrm>
            <a:off x="3250079" y="5796892"/>
            <a:ext cx="1023142" cy="257243"/>
          </a:xfrm>
          <a:prstGeom prst="ellipse">
            <a:avLst/>
          </a:prstGeom>
          <a:solidFill>
            <a:srgbClr val="FFFF99"/>
          </a:solidFill>
          <a:ln w="12700">
            <a:solidFill>
              <a:srgbClr val="5F5F5F"/>
            </a:solidFill>
            <a:round/>
            <a:headEnd/>
            <a:tailEnd/>
          </a:ln>
          <a:effectLst/>
        </p:spPr>
        <p:txBody>
          <a:bodyPr wrap="none" anchor="ctr"/>
          <a:lstStyle/>
          <a:p>
            <a:endParaRPr lang="en-US"/>
          </a:p>
        </p:txBody>
      </p:sp>
      <p:sp>
        <p:nvSpPr>
          <p:cNvPr id="432148" name="Line 20"/>
          <p:cNvSpPr>
            <a:spLocks noChangeShapeType="1"/>
          </p:cNvSpPr>
          <p:nvPr/>
        </p:nvSpPr>
        <p:spPr bwMode="auto">
          <a:xfrm flipV="1">
            <a:off x="4721581" y="4277936"/>
            <a:ext cx="1128984" cy="58798"/>
          </a:xfrm>
          <a:prstGeom prst="line">
            <a:avLst/>
          </a:prstGeom>
          <a:noFill/>
          <a:ln w="38100">
            <a:solidFill>
              <a:schemeClr val="tx1"/>
            </a:solidFill>
            <a:round/>
            <a:headEnd type="arrow" w="med" len="med"/>
            <a:tailEnd type="arrow" w="med" len="med"/>
          </a:ln>
          <a:effectLst/>
        </p:spPr>
        <p:txBody>
          <a:bodyPr wrap="none" anchor="ctr"/>
          <a:lstStyle/>
          <a:p>
            <a:endParaRPr lang="en-US"/>
          </a:p>
        </p:txBody>
      </p:sp>
      <p:sp>
        <p:nvSpPr>
          <p:cNvPr id="432149" name="Line 21"/>
          <p:cNvSpPr>
            <a:spLocks noChangeShapeType="1"/>
          </p:cNvSpPr>
          <p:nvPr/>
        </p:nvSpPr>
        <p:spPr bwMode="auto">
          <a:xfrm flipV="1">
            <a:off x="4792142" y="4454331"/>
            <a:ext cx="987861" cy="411588"/>
          </a:xfrm>
          <a:prstGeom prst="line">
            <a:avLst/>
          </a:prstGeom>
          <a:noFill/>
          <a:ln w="38100">
            <a:solidFill>
              <a:schemeClr val="tx1"/>
            </a:solidFill>
            <a:round/>
            <a:headEnd type="arrow" w="med" len="med"/>
            <a:tailEnd type="arrow" w="med" len="med"/>
          </a:ln>
          <a:effectLst/>
        </p:spPr>
        <p:txBody>
          <a:bodyPr wrap="none" anchor="ctr"/>
          <a:lstStyle/>
          <a:p>
            <a:endParaRPr lang="en-US"/>
          </a:p>
        </p:txBody>
      </p:sp>
      <p:sp>
        <p:nvSpPr>
          <p:cNvPr id="432150" name="Line 22"/>
          <p:cNvSpPr>
            <a:spLocks noChangeShapeType="1"/>
          </p:cNvSpPr>
          <p:nvPr/>
        </p:nvSpPr>
        <p:spPr bwMode="auto">
          <a:xfrm flipV="1">
            <a:off x="5991688" y="4513130"/>
            <a:ext cx="70562" cy="352790"/>
          </a:xfrm>
          <a:prstGeom prst="line">
            <a:avLst/>
          </a:prstGeom>
          <a:noFill/>
          <a:ln w="38100">
            <a:solidFill>
              <a:schemeClr val="tx1"/>
            </a:solidFill>
            <a:round/>
            <a:headEnd type="arrow" w="med" len="med"/>
            <a:tailEnd type="arrow" w="med" len="med"/>
          </a:ln>
          <a:effectLst/>
        </p:spPr>
        <p:txBody>
          <a:bodyPr wrap="none" anchor="ctr"/>
          <a:lstStyle/>
          <a:p>
            <a:endParaRPr lang="en-US"/>
          </a:p>
        </p:txBody>
      </p:sp>
      <p:sp>
        <p:nvSpPr>
          <p:cNvPr id="432151" name="AutoShape 23"/>
          <p:cNvSpPr>
            <a:spLocks noChangeArrowheads="1"/>
          </p:cNvSpPr>
          <p:nvPr/>
        </p:nvSpPr>
        <p:spPr bwMode="auto">
          <a:xfrm>
            <a:off x="5921127" y="4042743"/>
            <a:ext cx="423369" cy="411588"/>
          </a:xfrm>
          <a:prstGeom prst="flowChartInputOutput">
            <a:avLst/>
          </a:prstGeom>
          <a:noFill/>
          <a:ln w="38100">
            <a:solidFill>
              <a:schemeClr val="tx1"/>
            </a:solidFill>
            <a:miter lim="800000"/>
            <a:headEnd type="none" w="sm" len="sm"/>
            <a:tailEnd type="none" w="sm" len="sm"/>
          </a:ln>
          <a:effectLst/>
        </p:spPr>
        <p:txBody>
          <a:bodyPr wrap="none" anchor="ctr"/>
          <a:lstStyle/>
          <a:p>
            <a:endParaRPr lang="en-US"/>
          </a:p>
        </p:txBody>
      </p:sp>
      <p:sp>
        <p:nvSpPr>
          <p:cNvPr id="432152" name="AutoShape 24"/>
          <p:cNvSpPr>
            <a:spLocks noChangeArrowheads="1"/>
          </p:cNvSpPr>
          <p:nvPr/>
        </p:nvSpPr>
        <p:spPr bwMode="auto">
          <a:xfrm>
            <a:off x="4298212" y="4042743"/>
            <a:ext cx="423369" cy="411588"/>
          </a:xfrm>
          <a:prstGeom prst="flowChartInputOutput">
            <a:avLst/>
          </a:prstGeom>
          <a:noFill/>
          <a:ln w="38100">
            <a:solidFill>
              <a:schemeClr val="tx1"/>
            </a:solidFill>
            <a:miter lim="800000"/>
            <a:headEnd type="none" w="sm" len="sm"/>
            <a:tailEnd type="none" w="sm" len="sm"/>
          </a:ln>
          <a:effectLst/>
        </p:spPr>
        <p:txBody>
          <a:bodyPr wrap="none" anchor="ctr"/>
          <a:lstStyle/>
          <a:p>
            <a:endParaRPr lang="en-US"/>
          </a:p>
        </p:txBody>
      </p:sp>
      <p:sp>
        <p:nvSpPr>
          <p:cNvPr id="432153" name="AutoShape 25"/>
          <p:cNvSpPr>
            <a:spLocks noChangeArrowheads="1"/>
          </p:cNvSpPr>
          <p:nvPr/>
        </p:nvSpPr>
        <p:spPr bwMode="auto">
          <a:xfrm>
            <a:off x="4368773" y="4924718"/>
            <a:ext cx="423369" cy="411588"/>
          </a:xfrm>
          <a:prstGeom prst="flowChartInputOutput">
            <a:avLst/>
          </a:prstGeom>
          <a:noFill/>
          <a:ln w="38100">
            <a:solidFill>
              <a:schemeClr val="tx1"/>
            </a:solidFill>
            <a:miter lim="800000"/>
            <a:headEnd type="none" w="sm" len="sm"/>
            <a:tailEnd type="none" w="sm" len="sm"/>
          </a:ln>
          <a:effectLst/>
        </p:spPr>
        <p:txBody>
          <a:bodyPr wrap="none" anchor="ctr"/>
          <a:lstStyle/>
          <a:p>
            <a:endParaRPr lang="en-US"/>
          </a:p>
        </p:txBody>
      </p:sp>
      <p:sp>
        <p:nvSpPr>
          <p:cNvPr id="432154" name="AutoShape 26"/>
          <p:cNvSpPr>
            <a:spLocks noChangeArrowheads="1"/>
          </p:cNvSpPr>
          <p:nvPr/>
        </p:nvSpPr>
        <p:spPr bwMode="auto">
          <a:xfrm>
            <a:off x="5709442" y="4924718"/>
            <a:ext cx="423369" cy="411588"/>
          </a:xfrm>
          <a:prstGeom prst="flowChartInputOutput">
            <a:avLst/>
          </a:prstGeom>
          <a:noFill/>
          <a:ln w="38100">
            <a:solidFill>
              <a:schemeClr val="tx1"/>
            </a:solidFill>
            <a:miter lim="800000"/>
            <a:headEnd type="none" w="sm" len="sm"/>
            <a:tailEnd type="none" w="sm" len="sm"/>
          </a:ln>
          <a:effectLst/>
        </p:spPr>
        <p:txBody>
          <a:bodyPr wrap="none" anchor="ctr"/>
          <a:lstStyle/>
          <a:p>
            <a:endParaRPr lang="en-US"/>
          </a:p>
        </p:txBody>
      </p:sp>
      <p:sp>
        <p:nvSpPr>
          <p:cNvPr id="432155" name="Rectangle 27"/>
          <p:cNvSpPr>
            <a:spLocks noGrp="1" noChangeArrowheads="1"/>
          </p:cNvSpPr>
          <p:nvPr>
            <p:ph type="title"/>
          </p:nvPr>
        </p:nvSpPr>
        <p:spPr/>
        <p:txBody>
          <a:bodyPr/>
          <a:lstStyle/>
          <a:p>
            <a:r>
              <a:rPr lang="en-US"/>
              <a:t>Process View</a:t>
            </a:r>
          </a:p>
        </p:txBody>
      </p:sp>
      <p:sp>
        <p:nvSpPr>
          <p:cNvPr id="432156" name="Rectangle 28"/>
          <p:cNvSpPr>
            <a:spLocks noGrp="1" noChangeArrowheads="1"/>
          </p:cNvSpPr>
          <p:nvPr>
            <p:ph type="body" idx="1"/>
          </p:nvPr>
        </p:nvSpPr>
        <p:spPr>
          <a:xfrm>
            <a:off x="381000" y="1752600"/>
            <a:ext cx="8229600" cy="2909887"/>
          </a:xfrm>
        </p:spPr>
        <p:txBody>
          <a:bodyPr/>
          <a:lstStyle/>
          <a:p>
            <a:r>
              <a:rPr lang="en-US" altLang="ko-KR" dirty="0" smtClean="0">
                <a:ea typeface="굴림" charset="-127"/>
              </a:rPr>
              <a:t>System's </a:t>
            </a:r>
            <a:r>
              <a:rPr lang="en-US" altLang="ko-KR" dirty="0">
                <a:ea typeface="굴림" charset="-127"/>
              </a:rPr>
              <a:t>decomposition into executing tasks and processes</a:t>
            </a:r>
          </a:p>
          <a:p>
            <a:r>
              <a:rPr lang="en-US" altLang="ko-KR" dirty="0">
                <a:ea typeface="굴림" charset="-127"/>
              </a:rPr>
              <a:t>Concerns: availability, reliability, scalability, integrity, performance, system management, synchronization</a:t>
            </a:r>
          </a:p>
          <a:p>
            <a:r>
              <a:rPr lang="en-US" altLang="ko-KR" dirty="0">
                <a:ea typeface="굴림" charset="-127"/>
              </a:rPr>
              <a:t>Represented </a:t>
            </a:r>
            <a:r>
              <a:rPr lang="en-US" altLang="ko-KR" dirty="0" smtClean="0">
                <a:ea typeface="굴림" charset="-127"/>
              </a:rPr>
              <a:t>on </a:t>
            </a:r>
            <a:r>
              <a:rPr lang="en-US" altLang="ko-KR" dirty="0">
                <a:ea typeface="굴림" charset="-127"/>
              </a:rPr>
              <a:t>Component Diagrams and Class Diagrams</a:t>
            </a:r>
          </a:p>
        </p:txBody>
      </p:sp>
      <p:sp>
        <p:nvSpPr>
          <p:cNvPr id="432157" name="Rectangle 29"/>
          <p:cNvSpPr>
            <a:spLocks noChangeArrowheads="1"/>
          </p:cNvSpPr>
          <p:nvPr/>
        </p:nvSpPr>
        <p:spPr bwMode="auto">
          <a:xfrm>
            <a:off x="1371600" y="4191000"/>
            <a:ext cx="2246313" cy="1006475"/>
          </a:xfrm>
          <a:prstGeom prst="rect">
            <a:avLst/>
          </a:prstGeom>
          <a:noFill/>
          <a:ln w="12700">
            <a:noFill/>
            <a:miter lim="800000"/>
            <a:headEnd type="none" w="sm" len="sm"/>
            <a:tailEnd type="none" w="lg" len="lg"/>
          </a:ln>
          <a:effectLst/>
        </p:spPr>
        <p:txBody>
          <a:bodyPr wrap="none">
            <a:spAutoFit/>
          </a:bodyPr>
          <a:lstStyle/>
          <a:p>
            <a:pPr>
              <a:buFontTx/>
              <a:buChar char="•"/>
            </a:pPr>
            <a:r>
              <a:rPr lang="en-US" sz="2000"/>
              <a:t>Tasks</a:t>
            </a:r>
          </a:p>
          <a:p>
            <a:pPr>
              <a:buFontTx/>
              <a:buChar char="•"/>
            </a:pPr>
            <a:r>
              <a:rPr lang="en-US" sz="2000"/>
              <a:t>Processes</a:t>
            </a:r>
          </a:p>
          <a:p>
            <a:pPr>
              <a:buFontTx/>
              <a:buChar char="•"/>
            </a:pPr>
            <a:r>
              <a:rPr lang="en-US" sz="2000"/>
              <a:t>Process structure</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685800" y="1981200"/>
            <a:ext cx="2063750" cy="396875"/>
          </a:xfrm>
          <a:prstGeom prst="rect">
            <a:avLst/>
          </a:prstGeom>
          <a:noFill/>
          <a:ln w="9525">
            <a:noFill/>
            <a:miter lim="800000"/>
            <a:headEnd/>
            <a:tailEnd/>
          </a:ln>
          <a:effectLst/>
        </p:spPr>
        <p:txBody>
          <a:bodyPr lIns="92075" tIns="46038" rIns="92075" bIns="46038">
            <a:spAutoFit/>
          </a:bodyPr>
          <a:lstStyle/>
          <a:p>
            <a:r>
              <a:rPr lang="en-US" altLang="ko-KR" sz="2000" b="1" dirty="0">
                <a:solidFill>
                  <a:schemeClr val="tx2"/>
                </a:solidFill>
                <a:ea typeface="굴림" charset="-127"/>
              </a:rPr>
              <a:t> Component</a:t>
            </a:r>
            <a:endParaRPr lang="en-US" altLang="ko-KR" sz="1600" b="1" dirty="0">
              <a:solidFill>
                <a:schemeClr val="tx2"/>
              </a:solidFill>
              <a:ea typeface="굴림" charset="-127"/>
            </a:endParaRPr>
          </a:p>
        </p:txBody>
      </p:sp>
      <p:sp>
        <p:nvSpPr>
          <p:cNvPr id="434179" name="Rectangle 3"/>
          <p:cNvSpPr>
            <a:spLocks noChangeArrowheads="1"/>
          </p:cNvSpPr>
          <p:nvPr/>
        </p:nvSpPr>
        <p:spPr bwMode="auto">
          <a:xfrm>
            <a:off x="838200" y="2808288"/>
            <a:ext cx="1524000" cy="381000"/>
          </a:xfrm>
          <a:prstGeom prst="rect">
            <a:avLst/>
          </a:prstGeom>
          <a:noFill/>
          <a:ln w="57150">
            <a:solidFill>
              <a:schemeClr val="tx1"/>
            </a:solidFill>
            <a:miter lim="800000"/>
            <a:headEnd type="none" w="sm" len="sm"/>
            <a:tailEnd type="none" w="sm" len="sm"/>
          </a:ln>
          <a:effectLst/>
        </p:spPr>
        <p:txBody>
          <a:bodyPr wrap="none" anchor="ctr"/>
          <a:lstStyle/>
          <a:p>
            <a:endParaRPr lang="en-US"/>
          </a:p>
        </p:txBody>
      </p:sp>
      <p:sp>
        <p:nvSpPr>
          <p:cNvPr id="434180" name="Text Box 4"/>
          <p:cNvSpPr txBox="1">
            <a:spLocks noChangeArrowheads="1"/>
          </p:cNvSpPr>
          <p:nvPr/>
        </p:nvSpPr>
        <p:spPr bwMode="auto">
          <a:xfrm>
            <a:off x="838200" y="2794000"/>
            <a:ext cx="1409700" cy="366713"/>
          </a:xfrm>
          <a:prstGeom prst="rect">
            <a:avLst/>
          </a:prstGeom>
          <a:noFill/>
          <a:ln w="12700">
            <a:noFill/>
            <a:miter lim="800000"/>
            <a:headEnd type="none" w="sm" len="sm"/>
            <a:tailEnd type="none" w="sm" len="sm"/>
          </a:ln>
          <a:effectLst/>
        </p:spPr>
        <p:txBody>
          <a:bodyPr wrap="none">
            <a:spAutoFit/>
          </a:bodyPr>
          <a:lstStyle/>
          <a:p>
            <a:r>
              <a:rPr lang="en-US" altLang="ko-KR" sz="1800" b="1" u="sng">
                <a:ea typeface="굴림" charset="-127"/>
              </a:rPr>
              <a:t>Process1.exe</a:t>
            </a:r>
            <a:endParaRPr lang="en-US" altLang="ko-KR" sz="1800" b="1">
              <a:solidFill>
                <a:schemeClr val="bg2"/>
              </a:solidFill>
              <a:ea typeface="굴림" charset="-127"/>
            </a:endParaRPr>
          </a:p>
        </p:txBody>
      </p:sp>
      <p:sp>
        <p:nvSpPr>
          <p:cNvPr id="434181" name="Rectangle 5"/>
          <p:cNvSpPr>
            <a:spLocks noChangeArrowheads="1"/>
          </p:cNvSpPr>
          <p:nvPr/>
        </p:nvSpPr>
        <p:spPr bwMode="auto">
          <a:xfrm>
            <a:off x="823913" y="3860800"/>
            <a:ext cx="1614487" cy="685800"/>
          </a:xfrm>
          <a:prstGeom prst="rect">
            <a:avLst/>
          </a:prstGeom>
          <a:noFill/>
          <a:ln w="28575">
            <a:solidFill>
              <a:schemeClr val="tx1"/>
            </a:solidFill>
            <a:miter lim="800000"/>
            <a:headEnd/>
            <a:tailEnd/>
          </a:ln>
          <a:effectLst/>
        </p:spPr>
        <p:txBody>
          <a:bodyPr wrap="none" anchor="ctr"/>
          <a:lstStyle/>
          <a:p>
            <a:pPr algn="ctr"/>
            <a:r>
              <a:rPr lang="en-US" altLang="ko-KR" sz="1600" b="1">
                <a:solidFill>
                  <a:srgbClr val="000000"/>
                </a:solidFill>
                <a:latin typeface="Tahoma" pitchFamily="34" charset="0"/>
                <a:ea typeface="굴림" charset="-127"/>
              </a:rPr>
              <a:t>    </a:t>
            </a:r>
            <a:r>
              <a:rPr lang="en-US" altLang="ko-KR" sz="1600" b="1">
                <a:latin typeface="Tahoma" pitchFamily="34" charset="0"/>
                <a:ea typeface="굴림" charset="-127"/>
              </a:rPr>
              <a:t>«stereotype»</a:t>
            </a:r>
          </a:p>
          <a:p>
            <a:pPr algn="ctr"/>
            <a:r>
              <a:rPr lang="en-US" altLang="ko-KR" sz="1600" b="1">
                <a:latin typeface="Tahoma" pitchFamily="34" charset="0"/>
                <a:ea typeface="굴림" charset="-127"/>
              </a:rPr>
              <a:t>    </a:t>
            </a:r>
            <a:r>
              <a:rPr lang="en-US" altLang="ko-KR" sz="1600" b="1" u="sng">
                <a:latin typeface="Tahoma" pitchFamily="34" charset="0"/>
                <a:ea typeface="굴림" charset="-127"/>
              </a:rPr>
              <a:t>Comp Name</a:t>
            </a:r>
            <a:endParaRPr lang="en-US" altLang="ko-KR" sz="1600" b="1">
              <a:solidFill>
                <a:srgbClr val="000000"/>
              </a:solidFill>
              <a:latin typeface="Tahoma" pitchFamily="34" charset="0"/>
              <a:ea typeface="굴림" charset="-127"/>
            </a:endParaRPr>
          </a:p>
        </p:txBody>
      </p:sp>
      <p:sp>
        <p:nvSpPr>
          <p:cNvPr id="434182" name="Rectangle 6"/>
          <p:cNvSpPr>
            <a:spLocks noChangeArrowheads="1"/>
          </p:cNvSpPr>
          <p:nvPr/>
        </p:nvSpPr>
        <p:spPr bwMode="auto">
          <a:xfrm>
            <a:off x="609600" y="3965575"/>
            <a:ext cx="427038" cy="158750"/>
          </a:xfrm>
          <a:prstGeom prst="rect">
            <a:avLst/>
          </a:prstGeom>
          <a:noFill/>
          <a:ln w="28575">
            <a:solidFill>
              <a:schemeClr val="tx1"/>
            </a:solidFill>
            <a:miter lim="800000"/>
            <a:headEnd/>
            <a:tailEnd/>
          </a:ln>
          <a:effectLst/>
        </p:spPr>
        <p:txBody>
          <a:bodyPr wrap="none" anchor="ctr"/>
          <a:lstStyle/>
          <a:p>
            <a:pPr algn="ctr"/>
            <a:endParaRPr lang="en-US" sz="1800" b="1">
              <a:solidFill>
                <a:srgbClr val="000000"/>
              </a:solidFill>
              <a:latin typeface="Tahoma" pitchFamily="34" charset="0"/>
            </a:endParaRPr>
          </a:p>
        </p:txBody>
      </p:sp>
      <p:sp>
        <p:nvSpPr>
          <p:cNvPr id="434183" name="Rectangle 7"/>
          <p:cNvSpPr>
            <a:spLocks noChangeArrowheads="1"/>
          </p:cNvSpPr>
          <p:nvPr/>
        </p:nvSpPr>
        <p:spPr bwMode="auto">
          <a:xfrm>
            <a:off x="609600" y="4283075"/>
            <a:ext cx="427038" cy="158750"/>
          </a:xfrm>
          <a:prstGeom prst="rect">
            <a:avLst/>
          </a:prstGeom>
          <a:noFill/>
          <a:ln w="28575">
            <a:solidFill>
              <a:schemeClr val="tx1"/>
            </a:solidFill>
            <a:miter lim="800000"/>
            <a:headEnd/>
            <a:tailEnd/>
          </a:ln>
          <a:effectLst/>
        </p:spPr>
        <p:txBody>
          <a:bodyPr wrap="none" anchor="ctr"/>
          <a:lstStyle/>
          <a:p>
            <a:pPr algn="ctr"/>
            <a:endParaRPr lang="en-US" sz="1800" b="1">
              <a:solidFill>
                <a:srgbClr val="000000"/>
              </a:solidFill>
              <a:latin typeface="Tahoma" pitchFamily="34" charset="0"/>
            </a:endParaRPr>
          </a:p>
        </p:txBody>
      </p:sp>
      <p:sp>
        <p:nvSpPr>
          <p:cNvPr id="434184" name="Text Box 8" descr="50%"/>
          <p:cNvSpPr txBox="1">
            <a:spLocks noChangeArrowheads="1"/>
          </p:cNvSpPr>
          <p:nvPr/>
        </p:nvSpPr>
        <p:spPr bwMode="auto">
          <a:xfrm>
            <a:off x="2551113" y="2697163"/>
            <a:ext cx="1949450" cy="641350"/>
          </a:xfrm>
          <a:prstGeom prst="rect">
            <a:avLst/>
          </a:prstGeom>
          <a:noFill/>
          <a:ln w="25400">
            <a:noFill/>
            <a:miter lim="800000"/>
            <a:headEnd type="none" w="sm" len="sm"/>
            <a:tailEnd type="none" w="med" len="lg"/>
          </a:ln>
          <a:effectLst/>
        </p:spPr>
        <p:txBody>
          <a:bodyPr wrap="none">
            <a:spAutoFit/>
          </a:bodyPr>
          <a:lstStyle/>
          <a:p>
            <a:r>
              <a:rPr lang="en-US" altLang="ko-KR" sz="1800" b="1" dirty="0">
                <a:ea typeface="굴림" charset="-127"/>
              </a:rPr>
              <a:t>Process or Task</a:t>
            </a:r>
          </a:p>
          <a:p>
            <a:r>
              <a:rPr lang="en-US" altLang="ko-KR" sz="1800" b="1" dirty="0">
                <a:ea typeface="굴림" charset="-127"/>
              </a:rPr>
              <a:t>(Active Object)</a:t>
            </a:r>
          </a:p>
        </p:txBody>
      </p:sp>
      <p:sp>
        <p:nvSpPr>
          <p:cNvPr id="434185" name="Rectangle 9" descr="50%"/>
          <p:cNvSpPr>
            <a:spLocks noChangeArrowheads="1"/>
          </p:cNvSpPr>
          <p:nvPr/>
        </p:nvSpPr>
        <p:spPr bwMode="auto">
          <a:xfrm>
            <a:off x="2590800" y="3860800"/>
            <a:ext cx="1593850" cy="641350"/>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&lt;&lt;process&gt;&gt;</a:t>
            </a:r>
          </a:p>
          <a:p>
            <a:r>
              <a:rPr lang="en-US" altLang="ko-KR" sz="1800" b="1">
                <a:ea typeface="굴림" charset="-127"/>
              </a:rPr>
              <a:t>or &lt;&lt;task&gt;&gt;</a:t>
            </a:r>
          </a:p>
        </p:txBody>
      </p:sp>
      <p:sp>
        <p:nvSpPr>
          <p:cNvPr id="434186" name="Line 10"/>
          <p:cNvSpPr>
            <a:spLocks noChangeShapeType="1"/>
          </p:cNvSpPr>
          <p:nvPr/>
        </p:nvSpPr>
        <p:spPr bwMode="auto">
          <a:xfrm flipH="1">
            <a:off x="4876800" y="2870200"/>
            <a:ext cx="914400" cy="0"/>
          </a:xfrm>
          <a:prstGeom prst="line">
            <a:avLst/>
          </a:prstGeom>
          <a:noFill/>
          <a:ln w="25400">
            <a:solidFill>
              <a:schemeClr val="tx1"/>
            </a:solidFill>
            <a:prstDash val="dash"/>
            <a:round/>
            <a:headEnd type="arrow" w="med" len="lg"/>
            <a:tailEnd type="none" w="sm" len="sm"/>
          </a:ln>
          <a:effectLst/>
        </p:spPr>
        <p:txBody>
          <a:bodyPr wrap="none" anchor="ctr"/>
          <a:lstStyle/>
          <a:p>
            <a:endParaRPr lang="en-US"/>
          </a:p>
        </p:txBody>
      </p:sp>
      <p:sp>
        <p:nvSpPr>
          <p:cNvPr id="434187" name="Text Box 11" descr="50%"/>
          <p:cNvSpPr txBox="1">
            <a:spLocks noChangeArrowheads="1"/>
          </p:cNvSpPr>
          <p:nvPr/>
        </p:nvSpPr>
        <p:spPr bwMode="auto">
          <a:xfrm>
            <a:off x="5867400" y="2667000"/>
            <a:ext cx="2914650" cy="641350"/>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Dependency(component </a:t>
            </a:r>
            <a:br>
              <a:rPr lang="en-US" altLang="ko-KR" sz="1800" b="1">
                <a:ea typeface="굴림" charset="-127"/>
              </a:rPr>
            </a:br>
            <a:r>
              <a:rPr lang="en-US" altLang="ko-KR" sz="1800" b="1">
                <a:ea typeface="굴림" charset="-127"/>
              </a:rPr>
              <a:t>diagram)</a:t>
            </a:r>
            <a:endParaRPr lang="en-US" altLang="ko-KR" sz="3600" b="1">
              <a:ea typeface="굴림" charset="-127"/>
            </a:endParaRPr>
          </a:p>
        </p:txBody>
      </p:sp>
      <p:sp>
        <p:nvSpPr>
          <p:cNvPr id="434188" name="Rectangle 12"/>
          <p:cNvSpPr>
            <a:spLocks noChangeArrowheads="1"/>
          </p:cNvSpPr>
          <p:nvPr/>
        </p:nvSpPr>
        <p:spPr bwMode="auto">
          <a:xfrm>
            <a:off x="4648200" y="1981200"/>
            <a:ext cx="2063750" cy="396875"/>
          </a:xfrm>
          <a:prstGeom prst="rect">
            <a:avLst/>
          </a:prstGeom>
          <a:noFill/>
          <a:ln w="9525">
            <a:noFill/>
            <a:miter lim="800000"/>
            <a:headEnd/>
            <a:tailEnd/>
          </a:ln>
          <a:effectLst/>
        </p:spPr>
        <p:txBody>
          <a:bodyPr lIns="92075" tIns="46038" rIns="92075" bIns="46038">
            <a:spAutoFit/>
          </a:bodyPr>
          <a:lstStyle/>
          <a:p>
            <a:r>
              <a:rPr lang="en-US" altLang="ko-KR" sz="2000" b="1" dirty="0">
                <a:solidFill>
                  <a:schemeClr val="tx2"/>
                </a:solidFill>
                <a:ea typeface="굴림" charset="-127"/>
              </a:rPr>
              <a:t> Connector</a:t>
            </a:r>
            <a:endParaRPr lang="en-US" altLang="ko-KR" sz="1600" b="1" dirty="0">
              <a:solidFill>
                <a:schemeClr val="tx2"/>
              </a:solidFill>
              <a:ea typeface="굴림" charset="-127"/>
            </a:endParaRPr>
          </a:p>
        </p:txBody>
      </p:sp>
      <p:sp>
        <p:nvSpPr>
          <p:cNvPr id="434189" name="Line 13"/>
          <p:cNvSpPr>
            <a:spLocks noChangeShapeType="1"/>
          </p:cNvSpPr>
          <p:nvPr/>
        </p:nvSpPr>
        <p:spPr bwMode="auto">
          <a:xfrm>
            <a:off x="4902200" y="3632200"/>
            <a:ext cx="781050" cy="1588"/>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434190" name="Text Box 14" descr="50%"/>
          <p:cNvSpPr txBox="1">
            <a:spLocks noChangeArrowheads="1"/>
          </p:cNvSpPr>
          <p:nvPr/>
        </p:nvSpPr>
        <p:spPr bwMode="auto">
          <a:xfrm>
            <a:off x="5816600" y="3429000"/>
            <a:ext cx="2292350" cy="641350"/>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Link (collaboration </a:t>
            </a:r>
            <a:br>
              <a:rPr lang="en-US" altLang="ko-KR" sz="1800" b="1">
                <a:ea typeface="굴림" charset="-127"/>
              </a:rPr>
            </a:br>
            <a:r>
              <a:rPr lang="en-US" altLang="ko-KR" sz="1800" b="1">
                <a:ea typeface="굴림" charset="-127"/>
              </a:rPr>
              <a:t>diagram)</a:t>
            </a:r>
            <a:endParaRPr lang="en-US" altLang="ko-KR" sz="3600" b="1">
              <a:ea typeface="굴림" charset="-127"/>
            </a:endParaRPr>
          </a:p>
        </p:txBody>
      </p:sp>
      <p:sp>
        <p:nvSpPr>
          <p:cNvPr id="434191" name="Rectangle 15"/>
          <p:cNvSpPr>
            <a:spLocks noChangeArrowheads="1"/>
          </p:cNvSpPr>
          <p:nvPr/>
        </p:nvSpPr>
        <p:spPr bwMode="auto">
          <a:xfrm>
            <a:off x="5867400" y="4257675"/>
            <a:ext cx="3054350" cy="641350"/>
          </a:xfrm>
          <a:prstGeom prst="rect">
            <a:avLst/>
          </a:prstGeom>
          <a:noFill/>
          <a:ln w="9525">
            <a:noFill/>
            <a:miter lim="800000"/>
            <a:headEnd/>
            <a:tailEnd/>
          </a:ln>
          <a:effectLst/>
        </p:spPr>
        <p:txBody>
          <a:bodyPr wrap="none" lIns="92075" tIns="46038" rIns="92075" bIns="46038">
            <a:spAutoFit/>
          </a:bodyPr>
          <a:lstStyle/>
          <a:p>
            <a:r>
              <a:rPr lang="en-US" altLang="ko-KR" sz="1800" b="1">
                <a:ea typeface="굴림" charset="-127"/>
              </a:rPr>
              <a:t>Message(Simple, Synch, </a:t>
            </a:r>
            <a:br>
              <a:rPr lang="en-US" altLang="ko-KR" sz="1800" b="1">
                <a:ea typeface="굴림" charset="-127"/>
              </a:rPr>
            </a:br>
            <a:r>
              <a:rPr lang="en-US" altLang="ko-KR" sz="1800" b="1">
                <a:ea typeface="굴림" charset="-127"/>
              </a:rPr>
              <a:t>Asynch, Timeout, Balking)</a:t>
            </a:r>
          </a:p>
        </p:txBody>
      </p:sp>
      <p:sp>
        <p:nvSpPr>
          <p:cNvPr id="434192" name="Oval 16"/>
          <p:cNvSpPr>
            <a:spLocks noChangeArrowheads="1"/>
          </p:cNvSpPr>
          <p:nvPr/>
        </p:nvSpPr>
        <p:spPr bwMode="auto">
          <a:xfrm>
            <a:off x="1143000" y="5232400"/>
            <a:ext cx="314325" cy="279400"/>
          </a:xfrm>
          <a:prstGeom prst="ellipse">
            <a:avLst/>
          </a:prstGeom>
          <a:noFill/>
          <a:ln w="25400">
            <a:solidFill>
              <a:schemeClr val="tx1"/>
            </a:solidFill>
            <a:round/>
            <a:headEnd/>
            <a:tailEnd/>
          </a:ln>
          <a:effectLst/>
        </p:spPr>
        <p:txBody>
          <a:bodyPr wrap="none" anchor="ctr"/>
          <a:lstStyle/>
          <a:p>
            <a:endParaRPr lang="en-US"/>
          </a:p>
        </p:txBody>
      </p:sp>
      <p:sp>
        <p:nvSpPr>
          <p:cNvPr id="434193" name="Line 17"/>
          <p:cNvSpPr>
            <a:spLocks noChangeShapeType="1"/>
          </p:cNvSpPr>
          <p:nvPr/>
        </p:nvSpPr>
        <p:spPr bwMode="auto">
          <a:xfrm>
            <a:off x="1457325" y="5359400"/>
            <a:ext cx="371475"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34194" name="Text Box 18" descr="50%"/>
          <p:cNvSpPr txBox="1">
            <a:spLocks noChangeArrowheads="1"/>
          </p:cNvSpPr>
          <p:nvPr/>
        </p:nvSpPr>
        <p:spPr bwMode="auto">
          <a:xfrm>
            <a:off x="2667000" y="5156200"/>
            <a:ext cx="1136650" cy="366713"/>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interface</a:t>
            </a:r>
            <a:endParaRPr lang="en-US" altLang="ko-KR" sz="3600" b="1">
              <a:ea typeface="굴림" charset="-127"/>
            </a:endParaRPr>
          </a:p>
        </p:txBody>
      </p:sp>
      <p:sp>
        <p:nvSpPr>
          <p:cNvPr id="434195" name="Rectangle 19"/>
          <p:cNvSpPr>
            <a:spLocks noGrp="1" noChangeArrowheads="1"/>
          </p:cNvSpPr>
          <p:nvPr>
            <p:ph type="title"/>
          </p:nvPr>
        </p:nvSpPr>
        <p:spPr>
          <a:xfrm>
            <a:off x="1219200" y="304800"/>
            <a:ext cx="6705600" cy="1219200"/>
          </a:xfrm>
        </p:spPr>
        <p:txBody>
          <a:bodyPr/>
          <a:lstStyle/>
          <a:p>
            <a:r>
              <a:rPr lang="en-US" altLang="ko-KR" dirty="0">
                <a:ea typeface="굴림" charset="-127"/>
              </a:rPr>
              <a:t>Process View Modeling Elements</a:t>
            </a:r>
          </a:p>
        </p:txBody>
      </p:sp>
      <p:sp>
        <p:nvSpPr>
          <p:cNvPr id="434196" name="Line 20"/>
          <p:cNvSpPr>
            <a:spLocks noChangeShapeType="1"/>
          </p:cNvSpPr>
          <p:nvPr/>
        </p:nvSpPr>
        <p:spPr bwMode="auto">
          <a:xfrm>
            <a:off x="4876800" y="4394200"/>
            <a:ext cx="762000"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1219200" y="762000"/>
            <a:ext cx="6705600" cy="633413"/>
          </a:xfrm>
          <a:noFill/>
          <a:ln/>
        </p:spPr>
        <p:txBody>
          <a:bodyPr lIns="0" tIns="0" rIns="0" bIns="0" anchor="b"/>
          <a:lstStyle/>
          <a:p>
            <a:r>
              <a:rPr lang="en-US" dirty="0"/>
              <a:t>Process View Diagrams</a:t>
            </a:r>
          </a:p>
        </p:txBody>
      </p:sp>
      <p:grpSp>
        <p:nvGrpSpPr>
          <p:cNvPr id="2" name="Group 103"/>
          <p:cNvGrpSpPr>
            <a:grpSpLocks/>
          </p:cNvGrpSpPr>
          <p:nvPr/>
        </p:nvGrpSpPr>
        <p:grpSpPr bwMode="auto">
          <a:xfrm>
            <a:off x="2743200" y="1905000"/>
            <a:ext cx="6103938" cy="2449513"/>
            <a:chOff x="1488" y="726"/>
            <a:chExt cx="3845" cy="1543"/>
          </a:xfrm>
        </p:grpSpPr>
        <p:sp>
          <p:nvSpPr>
            <p:cNvPr id="436229" name="Text Box 5"/>
            <p:cNvSpPr txBox="1">
              <a:spLocks noChangeArrowheads="1"/>
            </p:cNvSpPr>
            <p:nvPr/>
          </p:nvSpPr>
          <p:spPr bwMode="auto">
            <a:xfrm>
              <a:off x="1488" y="1632"/>
              <a:ext cx="1005" cy="250"/>
            </a:xfrm>
            <a:prstGeom prst="rect">
              <a:avLst/>
            </a:prstGeom>
            <a:noFill/>
            <a:ln w="12700">
              <a:noFill/>
              <a:miter lim="800000"/>
              <a:headEnd type="none" w="sm" len="sm"/>
              <a:tailEnd type="none" w="sm" len="sm"/>
            </a:ln>
            <a:effectLst/>
          </p:spPr>
          <p:txBody>
            <a:bodyPr wrap="none">
              <a:spAutoFit/>
            </a:bodyPr>
            <a:lstStyle/>
            <a:p>
              <a:r>
                <a:rPr lang="en-US" sz="2000"/>
                <a:t>Client type 1</a:t>
              </a:r>
            </a:p>
          </p:txBody>
        </p:sp>
        <p:sp>
          <p:nvSpPr>
            <p:cNvPr id="436230" name="Text Box 6"/>
            <p:cNvSpPr txBox="1">
              <a:spLocks noChangeArrowheads="1"/>
            </p:cNvSpPr>
            <p:nvPr/>
          </p:nvSpPr>
          <p:spPr bwMode="auto">
            <a:xfrm>
              <a:off x="4080" y="1920"/>
              <a:ext cx="587" cy="250"/>
            </a:xfrm>
            <a:prstGeom prst="rect">
              <a:avLst/>
            </a:prstGeom>
            <a:noFill/>
            <a:ln w="12700">
              <a:noFill/>
              <a:miter lim="800000"/>
              <a:headEnd type="none" w="sm" len="sm"/>
              <a:tailEnd type="none" w="sm" len="sm"/>
            </a:ln>
            <a:effectLst/>
          </p:spPr>
          <p:txBody>
            <a:bodyPr wrap="none">
              <a:spAutoFit/>
            </a:bodyPr>
            <a:lstStyle/>
            <a:p>
              <a:r>
                <a:rPr lang="en-US" sz="2000"/>
                <a:t>Server</a:t>
              </a:r>
            </a:p>
          </p:txBody>
        </p:sp>
        <p:sp>
          <p:nvSpPr>
            <p:cNvPr id="436231" name="Line 7"/>
            <p:cNvSpPr>
              <a:spLocks noChangeShapeType="1"/>
            </p:cNvSpPr>
            <p:nvPr/>
          </p:nvSpPr>
          <p:spPr bwMode="auto">
            <a:xfrm flipV="1">
              <a:off x="2421" y="949"/>
              <a:ext cx="1841" cy="0"/>
            </a:xfrm>
            <a:prstGeom prst="line">
              <a:avLst/>
            </a:prstGeom>
            <a:noFill/>
            <a:ln w="9525">
              <a:solidFill>
                <a:schemeClr val="tx1"/>
              </a:solidFill>
              <a:prstDash val="dash"/>
              <a:round/>
              <a:headEnd type="arrow" w="med" len="med"/>
              <a:tailEnd type="arrow" w="med" len="med"/>
            </a:ln>
            <a:effectLst/>
          </p:spPr>
          <p:txBody>
            <a:bodyPr wrap="none" anchor="ctr"/>
            <a:lstStyle/>
            <a:p>
              <a:endParaRPr lang="en-US"/>
            </a:p>
          </p:txBody>
        </p:sp>
        <p:sp>
          <p:nvSpPr>
            <p:cNvPr id="436232" name="Line 8"/>
            <p:cNvSpPr>
              <a:spLocks noChangeShapeType="1"/>
            </p:cNvSpPr>
            <p:nvPr/>
          </p:nvSpPr>
          <p:spPr bwMode="auto">
            <a:xfrm>
              <a:off x="4491" y="1068"/>
              <a:ext cx="218" cy="204"/>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436233" name="AutoShape 9"/>
            <p:cNvSpPr>
              <a:spLocks noChangeArrowheads="1"/>
            </p:cNvSpPr>
            <p:nvPr/>
          </p:nvSpPr>
          <p:spPr bwMode="auto">
            <a:xfrm>
              <a:off x="3781" y="756"/>
              <a:ext cx="1552" cy="1164"/>
            </a:xfrm>
            <a:prstGeom prst="parallelogram">
              <a:avLst>
                <a:gd name="adj" fmla="val 33333"/>
              </a:avLst>
            </a:prstGeom>
            <a:noFill/>
            <a:ln w="9525">
              <a:solidFill>
                <a:schemeClr val="tx1"/>
              </a:solidFill>
              <a:miter lim="800000"/>
              <a:headEnd type="none" w="sm" len="sm"/>
              <a:tailEnd type="none" w="sm" len="sm"/>
            </a:ln>
            <a:effectLst/>
          </p:spPr>
          <p:txBody>
            <a:bodyPr wrap="none" anchor="ctr"/>
            <a:lstStyle/>
            <a:p>
              <a:endParaRPr lang="en-US"/>
            </a:p>
          </p:txBody>
        </p:sp>
        <p:grpSp>
          <p:nvGrpSpPr>
            <p:cNvPr id="3" name="Group 10"/>
            <p:cNvGrpSpPr>
              <a:grpSpLocks/>
            </p:cNvGrpSpPr>
            <p:nvPr/>
          </p:nvGrpSpPr>
          <p:grpSpPr bwMode="auto">
            <a:xfrm>
              <a:off x="4262" y="832"/>
              <a:ext cx="282" cy="205"/>
              <a:chOff x="1200" y="2064"/>
              <a:chExt cx="576" cy="336"/>
            </a:xfrm>
          </p:grpSpPr>
          <p:sp>
            <p:nvSpPr>
              <p:cNvPr id="436235" name="Rectangle 11"/>
              <p:cNvSpPr>
                <a:spLocks noChangeArrowheads="1"/>
              </p:cNvSpPr>
              <p:nvPr/>
            </p:nvSpPr>
            <p:spPr bwMode="auto">
              <a:xfrm>
                <a:off x="1296" y="2064"/>
                <a:ext cx="480" cy="33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36" name="Rectangle 12"/>
              <p:cNvSpPr>
                <a:spLocks noChangeArrowheads="1"/>
              </p:cNvSpPr>
              <p:nvPr/>
            </p:nvSpPr>
            <p:spPr bwMode="auto">
              <a:xfrm>
                <a:off x="1200" y="2112"/>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37" name="Rectangle 13"/>
              <p:cNvSpPr>
                <a:spLocks noChangeArrowheads="1"/>
              </p:cNvSpPr>
              <p:nvPr/>
            </p:nvSpPr>
            <p:spPr bwMode="auto">
              <a:xfrm>
                <a:off x="1200" y="2256"/>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grpSp>
        <p:grpSp>
          <p:nvGrpSpPr>
            <p:cNvPr id="4" name="Group 14"/>
            <p:cNvGrpSpPr>
              <a:grpSpLocks/>
            </p:cNvGrpSpPr>
            <p:nvPr/>
          </p:nvGrpSpPr>
          <p:grpSpPr bwMode="auto">
            <a:xfrm>
              <a:off x="4615" y="1302"/>
              <a:ext cx="282" cy="206"/>
              <a:chOff x="1200" y="2064"/>
              <a:chExt cx="576" cy="336"/>
            </a:xfrm>
          </p:grpSpPr>
          <p:sp>
            <p:nvSpPr>
              <p:cNvPr id="436239" name="Rectangle 15"/>
              <p:cNvSpPr>
                <a:spLocks noChangeArrowheads="1"/>
              </p:cNvSpPr>
              <p:nvPr/>
            </p:nvSpPr>
            <p:spPr bwMode="auto">
              <a:xfrm>
                <a:off x="1296" y="2064"/>
                <a:ext cx="480" cy="33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40" name="Rectangle 16"/>
              <p:cNvSpPr>
                <a:spLocks noChangeArrowheads="1"/>
              </p:cNvSpPr>
              <p:nvPr/>
            </p:nvSpPr>
            <p:spPr bwMode="auto">
              <a:xfrm>
                <a:off x="1200" y="2112"/>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41" name="Rectangle 17"/>
              <p:cNvSpPr>
                <a:spLocks noChangeArrowheads="1"/>
              </p:cNvSpPr>
              <p:nvPr/>
            </p:nvSpPr>
            <p:spPr bwMode="auto">
              <a:xfrm>
                <a:off x="1200" y="2256"/>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grpSp>
        <p:grpSp>
          <p:nvGrpSpPr>
            <p:cNvPr id="5" name="Group 18"/>
            <p:cNvGrpSpPr>
              <a:grpSpLocks/>
            </p:cNvGrpSpPr>
            <p:nvPr/>
          </p:nvGrpSpPr>
          <p:grpSpPr bwMode="auto">
            <a:xfrm>
              <a:off x="4027" y="1332"/>
              <a:ext cx="282" cy="205"/>
              <a:chOff x="1200" y="2064"/>
              <a:chExt cx="576" cy="336"/>
            </a:xfrm>
          </p:grpSpPr>
          <p:sp>
            <p:nvSpPr>
              <p:cNvPr id="436243" name="Rectangle 19"/>
              <p:cNvSpPr>
                <a:spLocks noChangeArrowheads="1"/>
              </p:cNvSpPr>
              <p:nvPr/>
            </p:nvSpPr>
            <p:spPr bwMode="auto">
              <a:xfrm>
                <a:off x="1296" y="2064"/>
                <a:ext cx="480" cy="33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44" name="Rectangle 20"/>
              <p:cNvSpPr>
                <a:spLocks noChangeArrowheads="1"/>
              </p:cNvSpPr>
              <p:nvPr/>
            </p:nvSpPr>
            <p:spPr bwMode="auto">
              <a:xfrm>
                <a:off x="1200" y="2112"/>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45" name="Rectangle 21"/>
              <p:cNvSpPr>
                <a:spLocks noChangeArrowheads="1"/>
              </p:cNvSpPr>
              <p:nvPr/>
            </p:nvSpPr>
            <p:spPr bwMode="auto">
              <a:xfrm>
                <a:off x="1200" y="2256"/>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grpSp>
        <p:sp>
          <p:nvSpPr>
            <p:cNvPr id="436246" name="AutoShape 22"/>
            <p:cNvSpPr>
              <a:spLocks noChangeArrowheads="1"/>
            </p:cNvSpPr>
            <p:nvPr/>
          </p:nvSpPr>
          <p:spPr bwMode="auto">
            <a:xfrm>
              <a:off x="2421" y="1725"/>
              <a:ext cx="1102" cy="488"/>
            </a:xfrm>
            <a:prstGeom prst="parallelogram">
              <a:avLst>
                <a:gd name="adj" fmla="val 34375"/>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6" name="Group 23"/>
            <p:cNvGrpSpPr>
              <a:grpSpLocks/>
            </p:cNvGrpSpPr>
            <p:nvPr/>
          </p:nvGrpSpPr>
          <p:grpSpPr bwMode="auto">
            <a:xfrm>
              <a:off x="2710" y="1801"/>
              <a:ext cx="282" cy="206"/>
              <a:chOff x="1200" y="2064"/>
              <a:chExt cx="576" cy="336"/>
            </a:xfrm>
          </p:grpSpPr>
          <p:sp>
            <p:nvSpPr>
              <p:cNvPr id="436248" name="Rectangle 24"/>
              <p:cNvSpPr>
                <a:spLocks noChangeArrowheads="1"/>
              </p:cNvSpPr>
              <p:nvPr/>
            </p:nvSpPr>
            <p:spPr bwMode="auto">
              <a:xfrm>
                <a:off x="1296" y="2064"/>
                <a:ext cx="480" cy="33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49" name="Rectangle 25"/>
              <p:cNvSpPr>
                <a:spLocks noChangeArrowheads="1"/>
              </p:cNvSpPr>
              <p:nvPr/>
            </p:nvSpPr>
            <p:spPr bwMode="auto">
              <a:xfrm>
                <a:off x="1200" y="2112"/>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50" name="Rectangle 26"/>
              <p:cNvSpPr>
                <a:spLocks noChangeArrowheads="1"/>
              </p:cNvSpPr>
              <p:nvPr/>
            </p:nvSpPr>
            <p:spPr bwMode="auto">
              <a:xfrm>
                <a:off x="1200" y="2256"/>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grpSp>
        <p:sp>
          <p:nvSpPr>
            <p:cNvPr id="436251" name="AutoShape 27"/>
            <p:cNvSpPr>
              <a:spLocks noChangeArrowheads="1"/>
            </p:cNvSpPr>
            <p:nvPr/>
          </p:nvSpPr>
          <p:spPr bwMode="auto">
            <a:xfrm>
              <a:off x="1492" y="726"/>
              <a:ext cx="1552" cy="870"/>
            </a:xfrm>
            <a:prstGeom prst="parallelogram">
              <a:avLst>
                <a:gd name="adj" fmla="val 44598"/>
              </a:avLst>
            </a:prstGeom>
            <a:noFill/>
            <a:ln w="9525">
              <a:solidFill>
                <a:schemeClr val="tx1"/>
              </a:solidFill>
              <a:miter lim="800000"/>
              <a:headEnd type="none" w="sm" len="sm"/>
              <a:tailEnd type="none" w="sm" len="sm"/>
            </a:ln>
            <a:effectLst/>
          </p:spPr>
          <p:txBody>
            <a:bodyPr wrap="none" anchor="ctr"/>
            <a:lstStyle/>
            <a:p>
              <a:endParaRPr lang="en-US"/>
            </a:p>
          </p:txBody>
        </p:sp>
        <p:grpSp>
          <p:nvGrpSpPr>
            <p:cNvPr id="7" name="Group 28"/>
            <p:cNvGrpSpPr>
              <a:grpSpLocks/>
            </p:cNvGrpSpPr>
            <p:nvPr/>
          </p:nvGrpSpPr>
          <p:grpSpPr bwMode="auto">
            <a:xfrm>
              <a:off x="1738" y="803"/>
              <a:ext cx="871" cy="705"/>
              <a:chOff x="1750" y="656"/>
              <a:chExt cx="913" cy="733"/>
            </a:xfrm>
          </p:grpSpPr>
          <p:grpSp>
            <p:nvGrpSpPr>
              <p:cNvPr id="8" name="Group 29"/>
              <p:cNvGrpSpPr>
                <a:grpSpLocks/>
              </p:cNvGrpSpPr>
              <p:nvPr/>
            </p:nvGrpSpPr>
            <p:grpSpPr bwMode="auto">
              <a:xfrm>
                <a:off x="1997" y="656"/>
                <a:ext cx="296" cy="214"/>
                <a:chOff x="1200" y="2064"/>
                <a:chExt cx="576" cy="336"/>
              </a:xfrm>
            </p:grpSpPr>
            <p:sp>
              <p:nvSpPr>
                <p:cNvPr id="436254" name="Rectangle 30"/>
                <p:cNvSpPr>
                  <a:spLocks noChangeArrowheads="1"/>
                </p:cNvSpPr>
                <p:nvPr/>
              </p:nvSpPr>
              <p:spPr bwMode="auto">
                <a:xfrm>
                  <a:off x="1296" y="2064"/>
                  <a:ext cx="480" cy="33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55" name="Rectangle 31"/>
                <p:cNvSpPr>
                  <a:spLocks noChangeArrowheads="1"/>
                </p:cNvSpPr>
                <p:nvPr/>
              </p:nvSpPr>
              <p:spPr bwMode="auto">
                <a:xfrm>
                  <a:off x="1200" y="2112"/>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56" name="Rectangle 32"/>
                <p:cNvSpPr>
                  <a:spLocks noChangeArrowheads="1"/>
                </p:cNvSpPr>
                <p:nvPr/>
              </p:nvSpPr>
              <p:spPr bwMode="auto">
                <a:xfrm>
                  <a:off x="1200" y="2256"/>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grpSp>
          <p:grpSp>
            <p:nvGrpSpPr>
              <p:cNvPr id="9" name="Group 33"/>
              <p:cNvGrpSpPr>
                <a:grpSpLocks/>
              </p:cNvGrpSpPr>
              <p:nvPr/>
            </p:nvGrpSpPr>
            <p:grpSpPr bwMode="auto">
              <a:xfrm>
                <a:off x="2367" y="1145"/>
                <a:ext cx="296" cy="214"/>
                <a:chOff x="1200" y="2064"/>
                <a:chExt cx="576" cy="336"/>
              </a:xfrm>
            </p:grpSpPr>
            <p:sp>
              <p:nvSpPr>
                <p:cNvPr id="436258" name="Rectangle 34"/>
                <p:cNvSpPr>
                  <a:spLocks noChangeArrowheads="1"/>
                </p:cNvSpPr>
                <p:nvPr/>
              </p:nvSpPr>
              <p:spPr bwMode="auto">
                <a:xfrm>
                  <a:off x="1296" y="2064"/>
                  <a:ext cx="480" cy="33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59" name="Rectangle 35"/>
                <p:cNvSpPr>
                  <a:spLocks noChangeArrowheads="1"/>
                </p:cNvSpPr>
                <p:nvPr/>
              </p:nvSpPr>
              <p:spPr bwMode="auto">
                <a:xfrm>
                  <a:off x="1200" y="2112"/>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60" name="Rectangle 36"/>
                <p:cNvSpPr>
                  <a:spLocks noChangeArrowheads="1"/>
                </p:cNvSpPr>
                <p:nvPr/>
              </p:nvSpPr>
              <p:spPr bwMode="auto">
                <a:xfrm>
                  <a:off x="1200" y="2256"/>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grpSp>
          <p:grpSp>
            <p:nvGrpSpPr>
              <p:cNvPr id="10" name="Group 37"/>
              <p:cNvGrpSpPr>
                <a:grpSpLocks/>
              </p:cNvGrpSpPr>
              <p:nvPr/>
            </p:nvGrpSpPr>
            <p:grpSpPr bwMode="auto">
              <a:xfrm>
                <a:off x="1750" y="1175"/>
                <a:ext cx="296" cy="214"/>
                <a:chOff x="1200" y="2064"/>
                <a:chExt cx="576" cy="336"/>
              </a:xfrm>
            </p:grpSpPr>
            <p:sp>
              <p:nvSpPr>
                <p:cNvPr id="436262" name="Rectangle 38"/>
                <p:cNvSpPr>
                  <a:spLocks noChangeArrowheads="1"/>
                </p:cNvSpPr>
                <p:nvPr/>
              </p:nvSpPr>
              <p:spPr bwMode="auto">
                <a:xfrm>
                  <a:off x="1296" y="2064"/>
                  <a:ext cx="480" cy="33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63" name="Rectangle 39"/>
                <p:cNvSpPr>
                  <a:spLocks noChangeArrowheads="1"/>
                </p:cNvSpPr>
                <p:nvPr/>
              </p:nvSpPr>
              <p:spPr bwMode="auto">
                <a:xfrm>
                  <a:off x="1200" y="2112"/>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sp>
              <p:nvSpPr>
                <p:cNvPr id="436264" name="Rectangle 40"/>
                <p:cNvSpPr>
                  <a:spLocks noChangeArrowheads="1"/>
                </p:cNvSpPr>
                <p:nvPr/>
              </p:nvSpPr>
              <p:spPr bwMode="auto">
                <a:xfrm>
                  <a:off x="1200" y="2256"/>
                  <a:ext cx="192" cy="96"/>
                </a:xfrm>
                <a:prstGeom prst="rect">
                  <a:avLst/>
                </a:prstGeom>
                <a:solidFill>
                  <a:schemeClr val="tx1"/>
                </a:solidFill>
                <a:ln w="9525">
                  <a:solidFill>
                    <a:schemeClr val="bg2"/>
                  </a:solidFill>
                  <a:miter lim="800000"/>
                  <a:headEnd type="none" w="sm" len="sm"/>
                  <a:tailEnd type="none" w="sm" len="sm"/>
                </a:ln>
                <a:effectLst/>
              </p:spPr>
              <p:txBody>
                <a:bodyPr wrap="none" anchor="ctr"/>
                <a:lstStyle/>
                <a:p>
                  <a:endParaRPr lang="en-US"/>
                </a:p>
              </p:txBody>
            </p:sp>
          </p:grpSp>
        </p:grpSp>
        <p:sp>
          <p:nvSpPr>
            <p:cNvPr id="436265" name="Line 41"/>
            <p:cNvSpPr>
              <a:spLocks noChangeShapeType="1"/>
            </p:cNvSpPr>
            <p:nvPr/>
          </p:nvSpPr>
          <p:spPr bwMode="auto">
            <a:xfrm flipH="1">
              <a:off x="4262" y="1068"/>
              <a:ext cx="182" cy="234"/>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436266" name="Line 42"/>
            <p:cNvSpPr>
              <a:spLocks noChangeShapeType="1"/>
            </p:cNvSpPr>
            <p:nvPr/>
          </p:nvSpPr>
          <p:spPr bwMode="auto">
            <a:xfrm flipH="1">
              <a:off x="1974" y="1037"/>
              <a:ext cx="182" cy="234"/>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436267" name="Line 43"/>
            <p:cNvSpPr>
              <a:spLocks noChangeShapeType="1"/>
            </p:cNvSpPr>
            <p:nvPr/>
          </p:nvSpPr>
          <p:spPr bwMode="auto">
            <a:xfrm>
              <a:off x="2227" y="1037"/>
              <a:ext cx="247" cy="177"/>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436268" name="Line 44"/>
            <p:cNvSpPr>
              <a:spLocks noChangeShapeType="1"/>
            </p:cNvSpPr>
            <p:nvPr/>
          </p:nvSpPr>
          <p:spPr bwMode="auto">
            <a:xfrm flipV="1">
              <a:off x="2710" y="1037"/>
              <a:ext cx="1552" cy="295"/>
            </a:xfrm>
            <a:prstGeom prst="line">
              <a:avLst/>
            </a:prstGeom>
            <a:noFill/>
            <a:ln w="9525">
              <a:solidFill>
                <a:schemeClr val="tx1"/>
              </a:solidFill>
              <a:prstDash val="dash"/>
              <a:round/>
              <a:headEnd type="arrow" w="med" len="med"/>
              <a:tailEnd type="arrow" w="med" len="med"/>
            </a:ln>
            <a:effectLst/>
          </p:spPr>
          <p:txBody>
            <a:bodyPr wrap="none" anchor="ctr"/>
            <a:lstStyle/>
            <a:p>
              <a:endParaRPr lang="en-US"/>
            </a:p>
          </p:txBody>
        </p:sp>
        <p:sp>
          <p:nvSpPr>
            <p:cNvPr id="436269" name="Line 45"/>
            <p:cNvSpPr>
              <a:spLocks noChangeShapeType="1"/>
            </p:cNvSpPr>
            <p:nvPr/>
          </p:nvSpPr>
          <p:spPr bwMode="auto">
            <a:xfrm flipV="1">
              <a:off x="3063" y="1068"/>
              <a:ext cx="1246" cy="757"/>
            </a:xfrm>
            <a:prstGeom prst="line">
              <a:avLst/>
            </a:prstGeom>
            <a:noFill/>
            <a:ln w="9525">
              <a:solidFill>
                <a:schemeClr val="tx1"/>
              </a:solidFill>
              <a:prstDash val="dash"/>
              <a:round/>
              <a:headEnd type="arrow" w="med" len="med"/>
              <a:tailEnd type="arrow" w="med" len="med"/>
            </a:ln>
            <a:effectLst/>
          </p:spPr>
          <p:txBody>
            <a:bodyPr wrap="none" anchor="ctr"/>
            <a:lstStyle/>
            <a:p>
              <a:endParaRPr lang="en-US"/>
            </a:p>
          </p:txBody>
        </p:sp>
        <p:sp>
          <p:nvSpPr>
            <p:cNvPr id="436270" name="Text Box 46"/>
            <p:cNvSpPr txBox="1">
              <a:spLocks noChangeArrowheads="1"/>
            </p:cNvSpPr>
            <p:nvPr/>
          </p:nvSpPr>
          <p:spPr bwMode="auto">
            <a:xfrm>
              <a:off x="2587" y="2019"/>
              <a:ext cx="418" cy="250"/>
            </a:xfrm>
            <a:prstGeom prst="rect">
              <a:avLst/>
            </a:prstGeom>
            <a:noFill/>
            <a:ln w="12700">
              <a:noFill/>
              <a:miter lim="800000"/>
              <a:headEnd type="none" w="sm" len="sm"/>
              <a:tailEnd type="none" w="sm" len="sm"/>
            </a:ln>
            <a:effectLst/>
          </p:spPr>
          <p:txBody>
            <a:bodyPr wrap="none">
              <a:spAutoFit/>
            </a:bodyPr>
            <a:lstStyle/>
            <a:p>
              <a:r>
                <a:rPr lang="en-US" sz="2000"/>
                <a:t>.exe</a:t>
              </a:r>
            </a:p>
          </p:txBody>
        </p:sp>
        <p:sp>
          <p:nvSpPr>
            <p:cNvPr id="436271" name="Text Box 47"/>
            <p:cNvSpPr txBox="1">
              <a:spLocks noChangeArrowheads="1"/>
            </p:cNvSpPr>
            <p:nvPr/>
          </p:nvSpPr>
          <p:spPr bwMode="auto">
            <a:xfrm>
              <a:off x="4544" y="890"/>
              <a:ext cx="418" cy="250"/>
            </a:xfrm>
            <a:prstGeom prst="rect">
              <a:avLst/>
            </a:prstGeom>
            <a:noFill/>
            <a:ln w="12700">
              <a:noFill/>
              <a:miter lim="800000"/>
              <a:headEnd type="none" w="sm" len="sm"/>
              <a:tailEnd type="none" w="sm" len="sm"/>
            </a:ln>
            <a:effectLst/>
          </p:spPr>
          <p:txBody>
            <a:bodyPr wrap="none">
              <a:spAutoFit/>
            </a:bodyPr>
            <a:lstStyle/>
            <a:p>
              <a:r>
                <a:rPr lang="en-US" sz="2000"/>
                <a:t>.exe</a:t>
              </a:r>
            </a:p>
          </p:txBody>
        </p:sp>
        <p:sp>
          <p:nvSpPr>
            <p:cNvPr id="436272" name="Text Box 48"/>
            <p:cNvSpPr txBox="1">
              <a:spLocks noChangeArrowheads="1"/>
            </p:cNvSpPr>
            <p:nvPr/>
          </p:nvSpPr>
          <p:spPr bwMode="auto">
            <a:xfrm>
              <a:off x="4544" y="1655"/>
              <a:ext cx="321" cy="250"/>
            </a:xfrm>
            <a:prstGeom prst="rect">
              <a:avLst/>
            </a:prstGeom>
            <a:noFill/>
            <a:ln w="12700">
              <a:noFill/>
              <a:miter lim="800000"/>
              <a:headEnd type="none" w="sm" len="sm"/>
              <a:tailEnd type="none" w="sm" len="sm"/>
            </a:ln>
            <a:effectLst/>
          </p:spPr>
          <p:txBody>
            <a:bodyPr wrap="none">
              <a:spAutoFit/>
            </a:bodyPr>
            <a:lstStyle/>
            <a:p>
              <a:r>
                <a:rPr lang="en-US" sz="2000"/>
                <a:t>.dll</a:t>
              </a:r>
            </a:p>
          </p:txBody>
        </p:sp>
        <p:sp>
          <p:nvSpPr>
            <p:cNvPr id="436273" name="Text Box 49"/>
            <p:cNvSpPr txBox="1">
              <a:spLocks noChangeArrowheads="1"/>
            </p:cNvSpPr>
            <p:nvPr/>
          </p:nvSpPr>
          <p:spPr bwMode="auto">
            <a:xfrm>
              <a:off x="3930" y="1661"/>
              <a:ext cx="382" cy="250"/>
            </a:xfrm>
            <a:prstGeom prst="rect">
              <a:avLst/>
            </a:prstGeom>
            <a:noFill/>
            <a:ln w="12700">
              <a:noFill/>
              <a:miter lim="800000"/>
              <a:headEnd type="none" w="sm" len="sm"/>
              <a:tailEnd type="none" w="sm" len="sm"/>
            </a:ln>
            <a:effectLst/>
          </p:spPr>
          <p:txBody>
            <a:bodyPr wrap="none">
              <a:spAutoFit/>
            </a:bodyPr>
            <a:lstStyle/>
            <a:p>
              <a:r>
                <a:rPr lang="en-US" sz="2000"/>
                <a:t>.dat</a:t>
              </a:r>
            </a:p>
          </p:txBody>
        </p:sp>
      </p:grpSp>
      <p:sp>
        <p:nvSpPr>
          <p:cNvPr id="436275" name="Text Box 51"/>
          <p:cNvSpPr txBox="1">
            <a:spLocks noChangeArrowheads="1"/>
          </p:cNvSpPr>
          <p:nvPr/>
        </p:nvSpPr>
        <p:spPr bwMode="auto">
          <a:xfrm>
            <a:off x="152400" y="2209800"/>
            <a:ext cx="2667000" cy="77946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a:solidFill>
                  <a:schemeClr val="tx2"/>
                </a:solidFill>
              </a:rPr>
              <a:t>With Components</a:t>
            </a:r>
          </a:p>
          <a:p>
            <a:pPr algn="ctr">
              <a:spcBef>
                <a:spcPct val="50000"/>
              </a:spcBef>
            </a:pPr>
            <a:r>
              <a:rPr lang="en-US" sz="1800" b="1">
                <a:solidFill>
                  <a:schemeClr val="tx2"/>
                </a:solidFill>
              </a:rPr>
              <a:t>Component Diagram</a:t>
            </a:r>
            <a:endParaRPr lang="en-US" sz="2000" b="1"/>
          </a:p>
        </p:txBody>
      </p:sp>
      <p:sp>
        <p:nvSpPr>
          <p:cNvPr id="436276" name="Rectangle 52"/>
          <p:cNvSpPr>
            <a:spLocks noChangeArrowheads="1"/>
          </p:cNvSpPr>
          <p:nvPr/>
        </p:nvSpPr>
        <p:spPr bwMode="auto">
          <a:xfrm>
            <a:off x="457200" y="4953000"/>
            <a:ext cx="2635250" cy="779463"/>
          </a:xfrm>
          <a:prstGeom prst="rect">
            <a:avLst/>
          </a:prstGeom>
          <a:noFill/>
          <a:ln w="12700">
            <a:noFill/>
            <a:miter lim="800000"/>
            <a:headEnd type="none" w="sm" len="sm"/>
            <a:tailEnd type="none" w="lg" len="lg"/>
          </a:ln>
          <a:effectLst/>
        </p:spPr>
        <p:txBody>
          <a:bodyPr wrap="none">
            <a:spAutoFit/>
          </a:bodyPr>
          <a:lstStyle/>
          <a:p>
            <a:pPr algn="ctr">
              <a:spcBef>
                <a:spcPct val="50000"/>
              </a:spcBef>
            </a:pPr>
            <a:r>
              <a:rPr lang="en-US" sz="1800" b="1">
                <a:solidFill>
                  <a:schemeClr val="tx2"/>
                </a:solidFill>
              </a:rPr>
              <a:t>With Active Objects</a:t>
            </a:r>
          </a:p>
          <a:p>
            <a:pPr algn="ctr">
              <a:spcBef>
                <a:spcPct val="50000"/>
              </a:spcBef>
            </a:pPr>
            <a:r>
              <a:rPr lang="en-US" sz="1800" b="1">
                <a:solidFill>
                  <a:schemeClr val="tx2"/>
                </a:solidFill>
              </a:rPr>
              <a:t>Collaboration Diagram</a:t>
            </a:r>
            <a:endParaRPr lang="en-US" sz="2000" b="1">
              <a:solidFill>
                <a:schemeClr val="tx2"/>
              </a:solidFill>
            </a:endParaRPr>
          </a:p>
        </p:txBody>
      </p:sp>
      <p:grpSp>
        <p:nvGrpSpPr>
          <p:cNvPr id="11" name="Group 104"/>
          <p:cNvGrpSpPr>
            <a:grpSpLocks/>
          </p:cNvGrpSpPr>
          <p:nvPr/>
        </p:nvGrpSpPr>
        <p:grpSpPr bwMode="auto">
          <a:xfrm>
            <a:off x="3276600" y="4419600"/>
            <a:ext cx="4953000" cy="2209800"/>
            <a:chOff x="2112" y="2448"/>
            <a:chExt cx="3120" cy="1392"/>
          </a:xfrm>
        </p:grpSpPr>
        <p:sp>
          <p:nvSpPr>
            <p:cNvPr id="436278" name="Rectangle 54"/>
            <p:cNvSpPr>
              <a:spLocks noChangeArrowheads="1"/>
            </p:cNvSpPr>
            <p:nvPr/>
          </p:nvSpPr>
          <p:spPr bwMode="auto">
            <a:xfrm>
              <a:off x="4594" y="2888"/>
              <a:ext cx="319" cy="174"/>
            </a:xfrm>
            <a:prstGeom prst="rect">
              <a:avLst/>
            </a:prstGeom>
            <a:noFill/>
            <a:ln w="28575">
              <a:solidFill>
                <a:schemeClr val="tx1"/>
              </a:solidFill>
              <a:miter lim="800000"/>
              <a:headEnd/>
              <a:tailEnd/>
            </a:ln>
          </p:spPr>
          <p:txBody>
            <a:bodyPr/>
            <a:lstStyle/>
            <a:p>
              <a:endParaRPr lang="en-US"/>
            </a:p>
          </p:txBody>
        </p:sp>
        <p:sp>
          <p:nvSpPr>
            <p:cNvPr id="436279" name="Rectangle 55"/>
            <p:cNvSpPr>
              <a:spLocks noChangeArrowheads="1"/>
            </p:cNvSpPr>
            <p:nvPr/>
          </p:nvSpPr>
          <p:spPr bwMode="auto">
            <a:xfrm>
              <a:off x="2663" y="2531"/>
              <a:ext cx="312" cy="179"/>
            </a:xfrm>
            <a:prstGeom prst="rect">
              <a:avLst/>
            </a:prstGeom>
            <a:noFill/>
            <a:ln w="28575">
              <a:solidFill>
                <a:schemeClr val="tx1"/>
              </a:solidFill>
              <a:miter lim="800000"/>
              <a:headEnd/>
              <a:tailEnd/>
            </a:ln>
          </p:spPr>
          <p:txBody>
            <a:bodyPr/>
            <a:lstStyle/>
            <a:p>
              <a:endParaRPr lang="en-US"/>
            </a:p>
          </p:txBody>
        </p:sp>
        <p:sp>
          <p:nvSpPr>
            <p:cNvPr id="436280" name="Rectangle 56"/>
            <p:cNvSpPr>
              <a:spLocks noChangeArrowheads="1"/>
            </p:cNvSpPr>
            <p:nvPr/>
          </p:nvSpPr>
          <p:spPr bwMode="auto">
            <a:xfrm>
              <a:off x="2466" y="2913"/>
              <a:ext cx="317" cy="179"/>
            </a:xfrm>
            <a:prstGeom prst="rect">
              <a:avLst/>
            </a:prstGeom>
            <a:noFill/>
            <a:ln w="28575">
              <a:solidFill>
                <a:schemeClr val="tx1"/>
              </a:solidFill>
              <a:miter lim="800000"/>
              <a:headEnd/>
              <a:tailEnd/>
            </a:ln>
          </p:spPr>
          <p:txBody>
            <a:bodyPr/>
            <a:lstStyle/>
            <a:p>
              <a:endParaRPr lang="en-US"/>
            </a:p>
          </p:txBody>
        </p:sp>
        <p:sp>
          <p:nvSpPr>
            <p:cNvPr id="436281" name="Rectangle 57"/>
            <p:cNvSpPr>
              <a:spLocks noChangeArrowheads="1"/>
            </p:cNvSpPr>
            <p:nvPr/>
          </p:nvSpPr>
          <p:spPr bwMode="auto">
            <a:xfrm>
              <a:off x="2888" y="2913"/>
              <a:ext cx="313" cy="179"/>
            </a:xfrm>
            <a:prstGeom prst="rect">
              <a:avLst/>
            </a:prstGeom>
            <a:noFill/>
            <a:ln w="28575">
              <a:solidFill>
                <a:schemeClr val="tx1"/>
              </a:solidFill>
              <a:miter lim="800000"/>
              <a:headEnd/>
              <a:tailEnd/>
            </a:ln>
          </p:spPr>
          <p:txBody>
            <a:bodyPr/>
            <a:lstStyle/>
            <a:p>
              <a:endParaRPr lang="en-US"/>
            </a:p>
          </p:txBody>
        </p:sp>
        <p:sp>
          <p:nvSpPr>
            <p:cNvPr id="436282" name="Rectangle 58"/>
            <p:cNvSpPr>
              <a:spLocks noChangeArrowheads="1"/>
            </p:cNvSpPr>
            <p:nvPr/>
          </p:nvSpPr>
          <p:spPr bwMode="auto">
            <a:xfrm>
              <a:off x="3080" y="3494"/>
              <a:ext cx="318" cy="179"/>
            </a:xfrm>
            <a:prstGeom prst="rect">
              <a:avLst/>
            </a:prstGeom>
            <a:noFill/>
            <a:ln w="28575">
              <a:solidFill>
                <a:schemeClr val="tx1"/>
              </a:solidFill>
              <a:miter lim="800000"/>
              <a:headEnd/>
              <a:tailEnd/>
            </a:ln>
          </p:spPr>
          <p:txBody>
            <a:bodyPr/>
            <a:lstStyle/>
            <a:p>
              <a:endParaRPr lang="en-US"/>
            </a:p>
          </p:txBody>
        </p:sp>
        <p:sp>
          <p:nvSpPr>
            <p:cNvPr id="436283" name="Rectangle 59"/>
            <p:cNvSpPr>
              <a:spLocks noChangeArrowheads="1"/>
            </p:cNvSpPr>
            <p:nvPr/>
          </p:nvSpPr>
          <p:spPr bwMode="auto">
            <a:xfrm>
              <a:off x="3673" y="3494"/>
              <a:ext cx="312" cy="179"/>
            </a:xfrm>
            <a:prstGeom prst="rect">
              <a:avLst/>
            </a:prstGeom>
            <a:noFill/>
            <a:ln w="28575">
              <a:solidFill>
                <a:schemeClr val="tx1"/>
              </a:solidFill>
              <a:miter lim="800000"/>
              <a:headEnd/>
              <a:tailEnd/>
            </a:ln>
          </p:spPr>
          <p:txBody>
            <a:bodyPr/>
            <a:lstStyle/>
            <a:p>
              <a:endParaRPr lang="en-US"/>
            </a:p>
          </p:txBody>
        </p:sp>
        <p:sp>
          <p:nvSpPr>
            <p:cNvPr id="436284" name="Rectangle 60"/>
            <p:cNvSpPr>
              <a:spLocks noChangeArrowheads="1"/>
            </p:cNvSpPr>
            <p:nvPr/>
          </p:nvSpPr>
          <p:spPr bwMode="auto">
            <a:xfrm>
              <a:off x="4314" y="2531"/>
              <a:ext cx="319" cy="179"/>
            </a:xfrm>
            <a:prstGeom prst="rect">
              <a:avLst/>
            </a:prstGeom>
            <a:noFill/>
            <a:ln w="28575">
              <a:solidFill>
                <a:schemeClr val="tx1"/>
              </a:solidFill>
              <a:miter lim="800000"/>
              <a:headEnd/>
              <a:tailEnd/>
            </a:ln>
          </p:spPr>
          <p:txBody>
            <a:bodyPr/>
            <a:lstStyle/>
            <a:p>
              <a:endParaRPr lang="en-US"/>
            </a:p>
          </p:txBody>
        </p:sp>
        <p:sp>
          <p:nvSpPr>
            <p:cNvPr id="436285" name="Line 61"/>
            <p:cNvSpPr>
              <a:spLocks noChangeShapeType="1"/>
            </p:cNvSpPr>
            <p:nvPr/>
          </p:nvSpPr>
          <p:spPr bwMode="auto">
            <a:xfrm flipH="1">
              <a:off x="2669" y="2710"/>
              <a:ext cx="103" cy="203"/>
            </a:xfrm>
            <a:prstGeom prst="line">
              <a:avLst/>
            </a:prstGeom>
            <a:noFill/>
            <a:ln w="0">
              <a:solidFill>
                <a:schemeClr val="tx1"/>
              </a:solidFill>
              <a:round/>
              <a:headEnd/>
              <a:tailEnd/>
            </a:ln>
          </p:spPr>
          <p:txBody>
            <a:bodyPr/>
            <a:lstStyle/>
            <a:p>
              <a:endParaRPr lang="en-US"/>
            </a:p>
          </p:txBody>
        </p:sp>
        <p:sp>
          <p:nvSpPr>
            <p:cNvPr id="436286" name="Line 62"/>
            <p:cNvSpPr>
              <a:spLocks noChangeShapeType="1"/>
            </p:cNvSpPr>
            <p:nvPr/>
          </p:nvSpPr>
          <p:spPr bwMode="auto">
            <a:xfrm>
              <a:off x="2871" y="2710"/>
              <a:ext cx="121" cy="203"/>
            </a:xfrm>
            <a:prstGeom prst="line">
              <a:avLst/>
            </a:prstGeom>
            <a:noFill/>
            <a:ln w="0">
              <a:solidFill>
                <a:schemeClr val="tx1"/>
              </a:solidFill>
              <a:round/>
              <a:headEnd/>
              <a:tailEnd/>
            </a:ln>
          </p:spPr>
          <p:txBody>
            <a:bodyPr/>
            <a:lstStyle/>
            <a:p>
              <a:endParaRPr lang="en-US"/>
            </a:p>
          </p:txBody>
        </p:sp>
        <p:sp>
          <p:nvSpPr>
            <p:cNvPr id="436287" name="Line 63"/>
            <p:cNvSpPr>
              <a:spLocks noChangeShapeType="1"/>
            </p:cNvSpPr>
            <p:nvPr/>
          </p:nvSpPr>
          <p:spPr bwMode="auto">
            <a:xfrm>
              <a:off x="3398" y="3583"/>
              <a:ext cx="275" cy="1"/>
            </a:xfrm>
            <a:prstGeom prst="line">
              <a:avLst/>
            </a:prstGeom>
            <a:noFill/>
            <a:ln w="0">
              <a:solidFill>
                <a:schemeClr val="tx1"/>
              </a:solidFill>
              <a:round/>
              <a:headEnd/>
              <a:tailEnd/>
            </a:ln>
          </p:spPr>
          <p:txBody>
            <a:bodyPr/>
            <a:lstStyle/>
            <a:p>
              <a:endParaRPr lang="en-US"/>
            </a:p>
          </p:txBody>
        </p:sp>
        <p:sp>
          <p:nvSpPr>
            <p:cNvPr id="436288" name="Line 64"/>
            <p:cNvSpPr>
              <a:spLocks noChangeShapeType="1"/>
            </p:cNvSpPr>
            <p:nvPr/>
          </p:nvSpPr>
          <p:spPr bwMode="auto">
            <a:xfrm>
              <a:off x="4545" y="2710"/>
              <a:ext cx="136" cy="173"/>
            </a:xfrm>
            <a:prstGeom prst="line">
              <a:avLst/>
            </a:prstGeom>
            <a:noFill/>
            <a:ln w="0">
              <a:solidFill>
                <a:schemeClr val="tx1"/>
              </a:solidFill>
              <a:round/>
              <a:headEnd/>
              <a:tailEnd/>
            </a:ln>
          </p:spPr>
          <p:txBody>
            <a:bodyPr/>
            <a:lstStyle/>
            <a:p>
              <a:endParaRPr lang="en-US"/>
            </a:p>
          </p:txBody>
        </p:sp>
        <p:sp>
          <p:nvSpPr>
            <p:cNvPr id="436289" name="Line 65"/>
            <p:cNvSpPr>
              <a:spLocks noChangeShapeType="1"/>
            </p:cNvSpPr>
            <p:nvPr/>
          </p:nvSpPr>
          <p:spPr bwMode="auto">
            <a:xfrm>
              <a:off x="2975" y="2620"/>
              <a:ext cx="1339" cy="1"/>
            </a:xfrm>
            <a:prstGeom prst="line">
              <a:avLst/>
            </a:prstGeom>
            <a:noFill/>
            <a:ln w="0">
              <a:solidFill>
                <a:schemeClr val="tx1"/>
              </a:solidFill>
              <a:round/>
              <a:headEnd/>
              <a:tailEnd/>
            </a:ln>
          </p:spPr>
          <p:txBody>
            <a:bodyPr/>
            <a:lstStyle/>
            <a:p>
              <a:endParaRPr lang="en-US"/>
            </a:p>
          </p:txBody>
        </p:sp>
        <p:sp>
          <p:nvSpPr>
            <p:cNvPr id="436290" name="Line 66"/>
            <p:cNvSpPr>
              <a:spLocks noChangeShapeType="1"/>
            </p:cNvSpPr>
            <p:nvPr/>
          </p:nvSpPr>
          <p:spPr bwMode="auto">
            <a:xfrm flipV="1">
              <a:off x="3201" y="2660"/>
              <a:ext cx="1113" cy="298"/>
            </a:xfrm>
            <a:prstGeom prst="line">
              <a:avLst/>
            </a:prstGeom>
            <a:noFill/>
            <a:ln w="0">
              <a:solidFill>
                <a:schemeClr val="tx1"/>
              </a:solidFill>
              <a:round/>
              <a:headEnd/>
              <a:tailEnd/>
            </a:ln>
          </p:spPr>
          <p:txBody>
            <a:bodyPr/>
            <a:lstStyle/>
            <a:p>
              <a:endParaRPr lang="en-US"/>
            </a:p>
          </p:txBody>
        </p:sp>
        <p:sp>
          <p:nvSpPr>
            <p:cNvPr id="436291" name="Line 67"/>
            <p:cNvSpPr>
              <a:spLocks noChangeShapeType="1"/>
            </p:cNvSpPr>
            <p:nvPr/>
          </p:nvSpPr>
          <p:spPr bwMode="auto">
            <a:xfrm flipV="1">
              <a:off x="3886" y="2710"/>
              <a:ext cx="527" cy="784"/>
            </a:xfrm>
            <a:prstGeom prst="line">
              <a:avLst/>
            </a:prstGeom>
            <a:noFill/>
            <a:ln w="0">
              <a:solidFill>
                <a:schemeClr val="tx1"/>
              </a:solidFill>
              <a:round/>
              <a:headEnd/>
              <a:tailEnd/>
            </a:ln>
          </p:spPr>
          <p:txBody>
            <a:bodyPr/>
            <a:lstStyle/>
            <a:p>
              <a:endParaRPr lang="en-US"/>
            </a:p>
          </p:txBody>
        </p:sp>
        <p:sp>
          <p:nvSpPr>
            <p:cNvPr id="436292" name="Line 68"/>
            <p:cNvSpPr>
              <a:spLocks noChangeShapeType="1"/>
            </p:cNvSpPr>
            <p:nvPr/>
          </p:nvSpPr>
          <p:spPr bwMode="auto">
            <a:xfrm>
              <a:off x="3452" y="2551"/>
              <a:ext cx="215" cy="1"/>
            </a:xfrm>
            <a:prstGeom prst="line">
              <a:avLst/>
            </a:prstGeom>
            <a:noFill/>
            <a:ln w="0">
              <a:solidFill>
                <a:schemeClr val="tx1"/>
              </a:solidFill>
              <a:round/>
              <a:headEnd/>
              <a:tailEnd/>
            </a:ln>
          </p:spPr>
          <p:txBody>
            <a:bodyPr/>
            <a:lstStyle/>
            <a:p>
              <a:endParaRPr lang="en-US"/>
            </a:p>
          </p:txBody>
        </p:sp>
        <p:sp>
          <p:nvSpPr>
            <p:cNvPr id="436293" name="Line 69"/>
            <p:cNvSpPr>
              <a:spLocks noChangeShapeType="1"/>
            </p:cNvSpPr>
            <p:nvPr/>
          </p:nvSpPr>
          <p:spPr bwMode="auto">
            <a:xfrm flipH="1">
              <a:off x="3601" y="2551"/>
              <a:ext cx="66" cy="25"/>
            </a:xfrm>
            <a:prstGeom prst="line">
              <a:avLst/>
            </a:prstGeom>
            <a:noFill/>
            <a:ln w="9525">
              <a:solidFill>
                <a:schemeClr val="tx1"/>
              </a:solidFill>
              <a:round/>
              <a:headEnd/>
              <a:tailEnd/>
            </a:ln>
          </p:spPr>
          <p:txBody>
            <a:bodyPr/>
            <a:lstStyle/>
            <a:p>
              <a:endParaRPr lang="en-US"/>
            </a:p>
          </p:txBody>
        </p:sp>
        <p:sp>
          <p:nvSpPr>
            <p:cNvPr id="436294" name="Line 70"/>
            <p:cNvSpPr>
              <a:spLocks noChangeShapeType="1"/>
            </p:cNvSpPr>
            <p:nvPr/>
          </p:nvSpPr>
          <p:spPr bwMode="auto">
            <a:xfrm flipH="1" flipV="1">
              <a:off x="3601" y="2526"/>
              <a:ext cx="66" cy="25"/>
            </a:xfrm>
            <a:prstGeom prst="line">
              <a:avLst/>
            </a:prstGeom>
            <a:noFill/>
            <a:ln w="9525">
              <a:solidFill>
                <a:schemeClr val="tx1"/>
              </a:solidFill>
              <a:round/>
              <a:headEnd/>
              <a:tailEnd/>
            </a:ln>
          </p:spPr>
          <p:txBody>
            <a:bodyPr/>
            <a:lstStyle/>
            <a:p>
              <a:endParaRPr lang="en-US"/>
            </a:p>
          </p:txBody>
        </p:sp>
        <p:sp>
          <p:nvSpPr>
            <p:cNvPr id="436295" name="Line 71"/>
            <p:cNvSpPr>
              <a:spLocks noChangeShapeType="1"/>
            </p:cNvSpPr>
            <p:nvPr/>
          </p:nvSpPr>
          <p:spPr bwMode="auto">
            <a:xfrm flipH="1">
              <a:off x="3305" y="2690"/>
              <a:ext cx="208" cy="1"/>
            </a:xfrm>
            <a:prstGeom prst="line">
              <a:avLst/>
            </a:prstGeom>
            <a:noFill/>
            <a:ln w="0">
              <a:solidFill>
                <a:schemeClr val="tx1"/>
              </a:solidFill>
              <a:round/>
              <a:headEnd/>
              <a:tailEnd/>
            </a:ln>
          </p:spPr>
          <p:txBody>
            <a:bodyPr/>
            <a:lstStyle/>
            <a:p>
              <a:endParaRPr lang="en-US"/>
            </a:p>
          </p:txBody>
        </p:sp>
        <p:sp>
          <p:nvSpPr>
            <p:cNvPr id="436296" name="Line 72"/>
            <p:cNvSpPr>
              <a:spLocks noChangeShapeType="1"/>
            </p:cNvSpPr>
            <p:nvPr/>
          </p:nvSpPr>
          <p:spPr bwMode="auto">
            <a:xfrm>
              <a:off x="3305" y="2690"/>
              <a:ext cx="66" cy="25"/>
            </a:xfrm>
            <a:prstGeom prst="line">
              <a:avLst/>
            </a:prstGeom>
            <a:noFill/>
            <a:ln w="9525">
              <a:solidFill>
                <a:schemeClr val="tx1"/>
              </a:solidFill>
              <a:round/>
              <a:headEnd/>
              <a:tailEnd/>
            </a:ln>
          </p:spPr>
          <p:txBody>
            <a:bodyPr/>
            <a:lstStyle/>
            <a:p>
              <a:endParaRPr lang="en-US"/>
            </a:p>
          </p:txBody>
        </p:sp>
        <p:sp>
          <p:nvSpPr>
            <p:cNvPr id="436297" name="Line 73"/>
            <p:cNvSpPr>
              <a:spLocks noChangeShapeType="1"/>
            </p:cNvSpPr>
            <p:nvPr/>
          </p:nvSpPr>
          <p:spPr bwMode="auto">
            <a:xfrm flipV="1">
              <a:off x="3305" y="2670"/>
              <a:ext cx="66" cy="20"/>
            </a:xfrm>
            <a:prstGeom prst="line">
              <a:avLst/>
            </a:prstGeom>
            <a:noFill/>
            <a:ln w="9525">
              <a:solidFill>
                <a:schemeClr val="tx1"/>
              </a:solidFill>
              <a:round/>
              <a:headEnd/>
              <a:tailEnd/>
            </a:ln>
          </p:spPr>
          <p:txBody>
            <a:bodyPr/>
            <a:lstStyle/>
            <a:p>
              <a:endParaRPr lang="en-US"/>
            </a:p>
          </p:txBody>
        </p:sp>
        <p:sp>
          <p:nvSpPr>
            <p:cNvPr id="436298" name="Line 74"/>
            <p:cNvSpPr>
              <a:spLocks noChangeShapeType="1"/>
            </p:cNvSpPr>
            <p:nvPr/>
          </p:nvSpPr>
          <p:spPr bwMode="auto">
            <a:xfrm flipH="1">
              <a:off x="2553" y="2734"/>
              <a:ext cx="83" cy="174"/>
            </a:xfrm>
            <a:prstGeom prst="line">
              <a:avLst/>
            </a:prstGeom>
            <a:noFill/>
            <a:ln w="0">
              <a:solidFill>
                <a:schemeClr val="tx1"/>
              </a:solidFill>
              <a:round/>
              <a:headEnd/>
              <a:tailEnd/>
            </a:ln>
          </p:spPr>
          <p:txBody>
            <a:bodyPr/>
            <a:lstStyle/>
            <a:p>
              <a:endParaRPr lang="en-US"/>
            </a:p>
          </p:txBody>
        </p:sp>
        <p:sp>
          <p:nvSpPr>
            <p:cNvPr id="436299" name="Line 75"/>
            <p:cNvSpPr>
              <a:spLocks noChangeShapeType="1"/>
            </p:cNvSpPr>
            <p:nvPr/>
          </p:nvSpPr>
          <p:spPr bwMode="auto">
            <a:xfrm flipV="1">
              <a:off x="2553" y="2863"/>
              <a:ext cx="49" cy="45"/>
            </a:xfrm>
            <a:prstGeom prst="line">
              <a:avLst/>
            </a:prstGeom>
            <a:noFill/>
            <a:ln w="9525">
              <a:solidFill>
                <a:schemeClr val="tx1"/>
              </a:solidFill>
              <a:round/>
              <a:headEnd/>
              <a:tailEnd/>
            </a:ln>
          </p:spPr>
          <p:txBody>
            <a:bodyPr/>
            <a:lstStyle/>
            <a:p>
              <a:endParaRPr lang="en-US"/>
            </a:p>
          </p:txBody>
        </p:sp>
        <p:sp>
          <p:nvSpPr>
            <p:cNvPr id="436300" name="Line 76"/>
            <p:cNvSpPr>
              <a:spLocks noChangeShapeType="1"/>
            </p:cNvSpPr>
            <p:nvPr/>
          </p:nvSpPr>
          <p:spPr bwMode="auto">
            <a:xfrm flipV="1">
              <a:off x="2553" y="2843"/>
              <a:ext cx="1" cy="65"/>
            </a:xfrm>
            <a:prstGeom prst="line">
              <a:avLst/>
            </a:prstGeom>
            <a:noFill/>
            <a:ln w="9525">
              <a:solidFill>
                <a:schemeClr val="tx1"/>
              </a:solidFill>
              <a:round/>
              <a:headEnd/>
              <a:tailEnd/>
            </a:ln>
          </p:spPr>
          <p:txBody>
            <a:bodyPr/>
            <a:lstStyle/>
            <a:p>
              <a:endParaRPr lang="en-US"/>
            </a:p>
          </p:txBody>
        </p:sp>
        <p:sp>
          <p:nvSpPr>
            <p:cNvPr id="436301" name="Line 77"/>
            <p:cNvSpPr>
              <a:spLocks noChangeShapeType="1"/>
            </p:cNvSpPr>
            <p:nvPr/>
          </p:nvSpPr>
          <p:spPr bwMode="auto">
            <a:xfrm>
              <a:off x="2954" y="2690"/>
              <a:ext cx="93" cy="168"/>
            </a:xfrm>
            <a:prstGeom prst="line">
              <a:avLst/>
            </a:prstGeom>
            <a:noFill/>
            <a:ln w="0">
              <a:solidFill>
                <a:schemeClr val="tx1"/>
              </a:solidFill>
              <a:round/>
              <a:headEnd/>
              <a:tailEnd/>
            </a:ln>
          </p:spPr>
          <p:txBody>
            <a:bodyPr/>
            <a:lstStyle/>
            <a:p>
              <a:endParaRPr lang="en-US"/>
            </a:p>
          </p:txBody>
        </p:sp>
        <p:sp>
          <p:nvSpPr>
            <p:cNvPr id="436302" name="Line 78"/>
            <p:cNvSpPr>
              <a:spLocks noChangeShapeType="1"/>
            </p:cNvSpPr>
            <p:nvPr/>
          </p:nvSpPr>
          <p:spPr bwMode="auto">
            <a:xfrm flipH="1" flipV="1">
              <a:off x="3041" y="2798"/>
              <a:ext cx="6" cy="60"/>
            </a:xfrm>
            <a:prstGeom prst="line">
              <a:avLst/>
            </a:prstGeom>
            <a:noFill/>
            <a:ln w="9525">
              <a:solidFill>
                <a:schemeClr val="tx1"/>
              </a:solidFill>
              <a:round/>
              <a:headEnd/>
              <a:tailEnd/>
            </a:ln>
          </p:spPr>
          <p:txBody>
            <a:bodyPr/>
            <a:lstStyle/>
            <a:p>
              <a:endParaRPr lang="en-US"/>
            </a:p>
          </p:txBody>
        </p:sp>
        <p:sp>
          <p:nvSpPr>
            <p:cNvPr id="436303" name="Line 79"/>
            <p:cNvSpPr>
              <a:spLocks noChangeShapeType="1"/>
            </p:cNvSpPr>
            <p:nvPr/>
          </p:nvSpPr>
          <p:spPr bwMode="auto">
            <a:xfrm flipH="1" flipV="1">
              <a:off x="2997" y="2818"/>
              <a:ext cx="50" cy="40"/>
            </a:xfrm>
            <a:prstGeom prst="line">
              <a:avLst/>
            </a:prstGeom>
            <a:noFill/>
            <a:ln w="9525">
              <a:solidFill>
                <a:schemeClr val="tx1"/>
              </a:solidFill>
              <a:round/>
              <a:headEnd/>
              <a:tailEnd/>
            </a:ln>
          </p:spPr>
          <p:txBody>
            <a:bodyPr/>
            <a:lstStyle/>
            <a:p>
              <a:endParaRPr lang="en-US"/>
            </a:p>
          </p:txBody>
        </p:sp>
        <p:sp>
          <p:nvSpPr>
            <p:cNvPr id="436304" name="Line 80"/>
            <p:cNvSpPr>
              <a:spLocks noChangeShapeType="1"/>
            </p:cNvSpPr>
            <p:nvPr/>
          </p:nvSpPr>
          <p:spPr bwMode="auto">
            <a:xfrm flipV="1">
              <a:off x="3662" y="2710"/>
              <a:ext cx="202" cy="49"/>
            </a:xfrm>
            <a:prstGeom prst="line">
              <a:avLst/>
            </a:prstGeom>
            <a:noFill/>
            <a:ln w="0">
              <a:solidFill>
                <a:schemeClr val="tx1"/>
              </a:solidFill>
              <a:round/>
              <a:headEnd/>
              <a:tailEnd/>
            </a:ln>
          </p:spPr>
          <p:txBody>
            <a:bodyPr/>
            <a:lstStyle/>
            <a:p>
              <a:endParaRPr lang="en-US"/>
            </a:p>
          </p:txBody>
        </p:sp>
        <p:sp>
          <p:nvSpPr>
            <p:cNvPr id="436305" name="Line 81"/>
            <p:cNvSpPr>
              <a:spLocks noChangeShapeType="1"/>
            </p:cNvSpPr>
            <p:nvPr/>
          </p:nvSpPr>
          <p:spPr bwMode="auto">
            <a:xfrm flipH="1">
              <a:off x="3809" y="2710"/>
              <a:ext cx="55" cy="39"/>
            </a:xfrm>
            <a:prstGeom prst="line">
              <a:avLst/>
            </a:prstGeom>
            <a:noFill/>
            <a:ln w="9525">
              <a:solidFill>
                <a:schemeClr val="tx1"/>
              </a:solidFill>
              <a:round/>
              <a:headEnd/>
              <a:tailEnd/>
            </a:ln>
          </p:spPr>
          <p:txBody>
            <a:bodyPr/>
            <a:lstStyle/>
            <a:p>
              <a:endParaRPr lang="en-US"/>
            </a:p>
          </p:txBody>
        </p:sp>
        <p:sp>
          <p:nvSpPr>
            <p:cNvPr id="436306" name="Line 82"/>
            <p:cNvSpPr>
              <a:spLocks noChangeShapeType="1"/>
            </p:cNvSpPr>
            <p:nvPr/>
          </p:nvSpPr>
          <p:spPr bwMode="auto">
            <a:xfrm flipH="1" flipV="1">
              <a:off x="3798" y="2705"/>
              <a:ext cx="66" cy="5"/>
            </a:xfrm>
            <a:prstGeom prst="line">
              <a:avLst/>
            </a:prstGeom>
            <a:noFill/>
            <a:ln w="9525">
              <a:solidFill>
                <a:schemeClr val="tx1"/>
              </a:solidFill>
              <a:round/>
              <a:headEnd/>
              <a:tailEnd/>
            </a:ln>
          </p:spPr>
          <p:txBody>
            <a:bodyPr/>
            <a:lstStyle/>
            <a:p>
              <a:endParaRPr lang="en-US"/>
            </a:p>
          </p:txBody>
        </p:sp>
        <p:sp>
          <p:nvSpPr>
            <p:cNvPr id="436307" name="Line 83"/>
            <p:cNvSpPr>
              <a:spLocks noChangeShapeType="1"/>
            </p:cNvSpPr>
            <p:nvPr/>
          </p:nvSpPr>
          <p:spPr bwMode="auto">
            <a:xfrm flipH="1">
              <a:off x="3721" y="2838"/>
              <a:ext cx="204" cy="55"/>
            </a:xfrm>
            <a:prstGeom prst="line">
              <a:avLst/>
            </a:prstGeom>
            <a:noFill/>
            <a:ln w="0">
              <a:solidFill>
                <a:schemeClr val="tx1"/>
              </a:solidFill>
              <a:round/>
              <a:headEnd/>
              <a:tailEnd/>
            </a:ln>
          </p:spPr>
          <p:txBody>
            <a:bodyPr/>
            <a:lstStyle/>
            <a:p>
              <a:endParaRPr lang="en-US"/>
            </a:p>
          </p:txBody>
        </p:sp>
        <p:sp>
          <p:nvSpPr>
            <p:cNvPr id="436308" name="Line 84"/>
            <p:cNvSpPr>
              <a:spLocks noChangeShapeType="1"/>
            </p:cNvSpPr>
            <p:nvPr/>
          </p:nvSpPr>
          <p:spPr bwMode="auto">
            <a:xfrm>
              <a:off x="3721" y="2893"/>
              <a:ext cx="72" cy="5"/>
            </a:xfrm>
            <a:prstGeom prst="line">
              <a:avLst/>
            </a:prstGeom>
            <a:noFill/>
            <a:ln w="9525">
              <a:solidFill>
                <a:schemeClr val="tx1"/>
              </a:solidFill>
              <a:round/>
              <a:headEnd/>
              <a:tailEnd/>
            </a:ln>
          </p:spPr>
          <p:txBody>
            <a:bodyPr/>
            <a:lstStyle/>
            <a:p>
              <a:endParaRPr lang="en-US"/>
            </a:p>
          </p:txBody>
        </p:sp>
        <p:sp>
          <p:nvSpPr>
            <p:cNvPr id="436309" name="Line 85"/>
            <p:cNvSpPr>
              <a:spLocks noChangeShapeType="1"/>
            </p:cNvSpPr>
            <p:nvPr/>
          </p:nvSpPr>
          <p:spPr bwMode="auto">
            <a:xfrm flipV="1">
              <a:off x="3721" y="2853"/>
              <a:ext cx="55" cy="40"/>
            </a:xfrm>
            <a:prstGeom prst="line">
              <a:avLst/>
            </a:prstGeom>
            <a:noFill/>
            <a:ln w="9525">
              <a:solidFill>
                <a:schemeClr val="tx1"/>
              </a:solidFill>
              <a:round/>
              <a:headEnd/>
              <a:tailEnd/>
            </a:ln>
          </p:spPr>
          <p:txBody>
            <a:bodyPr/>
            <a:lstStyle/>
            <a:p>
              <a:endParaRPr lang="en-US"/>
            </a:p>
          </p:txBody>
        </p:sp>
        <p:sp>
          <p:nvSpPr>
            <p:cNvPr id="436310" name="Line 86"/>
            <p:cNvSpPr>
              <a:spLocks noChangeShapeType="1"/>
            </p:cNvSpPr>
            <p:nvPr/>
          </p:nvSpPr>
          <p:spPr bwMode="auto">
            <a:xfrm flipV="1">
              <a:off x="3985" y="3057"/>
              <a:ext cx="110" cy="159"/>
            </a:xfrm>
            <a:prstGeom prst="line">
              <a:avLst/>
            </a:prstGeom>
            <a:noFill/>
            <a:ln w="0">
              <a:solidFill>
                <a:schemeClr val="tx1"/>
              </a:solidFill>
              <a:round/>
              <a:headEnd/>
              <a:tailEnd/>
            </a:ln>
          </p:spPr>
          <p:txBody>
            <a:bodyPr/>
            <a:lstStyle/>
            <a:p>
              <a:endParaRPr lang="en-US"/>
            </a:p>
          </p:txBody>
        </p:sp>
        <p:sp>
          <p:nvSpPr>
            <p:cNvPr id="436311" name="Line 87"/>
            <p:cNvSpPr>
              <a:spLocks noChangeShapeType="1"/>
            </p:cNvSpPr>
            <p:nvPr/>
          </p:nvSpPr>
          <p:spPr bwMode="auto">
            <a:xfrm flipH="1">
              <a:off x="4084" y="3057"/>
              <a:ext cx="11" cy="60"/>
            </a:xfrm>
            <a:prstGeom prst="line">
              <a:avLst/>
            </a:prstGeom>
            <a:noFill/>
            <a:ln w="9525">
              <a:solidFill>
                <a:schemeClr val="tx1"/>
              </a:solidFill>
              <a:round/>
              <a:headEnd/>
              <a:tailEnd/>
            </a:ln>
          </p:spPr>
          <p:txBody>
            <a:bodyPr/>
            <a:lstStyle/>
            <a:p>
              <a:endParaRPr lang="en-US"/>
            </a:p>
          </p:txBody>
        </p:sp>
        <p:sp>
          <p:nvSpPr>
            <p:cNvPr id="436312" name="Line 88"/>
            <p:cNvSpPr>
              <a:spLocks noChangeShapeType="1"/>
            </p:cNvSpPr>
            <p:nvPr/>
          </p:nvSpPr>
          <p:spPr bwMode="auto">
            <a:xfrm flipH="1">
              <a:off x="4034" y="3057"/>
              <a:ext cx="61" cy="35"/>
            </a:xfrm>
            <a:prstGeom prst="line">
              <a:avLst/>
            </a:prstGeom>
            <a:noFill/>
            <a:ln w="9525">
              <a:solidFill>
                <a:schemeClr val="tx1"/>
              </a:solidFill>
              <a:round/>
              <a:headEnd/>
              <a:tailEnd/>
            </a:ln>
          </p:spPr>
          <p:txBody>
            <a:bodyPr/>
            <a:lstStyle/>
            <a:p>
              <a:endParaRPr lang="en-US"/>
            </a:p>
          </p:txBody>
        </p:sp>
        <p:sp>
          <p:nvSpPr>
            <p:cNvPr id="436313" name="Line 89"/>
            <p:cNvSpPr>
              <a:spLocks noChangeShapeType="1"/>
            </p:cNvSpPr>
            <p:nvPr/>
          </p:nvSpPr>
          <p:spPr bwMode="auto">
            <a:xfrm flipH="1">
              <a:off x="4089" y="3171"/>
              <a:ext cx="104" cy="164"/>
            </a:xfrm>
            <a:prstGeom prst="line">
              <a:avLst/>
            </a:prstGeom>
            <a:noFill/>
            <a:ln w="0">
              <a:solidFill>
                <a:schemeClr val="tx1"/>
              </a:solidFill>
              <a:round/>
              <a:headEnd/>
              <a:tailEnd/>
            </a:ln>
          </p:spPr>
          <p:txBody>
            <a:bodyPr/>
            <a:lstStyle/>
            <a:p>
              <a:endParaRPr lang="en-US"/>
            </a:p>
          </p:txBody>
        </p:sp>
        <p:sp>
          <p:nvSpPr>
            <p:cNvPr id="436314" name="Line 90"/>
            <p:cNvSpPr>
              <a:spLocks noChangeShapeType="1"/>
            </p:cNvSpPr>
            <p:nvPr/>
          </p:nvSpPr>
          <p:spPr bwMode="auto">
            <a:xfrm flipV="1">
              <a:off x="4089" y="3296"/>
              <a:ext cx="55" cy="39"/>
            </a:xfrm>
            <a:prstGeom prst="line">
              <a:avLst/>
            </a:prstGeom>
            <a:noFill/>
            <a:ln w="9525">
              <a:solidFill>
                <a:schemeClr val="tx1"/>
              </a:solidFill>
              <a:round/>
              <a:headEnd/>
              <a:tailEnd/>
            </a:ln>
          </p:spPr>
          <p:txBody>
            <a:bodyPr/>
            <a:lstStyle/>
            <a:p>
              <a:endParaRPr lang="en-US"/>
            </a:p>
          </p:txBody>
        </p:sp>
        <p:sp>
          <p:nvSpPr>
            <p:cNvPr id="436315" name="Line 91"/>
            <p:cNvSpPr>
              <a:spLocks noChangeShapeType="1"/>
            </p:cNvSpPr>
            <p:nvPr/>
          </p:nvSpPr>
          <p:spPr bwMode="auto">
            <a:xfrm flipV="1">
              <a:off x="4089" y="3271"/>
              <a:ext cx="6" cy="64"/>
            </a:xfrm>
            <a:prstGeom prst="line">
              <a:avLst/>
            </a:prstGeom>
            <a:noFill/>
            <a:ln w="9525">
              <a:solidFill>
                <a:schemeClr val="tx1"/>
              </a:solidFill>
              <a:round/>
              <a:headEnd/>
              <a:tailEnd/>
            </a:ln>
          </p:spPr>
          <p:txBody>
            <a:bodyPr/>
            <a:lstStyle/>
            <a:p>
              <a:endParaRPr lang="en-US"/>
            </a:p>
          </p:txBody>
        </p:sp>
        <p:sp>
          <p:nvSpPr>
            <p:cNvPr id="436316" name="Line 92"/>
            <p:cNvSpPr>
              <a:spLocks noChangeShapeType="1"/>
            </p:cNvSpPr>
            <p:nvPr/>
          </p:nvSpPr>
          <p:spPr bwMode="auto">
            <a:xfrm>
              <a:off x="3431" y="3519"/>
              <a:ext cx="209" cy="0"/>
            </a:xfrm>
            <a:prstGeom prst="line">
              <a:avLst/>
            </a:prstGeom>
            <a:noFill/>
            <a:ln w="0">
              <a:solidFill>
                <a:schemeClr val="tx1"/>
              </a:solidFill>
              <a:round/>
              <a:headEnd/>
              <a:tailEnd/>
            </a:ln>
          </p:spPr>
          <p:txBody>
            <a:bodyPr/>
            <a:lstStyle/>
            <a:p>
              <a:endParaRPr lang="en-US"/>
            </a:p>
          </p:txBody>
        </p:sp>
        <p:sp>
          <p:nvSpPr>
            <p:cNvPr id="436317" name="Line 93"/>
            <p:cNvSpPr>
              <a:spLocks noChangeShapeType="1"/>
            </p:cNvSpPr>
            <p:nvPr/>
          </p:nvSpPr>
          <p:spPr bwMode="auto">
            <a:xfrm flipH="1">
              <a:off x="3579" y="3519"/>
              <a:ext cx="61" cy="19"/>
            </a:xfrm>
            <a:prstGeom prst="line">
              <a:avLst/>
            </a:prstGeom>
            <a:noFill/>
            <a:ln w="9525">
              <a:solidFill>
                <a:schemeClr val="tx1"/>
              </a:solidFill>
              <a:round/>
              <a:headEnd/>
              <a:tailEnd/>
            </a:ln>
          </p:spPr>
          <p:txBody>
            <a:bodyPr/>
            <a:lstStyle/>
            <a:p>
              <a:endParaRPr lang="en-US"/>
            </a:p>
          </p:txBody>
        </p:sp>
        <p:sp>
          <p:nvSpPr>
            <p:cNvPr id="436318" name="Line 94"/>
            <p:cNvSpPr>
              <a:spLocks noChangeShapeType="1"/>
            </p:cNvSpPr>
            <p:nvPr/>
          </p:nvSpPr>
          <p:spPr bwMode="auto">
            <a:xfrm flipH="1" flipV="1">
              <a:off x="3579" y="3494"/>
              <a:ext cx="61" cy="25"/>
            </a:xfrm>
            <a:prstGeom prst="line">
              <a:avLst/>
            </a:prstGeom>
            <a:noFill/>
            <a:ln w="9525">
              <a:solidFill>
                <a:schemeClr val="tx1"/>
              </a:solidFill>
              <a:round/>
              <a:headEnd/>
              <a:tailEnd/>
            </a:ln>
          </p:spPr>
          <p:txBody>
            <a:bodyPr/>
            <a:lstStyle/>
            <a:p>
              <a:endParaRPr lang="en-US"/>
            </a:p>
          </p:txBody>
        </p:sp>
        <p:sp>
          <p:nvSpPr>
            <p:cNvPr id="436319" name="Line 95"/>
            <p:cNvSpPr>
              <a:spLocks noChangeShapeType="1"/>
            </p:cNvSpPr>
            <p:nvPr/>
          </p:nvSpPr>
          <p:spPr bwMode="auto">
            <a:xfrm>
              <a:off x="4660" y="2705"/>
              <a:ext cx="120" cy="153"/>
            </a:xfrm>
            <a:prstGeom prst="line">
              <a:avLst/>
            </a:prstGeom>
            <a:noFill/>
            <a:ln w="0">
              <a:solidFill>
                <a:schemeClr val="tx1"/>
              </a:solidFill>
              <a:round/>
              <a:headEnd/>
              <a:tailEnd/>
            </a:ln>
          </p:spPr>
          <p:txBody>
            <a:bodyPr/>
            <a:lstStyle/>
            <a:p>
              <a:endParaRPr lang="en-US"/>
            </a:p>
          </p:txBody>
        </p:sp>
        <p:sp>
          <p:nvSpPr>
            <p:cNvPr id="436320" name="Line 96"/>
            <p:cNvSpPr>
              <a:spLocks noChangeShapeType="1"/>
            </p:cNvSpPr>
            <p:nvPr/>
          </p:nvSpPr>
          <p:spPr bwMode="auto">
            <a:xfrm flipH="1" flipV="1">
              <a:off x="4764" y="2798"/>
              <a:ext cx="16" cy="60"/>
            </a:xfrm>
            <a:prstGeom prst="line">
              <a:avLst/>
            </a:prstGeom>
            <a:noFill/>
            <a:ln w="9525">
              <a:solidFill>
                <a:schemeClr val="tx1"/>
              </a:solidFill>
              <a:round/>
              <a:headEnd/>
              <a:tailEnd/>
            </a:ln>
          </p:spPr>
          <p:txBody>
            <a:bodyPr/>
            <a:lstStyle/>
            <a:p>
              <a:endParaRPr lang="en-US"/>
            </a:p>
          </p:txBody>
        </p:sp>
        <p:sp>
          <p:nvSpPr>
            <p:cNvPr id="436321" name="Line 97"/>
            <p:cNvSpPr>
              <a:spLocks noChangeShapeType="1"/>
            </p:cNvSpPr>
            <p:nvPr/>
          </p:nvSpPr>
          <p:spPr bwMode="auto">
            <a:xfrm flipH="1" flipV="1">
              <a:off x="4725" y="2828"/>
              <a:ext cx="55" cy="30"/>
            </a:xfrm>
            <a:prstGeom prst="line">
              <a:avLst/>
            </a:prstGeom>
            <a:noFill/>
            <a:ln w="9525">
              <a:solidFill>
                <a:schemeClr val="tx1"/>
              </a:solidFill>
              <a:round/>
              <a:headEnd/>
              <a:tailEnd/>
            </a:ln>
          </p:spPr>
          <p:txBody>
            <a:bodyPr/>
            <a:lstStyle/>
            <a:p>
              <a:endParaRPr lang="en-US"/>
            </a:p>
          </p:txBody>
        </p:sp>
        <p:sp>
          <p:nvSpPr>
            <p:cNvPr id="436322" name="AutoShape 98"/>
            <p:cNvSpPr>
              <a:spLocks noChangeArrowheads="1"/>
            </p:cNvSpPr>
            <p:nvPr/>
          </p:nvSpPr>
          <p:spPr bwMode="auto">
            <a:xfrm>
              <a:off x="2236" y="2448"/>
              <a:ext cx="1278" cy="835"/>
            </a:xfrm>
            <a:prstGeom prst="parallelogram">
              <a:avLst>
                <a:gd name="adj" fmla="val 38263"/>
              </a:avLst>
            </a:prstGeom>
            <a:noFill/>
            <a:ln w="12700">
              <a:solidFill>
                <a:schemeClr val="tx1"/>
              </a:solidFill>
              <a:miter lim="800000"/>
              <a:headEnd type="none" w="sm" len="sm"/>
              <a:tailEnd type="none" w="lg" len="lg"/>
            </a:ln>
            <a:effectLst/>
          </p:spPr>
          <p:txBody>
            <a:bodyPr wrap="none" anchor="ctr"/>
            <a:lstStyle/>
            <a:p>
              <a:endParaRPr lang="en-US"/>
            </a:p>
          </p:txBody>
        </p:sp>
        <p:sp>
          <p:nvSpPr>
            <p:cNvPr id="436323" name="AutoShape 99"/>
            <p:cNvSpPr>
              <a:spLocks noChangeArrowheads="1"/>
            </p:cNvSpPr>
            <p:nvPr/>
          </p:nvSpPr>
          <p:spPr bwMode="auto">
            <a:xfrm>
              <a:off x="3954" y="2448"/>
              <a:ext cx="1278" cy="676"/>
            </a:xfrm>
            <a:prstGeom prst="parallelogram">
              <a:avLst>
                <a:gd name="adj" fmla="val 47263"/>
              </a:avLst>
            </a:prstGeom>
            <a:noFill/>
            <a:ln w="12700">
              <a:solidFill>
                <a:schemeClr val="tx1"/>
              </a:solidFill>
              <a:miter lim="800000"/>
              <a:headEnd type="none" w="sm" len="sm"/>
              <a:tailEnd type="none" w="lg" len="lg"/>
            </a:ln>
            <a:effectLst/>
          </p:spPr>
          <p:txBody>
            <a:bodyPr wrap="none" anchor="ctr"/>
            <a:lstStyle/>
            <a:p>
              <a:endParaRPr lang="en-US"/>
            </a:p>
          </p:txBody>
        </p:sp>
        <p:sp>
          <p:nvSpPr>
            <p:cNvPr id="436324" name="AutoShape 100"/>
            <p:cNvSpPr>
              <a:spLocks noChangeArrowheads="1"/>
            </p:cNvSpPr>
            <p:nvPr/>
          </p:nvSpPr>
          <p:spPr bwMode="auto">
            <a:xfrm>
              <a:off x="2765" y="3363"/>
              <a:ext cx="1454" cy="477"/>
            </a:xfrm>
            <a:prstGeom prst="parallelogram">
              <a:avLst>
                <a:gd name="adj" fmla="val 76205"/>
              </a:avLst>
            </a:prstGeom>
            <a:noFill/>
            <a:ln w="12700">
              <a:solidFill>
                <a:schemeClr val="tx1"/>
              </a:solidFill>
              <a:miter lim="800000"/>
              <a:headEnd type="none" w="sm" len="sm"/>
              <a:tailEnd type="none" w="lg" len="lg"/>
            </a:ln>
            <a:effectLst/>
          </p:spPr>
          <p:txBody>
            <a:bodyPr wrap="none" anchor="ctr"/>
            <a:lstStyle/>
            <a:p>
              <a:endParaRPr lang="en-US"/>
            </a:p>
          </p:txBody>
        </p:sp>
        <p:sp>
          <p:nvSpPr>
            <p:cNvPr id="436325" name="Text Box 101"/>
            <p:cNvSpPr txBox="1">
              <a:spLocks noChangeArrowheads="1"/>
            </p:cNvSpPr>
            <p:nvPr/>
          </p:nvSpPr>
          <p:spPr bwMode="auto">
            <a:xfrm>
              <a:off x="2112" y="3350"/>
              <a:ext cx="1005" cy="250"/>
            </a:xfrm>
            <a:prstGeom prst="rect">
              <a:avLst/>
            </a:prstGeom>
            <a:noFill/>
            <a:ln w="12700">
              <a:noFill/>
              <a:miter lim="800000"/>
              <a:headEnd type="none" w="sm" len="sm"/>
              <a:tailEnd type="none" w="sm" len="sm"/>
            </a:ln>
            <a:effectLst/>
          </p:spPr>
          <p:txBody>
            <a:bodyPr wrap="none">
              <a:spAutoFit/>
            </a:bodyPr>
            <a:lstStyle/>
            <a:p>
              <a:r>
                <a:rPr lang="en-US" sz="2000"/>
                <a:t>Client type 1</a:t>
              </a:r>
            </a:p>
          </p:txBody>
        </p:sp>
        <p:sp>
          <p:nvSpPr>
            <p:cNvPr id="436326" name="Text Box 102"/>
            <p:cNvSpPr txBox="1">
              <a:spLocks noChangeArrowheads="1"/>
            </p:cNvSpPr>
            <p:nvPr/>
          </p:nvSpPr>
          <p:spPr bwMode="auto">
            <a:xfrm>
              <a:off x="4440" y="3204"/>
              <a:ext cx="587" cy="250"/>
            </a:xfrm>
            <a:prstGeom prst="rect">
              <a:avLst/>
            </a:prstGeom>
            <a:noFill/>
            <a:ln w="12700">
              <a:noFill/>
              <a:miter lim="800000"/>
              <a:headEnd type="none" w="sm" len="sm"/>
              <a:tailEnd type="none" w="sm" len="sm"/>
            </a:ln>
            <a:effectLst/>
          </p:spPr>
          <p:txBody>
            <a:bodyPr wrap="none">
              <a:spAutoFit/>
            </a:bodyPr>
            <a:lstStyle/>
            <a:p>
              <a:r>
                <a:rPr lang="en-US" sz="2000"/>
                <a:t>Server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5FD93C37-672D-4C9A-BF25-13D462D92C09}" type="slidenum">
              <a:rPr lang="en-US"/>
              <a:pPr/>
              <a:t>5</a:t>
            </a:fld>
            <a:endParaRPr lang="en-US"/>
          </a:p>
        </p:txBody>
      </p:sp>
      <p:sp>
        <p:nvSpPr>
          <p:cNvPr id="215042" name="Rectangle 2"/>
          <p:cNvSpPr>
            <a:spLocks noGrp="1" noChangeArrowheads="1"/>
          </p:cNvSpPr>
          <p:nvPr>
            <p:ph type="title"/>
          </p:nvPr>
        </p:nvSpPr>
        <p:spPr/>
        <p:txBody>
          <a:bodyPr/>
          <a:lstStyle/>
          <a:p>
            <a:r>
              <a:rPr lang="en-US"/>
              <a:t>Architectural Genres</a:t>
            </a:r>
          </a:p>
        </p:txBody>
      </p:sp>
      <p:sp>
        <p:nvSpPr>
          <p:cNvPr id="215043" name="Rectangle 3"/>
          <p:cNvSpPr>
            <a:spLocks noGrp="1" noChangeArrowheads="1"/>
          </p:cNvSpPr>
          <p:nvPr>
            <p:ph type="body" idx="1"/>
          </p:nvPr>
        </p:nvSpPr>
        <p:spPr/>
        <p:txBody>
          <a:bodyPr/>
          <a:lstStyle/>
          <a:p>
            <a:pPr>
              <a:spcBef>
                <a:spcPts val="300"/>
              </a:spcBef>
            </a:pPr>
            <a:r>
              <a:rPr lang="en-US" i="1">
                <a:solidFill>
                  <a:schemeClr val="folHlink"/>
                </a:solidFill>
                <a:latin typeface="Palatino" pitchFamily="-128" charset="0"/>
              </a:rPr>
              <a:t>Genre</a:t>
            </a:r>
            <a:r>
              <a:rPr lang="en-US">
                <a:latin typeface="Palatino" pitchFamily="-128" charset="0"/>
              </a:rPr>
              <a:t> implies a specific category within the overall software domain. </a:t>
            </a:r>
          </a:p>
          <a:p>
            <a:pPr>
              <a:spcBef>
                <a:spcPts val="300"/>
              </a:spcBef>
            </a:pPr>
            <a:r>
              <a:rPr lang="en-US">
                <a:latin typeface="Palatino" pitchFamily="-128" charset="0"/>
              </a:rPr>
              <a:t>Within each category, you encounter a number of subcategories. </a:t>
            </a:r>
          </a:p>
          <a:p>
            <a:pPr lvl="1">
              <a:spcBef>
                <a:spcPts val="300"/>
              </a:spcBef>
            </a:pPr>
            <a:r>
              <a:rPr lang="en-US">
                <a:latin typeface="Palatino" pitchFamily="-128" charset="0"/>
              </a:rPr>
              <a:t>For example, within the genre of </a:t>
            </a:r>
            <a:r>
              <a:rPr lang="en-US" i="1">
                <a:latin typeface="Palatino" pitchFamily="-128" charset="0"/>
              </a:rPr>
              <a:t>buildings</a:t>
            </a:r>
            <a:r>
              <a:rPr lang="en-US">
                <a:latin typeface="Palatino" pitchFamily="-128" charset="0"/>
              </a:rPr>
              <a:t>, you would encounter the following general </a:t>
            </a:r>
            <a:r>
              <a:rPr lang="en-US">
                <a:solidFill>
                  <a:schemeClr val="folHlink"/>
                </a:solidFill>
                <a:latin typeface="Palatino" pitchFamily="-128" charset="0"/>
              </a:rPr>
              <a:t>styles:</a:t>
            </a:r>
            <a:r>
              <a:rPr lang="en-US">
                <a:latin typeface="Palatino" pitchFamily="-128" charset="0"/>
              </a:rPr>
              <a:t> houses, condos, apartment buildings, office buildings, industrial building, warehouses, and so on. </a:t>
            </a:r>
          </a:p>
          <a:p>
            <a:pPr lvl="1">
              <a:spcBef>
                <a:spcPts val="300"/>
              </a:spcBef>
            </a:pPr>
            <a:r>
              <a:rPr lang="en-US">
                <a:latin typeface="Palatino" pitchFamily="-128" charset="0"/>
              </a:rPr>
              <a:t>Within each general style, more specific styles might apply. Each style would have a structure that can be described using a set of predictable patterns.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ko-KR">
                <a:ea typeface="굴림" charset="-127"/>
              </a:rPr>
              <a:t>Component Diagram</a:t>
            </a:r>
          </a:p>
        </p:txBody>
      </p:sp>
      <p:sp>
        <p:nvSpPr>
          <p:cNvPr id="438275" name="Rectangle 3"/>
          <p:cNvSpPr>
            <a:spLocks noGrp="1" noChangeArrowheads="1"/>
          </p:cNvSpPr>
          <p:nvPr>
            <p:ph type="body" idx="1"/>
          </p:nvPr>
        </p:nvSpPr>
        <p:spPr/>
        <p:txBody>
          <a:bodyPr/>
          <a:lstStyle/>
          <a:p>
            <a:r>
              <a:rPr lang="en-US"/>
              <a:t>Registration Manager Process</a:t>
            </a:r>
          </a:p>
        </p:txBody>
      </p:sp>
      <p:sp>
        <p:nvSpPr>
          <p:cNvPr id="438281" name="Rectangle 9"/>
          <p:cNvSpPr>
            <a:spLocks noChangeArrowheads="1"/>
          </p:cNvSpPr>
          <p:nvPr/>
        </p:nvSpPr>
        <p:spPr bwMode="auto">
          <a:xfrm>
            <a:off x="3509963" y="2778125"/>
            <a:ext cx="1912937" cy="666750"/>
          </a:xfrm>
          <a:prstGeom prst="rect">
            <a:avLst/>
          </a:prstGeom>
          <a:solidFill>
            <a:srgbClr val="FFFFFF"/>
          </a:solidFill>
          <a:ln w="12700">
            <a:solidFill>
              <a:srgbClr val="020001"/>
            </a:solidFill>
            <a:miter lim="800000"/>
            <a:headEnd/>
            <a:tailEnd/>
          </a:ln>
        </p:spPr>
        <p:txBody>
          <a:bodyPr/>
          <a:lstStyle/>
          <a:p>
            <a:endParaRPr lang="en-US"/>
          </a:p>
        </p:txBody>
      </p:sp>
      <p:sp>
        <p:nvSpPr>
          <p:cNvPr id="438282" name="Rectangle 10"/>
          <p:cNvSpPr>
            <a:spLocks noChangeArrowheads="1"/>
          </p:cNvSpPr>
          <p:nvPr/>
        </p:nvSpPr>
        <p:spPr bwMode="auto">
          <a:xfrm>
            <a:off x="3186113" y="2909888"/>
            <a:ext cx="636587" cy="130175"/>
          </a:xfrm>
          <a:prstGeom prst="rect">
            <a:avLst/>
          </a:prstGeom>
          <a:solidFill>
            <a:srgbClr val="FFFFFF"/>
          </a:solidFill>
          <a:ln w="12700">
            <a:solidFill>
              <a:srgbClr val="020001"/>
            </a:solidFill>
            <a:miter lim="800000"/>
            <a:headEnd/>
            <a:tailEnd/>
          </a:ln>
        </p:spPr>
        <p:txBody>
          <a:bodyPr/>
          <a:lstStyle/>
          <a:p>
            <a:endParaRPr lang="en-US"/>
          </a:p>
        </p:txBody>
      </p:sp>
      <p:sp>
        <p:nvSpPr>
          <p:cNvPr id="438283" name="Rectangle 11"/>
          <p:cNvSpPr>
            <a:spLocks noChangeArrowheads="1"/>
          </p:cNvSpPr>
          <p:nvPr/>
        </p:nvSpPr>
        <p:spPr bwMode="auto">
          <a:xfrm>
            <a:off x="3186113" y="3182938"/>
            <a:ext cx="636587" cy="131762"/>
          </a:xfrm>
          <a:prstGeom prst="rect">
            <a:avLst/>
          </a:prstGeom>
          <a:solidFill>
            <a:srgbClr val="FFFFFF"/>
          </a:solidFill>
          <a:ln w="12700">
            <a:solidFill>
              <a:srgbClr val="020001"/>
            </a:solidFill>
            <a:miter lim="800000"/>
            <a:headEnd/>
            <a:tailEnd/>
          </a:ln>
        </p:spPr>
        <p:txBody>
          <a:bodyPr/>
          <a:lstStyle/>
          <a:p>
            <a:endParaRPr lang="en-US"/>
          </a:p>
        </p:txBody>
      </p:sp>
      <p:sp>
        <p:nvSpPr>
          <p:cNvPr id="438284" name="Rectangle 12"/>
          <p:cNvSpPr>
            <a:spLocks noChangeArrowheads="1"/>
          </p:cNvSpPr>
          <p:nvPr/>
        </p:nvSpPr>
        <p:spPr bwMode="auto">
          <a:xfrm>
            <a:off x="3959225" y="2798763"/>
            <a:ext cx="1330325" cy="212725"/>
          </a:xfrm>
          <a:prstGeom prst="rect">
            <a:avLst/>
          </a:prstGeom>
          <a:noFill/>
          <a:ln w="9525">
            <a:noFill/>
            <a:miter lim="800000"/>
            <a:headEnd/>
            <a:tailEnd/>
          </a:ln>
        </p:spPr>
        <p:txBody>
          <a:bodyPr wrap="none" lIns="0" tIns="0" rIns="0" bIns="0">
            <a:spAutoFit/>
          </a:bodyPr>
          <a:lstStyle/>
          <a:p>
            <a:r>
              <a:rPr lang="en-US" sz="1400">
                <a:solidFill>
                  <a:srgbClr val="000000"/>
                </a:solidFill>
              </a:rPr>
              <a:t>MainRegistration</a:t>
            </a:r>
            <a:endParaRPr lang="en-US" sz="1400"/>
          </a:p>
        </p:txBody>
      </p:sp>
      <p:sp>
        <p:nvSpPr>
          <p:cNvPr id="438285" name="Rectangle 13"/>
          <p:cNvSpPr>
            <a:spLocks noChangeArrowheads="1"/>
          </p:cNvSpPr>
          <p:nvPr/>
        </p:nvSpPr>
        <p:spPr bwMode="auto">
          <a:xfrm>
            <a:off x="3959225" y="2994025"/>
            <a:ext cx="384175" cy="212725"/>
          </a:xfrm>
          <a:prstGeom prst="rect">
            <a:avLst/>
          </a:prstGeom>
          <a:noFill/>
          <a:ln w="9525">
            <a:noFill/>
            <a:miter lim="800000"/>
            <a:headEnd/>
            <a:tailEnd/>
          </a:ln>
        </p:spPr>
        <p:txBody>
          <a:bodyPr wrap="none" lIns="0" tIns="0" rIns="0" bIns="0">
            <a:spAutoFit/>
          </a:bodyPr>
          <a:lstStyle/>
          <a:p>
            <a:r>
              <a:rPr lang="en-US" sz="1400">
                <a:solidFill>
                  <a:srgbClr val="000000"/>
                </a:solidFill>
              </a:rPr>
              <a:t>Task</a:t>
            </a:r>
            <a:endParaRPr lang="en-US" sz="1400"/>
          </a:p>
        </p:txBody>
      </p:sp>
      <p:sp>
        <p:nvSpPr>
          <p:cNvPr id="438286" name="Rectangle 14"/>
          <p:cNvSpPr>
            <a:spLocks noChangeArrowheads="1"/>
          </p:cNvSpPr>
          <p:nvPr/>
        </p:nvSpPr>
        <p:spPr bwMode="auto">
          <a:xfrm>
            <a:off x="2054225" y="4189413"/>
            <a:ext cx="1898650" cy="654050"/>
          </a:xfrm>
          <a:prstGeom prst="rect">
            <a:avLst/>
          </a:prstGeom>
          <a:solidFill>
            <a:srgbClr val="FFFFFF"/>
          </a:solidFill>
          <a:ln w="12700">
            <a:solidFill>
              <a:srgbClr val="020001"/>
            </a:solidFill>
            <a:miter lim="800000"/>
            <a:headEnd/>
            <a:tailEnd/>
          </a:ln>
        </p:spPr>
        <p:txBody>
          <a:bodyPr/>
          <a:lstStyle/>
          <a:p>
            <a:endParaRPr lang="en-US"/>
          </a:p>
        </p:txBody>
      </p:sp>
      <p:sp>
        <p:nvSpPr>
          <p:cNvPr id="438287" name="Rectangle 15"/>
          <p:cNvSpPr>
            <a:spLocks noChangeArrowheads="1"/>
          </p:cNvSpPr>
          <p:nvPr/>
        </p:nvSpPr>
        <p:spPr bwMode="auto">
          <a:xfrm>
            <a:off x="1741488" y="4319588"/>
            <a:ext cx="638175" cy="131762"/>
          </a:xfrm>
          <a:prstGeom prst="rect">
            <a:avLst/>
          </a:prstGeom>
          <a:solidFill>
            <a:srgbClr val="FFFFFF"/>
          </a:solidFill>
          <a:ln w="12700">
            <a:solidFill>
              <a:srgbClr val="020001"/>
            </a:solidFill>
            <a:miter lim="800000"/>
            <a:headEnd/>
            <a:tailEnd/>
          </a:ln>
        </p:spPr>
        <p:txBody>
          <a:bodyPr/>
          <a:lstStyle/>
          <a:p>
            <a:endParaRPr lang="en-US"/>
          </a:p>
        </p:txBody>
      </p:sp>
      <p:sp>
        <p:nvSpPr>
          <p:cNvPr id="438288" name="Rectangle 16"/>
          <p:cNvSpPr>
            <a:spLocks noChangeArrowheads="1"/>
          </p:cNvSpPr>
          <p:nvPr/>
        </p:nvSpPr>
        <p:spPr bwMode="auto">
          <a:xfrm>
            <a:off x="1741488" y="4581525"/>
            <a:ext cx="638175" cy="131763"/>
          </a:xfrm>
          <a:prstGeom prst="rect">
            <a:avLst/>
          </a:prstGeom>
          <a:solidFill>
            <a:srgbClr val="FFFFFF"/>
          </a:solidFill>
          <a:ln w="12700">
            <a:solidFill>
              <a:srgbClr val="020001"/>
            </a:solidFill>
            <a:miter lim="800000"/>
            <a:headEnd/>
            <a:tailEnd/>
          </a:ln>
        </p:spPr>
        <p:txBody>
          <a:bodyPr/>
          <a:lstStyle/>
          <a:p>
            <a:endParaRPr lang="en-US"/>
          </a:p>
        </p:txBody>
      </p:sp>
      <p:sp>
        <p:nvSpPr>
          <p:cNvPr id="438289" name="Rectangle 17"/>
          <p:cNvSpPr>
            <a:spLocks noChangeArrowheads="1"/>
          </p:cNvSpPr>
          <p:nvPr/>
        </p:nvSpPr>
        <p:spPr bwMode="auto">
          <a:xfrm>
            <a:off x="2501900" y="4195763"/>
            <a:ext cx="739775" cy="212725"/>
          </a:xfrm>
          <a:prstGeom prst="rect">
            <a:avLst/>
          </a:prstGeom>
          <a:noFill/>
          <a:ln w="9525">
            <a:noFill/>
            <a:miter lim="800000"/>
            <a:headEnd/>
            <a:tailEnd/>
          </a:ln>
        </p:spPr>
        <p:txBody>
          <a:bodyPr wrap="none" lIns="0" tIns="0" rIns="0" bIns="0">
            <a:spAutoFit/>
          </a:bodyPr>
          <a:lstStyle/>
          <a:p>
            <a:r>
              <a:rPr lang="en-US" sz="1400">
                <a:solidFill>
                  <a:srgbClr val="000000"/>
                </a:solidFill>
              </a:rPr>
              <a:t>HighRate</a:t>
            </a:r>
            <a:endParaRPr lang="en-US" sz="1400"/>
          </a:p>
        </p:txBody>
      </p:sp>
      <p:sp>
        <p:nvSpPr>
          <p:cNvPr id="438290" name="Rectangle 18"/>
          <p:cNvSpPr>
            <a:spLocks noChangeArrowheads="1"/>
          </p:cNvSpPr>
          <p:nvPr/>
        </p:nvSpPr>
        <p:spPr bwMode="auto">
          <a:xfrm>
            <a:off x="2501900" y="4405313"/>
            <a:ext cx="1330325" cy="212725"/>
          </a:xfrm>
          <a:prstGeom prst="rect">
            <a:avLst/>
          </a:prstGeom>
          <a:noFill/>
          <a:ln w="9525">
            <a:noFill/>
            <a:miter lim="800000"/>
            <a:headEnd/>
            <a:tailEnd/>
          </a:ln>
        </p:spPr>
        <p:txBody>
          <a:bodyPr wrap="none" lIns="0" tIns="0" rIns="0" bIns="0">
            <a:spAutoFit/>
          </a:bodyPr>
          <a:lstStyle/>
          <a:p>
            <a:r>
              <a:rPr lang="en-US" sz="1400">
                <a:solidFill>
                  <a:srgbClr val="000000"/>
                </a:solidFill>
              </a:rPr>
              <a:t>RegistrationTask</a:t>
            </a:r>
            <a:endParaRPr lang="en-US" sz="1400"/>
          </a:p>
        </p:txBody>
      </p:sp>
      <p:sp>
        <p:nvSpPr>
          <p:cNvPr id="438291" name="Rectangle 19"/>
          <p:cNvSpPr>
            <a:spLocks noChangeArrowheads="1"/>
          </p:cNvSpPr>
          <p:nvPr/>
        </p:nvSpPr>
        <p:spPr bwMode="auto">
          <a:xfrm>
            <a:off x="5059363" y="4189413"/>
            <a:ext cx="1885950" cy="654050"/>
          </a:xfrm>
          <a:prstGeom prst="rect">
            <a:avLst/>
          </a:prstGeom>
          <a:solidFill>
            <a:srgbClr val="FFFFFF"/>
          </a:solidFill>
          <a:ln w="12700">
            <a:solidFill>
              <a:srgbClr val="020001"/>
            </a:solidFill>
            <a:miter lim="800000"/>
            <a:headEnd/>
            <a:tailEnd/>
          </a:ln>
        </p:spPr>
        <p:txBody>
          <a:bodyPr/>
          <a:lstStyle/>
          <a:p>
            <a:endParaRPr lang="en-US"/>
          </a:p>
        </p:txBody>
      </p:sp>
      <p:sp>
        <p:nvSpPr>
          <p:cNvPr id="438292" name="Rectangle 20"/>
          <p:cNvSpPr>
            <a:spLocks noChangeArrowheads="1"/>
          </p:cNvSpPr>
          <p:nvPr/>
        </p:nvSpPr>
        <p:spPr bwMode="auto">
          <a:xfrm>
            <a:off x="4733925" y="4319588"/>
            <a:ext cx="638175" cy="131762"/>
          </a:xfrm>
          <a:prstGeom prst="rect">
            <a:avLst/>
          </a:prstGeom>
          <a:solidFill>
            <a:srgbClr val="FFFFFF"/>
          </a:solidFill>
          <a:ln w="12700">
            <a:solidFill>
              <a:srgbClr val="020001"/>
            </a:solidFill>
            <a:miter lim="800000"/>
            <a:headEnd/>
            <a:tailEnd/>
          </a:ln>
        </p:spPr>
        <p:txBody>
          <a:bodyPr/>
          <a:lstStyle/>
          <a:p>
            <a:endParaRPr lang="en-US"/>
          </a:p>
        </p:txBody>
      </p:sp>
      <p:sp>
        <p:nvSpPr>
          <p:cNvPr id="438293" name="Rectangle 21"/>
          <p:cNvSpPr>
            <a:spLocks noChangeArrowheads="1"/>
          </p:cNvSpPr>
          <p:nvPr/>
        </p:nvSpPr>
        <p:spPr bwMode="auto">
          <a:xfrm>
            <a:off x="4733925" y="4581525"/>
            <a:ext cx="638175" cy="131763"/>
          </a:xfrm>
          <a:prstGeom prst="rect">
            <a:avLst/>
          </a:prstGeom>
          <a:solidFill>
            <a:srgbClr val="FFFFFF"/>
          </a:solidFill>
          <a:ln w="12700">
            <a:solidFill>
              <a:srgbClr val="020001"/>
            </a:solidFill>
            <a:miter lim="800000"/>
            <a:headEnd/>
            <a:tailEnd/>
          </a:ln>
        </p:spPr>
        <p:txBody>
          <a:bodyPr/>
          <a:lstStyle/>
          <a:p>
            <a:endParaRPr lang="en-US"/>
          </a:p>
        </p:txBody>
      </p:sp>
      <p:sp>
        <p:nvSpPr>
          <p:cNvPr id="438294" name="Rectangle 22"/>
          <p:cNvSpPr>
            <a:spLocks noChangeArrowheads="1"/>
          </p:cNvSpPr>
          <p:nvPr/>
        </p:nvSpPr>
        <p:spPr bwMode="auto">
          <a:xfrm>
            <a:off x="5494338" y="4195763"/>
            <a:ext cx="700087" cy="212725"/>
          </a:xfrm>
          <a:prstGeom prst="rect">
            <a:avLst/>
          </a:prstGeom>
          <a:noFill/>
          <a:ln w="9525">
            <a:noFill/>
            <a:miter lim="800000"/>
            <a:headEnd/>
            <a:tailEnd/>
          </a:ln>
        </p:spPr>
        <p:txBody>
          <a:bodyPr wrap="none" lIns="0" tIns="0" rIns="0" bIns="0">
            <a:spAutoFit/>
          </a:bodyPr>
          <a:lstStyle/>
          <a:p>
            <a:r>
              <a:rPr lang="en-US" sz="1400">
                <a:solidFill>
                  <a:srgbClr val="000000"/>
                </a:solidFill>
              </a:rPr>
              <a:t>LowRate</a:t>
            </a:r>
            <a:endParaRPr lang="en-US" sz="1400"/>
          </a:p>
        </p:txBody>
      </p:sp>
      <p:sp>
        <p:nvSpPr>
          <p:cNvPr id="438295" name="Rectangle 23"/>
          <p:cNvSpPr>
            <a:spLocks noChangeArrowheads="1"/>
          </p:cNvSpPr>
          <p:nvPr/>
        </p:nvSpPr>
        <p:spPr bwMode="auto">
          <a:xfrm>
            <a:off x="5494338" y="4405313"/>
            <a:ext cx="1330325" cy="212725"/>
          </a:xfrm>
          <a:prstGeom prst="rect">
            <a:avLst/>
          </a:prstGeom>
          <a:noFill/>
          <a:ln w="9525">
            <a:noFill/>
            <a:miter lim="800000"/>
            <a:headEnd/>
            <a:tailEnd/>
          </a:ln>
        </p:spPr>
        <p:txBody>
          <a:bodyPr wrap="none" lIns="0" tIns="0" rIns="0" bIns="0">
            <a:spAutoFit/>
          </a:bodyPr>
          <a:lstStyle/>
          <a:p>
            <a:r>
              <a:rPr lang="en-US" sz="1400">
                <a:solidFill>
                  <a:srgbClr val="000000"/>
                </a:solidFill>
              </a:rPr>
              <a:t>RegistrationTask</a:t>
            </a:r>
            <a:endParaRPr lang="en-US" sz="1400"/>
          </a:p>
        </p:txBody>
      </p:sp>
      <p:sp>
        <p:nvSpPr>
          <p:cNvPr id="438296" name="Line 24"/>
          <p:cNvSpPr>
            <a:spLocks noChangeShapeType="1"/>
          </p:cNvSpPr>
          <p:nvPr/>
        </p:nvSpPr>
        <p:spPr bwMode="auto">
          <a:xfrm flipH="1">
            <a:off x="3179763" y="3438525"/>
            <a:ext cx="741362" cy="731838"/>
          </a:xfrm>
          <a:prstGeom prst="line">
            <a:avLst/>
          </a:prstGeom>
          <a:noFill/>
          <a:ln w="0">
            <a:solidFill>
              <a:schemeClr val="tx1"/>
            </a:solidFill>
            <a:prstDash val="sysDash"/>
            <a:round/>
            <a:headEnd/>
            <a:tailEnd/>
          </a:ln>
        </p:spPr>
        <p:txBody>
          <a:bodyPr/>
          <a:lstStyle/>
          <a:p>
            <a:endParaRPr lang="en-US"/>
          </a:p>
        </p:txBody>
      </p:sp>
      <p:sp>
        <p:nvSpPr>
          <p:cNvPr id="438297" name="Line 25"/>
          <p:cNvSpPr>
            <a:spLocks noChangeShapeType="1"/>
          </p:cNvSpPr>
          <p:nvPr/>
        </p:nvSpPr>
        <p:spPr bwMode="auto">
          <a:xfrm flipV="1">
            <a:off x="3179763" y="4117975"/>
            <a:ext cx="142875" cy="52388"/>
          </a:xfrm>
          <a:prstGeom prst="line">
            <a:avLst/>
          </a:prstGeom>
          <a:noFill/>
          <a:ln w="12700">
            <a:solidFill>
              <a:schemeClr val="tx1"/>
            </a:solidFill>
            <a:round/>
            <a:headEnd/>
            <a:tailEnd/>
          </a:ln>
        </p:spPr>
        <p:txBody>
          <a:bodyPr/>
          <a:lstStyle/>
          <a:p>
            <a:endParaRPr lang="en-US"/>
          </a:p>
        </p:txBody>
      </p:sp>
      <p:sp>
        <p:nvSpPr>
          <p:cNvPr id="438298" name="Line 26"/>
          <p:cNvSpPr>
            <a:spLocks noChangeShapeType="1"/>
          </p:cNvSpPr>
          <p:nvPr/>
        </p:nvSpPr>
        <p:spPr bwMode="auto">
          <a:xfrm flipV="1">
            <a:off x="3179763" y="4025900"/>
            <a:ext cx="50800" cy="144463"/>
          </a:xfrm>
          <a:prstGeom prst="line">
            <a:avLst/>
          </a:prstGeom>
          <a:noFill/>
          <a:ln w="12700">
            <a:solidFill>
              <a:schemeClr val="tx1"/>
            </a:solidFill>
            <a:round/>
            <a:headEnd/>
            <a:tailEnd/>
          </a:ln>
        </p:spPr>
        <p:txBody>
          <a:bodyPr/>
          <a:lstStyle/>
          <a:p>
            <a:endParaRPr lang="en-US"/>
          </a:p>
        </p:txBody>
      </p:sp>
      <p:sp>
        <p:nvSpPr>
          <p:cNvPr id="438299" name="Line 27"/>
          <p:cNvSpPr>
            <a:spLocks noChangeShapeType="1"/>
          </p:cNvSpPr>
          <p:nvPr/>
        </p:nvSpPr>
        <p:spPr bwMode="auto">
          <a:xfrm>
            <a:off x="4662488" y="3438525"/>
            <a:ext cx="793750" cy="731838"/>
          </a:xfrm>
          <a:prstGeom prst="line">
            <a:avLst/>
          </a:prstGeom>
          <a:noFill/>
          <a:ln w="0">
            <a:solidFill>
              <a:schemeClr val="tx1"/>
            </a:solidFill>
            <a:prstDash val="sysDash"/>
            <a:round/>
            <a:headEnd/>
            <a:tailEnd/>
          </a:ln>
        </p:spPr>
        <p:txBody>
          <a:bodyPr/>
          <a:lstStyle/>
          <a:p>
            <a:endParaRPr lang="en-US"/>
          </a:p>
        </p:txBody>
      </p:sp>
      <p:sp>
        <p:nvSpPr>
          <p:cNvPr id="438300" name="Line 28"/>
          <p:cNvSpPr>
            <a:spLocks noChangeShapeType="1"/>
          </p:cNvSpPr>
          <p:nvPr/>
        </p:nvSpPr>
        <p:spPr bwMode="auto">
          <a:xfrm flipH="1" flipV="1">
            <a:off x="5391150" y="4025900"/>
            <a:ext cx="65088" cy="144463"/>
          </a:xfrm>
          <a:prstGeom prst="line">
            <a:avLst/>
          </a:prstGeom>
          <a:noFill/>
          <a:ln w="12700">
            <a:solidFill>
              <a:schemeClr val="tx1"/>
            </a:solidFill>
            <a:round/>
            <a:headEnd/>
            <a:tailEnd/>
          </a:ln>
        </p:spPr>
        <p:txBody>
          <a:bodyPr/>
          <a:lstStyle/>
          <a:p>
            <a:endParaRPr lang="en-US"/>
          </a:p>
        </p:txBody>
      </p:sp>
      <p:sp>
        <p:nvSpPr>
          <p:cNvPr id="438301" name="Line 29"/>
          <p:cNvSpPr>
            <a:spLocks noChangeShapeType="1"/>
          </p:cNvSpPr>
          <p:nvPr/>
        </p:nvSpPr>
        <p:spPr bwMode="auto">
          <a:xfrm flipH="1" flipV="1">
            <a:off x="5299075" y="4117975"/>
            <a:ext cx="157163" cy="52388"/>
          </a:xfrm>
          <a:prstGeom prst="line">
            <a:avLst/>
          </a:prstGeom>
          <a:noFill/>
          <a:ln w="12700">
            <a:solidFill>
              <a:schemeClr val="tx1"/>
            </a:solidFill>
            <a:round/>
            <a:headEnd/>
            <a:tailEnd/>
          </a:ln>
        </p:spPr>
        <p:txBody>
          <a:bodyPr/>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ko-KR">
                <a:ea typeface="굴림" charset="-127"/>
              </a:rPr>
              <a:t>From Logical View to Process View</a:t>
            </a:r>
          </a:p>
        </p:txBody>
      </p:sp>
      <p:sp>
        <p:nvSpPr>
          <p:cNvPr id="440323" name="Rectangle 3"/>
          <p:cNvSpPr>
            <a:spLocks noGrp="1" noChangeArrowheads="1"/>
          </p:cNvSpPr>
          <p:nvPr>
            <p:ph type="body" idx="1"/>
          </p:nvPr>
        </p:nvSpPr>
        <p:spPr>
          <a:xfrm>
            <a:off x="1219200" y="2286000"/>
            <a:ext cx="6934200" cy="4191000"/>
          </a:xfrm>
        </p:spPr>
        <p:txBody>
          <a:bodyPr/>
          <a:lstStyle/>
          <a:p>
            <a:r>
              <a:rPr lang="en-US" altLang="ko-KR" dirty="0">
                <a:ea typeface="굴림" charset="-127"/>
              </a:rPr>
              <a:t>A process for each active object is not possible </a:t>
            </a:r>
          </a:p>
          <a:p>
            <a:r>
              <a:rPr lang="en-US" altLang="ko-KR" dirty="0">
                <a:ea typeface="굴림" charset="-127"/>
              </a:rPr>
              <a:t>Allocate active objects to processes based on:</a:t>
            </a:r>
          </a:p>
          <a:p>
            <a:pPr lvl="1"/>
            <a:r>
              <a:rPr lang="en-US" altLang="ko-KR" dirty="0">
                <a:ea typeface="굴림" charset="-127"/>
              </a:rPr>
              <a:t>Performance and concurrency requirements</a:t>
            </a:r>
          </a:p>
          <a:p>
            <a:pPr lvl="1"/>
            <a:r>
              <a:rPr lang="en-US" altLang="ko-KR" dirty="0">
                <a:ea typeface="굴림" charset="-127"/>
              </a:rPr>
              <a:t>Distribution requirements and support for parallel execution </a:t>
            </a:r>
          </a:p>
          <a:p>
            <a:pPr lvl="1"/>
            <a:r>
              <a:rPr lang="en-US" altLang="ko-KR" dirty="0">
                <a:ea typeface="굴림" charset="-127"/>
              </a:rPr>
              <a:t>Redundancy and availability requirements</a:t>
            </a:r>
          </a:p>
        </p:txBody>
      </p:sp>
      <p:grpSp>
        <p:nvGrpSpPr>
          <p:cNvPr id="2" name="Group 4"/>
          <p:cNvGrpSpPr>
            <a:grpSpLocks/>
          </p:cNvGrpSpPr>
          <p:nvPr/>
        </p:nvGrpSpPr>
        <p:grpSpPr bwMode="auto">
          <a:xfrm>
            <a:off x="8077200" y="914400"/>
            <a:ext cx="901700" cy="596900"/>
            <a:chOff x="5088" y="576"/>
            <a:chExt cx="568" cy="376"/>
          </a:xfrm>
        </p:grpSpPr>
        <p:sp>
          <p:nvSpPr>
            <p:cNvPr id="440325" name="Rectangle 5"/>
            <p:cNvSpPr>
              <a:spLocks noChangeArrowheads="1"/>
            </p:cNvSpPr>
            <p:nvPr/>
          </p:nvSpPr>
          <p:spPr bwMode="auto">
            <a:xfrm>
              <a:off x="5088" y="576"/>
              <a:ext cx="261" cy="14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0326" name="Rectangle 6"/>
            <p:cNvSpPr>
              <a:spLocks noChangeArrowheads="1"/>
            </p:cNvSpPr>
            <p:nvPr/>
          </p:nvSpPr>
          <p:spPr bwMode="auto">
            <a:xfrm>
              <a:off x="5122" y="599"/>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40327" name="Rectangle 7"/>
            <p:cNvSpPr>
              <a:spLocks noChangeArrowheads="1"/>
            </p:cNvSpPr>
            <p:nvPr/>
          </p:nvSpPr>
          <p:spPr bwMode="auto">
            <a:xfrm>
              <a:off x="5395" y="576"/>
              <a:ext cx="261" cy="139"/>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40328" name="Rectangle 8"/>
            <p:cNvSpPr>
              <a:spLocks noChangeArrowheads="1"/>
            </p:cNvSpPr>
            <p:nvPr/>
          </p:nvSpPr>
          <p:spPr bwMode="auto">
            <a:xfrm>
              <a:off x="5548" y="594"/>
              <a:ext cx="75" cy="134"/>
            </a:xfrm>
            <a:prstGeom prst="rect">
              <a:avLst/>
            </a:prstGeom>
            <a:noFill/>
            <a:ln w="9525">
              <a:noFill/>
              <a:miter lim="800000"/>
              <a:headEnd/>
              <a:tailEnd/>
            </a:ln>
            <a:effectLst/>
          </p:spPr>
          <p:txBody>
            <a:bodyPr wrap="none" lIns="0" tIns="0" rIns="0" bIns="0">
              <a:spAutoFit/>
            </a:bodyPr>
            <a:lstStyle/>
            <a:p>
              <a:pPr defTabSz="585788"/>
              <a:r>
                <a:rPr lang="en-US" sz="1400" b="1"/>
                <a:t>P</a:t>
              </a:r>
            </a:p>
          </p:txBody>
        </p:sp>
        <p:sp>
          <p:nvSpPr>
            <p:cNvPr id="440329" name="Rectangle 9"/>
            <p:cNvSpPr>
              <a:spLocks noChangeArrowheads="1"/>
            </p:cNvSpPr>
            <p:nvPr/>
          </p:nvSpPr>
          <p:spPr bwMode="auto">
            <a:xfrm>
              <a:off x="5088"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0330" name="Rectangle 10"/>
            <p:cNvSpPr>
              <a:spLocks noChangeArrowheads="1"/>
            </p:cNvSpPr>
            <p:nvPr/>
          </p:nvSpPr>
          <p:spPr bwMode="auto">
            <a:xfrm>
              <a:off x="5141" y="764"/>
              <a:ext cx="3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I</a:t>
              </a:r>
            </a:p>
          </p:txBody>
        </p:sp>
        <p:sp>
          <p:nvSpPr>
            <p:cNvPr id="440331" name="Rectangle 11"/>
            <p:cNvSpPr>
              <a:spLocks noChangeArrowheads="1"/>
            </p:cNvSpPr>
            <p:nvPr/>
          </p:nvSpPr>
          <p:spPr bwMode="auto">
            <a:xfrm>
              <a:off x="5395"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0332" name="Rectangle 12"/>
            <p:cNvSpPr>
              <a:spLocks noChangeArrowheads="1"/>
            </p:cNvSpPr>
            <p:nvPr/>
          </p:nvSpPr>
          <p:spPr bwMode="auto">
            <a:xfrm>
              <a:off x="5545" y="764"/>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3" name="Group 13"/>
            <p:cNvGrpSpPr>
              <a:grpSpLocks/>
            </p:cNvGrpSpPr>
            <p:nvPr/>
          </p:nvGrpSpPr>
          <p:grpSpPr bwMode="auto">
            <a:xfrm>
              <a:off x="5203" y="673"/>
              <a:ext cx="338" cy="174"/>
              <a:chOff x="4858" y="680"/>
              <a:chExt cx="338" cy="174"/>
            </a:xfrm>
          </p:grpSpPr>
          <p:sp>
            <p:nvSpPr>
              <p:cNvPr id="440334" name="Oval 14"/>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40335" name="Rectangle 15"/>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6019800" y="4327525"/>
            <a:ext cx="2924175" cy="2225675"/>
          </a:xfrm>
          <a:prstGeom prst="rect">
            <a:avLst/>
          </a:prstGeom>
          <a:noFill/>
          <a:ln w="9525">
            <a:noFill/>
            <a:miter lim="800000"/>
            <a:headEnd/>
            <a:tailEnd/>
          </a:ln>
          <a:effectLst/>
        </p:spPr>
        <p:txBody>
          <a:bodyPr wrap="none" lIns="92075" tIns="46038" rIns="92075" bIns="46038">
            <a:spAutoFit/>
          </a:bodyPr>
          <a:lstStyle/>
          <a:p>
            <a:pPr>
              <a:buFontTx/>
              <a:buChar char="•"/>
            </a:pPr>
            <a:r>
              <a:rPr lang="en-US" sz="2000" b="1" dirty="0"/>
              <a:t>Code library structure</a:t>
            </a:r>
          </a:p>
          <a:p>
            <a:pPr>
              <a:buFontTx/>
              <a:buChar char="•"/>
            </a:pPr>
            <a:r>
              <a:rPr lang="en-US" sz="2000" b="1" dirty="0"/>
              <a:t>Source code</a:t>
            </a:r>
          </a:p>
          <a:p>
            <a:pPr>
              <a:buFontTx/>
              <a:buChar char="•"/>
            </a:pPr>
            <a:endParaRPr lang="en-US" sz="2000" dirty="0"/>
          </a:p>
          <a:p>
            <a:r>
              <a:rPr lang="en-US" sz="2000" b="1" dirty="0"/>
              <a:t>Deliverables</a:t>
            </a:r>
          </a:p>
          <a:p>
            <a:r>
              <a:rPr lang="en-US" sz="2000" b="1" dirty="0"/>
              <a:t>.exe </a:t>
            </a:r>
          </a:p>
          <a:p>
            <a:r>
              <a:rPr lang="en-US" sz="2000" b="1" dirty="0"/>
              <a:t>.DLL</a:t>
            </a:r>
          </a:p>
          <a:p>
            <a:r>
              <a:rPr lang="en-US" sz="2000" b="1" dirty="0"/>
              <a:t>Data files</a:t>
            </a:r>
          </a:p>
        </p:txBody>
      </p:sp>
      <p:grpSp>
        <p:nvGrpSpPr>
          <p:cNvPr id="2" name="Group 3"/>
          <p:cNvGrpSpPr>
            <a:grpSpLocks/>
          </p:cNvGrpSpPr>
          <p:nvPr/>
        </p:nvGrpSpPr>
        <p:grpSpPr bwMode="auto">
          <a:xfrm>
            <a:off x="8001000" y="914400"/>
            <a:ext cx="901700" cy="596900"/>
            <a:chOff x="5040" y="576"/>
            <a:chExt cx="568" cy="376"/>
          </a:xfrm>
        </p:grpSpPr>
        <p:sp>
          <p:nvSpPr>
            <p:cNvPr id="442372" name="Rectangle 4"/>
            <p:cNvSpPr>
              <a:spLocks noChangeArrowheads="1"/>
            </p:cNvSpPr>
            <p:nvPr/>
          </p:nvSpPr>
          <p:spPr bwMode="auto">
            <a:xfrm>
              <a:off x="5040" y="576"/>
              <a:ext cx="261" cy="14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2373" name="Rectangle 5"/>
            <p:cNvSpPr>
              <a:spLocks noChangeArrowheads="1"/>
            </p:cNvSpPr>
            <p:nvPr/>
          </p:nvSpPr>
          <p:spPr bwMode="auto">
            <a:xfrm>
              <a:off x="5074" y="599"/>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42374" name="Rectangle 6"/>
            <p:cNvSpPr>
              <a:spLocks noChangeArrowheads="1"/>
            </p:cNvSpPr>
            <p:nvPr/>
          </p:nvSpPr>
          <p:spPr bwMode="auto">
            <a:xfrm>
              <a:off x="5347" y="576"/>
              <a:ext cx="261" cy="139"/>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2375" name="Rectangle 7"/>
            <p:cNvSpPr>
              <a:spLocks noChangeArrowheads="1"/>
            </p:cNvSpPr>
            <p:nvPr/>
          </p:nvSpPr>
          <p:spPr bwMode="auto">
            <a:xfrm>
              <a:off x="5500" y="594"/>
              <a:ext cx="75" cy="134"/>
            </a:xfrm>
            <a:prstGeom prst="rect">
              <a:avLst/>
            </a:prstGeom>
            <a:noFill/>
            <a:ln w="9525">
              <a:noFill/>
              <a:miter lim="800000"/>
              <a:headEnd/>
              <a:tailEnd/>
            </a:ln>
            <a:effectLst/>
          </p:spPr>
          <p:txBody>
            <a:bodyPr wrap="none" lIns="0" tIns="0" rIns="0" bIns="0">
              <a:spAutoFit/>
            </a:bodyPr>
            <a:lstStyle/>
            <a:p>
              <a:pPr defTabSz="585788"/>
              <a:r>
                <a:rPr lang="en-US" sz="1400" b="1"/>
                <a:t>P</a:t>
              </a:r>
            </a:p>
          </p:txBody>
        </p:sp>
        <p:sp>
          <p:nvSpPr>
            <p:cNvPr id="442376" name="Rectangle 8"/>
            <p:cNvSpPr>
              <a:spLocks noChangeArrowheads="1"/>
            </p:cNvSpPr>
            <p:nvPr/>
          </p:nvSpPr>
          <p:spPr bwMode="auto">
            <a:xfrm>
              <a:off x="5040" y="798"/>
              <a:ext cx="261" cy="154"/>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42377" name="Rectangle 9"/>
            <p:cNvSpPr>
              <a:spLocks noChangeArrowheads="1"/>
            </p:cNvSpPr>
            <p:nvPr/>
          </p:nvSpPr>
          <p:spPr bwMode="auto">
            <a:xfrm>
              <a:off x="5093" y="764"/>
              <a:ext cx="3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I</a:t>
              </a:r>
            </a:p>
          </p:txBody>
        </p:sp>
        <p:sp>
          <p:nvSpPr>
            <p:cNvPr id="442378" name="Rectangle 10"/>
            <p:cNvSpPr>
              <a:spLocks noChangeArrowheads="1"/>
            </p:cNvSpPr>
            <p:nvPr/>
          </p:nvSpPr>
          <p:spPr bwMode="auto">
            <a:xfrm>
              <a:off x="5347"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2379" name="Rectangle 11"/>
            <p:cNvSpPr>
              <a:spLocks noChangeArrowheads="1"/>
            </p:cNvSpPr>
            <p:nvPr/>
          </p:nvSpPr>
          <p:spPr bwMode="auto">
            <a:xfrm>
              <a:off x="5497" y="764"/>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3" name="Group 12"/>
            <p:cNvGrpSpPr>
              <a:grpSpLocks/>
            </p:cNvGrpSpPr>
            <p:nvPr/>
          </p:nvGrpSpPr>
          <p:grpSpPr bwMode="auto">
            <a:xfrm>
              <a:off x="5155" y="673"/>
              <a:ext cx="338" cy="174"/>
              <a:chOff x="4858" y="680"/>
              <a:chExt cx="338" cy="174"/>
            </a:xfrm>
          </p:grpSpPr>
          <p:sp>
            <p:nvSpPr>
              <p:cNvPr id="442381" name="Oval 13"/>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42382" name="Rectangle 14"/>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
        <p:nvSpPr>
          <p:cNvPr id="442383" name="Rectangle 15"/>
          <p:cNvSpPr>
            <a:spLocks noChangeArrowheads="1"/>
          </p:cNvSpPr>
          <p:nvPr/>
        </p:nvSpPr>
        <p:spPr bwMode="auto">
          <a:xfrm>
            <a:off x="914400" y="4800600"/>
            <a:ext cx="3384550" cy="1557337"/>
          </a:xfrm>
          <a:prstGeom prst="rect">
            <a:avLst/>
          </a:prstGeom>
          <a:solidFill>
            <a:schemeClr val="bg1"/>
          </a:solidFill>
          <a:ln w="12700">
            <a:solidFill>
              <a:srgbClr val="5F5F5F"/>
            </a:solidFill>
            <a:miter lim="800000"/>
            <a:headEnd/>
            <a:tailEnd/>
          </a:ln>
          <a:effectLst/>
        </p:spPr>
        <p:txBody>
          <a:bodyPr wrap="none" anchor="ctr"/>
          <a:lstStyle/>
          <a:p>
            <a:endParaRPr lang="en-US"/>
          </a:p>
        </p:txBody>
      </p:sp>
      <p:sp>
        <p:nvSpPr>
          <p:cNvPr id="442384" name="Rectangle 16"/>
          <p:cNvSpPr>
            <a:spLocks noChangeArrowheads="1"/>
          </p:cNvSpPr>
          <p:nvPr/>
        </p:nvSpPr>
        <p:spPr bwMode="auto">
          <a:xfrm>
            <a:off x="4349750" y="4843463"/>
            <a:ext cx="1670050" cy="414337"/>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2385" name="Rectangle 17"/>
          <p:cNvSpPr>
            <a:spLocks noChangeArrowheads="1"/>
          </p:cNvSpPr>
          <p:nvPr/>
        </p:nvSpPr>
        <p:spPr bwMode="auto">
          <a:xfrm>
            <a:off x="4349750" y="4419600"/>
            <a:ext cx="1670050" cy="390525"/>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2386" name="Rectangle 18"/>
          <p:cNvSpPr>
            <a:spLocks noChangeArrowheads="1"/>
          </p:cNvSpPr>
          <p:nvPr/>
        </p:nvSpPr>
        <p:spPr bwMode="auto">
          <a:xfrm>
            <a:off x="2630488" y="4419600"/>
            <a:ext cx="1668462" cy="390525"/>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2387" name="Oval 19"/>
          <p:cNvSpPr>
            <a:spLocks noChangeArrowheads="1"/>
          </p:cNvSpPr>
          <p:nvPr/>
        </p:nvSpPr>
        <p:spPr bwMode="auto">
          <a:xfrm>
            <a:off x="3846513" y="4705350"/>
            <a:ext cx="939800" cy="269875"/>
          </a:xfrm>
          <a:prstGeom prst="ellipse">
            <a:avLst/>
          </a:prstGeom>
          <a:solidFill>
            <a:srgbClr val="FFFF99"/>
          </a:solidFill>
          <a:ln w="12700">
            <a:solidFill>
              <a:srgbClr val="5F5F5F"/>
            </a:solidFill>
            <a:round/>
            <a:headEnd/>
            <a:tailEnd/>
          </a:ln>
          <a:effectLst/>
        </p:spPr>
        <p:txBody>
          <a:bodyPr wrap="none" anchor="ctr"/>
          <a:lstStyle/>
          <a:p>
            <a:endParaRPr lang="en-US"/>
          </a:p>
        </p:txBody>
      </p:sp>
      <p:sp>
        <p:nvSpPr>
          <p:cNvPr id="442388" name="Line 20"/>
          <p:cNvSpPr>
            <a:spLocks noChangeShapeType="1"/>
          </p:cNvSpPr>
          <p:nvPr/>
        </p:nvSpPr>
        <p:spPr bwMode="auto">
          <a:xfrm>
            <a:off x="914400" y="5765800"/>
            <a:ext cx="3354388" cy="0"/>
          </a:xfrm>
          <a:prstGeom prst="line">
            <a:avLst/>
          </a:prstGeom>
          <a:noFill/>
          <a:ln w="12700">
            <a:solidFill>
              <a:schemeClr val="bg2"/>
            </a:solidFill>
            <a:round/>
            <a:headEnd type="none" w="sm" len="sm"/>
            <a:tailEnd type="none" w="sm" len="sm"/>
          </a:ln>
          <a:effectLst/>
        </p:spPr>
        <p:txBody>
          <a:bodyPr wrap="none" anchor="ctr"/>
          <a:lstStyle/>
          <a:p>
            <a:endParaRPr lang="en-US"/>
          </a:p>
        </p:txBody>
      </p:sp>
      <p:grpSp>
        <p:nvGrpSpPr>
          <p:cNvPr id="4" name="Group 21"/>
          <p:cNvGrpSpPr>
            <a:grpSpLocks/>
          </p:cNvGrpSpPr>
          <p:nvPr/>
        </p:nvGrpSpPr>
        <p:grpSpPr bwMode="auto">
          <a:xfrm>
            <a:off x="1919288" y="5149850"/>
            <a:ext cx="320675" cy="327025"/>
            <a:chOff x="2284" y="1920"/>
            <a:chExt cx="238" cy="256"/>
          </a:xfrm>
          <a:noFill/>
        </p:grpSpPr>
        <p:sp>
          <p:nvSpPr>
            <p:cNvPr id="442390" name="Rectangle 22"/>
            <p:cNvSpPr>
              <a:spLocks noChangeArrowheads="1"/>
            </p:cNvSpPr>
            <p:nvPr/>
          </p:nvSpPr>
          <p:spPr bwMode="auto">
            <a:xfrm>
              <a:off x="2352" y="1920"/>
              <a:ext cx="170" cy="256"/>
            </a:xfrm>
            <a:prstGeom prst="rect">
              <a:avLst/>
            </a:prstGeom>
            <a:grpFill/>
            <a:ln w="38100">
              <a:solidFill>
                <a:srgbClr val="000000"/>
              </a:solidFill>
              <a:miter lim="800000"/>
              <a:headEnd/>
              <a:tailEnd/>
            </a:ln>
          </p:spPr>
          <p:txBody>
            <a:bodyPr/>
            <a:lstStyle/>
            <a:p>
              <a:endParaRPr lang="en-US"/>
            </a:p>
          </p:txBody>
        </p:sp>
        <p:sp>
          <p:nvSpPr>
            <p:cNvPr id="442391" name="Rectangle 23"/>
            <p:cNvSpPr>
              <a:spLocks noChangeArrowheads="1"/>
            </p:cNvSpPr>
            <p:nvPr/>
          </p:nvSpPr>
          <p:spPr bwMode="auto">
            <a:xfrm>
              <a:off x="2284" y="1968"/>
              <a:ext cx="141" cy="40"/>
            </a:xfrm>
            <a:prstGeom prst="rect">
              <a:avLst/>
            </a:prstGeom>
            <a:grpFill/>
            <a:ln w="38100">
              <a:solidFill>
                <a:srgbClr val="000000"/>
              </a:solidFill>
              <a:miter lim="800000"/>
              <a:headEnd/>
              <a:tailEnd/>
            </a:ln>
          </p:spPr>
          <p:txBody>
            <a:bodyPr/>
            <a:lstStyle/>
            <a:p>
              <a:endParaRPr lang="en-US"/>
            </a:p>
          </p:txBody>
        </p:sp>
        <p:sp>
          <p:nvSpPr>
            <p:cNvPr id="442392" name="Rectangle 24"/>
            <p:cNvSpPr>
              <a:spLocks noChangeArrowheads="1"/>
            </p:cNvSpPr>
            <p:nvPr/>
          </p:nvSpPr>
          <p:spPr bwMode="auto">
            <a:xfrm>
              <a:off x="2284" y="2055"/>
              <a:ext cx="141" cy="40"/>
            </a:xfrm>
            <a:prstGeom prst="rect">
              <a:avLst/>
            </a:prstGeom>
            <a:grpFill/>
            <a:ln w="38100">
              <a:solidFill>
                <a:srgbClr val="000000"/>
              </a:solidFill>
              <a:miter lim="800000"/>
              <a:headEnd/>
              <a:tailEnd/>
            </a:ln>
          </p:spPr>
          <p:txBody>
            <a:bodyPr/>
            <a:lstStyle/>
            <a:p>
              <a:endParaRPr lang="en-US"/>
            </a:p>
          </p:txBody>
        </p:sp>
      </p:grpSp>
      <p:grpSp>
        <p:nvGrpSpPr>
          <p:cNvPr id="5" name="Group 25"/>
          <p:cNvGrpSpPr>
            <a:grpSpLocks/>
          </p:cNvGrpSpPr>
          <p:nvPr/>
        </p:nvGrpSpPr>
        <p:grpSpPr bwMode="auto">
          <a:xfrm>
            <a:off x="1408113" y="4983163"/>
            <a:ext cx="917575" cy="612775"/>
            <a:chOff x="1974" y="1778"/>
            <a:chExt cx="680" cy="478"/>
          </a:xfrm>
          <a:noFill/>
        </p:grpSpPr>
        <p:sp>
          <p:nvSpPr>
            <p:cNvPr id="442394" name="Rectangle 26"/>
            <p:cNvSpPr>
              <a:spLocks noChangeArrowheads="1"/>
            </p:cNvSpPr>
            <p:nvPr/>
          </p:nvSpPr>
          <p:spPr bwMode="auto">
            <a:xfrm>
              <a:off x="1974" y="1824"/>
              <a:ext cx="680" cy="432"/>
            </a:xfrm>
            <a:prstGeom prst="rect">
              <a:avLst/>
            </a:prstGeom>
            <a:grpFill/>
            <a:ln w="38100">
              <a:solidFill>
                <a:srgbClr val="000000"/>
              </a:solidFill>
              <a:miter lim="800000"/>
              <a:headEnd/>
              <a:tailEnd/>
            </a:ln>
          </p:spPr>
          <p:txBody>
            <a:bodyPr/>
            <a:lstStyle/>
            <a:p>
              <a:endParaRPr lang="en-US"/>
            </a:p>
          </p:txBody>
        </p:sp>
        <p:sp>
          <p:nvSpPr>
            <p:cNvPr id="442395" name="Rectangle 27"/>
            <p:cNvSpPr>
              <a:spLocks noChangeArrowheads="1"/>
            </p:cNvSpPr>
            <p:nvPr/>
          </p:nvSpPr>
          <p:spPr bwMode="auto">
            <a:xfrm>
              <a:off x="1974" y="1778"/>
              <a:ext cx="271" cy="46"/>
            </a:xfrm>
            <a:prstGeom prst="rect">
              <a:avLst/>
            </a:prstGeom>
            <a:grpFill/>
            <a:ln w="38100">
              <a:solidFill>
                <a:srgbClr val="000000"/>
              </a:solidFill>
              <a:miter lim="800000"/>
              <a:headEnd/>
              <a:tailEnd/>
            </a:ln>
          </p:spPr>
          <p:txBody>
            <a:bodyPr/>
            <a:lstStyle/>
            <a:p>
              <a:endParaRPr lang="en-US"/>
            </a:p>
          </p:txBody>
        </p:sp>
      </p:grpSp>
      <p:sp>
        <p:nvSpPr>
          <p:cNvPr id="442396" name="Rectangle 28"/>
          <p:cNvSpPr>
            <a:spLocks noChangeArrowheads="1"/>
          </p:cNvSpPr>
          <p:nvPr/>
        </p:nvSpPr>
        <p:spPr bwMode="auto">
          <a:xfrm>
            <a:off x="1597025" y="5149850"/>
            <a:ext cx="228600" cy="327025"/>
          </a:xfrm>
          <a:prstGeom prst="rect">
            <a:avLst/>
          </a:prstGeom>
          <a:noFill/>
          <a:ln w="38100">
            <a:solidFill>
              <a:srgbClr val="000000"/>
            </a:solidFill>
            <a:miter lim="800000"/>
            <a:headEnd/>
            <a:tailEnd/>
          </a:ln>
        </p:spPr>
        <p:txBody>
          <a:bodyPr/>
          <a:lstStyle/>
          <a:p>
            <a:endParaRPr lang="en-US"/>
          </a:p>
        </p:txBody>
      </p:sp>
      <p:sp>
        <p:nvSpPr>
          <p:cNvPr id="442397" name="Rectangle 29"/>
          <p:cNvSpPr>
            <a:spLocks noChangeArrowheads="1"/>
          </p:cNvSpPr>
          <p:nvPr/>
        </p:nvSpPr>
        <p:spPr bwMode="auto">
          <a:xfrm>
            <a:off x="1504950" y="5210175"/>
            <a:ext cx="190500" cy="52388"/>
          </a:xfrm>
          <a:prstGeom prst="rect">
            <a:avLst/>
          </a:prstGeom>
          <a:noFill/>
          <a:ln w="38100">
            <a:solidFill>
              <a:srgbClr val="000000"/>
            </a:solidFill>
            <a:miter lim="800000"/>
            <a:headEnd/>
            <a:tailEnd/>
          </a:ln>
        </p:spPr>
        <p:txBody>
          <a:bodyPr/>
          <a:lstStyle/>
          <a:p>
            <a:endParaRPr lang="en-US"/>
          </a:p>
        </p:txBody>
      </p:sp>
      <p:sp>
        <p:nvSpPr>
          <p:cNvPr id="442398" name="Rectangle 30"/>
          <p:cNvSpPr>
            <a:spLocks noChangeArrowheads="1"/>
          </p:cNvSpPr>
          <p:nvPr/>
        </p:nvSpPr>
        <p:spPr bwMode="auto">
          <a:xfrm>
            <a:off x="1504950" y="5322888"/>
            <a:ext cx="190500" cy="50800"/>
          </a:xfrm>
          <a:prstGeom prst="rect">
            <a:avLst/>
          </a:prstGeom>
          <a:noFill/>
          <a:ln w="38100">
            <a:solidFill>
              <a:srgbClr val="000000"/>
            </a:solidFill>
            <a:miter lim="800000"/>
            <a:headEnd/>
            <a:tailEnd/>
          </a:ln>
        </p:spPr>
        <p:txBody>
          <a:bodyPr/>
          <a:lstStyle/>
          <a:p>
            <a:endParaRPr lang="en-US"/>
          </a:p>
        </p:txBody>
      </p:sp>
      <p:grpSp>
        <p:nvGrpSpPr>
          <p:cNvPr id="6" name="Group 31"/>
          <p:cNvGrpSpPr>
            <a:grpSpLocks/>
          </p:cNvGrpSpPr>
          <p:nvPr/>
        </p:nvGrpSpPr>
        <p:grpSpPr bwMode="auto">
          <a:xfrm>
            <a:off x="2954338" y="5149850"/>
            <a:ext cx="322262" cy="327025"/>
            <a:chOff x="2284" y="1920"/>
            <a:chExt cx="238" cy="256"/>
          </a:xfrm>
          <a:noFill/>
        </p:grpSpPr>
        <p:sp>
          <p:nvSpPr>
            <p:cNvPr id="442400" name="Rectangle 32"/>
            <p:cNvSpPr>
              <a:spLocks noChangeArrowheads="1"/>
            </p:cNvSpPr>
            <p:nvPr/>
          </p:nvSpPr>
          <p:spPr bwMode="auto">
            <a:xfrm>
              <a:off x="2352" y="1920"/>
              <a:ext cx="170" cy="256"/>
            </a:xfrm>
            <a:prstGeom prst="rect">
              <a:avLst/>
            </a:prstGeom>
            <a:grpFill/>
            <a:ln w="38100">
              <a:solidFill>
                <a:srgbClr val="000000"/>
              </a:solidFill>
              <a:miter lim="800000"/>
              <a:headEnd/>
              <a:tailEnd/>
            </a:ln>
          </p:spPr>
          <p:txBody>
            <a:bodyPr/>
            <a:lstStyle/>
            <a:p>
              <a:endParaRPr lang="en-US"/>
            </a:p>
          </p:txBody>
        </p:sp>
        <p:sp>
          <p:nvSpPr>
            <p:cNvPr id="442401" name="Rectangle 33"/>
            <p:cNvSpPr>
              <a:spLocks noChangeArrowheads="1"/>
            </p:cNvSpPr>
            <p:nvPr/>
          </p:nvSpPr>
          <p:spPr bwMode="auto">
            <a:xfrm>
              <a:off x="2284" y="1968"/>
              <a:ext cx="141" cy="40"/>
            </a:xfrm>
            <a:prstGeom prst="rect">
              <a:avLst/>
            </a:prstGeom>
            <a:grpFill/>
            <a:ln w="38100">
              <a:solidFill>
                <a:srgbClr val="000000"/>
              </a:solidFill>
              <a:miter lim="800000"/>
              <a:headEnd/>
              <a:tailEnd/>
            </a:ln>
          </p:spPr>
          <p:txBody>
            <a:bodyPr/>
            <a:lstStyle/>
            <a:p>
              <a:endParaRPr lang="en-US"/>
            </a:p>
          </p:txBody>
        </p:sp>
        <p:sp>
          <p:nvSpPr>
            <p:cNvPr id="442402" name="Rectangle 34"/>
            <p:cNvSpPr>
              <a:spLocks noChangeArrowheads="1"/>
            </p:cNvSpPr>
            <p:nvPr/>
          </p:nvSpPr>
          <p:spPr bwMode="auto">
            <a:xfrm>
              <a:off x="2284" y="2055"/>
              <a:ext cx="141" cy="40"/>
            </a:xfrm>
            <a:prstGeom prst="rect">
              <a:avLst/>
            </a:prstGeom>
            <a:grpFill/>
            <a:ln w="38100">
              <a:solidFill>
                <a:srgbClr val="000000"/>
              </a:solidFill>
              <a:miter lim="800000"/>
              <a:headEnd/>
              <a:tailEnd/>
            </a:ln>
          </p:spPr>
          <p:txBody>
            <a:bodyPr/>
            <a:lstStyle/>
            <a:p>
              <a:endParaRPr lang="en-US"/>
            </a:p>
          </p:txBody>
        </p:sp>
      </p:grpSp>
      <p:grpSp>
        <p:nvGrpSpPr>
          <p:cNvPr id="7" name="Group 35"/>
          <p:cNvGrpSpPr>
            <a:grpSpLocks/>
          </p:cNvGrpSpPr>
          <p:nvPr/>
        </p:nvGrpSpPr>
        <p:grpSpPr bwMode="auto">
          <a:xfrm>
            <a:off x="2446338" y="4983163"/>
            <a:ext cx="1377950" cy="612775"/>
            <a:chOff x="1974" y="1778"/>
            <a:chExt cx="680" cy="478"/>
          </a:xfrm>
          <a:noFill/>
        </p:grpSpPr>
        <p:sp>
          <p:nvSpPr>
            <p:cNvPr id="442404" name="Rectangle 36"/>
            <p:cNvSpPr>
              <a:spLocks noChangeArrowheads="1"/>
            </p:cNvSpPr>
            <p:nvPr/>
          </p:nvSpPr>
          <p:spPr bwMode="auto">
            <a:xfrm>
              <a:off x="1974" y="1824"/>
              <a:ext cx="680" cy="432"/>
            </a:xfrm>
            <a:prstGeom prst="rect">
              <a:avLst/>
            </a:prstGeom>
            <a:grpFill/>
            <a:ln w="38100">
              <a:solidFill>
                <a:srgbClr val="000000"/>
              </a:solidFill>
              <a:miter lim="800000"/>
              <a:headEnd/>
              <a:tailEnd/>
            </a:ln>
          </p:spPr>
          <p:txBody>
            <a:bodyPr/>
            <a:lstStyle/>
            <a:p>
              <a:endParaRPr lang="en-US"/>
            </a:p>
          </p:txBody>
        </p:sp>
        <p:sp>
          <p:nvSpPr>
            <p:cNvPr id="442405" name="Rectangle 37"/>
            <p:cNvSpPr>
              <a:spLocks noChangeArrowheads="1"/>
            </p:cNvSpPr>
            <p:nvPr/>
          </p:nvSpPr>
          <p:spPr bwMode="auto">
            <a:xfrm>
              <a:off x="1974" y="1778"/>
              <a:ext cx="271" cy="46"/>
            </a:xfrm>
            <a:prstGeom prst="rect">
              <a:avLst/>
            </a:prstGeom>
            <a:grpFill/>
            <a:ln w="38100">
              <a:solidFill>
                <a:srgbClr val="000000"/>
              </a:solidFill>
              <a:miter lim="800000"/>
              <a:headEnd/>
              <a:tailEnd/>
            </a:ln>
          </p:spPr>
          <p:txBody>
            <a:bodyPr/>
            <a:lstStyle/>
            <a:p>
              <a:endParaRPr lang="en-US"/>
            </a:p>
          </p:txBody>
        </p:sp>
      </p:grpSp>
      <p:grpSp>
        <p:nvGrpSpPr>
          <p:cNvPr id="8" name="Group 38"/>
          <p:cNvGrpSpPr>
            <a:grpSpLocks/>
          </p:cNvGrpSpPr>
          <p:nvPr/>
        </p:nvGrpSpPr>
        <p:grpSpPr bwMode="auto">
          <a:xfrm>
            <a:off x="2543175" y="5149850"/>
            <a:ext cx="320675" cy="327025"/>
            <a:chOff x="2284" y="1920"/>
            <a:chExt cx="238" cy="256"/>
          </a:xfrm>
          <a:noFill/>
        </p:grpSpPr>
        <p:sp>
          <p:nvSpPr>
            <p:cNvPr id="442407" name="Rectangle 39"/>
            <p:cNvSpPr>
              <a:spLocks noChangeArrowheads="1"/>
            </p:cNvSpPr>
            <p:nvPr/>
          </p:nvSpPr>
          <p:spPr bwMode="auto">
            <a:xfrm>
              <a:off x="2352" y="1920"/>
              <a:ext cx="170" cy="256"/>
            </a:xfrm>
            <a:prstGeom prst="rect">
              <a:avLst/>
            </a:prstGeom>
            <a:grpFill/>
            <a:ln w="38100">
              <a:solidFill>
                <a:srgbClr val="000000"/>
              </a:solidFill>
              <a:miter lim="800000"/>
              <a:headEnd/>
              <a:tailEnd/>
            </a:ln>
          </p:spPr>
          <p:txBody>
            <a:bodyPr/>
            <a:lstStyle/>
            <a:p>
              <a:endParaRPr lang="en-US"/>
            </a:p>
          </p:txBody>
        </p:sp>
        <p:sp>
          <p:nvSpPr>
            <p:cNvPr id="442408" name="Rectangle 40"/>
            <p:cNvSpPr>
              <a:spLocks noChangeArrowheads="1"/>
            </p:cNvSpPr>
            <p:nvPr/>
          </p:nvSpPr>
          <p:spPr bwMode="auto">
            <a:xfrm>
              <a:off x="2284" y="1968"/>
              <a:ext cx="141" cy="40"/>
            </a:xfrm>
            <a:prstGeom prst="rect">
              <a:avLst/>
            </a:prstGeom>
            <a:grpFill/>
            <a:ln w="38100">
              <a:solidFill>
                <a:srgbClr val="000000"/>
              </a:solidFill>
              <a:miter lim="800000"/>
              <a:headEnd/>
              <a:tailEnd/>
            </a:ln>
          </p:spPr>
          <p:txBody>
            <a:bodyPr/>
            <a:lstStyle/>
            <a:p>
              <a:endParaRPr lang="en-US"/>
            </a:p>
          </p:txBody>
        </p:sp>
        <p:sp>
          <p:nvSpPr>
            <p:cNvPr id="442409" name="Rectangle 41"/>
            <p:cNvSpPr>
              <a:spLocks noChangeArrowheads="1"/>
            </p:cNvSpPr>
            <p:nvPr/>
          </p:nvSpPr>
          <p:spPr bwMode="auto">
            <a:xfrm>
              <a:off x="2284" y="2055"/>
              <a:ext cx="141" cy="40"/>
            </a:xfrm>
            <a:prstGeom prst="rect">
              <a:avLst/>
            </a:prstGeom>
            <a:grpFill/>
            <a:ln w="38100">
              <a:solidFill>
                <a:srgbClr val="000000"/>
              </a:solidFill>
              <a:miter lim="800000"/>
              <a:headEnd/>
              <a:tailEnd/>
            </a:ln>
          </p:spPr>
          <p:txBody>
            <a:bodyPr/>
            <a:lstStyle/>
            <a:p>
              <a:endParaRPr lang="en-US"/>
            </a:p>
          </p:txBody>
        </p:sp>
      </p:grpSp>
      <p:grpSp>
        <p:nvGrpSpPr>
          <p:cNvPr id="9" name="Group 42"/>
          <p:cNvGrpSpPr>
            <a:grpSpLocks/>
          </p:cNvGrpSpPr>
          <p:nvPr/>
        </p:nvGrpSpPr>
        <p:grpSpPr bwMode="auto">
          <a:xfrm>
            <a:off x="3348038" y="5149850"/>
            <a:ext cx="320675" cy="327025"/>
            <a:chOff x="2284" y="1920"/>
            <a:chExt cx="238" cy="256"/>
          </a:xfrm>
          <a:noFill/>
        </p:grpSpPr>
        <p:sp>
          <p:nvSpPr>
            <p:cNvPr id="442411" name="Rectangle 43"/>
            <p:cNvSpPr>
              <a:spLocks noChangeArrowheads="1"/>
            </p:cNvSpPr>
            <p:nvPr/>
          </p:nvSpPr>
          <p:spPr bwMode="auto">
            <a:xfrm>
              <a:off x="2352" y="1920"/>
              <a:ext cx="170" cy="256"/>
            </a:xfrm>
            <a:prstGeom prst="rect">
              <a:avLst/>
            </a:prstGeom>
            <a:grpFill/>
            <a:ln w="38100">
              <a:solidFill>
                <a:srgbClr val="000000"/>
              </a:solidFill>
              <a:miter lim="800000"/>
              <a:headEnd/>
              <a:tailEnd/>
            </a:ln>
          </p:spPr>
          <p:txBody>
            <a:bodyPr/>
            <a:lstStyle/>
            <a:p>
              <a:endParaRPr lang="en-US"/>
            </a:p>
          </p:txBody>
        </p:sp>
        <p:sp>
          <p:nvSpPr>
            <p:cNvPr id="442412" name="Rectangle 44"/>
            <p:cNvSpPr>
              <a:spLocks noChangeArrowheads="1"/>
            </p:cNvSpPr>
            <p:nvPr/>
          </p:nvSpPr>
          <p:spPr bwMode="auto">
            <a:xfrm>
              <a:off x="2284" y="1968"/>
              <a:ext cx="141" cy="40"/>
            </a:xfrm>
            <a:prstGeom prst="rect">
              <a:avLst/>
            </a:prstGeom>
            <a:grpFill/>
            <a:ln w="38100">
              <a:solidFill>
                <a:srgbClr val="000000"/>
              </a:solidFill>
              <a:miter lim="800000"/>
              <a:headEnd/>
              <a:tailEnd/>
            </a:ln>
          </p:spPr>
          <p:txBody>
            <a:bodyPr/>
            <a:lstStyle/>
            <a:p>
              <a:endParaRPr lang="en-US"/>
            </a:p>
          </p:txBody>
        </p:sp>
        <p:sp>
          <p:nvSpPr>
            <p:cNvPr id="442413" name="Rectangle 45"/>
            <p:cNvSpPr>
              <a:spLocks noChangeArrowheads="1"/>
            </p:cNvSpPr>
            <p:nvPr/>
          </p:nvSpPr>
          <p:spPr bwMode="auto">
            <a:xfrm>
              <a:off x="2284" y="2055"/>
              <a:ext cx="141" cy="40"/>
            </a:xfrm>
            <a:prstGeom prst="rect">
              <a:avLst/>
            </a:prstGeom>
            <a:grpFill/>
            <a:ln w="38100">
              <a:solidFill>
                <a:srgbClr val="000000"/>
              </a:solidFill>
              <a:miter lim="800000"/>
              <a:headEnd/>
              <a:tailEnd/>
            </a:ln>
          </p:spPr>
          <p:txBody>
            <a:bodyPr/>
            <a:lstStyle/>
            <a:p>
              <a:endParaRPr lang="en-US"/>
            </a:p>
          </p:txBody>
        </p:sp>
      </p:grpSp>
      <p:grpSp>
        <p:nvGrpSpPr>
          <p:cNvPr id="10" name="Group 46"/>
          <p:cNvGrpSpPr>
            <a:grpSpLocks/>
          </p:cNvGrpSpPr>
          <p:nvPr/>
        </p:nvGrpSpPr>
        <p:grpSpPr bwMode="auto">
          <a:xfrm>
            <a:off x="1981200" y="5943600"/>
            <a:ext cx="1125538" cy="327025"/>
            <a:chOff x="1474" y="3676"/>
            <a:chExt cx="741" cy="221"/>
          </a:xfrm>
          <a:noFill/>
        </p:grpSpPr>
        <p:grpSp>
          <p:nvGrpSpPr>
            <p:cNvPr id="11" name="Group 47"/>
            <p:cNvGrpSpPr>
              <a:grpSpLocks/>
            </p:cNvGrpSpPr>
            <p:nvPr/>
          </p:nvGrpSpPr>
          <p:grpSpPr bwMode="auto">
            <a:xfrm>
              <a:off x="1746" y="3676"/>
              <a:ext cx="211" cy="221"/>
              <a:chOff x="2284" y="1920"/>
              <a:chExt cx="238" cy="256"/>
            </a:xfrm>
            <a:grpFill/>
          </p:grpSpPr>
          <p:sp>
            <p:nvSpPr>
              <p:cNvPr id="442416" name="Rectangle 48"/>
              <p:cNvSpPr>
                <a:spLocks noChangeArrowheads="1"/>
              </p:cNvSpPr>
              <p:nvPr/>
            </p:nvSpPr>
            <p:spPr bwMode="auto">
              <a:xfrm>
                <a:off x="2352" y="1920"/>
                <a:ext cx="170" cy="256"/>
              </a:xfrm>
              <a:prstGeom prst="rect">
                <a:avLst/>
              </a:prstGeom>
              <a:grpFill/>
              <a:ln w="38100">
                <a:solidFill>
                  <a:srgbClr val="000000"/>
                </a:solidFill>
                <a:miter lim="800000"/>
                <a:headEnd/>
                <a:tailEnd/>
              </a:ln>
            </p:spPr>
            <p:txBody>
              <a:bodyPr/>
              <a:lstStyle/>
              <a:p>
                <a:endParaRPr lang="en-US"/>
              </a:p>
            </p:txBody>
          </p:sp>
          <p:sp>
            <p:nvSpPr>
              <p:cNvPr id="442417" name="Rectangle 49"/>
              <p:cNvSpPr>
                <a:spLocks noChangeArrowheads="1"/>
              </p:cNvSpPr>
              <p:nvPr/>
            </p:nvSpPr>
            <p:spPr bwMode="auto">
              <a:xfrm>
                <a:off x="2284" y="1968"/>
                <a:ext cx="141" cy="40"/>
              </a:xfrm>
              <a:prstGeom prst="rect">
                <a:avLst/>
              </a:prstGeom>
              <a:grpFill/>
              <a:ln w="38100">
                <a:solidFill>
                  <a:srgbClr val="000000"/>
                </a:solidFill>
                <a:miter lim="800000"/>
                <a:headEnd/>
                <a:tailEnd/>
              </a:ln>
            </p:spPr>
            <p:txBody>
              <a:bodyPr/>
              <a:lstStyle/>
              <a:p>
                <a:endParaRPr lang="en-US"/>
              </a:p>
            </p:txBody>
          </p:sp>
          <p:sp>
            <p:nvSpPr>
              <p:cNvPr id="442418" name="Rectangle 50"/>
              <p:cNvSpPr>
                <a:spLocks noChangeArrowheads="1"/>
              </p:cNvSpPr>
              <p:nvPr/>
            </p:nvSpPr>
            <p:spPr bwMode="auto">
              <a:xfrm>
                <a:off x="2284" y="2055"/>
                <a:ext cx="141" cy="40"/>
              </a:xfrm>
              <a:prstGeom prst="rect">
                <a:avLst/>
              </a:prstGeom>
              <a:grpFill/>
              <a:ln w="38100">
                <a:solidFill>
                  <a:srgbClr val="000000"/>
                </a:solidFill>
                <a:miter lim="800000"/>
                <a:headEnd/>
                <a:tailEnd/>
              </a:ln>
            </p:spPr>
            <p:txBody>
              <a:bodyPr/>
              <a:lstStyle/>
              <a:p>
                <a:endParaRPr lang="en-US"/>
              </a:p>
            </p:txBody>
          </p:sp>
        </p:grpSp>
        <p:grpSp>
          <p:nvGrpSpPr>
            <p:cNvPr id="12" name="Group 51"/>
            <p:cNvGrpSpPr>
              <a:grpSpLocks/>
            </p:cNvGrpSpPr>
            <p:nvPr/>
          </p:nvGrpSpPr>
          <p:grpSpPr bwMode="auto">
            <a:xfrm>
              <a:off x="1474" y="3676"/>
              <a:ext cx="211" cy="221"/>
              <a:chOff x="2284" y="1920"/>
              <a:chExt cx="238" cy="256"/>
            </a:xfrm>
            <a:grpFill/>
          </p:grpSpPr>
          <p:sp>
            <p:nvSpPr>
              <p:cNvPr id="442420" name="Rectangle 52"/>
              <p:cNvSpPr>
                <a:spLocks noChangeArrowheads="1"/>
              </p:cNvSpPr>
              <p:nvPr/>
            </p:nvSpPr>
            <p:spPr bwMode="auto">
              <a:xfrm>
                <a:off x="2352" y="1920"/>
                <a:ext cx="170" cy="256"/>
              </a:xfrm>
              <a:prstGeom prst="rect">
                <a:avLst/>
              </a:prstGeom>
              <a:grpFill/>
              <a:ln w="38100">
                <a:solidFill>
                  <a:srgbClr val="000000"/>
                </a:solidFill>
                <a:miter lim="800000"/>
                <a:headEnd/>
                <a:tailEnd/>
              </a:ln>
            </p:spPr>
            <p:txBody>
              <a:bodyPr/>
              <a:lstStyle/>
              <a:p>
                <a:endParaRPr lang="en-US"/>
              </a:p>
            </p:txBody>
          </p:sp>
          <p:sp>
            <p:nvSpPr>
              <p:cNvPr id="442421" name="Rectangle 53"/>
              <p:cNvSpPr>
                <a:spLocks noChangeArrowheads="1"/>
              </p:cNvSpPr>
              <p:nvPr/>
            </p:nvSpPr>
            <p:spPr bwMode="auto">
              <a:xfrm>
                <a:off x="2284" y="1968"/>
                <a:ext cx="141" cy="40"/>
              </a:xfrm>
              <a:prstGeom prst="rect">
                <a:avLst/>
              </a:prstGeom>
              <a:grpFill/>
              <a:ln w="38100">
                <a:solidFill>
                  <a:srgbClr val="000000"/>
                </a:solidFill>
                <a:miter lim="800000"/>
                <a:headEnd/>
                <a:tailEnd/>
              </a:ln>
            </p:spPr>
            <p:txBody>
              <a:bodyPr/>
              <a:lstStyle/>
              <a:p>
                <a:endParaRPr lang="en-US"/>
              </a:p>
            </p:txBody>
          </p:sp>
          <p:sp>
            <p:nvSpPr>
              <p:cNvPr id="442422" name="Rectangle 54"/>
              <p:cNvSpPr>
                <a:spLocks noChangeArrowheads="1"/>
              </p:cNvSpPr>
              <p:nvPr/>
            </p:nvSpPr>
            <p:spPr bwMode="auto">
              <a:xfrm>
                <a:off x="2284" y="2055"/>
                <a:ext cx="141" cy="40"/>
              </a:xfrm>
              <a:prstGeom prst="rect">
                <a:avLst/>
              </a:prstGeom>
              <a:grpFill/>
              <a:ln w="38100">
                <a:solidFill>
                  <a:srgbClr val="000000"/>
                </a:solidFill>
                <a:miter lim="800000"/>
                <a:headEnd/>
                <a:tailEnd/>
              </a:ln>
            </p:spPr>
            <p:txBody>
              <a:bodyPr/>
              <a:lstStyle/>
              <a:p>
                <a:endParaRPr lang="en-US"/>
              </a:p>
            </p:txBody>
          </p:sp>
        </p:grpSp>
        <p:sp>
          <p:nvSpPr>
            <p:cNvPr id="442423" name="Rectangle 55"/>
            <p:cNvSpPr>
              <a:spLocks noChangeArrowheads="1"/>
            </p:cNvSpPr>
            <p:nvPr/>
          </p:nvSpPr>
          <p:spPr bwMode="auto">
            <a:xfrm>
              <a:off x="2064" y="3676"/>
              <a:ext cx="151" cy="221"/>
            </a:xfrm>
            <a:prstGeom prst="rect">
              <a:avLst/>
            </a:prstGeom>
            <a:grpFill/>
            <a:ln w="38100">
              <a:solidFill>
                <a:srgbClr val="000000"/>
              </a:solidFill>
              <a:miter lim="800000"/>
              <a:headEnd/>
              <a:tailEnd/>
            </a:ln>
          </p:spPr>
          <p:txBody>
            <a:bodyPr/>
            <a:lstStyle/>
            <a:p>
              <a:endParaRPr lang="en-US"/>
            </a:p>
          </p:txBody>
        </p:sp>
        <p:sp>
          <p:nvSpPr>
            <p:cNvPr id="442424" name="Rectangle 56"/>
            <p:cNvSpPr>
              <a:spLocks noChangeArrowheads="1"/>
            </p:cNvSpPr>
            <p:nvPr/>
          </p:nvSpPr>
          <p:spPr bwMode="auto">
            <a:xfrm>
              <a:off x="2004" y="3717"/>
              <a:ext cx="125" cy="35"/>
            </a:xfrm>
            <a:prstGeom prst="rect">
              <a:avLst/>
            </a:prstGeom>
            <a:grpFill/>
            <a:ln w="38100">
              <a:solidFill>
                <a:srgbClr val="000000"/>
              </a:solidFill>
              <a:miter lim="800000"/>
              <a:headEnd/>
              <a:tailEnd/>
            </a:ln>
          </p:spPr>
          <p:txBody>
            <a:bodyPr/>
            <a:lstStyle/>
            <a:p>
              <a:endParaRPr lang="en-US"/>
            </a:p>
          </p:txBody>
        </p:sp>
        <p:sp>
          <p:nvSpPr>
            <p:cNvPr id="442425" name="Rectangle 57"/>
            <p:cNvSpPr>
              <a:spLocks noChangeArrowheads="1"/>
            </p:cNvSpPr>
            <p:nvPr/>
          </p:nvSpPr>
          <p:spPr bwMode="auto">
            <a:xfrm>
              <a:off x="2004" y="3793"/>
              <a:ext cx="125" cy="34"/>
            </a:xfrm>
            <a:prstGeom prst="rect">
              <a:avLst/>
            </a:prstGeom>
            <a:grpFill/>
            <a:ln w="38100">
              <a:solidFill>
                <a:srgbClr val="000000"/>
              </a:solidFill>
              <a:miter lim="800000"/>
              <a:headEnd/>
              <a:tailEnd/>
            </a:ln>
          </p:spPr>
          <p:txBody>
            <a:bodyPr/>
            <a:lstStyle/>
            <a:p>
              <a:endParaRPr lang="en-US"/>
            </a:p>
          </p:txBody>
        </p:sp>
      </p:grpSp>
      <p:sp>
        <p:nvSpPr>
          <p:cNvPr id="442426" name="Rectangle 58"/>
          <p:cNvSpPr>
            <a:spLocks noGrp="1" noChangeArrowheads="1"/>
          </p:cNvSpPr>
          <p:nvPr>
            <p:ph type="title"/>
          </p:nvPr>
        </p:nvSpPr>
        <p:spPr/>
        <p:txBody>
          <a:bodyPr/>
          <a:lstStyle/>
          <a:p>
            <a:r>
              <a:rPr lang="en-US"/>
              <a:t>Implementation View</a:t>
            </a:r>
          </a:p>
        </p:txBody>
      </p:sp>
      <p:sp>
        <p:nvSpPr>
          <p:cNvPr id="442427" name="Rectangle 59"/>
          <p:cNvSpPr>
            <a:spLocks noGrp="1" noChangeArrowheads="1"/>
          </p:cNvSpPr>
          <p:nvPr>
            <p:ph type="body" idx="1"/>
          </p:nvPr>
        </p:nvSpPr>
        <p:spPr>
          <a:xfrm>
            <a:off x="304800" y="1828800"/>
            <a:ext cx="8458200" cy="2757487"/>
          </a:xfrm>
        </p:spPr>
        <p:txBody>
          <a:bodyPr/>
          <a:lstStyle/>
          <a:p>
            <a:r>
              <a:rPr lang="en-US" altLang="ko-KR" dirty="0" smtClean="0">
                <a:ea typeface="굴림" charset="-127"/>
              </a:rPr>
              <a:t>Software </a:t>
            </a:r>
            <a:r>
              <a:rPr lang="en-US" altLang="ko-KR" dirty="0">
                <a:ea typeface="굴림" charset="-127"/>
              </a:rPr>
              <a:t>component organization in the development environment</a:t>
            </a:r>
            <a:endParaRPr lang="en-US" dirty="0"/>
          </a:p>
          <a:p>
            <a:r>
              <a:rPr lang="en-US" altLang="ko-KR" dirty="0">
                <a:ea typeface="굴림" charset="-127"/>
              </a:rPr>
              <a:t>Concerns: ease of development, team organization, inclusion of existing legacy systems or components, software configuration and management</a:t>
            </a:r>
          </a:p>
          <a:p>
            <a:r>
              <a:rPr lang="en-US" dirty="0"/>
              <a:t>Represented graphically on Component Diagrams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Line 2"/>
          <p:cNvSpPr>
            <a:spLocks noChangeShapeType="1"/>
          </p:cNvSpPr>
          <p:nvPr/>
        </p:nvSpPr>
        <p:spPr bwMode="auto">
          <a:xfrm flipH="1">
            <a:off x="4557712" y="3138487"/>
            <a:ext cx="1219200" cy="1588"/>
          </a:xfrm>
          <a:prstGeom prst="line">
            <a:avLst/>
          </a:prstGeom>
          <a:noFill/>
          <a:ln w="25400">
            <a:solidFill>
              <a:schemeClr val="tx1"/>
            </a:solidFill>
            <a:prstDash val="sysDot"/>
            <a:round/>
            <a:headEnd type="arrow" w="med" len="med"/>
            <a:tailEnd type="none" w="sm" len="sm"/>
          </a:ln>
          <a:effectLst/>
        </p:spPr>
        <p:txBody>
          <a:bodyPr wrap="none" anchor="ctr"/>
          <a:lstStyle/>
          <a:p>
            <a:endParaRPr lang="en-US"/>
          </a:p>
        </p:txBody>
      </p:sp>
      <p:sp>
        <p:nvSpPr>
          <p:cNvPr id="444419" name="Rectangle 3"/>
          <p:cNvSpPr>
            <a:spLocks noChangeArrowheads="1"/>
          </p:cNvSpPr>
          <p:nvPr/>
        </p:nvSpPr>
        <p:spPr bwMode="auto">
          <a:xfrm>
            <a:off x="6005512" y="2895600"/>
            <a:ext cx="3138488" cy="1536700"/>
          </a:xfrm>
          <a:prstGeom prst="rect">
            <a:avLst/>
          </a:prstGeom>
          <a:noFill/>
          <a:ln w="9525">
            <a:noFill/>
            <a:miter lim="800000"/>
            <a:headEnd/>
            <a:tailEnd/>
          </a:ln>
          <a:effectLst/>
        </p:spPr>
        <p:txBody>
          <a:bodyPr wrap="none" lIns="92075" tIns="46038" rIns="92075" bIns="46038">
            <a:spAutoFit/>
          </a:bodyPr>
          <a:lstStyle/>
          <a:p>
            <a:r>
              <a:rPr lang="en-US" altLang="ko-KR" sz="1900" b="1">
                <a:ea typeface="굴림" charset="-127"/>
              </a:rPr>
              <a:t>Dependency</a:t>
            </a:r>
          </a:p>
          <a:p>
            <a:r>
              <a:rPr lang="en-US" altLang="ko-KR" sz="1900" b="1">
                <a:ea typeface="굴림" charset="-127"/>
              </a:rPr>
              <a:t>Compilation Dependency</a:t>
            </a:r>
          </a:p>
          <a:p>
            <a:r>
              <a:rPr lang="en-US" altLang="ko-KR" sz="1900" b="1">
                <a:ea typeface="굴림" charset="-127"/>
              </a:rPr>
              <a:t>(such as #include, “with”,</a:t>
            </a:r>
          </a:p>
          <a:p>
            <a:r>
              <a:rPr lang="en-US" altLang="ko-KR" sz="1900" b="1">
                <a:ea typeface="굴림" charset="-127"/>
              </a:rPr>
              <a:t> import, etc)</a:t>
            </a:r>
            <a:endParaRPr lang="en-US" altLang="ko-KR" sz="1900" b="1">
              <a:solidFill>
                <a:srgbClr val="000000"/>
              </a:solidFill>
              <a:ea typeface="굴림" charset="-127"/>
            </a:endParaRPr>
          </a:p>
          <a:p>
            <a:endParaRPr lang="en-US" altLang="ko-KR" sz="1900" b="1">
              <a:solidFill>
                <a:srgbClr val="000000"/>
              </a:solidFill>
              <a:ea typeface="굴림" charset="-127"/>
            </a:endParaRPr>
          </a:p>
        </p:txBody>
      </p:sp>
      <p:grpSp>
        <p:nvGrpSpPr>
          <p:cNvPr id="2" name="Group 4"/>
          <p:cNvGrpSpPr>
            <a:grpSpLocks/>
          </p:cNvGrpSpPr>
          <p:nvPr/>
        </p:nvGrpSpPr>
        <p:grpSpPr bwMode="auto">
          <a:xfrm>
            <a:off x="1042987" y="2681287"/>
            <a:ext cx="1000125" cy="782638"/>
            <a:chOff x="576" y="1296"/>
            <a:chExt cx="630" cy="493"/>
          </a:xfrm>
        </p:grpSpPr>
        <p:sp>
          <p:nvSpPr>
            <p:cNvPr id="444421" name="Rectangle 5"/>
            <p:cNvSpPr>
              <a:spLocks noChangeArrowheads="1"/>
            </p:cNvSpPr>
            <p:nvPr/>
          </p:nvSpPr>
          <p:spPr bwMode="auto">
            <a:xfrm>
              <a:off x="755" y="1296"/>
              <a:ext cx="451" cy="493"/>
            </a:xfrm>
            <a:prstGeom prst="rect">
              <a:avLst/>
            </a:prstGeom>
            <a:noFill/>
            <a:ln w="25400">
              <a:solidFill>
                <a:schemeClr val="tx1"/>
              </a:solidFill>
              <a:miter lim="800000"/>
              <a:headEnd/>
              <a:tailEnd/>
            </a:ln>
            <a:effectLst/>
          </p:spPr>
          <p:txBody>
            <a:bodyPr wrap="none" anchor="ctr"/>
            <a:lstStyle/>
            <a:p>
              <a:endParaRPr lang="en-US"/>
            </a:p>
          </p:txBody>
        </p:sp>
        <p:sp>
          <p:nvSpPr>
            <p:cNvPr id="444422" name="Rectangle 6"/>
            <p:cNvSpPr>
              <a:spLocks noChangeArrowheads="1"/>
            </p:cNvSpPr>
            <p:nvPr/>
          </p:nvSpPr>
          <p:spPr bwMode="auto">
            <a:xfrm>
              <a:off x="576" y="1391"/>
              <a:ext cx="334" cy="99"/>
            </a:xfrm>
            <a:prstGeom prst="rect">
              <a:avLst/>
            </a:prstGeom>
            <a:noFill/>
            <a:ln w="9525">
              <a:solidFill>
                <a:schemeClr val="tx1"/>
              </a:solidFill>
              <a:miter lim="800000"/>
              <a:headEnd/>
              <a:tailEnd/>
            </a:ln>
            <a:effectLst/>
          </p:spPr>
          <p:txBody>
            <a:bodyPr wrap="none" anchor="ctr"/>
            <a:lstStyle/>
            <a:p>
              <a:endParaRPr lang="en-US"/>
            </a:p>
          </p:txBody>
        </p:sp>
        <p:sp>
          <p:nvSpPr>
            <p:cNvPr id="444423" name="Rectangle 7"/>
            <p:cNvSpPr>
              <a:spLocks noChangeArrowheads="1"/>
            </p:cNvSpPr>
            <p:nvPr/>
          </p:nvSpPr>
          <p:spPr bwMode="auto">
            <a:xfrm>
              <a:off x="584" y="1399"/>
              <a:ext cx="332" cy="96"/>
            </a:xfrm>
            <a:prstGeom prst="rect">
              <a:avLst/>
            </a:prstGeom>
            <a:noFill/>
            <a:ln w="25400">
              <a:solidFill>
                <a:schemeClr val="tx1"/>
              </a:solidFill>
              <a:miter lim="800000"/>
              <a:headEnd/>
              <a:tailEnd/>
            </a:ln>
            <a:effectLst/>
          </p:spPr>
          <p:txBody>
            <a:bodyPr wrap="none" anchor="ctr"/>
            <a:lstStyle/>
            <a:p>
              <a:endParaRPr lang="en-US"/>
            </a:p>
          </p:txBody>
        </p:sp>
        <p:sp>
          <p:nvSpPr>
            <p:cNvPr id="444424" name="Rectangle 8"/>
            <p:cNvSpPr>
              <a:spLocks noChangeArrowheads="1"/>
            </p:cNvSpPr>
            <p:nvPr/>
          </p:nvSpPr>
          <p:spPr bwMode="auto">
            <a:xfrm>
              <a:off x="576" y="1591"/>
              <a:ext cx="334" cy="86"/>
            </a:xfrm>
            <a:prstGeom prst="rect">
              <a:avLst/>
            </a:prstGeom>
            <a:noFill/>
            <a:ln w="9525">
              <a:solidFill>
                <a:schemeClr val="tx1"/>
              </a:solidFill>
              <a:miter lim="800000"/>
              <a:headEnd/>
              <a:tailEnd/>
            </a:ln>
            <a:effectLst/>
          </p:spPr>
          <p:txBody>
            <a:bodyPr wrap="none" anchor="ctr"/>
            <a:lstStyle/>
            <a:p>
              <a:endParaRPr lang="en-US"/>
            </a:p>
          </p:txBody>
        </p:sp>
        <p:sp>
          <p:nvSpPr>
            <p:cNvPr id="444425" name="Rectangle 9"/>
            <p:cNvSpPr>
              <a:spLocks noChangeArrowheads="1"/>
            </p:cNvSpPr>
            <p:nvPr/>
          </p:nvSpPr>
          <p:spPr bwMode="auto">
            <a:xfrm>
              <a:off x="584" y="1599"/>
              <a:ext cx="332" cy="83"/>
            </a:xfrm>
            <a:prstGeom prst="rect">
              <a:avLst/>
            </a:prstGeom>
            <a:noFill/>
            <a:ln w="25400">
              <a:solidFill>
                <a:schemeClr val="tx1"/>
              </a:solidFill>
              <a:miter lim="800000"/>
              <a:headEnd/>
              <a:tailEnd/>
            </a:ln>
            <a:effectLst/>
          </p:spPr>
          <p:txBody>
            <a:bodyPr wrap="none" anchor="ctr"/>
            <a:lstStyle/>
            <a:p>
              <a:endParaRPr lang="en-US"/>
            </a:p>
          </p:txBody>
        </p:sp>
      </p:grpSp>
      <p:sp>
        <p:nvSpPr>
          <p:cNvPr id="444426" name="Rectangle 10"/>
          <p:cNvSpPr>
            <a:spLocks noChangeArrowheads="1"/>
          </p:cNvSpPr>
          <p:nvPr/>
        </p:nvSpPr>
        <p:spPr bwMode="auto">
          <a:xfrm>
            <a:off x="2195512" y="2681287"/>
            <a:ext cx="2211388" cy="1247775"/>
          </a:xfrm>
          <a:prstGeom prst="rect">
            <a:avLst/>
          </a:prstGeom>
          <a:noFill/>
          <a:ln w="9525">
            <a:noFill/>
            <a:miter lim="800000"/>
            <a:headEnd/>
            <a:tailEnd/>
          </a:ln>
          <a:effectLst/>
        </p:spPr>
        <p:txBody>
          <a:bodyPr wrap="none" lIns="92075" tIns="46038" rIns="92075" bIns="46038">
            <a:spAutoFit/>
          </a:bodyPr>
          <a:lstStyle/>
          <a:p>
            <a:r>
              <a:rPr lang="en-US" altLang="ko-KR" sz="1900" b="1">
                <a:ea typeface="굴림" charset="-127"/>
              </a:rPr>
              <a:t>Component</a:t>
            </a:r>
          </a:p>
          <a:p>
            <a:r>
              <a:rPr lang="en-US" altLang="ko-KR" sz="1900" b="1">
                <a:ea typeface="굴림" charset="-127"/>
              </a:rPr>
              <a:t>(such as .h, .cpp, </a:t>
            </a:r>
          </a:p>
          <a:p>
            <a:r>
              <a:rPr lang="en-US" altLang="ko-KR" sz="1900" b="1">
                <a:ea typeface="굴림" charset="-127"/>
              </a:rPr>
              <a:t>.dll, .exe, </a:t>
            </a:r>
          </a:p>
          <a:p>
            <a:r>
              <a:rPr lang="en-US" altLang="ko-KR" sz="1900" b="1">
                <a:ea typeface="굴림" charset="-127"/>
              </a:rPr>
              <a:t>.dat, etc.)</a:t>
            </a:r>
          </a:p>
        </p:txBody>
      </p:sp>
      <p:sp>
        <p:nvSpPr>
          <p:cNvPr id="444427" name="Rectangle 11"/>
          <p:cNvSpPr>
            <a:spLocks noChangeArrowheads="1"/>
          </p:cNvSpPr>
          <p:nvPr/>
        </p:nvSpPr>
        <p:spPr bwMode="auto">
          <a:xfrm>
            <a:off x="2195512" y="4159250"/>
            <a:ext cx="1166813" cy="381000"/>
          </a:xfrm>
          <a:prstGeom prst="rect">
            <a:avLst/>
          </a:prstGeom>
          <a:noFill/>
          <a:ln w="9525">
            <a:noFill/>
            <a:miter lim="800000"/>
            <a:headEnd/>
            <a:tailEnd/>
          </a:ln>
          <a:effectLst/>
        </p:spPr>
        <p:txBody>
          <a:bodyPr wrap="none" lIns="92075" tIns="46038" rIns="92075" bIns="46038">
            <a:spAutoFit/>
          </a:bodyPr>
          <a:lstStyle/>
          <a:p>
            <a:r>
              <a:rPr lang="en-US" altLang="ko-KR" sz="1900" b="1">
                <a:ea typeface="굴림" charset="-127"/>
              </a:rPr>
              <a:t>Package</a:t>
            </a:r>
          </a:p>
        </p:txBody>
      </p:sp>
      <p:sp>
        <p:nvSpPr>
          <p:cNvPr id="444428" name="Rectangle 12"/>
          <p:cNvSpPr>
            <a:spLocks noChangeArrowheads="1"/>
          </p:cNvSpPr>
          <p:nvPr/>
        </p:nvSpPr>
        <p:spPr bwMode="auto">
          <a:xfrm>
            <a:off x="4343400" y="1981200"/>
            <a:ext cx="1597025" cy="396875"/>
          </a:xfrm>
          <a:prstGeom prst="rect">
            <a:avLst/>
          </a:prstGeom>
          <a:noFill/>
          <a:ln w="9525">
            <a:noFill/>
            <a:miter lim="800000"/>
            <a:headEnd/>
            <a:tailEnd/>
          </a:ln>
          <a:effectLst/>
        </p:spPr>
        <p:txBody>
          <a:bodyPr wrap="none" lIns="92075" tIns="46038" rIns="92075" bIns="46038">
            <a:spAutoFit/>
          </a:bodyPr>
          <a:lstStyle/>
          <a:p>
            <a:r>
              <a:rPr lang="en-US" altLang="ko-KR" sz="2000" b="1" dirty="0">
                <a:solidFill>
                  <a:schemeClr val="tx2"/>
                </a:solidFill>
                <a:ea typeface="굴림" charset="-127"/>
              </a:rPr>
              <a:t>Connectors</a:t>
            </a:r>
          </a:p>
        </p:txBody>
      </p:sp>
      <p:sp>
        <p:nvSpPr>
          <p:cNvPr id="444429" name="Rectangle 13"/>
          <p:cNvSpPr>
            <a:spLocks noChangeArrowheads="1"/>
          </p:cNvSpPr>
          <p:nvPr/>
        </p:nvSpPr>
        <p:spPr bwMode="auto">
          <a:xfrm>
            <a:off x="990600" y="1981200"/>
            <a:ext cx="1738313" cy="396875"/>
          </a:xfrm>
          <a:prstGeom prst="rect">
            <a:avLst/>
          </a:prstGeom>
          <a:noFill/>
          <a:ln w="9525">
            <a:noFill/>
            <a:miter lim="800000"/>
            <a:headEnd/>
            <a:tailEnd/>
          </a:ln>
          <a:effectLst/>
        </p:spPr>
        <p:txBody>
          <a:bodyPr wrap="none" lIns="92075" tIns="46038" rIns="92075" bIns="46038">
            <a:spAutoFit/>
          </a:bodyPr>
          <a:lstStyle/>
          <a:p>
            <a:r>
              <a:rPr lang="en-US" altLang="ko-KR" sz="2000" b="1" dirty="0">
                <a:solidFill>
                  <a:schemeClr val="tx2"/>
                </a:solidFill>
                <a:ea typeface="굴림" charset="-127"/>
              </a:rPr>
              <a:t>Components</a:t>
            </a:r>
          </a:p>
        </p:txBody>
      </p:sp>
      <p:grpSp>
        <p:nvGrpSpPr>
          <p:cNvPr id="3" name="Group 14"/>
          <p:cNvGrpSpPr>
            <a:grpSpLocks/>
          </p:cNvGrpSpPr>
          <p:nvPr/>
        </p:nvGrpSpPr>
        <p:grpSpPr bwMode="auto">
          <a:xfrm>
            <a:off x="1052512" y="3900487"/>
            <a:ext cx="1066800" cy="762000"/>
            <a:chOff x="864" y="2011"/>
            <a:chExt cx="624" cy="437"/>
          </a:xfrm>
        </p:grpSpPr>
        <p:sp>
          <p:nvSpPr>
            <p:cNvPr id="444431" name="Rectangle 15"/>
            <p:cNvSpPr>
              <a:spLocks noChangeArrowheads="1"/>
            </p:cNvSpPr>
            <p:nvPr/>
          </p:nvSpPr>
          <p:spPr bwMode="auto">
            <a:xfrm>
              <a:off x="864" y="2112"/>
              <a:ext cx="624" cy="336"/>
            </a:xfrm>
            <a:prstGeom prst="rect">
              <a:avLst/>
            </a:prstGeom>
            <a:noFill/>
            <a:ln w="28575">
              <a:solidFill>
                <a:schemeClr val="tx1"/>
              </a:solidFill>
              <a:miter lim="800000"/>
              <a:headEnd/>
              <a:tailEnd/>
            </a:ln>
          </p:spPr>
          <p:txBody>
            <a:bodyPr/>
            <a:lstStyle/>
            <a:p>
              <a:endParaRPr lang="en-US"/>
            </a:p>
          </p:txBody>
        </p:sp>
        <p:sp>
          <p:nvSpPr>
            <p:cNvPr id="444432" name="Rectangle 16"/>
            <p:cNvSpPr>
              <a:spLocks noChangeArrowheads="1"/>
            </p:cNvSpPr>
            <p:nvPr/>
          </p:nvSpPr>
          <p:spPr bwMode="auto">
            <a:xfrm>
              <a:off x="864" y="2011"/>
              <a:ext cx="249" cy="101"/>
            </a:xfrm>
            <a:prstGeom prst="rect">
              <a:avLst/>
            </a:prstGeom>
            <a:noFill/>
            <a:ln w="28575">
              <a:solidFill>
                <a:schemeClr val="tx1"/>
              </a:solidFill>
              <a:miter lim="800000"/>
              <a:headEnd/>
              <a:tailEnd/>
            </a:ln>
          </p:spPr>
          <p:txBody>
            <a:bodyPr/>
            <a:lstStyle/>
            <a:p>
              <a:endParaRPr lang="en-US"/>
            </a:p>
          </p:txBody>
        </p:sp>
      </p:grpSp>
      <p:sp>
        <p:nvSpPr>
          <p:cNvPr id="444433" name="Oval 17"/>
          <p:cNvSpPr>
            <a:spLocks noChangeArrowheads="1"/>
          </p:cNvSpPr>
          <p:nvPr/>
        </p:nvSpPr>
        <p:spPr bwMode="auto">
          <a:xfrm>
            <a:off x="1281112" y="5221287"/>
            <a:ext cx="279400" cy="279400"/>
          </a:xfrm>
          <a:prstGeom prst="ellipse">
            <a:avLst/>
          </a:prstGeom>
          <a:noFill/>
          <a:ln w="25400">
            <a:solidFill>
              <a:schemeClr val="tx1"/>
            </a:solidFill>
            <a:round/>
            <a:headEnd/>
            <a:tailEnd/>
          </a:ln>
          <a:effectLst/>
        </p:spPr>
        <p:txBody>
          <a:bodyPr wrap="none" anchor="ctr"/>
          <a:lstStyle/>
          <a:p>
            <a:endParaRPr lang="en-US"/>
          </a:p>
        </p:txBody>
      </p:sp>
      <p:sp>
        <p:nvSpPr>
          <p:cNvPr id="444434" name="Line 18"/>
          <p:cNvSpPr>
            <a:spLocks noChangeShapeType="1"/>
          </p:cNvSpPr>
          <p:nvPr/>
        </p:nvSpPr>
        <p:spPr bwMode="auto">
          <a:xfrm>
            <a:off x="1560512" y="5348287"/>
            <a:ext cx="330200"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44435" name="Text Box 19" descr="50%"/>
          <p:cNvSpPr txBox="1">
            <a:spLocks noChangeArrowheads="1"/>
          </p:cNvSpPr>
          <p:nvPr/>
        </p:nvSpPr>
        <p:spPr bwMode="auto">
          <a:xfrm>
            <a:off x="2271712" y="5140325"/>
            <a:ext cx="1136650" cy="366712"/>
          </a:xfrm>
          <a:prstGeom prst="rect">
            <a:avLst/>
          </a:prstGeom>
          <a:noFill/>
          <a:ln w="25400">
            <a:noFill/>
            <a:miter lim="800000"/>
            <a:headEnd type="none" w="sm" len="sm"/>
            <a:tailEnd type="none" w="med" len="lg"/>
          </a:ln>
          <a:effectLst/>
        </p:spPr>
        <p:txBody>
          <a:bodyPr wrap="none">
            <a:spAutoFit/>
          </a:bodyPr>
          <a:lstStyle/>
          <a:p>
            <a:r>
              <a:rPr lang="en-US" altLang="ko-KR" sz="1800" b="1">
                <a:ea typeface="굴림" charset="-127"/>
              </a:rPr>
              <a:t>interface</a:t>
            </a:r>
            <a:endParaRPr lang="en-US" altLang="ko-KR" sz="3200" b="1">
              <a:ea typeface="굴림" charset="-127"/>
            </a:endParaRPr>
          </a:p>
        </p:txBody>
      </p:sp>
      <p:sp>
        <p:nvSpPr>
          <p:cNvPr id="444436" name="Rectangle 20"/>
          <p:cNvSpPr>
            <a:spLocks noGrp="1" noChangeArrowheads="1"/>
          </p:cNvSpPr>
          <p:nvPr>
            <p:ph type="title"/>
          </p:nvPr>
        </p:nvSpPr>
        <p:spPr>
          <a:xfrm>
            <a:off x="1219200" y="228600"/>
            <a:ext cx="6705600" cy="1295400"/>
          </a:xfrm>
        </p:spPr>
        <p:txBody>
          <a:bodyPr/>
          <a:lstStyle/>
          <a:p>
            <a:r>
              <a:rPr lang="en-US" altLang="ko-KR" dirty="0">
                <a:ea typeface="굴림" charset="-127"/>
              </a:rPr>
              <a:t>Notation for the Implementation View</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ko-KR">
                <a:ea typeface="굴림" charset="-127"/>
              </a:rPr>
              <a:t>Component Diagram</a:t>
            </a:r>
          </a:p>
        </p:txBody>
      </p:sp>
      <p:sp>
        <p:nvSpPr>
          <p:cNvPr id="446467" name="Rectangle 3"/>
          <p:cNvSpPr>
            <a:spLocks noGrp="1" noChangeArrowheads="1"/>
          </p:cNvSpPr>
          <p:nvPr>
            <p:ph type="body" idx="1"/>
          </p:nvPr>
        </p:nvSpPr>
        <p:spPr>
          <a:xfrm>
            <a:off x="1066800" y="1828800"/>
            <a:ext cx="6934200" cy="685800"/>
          </a:xfrm>
        </p:spPr>
        <p:txBody>
          <a:bodyPr/>
          <a:lstStyle/>
          <a:p>
            <a:r>
              <a:rPr lang="en-US" dirty="0"/>
              <a:t>Registration System</a:t>
            </a:r>
          </a:p>
        </p:txBody>
      </p:sp>
      <p:sp>
        <p:nvSpPr>
          <p:cNvPr id="446470" name="Rectangle 6"/>
          <p:cNvSpPr>
            <a:spLocks noChangeArrowheads="1"/>
          </p:cNvSpPr>
          <p:nvPr/>
        </p:nvSpPr>
        <p:spPr bwMode="auto">
          <a:xfrm>
            <a:off x="609600" y="2438400"/>
            <a:ext cx="3330575" cy="396875"/>
          </a:xfrm>
          <a:prstGeom prst="rect">
            <a:avLst/>
          </a:prstGeom>
          <a:noFill/>
          <a:ln w="9525">
            <a:noFill/>
            <a:miter lim="800000"/>
            <a:headEnd/>
            <a:tailEnd/>
          </a:ln>
          <a:effectLst/>
        </p:spPr>
        <p:txBody>
          <a:bodyPr wrap="none" lIns="92075" tIns="46038" rIns="92075" bIns="46038">
            <a:spAutoFit/>
          </a:bodyPr>
          <a:lstStyle/>
          <a:p>
            <a:r>
              <a:rPr lang="en-US" altLang="ko-KR" sz="2000" b="1" dirty="0">
                <a:solidFill>
                  <a:schemeClr val="tx2"/>
                </a:solidFill>
                <a:ea typeface="굴림" charset="-127"/>
              </a:rPr>
              <a:t>Main Component Diagram</a:t>
            </a:r>
            <a:endParaRPr lang="en-US" altLang="ko-KR" sz="2000" b="1" dirty="0">
              <a:solidFill>
                <a:srgbClr val="000000"/>
              </a:solidFill>
              <a:ea typeface="굴림" charset="-127"/>
            </a:endParaRPr>
          </a:p>
        </p:txBody>
      </p:sp>
      <p:sp>
        <p:nvSpPr>
          <p:cNvPr id="446471" name="Rectangle 7"/>
          <p:cNvSpPr>
            <a:spLocks noChangeArrowheads="1"/>
          </p:cNvSpPr>
          <p:nvPr/>
        </p:nvSpPr>
        <p:spPr bwMode="auto">
          <a:xfrm>
            <a:off x="4953000" y="2133600"/>
            <a:ext cx="3157538" cy="701675"/>
          </a:xfrm>
          <a:prstGeom prst="rect">
            <a:avLst/>
          </a:prstGeom>
          <a:noFill/>
          <a:ln w="9525">
            <a:noFill/>
            <a:miter lim="800000"/>
            <a:headEnd/>
            <a:tailEnd/>
          </a:ln>
          <a:effectLst/>
        </p:spPr>
        <p:txBody>
          <a:bodyPr wrap="none" lIns="92075" tIns="46038" rIns="92075" bIns="46038">
            <a:spAutoFit/>
          </a:bodyPr>
          <a:lstStyle/>
          <a:p>
            <a:r>
              <a:rPr lang="en-US" altLang="ko-KR" sz="2000" b="1" dirty="0" err="1">
                <a:solidFill>
                  <a:schemeClr val="tx2"/>
                </a:solidFill>
                <a:ea typeface="굴림" charset="-127"/>
              </a:rPr>
              <a:t>UniversityArtifacts</a:t>
            </a:r>
            <a:r>
              <a:rPr lang="en-US" altLang="ko-KR" sz="2000" b="1" dirty="0">
                <a:solidFill>
                  <a:schemeClr val="tx2"/>
                </a:solidFill>
                <a:ea typeface="굴림" charset="-127"/>
              </a:rPr>
              <a:t> Main </a:t>
            </a:r>
          </a:p>
          <a:p>
            <a:r>
              <a:rPr lang="en-US" altLang="ko-KR" sz="2000" b="1" dirty="0">
                <a:solidFill>
                  <a:schemeClr val="tx2"/>
                </a:solidFill>
                <a:ea typeface="굴림" charset="-127"/>
              </a:rPr>
              <a:t>Component Diagram</a:t>
            </a:r>
            <a:endParaRPr lang="en-US" altLang="ko-KR" sz="2000" b="1" dirty="0">
              <a:solidFill>
                <a:srgbClr val="000000"/>
              </a:solidFill>
              <a:ea typeface="굴림" charset="-127"/>
            </a:endParaRPr>
          </a:p>
        </p:txBody>
      </p:sp>
      <p:sp>
        <p:nvSpPr>
          <p:cNvPr id="446473" name="Rectangle 9"/>
          <p:cNvSpPr>
            <a:spLocks noChangeArrowheads="1"/>
          </p:cNvSpPr>
          <p:nvPr/>
        </p:nvSpPr>
        <p:spPr bwMode="auto">
          <a:xfrm>
            <a:off x="371475" y="5976937"/>
            <a:ext cx="901700" cy="457200"/>
          </a:xfrm>
          <a:prstGeom prst="rect">
            <a:avLst/>
          </a:prstGeom>
          <a:noFill/>
          <a:ln w="0">
            <a:solidFill>
              <a:schemeClr val="tx1"/>
            </a:solidFill>
            <a:miter lim="800000"/>
            <a:headEnd/>
            <a:tailEnd/>
          </a:ln>
        </p:spPr>
        <p:txBody>
          <a:bodyPr/>
          <a:lstStyle/>
          <a:p>
            <a:endParaRPr lang="en-US"/>
          </a:p>
        </p:txBody>
      </p:sp>
      <p:sp>
        <p:nvSpPr>
          <p:cNvPr id="446474" name="Rectangle 10"/>
          <p:cNvSpPr>
            <a:spLocks noChangeArrowheads="1"/>
          </p:cNvSpPr>
          <p:nvPr/>
        </p:nvSpPr>
        <p:spPr bwMode="auto">
          <a:xfrm>
            <a:off x="371475" y="5816600"/>
            <a:ext cx="360363" cy="160337"/>
          </a:xfrm>
          <a:prstGeom prst="rect">
            <a:avLst/>
          </a:prstGeom>
          <a:noFill/>
          <a:ln w="0">
            <a:solidFill>
              <a:schemeClr val="tx1"/>
            </a:solidFill>
            <a:miter lim="800000"/>
            <a:headEnd/>
            <a:tailEnd/>
          </a:ln>
        </p:spPr>
        <p:txBody>
          <a:bodyPr/>
          <a:lstStyle/>
          <a:p>
            <a:endParaRPr lang="en-US"/>
          </a:p>
        </p:txBody>
      </p:sp>
      <p:sp>
        <p:nvSpPr>
          <p:cNvPr id="446475" name="Rectangle 11"/>
          <p:cNvSpPr>
            <a:spLocks noChangeArrowheads="1"/>
          </p:cNvSpPr>
          <p:nvPr/>
        </p:nvSpPr>
        <p:spPr bwMode="auto">
          <a:xfrm>
            <a:off x="685800" y="5995987"/>
            <a:ext cx="276225" cy="152400"/>
          </a:xfrm>
          <a:prstGeom prst="rect">
            <a:avLst/>
          </a:prstGeom>
          <a:noFill/>
          <a:ln w="9525">
            <a:noFill/>
            <a:miter lim="800000"/>
            <a:headEnd/>
            <a:tailEnd/>
          </a:ln>
        </p:spPr>
        <p:txBody>
          <a:bodyPr wrap="none" lIns="0" tIns="0" rIns="0" bIns="0">
            <a:spAutoFit/>
          </a:bodyPr>
          <a:lstStyle/>
          <a:p>
            <a:r>
              <a:rPr lang="en-US" sz="1000"/>
              <a:t>MFC</a:t>
            </a:r>
            <a:endParaRPr lang="en-US" sz="2400"/>
          </a:p>
        </p:txBody>
      </p:sp>
      <p:sp>
        <p:nvSpPr>
          <p:cNvPr id="446476" name="Rectangle 12"/>
          <p:cNvSpPr>
            <a:spLocks noChangeArrowheads="1"/>
          </p:cNvSpPr>
          <p:nvPr/>
        </p:nvSpPr>
        <p:spPr bwMode="auto">
          <a:xfrm>
            <a:off x="1433513" y="3105150"/>
            <a:ext cx="911225" cy="455612"/>
          </a:xfrm>
          <a:prstGeom prst="rect">
            <a:avLst/>
          </a:prstGeom>
          <a:noFill/>
          <a:ln w="0">
            <a:solidFill>
              <a:schemeClr val="tx1"/>
            </a:solidFill>
            <a:miter lim="800000"/>
            <a:headEnd/>
            <a:tailEnd/>
          </a:ln>
        </p:spPr>
        <p:txBody>
          <a:bodyPr/>
          <a:lstStyle/>
          <a:p>
            <a:endParaRPr lang="en-US"/>
          </a:p>
        </p:txBody>
      </p:sp>
      <p:sp>
        <p:nvSpPr>
          <p:cNvPr id="446477" name="Rectangle 13"/>
          <p:cNvSpPr>
            <a:spLocks noChangeArrowheads="1"/>
          </p:cNvSpPr>
          <p:nvPr/>
        </p:nvSpPr>
        <p:spPr bwMode="auto">
          <a:xfrm>
            <a:off x="1433513" y="2943225"/>
            <a:ext cx="360362" cy="171450"/>
          </a:xfrm>
          <a:prstGeom prst="rect">
            <a:avLst/>
          </a:prstGeom>
          <a:noFill/>
          <a:ln w="0">
            <a:solidFill>
              <a:schemeClr val="tx1"/>
            </a:solidFill>
            <a:miter lim="800000"/>
            <a:headEnd/>
            <a:tailEnd/>
          </a:ln>
        </p:spPr>
        <p:txBody>
          <a:bodyPr/>
          <a:lstStyle/>
          <a:p>
            <a:endParaRPr lang="en-US"/>
          </a:p>
        </p:txBody>
      </p:sp>
      <p:sp>
        <p:nvSpPr>
          <p:cNvPr id="446478" name="Rectangle 14"/>
          <p:cNvSpPr>
            <a:spLocks noChangeArrowheads="1"/>
          </p:cNvSpPr>
          <p:nvPr/>
        </p:nvSpPr>
        <p:spPr bwMode="auto">
          <a:xfrm>
            <a:off x="1557338" y="3124200"/>
            <a:ext cx="674687" cy="152400"/>
          </a:xfrm>
          <a:prstGeom prst="rect">
            <a:avLst/>
          </a:prstGeom>
          <a:noFill/>
          <a:ln w="9525">
            <a:noFill/>
            <a:miter lim="800000"/>
            <a:headEnd/>
            <a:tailEnd/>
          </a:ln>
        </p:spPr>
        <p:txBody>
          <a:bodyPr wrap="none" lIns="0" tIns="0" rIns="0" bIns="0">
            <a:spAutoFit/>
          </a:bodyPr>
          <a:lstStyle/>
          <a:p>
            <a:r>
              <a:rPr lang="en-US" sz="1000"/>
              <a:t>Registration</a:t>
            </a:r>
            <a:endParaRPr lang="en-US" sz="2400"/>
          </a:p>
        </p:txBody>
      </p:sp>
      <p:sp>
        <p:nvSpPr>
          <p:cNvPr id="446479" name="Rectangle 15"/>
          <p:cNvSpPr>
            <a:spLocks noChangeArrowheads="1"/>
          </p:cNvSpPr>
          <p:nvPr/>
        </p:nvSpPr>
        <p:spPr bwMode="auto">
          <a:xfrm>
            <a:off x="1652588" y="3276600"/>
            <a:ext cx="490537" cy="152400"/>
          </a:xfrm>
          <a:prstGeom prst="rect">
            <a:avLst/>
          </a:prstGeom>
          <a:noFill/>
          <a:ln w="9525">
            <a:noFill/>
            <a:miter lim="800000"/>
            <a:headEnd/>
            <a:tailEnd/>
          </a:ln>
        </p:spPr>
        <p:txBody>
          <a:bodyPr wrap="none" lIns="0" tIns="0" rIns="0" bIns="0">
            <a:spAutoFit/>
          </a:bodyPr>
          <a:lstStyle/>
          <a:p>
            <a:r>
              <a:rPr lang="en-US" sz="1000"/>
              <a:t>Interface</a:t>
            </a:r>
            <a:endParaRPr lang="en-US" sz="2400"/>
          </a:p>
        </p:txBody>
      </p:sp>
      <p:sp>
        <p:nvSpPr>
          <p:cNvPr id="446480" name="Rectangle 16"/>
          <p:cNvSpPr>
            <a:spLocks noChangeArrowheads="1"/>
          </p:cNvSpPr>
          <p:nvPr/>
        </p:nvSpPr>
        <p:spPr bwMode="auto">
          <a:xfrm>
            <a:off x="1776413" y="4037012"/>
            <a:ext cx="909637" cy="447675"/>
          </a:xfrm>
          <a:prstGeom prst="rect">
            <a:avLst/>
          </a:prstGeom>
          <a:noFill/>
          <a:ln w="0">
            <a:solidFill>
              <a:schemeClr val="tx1"/>
            </a:solidFill>
            <a:miter lim="800000"/>
            <a:headEnd/>
            <a:tailEnd/>
          </a:ln>
        </p:spPr>
        <p:txBody>
          <a:bodyPr/>
          <a:lstStyle/>
          <a:p>
            <a:endParaRPr lang="en-US"/>
          </a:p>
        </p:txBody>
      </p:sp>
      <p:sp>
        <p:nvSpPr>
          <p:cNvPr id="446481" name="Rectangle 17"/>
          <p:cNvSpPr>
            <a:spLocks noChangeArrowheads="1"/>
          </p:cNvSpPr>
          <p:nvPr/>
        </p:nvSpPr>
        <p:spPr bwMode="auto">
          <a:xfrm>
            <a:off x="1776413" y="3865562"/>
            <a:ext cx="360362" cy="171450"/>
          </a:xfrm>
          <a:prstGeom prst="rect">
            <a:avLst/>
          </a:prstGeom>
          <a:noFill/>
          <a:ln w="0">
            <a:solidFill>
              <a:schemeClr val="tx1"/>
            </a:solidFill>
            <a:miter lim="800000"/>
            <a:headEnd/>
            <a:tailEnd/>
          </a:ln>
        </p:spPr>
        <p:txBody>
          <a:bodyPr/>
          <a:lstStyle/>
          <a:p>
            <a:endParaRPr lang="en-US"/>
          </a:p>
        </p:txBody>
      </p:sp>
      <p:sp>
        <p:nvSpPr>
          <p:cNvPr id="446482" name="Rectangle 18"/>
          <p:cNvSpPr>
            <a:spLocks noChangeArrowheads="1"/>
          </p:cNvSpPr>
          <p:nvPr/>
        </p:nvSpPr>
        <p:spPr bwMode="auto">
          <a:xfrm>
            <a:off x="1898650" y="4046537"/>
            <a:ext cx="674688" cy="152400"/>
          </a:xfrm>
          <a:prstGeom prst="rect">
            <a:avLst/>
          </a:prstGeom>
          <a:noFill/>
          <a:ln w="9525">
            <a:noFill/>
            <a:miter lim="800000"/>
            <a:headEnd/>
            <a:tailEnd/>
          </a:ln>
        </p:spPr>
        <p:txBody>
          <a:bodyPr wrap="none" lIns="0" tIns="0" rIns="0" bIns="0">
            <a:spAutoFit/>
          </a:bodyPr>
          <a:lstStyle/>
          <a:p>
            <a:r>
              <a:rPr lang="en-US" sz="1000"/>
              <a:t>Registration</a:t>
            </a:r>
            <a:endParaRPr lang="en-US" sz="2400"/>
          </a:p>
        </p:txBody>
      </p:sp>
      <p:sp>
        <p:nvSpPr>
          <p:cNvPr id="446483" name="Rectangle 19"/>
          <p:cNvSpPr>
            <a:spLocks noChangeArrowheads="1"/>
          </p:cNvSpPr>
          <p:nvPr/>
        </p:nvSpPr>
        <p:spPr bwMode="auto">
          <a:xfrm>
            <a:off x="1917700" y="4198937"/>
            <a:ext cx="625475" cy="152400"/>
          </a:xfrm>
          <a:prstGeom prst="rect">
            <a:avLst/>
          </a:prstGeom>
          <a:noFill/>
          <a:ln w="9525">
            <a:noFill/>
            <a:miter lim="800000"/>
            <a:headEnd/>
            <a:tailEnd/>
          </a:ln>
        </p:spPr>
        <p:txBody>
          <a:bodyPr wrap="none" lIns="0" tIns="0" rIns="0" bIns="0">
            <a:spAutoFit/>
          </a:bodyPr>
          <a:lstStyle/>
          <a:p>
            <a:r>
              <a:rPr lang="en-US" sz="1000"/>
              <a:t>Processing</a:t>
            </a:r>
            <a:endParaRPr lang="en-US" sz="2400"/>
          </a:p>
        </p:txBody>
      </p:sp>
      <p:sp>
        <p:nvSpPr>
          <p:cNvPr id="446484" name="Rectangle 20"/>
          <p:cNvSpPr>
            <a:spLocks noChangeArrowheads="1"/>
          </p:cNvSpPr>
          <p:nvPr/>
        </p:nvSpPr>
        <p:spPr bwMode="auto">
          <a:xfrm>
            <a:off x="1776413" y="5006975"/>
            <a:ext cx="909637" cy="457200"/>
          </a:xfrm>
          <a:prstGeom prst="rect">
            <a:avLst/>
          </a:prstGeom>
          <a:noFill/>
          <a:ln w="0">
            <a:solidFill>
              <a:schemeClr val="tx1"/>
            </a:solidFill>
            <a:miter lim="800000"/>
            <a:headEnd/>
            <a:tailEnd/>
          </a:ln>
        </p:spPr>
        <p:txBody>
          <a:bodyPr/>
          <a:lstStyle/>
          <a:p>
            <a:endParaRPr lang="en-US"/>
          </a:p>
        </p:txBody>
      </p:sp>
      <p:sp>
        <p:nvSpPr>
          <p:cNvPr id="446485" name="Rectangle 21"/>
          <p:cNvSpPr>
            <a:spLocks noChangeArrowheads="1"/>
          </p:cNvSpPr>
          <p:nvPr/>
        </p:nvSpPr>
        <p:spPr bwMode="auto">
          <a:xfrm>
            <a:off x="1776413" y="4845050"/>
            <a:ext cx="360362" cy="161925"/>
          </a:xfrm>
          <a:prstGeom prst="rect">
            <a:avLst/>
          </a:prstGeom>
          <a:noFill/>
          <a:ln w="0">
            <a:solidFill>
              <a:schemeClr val="tx1"/>
            </a:solidFill>
            <a:miter lim="800000"/>
            <a:headEnd/>
            <a:tailEnd/>
          </a:ln>
        </p:spPr>
        <p:txBody>
          <a:bodyPr/>
          <a:lstStyle/>
          <a:p>
            <a:endParaRPr lang="en-US"/>
          </a:p>
        </p:txBody>
      </p:sp>
      <p:sp>
        <p:nvSpPr>
          <p:cNvPr id="446486" name="Rectangle 22"/>
          <p:cNvSpPr>
            <a:spLocks noChangeArrowheads="1"/>
          </p:cNvSpPr>
          <p:nvPr/>
        </p:nvSpPr>
        <p:spPr bwMode="auto">
          <a:xfrm>
            <a:off x="1965325" y="5026025"/>
            <a:ext cx="557213" cy="152400"/>
          </a:xfrm>
          <a:prstGeom prst="rect">
            <a:avLst/>
          </a:prstGeom>
          <a:noFill/>
          <a:ln w="9525">
            <a:noFill/>
            <a:miter lim="800000"/>
            <a:headEnd/>
            <a:tailEnd/>
          </a:ln>
        </p:spPr>
        <p:txBody>
          <a:bodyPr wrap="none" lIns="0" tIns="0" rIns="0" bIns="0">
            <a:spAutoFit/>
          </a:bodyPr>
          <a:lstStyle/>
          <a:p>
            <a:r>
              <a:rPr lang="en-US" sz="1000"/>
              <a:t>University</a:t>
            </a:r>
            <a:endParaRPr lang="en-US" sz="2400"/>
          </a:p>
        </p:txBody>
      </p:sp>
      <p:sp>
        <p:nvSpPr>
          <p:cNvPr id="446487" name="Rectangle 23"/>
          <p:cNvSpPr>
            <a:spLocks noChangeArrowheads="1"/>
          </p:cNvSpPr>
          <p:nvPr/>
        </p:nvSpPr>
        <p:spPr bwMode="auto">
          <a:xfrm>
            <a:off x="2003425" y="5178425"/>
            <a:ext cx="457200" cy="152400"/>
          </a:xfrm>
          <a:prstGeom prst="rect">
            <a:avLst/>
          </a:prstGeom>
          <a:noFill/>
          <a:ln w="9525">
            <a:noFill/>
            <a:miter lim="800000"/>
            <a:headEnd/>
            <a:tailEnd/>
          </a:ln>
        </p:spPr>
        <p:txBody>
          <a:bodyPr wrap="none" lIns="0" tIns="0" rIns="0" bIns="0">
            <a:spAutoFit/>
          </a:bodyPr>
          <a:lstStyle/>
          <a:p>
            <a:r>
              <a:rPr lang="en-US" sz="1000"/>
              <a:t>Artifacts</a:t>
            </a:r>
            <a:endParaRPr lang="en-US" sz="2400"/>
          </a:p>
        </p:txBody>
      </p:sp>
      <p:sp>
        <p:nvSpPr>
          <p:cNvPr id="446488" name="Rectangle 24"/>
          <p:cNvSpPr>
            <a:spLocks noChangeArrowheads="1"/>
          </p:cNvSpPr>
          <p:nvPr/>
        </p:nvSpPr>
        <p:spPr bwMode="auto">
          <a:xfrm>
            <a:off x="1776413" y="5976937"/>
            <a:ext cx="909637" cy="457200"/>
          </a:xfrm>
          <a:prstGeom prst="rect">
            <a:avLst/>
          </a:prstGeom>
          <a:noFill/>
          <a:ln w="0">
            <a:solidFill>
              <a:schemeClr val="tx1"/>
            </a:solidFill>
            <a:miter lim="800000"/>
            <a:headEnd/>
            <a:tailEnd/>
          </a:ln>
        </p:spPr>
        <p:txBody>
          <a:bodyPr/>
          <a:lstStyle/>
          <a:p>
            <a:endParaRPr lang="en-US"/>
          </a:p>
        </p:txBody>
      </p:sp>
      <p:sp>
        <p:nvSpPr>
          <p:cNvPr id="446489" name="Rectangle 25"/>
          <p:cNvSpPr>
            <a:spLocks noChangeArrowheads="1"/>
          </p:cNvSpPr>
          <p:nvPr/>
        </p:nvSpPr>
        <p:spPr bwMode="auto">
          <a:xfrm>
            <a:off x="1776413" y="5816600"/>
            <a:ext cx="360362" cy="160337"/>
          </a:xfrm>
          <a:prstGeom prst="rect">
            <a:avLst/>
          </a:prstGeom>
          <a:noFill/>
          <a:ln w="0">
            <a:solidFill>
              <a:schemeClr val="tx1"/>
            </a:solidFill>
            <a:miter lim="800000"/>
            <a:headEnd/>
            <a:tailEnd/>
          </a:ln>
        </p:spPr>
        <p:txBody>
          <a:bodyPr/>
          <a:lstStyle/>
          <a:p>
            <a:endParaRPr lang="en-US"/>
          </a:p>
        </p:txBody>
      </p:sp>
      <p:sp>
        <p:nvSpPr>
          <p:cNvPr id="446490" name="Rectangle 26"/>
          <p:cNvSpPr>
            <a:spLocks noChangeArrowheads="1"/>
          </p:cNvSpPr>
          <p:nvPr/>
        </p:nvSpPr>
        <p:spPr bwMode="auto">
          <a:xfrm>
            <a:off x="1965325" y="5995987"/>
            <a:ext cx="539750" cy="152400"/>
          </a:xfrm>
          <a:prstGeom prst="rect">
            <a:avLst/>
          </a:prstGeom>
          <a:noFill/>
          <a:ln w="9525">
            <a:noFill/>
            <a:miter lim="800000"/>
            <a:headEnd/>
            <a:tailEnd/>
          </a:ln>
        </p:spPr>
        <p:txBody>
          <a:bodyPr wrap="none" lIns="0" tIns="0" rIns="0" bIns="0">
            <a:spAutoFit/>
          </a:bodyPr>
          <a:lstStyle/>
          <a:p>
            <a:r>
              <a:rPr lang="en-US" sz="1000"/>
              <a:t>Database</a:t>
            </a:r>
            <a:endParaRPr lang="en-US" sz="2400"/>
          </a:p>
        </p:txBody>
      </p:sp>
      <p:sp>
        <p:nvSpPr>
          <p:cNvPr id="446491" name="Rectangle 27"/>
          <p:cNvSpPr>
            <a:spLocks noChangeArrowheads="1"/>
          </p:cNvSpPr>
          <p:nvPr/>
        </p:nvSpPr>
        <p:spPr bwMode="auto">
          <a:xfrm>
            <a:off x="2022475" y="6148387"/>
            <a:ext cx="407988" cy="152400"/>
          </a:xfrm>
          <a:prstGeom prst="rect">
            <a:avLst/>
          </a:prstGeom>
          <a:noFill/>
          <a:ln w="9525">
            <a:noFill/>
            <a:miter lim="800000"/>
            <a:headEnd/>
            <a:tailEnd/>
          </a:ln>
        </p:spPr>
        <p:txBody>
          <a:bodyPr wrap="none" lIns="0" tIns="0" rIns="0" bIns="0">
            <a:spAutoFit/>
          </a:bodyPr>
          <a:lstStyle/>
          <a:p>
            <a:r>
              <a:rPr lang="en-US" sz="1000"/>
              <a:t>Access</a:t>
            </a:r>
            <a:endParaRPr lang="en-US" sz="2400"/>
          </a:p>
        </p:txBody>
      </p:sp>
      <p:sp>
        <p:nvSpPr>
          <p:cNvPr id="446492" name="Rectangle 28"/>
          <p:cNvSpPr>
            <a:spLocks noChangeArrowheads="1"/>
          </p:cNvSpPr>
          <p:nvPr/>
        </p:nvSpPr>
        <p:spPr bwMode="auto">
          <a:xfrm>
            <a:off x="2989263" y="5976937"/>
            <a:ext cx="901700" cy="457200"/>
          </a:xfrm>
          <a:prstGeom prst="rect">
            <a:avLst/>
          </a:prstGeom>
          <a:noFill/>
          <a:ln w="0">
            <a:solidFill>
              <a:schemeClr val="tx1"/>
            </a:solidFill>
            <a:miter lim="800000"/>
            <a:headEnd/>
            <a:tailEnd/>
          </a:ln>
        </p:spPr>
        <p:txBody>
          <a:bodyPr/>
          <a:lstStyle/>
          <a:p>
            <a:endParaRPr lang="en-US"/>
          </a:p>
        </p:txBody>
      </p:sp>
      <p:sp>
        <p:nvSpPr>
          <p:cNvPr id="446493" name="Rectangle 29"/>
          <p:cNvSpPr>
            <a:spLocks noChangeArrowheads="1"/>
          </p:cNvSpPr>
          <p:nvPr/>
        </p:nvSpPr>
        <p:spPr bwMode="auto">
          <a:xfrm>
            <a:off x="2989263" y="5816600"/>
            <a:ext cx="360362" cy="160337"/>
          </a:xfrm>
          <a:prstGeom prst="rect">
            <a:avLst/>
          </a:prstGeom>
          <a:noFill/>
          <a:ln w="0">
            <a:solidFill>
              <a:schemeClr val="tx1"/>
            </a:solidFill>
            <a:miter lim="800000"/>
            <a:headEnd/>
            <a:tailEnd/>
          </a:ln>
        </p:spPr>
        <p:txBody>
          <a:bodyPr/>
          <a:lstStyle/>
          <a:p>
            <a:endParaRPr lang="en-US"/>
          </a:p>
        </p:txBody>
      </p:sp>
      <p:sp>
        <p:nvSpPr>
          <p:cNvPr id="446494" name="Rectangle 30"/>
          <p:cNvSpPr>
            <a:spLocks noChangeArrowheads="1"/>
          </p:cNvSpPr>
          <p:nvPr/>
        </p:nvSpPr>
        <p:spPr bwMode="auto">
          <a:xfrm>
            <a:off x="3254375" y="5995987"/>
            <a:ext cx="373063" cy="152400"/>
          </a:xfrm>
          <a:prstGeom prst="rect">
            <a:avLst/>
          </a:prstGeom>
          <a:noFill/>
          <a:ln w="9525">
            <a:noFill/>
            <a:miter lim="800000"/>
            <a:headEnd/>
            <a:tailEnd/>
          </a:ln>
        </p:spPr>
        <p:txBody>
          <a:bodyPr wrap="none" lIns="0" tIns="0" rIns="0" bIns="0">
            <a:spAutoFit/>
          </a:bodyPr>
          <a:lstStyle/>
          <a:p>
            <a:r>
              <a:rPr lang="en-US" sz="1000"/>
              <a:t>Oracle</a:t>
            </a:r>
            <a:endParaRPr lang="en-US" sz="2400"/>
          </a:p>
        </p:txBody>
      </p:sp>
      <p:sp>
        <p:nvSpPr>
          <p:cNvPr id="446495" name="Line 31"/>
          <p:cNvSpPr>
            <a:spLocks noChangeShapeType="1"/>
          </p:cNvSpPr>
          <p:nvPr/>
        </p:nvSpPr>
        <p:spPr bwMode="auto">
          <a:xfrm flipH="1">
            <a:off x="960438" y="3560762"/>
            <a:ext cx="833437" cy="2246313"/>
          </a:xfrm>
          <a:prstGeom prst="line">
            <a:avLst/>
          </a:prstGeom>
          <a:noFill/>
          <a:ln w="0">
            <a:solidFill>
              <a:schemeClr val="tx1"/>
            </a:solidFill>
            <a:prstDash val="sysDash"/>
            <a:round/>
            <a:headEnd/>
            <a:tailEnd/>
          </a:ln>
        </p:spPr>
        <p:txBody>
          <a:bodyPr/>
          <a:lstStyle/>
          <a:p>
            <a:endParaRPr lang="en-US"/>
          </a:p>
        </p:txBody>
      </p:sp>
      <p:sp>
        <p:nvSpPr>
          <p:cNvPr id="446496" name="Line 32"/>
          <p:cNvSpPr>
            <a:spLocks noChangeShapeType="1"/>
          </p:cNvSpPr>
          <p:nvPr/>
        </p:nvSpPr>
        <p:spPr bwMode="auto">
          <a:xfrm flipV="1">
            <a:off x="960438" y="5721350"/>
            <a:ext cx="85725" cy="85725"/>
          </a:xfrm>
          <a:prstGeom prst="line">
            <a:avLst/>
          </a:prstGeom>
          <a:noFill/>
          <a:ln w="9525">
            <a:solidFill>
              <a:schemeClr val="tx1"/>
            </a:solidFill>
            <a:round/>
            <a:headEnd/>
            <a:tailEnd/>
          </a:ln>
        </p:spPr>
        <p:txBody>
          <a:bodyPr/>
          <a:lstStyle/>
          <a:p>
            <a:endParaRPr lang="en-US"/>
          </a:p>
        </p:txBody>
      </p:sp>
      <p:sp>
        <p:nvSpPr>
          <p:cNvPr id="446497" name="Line 33"/>
          <p:cNvSpPr>
            <a:spLocks noChangeShapeType="1"/>
          </p:cNvSpPr>
          <p:nvPr/>
        </p:nvSpPr>
        <p:spPr bwMode="auto">
          <a:xfrm flipV="1">
            <a:off x="960438" y="5692775"/>
            <a:ext cx="1587" cy="114300"/>
          </a:xfrm>
          <a:prstGeom prst="line">
            <a:avLst/>
          </a:prstGeom>
          <a:noFill/>
          <a:ln w="9525">
            <a:solidFill>
              <a:schemeClr val="tx1"/>
            </a:solidFill>
            <a:round/>
            <a:headEnd/>
            <a:tailEnd/>
          </a:ln>
        </p:spPr>
        <p:txBody>
          <a:bodyPr/>
          <a:lstStyle/>
          <a:p>
            <a:endParaRPr lang="en-US"/>
          </a:p>
        </p:txBody>
      </p:sp>
      <p:sp>
        <p:nvSpPr>
          <p:cNvPr id="446498" name="Line 34"/>
          <p:cNvSpPr>
            <a:spLocks noChangeShapeType="1"/>
          </p:cNvSpPr>
          <p:nvPr/>
        </p:nvSpPr>
        <p:spPr bwMode="auto">
          <a:xfrm>
            <a:off x="1974850" y="3560762"/>
            <a:ext cx="104775" cy="304800"/>
          </a:xfrm>
          <a:prstGeom prst="line">
            <a:avLst/>
          </a:prstGeom>
          <a:noFill/>
          <a:ln w="0">
            <a:solidFill>
              <a:schemeClr val="tx1"/>
            </a:solidFill>
            <a:prstDash val="sysDash"/>
            <a:round/>
            <a:headEnd/>
            <a:tailEnd/>
          </a:ln>
        </p:spPr>
        <p:txBody>
          <a:bodyPr/>
          <a:lstStyle/>
          <a:p>
            <a:endParaRPr lang="en-US"/>
          </a:p>
        </p:txBody>
      </p:sp>
      <p:sp>
        <p:nvSpPr>
          <p:cNvPr id="446499" name="Line 35"/>
          <p:cNvSpPr>
            <a:spLocks noChangeShapeType="1"/>
          </p:cNvSpPr>
          <p:nvPr/>
        </p:nvSpPr>
        <p:spPr bwMode="auto">
          <a:xfrm flipV="1">
            <a:off x="2079625" y="3751262"/>
            <a:ext cx="9525" cy="114300"/>
          </a:xfrm>
          <a:prstGeom prst="line">
            <a:avLst/>
          </a:prstGeom>
          <a:noFill/>
          <a:ln w="9525">
            <a:solidFill>
              <a:schemeClr val="tx1"/>
            </a:solidFill>
            <a:round/>
            <a:headEnd/>
            <a:tailEnd/>
          </a:ln>
        </p:spPr>
        <p:txBody>
          <a:bodyPr/>
          <a:lstStyle/>
          <a:p>
            <a:endParaRPr lang="en-US"/>
          </a:p>
        </p:txBody>
      </p:sp>
      <p:sp>
        <p:nvSpPr>
          <p:cNvPr id="446500" name="Line 36"/>
          <p:cNvSpPr>
            <a:spLocks noChangeShapeType="1"/>
          </p:cNvSpPr>
          <p:nvPr/>
        </p:nvSpPr>
        <p:spPr bwMode="auto">
          <a:xfrm flipH="1" flipV="1">
            <a:off x="2003425" y="3779837"/>
            <a:ext cx="76200" cy="85725"/>
          </a:xfrm>
          <a:prstGeom prst="line">
            <a:avLst/>
          </a:prstGeom>
          <a:noFill/>
          <a:ln w="9525">
            <a:solidFill>
              <a:schemeClr val="tx1"/>
            </a:solidFill>
            <a:round/>
            <a:headEnd/>
            <a:tailEnd/>
          </a:ln>
        </p:spPr>
        <p:txBody>
          <a:bodyPr/>
          <a:lstStyle/>
          <a:p>
            <a:endParaRPr lang="en-US"/>
          </a:p>
        </p:txBody>
      </p:sp>
      <p:sp>
        <p:nvSpPr>
          <p:cNvPr id="446501" name="Line 37"/>
          <p:cNvSpPr>
            <a:spLocks noChangeShapeType="1"/>
          </p:cNvSpPr>
          <p:nvPr/>
        </p:nvSpPr>
        <p:spPr bwMode="auto">
          <a:xfrm>
            <a:off x="2230438" y="4484687"/>
            <a:ext cx="1587" cy="350838"/>
          </a:xfrm>
          <a:prstGeom prst="line">
            <a:avLst/>
          </a:prstGeom>
          <a:noFill/>
          <a:ln w="0">
            <a:solidFill>
              <a:schemeClr val="tx1"/>
            </a:solidFill>
            <a:prstDash val="sysDash"/>
            <a:round/>
            <a:headEnd/>
            <a:tailEnd/>
          </a:ln>
        </p:spPr>
        <p:txBody>
          <a:bodyPr/>
          <a:lstStyle/>
          <a:p>
            <a:endParaRPr lang="en-US"/>
          </a:p>
        </p:txBody>
      </p:sp>
      <p:sp>
        <p:nvSpPr>
          <p:cNvPr id="446502" name="Line 38"/>
          <p:cNvSpPr>
            <a:spLocks noChangeShapeType="1"/>
          </p:cNvSpPr>
          <p:nvPr/>
        </p:nvSpPr>
        <p:spPr bwMode="auto">
          <a:xfrm flipV="1">
            <a:off x="2230438" y="4730750"/>
            <a:ext cx="47625" cy="104775"/>
          </a:xfrm>
          <a:prstGeom prst="line">
            <a:avLst/>
          </a:prstGeom>
          <a:noFill/>
          <a:ln w="9525">
            <a:solidFill>
              <a:schemeClr val="tx1"/>
            </a:solidFill>
            <a:round/>
            <a:headEnd/>
            <a:tailEnd/>
          </a:ln>
        </p:spPr>
        <p:txBody>
          <a:bodyPr/>
          <a:lstStyle/>
          <a:p>
            <a:endParaRPr lang="en-US"/>
          </a:p>
        </p:txBody>
      </p:sp>
      <p:sp>
        <p:nvSpPr>
          <p:cNvPr id="446503" name="Line 39"/>
          <p:cNvSpPr>
            <a:spLocks noChangeShapeType="1"/>
          </p:cNvSpPr>
          <p:nvPr/>
        </p:nvSpPr>
        <p:spPr bwMode="auto">
          <a:xfrm flipH="1" flipV="1">
            <a:off x="2182813" y="4730750"/>
            <a:ext cx="47625" cy="104775"/>
          </a:xfrm>
          <a:prstGeom prst="line">
            <a:avLst/>
          </a:prstGeom>
          <a:noFill/>
          <a:ln w="9525">
            <a:solidFill>
              <a:schemeClr val="tx1"/>
            </a:solidFill>
            <a:round/>
            <a:headEnd/>
            <a:tailEnd/>
          </a:ln>
        </p:spPr>
        <p:txBody>
          <a:bodyPr/>
          <a:lstStyle/>
          <a:p>
            <a:endParaRPr lang="en-US"/>
          </a:p>
        </p:txBody>
      </p:sp>
      <p:sp>
        <p:nvSpPr>
          <p:cNvPr id="446504" name="Line 40"/>
          <p:cNvSpPr>
            <a:spLocks noChangeShapeType="1"/>
          </p:cNvSpPr>
          <p:nvPr/>
        </p:nvSpPr>
        <p:spPr bwMode="auto">
          <a:xfrm>
            <a:off x="2230438" y="5464175"/>
            <a:ext cx="1587" cy="342900"/>
          </a:xfrm>
          <a:prstGeom prst="line">
            <a:avLst/>
          </a:prstGeom>
          <a:noFill/>
          <a:ln w="0">
            <a:solidFill>
              <a:schemeClr val="tx1"/>
            </a:solidFill>
            <a:prstDash val="sysDash"/>
            <a:round/>
            <a:headEnd/>
            <a:tailEnd/>
          </a:ln>
        </p:spPr>
        <p:txBody>
          <a:bodyPr/>
          <a:lstStyle/>
          <a:p>
            <a:endParaRPr lang="en-US"/>
          </a:p>
        </p:txBody>
      </p:sp>
      <p:sp>
        <p:nvSpPr>
          <p:cNvPr id="446505" name="Line 41"/>
          <p:cNvSpPr>
            <a:spLocks noChangeShapeType="1"/>
          </p:cNvSpPr>
          <p:nvPr/>
        </p:nvSpPr>
        <p:spPr bwMode="auto">
          <a:xfrm flipV="1">
            <a:off x="2230438" y="5702300"/>
            <a:ext cx="47625" cy="104775"/>
          </a:xfrm>
          <a:prstGeom prst="line">
            <a:avLst/>
          </a:prstGeom>
          <a:noFill/>
          <a:ln w="9525">
            <a:solidFill>
              <a:schemeClr val="tx1"/>
            </a:solidFill>
            <a:round/>
            <a:headEnd/>
            <a:tailEnd/>
          </a:ln>
        </p:spPr>
        <p:txBody>
          <a:bodyPr/>
          <a:lstStyle/>
          <a:p>
            <a:endParaRPr lang="en-US"/>
          </a:p>
        </p:txBody>
      </p:sp>
      <p:sp>
        <p:nvSpPr>
          <p:cNvPr id="446506" name="Line 42"/>
          <p:cNvSpPr>
            <a:spLocks noChangeShapeType="1"/>
          </p:cNvSpPr>
          <p:nvPr/>
        </p:nvSpPr>
        <p:spPr bwMode="auto">
          <a:xfrm flipH="1" flipV="1">
            <a:off x="2182813" y="5702300"/>
            <a:ext cx="47625" cy="104775"/>
          </a:xfrm>
          <a:prstGeom prst="line">
            <a:avLst/>
          </a:prstGeom>
          <a:noFill/>
          <a:ln w="9525">
            <a:solidFill>
              <a:schemeClr val="tx1"/>
            </a:solidFill>
            <a:round/>
            <a:headEnd/>
            <a:tailEnd/>
          </a:ln>
        </p:spPr>
        <p:txBody>
          <a:bodyPr/>
          <a:lstStyle/>
          <a:p>
            <a:endParaRPr lang="en-US"/>
          </a:p>
        </p:txBody>
      </p:sp>
      <p:sp>
        <p:nvSpPr>
          <p:cNvPr id="446507" name="Line 43"/>
          <p:cNvSpPr>
            <a:spLocks noChangeShapeType="1"/>
          </p:cNvSpPr>
          <p:nvPr/>
        </p:nvSpPr>
        <p:spPr bwMode="auto">
          <a:xfrm>
            <a:off x="2686050" y="6205537"/>
            <a:ext cx="293688" cy="1588"/>
          </a:xfrm>
          <a:prstGeom prst="line">
            <a:avLst/>
          </a:prstGeom>
          <a:noFill/>
          <a:ln w="0">
            <a:solidFill>
              <a:schemeClr val="tx1"/>
            </a:solidFill>
            <a:prstDash val="sysDash"/>
            <a:round/>
            <a:headEnd/>
            <a:tailEnd/>
          </a:ln>
        </p:spPr>
        <p:txBody>
          <a:bodyPr/>
          <a:lstStyle/>
          <a:p>
            <a:endParaRPr lang="en-US"/>
          </a:p>
        </p:txBody>
      </p:sp>
      <p:sp>
        <p:nvSpPr>
          <p:cNvPr id="446508" name="Line 44"/>
          <p:cNvSpPr>
            <a:spLocks noChangeShapeType="1"/>
          </p:cNvSpPr>
          <p:nvPr/>
        </p:nvSpPr>
        <p:spPr bwMode="auto">
          <a:xfrm flipH="1">
            <a:off x="2874963" y="6205537"/>
            <a:ext cx="104775" cy="47625"/>
          </a:xfrm>
          <a:prstGeom prst="line">
            <a:avLst/>
          </a:prstGeom>
          <a:noFill/>
          <a:ln w="9525">
            <a:solidFill>
              <a:schemeClr val="tx1"/>
            </a:solidFill>
            <a:round/>
            <a:headEnd/>
            <a:tailEnd/>
          </a:ln>
        </p:spPr>
        <p:txBody>
          <a:bodyPr/>
          <a:lstStyle/>
          <a:p>
            <a:endParaRPr lang="en-US"/>
          </a:p>
        </p:txBody>
      </p:sp>
      <p:sp>
        <p:nvSpPr>
          <p:cNvPr id="446509" name="Line 45"/>
          <p:cNvSpPr>
            <a:spLocks noChangeShapeType="1"/>
          </p:cNvSpPr>
          <p:nvPr/>
        </p:nvSpPr>
        <p:spPr bwMode="auto">
          <a:xfrm flipH="1" flipV="1">
            <a:off x="2874963" y="6157912"/>
            <a:ext cx="104775" cy="47625"/>
          </a:xfrm>
          <a:prstGeom prst="line">
            <a:avLst/>
          </a:prstGeom>
          <a:noFill/>
          <a:ln w="9525">
            <a:solidFill>
              <a:schemeClr val="tx1"/>
            </a:solidFill>
            <a:round/>
            <a:headEnd/>
            <a:tailEnd/>
          </a:ln>
        </p:spPr>
        <p:txBody>
          <a:bodyPr/>
          <a:lstStyle/>
          <a:p>
            <a:endParaRPr lang="en-US"/>
          </a:p>
        </p:txBody>
      </p:sp>
      <p:sp>
        <p:nvSpPr>
          <p:cNvPr id="446510" name="Line 46"/>
          <p:cNvSpPr>
            <a:spLocks noChangeShapeType="1"/>
          </p:cNvSpPr>
          <p:nvPr/>
        </p:nvSpPr>
        <p:spPr bwMode="auto">
          <a:xfrm>
            <a:off x="333375" y="4662487"/>
            <a:ext cx="3733800" cy="0"/>
          </a:xfrm>
          <a:prstGeom prst="line">
            <a:avLst/>
          </a:prstGeom>
          <a:noFill/>
          <a:ln w="12700">
            <a:solidFill>
              <a:schemeClr val="tx1"/>
            </a:solidFill>
            <a:prstDash val="lgDashDotDot"/>
            <a:round/>
            <a:headEnd type="none" w="sm" len="sm"/>
            <a:tailEnd type="none" w="lg" len="lg"/>
          </a:ln>
          <a:effectLst/>
        </p:spPr>
        <p:txBody>
          <a:bodyPr wrap="none" anchor="ctr"/>
          <a:lstStyle/>
          <a:p>
            <a:endParaRPr lang="en-US"/>
          </a:p>
        </p:txBody>
      </p:sp>
      <p:sp>
        <p:nvSpPr>
          <p:cNvPr id="446511" name="Text Box 47"/>
          <p:cNvSpPr txBox="1">
            <a:spLocks noChangeArrowheads="1"/>
          </p:cNvSpPr>
          <p:nvPr/>
        </p:nvSpPr>
        <p:spPr bwMode="auto">
          <a:xfrm>
            <a:off x="3152775" y="5424487"/>
            <a:ext cx="914400" cy="244475"/>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1000"/>
              <a:t>Business</a:t>
            </a:r>
          </a:p>
        </p:txBody>
      </p:sp>
      <p:sp>
        <p:nvSpPr>
          <p:cNvPr id="446512" name="Text Box 48"/>
          <p:cNvSpPr txBox="1">
            <a:spLocks noChangeArrowheads="1"/>
          </p:cNvSpPr>
          <p:nvPr/>
        </p:nvSpPr>
        <p:spPr bwMode="auto">
          <a:xfrm>
            <a:off x="3152775" y="4433887"/>
            <a:ext cx="914400" cy="244475"/>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1000"/>
              <a:t>Application</a:t>
            </a:r>
          </a:p>
        </p:txBody>
      </p:sp>
      <p:sp>
        <p:nvSpPr>
          <p:cNvPr id="446513" name="Text Box 49"/>
          <p:cNvSpPr txBox="1">
            <a:spLocks noChangeArrowheads="1"/>
          </p:cNvSpPr>
          <p:nvPr/>
        </p:nvSpPr>
        <p:spPr bwMode="auto">
          <a:xfrm>
            <a:off x="3152775" y="6491287"/>
            <a:ext cx="914400" cy="244475"/>
          </a:xfrm>
          <a:prstGeom prst="rect">
            <a:avLst/>
          </a:prstGeom>
          <a:noFill/>
          <a:ln w="12700">
            <a:noFill/>
            <a:miter lim="800000"/>
            <a:headEnd type="none" w="sm" len="sm"/>
            <a:tailEnd type="none" w="lg" len="lg"/>
          </a:ln>
          <a:effectLst/>
        </p:spPr>
        <p:txBody>
          <a:bodyPr>
            <a:spAutoFit/>
          </a:bodyPr>
          <a:lstStyle/>
          <a:p>
            <a:pPr algn="r">
              <a:spcBef>
                <a:spcPct val="50000"/>
              </a:spcBef>
            </a:pPr>
            <a:r>
              <a:rPr lang="en-US" sz="1000"/>
              <a:t>Middleware</a:t>
            </a:r>
          </a:p>
        </p:txBody>
      </p:sp>
      <p:sp>
        <p:nvSpPr>
          <p:cNvPr id="446514" name="Line 50"/>
          <p:cNvSpPr>
            <a:spLocks noChangeShapeType="1"/>
          </p:cNvSpPr>
          <p:nvPr/>
        </p:nvSpPr>
        <p:spPr bwMode="auto">
          <a:xfrm>
            <a:off x="409575" y="5653087"/>
            <a:ext cx="3733800" cy="0"/>
          </a:xfrm>
          <a:prstGeom prst="line">
            <a:avLst/>
          </a:prstGeom>
          <a:noFill/>
          <a:ln w="12700">
            <a:solidFill>
              <a:schemeClr val="tx1"/>
            </a:solidFill>
            <a:prstDash val="lgDashDotDot"/>
            <a:round/>
            <a:headEnd type="none" w="sm" len="sm"/>
            <a:tailEnd type="none" w="lg" len="lg"/>
          </a:ln>
          <a:effectLst/>
        </p:spPr>
        <p:txBody>
          <a:bodyPr wrap="none" anchor="ctr"/>
          <a:lstStyle/>
          <a:p>
            <a:endParaRPr lang="en-US"/>
          </a:p>
        </p:txBody>
      </p:sp>
      <p:sp>
        <p:nvSpPr>
          <p:cNvPr id="446516" name="Rectangle 52"/>
          <p:cNvSpPr>
            <a:spLocks noChangeArrowheads="1"/>
          </p:cNvSpPr>
          <p:nvPr/>
        </p:nvSpPr>
        <p:spPr bwMode="auto">
          <a:xfrm>
            <a:off x="5713413" y="4454525"/>
            <a:ext cx="646112" cy="481012"/>
          </a:xfrm>
          <a:prstGeom prst="rect">
            <a:avLst/>
          </a:prstGeom>
          <a:solidFill>
            <a:srgbClr val="FFFFFF"/>
          </a:solidFill>
          <a:ln w="0">
            <a:solidFill>
              <a:srgbClr val="020001"/>
            </a:solidFill>
            <a:miter lim="800000"/>
            <a:headEnd/>
            <a:tailEnd/>
          </a:ln>
        </p:spPr>
        <p:txBody>
          <a:bodyPr/>
          <a:lstStyle/>
          <a:p>
            <a:endParaRPr lang="en-US"/>
          </a:p>
        </p:txBody>
      </p:sp>
      <p:sp>
        <p:nvSpPr>
          <p:cNvPr id="446517" name="Rectangle 53"/>
          <p:cNvSpPr>
            <a:spLocks noChangeArrowheads="1"/>
          </p:cNvSpPr>
          <p:nvPr/>
        </p:nvSpPr>
        <p:spPr bwMode="auto">
          <a:xfrm>
            <a:off x="5611813" y="4556125"/>
            <a:ext cx="211137" cy="92075"/>
          </a:xfrm>
          <a:prstGeom prst="rect">
            <a:avLst/>
          </a:prstGeom>
          <a:solidFill>
            <a:srgbClr val="FFFFFF"/>
          </a:solidFill>
          <a:ln w="0">
            <a:solidFill>
              <a:srgbClr val="020001"/>
            </a:solidFill>
            <a:miter lim="800000"/>
            <a:headEnd/>
            <a:tailEnd/>
          </a:ln>
        </p:spPr>
        <p:txBody>
          <a:bodyPr/>
          <a:lstStyle/>
          <a:p>
            <a:endParaRPr lang="en-US"/>
          </a:p>
        </p:txBody>
      </p:sp>
      <p:sp>
        <p:nvSpPr>
          <p:cNvPr id="446518" name="Rectangle 54"/>
          <p:cNvSpPr>
            <a:spLocks noChangeArrowheads="1"/>
          </p:cNvSpPr>
          <p:nvPr/>
        </p:nvSpPr>
        <p:spPr bwMode="auto">
          <a:xfrm>
            <a:off x="5611813" y="4732337"/>
            <a:ext cx="211137" cy="101600"/>
          </a:xfrm>
          <a:prstGeom prst="rect">
            <a:avLst/>
          </a:prstGeom>
          <a:solidFill>
            <a:srgbClr val="FFFFFF"/>
          </a:solidFill>
          <a:ln w="0">
            <a:solidFill>
              <a:srgbClr val="020001"/>
            </a:solidFill>
            <a:miter lim="800000"/>
            <a:headEnd/>
            <a:tailEnd/>
          </a:ln>
        </p:spPr>
        <p:txBody>
          <a:bodyPr/>
          <a:lstStyle/>
          <a:p>
            <a:endParaRPr lang="en-US"/>
          </a:p>
        </p:txBody>
      </p:sp>
      <p:sp>
        <p:nvSpPr>
          <p:cNvPr id="446519" name="Rectangle 55"/>
          <p:cNvSpPr>
            <a:spLocks noChangeArrowheads="1"/>
          </p:cNvSpPr>
          <p:nvPr/>
        </p:nvSpPr>
        <p:spPr bwMode="auto">
          <a:xfrm>
            <a:off x="5861050" y="4473575"/>
            <a:ext cx="434975" cy="152400"/>
          </a:xfrm>
          <a:prstGeom prst="rect">
            <a:avLst/>
          </a:prstGeom>
          <a:noFill/>
          <a:ln w="9525">
            <a:noFill/>
            <a:miter lim="800000"/>
            <a:headEnd/>
            <a:tailEnd/>
          </a:ln>
        </p:spPr>
        <p:txBody>
          <a:bodyPr wrap="none" lIns="0" tIns="0" rIns="0" bIns="0">
            <a:spAutoFit/>
          </a:bodyPr>
          <a:lstStyle/>
          <a:p>
            <a:r>
              <a:rPr lang="en-US" sz="1000">
                <a:solidFill>
                  <a:srgbClr val="000000"/>
                </a:solidFill>
              </a:rPr>
              <a:t>Catalog</a:t>
            </a:r>
            <a:endParaRPr lang="en-US" sz="2400"/>
          </a:p>
        </p:txBody>
      </p:sp>
      <p:sp>
        <p:nvSpPr>
          <p:cNvPr id="446520" name="Rectangle 56"/>
          <p:cNvSpPr>
            <a:spLocks noChangeArrowheads="1"/>
          </p:cNvSpPr>
          <p:nvPr/>
        </p:nvSpPr>
        <p:spPr bwMode="auto">
          <a:xfrm>
            <a:off x="5408613" y="6015037"/>
            <a:ext cx="571500" cy="471488"/>
          </a:xfrm>
          <a:prstGeom prst="rect">
            <a:avLst/>
          </a:prstGeom>
          <a:solidFill>
            <a:srgbClr val="FFFFFF"/>
          </a:solidFill>
          <a:ln w="0">
            <a:solidFill>
              <a:srgbClr val="020001"/>
            </a:solidFill>
            <a:miter lim="800000"/>
            <a:headEnd/>
            <a:tailEnd/>
          </a:ln>
        </p:spPr>
        <p:txBody>
          <a:bodyPr/>
          <a:lstStyle/>
          <a:p>
            <a:endParaRPr lang="en-US"/>
          </a:p>
        </p:txBody>
      </p:sp>
      <p:sp>
        <p:nvSpPr>
          <p:cNvPr id="446521" name="Rectangle 57"/>
          <p:cNvSpPr>
            <a:spLocks noChangeArrowheads="1"/>
          </p:cNvSpPr>
          <p:nvPr/>
        </p:nvSpPr>
        <p:spPr bwMode="auto">
          <a:xfrm>
            <a:off x="5316538" y="6107112"/>
            <a:ext cx="193675" cy="101600"/>
          </a:xfrm>
          <a:prstGeom prst="rect">
            <a:avLst/>
          </a:prstGeom>
          <a:solidFill>
            <a:srgbClr val="FFFFFF"/>
          </a:solidFill>
          <a:ln w="0">
            <a:solidFill>
              <a:srgbClr val="020001"/>
            </a:solidFill>
            <a:miter lim="800000"/>
            <a:headEnd/>
            <a:tailEnd/>
          </a:ln>
        </p:spPr>
        <p:txBody>
          <a:bodyPr/>
          <a:lstStyle/>
          <a:p>
            <a:endParaRPr lang="en-US"/>
          </a:p>
        </p:txBody>
      </p:sp>
      <p:sp>
        <p:nvSpPr>
          <p:cNvPr id="446522" name="Rectangle 58"/>
          <p:cNvSpPr>
            <a:spLocks noChangeArrowheads="1"/>
          </p:cNvSpPr>
          <p:nvPr/>
        </p:nvSpPr>
        <p:spPr bwMode="auto">
          <a:xfrm>
            <a:off x="5316538" y="6292850"/>
            <a:ext cx="193675" cy="101600"/>
          </a:xfrm>
          <a:prstGeom prst="rect">
            <a:avLst/>
          </a:prstGeom>
          <a:solidFill>
            <a:srgbClr val="FFFFFF"/>
          </a:solidFill>
          <a:ln w="0">
            <a:solidFill>
              <a:srgbClr val="020001"/>
            </a:solidFill>
            <a:miter lim="800000"/>
            <a:headEnd/>
            <a:tailEnd/>
          </a:ln>
        </p:spPr>
        <p:txBody>
          <a:bodyPr/>
          <a:lstStyle/>
          <a:p>
            <a:endParaRPr lang="en-US"/>
          </a:p>
        </p:txBody>
      </p:sp>
      <p:sp>
        <p:nvSpPr>
          <p:cNvPr id="446523" name="Rectangle 59"/>
          <p:cNvSpPr>
            <a:spLocks noChangeArrowheads="1"/>
          </p:cNvSpPr>
          <p:nvPr/>
        </p:nvSpPr>
        <p:spPr bwMode="auto">
          <a:xfrm>
            <a:off x="5546725" y="6024562"/>
            <a:ext cx="407988" cy="152400"/>
          </a:xfrm>
          <a:prstGeom prst="rect">
            <a:avLst/>
          </a:prstGeom>
          <a:noFill/>
          <a:ln w="9525">
            <a:noFill/>
            <a:miter lim="800000"/>
            <a:headEnd/>
            <a:tailEnd/>
          </a:ln>
        </p:spPr>
        <p:txBody>
          <a:bodyPr wrap="none" lIns="0" tIns="0" rIns="0" bIns="0">
            <a:spAutoFit/>
          </a:bodyPr>
          <a:lstStyle/>
          <a:p>
            <a:r>
              <a:rPr lang="en-US" sz="1000">
                <a:solidFill>
                  <a:srgbClr val="000000"/>
                </a:solidFill>
              </a:rPr>
              <a:t>Course</a:t>
            </a:r>
            <a:endParaRPr lang="en-US" sz="2400"/>
          </a:p>
        </p:txBody>
      </p:sp>
      <p:sp>
        <p:nvSpPr>
          <p:cNvPr id="446524" name="Rectangle 60"/>
          <p:cNvSpPr>
            <a:spLocks noChangeArrowheads="1"/>
          </p:cNvSpPr>
          <p:nvPr/>
        </p:nvSpPr>
        <p:spPr bwMode="auto">
          <a:xfrm>
            <a:off x="5759450" y="5211762"/>
            <a:ext cx="627063" cy="471488"/>
          </a:xfrm>
          <a:prstGeom prst="rect">
            <a:avLst/>
          </a:prstGeom>
          <a:solidFill>
            <a:srgbClr val="FFFFFF"/>
          </a:solidFill>
          <a:ln w="0">
            <a:solidFill>
              <a:srgbClr val="020001"/>
            </a:solidFill>
            <a:miter lim="800000"/>
            <a:headEnd/>
            <a:tailEnd/>
          </a:ln>
        </p:spPr>
        <p:txBody>
          <a:bodyPr/>
          <a:lstStyle/>
          <a:p>
            <a:endParaRPr lang="en-US"/>
          </a:p>
        </p:txBody>
      </p:sp>
      <p:sp>
        <p:nvSpPr>
          <p:cNvPr id="446525" name="Rectangle 61"/>
          <p:cNvSpPr>
            <a:spLocks noChangeArrowheads="1"/>
          </p:cNvSpPr>
          <p:nvPr/>
        </p:nvSpPr>
        <p:spPr bwMode="auto">
          <a:xfrm>
            <a:off x="5657850" y="5303837"/>
            <a:ext cx="220663" cy="101600"/>
          </a:xfrm>
          <a:prstGeom prst="rect">
            <a:avLst/>
          </a:prstGeom>
          <a:solidFill>
            <a:srgbClr val="FFFFFF"/>
          </a:solidFill>
          <a:ln w="0">
            <a:solidFill>
              <a:srgbClr val="020001"/>
            </a:solidFill>
            <a:miter lim="800000"/>
            <a:headEnd/>
            <a:tailEnd/>
          </a:ln>
        </p:spPr>
        <p:txBody>
          <a:bodyPr/>
          <a:lstStyle/>
          <a:p>
            <a:endParaRPr lang="en-US"/>
          </a:p>
        </p:txBody>
      </p:sp>
      <p:sp>
        <p:nvSpPr>
          <p:cNvPr id="446526" name="Rectangle 62"/>
          <p:cNvSpPr>
            <a:spLocks noChangeArrowheads="1"/>
          </p:cNvSpPr>
          <p:nvPr/>
        </p:nvSpPr>
        <p:spPr bwMode="auto">
          <a:xfrm>
            <a:off x="5657850" y="5489575"/>
            <a:ext cx="220663" cy="101600"/>
          </a:xfrm>
          <a:prstGeom prst="rect">
            <a:avLst/>
          </a:prstGeom>
          <a:solidFill>
            <a:srgbClr val="FFFFFF"/>
          </a:solidFill>
          <a:ln w="0">
            <a:solidFill>
              <a:srgbClr val="020001"/>
            </a:solidFill>
            <a:miter lim="800000"/>
            <a:headEnd/>
            <a:tailEnd/>
          </a:ln>
        </p:spPr>
        <p:txBody>
          <a:bodyPr/>
          <a:lstStyle/>
          <a:p>
            <a:endParaRPr lang="en-US"/>
          </a:p>
        </p:txBody>
      </p:sp>
      <p:sp>
        <p:nvSpPr>
          <p:cNvPr id="446527" name="Rectangle 63"/>
          <p:cNvSpPr>
            <a:spLocks noChangeArrowheads="1"/>
          </p:cNvSpPr>
          <p:nvPr/>
        </p:nvSpPr>
        <p:spPr bwMode="auto">
          <a:xfrm>
            <a:off x="5916613" y="5230812"/>
            <a:ext cx="407987" cy="152400"/>
          </a:xfrm>
          <a:prstGeom prst="rect">
            <a:avLst/>
          </a:prstGeom>
          <a:noFill/>
          <a:ln w="9525">
            <a:noFill/>
            <a:miter lim="800000"/>
            <a:headEnd/>
            <a:tailEnd/>
          </a:ln>
        </p:spPr>
        <p:txBody>
          <a:bodyPr wrap="none" lIns="0" tIns="0" rIns="0" bIns="0">
            <a:spAutoFit/>
          </a:bodyPr>
          <a:lstStyle/>
          <a:p>
            <a:r>
              <a:rPr lang="en-US" sz="1000">
                <a:solidFill>
                  <a:srgbClr val="000000"/>
                </a:solidFill>
              </a:rPr>
              <a:t>Course</a:t>
            </a:r>
            <a:endParaRPr lang="en-US" sz="2400"/>
          </a:p>
        </p:txBody>
      </p:sp>
      <p:sp>
        <p:nvSpPr>
          <p:cNvPr id="446528" name="Rectangle 64"/>
          <p:cNvSpPr>
            <a:spLocks noChangeArrowheads="1"/>
          </p:cNvSpPr>
          <p:nvPr/>
        </p:nvSpPr>
        <p:spPr bwMode="auto">
          <a:xfrm>
            <a:off x="5916613" y="5368925"/>
            <a:ext cx="420687" cy="152400"/>
          </a:xfrm>
          <a:prstGeom prst="rect">
            <a:avLst/>
          </a:prstGeom>
          <a:noFill/>
          <a:ln w="9525">
            <a:noFill/>
            <a:miter lim="800000"/>
            <a:headEnd/>
            <a:tailEnd/>
          </a:ln>
        </p:spPr>
        <p:txBody>
          <a:bodyPr wrap="none" lIns="0" tIns="0" rIns="0" bIns="0">
            <a:spAutoFit/>
          </a:bodyPr>
          <a:lstStyle/>
          <a:p>
            <a:r>
              <a:rPr lang="en-US" sz="1000">
                <a:solidFill>
                  <a:srgbClr val="000000"/>
                </a:solidFill>
              </a:rPr>
              <a:t>Section</a:t>
            </a:r>
            <a:endParaRPr lang="en-US" sz="2400"/>
          </a:p>
        </p:txBody>
      </p:sp>
      <p:sp>
        <p:nvSpPr>
          <p:cNvPr id="446529" name="Line 65"/>
          <p:cNvSpPr>
            <a:spLocks noChangeShapeType="1"/>
          </p:cNvSpPr>
          <p:nvPr/>
        </p:nvSpPr>
        <p:spPr bwMode="auto">
          <a:xfrm>
            <a:off x="5980113" y="4926012"/>
            <a:ext cx="28575" cy="285750"/>
          </a:xfrm>
          <a:prstGeom prst="line">
            <a:avLst/>
          </a:prstGeom>
          <a:noFill/>
          <a:ln w="0">
            <a:solidFill>
              <a:schemeClr val="tx1"/>
            </a:solidFill>
            <a:prstDash val="sysDash"/>
            <a:round/>
            <a:headEnd/>
            <a:tailEnd/>
          </a:ln>
        </p:spPr>
        <p:txBody>
          <a:bodyPr/>
          <a:lstStyle/>
          <a:p>
            <a:endParaRPr lang="en-US"/>
          </a:p>
        </p:txBody>
      </p:sp>
      <p:sp>
        <p:nvSpPr>
          <p:cNvPr id="446530" name="Line 66"/>
          <p:cNvSpPr>
            <a:spLocks noChangeShapeType="1"/>
          </p:cNvSpPr>
          <p:nvPr/>
        </p:nvSpPr>
        <p:spPr bwMode="auto">
          <a:xfrm flipV="1">
            <a:off x="6008688" y="5100637"/>
            <a:ext cx="26987" cy="111125"/>
          </a:xfrm>
          <a:prstGeom prst="line">
            <a:avLst/>
          </a:prstGeom>
          <a:noFill/>
          <a:ln w="9525">
            <a:solidFill>
              <a:schemeClr val="tx1"/>
            </a:solidFill>
            <a:round/>
            <a:headEnd/>
            <a:tailEnd/>
          </a:ln>
        </p:spPr>
        <p:txBody>
          <a:bodyPr/>
          <a:lstStyle/>
          <a:p>
            <a:endParaRPr lang="en-US"/>
          </a:p>
        </p:txBody>
      </p:sp>
      <p:sp>
        <p:nvSpPr>
          <p:cNvPr id="446531" name="Line 67"/>
          <p:cNvSpPr>
            <a:spLocks noChangeShapeType="1"/>
          </p:cNvSpPr>
          <p:nvPr/>
        </p:nvSpPr>
        <p:spPr bwMode="auto">
          <a:xfrm flipH="1" flipV="1">
            <a:off x="5953125" y="5110162"/>
            <a:ext cx="55563" cy="101600"/>
          </a:xfrm>
          <a:prstGeom prst="line">
            <a:avLst/>
          </a:prstGeom>
          <a:noFill/>
          <a:ln w="9525">
            <a:solidFill>
              <a:schemeClr val="tx1"/>
            </a:solidFill>
            <a:round/>
            <a:headEnd/>
            <a:tailEnd/>
          </a:ln>
        </p:spPr>
        <p:txBody>
          <a:bodyPr/>
          <a:lstStyle/>
          <a:p>
            <a:endParaRPr lang="en-US"/>
          </a:p>
        </p:txBody>
      </p:sp>
      <p:sp>
        <p:nvSpPr>
          <p:cNvPr id="446532" name="Line 68"/>
          <p:cNvSpPr>
            <a:spLocks noChangeShapeType="1"/>
          </p:cNvSpPr>
          <p:nvPr/>
        </p:nvSpPr>
        <p:spPr bwMode="auto">
          <a:xfrm flipH="1">
            <a:off x="5749925" y="5673725"/>
            <a:ext cx="157163" cy="341312"/>
          </a:xfrm>
          <a:prstGeom prst="line">
            <a:avLst/>
          </a:prstGeom>
          <a:noFill/>
          <a:ln w="0">
            <a:solidFill>
              <a:schemeClr val="tx1"/>
            </a:solidFill>
            <a:prstDash val="sysDash"/>
            <a:round/>
            <a:headEnd/>
            <a:tailEnd/>
          </a:ln>
        </p:spPr>
        <p:txBody>
          <a:bodyPr/>
          <a:lstStyle/>
          <a:p>
            <a:endParaRPr lang="en-US"/>
          </a:p>
        </p:txBody>
      </p:sp>
      <p:sp>
        <p:nvSpPr>
          <p:cNvPr id="446533" name="Line 69"/>
          <p:cNvSpPr>
            <a:spLocks noChangeShapeType="1"/>
          </p:cNvSpPr>
          <p:nvPr/>
        </p:nvSpPr>
        <p:spPr bwMode="auto">
          <a:xfrm flipV="1">
            <a:off x="5749925" y="5932487"/>
            <a:ext cx="82550" cy="82550"/>
          </a:xfrm>
          <a:prstGeom prst="line">
            <a:avLst/>
          </a:prstGeom>
          <a:noFill/>
          <a:ln w="9525">
            <a:solidFill>
              <a:schemeClr val="tx1"/>
            </a:solidFill>
            <a:round/>
            <a:headEnd/>
            <a:tailEnd/>
          </a:ln>
        </p:spPr>
        <p:txBody>
          <a:bodyPr/>
          <a:lstStyle/>
          <a:p>
            <a:endParaRPr lang="en-US"/>
          </a:p>
        </p:txBody>
      </p:sp>
      <p:sp>
        <p:nvSpPr>
          <p:cNvPr id="446534" name="Line 70"/>
          <p:cNvSpPr>
            <a:spLocks noChangeShapeType="1"/>
          </p:cNvSpPr>
          <p:nvPr/>
        </p:nvSpPr>
        <p:spPr bwMode="auto">
          <a:xfrm flipV="1">
            <a:off x="5749925" y="5895975"/>
            <a:ext cx="1588" cy="119062"/>
          </a:xfrm>
          <a:prstGeom prst="line">
            <a:avLst/>
          </a:prstGeom>
          <a:noFill/>
          <a:ln w="9525">
            <a:solidFill>
              <a:schemeClr val="tx1"/>
            </a:solidFill>
            <a:round/>
            <a:headEnd/>
            <a:tailEnd/>
          </a:ln>
        </p:spPr>
        <p:txBody>
          <a:bodyPr/>
          <a:lstStyle/>
          <a:p>
            <a:endParaRPr lang="en-US"/>
          </a:p>
        </p:txBody>
      </p:sp>
      <p:sp>
        <p:nvSpPr>
          <p:cNvPr id="446535" name="Rectangle 71"/>
          <p:cNvSpPr>
            <a:spLocks noChangeArrowheads="1"/>
          </p:cNvSpPr>
          <p:nvPr/>
        </p:nvSpPr>
        <p:spPr bwMode="auto">
          <a:xfrm>
            <a:off x="7470775" y="3471862"/>
            <a:ext cx="950913" cy="460375"/>
          </a:xfrm>
          <a:prstGeom prst="rect">
            <a:avLst/>
          </a:prstGeom>
          <a:solidFill>
            <a:srgbClr val="FFFFFF"/>
          </a:solidFill>
          <a:ln w="9525">
            <a:solidFill>
              <a:srgbClr val="020001"/>
            </a:solidFill>
            <a:miter lim="800000"/>
            <a:headEnd/>
            <a:tailEnd/>
          </a:ln>
        </p:spPr>
        <p:txBody>
          <a:bodyPr/>
          <a:lstStyle/>
          <a:p>
            <a:endParaRPr lang="en-US"/>
          </a:p>
        </p:txBody>
      </p:sp>
      <p:sp>
        <p:nvSpPr>
          <p:cNvPr id="446536" name="Rectangle 72"/>
          <p:cNvSpPr>
            <a:spLocks noChangeArrowheads="1"/>
          </p:cNvSpPr>
          <p:nvPr/>
        </p:nvSpPr>
        <p:spPr bwMode="auto">
          <a:xfrm>
            <a:off x="7315200" y="3563937"/>
            <a:ext cx="312738" cy="92075"/>
          </a:xfrm>
          <a:prstGeom prst="rect">
            <a:avLst/>
          </a:prstGeom>
          <a:solidFill>
            <a:srgbClr val="FFFFFF"/>
          </a:solidFill>
          <a:ln w="9525">
            <a:solidFill>
              <a:srgbClr val="020001"/>
            </a:solidFill>
            <a:miter lim="800000"/>
            <a:headEnd/>
            <a:tailEnd/>
          </a:ln>
        </p:spPr>
        <p:txBody>
          <a:bodyPr/>
          <a:lstStyle/>
          <a:p>
            <a:endParaRPr lang="en-US"/>
          </a:p>
        </p:txBody>
      </p:sp>
      <p:sp>
        <p:nvSpPr>
          <p:cNvPr id="446537" name="Rectangle 73"/>
          <p:cNvSpPr>
            <a:spLocks noChangeArrowheads="1"/>
          </p:cNvSpPr>
          <p:nvPr/>
        </p:nvSpPr>
        <p:spPr bwMode="auto">
          <a:xfrm>
            <a:off x="7315200" y="3748087"/>
            <a:ext cx="312738" cy="92075"/>
          </a:xfrm>
          <a:prstGeom prst="rect">
            <a:avLst/>
          </a:prstGeom>
          <a:solidFill>
            <a:srgbClr val="FFFFFF"/>
          </a:solidFill>
          <a:ln w="9525">
            <a:solidFill>
              <a:srgbClr val="020001"/>
            </a:solidFill>
            <a:miter lim="800000"/>
            <a:headEnd/>
            <a:tailEnd/>
          </a:ln>
        </p:spPr>
        <p:txBody>
          <a:bodyPr/>
          <a:lstStyle/>
          <a:p>
            <a:endParaRPr lang="en-US"/>
          </a:p>
        </p:txBody>
      </p:sp>
      <p:sp>
        <p:nvSpPr>
          <p:cNvPr id="446538" name="Rectangle 74"/>
          <p:cNvSpPr>
            <a:spLocks noChangeArrowheads="1"/>
          </p:cNvSpPr>
          <p:nvPr/>
        </p:nvSpPr>
        <p:spPr bwMode="auto">
          <a:xfrm>
            <a:off x="7697788" y="3475037"/>
            <a:ext cx="674687" cy="152400"/>
          </a:xfrm>
          <a:prstGeom prst="rect">
            <a:avLst/>
          </a:prstGeom>
          <a:noFill/>
          <a:ln w="9525">
            <a:noFill/>
            <a:miter lim="800000"/>
            <a:headEnd/>
            <a:tailEnd/>
          </a:ln>
        </p:spPr>
        <p:txBody>
          <a:bodyPr wrap="none" lIns="0" tIns="0" rIns="0" bIns="0">
            <a:spAutoFit/>
          </a:bodyPr>
          <a:lstStyle/>
          <a:p>
            <a:r>
              <a:rPr lang="en-US" sz="1000">
                <a:solidFill>
                  <a:srgbClr val="000000"/>
                </a:solidFill>
              </a:rPr>
              <a:t>Registration</a:t>
            </a:r>
            <a:endParaRPr lang="en-US" sz="2400"/>
          </a:p>
        </p:txBody>
      </p:sp>
      <p:sp>
        <p:nvSpPr>
          <p:cNvPr id="446539" name="Rectangle 75"/>
          <p:cNvSpPr>
            <a:spLocks noChangeArrowheads="1"/>
          </p:cNvSpPr>
          <p:nvPr/>
        </p:nvSpPr>
        <p:spPr bwMode="auto">
          <a:xfrm>
            <a:off x="7697788" y="3622675"/>
            <a:ext cx="498475" cy="152400"/>
          </a:xfrm>
          <a:prstGeom prst="rect">
            <a:avLst/>
          </a:prstGeom>
          <a:noFill/>
          <a:ln w="9525">
            <a:noFill/>
            <a:miter lim="800000"/>
            <a:headEnd/>
            <a:tailEnd/>
          </a:ln>
        </p:spPr>
        <p:txBody>
          <a:bodyPr wrap="none" lIns="0" tIns="0" rIns="0" bIns="0">
            <a:spAutoFit/>
          </a:bodyPr>
          <a:lstStyle/>
          <a:p>
            <a:r>
              <a:rPr lang="en-US" sz="1000">
                <a:solidFill>
                  <a:srgbClr val="000000"/>
                </a:solidFill>
              </a:rPr>
              <a:t>Manager</a:t>
            </a:r>
            <a:endParaRPr lang="en-US" sz="2400"/>
          </a:p>
        </p:txBody>
      </p:sp>
      <p:sp>
        <p:nvSpPr>
          <p:cNvPr id="446540" name="Line 76"/>
          <p:cNvSpPr>
            <a:spLocks noChangeShapeType="1"/>
          </p:cNvSpPr>
          <p:nvPr/>
        </p:nvSpPr>
        <p:spPr bwMode="auto">
          <a:xfrm flipH="1">
            <a:off x="6340475" y="3927475"/>
            <a:ext cx="1079500" cy="555625"/>
          </a:xfrm>
          <a:prstGeom prst="line">
            <a:avLst/>
          </a:prstGeom>
          <a:noFill/>
          <a:ln w="0">
            <a:solidFill>
              <a:schemeClr val="tx1"/>
            </a:solidFill>
            <a:prstDash val="sysDash"/>
            <a:round/>
            <a:headEnd/>
            <a:tailEnd/>
          </a:ln>
        </p:spPr>
        <p:txBody>
          <a:bodyPr/>
          <a:lstStyle/>
          <a:p>
            <a:endParaRPr lang="en-US"/>
          </a:p>
        </p:txBody>
      </p:sp>
      <p:sp>
        <p:nvSpPr>
          <p:cNvPr id="446541" name="Line 77"/>
          <p:cNvSpPr>
            <a:spLocks noChangeShapeType="1"/>
          </p:cNvSpPr>
          <p:nvPr/>
        </p:nvSpPr>
        <p:spPr bwMode="auto">
          <a:xfrm flipV="1">
            <a:off x="6340475" y="4473575"/>
            <a:ext cx="120650" cy="9525"/>
          </a:xfrm>
          <a:prstGeom prst="line">
            <a:avLst/>
          </a:prstGeom>
          <a:noFill/>
          <a:ln w="9525">
            <a:solidFill>
              <a:schemeClr val="tx1"/>
            </a:solidFill>
            <a:round/>
            <a:headEnd/>
            <a:tailEnd/>
          </a:ln>
        </p:spPr>
        <p:txBody>
          <a:bodyPr/>
          <a:lstStyle/>
          <a:p>
            <a:endParaRPr lang="en-US"/>
          </a:p>
        </p:txBody>
      </p:sp>
      <p:sp>
        <p:nvSpPr>
          <p:cNvPr id="446542" name="Line 78"/>
          <p:cNvSpPr>
            <a:spLocks noChangeShapeType="1"/>
          </p:cNvSpPr>
          <p:nvPr/>
        </p:nvSpPr>
        <p:spPr bwMode="auto">
          <a:xfrm flipV="1">
            <a:off x="6340475" y="4398962"/>
            <a:ext cx="74613" cy="84138"/>
          </a:xfrm>
          <a:prstGeom prst="line">
            <a:avLst/>
          </a:prstGeom>
          <a:noFill/>
          <a:ln w="9525">
            <a:solidFill>
              <a:schemeClr val="tx1"/>
            </a:solidFill>
            <a:round/>
            <a:headEnd/>
            <a:tailEnd/>
          </a:ln>
        </p:spPr>
        <p:txBody>
          <a:bodyPr/>
          <a:lstStyle/>
          <a:p>
            <a:endParaRPr lang="en-US"/>
          </a:p>
        </p:txBody>
      </p:sp>
      <p:sp>
        <p:nvSpPr>
          <p:cNvPr id="446543" name="Rectangle 79"/>
          <p:cNvSpPr>
            <a:spLocks noChangeArrowheads="1"/>
          </p:cNvSpPr>
          <p:nvPr/>
        </p:nvSpPr>
        <p:spPr bwMode="auto">
          <a:xfrm>
            <a:off x="5524500" y="2879725"/>
            <a:ext cx="987425" cy="508000"/>
          </a:xfrm>
          <a:prstGeom prst="rect">
            <a:avLst/>
          </a:prstGeom>
          <a:solidFill>
            <a:srgbClr val="FFFFFF"/>
          </a:solidFill>
          <a:ln w="9525">
            <a:solidFill>
              <a:srgbClr val="020001"/>
            </a:solidFill>
            <a:miter lim="800000"/>
            <a:headEnd/>
            <a:tailEnd/>
          </a:ln>
        </p:spPr>
        <p:txBody>
          <a:bodyPr/>
          <a:lstStyle/>
          <a:p>
            <a:endParaRPr lang="en-US"/>
          </a:p>
        </p:txBody>
      </p:sp>
      <p:sp>
        <p:nvSpPr>
          <p:cNvPr id="446544" name="Rectangle 80"/>
          <p:cNvSpPr>
            <a:spLocks noChangeArrowheads="1"/>
          </p:cNvSpPr>
          <p:nvPr/>
        </p:nvSpPr>
        <p:spPr bwMode="auto">
          <a:xfrm>
            <a:off x="5357813" y="2981325"/>
            <a:ext cx="322262" cy="101600"/>
          </a:xfrm>
          <a:prstGeom prst="rect">
            <a:avLst/>
          </a:prstGeom>
          <a:solidFill>
            <a:srgbClr val="FFFFFF"/>
          </a:solidFill>
          <a:ln w="9525">
            <a:solidFill>
              <a:srgbClr val="020001"/>
            </a:solidFill>
            <a:miter lim="800000"/>
            <a:headEnd/>
            <a:tailEnd/>
          </a:ln>
        </p:spPr>
        <p:txBody>
          <a:bodyPr/>
          <a:lstStyle/>
          <a:p>
            <a:endParaRPr lang="en-US"/>
          </a:p>
        </p:txBody>
      </p:sp>
      <p:sp>
        <p:nvSpPr>
          <p:cNvPr id="446545" name="Rectangle 81"/>
          <p:cNvSpPr>
            <a:spLocks noChangeArrowheads="1"/>
          </p:cNvSpPr>
          <p:nvPr/>
        </p:nvSpPr>
        <p:spPr bwMode="auto">
          <a:xfrm>
            <a:off x="5357813" y="3184525"/>
            <a:ext cx="322262" cy="101600"/>
          </a:xfrm>
          <a:prstGeom prst="rect">
            <a:avLst/>
          </a:prstGeom>
          <a:solidFill>
            <a:srgbClr val="FFFFFF"/>
          </a:solidFill>
          <a:ln w="9525">
            <a:solidFill>
              <a:srgbClr val="020001"/>
            </a:solidFill>
            <a:miter lim="800000"/>
            <a:headEnd/>
            <a:tailEnd/>
          </a:ln>
        </p:spPr>
        <p:txBody>
          <a:bodyPr/>
          <a:lstStyle/>
          <a:p>
            <a:endParaRPr lang="en-US"/>
          </a:p>
        </p:txBody>
      </p:sp>
      <p:sp>
        <p:nvSpPr>
          <p:cNvPr id="446546" name="Rectangle 82"/>
          <p:cNvSpPr>
            <a:spLocks noChangeArrowheads="1"/>
          </p:cNvSpPr>
          <p:nvPr/>
        </p:nvSpPr>
        <p:spPr bwMode="auto">
          <a:xfrm>
            <a:off x="5749925" y="2903537"/>
            <a:ext cx="674688" cy="152400"/>
          </a:xfrm>
          <a:prstGeom prst="rect">
            <a:avLst/>
          </a:prstGeom>
          <a:noFill/>
          <a:ln w="9525">
            <a:noFill/>
            <a:miter lim="800000"/>
            <a:headEnd/>
            <a:tailEnd/>
          </a:ln>
        </p:spPr>
        <p:txBody>
          <a:bodyPr wrap="none" lIns="0" tIns="0" rIns="0" bIns="0">
            <a:spAutoFit/>
          </a:bodyPr>
          <a:lstStyle/>
          <a:p>
            <a:r>
              <a:rPr lang="en-US" sz="1000">
                <a:solidFill>
                  <a:srgbClr val="000000"/>
                </a:solidFill>
              </a:rPr>
              <a:t>Registration</a:t>
            </a:r>
            <a:endParaRPr lang="en-US" sz="2400"/>
          </a:p>
        </p:txBody>
      </p:sp>
      <p:sp>
        <p:nvSpPr>
          <p:cNvPr id="446547" name="Rectangle 83"/>
          <p:cNvSpPr>
            <a:spLocks noChangeArrowheads="1"/>
          </p:cNvSpPr>
          <p:nvPr/>
        </p:nvSpPr>
        <p:spPr bwMode="auto">
          <a:xfrm>
            <a:off x="5749925" y="3051175"/>
            <a:ext cx="490538" cy="152400"/>
          </a:xfrm>
          <a:prstGeom prst="rect">
            <a:avLst/>
          </a:prstGeom>
          <a:noFill/>
          <a:ln w="9525">
            <a:noFill/>
            <a:miter lim="800000"/>
            <a:headEnd/>
            <a:tailEnd/>
          </a:ln>
        </p:spPr>
        <p:txBody>
          <a:bodyPr wrap="none" lIns="0" tIns="0" rIns="0" bIns="0">
            <a:spAutoFit/>
          </a:bodyPr>
          <a:lstStyle/>
          <a:p>
            <a:r>
              <a:rPr lang="en-US" sz="1000">
                <a:solidFill>
                  <a:srgbClr val="000000"/>
                </a:solidFill>
              </a:rPr>
              <a:t>Interface</a:t>
            </a:r>
            <a:endParaRPr lang="en-US" sz="2400"/>
          </a:p>
        </p:txBody>
      </p:sp>
      <p:sp>
        <p:nvSpPr>
          <p:cNvPr id="446548" name="Oval 84"/>
          <p:cNvSpPr>
            <a:spLocks noChangeArrowheads="1"/>
          </p:cNvSpPr>
          <p:nvPr/>
        </p:nvSpPr>
        <p:spPr bwMode="auto">
          <a:xfrm>
            <a:off x="6700838" y="3622675"/>
            <a:ext cx="166687" cy="166687"/>
          </a:xfrm>
          <a:prstGeom prst="ellipse">
            <a:avLst/>
          </a:prstGeom>
          <a:solidFill>
            <a:srgbClr val="FFFFFF"/>
          </a:solidFill>
          <a:ln w="0">
            <a:solidFill>
              <a:srgbClr val="020001"/>
            </a:solidFill>
            <a:round/>
            <a:headEnd/>
            <a:tailEnd/>
          </a:ln>
        </p:spPr>
        <p:txBody>
          <a:bodyPr/>
          <a:lstStyle/>
          <a:p>
            <a:endParaRPr lang="en-US"/>
          </a:p>
        </p:txBody>
      </p:sp>
      <p:sp>
        <p:nvSpPr>
          <p:cNvPr id="446549" name="Rectangle 85"/>
          <p:cNvSpPr>
            <a:spLocks noChangeArrowheads="1"/>
          </p:cNvSpPr>
          <p:nvPr/>
        </p:nvSpPr>
        <p:spPr bwMode="auto">
          <a:xfrm>
            <a:off x="6461125" y="3873500"/>
            <a:ext cx="674688" cy="152400"/>
          </a:xfrm>
          <a:prstGeom prst="rect">
            <a:avLst/>
          </a:prstGeom>
          <a:noFill/>
          <a:ln w="9525">
            <a:noFill/>
            <a:miter lim="800000"/>
            <a:headEnd/>
            <a:tailEnd/>
          </a:ln>
        </p:spPr>
        <p:txBody>
          <a:bodyPr wrap="none" lIns="0" tIns="0" rIns="0" bIns="0">
            <a:spAutoFit/>
          </a:bodyPr>
          <a:lstStyle/>
          <a:p>
            <a:r>
              <a:rPr lang="en-US" sz="1000"/>
              <a:t>Registration</a:t>
            </a:r>
            <a:endParaRPr lang="en-US" sz="2400"/>
          </a:p>
        </p:txBody>
      </p:sp>
      <p:sp>
        <p:nvSpPr>
          <p:cNvPr id="446550" name="Line 86"/>
          <p:cNvSpPr>
            <a:spLocks noChangeShapeType="1"/>
          </p:cNvSpPr>
          <p:nvPr/>
        </p:nvSpPr>
        <p:spPr bwMode="auto">
          <a:xfrm>
            <a:off x="6303963" y="3382962"/>
            <a:ext cx="396875" cy="268288"/>
          </a:xfrm>
          <a:prstGeom prst="line">
            <a:avLst/>
          </a:prstGeom>
          <a:noFill/>
          <a:ln w="0">
            <a:solidFill>
              <a:schemeClr val="tx1"/>
            </a:solidFill>
            <a:prstDash val="sysDash"/>
            <a:round/>
            <a:headEnd/>
            <a:tailEnd/>
          </a:ln>
        </p:spPr>
        <p:txBody>
          <a:bodyPr/>
          <a:lstStyle/>
          <a:p>
            <a:endParaRPr lang="en-US"/>
          </a:p>
        </p:txBody>
      </p:sp>
      <p:sp>
        <p:nvSpPr>
          <p:cNvPr id="446551" name="Line 87"/>
          <p:cNvSpPr>
            <a:spLocks noChangeShapeType="1"/>
          </p:cNvSpPr>
          <p:nvPr/>
        </p:nvSpPr>
        <p:spPr bwMode="auto">
          <a:xfrm flipH="1" flipV="1">
            <a:off x="6635750" y="3549650"/>
            <a:ext cx="65088" cy="101600"/>
          </a:xfrm>
          <a:prstGeom prst="line">
            <a:avLst/>
          </a:prstGeom>
          <a:noFill/>
          <a:ln w="9525">
            <a:solidFill>
              <a:schemeClr val="tx1"/>
            </a:solidFill>
            <a:round/>
            <a:headEnd/>
            <a:tailEnd/>
          </a:ln>
        </p:spPr>
        <p:txBody>
          <a:bodyPr/>
          <a:lstStyle/>
          <a:p>
            <a:endParaRPr lang="en-US"/>
          </a:p>
        </p:txBody>
      </p:sp>
      <p:sp>
        <p:nvSpPr>
          <p:cNvPr id="446552" name="Line 88"/>
          <p:cNvSpPr>
            <a:spLocks noChangeShapeType="1"/>
          </p:cNvSpPr>
          <p:nvPr/>
        </p:nvSpPr>
        <p:spPr bwMode="auto">
          <a:xfrm flipH="1" flipV="1">
            <a:off x="6580188" y="3622675"/>
            <a:ext cx="120650" cy="28575"/>
          </a:xfrm>
          <a:prstGeom prst="line">
            <a:avLst/>
          </a:prstGeom>
          <a:noFill/>
          <a:ln w="9525">
            <a:solidFill>
              <a:schemeClr val="tx1"/>
            </a:solidFill>
            <a:round/>
            <a:headEnd/>
            <a:tailEnd/>
          </a:ln>
        </p:spPr>
        <p:txBody>
          <a:bodyPr/>
          <a:lstStyle/>
          <a:p>
            <a:endParaRPr lang="en-US"/>
          </a:p>
        </p:txBody>
      </p:sp>
      <p:sp>
        <p:nvSpPr>
          <p:cNvPr id="446553" name="Line 89"/>
          <p:cNvSpPr>
            <a:spLocks noChangeShapeType="1"/>
          </p:cNvSpPr>
          <p:nvPr/>
        </p:nvSpPr>
        <p:spPr bwMode="auto">
          <a:xfrm flipH="1">
            <a:off x="6858000" y="3697287"/>
            <a:ext cx="442913" cy="1588"/>
          </a:xfrm>
          <a:prstGeom prst="line">
            <a:avLst/>
          </a:prstGeom>
          <a:noFill/>
          <a:ln w="0">
            <a:solidFill>
              <a:schemeClr val="tx1"/>
            </a:solidFill>
            <a:round/>
            <a:headEnd/>
            <a:tailEnd/>
          </a:ln>
        </p:spPr>
        <p:txBody>
          <a:bodyPr/>
          <a:lstStyle/>
          <a:p>
            <a:endParaRPr lang="en-US"/>
          </a:p>
        </p:txBody>
      </p:sp>
      <p:sp>
        <p:nvSpPr>
          <p:cNvPr id="446554" name="Oval 90"/>
          <p:cNvSpPr>
            <a:spLocks noChangeArrowheads="1"/>
          </p:cNvSpPr>
          <p:nvPr/>
        </p:nvSpPr>
        <p:spPr bwMode="auto">
          <a:xfrm>
            <a:off x="4910138" y="4611687"/>
            <a:ext cx="157162" cy="166688"/>
          </a:xfrm>
          <a:prstGeom prst="ellipse">
            <a:avLst/>
          </a:prstGeom>
          <a:solidFill>
            <a:srgbClr val="FFFFFF"/>
          </a:solidFill>
          <a:ln w="0">
            <a:solidFill>
              <a:srgbClr val="020001"/>
            </a:solidFill>
            <a:round/>
            <a:headEnd/>
            <a:tailEnd/>
          </a:ln>
        </p:spPr>
        <p:txBody>
          <a:bodyPr/>
          <a:lstStyle/>
          <a:p>
            <a:endParaRPr lang="en-US"/>
          </a:p>
        </p:txBody>
      </p:sp>
      <p:sp>
        <p:nvSpPr>
          <p:cNvPr id="446555" name="Rectangle 91"/>
          <p:cNvSpPr>
            <a:spLocks noChangeArrowheads="1"/>
          </p:cNvSpPr>
          <p:nvPr/>
        </p:nvSpPr>
        <p:spPr bwMode="auto">
          <a:xfrm>
            <a:off x="4789488" y="4860925"/>
            <a:ext cx="407987" cy="152400"/>
          </a:xfrm>
          <a:prstGeom prst="rect">
            <a:avLst/>
          </a:prstGeom>
          <a:noFill/>
          <a:ln w="9525">
            <a:noFill/>
            <a:miter lim="800000"/>
            <a:headEnd/>
            <a:tailEnd/>
          </a:ln>
        </p:spPr>
        <p:txBody>
          <a:bodyPr wrap="none" lIns="0" tIns="0" rIns="0" bIns="0">
            <a:spAutoFit/>
          </a:bodyPr>
          <a:lstStyle/>
          <a:p>
            <a:r>
              <a:rPr lang="en-US" sz="1000"/>
              <a:t>Course</a:t>
            </a:r>
            <a:endParaRPr lang="en-US" sz="2400"/>
          </a:p>
        </p:txBody>
      </p:sp>
      <p:sp>
        <p:nvSpPr>
          <p:cNvPr id="446556" name="Rectangle 92"/>
          <p:cNvSpPr>
            <a:spLocks noChangeArrowheads="1"/>
          </p:cNvSpPr>
          <p:nvPr/>
        </p:nvSpPr>
        <p:spPr bwMode="auto">
          <a:xfrm>
            <a:off x="4779963" y="5008562"/>
            <a:ext cx="434975" cy="152400"/>
          </a:xfrm>
          <a:prstGeom prst="rect">
            <a:avLst/>
          </a:prstGeom>
          <a:noFill/>
          <a:ln w="9525">
            <a:noFill/>
            <a:miter lim="800000"/>
            <a:headEnd/>
            <a:tailEnd/>
          </a:ln>
        </p:spPr>
        <p:txBody>
          <a:bodyPr wrap="none" lIns="0" tIns="0" rIns="0" bIns="0">
            <a:spAutoFit/>
          </a:bodyPr>
          <a:lstStyle/>
          <a:p>
            <a:r>
              <a:rPr lang="en-US" sz="1000"/>
              <a:t>Catalog</a:t>
            </a:r>
            <a:endParaRPr lang="en-US" sz="2400"/>
          </a:p>
        </p:txBody>
      </p:sp>
      <p:sp>
        <p:nvSpPr>
          <p:cNvPr id="446557" name="Line 93"/>
          <p:cNvSpPr>
            <a:spLocks noChangeShapeType="1"/>
          </p:cNvSpPr>
          <p:nvPr/>
        </p:nvSpPr>
        <p:spPr bwMode="auto">
          <a:xfrm flipH="1">
            <a:off x="5067300" y="4694237"/>
            <a:ext cx="534988" cy="1588"/>
          </a:xfrm>
          <a:prstGeom prst="line">
            <a:avLst/>
          </a:prstGeom>
          <a:noFill/>
          <a:ln w="0">
            <a:solidFill>
              <a:schemeClr val="tx1"/>
            </a:solidFill>
            <a:round/>
            <a:headEnd/>
            <a:tailEnd/>
          </a:ln>
        </p:spPr>
        <p:txBody>
          <a:bodyPr/>
          <a:lstStyle/>
          <a:p>
            <a:endParaRPr lang="en-US"/>
          </a:p>
        </p:txBody>
      </p:sp>
      <p:sp>
        <p:nvSpPr>
          <p:cNvPr id="446558" name="Line 94"/>
          <p:cNvSpPr>
            <a:spLocks noChangeShapeType="1"/>
          </p:cNvSpPr>
          <p:nvPr/>
        </p:nvSpPr>
        <p:spPr bwMode="auto">
          <a:xfrm flipH="1">
            <a:off x="5029200" y="3382962"/>
            <a:ext cx="739775" cy="1228725"/>
          </a:xfrm>
          <a:prstGeom prst="line">
            <a:avLst/>
          </a:prstGeom>
          <a:noFill/>
          <a:ln w="0">
            <a:solidFill>
              <a:schemeClr val="tx1"/>
            </a:solidFill>
            <a:prstDash val="sysDash"/>
            <a:round/>
            <a:headEnd/>
            <a:tailEnd/>
          </a:ln>
        </p:spPr>
        <p:txBody>
          <a:bodyPr/>
          <a:lstStyle/>
          <a:p>
            <a:endParaRPr lang="en-US"/>
          </a:p>
        </p:txBody>
      </p:sp>
      <p:sp>
        <p:nvSpPr>
          <p:cNvPr id="446559" name="Line 95"/>
          <p:cNvSpPr>
            <a:spLocks noChangeShapeType="1"/>
          </p:cNvSpPr>
          <p:nvPr/>
        </p:nvSpPr>
        <p:spPr bwMode="auto">
          <a:xfrm flipV="1">
            <a:off x="5029200" y="4537075"/>
            <a:ext cx="92075" cy="74612"/>
          </a:xfrm>
          <a:prstGeom prst="line">
            <a:avLst/>
          </a:prstGeom>
          <a:noFill/>
          <a:ln w="9525">
            <a:solidFill>
              <a:schemeClr val="tx1"/>
            </a:solidFill>
            <a:round/>
            <a:headEnd/>
            <a:tailEnd/>
          </a:ln>
        </p:spPr>
        <p:txBody>
          <a:bodyPr/>
          <a:lstStyle/>
          <a:p>
            <a:endParaRPr lang="en-US"/>
          </a:p>
        </p:txBody>
      </p:sp>
      <p:sp>
        <p:nvSpPr>
          <p:cNvPr id="446560" name="Line 96"/>
          <p:cNvSpPr>
            <a:spLocks noChangeShapeType="1"/>
          </p:cNvSpPr>
          <p:nvPr/>
        </p:nvSpPr>
        <p:spPr bwMode="auto">
          <a:xfrm flipV="1">
            <a:off x="5029200" y="4491037"/>
            <a:ext cx="19050" cy="120650"/>
          </a:xfrm>
          <a:prstGeom prst="line">
            <a:avLst/>
          </a:prstGeom>
          <a:noFill/>
          <a:ln w="9525">
            <a:solidFill>
              <a:schemeClr val="tx1"/>
            </a:solidFill>
            <a:round/>
            <a:headEnd/>
            <a:tailEnd/>
          </a:ln>
        </p:spPr>
        <p:txBody>
          <a:bodyPr/>
          <a:lstStyle/>
          <a:p>
            <a:endParaRPr lang="en-US"/>
          </a:p>
        </p:txBody>
      </p:sp>
      <p:sp>
        <p:nvSpPr>
          <p:cNvPr id="446561" name="Rectangle 97"/>
          <p:cNvSpPr>
            <a:spLocks noChangeArrowheads="1"/>
          </p:cNvSpPr>
          <p:nvPr/>
        </p:nvSpPr>
        <p:spPr bwMode="auto">
          <a:xfrm>
            <a:off x="6400800" y="6019800"/>
            <a:ext cx="922338" cy="461962"/>
          </a:xfrm>
          <a:prstGeom prst="rect">
            <a:avLst/>
          </a:prstGeom>
          <a:solidFill>
            <a:srgbClr val="FFFFFF"/>
          </a:solidFill>
          <a:ln w="9525">
            <a:solidFill>
              <a:srgbClr val="020001"/>
            </a:solidFill>
            <a:miter lim="800000"/>
            <a:headEnd/>
            <a:tailEnd/>
          </a:ln>
        </p:spPr>
        <p:txBody>
          <a:bodyPr/>
          <a:lstStyle/>
          <a:p>
            <a:endParaRPr lang="en-US"/>
          </a:p>
        </p:txBody>
      </p:sp>
      <p:sp>
        <p:nvSpPr>
          <p:cNvPr id="446562" name="Rectangle 98"/>
          <p:cNvSpPr>
            <a:spLocks noChangeArrowheads="1"/>
          </p:cNvSpPr>
          <p:nvPr/>
        </p:nvSpPr>
        <p:spPr bwMode="auto">
          <a:xfrm>
            <a:off x="6243638" y="6111875"/>
            <a:ext cx="304800" cy="92075"/>
          </a:xfrm>
          <a:prstGeom prst="rect">
            <a:avLst/>
          </a:prstGeom>
          <a:solidFill>
            <a:srgbClr val="FFFFFF"/>
          </a:solidFill>
          <a:ln w="9525">
            <a:solidFill>
              <a:srgbClr val="020001"/>
            </a:solidFill>
            <a:miter lim="800000"/>
            <a:headEnd/>
            <a:tailEnd/>
          </a:ln>
        </p:spPr>
        <p:txBody>
          <a:bodyPr/>
          <a:lstStyle/>
          <a:p>
            <a:endParaRPr lang="en-US"/>
          </a:p>
        </p:txBody>
      </p:sp>
      <p:sp>
        <p:nvSpPr>
          <p:cNvPr id="446563" name="Rectangle 99"/>
          <p:cNvSpPr>
            <a:spLocks noChangeArrowheads="1"/>
          </p:cNvSpPr>
          <p:nvPr/>
        </p:nvSpPr>
        <p:spPr bwMode="auto">
          <a:xfrm>
            <a:off x="6243638" y="6297612"/>
            <a:ext cx="304800" cy="92075"/>
          </a:xfrm>
          <a:prstGeom prst="rect">
            <a:avLst/>
          </a:prstGeom>
          <a:solidFill>
            <a:srgbClr val="FFFFFF"/>
          </a:solidFill>
          <a:ln w="9525">
            <a:solidFill>
              <a:srgbClr val="020001"/>
            </a:solidFill>
            <a:miter lim="800000"/>
            <a:headEnd/>
            <a:tailEnd/>
          </a:ln>
        </p:spPr>
        <p:txBody>
          <a:bodyPr/>
          <a:lstStyle/>
          <a:p>
            <a:endParaRPr lang="en-US"/>
          </a:p>
        </p:txBody>
      </p:sp>
      <p:sp>
        <p:nvSpPr>
          <p:cNvPr id="446564" name="Rectangle 100"/>
          <p:cNvSpPr>
            <a:spLocks noChangeArrowheads="1"/>
          </p:cNvSpPr>
          <p:nvPr/>
        </p:nvSpPr>
        <p:spPr bwMode="auto">
          <a:xfrm>
            <a:off x="6618288" y="6024562"/>
            <a:ext cx="407987" cy="152400"/>
          </a:xfrm>
          <a:prstGeom prst="rect">
            <a:avLst/>
          </a:prstGeom>
          <a:noFill/>
          <a:ln w="9525">
            <a:noFill/>
            <a:miter lim="800000"/>
            <a:headEnd/>
            <a:tailEnd/>
          </a:ln>
        </p:spPr>
        <p:txBody>
          <a:bodyPr wrap="none" lIns="0" tIns="0" rIns="0" bIns="0">
            <a:spAutoFit/>
          </a:bodyPr>
          <a:lstStyle/>
          <a:p>
            <a:r>
              <a:rPr lang="en-US" sz="1000">
                <a:solidFill>
                  <a:srgbClr val="000000"/>
                </a:solidFill>
              </a:rPr>
              <a:t>Course</a:t>
            </a:r>
            <a:endParaRPr lang="en-US" sz="2400"/>
          </a:p>
        </p:txBody>
      </p:sp>
      <p:sp>
        <p:nvSpPr>
          <p:cNvPr id="446565" name="Rectangle 101"/>
          <p:cNvSpPr>
            <a:spLocks noChangeArrowheads="1"/>
          </p:cNvSpPr>
          <p:nvPr/>
        </p:nvSpPr>
        <p:spPr bwMode="auto">
          <a:xfrm>
            <a:off x="6618288" y="6172200"/>
            <a:ext cx="373062" cy="152400"/>
          </a:xfrm>
          <a:prstGeom prst="rect">
            <a:avLst/>
          </a:prstGeom>
          <a:noFill/>
          <a:ln w="9525">
            <a:noFill/>
            <a:miter lim="800000"/>
            <a:headEnd/>
            <a:tailEnd/>
          </a:ln>
        </p:spPr>
        <p:txBody>
          <a:bodyPr wrap="none" lIns="0" tIns="0" rIns="0" bIns="0">
            <a:spAutoFit/>
          </a:bodyPr>
          <a:lstStyle/>
          <a:p>
            <a:r>
              <a:rPr lang="en-US" sz="1000">
                <a:solidFill>
                  <a:srgbClr val="000000"/>
                </a:solidFill>
              </a:rPr>
              <a:t>Roster</a:t>
            </a:r>
            <a:endParaRPr lang="en-US" sz="2400"/>
          </a:p>
        </p:txBody>
      </p:sp>
      <p:sp>
        <p:nvSpPr>
          <p:cNvPr id="446566" name="Line 102"/>
          <p:cNvSpPr>
            <a:spLocks noChangeShapeType="1"/>
          </p:cNvSpPr>
          <p:nvPr/>
        </p:nvSpPr>
        <p:spPr bwMode="auto">
          <a:xfrm>
            <a:off x="6238875" y="5673725"/>
            <a:ext cx="304800" cy="341312"/>
          </a:xfrm>
          <a:prstGeom prst="line">
            <a:avLst/>
          </a:prstGeom>
          <a:noFill/>
          <a:ln w="0">
            <a:solidFill>
              <a:schemeClr val="tx1"/>
            </a:solidFill>
            <a:prstDash val="sysDash"/>
            <a:round/>
            <a:headEnd/>
            <a:tailEnd/>
          </a:ln>
        </p:spPr>
        <p:txBody>
          <a:bodyPr/>
          <a:lstStyle/>
          <a:p>
            <a:endParaRPr lang="en-US"/>
          </a:p>
        </p:txBody>
      </p:sp>
      <p:sp>
        <p:nvSpPr>
          <p:cNvPr id="446567" name="Line 103"/>
          <p:cNvSpPr>
            <a:spLocks noChangeShapeType="1"/>
          </p:cNvSpPr>
          <p:nvPr/>
        </p:nvSpPr>
        <p:spPr bwMode="auto">
          <a:xfrm flipH="1" flipV="1">
            <a:off x="6507163" y="5903912"/>
            <a:ext cx="36512" cy="111125"/>
          </a:xfrm>
          <a:prstGeom prst="line">
            <a:avLst/>
          </a:prstGeom>
          <a:noFill/>
          <a:ln w="9525">
            <a:solidFill>
              <a:schemeClr val="tx1"/>
            </a:solidFill>
            <a:round/>
            <a:headEnd/>
            <a:tailEnd/>
          </a:ln>
        </p:spPr>
        <p:txBody>
          <a:bodyPr/>
          <a:lstStyle/>
          <a:p>
            <a:endParaRPr lang="en-US"/>
          </a:p>
        </p:txBody>
      </p:sp>
      <p:sp>
        <p:nvSpPr>
          <p:cNvPr id="446568" name="Line 104"/>
          <p:cNvSpPr>
            <a:spLocks noChangeShapeType="1"/>
          </p:cNvSpPr>
          <p:nvPr/>
        </p:nvSpPr>
        <p:spPr bwMode="auto">
          <a:xfrm flipH="1" flipV="1">
            <a:off x="6442075" y="5959475"/>
            <a:ext cx="101600" cy="55562"/>
          </a:xfrm>
          <a:prstGeom prst="line">
            <a:avLst/>
          </a:prstGeom>
          <a:noFill/>
          <a:ln w="9525">
            <a:solidFill>
              <a:schemeClr val="tx1"/>
            </a:solidFill>
            <a:round/>
            <a:headEnd/>
            <a:tailEnd/>
          </a:ln>
        </p:spPr>
        <p:txBody>
          <a:bodyPr/>
          <a:lstStyle/>
          <a:p>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48515" name="Rectangle 3"/>
          <p:cNvSpPr>
            <a:spLocks noGrp="1" noChangeArrowheads="1"/>
          </p:cNvSpPr>
          <p:nvPr>
            <p:ph type="title"/>
          </p:nvPr>
        </p:nvSpPr>
        <p:spPr/>
        <p:txBody>
          <a:bodyPr/>
          <a:lstStyle/>
          <a:p>
            <a:r>
              <a:rPr lang="en-US"/>
              <a:t>From Logical View to Implementation View</a:t>
            </a:r>
          </a:p>
        </p:txBody>
      </p:sp>
      <p:sp>
        <p:nvSpPr>
          <p:cNvPr id="448516" name="Rectangle 4"/>
          <p:cNvSpPr>
            <a:spLocks noGrp="1" noChangeArrowheads="1"/>
          </p:cNvSpPr>
          <p:nvPr>
            <p:ph type="body" idx="1"/>
          </p:nvPr>
        </p:nvSpPr>
        <p:spPr>
          <a:xfrm>
            <a:off x="1219200" y="2133600"/>
            <a:ext cx="6934200" cy="4191000"/>
          </a:xfrm>
        </p:spPr>
        <p:txBody>
          <a:bodyPr/>
          <a:lstStyle/>
          <a:p>
            <a:r>
              <a:rPr lang="en-US" dirty="0"/>
              <a:t>Map Logical View elements to Implementation View elements</a:t>
            </a:r>
          </a:p>
          <a:p>
            <a:r>
              <a:rPr lang="en-US" dirty="0"/>
              <a:t>Considerations:</a:t>
            </a:r>
          </a:p>
          <a:p>
            <a:pPr lvl="1"/>
            <a:r>
              <a:rPr lang="en-US" dirty="0"/>
              <a:t>Programming language</a:t>
            </a:r>
            <a:r>
              <a:rPr lang="en-US" altLang="ko-KR" dirty="0">
                <a:ea typeface="굴림" charset="-127"/>
              </a:rPr>
              <a:t> </a:t>
            </a:r>
          </a:p>
          <a:p>
            <a:pPr lvl="1"/>
            <a:r>
              <a:rPr lang="en-US" altLang="ko-KR" dirty="0">
                <a:ea typeface="굴림" charset="-127"/>
              </a:rPr>
              <a:t>Team organization</a:t>
            </a:r>
          </a:p>
          <a:p>
            <a:pPr lvl="1"/>
            <a:r>
              <a:rPr lang="en-US" altLang="ko-KR" dirty="0">
                <a:ea typeface="굴림" charset="-127"/>
              </a:rPr>
              <a:t>Degree of expected reuse and commonality</a:t>
            </a:r>
            <a:endParaRPr lang="en-US" dirty="0"/>
          </a:p>
          <a:p>
            <a:pPr lvl="1"/>
            <a:r>
              <a:rPr lang="en-US" dirty="0"/>
              <a:t>Existing legacy systems or components</a:t>
            </a:r>
            <a:endParaRPr lang="en-US" altLang="ko-KR" dirty="0">
              <a:ea typeface="굴림" charset="-127"/>
            </a:endParaRPr>
          </a:p>
          <a:p>
            <a:pPr lvl="1"/>
            <a:r>
              <a:rPr lang="en-US" altLang="ko-KR" dirty="0">
                <a:ea typeface="굴림" charset="-127"/>
              </a:rPr>
              <a:t>Strict layering principles</a:t>
            </a:r>
          </a:p>
          <a:p>
            <a:pPr lvl="1"/>
            <a:r>
              <a:rPr lang="en-US" altLang="ko-KR" dirty="0">
                <a:ea typeface="굴림" charset="-127"/>
              </a:rPr>
              <a:t>Release strategy/policy</a:t>
            </a:r>
          </a:p>
          <a:p>
            <a:pPr lvl="1"/>
            <a:r>
              <a:rPr lang="en-US" altLang="ko-KR" dirty="0">
                <a:ea typeface="굴림" charset="-127"/>
              </a:rPr>
              <a:t>Configuration Management</a:t>
            </a:r>
            <a:endParaRPr lang="en-US" dirty="0"/>
          </a:p>
        </p:txBody>
      </p:sp>
      <p:grpSp>
        <p:nvGrpSpPr>
          <p:cNvPr id="2" name="Group 5"/>
          <p:cNvGrpSpPr>
            <a:grpSpLocks/>
          </p:cNvGrpSpPr>
          <p:nvPr/>
        </p:nvGrpSpPr>
        <p:grpSpPr bwMode="auto">
          <a:xfrm>
            <a:off x="8001000" y="914400"/>
            <a:ext cx="901700" cy="596900"/>
            <a:chOff x="5040" y="576"/>
            <a:chExt cx="568" cy="376"/>
          </a:xfrm>
        </p:grpSpPr>
        <p:sp>
          <p:nvSpPr>
            <p:cNvPr id="448518" name="Rectangle 6"/>
            <p:cNvSpPr>
              <a:spLocks noChangeArrowheads="1"/>
            </p:cNvSpPr>
            <p:nvPr/>
          </p:nvSpPr>
          <p:spPr bwMode="auto">
            <a:xfrm>
              <a:off x="5040" y="576"/>
              <a:ext cx="261" cy="14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8519" name="Rectangle 7"/>
            <p:cNvSpPr>
              <a:spLocks noChangeArrowheads="1"/>
            </p:cNvSpPr>
            <p:nvPr/>
          </p:nvSpPr>
          <p:spPr bwMode="auto">
            <a:xfrm>
              <a:off x="5074" y="599"/>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48520" name="Rectangle 8"/>
            <p:cNvSpPr>
              <a:spLocks noChangeArrowheads="1"/>
            </p:cNvSpPr>
            <p:nvPr/>
          </p:nvSpPr>
          <p:spPr bwMode="auto">
            <a:xfrm>
              <a:off x="5347" y="576"/>
              <a:ext cx="261" cy="139"/>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8521" name="Rectangle 9"/>
            <p:cNvSpPr>
              <a:spLocks noChangeArrowheads="1"/>
            </p:cNvSpPr>
            <p:nvPr/>
          </p:nvSpPr>
          <p:spPr bwMode="auto">
            <a:xfrm>
              <a:off x="5500" y="594"/>
              <a:ext cx="75" cy="134"/>
            </a:xfrm>
            <a:prstGeom prst="rect">
              <a:avLst/>
            </a:prstGeom>
            <a:noFill/>
            <a:ln w="9525">
              <a:noFill/>
              <a:miter lim="800000"/>
              <a:headEnd/>
              <a:tailEnd/>
            </a:ln>
            <a:effectLst/>
          </p:spPr>
          <p:txBody>
            <a:bodyPr wrap="none" lIns="0" tIns="0" rIns="0" bIns="0">
              <a:spAutoFit/>
            </a:bodyPr>
            <a:lstStyle/>
            <a:p>
              <a:pPr defTabSz="585788"/>
              <a:r>
                <a:rPr lang="en-US" sz="1400" b="1"/>
                <a:t>P</a:t>
              </a:r>
            </a:p>
          </p:txBody>
        </p:sp>
        <p:sp>
          <p:nvSpPr>
            <p:cNvPr id="448522" name="Rectangle 10"/>
            <p:cNvSpPr>
              <a:spLocks noChangeArrowheads="1"/>
            </p:cNvSpPr>
            <p:nvPr/>
          </p:nvSpPr>
          <p:spPr bwMode="auto">
            <a:xfrm>
              <a:off x="5040" y="798"/>
              <a:ext cx="261" cy="154"/>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48523" name="Rectangle 11"/>
            <p:cNvSpPr>
              <a:spLocks noChangeArrowheads="1"/>
            </p:cNvSpPr>
            <p:nvPr/>
          </p:nvSpPr>
          <p:spPr bwMode="auto">
            <a:xfrm>
              <a:off x="5093" y="764"/>
              <a:ext cx="3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I</a:t>
              </a:r>
            </a:p>
          </p:txBody>
        </p:sp>
        <p:sp>
          <p:nvSpPr>
            <p:cNvPr id="448524" name="Rectangle 12"/>
            <p:cNvSpPr>
              <a:spLocks noChangeArrowheads="1"/>
            </p:cNvSpPr>
            <p:nvPr/>
          </p:nvSpPr>
          <p:spPr bwMode="auto">
            <a:xfrm>
              <a:off x="5347" y="798"/>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48525" name="Rectangle 13"/>
            <p:cNvSpPr>
              <a:spLocks noChangeArrowheads="1"/>
            </p:cNvSpPr>
            <p:nvPr/>
          </p:nvSpPr>
          <p:spPr bwMode="auto">
            <a:xfrm>
              <a:off x="5497" y="764"/>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3" name="Group 14"/>
            <p:cNvGrpSpPr>
              <a:grpSpLocks/>
            </p:cNvGrpSpPr>
            <p:nvPr/>
          </p:nvGrpSpPr>
          <p:grpSpPr bwMode="auto">
            <a:xfrm>
              <a:off x="5155" y="673"/>
              <a:ext cx="338" cy="174"/>
              <a:chOff x="4858" y="680"/>
              <a:chExt cx="338" cy="174"/>
            </a:xfrm>
          </p:grpSpPr>
          <p:sp>
            <p:nvSpPr>
              <p:cNvPr id="448527" name="Oval 15"/>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48528" name="Rectangle 16"/>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noFill/>
          <a:ln/>
        </p:spPr>
        <p:txBody>
          <a:bodyPr lIns="0" tIns="0" rIns="0" bIns="0" anchor="b"/>
          <a:lstStyle/>
          <a:p>
            <a:r>
              <a:rPr lang="en-US"/>
              <a:t>Deployment View</a:t>
            </a:r>
          </a:p>
        </p:txBody>
      </p:sp>
      <p:sp>
        <p:nvSpPr>
          <p:cNvPr id="450563" name="Rectangle 3"/>
          <p:cNvSpPr>
            <a:spLocks noChangeArrowheads="1"/>
          </p:cNvSpPr>
          <p:nvPr/>
        </p:nvSpPr>
        <p:spPr bwMode="auto">
          <a:xfrm>
            <a:off x="7010400" y="4648200"/>
            <a:ext cx="1411288" cy="1006475"/>
          </a:xfrm>
          <a:prstGeom prst="rect">
            <a:avLst/>
          </a:prstGeom>
          <a:noFill/>
          <a:ln w="9525">
            <a:noFill/>
            <a:miter lim="800000"/>
            <a:headEnd/>
            <a:tailEnd/>
          </a:ln>
          <a:effectLst/>
        </p:spPr>
        <p:txBody>
          <a:bodyPr wrap="none" lIns="92075" tIns="46038" rIns="92075" bIns="46038">
            <a:spAutoFit/>
          </a:bodyPr>
          <a:lstStyle/>
          <a:p>
            <a:r>
              <a:rPr lang="en-US" sz="2000" b="1"/>
              <a:t>Hardware/</a:t>
            </a:r>
          </a:p>
          <a:p>
            <a:r>
              <a:rPr lang="en-US" sz="2000" b="1"/>
              <a:t>Software</a:t>
            </a:r>
          </a:p>
          <a:p>
            <a:r>
              <a:rPr lang="en-US" sz="2000" b="1"/>
              <a:t>Mapping</a:t>
            </a:r>
            <a:endParaRPr lang="en-US" sz="2800" b="1"/>
          </a:p>
        </p:txBody>
      </p:sp>
      <p:grpSp>
        <p:nvGrpSpPr>
          <p:cNvPr id="2" name="Group 4"/>
          <p:cNvGrpSpPr>
            <a:grpSpLocks/>
          </p:cNvGrpSpPr>
          <p:nvPr/>
        </p:nvGrpSpPr>
        <p:grpSpPr bwMode="auto">
          <a:xfrm>
            <a:off x="1905000" y="4343400"/>
            <a:ext cx="4870450" cy="1828800"/>
            <a:chOff x="1200" y="2592"/>
            <a:chExt cx="3068" cy="1152"/>
          </a:xfrm>
        </p:grpSpPr>
        <p:sp>
          <p:nvSpPr>
            <p:cNvPr id="450565" name="Rectangle 5"/>
            <p:cNvSpPr>
              <a:spLocks noChangeArrowheads="1"/>
            </p:cNvSpPr>
            <p:nvPr/>
          </p:nvSpPr>
          <p:spPr bwMode="auto">
            <a:xfrm>
              <a:off x="2235" y="2849"/>
              <a:ext cx="2033" cy="895"/>
            </a:xfrm>
            <a:prstGeom prst="rect">
              <a:avLst/>
            </a:prstGeom>
            <a:solidFill>
              <a:schemeClr val="bg1"/>
            </a:solidFill>
            <a:ln w="12700">
              <a:solidFill>
                <a:srgbClr val="5F5F5F"/>
              </a:solidFill>
              <a:miter lim="800000"/>
              <a:headEnd/>
              <a:tailEnd/>
            </a:ln>
            <a:effectLst/>
          </p:spPr>
          <p:txBody>
            <a:bodyPr wrap="none" anchor="ctr"/>
            <a:lstStyle/>
            <a:p>
              <a:endParaRPr lang="en-US"/>
            </a:p>
          </p:txBody>
        </p:sp>
        <p:sp>
          <p:nvSpPr>
            <p:cNvPr id="450566" name="Rectangle 6"/>
            <p:cNvSpPr>
              <a:spLocks noChangeArrowheads="1"/>
            </p:cNvSpPr>
            <p:nvPr/>
          </p:nvSpPr>
          <p:spPr bwMode="auto">
            <a:xfrm>
              <a:off x="1200" y="2849"/>
              <a:ext cx="1004" cy="242"/>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0567" name="Rectangle 7"/>
            <p:cNvSpPr>
              <a:spLocks noChangeArrowheads="1"/>
            </p:cNvSpPr>
            <p:nvPr/>
          </p:nvSpPr>
          <p:spPr bwMode="auto">
            <a:xfrm>
              <a:off x="1200" y="2592"/>
              <a:ext cx="1004" cy="241"/>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0568" name="Rectangle 8"/>
            <p:cNvSpPr>
              <a:spLocks noChangeArrowheads="1"/>
            </p:cNvSpPr>
            <p:nvPr/>
          </p:nvSpPr>
          <p:spPr bwMode="auto">
            <a:xfrm>
              <a:off x="2235" y="2592"/>
              <a:ext cx="1002" cy="241"/>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0569" name="Oval 9"/>
            <p:cNvSpPr>
              <a:spLocks noChangeArrowheads="1"/>
            </p:cNvSpPr>
            <p:nvPr/>
          </p:nvSpPr>
          <p:spPr bwMode="auto">
            <a:xfrm>
              <a:off x="1942" y="2779"/>
              <a:ext cx="564" cy="138"/>
            </a:xfrm>
            <a:prstGeom prst="ellipse">
              <a:avLst/>
            </a:prstGeom>
            <a:solidFill>
              <a:srgbClr val="FFFF99"/>
            </a:solidFill>
            <a:ln w="12700">
              <a:solidFill>
                <a:srgbClr val="5F5F5F"/>
              </a:solidFill>
              <a:round/>
              <a:headEnd/>
              <a:tailEnd/>
            </a:ln>
            <a:effectLst/>
          </p:spPr>
          <p:txBody>
            <a:bodyPr wrap="none" anchor="ctr"/>
            <a:lstStyle/>
            <a:p>
              <a:endParaRPr lang="en-US"/>
            </a:p>
          </p:txBody>
        </p:sp>
        <p:grpSp>
          <p:nvGrpSpPr>
            <p:cNvPr id="3" name="Group 10"/>
            <p:cNvGrpSpPr>
              <a:grpSpLocks/>
            </p:cNvGrpSpPr>
            <p:nvPr/>
          </p:nvGrpSpPr>
          <p:grpSpPr bwMode="auto">
            <a:xfrm>
              <a:off x="2736" y="2976"/>
              <a:ext cx="998" cy="658"/>
              <a:chOff x="2719" y="3084"/>
              <a:chExt cx="998" cy="658"/>
            </a:xfrm>
          </p:grpSpPr>
          <p:sp>
            <p:nvSpPr>
              <p:cNvPr id="450571" name="Rectangle 11"/>
              <p:cNvSpPr>
                <a:spLocks noChangeArrowheads="1"/>
              </p:cNvSpPr>
              <p:nvPr/>
            </p:nvSpPr>
            <p:spPr bwMode="auto">
              <a:xfrm>
                <a:off x="2719" y="3156"/>
                <a:ext cx="280" cy="220"/>
              </a:xfrm>
              <a:prstGeom prst="rect">
                <a:avLst/>
              </a:prstGeom>
              <a:noFill/>
              <a:ln w="38100">
                <a:solidFill>
                  <a:srgbClr val="000000"/>
                </a:solidFill>
                <a:miter lim="800000"/>
                <a:headEnd/>
                <a:tailEnd/>
              </a:ln>
            </p:spPr>
            <p:txBody>
              <a:bodyPr/>
              <a:lstStyle/>
              <a:p>
                <a:endParaRPr lang="en-US"/>
              </a:p>
            </p:txBody>
          </p:sp>
          <p:sp>
            <p:nvSpPr>
              <p:cNvPr id="450572" name="Freeform 12"/>
              <p:cNvSpPr>
                <a:spLocks/>
              </p:cNvSpPr>
              <p:nvPr/>
            </p:nvSpPr>
            <p:spPr bwMode="auto">
              <a:xfrm>
                <a:off x="2719" y="3112"/>
                <a:ext cx="390" cy="44"/>
              </a:xfrm>
              <a:custGeom>
                <a:avLst/>
                <a:gdLst/>
                <a:ahLst/>
                <a:cxnLst>
                  <a:cxn ang="0">
                    <a:pos x="0" y="67"/>
                  </a:cxn>
                  <a:cxn ang="0">
                    <a:pos x="193" y="0"/>
                  </a:cxn>
                  <a:cxn ang="0">
                    <a:pos x="482" y="0"/>
                  </a:cxn>
                  <a:cxn ang="0">
                    <a:pos x="346" y="67"/>
                  </a:cxn>
                  <a:cxn ang="0">
                    <a:pos x="0" y="67"/>
                  </a:cxn>
                </a:cxnLst>
                <a:rect l="0" t="0" r="r" b="b"/>
                <a:pathLst>
                  <a:path w="482" h="67">
                    <a:moveTo>
                      <a:pt x="0" y="67"/>
                    </a:moveTo>
                    <a:lnTo>
                      <a:pt x="193" y="0"/>
                    </a:lnTo>
                    <a:lnTo>
                      <a:pt x="482" y="0"/>
                    </a:lnTo>
                    <a:lnTo>
                      <a:pt x="346" y="67"/>
                    </a:lnTo>
                    <a:lnTo>
                      <a:pt x="0" y="67"/>
                    </a:lnTo>
                    <a:close/>
                  </a:path>
                </a:pathLst>
              </a:custGeom>
              <a:solidFill>
                <a:srgbClr val="7F7F7F"/>
              </a:solidFill>
              <a:ln w="38100" cmpd="sng">
                <a:solidFill>
                  <a:srgbClr val="000000"/>
                </a:solidFill>
                <a:prstDash val="solid"/>
                <a:round/>
                <a:headEnd/>
                <a:tailEnd/>
              </a:ln>
            </p:spPr>
            <p:txBody>
              <a:bodyPr/>
              <a:lstStyle/>
              <a:p>
                <a:endParaRPr lang="en-US"/>
              </a:p>
            </p:txBody>
          </p:sp>
          <p:sp>
            <p:nvSpPr>
              <p:cNvPr id="450573" name="Freeform 13"/>
              <p:cNvSpPr>
                <a:spLocks/>
              </p:cNvSpPr>
              <p:nvPr/>
            </p:nvSpPr>
            <p:spPr bwMode="auto">
              <a:xfrm>
                <a:off x="2999" y="3112"/>
                <a:ext cx="110" cy="264"/>
              </a:xfrm>
              <a:custGeom>
                <a:avLst/>
                <a:gdLst/>
                <a:ahLst/>
                <a:cxnLst>
                  <a:cxn ang="0">
                    <a:pos x="0" y="67"/>
                  </a:cxn>
                  <a:cxn ang="0">
                    <a:pos x="136" y="0"/>
                  </a:cxn>
                  <a:cxn ang="0">
                    <a:pos x="136" y="300"/>
                  </a:cxn>
                  <a:cxn ang="0">
                    <a:pos x="0" y="400"/>
                  </a:cxn>
                  <a:cxn ang="0">
                    <a:pos x="0" y="67"/>
                  </a:cxn>
                </a:cxnLst>
                <a:rect l="0" t="0" r="r" b="b"/>
                <a:pathLst>
                  <a:path w="136" h="400">
                    <a:moveTo>
                      <a:pt x="0" y="67"/>
                    </a:moveTo>
                    <a:lnTo>
                      <a:pt x="136" y="0"/>
                    </a:lnTo>
                    <a:lnTo>
                      <a:pt x="136" y="300"/>
                    </a:lnTo>
                    <a:lnTo>
                      <a:pt x="0" y="400"/>
                    </a:lnTo>
                    <a:lnTo>
                      <a:pt x="0" y="67"/>
                    </a:lnTo>
                    <a:close/>
                  </a:path>
                </a:pathLst>
              </a:custGeom>
              <a:solidFill>
                <a:srgbClr val="7F7F7F"/>
              </a:solidFill>
              <a:ln w="38100" cmpd="sng">
                <a:solidFill>
                  <a:srgbClr val="000000"/>
                </a:solidFill>
                <a:prstDash val="solid"/>
                <a:round/>
                <a:headEnd/>
                <a:tailEnd/>
              </a:ln>
            </p:spPr>
            <p:txBody>
              <a:bodyPr/>
              <a:lstStyle/>
              <a:p>
                <a:endParaRPr lang="en-US"/>
              </a:p>
            </p:txBody>
          </p:sp>
          <p:sp>
            <p:nvSpPr>
              <p:cNvPr id="450574" name="Rectangle 14"/>
              <p:cNvSpPr>
                <a:spLocks noChangeArrowheads="1"/>
              </p:cNvSpPr>
              <p:nvPr/>
            </p:nvSpPr>
            <p:spPr bwMode="auto">
              <a:xfrm>
                <a:off x="3327" y="3128"/>
                <a:ext cx="279" cy="220"/>
              </a:xfrm>
              <a:prstGeom prst="rect">
                <a:avLst/>
              </a:prstGeom>
              <a:noFill/>
              <a:ln w="38100">
                <a:solidFill>
                  <a:srgbClr val="000000"/>
                </a:solidFill>
                <a:miter lim="800000"/>
                <a:headEnd/>
                <a:tailEnd/>
              </a:ln>
            </p:spPr>
            <p:txBody>
              <a:bodyPr/>
              <a:lstStyle/>
              <a:p>
                <a:endParaRPr lang="en-US"/>
              </a:p>
            </p:txBody>
          </p:sp>
          <p:sp>
            <p:nvSpPr>
              <p:cNvPr id="450575" name="Freeform 15"/>
              <p:cNvSpPr>
                <a:spLocks/>
              </p:cNvSpPr>
              <p:nvPr/>
            </p:nvSpPr>
            <p:spPr bwMode="auto">
              <a:xfrm>
                <a:off x="3327" y="3084"/>
                <a:ext cx="390" cy="44"/>
              </a:xfrm>
              <a:custGeom>
                <a:avLst/>
                <a:gdLst/>
                <a:ahLst/>
                <a:cxnLst>
                  <a:cxn ang="0">
                    <a:pos x="0" y="67"/>
                  </a:cxn>
                  <a:cxn ang="0">
                    <a:pos x="193" y="0"/>
                  </a:cxn>
                  <a:cxn ang="0">
                    <a:pos x="482" y="0"/>
                  </a:cxn>
                  <a:cxn ang="0">
                    <a:pos x="345" y="67"/>
                  </a:cxn>
                  <a:cxn ang="0">
                    <a:pos x="0" y="67"/>
                  </a:cxn>
                </a:cxnLst>
                <a:rect l="0" t="0" r="r" b="b"/>
                <a:pathLst>
                  <a:path w="482" h="67">
                    <a:moveTo>
                      <a:pt x="0" y="67"/>
                    </a:moveTo>
                    <a:lnTo>
                      <a:pt x="193" y="0"/>
                    </a:lnTo>
                    <a:lnTo>
                      <a:pt x="482" y="0"/>
                    </a:lnTo>
                    <a:lnTo>
                      <a:pt x="345" y="67"/>
                    </a:lnTo>
                    <a:lnTo>
                      <a:pt x="0" y="67"/>
                    </a:lnTo>
                    <a:close/>
                  </a:path>
                </a:pathLst>
              </a:custGeom>
              <a:solidFill>
                <a:srgbClr val="7F7F7F"/>
              </a:solidFill>
              <a:ln w="38100" cmpd="sng">
                <a:solidFill>
                  <a:srgbClr val="000000"/>
                </a:solidFill>
                <a:prstDash val="solid"/>
                <a:round/>
                <a:headEnd/>
                <a:tailEnd/>
              </a:ln>
            </p:spPr>
            <p:txBody>
              <a:bodyPr/>
              <a:lstStyle/>
              <a:p>
                <a:endParaRPr lang="en-US"/>
              </a:p>
            </p:txBody>
          </p:sp>
          <p:sp>
            <p:nvSpPr>
              <p:cNvPr id="450576" name="Freeform 16"/>
              <p:cNvSpPr>
                <a:spLocks/>
              </p:cNvSpPr>
              <p:nvPr/>
            </p:nvSpPr>
            <p:spPr bwMode="auto">
              <a:xfrm>
                <a:off x="3606" y="3084"/>
                <a:ext cx="111" cy="264"/>
              </a:xfrm>
              <a:custGeom>
                <a:avLst/>
                <a:gdLst/>
                <a:ahLst/>
                <a:cxnLst>
                  <a:cxn ang="0">
                    <a:pos x="0" y="67"/>
                  </a:cxn>
                  <a:cxn ang="0">
                    <a:pos x="137" y="0"/>
                  </a:cxn>
                  <a:cxn ang="0">
                    <a:pos x="137" y="300"/>
                  </a:cxn>
                  <a:cxn ang="0">
                    <a:pos x="0" y="400"/>
                  </a:cxn>
                  <a:cxn ang="0">
                    <a:pos x="0" y="67"/>
                  </a:cxn>
                </a:cxnLst>
                <a:rect l="0" t="0" r="r" b="b"/>
                <a:pathLst>
                  <a:path w="137" h="400">
                    <a:moveTo>
                      <a:pt x="0" y="67"/>
                    </a:moveTo>
                    <a:lnTo>
                      <a:pt x="137" y="0"/>
                    </a:lnTo>
                    <a:lnTo>
                      <a:pt x="137" y="300"/>
                    </a:lnTo>
                    <a:lnTo>
                      <a:pt x="0" y="400"/>
                    </a:lnTo>
                    <a:lnTo>
                      <a:pt x="0" y="67"/>
                    </a:lnTo>
                    <a:close/>
                  </a:path>
                </a:pathLst>
              </a:custGeom>
              <a:solidFill>
                <a:srgbClr val="7F7F7F"/>
              </a:solidFill>
              <a:ln w="38100" cmpd="sng">
                <a:solidFill>
                  <a:srgbClr val="000000"/>
                </a:solidFill>
                <a:prstDash val="solid"/>
                <a:round/>
                <a:headEnd/>
                <a:tailEnd/>
              </a:ln>
            </p:spPr>
            <p:txBody>
              <a:bodyPr/>
              <a:lstStyle/>
              <a:p>
                <a:endParaRPr lang="en-US"/>
              </a:p>
            </p:txBody>
          </p:sp>
          <p:sp>
            <p:nvSpPr>
              <p:cNvPr id="450577" name="Rectangle 17"/>
              <p:cNvSpPr>
                <a:spLocks noChangeArrowheads="1"/>
              </p:cNvSpPr>
              <p:nvPr/>
            </p:nvSpPr>
            <p:spPr bwMode="auto">
              <a:xfrm>
                <a:off x="2945" y="3522"/>
                <a:ext cx="280" cy="220"/>
              </a:xfrm>
              <a:prstGeom prst="rect">
                <a:avLst/>
              </a:prstGeom>
              <a:noFill/>
              <a:ln w="38100">
                <a:solidFill>
                  <a:srgbClr val="000000"/>
                </a:solidFill>
                <a:miter lim="800000"/>
                <a:headEnd/>
                <a:tailEnd/>
              </a:ln>
            </p:spPr>
            <p:txBody>
              <a:bodyPr/>
              <a:lstStyle/>
              <a:p>
                <a:endParaRPr lang="en-US"/>
              </a:p>
            </p:txBody>
          </p:sp>
          <p:sp>
            <p:nvSpPr>
              <p:cNvPr id="450578" name="Freeform 18"/>
              <p:cNvSpPr>
                <a:spLocks/>
              </p:cNvSpPr>
              <p:nvPr/>
            </p:nvSpPr>
            <p:spPr bwMode="auto">
              <a:xfrm>
                <a:off x="2945" y="3478"/>
                <a:ext cx="391" cy="44"/>
              </a:xfrm>
              <a:custGeom>
                <a:avLst/>
                <a:gdLst/>
                <a:ahLst/>
                <a:cxnLst>
                  <a:cxn ang="0">
                    <a:pos x="0" y="66"/>
                  </a:cxn>
                  <a:cxn ang="0">
                    <a:pos x="192" y="0"/>
                  </a:cxn>
                  <a:cxn ang="0">
                    <a:pos x="482" y="0"/>
                  </a:cxn>
                  <a:cxn ang="0">
                    <a:pos x="345" y="66"/>
                  </a:cxn>
                  <a:cxn ang="0">
                    <a:pos x="0" y="66"/>
                  </a:cxn>
                </a:cxnLst>
                <a:rect l="0" t="0" r="r" b="b"/>
                <a:pathLst>
                  <a:path w="482" h="66">
                    <a:moveTo>
                      <a:pt x="0" y="66"/>
                    </a:moveTo>
                    <a:lnTo>
                      <a:pt x="192" y="0"/>
                    </a:lnTo>
                    <a:lnTo>
                      <a:pt x="482" y="0"/>
                    </a:lnTo>
                    <a:lnTo>
                      <a:pt x="345" y="66"/>
                    </a:lnTo>
                    <a:lnTo>
                      <a:pt x="0" y="66"/>
                    </a:lnTo>
                    <a:close/>
                  </a:path>
                </a:pathLst>
              </a:custGeom>
              <a:solidFill>
                <a:srgbClr val="7F7F7F"/>
              </a:solidFill>
              <a:ln w="38100" cmpd="sng">
                <a:solidFill>
                  <a:srgbClr val="000000"/>
                </a:solidFill>
                <a:prstDash val="solid"/>
                <a:round/>
                <a:headEnd/>
                <a:tailEnd/>
              </a:ln>
            </p:spPr>
            <p:txBody>
              <a:bodyPr/>
              <a:lstStyle/>
              <a:p>
                <a:endParaRPr lang="en-US"/>
              </a:p>
            </p:txBody>
          </p:sp>
          <p:sp>
            <p:nvSpPr>
              <p:cNvPr id="450579" name="Freeform 19"/>
              <p:cNvSpPr>
                <a:spLocks/>
              </p:cNvSpPr>
              <p:nvPr/>
            </p:nvSpPr>
            <p:spPr bwMode="auto">
              <a:xfrm>
                <a:off x="3225" y="3478"/>
                <a:ext cx="111" cy="264"/>
              </a:xfrm>
              <a:custGeom>
                <a:avLst/>
                <a:gdLst/>
                <a:ahLst/>
                <a:cxnLst>
                  <a:cxn ang="0">
                    <a:pos x="0" y="66"/>
                  </a:cxn>
                  <a:cxn ang="0">
                    <a:pos x="137" y="0"/>
                  </a:cxn>
                  <a:cxn ang="0">
                    <a:pos x="137" y="300"/>
                  </a:cxn>
                  <a:cxn ang="0">
                    <a:pos x="0" y="400"/>
                  </a:cxn>
                  <a:cxn ang="0">
                    <a:pos x="0" y="66"/>
                  </a:cxn>
                </a:cxnLst>
                <a:rect l="0" t="0" r="r" b="b"/>
                <a:pathLst>
                  <a:path w="137" h="400">
                    <a:moveTo>
                      <a:pt x="0" y="66"/>
                    </a:moveTo>
                    <a:lnTo>
                      <a:pt x="137" y="0"/>
                    </a:lnTo>
                    <a:lnTo>
                      <a:pt x="137" y="300"/>
                    </a:lnTo>
                    <a:lnTo>
                      <a:pt x="0" y="400"/>
                    </a:lnTo>
                    <a:lnTo>
                      <a:pt x="0" y="66"/>
                    </a:lnTo>
                    <a:close/>
                  </a:path>
                </a:pathLst>
              </a:custGeom>
              <a:solidFill>
                <a:srgbClr val="7F7F7F"/>
              </a:solidFill>
              <a:ln w="38100" cmpd="sng">
                <a:solidFill>
                  <a:srgbClr val="000000"/>
                </a:solidFill>
                <a:prstDash val="solid"/>
                <a:round/>
                <a:headEnd/>
                <a:tailEnd/>
              </a:ln>
            </p:spPr>
            <p:txBody>
              <a:bodyPr/>
              <a:lstStyle/>
              <a:p>
                <a:endParaRPr lang="en-US"/>
              </a:p>
            </p:txBody>
          </p:sp>
          <p:sp>
            <p:nvSpPr>
              <p:cNvPr id="450580" name="Line 20"/>
              <p:cNvSpPr>
                <a:spLocks noChangeShapeType="1"/>
              </p:cNvSpPr>
              <p:nvPr/>
            </p:nvSpPr>
            <p:spPr bwMode="auto">
              <a:xfrm flipV="1">
                <a:off x="3054" y="3216"/>
                <a:ext cx="273" cy="28"/>
              </a:xfrm>
              <a:prstGeom prst="line">
                <a:avLst/>
              </a:prstGeom>
              <a:noFill/>
              <a:ln w="38100">
                <a:solidFill>
                  <a:srgbClr val="000000"/>
                </a:solidFill>
                <a:round/>
                <a:headEnd/>
                <a:tailEnd/>
              </a:ln>
            </p:spPr>
            <p:txBody>
              <a:bodyPr/>
              <a:lstStyle/>
              <a:p>
                <a:endParaRPr lang="en-US"/>
              </a:p>
            </p:txBody>
          </p:sp>
          <p:sp>
            <p:nvSpPr>
              <p:cNvPr id="450581" name="Line 21"/>
              <p:cNvSpPr>
                <a:spLocks noChangeShapeType="1"/>
              </p:cNvSpPr>
              <p:nvPr/>
            </p:nvSpPr>
            <p:spPr bwMode="auto">
              <a:xfrm flipV="1">
                <a:off x="3140" y="3348"/>
                <a:ext cx="382" cy="152"/>
              </a:xfrm>
              <a:prstGeom prst="line">
                <a:avLst/>
              </a:prstGeom>
              <a:noFill/>
              <a:ln w="38100">
                <a:solidFill>
                  <a:srgbClr val="000000"/>
                </a:solidFill>
                <a:round/>
                <a:headEnd/>
                <a:tailEnd/>
              </a:ln>
            </p:spPr>
            <p:txBody>
              <a:bodyPr/>
              <a:lstStyle/>
              <a:p>
                <a:endParaRPr lang="en-US"/>
              </a:p>
            </p:txBody>
          </p:sp>
        </p:grpSp>
      </p:grpSp>
      <p:grpSp>
        <p:nvGrpSpPr>
          <p:cNvPr id="4" name="Group 22"/>
          <p:cNvGrpSpPr>
            <a:grpSpLocks/>
          </p:cNvGrpSpPr>
          <p:nvPr/>
        </p:nvGrpSpPr>
        <p:grpSpPr bwMode="auto">
          <a:xfrm>
            <a:off x="7991475" y="939800"/>
            <a:ext cx="901700" cy="596900"/>
            <a:chOff x="5034" y="592"/>
            <a:chExt cx="568" cy="376"/>
          </a:xfrm>
        </p:grpSpPr>
        <p:sp>
          <p:nvSpPr>
            <p:cNvPr id="450583" name="Rectangle 23"/>
            <p:cNvSpPr>
              <a:spLocks noChangeArrowheads="1"/>
            </p:cNvSpPr>
            <p:nvPr/>
          </p:nvSpPr>
          <p:spPr bwMode="auto">
            <a:xfrm>
              <a:off x="5034" y="592"/>
              <a:ext cx="261" cy="14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0584" name="Rectangle 24"/>
            <p:cNvSpPr>
              <a:spLocks noChangeArrowheads="1"/>
            </p:cNvSpPr>
            <p:nvPr/>
          </p:nvSpPr>
          <p:spPr bwMode="auto">
            <a:xfrm>
              <a:off x="5068" y="615"/>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50585" name="Rectangle 25"/>
            <p:cNvSpPr>
              <a:spLocks noChangeArrowheads="1"/>
            </p:cNvSpPr>
            <p:nvPr/>
          </p:nvSpPr>
          <p:spPr bwMode="auto">
            <a:xfrm>
              <a:off x="5341" y="592"/>
              <a:ext cx="261" cy="139"/>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0586" name="Rectangle 26"/>
            <p:cNvSpPr>
              <a:spLocks noChangeArrowheads="1"/>
            </p:cNvSpPr>
            <p:nvPr/>
          </p:nvSpPr>
          <p:spPr bwMode="auto">
            <a:xfrm>
              <a:off x="5494" y="610"/>
              <a:ext cx="31" cy="134"/>
            </a:xfrm>
            <a:prstGeom prst="rect">
              <a:avLst/>
            </a:prstGeom>
            <a:noFill/>
            <a:ln w="9525">
              <a:noFill/>
              <a:miter lim="800000"/>
              <a:headEnd/>
              <a:tailEnd/>
            </a:ln>
            <a:effectLst/>
          </p:spPr>
          <p:txBody>
            <a:bodyPr wrap="none" lIns="0" tIns="0" rIns="0" bIns="0">
              <a:spAutoFit/>
            </a:bodyPr>
            <a:lstStyle/>
            <a:p>
              <a:pPr defTabSz="585788"/>
              <a:r>
                <a:rPr lang="en-US" sz="1400" b="1"/>
                <a:t>I</a:t>
              </a:r>
            </a:p>
          </p:txBody>
        </p:sp>
        <p:sp>
          <p:nvSpPr>
            <p:cNvPr id="450587" name="Rectangle 27"/>
            <p:cNvSpPr>
              <a:spLocks noChangeArrowheads="1"/>
            </p:cNvSpPr>
            <p:nvPr/>
          </p:nvSpPr>
          <p:spPr bwMode="auto">
            <a:xfrm>
              <a:off x="5034" y="814"/>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0588" name="Rectangle 28"/>
            <p:cNvSpPr>
              <a:spLocks noChangeArrowheads="1"/>
            </p:cNvSpPr>
            <p:nvPr/>
          </p:nvSpPr>
          <p:spPr bwMode="auto">
            <a:xfrm>
              <a:off x="5087" y="780"/>
              <a:ext cx="75"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P</a:t>
              </a:r>
            </a:p>
          </p:txBody>
        </p:sp>
        <p:sp>
          <p:nvSpPr>
            <p:cNvPr id="450589" name="Rectangle 29"/>
            <p:cNvSpPr>
              <a:spLocks noChangeArrowheads="1"/>
            </p:cNvSpPr>
            <p:nvPr/>
          </p:nvSpPr>
          <p:spPr bwMode="auto">
            <a:xfrm>
              <a:off x="5341" y="814"/>
              <a:ext cx="261" cy="154"/>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50590" name="Rectangle 30"/>
            <p:cNvSpPr>
              <a:spLocks noChangeArrowheads="1"/>
            </p:cNvSpPr>
            <p:nvPr/>
          </p:nvSpPr>
          <p:spPr bwMode="auto">
            <a:xfrm>
              <a:off x="5491" y="7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5" name="Group 31"/>
            <p:cNvGrpSpPr>
              <a:grpSpLocks/>
            </p:cNvGrpSpPr>
            <p:nvPr/>
          </p:nvGrpSpPr>
          <p:grpSpPr bwMode="auto">
            <a:xfrm>
              <a:off x="5149" y="689"/>
              <a:ext cx="338" cy="174"/>
              <a:chOff x="4858" y="680"/>
              <a:chExt cx="338" cy="174"/>
            </a:xfrm>
          </p:grpSpPr>
          <p:sp>
            <p:nvSpPr>
              <p:cNvPr id="450592" name="Oval 32"/>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50593" name="Rectangle 33"/>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
        <p:nvSpPr>
          <p:cNvPr id="450594" name="Rectangle 34"/>
          <p:cNvSpPr>
            <a:spLocks noGrp="1" noChangeArrowheads="1"/>
          </p:cNvSpPr>
          <p:nvPr>
            <p:ph type="body" idx="1"/>
          </p:nvPr>
        </p:nvSpPr>
        <p:spPr>
          <a:xfrm>
            <a:off x="1066800" y="1752600"/>
            <a:ext cx="7543800" cy="2743200"/>
          </a:xfrm>
        </p:spPr>
        <p:txBody>
          <a:bodyPr/>
          <a:lstStyle/>
          <a:p>
            <a:pPr>
              <a:spcBef>
                <a:spcPts val="300"/>
              </a:spcBef>
            </a:pPr>
            <a:r>
              <a:rPr lang="en-US" dirty="0" smtClean="0"/>
              <a:t>Physical </a:t>
            </a:r>
            <a:r>
              <a:rPr lang="en-US" dirty="0"/>
              <a:t>network configurations</a:t>
            </a:r>
          </a:p>
          <a:p>
            <a:pPr lvl="1">
              <a:spcBef>
                <a:spcPts val="300"/>
              </a:spcBef>
            </a:pPr>
            <a:r>
              <a:rPr lang="en-US" dirty="0"/>
              <a:t>Physical nodes and their interconnections</a:t>
            </a:r>
          </a:p>
          <a:p>
            <a:pPr lvl="1">
              <a:spcBef>
                <a:spcPts val="300"/>
              </a:spcBef>
            </a:pPr>
            <a:r>
              <a:rPr lang="en-US" dirty="0"/>
              <a:t>A mapping of the processes in the process view onto the physical nodes</a:t>
            </a:r>
            <a:endParaRPr lang="en-US" altLang="ko-KR" dirty="0">
              <a:ea typeface="굴림" charset="-127"/>
            </a:endParaRPr>
          </a:p>
          <a:p>
            <a:pPr>
              <a:spcBef>
                <a:spcPts val="300"/>
              </a:spcBef>
            </a:pPr>
            <a:r>
              <a:rPr lang="en-US" altLang="ko-KR" dirty="0">
                <a:ea typeface="굴림" charset="-127"/>
              </a:rPr>
              <a:t>Concerns: performance, fault-tolerance, availability, installation, maintenance</a:t>
            </a:r>
          </a:p>
          <a:p>
            <a:pPr>
              <a:spcBef>
                <a:spcPts val="300"/>
              </a:spcBef>
            </a:pPr>
            <a:r>
              <a:rPr lang="en-US" dirty="0"/>
              <a:t>Represented graphically on Deployment Diagrams</a:t>
            </a:r>
            <a:endParaRPr lang="en-US" altLang="ko-KR" dirty="0">
              <a:ea typeface="굴림" charset="-127"/>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Line 1026"/>
          <p:cNvSpPr>
            <a:spLocks noChangeShapeType="1"/>
          </p:cNvSpPr>
          <p:nvPr/>
        </p:nvSpPr>
        <p:spPr bwMode="auto">
          <a:xfrm>
            <a:off x="4876800" y="3130550"/>
            <a:ext cx="984250" cy="1587"/>
          </a:xfrm>
          <a:prstGeom prst="line">
            <a:avLst/>
          </a:prstGeom>
          <a:noFill/>
          <a:ln w="28575">
            <a:solidFill>
              <a:schemeClr val="tx1"/>
            </a:solidFill>
            <a:round/>
            <a:headEnd/>
            <a:tailEnd/>
          </a:ln>
        </p:spPr>
        <p:txBody>
          <a:bodyPr/>
          <a:lstStyle/>
          <a:p>
            <a:endParaRPr lang="en-US"/>
          </a:p>
        </p:txBody>
      </p:sp>
      <p:sp>
        <p:nvSpPr>
          <p:cNvPr id="452611" name="Rectangle 1027"/>
          <p:cNvSpPr>
            <a:spLocks noChangeArrowheads="1"/>
          </p:cNvSpPr>
          <p:nvPr/>
        </p:nvSpPr>
        <p:spPr bwMode="auto">
          <a:xfrm>
            <a:off x="5988050" y="2998787"/>
            <a:ext cx="2882900" cy="258763"/>
          </a:xfrm>
          <a:prstGeom prst="rect">
            <a:avLst/>
          </a:prstGeom>
          <a:noFill/>
          <a:ln w="9525">
            <a:noFill/>
            <a:miter lim="800000"/>
            <a:headEnd/>
            <a:tailEnd/>
          </a:ln>
        </p:spPr>
        <p:txBody>
          <a:bodyPr wrap="none" lIns="0" tIns="0" rIns="0" bIns="0">
            <a:spAutoFit/>
          </a:bodyPr>
          <a:lstStyle/>
          <a:p>
            <a:r>
              <a:rPr lang="en-US" altLang="ko-KR" sz="1700" b="1">
                <a:ea typeface="굴림" charset="-127"/>
              </a:rPr>
              <a:t>Communication</a:t>
            </a:r>
            <a:r>
              <a:rPr lang="en-US" altLang="ko-KR" sz="1700" b="1">
                <a:solidFill>
                  <a:srgbClr val="000000"/>
                </a:solidFill>
                <a:ea typeface="굴림" charset="-127"/>
              </a:rPr>
              <a:t> </a:t>
            </a:r>
            <a:r>
              <a:rPr lang="en-US" altLang="ko-KR" sz="1700" b="1">
                <a:ea typeface="굴림" charset="-127"/>
              </a:rPr>
              <a:t>association</a:t>
            </a:r>
            <a:endParaRPr lang="en-US" altLang="ko-KR" sz="3200" b="1">
              <a:ea typeface="굴림" charset="-127"/>
            </a:endParaRPr>
          </a:p>
        </p:txBody>
      </p:sp>
      <p:sp>
        <p:nvSpPr>
          <p:cNvPr id="452612" name="Rectangle 1028"/>
          <p:cNvSpPr>
            <a:spLocks noChangeArrowheads="1"/>
          </p:cNvSpPr>
          <p:nvPr/>
        </p:nvSpPr>
        <p:spPr bwMode="auto">
          <a:xfrm>
            <a:off x="4800600" y="2057400"/>
            <a:ext cx="1270000" cy="274638"/>
          </a:xfrm>
          <a:prstGeom prst="rect">
            <a:avLst/>
          </a:prstGeom>
          <a:noFill/>
          <a:ln w="9525">
            <a:noFill/>
            <a:miter lim="800000"/>
            <a:headEnd/>
            <a:tailEnd/>
          </a:ln>
        </p:spPr>
        <p:txBody>
          <a:bodyPr wrap="none" lIns="0" tIns="0" rIns="0" bIns="0">
            <a:spAutoFit/>
          </a:bodyPr>
          <a:lstStyle/>
          <a:p>
            <a:r>
              <a:rPr lang="en-US" altLang="ko-KR" sz="1800" b="1" dirty="0">
                <a:solidFill>
                  <a:schemeClr val="tx2"/>
                </a:solidFill>
                <a:ea typeface="굴림" charset="-127"/>
              </a:rPr>
              <a:t>Connectors</a:t>
            </a:r>
            <a:endParaRPr lang="en-US" altLang="ko-KR" sz="2800" b="1" dirty="0">
              <a:solidFill>
                <a:schemeClr val="tx2"/>
              </a:solidFill>
              <a:ea typeface="굴림" charset="-127"/>
            </a:endParaRPr>
          </a:p>
        </p:txBody>
      </p:sp>
      <p:sp>
        <p:nvSpPr>
          <p:cNvPr id="452613" name="Rectangle 1029"/>
          <p:cNvSpPr>
            <a:spLocks noChangeArrowheads="1"/>
          </p:cNvSpPr>
          <p:nvPr/>
        </p:nvSpPr>
        <p:spPr bwMode="auto">
          <a:xfrm>
            <a:off x="914400" y="1981200"/>
            <a:ext cx="1397000" cy="274638"/>
          </a:xfrm>
          <a:prstGeom prst="rect">
            <a:avLst/>
          </a:prstGeom>
          <a:noFill/>
          <a:ln w="9525">
            <a:noFill/>
            <a:miter lim="800000"/>
            <a:headEnd/>
            <a:tailEnd/>
          </a:ln>
        </p:spPr>
        <p:txBody>
          <a:bodyPr wrap="none" lIns="0" tIns="0" rIns="0" bIns="0">
            <a:spAutoFit/>
          </a:bodyPr>
          <a:lstStyle/>
          <a:p>
            <a:r>
              <a:rPr lang="en-US" altLang="ko-KR" sz="1800" b="1" dirty="0">
                <a:solidFill>
                  <a:schemeClr val="tx2"/>
                </a:solidFill>
                <a:ea typeface="굴림" charset="-127"/>
              </a:rPr>
              <a:t>Components</a:t>
            </a:r>
            <a:endParaRPr lang="en-US" altLang="ko-KR" sz="2800" b="1" dirty="0">
              <a:solidFill>
                <a:schemeClr val="tx2"/>
              </a:solidFill>
              <a:ea typeface="굴림" charset="-127"/>
            </a:endParaRPr>
          </a:p>
        </p:txBody>
      </p:sp>
      <p:sp>
        <p:nvSpPr>
          <p:cNvPr id="452614" name="Rectangle 1030"/>
          <p:cNvSpPr>
            <a:spLocks noChangeArrowheads="1"/>
          </p:cNvSpPr>
          <p:nvPr/>
        </p:nvSpPr>
        <p:spPr bwMode="auto">
          <a:xfrm>
            <a:off x="1981200" y="2649537"/>
            <a:ext cx="838200" cy="381000"/>
          </a:xfrm>
          <a:prstGeom prst="rect">
            <a:avLst/>
          </a:prstGeom>
          <a:noFill/>
          <a:ln w="9525">
            <a:noFill/>
            <a:miter lim="800000"/>
            <a:headEnd/>
            <a:tailEnd/>
          </a:ln>
        </p:spPr>
        <p:txBody>
          <a:bodyPr/>
          <a:lstStyle/>
          <a:p>
            <a:r>
              <a:rPr lang="en-US" altLang="ko-KR" sz="1600" b="1">
                <a:ea typeface="굴림" charset="-127"/>
              </a:rPr>
              <a:t>Node</a:t>
            </a:r>
          </a:p>
        </p:txBody>
      </p:sp>
      <p:grpSp>
        <p:nvGrpSpPr>
          <p:cNvPr id="2" name="Group 1031"/>
          <p:cNvGrpSpPr>
            <a:grpSpLocks/>
          </p:cNvGrpSpPr>
          <p:nvPr/>
        </p:nvGrpSpPr>
        <p:grpSpPr bwMode="auto">
          <a:xfrm>
            <a:off x="838200" y="2420937"/>
            <a:ext cx="1076325" cy="806450"/>
            <a:chOff x="528" y="1028"/>
            <a:chExt cx="678" cy="508"/>
          </a:xfrm>
        </p:grpSpPr>
        <p:sp>
          <p:nvSpPr>
            <p:cNvPr id="452616" name="Rectangle 1032"/>
            <p:cNvSpPr>
              <a:spLocks noChangeArrowheads="1"/>
            </p:cNvSpPr>
            <p:nvPr/>
          </p:nvSpPr>
          <p:spPr bwMode="auto">
            <a:xfrm>
              <a:off x="528" y="1099"/>
              <a:ext cx="516" cy="437"/>
            </a:xfrm>
            <a:prstGeom prst="rect">
              <a:avLst/>
            </a:prstGeom>
            <a:noFill/>
            <a:ln w="0" cap="sq">
              <a:solidFill>
                <a:schemeClr val="tx1"/>
              </a:solidFill>
              <a:miter lim="800000"/>
              <a:headEnd/>
              <a:tailEnd/>
            </a:ln>
          </p:spPr>
          <p:txBody>
            <a:bodyPr/>
            <a:lstStyle/>
            <a:p>
              <a:endParaRPr lang="en-US"/>
            </a:p>
          </p:txBody>
        </p:sp>
        <p:sp>
          <p:nvSpPr>
            <p:cNvPr id="452617" name="Freeform 1033"/>
            <p:cNvSpPr>
              <a:spLocks/>
            </p:cNvSpPr>
            <p:nvPr/>
          </p:nvSpPr>
          <p:spPr bwMode="auto">
            <a:xfrm>
              <a:off x="528" y="1028"/>
              <a:ext cx="678" cy="71"/>
            </a:xfrm>
            <a:custGeom>
              <a:avLst/>
              <a:gdLst/>
              <a:ahLst/>
              <a:cxnLst>
                <a:cxn ang="0">
                  <a:pos x="0" y="77"/>
                </a:cxn>
                <a:cxn ang="0">
                  <a:pos x="223" y="0"/>
                </a:cxn>
                <a:cxn ang="0">
                  <a:pos x="678" y="0"/>
                </a:cxn>
                <a:cxn ang="0">
                  <a:pos x="524" y="77"/>
                </a:cxn>
                <a:cxn ang="0">
                  <a:pos x="0" y="77"/>
                </a:cxn>
              </a:cxnLst>
              <a:rect l="0" t="0" r="r" b="b"/>
              <a:pathLst>
                <a:path w="678" h="77">
                  <a:moveTo>
                    <a:pt x="0" y="77"/>
                  </a:moveTo>
                  <a:lnTo>
                    <a:pt x="223" y="0"/>
                  </a:lnTo>
                  <a:lnTo>
                    <a:pt x="678" y="0"/>
                  </a:lnTo>
                  <a:lnTo>
                    <a:pt x="524" y="77"/>
                  </a:lnTo>
                  <a:lnTo>
                    <a:pt x="0" y="77"/>
                  </a:lnTo>
                  <a:close/>
                </a:path>
              </a:pathLst>
            </a:custGeom>
            <a:noFill/>
            <a:ln w="0" cap="sq">
              <a:solidFill>
                <a:schemeClr val="tx1"/>
              </a:solidFill>
              <a:prstDash val="solid"/>
              <a:miter lim="800000"/>
              <a:headEnd/>
              <a:tailEnd/>
            </a:ln>
          </p:spPr>
          <p:txBody>
            <a:bodyPr/>
            <a:lstStyle/>
            <a:p>
              <a:endParaRPr lang="en-US"/>
            </a:p>
          </p:txBody>
        </p:sp>
        <p:sp>
          <p:nvSpPr>
            <p:cNvPr id="452618" name="Freeform 1034"/>
            <p:cNvSpPr>
              <a:spLocks/>
            </p:cNvSpPr>
            <p:nvPr/>
          </p:nvSpPr>
          <p:spPr bwMode="auto">
            <a:xfrm>
              <a:off x="1052" y="1028"/>
              <a:ext cx="154" cy="508"/>
            </a:xfrm>
            <a:custGeom>
              <a:avLst/>
              <a:gdLst/>
              <a:ahLst/>
              <a:cxnLst>
                <a:cxn ang="0">
                  <a:pos x="0" y="77"/>
                </a:cxn>
                <a:cxn ang="0">
                  <a:pos x="154" y="0"/>
                </a:cxn>
                <a:cxn ang="0">
                  <a:pos x="154" y="447"/>
                </a:cxn>
                <a:cxn ang="0">
                  <a:pos x="0" y="555"/>
                </a:cxn>
                <a:cxn ang="0">
                  <a:pos x="0" y="77"/>
                </a:cxn>
              </a:cxnLst>
              <a:rect l="0" t="0" r="r" b="b"/>
              <a:pathLst>
                <a:path w="154" h="555">
                  <a:moveTo>
                    <a:pt x="0" y="77"/>
                  </a:moveTo>
                  <a:lnTo>
                    <a:pt x="154" y="0"/>
                  </a:lnTo>
                  <a:lnTo>
                    <a:pt x="154" y="447"/>
                  </a:lnTo>
                  <a:lnTo>
                    <a:pt x="0" y="555"/>
                  </a:lnTo>
                  <a:lnTo>
                    <a:pt x="0" y="77"/>
                  </a:lnTo>
                  <a:close/>
                </a:path>
              </a:pathLst>
            </a:custGeom>
            <a:noFill/>
            <a:ln w="0" cap="sq">
              <a:solidFill>
                <a:schemeClr val="tx1"/>
              </a:solidFill>
              <a:prstDash val="solid"/>
              <a:miter lim="800000"/>
              <a:headEnd/>
              <a:tailEnd/>
            </a:ln>
          </p:spPr>
          <p:txBody>
            <a:bodyPr/>
            <a:lstStyle/>
            <a:p>
              <a:endParaRPr lang="en-US"/>
            </a:p>
          </p:txBody>
        </p:sp>
      </p:grpSp>
      <p:sp>
        <p:nvSpPr>
          <p:cNvPr id="452619" name="Rectangle 1035"/>
          <p:cNvSpPr>
            <a:spLocks noChangeArrowheads="1"/>
          </p:cNvSpPr>
          <p:nvPr/>
        </p:nvSpPr>
        <p:spPr bwMode="auto">
          <a:xfrm>
            <a:off x="947738" y="2722562"/>
            <a:ext cx="741362" cy="228600"/>
          </a:xfrm>
          <a:prstGeom prst="rect">
            <a:avLst/>
          </a:prstGeom>
          <a:noFill/>
          <a:ln w="9525">
            <a:noFill/>
            <a:miter lim="800000"/>
            <a:headEnd/>
            <a:tailEnd/>
          </a:ln>
        </p:spPr>
        <p:txBody>
          <a:bodyPr wrap="none" lIns="0" tIns="0" rIns="0" bIns="0">
            <a:spAutoFit/>
          </a:bodyPr>
          <a:lstStyle/>
          <a:p>
            <a:r>
              <a:rPr lang="en-US" altLang="ko-KR" sz="1500" b="1" i="1">
                <a:ea typeface="굴림" charset="-127"/>
              </a:rPr>
              <a:t>Node #1</a:t>
            </a:r>
            <a:endParaRPr lang="en-US" altLang="ko-KR" sz="3200" b="1">
              <a:ea typeface="굴림" charset="-127"/>
            </a:endParaRPr>
          </a:p>
        </p:txBody>
      </p:sp>
      <p:sp>
        <p:nvSpPr>
          <p:cNvPr id="452620" name="Rectangle 1036"/>
          <p:cNvSpPr>
            <a:spLocks noChangeArrowheads="1"/>
          </p:cNvSpPr>
          <p:nvPr/>
        </p:nvSpPr>
        <p:spPr bwMode="auto">
          <a:xfrm>
            <a:off x="862013" y="2544762"/>
            <a:ext cx="920750" cy="228600"/>
          </a:xfrm>
          <a:prstGeom prst="rect">
            <a:avLst/>
          </a:prstGeom>
          <a:noFill/>
          <a:ln w="9525">
            <a:noFill/>
            <a:miter lim="800000"/>
            <a:headEnd/>
            <a:tailEnd/>
          </a:ln>
        </p:spPr>
        <p:txBody>
          <a:bodyPr wrap="none" lIns="0" tIns="0" rIns="0" bIns="0">
            <a:spAutoFit/>
          </a:bodyPr>
          <a:lstStyle/>
          <a:p>
            <a:r>
              <a:rPr lang="en-US" altLang="ko-KR" sz="1500" b="1" i="1">
                <a:ea typeface="굴림" charset="-127"/>
              </a:rPr>
              <a:t>&lt;&lt;Node&gt;&gt;</a:t>
            </a:r>
            <a:endParaRPr lang="en-US" altLang="ko-KR" sz="3200" b="1">
              <a:ea typeface="굴림" charset="-127"/>
            </a:endParaRPr>
          </a:p>
        </p:txBody>
      </p:sp>
      <p:sp>
        <p:nvSpPr>
          <p:cNvPr id="452621" name="Line 1037"/>
          <p:cNvSpPr>
            <a:spLocks noChangeShapeType="1"/>
          </p:cNvSpPr>
          <p:nvPr/>
        </p:nvSpPr>
        <p:spPr bwMode="auto">
          <a:xfrm flipH="1">
            <a:off x="4876800" y="4217987"/>
            <a:ext cx="1219200" cy="9525"/>
          </a:xfrm>
          <a:prstGeom prst="line">
            <a:avLst/>
          </a:prstGeom>
          <a:noFill/>
          <a:ln w="28575">
            <a:solidFill>
              <a:schemeClr val="tx1"/>
            </a:solidFill>
            <a:prstDash val="dash"/>
            <a:round/>
            <a:headEnd type="arrow" w="med" len="med"/>
            <a:tailEnd/>
          </a:ln>
          <a:effectLst/>
        </p:spPr>
        <p:txBody>
          <a:bodyPr wrap="none" anchor="ctr"/>
          <a:lstStyle/>
          <a:p>
            <a:endParaRPr lang="en-US"/>
          </a:p>
        </p:txBody>
      </p:sp>
      <p:sp>
        <p:nvSpPr>
          <p:cNvPr id="452622" name="Rectangle 1038"/>
          <p:cNvSpPr>
            <a:spLocks noChangeArrowheads="1"/>
          </p:cNvSpPr>
          <p:nvPr/>
        </p:nvSpPr>
        <p:spPr bwMode="auto">
          <a:xfrm>
            <a:off x="838200" y="5894387"/>
            <a:ext cx="1371600" cy="381000"/>
          </a:xfrm>
          <a:prstGeom prst="rect">
            <a:avLst/>
          </a:prstGeom>
          <a:noFill/>
          <a:ln w="57150">
            <a:solidFill>
              <a:schemeClr val="tx1"/>
            </a:solidFill>
            <a:miter lim="800000"/>
            <a:headEnd type="none" w="sm" len="sm"/>
            <a:tailEnd type="none" w="sm" len="sm"/>
          </a:ln>
          <a:effectLst/>
        </p:spPr>
        <p:txBody>
          <a:bodyPr wrap="none" anchor="ctr"/>
          <a:lstStyle/>
          <a:p>
            <a:endParaRPr lang="en-US"/>
          </a:p>
        </p:txBody>
      </p:sp>
      <p:sp>
        <p:nvSpPr>
          <p:cNvPr id="452623" name="Text Box 1039"/>
          <p:cNvSpPr txBox="1">
            <a:spLocks noChangeArrowheads="1"/>
          </p:cNvSpPr>
          <p:nvPr/>
        </p:nvSpPr>
        <p:spPr bwMode="auto">
          <a:xfrm>
            <a:off x="990600" y="5945187"/>
            <a:ext cx="1317625" cy="304800"/>
          </a:xfrm>
          <a:prstGeom prst="rect">
            <a:avLst/>
          </a:prstGeom>
          <a:noFill/>
          <a:ln w="12700">
            <a:noFill/>
            <a:miter lim="800000"/>
            <a:headEnd type="none" w="sm" len="sm"/>
            <a:tailEnd type="none" w="sm" len="sm"/>
          </a:ln>
          <a:effectLst/>
        </p:spPr>
        <p:txBody>
          <a:bodyPr wrap="none">
            <a:spAutoFit/>
          </a:bodyPr>
          <a:lstStyle/>
          <a:p>
            <a:r>
              <a:rPr lang="en-US" altLang="ko-KR" sz="1400" b="1" u="sng">
                <a:ea typeface="굴림" charset="-127"/>
              </a:rPr>
              <a:t>Process1.exe</a:t>
            </a:r>
            <a:endParaRPr lang="en-US" altLang="ko-KR" sz="1400" b="1">
              <a:ea typeface="굴림" charset="-127"/>
            </a:endParaRPr>
          </a:p>
        </p:txBody>
      </p:sp>
      <p:sp>
        <p:nvSpPr>
          <p:cNvPr id="452624" name="Rectangle 1040" descr="50%"/>
          <p:cNvSpPr>
            <a:spLocks noChangeArrowheads="1"/>
          </p:cNvSpPr>
          <p:nvPr/>
        </p:nvSpPr>
        <p:spPr bwMode="auto">
          <a:xfrm>
            <a:off x="2286000" y="5943600"/>
            <a:ext cx="1752600" cy="581025"/>
          </a:xfrm>
          <a:prstGeom prst="rect">
            <a:avLst/>
          </a:prstGeom>
          <a:noFill/>
          <a:ln w="25400">
            <a:noFill/>
            <a:miter lim="800000"/>
            <a:headEnd type="none" w="sm" len="sm"/>
            <a:tailEnd type="none" w="med" len="lg"/>
          </a:ln>
          <a:effectLst/>
        </p:spPr>
        <p:txBody>
          <a:bodyPr wrap="none">
            <a:spAutoFit/>
          </a:bodyPr>
          <a:lstStyle/>
          <a:p>
            <a:r>
              <a:rPr lang="en-US" altLang="ko-KR" sz="1600" b="1">
                <a:ea typeface="굴림" charset="-127"/>
              </a:rPr>
              <a:t>Process or Task</a:t>
            </a:r>
          </a:p>
          <a:p>
            <a:r>
              <a:rPr lang="en-US" altLang="ko-KR" sz="1600" b="1">
                <a:ea typeface="굴림" charset="-127"/>
              </a:rPr>
              <a:t>(Active Object)</a:t>
            </a:r>
          </a:p>
        </p:txBody>
      </p:sp>
      <p:grpSp>
        <p:nvGrpSpPr>
          <p:cNvPr id="3" name="Group 1041"/>
          <p:cNvGrpSpPr>
            <a:grpSpLocks/>
          </p:cNvGrpSpPr>
          <p:nvPr/>
        </p:nvGrpSpPr>
        <p:grpSpPr bwMode="auto">
          <a:xfrm>
            <a:off x="609600" y="4598987"/>
            <a:ext cx="1600200" cy="685800"/>
            <a:chOff x="3456" y="3216"/>
            <a:chExt cx="1824" cy="624"/>
          </a:xfrm>
        </p:grpSpPr>
        <p:sp>
          <p:nvSpPr>
            <p:cNvPr id="452626" name="Rectangle 1042"/>
            <p:cNvSpPr>
              <a:spLocks noChangeArrowheads="1"/>
            </p:cNvSpPr>
            <p:nvPr/>
          </p:nvSpPr>
          <p:spPr bwMode="auto">
            <a:xfrm>
              <a:off x="3696" y="3216"/>
              <a:ext cx="1584" cy="624"/>
            </a:xfrm>
            <a:prstGeom prst="rect">
              <a:avLst/>
            </a:prstGeom>
            <a:noFill/>
            <a:ln w="28575">
              <a:solidFill>
                <a:schemeClr val="tx1"/>
              </a:solidFill>
              <a:miter lim="800000"/>
              <a:headEnd/>
              <a:tailEnd/>
            </a:ln>
            <a:effectLst/>
          </p:spPr>
          <p:txBody>
            <a:bodyPr wrap="none" anchor="ctr"/>
            <a:lstStyle/>
            <a:p>
              <a:pPr algn="ctr"/>
              <a:r>
                <a:rPr lang="en-US" altLang="ko-KR" sz="1400" b="1">
                  <a:solidFill>
                    <a:srgbClr val="000000"/>
                  </a:solidFill>
                  <a:ea typeface="굴림" charset="-127"/>
                </a:rPr>
                <a:t>    </a:t>
              </a:r>
              <a:r>
                <a:rPr lang="en-US" altLang="ko-KR" sz="1400" b="1">
                  <a:latin typeface="Tahoma"/>
                  <a:ea typeface="굴림" charset="-127"/>
                </a:rPr>
                <a:t>«</a:t>
              </a:r>
              <a:r>
                <a:rPr lang="en-US" altLang="ko-KR" sz="1400" b="1">
                  <a:ea typeface="굴림" charset="-127"/>
                </a:rPr>
                <a:t>stereotype</a:t>
              </a:r>
              <a:r>
                <a:rPr lang="en-US" altLang="ko-KR" sz="1400" b="1">
                  <a:latin typeface="Tahoma"/>
                  <a:ea typeface="굴림" charset="-127"/>
                </a:rPr>
                <a:t>»</a:t>
              </a:r>
              <a:endParaRPr lang="en-US" altLang="ko-KR" sz="1400" b="1">
                <a:ea typeface="굴림" charset="-127"/>
              </a:endParaRPr>
            </a:p>
            <a:p>
              <a:pPr algn="ctr"/>
              <a:r>
                <a:rPr lang="en-US" altLang="ko-KR" sz="1400" b="1">
                  <a:ea typeface="굴림" charset="-127"/>
                </a:rPr>
                <a:t>    </a:t>
              </a:r>
              <a:r>
                <a:rPr lang="en-US" altLang="ko-KR" sz="1400" b="1" u="sng">
                  <a:ea typeface="굴림" charset="-127"/>
                </a:rPr>
                <a:t>Comp Name</a:t>
              </a:r>
              <a:endParaRPr lang="en-US" altLang="ko-KR" sz="1400" b="1">
                <a:solidFill>
                  <a:srgbClr val="000000"/>
                </a:solidFill>
                <a:ea typeface="굴림" charset="-127"/>
              </a:endParaRPr>
            </a:p>
          </p:txBody>
        </p:sp>
        <p:sp>
          <p:nvSpPr>
            <p:cNvPr id="452627" name="Rectangle 1043"/>
            <p:cNvSpPr>
              <a:spLocks noChangeArrowheads="1"/>
            </p:cNvSpPr>
            <p:nvPr/>
          </p:nvSpPr>
          <p:spPr bwMode="auto">
            <a:xfrm>
              <a:off x="3456" y="3312"/>
              <a:ext cx="480" cy="144"/>
            </a:xfrm>
            <a:prstGeom prst="rect">
              <a:avLst/>
            </a:prstGeom>
            <a:noFill/>
            <a:ln w="28575">
              <a:solidFill>
                <a:schemeClr val="tx1"/>
              </a:solidFill>
              <a:miter lim="800000"/>
              <a:headEnd/>
              <a:tailEnd/>
            </a:ln>
            <a:effectLst/>
          </p:spPr>
          <p:txBody>
            <a:bodyPr wrap="none" anchor="ctr"/>
            <a:lstStyle/>
            <a:p>
              <a:pPr algn="ctr"/>
              <a:endParaRPr lang="en-US" sz="1400" b="1">
                <a:solidFill>
                  <a:srgbClr val="000000"/>
                </a:solidFill>
              </a:endParaRPr>
            </a:p>
          </p:txBody>
        </p:sp>
        <p:sp>
          <p:nvSpPr>
            <p:cNvPr id="452628" name="Rectangle 1044"/>
            <p:cNvSpPr>
              <a:spLocks noChangeArrowheads="1"/>
            </p:cNvSpPr>
            <p:nvPr/>
          </p:nvSpPr>
          <p:spPr bwMode="auto">
            <a:xfrm>
              <a:off x="3456" y="3600"/>
              <a:ext cx="480" cy="144"/>
            </a:xfrm>
            <a:prstGeom prst="rect">
              <a:avLst/>
            </a:prstGeom>
            <a:noFill/>
            <a:ln w="28575">
              <a:solidFill>
                <a:schemeClr val="tx1"/>
              </a:solidFill>
              <a:miter lim="800000"/>
              <a:headEnd/>
              <a:tailEnd/>
            </a:ln>
            <a:effectLst/>
          </p:spPr>
          <p:txBody>
            <a:bodyPr wrap="none" anchor="ctr"/>
            <a:lstStyle/>
            <a:p>
              <a:pPr algn="ctr"/>
              <a:endParaRPr lang="en-US" sz="1400" b="1">
                <a:solidFill>
                  <a:srgbClr val="000000"/>
                </a:solidFill>
              </a:endParaRPr>
            </a:p>
          </p:txBody>
        </p:sp>
      </p:grpSp>
      <p:sp>
        <p:nvSpPr>
          <p:cNvPr id="452629" name="Rectangle 1045" descr="50%"/>
          <p:cNvSpPr>
            <a:spLocks noChangeArrowheads="1"/>
          </p:cNvSpPr>
          <p:nvPr/>
        </p:nvSpPr>
        <p:spPr bwMode="auto">
          <a:xfrm>
            <a:off x="2209800" y="4800600"/>
            <a:ext cx="2147888" cy="336550"/>
          </a:xfrm>
          <a:prstGeom prst="rect">
            <a:avLst/>
          </a:prstGeom>
          <a:noFill/>
          <a:ln w="25400">
            <a:noFill/>
            <a:miter lim="800000"/>
            <a:headEnd type="none" w="sm" len="sm"/>
            <a:tailEnd type="none" w="med" len="lg"/>
          </a:ln>
          <a:effectLst/>
        </p:spPr>
        <p:txBody>
          <a:bodyPr wrap="none">
            <a:spAutoFit/>
          </a:bodyPr>
          <a:lstStyle/>
          <a:p>
            <a:r>
              <a:rPr lang="en-US" altLang="ko-KR" sz="1600" b="1">
                <a:ea typeface="굴림" charset="-127"/>
              </a:rPr>
              <a:t>Runtime component</a:t>
            </a:r>
          </a:p>
        </p:txBody>
      </p:sp>
      <p:sp>
        <p:nvSpPr>
          <p:cNvPr id="452630" name="Rectangle 1046" descr="50%"/>
          <p:cNvSpPr>
            <a:spLocks noChangeArrowheads="1"/>
          </p:cNvSpPr>
          <p:nvPr/>
        </p:nvSpPr>
        <p:spPr bwMode="auto">
          <a:xfrm>
            <a:off x="6172200" y="4038600"/>
            <a:ext cx="1366838" cy="336550"/>
          </a:xfrm>
          <a:prstGeom prst="rect">
            <a:avLst/>
          </a:prstGeom>
          <a:noFill/>
          <a:ln w="25400">
            <a:noFill/>
            <a:miter lim="800000"/>
            <a:headEnd type="none" w="sm" len="sm"/>
            <a:tailEnd type="none" w="med" len="lg"/>
          </a:ln>
          <a:effectLst/>
        </p:spPr>
        <p:txBody>
          <a:bodyPr wrap="none">
            <a:spAutoFit/>
          </a:bodyPr>
          <a:lstStyle/>
          <a:p>
            <a:r>
              <a:rPr lang="en-US" altLang="ko-KR" sz="1600" b="1">
                <a:ea typeface="굴림" charset="-127"/>
              </a:rPr>
              <a:t>dependency</a:t>
            </a:r>
          </a:p>
        </p:txBody>
      </p:sp>
      <p:grpSp>
        <p:nvGrpSpPr>
          <p:cNvPr id="4" name="Group 1047"/>
          <p:cNvGrpSpPr>
            <a:grpSpLocks/>
          </p:cNvGrpSpPr>
          <p:nvPr/>
        </p:nvGrpSpPr>
        <p:grpSpPr bwMode="auto">
          <a:xfrm>
            <a:off x="1143000" y="3760787"/>
            <a:ext cx="609600" cy="279400"/>
            <a:chOff x="576" y="2512"/>
            <a:chExt cx="384" cy="176"/>
          </a:xfrm>
        </p:grpSpPr>
        <p:sp>
          <p:nvSpPr>
            <p:cNvPr id="452632" name="Oval 1048"/>
            <p:cNvSpPr>
              <a:spLocks noChangeArrowheads="1"/>
            </p:cNvSpPr>
            <p:nvPr/>
          </p:nvSpPr>
          <p:spPr bwMode="auto">
            <a:xfrm>
              <a:off x="576" y="2512"/>
              <a:ext cx="176" cy="176"/>
            </a:xfrm>
            <a:prstGeom prst="ellipse">
              <a:avLst/>
            </a:prstGeom>
            <a:noFill/>
            <a:ln w="25400">
              <a:solidFill>
                <a:schemeClr val="tx1"/>
              </a:solidFill>
              <a:round/>
              <a:headEnd/>
              <a:tailEnd/>
            </a:ln>
            <a:effectLst/>
          </p:spPr>
          <p:txBody>
            <a:bodyPr wrap="none" anchor="ctr"/>
            <a:lstStyle/>
            <a:p>
              <a:endParaRPr lang="en-US"/>
            </a:p>
          </p:txBody>
        </p:sp>
        <p:sp>
          <p:nvSpPr>
            <p:cNvPr id="452633" name="Line 1049"/>
            <p:cNvSpPr>
              <a:spLocks noChangeShapeType="1"/>
            </p:cNvSpPr>
            <p:nvPr/>
          </p:nvSpPr>
          <p:spPr bwMode="auto">
            <a:xfrm>
              <a:off x="768" y="2592"/>
              <a:ext cx="192" cy="0"/>
            </a:xfrm>
            <a:prstGeom prst="line">
              <a:avLst/>
            </a:prstGeom>
            <a:noFill/>
            <a:ln w="25400">
              <a:solidFill>
                <a:schemeClr val="tx1"/>
              </a:solidFill>
              <a:round/>
              <a:headEnd type="none" w="sm" len="sm"/>
              <a:tailEnd type="none" w="med" len="lg"/>
            </a:ln>
            <a:effectLst/>
          </p:spPr>
          <p:txBody>
            <a:bodyPr wrap="none" anchor="ctr"/>
            <a:lstStyle/>
            <a:p>
              <a:endParaRPr lang="en-US"/>
            </a:p>
          </p:txBody>
        </p:sp>
      </p:grpSp>
      <p:sp>
        <p:nvSpPr>
          <p:cNvPr id="452634" name="Rectangle 1050" descr="50%"/>
          <p:cNvSpPr>
            <a:spLocks noChangeArrowheads="1"/>
          </p:cNvSpPr>
          <p:nvPr/>
        </p:nvSpPr>
        <p:spPr bwMode="auto">
          <a:xfrm>
            <a:off x="2133600" y="3733800"/>
            <a:ext cx="1031875" cy="336550"/>
          </a:xfrm>
          <a:prstGeom prst="rect">
            <a:avLst/>
          </a:prstGeom>
          <a:noFill/>
          <a:ln w="25400">
            <a:noFill/>
            <a:miter lim="800000"/>
            <a:headEnd type="none" w="sm" len="sm"/>
            <a:tailEnd type="none" w="med" len="lg"/>
          </a:ln>
          <a:effectLst/>
        </p:spPr>
        <p:txBody>
          <a:bodyPr wrap="none">
            <a:spAutoFit/>
          </a:bodyPr>
          <a:lstStyle/>
          <a:p>
            <a:r>
              <a:rPr lang="en-US" altLang="ko-KR" sz="1600" b="1">
                <a:ea typeface="굴림" charset="-127"/>
              </a:rPr>
              <a:t>interface</a:t>
            </a:r>
          </a:p>
        </p:txBody>
      </p:sp>
      <p:sp>
        <p:nvSpPr>
          <p:cNvPr id="452635" name="Rectangle 1051"/>
          <p:cNvSpPr>
            <a:spLocks noGrp="1" noChangeArrowheads="1"/>
          </p:cNvSpPr>
          <p:nvPr>
            <p:ph type="title"/>
          </p:nvPr>
        </p:nvSpPr>
        <p:spPr>
          <a:xfrm>
            <a:off x="1219200" y="228600"/>
            <a:ext cx="6705600" cy="1447800"/>
          </a:xfrm>
        </p:spPr>
        <p:txBody>
          <a:bodyPr/>
          <a:lstStyle/>
          <a:p>
            <a:r>
              <a:rPr lang="en-US" altLang="ko-KR" dirty="0">
                <a:ea typeface="굴림" charset="-127"/>
              </a:rPr>
              <a:t>Deployment View Modeling Elements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2" name="Rectangle 1030"/>
          <p:cNvSpPr>
            <a:spLocks noGrp="1" noChangeArrowheads="1"/>
          </p:cNvSpPr>
          <p:nvPr>
            <p:ph type="title"/>
          </p:nvPr>
        </p:nvSpPr>
        <p:spPr/>
        <p:txBody>
          <a:bodyPr/>
          <a:lstStyle/>
          <a:p>
            <a:r>
              <a:rPr lang="en-US" altLang="ko-KR">
                <a:ea typeface="굴림" charset="-127"/>
              </a:rPr>
              <a:t>Deployment Diagram</a:t>
            </a:r>
          </a:p>
        </p:txBody>
      </p:sp>
      <p:sp>
        <p:nvSpPr>
          <p:cNvPr id="454663" name="Rectangle 1031"/>
          <p:cNvSpPr>
            <a:spLocks noGrp="1" noChangeArrowheads="1"/>
          </p:cNvSpPr>
          <p:nvPr>
            <p:ph type="body" idx="1"/>
          </p:nvPr>
        </p:nvSpPr>
        <p:spPr>
          <a:xfrm>
            <a:off x="1219200" y="1981200"/>
            <a:ext cx="6934200" cy="533400"/>
          </a:xfrm>
        </p:spPr>
        <p:txBody>
          <a:bodyPr/>
          <a:lstStyle/>
          <a:p>
            <a:r>
              <a:rPr lang="en-US" dirty="0"/>
              <a:t>Registration System</a:t>
            </a:r>
          </a:p>
        </p:txBody>
      </p:sp>
      <p:grpSp>
        <p:nvGrpSpPr>
          <p:cNvPr id="2" name="Group 1078"/>
          <p:cNvGrpSpPr>
            <a:grpSpLocks/>
          </p:cNvGrpSpPr>
          <p:nvPr/>
        </p:nvGrpSpPr>
        <p:grpSpPr bwMode="auto">
          <a:xfrm>
            <a:off x="2514600" y="2057400"/>
            <a:ext cx="5257800" cy="4267200"/>
            <a:chOff x="720" y="1056"/>
            <a:chExt cx="3312" cy="2688"/>
          </a:xfrm>
        </p:grpSpPr>
        <p:sp>
          <p:nvSpPr>
            <p:cNvPr id="454711" name="Line 1079"/>
            <p:cNvSpPr>
              <a:spLocks noChangeShapeType="1"/>
            </p:cNvSpPr>
            <p:nvPr/>
          </p:nvSpPr>
          <p:spPr bwMode="auto">
            <a:xfrm flipV="1">
              <a:off x="1248" y="2688"/>
              <a:ext cx="480" cy="19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454712" name="Line 1080"/>
            <p:cNvSpPr>
              <a:spLocks noChangeShapeType="1"/>
            </p:cNvSpPr>
            <p:nvPr/>
          </p:nvSpPr>
          <p:spPr bwMode="auto">
            <a:xfrm flipH="1" flipV="1">
              <a:off x="3216" y="2688"/>
              <a:ext cx="407" cy="19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454713" name="Line 1081"/>
            <p:cNvSpPr>
              <a:spLocks noChangeShapeType="1"/>
            </p:cNvSpPr>
            <p:nvPr/>
          </p:nvSpPr>
          <p:spPr bwMode="auto">
            <a:xfrm flipV="1">
              <a:off x="2391" y="2684"/>
              <a:ext cx="176" cy="201"/>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454714" name="AutoShape 1082"/>
            <p:cNvSpPr>
              <a:spLocks noChangeArrowheads="1"/>
            </p:cNvSpPr>
            <p:nvPr/>
          </p:nvSpPr>
          <p:spPr bwMode="auto">
            <a:xfrm>
              <a:off x="720" y="2885"/>
              <a:ext cx="960" cy="859"/>
            </a:xfrm>
            <a:prstGeom prst="cube">
              <a:avLst>
                <a:gd name="adj" fmla="val 25000"/>
              </a:avLst>
            </a:prstGeom>
            <a:noFill/>
            <a:ln w="25400">
              <a:solidFill>
                <a:schemeClr val="tx1"/>
              </a:solidFill>
              <a:miter lim="800000"/>
              <a:headEnd type="none" w="sm" len="sm"/>
              <a:tailEnd type="none" w="sm" len="sm"/>
            </a:ln>
            <a:effectLst/>
          </p:spPr>
          <p:txBody>
            <a:bodyPr wrap="none" anchor="ctr"/>
            <a:lstStyle/>
            <a:p>
              <a:endParaRPr lang="en-US"/>
            </a:p>
          </p:txBody>
        </p:sp>
        <p:sp>
          <p:nvSpPr>
            <p:cNvPr id="454715" name="Text Box 1083"/>
            <p:cNvSpPr txBox="1">
              <a:spLocks noChangeArrowheads="1"/>
            </p:cNvSpPr>
            <p:nvPr/>
          </p:nvSpPr>
          <p:spPr bwMode="auto">
            <a:xfrm>
              <a:off x="891" y="3133"/>
              <a:ext cx="389" cy="192"/>
            </a:xfrm>
            <a:prstGeom prst="rect">
              <a:avLst/>
            </a:prstGeom>
            <a:noFill/>
            <a:ln w="25400">
              <a:noFill/>
              <a:miter lim="800000"/>
              <a:headEnd type="none" w="sm" len="sm"/>
              <a:tailEnd type="none" w="sm" len="sm"/>
            </a:ln>
            <a:effectLst/>
          </p:spPr>
          <p:txBody>
            <a:bodyPr wrap="none">
              <a:spAutoFit/>
            </a:bodyPr>
            <a:lstStyle/>
            <a:p>
              <a:r>
                <a:rPr lang="en-US" altLang="ko-KR" sz="1400">
                  <a:ea typeface="굴림" charset="-127"/>
                </a:rPr>
                <a:t>Dorm</a:t>
              </a:r>
            </a:p>
          </p:txBody>
        </p:sp>
        <p:sp>
          <p:nvSpPr>
            <p:cNvPr id="454716" name="Rectangle 1084"/>
            <p:cNvSpPr>
              <a:spLocks noChangeArrowheads="1"/>
            </p:cNvSpPr>
            <p:nvPr/>
          </p:nvSpPr>
          <p:spPr bwMode="auto">
            <a:xfrm>
              <a:off x="821" y="3408"/>
              <a:ext cx="609" cy="305"/>
            </a:xfrm>
            <a:prstGeom prst="rect">
              <a:avLst/>
            </a:prstGeom>
            <a:noFill/>
            <a:ln w="25400">
              <a:solidFill>
                <a:schemeClr val="tx1"/>
              </a:solidFill>
              <a:miter lim="800000"/>
              <a:headEnd/>
              <a:tailEnd/>
            </a:ln>
          </p:spPr>
          <p:txBody>
            <a:bodyPr/>
            <a:lstStyle/>
            <a:p>
              <a:endParaRPr lang="en-US"/>
            </a:p>
          </p:txBody>
        </p:sp>
        <p:sp>
          <p:nvSpPr>
            <p:cNvPr id="454717" name="Rectangle 1085"/>
            <p:cNvSpPr>
              <a:spLocks noChangeArrowheads="1"/>
            </p:cNvSpPr>
            <p:nvPr/>
          </p:nvSpPr>
          <p:spPr bwMode="auto">
            <a:xfrm>
              <a:off x="961" y="3417"/>
              <a:ext cx="425" cy="96"/>
            </a:xfrm>
            <a:prstGeom prst="rect">
              <a:avLst/>
            </a:prstGeom>
            <a:noFill/>
            <a:ln w="25400">
              <a:noFill/>
              <a:miter lim="800000"/>
              <a:headEnd/>
              <a:tailEnd/>
            </a:ln>
          </p:spPr>
          <p:txBody>
            <a:bodyPr wrap="none" lIns="0" tIns="0" rIns="0" bIns="0">
              <a:spAutoFit/>
            </a:bodyPr>
            <a:lstStyle/>
            <a:p>
              <a:r>
                <a:rPr lang="en-US" sz="1000"/>
                <a:t>Registration</a:t>
              </a:r>
              <a:endParaRPr lang="en-US" sz="2400"/>
            </a:p>
          </p:txBody>
        </p:sp>
        <p:sp>
          <p:nvSpPr>
            <p:cNvPr id="454718" name="Rectangle 1086"/>
            <p:cNvSpPr>
              <a:spLocks noChangeArrowheads="1"/>
            </p:cNvSpPr>
            <p:nvPr/>
          </p:nvSpPr>
          <p:spPr bwMode="auto">
            <a:xfrm>
              <a:off x="961" y="3507"/>
              <a:ext cx="309" cy="96"/>
            </a:xfrm>
            <a:prstGeom prst="rect">
              <a:avLst/>
            </a:prstGeom>
            <a:noFill/>
            <a:ln w="25400">
              <a:noFill/>
              <a:miter lim="800000"/>
              <a:headEnd/>
              <a:tailEnd/>
            </a:ln>
          </p:spPr>
          <p:txBody>
            <a:bodyPr wrap="none" lIns="0" tIns="0" rIns="0" bIns="0">
              <a:spAutoFit/>
            </a:bodyPr>
            <a:lstStyle/>
            <a:p>
              <a:r>
                <a:rPr lang="en-US" sz="1000"/>
                <a:t>Interface</a:t>
              </a:r>
              <a:endParaRPr lang="en-US" sz="2400"/>
            </a:p>
          </p:txBody>
        </p:sp>
        <p:sp>
          <p:nvSpPr>
            <p:cNvPr id="454719" name="AutoShape 1087"/>
            <p:cNvSpPr>
              <a:spLocks noChangeArrowheads="1"/>
            </p:cNvSpPr>
            <p:nvPr/>
          </p:nvSpPr>
          <p:spPr bwMode="auto">
            <a:xfrm>
              <a:off x="1885" y="2885"/>
              <a:ext cx="995" cy="859"/>
            </a:xfrm>
            <a:prstGeom prst="cube">
              <a:avLst>
                <a:gd name="adj" fmla="val 25000"/>
              </a:avLst>
            </a:prstGeom>
            <a:noFill/>
            <a:ln w="25400">
              <a:solidFill>
                <a:schemeClr val="tx1"/>
              </a:solidFill>
              <a:miter lim="800000"/>
              <a:headEnd type="none" w="sm" len="sm"/>
              <a:tailEnd type="none" w="sm" len="sm"/>
            </a:ln>
            <a:effectLst/>
          </p:spPr>
          <p:txBody>
            <a:bodyPr wrap="none" anchor="ctr"/>
            <a:lstStyle/>
            <a:p>
              <a:endParaRPr lang="en-US"/>
            </a:p>
          </p:txBody>
        </p:sp>
        <p:sp>
          <p:nvSpPr>
            <p:cNvPr id="454720" name="Text Box 1088"/>
            <p:cNvSpPr txBox="1">
              <a:spLocks noChangeArrowheads="1"/>
            </p:cNvSpPr>
            <p:nvPr/>
          </p:nvSpPr>
          <p:spPr bwMode="auto">
            <a:xfrm>
              <a:off x="1968" y="3120"/>
              <a:ext cx="564" cy="326"/>
            </a:xfrm>
            <a:prstGeom prst="rect">
              <a:avLst/>
            </a:prstGeom>
            <a:noFill/>
            <a:ln w="25400">
              <a:noFill/>
              <a:miter lim="800000"/>
              <a:headEnd type="none" w="sm" len="sm"/>
              <a:tailEnd type="none" w="sm" len="sm"/>
            </a:ln>
            <a:effectLst/>
          </p:spPr>
          <p:txBody>
            <a:bodyPr>
              <a:spAutoFit/>
            </a:bodyPr>
            <a:lstStyle/>
            <a:p>
              <a:pPr algn="ctr"/>
              <a:r>
                <a:rPr lang="en-US" altLang="ko-KR" sz="1400">
                  <a:ea typeface="굴림" charset="-127"/>
                </a:rPr>
                <a:t>Main</a:t>
              </a:r>
            </a:p>
            <a:p>
              <a:pPr algn="ctr"/>
              <a:r>
                <a:rPr lang="en-US" altLang="ko-KR" sz="1400">
                  <a:ea typeface="굴림" charset="-127"/>
                </a:rPr>
                <a:t>Building</a:t>
              </a:r>
            </a:p>
          </p:txBody>
        </p:sp>
        <p:sp>
          <p:nvSpPr>
            <p:cNvPr id="454721" name="Rectangle 1089"/>
            <p:cNvSpPr>
              <a:spLocks noChangeArrowheads="1"/>
            </p:cNvSpPr>
            <p:nvPr/>
          </p:nvSpPr>
          <p:spPr bwMode="auto">
            <a:xfrm>
              <a:off x="1973" y="3408"/>
              <a:ext cx="609" cy="305"/>
            </a:xfrm>
            <a:prstGeom prst="rect">
              <a:avLst/>
            </a:prstGeom>
            <a:noFill/>
            <a:ln w="25400">
              <a:solidFill>
                <a:schemeClr val="tx1"/>
              </a:solidFill>
              <a:miter lim="800000"/>
              <a:headEnd/>
              <a:tailEnd/>
            </a:ln>
          </p:spPr>
          <p:txBody>
            <a:bodyPr/>
            <a:lstStyle/>
            <a:p>
              <a:endParaRPr lang="en-US"/>
            </a:p>
          </p:txBody>
        </p:sp>
        <p:sp>
          <p:nvSpPr>
            <p:cNvPr id="454722" name="Rectangle 1090"/>
            <p:cNvSpPr>
              <a:spLocks noChangeArrowheads="1"/>
            </p:cNvSpPr>
            <p:nvPr/>
          </p:nvSpPr>
          <p:spPr bwMode="auto">
            <a:xfrm>
              <a:off x="2113" y="3417"/>
              <a:ext cx="425" cy="96"/>
            </a:xfrm>
            <a:prstGeom prst="rect">
              <a:avLst/>
            </a:prstGeom>
            <a:noFill/>
            <a:ln w="25400">
              <a:noFill/>
              <a:miter lim="800000"/>
              <a:headEnd/>
              <a:tailEnd/>
            </a:ln>
          </p:spPr>
          <p:txBody>
            <a:bodyPr wrap="none" lIns="0" tIns="0" rIns="0" bIns="0">
              <a:spAutoFit/>
            </a:bodyPr>
            <a:lstStyle/>
            <a:p>
              <a:r>
                <a:rPr lang="en-US" sz="1000"/>
                <a:t>Registration</a:t>
              </a:r>
              <a:endParaRPr lang="en-US" sz="2400"/>
            </a:p>
          </p:txBody>
        </p:sp>
        <p:sp>
          <p:nvSpPr>
            <p:cNvPr id="454723" name="Rectangle 1091"/>
            <p:cNvSpPr>
              <a:spLocks noChangeArrowheads="1"/>
            </p:cNvSpPr>
            <p:nvPr/>
          </p:nvSpPr>
          <p:spPr bwMode="auto">
            <a:xfrm>
              <a:off x="2113" y="3507"/>
              <a:ext cx="309" cy="96"/>
            </a:xfrm>
            <a:prstGeom prst="rect">
              <a:avLst/>
            </a:prstGeom>
            <a:noFill/>
            <a:ln w="25400">
              <a:noFill/>
              <a:miter lim="800000"/>
              <a:headEnd/>
              <a:tailEnd/>
            </a:ln>
          </p:spPr>
          <p:txBody>
            <a:bodyPr wrap="none" lIns="0" tIns="0" rIns="0" bIns="0">
              <a:spAutoFit/>
            </a:bodyPr>
            <a:lstStyle/>
            <a:p>
              <a:r>
                <a:rPr lang="en-US" sz="1000"/>
                <a:t>Interface</a:t>
              </a:r>
              <a:endParaRPr lang="en-US" sz="2400"/>
            </a:p>
          </p:txBody>
        </p:sp>
        <p:sp>
          <p:nvSpPr>
            <p:cNvPr id="454724" name="AutoShape 1092"/>
            <p:cNvSpPr>
              <a:spLocks noChangeArrowheads="1"/>
            </p:cNvSpPr>
            <p:nvPr/>
          </p:nvSpPr>
          <p:spPr bwMode="auto">
            <a:xfrm>
              <a:off x="3050" y="2885"/>
              <a:ext cx="982" cy="859"/>
            </a:xfrm>
            <a:prstGeom prst="cube">
              <a:avLst>
                <a:gd name="adj" fmla="val 25000"/>
              </a:avLst>
            </a:prstGeom>
            <a:noFill/>
            <a:ln w="25400">
              <a:solidFill>
                <a:schemeClr val="tx1"/>
              </a:solidFill>
              <a:miter lim="800000"/>
              <a:headEnd type="none" w="sm" len="sm"/>
              <a:tailEnd type="none" w="sm" len="sm"/>
            </a:ln>
            <a:effectLst/>
          </p:spPr>
          <p:txBody>
            <a:bodyPr wrap="none" anchor="ctr"/>
            <a:lstStyle/>
            <a:p>
              <a:endParaRPr lang="en-US"/>
            </a:p>
          </p:txBody>
        </p:sp>
        <p:sp>
          <p:nvSpPr>
            <p:cNvPr id="454725" name="Text Box 1093"/>
            <p:cNvSpPr txBox="1">
              <a:spLocks noChangeArrowheads="1"/>
            </p:cNvSpPr>
            <p:nvPr/>
          </p:nvSpPr>
          <p:spPr bwMode="auto">
            <a:xfrm>
              <a:off x="3206" y="3133"/>
              <a:ext cx="457" cy="192"/>
            </a:xfrm>
            <a:prstGeom prst="rect">
              <a:avLst/>
            </a:prstGeom>
            <a:noFill/>
            <a:ln w="25400">
              <a:noFill/>
              <a:miter lim="800000"/>
              <a:headEnd type="none" w="sm" len="sm"/>
              <a:tailEnd type="none" w="sm" len="sm"/>
            </a:ln>
            <a:effectLst/>
          </p:spPr>
          <p:txBody>
            <a:bodyPr wrap="none">
              <a:spAutoFit/>
            </a:bodyPr>
            <a:lstStyle/>
            <a:p>
              <a:pPr algn="ctr"/>
              <a:r>
                <a:rPr lang="en-US" altLang="ko-KR" sz="1400">
                  <a:ea typeface="굴림" charset="-127"/>
                </a:rPr>
                <a:t>Library</a:t>
              </a:r>
            </a:p>
          </p:txBody>
        </p:sp>
        <p:sp>
          <p:nvSpPr>
            <p:cNvPr id="454726" name="Rectangle 1094"/>
            <p:cNvSpPr>
              <a:spLocks noChangeArrowheads="1"/>
            </p:cNvSpPr>
            <p:nvPr/>
          </p:nvSpPr>
          <p:spPr bwMode="auto">
            <a:xfrm>
              <a:off x="3125" y="3408"/>
              <a:ext cx="609" cy="305"/>
            </a:xfrm>
            <a:prstGeom prst="rect">
              <a:avLst/>
            </a:prstGeom>
            <a:noFill/>
            <a:ln w="25400">
              <a:solidFill>
                <a:schemeClr val="tx1"/>
              </a:solidFill>
              <a:miter lim="800000"/>
              <a:headEnd/>
              <a:tailEnd/>
            </a:ln>
          </p:spPr>
          <p:txBody>
            <a:bodyPr/>
            <a:lstStyle/>
            <a:p>
              <a:endParaRPr lang="en-US"/>
            </a:p>
          </p:txBody>
        </p:sp>
        <p:sp>
          <p:nvSpPr>
            <p:cNvPr id="454727" name="Rectangle 1095"/>
            <p:cNvSpPr>
              <a:spLocks noChangeArrowheads="1"/>
            </p:cNvSpPr>
            <p:nvPr/>
          </p:nvSpPr>
          <p:spPr bwMode="auto">
            <a:xfrm>
              <a:off x="3265" y="3417"/>
              <a:ext cx="425" cy="96"/>
            </a:xfrm>
            <a:prstGeom prst="rect">
              <a:avLst/>
            </a:prstGeom>
            <a:noFill/>
            <a:ln w="25400">
              <a:noFill/>
              <a:miter lim="800000"/>
              <a:headEnd/>
              <a:tailEnd/>
            </a:ln>
          </p:spPr>
          <p:txBody>
            <a:bodyPr wrap="none" lIns="0" tIns="0" rIns="0" bIns="0">
              <a:spAutoFit/>
            </a:bodyPr>
            <a:lstStyle/>
            <a:p>
              <a:r>
                <a:rPr lang="en-US" sz="1000"/>
                <a:t>Registration</a:t>
              </a:r>
              <a:endParaRPr lang="en-US" sz="2400"/>
            </a:p>
          </p:txBody>
        </p:sp>
        <p:sp>
          <p:nvSpPr>
            <p:cNvPr id="454728" name="Rectangle 1096"/>
            <p:cNvSpPr>
              <a:spLocks noChangeArrowheads="1"/>
            </p:cNvSpPr>
            <p:nvPr/>
          </p:nvSpPr>
          <p:spPr bwMode="auto">
            <a:xfrm>
              <a:off x="3265" y="3507"/>
              <a:ext cx="309" cy="96"/>
            </a:xfrm>
            <a:prstGeom prst="rect">
              <a:avLst/>
            </a:prstGeom>
            <a:noFill/>
            <a:ln w="25400">
              <a:noFill/>
              <a:miter lim="800000"/>
              <a:headEnd/>
              <a:tailEnd/>
            </a:ln>
          </p:spPr>
          <p:txBody>
            <a:bodyPr wrap="none" lIns="0" tIns="0" rIns="0" bIns="0">
              <a:spAutoFit/>
            </a:bodyPr>
            <a:lstStyle/>
            <a:p>
              <a:r>
                <a:rPr lang="en-US" sz="1000"/>
                <a:t>Interface</a:t>
              </a:r>
              <a:endParaRPr lang="en-US" sz="2400"/>
            </a:p>
          </p:txBody>
        </p:sp>
        <p:sp>
          <p:nvSpPr>
            <p:cNvPr id="454729" name="AutoShape 1097"/>
            <p:cNvSpPr>
              <a:spLocks noChangeArrowheads="1"/>
            </p:cNvSpPr>
            <p:nvPr/>
          </p:nvSpPr>
          <p:spPr bwMode="auto">
            <a:xfrm>
              <a:off x="1735" y="1056"/>
              <a:ext cx="1913" cy="1632"/>
            </a:xfrm>
            <a:prstGeom prst="cube">
              <a:avLst>
                <a:gd name="adj" fmla="val 25000"/>
              </a:avLst>
            </a:prstGeom>
            <a:noFill/>
            <a:ln w="25400">
              <a:solidFill>
                <a:schemeClr val="tx1"/>
              </a:solidFill>
              <a:miter lim="800000"/>
              <a:headEnd type="none" w="sm" len="sm"/>
              <a:tailEnd type="none" w="sm" len="sm"/>
            </a:ln>
            <a:effectLst/>
          </p:spPr>
          <p:txBody>
            <a:bodyPr wrap="none" anchor="ctr"/>
            <a:lstStyle/>
            <a:p>
              <a:endParaRPr lang="en-US"/>
            </a:p>
          </p:txBody>
        </p:sp>
        <p:sp>
          <p:nvSpPr>
            <p:cNvPr id="454730" name="Text Box 1098"/>
            <p:cNvSpPr txBox="1">
              <a:spLocks noChangeArrowheads="1"/>
            </p:cNvSpPr>
            <p:nvPr/>
          </p:nvSpPr>
          <p:spPr bwMode="auto">
            <a:xfrm>
              <a:off x="1968" y="1536"/>
              <a:ext cx="1117" cy="326"/>
            </a:xfrm>
            <a:prstGeom prst="rect">
              <a:avLst/>
            </a:prstGeom>
            <a:noFill/>
            <a:ln w="25400">
              <a:noFill/>
              <a:miter lim="800000"/>
              <a:headEnd type="none" w="sm" len="sm"/>
              <a:tailEnd type="none" w="sm" len="sm"/>
            </a:ln>
            <a:effectLst/>
          </p:spPr>
          <p:txBody>
            <a:bodyPr>
              <a:spAutoFit/>
            </a:bodyPr>
            <a:lstStyle/>
            <a:p>
              <a:pPr algn="ctr"/>
              <a:r>
                <a:rPr lang="en-US" altLang="ko-KR" sz="1400">
                  <a:ea typeface="굴림" charset="-127"/>
                </a:rPr>
                <a:t>&lt;&lt;node&gt;&gt;</a:t>
              </a:r>
            </a:p>
            <a:p>
              <a:r>
                <a:rPr lang="en-US" altLang="ko-KR" sz="1400">
                  <a:ea typeface="굴림" charset="-127"/>
                </a:rPr>
                <a:t>RegistrationSystem</a:t>
              </a:r>
            </a:p>
          </p:txBody>
        </p:sp>
        <p:sp>
          <p:nvSpPr>
            <p:cNvPr id="454731" name="Rectangle 1099"/>
            <p:cNvSpPr>
              <a:spLocks noChangeArrowheads="1"/>
            </p:cNvSpPr>
            <p:nvPr/>
          </p:nvSpPr>
          <p:spPr bwMode="auto">
            <a:xfrm>
              <a:off x="1829" y="1920"/>
              <a:ext cx="609" cy="329"/>
            </a:xfrm>
            <a:prstGeom prst="rect">
              <a:avLst/>
            </a:prstGeom>
            <a:noFill/>
            <a:ln w="25400">
              <a:solidFill>
                <a:schemeClr val="tx1"/>
              </a:solidFill>
              <a:miter lim="800000"/>
              <a:headEnd/>
              <a:tailEnd/>
            </a:ln>
          </p:spPr>
          <p:txBody>
            <a:bodyPr/>
            <a:lstStyle/>
            <a:p>
              <a:endParaRPr lang="en-US"/>
            </a:p>
          </p:txBody>
        </p:sp>
        <p:grpSp>
          <p:nvGrpSpPr>
            <p:cNvPr id="3" name="Group 1100"/>
            <p:cNvGrpSpPr>
              <a:grpSpLocks/>
            </p:cNvGrpSpPr>
            <p:nvPr/>
          </p:nvGrpSpPr>
          <p:grpSpPr bwMode="auto">
            <a:xfrm>
              <a:off x="720" y="1986"/>
              <a:ext cx="2501" cy="1667"/>
              <a:chOff x="720" y="1986"/>
              <a:chExt cx="2501" cy="1667"/>
            </a:xfrm>
          </p:grpSpPr>
          <p:sp>
            <p:nvSpPr>
              <p:cNvPr id="454733" name="Rectangle 1101"/>
              <p:cNvSpPr>
                <a:spLocks noChangeArrowheads="1"/>
              </p:cNvSpPr>
              <p:nvPr/>
            </p:nvSpPr>
            <p:spPr bwMode="blackWhite">
              <a:xfrm>
                <a:off x="720" y="3468"/>
                <a:ext cx="197" cy="59"/>
              </a:xfrm>
              <a:prstGeom prst="rect">
                <a:avLst/>
              </a:prstGeom>
              <a:solidFill>
                <a:schemeClr val="bg1"/>
              </a:solidFill>
              <a:ln w="25400">
                <a:solidFill>
                  <a:schemeClr val="tx1"/>
                </a:solidFill>
                <a:miter lim="800000"/>
                <a:headEnd/>
                <a:tailEnd/>
              </a:ln>
            </p:spPr>
            <p:txBody>
              <a:bodyPr/>
              <a:lstStyle/>
              <a:p>
                <a:endParaRPr lang="en-US"/>
              </a:p>
            </p:txBody>
          </p:sp>
          <p:sp>
            <p:nvSpPr>
              <p:cNvPr id="454734" name="Rectangle 1102"/>
              <p:cNvSpPr>
                <a:spLocks noChangeArrowheads="1"/>
              </p:cNvSpPr>
              <p:nvPr/>
            </p:nvSpPr>
            <p:spPr bwMode="blackWhite">
              <a:xfrm>
                <a:off x="720" y="3593"/>
                <a:ext cx="197" cy="60"/>
              </a:xfrm>
              <a:prstGeom prst="rect">
                <a:avLst/>
              </a:prstGeom>
              <a:solidFill>
                <a:schemeClr val="bg1"/>
              </a:solidFill>
              <a:ln w="25400">
                <a:solidFill>
                  <a:schemeClr val="tx1"/>
                </a:solidFill>
                <a:miter lim="800000"/>
                <a:headEnd/>
                <a:tailEnd/>
              </a:ln>
              <a:effectLst/>
            </p:spPr>
            <p:txBody>
              <a:bodyPr/>
              <a:lstStyle/>
              <a:p>
                <a:endParaRPr lang="en-US"/>
              </a:p>
            </p:txBody>
          </p:sp>
          <p:sp>
            <p:nvSpPr>
              <p:cNvPr id="454735" name="Rectangle 1103"/>
              <p:cNvSpPr>
                <a:spLocks noChangeArrowheads="1"/>
              </p:cNvSpPr>
              <p:nvPr/>
            </p:nvSpPr>
            <p:spPr bwMode="blackWhite">
              <a:xfrm>
                <a:off x="1872" y="3468"/>
                <a:ext cx="197" cy="59"/>
              </a:xfrm>
              <a:prstGeom prst="rect">
                <a:avLst/>
              </a:prstGeom>
              <a:solidFill>
                <a:schemeClr val="bg1"/>
              </a:solidFill>
              <a:ln w="25400">
                <a:solidFill>
                  <a:schemeClr val="tx1"/>
                </a:solidFill>
                <a:miter lim="800000"/>
                <a:headEnd/>
                <a:tailEnd/>
              </a:ln>
              <a:effectLst/>
            </p:spPr>
            <p:txBody>
              <a:bodyPr/>
              <a:lstStyle/>
              <a:p>
                <a:endParaRPr lang="en-US"/>
              </a:p>
            </p:txBody>
          </p:sp>
          <p:sp>
            <p:nvSpPr>
              <p:cNvPr id="454736" name="Rectangle 1104"/>
              <p:cNvSpPr>
                <a:spLocks noChangeArrowheads="1"/>
              </p:cNvSpPr>
              <p:nvPr/>
            </p:nvSpPr>
            <p:spPr bwMode="blackWhite">
              <a:xfrm>
                <a:off x="1872" y="3593"/>
                <a:ext cx="197" cy="60"/>
              </a:xfrm>
              <a:prstGeom prst="rect">
                <a:avLst/>
              </a:prstGeom>
              <a:solidFill>
                <a:schemeClr val="bg1"/>
              </a:solidFill>
              <a:ln w="25400">
                <a:solidFill>
                  <a:schemeClr val="tx1"/>
                </a:solidFill>
                <a:miter lim="800000"/>
                <a:headEnd/>
                <a:tailEnd/>
              </a:ln>
              <a:effectLst/>
            </p:spPr>
            <p:txBody>
              <a:bodyPr/>
              <a:lstStyle/>
              <a:p>
                <a:endParaRPr lang="en-US"/>
              </a:p>
            </p:txBody>
          </p:sp>
          <p:sp>
            <p:nvSpPr>
              <p:cNvPr id="454737" name="Rectangle 1105"/>
              <p:cNvSpPr>
                <a:spLocks noChangeArrowheads="1"/>
              </p:cNvSpPr>
              <p:nvPr/>
            </p:nvSpPr>
            <p:spPr bwMode="blackWhite">
              <a:xfrm>
                <a:off x="3024" y="3468"/>
                <a:ext cx="197" cy="59"/>
              </a:xfrm>
              <a:prstGeom prst="rect">
                <a:avLst/>
              </a:prstGeom>
              <a:solidFill>
                <a:schemeClr val="bg1"/>
              </a:solidFill>
              <a:ln w="25400">
                <a:solidFill>
                  <a:schemeClr val="tx1"/>
                </a:solidFill>
                <a:miter lim="800000"/>
                <a:headEnd/>
                <a:tailEnd/>
              </a:ln>
              <a:effectLst/>
            </p:spPr>
            <p:txBody>
              <a:bodyPr/>
              <a:lstStyle/>
              <a:p>
                <a:endParaRPr lang="en-US"/>
              </a:p>
            </p:txBody>
          </p:sp>
          <p:sp>
            <p:nvSpPr>
              <p:cNvPr id="454738" name="Rectangle 1106"/>
              <p:cNvSpPr>
                <a:spLocks noChangeArrowheads="1"/>
              </p:cNvSpPr>
              <p:nvPr/>
            </p:nvSpPr>
            <p:spPr bwMode="blackWhite">
              <a:xfrm>
                <a:off x="3024" y="3593"/>
                <a:ext cx="197" cy="60"/>
              </a:xfrm>
              <a:prstGeom prst="rect">
                <a:avLst/>
              </a:prstGeom>
              <a:solidFill>
                <a:schemeClr val="bg1"/>
              </a:solidFill>
              <a:ln w="25400">
                <a:solidFill>
                  <a:schemeClr val="tx1"/>
                </a:solidFill>
                <a:miter lim="800000"/>
                <a:headEnd/>
                <a:tailEnd/>
              </a:ln>
              <a:effectLst/>
            </p:spPr>
            <p:txBody>
              <a:bodyPr/>
              <a:lstStyle/>
              <a:p>
                <a:endParaRPr lang="en-US"/>
              </a:p>
            </p:txBody>
          </p:sp>
          <p:sp>
            <p:nvSpPr>
              <p:cNvPr id="454739" name="Rectangle 1107"/>
              <p:cNvSpPr>
                <a:spLocks noChangeArrowheads="1"/>
              </p:cNvSpPr>
              <p:nvPr/>
            </p:nvSpPr>
            <p:spPr bwMode="blackWhite">
              <a:xfrm>
                <a:off x="1728" y="1986"/>
                <a:ext cx="203" cy="66"/>
              </a:xfrm>
              <a:prstGeom prst="rect">
                <a:avLst/>
              </a:prstGeom>
              <a:solidFill>
                <a:schemeClr val="bg1"/>
              </a:solidFill>
              <a:ln w="25400">
                <a:solidFill>
                  <a:schemeClr val="tx1"/>
                </a:solidFill>
                <a:miter lim="800000"/>
                <a:headEnd/>
                <a:tailEnd/>
              </a:ln>
              <a:effectLst/>
            </p:spPr>
            <p:txBody>
              <a:bodyPr/>
              <a:lstStyle/>
              <a:p>
                <a:endParaRPr lang="en-US"/>
              </a:p>
            </p:txBody>
          </p:sp>
          <p:sp>
            <p:nvSpPr>
              <p:cNvPr id="454740" name="Rectangle 1108"/>
              <p:cNvSpPr>
                <a:spLocks noChangeArrowheads="1"/>
              </p:cNvSpPr>
              <p:nvPr/>
            </p:nvSpPr>
            <p:spPr bwMode="blackWhite">
              <a:xfrm>
                <a:off x="1728" y="2117"/>
                <a:ext cx="203" cy="66"/>
              </a:xfrm>
              <a:prstGeom prst="rect">
                <a:avLst/>
              </a:prstGeom>
              <a:solidFill>
                <a:schemeClr val="bg1"/>
              </a:solidFill>
              <a:ln w="25400">
                <a:solidFill>
                  <a:schemeClr val="tx1"/>
                </a:solidFill>
                <a:miter lim="800000"/>
                <a:headEnd/>
                <a:tailEnd/>
              </a:ln>
              <a:effectLst/>
            </p:spPr>
            <p:txBody>
              <a:bodyPr/>
              <a:lstStyle/>
              <a:p>
                <a:endParaRPr lang="en-US"/>
              </a:p>
            </p:txBody>
          </p:sp>
        </p:grpSp>
        <p:sp>
          <p:nvSpPr>
            <p:cNvPr id="454741" name="Rectangle 1109"/>
            <p:cNvSpPr>
              <a:spLocks noChangeArrowheads="1"/>
            </p:cNvSpPr>
            <p:nvPr/>
          </p:nvSpPr>
          <p:spPr bwMode="auto">
            <a:xfrm>
              <a:off x="1976" y="1935"/>
              <a:ext cx="425" cy="96"/>
            </a:xfrm>
            <a:prstGeom prst="rect">
              <a:avLst/>
            </a:prstGeom>
            <a:noFill/>
            <a:ln w="25400">
              <a:noFill/>
              <a:miter lim="800000"/>
              <a:headEnd/>
              <a:tailEnd/>
            </a:ln>
          </p:spPr>
          <p:txBody>
            <a:bodyPr wrap="none" lIns="0" tIns="0" rIns="0" bIns="0">
              <a:spAutoFit/>
            </a:bodyPr>
            <a:lstStyle/>
            <a:p>
              <a:r>
                <a:rPr lang="en-US" sz="1000"/>
                <a:t>Registration</a:t>
              </a:r>
              <a:endParaRPr lang="en-US" sz="2400"/>
            </a:p>
          </p:txBody>
        </p:sp>
        <p:sp>
          <p:nvSpPr>
            <p:cNvPr id="454742" name="Rectangle 1110"/>
            <p:cNvSpPr>
              <a:spLocks noChangeArrowheads="1"/>
            </p:cNvSpPr>
            <p:nvPr/>
          </p:nvSpPr>
          <p:spPr bwMode="auto">
            <a:xfrm>
              <a:off x="1976" y="2031"/>
              <a:ext cx="314" cy="96"/>
            </a:xfrm>
            <a:prstGeom prst="rect">
              <a:avLst/>
            </a:prstGeom>
            <a:noFill/>
            <a:ln w="25400">
              <a:noFill/>
              <a:miter lim="800000"/>
              <a:headEnd/>
              <a:tailEnd/>
            </a:ln>
          </p:spPr>
          <p:txBody>
            <a:bodyPr wrap="none" lIns="0" tIns="0" rIns="0" bIns="0">
              <a:spAutoFit/>
            </a:bodyPr>
            <a:lstStyle/>
            <a:p>
              <a:r>
                <a:rPr lang="en-US" sz="1000"/>
                <a:t>Manager</a:t>
              </a:r>
              <a:endParaRPr lang="en-US" sz="2400"/>
            </a:p>
          </p:txBody>
        </p:sp>
        <p:sp>
          <p:nvSpPr>
            <p:cNvPr id="454743" name="Oval 1111"/>
            <p:cNvSpPr>
              <a:spLocks noChangeArrowheads="1"/>
            </p:cNvSpPr>
            <p:nvPr/>
          </p:nvSpPr>
          <p:spPr bwMode="auto">
            <a:xfrm>
              <a:off x="2035" y="2426"/>
              <a:ext cx="108" cy="108"/>
            </a:xfrm>
            <a:prstGeom prst="ellipse">
              <a:avLst/>
            </a:prstGeom>
            <a:solidFill>
              <a:srgbClr val="FFFFFF"/>
            </a:solidFill>
            <a:ln w="25400">
              <a:solidFill>
                <a:schemeClr val="tx1"/>
              </a:solidFill>
              <a:round/>
              <a:headEnd/>
              <a:tailEnd/>
            </a:ln>
          </p:spPr>
          <p:txBody>
            <a:bodyPr/>
            <a:lstStyle/>
            <a:p>
              <a:endParaRPr lang="en-US"/>
            </a:p>
          </p:txBody>
        </p:sp>
        <p:sp>
          <p:nvSpPr>
            <p:cNvPr id="454744" name="Rectangle 1112"/>
            <p:cNvSpPr>
              <a:spLocks noChangeArrowheads="1"/>
            </p:cNvSpPr>
            <p:nvPr/>
          </p:nvSpPr>
          <p:spPr bwMode="auto">
            <a:xfrm>
              <a:off x="1880" y="2588"/>
              <a:ext cx="425" cy="96"/>
            </a:xfrm>
            <a:prstGeom prst="rect">
              <a:avLst/>
            </a:prstGeom>
            <a:noFill/>
            <a:ln w="25400">
              <a:noFill/>
              <a:miter lim="800000"/>
              <a:headEnd/>
              <a:tailEnd/>
            </a:ln>
          </p:spPr>
          <p:txBody>
            <a:bodyPr wrap="none" lIns="0" tIns="0" rIns="0" bIns="0">
              <a:spAutoFit/>
            </a:bodyPr>
            <a:lstStyle/>
            <a:p>
              <a:r>
                <a:rPr lang="en-US" sz="1000"/>
                <a:t>Registration</a:t>
              </a:r>
              <a:endParaRPr lang="en-US" sz="2400"/>
            </a:p>
          </p:txBody>
        </p:sp>
        <p:sp>
          <p:nvSpPr>
            <p:cNvPr id="454745" name="Line 1113"/>
            <p:cNvSpPr>
              <a:spLocks noChangeShapeType="1"/>
            </p:cNvSpPr>
            <p:nvPr/>
          </p:nvSpPr>
          <p:spPr bwMode="auto">
            <a:xfrm>
              <a:off x="2083" y="2246"/>
              <a:ext cx="1" cy="180"/>
            </a:xfrm>
            <a:prstGeom prst="line">
              <a:avLst/>
            </a:prstGeom>
            <a:noFill/>
            <a:ln w="25400">
              <a:solidFill>
                <a:schemeClr val="tx1"/>
              </a:solidFill>
              <a:round/>
              <a:headEnd/>
              <a:tailEnd/>
            </a:ln>
          </p:spPr>
          <p:txBody>
            <a:bodyPr/>
            <a:lstStyle/>
            <a:p>
              <a:endParaRPr lang="en-US"/>
            </a:p>
          </p:txBody>
        </p:sp>
        <p:sp>
          <p:nvSpPr>
            <p:cNvPr id="454746" name="Rectangle 1114"/>
            <p:cNvSpPr>
              <a:spLocks noChangeArrowheads="1"/>
            </p:cNvSpPr>
            <p:nvPr/>
          </p:nvSpPr>
          <p:spPr bwMode="auto">
            <a:xfrm>
              <a:off x="2520" y="2352"/>
              <a:ext cx="624" cy="288"/>
            </a:xfrm>
            <a:prstGeom prst="rect">
              <a:avLst/>
            </a:prstGeom>
            <a:noFill/>
            <a:ln w="25400">
              <a:noFill/>
              <a:miter lim="800000"/>
              <a:headEnd type="none" w="sm" len="sm"/>
              <a:tailEnd type="none" w="lg" len="lg"/>
            </a:ln>
            <a:effectLst/>
          </p:spPr>
          <p:txBody>
            <a:bodyPr wrap="none" anchor="ctr"/>
            <a:lstStyle/>
            <a:p>
              <a:endParaRPr lang="en-US"/>
            </a:p>
          </p:txBody>
        </p:sp>
        <p:sp>
          <p:nvSpPr>
            <p:cNvPr id="454747" name="Text Box 1115"/>
            <p:cNvSpPr txBox="1">
              <a:spLocks noChangeArrowheads="1"/>
            </p:cNvSpPr>
            <p:nvPr/>
          </p:nvSpPr>
          <p:spPr bwMode="auto">
            <a:xfrm>
              <a:off x="2496" y="2352"/>
              <a:ext cx="672" cy="314"/>
            </a:xfrm>
            <a:prstGeom prst="rect">
              <a:avLst/>
            </a:prstGeom>
            <a:noFill/>
            <a:ln w="25400">
              <a:solidFill>
                <a:schemeClr val="tx1"/>
              </a:solidFill>
              <a:miter lim="800000"/>
              <a:headEnd type="none" w="sm" len="sm"/>
              <a:tailEnd type="none" w="lg" len="lg"/>
            </a:ln>
            <a:effectLst/>
          </p:spPr>
          <p:txBody>
            <a:bodyPr>
              <a:spAutoFit/>
            </a:bodyPr>
            <a:lstStyle/>
            <a:p>
              <a:pPr>
                <a:spcBef>
                  <a:spcPct val="50000"/>
                </a:spcBef>
              </a:pPr>
              <a:r>
                <a:rPr lang="en-US" sz="1000"/>
                <a:t>&lt;&lt;database&gt;&gt;</a:t>
              </a:r>
            </a:p>
            <a:p>
              <a:pPr>
                <a:spcBef>
                  <a:spcPct val="50000"/>
                </a:spcBef>
              </a:pPr>
              <a:r>
                <a:rPr lang="en-US" sz="1000"/>
                <a:t>UniversityDB</a:t>
              </a:r>
            </a:p>
          </p:txBody>
        </p:sp>
        <p:sp>
          <p:nvSpPr>
            <p:cNvPr id="454748" name="Line 1116"/>
            <p:cNvSpPr>
              <a:spLocks noChangeShapeType="1"/>
            </p:cNvSpPr>
            <p:nvPr/>
          </p:nvSpPr>
          <p:spPr bwMode="auto">
            <a:xfrm flipV="1">
              <a:off x="1248" y="2496"/>
              <a:ext cx="816" cy="912"/>
            </a:xfrm>
            <a:prstGeom prst="line">
              <a:avLst/>
            </a:prstGeom>
            <a:noFill/>
            <a:ln w="25400">
              <a:solidFill>
                <a:schemeClr val="tx2"/>
              </a:solidFill>
              <a:prstDash val="dash"/>
              <a:round/>
              <a:headEnd type="none" w="sm" len="sm"/>
              <a:tailEnd type="arrow" w="med" len="med"/>
            </a:ln>
            <a:effectLst/>
          </p:spPr>
          <p:txBody>
            <a:bodyPr wrap="none" anchor="ctr"/>
            <a:lstStyle/>
            <a:p>
              <a:endParaRPr lang="en-US"/>
            </a:p>
          </p:txBody>
        </p:sp>
        <p:sp>
          <p:nvSpPr>
            <p:cNvPr id="454749" name="Line 1117"/>
            <p:cNvSpPr>
              <a:spLocks noChangeShapeType="1"/>
            </p:cNvSpPr>
            <p:nvPr/>
          </p:nvSpPr>
          <p:spPr bwMode="auto">
            <a:xfrm flipH="1" flipV="1">
              <a:off x="2112" y="2496"/>
              <a:ext cx="192" cy="912"/>
            </a:xfrm>
            <a:prstGeom prst="line">
              <a:avLst/>
            </a:prstGeom>
            <a:noFill/>
            <a:ln w="25400">
              <a:solidFill>
                <a:schemeClr val="tx2"/>
              </a:solidFill>
              <a:prstDash val="dash"/>
              <a:round/>
              <a:headEnd type="none" w="sm" len="sm"/>
              <a:tailEnd type="arrow" w="med" len="med"/>
            </a:ln>
            <a:effectLst/>
          </p:spPr>
          <p:txBody>
            <a:bodyPr wrap="none" anchor="ctr"/>
            <a:lstStyle/>
            <a:p>
              <a:endParaRPr lang="en-US"/>
            </a:p>
          </p:txBody>
        </p:sp>
        <p:sp>
          <p:nvSpPr>
            <p:cNvPr id="454750" name="Line 1118"/>
            <p:cNvSpPr>
              <a:spLocks noChangeShapeType="1"/>
            </p:cNvSpPr>
            <p:nvPr/>
          </p:nvSpPr>
          <p:spPr bwMode="auto">
            <a:xfrm flipH="1" flipV="1">
              <a:off x="2112" y="2448"/>
              <a:ext cx="1296" cy="960"/>
            </a:xfrm>
            <a:prstGeom prst="line">
              <a:avLst/>
            </a:prstGeom>
            <a:noFill/>
            <a:ln w="25400">
              <a:solidFill>
                <a:schemeClr val="tx2"/>
              </a:solidFill>
              <a:prstDash val="dash"/>
              <a:round/>
              <a:headEnd type="none" w="sm" len="sm"/>
              <a:tailEnd type="arrow" w="med" len="med"/>
            </a:ln>
            <a:effectLst/>
          </p:spPr>
          <p:txBody>
            <a:bodyPr wrap="none" anchor="ctr"/>
            <a:lstStyle/>
            <a:p>
              <a:endParaRPr lang="en-US"/>
            </a:p>
          </p:txBody>
        </p:sp>
        <p:sp>
          <p:nvSpPr>
            <p:cNvPr id="454751" name="Line 1119"/>
            <p:cNvSpPr>
              <a:spLocks noChangeShapeType="1"/>
            </p:cNvSpPr>
            <p:nvPr/>
          </p:nvSpPr>
          <p:spPr bwMode="auto">
            <a:xfrm>
              <a:off x="2304" y="2256"/>
              <a:ext cx="480" cy="96"/>
            </a:xfrm>
            <a:prstGeom prst="line">
              <a:avLst/>
            </a:prstGeom>
            <a:noFill/>
            <a:ln w="25400">
              <a:solidFill>
                <a:schemeClr val="tx2"/>
              </a:solidFill>
              <a:prstDash val="dash"/>
              <a:round/>
              <a:headEnd type="none" w="sm" len="sm"/>
              <a:tailEnd type="arrow" w="med" len="med"/>
            </a:ln>
            <a:effectLst/>
          </p:spPr>
          <p:txBody>
            <a:bodyPr wrap="none" anchor="ctr"/>
            <a:lstStyle/>
            <a:p>
              <a:endParaRPr 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1026"/>
          <p:cNvSpPr>
            <a:spLocks noGrp="1" noChangeArrowheads="1"/>
          </p:cNvSpPr>
          <p:nvPr>
            <p:ph type="title"/>
          </p:nvPr>
        </p:nvSpPr>
        <p:spPr/>
        <p:txBody>
          <a:bodyPr/>
          <a:lstStyle/>
          <a:p>
            <a:r>
              <a:rPr lang="en-US" altLang="ko-KR">
                <a:ea typeface="굴림" charset="-127"/>
              </a:rPr>
              <a:t>From Process View to Deployment View</a:t>
            </a:r>
          </a:p>
        </p:txBody>
      </p:sp>
      <p:sp>
        <p:nvSpPr>
          <p:cNvPr id="456707" name="Rectangle 1027"/>
          <p:cNvSpPr>
            <a:spLocks noGrp="1" noChangeArrowheads="1"/>
          </p:cNvSpPr>
          <p:nvPr>
            <p:ph type="body" idx="1"/>
          </p:nvPr>
        </p:nvSpPr>
        <p:spPr>
          <a:xfrm>
            <a:off x="685800" y="1905000"/>
            <a:ext cx="7596188" cy="4433887"/>
          </a:xfrm>
        </p:spPr>
        <p:txBody>
          <a:bodyPr/>
          <a:lstStyle/>
          <a:p>
            <a:r>
              <a:rPr lang="en-US" altLang="ko-KR" dirty="0">
                <a:ea typeface="굴림" charset="-127"/>
              </a:rPr>
              <a:t>Map the Process View processes, tasks and/or process groups onto the available physical hardware (nodes) for testing or deployment</a:t>
            </a:r>
          </a:p>
          <a:p>
            <a:r>
              <a:rPr lang="en-US" altLang="ko-KR" dirty="0">
                <a:ea typeface="굴림" charset="-127"/>
              </a:rPr>
              <a:t>Considerations</a:t>
            </a:r>
          </a:p>
          <a:p>
            <a:pPr lvl="1"/>
            <a:r>
              <a:rPr lang="en-US" dirty="0"/>
              <a:t>Node capacity</a:t>
            </a:r>
          </a:p>
          <a:p>
            <a:pPr lvl="1"/>
            <a:r>
              <a:rPr lang="en-US" dirty="0"/>
              <a:t>Interconnection bandwidth </a:t>
            </a:r>
          </a:p>
          <a:p>
            <a:pPr lvl="1"/>
            <a:r>
              <a:rPr lang="en-US" dirty="0"/>
              <a:t>Availability (</a:t>
            </a:r>
            <a:r>
              <a:rPr lang="en-US" altLang="ko-KR" dirty="0">
                <a:ea typeface="굴림" charset="-127"/>
              </a:rPr>
              <a:t>Primary/backup</a:t>
            </a:r>
            <a:r>
              <a:rPr lang="en-US" dirty="0"/>
              <a:t>)</a:t>
            </a:r>
          </a:p>
          <a:p>
            <a:pPr lvl="1"/>
            <a:r>
              <a:rPr lang="en-US" dirty="0"/>
              <a:t>Rerouting</a:t>
            </a:r>
          </a:p>
          <a:p>
            <a:pPr lvl="1"/>
            <a:r>
              <a:rPr lang="en-US" altLang="ko-KR" dirty="0">
                <a:ea typeface="굴림" charset="-127"/>
              </a:rPr>
              <a:t>Load sharing</a:t>
            </a:r>
          </a:p>
          <a:p>
            <a:pPr lvl="1"/>
            <a:r>
              <a:rPr lang="en-US" altLang="ko-KR" dirty="0">
                <a:ea typeface="굴림" charset="-127"/>
              </a:rPr>
              <a:t>Parallelism</a:t>
            </a:r>
          </a:p>
          <a:p>
            <a:endParaRPr lang="en-US" altLang="ko-KR" dirty="0">
              <a:ea typeface="굴림" charset="-127"/>
            </a:endParaRPr>
          </a:p>
        </p:txBody>
      </p:sp>
      <p:grpSp>
        <p:nvGrpSpPr>
          <p:cNvPr id="2" name="Group 1028"/>
          <p:cNvGrpSpPr>
            <a:grpSpLocks/>
          </p:cNvGrpSpPr>
          <p:nvPr/>
        </p:nvGrpSpPr>
        <p:grpSpPr bwMode="auto">
          <a:xfrm>
            <a:off x="7991475" y="939800"/>
            <a:ext cx="901700" cy="596900"/>
            <a:chOff x="5034" y="592"/>
            <a:chExt cx="568" cy="376"/>
          </a:xfrm>
        </p:grpSpPr>
        <p:sp>
          <p:nvSpPr>
            <p:cNvPr id="456709" name="Rectangle 1029"/>
            <p:cNvSpPr>
              <a:spLocks noChangeArrowheads="1"/>
            </p:cNvSpPr>
            <p:nvPr/>
          </p:nvSpPr>
          <p:spPr bwMode="auto">
            <a:xfrm>
              <a:off x="5034" y="592"/>
              <a:ext cx="261" cy="14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6710" name="Rectangle 1030"/>
            <p:cNvSpPr>
              <a:spLocks noChangeArrowheads="1"/>
            </p:cNvSpPr>
            <p:nvPr/>
          </p:nvSpPr>
          <p:spPr bwMode="auto">
            <a:xfrm>
              <a:off x="5068" y="615"/>
              <a:ext cx="68" cy="134"/>
            </a:xfrm>
            <a:prstGeom prst="rect">
              <a:avLst/>
            </a:prstGeom>
            <a:noFill/>
            <a:ln w="9525">
              <a:noFill/>
              <a:miter lim="800000"/>
              <a:headEnd/>
              <a:tailEnd/>
            </a:ln>
            <a:effectLst/>
          </p:spPr>
          <p:txBody>
            <a:bodyPr wrap="none" lIns="0" tIns="0" rIns="0" bIns="0">
              <a:spAutoFit/>
            </a:bodyPr>
            <a:lstStyle/>
            <a:p>
              <a:pPr defTabSz="585788"/>
              <a:r>
                <a:rPr lang="en-US" sz="1400" b="1"/>
                <a:t>L</a:t>
              </a:r>
            </a:p>
          </p:txBody>
        </p:sp>
        <p:sp>
          <p:nvSpPr>
            <p:cNvPr id="456711" name="Rectangle 1031"/>
            <p:cNvSpPr>
              <a:spLocks noChangeArrowheads="1"/>
            </p:cNvSpPr>
            <p:nvPr/>
          </p:nvSpPr>
          <p:spPr bwMode="auto">
            <a:xfrm>
              <a:off x="5341" y="592"/>
              <a:ext cx="261" cy="139"/>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6712" name="Rectangle 1032"/>
            <p:cNvSpPr>
              <a:spLocks noChangeArrowheads="1"/>
            </p:cNvSpPr>
            <p:nvPr/>
          </p:nvSpPr>
          <p:spPr bwMode="auto">
            <a:xfrm>
              <a:off x="5494" y="610"/>
              <a:ext cx="31" cy="134"/>
            </a:xfrm>
            <a:prstGeom prst="rect">
              <a:avLst/>
            </a:prstGeom>
            <a:noFill/>
            <a:ln w="9525">
              <a:noFill/>
              <a:miter lim="800000"/>
              <a:headEnd/>
              <a:tailEnd/>
            </a:ln>
            <a:effectLst/>
          </p:spPr>
          <p:txBody>
            <a:bodyPr wrap="none" lIns="0" tIns="0" rIns="0" bIns="0">
              <a:spAutoFit/>
            </a:bodyPr>
            <a:lstStyle/>
            <a:p>
              <a:pPr defTabSz="585788"/>
              <a:r>
                <a:rPr lang="en-US" sz="1400" b="1"/>
                <a:t>I</a:t>
              </a:r>
            </a:p>
          </p:txBody>
        </p:sp>
        <p:sp>
          <p:nvSpPr>
            <p:cNvPr id="456713" name="Rectangle 1033"/>
            <p:cNvSpPr>
              <a:spLocks noChangeArrowheads="1"/>
            </p:cNvSpPr>
            <p:nvPr/>
          </p:nvSpPr>
          <p:spPr bwMode="auto">
            <a:xfrm>
              <a:off x="5034" y="814"/>
              <a:ext cx="261" cy="154"/>
            </a:xfrm>
            <a:prstGeom prst="rect">
              <a:avLst/>
            </a:prstGeom>
            <a:solidFill>
              <a:schemeClr val="folHlink"/>
            </a:solidFill>
            <a:ln w="12700">
              <a:solidFill>
                <a:srgbClr val="5F5F5F"/>
              </a:solidFill>
              <a:miter lim="800000"/>
              <a:headEnd/>
              <a:tailEnd/>
            </a:ln>
            <a:effectLst/>
          </p:spPr>
          <p:txBody>
            <a:bodyPr wrap="none" anchor="ctr"/>
            <a:lstStyle/>
            <a:p>
              <a:endParaRPr lang="en-US"/>
            </a:p>
          </p:txBody>
        </p:sp>
        <p:sp>
          <p:nvSpPr>
            <p:cNvPr id="456714" name="Rectangle 1034"/>
            <p:cNvSpPr>
              <a:spLocks noChangeArrowheads="1"/>
            </p:cNvSpPr>
            <p:nvPr/>
          </p:nvSpPr>
          <p:spPr bwMode="auto">
            <a:xfrm>
              <a:off x="5087" y="780"/>
              <a:ext cx="75"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P</a:t>
              </a:r>
            </a:p>
          </p:txBody>
        </p:sp>
        <p:sp>
          <p:nvSpPr>
            <p:cNvPr id="456715" name="Rectangle 1035"/>
            <p:cNvSpPr>
              <a:spLocks noChangeArrowheads="1"/>
            </p:cNvSpPr>
            <p:nvPr/>
          </p:nvSpPr>
          <p:spPr bwMode="auto">
            <a:xfrm>
              <a:off x="5341" y="814"/>
              <a:ext cx="261" cy="154"/>
            </a:xfrm>
            <a:prstGeom prst="rect">
              <a:avLst/>
            </a:prstGeom>
            <a:solidFill>
              <a:schemeClr val="bg2"/>
            </a:solidFill>
            <a:ln w="12700">
              <a:solidFill>
                <a:srgbClr val="5F5F5F"/>
              </a:solidFill>
              <a:miter lim="800000"/>
              <a:headEnd/>
              <a:tailEnd/>
            </a:ln>
            <a:effectLst/>
          </p:spPr>
          <p:txBody>
            <a:bodyPr wrap="none" anchor="ctr"/>
            <a:lstStyle/>
            <a:p>
              <a:endParaRPr lang="en-US"/>
            </a:p>
          </p:txBody>
        </p:sp>
        <p:sp>
          <p:nvSpPr>
            <p:cNvPr id="456716" name="Rectangle 1036"/>
            <p:cNvSpPr>
              <a:spLocks noChangeArrowheads="1"/>
            </p:cNvSpPr>
            <p:nvPr/>
          </p:nvSpPr>
          <p:spPr bwMode="auto">
            <a:xfrm>
              <a:off x="5491" y="7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D</a:t>
              </a:r>
            </a:p>
          </p:txBody>
        </p:sp>
        <p:grpSp>
          <p:nvGrpSpPr>
            <p:cNvPr id="3" name="Group 1037"/>
            <p:cNvGrpSpPr>
              <a:grpSpLocks/>
            </p:cNvGrpSpPr>
            <p:nvPr/>
          </p:nvGrpSpPr>
          <p:grpSpPr bwMode="auto">
            <a:xfrm>
              <a:off x="5149" y="689"/>
              <a:ext cx="338" cy="174"/>
              <a:chOff x="4858" y="680"/>
              <a:chExt cx="338" cy="174"/>
            </a:xfrm>
          </p:grpSpPr>
          <p:sp>
            <p:nvSpPr>
              <p:cNvPr id="456718" name="Oval 1038"/>
              <p:cNvSpPr>
                <a:spLocks noChangeArrowheads="1"/>
              </p:cNvSpPr>
              <p:nvPr/>
            </p:nvSpPr>
            <p:spPr bwMode="auto">
              <a:xfrm>
                <a:off x="4858" y="686"/>
                <a:ext cx="338" cy="162"/>
              </a:xfrm>
              <a:prstGeom prst="ellipse">
                <a:avLst/>
              </a:prstGeom>
              <a:solidFill>
                <a:srgbClr val="FFFF99"/>
              </a:solidFill>
              <a:ln w="12700">
                <a:solidFill>
                  <a:srgbClr val="000000"/>
                </a:solidFill>
                <a:round/>
                <a:headEnd/>
                <a:tailEnd/>
              </a:ln>
              <a:effectLst/>
            </p:spPr>
            <p:txBody>
              <a:bodyPr wrap="none" anchor="ctr"/>
              <a:lstStyle/>
              <a:p>
                <a:endParaRPr lang="en-US"/>
              </a:p>
            </p:txBody>
          </p:sp>
          <p:sp>
            <p:nvSpPr>
              <p:cNvPr id="456719" name="Rectangle 1039"/>
              <p:cNvSpPr>
                <a:spLocks noChangeArrowheads="1"/>
              </p:cNvSpPr>
              <p:nvPr/>
            </p:nvSpPr>
            <p:spPr bwMode="auto">
              <a:xfrm>
                <a:off x="4987" y="680"/>
                <a:ext cx="81" cy="174"/>
              </a:xfrm>
              <a:prstGeom prst="rect">
                <a:avLst/>
              </a:prstGeom>
              <a:noFill/>
              <a:ln w="9525">
                <a:noFill/>
                <a:miter lim="800000"/>
                <a:headEnd/>
                <a:tailEnd/>
              </a:ln>
              <a:effectLst/>
            </p:spPr>
            <p:txBody>
              <a:bodyPr wrap="none" lIns="0" tIns="0" rIns="0" bIns="0">
                <a:spAutoFit/>
              </a:bodyPr>
              <a:lstStyle/>
              <a:p>
                <a:pPr defTabSz="585788">
                  <a:lnSpc>
                    <a:spcPct val="130000"/>
                  </a:lnSpc>
                </a:pPr>
                <a:r>
                  <a:rPr lang="en-US" sz="1400" b="1"/>
                  <a:t>U</a:t>
                </a:r>
              </a:p>
            </p:txBody>
          </p:sp>
        </p:gr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6" name="Slide Number Placeholder 4"/>
          <p:cNvSpPr>
            <a:spLocks noGrp="1"/>
          </p:cNvSpPr>
          <p:nvPr>
            <p:ph type="sldNum" sz="quarter" idx="11"/>
          </p:nvPr>
        </p:nvSpPr>
        <p:spPr/>
        <p:txBody>
          <a:bodyPr/>
          <a:lstStyle/>
          <a:p>
            <a:fld id="{532996A9-F591-4EEC-A96B-06884E7AE550}" type="slidenum">
              <a:rPr lang="en-US"/>
              <a:pPr/>
              <a:t>6</a:t>
            </a:fld>
            <a:endParaRPr lang="en-US"/>
          </a:p>
        </p:txBody>
      </p:sp>
      <p:sp>
        <p:nvSpPr>
          <p:cNvPr id="177155" name="Rectangle 3"/>
          <p:cNvSpPr>
            <a:spLocks noGrp="1" noChangeArrowheads="1"/>
          </p:cNvSpPr>
          <p:nvPr>
            <p:ph type="title"/>
          </p:nvPr>
        </p:nvSpPr>
        <p:spPr>
          <a:xfrm>
            <a:off x="1219200" y="1066800"/>
            <a:ext cx="5545138" cy="685800"/>
          </a:xfrm>
        </p:spPr>
        <p:txBody>
          <a:bodyPr/>
          <a:lstStyle/>
          <a:p>
            <a:r>
              <a:rPr lang="en-US"/>
              <a:t>Architectural Styles</a:t>
            </a:r>
          </a:p>
        </p:txBody>
      </p:sp>
      <p:sp>
        <p:nvSpPr>
          <p:cNvPr id="177156" name="Rectangle 4"/>
          <p:cNvSpPr>
            <a:spLocks noGrp="1" noChangeArrowheads="1"/>
          </p:cNvSpPr>
          <p:nvPr>
            <p:ph type="body" idx="1"/>
          </p:nvPr>
        </p:nvSpPr>
        <p:spPr>
          <a:xfrm>
            <a:off x="2743200" y="4191000"/>
            <a:ext cx="4387850" cy="2160588"/>
          </a:xfrm>
        </p:spPr>
        <p:txBody>
          <a:bodyPr/>
          <a:lstStyle/>
          <a:p>
            <a:r>
              <a:rPr lang="en-US" sz="2000">
                <a:solidFill>
                  <a:schemeClr val="folHlink"/>
                </a:solidFill>
              </a:rPr>
              <a:t>Data-centered architectures</a:t>
            </a:r>
          </a:p>
          <a:p>
            <a:r>
              <a:rPr lang="en-US" sz="2000">
                <a:solidFill>
                  <a:schemeClr val="folHlink"/>
                </a:solidFill>
              </a:rPr>
              <a:t>Data flow architectures</a:t>
            </a:r>
          </a:p>
          <a:p>
            <a:r>
              <a:rPr lang="en-US" sz="2000">
                <a:solidFill>
                  <a:schemeClr val="folHlink"/>
                </a:solidFill>
              </a:rPr>
              <a:t>Call and return architectures</a:t>
            </a:r>
          </a:p>
          <a:p>
            <a:r>
              <a:rPr lang="en-US" sz="2000">
                <a:solidFill>
                  <a:schemeClr val="folHlink"/>
                </a:solidFill>
              </a:rPr>
              <a:t>Object-oriented architectures</a:t>
            </a:r>
          </a:p>
          <a:p>
            <a:r>
              <a:rPr lang="en-US" sz="2000">
                <a:solidFill>
                  <a:schemeClr val="folHlink"/>
                </a:solidFill>
              </a:rPr>
              <a:t>Layered architectures</a:t>
            </a:r>
            <a:endParaRPr lang="en-US">
              <a:solidFill>
                <a:schemeClr val="folHlink"/>
              </a:solidFill>
            </a:endParaRPr>
          </a:p>
        </p:txBody>
      </p:sp>
      <p:sp>
        <p:nvSpPr>
          <p:cNvPr id="177157" name="Text Box 5"/>
          <p:cNvSpPr txBox="1">
            <a:spLocks noChangeArrowheads="1"/>
          </p:cNvSpPr>
          <p:nvPr/>
        </p:nvSpPr>
        <p:spPr bwMode="auto">
          <a:xfrm>
            <a:off x="1981200" y="1828800"/>
            <a:ext cx="6477000" cy="2320925"/>
          </a:xfrm>
          <a:prstGeom prst="rect">
            <a:avLst/>
          </a:prstGeom>
          <a:noFill/>
          <a:ln w="12700">
            <a:noFill/>
            <a:miter lim="800000"/>
            <a:headEnd/>
            <a:tailEnd/>
          </a:ln>
          <a:effectLst/>
        </p:spPr>
        <p:txBody>
          <a:bodyPr>
            <a:spAutoFit/>
          </a:bodyPr>
          <a:lstStyle/>
          <a:p>
            <a:pPr>
              <a:lnSpc>
                <a:spcPct val="90000"/>
              </a:lnSpc>
              <a:spcBef>
                <a:spcPct val="50000"/>
              </a:spcBef>
            </a:pPr>
            <a:r>
              <a:rPr lang="en-US" sz="1800">
                <a:effectLst>
                  <a:outerShdw blurRad="38100" dist="38100" dir="2700000" algn="tl">
                    <a:srgbClr val="FFFFFF"/>
                  </a:outerShdw>
                </a:effectLst>
                <a:latin typeface="Palatino" pitchFamily="-128" charset="0"/>
              </a:rPr>
              <a:t>Each style describes a system category that encompasses: (1) a </a:t>
            </a:r>
            <a:r>
              <a:rPr lang="en-US" sz="1800" b="1">
                <a:solidFill>
                  <a:schemeClr val="folHlink"/>
                </a:solidFill>
                <a:latin typeface="Palatino" pitchFamily="-128" charset="0"/>
              </a:rPr>
              <a:t>set of components</a:t>
            </a:r>
            <a:r>
              <a:rPr lang="en-US" sz="1800">
                <a:effectLst>
                  <a:outerShdw blurRad="38100" dist="38100" dir="2700000" algn="tl">
                    <a:srgbClr val="FFFFFF"/>
                  </a:outerShdw>
                </a:effectLst>
                <a:latin typeface="Palatino" pitchFamily="-128" charset="0"/>
              </a:rPr>
              <a:t> (e.g., a database, computational modules) that perform a function required by a system, (2) a </a:t>
            </a:r>
            <a:r>
              <a:rPr lang="en-US" sz="1800" b="1">
                <a:solidFill>
                  <a:schemeClr val="folHlink"/>
                </a:solidFill>
                <a:latin typeface="Palatino" pitchFamily="-128" charset="0"/>
              </a:rPr>
              <a:t>set of connectors</a:t>
            </a:r>
            <a:r>
              <a:rPr lang="en-US" sz="1800">
                <a:solidFill>
                  <a:schemeClr val="folHlink"/>
                </a:solidFill>
                <a:latin typeface="Palatino" pitchFamily="-128" charset="0"/>
              </a:rPr>
              <a:t> </a:t>
            </a:r>
            <a:r>
              <a:rPr lang="en-US" sz="1800">
                <a:effectLst>
                  <a:outerShdw blurRad="38100" dist="38100" dir="2700000" algn="tl">
                    <a:srgbClr val="FFFFFF"/>
                  </a:outerShdw>
                </a:effectLst>
                <a:latin typeface="Palatino" pitchFamily="-128" charset="0"/>
              </a:rPr>
              <a:t>that enable “communication, coordination and cooperation” among components, (3) </a:t>
            </a:r>
            <a:r>
              <a:rPr lang="en-US" sz="1800" b="1">
                <a:solidFill>
                  <a:schemeClr val="folHlink"/>
                </a:solidFill>
                <a:latin typeface="Palatino" pitchFamily="-128" charset="0"/>
              </a:rPr>
              <a:t>constraints</a:t>
            </a:r>
            <a:r>
              <a:rPr lang="en-US" sz="1800">
                <a:effectLst>
                  <a:outerShdw blurRad="38100" dist="38100" dir="2700000" algn="tl">
                    <a:srgbClr val="FFFFFF"/>
                  </a:outerShdw>
                </a:effectLst>
                <a:latin typeface="Palatino" pitchFamily="-128" charset="0"/>
              </a:rPr>
              <a:t> that define how components can be integrated to form the system, and (4) </a:t>
            </a:r>
            <a:r>
              <a:rPr lang="en-US" sz="1800" b="1">
                <a:solidFill>
                  <a:schemeClr val="folHlink"/>
                </a:solidFill>
                <a:latin typeface="Palatino" pitchFamily="-128" charset="0"/>
              </a:rPr>
              <a:t>semantic models</a:t>
            </a:r>
            <a:r>
              <a:rPr lang="en-US" sz="1800">
                <a:effectLst>
                  <a:outerShdw blurRad="38100" dist="38100" dir="2700000" algn="tl">
                    <a:srgbClr val="FFFFFF"/>
                  </a:outerShdw>
                </a:effectLst>
                <a:latin typeface="Palatino" pitchFamily="-128" charset="0"/>
              </a:rPr>
              <a:t> that enable a designer to understand the overall properties of a system by analyzing the known properties of its constituent parts.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1026"/>
          <p:cNvSpPr>
            <a:spLocks noGrp="1" noChangeArrowheads="1"/>
          </p:cNvSpPr>
          <p:nvPr>
            <p:ph type="title"/>
          </p:nvPr>
        </p:nvSpPr>
        <p:spPr/>
        <p:txBody>
          <a:bodyPr/>
          <a:lstStyle/>
          <a:p>
            <a:r>
              <a:rPr lang="en-US"/>
              <a:t>Key Worker: The Architect</a:t>
            </a:r>
          </a:p>
        </p:txBody>
      </p:sp>
      <p:sp>
        <p:nvSpPr>
          <p:cNvPr id="485495" name="Rectangle 1143"/>
          <p:cNvSpPr>
            <a:spLocks noGrp="1" noChangeArrowheads="1"/>
          </p:cNvSpPr>
          <p:nvPr>
            <p:ph type="body" idx="1"/>
          </p:nvPr>
        </p:nvSpPr>
        <p:spPr>
          <a:xfrm>
            <a:off x="1219200" y="2057400"/>
            <a:ext cx="6934200" cy="4191000"/>
          </a:xfrm>
        </p:spPr>
        <p:txBody>
          <a:bodyPr/>
          <a:lstStyle/>
          <a:p>
            <a:r>
              <a:rPr lang="en-US" dirty="0"/>
              <a:t>Leads and coordinates technical activities, including</a:t>
            </a:r>
          </a:p>
          <a:p>
            <a:pPr lvl="1"/>
            <a:r>
              <a:rPr lang="en-US" dirty="0"/>
              <a:t>Architectural analysis and design</a:t>
            </a:r>
          </a:p>
          <a:p>
            <a:pPr lvl="1"/>
            <a:r>
              <a:rPr lang="en-US" dirty="0"/>
              <a:t>Determination of system concurrency and distribution</a:t>
            </a:r>
          </a:p>
          <a:p>
            <a:pPr lvl="1"/>
            <a:r>
              <a:rPr lang="en-US" dirty="0"/>
              <a:t>Structuring of system models</a:t>
            </a:r>
          </a:p>
          <a:p>
            <a:pPr lvl="1"/>
            <a:r>
              <a:rPr lang="en-US" dirty="0"/>
              <a:t>Prioritizing use cases</a:t>
            </a:r>
          </a:p>
          <a:p>
            <a:r>
              <a:rPr lang="en-US" dirty="0"/>
              <a:t>Is responsible for the overall content of the system models as well as:</a:t>
            </a:r>
          </a:p>
          <a:p>
            <a:pPr lvl="1"/>
            <a:r>
              <a:rPr lang="en-US" dirty="0"/>
              <a:t>Design Guidelines</a:t>
            </a:r>
          </a:p>
          <a:p>
            <a:pPr lvl="1"/>
            <a:r>
              <a:rPr lang="en-US" dirty="0"/>
              <a:t>Programming Guidelines</a:t>
            </a:r>
          </a:p>
          <a:p>
            <a:pPr lvl="1"/>
            <a:r>
              <a:rPr lang="en-US" dirty="0"/>
              <a:t>Software Architecture Document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026"/>
          <p:cNvSpPr>
            <a:spLocks noGrp="1" noChangeArrowheads="1"/>
          </p:cNvSpPr>
          <p:nvPr>
            <p:ph type="title"/>
          </p:nvPr>
        </p:nvSpPr>
        <p:spPr/>
        <p:txBody>
          <a:bodyPr/>
          <a:lstStyle/>
          <a:p>
            <a:r>
              <a:rPr lang="en-US"/>
              <a:t>Key Artifact: The Software Architecture Document</a:t>
            </a:r>
          </a:p>
        </p:txBody>
      </p:sp>
      <p:sp>
        <p:nvSpPr>
          <p:cNvPr id="490499" name="Rectangle 1027"/>
          <p:cNvSpPr>
            <a:spLocks noGrp="1" noChangeArrowheads="1"/>
          </p:cNvSpPr>
          <p:nvPr>
            <p:ph type="body" idx="1"/>
          </p:nvPr>
        </p:nvSpPr>
        <p:spPr>
          <a:xfrm>
            <a:off x="1219200" y="2209800"/>
            <a:ext cx="6934200" cy="4191000"/>
          </a:xfrm>
        </p:spPr>
        <p:txBody>
          <a:bodyPr/>
          <a:lstStyle/>
          <a:p>
            <a:r>
              <a:rPr lang="en-US" dirty="0"/>
              <a:t>Comprehensive architectural overview of the system:</a:t>
            </a:r>
          </a:p>
          <a:p>
            <a:pPr lvl="1"/>
            <a:r>
              <a:rPr lang="en-US" dirty="0"/>
              <a:t>Architectural representation</a:t>
            </a:r>
          </a:p>
          <a:p>
            <a:pPr lvl="1"/>
            <a:r>
              <a:rPr lang="en-US" dirty="0"/>
              <a:t>Architectural goals and constraints</a:t>
            </a:r>
          </a:p>
          <a:p>
            <a:pPr lvl="1"/>
            <a:r>
              <a:rPr lang="en-US" dirty="0"/>
              <a:t>4+1 architectural views</a:t>
            </a:r>
          </a:p>
          <a:p>
            <a:pPr lvl="1"/>
            <a:r>
              <a:rPr lang="en-US" dirty="0"/>
              <a:t>Data view (optional)</a:t>
            </a:r>
          </a:p>
          <a:p>
            <a:pPr lvl="1"/>
            <a:r>
              <a:rPr lang="en-US" dirty="0"/>
              <a:t>Size and performance</a:t>
            </a:r>
          </a:p>
          <a:p>
            <a:pPr lvl="1"/>
            <a:r>
              <a:rPr lang="en-US" dirty="0"/>
              <a:t>Quality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t>Layers: An Architectural Pattern</a:t>
            </a:r>
          </a:p>
        </p:txBody>
      </p:sp>
      <p:sp>
        <p:nvSpPr>
          <p:cNvPr id="526339" name="AutoShape 3"/>
          <p:cNvSpPr>
            <a:spLocks noChangeArrowheads="1"/>
          </p:cNvSpPr>
          <p:nvPr/>
        </p:nvSpPr>
        <p:spPr bwMode="auto">
          <a:xfrm>
            <a:off x="1830387" y="3136900"/>
            <a:ext cx="1150938" cy="2301875"/>
          </a:xfrm>
          <a:prstGeom prst="upDownArrow">
            <a:avLst>
              <a:gd name="adj1" fmla="val 50000"/>
              <a:gd name="adj2" fmla="val 40000"/>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w="12700">
            <a:noFill/>
            <a:miter lim="800000"/>
            <a:headEnd type="none" w="sm" len="sm"/>
            <a:tailEnd type="none" w="lg" len="lg"/>
          </a:ln>
          <a:effectLst/>
        </p:spPr>
        <p:txBody>
          <a:bodyPr wrap="none" anchor="ctr"/>
          <a:lstStyle/>
          <a:p>
            <a:endParaRPr lang="en-US"/>
          </a:p>
        </p:txBody>
      </p:sp>
      <p:sp>
        <p:nvSpPr>
          <p:cNvPr id="526340" name="Text Box 4"/>
          <p:cNvSpPr txBox="1">
            <a:spLocks noChangeArrowheads="1"/>
          </p:cNvSpPr>
          <p:nvPr/>
        </p:nvSpPr>
        <p:spPr bwMode="auto">
          <a:xfrm>
            <a:off x="1728787" y="6099175"/>
            <a:ext cx="1524000"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General functionality</a:t>
            </a:r>
          </a:p>
        </p:txBody>
      </p:sp>
      <p:sp>
        <p:nvSpPr>
          <p:cNvPr id="526341" name="Text Box 5"/>
          <p:cNvSpPr txBox="1">
            <a:spLocks noChangeArrowheads="1"/>
          </p:cNvSpPr>
          <p:nvPr/>
        </p:nvSpPr>
        <p:spPr bwMode="auto">
          <a:xfrm>
            <a:off x="1728787" y="1922463"/>
            <a:ext cx="1524000"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Specific functionality</a:t>
            </a:r>
          </a:p>
        </p:txBody>
      </p:sp>
      <p:grpSp>
        <p:nvGrpSpPr>
          <p:cNvPr id="2" name="Group 21"/>
          <p:cNvGrpSpPr>
            <a:grpSpLocks/>
          </p:cNvGrpSpPr>
          <p:nvPr/>
        </p:nvGrpSpPr>
        <p:grpSpPr bwMode="auto">
          <a:xfrm>
            <a:off x="3048000" y="2362200"/>
            <a:ext cx="3824287" cy="3568700"/>
            <a:chOff x="3135" y="1040"/>
            <a:chExt cx="2409" cy="2248"/>
          </a:xfrm>
        </p:grpSpPr>
        <p:sp>
          <p:nvSpPr>
            <p:cNvPr id="526343" name="Rectangle 7"/>
            <p:cNvSpPr>
              <a:spLocks noChangeArrowheads="1"/>
            </p:cNvSpPr>
            <p:nvPr/>
          </p:nvSpPr>
          <p:spPr bwMode="auto">
            <a:xfrm>
              <a:off x="3160" y="1040"/>
              <a:ext cx="2384" cy="2248"/>
            </a:xfrm>
            <a:prstGeom prst="rect">
              <a:avLst/>
            </a:prstGeom>
            <a:solidFill>
              <a:srgbClr val="99CCFF"/>
            </a:solidFill>
            <a:ln w="12700">
              <a:noFill/>
              <a:miter lim="800000"/>
              <a:headEnd type="none" w="sm" len="sm"/>
              <a:tailEnd type="none" w="lg" len="lg"/>
            </a:ln>
            <a:effectLst/>
          </p:spPr>
          <p:txBody>
            <a:bodyPr wrap="none" anchor="ctr"/>
            <a:lstStyle/>
            <a:p>
              <a:pPr algn="ctr"/>
              <a:endParaRPr lang="en-US"/>
            </a:p>
          </p:txBody>
        </p:sp>
        <p:sp>
          <p:nvSpPr>
            <p:cNvPr id="526344" name="Line 8"/>
            <p:cNvSpPr>
              <a:spLocks noChangeShapeType="1"/>
            </p:cNvSpPr>
            <p:nvPr/>
          </p:nvSpPr>
          <p:spPr bwMode="auto">
            <a:xfrm>
              <a:off x="3143" y="1911"/>
              <a:ext cx="2401" cy="0"/>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45" name="Line 9"/>
            <p:cNvSpPr>
              <a:spLocks noChangeShapeType="1"/>
            </p:cNvSpPr>
            <p:nvPr/>
          </p:nvSpPr>
          <p:spPr bwMode="auto">
            <a:xfrm>
              <a:off x="3143" y="2383"/>
              <a:ext cx="2401" cy="0"/>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46" name="Line 10"/>
            <p:cNvSpPr>
              <a:spLocks noChangeShapeType="1"/>
            </p:cNvSpPr>
            <p:nvPr/>
          </p:nvSpPr>
          <p:spPr bwMode="auto">
            <a:xfrm>
              <a:off x="3135" y="2815"/>
              <a:ext cx="2401" cy="0"/>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47" name="Line 11"/>
            <p:cNvSpPr>
              <a:spLocks noChangeShapeType="1"/>
            </p:cNvSpPr>
            <p:nvPr/>
          </p:nvSpPr>
          <p:spPr bwMode="auto">
            <a:xfrm>
              <a:off x="3472" y="1056"/>
              <a:ext cx="0" cy="856"/>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48" name="Line 12"/>
            <p:cNvSpPr>
              <a:spLocks noChangeShapeType="1"/>
            </p:cNvSpPr>
            <p:nvPr/>
          </p:nvSpPr>
          <p:spPr bwMode="auto">
            <a:xfrm>
              <a:off x="3880" y="1056"/>
              <a:ext cx="0" cy="856"/>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49" name="Line 13"/>
            <p:cNvSpPr>
              <a:spLocks noChangeShapeType="1"/>
            </p:cNvSpPr>
            <p:nvPr/>
          </p:nvSpPr>
          <p:spPr bwMode="auto">
            <a:xfrm>
              <a:off x="4288" y="1056"/>
              <a:ext cx="0" cy="856"/>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50" name="Line 14"/>
            <p:cNvSpPr>
              <a:spLocks noChangeShapeType="1"/>
            </p:cNvSpPr>
            <p:nvPr/>
          </p:nvSpPr>
          <p:spPr bwMode="auto">
            <a:xfrm>
              <a:off x="4696" y="1056"/>
              <a:ext cx="0" cy="856"/>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51" name="Line 15"/>
            <p:cNvSpPr>
              <a:spLocks noChangeShapeType="1"/>
            </p:cNvSpPr>
            <p:nvPr/>
          </p:nvSpPr>
          <p:spPr bwMode="auto">
            <a:xfrm>
              <a:off x="5104" y="1056"/>
              <a:ext cx="0" cy="856"/>
            </a:xfrm>
            <a:prstGeom prst="line">
              <a:avLst/>
            </a:prstGeom>
            <a:noFill/>
            <a:ln w="12700">
              <a:solidFill>
                <a:schemeClr val="bg2"/>
              </a:solidFill>
              <a:round/>
              <a:headEnd type="none" w="sm" len="sm"/>
              <a:tailEnd type="none" w="lg" len="lg"/>
            </a:ln>
            <a:effectLst/>
          </p:spPr>
          <p:txBody>
            <a:bodyPr wrap="none" anchor="ctr"/>
            <a:lstStyle/>
            <a:p>
              <a:endParaRPr lang="en-US"/>
            </a:p>
          </p:txBody>
        </p:sp>
        <p:sp>
          <p:nvSpPr>
            <p:cNvPr id="526353" name="Text Box 17"/>
            <p:cNvSpPr txBox="1">
              <a:spLocks noChangeArrowheads="1"/>
            </p:cNvSpPr>
            <p:nvPr/>
          </p:nvSpPr>
          <p:spPr bwMode="auto">
            <a:xfrm>
              <a:off x="3558" y="1303"/>
              <a:ext cx="1620" cy="231"/>
            </a:xfrm>
            <a:prstGeom prst="rect">
              <a:avLst/>
            </a:prstGeom>
            <a:solidFill>
              <a:srgbClr val="99CCFF"/>
            </a:solidFill>
            <a:ln w="12700">
              <a:noFill/>
              <a:miter lim="800000"/>
              <a:headEnd type="none" w="sm" len="sm"/>
              <a:tailEnd type="none" w="lg" len="lg"/>
            </a:ln>
            <a:effectLst/>
          </p:spPr>
          <p:txBody>
            <a:bodyPr wrap="none">
              <a:spAutoFit/>
            </a:bodyPr>
            <a:lstStyle/>
            <a:p>
              <a:r>
                <a:rPr lang="en-US" sz="1800">
                  <a:solidFill>
                    <a:schemeClr val="bg2"/>
                  </a:solidFill>
                </a:rPr>
                <a:t>Application subsystems</a:t>
              </a:r>
            </a:p>
          </p:txBody>
        </p:sp>
        <p:sp>
          <p:nvSpPr>
            <p:cNvPr id="526354" name="Text Box 18"/>
            <p:cNvSpPr txBox="1">
              <a:spLocks noChangeArrowheads="1"/>
            </p:cNvSpPr>
            <p:nvPr/>
          </p:nvSpPr>
          <p:spPr bwMode="auto">
            <a:xfrm>
              <a:off x="3754" y="2023"/>
              <a:ext cx="1228" cy="231"/>
            </a:xfrm>
            <a:prstGeom prst="rect">
              <a:avLst/>
            </a:prstGeom>
            <a:solidFill>
              <a:srgbClr val="99CCFF"/>
            </a:solidFill>
            <a:ln w="12700">
              <a:noFill/>
              <a:miter lim="800000"/>
              <a:headEnd type="none" w="sm" len="sm"/>
              <a:tailEnd type="none" w="lg" len="lg"/>
            </a:ln>
            <a:effectLst/>
          </p:spPr>
          <p:txBody>
            <a:bodyPr wrap="none">
              <a:spAutoFit/>
            </a:bodyPr>
            <a:lstStyle/>
            <a:p>
              <a:r>
                <a:rPr lang="en-US" sz="1800">
                  <a:solidFill>
                    <a:schemeClr val="bg2"/>
                  </a:solidFill>
                </a:rPr>
                <a:t>Business-specific</a:t>
              </a:r>
            </a:p>
          </p:txBody>
        </p:sp>
        <p:sp>
          <p:nvSpPr>
            <p:cNvPr id="526355" name="Text Box 19"/>
            <p:cNvSpPr txBox="1">
              <a:spLocks noChangeArrowheads="1"/>
            </p:cNvSpPr>
            <p:nvPr/>
          </p:nvSpPr>
          <p:spPr bwMode="auto">
            <a:xfrm>
              <a:off x="3942" y="2503"/>
              <a:ext cx="852" cy="231"/>
            </a:xfrm>
            <a:prstGeom prst="rect">
              <a:avLst/>
            </a:prstGeom>
            <a:solidFill>
              <a:srgbClr val="99CCFF"/>
            </a:solidFill>
            <a:ln w="12700">
              <a:noFill/>
              <a:miter lim="800000"/>
              <a:headEnd type="none" w="sm" len="sm"/>
              <a:tailEnd type="none" w="lg" len="lg"/>
            </a:ln>
            <a:effectLst/>
          </p:spPr>
          <p:txBody>
            <a:bodyPr wrap="none">
              <a:spAutoFit/>
            </a:bodyPr>
            <a:lstStyle/>
            <a:p>
              <a:r>
                <a:rPr lang="en-US" sz="1800">
                  <a:solidFill>
                    <a:schemeClr val="bg2"/>
                  </a:solidFill>
                </a:rPr>
                <a:t>Middleware</a:t>
              </a:r>
            </a:p>
          </p:txBody>
        </p:sp>
        <p:sp>
          <p:nvSpPr>
            <p:cNvPr id="526356" name="Text Box 20"/>
            <p:cNvSpPr txBox="1">
              <a:spLocks noChangeArrowheads="1"/>
            </p:cNvSpPr>
            <p:nvPr/>
          </p:nvSpPr>
          <p:spPr bwMode="auto">
            <a:xfrm>
              <a:off x="3778" y="2951"/>
              <a:ext cx="1180" cy="231"/>
            </a:xfrm>
            <a:prstGeom prst="rect">
              <a:avLst/>
            </a:prstGeom>
            <a:solidFill>
              <a:srgbClr val="99CCFF"/>
            </a:solidFill>
            <a:ln w="12700">
              <a:noFill/>
              <a:miter lim="800000"/>
              <a:headEnd type="none" w="sm" len="sm"/>
              <a:tailEnd type="none" w="lg" len="lg"/>
            </a:ln>
            <a:effectLst/>
          </p:spPr>
          <p:txBody>
            <a:bodyPr wrap="none">
              <a:spAutoFit/>
            </a:bodyPr>
            <a:lstStyle/>
            <a:p>
              <a:r>
                <a:rPr lang="en-US" sz="1800">
                  <a:solidFill>
                    <a:schemeClr val="bg2"/>
                  </a:solidFill>
                </a:rPr>
                <a:t>System software</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1026"/>
          <p:cNvSpPr>
            <a:spLocks noGrp="1" noChangeArrowheads="1"/>
          </p:cNvSpPr>
          <p:nvPr>
            <p:ph type="title"/>
          </p:nvPr>
        </p:nvSpPr>
        <p:spPr>
          <a:xfrm>
            <a:off x="1219200" y="304800"/>
            <a:ext cx="7239000" cy="1219200"/>
          </a:xfrm>
        </p:spPr>
        <p:txBody>
          <a:bodyPr/>
          <a:lstStyle/>
          <a:p>
            <a:r>
              <a:rPr lang="en-US" dirty="0"/>
              <a:t>Example: </a:t>
            </a:r>
            <a:r>
              <a:rPr lang="en-US" dirty="0" smtClean="0"/>
              <a:t/>
            </a:r>
            <a:br>
              <a:rPr lang="en-US" dirty="0" smtClean="0"/>
            </a:br>
            <a:r>
              <a:rPr lang="en-US" dirty="0" smtClean="0"/>
              <a:t>A </a:t>
            </a:r>
            <a:r>
              <a:rPr lang="en-US" dirty="0"/>
              <a:t>Layered Architecture</a:t>
            </a:r>
          </a:p>
        </p:txBody>
      </p:sp>
      <p:sp>
        <p:nvSpPr>
          <p:cNvPr id="491611" name="Rectangle 1115"/>
          <p:cNvSpPr>
            <a:spLocks noChangeArrowheads="1"/>
          </p:cNvSpPr>
          <p:nvPr/>
        </p:nvSpPr>
        <p:spPr bwMode="auto">
          <a:xfrm>
            <a:off x="5521325" y="5180013"/>
            <a:ext cx="715963" cy="182562"/>
          </a:xfrm>
          <a:prstGeom prst="rect">
            <a:avLst/>
          </a:prstGeom>
          <a:noFill/>
          <a:ln w="9525">
            <a:noFill/>
            <a:miter lim="800000"/>
            <a:headEnd/>
            <a:tailEnd/>
          </a:ln>
        </p:spPr>
        <p:txBody>
          <a:bodyPr/>
          <a:lstStyle/>
          <a:p>
            <a:endParaRPr lang="en-US"/>
          </a:p>
        </p:txBody>
      </p:sp>
      <p:grpSp>
        <p:nvGrpSpPr>
          <p:cNvPr id="2" name="Group 1116"/>
          <p:cNvGrpSpPr>
            <a:grpSpLocks/>
          </p:cNvGrpSpPr>
          <p:nvPr/>
        </p:nvGrpSpPr>
        <p:grpSpPr bwMode="auto">
          <a:xfrm>
            <a:off x="5521325" y="5180013"/>
            <a:ext cx="2441575" cy="787400"/>
            <a:chOff x="3670" y="2939"/>
            <a:chExt cx="1538" cy="496"/>
          </a:xfrm>
        </p:grpSpPr>
        <p:grpSp>
          <p:nvGrpSpPr>
            <p:cNvPr id="3" name="Group 1117"/>
            <p:cNvGrpSpPr>
              <a:grpSpLocks/>
            </p:cNvGrpSpPr>
            <p:nvPr/>
          </p:nvGrpSpPr>
          <p:grpSpPr bwMode="auto">
            <a:xfrm>
              <a:off x="3670" y="2939"/>
              <a:ext cx="1538" cy="496"/>
              <a:chOff x="3670" y="2939"/>
              <a:chExt cx="1122" cy="496"/>
            </a:xfrm>
          </p:grpSpPr>
          <p:sp>
            <p:nvSpPr>
              <p:cNvPr id="491614" name="Rectangle 1118"/>
              <p:cNvSpPr>
                <a:spLocks noChangeArrowheads="1"/>
              </p:cNvSpPr>
              <p:nvPr/>
            </p:nvSpPr>
            <p:spPr bwMode="auto">
              <a:xfrm>
                <a:off x="3670" y="3054"/>
                <a:ext cx="1122" cy="381"/>
              </a:xfrm>
              <a:prstGeom prst="rect">
                <a:avLst/>
              </a:prstGeom>
              <a:noFill/>
              <a:ln w="0">
                <a:solidFill>
                  <a:schemeClr val="tx1"/>
                </a:solidFill>
                <a:miter lim="800000"/>
                <a:headEnd/>
                <a:tailEnd/>
              </a:ln>
            </p:spPr>
            <p:txBody>
              <a:bodyPr/>
              <a:lstStyle/>
              <a:p>
                <a:endParaRPr lang="en-US"/>
              </a:p>
            </p:txBody>
          </p:sp>
          <p:sp>
            <p:nvSpPr>
              <p:cNvPr id="491615" name="Rectangle 1119"/>
              <p:cNvSpPr>
                <a:spLocks noChangeArrowheads="1"/>
              </p:cNvSpPr>
              <p:nvPr/>
            </p:nvSpPr>
            <p:spPr bwMode="auto">
              <a:xfrm>
                <a:off x="3670" y="2939"/>
                <a:ext cx="451" cy="115"/>
              </a:xfrm>
              <a:prstGeom prst="rect">
                <a:avLst/>
              </a:prstGeom>
              <a:noFill/>
              <a:ln w="0">
                <a:solidFill>
                  <a:schemeClr val="tx1"/>
                </a:solidFill>
                <a:miter lim="800000"/>
                <a:headEnd/>
                <a:tailEnd/>
              </a:ln>
            </p:spPr>
            <p:txBody>
              <a:bodyPr/>
              <a:lstStyle/>
              <a:p>
                <a:endParaRPr lang="en-US"/>
              </a:p>
            </p:txBody>
          </p:sp>
        </p:grpSp>
        <p:sp>
          <p:nvSpPr>
            <p:cNvPr id="491616" name="Rectangle 1120"/>
            <p:cNvSpPr>
              <a:spLocks noChangeArrowheads="1"/>
            </p:cNvSpPr>
            <p:nvPr/>
          </p:nvSpPr>
          <p:spPr bwMode="auto">
            <a:xfrm>
              <a:off x="4021" y="3063"/>
              <a:ext cx="836" cy="144"/>
            </a:xfrm>
            <a:prstGeom prst="rect">
              <a:avLst/>
            </a:prstGeom>
            <a:noFill/>
            <a:ln w="9525">
              <a:noFill/>
              <a:miter lim="800000"/>
              <a:headEnd/>
              <a:tailEnd/>
            </a:ln>
          </p:spPr>
          <p:txBody>
            <a:bodyPr wrap="none" lIns="0" tIns="0" rIns="0" bIns="0">
              <a:spAutoFit/>
            </a:bodyPr>
            <a:lstStyle/>
            <a:p>
              <a:r>
                <a:rPr lang="en-US" sz="1500"/>
                <a:t>Course Catalog</a:t>
              </a:r>
            </a:p>
          </p:txBody>
        </p:sp>
        <p:sp>
          <p:nvSpPr>
            <p:cNvPr id="491617" name="Rectangle 1121"/>
            <p:cNvSpPr>
              <a:spLocks noChangeArrowheads="1"/>
            </p:cNvSpPr>
            <p:nvPr/>
          </p:nvSpPr>
          <p:spPr bwMode="auto">
            <a:xfrm>
              <a:off x="3798" y="3205"/>
              <a:ext cx="1281" cy="144"/>
            </a:xfrm>
            <a:prstGeom prst="rect">
              <a:avLst/>
            </a:prstGeom>
            <a:noFill/>
            <a:ln w="9525">
              <a:noFill/>
              <a:miter lim="800000"/>
              <a:headEnd/>
              <a:tailEnd/>
            </a:ln>
          </p:spPr>
          <p:txBody>
            <a:bodyPr wrap="none" lIns="0" tIns="0" rIns="0" bIns="0">
              <a:spAutoFit/>
            </a:bodyPr>
            <a:lstStyle/>
            <a:p>
              <a:r>
                <a:rPr lang="en-US" sz="1500"/>
                <a:t>(from Business Objects)</a:t>
              </a:r>
            </a:p>
          </p:txBody>
        </p:sp>
      </p:grpSp>
      <p:grpSp>
        <p:nvGrpSpPr>
          <p:cNvPr id="4" name="Group 1122"/>
          <p:cNvGrpSpPr>
            <a:grpSpLocks/>
          </p:cNvGrpSpPr>
          <p:nvPr/>
        </p:nvGrpSpPr>
        <p:grpSpPr bwMode="auto">
          <a:xfrm>
            <a:off x="1898650" y="6069013"/>
            <a:ext cx="2311400" cy="788987"/>
            <a:chOff x="1582" y="3666"/>
            <a:chExt cx="1456" cy="497"/>
          </a:xfrm>
        </p:grpSpPr>
        <p:grpSp>
          <p:nvGrpSpPr>
            <p:cNvPr id="5" name="Group 1123"/>
            <p:cNvGrpSpPr>
              <a:grpSpLocks/>
            </p:cNvGrpSpPr>
            <p:nvPr/>
          </p:nvGrpSpPr>
          <p:grpSpPr bwMode="auto">
            <a:xfrm>
              <a:off x="1582" y="3666"/>
              <a:ext cx="1456" cy="497"/>
              <a:chOff x="1867" y="3586"/>
              <a:chExt cx="999" cy="497"/>
            </a:xfrm>
          </p:grpSpPr>
          <p:sp>
            <p:nvSpPr>
              <p:cNvPr id="491620" name="Rectangle 1124"/>
              <p:cNvSpPr>
                <a:spLocks noChangeArrowheads="1"/>
              </p:cNvSpPr>
              <p:nvPr/>
            </p:nvSpPr>
            <p:spPr bwMode="auto">
              <a:xfrm>
                <a:off x="1867" y="3701"/>
                <a:ext cx="999" cy="382"/>
              </a:xfrm>
              <a:prstGeom prst="rect">
                <a:avLst/>
              </a:prstGeom>
              <a:noFill/>
              <a:ln w="0">
                <a:solidFill>
                  <a:schemeClr val="tx1"/>
                </a:solidFill>
                <a:miter lim="800000"/>
                <a:headEnd/>
                <a:tailEnd/>
              </a:ln>
            </p:spPr>
            <p:txBody>
              <a:bodyPr/>
              <a:lstStyle/>
              <a:p>
                <a:endParaRPr lang="en-US"/>
              </a:p>
            </p:txBody>
          </p:sp>
          <p:sp>
            <p:nvSpPr>
              <p:cNvPr id="491621" name="Rectangle 1125"/>
              <p:cNvSpPr>
                <a:spLocks noChangeArrowheads="1"/>
              </p:cNvSpPr>
              <p:nvPr/>
            </p:nvSpPr>
            <p:spPr bwMode="auto">
              <a:xfrm>
                <a:off x="1867" y="3586"/>
                <a:ext cx="397" cy="115"/>
              </a:xfrm>
              <a:prstGeom prst="rect">
                <a:avLst/>
              </a:prstGeom>
              <a:noFill/>
              <a:ln w="0">
                <a:solidFill>
                  <a:schemeClr val="tx1"/>
                </a:solidFill>
                <a:miter lim="800000"/>
                <a:headEnd/>
                <a:tailEnd/>
              </a:ln>
            </p:spPr>
            <p:txBody>
              <a:bodyPr/>
              <a:lstStyle/>
              <a:p>
                <a:endParaRPr lang="en-US"/>
              </a:p>
            </p:txBody>
          </p:sp>
        </p:grpSp>
        <p:sp>
          <p:nvSpPr>
            <p:cNvPr id="491622" name="Rectangle 1126"/>
            <p:cNvSpPr>
              <a:spLocks noChangeArrowheads="1"/>
            </p:cNvSpPr>
            <p:nvPr/>
          </p:nvSpPr>
          <p:spPr bwMode="auto">
            <a:xfrm>
              <a:off x="1813" y="3790"/>
              <a:ext cx="994" cy="144"/>
            </a:xfrm>
            <a:prstGeom prst="rect">
              <a:avLst/>
            </a:prstGeom>
            <a:noFill/>
            <a:ln w="9525">
              <a:noFill/>
              <a:miter lim="800000"/>
              <a:headEnd/>
              <a:tailEnd/>
            </a:ln>
          </p:spPr>
          <p:txBody>
            <a:bodyPr wrap="none" lIns="0" tIns="0" rIns="0" bIns="0">
              <a:spAutoFit/>
            </a:bodyPr>
            <a:lstStyle/>
            <a:p>
              <a:r>
                <a:rPr lang="en-US" sz="1500"/>
                <a:t>University Artifacts</a:t>
              </a:r>
            </a:p>
          </p:txBody>
        </p:sp>
        <p:sp>
          <p:nvSpPr>
            <p:cNvPr id="491623" name="Rectangle 1127"/>
            <p:cNvSpPr>
              <a:spLocks noChangeArrowheads="1"/>
            </p:cNvSpPr>
            <p:nvPr/>
          </p:nvSpPr>
          <p:spPr bwMode="auto">
            <a:xfrm>
              <a:off x="1670" y="3932"/>
              <a:ext cx="1281" cy="144"/>
            </a:xfrm>
            <a:prstGeom prst="rect">
              <a:avLst/>
            </a:prstGeom>
            <a:noFill/>
            <a:ln w="9525">
              <a:noFill/>
              <a:miter lim="800000"/>
              <a:headEnd/>
              <a:tailEnd/>
            </a:ln>
          </p:spPr>
          <p:txBody>
            <a:bodyPr wrap="none" lIns="0" tIns="0" rIns="0" bIns="0">
              <a:spAutoFit/>
            </a:bodyPr>
            <a:lstStyle/>
            <a:p>
              <a:r>
                <a:rPr lang="en-US" sz="1500"/>
                <a:t>(from Business Objects)</a:t>
              </a:r>
            </a:p>
          </p:txBody>
        </p:sp>
      </p:grpSp>
      <p:grpSp>
        <p:nvGrpSpPr>
          <p:cNvPr id="6" name="Group 1128"/>
          <p:cNvGrpSpPr>
            <a:grpSpLocks/>
          </p:cNvGrpSpPr>
          <p:nvPr/>
        </p:nvGrpSpPr>
        <p:grpSpPr bwMode="auto">
          <a:xfrm>
            <a:off x="457200" y="1981200"/>
            <a:ext cx="1838325" cy="788988"/>
            <a:chOff x="576" y="696"/>
            <a:chExt cx="1158" cy="497"/>
          </a:xfrm>
        </p:grpSpPr>
        <p:sp>
          <p:nvSpPr>
            <p:cNvPr id="491625" name="Rectangle 1129"/>
            <p:cNvSpPr>
              <a:spLocks noChangeArrowheads="1"/>
            </p:cNvSpPr>
            <p:nvPr/>
          </p:nvSpPr>
          <p:spPr bwMode="auto">
            <a:xfrm>
              <a:off x="1098" y="696"/>
              <a:ext cx="256" cy="116"/>
            </a:xfrm>
            <a:prstGeom prst="rect">
              <a:avLst/>
            </a:prstGeom>
            <a:noFill/>
            <a:ln w="9525">
              <a:noFill/>
              <a:miter lim="800000"/>
              <a:headEnd/>
              <a:tailEnd/>
            </a:ln>
          </p:spPr>
          <p:txBody>
            <a:bodyPr/>
            <a:lstStyle/>
            <a:p>
              <a:endParaRPr lang="en-US"/>
            </a:p>
          </p:txBody>
        </p:sp>
        <p:grpSp>
          <p:nvGrpSpPr>
            <p:cNvPr id="7" name="Group 1130"/>
            <p:cNvGrpSpPr>
              <a:grpSpLocks/>
            </p:cNvGrpSpPr>
            <p:nvPr/>
          </p:nvGrpSpPr>
          <p:grpSpPr bwMode="auto">
            <a:xfrm>
              <a:off x="576" y="696"/>
              <a:ext cx="1158" cy="497"/>
              <a:chOff x="1098" y="696"/>
              <a:chExt cx="636" cy="497"/>
            </a:xfrm>
          </p:grpSpPr>
          <p:sp>
            <p:nvSpPr>
              <p:cNvPr id="491627" name="Rectangle 1131"/>
              <p:cNvSpPr>
                <a:spLocks noChangeArrowheads="1"/>
              </p:cNvSpPr>
              <p:nvPr/>
            </p:nvSpPr>
            <p:spPr bwMode="auto">
              <a:xfrm>
                <a:off x="1098" y="812"/>
                <a:ext cx="636" cy="381"/>
              </a:xfrm>
              <a:prstGeom prst="rect">
                <a:avLst/>
              </a:prstGeom>
              <a:noFill/>
              <a:ln w="0">
                <a:solidFill>
                  <a:schemeClr val="tx1"/>
                </a:solidFill>
                <a:miter lim="800000"/>
                <a:headEnd/>
                <a:tailEnd/>
              </a:ln>
            </p:spPr>
            <p:txBody>
              <a:bodyPr/>
              <a:lstStyle/>
              <a:p>
                <a:endParaRPr lang="en-US"/>
              </a:p>
            </p:txBody>
          </p:sp>
          <p:sp>
            <p:nvSpPr>
              <p:cNvPr id="491628" name="Rectangle 1132"/>
              <p:cNvSpPr>
                <a:spLocks noChangeArrowheads="1"/>
              </p:cNvSpPr>
              <p:nvPr/>
            </p:nvSpPr>
            <p:spPr bwMode="auto">
              <a:xfrm>
                <a:off x="1098" y="696"/>
                <a:ext cx="256" cy="116"/>
              </a:xfrm>
              <a:prstGeom prst="rect">
                <a:avLst/>
              </a:prstGeom>
              <a:noFill/>
              <a:ln w="0">
                <a:solidFill>
                  <a:schemeClr val="tx1"/>
                </a:solidFill>
                <a:miter lim="800000"/>
                <a:headEnd/>
                <a:tailEnd/>
              </a:ln>
            </p:spPr>
            <p:txBody>
              <a:bodyPr/>
              <a:lstStyle/>
              <a:p>
                <a:endParaRPr lang="en-US"/>
              </a:p>
            </p:txBody>
          </p:sp>
        </p:grpSp>
        <p:sp>
          <p:nvSpPr>
            <p:cNvPr id="491629" name="Rectangle 1133"/>
            <p:cNvSpPr>
              <a:spLocks noChangeArrowheads="1"/>
            </p:cNvSpPr>
            <p:nvPr/>
          </p:nvSpPr>
          <p:spPr bwMode="auto">
            <a:xfrm>
              <a:off x="662" y="856"/>
              <a:ext cx="988" cy="144"/>
            </a:xfrm>
            <a:prstGeom prst="rect">
              <a:avLst/>
            </a:prstGeom>
            <a:noFill/>
            <a:ln w="9525">
              <a:noFill/>
              <a:miter lim="800000"/>
              <a:headEnd/>
              <a:tailEnd/>
            </a:ln>
          </p:spPr>
          <p:txBody>
            <a:bodyPr wrap="none" lIns="0" tIns="0" rIns="0" bIns="0">
              <a:spAutoFit/>
            </a:bodyPr>
            <a:lstStyle/>
            <a:p>
              <a:r>
                <a:rPr lang="en-US" sz="1500"/>
                <a:t>RegistrarInterface </a:t>
              </a:r>
            </a:p>
          </p:txBody>
        </p:sp>
        <p:sp>
          <p:nvSpPr>
            <p:cNvPr id="491630" name="Rectangle 1134"/>
            <p:cNvSpPr>
              <a:spLocks noChangeArrowheads="1"/>
            </p:cNvSpPr>
            <p:nvPr/>
          </p:nvSpPr>
          <p:spPr bwMode="auto">
            <a:xfrm>
              <a:off x="602" y="1000"/>
              <a:ext cx="1107" cy="144"/>
            </a:xfrm>
            <a:prstGeom prst="rect">
              <a:avLst/>
            </a:prstGeom>
            <a:noFill/>
            <a:ln w="9525">
              <a:noFill/>
              <a:miter lim="800000"/>
              <a:headEnd/>
              <a:tailEnd/>
            </a:ln>
          </p:spPr>
          <p:txBody>
            <a:bodyPr wrap="none" lIns="0" tIns="0" rIns="0" bIns="0">
              <a:spAutoFit/>
            </a:bodyPr>
            <a:lstStyle/>
            <a:p>
              <a:r>
                <a:rPr lang="en-US" sz="1500"/>
                <a:t>(from User Interface)</a:t>
              </a:r>
            </a:p>
          </p:txBody>
        </p:sp>
      </p:grpSp>
      <p:sp>
        <p:nvSpPr>
          <p:cNvPr id="491631" name="Rectangle 1135"/>
          <p:cNvSpPr>
            <a:spLocks noChangeArrowheads="1"/>
          </p:cNvSpPr>
          <p:nvPr/>
        </p:nvSpPr>
        <p:spPr bwMode="auto">
          <a:xfrm>
            <a:off x="1816100" y="4321175"/>
            <a:ext cx="660400" cy="184150"/>
          </a:xfrm>
          <a:prstGeom prst="rect">
            <a:avLst/>
          </a:prstGeom>
          <a:noFill/>
          <a:ln w="9525">
            <a:noFill/>
            <a:miter lim="800000"/>
            <a:headEnd/>
            <a:tailEnd/>
          </a:ln>
        </p:spPr>
        <p:txBody>
          <a:bodyPr/>
          <a:lstStyle/>
          <a:p>
            <a:endParaRPr lang="en-US"/>
          </a:p>
        </p:txBody>
      </p:sp>
      <p:grpSp>
        <p:nvGrpSpPr>
          <p:cNvPr id="8" name="Group 1136"/>
          <p:cNvGrpSpPr>
            <a:grpSpLocks/>
          </p:cNvGrpSpPr>
          <p:nvPr/>
        </p:nvGrpSpPr>
        <p:grpSpPr bwMode="auto">
          <a:xfrm>
            <a:off x="1524000" y="4121150"/>
            <a:ext cx="2211388" cy="788988"/>
            <a:chOff x="1111" y="2398"/>
            <a:chExt cx="1491" cy="497"/>
          </a:xfrm>
        </p:grpSpPr>
        <p:grpSp>
          <p:nvGrpSpPr>
            <p:cNvPr id="9" name="Group 1137"/>
            <p:cNvGrpSpPr>
              <a:grpSpLocks/>
            </p:cNvGrpSpPr>
            <p:nvPr/>
          </p:nvGrpSpPr>
          <p:grpSpPr bwMode="auto">
            <a:xfrm>
              <a:off x="1111" y="2398"/>
              <a:ext cx="1458" cy="497"/>
              <a:chOff x="1336" y="2398"/>
              <a:chExt cx="1043" cy="497"/>
            </a:xfrm>
          </p:grpSpPr>
          <p:sp>
            <p:nvSpPr>
              <p:cNvPr id="491634" name="Rectangle 1138"/>
              <p:cNvSpPr>
                <a:spLocks noChangeArrowheads="1"/>
              </p:cNvSpPr>
              <p:nvPr/>
            </p:nvSpPr>
            <p:spPr bwMode="auto">
              <a:xfrm>
                <a:off x="1336" y="2514"/>
                <a:ext cx="1043" cy="381"/>
              </a:xfrm>
              <a:prstGeom prst="rect">
                <a:avLst/>
              </a:prstGeom>
              <a:noFill/>
              <a:ln w="0">
                <a:solidFill>
                  <a:schemeClr val="tx1"/>
                </a:solidFill>
                <a:miter lim="800000"/>
                <a:headEnd/>
                <a:tailEnd/>
              </a:ln>
            </p:spPr>
            <p:txBody>
              <a:bodyPr/>
              <a:lstStyle/>
              <a:p>
                <a:endParaRPr lang="en-US"/>
              </a:p>
            </p:txBody>
          </p:sp>
          <p:sp>
            <p:nvSpPr>
              <p:cNvPr id="491635" name="Rectangle 1139"/>
              <p:cNvSpPr>
                <a:spLocks noChangeArrowheads="1"/>
              </p:cNvSpPr>
              <p:nvPr/>
            </p:nvSpPr>
            <p:spPr bwMode="auto">
              <a:xfrm>
                <a:off x="1336" y="2398"/>
                <a:ext cx="416" cy="116"/>
              </a:xfrm>
              <a:prstGeom prst="rect">
                <a:avLst/>
              </a:prstGeom>
              <a:noFill/>
              <a:ln w="0">
                <a:solidFill>
                  <a:schemeClr val="tx1"/>
                </a:solidFill>
                <a:miter lim="800000"/>
                <a:headEnd/>
                <a:tailEnd/>
              </a:ln>
            </p:spPr>
            <p:txBody>
              <a:bodyPr/>
              <a:lstStyle/>
              <a:p>
                <a:endParaRPr lang="en-US"/>
              </a:p>
            </p:txBody>
          </p:sp>
        </p:grpSp>
        <p:sp>
          <p:nvSpPr>
            <p:cNvPr id="491636" name="Rectangle 1140"/>
            <p:cNvSpPr>
              <a:spLocks noChangeArrowheads="1"/>
            </p:cNvSpPr>
            <p:nvPr/>
          </p:nvSpPr>
          <p:spPr bwMode="auto">
            <a:xfrm>
              <a:off x="1410" y="2522"/>
              <a:ext cx="921" cy="144"/>
            </a:xfrm>
            <a:prstGeom prst="rect">
              <a:avLst/>
            </a:prstGeom>
            <a:noFill/>
            <a:ln w="9525">
              <a:noFill/>
              <a:miter lim="800000"/>
              <a:headEnd/>
              <a:tailEnd/>
            </a:ln>
          </p:spPr>
          <p:txBody>
            <a:bodyPr wrap="none" lIns="0" tIns="0" rIns="0" bIns="0">
              <a:spAutoFit/>
            </a:bodyPr>
            <a:lstStyle/>
            <a:p>
              <a:r>
                <a:rPr lang="en-US" sz="1500"/>
                <a:t>Finance System</a:t>
              </a:r>
            </a:p>
          </p:txBody>
        </p:sp>
        <p:sp>
          <p:nvSpPr>
            <p:cNvPr id="491637" name="Rectangle 1141"/>
            <p:cNvSpPr>
              <a:spLocks noChangeArrowheads="1"/>
            </p:cNvSpPr>
            <p:nvPr/>
          </p:nvSpPr>
          <p:spPr bwMode="auto">
            <a:xfrm>
              <a:off x="1173" y="2664"/>
              <a:ext cx="1429" cy="144"/>
            </a:xfrm>
            <a:prstGeom prst="rect">
              <a:avLst/>
            </a:prstGeom>
            <a:noFill/>
            <a:ln w="9525">
              <a:noFill/>
              <a:miter lim="800000"/>
              <a:headEnd/>
              <a:tailEnd/>
            </a:ln>
          </p:spPr>
          <p:txBody>
            <a:bodyPr wrap="none" lIns="0" tIns="0" rIns="0" bIns="0">
              <a:spAutoFit/>
            </a:bodyPr>
            <a:lstStyle/>
            <a:p>
              <a:r>
                <a:rPr lang="en-US" sz="1500"/>
                <a:t>(from Business Services)</a:t>
              </a:r>
            </a:p>
          </p:txBody>
        </p:sp>
      </p:grpSp>
      <p:sp>
        <p:nvSpPr>
          <p:cNvPr id="491638" name="Rectangle 1142"/>
          <p:cNvSpPr>
            <a:spLocks noChangeArrowheads="1"/>
          </p:cNvSpPr>
          <p:nvPr/>
        </p:nvSpPr>
        <p:spPr bwMode="auto">
          <a:xfrm>
            <a:off x="5745163" y="3181350"/>
            <a:ext cx="660400" cy="184150"/>
          </a:xfrm>
          <a:prstGeom prst="rect">
            <a:avLst/>
          </a:prstGeom>
          <a:noFill/>
          <a:ln w="9525">
            <a:solidFill>
              <a:schemeClr val="tx1"/>
            </a:solidFill>
            <a:miter lim="800000"/>
            <a:headEnd/>
            <a:tailEnd/>
          </a:ln>
        </p:spPr>
        <p:txBody>
          <a:bodyPr/>
          <a:lstStyle/>
          <a:p>
            <a:endParaRPr lang="en-US"/>
          </a:p>
        </p:txBody>
      </p:sp>
      <p:grpSp>
        <p:nvGrpSpPr>
          <p:cNvPr id="10" name="Group 1143"/>
          <p:cNvGrpSpPr>
            <a:grpSpLocks/>
          </p:cNvGrpSpPr>
          <p:nvPr/>
        </p:nvGrpSpPr>
        <p:grpSpPr bwMode="auto">
          <a:xfrm>
            <a:off x="5745163" y="3181350"/>
            <a:ext cx="2217737" cy="788988"/>
            <a:chOff x="3811" y="1680"/>
            <a:chExt cx="1043" cy="497"/>
          </a:xfrm>
        </p:grpSpPr>
        <p:sp>
          <p:nvSpPr>
            <p:cNvPr id="491640" name="Rectangle 1144"/>
            <p:cNvSpPr>
              <a:spLocks noChangeArrowheads="1"/>
            </p:cNvSpPr>
            <p:nvPr/>
          </p:nvSpPr>
          <p:spPr bwMode="auto">
            <a:xfrm>
              <a:off x="3811" y="1796"/>
              <a:ext cx="1043" cy="381"/>
            </a:xfrm>
            <a:prstGeom prst="rect">
              <a:avLst/>
            </a:prstGeom>
            <a:noFill/>
            <a:ln w="0">
              <a:solidFill>
                <a:schemeClr val="tx1"/>
              </a:solidFill>
              <a:miter lim="800000"/>
              <a:headEnd/>
              <a:tailEnd/>
            </a:ln>
          </p:spPr>
          <p:txBody>
            <a:bodyPr/>
            <a:lstStyle/>
            <a:p>
              <a:endParaRPr lang="en-US"/>
            </a:p>
          </p:txBody>
        </p:sp>
        <p:sp>
          <p:nvSpPr>
            <p:cNvPr id="491641" name="Rectangle 1145"/>
            <p:cNvSpPr>
              <a:spLocks noChangeArrowheads="1"/>
            </p:cNvSpPr>
            <p:nvPr/>
          </p:nvSpPr>
          <p:spPr bwMode="auto">
            <a:xfrm>
              <a:off x="3811" y="1680"/>
              <a:ext cx="416" cy="116"/>
            </a:xfrm>
            <a:prstGeom prst="rect">
              <a:avLst/>
            </a:prstGeom>
            <a:noFill/>
            <a:ln w="0">
              <a:solidFill>
                <a:schemeClr val="tx1"/>
              </a:solidFill>
              <a:miter lim="800000"/>
              <a:headEnd/>
              <a:tailEnd/>
            </a:ln>
          </p:spPr>
          <p:txBody>
            <a:bodyPr/>
            <a:lstStyle/>
            <a:p>
              <a:endParaRPr lang="en-US"/>
            </a:p>
          </p:txBody>
        </p:sp>
      </p:grpSp>
      <p:sp>
        <p:nvSpPr>
          <p:cNvPr id="491642" name="Rectangle 1146"/>
          <p:cNvSpPr>
            <a:spLocks noChangeArrowheads="1"/>
          </p:cNvSpPr>
          <p:nvPr/>
        </p:nvSpPr>
        <p:spPr bwMode="auto">
          <a:xfrm>
            <a:off x="6026150" y="3392488"/>
            <a:ext cx="1601788" cy="228600"/>
          </a:xfrm>
          <a:prstGeom prst="rect">
            <a:avLst/>
          </a:prstGeom>
          <a:noFill/>
          <a:ln w="9525">
            <a:noFill/>
            <a:miter lim="800000"/>
            <a:headEnd/>
            <a:tailEnd/>
          </a:ln>
        </p:spPr>
        <p:txBody>
          <a:bodyPr wrap="none" lIns="0" tIns="0" rIns="0" bIns="0">
            <a:spAutoFit/>
          </a:bodyPr>
          <a:lstStyle/>
          <a:p>
            <a:r>
              <a:rPr lang="en-US" sz="1500"/>
              <a:t>Student Evaluation</a:t>
            </a:r>
          </a:p>
        </p:txBody>
      </p:sp>
      <p:sp>
        <p:nvSpPr>
          <p:cNvPr id="491643" name="Rectangle 1147"/>
          <p:cNvSpPr>
            <a:spLocks noChangeArrowheads="1"/>
          </p:cNvSpPr>
          <p:nvPr/>
        </p:nvSpPr>
        <p:spPr bwMode="auto">
          <a:xfrm>
            <a:off x="5843588" y="3603625"/>
            <a:ext cx="2119312" cy="228600"/>
          </a:xfrm>
          <a:prstGeom prst="rect">
            <a:avLst/>
          </a:prstGeom>
          <a:noFill/>
          <a:ln w="9525">
            <a:noFill/>
            <a:miter lim="800000"/>
            <a:headEnd/>
            <a:tailEnd/>
          </a:ln>
        </p:spPr>
        <p:txBody>
          <a:bodyPr wrap="none" lIns="0" tIns="0" rIns="0" bIns="0">
            <a:spAutoFit/>
          </a:bodyPr>
          <a:lstStyle/>
          <a:p>
            <a:r>
              <a:rPr lang="en-US" sz="1500"/>
              <a:t>(from Business Services)</a:t>
            </a:r>
          </a:p>
        </p:txBody>
      </p:sp>
      <p:sp>
        <p:nvSpPr>
          <p:cNvPr id="491644" name="Line 1148"/>
          <p:cNvSpPr>
            <a:spLocks noChangeShapeType="1"/>
          </p:cNvSpPr>
          <p:nvPr/>
        </p:nvSpPr>
        <p:spPr bwMode="auto">
          <a:xfrm>
            <a:off x="6248400" y="2819400"/>
            <a:ext cx="184150" cy="361950"/>
          </a:xfrm>
          <a:prstGeom prst="line">
            <a:avLst/>
          </a:prstGeom>
          <a:noFill/>
          <a:ln w="0">
            <a:solidFill>
              <a:schemeClr val="tx1"/>
            </a:solidFill>
            <a:prstDash val="dash"/>
            <a:round/>
            <a:headEnd/>
            <a:tailEnd/>
          </a:ln>
        </p:spPr>
        <p:txBody>
          <a:bodyPr/>
          <a:lstStyle/>
          <a:p>
            <a:endParaRPr lang="en-US"/>
          </a:p>
        </p:txBody>
      </p:sp>
      <p:sp>
        <p:nvSpPr>
          <p:cNvPr id="491645" name="Line 1149"/>
          <p:cNvSpPr>
            <a:spLocks noChangeShapeType="1"/>
          </p:cNvSpPr>
          <p:nvPr/>
        </p:nvSpPr>
        <p:spPr bwMode="auto">
          <a:xfrm flipV="1">
            <a:off x="6432550" y="3055938"/>
            <a:ext cx="14288" cy="125412"/>
          </a:xfrm>
          <a:prstGeom prst="line">
            <a:avLst/>
          </a:prstGeom>
          <a:noFill/>
          <a:ln w="14288">
            <a:solidFill>
              <a:schemeClr val="tx1"/>
            </a:solidFill>
            <a:round/>
            <a:headEnd/>
            <a:tailEnd/>
          </a:ln>
        </p:spPr>
        <p:txBody>
          <a:bodyPr/>
          <a:lstStyle/>
          <a:p>
            <a:endParaRPr lang="en-US"/>
          </a:p>
        </p:txBody>
      </p:sp>
      <p:sp>
        <p:nvSpPr>
          <p:cNvPr id="491646" name="Line 1150"/>
          <p:cNvSpPr>
            <a:spLocks noChangeShapeType="1"/>
          </p:cNvSpPr>
          <p:nvPr/>
        </p:nvSpPr>
        <p:spPr bwMode="auto">
          <a:xfrm flipH="1" flipV="1">
            <a:off x="6348413" y="3082925"/>
            <a:ext cx="84137" cy="98425"/>
          </a:xfrm>
          <a:prstGeom prst="line">
            <a:avLst/>
          </a:prstGeom>
          <a:noFill/>
          <a:ln w="14288">
            <a:solidFill>
              <a:schemeClr val="tx1"/>
            </a:solidFill>
            <a:round/>
            <a:headEnd/>
            <a:tailEnd/>
          </a:ln>
        </p:spPr>
        <p:txBody>
          <a:bodyPr/>
          <a:lstStyle/>
          <a:p>
            <a:endParaRPr lang="en-US"/>
          </a:p>
        </p:txBody>
      </p:sp>
      <p:sp>
        <p:nvSpPr>
          <p:cNvPr id="491647" name="Line 1151"/>
          <p:cNvSpPr>
            <a:spLocks noChangeShapeType="1"/>
          </p:cNvSpPr>
          <p:nvPr/>
        </p:nvSpPr>
        <p:spPr bwMode="auto">
          <a:xfrm>
            <a:off x="4581525" y="2408238"/>
            <a:ext cx="1220788" cy="773112"/>
          </a:xfrm>
          <a:prstGeom prst="line">
            <a:avLst/>
          </a:prstGeom>
          <a:noFill/>
          <a:ln w="0">
            <a:solidFill>
              <a:schemeClr val="tx1"/>
            </a:solidFill>
            <a:prstDash val="dash"/>
            <a:round/>
            <a:headEnd/>
            <a:tailEnd/>
          </a:ln>
        </p:spPr>
        <p:txBody>
          <a:bodyPr/>
          <a:lstStyle/>
          <a:p>
            <a:endParaRPr lang="en-US"/>
          </a:p>
        </p:txBody>
      </p:sp>
      <p:sp>
        <p:nvSpPr>
          <p:cNvPr id="491648" name="Line 1152"/>
          <p:cNvSpPr>
            <a:spLocks noChangeShapeType="1"/>
          </p:cNvSpPr>
          <p:nvPr/>
        </p:nvSpPr>
        <p:spPr bwMode="auto">
          <a:xfrm flipH="1" flipV="1">
            <a:off x="5730875" y="3068638"/>
            <a:ext cx="71438" cy="112712"/>
          </a:xfrm>
          <a:prstGeom prst="line">
            <a:avLst/>
          </a:prstGeom>
          <a:noFill/>
          <a:ln w="14288">
            <a:solidFill>
              <a:schemeClr val="tx1"/>
            </a:solidFill>
            <a:round/>
            <a:headEnd/>
            <a:tailEnd/>
          </a:ln>
        </p:spPr>
        <p:txBody>
          <a:bodyPr/>
          <a:lstStyle/>
          <a:p>
            <a:endParaRPr lang="en-US"/>
          </a:p>
        </p:txBody>
      </p:sp>
      <p:sp>
        <p:nvSpPr>
          <p:cNvPr id="491649" name="Line 1153"/>
          <p:cNvSpPr>
            <a:spLocks noChangeShapeType="1"/>
          </p:cNvSpPr>
          <p:nvPr/>
        </p:nvSpPr>
        <p:spPr bwMode="auto">
          <a:xfrm flipH="1" flipV="1">
            <a:off x="5675313" y="3167063"/>
            <a:ext cx="127000" cy="14287"/>
          </a:xfrm>
          <a:prstGeom prst="line">
            <a:avLst/>
          </a:prstGeom>
          <a:noFill/>
          <a:ln w="14288">
            <a:solidFill>
              <a:schemeClr val="tx1"/>
            </a:solidFill>
            <a:round/>
            <a:headEnd/>
            <a:tailEnd/>
          </a:ln>
        </p:spPr>
        <p:txBody>
          <a:bodyPr/>
          <a:lstStyle/>
          <a:p>
            <a:endParaRPr lang="en-US"/>
          </a:p>
        </p:txBody>
      </p:sp>
      <p:sp>
        <p:nvSpPr>
          <p:cNvPr id="491650" name="Line 1154"/>
          <p:cNvSpPr>
            <a:spLocks noChangeShapeType="1"/>
          </p:cNvSpPr>
          <p:nvPr/>
        </p:nvSpPr>
        <p:spPr bwMode="auto">
          <a:xfrm flipH="1">
            <a:off x="3949700" y="3970338"/>
            <a:ext cx="2314575" cy="2236787"/>
          </a:xfrm>
          <a:prstGeom prst="line">
            <a:avLst/>
          </a:prstGeom>
          <a:noFill/>
          <a:ln w="0">
            <a:solidFill>
              <a:schemeClr val="tx1"/>
            </a:solidFill>
            <a:prstDash val="dash"/>
            <a:round/>
            <a:headEnd/>
            <a:tailEnd/>
          </a:ln>
        </p:spPr>
        <p:txBody>
          <a:bodyPr/>
          <a:lstStyle/>
          <a:p>
            <a:endParaRPr lang="en-US"/>
          </a:p>
        </p:txBody>
      </p:sp>
      <p:sp>
        <p:nvSpPr>
          <p:cNvPr id="491651" name="Line 1155"/>
          <p:cNvSpPr>
            <a:spLocks noChangeShapeType="1"/>
          </p:cNvSpPr>
          <p:nvPr/>
        </p:nvSpPr>
        <p:spPr bwMode="auto">
          <a:xfrm flipV="1">
            <a:off x="3949700" y="6151563"/>
            <a:ext cx="125413" cy="55562"/>
          </a:xfrm>
          <a:prstGeom prst="line">
            <a:avLst/>
          </a:prstGeom>
          <a:noFill/>
          <a:ln w="14288">
            <a:solidFill>
              <a:schemeClr val="tx1"/>
            </a:solidFill>
            <a:round/>
            <a:headEnd/>
            <a:tailEnd/>
          </a:ln>
        </p:spPr>
        <p:txBody>
          <a:bodyPr/>
          <a:lstStyle/>
          <a:p>
            <a:endParaRPr lang="en-US"/>
          </a:p>
        </p:txBody>
      </p:sp>
      <p:sp>
        <p:nvSpPr>
          <p:cNvPr id="491652" name="Line 1156"/>
          <p:cNvSpPr>
            <a:spLocks noChangeShapeType="1"/>
          </p:cNvSpPr>
          <p:nvPr/>
        </p:nvSpPr>
        <p:spPr bwMode="auto">
          <a:xfrm flipV="1">
            <a:off x="3949700" y="6080125"/>
            <a:ext cx="55563" cy="127000"/>
          </a:xfrm>
          <a:prstGeom prst="line">
            <a:avLst/>
          </a:prstGeom>
          <a:noFill/>
          <a:ln w="14288">
            <a:solidFill>
              <a:schemeClr val="tx1"/>
            </a:solidFill>
            <a:round/>
            <a:headEnd/>
            <a:tailEnd/>
          </a:ln>
        </p:spPr>
        <p:txBody>
          <a:bodyPr/>
          <a:lstStyle/>
          <a:p>
            <a:endParaRPr lang="en-US"/>
          </a:p>
        </p:txBody>
      </p:sp>
      <p:grpSp>
        <p:nvGrpSpPr>
          <p:cNvPr id="11" name="Group 1157"/>
          <p:cNvGrpSpPr>
            <a:grpSpLocks/>
          </p:cNvGrpSpPr>
          <p:nvPr/>
        </p:nvGrpSpPr>
        <p:grpSpPr bwMode="auto">
          <a:xfrm>
            <a:off x="2757488" y="3181350"/>
            <a:ext cx="2216150" cy="788988"/>
            <a:chOff x="1929" y="1680"/>
            <a:chExt cx="1396" cy="497"/>
          </a:xfrm>
        </p:grpSpPr>
        <p:grpSp>
          <p:nvGrpSpPr>
            <p:cNvPr id="12" name="Group 1158"/>
            <p:cNvGrpSpPr>
              <a:grpSpLocks/>
            </p:cNvGrpSpPr>
            <p:nvPr/>
          </p:nvGrpSpPr>
          <p:grpSpPr bwMode="auto">
            <a:xfrm>
              <a:off x="1929" y="1680"/>
              <a:ext cx="1396" cy="497"/>
              <a:chOff x="2291" y="1680"/>
              <a:chExt cx="1034" cy="497"/>
            </a:xfrm>
          </p:grpSpPr>
          <p:sp>
            <p:nvSpPr>
              <p:cNvPr id="491655" name="Rectangle 1159"/>
              <p:cNvSpPr>
                <a:spLocks noChangeArrowheads="1"/>
              </p:cNvSpPr>
              <p:nvPr/>
            </p:nvSpPr>
            <p:spPr bwMode="auto">
              <a:xfrm>
                <a:off x="2291" y="1796"/>
                <a:ext cx="1034" cy="381"/>
              </a:xfrm>
              <a:prstGeom prst="rect">
                <a:avLst/>
              </a:prstGeom>
              <a:noFill/>
              <a:ln w="0">
                <a:solidFill>
                  <a:schemeClr val="tx1"/>
                </a:solidFill>
                <a:miter lim="800000"/>
                <a:headEnd/>
                <a:tailEnd/>
              </a:ln>
            </p:spPr>
            <p:txBody>
              <a:bodyPr/>
              <a:lstStyle/>
              <a:p>
                <a:endParaRPr lang="en-US"/>
              </a:p>
            </p:txBody>
          </p:sp>
          <p:sp>
            <p:nvSpPr>
              <p:cNvPr id="491656" name="Rectangle 1160"/>
              <p:cNvSpPr>
                <a:spLocks noChangeArrowheads="1"/>
              </p:cNvSpPr>
              <p:nvPr/>
            </p:nvSpPr>
            <p:spPr bwMode="auto">
              <a:xfrm>
                <a:off x="2291" y="1680"/>
                <a:ext cx="415" cy="116"/>
              </a:xfrm>
              <a:prstGeom prst="rect">
                <a:avLst/>
              </a:prstGeom>
              <a:noFill/>
              <a:ln w="0">
                <a:solidFill>
                  <a:schemeClr val="tx1"/>
                </a:solidFill>
                <a:miter lim="800000"/>
                <a:headEnd/>
                <a:tailEnd/>
              </a:ln>
            </p:spPr>
            <p:txBody>
              <a:bodyPr/>
              <a:lstStyle/>
              <a:p>
                <a:endParaRPr lang="en-US"/>
              </a:p>
            </p:txBody>
          </p:sp>
        </p:grpSp>
        <p:sp>
          <p:nvSpPr>
            <p:cNvPr id="491657" name="Rectangle 1161"/>
            <p:cNvSpPr>
              <a:spLocks noChangeArrowheads="1"/>
            </p:cNvSpPr>
            <p:nvPr/>
          </p:nvSpPr>
          <p:spPr bwMode="auto">
            <a:xfrm>
              <a:off x="2306" y="1824"/>
              <a:ext cx="642" cy="144"/>
            </a:xfrm>
            <a:prstGeom prst="rect">
              <a:avLst/>
            </a:prstGeom>
            <a:noFill/>
            <a:ln w="9525">
              <a:noFill/>
              <a:miter lim="800000"/>
              <a:headEnd/>
              <a:tailEnd/>
            </a:ln>
          </p:spPr>
          <p:txBody>
            <a:bodyPr wrap="none" lIns="0" tIns="0" rIns="0" bIns="0">
              <a:spAutoFit/>
            </a:bodyPr>
            <a:lstStyle/>
            <a:p>
              <a:r>
                <a:rPr lang="en-US" sz="1500"/>
                <a:t>Registration</a:t>
              </a:r>
            </a:p>
          </p:txBody>
        </p:sp>
        <p:sp>
          <p:nvSpPr>
            <p:cNvPr id="491658" name="Rectangle 1162"/>
            <p:cNvSpPr>
              <a:spLocks noChangeArrowheads="1"/>
            </p:cNvSpPr>
            <p:nvPr/>
          </p:nvSpPr>
          <p:spPr bwMode="auto">
            <a:xfrm>
              <a:off x="1959" y="1957"/>
              <a:ext cx="1335" cy="144"/>
            </a:xfrm>
            <a:prstGeom prst="rect">
              <a:avLst/>
            </a:prstGeom>
            <a:noFill/>
            <a:ln w="9525">
              <a:noFill/>
              <a:miter lim="800000"/>
              <a:headEnd/>
              <a:tailEnd/>
            </a:ln>
          </p:spPr>
          <p:txBody>
            <a:bodyPr wrap="none" lIns="0" tIns="0" rIns="0" bIns="0">
              <a:spAutoFit/>
            </a:bodyPr>
            <a:lstStyle/>
            <a:p>
              <a:r>
                <a:rPr lang="en-US" sz="1500"/>
                <a:t>(from Business Services)</a:t>
              </a:r>
            </a:p>
          </p:txBody>
        </p:sp>
      </p:grpSp>
      <p:sp>
        <p:nvSpPr>
          <p:cNvPr id="491659" name="Line 1163"/>
          <p:cNvSpPr>
            <a:spLocks noChangeShapeType="1"/>
          </p:cNvSpPr>
          <p:nvPr/>
        </p:nvSpPr>
        <p:spPr bwMode="auto">
          <a:xfrm flipH="1">
            <a:off x="4791075" y="2514600"/>
            <a:ext cx="847725" cy="666750"/>
          </a:xfrm>
          <a:prstGeom prst="line">
            <a:avLst/>
          </a:prstGeom>
          <a:noFill/>
          <a:ln w="0">
            <a:solidFill>
              <a:schemeClr val="tx1"/>
            </a:solidFill>
            <a:prstDash val="dash"/>
            <a:round/>
            <a:headEnd/>
            <a:tailEnd/>
          </a:ln>
        </p:spPr>
        <p:txBody>
          <a:bodyPr/>
          <a:lstStyle/>
          <a:p>
            <a:endParaRPr lang="en-US"/>
          </a:p>
        </p:txBody>
      </p:sp>
      <p:sp>
        <p:nvSpPr>
          <p:cNvPr id="491660" name="Line 1164"/>
          <p:cNvSpPr>
            <a:spLocks noChangeShapeType="1"/>
          </p:cNvSpPr>
          <p:nvPr/>
        </p:nvSpPr>
        <p:spPr bwMode="auto">
          <a:xfrm flipV="1">
            <a:off x="4791075" y="3154363"/>
            <a:ext cx="127000" cy="26987"/>
          </a:xfrm>
          <a:prstGeom prst="line">
            <a:avLst/>
          </a:prstGeom>
          <a:noFill/>
          <a:ln w="14288">
            <a:solidFill>
              <a:schemeClr val="tx1"/>
            </a:solidFill>
            <a:round/>
            <a:headEnd/>
            <a:tailEnd/>
          </a:ln>
        </p:spPr>
        <p:txBody>
          <a:bodyPr/>
          <a:lstStyle/>
          <a:p>
            <a:endParaRPr lang="en-US"/>
          </a:p>
        </p:txBody>
      </p:sp>
      <p:sp>
        <p:nvSpPr>
          <p:cNvPr id="491661" name="Line 1165"/>
          <p:cNvSpPr>
            <a:spLocks noChangeShapeType="1"/>
          </p:cNvSpPr>
          <p:nvPr/>
        </p:nvSpPr>
        <p:spPr bwMode="auto">
          <a:xfrm flipV="1">
            <a:off x="4791075" y="3068638"/>
            <a:ext cx="69850" cy="112712"/>
          </a:xfrm>
          <a:prstGeom prst="line">
            <a:avLst/>
          </a:prstGeom>
          <a:noFill/>
          <a:ln w="14288">
            <a:solidFill>
              <a:schemeClr val="tx1"/>
            </a:solidFill>
            <a:round/>
            <a:headEnd/>
            <a:tailEnd/>
          </a:ln>
        </p:spPr>
        <p:txBody>
          <a:bodyPr/>
          <a:lstStyle/>
          <a:p>
            <a:endParaRPr lang="en-US"/>
          </a:p>
        </p:txBody>
      </p:sp>
      <p:sp>
        <p:nvSpPr>
          <p:cNvPr id="491662" name="Line 1166"/>
          <p:cNvSpPr>
            <a:spLocks noChangeShapeType="1"/>
          </p:cNvSpPr>
          <p:nvPr/>
        </p:nvSpPr>
        <p:spPr bwMode="auto">
          <a:xfrm>
            <a:off x="4038600" y="2819400"/>
            <a:ext cx="152400" cy="533400"/>
          </a:xfrm>
          <a:prstGeom prst="line">
            <a:avLst/>
          </a:prstGeom>
          <a:noFill/>
          <a:ln w="0">
            <a:solidFill>
              <a:schemeClr val="tx1"/>
            </a:solidFill>
            <a:prstDash val="dash"/>
            <a:round/>
            <a:headEnd/>
            <a:tailEnd/>
          </a:ln>
        </p:spPr>
        <p:txBody>
          <a:bodyPr/>
          <a:lstStyle/>
          <a:p>
            <a:endParaRPr lang="en-US"/>
          </a:p>
        </p:txBody>
      </p:sp>
      <p:sp>
        <p:nvSpPr>
          <p:cNvPr id="491663" name="Line 1167"/>
          <p:cNvSpPr>
            <a:spLocks noChangeShapeType="1"/>
          </p:cNvSpPr>
          <p:nvPr/>
        </p:nvSpPr>
        <p:spPr bwMode="auto">
          <a:xfrm flipV="1">
            <a:off x="4191000" y="3200400"/>
            <a:ext cx="0" cy="125412"/>
          </a:xfrm>
          <a:prstGeom prst="line">
            <a:avLst/>
          </a:prstGeom>
          <a:noFill/>
          <a:ln w="14288">
            <a:solidFill>
              <a:schemeClr val="tx1"/>
            </a:solidFill>
            <a:round/>
            <a:headEnd/>
            <a:tailEnd/>
          </a:ln>
        </p:spPr>
        <p:txBody>
          <a:bodyPr/>
          <a:lstStyle/>
          <a:p>
            <a:endParaRPr lang="en-US"/>
          </a:p>
        </p:txBody>
      </p:sp>
      <p:sp>
        <p:nvSpPr>
          <p:cNvPr id="491664" name="Line 1168"/>
          <p:cNvSpPr>
            <a:spLocks noChangeShapeType="1"/>
          </p:cNvSpPr>
          <p:nvPr/>
        </p:nvSpPr>
        <p:spPr bwMode="auto">
          <a:xfrm flipH="1" flipV="1">
            <a:off x="4038600" y="3276600"/>
            <a:ext cx="152394" cy="76200"/>
          </a:xfrm>
          <a:prstGeom prst="line">
            <a:avLst/>
          </a:prstGeom>
          <a:noFill/>
          <a:ln w="14288">
            <a:solidFill>
              <a:schemeClr val="tx1"/>
            </a:solidFill>
            <a:round/>
            <a:headEnd/>
            <a:tailEnd/>
          </a:ln>
        </p:spPr>
        <p:txBody>
          <a:bodyPr/>
          <a:lstStyle/>
          <a:p>
            <a:endParaRPr lang="en-US"/>
          </a:p>
        </p:txBody>
      </p:sp>
      <p:sp>
        <p:nvSpPr>
          <p:cNvPr id="491665" name="Line 1169"/>
          <p:cNvSpPr>
            <a:spLocks noChangeShapeType="1"/>
          </p:cNvSpPr>
          <p:nvPr/>
        </p:nvSpPr>
        <p:spPr bwMode="auto">
          <a:xfrm>
            <a:off x="2362200" y="2514600"/>
            <a:ext cx="1109663" cy="666750"/>
          </a:xfrm>
          <a:prstGeom prst="line">
            <a:avLst/>
          </a:prstGeom>
          <a:noFill/>
          <a:ln w="0">
            <a:solidFill>
              <a:schemeClr val="tx1"/>
            </a:solidFill>
            <a:prstDash val="dash"/>
            <a:round/>
            <a:headEnd/>
            <a:tailEnd/>
          </a:ln>
        </p:spPr>
        <p:txBody>
          <a:bodyPr/>
          <a:lstStyle/>
          <a:p>
            <a:endParaRPr lang="en-US"/>
          </a:p>
        </p:txBody>
      </p:sp>
      <p:sp>
        <p:nvSpPr>
          <p:cNvPr id="491666" name="Line 1170"/>
          <p:cNvSpPr>
            <a:spLocks noChangeShapeType="1"/>
          </p:cNvSpPr>
          <p:nvPr/>
        </p:nvSpPr>
        <p:spPr bwMode="auto">
          <a:xfrm flipH="1" flipV="1">
            <a:off x="3402013" y="3068638"/>
            <a:ext cx="69850" cy="112712"/>
          </a:xfrm>
          <a:prstGeom prst="line">
            <a:avLst/>
          </a:prstGeom>
          <a:noFill/>
          <a:ln w="14288">
            <a:solidFill>
              <a:schemeClr val="tx1"/>
            </a:solidFill>
            <a:round/>
            <a:headEnd/>
            <a:tailEnd/>
          </a:ln>
        </p:spPr>
        <p:txBody>
          <a:bodyPr/>
          <a:lstStyle/>
          <a:p>
            <a:endParaRPr lang="en-US"/>
          </a:p>
        </p:txBody>
      </p:sp>
      <p:sp>
        <p:nvSpPr>
          <p:cNvPr id="491667" name="Line 1171"/>
          <p:cNvSpPr>
            <a:spLocks noChangeShapeType="1"/>
          </p:cNvSpPr>
          <p:nvPr/>
        </p:nvSpPr>
        <p:spPr bwMode="auto">
          <a:xfrm flipH="1" flipV="1">
            <a:off x="3332163" y="3154363"/>
            <a:ext cx="139700" cy="26987"/>
          </a:xfrm>
          <a:prstGeom prst="line">
            <a:avLst/>
          </a:prstGeom>
          <a:noFill/>
          <a:ln w="14288">
            <a:solidFill>
              <a:schemeClr val="tx1"/>
            </a:solidFill>
            <a:round/>
            <a:headEnd/>
            <a:tailEnd/>
          </a:ln>
        </p:spPr>
        <p:txBody>
          <a:bodyPr/>
          <a:lstStyle/>
          <a:p>
            <a:endParaRPr lang="en-US"/>
          </a:p>
        </p:txBody>
      </p:sp>
      <p:sp>
        <p:nvSpPr>
          <p:cNvPr id="491668" name="Line 1172"/>
          <p:cNvSpPr>
            <a:spLocks noChangeShapeType="1"/>
          </p:cNvSpPr>
          <p:nvPr/>
        </p:nvSpPr>
        <p:spPr bwMode="auto">
          <a:xfrm flipH="1">
            <a:off x="3556000" y="3970338"/>
            <a:ext cx="519113" cy="2236787"/>
          </a:xfrm>
          <a:prstGeom prst="line">
            <a:avLst/>
          </a:prstGeom>
          <a:noFill/>
          <a:ln w="0">
            <a:solidFill>
              <a:schemeClr val="tx1"/>
            </a:solidFill>
            <a:prstDash val="dash"/>
            <a:round/>
            <a:headEnd/>
            <a:tailEnd/>
          </a:ln>
        </p:spPr>
        <p:txBody>
          <a:bodyPr/>
          <a:lstStyle/>
          <a:p>
            <a:endParaRPr lang="en-US"/>
          </a:p>
        </p:txBody>
      </p:sp>
      <p:sp>
        <p:nvSpPr>
          <p:cNvPr id="491669" name="Line 1173"/>
          <p:cNvSpPr>
            <a:spLocks noChangeShapeType="1"/>
          </p:cNvSpPr>
          <p:nvPr/>
        </p:nvSpPr>
        <p:spPr bwMode="auto">
          <a:xfrm flipV="1">
            <a:off x="3556000" y="6094413"/>
            <a:ext cx="84138" cy="112712"/>
          </a:xfrm>
          <a:prstGeom prst="line">
            <a:avLst/>
          </a:prstGeom>
          <a:noFill/>
          <a:ln w="14288">
            <a:solidFill>
              <a:schemeClr val="tx1"/>
            </a:solidFill>
            <a:round/>
            <a:headEnd/>
            <a:tailEnd/>
          </a:ln>
        </p:spPr>
        <p:txBody>
          <a:bodyPr/>
          <a:lstStyle/>
          <a:p>
            <a:endParaRPr lang="en-US"/>
          </a:p>
        </p:txBody>
      </p:sp>
      <p:sp>
        <p:nvSpPr>
          <p:cNvPr id="491670" name="Line 1174"/>
          <p:cNvSpPr>
            <a:spLocks noChangeShapeType="1"/>
          </p:cNvSpPr>
          <p:nvPr/>
        </p:nvSpPr>
        <p:spPr bwMode="auto">
          <a:xfrm flipH="1" flipV="1">
            <a:off x="3543300" y="6080125"/>
            <a:ext cx="12700" cy="127000"/>
          </a:xfrm>
          <a:prstGeom prst="line">
            <a:avLst/>
          </a:prstGeom>
          <a:noFill/>
          <a:ln w="14288">
            <a:solidFill>
              <a:schemeClr val="tx1"/>
            </a:solidFill>
            <a:round/>
            <a:headEnd/>
            <a:tailEnd/>
          </a:ln>
        </p:spPr>
        <p:txBody>
          <a:bodyPr/>
          <a:lstStyle/>
          <a:p>
            <a:endParaRPr lang="en-US"/>
          </a:p>
        </p:txBody>
      </p:sp>
      <p:sp>
        <p:nvSpPr>
          <p:cNvPr id="491671" name="Line 1175"/>
          <p:cNvSpPr>
            <a:spLocks noChangeShapeType="1"/>
          </p:cNvSpPr>
          <p:nvPr/>
        </p:nvSpPr>
        <p:spPr bwMode="auto">
          <a:xfrm flipH="1">
            <a:off x="3289300" y="3970338"/>
            <a:ext cx="449263" cy="338137"/>
          </a:xfrm>
          <a:prstGeom prst="line">
            <a:avLst/>
          </a:prstGeom>
          <a:noFill/>
          <a:ln w="0">
            <a:solidFill>
              <a:schemeClr val="tx1"/>
            </a:solidFill>
            <a:prstDash val="dash"/>
            <a:round/>
            <a:headEnd/>
            <a:tailEnd/>
          </a:ln>
        </p:spPr>
        <p:txBody>
          <a:bodyPr/>
          <a:lstStyle/>
          <a:p>
            <a:endParaRPr lang="en-US"/>
          </a:p>
        </p:txBody>
      </p:sp>
      <p:sp>
        <p:nvSpPr>
          <p:cNvPr id="491672" name="Line 1176"/>
          <p:cNvSpPr>
            <a:spLocks noChangeShapeType="1"/>
          </p:cNvSpPr>
          <p:nvPr/>
        </p:nvSpPr>
        <p:spPr bwMode="auto">
          <a:xfrm flipV="1">
            <a:off x="3289300" y="4279900"/>
            <a:ext cx="127000" cy="28575"/>
          </a:xfrm>
          <a:prstGeom prst="line">
            <a:avLst/>
          </a:prstGeom>
          <a:noFill/>
          <a:ln w="14288">
            <a:solidFill>
              <a:schemeClr val="tx1"/>
            </a:solidFill>
            <a:round/>
            <a:headEnd/>
            <a:tailEnd/>
          </a:ln>
        </p:spPr>
        <p:txBody>
          <a:bodyPr/>
          <a:lstStyle/>
          <a:p>
            <a:endParaRPr lang="en-US"/>
          </a:p>
        </p:txBody>
      </p:sp>
      <p:sp>
        <p:nvSpPr>
          <p:cNvPr id="491673" name="Line 1177"/>
          <p:cNvSpPr>
            <a:spLocks noChangeShapeType="1"/>
          </p:cNvSpPr>
          <p:nvPr/>
        </p:nvSpPr>
        <p:spPr bwMode="auto">
          <a:xfrm flipV="1">
            <a:off x="3289300" y="4208463"/>
            <a:ext cx="71438" cy="100012"/>
          </a:xfrm>
          <a:prstGeom prst="line">
            <a:avLst/>
          </a:prstGeom>
          <a:noFill/>
          <a:ln w="14288">
            <a:solidFill>
              <a:schemeClr val="tx1"/>
            </a:solidFill>
            <a:round/>
            <a:headEnd/>
            <a:tailEnd/>
          </a:ln>
        </p:spPr>
        <p:txBody>
          <a:bodyPr/>
          <a:lstStyle/>
          <a:p>
            <a:endParaRPr lang="en-US"/>
          </a:p>
        </p:txBody>
      </p:sp>
      <p:sp>
        <p:nvSpPr>
          <p:cNvPr id="491674" name="Line 1178"/>
          <p:cNvSpPr>
            <a:spLocks noChangeShapeType="1"/>
          </p:cNvSpPr>
          <p:nvPr/>
        </p:nvSpPr>
        <p:spPr bwMode="auto">
          <a:xfrm>
            <a:off x="4497388" y="3970338"/>
            <a:ext cx="1360487" cy="1209675"/>
          </a:xfrm>
          <a:prstGeom prst="line">
            <a:avLst/>
          </a:prstGeom>
          <a:noFill/>
          <a:ln w="0">
            <a:solidFill>
              <a:schemeClr val="tx1"/>
            </a:solidFill>
            <a:prstDash val="dash"/>
            <a:round/>
            <a:headEnd/>
            <a:tailEnd/>
          </a:ln>
        </p:spPr>
        <p:txBody>
          <a:bodyPr/>
          <a:lstStyle/>
          <a:p>
            <a:endParaRPr lang="en-US"/>
          </a:p>
        </p:txBody>
      </p:sp>
      <p:sp>
        <p:nvSpPr>
          <p:cNvPr id="491675" name="Line 1179"/>
          <p:cNvSpPr>
            <a:spLocks noChangeShapeType="1"/>
          </p:cNvSpPr>
          <p:nvPr/>
        </p:nvSpPr>
        <p:spPr bwMode="auto">
          <a:xfrm flipH="1" flipV="1">
            <a:off x="5802313" y="5053013"/>
            <a:ext cx="55562" cy="127000"/>
          </a:xfrm>
          <a:prstGeom prst="line">
            <a:avLst/>
          </a:prstGeom>
          <a:noFill/>
          <a:ln w="14288">
            <a:solidFill>
              <a:schemeClr val="tx1"/>
            </a:solidFill>
            <a:round/>
            <a:headEnd/>
            <a:tailEnd/>
          </a:ln>
        </p:spPr>
        <p:txBody>
          <a:bodyPr/>
          <a:lstStyle/>
          <a:p>
            <a:endParaRPr lang="en-US"/>
          </a:p>
        </p:txBody>
      </p:sp>
      <p:sp>
        <p:nvSpPr>
          <p:cNvPr id="491676" name="Line 1180"/>
          <p:cNvSpPr>
            <a:spLocks noChangeShapeType="1"/>
          </p:cNvSpPr>
          <p:nvPr/>
        </p:nvSpPr>
        <p:spPr bwMode="auto">
          <a:xfrm flipH="1" flipV="1">
            <a:off x="5730875" y="5137150"/>
            <a:ext cx="127000" cy="42863"/>
          </a:xfrm>
          <a:prstGeom prst="line">
            <a:avLst/>
          </a:prstGeom>
          <a:noFill/>
          <a:ln w="14288">
            <a:solidFill>
              <a:schemeClr val="tx1"/>
            </a:solidFill>
            <a:round/>
            <a:headEnd/>
            <a:tailEnd/>
          </a:ln>
        </p:spPr>
        <p:txBody>
          <a:bodyPr/>
          <a:lstStyle/>
          <a:p>
            <a:endParaRPr lang="en-US"/>
          </a:p>
        </p:txBody>
      </p:sp>
      <p:grpSp>
        <p:nvGrpSpPr>
          <p:cNvPr id="13" name="Group 1181"/>
          <p:cNvGrpSpPr>
            <a:grpSpLocks/>
          </p:cNvGrpSpPr>
          <p:nvPr/>
        </p:nvGrpSpPr>
        <p:grpSpPr bwMode="auto">
          <a:xfrm>
            <a:off x="3200400" y="2057400"/>
            <a:ext cx="1838325" cy="788988"/>
            <a:chOff x="576" y="696"/>
            <a:chExt cx="1158" cy="497"/>
          </a:xfrm>
        </p:grpSpPr>
        <p:sp>
          <p:nvSpPr>
            <p:cNvPr id="491678" name="Rectangle 1182"/>
            <p:cNvSpPr>
              <a:spLocks noChangeArrowheads="1"/>
            </p:cNvSpPr>
            <p:nvPr/>
          </p:nvSpPr>
          <p:spPr bwMode="auto">
            <a:xfrm>
              <a:off x="1098" y="696"/>
              <a:ext cx="256" cy="116"/>
            </a:xfrm>
            <a:prstGeom prst="rect">
              <a:avLst/>
            </a:prstGeom>
            <a:noFill/>
            <a:ln w="9525">
              <a:noFill/>
              <a:miter lim="800000"/>
              <a:headEnd/>
              <a:tailEnd/>
            </a:ln>
          </p:spPr>
          <p:txBody>
            <a:bodyPr/>
            <a:lstStyle/>
            <a:p>
              <a:endParaRPr lang="en-US"/>
            </a:p>
          </p:txBody>
        </p:sp>
        <p:grpSp>
          <p:nvGrpSpPr>
            <p:cNvPr id="14" name="Group 1183"/>
            <p:cNvGrpSpPr>
              <a:grpSpLocks/>
            </p:cNvGrpSpPr>
            <p:nvPr/>
          </p:nvGrpSpPr>
          <p:grpSpPr bwMode="auto">
            <a:xfrm>
              <a:off x="576" y="696"/>
              <a:ext cx="1158" cy="497"/>
              <a:chOff x="1098" y="696"/>
              <a:chExt cx="636" cy="497"/>
            </a:xfrm>
          </p:grpSpPr>
          <p:sp>
            <p:nvSpPr>
              <p:cNvPr id="491680" name="Rectangle 1184"/>
              <p:cNvSpPr>
                <a:spLocks noChangeArrowheads="1"/>
              </p:cNvSpPr>
              <p:nvPr/>
            </p:nvSpPr>
            <p:spPr bwMode="auto">
              <a:xfrm>
                <a:off x="1098" y="812"/>
                <a:ext cx="636" cy="381"/>
              </a:xfrm>
              <a:prstGeom prst="rect">
                <a:avLst/>
              </a:prstGeom>
              <a:noFill/>
              <a:ln w="0">
                <a:solidFill>
                  <a:schemeClr val="tx1"/>
                </a:solidFill>
                <a:miter lim="800000"/>
                <a:headEnd/>
                <a:tailEnd/>
              </a:ln>
            </p:spPr>
            <p:txBody>
              <a:bodyPr/>
              <a:lstStyle/>
              <a:p>
                <a:endParaRPr lang="en-US"/>
              </a:p>
            </p:txBody>
          </p:sp>
          <p:sp>
            <p:nvSpPr>
              <p:cNvPr id="491681" name="Rectangle 1185"/>
              <p:cNvSpPr>
                <a:spLocks noChangeArrowheads="1"/>
              </p:cNvSpPr>
              <p:nvPr/>
            </p:nvSpPr>
            <p:spPr bwMode="auto">
              <a:xfrm>
                <a:off x="1098" y="696"/>
                <a:ext cx="256" cy="116"/>
              </a:xfrm>
              <a:prstGeom prst="rect">
                <a:avLst/>
              </a:prstGeom>
              <a:noFill/>
              <a:ln w="0">
                <a:solidFill>
                  <a:schemeClr val="tx1"/>
                </a:solidFill>
                <a:miter lim="800000"/>
                <a:headEnd/>
                <a:tailEnd/>
              </a:ln>
            </p:spPr>
            <p:txBody>
              <a:bodyPr/>
              <a:lstStyle/>
              <a:p>
                <a:endParaRPr lang="en-US"/>
              </a:p>
            </p:txBody>
          </p:sp>
        </p:grpSp>
        <p:sp>
          <p:nvSpPr>
            <p:cNvPr id="491682" name="Rectangle 1186"/>
            <p:cNvSpPr>
              <a:spLocks noChangeArrowheads="1"/>
            </p:cNvSpPr>
            <p:nvPr/>
          </p:nvSpPr>
          <p:spPr bwMode="auto">
            <a:xfrm>
              <a:off x="662" y="856"/>
              <a:ext cx="914" cy="144"/>
            </a:xfrm>
            <a:prstGeom prst="rect">
              <a:avLst/>
            </a:prstGeom>
            <a:noFill/>
            <a:ln w="9525">
              <a:noFill/>
              <a:miter lim="800000"/>
              <a:headEnd/>
              <a:tailEnd/>
            </a:ln>
          </p:spPr>
          <p:txBody>
            <a:bodyPr wrap="none" lIns="0" tIns="0" rIns="0" bIns="0">
              <a:spAutoFit/>
            </a:bodyPr>
            <a:lstStyle/>
            <a:p>
              <a:r>
                <a:rPr lang="en-US" sz="1500"/>
                <a:t>StudentInterface </a:t>
              </a:r>
            </a:p>
          </p:txBody>
        </p:sp>
        <p:sp>
          <p:nvSpPr>
            <p:cNvPr id="491683" name="Rectangle 1187"/>
            <p:cNvSpPr>
              <a:spLocks noChangeArrowheads="1"/>
            </p:cNvSpPr>
            <p:nvPr/>
          </p:nvSpPr>
          <p:spPr bwMode="auto">
            <a:xfrm>
              <a:off x="602" y="1000"/>
              <a:ext cx="1107" cy="144"/>
            </a:xfrm>
            <a:prstGeom prst="rect">
              <a:avLst/>
            </a:prstGeom>
            <a:noFill/>
            <a:ln w="9525">
              <a:noFill/>
              <a:miter lim="800000"/>
              <a:headEnd/>
              <a:tailEnd/>
            </a:ln>
          </p:spPr>
          <p:txBody>
            <a:bodyPr wrap="none" lIns="0" tIns="0" rIns="0" bIns="0">
              <a:spAutoFit/>
            </a:bodyPr>
            <a:lstStyle/>
            <a:p>
              <a:r>
                <a:rPr lang="en-US" sz="1500"/>
                <a:t>(from User Interface)</a:t>
              </a:r>
            </a:p>
          </p:txBody>
        </p:sp>
      </p:grpSp>
      <p:grpSp>
        <p:nvGrpSpPr>
          <p:cNvPr id="15" name="Group 1188"/>
          <p:cNvGrpSpPr>
            <a:grpSpLocks/>
          </p:cNvGrpSpPr>
          <p:nvPr/>
        </p:nvGrpSpPr>
        <p:grpSpPr bwMode="auto">
          <a:xfrm>
            <a:off x="5638800" y="2057400"/>
            <a:ext cx="1838325" cy="788988"/>
            <a:chOff x="576" y="696"/>
            <a:chExt cx="1158" cy="497"/>
          </a:xfrm>
        </p:grpSpPr>
        <p:sp>
          <p:nvSpPr>
            <p:cNvPr id="491685" name="Rectangle 1189"/>
            <p:cNvSpPr>
              <a:spLocks noChangeArrowheads="1"/>
            </p:cNvSpPr>
            <p:nvPr/>
          </p:nvSpPr>
          <p:spPr bwMode="auto">
            <a:xfrm>
              <a:off x="1098" y="696"/>
              <a:ext cx="256" cy="116"/>
            </a:xfrm>
            <a:prstGeom prst="rect">
              <a:avLst/>
            </a:prstGeom>
            <a:noFill/>
            <a:ln w="9525">
              <a:noFill/>
              <a:miter lim="800000"/>
              <a:headEnd/>
              <a:tailEnd/>
            </a:ln>
          </p:spPr>
          <p:txBody>
            <a:bodyPr/>
            <a:lstStyle/>
            <a:p>
              <a:endParaRPr lang="en-US"/>
            </a:p>
          </p:txBody>
        </p:sp>
        <p:grpSp>
          <p:nvGrpSpPr>
            <p:cNvPr id="16" name="Group 1190"/>
            <p:cNvGrpSpPr>
              <a:grpSpLocks/>
            </p:cNvGrpSpPr>
            <p:nvPr/>
          </p:nvGrpSpPr>
          <p:grpSpPr bwMode="auto">
            <a:xfrm>
              <a:off x="576" y="696"/>
              <a:ext cx="1158" cy="497"/>
              <a:chOff x="1098" y="696"/>
              <a:chExt cx="636" cy="497"/>
            </a:xfrm>
          </p:grpSpPr>
          <p:sp>
            <p:nvSpPr>
              <p:cNvPr id="491687" name="Rectangle 1191"/>
              <p:cNvSpPr>
                <a:spLocks noChangeArrowheads="1"/>
              </p:cNvSpPr>
              <p:nvPr/>
            </p:nvSpPr>
            <p:spPr bwMode="auto">
              <a:xfrm>
                <a:off x="1098" y="812"/>
                <a:ext cx="636" cy="381"/>
              </a:xfrm>
              <a:prstGeom prst="rect">
                <a:avLst/>
              </a:prstGeom>
              <a:noFill/>
              <a:ln w="0">
                <a:solidFill>
                  <a:schemeClr val="tx1"/>
                </a:solidFill>
                <a:miter lim="800000"/>
                <a:headEnd/>
                <a:tailEnd/>
              </a:ln>
            </p:spPr>
            <p:txBody>
              <a:bodyPr/>
              <a:lstStyle/>
              <a:p>
                <a:endParaRPr lang="en-US"/>
              </a:p>
            </p:txBody>
          </p:sp>
          <p:sp>
            <p:nvSpPr>
              <p:cNvPr id="491688" name="Rectangle 1192"/>
              <p:cNvSpPr>
                <a:spLocks noChangeArrowheads="1"/>
              </p:cNvSpPr>
              <p:nvPr/>
            </p:nvSpPr>
            <p:spPr bwMode="auto">
              <a:xfrm>
                <a:off x="1098" y="696"/>
                <a:ext cx="256" cy="116"/>
              </a:xfrm>
              <a:prstGeom prst="rect">
                <a:avLst/>
              </a:prstGeom>
              <a:noFill/>
              <a:ln w="0">
                <a:solidFill>
                  <a:schemeClr val="tx1"/>
                </a:solidFill>
                <a:miter lim="800000"/>
                <a:headEnd/>
                <a:tailEnd/>
              </a:ln>
            </p:spPr>
            <p:txBody>
              <a:bodyPr/>
              <a:lstStyle/>
              <a:p>
                <a:endParaRPr lang="en-US"/>
              </a:p>
            </p:txBody>
          </p:sp>
        </p:grpSp>
        <p:sp>
          <p:nvSpPr>
            <p:cNvPr id="491689" name="Rectangle 1193"/>
            <p:cNvSpPr>
              <a:spLocks noChangeArrowheads="1"/>
            </p:cNvSpPr>
            <p:nvPr/>
          </p:nvSpPr>
          <p:spPr bwMode="auto">
            <a:xfrm>
              <a:off x="662" y="856"/>
              <a:ext cx="1014" cy="144"/>
            </a:xfrm>
            <a:prstGeom prst="rect">
              <a:avLst/>
            </a:prstGeom>
            <a:noFill/>
            <a:ln w="9525">
              <a:noFill/>
              <a:miter lim="800000"/>
              <a:headEnd/>
              <a:tailEnd/>
            </a:ln>
          </p:spPr>
          <p:txBody>
            <a:bodyPr wrap="none" lIns="0" tIns="0" rIns="0" bIns="0">
              <a:spAutoFit/>
            </a:bodyPr>
            <a:lstStyle/>
            <a:p>
              <a:r>
                <a:rPr lang="en-US" sz="1500" dirty="0" err="1"/>
                <a:t>ProfessorInterface</a:t>
              </a:r>
              <a:r>
                <a:rPr lang="en-US" sz="1500" dirty="0"/>
                <a:t> </a:t>
              </a:r>
            </a:p>
          </p:txBody>
        </p:sp>
        <p:sp>
          <p:nvSpPr>
            <p:cNvPr id="491690" name="Rectangle 1194"/>
            <p:cNvSpPr>
              <a:spLocks noChangeArrowheads="1"/>
            </p:cNvSpPr>
            <p:nvPr/>
          </p:nvSpPr>
          <p:spPr bwMode="auto">
            <a:xfrm>
              <a:off x="602" y="1000"/>
              <a:ext cx="1107" cy="144"/>
            </a:xfrm>
            <a:prstGeom prst="rect">
              <a:avLst/>
            </a:prstGeom>
            <a:noFill/>
            <a:ln w="9525">
              <a:noFill/>
              <a:miter lim="800000"/>
              <a:headEnd/>
              <a:tailEnd/>
            </a:ln>
          </p:spPr>
          <p:txBody>
            <a:bodyPr wrap="none" lIns="0" tIns="0" rIns="0" bIns="0">
              <a:spAutoFit/>
            </a:bodyPr>
            <a:lstStyle/>
            <a:p>
              <a:r>
                <a:rPr lang="en-US" sz="1500"/>
                <a:t>(from User Interface)</a:t>
              </a:r>
            </a:p>
          </p:txBody>
        </p:sp>
      </p:grpSp>
      <p:sp>
        <p:nvSpPr>
          <p:cNvPr id="491691" name="Line 1195"/>
          <p:cNvSpPr>
            <a:spLocks noChangeShapeType="1"/>
          </p:cNvSpPr>
          <p:nvPr/>
        </p:nvSpPr>
        <p:spPr bwMode="auto">
          <a:xfrm>
            <a:off x="0" y="2971800"/>
            <a:ext cx="8970963" cy="0"/>
          </a:xfrm>
          <a:prstGeom prst="line">
            <a:avLst/>
          </a:prstGeom>
          <a:noFill/>
          <a:ln w="38100">
            <a:solidFill>
              <a:schemeClr val="tx2"/>
            </a:solidFill>
            <a:round/>
            <a:headEnd type="none" w="sm" len="sm"/>
            <a:tailEnd type="none" w="sm" len="sm"/>
          </a:ln>
          <a:effectLst/>
        </p:spPr>
        <p:txBody>
          <a:bodyPr wrap="none" anchor="ctr"/>
          <a:lstStyle/>
          <a:p>
            <a:endParaRPr lang="en-US"/>
          </a:p>
        </p:txBody>
      </p:sp>
      <p:sp>
        <p:nvSpPr>
          <p:cNvPr id="491692" name="Rectangle 1196"/>
          <p:cNvSpPr>
            <a:spLocks noChangeArrowheads="1"/>
          </p:cNvSpPr>
          <p:nvPr/>
        </p:nvSpPr>
        <p:spPr bwMode="auto">
          <a:xfrm>
            <a:off x="6553200" y="1752600"/>
            <a:ext cx="2381250" cy="366712"/>
          </a:xfrm>
          <a:prstGeom prst="rect">
            <a:avLst/>
          </a:prstGeom>
          <a:solidFill>
            <a:schemeClr val="accent1"/>
          </a:solidFill>
          <a:ln w="9525">
            <a:noFill/>
            <a:miter lim="800000"/>
            <a:headEnd/>
            <a:tailEnd/>
          </a:ln>
          <a:effectLst/>
        </p:spPr>
        <p:txBody>
          <a:bodyPr wrap="none" lIns="92075" tIns="46038" rIns="92075" bIns="46038">
            <a:spAutoFit/>
          </a:bodyPr>
          <a:lstStyle/>
          <a:p>
            <a:r>
              <a:rPr lang="en-US" sz="1800" b="1" dirty="0"/>
              <a:t>User Interface Layer</a:t>
            </a:r>
          </a:p>
        </p:txBody>
      </p:sp>
      <p:sp>
        <p:nvSpPr>
          <p:cNvPr id="491693" name="Line 1197"/>
          <p:cNvSpPr>
            <a:spLocks noChangeShapeType="1"/>
          </p:cNvSpPr>
          <p:nvPr/>
        </p:nvSpPr>
        <p:spPr bwMode="auto">
          <a:xfrm>
            <a:off x="0" y="5065713"/>
            <a:ext cx="8970963" cy="0"/>
          </a:xfrm>
          <a:prstGeom prst="line">
            <a:avLst/>
          </a:prstGeom>
          <a:noFill/>
          <a:ln w="38100">
            <a:solidFill>
              <a:schemeClr val="tx2"/>
            </a:solidFill>
            <a:round/>
            <a:headEnd type="none" w="sm" len="sm"/>
            <a:tailEnd type="none" w="sm" len="sm"/>
          </a:ln>
          <a:effectLst/>
        </p:spPr>
        <p:txBody>
          <a:bodyPr wrap="none" anchor="ctr"/>
          <a:lstStyle/>
          <a:p>
            <a:endParaRPr lang="en-US"/>
          </a:p>
        </p:txBody>
      </p:sp>
      <p:sp>
        <p:nvSpPr>
          <p:cNvPr id="491694" name="Rectangle 1198"/>
          <p:cNvSpPr>
            <a:spLocks noChangeArrowheads="1"/>
          </p:cNvSpPr>
          <p:nvPr/>
        </p:nvSpPr>
        <p:spPr bwMode="auto">
          <a:xfrm>
            <a:off x="6057900" y="4487863"/>
            <a:ext cx="2904641" cy="314574"/>
          </a:xfrm>
          <a:prstGeom prst="rect">
            <a:avLst/>
          </a:prstGeom>
          <a:solidFill>
            <a:schemeClr val="accent1"/>
          </a:solidFill>
          <a:ln w="9525">
            <a:noFill/>
            <a:miter lim="800000"/>
            <a:headEnd/>
            <a:tailEnd/>
          </a:ln>
          <a:effectLst/>
        </p:spPr>
        <p:txBody>
          <a:bodyPr wrap="none" lIns="92075" tIns="46038" rIns="92075" bIns="46038">
            <a:spAutoFit/>
          </a:bodyPr>
          <a:lstStyle/>
          <a:p>
            <a:pPr>
              <a:lnSpc>
                <a:spcPct val="80000"/>
              </a:lnSpc>
            </a:pPr>
            <a:r>
              <a:rPr lang="en-US" sz="1800" b="1" dirty="0"/>
              <a:t>Business Services Layer</a:t>
            </a:r>
          </a:p>
        </p:txBody>
      </p:sp>
      <p:sp>
        <p:nvSpPr>
          <p:cNvPr id="491695" name="Rectangle 1199"/>
          <p:cNvSpPr>
            <a:spLocks noChangeArrowheads="1"/>
          </p:cNvSpPr>
          <p:nvPr/>
        </p:nvSpPr>
        <p:spPr bwMode="auto">
          <a:xfrm>
            <a:off x="6159500" y="6164263"/>
            <a:ext cx="2802049" cy="314574"/>
          </a:xfrm>
          <a:prstGeom prst="rect">
            <a:avLst/>
          </a:prstGeom>
          <a:solidFill>
            <a:schemeClr val="accent1"/>
          </a:solidFill>
          <a:ln w="9525">
            <a:noFill/>
            <a:miter lim="800000"/>
            <a:headEnd/>
            <a:tailEnd/>
          </a:ln>
          <a:effectLst/>
        </p:spPr>
        <p:txBody>
          <a:bodyPr wrap="none" lIns="92075" tIns="46038" rIns="92075" bIns="46038">
            <a:spAutoFit/>
          </a:bodyPr>
          <a:lstStyle/>
          <a:p>
            <a:pPr>
              <a:lnSpc>
                <a:spcPct val="80000"/>
              </a:lnSpc>
            </a:pPr>
            <a:r>
              <a:rPr lang="en-US" sz="1800" b="1" dirty="0"/>
              <a:t>Business Objects Layer</a:t>
            </a:r>
          </a:p>
        </p:txBody>
      </p:sp>
      <p:sp>
        <p:nvSpPr>
          <p:cNvPr id="491696" name="Line 1200"/>
          <p:cNvSpPr>
            <a:spLocks noChangeShapeType="1"/>
          </p:cNvSpPr>
          <p:nvPr/>
        </p:nvSpPr>
        <p:spPr bwMode="auto">
          <a:xfrm flipH="1">
            <a:off x="457200" y="2819400"/>
            <a:ext cx="685800" cy="3067050"/>
          </a:xfrm>
          <a:prstGeom prst="line">
            <a:avLst/>
          </a:prstGeom>
          <a:noFill/>
          <a:ln w="12700">
            <a:solidFill>
              <a:schemeClr val="tx1"/>
            </a:solidFill>
            <a:prstDash val="dash"/>
            <a:round/>
            <a:headEnd type="none" w="sm" len="sm"/>
            <a:tailEnd type="none" w="lg" len="lg"/>
          </a:ln>
          <a:effectLst/>
        </p:spPr>
        <p:txBody>
          <a:bodyPr wrap="none" anchor="ctr"/>
          <a:lstStyle/>
          <a:p>
            <a:endParaRPr lang="en-US"/>
          </a:p>
        </p:txBody>
      </p:sp>
      <p:sp>
        <p:nvSpPr>
          <p:cNvPr id="491697" name="Line 1201"/>
          <p:cNvSpPr>
            <a:spLocks noChangeShapeType="1"/>
          </p:cNvSpPr>
          <p:nvPr/>
        </p:nvSpPr>
        <p:spPr bwMode="auto">
          <a:xfrm>
            <a:off x="457200" y="5886450"/>
            <a:ext cx="1447800" cy="609600"/>
          </a:xfrm>
          <a:prstGeom prst="line">
            <a:avLst/>
          </a:prstGeom>
          <a:noFill/>
          <a:ln w="12700">
            <a:solidFill>
              <a:schemeClr val="tx1"/>
            </a:solidFill>
            <a:prstDash val="dash"/>
            <a:round/>
            <a:headEnd type="none" w="sm" len="sm"/>
            <a:tailEnd type="arrow" w="med" len="med"/>
          </a:ln>
          <a:effectLst/>
        </p:spPr>
        <p:txBody>
          <a:bodyPr wrap="none" anchor="ctr"/>
          <a:lstStyle/>
          <a:p>
            <a:endParaRPr lang="en-US"/>
          </a:p>
        </p:txBody>
      </p:sp>
      <p:sp>
        <p:nvSpPr>
          <p:cNvPr id="491698" name="Line 1202"/>
          <p:cNvSpPr>
            <a:spLocks noChangeShapeType="1"/>
          </p:cNvSpPr>
          <p:nvPr/>
        </p:nvSpPr>
        <p:spPr bwMode="auto">
          <a:xfrm flipH="1">
            <a:off x="1143000" y="2438400"/>
            <a:ext cx="2057400" cy="1771650"/>
          </a:xfrm>
          <a:prstGeom prst="line">
            <a:avLst/>
          </a:prstGeom>
          <a:noFill/>
          <a:ln w="12700">
            <a:solidFill>
              <a:schemeClr val="tx1"/>
            </a:solidFill>
            <a:prstDash val="dash"/>
            <a:round/>
            <a:headEnd type="none" w="sm" len="sm"/>
            <a:tailEnd type="none" w="lg" len="lg"/>
          </a:ln>
          <a:effectLst/>
        </p:spPr>
        <p:txBody>
          <a:bodyPr wrap="none" anchor="ctr"/>
          <a:lstStyle/>
          <a:p>
            <a:endParaRPr lang="en-US"/>
          </a:p>
        </p:txBody>
      </p:sp>
      <p:sp>
        <p:nvSpPr>
          <p:cNvPr id="491699" name="Line 1203"/>
          <p:cNvSpPr>
            <a:spLocks noChangeShapeType="1"/>
          </p:cNvSpPr>
          <p:nvPr/>
        </p:nvSpPr>
        <p:spPr bwMode="auto">
          <a:xfrm>
            <a:off x="1143000" y="4210050"/>
            <a:ext cx="914400" cy="1828800"/>
          </a:xfrm>
          <a:prstGeom prst="line">
            <a:avLst/>
          </a:prstGeom>
          <a:noFill/>
          <a:ln w="12700">
            <a:solidFill>
              <a:schemeClr val="tx1"/>
            </a:solidFill>
            <a:prstDash val="dash"/>
            <a:round/>
            <a:headEnd type="none" w="sm" len="sm"/>
            <a:tailEnd type="arrow" w="med" len="med"/>
          </a:ln>
          <a:effectLst/>
        </p:spPr>
        <p:txBody>
          <a:bodyPr wrap="none" anchor="ctr"/>
          <a:lstStyle/>
          <a:p>
            <a:endParaRPr lang="en-US"/>
          </a:p>
        </p:txBody>
      </p:sp>
      <p:sp>
        <p:nvSpPr>
          <p:cNvPr id="491700" name="Line 1204"/>
          <p:cNvSpPr>
            <a:spLocks noChangeShapeType="1"/>
          </p:cNvSpPr>
          <p:nvPr/>
        </p:nvSpPr>
        <p:spPr bwMode="auto">
          <a:xfrm flipH="1">
            <a:off x="3733800" y="2895600"/>
            <a:ext cx="1981200" cy="3371850"/>
          </a:xfrm>
          <a:prstGeom prst="line">
            <a:avLst/>
          </a:prstGeom>
          <a:noFill/>
          <a:ln w="12700">
            <a:solidFill>
              <a:schemeClr val="tx1"/>
            </a:solidFill>
            <a:prstDash val="dash"/>
            <a:round/>
            <a:headEnd type="none" w="sm" len="sm"/>
            <a:tailEnd type="arrow" w="med" len="med"/>
          </a:ln>
          <a:effectLst/>
        </p:spPr>
        <p:txBody>
          <a:bodyPr wrap="none" anchor="ctr"/>
          <a:lstStyle/>
          <a:p>
            <a:endParaRPr lang="en-US"/>
          </a:p>
        </p:txBody>
      </p:sp>
      <p:sp>
        <p:nvSpPr>
          <p:cNvPr id="491701" name="Line 1205"/>
          <p:cNvSpPr>
            <a:spLocks noChangeShapeType="1"/>
          </p:cNvSpPr>
          <p:nvPr/>
        </p:nvSpPr>
        <p:spPr bwMode="auto">
          <a:xfrm flipH="1">
            <a:off x="4191000" y="5962650"/>
            <a:ext cx="1600200" cy="457200"/>
          </a:xfrm>
          <a:prstGeom prst="line">
            <a:avLst/>
          </a:prstGeom>
          <a:noFill/>
          <a:ln w="12700">
            <a:solidFill>
              <a:schemeClr val="tx1"/>
            </a:solidFill>
            <a:prstDash val="dash"/>
            <a:round/>
            <a:headEnd/>
            <a:tailEnd type="arrow" w="med" len="med"/>
          </a:ln>
          <a:effectLst/>
        </p:spPr>
        <p:txBody>
          <a:bodyPr wrap="none"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1026"/>
          <p:cNvSpPr>
            <a:spLocks noGrp="1" noChangeArrowheads="1"/>
          </p:cNvSpPr>
          <p:nvPr>
            <p:ph type="title"/>
          </p:nvPr>
        </p:nvSpPr>
        <p:spPr>
          <a:xfrm>
            <a:off x="1219200" y="838200"/>
            <a:ext cx="6705600" cy="633413"/>
          </a:xfrm>
        </p:spPr>
        <p:txBody>
          <a:bodyPr/>
          <a:lstStyle/>
          <a:p>
            <a:r>
              <a:rPr lang="en-US" dirty="0"/>
              <a:t>Layering Guidelines</a:t>
            </a:r>
          </a:p>
        </p:txBody>
      </p:sp>
      <p:sp>
        <p:nvSpPr>
          <p:cNvPr id="493571" name="Rectangle 1027"/>
          <p:cNvSpPr>
            <a:spLocks noGrp="1" noChangeArrowheads="1"/>
          </p:cNvSpPr>
          <p:nvPr>
            <p:ph type="body" idx="1"/>
          </p:nvPr>
        </p:nvSpPr>
        <p:spPr>
          <a:xfrm>
            <a:off x="1219200" y="1828800"/>
            <a:ext cx="6934200" cy="4191000"/>
          </a:xfrm>
        </p:spPr>
        <p:txBody>
          <a:bodyPr/>
          <a:lstStyle/>
          <a:p>
            <a:r>
              <a:rPr lang="en-US" dirty="0"/>
              <a:t>Visibility</a:t>
            </a:r>
          </a:p>
          <a:p>
            <a:pPr lvl="1"/>
            <a:r>
              <a:rPr lang="en-US" dirty="0"/>
              <a:t>Dependencies only within current layer and directly below</a:t>
            </a:r>
          </a:p>
          <a:p>
            <a:r>
              <a:rPr lang="en-US" dirty="0"/>
              <a:t>Volatility </a:t>
            </a:r>
          </a:p>
          <a:p>
            <a:pPr lvl="1"/>
            <a:r>
              <a:rPr lang="en-US" dirty="0"/>
              <a:t>Upper layers affected by requirements changes</a:t>
            </a:r>
          </a:p>
          <a:p>
            <a:pPr lvl="1"/>
            <a:r>
              <a:rPr lang="en-US" dirty="0"/>
              <a:t>Lower layers affected by environment changes </a:t>
            </a:r>
          </a:p>
          <a:p>
            <a:r>
              <a:rPr lang="en-US" dirty="0"/>
              <a:t>Generality</a:t>
            </a:r>
          </a:p>
          <a:p>
            <a:pPr lvl="1"/>
            <a:r>
              <a:rPr lang="en-US" dirty="0"/>
              <a:t>More abstract model elements in lower layers</a:t>
            </a:r>
          </a:p>
          <a:p>
            <a:r>
              <a:rPr lang="en-US" dirty="0"/>
              <a:t>Number of layers</a:t>
            </a:r>
          </a:p>
          <a:p>
            <a:pPr lvl="1"/>
            <a:r>
              <a:rPr lang="en-US" dirty="0"/>
              <a:t>Small system: 3 layers</a:t>
            </a:r>
          </a:p>
          <a:p>
            <a:pPr lvl="1"/>
            <a:r>
              <a:rPr lang="en-US" dirty="0"/>
              <a:t>Complex system: 5-7 layers</a:t>
            </a:r>
          </a:p>
        </p:txBody>
      </p:sp>
      <p:sp>
        <p:nvSpPr>
          <p:cNvPr id="493572" name="Rectangle 1028"/>
          <p:cNvSpPr>
            <a:spLocks noChangeArrowheads="1"/>
          </p:cNvSpPr>
          <p:nvPr/>
        </p:nvSpPr>
        <p:spPr bwMode="auto">
          <a:xfrm>
            <a:off x="609600" y="6019800"/>
            <a:ext cx="7661275" cy="457200"/>
          </a:xfrm>
          <a:prstGeom prst="rect">
            <a:avLst/>
          </a:prstGeom>
          <a:noFill/>
          <a:ln w="12700">
            <a:noFill/>
            <a:miter lim="800000"/>
            <a:headEnd type="none" w="sm" len="sm"/>
            <a:tailEnd type="none" w="lg" len="lg"/>
          </a:ln>
          <a:effectLst/>
        </p:spPr>
        <p:txBody>
          <a:bodyPr wrap="none">
            <a:spAutoFit/>
          </a:bodyPr>
          <a:lstStyle/>
          <a:p>
            <a:r>
              <a:rPr lang="en-US" sz="2400" i="1" dirty="0">
                <a:solidFill>
                  <a:schemeClr val="tx2"/>
                </a:solidFill>
              </a:rPr>
              <a:t>Goal is to reduce coupling and ease maintenance effort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098" name="Picture 2" descr="D:\4.1\course\rop overview\figures\mech_all.BMP"/>
          <p:cNvPicPr>
            <a:picLocks noChangeAspect="1" noChangeArrowheads="1"/>
          </p:cNvPicPr>
          <p:nvPr/>
        </p:nvPicPr>
        <p:blipFill>
          <a:blip r:embed="rId3" cstate="print"/>
          <a:srcRect/>
          <a:stretch>
            <a:fillRect/>
          </a:stretch>
        </p:blipFill>
        <p:spPr bwMode="auto">
          <a:xfrm>
            <a:off x="1066800" y="3276600"/>
            <a:ext cx="6991350" cy="3444875"/>
          </a:xfrm>
          <a:prstGeom prst="rect">
            <a:avLst/>
          </a:prstGeom>
          <a:noFill/>
        </p:spPr>
      </p:pic>
      <p:sp>
        <p:nvSpPr>
          <p:cNvPr id="516099" name="Rectangle 3"/>
          <p:cNvSpPr>
            <a:spLocks noGrp="1" noChangeArrowheads="1"/>
          </p:cNvSpPr>
          <p:nvPr>
            <p:ph type="title"/>
          </p:nvPr>
        </p:nvSpPr>
        <p:spPr>
          <a:xfrm>
            <a:off x="1219200" y="838200"/>
            <a:ext cx="6705600" cy="633413"/>
          </a:xfrm>
        </p:spPr>
        <p:txBody>
          <a:bodyPr/>
          <a:lstStyle/>
          <a:p>
            <a:r>
              <a:rPr lang="en-US" dirty="0"/>
              <a:t>Architectural Mechanisms</a:t>
            </a:r>
            <a:endParaRPr lang="en-US" altLang="ko-KR" dirty="0">
              <a:ea typeface="굴림" charset="-127"/>
            </a:endParaRPr>
          </a:p>
        </p:txBody>
      </p:sp>
      <p:sp>
        <p:nvSpPr>
          <p:cNvPr id="516100" name="Rectangle 4"/>
          <p:cNvSpPr>
            <a:spLocks noGrp="1" noChangeArrowheads="1"/>
          </p:cNvSpPr>
          <p:nvPr>
            <p:ph type="body" idx="1"/>
          </p:nvPr>
        </p:nvSpPr>
        <p:spPr>
          <a:xfrm>
            <a:off x="990600" y="1752600"/>
            <a:ext cx="6934200" cy="1676400"/>
          </a:xfrm>
        </p:spPr>
        <p:txBody>
          <a:bodyPr/>
          <a:lstStyle/>
          <a:p>
            <a:r>
              <a:rPr lang="en-US" dirty="0"/>
              <a:t>Analysis Mechanisms (conceptual)</a:t>
            </a:r>
          </a:p>
          <a:p>
            <a:r>
              <a:rPr lang="en-US" dirty="0"/>
              <a:t>Design Mechanisms (concrete)</a:t>
            </a:r>
          </a:p>
          <a:p>
            <a:r>
              <a:rPr lang="en-US" dirty="0"/>
              <a:t>Implementation Mechanisms (actual)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1066800" y="533400"/>
            <a:ext cx="7086600" cy="762000"/>
          </a:xfrm>
        </p:spPr>
        <p:txBody>
          <a:bodyPr/>
          <a:lstStyle/>
          <a:p>
            <a:r>
              <a:rPr lang="en-US" dirty="0"/>
              <a:t>Sample Analysis Mechanisms</a:t>
            </a:r>
          </a:p>
        </p:txBody>
      </p:sp>
      <p:sp>
        <p:nvSpPr>
          <p:cNvPr id="518147" name="Rectangle 3"/>
          <p:cNvSpPr>
            <a:spLocks noGrp="1" noChangeArrowheads="1"/>
          </p:cNvSpPr>
          <p:nvPr>
            <p:ph type="body" idx="1"/>
          </p:nvPr>
        </p:nvSpPr>
        <p:spPr>
          <a:xfrm>
            <a:off x="654050" y="1752600"/>
            <a:ext cx="8489950" cy="4954587"/>
          </a:xfrm>
        </p:spPr>
        <p:txBody>
          <a:bodyPr/>
          <a:lstStyle/>
          <a:p>
            <a:r>
              <a:rPr lang="en-US" dirty="0"/>
              <a:t>Persistency</a:t>
            </a:r>
          </a:p>
          <a:p>
            <a:r>
              <a:rPr lang="en-US" dirty="0"/>
              <a:t>Communication (IPC and RPC)</a:t>
            </a:r>
          </a:p>
          <a:p>
            <a:r>
              <a:rPr lang="en-US" dirty="0"/>
              <a:t>Message routing </a:t>
            </a:r>
          </a:p>
          <a:p>
            <a:r>
              <a:rPr lang="en-US" dirty="0"/>
              <a:t>Distribution</a:t>
            </a:r>
          </a:p>
          <a:p>
            <a:r>
              <a:rPr lang="en-US" dirty="0"/>
              <a:t>Transaction management </a:t>
            </a:r>
          </a:p>
          <a:p>
            <a:r>
              <a:rPr lang="en-US" dirty="0"/>
              <a:t>Process control and synchronization (resource contention)</a:t>
            </a:r>
          </a:p>
          <a:p>
            <a:r>
              <a:rPr lang="en-US" dirty="0"/>
              <a:t>Information exchange, format conversion</a:t>
            </a:r>
          </a:p>
          <a:p>
            <a:r>
              <a:rPr lang="en-US" dirty="0"/>
              <a:t>Security </a:t>
            </a:r>
          </a:p>
          <a:p>
            <a:r>
              <a:rPr lang="en-US" dirty="0"/>
              <a:t>Error detection / handling / reporting</a:t>
            </a:r>
          </a:p>
          <a:p>
            <a:r>
              <a:rPr lang="en-US" dirty="0"/>
              <a:t>Redundancy </a:t>
            </a:r>
          </a:p>
          <a:p>
            <a:r>
              <a:rPr lang="en-US" dirty="0"/>
              <a:t>Legacy Interface</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990600" y="228600"/>
            <a:ext cx="6705600" cy="1408113"/>
          </a:xfrm>
        </p:spPr>
        <p:txBody>
          <a:bodyPr/>
          <a:lstStyle/>
          <a:p>
            <a:r>
              <a:rPr lang="en-US" altLang="ko-KR" dirty="0">
                <a:ea typeface="굴림" charset="-127"/>
              </a:rPr>
              <a:t>Mapping Classes to Analysis Mechanisms</a:t>
            </a:r>
          </a:p>
        </p:txBody>
      </p:sp>
      <p:sp>
        <p:nvSpPr>
          <p:cNvPr id="509955" name="Rectangle 3"/>
          <p:cNvSpPr>
            <a:spLocks noChangeArrowheads="1"/>
          </p:cNvSpPr>
          <p:nvPr/>
        </p:nvSpPr>
        <p:spPr bwMode="auto">
          <a:xfrm>
            <a:off x="2895600" y="1858962"/>
            <a:ext cx="914400" cy="603250"/>
          </a:xfrm>
          <a:prstGeom prst="rect">
            <a:avLst/>
          </a:prstGeom>
          <a:noFill/>
          <a:ln w="0">
            <a:solidFill>
              <a:schemeClr val="tx1"/>
            </a:solidFill>
            <a:miter lim="800000"/>
            <a:headEnd/>
            <a:tailEnd/>
          </a:ln>
        </p:spPr>
        <p:txBody>
          <a:bodyPr/>
          <a:lstStyle/>
          <a:p>
            <a:endParaRPr lang="en-US"/>
          </a:p>
        </p:txBody>
      </p:sp>
      <p:sp>
        <p:nvSpPr>
          <p:cNvPr id="509956" name="Rectangle 4"/>
          <p:cNvSpPr>
            <a:spLocks noChangeArrowheads="1"/>
          </p:cNvSpPr>
          <p:nvPr/>
        </p:nvSpPr>
        <p:spPr bwMode="auto">
          <a:xfrm>
            <a:off x="3028950" y="1903412"/>
            <a:ext cx="657225" cy="228600"/>
          </a:xfrm>
          <a:prstGeom prst="rect">
            <a:avLst/>
          </a:prstGeom>
          <a:noFill/>
          <a:ln w="9525">
            <a:noFill/>
            <a:miter lim="800000"/>
            <a:headEnd/>
            <a:tailEnd/>
          </a:ln>
        </p:spPr>
        <p:txBody>
          <a:bodyPr wrap="none" lIns="0" tIns="0" rIns="0" bIns="0">
            <a:spAutoFit/>
          </a:bodyPr>
          <a:lstStyle/>
          <a:p>
            <a:r>
              <a:rPr lang="en-US" sz="1500"/>
              <a:t>Student</a:t>
            </a:r>
            <a:endParaRPr lang="en-US" sz="1800"/>
          </a:p>
        </p:txBody>
      </p:sp>
      <p:sp>
        <p:nvSpPr>
          <p:cNvPr id="509957" name="Rectangle 5"/>
          <p:cNvSpPr>
            <a:spLocks noChangeArrowheads="1"/>
          </p:cNvSpPr>
          <p:nvPr/>
        </p:nvSpPr>
        <p:spPr bwMode="auto">
          <a:xfrm>
            <a:off x="2895600" y="2168525"/>
            <a:ext cx="914400" cy="293687"/>
          </a:xfrm>
          <a:prstGeom prst="rect">
            <a:avLst/>
          </a:prstGeom>
          <a:noFill/>
          <a:ln w="0">
            <a:solidFill>
              <a:schemeClr val="tx1"/>
            </a:solidFill>
            <a:miter lim="800000"/>
            <a:headEnd/>
            <a:tailEnd/>
          </a:ln>
        </p:spPr>
        <p:txBody>
          <a:bodyPr/>
          <a:lstStyle/>
          <a:p>
            <a:endParaRPr lang="en-US"/>
          </a:p>
        </p:txBody>
      </p:sp>
      <p:sp>
        <p:nvSpPr>
          <p:cNvPr id="509958" name="Rectangle 6"/>
          <p:cNvSpPr>
            <a:spLocks noChangeArrowheads="1"/>
          </p:cNvSpPr>
          <p:nvPr/>
        </p:nvSpPr>
        <p:spPr bwMode="auto">
          <a:xfrm>
            <a:off x="2895600" y="2286000"/>
            <a:ext cx="914400" cy="176212"/>
          </a:xfrm>
          <a:prstGeom prst="rect">
            <a:avLst/>
          </a:prstGeom>
          <a:noFill/>
          <a:ln w="0">
            <a:solidFill>
              <a:schemeClr val="tx1"/>
            </a:solidFill>
            <a:miter lim="800000"/>
            <a:headEnd/>
            <a:tailEnd/>
          </a:ln>
        </p:spPr>
        <p:txBody>
          <a:bodyPr/>
          <a:lstStyle/>
          <a:p>
            <a:endParaRPr lang="en-US"/>
          </a:p>
        </p:txBody>
      </p:sp>
      <p:sp>
        <p:nvSpPr>
          <p:cNvPr id="509959" name="Rectangle 7"/>
          <p:cNvSpPr>
            <a:spLocks noChangeArrowheads="1"/>
          </p:cNvSpPr>
          <p:nvPr/>
        </p:nvSpPr>
        <p:spPr bwMode="auto">
          <a:xfrm>
            <a:off x="2968625" y="4438650"/>
            <a:ext cx="841375" cy="603250"/>
          </a:xfrm>
          <a:prstGeom prst="rect">
            <a:avLst/>
          </a:prstGeom>
          <a:noFill/>
          <a:ln w="0">
            <a:solidFill>
              <a:schemeClr val="tx1"/>
            </a:solidFill>
            <a:miter lim="800000"/>
            <a:headEnd/>
            <a:tailEnd/>
          </a:ln>
        </p:spPr>
        <p:txBody>
          <a:bodyPr/>
          <a:lstStyle/>
          <a:p>
            <a:endParaRPr lang="en-US"/>
          </a:p>
        </p:txBody>
      </p:sp>
      <p:sp>
        <p:nvSpPr>
          <p:cNvPr id="509960" name="Rectangle 8"/>
          <p:cNvSpPr>
            <a:spLocks noChangeArrowheads="1"/>
          </p:cNvSpPr>
          <p:nvPr/>
        </p:nvSpPr>
        <p:spPr bwMode="auto">
          <a:xfrm>
            <a:off x="3087688" y="4497387"/>
            <a:ext cx="615950" cy="228600"/>
          </a:xfrm>
          <a:prstGeom prst="rect">
            <a:avLst/>
          </a:prstGeom>
          <a:noFill/>
          <a:ln w="9525">
            <a:noFill/>
            <a:miter lim="800000"/>
            <a:headEnd/>
            <a:tailEnd/>
          </a:ln>
        </p:spPr>
        <p:txBody>
          <a:bodyPr wrap="none" lIns="0" tIns="0" rIns="0" bIns="0">
            <a:spAutoFit/>
          </a:bodyPr>
          <a:lstStyle/>
          <a:p>
            <a:r>
              <a:rPr lang="en-US" sz="1500"/>
              <a:t>Course</a:t>
            </a:r>
            <a:endParaRPr lang="en-US" sz="1800"/>
          </a:p>
        </p:txBody>
      </p:sp>
      <p:sp>
        <p:nvSpPr>
          <p:cNvPr id="509961" name="Rectangle 9"/>
          <p:cNvSpPr>
            <a:spLocks noChangeArrowheads="1"/>
          </p:cNvSpPr>
          <p:nvPr/>
        </p:nvSpPr>
        <p:spPr bwMode="auto">
          <a:xfrm>
            <a:off x="2968625" y="4748212"/>
            <a:ext cx="841375" cy="293688"/>
          </a:xfrm>
          <a:prstGeom prst="rect">
            <a:avLst/>
          </a:prstGeom>
          <a:noFill/>
          <a:ln w="0">
            <a:solidFill>
              <a:schemeClr val="tx1"/>
            </a:solidFill>
            <a:miter lim="800000"/>
            <a:headEnd/>
            <a:tailEnd/>
          </a:ln>
        </p:spPr>
        <p:txBody>
          <a:bodyPr/>
          <a:lstStyle/>
          <a:p>
            <a:endParaRPr lang="en-US"/>
          </a:p>
        </p:txBody>
      </p:sp>
      <p:sp>
        <p:nvSpPr>
          <p:cNvPr id="509962" name="Rectangle 10"/>
          <p:cNvSpPr>
            <a:spLocks noChangeArrowheads="1"/>
          </p:cNvSpPr>
          <p:nvPr/>
        </p:nvSpPr>
        <p:spPr bwMode="auto">
          <a:xfrm>
            <a:off x="2968625" y="4865687"/>
            <a:ext cx="841375" cy="176213"/>
          </a:xfrm>
          <a:prstGeom prst="rect">
            <a:avLst/>
          </a:prstGeom>
          <a:noFill/>
          <a:ln w="0">
            <a:solidFill>
              <a:schemeClr val="tx1"/>
            </a:solidFill>
            <a:miter lim="800000"/>
            <a:headEnd/>
            <a:tailEnd/>
          </a:ln>
        </p:spPr>
        <p:txBody>
          <a:bodyPr/>
          <a:lstStyle/>
          <a:p>
            <a:endParaRPr lang="en-US"/>
          </a:p>
        </p:txBody>
      </p:sp>
      <p:sp>
        <p:nvSpPr>
          <p:cNvPr id="509963" name="Rectangle 11"/>
          <p:cNvSpPr>
            <a:spLocks noChangeArrowheads="1"/>
          </p:cNvSpPr>
          <p:nvPr/>
        </p:nvSpPr>
        <p:spPr bwMode="auto">
          <a:xfrm>
            <a:off x="2493963" y="3671887"/>
            <a:ext cx="1293812" cy="228600"/>
          </a:xfrm>
          <a:prstGeom prst="rect">
            <a:avLst/>
          </a:prstGeom>
          <a:noFill/>
          <a:ln w="9525">
            <a:noFill/>
            <a:miter lim="800000"/>
            <a:headEnd/>
            <a:tailEnd/>
          </a:ln>
        </p:spPr>
        <p:txBody>
          <a:bodyPr wrap="none" lIns="0" tIns="0" rIns="0" bIns="0">
            <a:spAutoFit/>
          </a:bodyPr>
          <a:lstStyle/>
          <a:p>
            <a:r>
              <a:rPr lang="en-US" sz="1500"/>
              <a:t>CourseOffering</a:t>
            </a:r>
            <a:endParaRPr lang="en-US" sz="1800"/>
          </a:p>
        </p:txBody>
      </p:sp>
      <p:grpSp>
        <p:nvGrpSpPr>
          <p:cNvPr id="2" name="Group 12"/>
          <p:cNvGrpSpPr>
            <a:grpSpLocks/>
          </p:cNvGrpSpPr>
          <p:nvPr/>
        </p:nvGrpSpPr>
        <p:grpSpPr bwMode="auto">
          <a:xfrm>
            <a:off x="2416175" y="3613150"/>
            <a:ext cx="1408113" cy="604837"/>
            <a:chOff x="1875" y="1983"/>
            <a:chExt cx="548" cy="381"/>
          </a:xfrm>
        </p:grpSpPr>
        <p:sp>
          <p:nvSpPr>
            <p:cNvPr id="509965" name="Rectangle 13"/>
            <p:cNvSpPr>
              <a:spLocks noChangeArrowheads="1"/>
            </p:cNvSpPr>
            <p:nvPr/>
          </p:nvSpPr>
          <p:spPr bwMode="auto">
            <a:xfrm>
              <a:off x="1875" y="1983"/>
              <a:ext cx="548" cy="381"/>
            </a:xfrm>
            <a:prstGeom prst="rect">
              <a:avLst/>
            </a:prstGeom>
            <a:noFill/>
            <a:ln w="0">
              <a:solidFill>
                <a:schemeClr val="tx1"/>
              </a:solidFill>
              <a:miter lim="800000"/>
              <a:headEnd/>
              <a:tailEnd/>
            </a:ln>
          </p:spPr>
          <p:txBody>
            <a:bodyPr/>
            <a:lstStyle/>
            <a:p>
              <a:endParaRPr lang="en-US"/>
            </a:p>
          </p:txBody>
        </p:sp>
        <p:sp>
          <p:nvSpPr>
            <p:cNvPr id="509966" name="Rectangle 14"/>
            <p:cNvSpPr>
              <a:spLocks noChangeArrowheads="1"/>
            </p:cNvSpPr>
            <p:nvPr/>
          </p:nvSpPr>
          <p:spPr bwMode="auto">
            <a:xfrm>
              <a:off x="1875" y="2178"/>
              <a:ext cx="548" cy="186"/>
            </a:xfrm>
            <a:prstGeom prst="rect">
              <a:avLst/>
            </a:prstGeom>
            <a:noFill/>
            <a:ln w="0">
              <a:solidFill>
                <a:schemeClr val="tx1"/>
              </a:solidFill>
              <a:miter lim="800000"/>
              <a:headEnd/>
              <a:tailEnd/>
            </a:ln>
          </p:spPr>
          <p:txBody>
            <a:bodyPr/>
            <a:lstStyle/>
            <a:p>
              <a:endParaRPr lang="en-US"/>
            </a:p>
          </p:txBody>
        </p:sp>
        <p:sp>
          <p:nvSpPr>
            <p:cNvPr id="509967" name="Rectangle 15"/>
            <p:cNvSpPr>
              <a:spLocks noChangeArrowheads="1"/>
            </p:cNvSpPr>
            <p:nvPr/>
          </p:nvSpPr>
          <p:spPr bwMode="auto">
            <a:xfrm>
              <a:off x="1875" y="2252"/>
              <a:ext cx="548" cy="112"/>
            </a:xfrm>
            <a:prstGeom prst="rect">
              <a:avLst/>
            </a:prstGeom>
            <a:noFill/>
            <a:ln w="0">
              <a:solidFill>
                <a:schemeClr val="tx1"/>
              </a:solidFill>
              <a:miter lim="800000"/>
              <a:headEnd/>
              <a:tailEnd/>
            </a:ln>
          </p:spPr>
          <p:txBody>
            <a:bodyPr/>
            <a:lstStyle/>
            <a:p>
              <a:endParaRPr lang="en-US"/>
            </a:p>
          </p:txBody>
        </p:sp>
      </p:grpSp>
      <p:sp>
        <p:nvSpPr>
          <p:cNvPr id="509968" name="Rectangle 16"/>
          <p:cNvSpPr>
            <a:spLocks noChangeArrowheads="1"/>
          </p:cNvSpPr>
          <p:nvPr/>
        </p:nvSpPr>
        <p:spPr bwMode="auto">
          <a:xfrm>
            <a:off x="2836863" y="2757487"/>
            <a:ext cx="1031875" cy="603250"/>
          </a:xfrm>
          <a:prstGeom prst="rect">
            <a:avLst/>
          </a:prstGeom>
          <a:noFill/>
          <a:ln w="0">
            <a:solidFill>
              <a:schemeClr val="tx1"/>
            </a:solidFill>
            <a:miter lim="800000"/>
            <a:headEnd/>
            <a:tailEnd/>
          </a:ln>
        </p:spPr>
        <p:txBody>
          <a:bodyPr/>
          <a:lstStyle/>
          <a:p>
            <a:endParaRPr lang="en-US"/>
          </a:p>
        </p:txBody>
      </p:sp>
      <p:sp>
        <p:nvSpPr>
          <p:cNvPr id="509969" name="Rectangle 17"/>
          <p:cNvSpPr>
            <a:spLocks noChangeArrowheads="1"/>
          </p:cNvSpPr>
          <p:nvPr/>
        </p:nvSpPr>
        <p:spPr bwMode="auto">
          <a:xfrm>
            <a:off x="2954338" y="2816225"/>
            <a:ext cx="815975" cy="228600"/>
          </a:xfrm>
          <a:prstGeom prst="rect">
            <a:avLst/>
          </a:prstGeom>
          <a:noFill/>
          <a:ln w="9525">
            <a:noFill/>
            <a:miter lim="800000"/>
            <a:headEnd/>
            <a:tailEnd/>
          </a:ln>
        </p:spPr>
        <p:txBody>
          <a:bodyPr wrap="none" lIns="0" tIns="0" rIns="0" bIns="0">
            <a:spAutoFit/>
          </a:bodyPr>
          <a:lstStyle/>
          <a:p>
            <a:r>
              <a:rPr lang="en-US" sz="1500"/>
              <a:t>Professor</a:t>
            </a:r>
            <a:endParaRPr lang="en-US" sz="1800"/>
          </a:p>
        </p:txBody>
      </p:sp>
      <p:sp>
        <p:nvSpPr>
          <p:cNvPr id="509970" name="Rectangle 18"/>
          <p:cNvSpPr>
            <a:spLocks noChangeArrowheads="1"/>
          </p:cNvSpPr>
          <p:nvPr/>
        </p:nvSpPr>
        <p:spPr bwMode="auto">
          <a:xfrm>
            <a:off x="2836863" y="3067050"/>
            <a:ext cx="1031875" cy="293687"/>
          </a:xfrm>
          <a:prstGeom prst="rect">
            <a:avLst/>
          </a:prstGeom>
          <a:noFill/>
          <a:ln w="0">
            <a:solidFill>
              <a:schemeClr val="tx1"/>
            </a:solidFill>
            <a:miter lim="800000"/>
            <a:headEnd/>
            <a:tailEnd/>
          </a:ln>
        </p:spPr>
        <p:txBody>
          <a:bodyPr/>
          <a:lstStyle/>
          <a:p>
            <a:endParaRPr lang="en-US"/>
          </a:p>
        </p:txBody>
      </p:sp>
      <p:sp>
        <p:nvSpPr>
          <p:cNvPr id="509971" name="Rectangle 19"/>
          <p:cNvSpPr>
            <a:spLocks noChangeArrowheads="1"/>
          </p:cNvSpPr>
          <p:nvPr/>
        </p:nvSpPr>
        <p:spPr bwMode="auto">
          <a:xfrm>
            <a:off x="2836863" y="3184525"/>
            <a:ext cx="1031875" cy="176212"/>
          </a:xfrm>
          <a:prstGeom prst="rect">
            <a:avLst/>
          </a:prstGeom>
          <a:noFill/>
          <a:ln w="0">
            <a:solidFill>
              <a:schemeClr val="tx1"/>
            </a:solidFill>
            <a:miter lim="800000"/>
            <a:headEnd/>
            <a:tailEnd/>
          </a:ln>
        </p:spPr>
        <p:txBody>
          <a:bodyPr/>
          <a:lstStyle/>
          <a:p>
            <a:endParaRPr lang="en-US"/>
          </a:p>
        </p:txBody>
      </p:sp>
      <p:grpSp>
        <p:nvGrpSpPr>
          <p:cNvPr id="3" name="Group 20"/>
          <p:cNvGrpSpPr>
            <a:grpSpLocks/>
          </p:cNvGrpSpPr>
          <p:nvPr/>
        </p:nvGrpSpPr>
        <p:grpSpPr bwMode="auto">
          <a:xfrm>
            <a:off x="5357813" y="2374900"/>
            <a:ext cx="1385887" cy="588962"/>
            <a:chOff x="3389" y="1203"/>
            <a:chExt cx="873" cy="371"/>
          </a:xfrm>
        </p:grpSpPr>
        <p:sp>
          <p:nvSpPr>
            <p:cNvPr id="509973" name="Freeform 21"/>
            <p:cNvSpPr>
              <a:spLocks/>
            </p:cNvSpPr>
            <p:nvPr/>
          </p:nvSpPr>
          <p:spPr bwMode="auto">
            <a:xfrm>
              <a:off x="3389" y="1203"/>
              <a:ext cx="873" cy="371"/>
            </a:xfrm>
            <a:custGeom>
              <a:avLst/>
              <a:gdLst/>
              <a:ahLst/>
              <a:cxnLst>
                <a:cxn ang="0">
                  <a:pos x="0" y="0"/>
                </a:cxn>
                <a:cxn ang="0">
                  <a:pos x="771" y="0"/>
                </a:cxn>
                <a:cxn ang="0">
                  <a:pos x="873" y="102"/>
                </a:cxn>
                <a:cxn ang="0">
                  <a:pos x="873" y="371"/>
                </a:cxn>
                <a:cxn ang="0">
                  <a:pos x="0" y="371"/>
                </a:cxn>
                <a:cxn ang="0">
                  <a:pos x="0" y="0"/>
                </a:cxn>
              </a:cxnLst>
              <a:rect l="0" t="0" r="r" b="b"/>
              <a:pathLst>
                <a:path w="873" h="371">
                  <a:moveTo>
                    <a:pt x="0" y="0"/>
                  </a:moveTo>
                  <a:lnTo>
                    <a:pt x="771" y="0"/>
                  </a:lnTo>
                  <a:lnTo>
                    <a:pt x="873" y="102"/>
                  </a:lnTo>
                  <a:lnTo>
                    <a:pt x="873" y="371"/>
                  </a:lnTo>
                  <a:lnTo>
                    <a:pt x="0" y="371"/>
                  </a:lnTo>
                  <a:lnTo>
                    <a:pt x="0" y="0"/>
                  </a:lnTo>
                  <a:close/>
                </a:path>
              </a:pathLst>
            </a:custGeom>
            <a:noFill/>
            <a:ln w="0">
              <a:solidFill>
                <a:schemeClr val="tx1"/>
              </a:solidFill>
              <a:prstDash val="solid"/>
              <a:round/>
              <a:headEnd/>
              <a:tailEnd/>
            </a:ln>
          </p:spPr>
          <p:txBody>
            <a:bodyPr/>
            <a:lstStyle/>
            <a:p>
              <a:endParaRPr lang="en-US"/>
            </a:p>
          </p:txBody>
        </p:sp>
        <p:sp>
          <p:nvSpPr>
            <p:cNvPr id="509974" name="Freeform 22"/>
            <p:cNvSpPr>
              <a:spLocks/>
            </p:cNvSpPr>
            <p:nvPr/>
          </p:nvSpPr>
          <p:spPr bwMode="auto">
            <a:xfrm>
              <a:off x="3389" y="1203"/>
              <a:ext cx="873" cy="371"/>
            </a:xfrm>
            <a:custGeom>
              <a:avLst/>
              <a:gdLst/>
              <a:ahLst/>
              <a:cxnLst>
                <a:cxn ang="0">
                  <a:pos x="0" y="0"/>
                </a:cxn>
                <a:cxn ang="0">
                  <a:pos x="83" y="0"/>
                </a:cxn>
                <a:cxn ang="0">
                  <a:pos x="94" y="11"/>
                </a:cxn>
                <a:cxn ang="0">
                  <a:pos x="94" y="40"/>
                </a:cxn>
                <a:cxn ang="0">
                  <a:pos x="0" y="40"/>
                </a:cxn>
                <a:cxn ang="0">
                  <a:pos x="0" y="0"/>
                </a:cxn>
              </a:cxnLst>
              <a:rect l="0" t="0" r="r" b="b"/>
              <a:pathLst>
                <a:path w="94" h="40">
                  <a:moveTo>
                    <a:pt x="0" y="0"/>
                  </a:moveTo>
                  <a:lnTo>
                    <a:pt x="83" y="0"/>
                  </a:lnTo>
                  <a:lnTo>
                    <a:pt x="94" y="11"/>
                  </a:lnTo>
                  <a:lnTo>
                    <a:pt x="94" y="40"/>
                  </a:lnTo>
                  <a:lnTo>
                    <a:pt x="0" y="40"/>
                  </a:lnTo>
                  <a:lnTo>
                    <a:pt x="0" y="0"/>
                  </a:lnTo>
                </a:path>
              </a:pathLst>
            </a:custGeom>
            <a:noFill/>
            <a:ln w="0">
              <a:solidFill>
                <a:schemeClr val="tx1"/>
              </a:solidFill>
              <a:prstDash val="solid"/>
              <a:round/>
              <a:headEnd/>
              <a:tailEnd/>
            </a:ln>
          </p:spPr>
          <p:txBody>
            <a:bodyPr/>
            <a:lstStyle/>
            <a:p>
              <a:endParaRPr lang="en-US"/>
            </a:p>
          </p:txBody>
        </p:sp>
        <p:sp>
          <p:nvSpPr>
            <p:cNvPr id="509975" name="Freeform 23"/>
            <p:cNvSpPr>
              <a:spLocks/>
            </p:cNvSpPr>
            <p:nvPr/>
          </p:nvSpPr>
          <p:spPr bwMode="auto">
            <a:xfrm>
              <a:off x="4160" y="1203"/>
              <a:ext cx="102" cy="102"/>
            </a:xfrm>
            <a:custGeom>
              <a:avLst/>
              <a:gdLst/>
              <a:ahLst/>
              <a:cxnLst>
                <a:cxn ang="0">
                  <a:pos x="0" y="0"/>
                </a:cxn>
                <a:cxn ang="0">
                  <a:pos x="0" y="11"/>
                </a:cxn>
                <a:cxn ang="0">
                  <a:pos x="11" y="11"/>
                </a:cxn>
              </a:cxnLst>
              <a:rect l="0" t="0" r="r" b="b"/>
              <a:pathLst>
                <a:path w="11" h="11">
                  <a:moveTo>
                    <a:pt x="0" y="0"/>
                  </a:moveTo>
                  <a:lnTo>
                    <a:pt x="0" y="11"/>
                  </a:lnTo>
                  <a:lnTo>
                    <a:pt x="11" y="11"/>
                  </a:lnTo>
                </a:path>
              </a:pathLst>
            </a:custGeom>
            <a:noFill/>
            <a:ln w="0">
              <a:solidFill>
                <a:schemeClr val="tx1"/>
              </a:solidFill>
              <a:prstDash val="solid"/>
              <a:round/>
              <a:headEnd/>
              <a:tailEnd/>
            </a:ln>
          </p:spPr>
          <p:txBody>
            <a:bodyPr/>
            <a:lstStyle/>
            <a:p>
              <a:endParaRPr lang="en-US"/>
            </a:p>
          </p:txBody>
        </p:sp>
        <p:sp>
          <p:nvSpPr>
            <p:cNvPr id="509976" name="Rectangle 24"/>
            <p:cNvSpPr>
              <a:spLocks noChangeArrowheads="1"/>
            </p:cNvSpPr>
            <p:nvPr/>
          </p:nvSpPr>
          <p:spPr bwMode="auto">
            <a:xfrm>
              <a:off x="3426" y="1221"/>
              <a:ext cx="621" cy="144"/>
            </a:xfrm>
            <a:prstGeom prst="rect">
              <a:avLst/>
            </a:prstGeom>
            <a:noFill/>
            <a:ln w="9525">
              <a:noFill/>
              <a:miter lim="800000"/>
              <a:headEnd/>
              <a:tailEnd/>
            </a:ln>
          </p:spPr>
          <p:txBody>
            <a:bodyPr wrap="none" lIns="0" tIns="0" rIns="0" bIns="0">
              <a:spAutoFit/>
            </a:bodyPr>
            <a:lstStyle/>
            <a:p>
              <a:r>
                <a:rPr lang="en-US" sz="1500"/>
                <a:t>Persistency</a:t>
              </a:r>
              <a:endParaRPr lang="en-US" sz="1800"/>
            </a:p>
          </p:txBody>
        </p:sp>
      </p:grpSp>
      <p:grpSp>
        <p:nvGrpSpPr>
          <p:cNvPr id="4" name="Group 25"/>
          <p:cNvGrpSpPr>
            <a:grpSpLocks/>
          </p:cNvGrpSpPr>
          <p:nvPr/>
        </p:nvGrpSpPr>
        <p:grpSpPr bwMode="auto">
          <a:xfrm>
            <a:off x="2181225" y="6115050"/>
            <a:ext cx="2119313" cy="742950"/>
            <a:chOff x="1847" y="3491"/>
            <a:chExt cx="1138" cy="468"/>
          </a:xfrm>
        </p:grpSpPr>
        <p:sp>
          <p:nvSpPr>
            <p:cNvPr id="509978" name="Rectangle 26"/>
            <p:cNvSpPr>
              <a:spLocks noChangeArrowheads="1"/>
            </p:cNvSpPr>
            <p:nvPr/>
          </p:nvSpPr>
          <p:spPr bwMode="auto">
            <a:xfrm>
              <a:off x="1847" y="3491"/>
              <a:ext cx="1138" cy="468"/>
            </a:xfrm>
            <a:prstGeom prst="rect">
              <a:avLst/>
            </a:prstGeom>
            <a:noFill/>
            <a:ln w="0">
              <a:solidFill>
                <a:schemeClr val="tx1"/>
              </a:solidFill>
              <a:miter lim="800000"/>
              <a:headEnd/>
              <a:tailEnd/>
            </a:ln>
          </p:spPr>
          <p:txBody>
            <a:bodyPr/>
            <a:lstStyle/>
            <a:p>
              <a:endParaRPr lang="en-US"/>
            </a:p>
          </p:txBody>
        </p:sp>
        <p:sp>
          <p:nvSpPr>
            <p:cNvPr id="509979" name="Rectangle 27"/>
            <p:cNvSpPr>
              <a:spLocks noChangeArrowheads="1"/>
            </p:cNvSpPr>
            <p:nvPr/>
          </p:nvSpPr>
          <p:spPr bwMode="auto">
            <a:xfrm>
              <a:off x="1906" y="3504"/>
              <a:ext cx="993" cy="144"/>
            </a:xfrm>
            <a:prstGeom prst="rect">
              <a:avLst/>
            </a:prstGeom>
            <a:noFill/>
            <a:ln w="9525">
              <a:noFill/>
              <a:miter lim="800000"/>
              <a:headEnd/>
              <a:tailEnd/>
            </a:ln>
          </p:spPr>
          <p:txBody>
            <a:bodyPr wrap="none" lIns="0" tIns="0" rIns="0" bIns="0">
              <a:spAutoFit/>
            </a:bodyPr>
            <a:lstStyle/>
            <a:p>
              <a:pPr algn="ctr"/>
              <a:r>
                <a:rPr lang="en-US" sz="1500"/>
                <a:t>RegistrationController</a:t>
              </a:r>
              <a:endParaRPr lang="en-US" sz="1800"/>
            </a:p>
          </p:txBody>
        </p:sp>
        <p:sp>
          <p:nvSpPr>
            <p:cNvPr id="509980" name="Rectangle 28"/>
            <p:cNvSpPr>
              <a:spLocks noChangeArrowheads="1"/>
            </p:cNvSpPr>
            <p:nvPr/>
          </p:nvSpPr>
          <p:spPr bwMode="auto">
            <a:xfrm>
              <a:off x="1847" y="3783"/>
              <a:ext cx="1138" cy="176"/>
            </a:xfrm>
            <a:prstGeom prst="rect">
              <a:avLst/>
            </a:prstGeom>
            <a:noFill/>
            <a:ln w="0">
              <a:solidFill>
                <a:schemeClr val="tx1"/>
              </a:solidFill>
              <a:miter lim="800000"/>
              <a:headEnd/>
              <a:tailEnd/>
            </a:ln>
          </p:spPr>
          <p:txBody>
            <a:bodyPr/>
            <a:lstStyle/>
            <a:p>
              <a:endParaRPr lang="en-US"/>
            </a:p>
          </p:txBody>
        </p:sp>
        <p:sp>
          <p:nvSpPr>
            <p:cNvPr id="509981" name="Rectangle 29"/>
            <p:cNvSpPr>
              <a:spLocks noChangeArrowheads="1"/>
            </p:cNvSpPr>
            <p:nvPr/>
          </p:nvSpPr>
          <p:spPr bwMode="auto">
            <a:xfrm>
              <a:off x="1847" y="3857"/>
              <a:ext cx="1138" cy="102"/>
            </a:xfrm>
            <a:prstGeom prst="rect">
              <a:avLst/>
            </a:prstGeom>
            <a:noFill/>
            <a:ln w="0">
              <a:solidFill>
                <a:schemeClr val="tx1"/>
              </a:solidFill>
              <a:miter lim="800000"/>
              <a:headEnd/>
              <a:tailEnd/>
            </a:ln>
          </p:spPr>
          <p:txBody>
            <a:bodyPr/>
            <a:lstStyle/>
            <a:p>
              <a:endParaRPr lang="en-US"/>
            </a:p>
          </p:txBody>
        </p:sp>
      </p:grpSp>
      <p:sp>
        <p:nvSpPr>
          <p:cNvPr id="509982" name="Line 30"/>
          <p:cNvSpPr>
            <a:spLocks noChangeShapeType="1"/>
          </p:cNvSpPr>
          <p:nvPr/>
        </p:nvSpPr>
        <p:spPr bwMode="auto">
          <a:xfrm>
            <a:off x="3810000" y="2241550"/>
            <a:ext cx="1547813" cy="295275"/>
          </a:xfrm>
          <a:prstGeom prst="line">
            <a:avLst/>
          </a:prstGeom>
          <a:noFill/>
          <a:ln w="0">
            <a:solidFill>
              <a:schemeClr val="tx1"/>
            </a:solidFill>
            <a:prstDash val="sysDash"/>
            <a:round/>
            <a:headEnd/>
            <a:tailEnd/>
          </a:ln>
        </p:spPr>
        <p:txBody>
          <a:bodyPr/>
          <a:lstStyle/>
          <a:p>
            <a:endParaRPr lang="en-US"/>
          </a:p>
        </p:txBody>
      </p:sp>
      <p:sp>
        <p:nvSpPr>
          <p:cNvPr id="509983" name="Line 31"/>
          <p:cNvSpPr>
            <a:spLocks noChangeShapeType="1"/>
          </p:cNvSpPr>
          <p:nvPr/>
        </p:nvSpPr>
        <p:spPr bwMode="auto">
          <a:xfrm flipV="1">
            <a:off x="3868738" y="2771775"/>
            <a:ext cx="1489075" cy="206375"/>
          </a:xfrm>
          <a:prstGeom prst="line">
            <a:avLst/>
          </a:prstGeom>
          <a:noFill/>
          <a:ln w="0">
            <a:solidFill>
              <a:schemeClr val="tx1"/>
            </a:solidFill>
            <a:prstDash val="sysDash"/>
            <a:round/>
            <a:headEnd/>
            <a:tailEnd/>
          </a:ln>
        </p:spPr>
        <p:txBody>
          <a:bodyPr/>
          <a:lstStyle/>
          <a:p>
            <a:endParaRPr lang="en-US"/>
          </a:p>
        </p:txBody>
      </p:sp>
      <p:sp>
        <p:nvSpPr>
          <p:cNvPr id="509984" name="Freeform 32"/>
          <p:cNvSpPr>
            <a:spLocks/>
          </p:cNvSpPr>
          <p:nvPr/>
        </p:nvSpPr>
        <p:spPr bwMode="auto">
          <a:xfrm>
            <a:off x="5313363" y="4129087"/>
            <a:ext cx="1385887" cy="588963"/>
          </a:xfrm>
          <a:custGeom>
            <a:avLst/>
            <a:gdLst/>
            <a:ahLst/>
            <a:cxnLst>
              <a:cxn ang="0">
                <a:pos x="0" y="0"/>
              </a:cxn>
              <a:cxn ang="0">
                <a:pos x="771" y="0"/>
              </a:cxn>
              <a:cxn ang="0">
                <a:pos x="873" y="111"/>
              </a:cxn>
              <a:cxn ang="0">
                <a:pos x="873" y="371"/>
              </a:cxn>
              <a:cxn ang="0">
                <a:pos x="0" y="371"/>
              </a:cxn>
              <a:cxn ang="0">
                <a:pos x="0" y="0"/>
              </a:cxn>
            </a:cxnLst>
            <a:rect l="0" t="0" r="r" b="b"/>
            <a:pathLst>
              <a:path w="873" h="371">
                <a:moveTo>
                  <a:pt x="0" y="0"/>
                </a:moveTo>
                <a:lnTo>
                  <a:pt x="771" y="0"/>
                </a:lnTo>
                <a:lnTo>
                  <a:pt x="873" y="111"/>
                </a:lnTo>
                <a:lnTo>
                  <a:pt x="873" y="371"/>
                </a:lnTo>
                <a:lnTo>
                  <a:pt x="0" y="371"/>
                </a:lnTo>
                <a:lnTo>
                  <a:pt x="0" y="0"/>
                </a:lnTo>
                <a:close/>
              </a:path>
            </a:pathLst>
          </a:custGeom>
          <a:noFill/>
          <a:ln w="0">
            <a:solidFill>
              <a:schemeClr val="tx1"/>
            </a:solidFill>
            <a:prstDash val="solid"/>
            <a:round/>
            <a:headEnd/>
            <a:tailEnd/>
          </a:ln>
        </p:spPr>
        <p:txBody>
          <a:bodyPr/>
          <a:lstStyle/>
          <a:p>
            <a:endParaRPr lang="en-US"/>
          </a:p>
        </p:txBody>
      </p:sp>
      <p:sp>
        <p:nvSpPr>
          <p:cNvPr id="509985" name="Freeform 33"/>
          <p:cNvSpPr>
            <a:spLocks/>
          </p:cNvSpPr>
          <p:nvPr/>
        </p:nvSpPr>
        <p:spPr bwMode="auto">
          <a:xfrm>
            <a:off x="5313363" y="4129087"/>
            <a:ext cx="1385887" cy="588963"/>
          </a:xfrm>
          <a:custGeom>
            <a:avLst/>
            <a:gdLst/>
            <a:ahLst/>
            <a:cxnLst>
              <a:cxn ang="0">
                <a:pos x="0" y="0"/>
              </a:cxn>
              <a:cxn ang="0">
                <a:pos x="83" y="0"/>
              </a:cxn>
              <a:cxn ang="0">
                <a:pos x="94" y="12"/>
              </a:cxn>
              <a:cxn ang="0">
                <a:pos x="94" y="40"/>
              </a:cxn>
              <a:cxn ang="0">
                <a:pos x="0" y="40"/>
              </a:cxn>
              <a:cxn ang="0">
                <a:pos x="0" y="0"/>
              </a:cxn>
            </a:cxnLst>
            <a:rect l="0" t="0" r="r" b="b"/>
            <a:pathLst>
              <a:path w="94" h="40">
                <a:moveTo>
                  <a:pt x="0" y="0"/>
                </a:moveTo>
                <a:lnTo>
                  <a:pt x="83" y="0"/>
                </a:lnTo>
                <a:lnTo>
                  <a:pt x="94" y="12"/>
                </a:lnTo>
                <a:lnTo>
                  <a:pt x="94" y="40"/>
                </a:lnTo>
                <a:lnTo>
                  <a:pt x="0" y="40"/>
                </a:lnTo>
                <a:lnTo>
                  <a:pt x="0" y="0"/>
                </a:lnTo>
              </a:path>
            </a:pathLst>
          </a:custGeom>
          <a:noFill/>
          <a:ln w="0">
            <a:solidFill>
              <a:schemeClr val="tx1"/>
            </a:solidFill>
            <a:prstDash val="solid"/>
            <a:round/>
            <a:headEnd/>
            <a:tailEnd/>
          </a:ln>
        </p:spPr>
        <p:txBody>
          <a:bodyPr/>
          <a:lstStyle/>
          <a:p>
            <a:endParaRPr lang="en-US"/>
          </a:p>
        </p:txBody>
      </p:sp>
      <p:sp>
        <p:nvSpPr>
          <p:cNvPr id="509986" name="Freeform 34"/>
          <p:cNvSpPr>
            <a:spLocks/>
          </p:cNvSpPr>
          <p:nvPr/>
        </p:nvSpPr>
        <p:spPr bwMode="auto">
          <a:xfrm>
            <a:off x="6537325" y="4129087"/>
            <a:ext cx="161925" cy="176213"/>
          </a:xfrm>
          <a:custGeom>
            <a:avLst/>
            <a:gdLst/>
            <a:ahLst/>
            <a:cxnLst>
              <a:cxn ang="0">
                <a:pos x="0" y="0"/>
              </a:cxn>
              <a:cxn ang="0">
                <a:pos x="0" y="12"/>
              </a:cxn>
              <a:cxn ang="0">
                <a:pos x="11" y="12"/>
              </a:cxn>
            </a:cxnLst>
            <a:rect l="0" t="0" r="r" b="b"/>
            <a:pathLst>
              <a:path w="11" h="12">
                <a:moveTo>
                  <a:pt x="0" y="0"/>
                </a:moveTo>
                <a:lnTo>
                  <a:pt x="0" y="12"/>
                </a:lnTo>
                <a:lnTo>
                  <a:pt x="11" y="12"/>
                </a:lnTo>
              </a:path>
            </a:pathLst>
          </a:custGeom>
          <a:noFill/>
          <a:ln w="0">
            <a:solidFill>
              <a:schemeClr val="tx1"/>
            </a:solidFill>
            <a:prstDash val="solid"/>
            <a:round/>
            <a:headEnd/>
            <a:tailEnd/>
          </a:ln>
        </p:spPr>
        <p:txBody>
          <a:bodyPr/>
          <a:lstStyle/>
          <a:p>
            <a:endParaRPr lang="en-US"/>
          </a:p>
        </p:txBody>
      </p:sp>
      <p:sp>
        <p:nvSpPr>
          <p:cNvPr id="509987" name="Rectangle 35"/>
          <p:cNvSpPr>
            <a:spLocks noChangeArrowheads="1"/>
          </p:cNvSpPr>
          <p:nvPr/>
        </p:nvSpPr>
        <p:spPr bwMode="auto">
          <a:xfrm>
            <a:off x="5372100" y="4159250"/>
            <a:ext cx="668338" cy="228600"/>
          </a:xfrm>
          <a:prstGeom prst="rect">
            <a:avLst/>
          </a:prstGeom>
          <a:noFill/>
          <a:ln w="9525">
            <a:noFill/>
            <a:miter lim="800000"/>
            <a:headEnd/>
            <a:tailEnd/>
          </a:ln>
        </p:spPr>
        <p:txBody>
          <a:bodyPr wrap="none" lIns="0" tIns="0" rIns="0" bIns="0">
            <a:spAutoFit/>
          </a:bodyPr>
          <a:lstStyle/>
          <a:p>
            <a:r>
              <a:rPr lang="en-US" sz="1500"/>
              <a:t>Legacy </a:t>
            </a:r>
            <a:endParaRPr lang="en-US" sz="1800"/>
          </a:p>
        </p:txBody>
      </p:sp>
      <p:sp>
        <p:nvSpPr>
          <p:cNvPr id="509988" name="Rectangle 36"/>
          <p:cNvSpPr>
            <a:spLocks noChangeArrowheads="1"/>
          </p:cNvSpPr>
          <p:nvPr/>
        </p:nvSpPr>
        <p:spPr bwMode="auto">
          <a:xfrm>
            <a:off x="5372100" y="4394200"/>
            <a:ext cx="741363" cy="228600"/>
          </a:xfrm>
          <a:prstGeom prst="rect">
            <a:avLst/>
          </a:prstGeom>
          <a:noFill/>
          <a:ln w="9525">
            <a:noFill/>
            <a:miter lim="800000"/>
            <a:headEnd/>
            <a:tailEnd/>
          </a:ln>
        </p:spPr>
        <p:txBody>
          <a:bodyPr wrap="none" lIns="0" tIns="0" rIns="0" bIns="0">
            <a:spAutoFit/>
          </a:bodyPr>
          <a:lstStyle/>
          <a:p>
            <a:r>
              <a:rPr lang="en-US" sz="1500"/>
              <a:t>Interface</a:t>
            </a:r>
            <a:endParaRPr lang="en-US" sz="1800"/>
          </a:p>
        </p:txBody>
      </p:sp>
      <p:sp>
        <p:nvSpPr>
          <p:cNvPr id="509989" name="Line 37"/>
          <p:cNvSpPr>
            <a:spLocks noChangeShapeType="1"/>
          </p:cNvSpPr>
          <p:nvPr/>
        </p:nvSpPr>
        <p:spPr bwMode="auto">
          <a:xfrm flipV="1">
            <a:off x="3810000" y="4527550"/>
            <a:ext cx="1503363" cy="161925"/>
          </a:xfrm>
          <a:prstGeom prst="line">
            <a:avLst/>
          </a:prstGeom>
          <a:noFill/>
          <a:ln w="0">
            <a:solidFill>
              <a:schemeClr val="tx1"/>
            </a:solidFill>
            <a:prstDash val="sysDash"/>
            <a:round/>
            <a:headEnd/>
            <a:tailEnd/>
          </a:ln>
        </p:spPr>
        <p:txBody>
          <a:bodyPr/>
          <a:lstStyle/>
          <a:p>
            <a:endParaRPr lang="en-US"/>
          </a:p>
        </p:txBody>
      </p:sp>
      <p:sp>
        <p:nvSpPr>
          <p:cNvPr id="509990" name="Line 38"/>
          <p:cNvSpPr>
            <a:spLocks noChangeShapeType="1"/>
          </p:cNvSpPr>
          <p:nvPr/>
        </p:nvSpPr>
        <p:spPr bwMode="auto">
          <a:xfrm>
            <a:off x="3824288" y="3995737"/>
            <a:ext cx="1489075" cy="295275"/>
          </a:xfrm>
          <a:prstGeom prst="line">
            <a:avLst/>
          </a:prstGeom>
          <a:noFill/>
          <a:ln w="0">
            <a:solidFill>
              <a:schemeClr val="tx1"/>
            </a:solidFill>
            <a:prstDash val="sysDash"/>
            <a:round/>
            <a:headEnd/>
            <a:tailEnd/>
          </a:ln>
        </p:spPr>
        <p:txBody>
          <a:bodyPr/>
          <a:lstStyle/>
          <a:p>
            <a:endParaRPr lang="en-US"/>
          </a:p>
        </p:txBody>
      </p:sp>
      <p:sp>
        <p:nvSpPr>
          <p:cNvPr id="509991" name="Text Box 39"/>
          <p:cNvSpPr txBox="1">
            <a:spLocks noChangeArrowheads="1"/>
          </p:cNvSpPr>
          <p:nvPr/>
        </p:nvSpPr>
        <p:spPr bwMode="auto">
          <a:xfrm>
            <a:off x="1371600" y="2133600"/>
            <a:ext cx="1047750" cy="366712"/>
          </a:xfrm>
          <a:prstGeom prst="rect">
            <a:avLst/>
          </a:prstGeom>
          <a:noFill/>
          <a:ln w="12700">
            <a:noFill/>
            <a:miter lim="800000"/>
            <a:headEnd type="none" w="sm" len="sm"/>
            <a:tailEnd type="none" w="lg" len="lg"/>
          </a:ln>
          <a:effectLst/>
        </p:spPr>
        <p:txBody>
          <a:bodyPr wrap="none">
            <a:spAutoFit/>
          </a:bodyPr>
          <a:lstStyle/>
          <a:p>
            <a:r>
              <a:rPr lang="en-US" sz="1800" b="1" dirty="0"/>
              <a:t>Classes</a:t>
            </a:r>
          </a:p>
        </p:txBody>
      </p:sp>
      <p:sp>
        <p:nvSpPr>
          <p:cNvPr id="509992" name="Text Box 40"/>
          <p:cNvSpPr txBox="1">
            <a:spLocks noChangeArrowheads="1"/>
          </p:cNvSpPr>
          <p:nvPr/>
        </p:nvSpPr>
        <p:spPr bwMode="auto">
          <a:xfrm>
            <a:off x="7010400" y="1981200"/>
            <a:ext cx="1555750" cy="641350"/>
          </a:xfrm>
          <a:prstGeom prst="rect">
            <a:avLst/>
          </a:prstGeom>
          <a:noFill/>
          <a:ln w="12700">
            <a:noFill/>
            <a:miter lim="800000"/>
            <a:headEnd type="none" w="sm" len="sm"/>
            <a:tailEnd type="none" w="lg" len="lg"/>
          </a:ln>
          <a:effectLst/>
        </p:spPr>
        <p:txBody>
          <a:bodyPr wrap="none">
            <a:spAutoFit/>
          </a:bodyPr>
          <a:lstStyle/>
          <a:p>
            <a:pPr algn="ctr"/>
            <a:r>
              <a:rPr lang="en-US" sz="1800" b="1" dirty="0"/>
              <a:t>Analysis</a:t>
            </a:r>
          </a:p>
          <a:p>
            <a:pPr algn="ctr"/>
            <a:r>
              <a:rPr lang="en-US" sz="1800" b="1" dirty="0"/>
              <a:t>Mechanisms</a:t>
            </a:r>
          </a:p>
        </p:txBody>
      </p:sp>
      <p:grpSp>
        <p:nvGrpSpPr>
          <p:cNvPr id="5" name="Group 41"/>
          <p:cNvGrpSpPr>
            <a:grpSpLocks/>
          </p:cNvGrpSpPr>
          <p:nvPr/>
        </p:nvGrpSpPr>
        <p:grpSpPr bwMode="auto">
          <a:xfrm>
            <a:off x="5357813" y="5608637"/>
            <a:ext cx="1385887" cy="588963"/>
            <a:chOff x="3522" y="1927"/>
            <a:chExt cx="873" cy="371"/>
          </a:xfrm>
        </p:grpSpPr>
        <p:sp>
          <p:nvSpPr>
            <p:cNvPr id="509994" name="Freeform 42"/>
            <p:cNvSpPr>
              <a:spLocks/>
            </p:cNvSpPr>
            <p:nvPr/>
          </p:nvSpPr>
          <p:spPr bwMode="auto">
            <a:xfrm>
              <a:off x="3522" y="1927"/>
              <a:ext cx="873" cy="371"/>
            </a:xfrm>
            <a:custGeom>
              <a:avLst/>
              <a:gdLst/>
              <a:ahLst/>
              <a:cxnLst>
                <a:cxn ang="0">
                  <a:pos x="0" y="0"/>
                </a:cxn>
                <a:cxn ang="0">
                  <a:pos x="771" y="0"/>
                </a:cxn>
                <a:cxn ang="0">
                  <a:pos x="873" y="102"/>
                </a:cxn>
                <a:cxn ang="0">
                  <a:pos x="873" y="371"/>
                </a:cxn>
                <a:cxn ang="0">
                  <a:pos x="0" y="371"/>
                </a:cxn>
                <a:cxn ang="0">
                  <a:pos x="0" y="0"/>
                </a:cxn>
              </a:cxnLst>
              <a:rect l="0" t="0" r="r" b="b"/>
              <a:pathLst>
                <a:path w="873" h="371">
                  <a:moveTo>
                    <a:pt x="0" y="0"/>
                  </a:moveTo>
                  <a:lnTo>
                    <a:pt x="771" y="0"/>
                  </a:lnTo>
                  <a:lnTo>
                    <a:pt x="873" y="102"/>
                  </a:lnTo>
                  <a:lnTo>
                    <a:pt x="873" y="371"/>
                  </a:lnTo>
                  <a:lnTo>
                    <a:pt x="0" y="371"/>
                  </a:lnTo>
                  <a:lnTo>
                    <a:pt x="0" y="0"/>
                  </a:lnTo>
                  <a:close/>
                </a:path>
              </a:pathLst>
            </a:custGeom>
            <a:noFill/>
            <a:ln w="0">
              <a:solidFill>
                <a:schemeClr val="tx1"/>
              </a:solidFill>
              <a:prstDash val="solid"/>
              <a:round/>
              <a:headEnd/>
              <a:tailEnd/>
            </a:ln>
          </p:spPr>
          <p:txBody>
            <a:bodyPr/>
            <a:lstStyle/>
            <a:p>
              <a:endParaRPr lang="en-US"/>
            </a:p>
          </p:txBody>
        </p:sp>
        <p:sp>
          <p:nvSpPr>
            <p:cNvPr id="509995" name="Freeform 43"/>
            <p:cNvSpPr>
              <a:spLocks/>
            </p:cNvSpPr>
            <p:nvPr/>
          </p:nvSpPr>
          <p:spPr bwMode="auto">
            <a:xfrm>
              <a:off x="3522" y="1927"/>
              <a:ext cx="873" cy="371"/>
            </a:xfrm>
            <a:custGeom>
              <a:avLst/>
              <a:gdLst/>
              <a:ahLst/>
              <a:cxnLst>
                <a:cxn ang="0">
                  <a:pos x="0" y="0"/>
                </a:cxn>
                <a:cxn ang="0">
                  <a:pos x="83" y="0"/>
                </a:cxn>
                <a:cxn ang="0">
                  <a:pos x="94" y="11"/>
                </a:cxn>
                <a:cxn ang="0">
                  <a:pos x="94" y="40"/>
                </a:cxn>
                <a:cxn ang="0">
                  <a:pos x="0" y="40"/>
                </a:cxn>
                <a:cxn ang="0">
                  <a:pos x="0" y="0"/>
                </a:cxn>
              </a:cxnLst>
              <a:rect l="0" t="0" r="r" b="b"/>
              <a:pathLst>
                <a:path w="94" h="40">
                  <a:moveTo>
                    <a:pt x="0" y="0"/>
                  </a:moveTo>
                  <a:lnTo>
                    <a:pt x="83" y="0"/>
                  </a:lnTo>
                  <a:lnTo>
                    <a:pt x="94" y="11"/>
                  </a:lnTo>
                  <a:lnTo>
                    <a:pt x="94" y="40"/>
                  </a:lnTo>
                  <a:lnTo>
                    <a:pt x="0" y="40"/>
                  </a:lnTo>
                  <a:lnTo>
                    <a:pt x="0" y="0"/>
                  </a:lnTo>
                </a:path>
              </a:pathLst>
            </a:custGeom>
            <a:noFill/>
            <a:ln w="0">
              <a:solidFill>
                <a:schemeClr val="tx1"/>
              </a:solidFill>
              <a:prstDash val="solid"/>
              <a:round/>
              <a:headEnd/>
              <a:tailEnd/>
            </a:ln>
          </p:spPr>
          <p:txBody>
            <a:bodyPr/>
            <a:lstStyle/>
            <a:p>
              <a:endParaRPr lang="en-US"/>
            </a:p>
          </p:txBody>
        </p:sp>
        <p:sp>
          <p:nvSpPr>
            <p:cNvPr id="509996" name="Freeform 44"/>
            <p:cNvSpPr>
              <a:spLocks/>
            </p:cNvSpPr>
            <p:nvPr/>
          </p:nvSpPr>
          <p:spPr bwMode="auto">
            <a:xfrm>
              <a:off x="4293" y="1927"/>
              <a:ext cx="102" cy="102"/>
            </a:xfrm>
            <a:custGeom>
              <a:avLst/>
              <a:gdLst/>
              <a:ahLst/>
              <a:cxnLst>
                <a:cxn ang="0">
                  <a:pos x="0" y="0"/>
                </a:cxn>
                <a:cxn ang="0">
                  <a:pos x="0" y="11"/>
                </a:cxn>
                <a:cxn ang="0">
                  <a:pos x="11" y="11"/>
                </a:cxn>
              </a:cxnLst>
              <a:rect l="0" t="0" r="r" b="b"/>
              <a:pathLst>
                <a:path w="11" h="11">
                  <a:moveTo>
                    <a:pt x="0" y="0"/>
                  </a:moveTo>
                  <a:lnTo>
                    <a:pt x="0" y="11"/>
                  </a:lnTo>
                  <a:lnTo>
                    <a:pt x="11" y="11"/>
                  </a:lnTo>
                </a:path>
              </a:pathLst>
            </a:custGeom>
            <a:noFill/>
            <a:ln w="0">
              <a:solidFill>
                <a:schemeClr val="tx1"/>
              </a:solidFill>
              <a:prstDash val="solid"/>
              <a:round/>
              <a:headEnd/>
              <a:tailEnd/>
            </a:ln>
          </p:spPr>
          <p:txBody>
            <a:bodyPr/>
            <a:lstStyle/>
            <a:p>
              <a:endParaRPr lang="en-US"/>
            </a:p>
          </p:txBody>
        </p:sp>
        <p:sp>
          <p:nvSpPr>
            <p:cNvPr id="509997" name="Rectangle 45"/>
            <p:cNvSpPr>
              <a:spLocks noChangeArrowheads="1"/>
            </p:cNvSpPr>
            <p:nvPr/>
          </p:nvSpPr>
          <p:spPr bwMode="auto">
            <a:xfrm>
              <a:off x="3559" y="1945"/>
              <a:ext cx="602" cy="144"/>
            </a:xfrm>
            <a:prstGeom prst="rect">
              <a:avLst/>
            </a:prstGeom>
            <a:noFill/>
            <a:ln w="9525">
              <a:noFill/>
              <a:miter lim="800000"/>
              <a:headEnd/>
              <a:tailEnd/>
            </a:ln>
          </p:spPr>
          <p:txBody>
            <a:bodyPr wrap="none" lIns="0" tIns="0" rIns="0" bIns="0">
              <a:spAutoFit/>
            </a:bodyPr>
            <a:lstStyle/>
            <a:p>
              <a:r>
                <a:rPr lang="en-US" sz="1500"/>
                <a:t>Distribution</a:t>
              </a:r>
              <a:endParaRPr lang="en-US" sz="1800"/>
            </a:p>
          </p:txBody>
        </p:sp>
      </p:grpSp>
      <p:sp>
        <p:nvSpPr>
          <p:cNvPr id="509998" name="Line 46"/>
          <p:cNvSpPr>
            <a:spLocks noChangeShapeType="1"/>
          </p:cNvSpPr>
          <p:nvPr/>
        </p:nvSpPr>
        <p:spPr bwMode="auto">
          <a:xfrm>
            <a:off x="4198938" y="5418137"/>
            <a:ext cx="1158875" cy="455613"/>
          </a:xfrm>
          <a:prstGeom prst="line">
            <a:avLst/>
          </a:prstGeom>
          <a:noFill/>
          <a:ln w="0">
            <a:solidFill>
              <a:schemeClr val="tx1"/>
            </a:solidFill>
            <a:prstDash val="sysDash"/>
            <a:round/>
            <a:headEnd/>
            <a:tailEnd/>
          </a:ln>
        </p:spPr>
        <p:txBody>
          <a:bodyPr/>
          <a:lstStyle/>
          <a:p>
            <a:endParaRPr lang="en-US"/>
          </a:p>
        </p:txBody>
      </p:sp>
      <p:grpSp>
        <p:nvGrpSpPr>
          <p:cNvPr id="6" name="Group 47"/>
          <p:cNvGrpSpPr>
            <a:grpSpLocks/>
          </p:cNvGrpSpPr>
          <p:nvPr/>
        </p:nvGrpSpPr>
        <p:grpSpPr bwMode="auto">
          <a:xfrm>
            <a:off x="1624013" y="5130800"/>
            <a:ext cx="2536825" cy="742950"/>
            <a:chOff x="1847" y="3491"/>
            <a:chExt cx="1138" cy="468"/>
          </a:xfrm>
        </p:grpSpPr>
        <p:sp>
          <p:nvSpPr>
            <p:cNvPr id="510000" name="Rectangle 48"/>
            <p:cNvSpPr>
              <a:spLocks noChangeArrowheads="1"/>
            </p:cNvSpPr>
            <p:nvPr/>
          </p:nvSpPr>
          <p:spPr bwMode="auto">
            <a:xfrm>
              <a:off x="1847" y="3491"/>
              <a:ext cx="1138" cy="468"/>
            </a:xfrm>
            <a:prstGeom prst="rect">
              <a:avLst/>
            </a:prstGeom>
            <a:noFill/>
            <a:ln w="0">
              <a:solidFill>
                <a:schemeClr val="tx1"/>
              </a:solidFill>
              <a:miter lim="800000"/>
              <a:headEnd/>
              <a:tailEnd/>
            </a:ln>
          </p:spPr>
          <p:txBody>
            <a:bodyPr/>
            <a:lstStyle/>
            <a:p>
              <a:endParaRPr lang="en-US"/>
            </a:p>
          </p:txBody>
        </p:sp>
        <p:sp>
          <p:nvSpPr>
            <p:cNvPr id="510001" name="Rectangle 49"/>
            <p:cNvSpPr>
              <a:spLocks noChangeArrowheads="1"/>
            </p:cNvSpPr>
            <p:nvPr/>
          </p:nvSpPr>
          <p:spPr bwMode="auto">
            <a:xfrm>
              <a:off x="1880" y="3504"/>
              <a:ext cx="1052" cy="144"/>
            </a:xfrm>
            <a:prstGeom prst="rect">
              <a:avLst/>
            </a:prstGeom>
            <a:noFill/>
            <a:ln w="9525">
              <a:noFill/>
              <a:miter lim="800000"/>
              <a:headEnd/>
              <a:tailEnd/>
            </a:ln>
          </p:spPr>
          <p:txBody>
            <a:bodyPr wrap="none" lIns="0" tIns="0" rIns="0" bIns="0">
              <a:spAutoFit/>
            </a:bodyPr>
            <a:lstStyle/>
            <a:p>
              <a:pPr algn="ctr"/>
              <a:r>
                <a:rPr lang="en-US" sz="1500"/>
                <a:t>GradeSubmissionController</a:t>
              </a:r>
              <a:endParaRPr lang="en-US" sz="1800"/>
            </a:p>
          </p:txBody>
        </p:sp>
        <p:sp>
          <p:nvSpPr>
            <p:cNvPr id="510002" name="Rectangle 50"/>
            <p:cNvSpPr>
              <a:spLocks noChangeArrowheads="1"/>
            </p:cNvSpPr>
            <p:nvPr/>
          </p:nvSpPr>
          <p:spPr bwMode="auto">
            <a:xfrm>
              <a:off x="1847" y="3783"/>
              <a:ext cx="1138" cy="176"/>
            </a:xfrm>
            <a:prstGeom prst="rect">
              <a:avLst/>
            </a:prstGeom>
            <a:noFill/>
            <a:ln w="0">
              <a:solidFill>
                <a:schemeClr val="tx1"/>
              </a:solidFill>
              <a:miter lim="800000"/>
              <a:headEnd/>
              <a:tailEnd/>
            </a:ln>
          </p:spPr>
          <p:txBody>
            <a:bodyPr/>
            <a:lstStyle/>
            <a:p>
              <a:endParaRPr lang="en-US"/>
            </a:p>
          </p:txBody>
        </p:sp>
        <p:sp>
          <p:nvSpPr>
            <p:cNvPr id="510003" name="Rectangle 51"/>
            <p:cNvSpPr>
              <a:spLocks noChangeArrowheads="1"/>
            </p:cNvSpPr>
            <p:nvPr/>
          </p:nvSpPr>
          <p:spPr bwMode="auto">
            <a:xfrm>
              <a:off x="1847" y="3857"/>
              <a:ext cx="1138" cy="102"/>
            </a:xfrm>
            <a:prstGeom prst="rect">
              <a:avLst/>
            </a:prstGeom>
            <a:noFill/>
            <a:ln w="0">
              <a:solidFill>
                <a:schemeClr val="tx1"/>
              </a:solidFill>
              <a:miter lim="800000"/>
              <a:headEnd/>
              <a:tailEnd/>
            </a:ln>
          </p:spPr>
          <p:txBody>
            <a:bodyPr/>
            <a:lstStyle/>
            <a:p>
              <a:endParaRPr lang="en-US"/>
            </a:p>
          </p:txBody>
        </p:sp>
      </p:grpSp>
      <p:sp>
        <p:nvSpPr>
          <p:cNvPr id="510004" name="Line 52"/>
          <p:cNvSpPr>
            <a:spLocks noChangeShapeType="1"/>
          </p:cNvSpPr>
          <p:nvPr/>
        </p:nvSpPr>
        <p:spPr bwMode="auto">
          <a:xfrm flipV="1">
            <a:off x="4278313" y="6007100"/>
            <a:ext cx="1138237" cy="190500"/>
          </a:xfrm>
          <a:prstGeom prst="line">
            <a:avLst/>
          </a:prstGeom>
          <a:noFill/>
          <a:ln w="0">
            <a:solidFill>
              <a:schemeClr val="tx1"/>
            </a:solidFill>
            <a:prstDash val="sysDash"/>
            <a:round/>
            <a:headEnd/>
            <a:tailEnd/>
          </a:ln>
        </p:spPr>
        <p:txBody>
          <a:bodyPr/>
          <a:lstStyle/>
          <a:p>
            <a:endParaRPr lang="en-US"/>
          </a:p>
        </p:txBody>
      </p:sp>
      <p:sp>
        <p:nvSpPr>
          <p:cNvPr id="510005" name="Line 53"/>
          <p:cNvSpPr>
            <a:spLocks noChangeShapeType="1"/>
          </p:cNvSpPr>
          <p:nvPr/>
        </p:nvSpPr>
        <p:spPr bwMode="auto">
          <a:xfrm flipV="1">
            <a:off x="3833813" y="2924175"/>
            <a:ext cx="1676400" cy="1100137"/>
          </a:xfrm>
          <a:prstGeom prst="line">
            <a:avLst/>
          </a:prstGeom>
          <a:noFill/>
          <a:ln w="0">
            <a:solidFill>
              <a:schemeClr val="tx1"/>
            </a:solidFill>
            <a:prstDash val="sysDash"/>
            <a:round/>
            <a:headEnd/>
            <a:tailEnd/>
          </a:ln>
        </p:spPr>
        <p:txBody>
          <a:bodyPr/>
          <a:lstStyle/>
          <a:p>
            <a:endParaRPr lang="en-US"/>
          </a:p>
        </p:txBody>
      </p:sp>
      <p:sp>
        <p:nvSpPr>
          <p:cNvPr id="510006" name="Line 54"/>
          <p:cNvSpPr>
            <a:spLocks noChangeShapeType="1"/>
          </p:cNvSpPr>
          <p:nvPr/>
        </p:nvSpPr>
        <p:spPr bwMode="auto">
          <a:xfrm flipV="1">
            <a:off x="3841750" y="2932112"/>
            <a:ext cx="1778000" cy="1735138"/>
          </a:xfrm>
          <a:prstGeom prst="line">
            <a:avLst/>
          </a:prstGeom>
          <a:noFill/>
          <a:ln w="0">
            <a:solidFill>
              <a:schemeClr val="tx1"/>
            </a:solidFill>
            <a:prstDash val="sysDash"/>
            <a:round/>
            <a:headEnd/>
            <a:tailEnd/>
          </a:ln>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t>Sample Design Mechanisms</a:t>
            </a:r>
          </a:p>
        </p:txBody>
      </p:sp>
      <p:sp>
        <p:nvSpPr>
          <p:cNvPr id="512003" name="Rectangle 3"/>
          <p:cNvSpPr>
            <a:spLocks noGrp="1" noChangeArrowheads="1"/>
          </p:cNvSpPr>
          <p:nvPr>
            <p:ph type="body" idx="1"/>
          </p:nvPr>
        </p:nvSpPr>
        <p:spPr>
          <a:xfrm>
            <a:off x="1295400" y="1981200"/>
            <a:ext cx="6934200" cy="4191000"/>
          </a:xfrm>
        </p:spPr>
        <p:txBody>
          <a:bodyPr/>
          <a:lstStyle/>
          <a:p>
            <a:r>
              <a:rPr lang="en-US" dirty="0"/>
              <a:t>For Persistency</a:t>
            </a:r>
          </a:p>
          <a:p>
            <a:pPr lvl="1"/>
            <a:r>
              <a:rPr lang="en-US" dirty="0"/>
              <a:t>In-Memory Storage</a:t>
            </a:r>
          </a:p>
          <a:p>
            <a:pPr lvl="1"/>
            <a:r>
              <a:rPr lang="en-US" dirty="0"/>
              <a:t>Flash Card</a:t>
            </a:r>
          </a:p>
          <a:p>
            <a:pPr lvl="1"/>
            <a:r>
              <a:rPr lang="en-US" dirty="0"/>
              <a:t>RDBMS</a:t>
            </a:r>
          </a:p>
          <a:p>
            <a:pPr lvl="1"/>
            <a:r>
              <a:rPr lang="en-US" dirty="0"/>
              <a:t>ODBMS</a:t>
            </a:r>
          </a:p>
          <a:p>
            <a:r>
              <a:rPr lang="en-US" dirty="0"/>
              <a:t>For Communication and Distribution</a:t>
            </a:r>
          </a:p>
          <a:p>
            <a:pPr lvl="1"/>
            <a:r>
              <a:rPr lang="en-US" dirty="0"/>
              <a:t>Remote Method Invocation (RMI)</a:t>
            </a:r>
          </a:p>
          <a:p>
            <a:pPr lvl="1"/>
            <a:r>
              <a:rPr lang="en-US" dirty="0"/>
              <a:t>Shared memory</a:t>
            </a:r>
          </a:p>
          <a:p>
            <a:pPr lvl="1"/>
            <a:r>
              <a:rPr lang="en-US" dirty="0"/>
              <a:t>Function-call-like IPC , Semaphore-based IPC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1219200" y="304800"/>
            <a:ext cx="6705600" cy="1138238"/>
          </a:xfrm>
          <a:noFill/>
          <a:ln/>
        </p:spPr>
        <p:txBody>
          <a:bodyPr/>
          <a:lstStyle/>
          <a:p>
            <a:r>
              <a:rPr lang="en-US" dirty="0"/>
              <a:t>End-to-End Architectural Mechanism Map</a:t>
            </a:r>
          </a:p>
        </p:txBody>
      </p:sp>
      <p:sp>
        <p:nvSpPr>
          <p:cNvPr id="514105" name="Text Box 57"/>
          <p:cNvSpPr txBox="1">
            <a:spLocks noChangeArrowheads="1"/>
          </p:cNvSpPr>
          <p:nvPr/>
        </p:nvSpPr>
        <p:spPr bwMode="auto">
          <a:xfrm>
            <a:off x="434975" y="1943100"/>
            <a:ext cx="914400" cy="733425"/>
          </a:xfrm>
          <a:prstGeom prst="rect">
            <a:avLst/>
          </a:prstGeom>
          <a:noFill/>
          <a:ln w="12700">
            <a:noFill/>
            <a:miter lim="800000"/>
            <a:headEnd type="none" w="sm" len="sm"/>
            <a:tailEnd type="none" w="sm" len="sm"/>
          </a:ln>
          <a:effectLst/>
        </p:spPr>
        <p:txBody>
          <a:bodyPr>
            <a:spAutoFit/>
          </a:bodyPr>
          <a:lstStyle/>
          <a:p>
            <a:pPr algn="ctr" eaLnBrk="1" hangingPunct="1">
              <a:lnSpc>
                <a:spcPct val="80000"/>
              </a:lnSpc>
              <a:spcBef>
                <a:spcPct val="50000"/>
              </a:spcBef>
            </a:pPr>
            <a:r>
              <a:rPr lang="en-US" sz="2000">
                <a:solidFill>
                  <a:schemeClr val="tx2"/>
                </a:solidFill>
              </a:rPr>
              <a:t>Client</a:t>
            </a:r>
          </a:p>
          <a:p>
            <a:pPr algn="ctr" eaLnBrk="1" hangingPunct="1">
              <a:lnSpc>
                <a:spcPct val="80000"/>
              </a:lnSpc>
              <a:spcBef>
                <a:spcPct val="50000"/>
              </a:spcBef>
            </a:pPr>
            <a:r>
              <a:rPr lang="en-US" sz="2000">
                <a:solidFill>
                  <a:schemeClr val="tx2"/>
                </a:solidFill>
              </a:rPr>
              <a:t>Class</a:t>
            </a:r>
          </a:p>
        </p:txBody>
      </p:sp>
      <p:grpSp>
        <p:nvGrpSpPr>
          <p:cNvPr id="2" name="Group 102"/>
          <p:cNvGrpSpPr>
            <a:grpSpLocks/>
          </p:cNvGrpSpPr>
          <p:nvPr/>
        </p:nvGrpSpPr>
        <p:grpSpPr bwMode="auto">
          <a:xfrm>
            <a:off x="4876800" y="1943100"/>
            <a:ext cx="3897313" cy="5297487"/>
            <a:chOff x="3072" y="645"/>
            <a:chExt cx="2455" cy="3337"/>
          </a:xfrm>
        </p:grpSpPr>
        <p:sp>
          <p:nvSpPr>
            <p:cNvPr id="514104" name="Line 56"/>
            <p:cNvSpPr>
              <a:spLocks noChangeShapeType="1"/>
            </p:cNvSpPr>
            <p:nvPr/>
          </p:nvSpPr>
          <p:spPr bwMode="auto">
            <a:xfrm flipV="1">
              <a:off x="3168" y="2348"/>
              <a:ext cx="1008"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14113" name="Line 65"/>
            <p:cNvSpPr>
              <a:spLocks noChangeShapeType="1"/>
            </p:cNvSpPr>
            <p:nvPr/>
          </p:nvSpPr>
          <p:spPr bwMode="auto">
            <a:xfrm>
              <a:off x="3072" y="1848"/>
              <a:ext cx="1104"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14109" name="Text Box 61"/>
            <p:cNvSpPr txBox="1">
              <a:spLocks noChangeArrowheads="1"/>
            </p:cNvSpPr>
            <p:nvPr/>
          </p:nvSpPr>
          <p:spPr bwMode="auto">
            <a:xfrm>
              <a:off x="4007" y="645"/>
              <a:ext cx="1520" cy="712"/>
            </a:xfrm>
            <a:prstGeom prst="rect">
              <a:avLst/>
            </a:prstGeom>
            <a:noFill/>
            <a:ln w="12700">
              <a:noFill/>
              <a:miter lim="800000"/>
              <a:headEnd type="none" w="sm" len="sm"/>
              <a:tailEnd type="none" w="sm" len="sm"/>
            </a:ln>
            <a:effectLst/>
          </p:spPr>
          <p:txBody>
            <a:bodyPr>
              <a:spAutoFit/>
            </a:bodyPr>
            <a:lstStyle/>
            <a:p>
              <a:pPr algn="ctr" eaLnBrk="1" hangingPunct="1">
                <a:lnSpc>
                  <a:spcPct val="80000"/>
                </a:lnSpc>
                <a:spcBef>
                  <a:spcPct val="50000"/>
                </a:spcBef>
              </a:pPr>
              <a:r>
                <a:rPr lang="en-US" sz="2000">
                  <a:solidFill>
                    <a:schemeClr val="tx2"/>
                  </a:solidFill>
                </a:rPr>
                <a:t>Implementation</a:t>
              </a:r>
            </a:p>
            <a:p>
              <a:pPr algn="ctr" eaLnBrk="1" hangingPunct="1">
                <a:lnSpc>
                  <a:spcPct val="80000"/>
                </a:lnSpc>
                <a:spcBef>
                  <a:spcPct val="50000"/>
                </a:spcBef>
              </a:pPr>
              <a:r>
                <a:rPr lang="en-US" sz="2000">
                  <a:solidFill>
                    <a:schemeClr val="tx2"/>
                  </a:solidFill>
                </a:rPr>
                <a:t>Mechanism</a:t>
              </a:r>
            </a:p>
            <a:p>
              <a:pPr algn="ctr" eaLnBrk="1" hangingPunct="1">
                <a:lnSpc>
                  <a:spcPct val="80000"/>
                </a:lnSpc>
                <a:spcBef>
                  <a:spcPct val="50000"/>
                </a:spcBef>
              </a:pPr>
              <a:r>
                <a:rPr lang="en-US" sz="2000">
                  <a:solidFill>
                    <a:schemeClr val="tx2"/>
                  </a:solidFill>
                </a:rPr>
                <a:t>(Actual)</a:t>
              </a:r>
            </a:p>
          </p:txBody>
        </p:sp>
        <p:sp>
          <p:nvSpPr>
            <p:cNvPr id="514114" name="Text Box 66"/>
            <p:cNvSpPr txBox="1">
              <a:spLocks noChangeArrowheads="1"/>
            </p:cNvSpPr>
            <p:nvPr/>
          </p:nvSpPr>
          <p:spPr bwMode="auto">
            <a:xfrm>
              <a:off x="4224" y="1728"/>
              <a:ext cx="1152"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sz="1800"/>
                <a:t>JDBC to Ingres</a:t>
              </a:r>
              <a:endParaRPr lang="en-US" sz="1600"/>
            </a:p>
          </p:txBody>
        </p:sp>
        <p:sp>
          <p:nvSpPr>
            <p:cNvPr id="514115" name="Text Box 67"/>
            <p:cNvSpPr txBox="1">
              <a:spLocks noChangeArrowheads="1"/>
            </p:cNvSpPr>
            <p:nvPr/>
          </p:nvSpPr>
          <p:spPr bwMode="auto">
            <a:xfrm>
              <a:off x="4272" y="2240"/>
              <a:ext cx="1104"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sz="1800"/>
                <a:t>ObjectStore</a:t>
              </a:r>
              <a:endParaRPr lang="en-US" sz="1600"/>
            </a:p>
          </p:txBody>
        </p:sp>
        <p:sp>
          <p:nvSpPr>
            <p:cNvPr id="514118" name="Line 70"/>
            <p:cNvSpPr>
              <a:spLocks noChangeShapeType="1"/>
            </p:cNvSpPr>
            <p:nvPr/>
          </p:nvSpPr>
          <p:spPr bwMode="auto">
            <a:xfrm>
              <a:off x="3787" y="745"/>
              <a:ext cx="0" cy="3237"/>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514119" name="Text Box 71"/>
            <p:cNvSpPr txBox="1">
              <a:spLocks noChangeArrowheads="1"/>
            </p:cNvSpPr>
            <p:nvPr/>
          </p:nvSpPr>
          <p:spPr bwMode="auto">
            <a:xfrm>
              <a:off x="3965" y="2923"/>
              <a:ext cx="1509"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sz="1800" dirty="0"/>
                <a:t>Java </a:t>
              </a:r>
              <a:r>
                <a:rPr lang="en-US" sz="1800" dirty="0" smtClean="0"/>
                <a:t>5 </a:t>
              </a:r>
              <a:r>
                <a:rPr lang="en-US" sz="1800" dirty="0"/>
                <a:t>from Sun</a:t>
              </a:r>
              <a:endParaRPr lang="en-US" sz="1600" dirty="0"/>
            </a:p>
          </p:txBody>
        </p:sp>
        <p:sp>
          <p:nvSpPr>
            <p:cNvPr id="514123" name="Line 75"/>
            <p:cNvSpPr>
              <a:spLocks noChangeShapeType="1"/>
            </p:cNvSpPr>
            <p:nvPr/>
          </p:nvSpPr>
          <p:spPr bwMode="auto">
            <a:xfrm flipV="1">
              <a:off x="3664" y="3039"/>
              <a:ext cx="281" cy="0"/>
            </a:xfrm>
            <a:prstGeom prst="line">
              <a:avLst/>
            </a:prstGeom>
            <a:noFill/>
            <a:ln w="28575">
              <a:solidFill>
                <a:schemeClr val="tx1"/>
              </a:solidFill>
              <a:round/>
              <a:headEnd type="none" w="sm" len="sm"/>
              <a:tailEnd type="triangle" w="lg" len="lg"/>
            </a:ln>
            <a:effectLst/>
          </p:spPr>
          <p:txBody>
            <a:bodyPr wrap="none" anchor="ctr"/>
            <a:lstStyle/>
            <a:p>
              <a:endParaRPr lang="en-US"/>
            </a:p>
          </p:txBody>
        </p:sp>
      </p:grpSp>
      <p:grpSp>
        <p:nvGrpSpPr>
          <p:cNvPr id="3" name="Group 77"/>
          <p:cNvGrpSpPr>
            <a:grpSpLocks/>
          </p:cNvGrpSpPr>
          <p:nvPr/>
        </p:nvGrpSpPr>
        <p:grpSpPr bwMode="auto">
          <a:xfrm>
            <a:off x="0" y="5334000"/>
            <a:ext cx="1916113" cy="803275"/>
            <a:chOff x="0" y="3173"/>
            <a:chExt cx="1207" cy="506"/>
          </a:xfrm>
        </p:grpSpPr>
        <p:sp>
          <p:nvSpPr>
            <p:cNvPr id="514126" name="Rectangle 78"/>
            <p:cNvSpPr>
              <a:spLocks noChangeArrowheads="1"/>
            </p:cNvSpPr>
            <p:nvPr/>
          </p:nvSpPr>
          <p:spPr bwMode="auto">
            <a:xfrm>
              <a:off x="0" y="3189"/>
              <a:ext cx="1207" cy="134"/>
            </a:xfrm>
            <a:prstGeom prst="rect">
              <a:avLst/>
            </a:prstGeom>
            <a:noFill/>
            <a:ln w="9525">
              <a:noFill/>
              <a:miter lim="800000"/>
              <a:headEnd/>
              <a:tailEnd/>
            </a:ln>
          </p:spPr>
          <p:txBody>
            <a:bodyPr lIns="0" tIns="0" rIns="0" bIns="0">
              <a:spAutoFit/>
            </a:bodyPr>
            <a:lstStyle/>
            <a:p>
              <a:pPr algn="ctr"/>
              <a:r>
                <a:rPr lang="en-US" sz="1400"/>
                <a:t>RegistrationController</a:t>
              </a:r>
            </a:p>
          </p:txBody>
        </p:sp>
        <p:grpSp>
          <p:nvGrpSpPr>
            <p:cNvPr id="4" name="Group 79"/>
            <p:cNvGrpSpPr>
              <a:grpSpLocks/>
            </p:cNvGrpSpPr>
            <p:nvPr/>
          </p:nvGrpSpPr>
          <p:grpSpPr bwMode="auto">
            <a:xfrm>
              <a:off x="38" y="3173"/>
              <a:ext cx="1131" cy="506"/>
              <a:chOff x="0" y="3173"/>
              <a:chExt cx="1250" cy="506"/>
            </a:xfrm>
          </p:grpSpPr>
          <p:sp>
            <p:nvSpPr>
              <p:cNvPr id="514128" name="Rectangle 80"/>
              <p:cNvSpPr>
                <a:spLocks noChangeArrowheads="1"/>
              </p:cNvSpPr>
              <p:nvPr/>
            </p:nvSpPr>
            <p:spPr bwMode="auto">
              <a:xfrm>
                <a:off x="0" y="3173"/>
                <a:ext cx="1250" cy="398"/>
              </a:xfrm>
              <a:prstGeom prst="rect">
                <a:avLst/>
              </a:prstGeom>
              <a:noFill/>
              <a:ln w="0">
                <a:solidFill>
                  <a:schemeClr val="tx1"/>
                </a:solidFill>
                <a:miter lim="800000"/>
                <a:headEnd/>
                <a:tailEnd/>
              </a:ln>
            </p:spPr>
            <p:txBody>
              <a:bodyPr/>
              <a:lstStyle/>
              <a:p>
                <a:endParaRPr lang="en-US"/>
              </a:p>
            </p:txBody>
          </p:sp>
          <p:sp>
            <p:nvSpPr>
              <p:cNvPr id="514129" name="Rectangle 81"/>
              <p:cNvSpPr>
                <a:spLocks noChangeArrowheads="1"/>
              </p:cNvSpPr>
              <p:nvPr/>
            </p:nvSpPr>
            <p:spPr bwMode="auto">
              <a:xfrm>
                <a:off x="0" y="3490"/>
                <a:ext cx="1250" cy="189"/>
              </a:xfrm>
              <a:prstGeom prst="rect">
                <a:avLst/>
              </a:prstGeom>
              <a:noFill/>
              <a:ln w="0">
                <a:solidFill>
                  <a:schemeClr val="tx1"/>
                </a:solidFill>
                <a:miter lim="800000"/>
                <a:headEnd/>
                <a:tailEnd/>
              </a:ln>
            </p:spPr>
            <p:txBody>
              <a:bodyPr/>
              <a:lstStyle/>
              <a:p>
                <a:endParaRPr lang="en-US"/>
              </a:p>
            </p:txBody>
          </p:sp>
          <p:sp>
            <p:nvSpPr>
              <p:cNvPr id="514130" name="Rectangle 82"/>
              <p:cNvSpPr>
                <a:spLocks noChangeArrowheads="1"/>
              </p:cNvSpPr>
              <p:nvPr/>
            </p:nvSpPr>
            <p:spPr bwMode="auto">
              <a:xfrm>
                <a:off x="0" y="3570"/>
                <a:ext cx="1250" cy="109"/>
              </a:xfrm>
              <a:prstGeom prst="rect">
                <a:avLst/>
              </a:prstGeom>
              <a:noFill/>
              <a:ln w="0">
                <a:solidFill>
                  <a:schemeClr val="tx1"/>
                </a:solidFill>
                <a:miter lim="800000"/>
                <a:headEnd/>
                <a:tailEnd/>
              </a:ln>
            </p:spPr>
            <p:txBody>
              <a:bodyPr/>
              <a:lstStyle/>
              <a:p>
                <a:endParaRPr lang="en-US"/>
              </a:p>
            </p:txBody>
          </p:sp>
        </p:grpSp>
      </p:grpSp>
      <p:grpSp>
        <p:nvGrpSpPr>
          <p:cNvPr id="5" name="Group 83"/>
          <p:cNvGrpSpPr>
            <a:grpSpLocks/>
          </p:cNvGrpSpPr>
          <p:nvPr/>
        </p:nvGrpSpPr>
        <p:grpSpPr bwMode="auto">
          <a:xfrm>
            <a:off x="360363" y="3509962"/>
            <a:ext cx="1147762" cy="631825"/>
            <a:chOff x="179" y="1637"/>
            <a:chExt cx="723" cy="398"/>
          </a:xfrm>
        </p:grpSpPr>
        <p:sp>
          <p:nvSpPr>
            <p:cNvPr id="514132" name="Rectangle 84"/>
            <p:cNvSpPr>
              <a:spLocks noChangeArrowheads="1"/>
            </p:cNvSpPr>
            <p:nvPr/>
          </p:nvSpPr>
          <p:spPr bwMode="auto">
            <a:xfrm>
              <a:off x="196" y="1677"/>
              <a:ext cx="686" cy="154"/>
            </a:xfrm>
            <a:prstGeom prst="rect">
              <a:avLst/>
            </a:prstGeom>
            <a:noFill/>
            <a:ln w="9525">
              <a:noFill/>
              <a:miter lim="800000"/>
              <a:headEnd/>
              <a:tailEnd/>
            </a:ln>
          </p:spPr>
          <p:txBody>
            <a:bodyPr lIns="0" tIns="0" rIns="0" bIns="0">
              <a:spAutoFit/>
            </a:bodyPr>
            <a:lstStyle/>
            <a:p>
              <a:pPr algn="ctr"/>
              <a:r>
                <a:rPr lang="en-US" sz="1600"/>
                <a:t>Course</a:t>
              </a:r>
              <a:endParaRPr lang="en-US" sz="2400"/>
            </a:p>
          </p:txBody>
        </p:sp>
        <p:grpSp>
          <p:nvGrpSpPr>
            <p:cNvPr id="6" name="Group 85"/>
            <p:cNvGrpSpPr>
              <a:grpSpLocks/>
            </p:cNvGrpSpPr>
            <p:nvPr/>
          </p:nvGrpSpPr>
          <p:grpSpPr bwMode="auto">
            <a:xfrm>
              <a:off x="179" y="1637"/>
              <a:ext cx="723" cy="398"/>
              <a:chOff x="306" y="2046"/>
              <a:chExt cx="723" cy="398"/>
            </a:xfrm>
          </p:grpSpPr>
          <p:sp>
            <p:nvSpPr>
              <p:cNvPr id="514134" name="Rectangle 86"/>
              <p:cNvSpPr>
                <a:spLocks noChangeArrowheads="1"/>
              </p:cNvSpPr>
              <p:nvPr/>
            </p:nvSpPr>
            <p:spPr bwMode="auto">
              <a:xfrm>
                <a:off x="306" y="2046"/>
                <a:ext cx="723" cy="398"/>
              </a:xfrm>
              <a:prstGeom prst="rect">
                <a:avLst/>
              </a:prstGeom>
              <a:noFill/>
              <a:ln w="0">
                <a:solidFill>
                  <a:schemeClr val="tx1"/>
                </a:solidFill>
                <a:miter lim="800000"/>
                <a:headEnd/>
                <a:tailEnd/>
              </a:ln>
            </p:spPr>
            <p:txBody>
              <a:bodyPr/>
              <a:lstStyle/>
              <a:p>
                <a:endParaRPr lang="en-US"/>
              </a:p>
            </p:txBody>
          </p:sp>
          <p:sp>
            <p:nvSpPr>
              <p:cNvPr id="514135" name="Rectangle 87"/>
              <p:cNvSpPr>
                <a:spLocks noChangeArrowheads="1"/>
              </p:cNvSpPr>
              <p:nvPr/>
            </p:nvSpPr>
            <p:spPr bwMode="auto">
              <a:xfrm>
                <a:off x="306" y="2255"/>
                <a:ext cx="723" cy="189"/>
              </a:xfrm>
              <a:prstGeom prst="rect">
                <a:avLst/>
              </a:prstGeom>
              <a:noFill/>
              <a:ln w="0">
                <a:solidFill>
                  <a:schemeClr val="tx1"/>
                </a:solidFill>
                <a:miter lim="800000"/>
                <a:headEnd/>
                <a:tailEnd/>
              </a:ln>
            </p:spPr>
            <p:txBody>
              <a:bodyPr/>
              <a:lstStyle/>
              <a:p>
                <a:endParaRPr lang="en-US"/>
              </a:p>
            </p:txBody>
          </p:sp>
          <p:sp>
            <p:nvSpPr>
              <p:cNvPr id="514136" name="Rectangle 88"/>
              <p:cNvSpPr>
                <a:spLocks noChangeArrowheads="1"/>
              </p:cNvSpPr>
              <p:nvPr/>
            </p:nvSpPr>
            <p:spPr bwMode="auto">
              <a:xfrm>
                <a:off x="306" y="2335"/>
                <a:ext cx="723" cy="109"/>
              </a:xfrm>
              <a:prstGeom prst="rect">
                <a:avLst/>
              </a:prstGeom>
              <a:noFill/>
              <a:ln w="0">
                <a:solidFill>
                  <a:schemeClr val="tx1"/>
                </a:solidFill>
                <a:miter lim="800000"/>
                <a:headEnd/>
                <a:tailEnd/>
              </a:ln>
            </p:spPr>
            <p:txBody>
              <a:bodyPr/>
              <a:lstStyle/>
              <a:p>
                <a:endParaRPr lang="en-US"/>
              </a:p>
            </p:txBody>
          </p:sp>
        </p:grpSp>
      </p:grpSp>
      <p:grpSp>
        <p:nvGrpSpPr>
          <p:cNvPr id="7" name="Group 89"/>
          <p:cNvGrpSpPr>
            <a:grpSpLocks/>
          </p:cNvGrpSpPr>
          <p:nvPr/>
        </p:nvGrpSpPr>
        <p:grpSpPr bwMode="auto">
          <a:xfrm>
            <a:off x="360363" y="4349750"/>
            <a:ext cx="1147762" cy="631825"/>
            <a:chOff x="179" y="1637"/>
            <a:chExt cx="723" cy="398"/>
          </a:xfrm>
        </p:grpSpPr>
        <p:sp>
          <p:nvSpPr>
            <p:cNvPr id="514138" name="Rectangle 90"/>
            <p:cNvSpPr>
              <a:spLocks noChangeArrowheads="1"/>
            </p:cNvSpPr>
            <p:nvPr/>
          </p:nvSpPr>
          <p:spPr bwMode="auto">
            <a:xfrm>
              <a:off x="196" y="1677"/>
              <a:ext cx="686" cy="154"/>
            </a:xfrm>
            <a:prstGeom prst="rect">
              <a:avLst/>
            </a:prstGeom>
            <a:noFill/>
            <a:ln w="9525">
              <a:noFill/>
              <a:miter lim="800000"/>
              <a:headEnd/>
              <a:tailEnd/>
            </a:ln>
          </p:spPr>
          <p:txBody>
            <a:bodyPr lIns="0" tIns="0" rIns="0" bIns="0">
              <a:spAutoFit/>
            </a:bodyPr>
            <a:lstStyle/>
            <a:p>
              <a:pPr algn="ctr"/>
              <a:r>
                <a:rPr lang="en-US" sz="1600"/>
                <a:t>Student</a:t>
              </a:r>
              <a:endParaRPr lang="en-US" sz="2400"/>
            </a:p>
          </p:txBody>
        </p:sp>
        <p:grpSp>
          <p:nvGrpSpPr>
            <p:cNvPr id="8" name="Group 91"/>
            <p:cNvGrpSpPr>
              <a:grpSpLocks/>
            </p:cNvGrpSpPr>
            <p:nvPr/>
          </p:nvGrpSpPr>
          <p:grpSpPr bwMode="auto">
            <a:xfrm>
              <a:off x="179" y="1637"/>
              <a:ext cx="723" cy="398"/>
              <a:chOff x="306" y="2046"/>
              <a:chExt cx="723" cy="398"/>
            </a:xfrm>
          </p:grpSpPr>
          <p:sp>
            <p:nvSpPr>
              <p:cNvPr id="514140" name="Rectangle 92"/>
              <p:cNvSpPr>
                <a:spLocks noChangeArrowheads="1"/>
              </p:cNvSpPr>
              <p:nvPr/>
            </p:nvSpPr>
            <p:spPr bwMode="auto">
              <a:xfrm>
                <a:off x="306" y="2046"/>
                <a:ext cx="723" cy="398"/>
              </a:xfrm>
              <a:prstGeom prst="rect">
                <a:avLst/>
              </a:prstGeom>
              <a:noFill/>
              <a:ln w="0">
                <a:solidFill>
                  <a:schemeClr val="tx1"/>
                </a:solidFill>
                <a:miter lim="800000"/>
                <a:headEnd/>
                <a:tailEnd/>
              </a:ln>
            </p:spPr>
            <p:txBody>
              <a:bodyPr/>
              <a:lstStyle/>
              <a:p>
                <a:endParaRPr lang="en-US"/>
              </a:p>
            </p:txBody>
          </p:sp>
          <p:sp>
            <p:nvSpPr>
              <p:cNvPr id="514141" name="Rectangle 93"/>
              <p:cNvSpPr>
                <a:spLocks noChangeArrowheads="1"/>
              </p:cNvSpPr>
              <p:nvPr/>
            </p:nvSpPr>
            <p:spPr bwMode="auto">
              <a:xfrm>
                <a:off x="306" y="2255"/>
                <a:ext cx="723" cy="189"/>
              </a:xfrm>
              <a:prstGeom prst="rect">
                <a:avLst/>
              </a:prstGeom>
              <a:noFill/>
              <a:ln w="0">
                <a:solidFill>
                  <a:schemeClr val="tx1"/>
                </a:solidFill>
                <a:miter lim="800000"/>
                <a:headEnd/>
                <a:tailEnd/>
              </a:ln>
            </p:spPr>
            <p:txBody>
              <a:bodyPr/>
              <a:lstStyle/>
              <a:p>
                <a:endParaRPr lang="en-US"/>
              </a:p>
            </p:txBody>
          </p:sp>
          <p:sp>
            <p:nvSpPr>
              <p:cNvPr id="514142" name="Rectangle 94"/>
              <p:cNvSpPr>
                <a:spLocks noChangeArrowheads="1"/>
              </p:cNvSpPr>
              <p:nvPr/>
            </p:nvSpPr>
            <p:spPr bwMode="auto">
              <a:xfrm>
                <a:off x="306" y="2335"/>
                <a:ext cx="723" cy="109"/>
              </a:xfrm>
              <a:prstGeom prst="rect">
                <a:avLst/>
              </a:prstGeom>
              <a:noFill/>
              <a:ln w="0">
                <a:solidFill>
                  <a:schemeClr val="tx1"/>
                </a:solidFill>
                <a:miter lim="800000"/>
                <a:headEnd/>
                <a:tailEnd/>
              </a:ln>
            </p:spPr>
            <p:txBody>
              <a:bodyPr/>
              <a:lstStyle/>
              <a:p>
                <a:endParaRPr lang="en-US"/>
              </a:p>
            </p:txBody>
          </p:sp>
        </p:grpSp>
      </p:grpSp>
      <p:grpSp>
        <p:nvGrpSpPr>
          <p:cNvPr id="9" name="Group 100"/>
          <p:cNvGrpSpPr>
            <a:grpSpLocks/>
          </p:cNvGrpSpPr>
          <p:nvPr/>
        </p:nvGrpSpPr>
        <p:grpSpPr bwMode="auto">
          <a:xfrm>
            <a:off x="3352800" y="1943100"/>
            <a:ext cx="2576513" cy="5297487"/>
            <a:chOff x="2112" y="645"/>
            <a:chExt cx="1623" cy="3337"/>
          </a:xfrm>
        </p:grpSpPr>
        <p:sp>
          <p:nvSpPr>
            <p:cNvPr id="514102" name="Text Box 54"/>
            <p:cNvSpPr txBox="1">
              <a:spLocks noChangeArrowheads="1"/>
            </p:cNvSpPr>
            <p:nvPr/>
          </p:nvSpPr>
          <p:spPr bwMode="auto">
            <a:xfrm>
              <a:off x="2471" y="2856"/>
              <a:ext cx="1264" cy="404"/>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sz="1800"/>
                <a:t>Remote Method Invocation (RMI)</a:t>
              </a:r>
              <a:endParaRPr lang="en-US" sz="1600"/>
            </a:p>
          </p:txBody>
        </p:sp>
        <p:sp>
          <p:nvSpPr>
            <p:cNvPr id="514108" name="Text Box 60"/>
            <p:cNvSpPr txBox="1">
              <a:spLocks noChangeArrowheads="1"/>
            </p:cNvSpPr>
            <p:nvPr/>
          </p:nvSpPr>
          <p:spPr bwMode="auto">
            <a:xfrm>
              <a:off x="2601" y="645"/>
              <a:ext cx="1056" cy="712"/>
            </a:xfrm>
            <a:prstGeom prst="rect">
              <a:avLst/>
            </a:prstGeom>
            <a:noFill/>
            <a:ln w="12700">
              <a:noFill/>
              <a:miter lim="800000"/>
              <a:headEnd type="none" w="sm" len="sm"/>
              <a:tailEnd type="none" w="sm" len="sm"/>
            </a:ln>
            <a:effectLst/>
          </p:spPr>
          <p:txBody>
            <a:bodyPr>
              <a:spAutoFit/>
            </a:bodyPr>
            <a:lstStyle/>
            <a:p>
              <a:pPr algn="ctr" eaLnBrk="1" hangingPunct="1">
                <a:lnSpc>
                  <a:spcPct val="80000"/>
                </a:lnSpc>
                <a:spcBef>
                  <a:spcPct val="50000"/>
                </a:spcBef>
              </a:pPr>
              <a:r>
                <a:rPr lang="en-US" sz="2000">
                  <a:solidFill>
                    <a:schemeClr val="tx2"/>
                  </a:solidFill>
                </a:rPr>
                <a:t>Design</a:t>
              </a:r>
            </a:p>
            <a:p>
              <a:pPr algn="ctr" eaLnBrk="1" hangingPunct="1">
                <a:lnSpc>
                  <a:spcPct val="80000"/>
                </a:lnSpc>
                <a:spcBef>
                  <a:spcPct val="50000"/>
                </a:spcBef>
              </a:pPr>
              <a:r>
                <a:rPr lang="en-US" sz="2000">
                  <a:solidFill>
                    <a:schemeClr val="tx2"/>
                  </a:solidFill>
                </a:rPr>
                <a:t>Mechanism</a:t>
              </a:r>
            </a:p>
            <a:p>
              <a:pPr algn="ctr" eaLnBrk="1" hangingPunct="1">
                <a:lnSpc>
                  <a:spcPct val="80000"/>
                </a:lnSpc>
                <a:spcBef>
                  <a:spcPct val="50000"/>
                </a:spcBef>
              </a:pPr>
              <a:r>
                <a:rPr lang="en-US" sz="2000">
                  <a:solidFill>
                    <a:schemeClr val="tx2"/>
                  </a:solidFill>
                </a:rPr>
                <a:t>(Concrete)</a:t>
              </a:r>
            </a:p>
          </p:txBody>
        </p:sp>
        <p:sp>
          <p:nvSpPr>
            <p:cNvPr id="514110" name="Text Box 62"/>
            <p:cNvSpPr txBox="1">
              <a:spLocks noChangeArrowheads="1"/>
            </p:cNvSpPr>
            <p:nvPr/>
          </p:nvSpPr>
          <p:spPr bwMode="auto">
            <a:xfrm>
              <a:off x="2448" y="2252"/>
              <a:ext cx="864" cy="385"/>
            </a:xfrm>
            <a:prstGeom prst="rect">
              <a:avLst/>
            </a:prstGeom>
            <a:noFill/>
            <a:ln w="12700">
              <a:noFill/>
              <a:miter lim="800000"/>
              <a:headEnd type="none" w="sm" len="sm"/>
              <a:tailEnd type="none" w="sm" len="sm"/>
            </a:ln>
            <a:effectLst/>
          </p:spPr>
          <p:txBody>
            <a:bodyPr>
              <a:spAutoFit/>
            </a:bodyPr>
            <a:lstStyle/>
            <a:p>
              <a:pPr eaLnBrk="1" hangingPunct="1"/>
              <a:r>
                <a:rPr lang="en-US" sz="1800"/>
                <a:t>OODBMS</a:t>
              </a:r>
              <a:endParaRPr lang="en-US" sz="1600"/>
            </a:p>
            <a:p>
              <a:pPr eaLnBrk="1" hangingPunct="1"/>
              <a:r>
                <a:rPr lang="en-US" sz="1600"/>
                <a:t>(new data)</a:t>
              </a:r>
            </a:p>
          </p:txBody>
        </p:sp>
        <p:sp>
          <p:nvSpPr>
            <p:cNvPr id="514111" name="Line 63"/>
            <p:cNvSpPr>
              <a:spLocks noChangeShapeType="1"/>
            </p:cNvSpPr>
            <p:nvPr/>
          </p:nvSpPr>
          <p:spPr bwMode="auto">
            <a:xfrm flipV="1">
              <a:off x="2112" y="1824"/>
              <a:ext cx="336"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14112" name="Text Box 64"/>
            <p:cNvSpPr txBox="1">
              <a:spLocks noChangeArrowheads="1"/>
            </p:cNvSpPr>
            <p:nvPr/>
          </p:nvSpPr>
          <p:spPr bwMode="auto">
            <a:xfrm>
              <a:off x="2392" y="1728"/>
              <a:ext cx="864" cy="385"/>
            </a:xfrm>
            <a:prstGeom prst="rect">
              <a:avLst/>
            </a:prstGeom>
            <a:noFill/>
            <a:ln w="12700">
              <a:noFill/>
              <a:miter lim="800000"/>
              <a:headEnd type="none" w="sm" len="sm"/>
              <a:tailEnd type="none" w="sm" len="sm"/>
            </a:ln>
            <a:effectLst/>
          </p:spPr>
          <p:txBody>
            <a:bodyPr>
              <a:spAutoFit/>
            </a:bodyPr>
            <a:lstStyle/>
            <a:p>
              <a:pPr eaLnBrk="1" hangingPunct="1"/>
              <a:r>
                <a:rPr lang="en-US" sz="1800"/>
                <a:t>RDBMS</a:t>
              </a:r>
            </a:p>
            <a:p>
              <a:pPr eaLnBrk="1" hangingPunct="1"/>
              <a:r>
                <a:rPr lang="en-US" sz="1600"/>
                <a:t>(legacy data)</a:t>
              </a:r>
            </a:p>
          </p:txBody>
        </p:sp>
        <p:sp>
          <p:nvSpPr>
            <p:cNvPr id="514117" name="Line 69"/>
            <p:cNvSpPr>
              <a:spLocks noChangeShapeType="1"/>
            </p:cNvSpPr>
            <p:nvPr/>
          </p:nvSpPr>
          <p:spPr bwMode="auto">
            <a:xfrm>
              <a:off x="2251" y="745"/>
              <a:ext cx="0" cy="3237"/>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514124" name="Line 76"/>
            <p:cNvSpPr>
              <a:spLocks noChangeShapeType="1"/>
            </p:cNvSpPr>
            <p:nvPr/>
          </p:nvSpPr>
          <p:spPr bwMode="auto">
            <a:xfrm flipV="1">
              <a:off x="2234" y="2996"/>
              <a:ext cx="281"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14145" name="Line 97"/>
            <p:cNvSpPr>
              <a:spLocks noChangeShapeType="1"/>
            </p:cNvSpPr>
            <p:nvPr/>
          </p:nvSpPr>
          <p:spPr bwMode="auto">
            <a:xfrm flipV="1">
              <a:off x="2112" y="2360"/>
              <a:ext cx="336" cy="0"/>
            </a:xfrm>
            <a:prstGeom prst="line">
              <a:avLst/>
            </a:prstGeom>
            <a:noFill/>
            <a:ln w="28575">
              <a:solidFill>
                <a:schemeClr val="tx1"/>
              </a:solidFill>
              <a:round/>
              <a:headEnd type="none" w="sm" len="sm"/>
              <a:tailEnd type="triangle" w="lg" len="lg"/>
            </a:ln>
            <a:effectLst/>
          </p:spPr>
          <p:txBody>
            <a:bodyPr wrap="none" anchor="ctr"/>
            <a:lstStyle/>
            <a:p>
              <a:endParaRPr lang="en-US"/>
            </a:p>
          </p:txBody>
        </p:sp>
      </p:grpSp>
      <p:grpSp>
        <p:nvGrpSpPr>
          <p:cNvPr id="10" name="Group 104"/>
          <p:cNvGrpSpPr>
            <a:grpSpLocks/>
          </p:cNvGrpSpPr>
          <p:nvPr/>
        </p:nvGrpSpPr>
        <p:grpSpPr bwMode="auto">
          <a:xfrm>
            <a:off x="1524000" y="1943100"/>
            <a:ext cx="2112963" cy="5297487"/>
            <a:chOff x="960" y="645"/>
            <a:chExt cx="1331" cy="3337"/>
          </a:xfrm>
        </p:grpSpPr>
        <p:sp>
          <p:nvSpPr>
            <p:cNvPr id="514107" name="Text Box 59"/>
            <p:cNvSpPr txBox="1">
              <a:spLocks noChangeArrowheads="1"/>
            </p:cNvSpPr>
            <p:nvPr/>
          </p:nvSpPr>
          <p:spPr bwMode="auto">
            <a:xfrm>
              <a:off x="1229" y="645"/>
              <a:ext cx="1056" cy="712"/>
            </a:xfrm>
            <a:prstGeom prst="rect">
              <a:avLst/>
            </a:prstGeom>
            <a:noFill/>
            <a:ln w="12700">
              <a:noFill/>
              <a:miter lim="800000"/>
              <a:headEnd type="none" w="sm" len="sm"/>
              <a:tailEnd type="none" w="sm" len="sm"/>
            </a:ln>
            <a:effectLst/>
          </p:spPr>
          <p:txBody>
            <a:bodyPr>
              <a:spAutoFit/>
            </a:bodyPr>
            <a:lstStyle/>
            <a:p>
              <a:pPr algn="ctr" eaLnBrk="1" hangingPunct="1">
                <a:lnSpc>
                  <a:spcPct val="80000"/>
                </a:lnSpc>
                <a:spcBef>
                  <a:spcPct val="50000"/>
                </a:spcBef>
              </a:pPr>
              <a:r>
                <a:rPr lang="en-US" sz="2000">
                  <a:solidFill>
                    <a:schemeClr val="tx2"/>
                  </a:solidFill>
                </a:rPr>
                <a:t>Analysis</a:t>
              </a:r>
            </a:p>
            <a:p>
              <a:pPr algn="ctr" eaLnBrk="1" hangingPunct="1">
                <a:lnSpc>
                  <a:spcPct val="80000"/>
                </a:lnSpc>
                <a:spcBef>
                  <a:spcPct val="50000"/>
                </a:spcBef>
              </a:pPr>
              <a:r>
                <a:rPr lang="en-US" sz="2000">
                  <a:solidFill>
                    <a:schemeClr val="tx2"/>
                  </a:solidFill>
                </a:rPr>
                <a:t>Mechanism</a:t>
              </a:r>
            </a:p>
            <a:p>
              <a:pPr algn="ctr" eaLnBrk="1" hangingPunct="1">
                <a:lnSpc>
                  <a:spcPct val="80000"/>
                </a:lnSpc>
                <a:spcBef>
                  <a:spcPct val="50000"/>
                </a:spcBef>
              </a:pPr>
              <a:r>
                <a:rPr lang="en-US" sz="2000">
                  <a:solidFill>
                    <a:schemeClr val="tx2"/>
                  </a:solidFill>
                </a:rPr>
                <a:t>(Conceptual)</a:t>
              </a:r>
            </a:p>
          </p:txBody>
        </p:sp>
        <p:sp>
          <p:nvSpPr>
            <p:cNvPr id="514122" name="Text Box 74"/>
            <p:cNvSpPr txBox="1">
              <a:spLocks noChangeArrowheads="1"/>
            </p:cNvSpPr>
            <p:nvPr/>
          </p:nvSpPr>
          <p:spPr bwMode="auto">
            <a:xfrm>
              <a:off x="1427" y="2864"/>
              <a:ext cx="864"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sz="1800"/>
                <a:t>Distribution</a:t>
              </a:r>
              <a:endParaRPr lang="en-US" sz="1600"/>
            </a:p>
          </p:txBody>
        </p:sp>
        <p:sp>
          <p:nvSpPr>
            <p:cNvPr id="514103" name="Line 55"/>
            <p:cNvSpPr>
              <a:spLocks noChangeShapeType="1"/>
            </p:cNvSpPr>
            <p:nvPr/>
          </p:nvSpPr>
          <p:spPr bwMode="auto">
            <a:xfrm flipV="1">
              <a:off x="960" y="1824"/>
              <a:ext cx="336"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14106" name="Text Box 58"/>
            <p:cNvSpPr txBox="1">
              <a:spLocks noChangeArrowheads="1"/>
            </p:cNvSpPr>
            <p:nvPr/>
          </p:nvSpPr>
          <p:spPr bwMode="auto">
            <a:xfrm>
              <a:off x="1280" y="1704"/>
              <a:ext cx="864"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sz="1800"/>
                <a:t>Persistency</a:t>
              </a:r>
              <a:endParaRPr lang="en-US" sz="1600"/>
            </a:p>
          </p:txBody>
        </p:sp>
        <p:sp>
          <p:nvSpPr>
            <p:cNvPr id="514116" name="Line 68"/>
            <p:cNvSpPr>
              <a:spLocks noChangeShapeType="1"/>
            </p:cNvSpPr>
            <p:nvPr/>
          </p:nvSpPr>
          <p:spPr bwMode="auto">
            <a:xfrm>
              <a:off x="1218" y="745"/>
              <a:ext cx="0" cy="3237"/>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514143" name="Line 95"/>
            <p:cNvSpPr>
              <a:spLocks noChangeShapeType="1"/>
            </p:cNvSpPr>
            <p:nvPr/>
          </p:nvSpPr>
          <p:spPr bwMode="auto">
            <a:xfrm flipV="1">
              <a:off x="960" y="2348"/>
              <a:ext cx="336"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14144" name="Text Box 96"/>
            <p:cNvSpPr txBox="1">
              <a:spLocks noChangeArrowheads="1"/>
            </p:cNvSpPr>
            <p:nvPr/>
          </p:nvSpPr>
          <p:spPr bwMode="auto">
            <a:xfrm>
              <a:off x="1288" y="2232"/>
              <a:ext cx="864"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sz="1800"/>
                <a:t>Persistency</a:t>
              </a:r>
              <a:endParaRPr lang="en-US" sz="1600"/>
            </a:p>
          </p:txBody>
        </p:sp>
        <p:sp>
          <p:nvSpPr>
            <p:cNvPr id="514146" name="Line 98"/>
            <p:cNvSpPr>
              <a:spLocks noChangeShapeType="1"/>
            </p:cNvSpPr>
            <p:nvPr/>
          </p:nvSpPr>
          <p:spPr bwMode="auto">
            <a:xfrm flipV="1">
              <a:off x="1224" y="2968"/>
              <a:ext cx="228" cy="0"/>
            </a:xfrm>
            <a:prstGeom prst="line">
              <a:avLst/>
            </a:prstGeom>
            <a:noFill/>
            <a:ln w="25400">
              <a:solidFill>
                <a:schemeClr val="tx1"/>
              </a:solidFill>
              <a:round/>
              <a:headEnd type="none" w="sm" len="sm"/>
              <a:tailEnd type="triangle" w="lg" len="lg"/>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B0C615D6-D55B-4E95-B291-D2B3BEDC639D}" type="slidenum">
              <a:rPr lang="en-US"/>
              <a:pPr/>
              <a:t>7</a:t>
            </a:fld>
            <a:endParaRPr lang="en-US"/>
          </a:p>
        </p:txBody>
      </p:sp>
      <p:sp>
        <p:nvSpPr>
          <p:cNvPr id="178178" name="Rectangle 2"/>
          <p:cNvSpPr>
            <a:spLocks noGrp="1" noChangeArrowheads="1"/>
          </p:cNvSpPr>
          <p:nvPr>
            <p:ph type="title"/>
          </p:nvPr>
        </p:nvSpPr>
        <p:spPr>
          <a:xfrm>
            <a:off x="1295400" y="1143000"/>
            <a:ext cx="5864225" cy="568325"/>
          </a:xfrm>
        </p:spPr>
        <p:txBody>
          <a:bodyPr/>
          <a:lstStyle/>
          <a:p>
            <a:r>
              <a:rPr lang="en-US" sz="3600"/>
              <a:t>Data-Centered Architecture</a:t>
            </a:r>
          </a:p>
        </p:txBody>
      </p:sp>
      <p:pic>
        <p:nvPicPr>
          <p:cNvPr id="178179" name="Picture 3"/>
          <p:cNvPicPr>
            <a:picLocks noChangeAspect="1" noChangeArrowheads="1"/>
          </p:cNvPicPr>
          <p:nvPr/>
        </p:nvPicPr>
        <p:blipFill>
          <a:blip r:embed="rId2" cstate="print"/>
          <a:srcRect/>
          <a:stretch>
            <a:fillRect/>
          </a:stretch>
        </p:blipFill>
        <p:spPr bwMode="auto">
          <a:xfrm>
            <a:off x="2362200" y="2057400"/>
            <a:ext cx="4737100" cy="3243263"/>
          </a:xfrm>
          <a:prstGeom prst="rect">
            <a:avLst/>
          </a:prstGeom>
          <a:noFill/>
          <a:ln w="12700">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t>Frameworks and Patterns</a:t>
            </a:r>
          </a:p>
        </p:txBody>
      </p:sp>
      <p:sp>
        <p:nvSpPr>
          <p:cNvPr id="520195" name="Rectangle 3"/>
          <p:cNvSpPr>
            <a:spLocks noGrp="1" noChangeArrowheads="1"/>
          </p:cNvSpPr>
          <p:nvPr>
            <p:ph type="body" idx="1"/>
          </p:nvPr>
        </p:nvSpPr>
        <p:spPr>
          <a:xfrm>
            <a:off x="1295400" y="1905000"/>
            <a:ext cx="6934200" cy="4191000"/>
          </a:xfrm>
        </p:spPr>
        <p:txBody>
          <a:bodyPr/>
          <a:lstStyle/>
          <a:p>
            <a:r>
              <a:rPr lang="en-US" dirty="0"/>
              <a:t>Framework</a:t>
            </a:r>
          </a:p>
          <a:p>
            <a:pPr lvl="1"/>
            <a:r>
              <a:rPr lang="en-US" dirty="0"/>
              <a:t>Definition of a general approach to solving the problem</a:t>
            </a:r>
          </a:p>
          <a:p>
            <a:pPr lvl="1"/>
            <a:r>
              <a:rPr lang="en-US" dirty="0"/>
              <a:t>Skeletal solution, whose details may be analysis/design patterns</a:t>
            </a:r>
          </a:p>
          <a:p>
            <a:r>
              <a:rPr lang="en-US" dirty="0"/>
              <a:t>Pattern</a:t>
            </a:r>
          </a:p>
          <a:p>
            <a:pPr lvl="1"/>
            <a:r>
              <a:rPr lang="en-US" altLang="ko-KR" dirty="0">
                <a:ea typeface="굴림" charset="-127"/>
              </a:rPr>
              <a:t>A common solution to a common problem in a context </a:t>
            </a:r>
            <a:endParaRPr lang="en-US" dirty="0"/>
          </a:p>
          <a:p>
            <a:r>
              <a:rPr lang="en-US" dirty="0"/>
              <a:t>Analysis/Design Pattern</a:t>
            </a:r>
          </a:p>
          <a:p>
            <a:pPr lvl="1"/>
            <a:r>
              <a:rPr lang="en-US" dirty="0"/>
              <a:t>A solution to a narrowly-scoped technical problem</a:t>
            </a:r>
          </a:p>
          <a:p>
            <a:pPr lvl="1"/>
            <a:r>
              <a:rPr lang="en-US" dirty="0"/>
              <a:t>A fragment of a solution, or a piece of the puzzle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1026"/>
          <p:cNvSpPr>
            <a:spLocks noGrp="1" noChangeArrowheads="1"/>
          </p:cNvSpPr>
          <p:nvPr>
            <p:ph type="title"/>
          </p:nvPr>
        </p:nvSpPr>
        <p:spPr>
          <a:xfrm>
            <a:off x="1066800" y="228600"/>
            <a:ext cx="7467600" cy="1219200"/>
          </a:xfrm>
        </p:spPr>
        <p:txBody>
          <a:bodyPr/>
          <a:lstStyle/>
          <a:p>
            <a:r>
              <a:rPr lang="en-US" dirty="0"/>
              <a:t>Components Are Inseparable from Architecture</a:t>
            </a:r>
          </a:p>
        </p:txBody>
      </p:sp>
      <p:sp>
        <p:nvSpPr>
          <p:cNvPr id="461827" name="Rectangle 1027"/>
          <p:cNvSpPr>
            <a:spLocks noGrp="1" noChangeArrowheads="1"/>
          </p:cNvSpPr>
          <p:nvPr>
            <p:ph type="body" idx="1"/>
          </p:nvPr>
        </p:nvSpPr>
        <p:spPr>
          <a:xfrm>
            <a:off x="1143000" y="1828800"/>
            <a:ext cx="6934200" cy="4191000"/>
          </a:xfrm>
        </p:spPr>
        <p:txBody>
          <a:bodyPr/>
          <a:lstStyle/>
          <a:p>
            <a:r>
              <a:rPr lang="en-US" dirty="0" smtClean="0"/>
              <a:t>Definition </a:t>
            </a:r>
            <a:r>
              <a:rPr lang="en-US" dirty="0"/>
              <a:t>of component:</a:t>
            </a:r>
          </a:p>
          <a:p>
            <a:pPr lvl="1"/>
            <a:r>
              <a:rPr lang="en-US" dirty="0"/>
              <a:t>A </a:t>
            </a:r>
            <a:r>
              <a:rPr lang="en-US" b="1" dirty="0">
                <a:solidFill>
                  <a:schemeClr val="tx2"/>
                </a:solidFill>
              </a:rPr>
              <a:t>component</a:t>
            </a:r>
            <a:r>
              <a:rPr lang="en-US" dirty="0"/>
              <a:t> is a non-trivial, nearly independent, and replaceable part of a system that fulfills a clear function in the context of a well-defined architecture</a:t>
            </a:r>
          </a:p>
          <a:p>
            <a:r>
              <a:rPr lang="en-US" dirty="0"/>
              <a:t>Architectural mechanisms can be implemented as components and reused from application to application</a:t>
            </a:r>
          </a:p>
          <a:p>
            <a:r>
              <a:rPr lang="en-US" dirty="0"/>
              <a:t>Business services and business objects are commonly implemented as components, intended for reuse</a:t>
            </a:r>
          </a:p>
          <a:p>
            <a:r>
              <a:rPr lang="en-US" dirty="0"/>
              <a:t>Component-based development encompasses:</a:t>
            </a:r>
          </a:p>
          <a:p>
            <a:pPr lvl="1"/>
            <a:r>
              <a:rPr lang="en-US" dirty="0"/>
              <a:t>Building systems from reusable components</a:t>
            </a:r>
          </a:p>
          <a:p>
            <a:pPr lvl="1"/>
            <a:r>
              <a:rPr lang="en-US" dirty="0"/>
              <a:t>Developing and harvesting reusable components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t>An Architecture-Centric Process</a:t>
            </a:r>
          </a:p>
        </p:txBody>
      </p:sp>
      <p:sp>
        <p:nvSpPr>
          <p:cNvPr id="531459" name="Rectangle 3"/>
          <p:cNvSpPr>
            <a:spLocks noGrp="1" noChangeArrowheads="1"/>
          </p:cNvSpPr>
          <p:nvPr>
            <p:ph type="body" idx="1"/>
          </p:nvPr>
        </p:nvSpPr>
        <p:spPr>
          <a:xfrm>
            <a:off x="990600" y="1828800"/>
            <a:ext cx="7924800" cy="5334000"/>
          </a:xfrm>
        </p:spPr>
        <p:txBody>
          <a:bodyPr/>
          <a:lstStyle/>
          <a:p>
            <a:r>
              <a:rPr lang="en-US" dirty="0"/>
              <a:t>Architecture is the focus of the early iterations</a:t>
            </a:r>
          </a:p>
          <a:p>
            <a:r>
              <a:rPr lang="en-US" dirty="0" smtClean="0"/>
              <a:t>Architect </a:t>
            </a:r>
            <a:r>
              <a:rPr lang="en-US" dirty="0"/>
              <a:t>is a key worker</a:t>
            </a:r>
          </a:p>
          <a:p>
            <a:r>
              <a:rPr lang="en-US" dirty="0"/>
              <a:t>The Software Architecture Document is a key artifact</a:t>
            </a:r>
          </a:p>
          <a:p>
            <a:r>
              <a:rPr lang="en-US" dirty="0"/>
              <a:t>Architectural activities span </a:t>
            </a:r>
            <a:r>
              <a:rPr lang="en-US" dirty="0" smtClean="0"/>
              <a:t>requirements</a:t>
            </a:r>
            <a:r>
              <a:rPr lang="en-US" dirty="0"/>
              <a:t>, analysis &amp; design, implementation and project </a:t>
            </a:r>
            <a:r>
              <a:rPr lang="en-US" dirty="0" smtClean="0"/>
              <a:t>management</a:t>
            </a:r>
            <a:endParaRPr lang="en-US" dirty="0"/>
          </a:p>
          <a:p>
            <a:r>
              <a:rPr lang="en-US" dirty="0"/>
              <a:t>Architecture is the foundation for reuse</a:t>
            </a:r>
          </a:p>
          <a:p>
            <a:r>
              <a:rPr lang="en-US" dirty="0"/>
              <a:t>Architecture governs design guidelines, including use of patterns and idioms</a:t>
            </a:r>
          </a:p>
          <a:p>
            <a:r>
              <a:rPr lang="en-US" dirty="0"/>
              <a:t>Product structure derives from architectural groupings and interfaces</a:t>
            </a:r>
          </a:p>
          <a:p>
            <a:r>
              <a:rPr lang="en-US" dirty="0"/>
              <a:t>Team structure also parallels architectural divisions</a:t>
            </a:r>
          </a:p>
        </p:txBody>
      </p:sp>
    </p:spTree>
  </p:cSld>
  <p:clrMapOvr>
    <a:masterClrMapping/>
  </p:clrMapOvr>
  <p:transition spd="med" advClick="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50" name="Line 1054"/>
          <p:cNvSpPr>
            <a:spLocks noChangeShapeType="1"/>
          </p:cNvSpPr>
          <p:nvPr/>
        </p:nvSpPr>
        <p:spPr bwMode="auto">
          <a:xfrm flipH="1">
            <a:off x="6840538" y="5702300"/>
            <a:ext cx="1587" cy="301625"/>
          </a:xfrm>
          <a:prstGeom prst="line">
            <a:avLst/>
          </a:prstGeom>
          <a:noFill/>
          <a:ln w="0">
            <a:noFill/>
            <a:round/>
            <a:headEnd/>
            <a:tailEnd/>
          </a:ln>
        </p:spPr>
        <p:txBody>
          <a:bodyPr/>
          <a:lstStyle/>
          <a:p>
            <a:endParaRPr lang="en-US"/>
          </a:p>
        </p:txBody>
      </p:sp>
      <p:sp>
        <p:nvSpPr>
          <p:cNvPr id="465951" name="Line 1055"/>
          <p:cNvSpPr>
            <a:spLocks noChangeShapeType="1"/>
          </p:cNvSpPr>
          <p:nvPr/>
        </p:nvSpPr>
        <p:spPr bwMode="auto">
          <a:xfrm>
            <a:off x="6300788" y="5703888"/>
            <a:ext cx="0" cy="290512"/>
          </a:xfrm>
          <a:prstGeom prst="line">
            <a:avLst/>
          </a:prstGeom>
          <a:noFill/>
          <a:ln w="0">
            <a:noFill/>
            <a:round/>
            <a:headEnd/>
            <a:tailEnd/>
          </a:ln>
        </p:spPr>
        <p:txBody>
          <a:bodyPr/>
          <a:lstStyle/>
          <a:p>
            <a:endParaRPr lang="en-US"/>
          </a:p>
        </p:txBody>
      </p:sp>
      <p:sp>
        <p:nvSpPr>
          <p:cNvPr id="465952" name="Line 1056"/>
          <p:cNvSpPr>
            <a:spLocks noChangeShapeType="1"/>
          </p:cNvSpPr>
          <p:nvPr/>
        </p:nvSpPr>
        <p:spPr bwMode="auto">
          <a:xfrm>
            <a:off x="5183188" y="5705475"/>
            <a:ext cx="1587" cy="290513"/>
          </a:xfrm>
          <a:prstGeom prst="line">
            <a:avLst/>
          </a:prstGeom>
          <a:noFill/>
          <a:ln w="0">
            <a:noFill/>
            <a:round/>
            <a:headEnd/>
            <a:tailEnd/>
          </a:ln>
        </p:spPr>
        <p:txBody>
          <a:bodyPr/>
          <a:lstStyle/>
          <a:p>
            <a:endParaRPr lang="en-US"/>
          </a:p>
        </p:txBody>
      </p:sp>
      <p:sp>
        <p:nvSpPr>
          <p:cNvPr id="465980" name="Line 1084"/>
          <p:cNvSpPr>
            <a:spLocks noChangeShapeType="1"/>
          </p:cNvSpPr>
          <p:nvPr/>
        </p:nvSpPr>
        <p:spPr bwMode="auto">
          <a:xfrm flipH="1">
            <a:off x="7951788" y="5702300"/>
            <a:ext cx="0" cy="301625"/>
          </a:xfrm>
          <a:prstGeom prst="line">
            <a:avLst/>
          </a:prstGeom>
          <a:noFill/>
          <a:ln w="0">
            <a:noFill/>
            <a:round/>
            <a:headEnd/>
            <a:tailEnd/>
          </a:ln>
        </p:spPr>
        <p:txBody>
          <a:bodyPr/>
          <a:lstStyle/>
          <a:p>
            <a:endParaRPr lang="en-US"/>
          </a:p>
        </p:txBody>
      </p:sp>
      <p:sp>
        <p:nvSpPr>
          <p:cNvPr id="465984" name="Rectangle 1088"/>
          <p:cNvSpPr>
            <a:spLocks noGrp="1" noChangeArrowheads="1"/>
          </p:cNvSpPr>
          <p:nvPr>
            <p:ph type="title"/>
          </p:nvPr>
        </p:nvSpPr>
        <p:spPr/>
        <p:txBody>
          <a:bodyPr/>
          <a:lstStyle/>
          <a:p>
            <a:r>
              <a:rPr lang="en-US"/>
              <a:t>Summary: Architecture-Centric Development</a:t>
            </a:r>
          </a:p>
        </p:txBody>
      </p:sp>
      <p:sp>
        <p:nvSpPr>
          <p:cNvPr id="465985" name="Rectangle 1089"/>
          <p:cNvSpPr>
            <a:spLocks noGrp="1" noChangeArrowheads="1"/>
          </p:cNvSpPr>
          <p:nvPr>
            <p:ph type="body" idx="1"/>
          </p:nvPr>
        </p:nvSpPr>
        <p:spPr>
          <a:xfrm>
            <a:off x="1066800" y="1905000"/>
            <a:ext cx="7543800" cy="4191000"/>
          </a:xfrm>
        </p:spPr>
        <p:txBody>
          <a:bodyPr/>
          <a:lstStyle/>
          <a:p>
            <a:r>
              <a:rPr lang="en-US" dirty="0"/>
              <a:t>The “4+1” view model of architecture includes the logical, implementation, process, deployment, and use-case views</a:t>
            </a:r>
          </a:p>
          <a:p>
            <a:r>
              <a:rPr lang="en-US" dirty="0"/>
              <a:t>The architect is a key contributor on the project, responsible for all aspects of architecture development and documentation</a:t>
            </a:r>
          </a:p>
          <a:p>
            <a:r>
              <a:rPr lang="en-US" dirty="0"/>
              <a:t>Patterns and frameworks capture common solutions to common problems</a:t>
            </a:r>
          </a:p>
          <a:p>
            <a:r>
              <a:rPr lang="en-US" dirty="0"/>
              <a:t>Layering is a way of organizing an architecture so that it is simple, understandable, and maintainable</a:t>
            </a:r>
          </a:p>
          <a:p>
            <a:r>
              <a:rPr lang="en-US" dirty="0"/>
              <a:t>Architectural mechanisms provide common designs and implementations </a:t>
            </a:r>
            <a:r>
              <a:rPr lang="en-US" dirty="0" smtClean="0"/>
              <a:t>to be </a:t>
            </a:r>
            <a:r>
              <a:rPr lang="en-US" dirty="0"/>
              <a:t>used across a project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D333CDCA-7F71-40AC-B552-CF2677E08078}" type="slidenum">
              <a:rPr lang="en-US"/>
              <a:pPr/>
              <a:t>8</a:t>
            </a:fld>
            <a:endParaRPr lang="en-US"/>
          </a:p>
        </p:txBody>
      </p:sp>
      <p:sp>
        <p:nvSpPr>
          <p:cNvPr id="179202" name="Rectangle 2"/>
          <p:cNvSpPr>
            <a:spLocks noGrp="1" noChangeArrowheads="1"/>
          </p:cNvSpPr>
          <p:nvPr>
            <p:ph type="title"/>
          </p:nvPr>
        </p:nvSpPr>
        <p:spPr>
          <a:xfrm>
            <a:off x="1219200" y="1143000"/>
            <a:ext cx="5821363" cy="568325"/>
          </a:xfrm>
        </p:spPr>
        <p:txBody>
          <a:bodyPr/>
          <a:lstStyle/>
          <a:p>
            <a:r>
              <a:rPr lang="en-US" sz="3600"/>
              <a:t>Data Flow Architecture</a:t>
            </a:r>
          </a:p>
        </p:txBody>
      </p:sp>
      <p:pic>
        <p:nvPicPr>
          <p:cNvPr id="179203" name="Picture 3"/>
          <p:cNvPicPr>
            <a:picLocks noChangeAspect="1" noChangeArrowheads="1"/>
          </p:cNvPicPr>
          <p:nvPr/>
        </p:nvPicPr>
        <p:blipFill>
          <a:blip r:embed="rId2" cstate="print"/>
          <a:srcRect/>
          <a:stretch>
            <a:fillRect/>
          </a:stretch>
        </p:blipFill>
        <p:spPr bwMode="auto">
          <a:xfrm>
            <a:off x="1981200" y="1828800"/>
            <a:ext cx="5638800" cy="4471988"/>
          </a:xfrm>
          <a:prstGeom prst="rect">
            <a:avLst/>
          </a:prstGeom>
          <a:noFill/>
          <a:ln w="12700">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p>
        </p:txBody>
      </p:sp>
      <p:sp>
        <p:nvSpPr>
          <p:cNvPr id="5" name="Slide Number Placeholder 4"/>
          <p:cNvSpPr>
            <a:spLocks noGrp="1"/>
          </p:cNvSpPr>
          <p:nvPr>
            <p:ph type="sldNum" sz="quarter" idx="11"/>
          </p:nvPr>
        </p:nvSpPr>
        <p:spPr/>
        <p:txBody>
          <a:bodyPr/>
          <a:lstStyle/>
          <a:p>
            <a:fld id="{00CFDFE3-45E8-4D17-B641-DF623A4153BE}" type="slidenum">
              <a:rPr lang="en-US"/>
              <a:pPr/>
              <a:t>9</a:t>
            </a:fld>
            <a:endParaRPr lang="en-US"/>
          </a:p>
        </p:txBody>
      </p:sp>
      <p:sp>
        <p:nvSpPr>
          <p:cNvPr id="180226" name="Rectangle 2"/>
          <p:cNvSpPr>
            <a:spLocks noGrp="1" noChangeArrowheads="1"/>
          </p:cNvSpPr>
          <p:nvPr>
            <p:ph type="title"/>
          </p:nvPr>
        </p:nvSpPr>
        <p:spPr>
          <a:xfrm>
            <a:off x="1219200" y="1143000"/>
            <a:ext cx="6638925" cy="633413"/>
          </a:xfrm>
        </p:spPr>
        <p:txBody>
          <a:bodyPr/>
          <a:lstStyle/>
          <a:p>
            <a:r>
              <a:rPr lang="en-US"/>
              <a:t>Call and Return Architecture</a:t>
            </a:r>
          </a:p>
        </p:txBody>
      </p:sp>
      <p:pic>
        <p:nvPicPr>
          <p:cNvPr id="180227" name="Picture 3"/>
          <p:cNvPicPr>
            <a:picLocks noChangeAspect="1" noChangeArrowheads="1"/>
          </p:cNvPicPr>
          <p:nvPr/>
        </p:nvPicPr>
        <p:blipFill>
          <a:blip r:embed="rId2" cstate="print"/>
          <a:srcRect/>
          <a:stretch>
            <a:fillRect/>
          </a:stretch>
        </p:blipFill>
        <p:spPr bwMode="auto">
          <a:xfrm>
            <a:off x="2057400" y="1828800"/>
            <a:ext cx="5800725" cy="4419600"/>
          </a:xfrm>
          <a:prstGeom prst="rect">
            <a:avLst/>
          </a:prstGeom>
          <a:noFill/>
          <a:ln w="12700">
            <a:noFill/>
            <a:miter lim="800000"/>
            <a:headEnd/>
            <a:tailEnd/>
          </a:ln>
          <a:effectLst/>
        </p:spPr>
      </p:pic>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16068</TotalTime>
  <Words>9920</Words>
  <Application>Microsoft Office PowerPoint</Application>
  <PresentationFormat>On-screen Show (4:3)</PresentationFormat>
  <Paragraphs>1002</Paragraphs>
  <Slides>73</Slides>
  <Notes>40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73</vt:i4>
      </vt:variant>
    </vt:vector>
  </HeadingPairs>
  <TitlesOfParts>
    <vt:vector size="84" baseType="lpstr">
      <vt:lpstr>Arial</vt:lpstr>
      <vt:lpstr>ＭＳ Ｐゴシック</vt:lpstr>
      <vt:lpstr>Helvetica</vt:lpstr>
      <vt:lpstr>Wingdings</vt:lpstr>
      <vt:lpstr>Times</vt:lpstr>
      <vt:lpstr>Palatino</vt:lpstr>
      <vt:lpstr>Times New Roman</vt:lpstr>
      <vt:lpstr>Bold Stripes</vt:lpstr>
      <vt:lpstr>CorelDRAW</vt:lpstr>
      <vt:lpstr>CorelDRAW 6.0</vt:lpstr>
      <vt:lpstr>Video Clip</vt:lpstr>
      <vt:lpstr>Chapter 9</vt:lpstr>
      <vt:lpstr>Why Architecture?</vt:lpstr>
      <vt:lpstr>Why is Architecture Important?</vt:lpstr>
      <vt:lpstr>Architectural Descriptions</vt:lpstr>
      <vt:lpstr>Architectural Genres</vt:lpstr>
      <vt:lpstr>Architectural Styles</vt:lpstr>
      <vt:lpstr>Data-Centered Architecture</vt:lpstr>
      <vt:lpstr>Data Flow Architecture</vt:lpstr>
      <vt:lpstr>Call and Return Architecture</vt:lpstr>
      <vt:lpstr>Layered Architecture</vt:lpstr>
      <vt:lpstr>Architectural Patterns</vt:lpstr>
      <vt:lpstr>Architectural Design</vt:lpstr>
      <vt:lpstr>Architectural Context</vt:lpstr>
      <vt:lpstr>Archetypes</vt:lpstr>
      <vt:lpstr>Component Structure</vt:lpstr>
      <vt:lpstr>Refined Component Structure</vt:lpstr>
      <vt:lpstr>Analyzing Architectural Design</vt:lpstr>
      <vt:lpstr>Architectural Complexity</vt:lpstr>
      <vt:lpstr>ADL</vt:lpstr>
      <vt:lpstr>An Architectural Design Method</vt:lpstr>
      <vt:lpstr>Deriving Program Architecture</vt:lpstr>
      <vt:lpstr>Partitioning the Architecture</vt:lpstr>
      <vt:lpstr>Horizontal Partitioning</vt:lpstr>
      <vt:lpstr>Vertical Partitioning: Factoring</vt:lpstr>
      <vt:lpstr>Why Partitioned Architecture?</vt:lpstr>
      <vt:lpstr>Structured Design</vt:lpstr>
      <vt:lpstr>Flow Characteristics</vt:lpstr>
      <vt:lpstr>General Mapping Approach</vt:lpstr>
      <vt:lpstr>General Mapping Approach</vt:lpstr>
      <vt:lpstr>Transform Mapping</vt:lpstr>
      <vt:lpstr>Factoring</vt:lpstr>
      <vt:lpstr>First Level Factoring</vt:lpstr>
      <vt:lpstr>Second Level Mapping</vt:lpstr>
      <vt:lpstr>Unified Process: Architecture-Centric Development</vt:lpstr>
      <vt:lpstr>Architecture Is Represented by Views</vt:lpstr>
      <vt:lpstr>A “4+1 View” Model of Architecture</vt:lpstr>
      <vt:lpstr>Use Case View</vt:lpstr>
      <vt:lpstr>Use Case View Modeling Elements</vt:lpstr>
      <vt:lpstr>Use Case Diagram: Course Registration System</vt:lpstr>
      <vt:lpstr>Logical View </vt:lpstr>
      <vt:lpstr>Logical View Modeling Elements</vt:lpstr>
      <vt:lpstr>Class Diagram</vt:lpstr>
      <vt:lpstr>Collaboration Diagram</vt:lpstr>
      <vt:lpstr>Sequence Diagram</vt:lpstr>
      <vt:lpstr>State Diagram</vt:lpstr>
      <vt:lpstr>From Use Case View to Logical View</vt:lpstr>
      <vt:lpstr>Process View</vt:lpstr>
      <vt:lpstr>Process View Modeling Elements</vt:lpstr>
      <vt:lpstr>Process View Diagrams</vt:lpstr>
      <vt:lpstr>Component Diagram</vt:lpstr>
      <vt:lpstr>From Logical View to Process View</vt:lpstr>
      <vt:lpstr>Implementation View</vt:lpstr>
      <vt:lpstr>Notation for the Implementation View</vt:lpstr>
      <vt:lpstr>Component Diagram</vt:lpstr>
      <vt:lpstr>From Logical View to Implementation View</vt:lpstr>
      <vt:lpstr>Deployment View</vt:lpstr>
      <vt:lpstr>Deployment View Modeling Elements</vt:lpstr>
      <vt:lpstr>Deployment Diagram</vt:lpstr>
      <vt:lpstr>From Process View to Deployment View</vt:lpstr>
      <vt:lpstr>Key Worker: The Architect</vt:lpstr>
      <vt:lpstr>Key Artifact: The Software Architecture Document</vt:lpstr>
      <vt:lpstr>Layers: An Architectural Pattern</vt:lpstr>
      <vt:lpstr>Example:  A Layered Architecture</vt:lpstr>
      <vt:lpstr>Layering Guidelines</vt:lpstr>
      <vt:lpstr>Architectural Mechanisms</vt:lpstr>
      <vt:lpstr>Sample Analysis Mechanisms</vt:lpstr>
      <vt:lpstr>Mapping Classes to Analysis Mechanisms</vt:lpstr>
      <vt:lpstr>Sample Design Mechanisms</vt:lpstr>
      <vt:lpstr>End-to-End Architectural Mechanism Map</vt:lpstr>
      <vt:lpstr>Frameworks and Patterns</vt:lpstr>
      <vt:lpstr>Components Are Inseparable from Architecture</vt:lpstr>
      <vt:lpstr>An Architecture-Centric Process</vt:lpstr>
      <vt:lpstr>Summary: Architecture-Centric Development</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blink</cp:lastModifiedBy>
  <cp:revision>81</cp:revision>
  <dcterms:created xsi:type="dcterms:W3CDTF">2008-02-08T18:09:54Z</dcterms:created>
  <dcterms:modified xsi:type="dcterms:W3CDTF">2009-10-21T23:44:34Z</dcterms:modified>
</cp:coreProperties>
</file>