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54" r:id="rId3"/>
  </p:sldMasterIdLst>
  <p:notesMasterIdLst>
    <p:notesMasterId r:id="rId91"/>
  </p:notesMasterIdLst>
  <p:handoutMasterIdLst>
    <p:handoutMasterId r:id="rId92"/>
  </p:handoutMasterIdLst>
  <p:sldIdLst>
    <p:sldId id="481" r:id="rId4"/>
    <p:sldId id="569" r:id="rId5"/>
    <p:sldId id="570" r:id="rId6"/>
    <p:sldId id="571" r:id="rId7"/>
    <p:sldId id="572" r:id="rId8"/>
    <p:sldId id="573" r:id="rId9"/>
    <p:sldId id="574" r:id="rId10"/>
    <p:sldId id="575" r:id="rId11"/>
    <p:sldId id="576" r:id="rId12"/>
    <p:sldId id="577" r:id="rId13"/>
    <p:sldId id="567" r:id="rId14"/>
    <p:sldId id="555" r:id="rId15"/>
    <p:sldId id="558" r:id="rId16"/>
    <p:sldId id="511" r:id="rId17"/>
    <p:sldId id="549" r:id="rId18"/>
    <p:sldId id="547" r:id="rId19"/>
    <p:sldId id="565" r:id="rId20"/>
    <p:sldId id="550" r:id="rId21"/>
    <p:sldId id="520" r:id="rId22"/>
    <p:sldId id="551" r:id="rId23"/>
    <p:sldId id="552" r:id="rId24"/>
    <p:sldId id="546" r:id="rId25"/>
    <p:sldId id="519" r:id="rId26"/>
    <p:sldId id="545" r:id="rId27"/>
    <p:sldId id="499" r:id="rId28"/>
    <p:sldId id="498" r:id="rId29"/>
    <p:sldId id="501" r:id="rId30"/>
    <p:sldId id="298" r:id="rId31"/>
    <p:sldId id="299" r:id="rId32"/>
    <p:sldId id="290" r:id="rId33"/>
    <p:sldId id="300" r:id="rId34"/>
    <p:sldId id="302" r:id="rId35"/>
    <p:sldId id="328" r:id="rId36"/>
    <p:sldId id="553" r:id="rId37"/>
    <p:sldId id="304" r:id="rId38"/>
    <p:sldId id="521" r:id="rId39"/>
    <p:sldId id="537" r:id="rId40"/>
    <p:sldId id="507" r:id="rId41"/>
    <p:sldId id="319" r:id="rId42"/>
    <p:sldId id="308" r:id="rId43"/>
    <p:sldId id="309" r:id="rId44"/>
    <p:sldId id="322" r:id="rId45"/>
    <p:sldId id="323" r:id="rId46"/>
    <p:sldId id="312" r:id="rId47"/>
    <p:sldId id="313" r:id="rId48"/>
    <p:sldId id="542" r:id="rId49"/>
    <p:sldId id="541" r:id="rId50"/>
    <p:sldId id="326" r:id="rId51"/>
    <p:sldId id="493" r:id="rId52"/>
    <p:sldId id="543" r:id="rId53"/>
    <p:sldId id="488" r:id="rId54"/>
    <p:sldId id="487" r:id="rId55"/>
    <p:sldId id="437" r:id="rId56"/>
    <p:sldId id="559" r:id="rId57"/>
    <p:sldId id="538" r:id="rId58"/>
    <p:sldId id="539" r:id="rId59"/>
    <p:sldId id="453" r:id="rId60"/>
    <p:sldId id="454" r:id="rId61"/>
    <p:sldId id="455" r:id="rId62"/>
    <p:sldId id="456" r:id="rId63"/>
    <p:sldId id="422" r:id="rId64"/>
    <p:sldId id="522" r:id="rId65"/>
    <p:sldId id="523" r:id="rId66"/>
    <p:sldId id="524" r:id="rId67"/>
    <p:sldId id="525" r:id="rId68"/>
    <p:sldId id="526" r:id="rId69"/>
    <p:sldId id="532" r:id="rId70"/>
    <p:sldId id="528" r:id="rId71"/>
    <p:sldId id="529" r:id="rId72"/>
    <p:sldId id="530" r:id="rId73"/>
    <p:sldId id="531" r:id="rId74"/>
    <p:sldId id="533" r:id="rId75"/>
    <p:sldId id="534" r:id="rId76"/>
    <p:sldId id="556" r:id="rId77"/>
    <p:sldId id="557" r:id="rId78"/>
    <p:sldId id="449" r:id="rId79"/>
    <p:sldId id="448" r:id="rId80"/>
    <p:sldId id="535" r:id="rId81"/>
    <p:sldId id="460" r:id="rId82"/>
    <p:sldId id="459" r:id="rId83"/>
    <p:sldId id="461" r:id="rId84"/>
    <p:sldId id="443" r:id="rId85"/>
    <p:sldId id="544" r:id="rId86"/>
    <p:sldId id="536" r:id="rId87"/>
    <p:sldId id="554" r:id="rId88"/>
    <p:sldId id="491" r:id="rId89"/>
    <p:sldId id="492" r:id="rId90"/>
  </p:sldIdLst>
  <p:sldSz cx="9144000" cy="6858000" type="screen4x3"/>
  <p:notesSz cx="6858000" cy="9199563"/>
  <p:defaultTextStyle>
    <a:defPPr>
      <a:defRPr lang="en-US"/>
    </a:defPPr>
    <a:lvl1pPr algn="l" rtl="0" fontAlgn="base">
      <a:spcBef>
        <a:spcPct val="0"/>
      </a:spcBef>
      <a:spcAft>
        <a:spcPct val="0"/>
      </a:spcAft>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1pPr>
    <a:lvl2pPr marL="457200" algn="l" rtl="0" fontAlgn="base">
      <a:spcBef>
        <a:spcPct val="0"/>
      </a:spcBef>
      <a:spcAft>
        <a:spcPct val="0"/>
      </a:spcAft>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2pPr>
    <a:lvl3pPr marL="914400" algn="l" rtl="0" fontAlgn="base">
      <a:spcBef>
        <a:spcPct val="0"/>
      </a:spcBef>
      <a:spcAft>
        <a:spcPct val="0"/>
      </a:spcAft>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3pPr>
    <a:lvl4pPr marL="1371600" algn="l" rtl="0" fontAlgn="base">
      <a:spcBef>
        <a:spcPct val="0"/>
      </a:spcBef>
      <a:spcAft>
        <a:spcPct val="0"/>
      </a:spcAft>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4pPr>
    <a:lvl5pPr marL="1828800" algn="l" rtl="0" fontAlgn="base">
      <a:spcBef>
        <a:spcPct val="0"/>
      </a:spcBef>
      <a:spcAft>
        <a:spcPct val="0"/>
      </a:spcAft>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5pPr>
    <a:lvl6pPr marL="2286000" algn="l" defTabSz="914400" rtl="0" eaLnBrk="1" latinLnBrk="0" hangingPunct="1">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6pPr>
    <a:lvl7pPr marL="2743200" algn="l" defTabSz="914400" rtl="0" eaLnBrk="1" latinLnBrk="0" hangingPunct="1">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7pPr>
    <a:lvl8pPr marL="3200400" algn="l" defTabSz="914400" rtl="0" eaLnBrk="1" latinLnBrk="0" hangingPunct="1">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8pPr>
    <a:lvl9pPr marL="3657600" algn="l" defTabSz="914400" rtl="0" eaLnBrk="1" latinLnBrk="0" hangingPunct="1">
      <a:defRPr sz="4400" b="1" i="1" kern="1200">
        <a:solidFill>
          <a:schemeClr val="tx1"/>
        </a:solidFill>
        <a:effectLst>
          <a:outerShdw blurRad="38100" dist="38100" dir="2700000" algn="tl">
            <a:srgbClr val="000000">
              <a:alpha val="43137"/>
            </a:srgbClr>
          </a:outerShdw>
        </a:effectLst>
        <a:latin typeface="Century Gothic"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FFFF66"/>
    <a:srgbClr val="000099"/>
    <a:srgbClr val="FFFF99"/>
    <a:srgbClr val="FCB504"/>
    <a:srgbClr val="FF9900"/>
    <a:srgbClr val="E6AF00"/>
    <a:srgbClr val="505078"/>
    <a:srgbClr val="A50021"/>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87" autoAdjust="0"/>
    <p:restoredTop sz="74151" autoAdjust="0"/>
  </p:normalViewPr>
  <p:slideViewPr>
    <p:cSldViewPr>
      <p:cViewPr>
        <p:scale>
          <a:sx n="50" d="100"/>
          <a:sy n="50" d="100"/>
        </p:scale>
        <p:origin x="-1464" y="-95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69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effectLst/>
                <a:latin typeface="Arial" charset="0"/>
              </a:defRPr>
            </a:lvl1pPr>
          </a:lstStyle>
          <a:p>
            <a:endParaRPr lang="en-US"/>
          </a:p>
        </p:txBody>
      </p:sp>
      <p:sp>
        <p:nvSpPr>
          <p:cNvPr id="413699"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effectLst/>
                <a:latin typeface="Arial" charset="0"/>
              </a:defRPr>
            </a:lvl1pPr>
          </a:lstStyle>
          <a:p>
            <a:endParaRPr lang="en-US"/>
          </a:p>
        </p:txBody>
      </p:sp>
      <p:sp>
        <p:nvSpPr>
          <p:cNvPr id="413700" name="Rectangle 4"/>
          <p:cNvSpPr>
            <a:spLocks noGrp="1" noChangeArrowheads="1"/>
          </p:cNvSpPr>
          <p:nvPr>
            <p:ph type="ftr" sz="quarter" idx="2"/>
          </p:nvPr>
        </p:nvSpPr>
        <p:spPr bwMode="auto">
          <a:xfrm>
            <a:off x="0"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effectLst/>
                <a:latin typeface="Arial" charset="0"/>
              </a:defRPr>
            </a:lvl1pPr>
          </a:lstStyle>
          <a:p>
            <a:endParaRPr lang="en-US"/>
          </a:p>
        </p:txBody>
      </p:sp>
      <p:sp>
        <p:nvSpPr>
          <p:cNvPr id="413701" name="Rectangle 5"/>
          <p:cNvSpPr>
            <a:spLocks noGrp="1" noChangeArrowheads="1"/>
          </p:cNvSpPr>
          <p:nvPr>
            <p:ph type="sldNum" sz="quarter" idx="3"/>
          </p:nvPr>
        </p:nvSpPr>
        <p:spPr bwMode="auto">
          <a:xfrm>
            <a:off x="3884613"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effectLst/>
                <a:latin typeface="Arial" charset="0"/>
              </a:defRPr>
            </a:lvl1pPr>
          </a:lstStyle>
          <a:p>
            <a:fld id="{A1F727D1-62BF-4790-9A0F-B7171F4F1FF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effectLst/>
                <a:latin typeface="Arial" charset="0"/>
              </a:defRPr>
            </a:lvl1pPr>
          </a:lstStyle>
          <a:p>
            <a:endParaRPr lang="en-US"/>
          </a:p>
        </p:txBody>
      </p:sp>
      <p:sp>
        <p:nvSpPr>
          <p:cNvPr id="655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effectLst/>
                <a:latin typeface="Arial" charset="0"/>
              </a:defRPr>
            </a:lvl1pPr>
          </a:lstStyle>
          <a:p>
            <a:endParaRPr lang="en-US"/>
          </a:p>
        </p:txBody>
      </p:sp>
      <p:sp>
        <p:nvSpPr>
          <p:cNvPr id="65540" name="Rectangle 4"/>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685800" y="4370388"/>
            <a:ext cx="5486400" cy="413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2" name="Rectangle 6"/>
          <p:cNvSpPr>
            <a:spLocks noGrp="1" noChangeArrowheads="1"/>
          </p:cNvSpPr>
          <p:nvPr>
            <p:ph type="ftr" sz="quarter" idx="4"/>
          </p:nvPr>
        </p:nvSpPr>
        <p:spPr bwMode="auto">
          <a:xfrm>
            <a:off x="0"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effectLst/>
                <a:latin typeface="Arial" charset="0"/>
              </a:defRPr>
            </a:lvl1pPr>
          </a:lstStyle>
          <a:p>
            <a:endParaRPr lang="en-US"/>
          </a:p>
        </p:txBody>
      </p:sp>
      <p:sp>
        <p:nvSpPr>
          <p:cNvPr id="65543" name="Rectangle 7"/>
          <p:cNvSpPr>
            <a:spLocks noGrp="1" noChangeArrowheads="1"/>
          </p:cNvSpPr>
          <p:nvPr>
            <p:ph type="sldNum" sz="quarter" idx="5"/>
          </p:nvPr>
        </p:nvSpPr>
        <p:spPr bwMode="auto">
          <a:xfrm>
            <a:off x="3884613"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effectLst/>
                <a:latin typeface="Arial" charset="0"/>
              </a:defRPr>
            </a:lvl1pPr>
          </a:lstStyle>
          <a:p>
            <a:fld id="{F79C76E8-D904-4D57-B5C4-D3379F22974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49B9D6-848C-4B18-8558-F834BF732A66}" type="slidenum">
              <a:rPr lang="en-US"/>
              <a:pPr/>
              <a:t>22</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13146-F85D-40FC-B60F-9ED67CACE10D}" type="slidenum">
              <a:rPr lang="en-US"/>
              <a:pPr/>
              <a:t>23</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r>
              <a:rPr lang="en-US" dirty="0"/>
              <a:t>Describe a situation where a lack of market research has incurred significant cost. A classic example is the product development &amp; launch of “New Coke” </a:t>
            </a:r>
          </a:p>
          <a:p>
            <a:endParaRPr lang="en-US" dirty="0"/>
          </a:p>
          <a:p>
            <a:r>
              <a:rPr lang="en-US" dirty="0"/>
              <a:t>What business you want to be in – what industry, what sector, what kind of business?</a:t>
            </a:r>
          </a:p>
          <a:p>
            <a:r>
              <a:rPr lang="en-US" dirty="0"/>
              <a:t>Marketing plan – 4 Ps: what product/service will you market, at which price, how are you going to get your product to the customers (Place=distribution), how can you best communicate with your customers etc.</a:t>
            </a:r>
          </a:p>
          <a:p>
            <a:r>
              <a:rPr lang="en-US" dirty="0"/>
              <a:t>Market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13146-F85D-40FC-B60F-9ED67CACE10D}" type="slidenum">
              <a:rPr lang="en-US"/>
              <a:pPr/>
              <a:t>24</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C7D05-0086-4D3C-9A73-6FC9350D3D8F}" type="slidenum">
              <a:rPr lang="en-US"/>
              <a:pPr/>
              <a:t>25</a:t>
            </a:fld>
            <a:endParaRPr 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704A3-942F-4969-A4AF-F85A42FC4874}" type="slidenum">
              <a:rPr lang="en-US"/>
              <a:pPr/>
              <a:t>26</a:t>
            </a:fld>
            <a:endParaRPr 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pPr marL="228600" indent="-228600">
              <a:lnSpc>
                <a:spcPct val="90000"/>
              </a:lnSpc>
              <a:buFontTx/>
              <a:buAutoNum type="arabicPeriod"/>
            </a:pPr>
            <a:r>
              <a:rPr lang="en-US" b="1" i="1">
                <a:solidFill>
                  <a:srgbClr val="6600CC"/>
                </a:solidFill>
                <a:effectLst>
                  <a:outerShdw blurRad="38100" dist="38100" dir="2700000" algn="tl">
                    <a:srgbClr val="C0C0C0"/>
                  </a:outerShdw>
                </a:effectLst>
              </a:rPr>
              <a:t>Identifying marketing opportunities and problems</a:t>
            </a:r>
          </a:p>
          <a:p>
            <a:pPr marL="685800" lvl="1" indent="-228600">
              <a:lnSpc>
                <a:spcPct val="90000"/>
              </a:lnSpc>
              <a:buFontTx/>
              <a:buChar char="•"/>
            </a:pPr>
            <a:r>
              <a:rPr lang="en-US">
                <a:solidFill>
                  <a:srgbClr val="6600CC"/>
                </a:solidFill>
              </a:rPr>
              <a:t>Market-demand determination</a:t>
            </a:r>
          </a:p>
          <a:p>
            <a:pPr marL="685800" lvl="1" indent="-228600">
              <a:lnSpc>
                <a:spcPct val="90000"/>
              </a:lnSpc>
              <a:buFontTx/>
              <a:buChar char="•"/>
            </a:pPr>
            <a:r>
              <a:rPr lang="en-US">
                <a:solidFill>
                  <a:srgbClr val="6600CC"/>
                </a:solidFill>
              </a:rPr>
              <a:t>Market segments identification</a:t>
            </a:r>
          </a:p>
          <a:p>
            <a:pPr marL="685800" lvl="1" indent="-228600">
              <a:lnSpc>
                <a:spcPct val="90000"/>
              </a:lnSpc>
              <a:buFontTx/>
              <a:buChar char="•"/>
            </a:pPr>
            <a:r>
              <a:rPr lang="en-US">
                <a:solidFill>
                  <a:srgbClr val="6600CC"/>
                </a:solidFill>
              </a:rPr>
              <a:t>Marketing audits SWOT analysis</a:t>
            </a:r>
          </a:p>
          <a:p>
            <a:pPr marL="685800" lvl="1" indent="-228600">
              <a:lnSpc>
                <a:spcPct val="90000"/>
              </a:lnSpc>
              <a:buFontTx/>
              <a:buChar char="•"/>
            </a:pPr>
            <a:r>
              <a:rPr lang="en-US">
                <a:solidFill>
                  <a:srgbClr val="6600CC"/>
                </a:solidFill>
              </a:rPr>
              <a:t>Problem: Does our advertising work?</a:t>
            </a:r>
            <a:r>
              <a:rPr lang="en-US">
                <a:solidFill>
                  <a:srgbClr val="6600CC"/>
                </a:solidFill>
                <a:effectLst>
                  <a:outerShdw blurRad="38100" dist="38100" dir="2700000" algn="tl">
                    <a:srgbClr val="C0C0C0"/>
                  </a:outerShdw>
                </a:effectLst>
              </a:rPr>
              <a:t> </a:t>
            </a:r>
          </a:p>
          <a:p>
            <a:pPr marL="228600" indent="-228600">
              <a:lnSpc>
                <a:spcPct val="90000"/>
              </a:lnSpc>
              <a:buFontTx/>
              <a:buAutoNum type="arabicPeriod"/>
            </a:pPr>
            <a:r>
              <a:rPr lang="en-US" b="1" i="1">
                <a:solidFill>
                  <a:srgbClr val="6600CC"/>
                </a:solidFill>
                <a:effectLst>
                  <a:outerShdw blurRad="38100" dist="38100" dir="2700000" algn="tl">
                    <a:srgbClr val="C0C0C0"/>
                  </a:outerShdw>
                </a:effectLst>
              </a:rPr>
              <a:t>Generating, refining, and evaluating potential marketing actions</a:t>
            </a:r>
          </a:p>
          <a:p>
            <a:pPr marL="685800" lvl="1" indent="-228600">
              <a:lnSpc>
                <a:spcPct val="90000"/>
              </a:lnSpc>
              <a:buFontTx/>
              <a:buChar char="•"/>
            </a:pPr>
            <a:r>
              <a:rPr lang="en-US">
                <a:solidFill>
                  <a:srgbClr val="6600CC"/>
                </a:solidFill>
              </a:rPr>
              <a:t>Proposed marketing-mix evaluation testing</a:t>
            </a:r>
          </a:p>
          <a:p>
            <a:pPr marL="685800" lvl="1" indent="-228600">
              <a:lnSpc>
                <a:spcPct val="90000"/>
              </a:lnSpc>
              <a:buFontTx/>
              <a:buChar char="•"/>
            </a:pPr>
            <a:r>
              <a:rPr lang="en-US">
                <a:solidFill>
                  <a:srgbClr val="6600CC"/>
                </a:solidFill>
              </a:rPr>
              <a:t>New-product prototype testing</a:t>
            </a:r>
          </a:p>
          <a:p>
            <a:pPr marL="685800" lvl="1" indent="-228600">
              <a:lnSpc>
                <a:spcPct val="90000"/>
              </a:lnSpc>
              <a:buFontTx/>
              <a:buChar char="•"/>
            </a:pPr>
            <a:r>
              <a:rPr lang="en-US">
                <a:solidFill>
                  <a:srgbClr val="6600CC"/>
                </a:solidFill>
              </a:rPr>
              <a:t>Advertising pre-testing</a:t>
            </a:r>
          </a:p>
          <a:p>
            <a:pPr marL="228600" indent="-228600">
              <a:lnSpc>
                <a:spcPct val="90000"/>
              </a:lnSpc>
              <a:buFontTx/>
              <a:buAutoNum type="arabicPeriod"/>
            </a:pPr>
            <a:r>
              <a:rPr lang="en-US" b="1" i="1">
                <a:solidFill>
                  <a:srgbClr val="6600CC"/>
                </a:solidFill>
                <a:effectLst>
                  <a:outerShdw blurRad="38100" dist="38100" dir="2700000" algn="tl">
                    <a:srgbClr val="C0C0C0"/>
                  </a:outerShdw>
                </a:effectLst>
              </a:rPr>
              <a:t>Monitoring marketing performance</a:t>
            </a:r>
          </a:p>
          <a:p>
            <a:pPr marL="685800" lvl="1" indent="-228600">
              <a:lnSpc>
                <a:spcPct val="90000"/>
              </a:lnSpc>
              <a:buFontTx/>
              <a:buChar char="•"/>
            </a:pPr>
            <a:r>
              <a:rPr lang="en-US">
                <a:solidFill>
                  <a:srgbClr val="6600CC"/>
                </a:solidFill>
              </a:rPr>
              <a:t>Image analysis, i.e. bank image analysis</a:t>
            </a:r>
          </a:p>
          <a:p>
            <a:pPr marL="685800" lvl="1" indent="-228600">
              <a:lnSpc>
                <a:spcPct val="90000"/>
              </a:lnSpc>
              <a:buFontTx/>
              <a:buChar char="•"/>
            </a:pPr>
            <a:r>
              <a:rPr lang="en-US">
                <a:solidFill>
                  <a:srgbClr val="6600CC"/>
                </a:solidFill>
              </a:rPr>
              <a:t>Tracking studies, i.e. sales, market shares of all brands in our category</a:t>
            </a:r>
          </a:p>
          <a:p>
            <a:pPr marL="685800" lvl="1" indent="-228600">
              <a:lnSpc>
                <a:spcPct val="90000"/>
              </a:lnSpc>
              <a:buFontTx/>
              <a:buChar char="•"/>
            </a:pPr>
            <a:r>
              <a:rPr lang="en-US">
                <a:solidFill>
                  <a:srgbClr val="6600CC"/>
                </a:solidFill>
              </a:rPr>
              <a:t>Customer satisfaction studies</a:t>
            </a:r>
          </a:p>
          <a:p>
            <a:pPr marL="228600" indent="-228600">
              <a:lnSpc>
                <a:spcPct val="90000"/>
              </a:lnSpc>
              <a:buFontTx/>
              <a:buAutoNum type="arabicPeriod"/>
            </a:pPr>
            <a:r>
              <a:rPr lang="en-US" b="1" i="1">
                <a:solidFill>
                  <a:srgbClr val="6600CC"/>
                </a:solidFill>
                <a:effectLst>
                  <a:outerShdw blurRad="38100" dist="38100" dir="2700000" algn="tl">
                    <a:srgbClr val="C0C0C0"/>
                  </a:outerShdw>
                </a:effectLst>
              </a:rPr>
              <a:t>Improving marketing as a process</a:t>
            </a:r>
          </a:p>
          <a:p>
            <a:pPr marL="228600" indent="-228600">
              <a:lnSpc>
                <a:spcPct val="90000"/>
              </a:lnSpc>
              <a:buFontTx/>
              <a:buChar char="•"/>
            </a:pPr>
            <a:r>
              <a:rPr lang="en-US">
                <a:solidFill>
                  <a:srgbClr val="6600CC"/>
                </a:solidFill>
              </a:rPr>
              <a:t>The purpose of these studies is to expand knowledge (Basic research) of marketing as a process rather than to solve a specific problem (Applied research) facing a company.</a:t>
            </a:r>
          </a:p>
          <a:p>
            <a:pPr marL="685800" lvl="1" indent="-228600">
              <a:lnSpc>
                <a:spcPct val="90000"/>
              </a:lnSpc>
            </a:pPr>
            <a:endParaRPr lang="en-US">
              <a:solidFill>
                <a:srgbClr val="006600"/>
              </a:solidFill>
            </a:endParaRPr>
          </a:p>
          <a:p>
            <a:pPr marL="228600" indent="-228600">
              <a:lnSpc>
                <a:spcPct val="90000"/>
              </a:lnSpc>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E2F7E-9F25-4DE2-933C-CE383AC9DCAD}" type="slidenum">
              <a:rPr lang="en-US"/>
              <a:pPr/>
              <a:t>27</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dirty="0"/>
              <a:t>Seinfeld was predicted to be a failure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6A0C8-6345-4DF0-BC6A-FD0036B2CAD9}" type="slidenum">
              <a:rPr lang="en-US"/>
              <a:pPr/>
              <a:t>36</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b="1" dirty="0"/>
              <a:t>Gaps between what is </a:t>
            </a:r>
            <a:r>
              <a:rPr lang="en-US" b="1" u="sng" dirty="0"/>
              <a:t>supposed</a:t>
            </a:r>
            <a:r>
              <a:rPr lang="en-US" b="1" dirty="0"/>
              <a:t> to happen and what </a:t>
            </a:r>
            <a:r>
              <a:rPr lang="en-US" b="1" u="sng" dirty="0"/>
              <a:t>did</a:t>
            </a:r>
            <a:r>
              <a:rPr lang="en-US" b="1" dirty="0"/>
              <a:t> happen.</a:t>
            </a:r>
          </a:p>
          <a:p>
            <a:pPr>
              <a:buFontTx/>
              <a:buChar char="•"/>
            </a:pPr>
            <a:r>
              <a:rPr lang="en-US" dirty="0"/>
              <a:t>Ex: Sales decreasing, ROI below target</a:t>
            </a:r>
          </a:p>
          <a:p>
            <a:r>
              <a:rPr lang="en-US" b="1" dirty="0"/>
              <a:t>Gaps between what </a:t>
            </a:r>
            <a:r>
              <a:rPr lang="en-US" b="1" u="sng" dirty="0"/>
              <a:t>did</a:t>
            </a:r>
            <a:r>
              <a:rPr lang="en-US" b="1" dirty="0"/>
              <a:t> happen and what </a:t>
            </a:r>
            <a:r>
              <a:rPr lang="en-US" b="1" u="sng" dirty="0"/>
              <a:t>could</a:t>
            </a:r>
            <a:r>
              <a:rPr lang="en-US" b="1" dirty="0"/>
              <a:t> be happening.</a:t>
            </a:r>
          </a:p>
          <a:p>
            <a:pPr>
              <a:buFontTx/>
              <a:buChar char="•"/>
            </a:pPr>
            <a:r>
              <a:rPr lang="en-US" dirty="0"/>
              <a:t>Increase sales if adding new product feature</a:t>
            </a:r>
          </a:p>
          <a:p>
            <a:pPr>
              <a:buFontTx/>
              <a:buChar char="•"/>
            </a:pPr>
            <a:r>
              <a:rPr lang="en-US" dirty="0"/>
              <a:t>Increase profit if expanding into new growing territory</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4D85F-F674-48FF-A6AE-6EF57FAE4D11}" type="slidenum">
              <a:rPr lang="en-US"/>
              <a:pPr/>
              <a:t>37</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2950" indent="-742950">
              <a:lnSpc>
                <a:spcPct val="85000"/>
              </a:lnSpc>
              <a:spcBef>
                <a:spcPct val="20000"/>
              </a:spcBef>
              <a:buSzPct val="85000"/>
              <a:buFont typeface="+mj-lt"/>
              <a:buNone/>
            </a:pPr>
            <a:r>
              <a:rPr lang="en-CA" sz="3600" b="1" dirty="0" smtClean="0"/>
              <a:t>1. Exploratory </a:t>
            </a:r>
          </a:p>
          <a:p>
            <a:pPr marL="798513" lvl="1" indent="-277813">
              <a:lnSpc>
                <a:spcPct val="85000"/>
              </a:lnSpc>
              <a:buSzPct val="85000"/>
            </a:pPr>
            <a:r>
              <a:rPr lang="en-CA" dirty="0" smtClean="0"/>
              <a:t>Used when one is seeking </a:t>
            </a:r>
            <a:r>
              <a:rPr lang="en-CA" b="1" dirty="0" smtClean="0"/>
              <a:t>insights</a:t>
            </a:r>
            <a:r>
              <a:rPr lang="en-CA" dirty="0" smtClean="0"/>
              <a:t> into:</a:t>
            </a:r>
          </a:p>
          <a:p>
            <a:pPr marL="1146175" lvl="2" indent="-231775">
              <a:lnSpc>
                <a:spcPct val="85000"/>
              </a:lnSpc>
              <a:buSzPct val="85000"/>
            </a:pPr>
            <a:r>
              <a:rPr lang="en-CA" dirty="0" smtClean="0"/>
              <a:t>The general nature of a problem.</a:t>
            </a:r>
          </a:p>
          <a:p>
            <a:pPr marL="1146175" lvl="2" indent="-231775">
              <a:lnSpc>
                <a:spcPct val="85000"/>
              </a:lnSpc>
              <a:buSzPct val="85000"/>
            </a:pPr>
            <a:r>
              <a:rPr lang="en-CA" dirty="0" smtClean="0"/>
              <a:t>The possible decision alternatives.</a:t>
            </a:r>
          </a:p>
          <a:p>
            <a:pPr marL="1146175" lvl="2" indent="-231775">
              <a:lnSpc>
                <a:spcPct val="85000"/>
              </a:lnSpc>
              <a:buSzPct val="85000"/>
            </a:pPr>
            <a:r>
              <a:rPr lang="en-CA" dirty="0" smtClean="0"/>
              <a:t>The relevant variables.</a:t>
            </a:r>
          </a:p>
          <a:p>
            <a:pPr marL="406400" indent="-406400">
              <a:lnSpc>
                <a:spcPct val="85000"/>
              </a:lnSpc>
              <a:spcBef>
                <a:spcPct val="20000"/>
              </a:spcBef>
              <a:buSzPct val="85000"/>
              <a:buFont typeface="Wingdings" pitchFamily="2" charset="2"/>
              <a:buNone/>
            </a:pPr>
            <a:r>
              <a:rPr lang="en-CA" sz="3600" b="1" dirty="0" smtClean="0"/>
              <a:t>2. Descriptive</a:t>
            </a:r>
          </a:p>
          <a:p>
            <a:pPr marL="798513" lvl="1" indent="-277813">
              <a:lnSpc>
                <a:spcPct val="85000"/>
              </a:lnSpc>
              <a:buSzPct val="85000"/>
            </a:pPr>
            <a:r>
              <a:rPr lang="en-CA" dirty="0" smtClean="0"/>
              <a:t>Used to provide an accurate </a:t>
            </a:r>
            <a:r>
              <a:rPr lang="en-CA" b="1" dirty="0" smtClean="0"/>
              <a:t>snapshot</a:t>
            </a:r>
            <a:r>
              <a:rPr lang="en-CA" dirty="0" smtClean="0"/>
              <a:t> of some aspect of the market environment.</a:t>
            </a:r>
          </a:p>
          <a:p>
            <a:pPr marL="406400" indent="-406400">
              <a:lnSpc>
                <a:spcPct val="85000"/>
              </a:lnSpc>
              <a:spcBef>
                <a:spcPct val="20000"/>
              </a:spcBef>
              <a:buSzPct val="85000"/>
              <a:buFont typeface="Wingdings" pitchFamily="2" charset="2"/>
              <a:buNone/>
            </a:pPr>
            <a:r>
              <a:rPr lang="en-CA" sz="3600" b="1" dirty="0" smtClean="0"/>
              <a:t>3. Causal (experiments)</a:t>
            </a:r>
          </a:p>
          <a:p>
            <a:pPr marL="798513" lvl="1" indent="-277813">
              <a:lnSpc>
                <a:spcPct val="85000"/>
              </a:lnSpc>
              <a:buSzPct val="85000"/>
            </a:pPr>
            <a:r>
              <a:rPr lang="en-CA" dirty="0" smtClean="0"/>
              <a:t>Used to uncover what factor(</a:t>
            </a:r>
            <a:r>
              <a:rPr lang="en-CA" dirty="0" err="1" smtClean="0"/>
              <a:t>s</a:t>
            </a:r>
            <a:r>
              <a:rPr lang="en-CA" dirty="0" smtClean="0"/>
              <a:t>) cause some event by </a:t>
            </a:r>
            <a:r>
              <a:rPr lang="en-CA" b="1" dirty="0" smtClean="0"/>
              <a:t>isolating cause &amp; effect.</a:t>
            </a:r>
          </a:p>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46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37C94-3ED7-4C16-B66A-1C41E83BC266}" type="slidenum">
              <a:rPr lang="en-US"/>
              <a:pPr/>
              <a:t>47</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brief talk about MRIA competition…</a:t>
            </a:r>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49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52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B7F2C-64A3-469D-B1A6-31C1D87B126D}" type="slidenum">
              <a:rPr lang="en-US"/>
              <a:pPr/>
              <a:t>54</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r>
              <a:rPr lang="en-US" dirty="0"/>
              <a:t>Some people confuse </a:t>
            </a:r>
            <a:r>
              <a:rPr lang="en-US" b="1" dirty="0"/>
              <a:t>“Computer Literacy</a:t>
            </a:r>
            <a:r>
              <a:rPr lang="en-US" b="1" dirty="0" smtClean="0"/>
              <a:t>” </a:t>
            </a:r>
            <a:r>
              <a:rPr lang="en-US" dirty="0" smtClean="0"/>
              <a:t>with </a:t>
            </a:r>
            <a:r>
              <a:rPr lang="en-US" b="1" dirty="0"/>
              <a:t>“Information Literacy</a:t>
            </a:r>
            <a:r>
              <a:rPr lang="en-US" b="1" dirty="0" smtClean="0"/>
              <a:t>”. </a:t>
            </a:r>
            <a:r>
              <a:rPr lang="en-US" dirty="0" smtClean="0"/>
              <a:t>These </a:t>
            </a:r>
            <a:r>
              <a:rPr lang="en-US" dirty="0"/>
              <a:t>are </a:t>
            </a:r>
            <a:r>
              <a:rPr lang="en-US" b="1" dirty="0"/>
              <a:t>NOT</a:t>
            </a:r>
            <a:r>
              <a:rPr lang="en-US" dirty="0"/>
              <a:t> the same</a:t>
            </a:r>
            <a:r>
              <a:rPr lang="en-US" dirty="0" smtClean="0"/>
              <a:t>! Computer </a:t>
            </a:r>
            <a:r>
              <a:rPr lang="en-US" dirty="0"/>
              <a:t>literacy can be thought of as </a:t>
            </a:r>
            <a:r>
              <a:rPr lang="en-US" b="1" dirty="0"/>
              <a:t>One</a:t>
            </a:r>
            <a:r>
              <a:rPr lang="en-US" dirty="0"/>
              <a:t> </a:t>
            </a:r>
            <a:r>
              <a:rPr lang="en-US" b="1" dirty="0"/>
              <a:t>Element</a:t>
            </a:r>
            <a:r>
              <a:rPr lang="en-US" dirty="0"/>
              <a:t> in the total package of Information Literacy.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25150-1CF2-4D0A-A388-95C0F7627501}" type="slidenum">
              <a:rPr lang="en-US"/>
              <a:pPr/>
              <a:t>55</a:t>
            </a:fld>
            <a:endParaRPr lang="en-US"/>
          </a:p>
        </p:txBody>
      </p:sp>
      <p:sp>
        <p:nvSpPr>
          <p:cNvPr id="568322" name="Rectangle 2"/>
          <p:cNvSpPr>
            <a:spLocks noGrp="1" noRot="1" noChangeAspect="1" noChangeArrowheads="1" noTextEdit="1"/>
          </p:cNvSpPr>
          <p:nvPr>
            <p:ph type="sldImg"/>
          </p:nvPr>
        </p:nvSpPr>
        <p:spPr>
          <a:xfrm>
            <a:off x="1131888" y="692150"/>
            <a:ext cx="4597400" cy="3448050"/>
          </a:xfrm>
          <a:ln/>
        </p:spPr>
      </p:sp>
      <p:sp>
        <p:nvSpPr>
          <p:cNvPr id="568323" name="Rectangle 3"/>
          <p:cNvSpPr>
            <a:spLocks noGrp="1" noChangeArrowheads="1"/>
          </p:cNvSpPr>
          <p:nvPr>
            <p:ph type="body" idx="1"/>
          </p:nvPr>
        </p:nvSpPr>
        <p:spPr>
          <a:xfrm>
            <a:off x="914400" y="4370388"/>
            <a:ext cx="5029200" cy="4137025"/>
          </a:xfrm>
        </p:spPr>
        <p:txBody>
          <a:bodyPr lIns="93942" tIns="46971" rIns="93942" bIns="46971"/>
          <a:lstStyle/>
          <a:p>
            <a:pPr marL="228600" indent="-228600"/>
            <a:r>
              <a:rPr lang="en-US" b="1"/>
              <a:t>Text has three main steps (pp 15—153 ):</a:t>
            </a:r>
          </a:p>
          <a:p>
            <a:pPr marL="228600" indent="-228600">
              <a:buFontTx/>
              <a:buAutoNum type="arabicPeriod"/>
            </a:pPr>
            <a:r>
              <a:rPr lang="en-US"/>
              <a:t>Identify what you wish to know and what you already know about the topic. (Steps 1 &amp; 2 in above slide)</a:t>
            </a:r>
          </a:p>
          <a:p>
            <a:pPr marL="228600" indent="-228600">
              <a:buFontTx/>
              <a:buAutoNum type="arabicPeriod"/>
            </a:pPr>
            <a:r>
              <a:rPr lang="en-US"/>
              <a:t>Develop a list of key terms and names. (Steps 2-3 above)</a:t>
            </a:r>
          </a:p>
          <a:p>
            <a:pPr marL="228600" indent="-228600">
              <a:buFontTx/>
              <a:buAutoNum type="arabicPeriod"/>
            </a:pPr>
            <a:r>
              <a:rPr lang="en-US"/>
              <a:t>Begin your search using several library sources. (Steps 4-7 above)</a:t>
            </a:r>
          </a:p>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i="1" dirty="0" smtClean="0"/>
              <a:t>Tom –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Please add your own outline changes if you want to announce them.</a:t>
            </a: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F79C76E8-D904-4D57-B5C4-D3379F229749}" type="slidenum">
              <a:rPr lang="en-US" smtClean="0"/>
              <a:pPr/>
              <a:t>12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76B33-8D68-460B-847B-8FE5CA995D3F}" type="slidenum">
              <a:rPr lang="en-US"/>
              <a:pPr/>
              <a:t>59</a:t>
            </a:fld>
            <a:endParaRPr 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r>
              <a:rPr lang="en-US" dirty="0"/>
              <a:t>See video “Discovering the Internet: Search Engines” (it is quite fuzzy so I don’t plan to show it in lecture, but it is a good reference for the students to see on their own time):</a:t>
            </a:r>
          </a:p>
          <a:p>
            <a:r>
              <a:rPr lang="en-US" dirty="0"/>
              <a:t>http://video.google.ca/videoplay?docid=-5320403946963972749&amp;q=%3FDiscovering+the+Internet%3A+Search+Engines%3F</a:t>
            </a:r>
          </a:p>
          <a:p>
            <a:r>
              <a:rPr lang="en-US" dirty="0"/>
              <a:t>Or</a:t>
            </a:r>
          </a:p>
          <a:p>
            <a:r>
              <a:rPr lang="en-US" dirty="0"/>
              <a:t>http://video.google.ca/videoplay?docid=5718364956599489202&amp;q=%E2%80%9CDiscovering+the+Internet%3A+Search+Engines%E2%80%9D</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2DD7F-7715-4413-AA57-5FE96AD04359}" type="slidenum">
              <a:rPr lang="en-US"/>
              <a:pPr/>
              <a:t>61</a:t>
            </a:fld>
            <a:endParaRPr lang="en-US"/>
          </a:p>
        </p:txBody>
      </p:sp>
      <p:sp>
        <p:nvSpPr>
          <p:cNvPr id="259074" name="Rectangle 2"/>
          <p:cNvSpPr>
            <a:spLocks noGrp="1" noRot="1" noChangeAspect="1" noChangeArrowheads="1" noTextEdit="1"/>
          </p:cNvSpPr>
          <p:nvPr>
            <p:ph type="sldImg"/>
          </p:nvPr>
        </p:nvSpPr>
        <p:spPr>
          <a:xfrm>
            <a:off x="1131888" y="692150"/>
            <a:ext cx="4597400" cy="3448050"/>
          </a:xfrm>
          <a:ln/>
        </p:spPr>
      </p:sp>
      <p:sp>
        <p:nvSpPr>
          <p:cNvPr id="259075" name="Rectangle 3"/>
          <p:cNvSpPr>
            <a:spLocks noGrp="1" noChangeArrowheads="1"/>
          </p:cNvSpPr>
          <p:nvPr>
            <p:ph type="body" idx="1"/>
          </p:nvPr>
        </p:nvSpPr>
        <p:spPr>
          <a:xfrm>
            <a:off x="914400" y="4370388"/>
            <a:ext cx="5029200" cy="4137025"/>
          </a:xfrm>
        </p:spPr>
        <p:txBody>
          <a:bodyPr lIns="93942" tIns="46971" rIns="93942" bIns="46971"/>
          <a:lstStyle/>
          <a:p>
            <a:r>
              <a:rPr lang="en-US" dirty="0"/>
              <a:t>When you design a search strategy you are planning on how to look for information. The more care and thought you put into your search strategy, the more relevant your search results will be. A well designed search strategy: </a:t>
            </a:r>
          </a:p>
          <a:p>
            <a:pPr marL="228600" indent="-228600">
              <a:buFont typeface="Arial" pitchFamily="34" charset="0"/>
              <a:buChar char="•"/>
            </a:pPr>
            <a:r>
              <a:rPr lang="en-US" dirty="0"/>
              <a:t>saves you time in the long run </a:t>
            </a:r>
          </a:p>
          <a:p>
            <a:pPr marL="228600" indent="-228600">
              <a:buFont typeface="Arial" pitchFamily="34" charset="0"/>
              <a:buChar char="•"/>
            </a:pPr>
            <a:r>
              <a:rPr lang="en-US" dirty="0"/>
              <a:t>allows you to search for information in many different places </a:t>
            </a:r>
          </a:p>
          <a:p>
            <a:pPr marL="228600" indent="-228600">
              <a:buFont typeface="Arial" pitchFamily="34" charset="0"/>
              <a:buChar char="•"/>
            </a:pPr>
            <a:r>
              <a:rPr lang="en-US" dirty="0"/>
              <a:t>helps you to find a larger amount of </a:t>
            </a:r>
            <a:r>
              <a:rPr lang="en-US" b="1" dirty="0"/>
              <a:t>relevant</a:t>
            </a:r>
            <a:r>
              <a:rPr lang="en-US" dirty="0"/>
              <a:t> information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3C604E9-A2A3-411E-A193-F39B581922EC}" type="slidenum">
              <a:rPr lang="en-US"/>
              <a:pPr/>
              <a:t>62</a:t>
            </a:fld>
            <a:endParaRPr lang="en-US"/>
          </a:p>
        </p:txBody>
      </p:sp>
      <p:sp>
        <p:nvSpPr>
          <p:cNvPr id="536578"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C3CAFF61-A744-49B1-BA73-876EA97C252A}" type="slidenum">
              <a:rPr lang="en-US" sz="1200" b="0" i="0">
                <a:effectLst/>
                <a:latin typeface="Arial" charset="0"/>
              </a:rPr>
              <a:pPr algn="r"/>
              <a:t>62</a:t>
            </a:fld>
            <a:endParaRPr lang="en-US" sz="1200" b="0" i="0">
              <a:effectLst/>
              <a:latin typeface="Arial" charset="0"/>
            </a:endParaRPr>
          </a:p>
        </p:txBody>
      </p:sp>
      <p:sp>
        <p:nvSpPr>
          <p:cNvPr id="536579" name="Rectangle 2"/>
          <p:cNvSpPr>
            <a:spLocks noGrp="1" noRot="1" noChangeAspect="1" noChangeArrowheads="1" noTextEdit="1"/>
          </p:cNvSpPr>
          <p:nvPr>
            <p:ph type="sldImg"/>
          </p:nvPr>
        </p:nvSpPr>
        <p:spPr>
          <a:ln/>
        </p:spPr>
      </p:sp>
      <p:sp>
        <p:nvSpPr>
          <p:cNvPr id="536580" name="Rectangle 3"/>
          <p:cNvSpPr>
            <a:spLocks noGrp="1" noChangeArrowheads="1"/>
          </p:cNvSpPr>
          <p:nvPr>
            <p:ph type="body" idx="1"/>
          </p:nvPr>
        </p:nvSpPr>
        <p:spPr/>
        <p:txBody>
          <a:bodyPr/>
          <a:lstStyle/>
          <a:p>
            <a:r>
              <a:rPr lang="en-US" dirty="0"/>
              <a:t>At $1.10/L, you’re ready to trade in your </a:t>
            </a:r>
            <a:r>
              <a:rPr lang="en-US" dirty="0" smtClean="0"/>
              <a:t>gas guzzler. </a:t>
            </a:r>
            <a:r>
              <a:rPr lang="en-US" dirty="0"/>
              <a:t>You’re in the market for a new car and it might be a hybrid. You set out to conduct some research on what your return on investment (in fuel savings) will be if you buy a hybrid. </a:t>
            </a:r>
          </a:p>
          <a:p>
            <a:endParaRPr lang="en-US" dirty="0"/>
          </a:p>
          <a:p>
            <a:r>
              <a:rPr lang="en-US" dirty="0"/>
              <a:t>video “Better Searches” but it is quite fuzzy so don’t show it in </a:t>
            </a:r>
            <a:r>
              <a:rPr lang="en-US" dirty="0" err="1"/>
              <a:t>lec</a:t>
            </a:r>
            <a:r>
              <a:rPr lang="en-US" dirty="0"/>
              <a:t>.</a:t>
            </a:r>
          </a:p>
          <a:p>
            <a:r>
              <a:rPr lang="en-US" dirty="0"/>
              <a:t>http://video.google.ca/videoplay?docid=-2695981658719678401&amp;q=%E2%80%9CBetter+Searches%E2%80%9D</a:t>
            </a:r>
          </a:p>
          <a:p>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C8F1362-67C5-4FE0-A8C4-AFDF9E22AB08}" type="slidenum">
              <a:rPr lang="en-US"/>
              <a:pPr/>
              <a:t>63</a:t>
            </a:fld>
            <a:endParaRPr lang="en-US"/>
          </a:p>
        </p:txBody>
      </p:sp>
      <p:sp>
        <p:nvSpPr>
          <p:cNvPr id="538626"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C4C06FF2-32C9-4EBE-9334-71697527CE6F}" type="slidenum">
              <a:rPr lang="en-US" sz="1200" b="0" i="0">
                <a:effectLst/>
                <a:latin typeface="Arial" charset="0"/>
              </a:rPr>
              <a:pPr algn="r"/>
              <a:t>63</a:t>
            </a:fld>
            <a:endParaRPr lang="en-US" sz="1200" b="0" i="0">
              <a:effectLst/>
              <a:latin typeface="Arial" charset="0"/>
            </a:endParaRPr>
          </a:p>
        </p:txBody>
      </p:sp>
      <p:sp>
        <p:nvSpPr>
          <p:cNvPr id="538627" name="Rectangle 2"/>
          <p:cNvSpPr>
            <a:spLocks noGrp="1" noRot="1" noChangeAspect="1" noChangeArrowheads="1" noTextEdit="1"/>
          </p:cNvSpPr>
          <p:nvPr>
            <p:ph type="sldImg"/>
          </p:nvPr>
        </p:nvSpPr>
        <p:spPr>
          <a:ln/>
        </p:spPr>
      </p:sp>
      <p:sp>
        <p:nvSpPr>
          <p:cNvPr id="538628" name="Rectangle 3"/>
          <p:cNvSpPr>
            <a:spLocks noGrp="1" noChangeArrowheads="1"/>
          </p:cNvSpPr>
          <p:nvPr>
            <p:ph type="body" idx="1"/>
          </p:nvPr>
        </p:nvSpPr>
        <p:spPr/>
        <p:txBody>
          <a:bodyPr/>
          <a:lstStyle/>
          <a:p>
            <a:r>
              <a:rPr lang="en-US"/>
              <a:t>HEV = Hybrid Electric Vehicle</a:t>
            </a:r>
          </a:p>
          <a:p>
            <a:r>
              <a:rPr lang="en-US"/>
              <a:t>ICE = Internal Combustion Engine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C8FFFE-7A61-43CB-8DEF-B8BA5AACA026}" type="slidenum">
              <a:rPr lang="en-US"/>
              <a:pPr/>
              <a:t>64</a:t>
            </a:fld>
            <a:endParaRPr lang="en-US"/>
          </a:p>
        </p:txBody>
      </p:sp>
      <p:sp>
        <p:nvSpPr>
          <p:cNvPr id="540674"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63093AEE-2747-47B1-8B98-ABACCC0DA2BD}" type="slidenum">
              <a:rPr lang="en-US" sz="1200" b="0" i="0">
                <a:effectLst/>
                <a:latin typeface="Arial" charset="0"/>
              </a:rPr>
              <a:pPr algn="r"/>
              <a:t>64</a:t>
            </a:fld>
            <a:endParaRPr lang="en-US" sz="1200" b="0" i="0">
              <a:effectLst/>
              <a:latin typeface="Arial" charset="0"/>
            </a:endParaRPr>
          </a:p>
        </p:txBody>
      </p:sp>
      <p:sp>
        <p:nvSpPr>
          <p:cNvPr id="540675" name="Rectangle 2"/>
          <p:cNvSpPr>
            <a:spLocks noGrp="1" noRot="1" noChangeAspect="1" noChangeArrowheads="1" noTextEdit="1"/>
          </p:cNvSpPr>
          <p:nvPr>
            <p:ph type="sldImg"/>
          </p:nvPr>
        </p:nvSpPr>
        <p:spPr>
          <a:ln/>
        </p:spPr>
      </p:sp>
      <p:sp>
        <p:nvSpPr>
          <p:cNvPr id="540676" name="Rectangle 3"/>
          <p:cNvSpPr>
            <a:spLocks noGrp="1" noChangeArrowheads="1"/>
          </p:cNvSpPr>
          <p:nvPr>
            <p:ph type="body" idx="1"/>
          </p:nvPr>
        </p:nvSpPr>
        <p:spPr/>
        <p:txBody>
          <a:bodyPr/>
          <a:lstStyle/>
          <a:p>
            <a:r>
              <a:rPr lang="en-US" dirty="0"/>
              <a:t>Google ignores common words and characters such as </a:t>
            </a:r>
            <a:r>
              <a:rPr lang="en-US" i="1" dirty="0"/>
              <a:t>where, the, how</a:t>
            </a:r>
            <a:r>
              <a:rPr lang="en-US" dirty="0"/>
              <a:t>, and other digits and letters which slow down your search without improving the results. </a:t>
            </a:r>
            <a:r>
              <a:rPr lang="en-US" dirty="0" smtClean="0"/>
              <a:t>If </a:t>
            </a:r>
            <a:r>
              <a:rPr lang="en-US" dirty="0"/>
              <a:t>a word has been excluded </a:t>
            </a:r>
            <a:r>
              <a:rPr lang="en-US" dirty="0" smtClean="0"/>
              <a:t>it is indicated by </a:t>
            </a:r>
            <a:r>
              <a:rPr lang="en-US" dirty="0"/>
              <a:t>displaying details on the results page below the search box. </a:t>
            </a:r>
          </a:p>
          <a:p>
            <a:r>
              <a:rPr lang="en-US" dirty="0"/>
              <a:t>If a common word is essential to getting the results you want, you can include it by putting a "+" sign in front of it. (Be sure to include a space before the "+" sign.) </a:t>
            </a:r>
          </a:p>
          <a:p>
            <a:r>
              <a:rPr lang="en-US" dirty="0"/>
              <a:t>For example, here's how to ensure that Google includes the "I" in a search for </a:t>
            </a:r>
            <a:r>
              <a:rPr lang="en-US" b="1" dirty="0"/>
              <a:t>Star Wars, Episode I</a:t>
            </a:r>
            <a:r>
              <a:rPr lang="en-US" dirty="0"/>
              <a:t>: </a:t>
            </a:r>
            <a:r>
              <a:rPr lang="en-US" b="1" dirty="0"/>
              <a:t>Star Wars Episode +I</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C1936B-B43B-46F7-A425-6C1A51A816A0}" type="slidenum">
              <a:rPr lang="en-US"/>
              <a:pPr/>
              <a:t>65</a:t>
            </a:fld>
            <a:endParaRPr lang="en-US"/>
          </a:p>
        </p:txBody>
      </p:sp>
      <p:sp>
        <p:nvSpPr>
          <p:cNvPr id="542722"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84B2E52B-78F8-47EC-93B3-AE6D22FA147F}" type="slidenum">
              <a:rPr lang="en-US" sz="1200" b="0" i="0">
                <a:effectLst/>
                <a:latin typeface="Arial" charset="0"/>
              </a:rPr>
              <a:pPr algn="r"/>
              <a:t>65</a:t>
            </a:fld>
            <a:endParaRPr lang="en-US" sz="1200" b="0" i="0">
              <a:effectLst/>
              <a:latin typeface="Arial" charset="0"/>
            </a:endParaRPr>
          </a:p>
        </p:txBody>
      </p:sp>
      <p:sp>
        <p:nvSpPr>
          <p:cNvPr id="542723" name="Rectangle 2"/>
          <p:cNvSpPr>
            <a:spLocks noGrp="1" noRot="1" noChangeAspect="1" noChangeArrowheads="1" noTextEdit="1"/>
          </p:cNvSpPr>
          <p:nvPr>
            <p:ph type="sldImg"/>
          </p:nvPr>
        </p:nvSpPr>
        <p:spPr>
          <a:ln/>
        </p:spPr>
      </p:sp>
      <p:sp>
        <p:nvSpPr>
          <p:cNvPr id="54272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66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69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87786D8-DE7D-4830-B4E7-7AA6D9AE03F7}" type="slidenum">
              <a:rPr lang="en-US"/>
              <a:pPr/>
              <a:t>70</a:t>
            </a:fld>
            <a:endParaRPr lang="en-US"/>
          </a:p>
        </p:txBody>
      </p:sp>
      <p:sp>
        <p:nvSpPr>
          <p:cNvPr id="548866"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8F7C343B-FC96-4D2F-A6F9-0933E5480B12}" type="slidenum">
              <a:rPr lang="en-US" sz="1200" b="0" i="0">
                <a:effectLst/>
                <a:latin typeface="Arial" charset="0"/>
              </a:rPr>
              <a:pPr algn="r"/>
              <a:t>70</a:t>
            </a:fld>
            <a:endParaRPr lang="en-US" sz="1200" b="0" i="0">
              <a:effectLst/>
              <a:latin typeface="Arial" charset="0"/>
            </a:endParaRPr>
          </a:p>
        </p:txBody>
      </p:sp>
      <p:sp>
        <p:nvSpPr>
          <p:cNvPr id="548867" name="Rectangle 2"/>
          <p:cNvSpPr>
            <a:spLocks noGrp="1" noRot="1" noChangeAspect="1" noChangeArrowheads="1" noTextEdit="1"/>
          </p:cNvSpPr>
          <p:nvPr>
            <p:ph type="sldImg"/>
          </p:nvPr>
        </p:nvSpPr>
        <p:spPr>
          <a:xfrm>
            <a:off x="1130300" y="692150"/>
            <a:ext cx="4602163" cy="3451225"/>
          </a:xfrm>
          <a:ln/>
        </p:spPr>
      </p:sp>
      <p:sp>
        <p:nvSpPr>
          <p:cNvPr id="548868" name="Rectangle 3"/>
          <p:cNvSpPr>
            <a:spLocks noGrp="1" noChangeArrowheads="1"/>
          </p:cNvSpPr>
          <p:nvPr>
            <p:ph type="body" idx="1"/>
          </p:nvPr>
        </p:nvSpPr>
        <p:spPr>
          <a:xfrm>
            <a:off x="914400" y="4370388"/>
            <a:ext cx="5029200" cy="4137025"/>
          </a:xfrm>
        </p:spPr>
        <p:txBody>
          <a:bodyPr lIns="93942" tIns="46971" rIns="93942" bIns="46971"/>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142B3CE-DBC9-468F-A771-17C02DFCF93B}" type="slidenum">
              <a:rPr lang="en-US"/>
              <a:pPr/>
              <a:t>71</a:t>
            </a:fld>
            <a:endParaRPr lang="en-US"/>
          </a:p>
        </p:txBody>
      </p:sp>
      <p:sp>
        <p:nvSpPr>
          <p:cNvPr id="550914"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9F5481E5-CB62-4A50-965E-030CAEDE87D1}" type="slidenum">
              <a:rPr lang="en-US" sz="1200" b="0" i="0">
                <a:effectLst/>
                <a:latin typeface="Arial" charset="0"/>
              </a:rPr>
              <a:pPr algn="r"/>
              <a:t>71</a:t>
            </a:fld>
            <a:endParaRPr lang="en-US" sz="1200" b="0" i="0">
              <a:effectLst/>
              <a:latin typeface="Arial" charset="0"/>
            </a:endParaRPr>
          </a:p>
        </p:txBody>
      </p:sp>
      <p:sp>
        <p:nvSpPr>
          <p:cNvPr id="550915" name="Rectangle 2"/>
          <p:cNvSpPr>
            <a:spLocks noGrp="1" noRot="1" noChangeAspect="1" noChangeArrowheads="1" noTextEdit="1"/>
          </p:cNvSpPr>
          <p:nvPr>
            <p:ph type="sldImg"/>
          </p:nvPr>
        </p:nvSpPr>
        <p:spPr>
          <a:xfrm>
            <a:off x="1131888" y="692150"/>
            <a:ext cx="4597400" cy="3448050"/>
          </a:xfrm>
          <a:ln/>
        </p:spPr>
      </p:sp>
      <p:sp>
        <p:nvSpPr>
          <p:cNvPr id="550916" name="Rectangle 3"/>
          <p:cNvSpPr>
            <a:spLocks noGrp="1" noChangeArrowheads="1"/>
          </p:cNvSpPr>
          <p:nvPr>
            <p:ph type="body" idx="1"/>
          </p:nvPr>
        </p:nvSpPr>
        <p:spPr>
          <a:xfrm>
            <a:off x="914400" y="4370388"/>
            <a:ext cx="5029200" cy="4137025"/>
          </a:xfrm>
        </p:spPr>
        <p:txBody>
          <a:bodyPr lIns="93942" tIns="46971" rIns="93942" bIns="46971"/>
          <a:lstStyle/>
          <a:p>
            <a:endParaRPr lang="en-US"/>
          </a:p>
        </p:txBody>
      </p:sp>
      <p:sp>
        <p:nvSpPr>
          <p:cNvPr id="550917" name="Text Box 4"/>
          <p:cNvSpPr txBox="1">
            <a:spLocks noChangeArrowheads="1"/>
          </p:cNvSpPr>
          <p:nvPr/>
        </p:nvSpPr>
        <p:spPr bwMode="auto">
          <a:xfrm>
            <a:off x="5392738" y="3260725"/>
            <a:ext cx="184150" cy="458788"/>
          </a:xfrm>
          <a:prstGeom prst="rect">
            <a:avLst/>
          </a:prstGeom>
          <a:noFill/>
          <a:ln w="9525">
            <a:noFill/>
            <a:miter lim="800000"/>
            <a:headEnd/>
            <a:tailEnd/>
          </a:ln>
        </p:spPr>
        <p:txBody>
          <a:bodyPr wrap="none" lIns="93942" tIns="46971" rIns="93942" bIns="46971">
            <a:spAutoFit/>
          </a:bodyPr>
          <a:lstStyle/>
          <a:p>
            <a:pPr defTabSz="939800" eaLnBrk="0" hangingPunct="0"/>
            <a:endParaRPr lang="en-US" sz="2500" b="0" i="0">
              <a:effectLst/>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13</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AF77D13-41CF-4AC7-9378-EEAB389D5838}" type="slidenum">
              <a:rPr lang="en-US"/>
              <a:pPr/>
              <a:t>72</a:t>
            </a:fld>
            <a:endParaRPr lang="en-US"/>
          </a:p>
        </p:txBody>
      </p:sp>
      <p:sp>
        <p:nvSpPr>
          <p:cNvPr id="553986"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700D16BD-D622-4470-B127-0D80CB257EC7}" type="slidenum">
              <a:rPr lang="en-US" sz="1200" b="0" i="0">
                <a:effectLst/>
                <a:latin typeface="Arial" charset="0"/>
              </a:rPr>
              <a:pPr algn="r"/>
              <a:t>72</a:t>
            </a:fld>
            <a:endParaRPr lang="en-US" sz="1200" b="0" i="0">
              <a:effectLst/>
              <a:latin typeface="Arial" charset="0"/>
            </a:endParaRPr>
          </a:p>
        </p:txBody>
      </p:sp>
      <p:sp>
        <p:nvSpPr>
          <p:cNvPr id="553987" name="Rectangle 2"/>
          <p:cNvSpPr>
            <a:spLocks noGrp="1" noRot="1" noChangeAspect="1" noChangeArrowheads="1" noTextEdit="1"/>
          </p:cNvSpPr>
          <p:nvPr>
            <p:ph type="sldImg"/>
          </p:nvPr>
        </p:nvSpPr>
        <p:spPr>
          <a:ln/>
        </p:spPr>
      </p:sp>
      <p:sp>
        <p:nvSpPr>
          <p:cNvPr id="553988"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DC5100-A7DF-4E24-BB40-64683108606E}" type="slidenum">
              <a:rPr lang="en-US"/>
              <a:pPr/>
              <a:t>73</a:t>
            </a:fld>
            <a:endParaRPr lang="en-US"/>
          </a:p>
        </p:txBody>
      </p:sp>
      <p:sp>
        <p:nvSpPr>
          <p:cNvPr id="556034"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8FA87E50-35E4-4ECF-8F7E-6BC7996C638A}" type="slidenum">
              <a:rPr lang="en-US" sz="1200" b="0" i="0">
                <a:effectLst/>
                <a:latin typeface="Arial" charset="0"/>
              </a:rPr>
              <a:pPr algn="r"/>
              <a:t>73</a:t>
            </a:fld>
            <a:endParaRPr lang="en-US" sz="1200" b="0" i="0">
              <a:effectLst/>
              <a:latin typeface="Arial" charset="0"/>
            </a:endParaRPr>
          </a:p>
        </p:txBody>
      </p:sp>
      <p:sp>
        <p:nvSpPr>
          <p:cNvPr id="556035" name="Rectangle 2"/>
          <p:cNvSpPr>
            <a:spLocks noGrp="1" noRot="1" noChangeAspect="1" noChangeArrowheads="1" noTextEdit="1"/>
          </p:cNvSpPr>
          <p:nvPr>
            <p:ph type="sldImg"/>
          </p:nvPr>
        </p:nvSpPr>
        <p:spPr>
          <a:ln/>
        </p:spPr>
      </p:sp>
      <p:sp>
        <p:nvSpPr>
          <p:cNvPr id="556036"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74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75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A40C4-51B2-4F7C-AA70-15B7AF85CF4C}" type="slidenum">
              <a:rPr lang="en-US"/>
              <a:pPr/>
              <a:t>76</a:t>
            </a:fld>
            <a:endParaRPr lang="en-US"/>
          </a:p>
        </p:txBody>
      </p:sp>
      <p:sp>
        <p:nvSpPr>
          <p:cNvPr id="330754" name="Rectangle 2"/>
          <p:cNvSpPr>
            <a:spLocks noGrp="1" noRot="1" noChangeAspect="1" noChangeArrowheads="1" noTextEdit="1"/>
          </p:cNvSpPr>
          <p:nvPr>
            <p:ph type="sldImg"/>
          </p:nvPr>
        </p:nvSpPr>
        <p:spPr>
          <a:xfrm>
            <a:off x="1131888" y="692150"/>
            <a:ext cx="4597400" cy="3448050"/>
          </a:xfrm>
          <a:ln/>
        </p:spPr>
      </p:sp>
      <p:sp>
        <p:nvSpPr>
          <p:cNvPr id="330755" name="Rectangle 3"/>
          <p:cNvSpPr>
            <a:spLocks noGrp="1" noChangeArrowheads="1"/>
          </p:cNvSpPr>
          <p:nvPr>
            <p:ph type="body" idx="1"/>
          </p:nvPr>
        </p:nvSpPr>
        <p:spPr>
          <a:xfrm>
            <a:off x="914400" y="4370388"/>
            <a:ext cx="5029200" cy="4137025"/>
          </a:xfrm>
        </p:spPr>
        <p:txBody>
          <a:bodyPr/>
          <a:lstStyle/>
          <a:p>
            <a:pPr>
              <a:lnSpc>
                <a:spcPct val="90000"/>
              </a:lnSpc>
              <a:spcBef>
                <a:spcPct val="15000"/>
              </a:spcBef>
              <a:buFont typeface="Wingdings" pitchFamily="2" charset="2"/>
              <a:buNone/>
            </a:pPr>
            <a:r>
              <a:rPr lang="en-US" sz="1500" b="1"/>
              <a:t>Google Scholar:</a:t>
            </a:r>
            <a:r>
              <a:rPr lang="en-US" sz="1500"/>
              <a:t> </a:t>
            </a:r>
            <a:r>
              <a:rPr lang="en-US" sz="1500">
                <a:latin typeface="Arial Narrow" pitchFamily="34" charset="0"/>
              </a:rPr>
              <a:t>http://scholar.google.com </a:t>
            </a:r>
            <a:endParaRPr lang="en-US" sz="1500"/>
          </a:p>
          <a:p>
            <a:pPr lvl="1">
              <a:lnSpc>
                <a:spcPct val="90000"/>
              </a:lnSpc>
              <a:spcBef>
                <a:spcPct val="15000"/>
              </a:spcBef>
              <a:buFont typeface="Wingdings" pitchFamily="2" charset="2"/>
              <a:buNone/>
            </a:pPr>
            <a:r>
              <a:rPr lang="en-US" sz="1500">
                <a:latin typeface="Arial Narrow" pitchFamily="34" charset="0"/>
              </a:rPr>
              <a:t>search for article across the Web</a:t>
            </a:r>
          </a:p>
          <a:p>
            <a:pPr>
              <a:lnSpc>
                <a:spcPct val="90000"/>
              </a:lnSpc>
              <a:spcBef>
                <a:spcPct val="15000"/>
              </a:spcBef>
              <a:buFont typeface="Wingdings" pitchFamily="2" charset="2"/>
              <a:buNone/>
            </a:pPr>
            <a:r>
              <a:rPr lang="en-US" sz="1500" b="1"/>
              <a:t>FindArticles.com:</a:t>
            </a:r>
            <a:r>
              <a:rPr lang="en-US" sz="1500"/>
              <a:t> </a:t>
            </a:r>
            <a:r>
              <a:rPr lang="en-US" sz="1500">
                <a:latin typeface="Arial Narrow" pitchFamily="34" charset="0"/>
              </a:rPr>
              <a:t>http://findarticles.com</a:t>
            </a:r>
            <a:r>
              <a:rPr lang="en-US" sz="1400">
                <a:latin typeface="Arial Narrow" pitchFamily="34" charset="0"/>
              </a:rPr>
              <a:t> </a:t>
            </a:r>
            <a:endParaRPr lang="en-US" sz="1500"/>
          </a:p>
          <a:p>
            <a:pPr lvl="1">
              <a:lnSpc>
                <a:spcPct val="90000"/>
              </a:lnSpc>
              <a:spcBef>
                <a:spcPct val="15000"/>
              </a:spcBef>
              <a:buFont typeface="Wingdings" pitchFamily="2" charset="2"/>
              <a:buNone/>
            </a:pPr>
            <a:r>
              <a:rPr lang="en-US" sz="1500">
                <a:latin typeface="Arial Narrow" pitchFamily="34" charset="0"/>
              </a:rPr>
              <a:t>collection of full-text articles from 500+ publications</a:t>
            </a:r>
            <a:endParaRPr lang="en-US" sz="500">
              <a:latin typeface="Arial Narrow" pitchFamily="34" charset="0"/>
            </a:endParaRPr>
          </a:p>
          <a:p>
            <a:pPr>
              <a:lnSpc>
                <a:spcPct val="90000"/>
              </a:lnSpc>
              <a:spcBef>
                <a:spcPct val="15000"/>
              </a:spcBef>
              <a:buFont typeface="Wingdings" pitchFamily="2" charset="2"/>
              <a:buNone/>
            </a:pPr>
            <a:r>
              <a:rPr lang="en-US" sz="1500" b="1"/>
              <a:t>MagPortal.com:</a:t>
            </a:r>
            <a:r>
              <a:rPr lang="en-US" sz="1500"/>
              <a:t> </a:t>
            </a:r>
            <a:r>
              <a:rPr lang="en-US" sz="1400">
                <a:latin typeface="Arial Narrow" pitchFamily="34" charset="0"/>
              </a:rPr>
              <a:t>http://magportal.com </a:t>
            </a:r>
            <a:endParaRPr lang="en-US" sz="1500"/>
          </a:p>
          <a:p>
            <a:pPr lvl="1">
              <a:lnSpc>
                <a:spcPct val="90000"/>
              </a:lnSpc>
              <a:spcBef>
                <a:spcPct val="15000"/>
              </a:spcBef>
              <a:buFont typeface="Wingdings" pitchFamily="2" charset="2"/>
              <a:buNone/>
            </a:pPr>
            <a:r>
              <a:rPr lang="en-US" sz="1500">
                <a:latin typeface="Arial Narrow" pitchFamily="34" charset="0"/>
              </a:rPr>
              <a:t>free service that helps you find individual magazine articles</a:t>
            </a:r>
            <a:endParaRPr lang="en-US" sz="500">
              <a:latin typeface="Arial Narrow" pitchFamily="34" charset="0"/>
            </a:endParaRPr>
          </a:p>
          <a:p>
            <a:pPr>
              <a:lnSpc>
                <a:spcPct val="90000"/>
              </a:lnSpc>
              <a:spcBef>
                <a:spcPct val="15000"/>
              </a:spcBef>
              <a:buFont typeface="Wingdings" pitchFamily="2" charset="2"/>
              <a:buNone/>
            </a:pPr>
            <a:r>
              <a:rPr lang="en-US" sz="1500" b="1"/>
              <a:t>HighWire: </a:t>
            </a:r>
            <a:r>
              <a:rPr lang="en-US" sz="1500">
                <a:latin typeface="Arial Narrow" pitchFamily="34" charset="0"/>
              </a:rPr>
              <a:t>http://highwire.stanford.edu </a:t>
            </a:r>
            <a:endParaRPr lang="en-US" sz="1500" b="1"/>
          </a:p>
          <a:p>
            <a:pPr lvl="1">
              <a:lnSpc>
                <a:spcPct val="90000"/>
              </a:lnSpc>
              <a:spcBef>
                <a:spcPct val="15000"/>
              </a:spcBef>
              <a:buFont typeface="Wingdings" pitchFamily="2" charset="2"/>
              <a:buNone/>
            </a:pPr>
            <a:r>
              <a:rPr lang="en-US" sz="1500">
                <a:latin typeface="Arial Narrow" pitchFamily="34" charset="0"/>
              </a:rPr>
              <a:t>scientific &amp; medical journals from Stanford University</a:t>
            </a:r>
          </a:p>
          <a:p>
            <a:pPr>
              <a:lnSpc>
                <a:spcPct val="90000"/>
              </a:lnSpc>
              <a:spcBef>
                <a:spcPct val="15000"/>
              </a:spcBef>
              <a:buFont typeface="Wingdings" pitchFamily="2" charset="2"/>
              <a:buNone/>
            </a:pPr>
            <a:r>
              <a:rPr lang="en-US" sz="1500" b="1"/>
              <a:t>Dir of Open Access Journals:</a:t>
            </a:r>
            <a:r>
              <a:rPr lang="en-US" sz="1500"/>
              <a:t> </a:t>
            </a:r>
            <a:r>
              <a:rPr lang="en-US" sz="1500">
                <a:latin typeface="Arial Narrow" pitchFamily="34" charset="0"/>
              </a:rPr>
              <a:t>http://www.doaj.org </a:t>
            </a:r>
            <a:endParaRPr lang="en-US" sz="1500"/>
          </a:p>
          <a:p>
            <a:pPr lvl="1">
              <a:lnSpc>
                <a:spcPct val="90000"/>
              </a:lnSpc>
              <a:spcBef>
                <a:spcPct val="15000"/>
              </a:spcBef>
              <a:buFont typeface="Wingdings" pitchFamily="2" charset="2"/>
              <a:buNone/>
            </a:pPr>
            <a:r>
              <a:rPr lang="en-US" sz="1500">
                <a:latin typeface="Arial Narrow" pitchFamily="34" charset="0"/>
              </a:rPr>
              <a:t>free, full text, quality controlled scientific and scholarly journals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99260-BAED-493E-9616-E1BDAA5AD50F}" type="slidenum">
              <a:rPr lang="en-US"/>
              <a:pPr/>
              <a:t>77</a:t>
            </a:fld>
            <a:endParaRPr lang="en-US"/>
          </a:p>
        </p:txBody>
      </p:sp>
      <p:sp>
        <p:nvSpPr>
          <p:cNvPr id="328706" name="Rectangle 2"/>
          <p:cNvSpPr>
            <a:spLocks noGrp="1" noRot="1" noChangeAspect="1" noChangeArrowheads="1" noTextEdit="1"/>
          </p:cNvSpPr>
          <p:nvPr>
            <p:ph type="sldImg"/>
          </p:nvPr>
        </p:nvSpPr>
        <p:spPr>
          <a:xfrm>
            <a:off x="1131888" y="692150"/>
            <a:ext cx="4597400" cy="3448050"/>
          </a:xfrm>
          <a:ln/>
        </p:spPr>
      </p:sp>
      <p:sp>
        <p:nvSpPr>
          <p:cNvPr id="328707" name="Rectangle 3"/>
          <p:cNvSpPr>
            <a:spLocks noGrp="1" noChangeArrowheads="1"/>
          </p:cNvSpPr>
          <p:nvPr>
            <p:ph type="body" idx="1"/>
          </p:nvPr>
        </p:nvSpPr>
        <p:spPr>
          <a:xfrm>
            <a:off x="914400" y="4370388"/>
            <a:ext cx="5029200" cy="4137025"/>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CDA024F-4F3F-4EC9-AA22-50304A6B70C9}" type="slidenum">
              <a:rPr lang="en-US"/>
              <a:pPr/>
              <a:t>78</a:t>
            </a:fld>
            <a:endParaRPr lang="en-US"/>
          </a:p>
        </p:txBody>
      </p:sp>
      <p:sp>
        <p:nvSpPr>
          <p:cNvPr id="558082" name="Rectangle 7"/>
          <p:cNvSpPr txBox="1">
            <a:spLocks noGrp="1" noChangeArrowheads="1"/>
          </p:cNvSpPr>
          <p:nvPr/>
        </p:nvSpPr>
        <p:spPr bwMode="auto">
          <a:xfrm>
            <a:off x="3884613" y="8737600"/>
            <a:ext cx="2971800" cy="460375"/>
          </a:xfrm>
          <a:prstGeom prst="rect">
            <a:avLst/>
          </a:prstGeom>
          <a:noFill/>
          <a:ln w="9525">
            <a:noFill/>
            <a:miter lim="800000"/>
            <a:headEnd/>
            <a:tailEnd/>
          </a:ln>
        </p:spPr>
        <p:txBody>
          <a:bodyPr anchor="b"/>
          <a:lstStyle/>
          <a:p>
            <a:pPr algn="r"/>
            <a:fld id="{E814B926-D7EF-41D8-AAF5-F7258B0A2E76}" type="slidenum">
              <a:rPr lang="en-US" sz="1200" b="0" i="0">
                <a:effectLst/>
                <a:latin typeface="Arial" charset="0"/>
              </a:rPr>
              <a:pPr algn="r"/>
              <a:t>78</a:t>
            </a:fld>
            <a:endParaRPr lang="en-US" sz="1200" b="0" i="0">
              <a:effectLst/>
              <a:latin typeface="Arial" charset="0"/>
            </a:endParaRPr>
          </a:p>
        </p:txBody>
      </p:sp>
      <p:sp>
        <p:nvSpPr>
          <p:cNvPr id="558083" name="Rectangle 2"/>
          <p:cNvSpPr>
            <a:spLocks noGrp="1" noRot="1" noChangeAspect="1" noChangeArrowheads="1" noTextEdit="1"/>
          </p:cNvSpPr>
          <p:nvPr>
            <p:ph type="sldImg"/>
          </p:nvPr>
        </p:nvSpPr>
        <p:spPr>
          <a:ln/>
        </p:spPr>
      </p:sp>
      <p:sp>
        <p:nvSpPr>
          <p:cNvPr id="558084" name="Rectangle 3"/>
          <p:cNvSpPr>
            <a:spLocks noGrp="1" noChangeArrowheads="1"/>
          </p:cNvSpPr>
          <p:nvPr>
            <p:ph type="body" idx="1"/>
          </p:nvPr>
        </p:nvSpPr>
        <p:spPr/>
        <p:txBody>
          <a:bodyPr/>
          <a:lstStyle/>
          <a:p>
            <a:r>
              <a:rPr lang="en-US" dirty="0"/>
              <a:t>Type in the call letters and you’ll get the most recent stock data. Also gives you the main financial sites.</a:t>
            </a:r>
          </a:p>
          <a:p>
            <a:endParaRPr lang="en-US" dirty="0"/>
          </a:p>
          <a:p>
            <a:r>
              <a:rPr lang="en-US" b="1" dirty="0"/>
              <a:t>Video: 1 min 40 sec.</a:t>
            </a:r>
          </a:p>
          <a:p>
            <a:r>
              <a:rPr lang="en-US" dirty="0"/>
              <a:t>http://www.expertvillage.com/video/40947_google-search-stock-quotes.htm [a whole range of the small videos on using Google]</a:t>
            </a:r>
          </a:p>
          <a:p>
            <a:r>
              <a:rPr lang="en-US" dirty="0"/>
              <a:t>Or find it at:</a:t>
            </a:r>
          </a:p>
          <a:p>
            <a:r>
              <a:rPr lang="en-US" dirty="0"/>
              <a:t>http://video.google.ca/videoplay?docid=1997534630669586272&amp;ei=5yS4SOPtBZOKrgP25tjADA&amp;q=how+to+search+google&amp;vt=lf&amp;hl=en </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B74D3-2140-4681-AB69-BDD65138A365}" type="slidenum">
              <a:rPr lang="en-US"/>
              <a:pPr/>
              <a:t>81</a:t>
            </a:fld>
            <a:endParaRPr lang="en-US"/>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706513-82DD-48F0-B235-4539EBC57196}" type="slidenum">
              <a:rPr lang="en-US"/>
              <a:pPr/>
              <a:t>83</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268C0-210C-452A-A774-6DDD16EEDAFC}" type="slidenum">
              <a:rPr lang="en-US"/>
              <a:pPr/>
              <a:t>14</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r>
              <a:rPr lang="en-US" dirty="0" smtClean="0"/>
              <a:t>Stress that they </a:t>
            </a:r>
            <a:r>
              <a:rPr lang="en-US" i="1" dirty="0" smtClean="0"/>
              <a:t>NEED</a:t>
            </a:r>
            <a:r>
              <a:rPr lang="en-US" baseline="0" dirty="0" smtClean="0"/>
              <a:t> the text!</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85</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F895D-1A7F-4397-B6A5-502A9F7BA509}" type="slidenum">
              <a:rPr lang="en-US"/>
              <a:pPr/>
              <a:t>86</a:t>
            </a:fld>
            <a:endParaRPr 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r>
              <a:rPr lang="en-US" dirty="0" smtClean="0"/>
              <a:t>Tom - Don’t </a:t>
            </a:r>
            <a:r>
              <a:rPr lang="en-US" dirty="0"/>
              <a:t>post this and the next slide on share out – just have them in your own lecture version.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14F53-D612-4459-B62B-C28D326973E6}" type="slidenum">
              <a:rPr lang="en-US"/>
              <a:pPr/>
              <a:t>87</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a:t>I at the beginning of the lecture I gave a small pep-talk why Marketing Research is an enormously important business tool.</a:t>
            </a:r>
          </a:p>
          <a:p>
            <a:r>
              <a:rPr lang="en-US"/>
              <a:t>For this slide I re-stated the message … If they can’t get excited about doing the research – surely they can get excited about what it can do for them! So let’s not stay in the dark ages … open your minds … and embrace this powerful field.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sz="1000" b="1" kern="1200" dirty="0" smtClean="0">
                <a:solidFill>
                  <a:schemeClr val="tx1"/>
                </a:solidFill>
                <a:latin typeface="Arial" charset="0"/>
                <a:ea typeface="+mn-ea"/>
                <a:cs typeface="+mn-cs"/>
              </a:rPr>
              <a:t>Why Now Is Not a Good Time to Slash Your Market Research Budget</a:t>
            </a:r>
          </a:p>
          <a:p>
            <a:pPr marL="228600" marR="0" lvl="1"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kern="1200" dirty="0" smtClean="0">
                <a:solidFill>
                  <a:schemeClr val="tx1"/>
                </a:solidFill>
                <a:latin typeface="Arial" charset="0"/>
                <a:ea typeface="+mn-ea"/>
                <a:cs typeface="+mn-cs"/>
              </a:rPr>
              <a:t>MasterCard is using research during uncertain economic times: </a:t>
            </a:r>
            <a:r>
              <a:rPr lang="en-CA" sz="1200" kern="1200" dirty="0" smtClean="0">
                <a:solidFill>
                  <a:schemeClr val="tx1"/>
                </a:solidFill>
                <a:latin typeface="Arial" charset="0"/>
                <a:ea typeface="+mn-ea"/>
                <a:cs typeface="+mn-cs"/>
              </a:rPr>
              <a:t>As cited in the March 23 issue of </a:t>
            </a:r>
            <a:r>
              <a:rPr lang="en-CA" sz="1200" kern="1200" dirty="0" err="1" smtClean="0">
                <a:solidFill>
                  <a:schemeClr val="tx1"/>
                </a:solidFill>
                <a:latin typeface="Arial" charset="0"/>
                <a:ea typeface="+mn-ea"/>
                <a:cs typeface="+mn-cs"/>
              </a:rPr>
              <a:t>BusinessWeek</a:t>
            </a:r>
            <a:r>
              <a:rPr lang="en-CA" sz="1200" kern="1200" dirty="0" smtClean="0">
                <a:solidFill>
                  <a:schemeClr val="tx1"/>
                </a:solidFill>
                <a:latin typeface="Arial" charset="0"/>
                <a:ea typeface="+mn-ea"/>
                <a:cs typeface="+mn-cs"/>
              </a:rPr>
              <a:t>, MasterCard learned from market research that certain consumer technology adoption trends were occurring in emerging countries, and these were creating new and exciting growth opportunities for the industry—and for MasterCard in particular. </a:t>
            </a:r>
          </a:p>
          <a:p>
            <a:pPr marL="228600" marR="0" lvl="1"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CA" sz="1200" kern="1200" dirty="0" err="1" smtClean="0">
                <a:solidFill>
                  <a:schemeClr val="tx1"/>
                </a:solidFill>
                <a:latin typeface="Arial" charset="0"/>
                <a:ea typeface="+mn-ea"/>
                <a:cs typeface="+mn-cs"/>
              </a:rPr>
              <a:t>eMarketer</a:t>
            </a:r>
            <a:r>
              <a:rPr lang="en-CA" sz="1200" kern="1200" dirty="0" smtClean="0">
                <a:solidFill>
                  <a:schemeClr val="tx1"/>
                </a:solidFill>
                <a:latin typeface="Arial" charset="0"/>
                <a:ea typeface="+mn-ea"/>
                <a:cs typeface="+mn-cs"/>
              </a:rPr>
              <a:t>  Digital Intelligence</a:t>
            </a:r>
            <a:r>
              <a:rPr lang="en-US" sz="1200" kern="1200" dirty="0" smtClean="0">
                <a:solidFill>
                  <a:schemeClr val="tx1"/>
                </a:solidFill>
                <a:latin typeface="Arial" charset="0"/>
                <a:ea typeface="+mn-ea"/>
                <a:cs typeface="+mn-cs"/>
              </a:rPr>
              <a:t> article:</a:t>
            </a:r>
            <a:endParaRPr lang="en-CA" sz="1000" b="1" kern="1200" dirty="0" smtClean="0">
              <a:solidFill>
                <a:schemeClr val="tx1"/>
              </a:solidFill>
              <a:latin typeface="Arial" charset="0"/>
              <a:ea typeface="+mn-ea"/>
              <a:cs typeface="+mn-cs"/>
            </a:endParaRPr>
          </a:p>
          <a:p>
            <a:pPr marL="685800" lvl="1" indent="-228600" eaLnBrk="0" hangingPunct="0">
              <a:lnSpc>
                <a:spcPct val="90000"/>
              </a:lnSpc>
              <a:buClr>
                <a:schemeClr val="tx1"/>
              </a:buClr>
              <a:buFont typeface="Arial" pitchFamily="34" charset="0"/>
              <a:buChar char="•"/>
            </a:pPr>
            <a:r>
              <a:rPr lang="en-CA" sz="1000" dirty="0" smtClean="0">
                <a:latin typeface="Arial" pitchFamily="34" charset="0"/>
                <a:cs typeface="Arial" pitchFamily="34" charset="0"/>
              </a:rPr>
              <a:t>With the economy clouding the future, why throw away your flashlight </a:t>
            </a:r>
            <a:r>
              <a:rPr lang="en-CA" sz="1000" b="0" kern="1200" dirty="0" smtClean="0">
                <a:solidFill>
                  <a:schemeClr val="tx1"/>
                </a:solidFill>
                <a:latin typeface="Arial" charset="0"/>
                <a:ea typeface="+mn-ea"/>
                <a:cs typeface="+mn-cs"/>
              </a:rPr>
              <a:t>when it could shine on intriguing consumer insights, hot technology trends and market opportunities</a:t>
            </a:r>
            <a:r>
              <a:rPr lang="en-CA" sz="1000" dirty="0" smtClean="0">
                <a:latin typeface="Arial" pitchFamily="34" charset="0"/>
                <a:cs typeface="Arial" pitchFamily="34" charset="0"/>
              </a:rPr>
              <a:t>?</a:t>
            </a:r>
          </a:p>
          <a:p>
            <a:pPr marL="685800" lvl="1" indent="-228600" eaLnBrk="0" hangingPunct="0">
              <a:lnSpc>
                <a:spcPct val="90000"/>
              </a:lnSpc>
              <a:buClr>
                <a:schemeClr val="tx1"/>
              </a:buClr>
              <a:buFont typeface="Arial" pitchFamily="34" charset="0"/>
              <a:buChar char="•"/>
            </a:pPr>
            <a:r>
              <a:rPr lang="en-CA" sz="1000" dirty="0" smtClean="0">
                <a:latin typeface="Arial" pitchFamily="34" charset="0"/>
                <a:cs typeface="Arial" pitchFamily="34" charset="0"/>
              </a:rPr>
              <a:t>Market research can help you preserve budgets, projects and even people. </a:t>
            </a:r>
            <a:r>
              <a:rPr lang="en-CA" sz="1200" kern="1200" dirty="0" smtClean="0">
                <a:solidFill>
                  <a:schemeClr val="tx1"/>
                </a:solidFill>
                <a:latin typeface="Arial" charset="0"/>
                <a:ea typeface="+mn-ea"/>
                <a:cs typeface="+mn-cs"/>
              </a:rPr>
              <a:t>Market research data and insights—when used properly—can grease the wheels of corporate acceptance for proposals, presentations, recommendations, new business pitches and even entire marketing budgets.</a:t>
            </a:r>
            <a:endParaRPr lang="en-CA" sz="1000" dirty="0" smtClean="0">
              <a:latin typeface="Arial" pitchFamily="34" charset="0"/>
              <a:cs typeface="Arial" pitchFamily="34" charset="0"/>
            </a:endParaRPr>
          </a:p>
          <a:p>
            <a:pPr marL="685800" lvl="1" indent="-228600" eaLnBrk="0" hangingPunct="0">
              <a:lnSpc>
                <a:spcPct val="90000"/>
              </a:lnSpc>
              <a:buClr>
                <a:schemeClr val="tx1"/>
              </a:buClr>
              <a:buFont typeface="Arial" pitchFamily="34" charset="0"/>
              <a:buChar char="•"/>
            </a:pPr>
            <a:r>
              <a:rPr lang="en-CA" sz="1000" dirty="0" smtClean="0">
                <a:latin typeface="Arial" pitchFamily="34" charset="0"/>
                <a:cs typeface="Arial" pitchFamily="34" charset="0"/>
              </a:rPr>
              <a:t>Prepare for better times ahead.</a:t>
            </a:r>
          </a:p>
          <a:p>
            <a:endParaRPr lang="en-CA" dirty="0" smtClean="0"/>
          </a:p>
          <a:p>
            <a:r>
              <a:rPr lang="en-CA" dirty="0" smtClean="0"/>
              <a:t>Source: http://www.emarketer.com/Article.aspx?R=1007001</a:t>
            </a:r>
            <a:endParaRPr lang="en-CA" dirty="0"/>
          </a:p>
        </p:txBody>
      </p:sp>
      <p:sp>
        <p:nvSpPr>
          <p:cNvPr id="4" name="Slide Number Placeholder 3"/>
          <p:cNvSpPr>
            <a:spLocks noGrp="1"/>
          </p:cNvSpPr>
          <p:nvPr>
            <p:ph type="sldNum" sz="quarter" idx="10"/>
          </p:nvPr>
        </p:nvSpPr>
        <p:spPr/>
        <p:txBody>
          <a:bodyPr/>
          <a:lstStyle/>
          <a:p>
            <a:fld id="{F79C76E8-D904-4D57-B5C4-D3379F229749}"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a:t>MKTG2309 – Lec 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a:p>
            <a:fld id="{350EB01B-3118-4FE0-8C25-DAD7CE2036B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a:t>MKTG2309 – Lec 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a:p>
            <a:fld id="{733B7F43-C771-4168-B502-AAB3C65725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a:t>MKTG2309 – Lec 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a:p>
            <a:fld id="{1F86422A-1395-489C-80F9-48A269FCC32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endParaRPr lang="en-US"/>
          </a:p>
          <a:p>
            <a:fld id="{F86D7358-FE4F-4054-A8A3-6F605CD804D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lipArt Placeholder 3"/>
          <p:cNvSpPr>
            <a:spLocks noGrp="1"/>
          </p:cNvSpPr>
          <p:nvPr>
            <p:ph type="clipArt" sz="half" idx="2"/>
          </p:nvPr>
        </p:nvSpPr>
        <p:spPr>
          <a:xfrm>
            <a:off x="4648200" y="1600200"/>
            <a:ext cx="4038600" cy="4525963"/>
          </a:xfrm>
        </p:spPr>
        <p:txBody>
          <a:bodyPr/>
          <a:lstStyle/>
          <a:p>
            <a:endParaRPr lang="en-CA"/>
          </a:p>
        </p:txBody>
      </p:sp>
      <p:sp>
        <p:nvSpPr>
          <p:cNvPr id="5" name="Date Placeholder 4"/>
          <p:cNvSpPr>
            <a:spLocks noGrp="1"/>
          </p:cNvSpPr>
          <p:nvPr>
            <p:ph type="dt" sz="half" idx="10"/>
          </p:nvPr>
        </p:nvSpPr>
        <p:spPr>
          <a:xfrm>
            <a:off x="381000" y="6400800"/>
            <a:ext cx="1905000" cy="307975"/>
          </a:xfrm>
        </p:spPr>
        <p:txBody>
          <a:bodyPr/>
          <a:lstStyle>
            <a:lvl1pPr>
              <a:defRPr/>
            </a:lvl1pPr>
          </a:lstStyle>
          <a:p>
            <a:r>
              <a:rPr lang="en-US"/>
              <a:t>MKTG2309 – Lec 1</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endParaRPr lang="en-US"/>
          </a:p>
          <a:p>
            <a:fld id="{DE208517-8F2E-46C4-9DAD-4E154B55956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endParaRPr lang="en-US"/>
          </a:p>
          <a:p>
            <a:fld id="{D5E63446-7CFF-437D-B520-0D7381FEBC2B}" type="slidenum">
              <a:rPr lang="en-US"/>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endParaRPr lang="en-US"/>
          </a:p>
          <a:p>
            <a:fld id="{3A0B1474-99C6-450C-81EB-43BA3D60E9F7}"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endParaRPr lang="en-US"/>
          </a:p>
          <a:p>
            <a:fld id="{BAC78CEE-24DE-4D36-917A-34EDC6D8DF3E}"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atin typeface="+mn-lt"/>
              </a:defRPr>
            </a:lvl1pPr>
          </a:lstStyle>
          <a:p>
            <a:endParaRPr lang="en-US"/>
          </a:p>
          <a:p>
            <a:fld id="{080E9A6C-66FB-4F02-8F25-A308A752265D}"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atin typeface="+mn-lt"/>
              </a:defRPr>
            </a:lvl1pPr>
          </a:lstStyle>
          <a:p>
            <a:endParaRPr lang="en-US"/>
          </a:p>
          <a:p>
            <a:fld id="{5AC2E31B-9507-428F-8C6E-0223950CEA0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atin typeface="+mn-lt"/>
              </a:defRPr>
            </a:lvl1pPr>
          </a:lstStyle>
          <a:p>
            <a:endParaRPr lang="en-US"/>
          </a:p>
          <a:p>
            <a:fld id="{DD1A3252-86DF-4426-B4F2-8701AF62568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sz="3000">
                <a:latin typeface="Arial" pitchFamily="34" charset="0"/>
                <a:cs typeface="Arial" pitchFamily="34" charset="0"/>
              </a:defRPr>
            </a:lvl2pPr>
            <a:lvl3pPr>
              <a:defRPr sz="28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a:xfrm>
            <a:off x="0" y="6550025"/>
            <a:ext cx="1905000" cy="307975"/>
          </a:xfrm>
        </p:spPr>
        <p:txBody>
          <a:bodyPr/>
          <a:lstStyle>
            <a:lvl1pPr>
              <a:defRPr/>
            </a:lvl1pPr>
          </a:lstStyle>
          <a:p>
            <a:r>
              <a:rPr lang="en-US"/>
              <a:t>MKTG2309 – Lec 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a:p>
            <a:fld id="{4461A765-DEB7-41E5-925C-19F6C7A08026}"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atin typeface="+mn-lt"/>
              </a:defRPr>
            </a:lvl1pPr>
          </a:lstStyle>
          <a:p>
            <a:endParaRPr lang="en-US"/>
          </a:p>
          <a:p>
            <a:fld id="{50D7BAAD-94A3-426C-A44C-0975D95F83D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atin typeface="+mn-lt"/>
              </a:defRPr>
            </a:lvl1pPr>
          </a:lstStyle>
          <a:p>
            <a:endParaRPr lang="en-US"/>
          </a:p>
          <a:p>
            <a:fld id="{2EAF32A1-E8EF-43CC-8FE4-B20837EE39B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atin typeface="+mn-lt"/>
              </a:defRPr>
            </a:lvl1pPr>
          </a:lstStyle>
          <a:p>
            <a:endParaRPr lang="en-US"/>
          </a:p>
          <a:p>
            <a:fld id="{FEE02CC8-0C1E-41D6-8A91-ACBAF623FC0F}"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endParaRPr lang="en-US"/>
          </a:p>
          <a:p>
            <a:fld id="{0C271D44-9241-45EF-B7B7-A2E54739224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600200"/>
            <a:ext cx="2114550" cy="452596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619125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endParaRPr lang="en-US"/>
          </a:p>
          <a:p>
            <a:fld id="{1E796F41-CC97-4D0F-A771-E00AF89939D8}"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z="1000"/>
            </a:lvl1pPr>
          </a:lstStyle>
          <a:p>
            <a:endParaRPr lang="en-GB"/>
          </a:p>
          <a:p>
            <a:fld id="{D6F16F49-D738-43A6-96E3-47246627A44B}" type="slidenum">
              <a:rPr lang="en-GB"/>
              <a:pPr/>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z="1000"/>
            </a:lvl1pPr>
          </a:lstStyle>
          <a:p>
            <a:endParaRPr lang="en-GB"/>
          </a:p>
          <a:p>
            <a:fld id="{45B13B36-B961-4BF8-823B-CEA14444C8CA}" type="slidenum">
              <a:rPr lang="en-GB"/>
              <a:pPr/>
              <a:t>‹#›</a:t>
            </a:fld>
            <a:endParaRPr lang="en-GB"/>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z="1000"/>
            </a:lvl1pPr>
          </a:lstStyle>
          <a:p>
            <a:endParaRPr lang="en-GB"/>
          </a:p>
          <a:p>
            <a:fld id="{24A19C7F-8276-4004-9E1B-59CF52CCBBDD}" type="slidenum">
              <a:rPr lang="en-GB"/>
              <a:pPr/>
              <a:t>‹#›</a:t>
            </a:fld>
            <a:endParaRPr lang="en-GB"/>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z="1000"/>
            </a:lvl1pPr>
          </a:lstStyle>
          <a:p>
            <a:endParaRPr lang="en-GB"/>
          </a:p>
          <a:p>
            <a:fld id="{0219E723-D332-4C61-9F96-54042CC5D0E3}" type="slidenum">
              <a:rPr lang="en-GB"/>
              <a:pPr/>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z="1000"/>
            </a:lvl1pPr>
          </a:lstStyle>
          <a:p>
            <a:endParaRPr lang="en-GB"/>
          </a:p>
          <a:p>
            <a:fld id="{FA7DAFF7-3046-45AA-8715-580D82D68B0B}"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MKTG2309 – Lec 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a:p>
            <a:fld id="{2C17780E-C35B-4332-B6D0-516FA1A728CB}"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z="1000"/>
            </a:lvl1pPr>
          </a:lstStyle>
          <a:p>
            <a:endParaRPr lang="en-GB"/>
          </a:p>
          <a:p>
            <a:fld id="{B86B4F34-0C24-4EF3-9A46-4CC5F4978B12}" type="slidenum">
              <a:rPr lang="en-GB"/>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z="1000"/>
            </a:lvl1pPr>
          </a:lstStyle>
          <a:p>
            <a:endParaRPr lang="en-GB"/>
          </a:p>
          <a:p>
            <a:fld id="{F168D49B-3011-479D-BC6B-981F5E2F12FC}" type="slidenum">
              <a:rPr lang="en-GB"/>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z="1000"/>
            </a:lvl1pPr>
          </a:lstStyle>
          <a:p>
            <a:endParaRPr lang="en-GB"/>
          </a:p>
          <a:p>
            <a:fld id="{97E28D8F-5244-47C3-8058-5A6F36EA4353}" type="slidenum">
              <a:rPr lang="en-GB"/>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z="1000"/>
            </a:lvl1pPr>
          </a:lstStyle>
          <a:p>
            <a:endParaRPr lang="en-GB"/>
          </a:p>
          <a:p>
            <a:fld id="{423D82CD-E045-48C0-9236-CF87ADA8B89A}" type="slidenum">
              <a:rPr lang="en-GB"/>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z="1000"/>
            </a:lvl1pPr>
          </a:lstStyle>
          <a:p>
            <a:endParaRPr lang="en-GB"/>
          </a:p>
          <a:p>
            <a:fld id="{2F09E1C7-5BFB-4D3D-8BCF-C3858718CED9}" type="slidenum">
              <a:rPr lang="en-GB"/>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z="1000"/>
            </a:lvl1pPr>
          </a:lstStyle>
          <a:p>
            <a:endParaRPr lang="en-GB"/>
          </a:p>
          <a:p>
            <a:fld id="{13556D5F-9E9C-4166-AF21-8AECECFD554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a:t>MKTG2309 – Lec 1</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a:p>
            <a:fld id="{A2F36C37-941A-4B60-9C6C-F1F35EEB3BC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a:t>MKTG2309 – Lec 1</a:t>
            </a: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endParaRPr lang="en-US"/>
          </a:p>
          <a:p>
            <a:fld id="{872A4FA8-4CE8-4DBF-A9C4-677FCCA04A4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0" y="6550025"/>
            <a:ext cx="1905000" cy="307975"/>
          </a:xfrm>
        </p:spPr>
        <p:txBody>
          <a:bodyPr/>
          <a:lstStyle>
            <a:lvl1pPr>
              <a:defRPr/>
            </a:lvl1pPr>
          </a:lstStyle>
          <a:p>
            <a:r>
              <a:rPr lang="en-US"/>
              <a:t>MKTG2309 – Lec 1</a:t>
            </a: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endParaRPr lang="en-US"/>
          </a:p>
          <a:p>
            <a:fld id="{F6FB5493-1C3F-416B-8112-2EB65D73EC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MKTG2309 – Lec 1</a:t>
            </a: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endParaRPr lang="en-US"/>
          </a:p>
          <a:p>
            <a:fld id="{9FED57AD-E9CD-4118-BC83-A24B06446C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MKTG2309 – Lec 1</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a:p>
            <a:fld id="{94BE250D-304C-4A4F-87C0-1848A387C9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MKTG2309 – Lec 1</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a:p>
            <a:fld id="{62B039F2-241B-4B47-8DC6-1E769BE0288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EFD"/>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0" y="6550025"/>
            <a:ext cx="19050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effectLst/>
                <a:latin typeface="Verdana" pitchFamily="34" charset="0"/>
              </a:defRPr>
            </a:lvl1pPr>
          </a:lstStyle>
          <a:p>
            <a:r>
              <a:rPr lang="en-US"/>
              <a:t>MKTG2309 – Lec 1</a:t>
            </a: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i="0">
                <a:solidFill>
                  <a:srgbClr val="C0C0C0"/>
                </a:solidFill>
                <a:effectLst/>
                <a:latin typeface="Arial" charset="0"/>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effectLst/>
                <a:latin typeface="Verdana" pitchFamily="34" charset="0"/>
              </a:defRPr>
            </a:lvl1pPr>
          </a:lstStyle>
          <a:p>
            <a:endParaRPr lang="en-US"/>
          </a:p>
          <a:p>
            <a:fld id="{E06C71EC-BD56-418A-99B3-7F2ADDE47D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88" r:id="rId12"/>
    <p:sldLayoutId id="2147483689" r:id="rId13"/>
  </p:sldLayoutIdLst>
  <p:timing>
    <p:tnLst>
      <p:par>
        <p:cTn id="1" dur="indefinite" restart="never" nodeType="tmRoot"/>
      </p:par>
    </p:tnLst>
  </p:timing>
  <p:hf hdr="0" ftr="0"/>
  <p:txStyles>
    <p:titleStyle>
      <a:lvl1pPr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mj-lt"/>
          <a:ea typeface="+mj-ea"/>
          <a:cs typeface="+mj-cs"/>
        </a:defRPr>
      </a:lvl1pPr>
      <a:lvl2pPr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2pPr>
      <a:lvl3pPr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3pPr>
      <a:lvl4pPr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4pPr>
      <a:lvl5pPr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5pPr>
      <a:lvl6pPr marL="457200"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6pPr>
      <a:lvl7pPr marL="914400"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7pPr>
      <a:lvl8pPr marL="1371600"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8pPr>
      <a:lvl9pPr marL="1828800" algn="l" rtl="0" fontAlgn="base">
        <a:lnSpc>
          <a:spcPct val="85000"/>
        </a:lnSpc>
        <a:spcBef>
          <a:spcPct val="0"/>
        </a:spcBef>
        <a:spcAft>
          <a:spcPct val="0"/>
        </a:spcAft>
        <a:defRPr sz="4200" b="1">
          <a:solidFill>
            <a:srgbClr val="666699"/>
          </a:solidFill>
          <a:effectLst>
            <a:outerShdw blurRad="38100" dist="38100" dir="2700000" algn="tl">
              <a:srgbClr val="000000"/>
            </a:outerShdw>
          </a:effectLst>
          <a:latin typeface="Century Gothic" pitchFamily="34" charset="0"/>
        </a:defRPr>
      </a:lvl9pPr>
    </p:titleStyle>
    <p:bodyStyle>
      <a:lvl1pPr marL="342900" indent="-342900" algn="l" rtl="0" fontAlgn="base">
        <a:spcBef>
          <a:spcPct val="50000"/>
        </a:spcBef>
        <a:spcAft>
          <a:spcPct val="0"/>
        </a:spcAft>
        <a:buClr>
          <a:srgbClr val="333399"/>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666699"/>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7EEFD"/>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2590800" y="2971800"/>
            <a:ext cx="6324600" cy="1676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3" name="Rectangle 3"/>
          <p:cNvSpPr>
            <a:spLocks noGrp="1" noChangeArrowheads="1"/>
          </p:cNvSpPr>
          <p:nvPr>
            <p:ph type="dt" sz="half" idx="2"/>
          </p:nvPr>
        </p:nvSpPr>
        <p:spPr bwMode="auto">
          <a:xfrm>
            <a:off x="457200" y="6400800"/>
            <a:ext cx="2133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effectLst/>
                <a:latin typeface="Verdana" pitchFamily="34" charset="0"/>
              </a:defRPr>
            </a:lvl1pPr>
          </a:lstStyle>
          <a:p>
            <a:r>
              <a:rPr lang="en-US"/>
              <a:t>MKTG2309 – Lec 1</a:t>
            </a:r>
          </a:p>
        </p:txBody>
      </p:sp>
      <p:sp>
        <p:nvSpPr>
          <p:cNvPr id="20484"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i="0">
                <a:effectLst/>
                <a:latin typeface="+mn-lt"/>
              </a:defRPr>
            </a:lvl1pPr>
          </a:lstStyle>
          <a:p>
            <a:endParaRPr lang="en-US"/>
          </a:p>
        </p:txBody>
      </p:sp>
      <p:sp>
        <p:nvSpPr>
          <p:cNvPr id="20485"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effectLst/>
                <a:latin typeface="Verdana" pitchFamily="34" charset="0"/>
              </a:defRPr>
            </a:lvl1pPr>
          </a:lstStyle>
          <a:p>
            <a:endParaRPr lang="en-US">
              <a:latin typeface="+mn-lt"/>
            </a:endParaRPr>
          </a:p>
          <a:p>
            <a:fld id="{5F678783-2B31-4F9B-93A1-3C51E34FFE9D}" type="slidenum">
              <a:rPr lang="en-US"/>
              <a:pPr/>
              <a:t>‹#›</a:t>
            </a:fld>
            <a:endParaRPr lang="en-US"/>
          </a:p>
        </p:txBody>
      </p:sp>
      <p:pic>
        <p:nvPicPr>
          <p:cNvPr id="20486" name="Picture 6"/>
          <p:cNvPicPr>
            <a:picLocks noChangeAspect="1" noChangeArrowheads="1"/>
          </p:cNvPicPr>
          <p:nvPr/>
        </p:nvPicPr>
        <p:blipFill>
          <a:blip r:embed="rId13" cstate="print"/>
          <a:srcRect/>
          <a:stretch>
            <a:fillRect/>
          </a:stretch>
        </p:blipFill>
        <p:spPr bwMode="auto">
          <a:xfrm>
            <a:off x="0" y="0"/>
            <a:ext cx="9144000" cy="1828800"/>
          </a:xfrm>
          <a:prstGeom prst="rect">
            <a:avLst/>
          </a:prstGeom>
          <a:noFill/>
          <a:ln w="9525">
            <a:noFill/>
            <a:miter lim="800000"/>
            <a:headEnd/>
            <a:tailEnd/>
          </a:ln>
          <a:effectLst/>
        </p:spPr>
      </p:pic>
      <p:sp>
        <p:nvSpPr>
          <p:cNvPr id="20487" name="Rectangle 7"/>
          <p:cNvSpPr>
            <a:spLocks noChangeArrowheads="1"/>
          </p:cNvSpPr>
          <p:nvPr userDrawn="1"/>
        </p:nvSpPr>
        <p:spPr bwMode="auto">
          <a:xfrm>
            <a:off x="304800" y="0"/>
            <a:ext cx="8839200" cy="1644650"/>
          </a:xfrm>
          <a:prstGeom prst="rect">
            <a:avLst/>
          </a:prstGeom>
          <a:solidFill>
            <a:srgbClr val="666699"/>
          </a:solidFill>
          <a:ln w="9525">
            <a:noFill/>
            <a:miter lim="800000"/>
            <a:headEnd/>
            <a:tailEnd/>
          </a:ln>
          <a:effectLst/>
        </p:spPr>
        <p:txBody>
          <a:bodyPr wrap="none" anchor="ctr"/>
          <a:lstStyle/>
          <a:p>
            <a:endParaRPr lang="en-CA"/>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p:txStyles>
    <p:titleStyle>
      <a:lvl1pPr algn="ctr" rtl="0" fontAlgn="base">
        <a:spcBef>
          <a:spcPct val="0"/>
        </a:spcBef>
        <a:spcAft>
          <a:spcPct val="0"/>
        </a:spcAft>
        <a:defRPr sz="4400" b="1">
          <a:solidFill>
            <a:srgbClr val="666699"/>
          </a:solidFill>
          <a:latin typeface="+mj-lt"/>
          <a:ea typeface="+mj-ea"/>
          <a:cs typeface="+mj-cs"/>
        </a:defRPr>
      </a:lvl1pPr>
      <a:lvl2pPr algn="ctr" rtl="0" fontAlgn="base">
        <a:spcBef>
          <a:spcPct val="0"/>
        </a:spcBef>
        <a:spcAft>
          <a:spcPct val="0"/>
        </a:spcAft>
        <a:defRPr sz="4400" b="1">
          <a:solidFill>
            <a:srgbClr val="666699"/>
          </a:solidFill>
          <a:latin typeface="Century Gothic" pitchFamily="34" charset="0"/>
        </a:defRPr>
      </a:lvl2pPr>
      <a:lvl3pPr algn="ctr" rtl="0" fontAlgn="base">
        <a:spcBef>
          <a:spcPct val="0"/>
        </a:spcBef>
        <a:spcAft>
          <a:spcPct val="0"/>
        </a:spcAft>
        <a:defRPr sz="4400" b="1">
          <a:solidFill>
            <a:srgbClr val="666699"/>
          </a:solidFill>
          <a:latin typeface="Century Gothic" pitchFamily="34" charset="0"/>
        </a:defRPr>
      </a:lvl3pPr>
      <a:lvl4pPr algn="ctr" rtl="0" fontAlgn="base">
        <a:spcBef>
          <a:spcPct val="0"/>
        </a:spcBef>
        <a:spcAft>
          <a:spcPct val="0"/>
        </a:spcAft>
        <a:defRPr sz="4400" b="1">
          <a:solidFill>
            <a:srgbClr val="666699"/>
          </a:solidFill>
          <a:latin typeface="Century Gothic" pitchFamily="34" charset="0"/>
        </a:defRPr>
      </a:lvl4pPr>
      <a:lvl5pPr algn="ctr" rtl="0" fontAlgn="base">
        <a:spcBef>
          <a:spcPct val="0"/>
        </a:spcBef>
        <a:spcAft>
          <a:spcPct val="0"/>
        </a:spcAft>
        <a:defRPr sz="4400" b="1">
          <a:solidFill>
            <a:srgbClr val="666699"/>
          </a:solidFill>
          <a:latin typeface="Century Gothic" pitchFamily="34" charset="0"/>
        </a:defRPr>
      </a:lvl5pPr>
      <a:lvl6pPr marL="457200" algn="ctr" rtl="0" fontAlgn="base">
        <a:spcBef>
          <a:spcPct val="0"/>
        </a:spcBef>
        <a:spcAft>
          <a:spcPct val="0"/>
        </a:spcAft>
        <a:defRPr sz="4400" b="1">
          <a:solidFill>
            <a:srgbClr val="666699"/>
          </a:solidFill>
          <a:latin typeface="Century Gothic" pitchFamily="34" charset="0"/>
        </a:defRPr>
      </a:lvl6pPr>
      <a:lvl7pPr marL="914400" algn="ctr" rtl="0" fontAlgn="base">
        <a:spcBef>
          <a:spcPct val="0"/>
        </a:spcBef>
        <a:spcAft>
          <a:spcPct val="0"/>
        </a:spcAft>
        <a:defRPr sz="4400" b="1">
          <a:solidFill>
            <a:srgbClr val="666699"/>
          </a:solidFill>
          <a:latin typeface="Century Gothic" pitchFamily="34" charset="0"/>
        </a:defRPr>
      </a:lvl7pPr>
      <a:lvl8pPr marL="1371600" algn="ctr" rtl="0" fontAlgn="base">
        <a:spcBef>
          <a:spcPct val="0"/>
        </a:spcBef>
        <a:spcAft>
          <a:spcPct val="0"/>
        </a:spcAft>
        <a:defRPr sz="4400" b="1">
          <a:solidFill>
            <a:srgbClr val="666699"/>
          </a:solidFill>
          <a:latin typeface="Century Gothic" pitchFamily="34" charset="0"/>
        </a:defRPr>
      </a:lvl8pPr>
      <a:lvl9pPr marL="1828800" algn="ctr" rtl="0" fontAlgn="base">
        <a:spcBef>
          <a:spcPct val="0"/>
        </a:spcBef>
        <a:spcAft>
          <a:spcPct val="0"/>
        </a:spcAft>
        <a:defRPr sz="4400" b="1">
          <a:solidFill>
            <a:srgbClr val="666699"/>
          </a:solidFill>
          <a:latin typeface="Century Gothic"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2560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560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i="0">
                <a:effectLst/>
                <a:latin typeface="+mn-lt"/>
              </a:defRPr>
            </a:lvl1pPr>
          </a:lstStyle>
          <a:p>
            <a:endParaRPr lang="en-GB"/>
          </a:p>
        </p:txBody>
      </p:sp>
      <p:sp>
        <p:nvSpPr>
          <p:cNvPr id="256006"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effectLst/>
                <a:latin typeface="+mn-lt"/>
              </a:defRPr>
            </a:lvl1pPr>
          </a:lstStyle>
          <a:p>
            <a:endParaRPr lang="en-GB" sz="1000"/>
          </a:p>
          <a:p>
            <a:fld id="{D25BFD98-4725-4E65-A2E4-A9E032B491D5}" type="slidenum">
              <a:rPr lang="en-GB"/>
              <a:pPr/>
              <a:t>‹#›</a:t>
            </a:fld>
            <a:endParaRPr lang="en-GB"/>
          </a:p>
        </p:txBody>
      </p:sp>
      <p:sp>
        <p:nvSpPr>
          <p:cNvPr id="25600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endParaRPr lang="en-GB" sz="2400" b="0" i="0">
              <a:effectLst/>
              <a:latin typeface="Times New Roman" pitchFamily="18" charset="0"/>
            </a:endParaRPr>
          </a:p>
        </p:txBody>
      </p:sp>
      <p:sp>
        <p:nvSpPr>
          <p:cNvPr id="25600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en-CA"/>
          </a:p>
        </p:txBody>
      </p:sp>
      <p:sp>
        <p:nvSpPr>
          <p:cNvPr id="25600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endParaRPr lang="en-GB" sz="2400" b="0" i="0">
              <a:effectLst/>
              <a:latin typeface="Times New Roman" pitchFamily="18" charset="0"/>
            </a:endParaRPr>
          </a:p>
        </p:txBody>
      </p:sp>
      <p:sp>
        <p:nvSpPr>
          <p:cNvPr id="25601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endParaRPr lang="en-GB" sz="2400" b="0" i="0">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Century Gothic" pitchFamily="34" charset="0"/>
        </a:defRPr>
      </a:lvl2pPr>
      <a:lvl3pPr algn="l" rtl="0" fontAlgn="base">
        <a:spcBef>
          <a:spcPct val="0"/>
        </a:spcBef>
        <a:spcAft>
          <a:spcPct val="0"/>
        </a:spcAft>
        <a:defRPr sz="4400">
          <a:solidFill>
            <a:schemeClr val="tx2"/>
          </a:solidFill>
          <a:latin typeface="Century Gothic" pitchFamily="34" charset="0"/>
        </a:defRPr>
      </a:lvl3pPr>
      <a:lvl4pPr algn="l" rtl="0" fontAlgn="base">
        <a:spcBef>
          <a:spcPct val="0"/>
        </a:spcBef>
        <a:spcAft>
          <a:spcPct val="0"/>
        </a:spcAft>
        <a:defRPr sz="4400">
          <a:solidFill>
            <a:schemeClr val="tx2"/>
          </a:solidFill>
          <a:latin typeface="Century Gothic" pitchFamily="34" charset="0"/>
        </a:defRPr>
      </a:lvl4pPr>
      <a:lvl5pPr algn="l" rtl="0" fontAlgn="base">
        <a:spcBef>
          <a:spcPct val="0"/>
        </a:spcBef>
        <a:spcAft>
          <a:spcPct val="0"/>
        </a:spcAft>
        <a:defRPr sz="4400">
          <a:solidFill>
            <a:schemeClr val="tx2"/>
          </a:solidFill>
          <a:latin typeface="Century Gothic" pitchFamily="34" charset="0"/>
        </a:defRPr>
      </a:lvl5pPr>
      <a:lvl6pPr marL="457200" algn="l" rtl="0" fontAlgn="base">
        <a:spcBef>
          <a:spcPct val="0"/>
        </a:spcBef>
        <a:spcAft>
          <a:spcPct val="0"/>
        </a:spcAft>
        <a:defRPr sz="4400">
          <a:solidFill>
            <a:schemeClr val="tx2"/>
          </a:solidFill>
          <a:latin typeface="Century Gothic" pitchFamily="34" charset="0"/>
        </a:defRPr>
      </a:lvl6pPr>
      <a:lvl7pPr marL="914400" algn="l" rtl="0" fontAlgn="base">
        <a:spcBef>
          <a:spcPct val="0"/>
        </a:spcBef>
        <a:spcAft>
          <a:spcPct val="0"/>
        </a:spcAft>
        <a:defRPr sz="4400">
          <a:solidFill>
            <a:schemeClr val="tx2"/>
          </a:solidFill>
          <a:latin typeface="Century Gothic" pitchFamily="34" charset="0"/>
        </a:defRPr>
      </a:lvl7pPr>
      <a:lvl8pPr marL="1371600" algn="l" rtl="0" fontAlgn="base">
        <a:spcBef>
          <a:spcPct val="0"/>
        </a:spcBef>
        <a:spcAft>
          <a:spcPct val="0"/>
        </a:spcAft>
        <a:defRPr sz="4400">
          <a:solidFill>
            <a:schemeClr val="tx2"/>
          </a:solidFill>
          <a:latin typeface="Century Gothic" pitchFamily="34" charset="0"/>
        </a:defRPr>
      </a:lvl8pPr>
      <a:lvl9pPr marL="1828800" algn="l" rtl="0" fontAlgn="base">
        <a:spcBef>
          <a:spcPct val="0"/>
        </a:spcBef>
        <a:spcAft>
          <a:spcPct val="0"/>
        </a:spcAft>
        <a:defRPr sz="4400">
          <a:solidFill>
            <a:schemeClr val="tx2"/>
          </a:solidFill>
          <a:latin typeface="Century Gothic"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images.google.ca/imgres?imgurl=http://www.brooklynati.com/restaurants/wokmaiwei/800px-MasterCard_Logo.svg.png&amp;imgrefurl=http://www.brooklynati.com/restaurants/wokmaiwei/wokmaiweiaboutus.html&amp;usg=__YwwhQFsKRCWEqRxQwpVLunLPpu0=&amp;h=533&amp;w=800&amp;sz=50&amp;hl=en&amp;start=2&amp;tbnid=EsoxzXTsUNAGOM:&amp;tbnh=95&amp;tbnw=143&amp;prev=/images?q=mastercard+logo&amp;gbv=2&amp;hl=en"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31.xml"/><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3" Type="http://schemas.openxmlformats.org/officeDocument/2006/relationships/hyperlink" Target="http://dictionary.reference.com/" TargetMode="External"/><Relationship Id="rId2" Type="http://schemas.openxmlformats.org/officeDocument/2006/relationships/image" Target="../media/image32.jpeg"/><Relationship Id="rId1" Type="http://schemas.openxmlformats.org/officeDocument/2006/relationships/slideLayout" Target="../slideLayouts/slideLayout26.xml"/><Relationship Id="rId6" Type="http://schemas.openxmlformats.org/officeDocument/2006/relationships/image" Target="../media/image33.png"/><Relationship Id="rId5" Type="http://schemas.openxmlformats.org/officeDocument/2006/relationships/hyperlink" Target="http://www.marketingpower.com/" TargetMode="External"/><Relationship Id="rId4" Type="http://schemas.openxmlformats.org/officeDocument/2006/relationships/hyperlink" Target="http://www.m-w.com/home.htm"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encyclopedia.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6.xml"/><Relationship Id="rId5" Type="http://schemas.openxmlformats.org/officeDocument/2006/relationships/image" Target="../media/image34.jpeg"/><Relationship Id="rId4" Type="http://schemas.openxmlformats.org/officeDocument/2006/relationships/hyperlink" Target="http://www.about.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6.xml"/><Relationship Id="rId5" Type="http://schemas.openxmlformats.org/officeDocument/2006/relationships/image" Target="../media/image39.png"/><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31.xml"/><Relationship Id="rId4" Type="http://schemas.openxmlformats.org/officeDocument/2006/relationships/image" Target="../media/image4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3" Type="http://schemas.openxmlformats.org/officeDocument/2006/relationships/hyperlink" Target="http://scholar.google.com/" TargetMode="External"/><Relationship Id="rId7" Type="http://schemas.openxmlformats.org/officeDocument/2006/relationships/hyperlink" Target="http://www.doaj.org/" TargetMode="External"/><Relationship Id="rId2" Type="http://schemas.openxmlformats.org/officeDocument/2006/relationships/notesSlide" Target="../notesSlides/notesSlide44.xml"/><Relationship Id="rId1" Type="http://schemas.openxmlformats.org/officeDocument/2006/relationships/slideLayout" Target="../slideLayouts/slideLayout26.xml"/><Relationship Id="rId6" Type="http://schemas.openxmlformats.org/officeDocument/2006/relationships/hyperlink" Target="http://highwire.stanford.edu/" TargetMode="External"/><Relationship Id="rId5" Type="http://schemas.openxmlformats.org/officeDocument/2006/relationships/hyperlink" Target="http://magportal.com/" TargetMode="External"/><Relationship Id="rId4" Type="http://schemas.openxmlformats.org/officeDocument/2006/relationships/hyperlink" Target="http://findarticles.com/"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31.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3" Type="http://schemas.openxmlformats.org/officeDocument/2006/relationships/hyperlink" Target="http://www.altavista.com/sites/search/simage" TargetMode="External"/><Relationship Id="rId2" Type="http://schemas.openxmlformats.org/officeDocument/2006/relationships/hyperlink" Target="http://images.google.com/" TargetMode="External"/><Relationship Id="rId1" Type="http://schemas.openxmlformats.org/officeDocument/2006/relationships/slideLayout" Target="../slideLayouts/slideLayout26.xml"/><Relationship Id="rId6" Type="http://schemas.openxmlformats.org/officeDocument/2006/relationships/hyperlink" Target="http://creativecommons.org/" TargetMode="External"/><Relationship Id="rId5" Type="http://schemas.openxmlformats.org/officeDocument/2006/relationships/hyperlink" Target="http://www.istockphoto.com/" TargetMode="External"/><Relationship Id="rId4" Type="http://schemas.openxmlformats.org/officeDocument/2006/relationships/hyperlink" Target="http://office.microsoft.com/clipa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6.xml"/><Relationship Id="rId5" Type="http://schemas.openxmlformats.org/officeDocument/2006/relationships/image" Target="../media/image50.png"/><Relationship Id="rId4" Type="http://schemas.openxmlformats.org/officeDocument/2006/relationships/image" Target="../media/image4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1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ctrTitle"/>
          </p:nvPr>
        </p:nvSpPr>
        <p:spPr>
          <a:xfrm>
            <a:off x="1371600" y="2057400"/>
            <a:ext cx="7772400" cy="4191000"/>
          </a:xfrm>
        </p:spPr>
        <p:txBody>
          <a:bodyPr/>
          <a:lstStyle/>
          <a:p>
            <a:r>
              <a:rPr lang="en-US" sz="5400" i="1" dirty="0"/>
              <a:t>Welcome to </a:t>
            </a:r>
            <a:br>
              <a:rPr lang="en-US" sz="5400" i="1" dirty="0"/>
            </a:br>
            <a:r>
              <a:rPr lang="en-US" sz="5400" i="1" dirty="0"/>
              <a:t>Marketing Research</a:t>
            </a:r>
            <a:r>
              <a:rPr lang="en-US" sz="4800" i="1" dirty="0"/>
              <a:t> </a:t>
            </a:r>
            <a:br>
              <a:rPr lang="en-US" sz="4800" i="1" dirty="0"/>
            </a:br>
            <a:r>
              <a:rPr lang="en-US" sz="4000" dirty="0"/>
              <a:t/>
            </a:r>
            <a:br>
              <a:rPr lang="en-US" sz="4000" dirty="0"/>
            </a:br>
            <a:r>
              <a:rPr lang="en-US" sz="3200" i="1" dirty="0" smtClean="0"/>
              <a:t>MKTG2341 </a:t>
            </a:r>
            <a:r>
              <a:rPr lang="en-US" sz="3200" i="1" dirty="0"/>
              <a:t>	</a:t>
            </a:r>
            <a:r>
              <a:rPr lang="en-US" sz="4000" i="1" dirty="0" smtClean="0"/>
              <a:t>Tom Jopling</a:t>
            </a:r>
            <a:endParaRPr lang="en-US" sz="5400" i="1" dirty="0"/>
          </a:p>
        </p:txBody>
      </p:sp>
      <p:pic>
        <p:nvPicPr>
          <p:cNvPr id="422916" name="Picture 4"/>
          <p:cNvPicPr>
            <a:picLocks noChangeAspect="1" noChangeArrowheads="1"/>
          </p:cNvPicPr>
          <p:nvPr/>
        </p:nvPicPr>
        <p:blipFill>
          <a:blip r:embed="rId3" cstate="print"/>
          <a:srcRect/>
          <a:stretch>
            <a:fillRect/>
          </a:stretch>
        </p:blipFill>
        <p:spPr bwMode="auto">
          <a:xfrm>
            <a:off x="381000" y="1981200"/>
            <a:ext cx="996950" cy="3810000"/>
          </a:xfrm>
          <a:prstGeom prst="rect">
            <a:avLst/>
          </a:prstGeom>
          <a:noFill/>
        </p:spPr>
      </p:pic>
      <p:sp>
        <p:nvSpPr>
          <p:cNvPr id="422917" name="Text Box 5"/>
          <p:cNvSpPr txBox="1">
            <a:spLocks noChangeArrowheads="1"/>
          </p:cNvSpPr>
          <p:nvPr/>
        </p:nvSpPr>
        <p:spPr bwMode="auto">
          <a:xfrm>
            <a:off x="457200" y="3124200"/>
            <a:ext cx="914400" cy="1795463"/>
          </a:xfrm>
          <a:prstGeom prst="rect">
            <a:avLst/>
          </a:prstGeom>
          <a:noFill/>
          <a:ln w="9525">
            <a:noFill/>
            <a:miter lim="800000"/>
            <a:headEnd/>
            <a:tailEnd/>
          </a:ln>
          <a:effectLst/>
        </p:spPr>
        <p:txBody>
          <a:bodyPr>
            <a:spAutoFit/>
          </a:bodyPr>
          <a:lstStyle/>
          <a:p>
            <a:pPr algn="ctr">
              <a:lnSpc>
                <a:spcPct val="70000"/>
              </a:lnSpc>
              <a:spcBef>
                <a:spcPct val="10000"/>
              </a:spcBef>
            </a:pPr>
            <a:r>
              <a:rPr lang="en-US" sz="3600">
                <a:solidFill>
                  <a:schemeClr val="bg1"/>
                </a:solidFill>
                <a:effectLst>
                  <a:outerShdw blurRad="38100" dist="38100" dir="2700000" algn="tl">
                    <a:srgbClr val="000000"/>
                  </a:outerShdw>
                </a:effectLst>
              </a:rPr>
              <a:t>w</a:t>
            </a:r>
          </a:p>
          <a:p>
            <a:pPr algn="ctr">
              <a:lnSpc>
                <a:spcPct val="70000"/>
              </a:lnSpc>
              <a:spcBef>
                <a:spcPct val="10000"/>
              </a:spcBef>
            </a:pPr>
            <a:r>
              <a:rPr lang="en-US" sz="3600">
                <a:solidFill>
                  <a:schemeClr val="bg1"/>
                </a:solidFill>
                <a:effectLst>
                  <a:outerShdw blurRad="38100" dist="38100" dir="2700000" algn="tl">
                    <a:srgbClr val="000000"/>
                  </a:outerShdw>
                </a:effectLst>
              </a:rPr>
              <a:t>E</a:t>
            </a:r>
          </a:p>
          <a:p>
            <a:pPr algn="ctr">
              <a:lnSpc>
                <a:spcPct val="70000"/>
              </a:lnSpc>
              <a:spcBef>
                <a:spcPct val="10000"/>
              </a:spcBef>
            </a:pPr>
            <a:r>
              <a:rPr lang="en-US" sz="3600">
                <a:solidFill>
                  <a:schemeClr val="bg1"/>
                </a:solidFill>
                <a:effectLst>
                  <a:outerShdw blurRad="38100" dist="38100" dir="2700000" algn="tl">
                    <a:srgbClr val="000000"/>
                  </a:outerShdw>
                </a:effectLst>
              </a:rPr>
              <a:t>E</a:t>
            </a:r>
          </a:p>
          <a:p>
            <a:pPr algn="ctr">
              <a:lnSpc>
                <a:spcPct val="70000"/>
              </a:lnSpc>
              <a:spcBef>
                <a:spcPct val="10000"/>
              </a:spcBef>
            </a:pPr>
            <a:r>
              <a:rPr lang="en-US" sz="3600">
                <a:solidFill>
                  <a:schemeClr val="bg1"/>
                </a:solidFill>
                <a:effectLst>
                  <a:outerShdw blurRad="38100" dist="38100" dir="2700000" algn="tl">
                    <a:srgbClr val="000000"/>
                  </a:outerShdw>
                </a:effectLst>
              </a:rPr>
              <a:t>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8991600" cy="4221163"/>
          </a:xfrm>
        </p:spPr>
        <p:txBody>
          <a:bodyPr/>
          <a:lstStyle/>
          <a:p>
            <a:pPr>
              <a:buNone/>
            </a:pPr>
            <a:r>
              <a:rPr lang="en-US" b="1" dirty="0" smtClean="0"/>
              <a:t>Office: </a:t>
            </a:r>
            <a:r>
              <a:rPr lang="en-US" dirty="0" smtClean="0"/>
              <a:t>SE6-304</a:t>
            </a:r>
          </a:p>
          <a:p>
            <a:pPr>
              <a:spcBef>
                <a:spcPts val="1800"/>
              </a:spcBef>
              <a:buNone/>
            </a:pPr>
            <a:r>
              <a:rPr lang="en-US" b="1" dirty="0" smtClean="0"/>
              <a:t>Office Hours</a:t>
            </a:r>
          </a:p>
          <a:p>
            <a:pPr lvl="1">
              <a:spcBef>
                <a:spcPts val="1800"/>
              </a:spcBef>
              <a:buNone/>
            </a:pPr>
            <a:r>
              <a:rPr lang="en-US" sz="3200" dirty="0" smtClean="0"/>
              <a:t>Mondays: 10:30 to 11:20am</a:t>
            </a:r>
          </a:p>
          <a:p>
            <a:pPr lvl="1">
              <a:spcBef>
                <a:spcPts val="1800"/>
              </a:spcBef>
              <a:buNone/>
            </a:pPr>
            <a:r>
              <a:rPr lang="en-US" sz="3200" dirty="0" smtClean="0"/>
              <a:t>Tuesdays: 10:30-11:20am </a:t>
            </a:r>
            <a:r>
              <a:rPr lang="en-US" sz="3200" i="1" dirty="0" smtClean="0"/>
              <a:t>and </a:t>
            </a:r>
            <a:r>
              <a:rPr lang="en-US" sz="3200" dirty="0" smtClean="0"/>
              <a:t>2:30 to 3:20pm</a:t>
            </a:r>
          </a:p>
          <a:p>
            <a:pPr lvl="1">
              <a:spcBef>
                <a:spcPts val="1800"/>
              </a:spcBef>
              <a:buNone/>
            </a:pPr>
            <a:r>
              <a:rPr lang="en-US" sz="3200" dirty="0" smtClean="0"/>
              <a:t>Wednesdays: 9:30 – 10:20am </a:t>
            </a:r>
          </a:p>
          <a:p>
            <a:pPr lvl="1">
              <a:spcBef>
                <a:spcPts val="1800"/>
              </a:spcBef>
              <a:buNone/>
            </a:pPr>
            <a:r>
              <a:rPr lang="en-US" sz="3200" dirty="0" smtClean="0"/>
              <a:t>Thursdays: 11:30 – 12:20pm </a:t>
            </a:r>
            <a:r>
              <a:rPr lang="en-US" sz="3200" i="1" dirty="0" smtClean="0"/>
              <a:t>and </a:t>
            </a:r>
            <a:r>
              <a:rPr lang="en-US" sz="3200" dirty="0" smtClean="0"/>
              <a:t>1:30-2:20pm</a:t>
            </a:r>
          </a:p>
          <a:p>
            <a:pPr>
              <a:spcBef>
                <a:spcPts val="1800"/>
              </a:spcBef>
              <a:buNone/>
            </a:pPr>
            <a:r>
              <a:rPr lang="en-US" sz="2800" b="1" dirty="0" smtClean="0"/>
              <a:t>Note: I am not on campus on Fridays</a:t>
            </a:r>
            <a:endParaRPr lang="en-US" sz="2800" b="1" dirty="0"/>
          </a:p>
        </p:txBody>
      </p:sp>
      <p:sp>
        <p:nvSpPr>
          <p:cNvPr id="5" name="Slide Number Placeholder 4"/>
          <p:cNvSpPr>
            <a:spLocks noGrp="1"/>
          </p:cNvSpPr>
          <p:nvPr>
            <p:ph type="sldNum" sz="quarter" idx="12"/>
          </p:nvPr>
        </p:nvSpPr>
        <p:spPr/>
        <p:txBody>
          <a:bodyPr/>
          <a:lstStyle/>
          <a:p>
            <a:endParaRPr lang="en-US" smtClean="0"/>
          </a:p>
          <a:p>
            <a:fld id="{C7E15543-D238-422F-BCE0-137355BA0C0F}" type="slidenum">
              <a:rPr lang="en-US" smtClean="0"/>
              <a:pPr/>
              <a:t>10</a:t>
            </a:fld>
            <a:endParaRPr lang="en-US"/>
          </a:p>
        </p:txBody>
      </p:sp>
      <p:sp>
        <p:nvSpPr>
          <p:cNvPr id="6" name="Text Box 6"/>
          <p:cNvSpPr txBox="1">
            <a:spLocks noChangeArrowheads="1"/>
          </p:cNvSpPr>
          <p:nvPr/>
        </p:nvSpPr>
        <p:spPr bwMode="auto">
          <a:xfrm>
            <a:off x="2743200" y="228600"/>
            <a:ext cx="5867400" cy="701731"/>
          </a:xfrm>
          <a:prstGeom prst="rect">
            <a:avLst/>
          </a:prstGeom>
          <a:noFill/>
          <a:ln w="9525">
            <a:noFill/>
            <a:miter lim="800000"/>
            <a:headEnd/>
            <a:tailEnd/>
          </a:ln>
          <a:effectLst/>
        </p:spPr>
        <p:txBody>
          <a:bodyPr wrap="square">
            <a:spAutoFit/>
          </a:bodyPr>
          <a:lstStyle/>
          <a:p>
            <a:pPr algn="r">
              <a:lnSpc>
                <a:spcPct val="90000"/>
              </a:lnSpc>
              <a:spcAft>
                <a:spcPct val="50000"/>
              </a:spcAft>
              <a:buFontTx/>
              <a:buNone/>
            </a:pPr>
            <a:r>
              <a:rPr lang="en-US" sz="4400" b="1" i="1" dirty="0" smtClean="0">
                <a:solidFill>
                  <a:srgbClr val="D24B00"/>
                </a:solidFill>
                <a:effectLst>
                  <a:outerShdw blurRad="38100" dist="38100" dir="2700000" algn="tl">
                    <a:srgbClr val="000000"/>
                  </a:outerShdw>
                </a:effectLst>
                <a:latin typeface="Calibri" pitchFamily="34" charset="0"/>
                <a:cs typeface="+mn-cs"/>
              </a:rPr>
              <a:t>Office Hours</a:t>
            </a:r>
            <a:endParaRPr lang="en-US" sz="4000" b="1" i="1" dirty="0">
              <a:solidFill>
                <a:srgbClr val="D24B00"/>
              </a:solidFill>
              <a:effectLst>
                <a:outerShdw blurRad="38100" dist="38100" dir="2700000" algn="tl">
                  <a:srgbClr val="000000"/>
                </a:outerShdw>
              </a:effectLst>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0" y="6550025"/>
            <a:ext cx="2133600" cy="307975"/>
          </a:xfrm>
        </p:spPr>
        <p:txBody>
          <a:bodyPr/>
          <a:lstStyle/>
          <a:p>
            <a:r>
              <a:rPr lang="en-US"/>
              <a:t>MKTG2309 – Lec 1</a:t>
            </a:r>
          </a:p>
        </p:txBody>
      </p:sp>
      <p:sp>
        <p:nvSpPr>
          <p:cNvPr id="7" name="Slide Number Placeholder 5"/>
          <p:cNvSpPr>
            <a:spLocks noGrp="1"/>
          </p:cNvSpPr>
          <p:nvPr>
            <p:ph type="sldNum" sz="quarter" idx="12"/>
          </p:nvPr>
        </p:nvSpPr>
        <p:spPr/>
        <p:txBody>
          <a:bodyPr/>
          <a:lstStyle/>
          <a:p>
            <a:endParaRPr lang="en-US"/>
          </a:p>
          <a:p>
            <a:fld id="{31D58BDE-42CD-4ABD-9318-CF907D7825C0}" type="slidenum">
              <a:rPr lang="en-US">
                <a:latin typeface="Verdana" pitchFamily="34" charset="0"/>
              </a:rPr>
              <a:pPr/>
              <a:t>11</a:t>
            </a:fld>
            <a:endParaRPr lang="en-US">
              <a:latin typeface="Verdana" pitchFamily="34" charset="0"/>
            </a:endParaRPr>
          </a:p>
        </p:txBody>
      </p:sp>
      <p:sp>
        <p:nvSpPr>
          <p:cNvPr id="527362" name="Rectangle 2"/>
          <p:cNvSpPr>
            <a:spLocks noGrp="1" noChangeArrowheads="1"/>
          </p:cNvSpPr>
          <p:nvPr>
            <p:ph type="title"/>
          </p:nvPr>
        </p:nvSpPr>
        <p:spPr>
          <a:xfrm>
            <a:off x="381000" y="0"/>
            <a:ext cx="8763000" cy="1676400"/>
          </a:xfrm>
        </p:spPr>
        <p:txBody>
          <a:bodyPr/>
          <a:lstStyle/>
          <a:p>
            <a:r>
              <a:rPr lang="en-US" dirty="0" smtClean="0">
                <a:solidFill>
                  <a:schemeClr val="bg1"/>
                </a:solidFill>
              </a:rPr>
              <a:t>MKTG2341 </a:t>
            </a:r>
            <a:r>
              <a:rPr lang="en-US" dirty="0">
                <a:solidFill>
                  <a:schemeClr val="bg1"/>
                </a:solidFill>
              </a:rPr>
              <a:t>Marketing Research</a:t>
            </a:r>
          </a:p>
        </p:txBody>
      </p:sp>
      <p:sp>
        <p:nvSpPr>
          <p:cNvPr id="527363" name="Rectangle 3"/>
          <p:cNvSpPr>
            <a:spLocks noGrp="1" noChangeArrowheads="1"/>
          </p:cNvSpPr>
          <p:nvPr>
            <p:ph type="body" idx="1"/>
          </p:nvPr>
        </p:nvSpPr>
        <p:spPr bwMode="auto">
          <a:xfrm>
            <a:off x="457200" y="2133600"/>
            <a:ext cx="8229600" cy="4191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85000"/>
              </a:lnSpc>
              <a:spcBef>
                <a:spcPct val="0"/>
              </a:spcBef>
              <a:buNone/>
            </a:pPr>
            <a:r>
              <a:rPr lang="en-US" sz="4800" b="1" dirty="0" smtClean="0">
                <a:solidFill>
                  <a:srgbClr val="666699"/>
                </a:solidFill>
                <a:effectLst>
                  <a:outerShdw blurRad="38100" dist="38100" dir="2700000" algn="tl">
                    <a:srgbClr val="000000"/>
                  </a:outerShdw>
                </a:effectLst>
                <a:latin typeface="+mj-lt"/>
                <a:ea typeface="+mj-ea"/>
                <a:cs typeface="+mj-cs"/>
              </a:rPr>
              <a:t>Course Introduction:</a:t>
            </a:r>
          </a:p>
          <a:p>
            <a:r>
              <a:rPr lang="en-US" dirty="0" smtClean="0"/>
              <a:t>Course Outline &amp; Structure</a:t>
            </a:r>
            <a:endParaRPr lang="en-US" dirty="0"/>
          </a:p>
          <a:p>
            <a:r>
              <a:rPr lang="en-US" dirty="0" smtClean="0"/>
              <a:t>Course Expectations</a:t>
            </a:r>
          </a:p>
          <a:p>
            <a:r>
              <a:rPr lang="en-US" dirty="0" smtClean="0"/>
              <a:t>Text Book</a:t>
            </a:r>
          </a:p>
          <a:p>
            <a:r>
              <a:rPr lang="en-US" dirty="0" smtClean="0"/>
              <a:t>Group Project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blinds(horizontal)">
                                      <p:cBhvr>
                                        <p:cTn id="7" dur="500"/>
                                        <p:tgtEl>
                                          <p:spTgt spid="527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7363">
                                            <p:txEl>
                                              <p:pRg st="1" end="1"/>
                                            </p:txEl>
                                          </p:spTgt>
                                        </p:tgtEl>
                                        <p:attrNameLst>
                                          <p:attrName>style.visibility</p:attrName>
                                        </p:attrNameLst>
                                      </p:cBhvr>
                                      <p:to>
                                        <p:strVal val="visible"/>
                                      </p:to>
                                    </p:set>
                                    <p:animEffect transition="in" filter="blinds(horizontal)">
                                      <p:cBhvr>
                                        <p:cTn id="10" dur="500"/>
                                        <p:tgtEl>
                                          <p:spTgt spid="527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animEffect transition="in" filter="blinds(horizontal)">
                                      <p:cBhvr>
                                        <p:cTn id="13" dur="500"/>
                                        <p:tgtEl>
                                          <p:spTgt spid="5273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7363">
                                            <p:txEl>
                                              <p:pRg st="3" end="3"/>
                                            </p:txEl>
                                          </p:spTgt>
                                        </p:tgtEl>
                                        <p:attrNameLst>
                                          <p:attrName>style.visibility</p:attrName>
                                        </p:attrNameLst>
                                      </p:cBhvr>
                                      <p:to>
                                        <p:strVal val="visible"/>
                                      </p:to>
                                    </p:set>
                                    <p:animEffect transition="in" filter="blinds(horizontal)">
                                      <p:cBhvr>
                                        <p:cTn id="16" dur="500"/>
                                        <p:tgtEl>
                                          <p:spTgt spid="5273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27363">
                                            <p:txEl>
                                              <p:pRg st="4" end="4"/>
                                            </p:txEl>
                                          </p:spTgt>
                                        </p:tgtEl>
                                        <p:attrNameLst>
                                          <p:attrName>style.visibility</p:attrName>
                                        </p:attrNameLst>
                                      </p:cBhvr>
                                      <p:to>
                                        <p:strVal val="visible"/>
                                      </p:to>
                                    </p:set>
                                    <p:animEffect transition="in" filter="blinds(horizontal)">
                                      <p:cBhvr>
                                        <p:cTn id="19" dur="500"/>
                                        <p:tgtEl>
                                          <p:spTgt spid="527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dirty="0" smtClean="0"/>
              <a:t>Course Outline &amp; Structure</a:t>
            </a:r>
            <a:endParaRPr lang="en-CA" sz="4800" dirty="0"/>
          </a:p>
        </p:txBody>
      </p:sp>
      <p:sp>
        <p:nvSpPr>
          <p:cNvPr id="3" name="Text Placeholder 2"/>
          <p:cNvSpPr>
            <a:spLocks noGrp="1"/>
          </p:cNvSpPr>
          <p:nvPr>
            <p:ph type="body" sz="half" idx="1"/>
          </p:nvPr>
        </p:nvSpPr>
        <p:spPr>
          <a:xfrm>
            <a:off x="228600" y="1371600"/>
            <a:ext cx="8458200" cy="4876800"/>
          </a:xfrm>
          <a:solidFill>
            <a:schemeClr val="bg1"/>
          </a:solidFill>
        </p:spPr>
        <p:txBody>
          <a:bodyPr/>
          <a:lstStyle/>
          <a:p>
            <a:pPr>
              <a:lnSpc>
                <a:spcPct val="90000"/>
              </a:lnSpc>
              <a:spcBef>
                <a:spcPts val="400"/>
              </a:spcBef>
            </a:pPr>
            <a:r>
              <a:rPr lang="en-US" sz="3600" b="1" dirty="0" smtClean="0">
                <a:latin typeface="Arial" pitchFamily="34" charset="0"/>
                <a:cs typeface="Arial" pitchFamily="34" charset="0"/>
              </a:rPr>
              <a:t>Course Outline:</a:t>
            </a:r>
          </a:p>
          <a:p>
            <a:pPr lvl="1">
              <a:lnSpc>
                <a:spcPct val="90000"/>
              </a:lnSpc>
              <a:spcBef>
                <a:spcPts val="400"/>
              </a:spcBef>
            </a:pPr>
            <a:r>
              <a:rPr lang="en-US" sz="3000" dirty="0" smtClean="0">
                <a:latin typeface="Arial" pitchFamily="34" charset="0"/>
                <a:cs typeface="Arial" pitchFamily="34" charset="0"/>
              </a:rPr>
              <a:t>Available on: </a:t>
            </a:r>
            <a:r>
              <a:rPr lang="en-CA" sz="3000" dirty="0" smtClean="0">
                <a:latin typeface="Arial" pitchFamily="34" charset="0"/>
                <a:cs typeface="Arial" pitchFamily="34" charset="0"/>
              </a:rPr>
              <a:t>http://www.bcit.ca/study/outlines/index.shtml</a:t>
            </a:r>
            <a:r>
              <a:rPr lang="en-US" sz="3000" dirty="0" smtClean="0">
                <a:latin typeface="Arial" pitchFamily="34" charset="0"/>
                <a:cs typeface="Arial" pitchFamily="34" charset="0"/>
              </a:rPr>
              <a:t> </a:t>
            </a:r>
          </a:p>
          <a:p>
            <a:pPr>
              <a:lnSpc>
                <a:spcPct val="90000"/>
              </a:lnSpc>
              <a:spcBef>
                <a:spcPts val="1200"/>
              </a:spcBef>
            </a:pPr>
            <a:r>
              <a:rPr lang="en-US" sz="3600" b="1" dirty="0" smtClean="0">
                <a:latin typeface="Arial" pitchFamily="34" charset="0"/>
                <a:cs typeface="Arial" pitchFamily="34" charset="0"/>
              </a:rPr>
              <a:t>Course </a:t>
            </a:r>
            <a:r>
              <a:rPr lang="en-US" sz="3600" b="1" dirty="0" smtClean="0">
                <a:latin typeface="Arial" pitchFamily="34" charset="0"/>
                <a:cs typeface="Arial" pitchFamily="34" charset="0"/>
              </a:rPr>
              <a:t>Structure:</a:t>
            </a:r>
          </a:p>
          <a:p>
            <a:pPr lvl="1">
              <a:lnSpc>
                <a:spcPct val="90000"/>
              </a:lnSpc>
              <a:spcBef>
                <a:spcPts val="400"/>
              </a:spcBef>
            </a:pPr>
            <a:r>
              <a:rPr lang="en-US" sz="3000" dirty="0" smtClean="0">
                <a:latin typeface="Arial" pitchFamily="34" charset="0"/>
                <a:cs typeface="Arial" pitchFamily="34" charset="0"/>
              </a:rPr>
              <a:t>2-hour Lectures theories &amp; concepts</a:t>
            </a:r>
          </a:p>
          <a:p>
            <a:pPr lvl="1">
              <a:lnSpc>
                <a:spcPct val="90000"/>
              </a:lnSpc>
              <a:spcBef>
                <a:spcPts val="400"/>
              </a:spcBef>
            </a:pPr>
            <a:r>
              <a:rPr lang="en-US" sz="3000" dirty="0" smtClean="0">
                <a:latin typeface="Arial" pitchFamily="34" charset="0"/>
                <a:cs typeface="Arial" pitchFamily="34" charset="0"/>
              </a:rPr>
              <a:t>Labs application of the concepts:</a:t>
            </a:r>
          </a:p>
          <a:p>
            <a:pPr lvl="2">
              <a:lnSpc>
                <a:spcPct val="90000"/>
              </a:lnSpc>
              <a:spcBef>
                <a:spcPts val="400"/>
              </a:spcBef>
              <a:buClr>
                <a:srgbClr val="A50021"/>
              </a:buClr>
            </a:pPr>
            <a:r>
              <a:rPr lang="en-US" sz="3000" dirty="0" smtClean="0">
                <a:latin typeface="Arial" pitchFamily="34" charset="0"/>
                <a:cs typeface="Arial" pitchFamily="34" charset="0"/>
              </a:rPr>
              <a:t>1-hour PC Lab</a:t>
            </a:r>
          </a:p>
          <a:p>
            <a:pPr lvl="2">
              <a:lnSpc>
                <a:spcPct val="90000"/>
              </a:lnSpc>
              <a:spcBef>
                <a:spcPts val="400"/>
              </a:spcBef>
              <a:buClr>
                <a:srgbClr val="A50021"/>
              </a:buClr>
            </a:pPr>
            <a:r>
              <a:rPr lang="en-US" sz="3000" dirty="0" smtClean="0">
                <a:latin typeface="Arial" pitchFamily="34" charset="0"/>
                <a:cs typeface="Arial" pitchFamily="34" charset="0"/>
              </a:rPr>
              <a:t>1-hour Classroom Lab</a:t>
            </a:r>
          </a:p>
          <a:p>
            <a:pPr lvl="1">
              <a:lnSpc>
                <a:spcPct val="90000"/>
              </a:lnSpc>
              <a:spcBef>
                <a:spcPts val="400"/>
              </a:spcBef>
            </a:pPr>
            <a:endParaRPr lang="en-US" dirty="0" smtClean="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endParaRPr lang="en-US" dirty="0" smtClean="0"/>
          </a:p>
          <a:p>
            <a:fld id="{F86D7358-FE4F-4054-A8A3-6F605CD804D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800" dirty="0" smtClean="0"/>
              <a:t>Course </a:t>
            </a:r>
            <a:r>
              <a:rPr lang="en-US" sz="4800" dirty="0" smtClean="0">
                <a:latin typeface="Arial" pitchFamily="34" charset="0"/>
                <a:cs typeface="Arial" pitchFamily="34" charset="0"/>
              </a:rPr>
              <a:t>Expectations</a:t>
            </a:r>
            <a:endParaRPr lang="en-CA" sz="4800" dirty="0"/>
          </a:p>
        </p:txBody>
      </p:sp>
      <p:sp>
        <p:nvSpPr>
          <p:cNvPr id="3" name="Text Placeholder 2"/>
          <p:cNvSpPr>
            <a:spLocks noGrp="1"/>
          </p:cNvSpPr>
          <p:nvPr>
            <p:ph type="body" sz="half" idx="1"/>
          </p:nvPr>
        </p:nvSpPr>
        <p:spPr>
          <a:xfrm>
            <a:off x="304800" y="1447800"/>
            <a:ext cx="8534400" cy="4953000"/>
          </a:xfrm>
          <a:solidFill>
            <a:schemeClr val="bg1"/>
          </a:solidFill>
        </p:spPr>
        <p:txBody>
          <a:bodyPr/>
          <a:lstStyle/>
          <a:p>
            <a:pPr>
              <a:spcBef>
                <a:spcPts val="1800"/>
              </a:spcBef>
            </a:pPr>
            <a:r>
              <a:rPr lang="en-US" b="1" dirty="0" smtClean="0">
                <a:latin typeface="Arial" pitchFamily="34" charset="0"/>
                <a:cs typeface="Arial" pitchFamily="34" charset="0"/>
              </a:rPr>
              <a:t>Attendance:</a:t>
            </a:r>
          </a:p>
          <a:p>
            <a:pPr lvl="1">
              <a:spcBef>
                <a:spcPts val="600"/>
              </a:spcBef>
            </a:pPr>
            <a:r>
              <a:rPr lang="en-US" dirty="0" smtClean="0">
                <a:latin typeface="Arial" pitchFamily="34" charset="0"/>
                <a:cs typeface="Arial" pitchFamily="34" charset="0"/>
              </a:rPr>
              <a:t>Attendance in Labs </a:t>
            </a:r>
            <a:r>
              <a:rPr lang="en-US" b="1" i="1" dirty="0" smtClean="0">
                <a:latin typeface="Arial" pitchFamily="34" charset="0"/>
                <a:cs typeface="Arial" pitchFamily="34" charset="0"/>
              </a:rPr>
              <a:t>and</a:t>
            </a:r>
            <a:r>
              <a:rPr lang="en-US" dirty="0" smtClean="0">
                <a:latin typeface="Arial" pitchFamily="34" charset="0"/>
                <a:cs typeface="Arial" pitchFamily="34" charset="0"/>
              </a:rPr>
              <a:t> Lectures.</a:t>
            </a:r>
          </a:p>
          <a:p>
            <a:pPr lvl="1">
              <a:spcBef>
                <a:spcPts val="600"/>
              </a:spcBef>
            </a:pPr>
            <a:r>
              <a:rPr lang="en-US" dirty="0" smtClean="0">
                <a:latin typeface="Arial" pitchFamily="34" charset="0"/>
                <a:cs typeface="Arial" pitchFamily="34" charset="0"/>
              </a:rPr>
              <a:t>Remember to sign attendance sheet at lectures.</a:t>
            </a:r>
          </a:p>
          <a:p>
            <a:pPr lvl="1">
              <a:spcBef>
                <a:spcPts val="600"/>
              </a:spcBef>
            </a:pPr>
            <a:r>
              <a:rPr lang="en-US" dirty="0" smtClean="0">
                <a:latin typeface="Arial" pitchFamily="34" charset="0"/>
                <a:cs typeface="Arial" pitchFamily="34" charset="0"/>
              </a:rPr>
              <a:t>Max 10% absence policy.</a:t>
            </a:r>
          </a:p>
          <a:p>
            <a:pPr lvl="1">
              <a:spcBef>
                <a:spcPts val="600"/>
              </a:spcBef>
            </a:pPr>
            <a:r>
              <a:rPr lang="en-US" dirty="0" smtClean="0">
                <a:latin typeface="Arial" pitchFamily="34" charset="0"/>
                <a:cs typeface="Arial" pitchFamily="34" charset="0"/>
              </a:rPr>
              <a:t>If you are absent email me and your group.</a:t>
            </a:r>
          </a:p>
          <a:p>
            <a:pPr>
              <a:spcBef>
                <a:spcPts val="2400"/>
              </a:spcBef>
            </a:pPr>
            <a:r>
              <a:rPr lang="en-US" b="1" dirty="0" smtClean="0">
                <a:latin typeface="Arial" pitchFamily="34" charset="0"/>
                <a:cs typeface="Arial" pitchFamily="34" charset="0"/>
              </a:rPr>
              <a:t>Lecture Slides:</a:t>
            </a:r>
          </a:p>
          <a:p>
            <a:pPr lvl="1">
              <a:spcBef>
                <a:spcPts val="600"/>
              </a:spcBef>
            </a:pPr>
            <a:r>
              <a:rPr lang="en-US" dirty="0" smtClean="0">
                <a:latin typeface="Arial" pitchFamily="34" charset="0"/>
                <a:cs typeface="Arial" pitchFamily="34" charset="0"/>
              </a:rPr>
              <a:t>Posted on Share-out with blanks … take notes.</a:t>
            </a:r>
            <a:endParaRPr lang="en-CA"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endParaRPr lang="en-US" smtClean="0"/>
          </a:p>
          <a:p>
            <a:fld id="{F86D7358-FE4F-4054-A8A3-6F605CD804D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457200" y="0"/>
            <a:ext cx="8229600" cy="1143000"/>
          </a:xfrm>
        </p:spPr>
        <p:txBody>
          <a:bodyPr/>
          <a:lstStyle/>
          <a:p>
            <a:pPr algn="ctr"/>
            <a:r>
              <a:rPr lang="en-US" sz="4800" dirty="0" smtClean="0"/>
              <a:t>Textbook </a:t>
            </a:r>
            <a:endParaRPr lang="en-US" sz="4800" dirty="0"/>
          </a:p>
        </p:txBody>
      </p:sp>
      <p:sp>
        <p:nvSpPr>
          <p:cNvPr id="514051" name="Rectangle 3"/>
          <p:cNvSpPr>
            <a:spLocks noGrp="1" noChangeArrowheads="1"/>
          </p:cNvSpPr>
          <p:nvPr>
            <p:ph type="body" sz="half" idx="1"/>
          </p:nvPr>
        </p:nvSpPr>
        <p:spPr>
          <a:xfrm>
            <a:off x="457200" y="1066800"/>
            <a:ext cx="4114800" cy="5105400"/>
          </a:xfrm>
          <a:solidFill>
            <a:schemeClr val="bg1"/>
          </a:solidFill>
        </p:spPr>
        <p:txBody>
          <a:bodyPr/>
          <a:lstStyle/>
          <a:p>
            <a:pPr>
              <a:buFont typeface="Wingdings" pitchFamily="2" charset="2"/>
              <a:buChar char="§"/>
            </a:pPr>
            <a:r>
              <a:rPr lang="en-US" dirty="0">
                <a:latin typeface="Arial" pitchFamily="34" charset="0"/>
                <a:cs typeface="Arial" pitchFamily="34" charset="0"/>
              </a:rPr>
              <a:t>Solid foundation in </a:t>
            </a:r>
            <a:r>
              <a:rPr lang="en-US" spc="-150" dirty="0">
                <a:latin typeface="Arial" pitchFamily="34" charset="0"/>
                <a:cs typeface="Arial" pitchFamily="34" charset="0"/>
              </a:rPr>
              <a:t>Marketing Research</a:t>
            </a:r>
            <a:r>
              <a:rPr lang="en-US" dirty="0">
                <a:latin typeface="Arial" pitchFamily="34" charset="0"/>
                <a:cs typeface="Arial" pitchFamily="34" charset="0"/>
              </a:rPr>
              <a:t>.</a:t>
            </a:r>
          </a:p>
          <a:p>
            <a:pPr>
              <a:buFont typeface="Wingdings" pitchFamily="2" charset="2"/>
              <a:buChar char="§"/>
            </a:pPr>
            <a:r>
              <a:rPr lang="en-US" dirty="0">
                <a:latin typeface="Arial" pitchFamily="34" charset="0"/>
                <a:cs typeface="Arial" pitchFamily="34" charset="0"/>
              </a:rPr>
              <a:t>Up-to-date, latest trends in research.</a:t>
            </a:r>
          </a:p>
          <a:p>
            <a:pPr>
              <a:buFont typeface="Wingdings" pitchFamily="2" charset="2"/>
              <a:buChar char="§"/>
            </a:pPr>
            <a:r>
              <a:rPr lang="en-US" dirty="0">
                <a:latin typeface="Arial" pitchFamily="34" charset="0"/>
                <a:cs typeface="Arial" pitchFamily="34" charset="0"/>
              </a:rPr>
              <a:t>Practical approach.</a:t>
            </a:r>
          </a:p>
          <a:p>
            <a:pPr>
              <a:buFont typeface="Wingdings" pitchFamily="2" charset="2"/>
              <a:buChar char="§"/>
            </a:pPr>
            <a:r>
              <a:rPr lang="en-US" dirty="0">
                <a:latin typeface="Arial" pitchFamily="34" charset="0"/>
                <a:cs typeface="Arial" pitchFamily="34" charset="0"/>
              </a:rPr>
              <a:t>Key feature:               </a:t>
            </a:r>
            <a:r>
              <a:rPr lang="en-US" dirty="0" smtClean="0">
                <a:latin typeface="Arial" pitchFamily="34" charset="0"/>
                <a:cs typeface="Arial" pitchFamily="34" charset="0"/>
              </a:rPr>
              <a:t> </a:t>
            </a:r>
            <a:r>
              <a:rPr lang="en-US" b="1" i="1" dirty="0" smtClean="0">
                <a:solidFill>
                  <a:srgbClr val="CC0000"/>
                </a:solidFill>
                <a:effectLst>
                  <a:outerShdw blurRad="38100" dist="38100" dir="2700000" algn="tl">
                    <a:srgbClr val="000000"/>
                  </a:outerShdw>
                </a:effectLst>
                <a:latin typeface="Arial" pitchFamily="34" charset="0"/>
                <a:cs typeface="Arial" pitchFamily="34" charset="0"/>
              </a:rPr>
              <a:t>XL </a:t>
            </a:r>
            <a:r>
              <a:rPr lang="en-US" b="1" i="1" dirty="0">
                <a:solidFill>
                  <a:srgbClr val="CC0000"/>
                </a:solidFill>
                <a:effectLst>
                  <a:outerShdw blurRad="38100" dist="38100" dir="2700000" algn="tl">
                    <a:srgbClr val="000000"/>
                  </a:outerShdw>
                </a:effectLst>
                <a:latin typeface="Arial" pitchFamily="34" charset="0"/>
                <a:cs typeface="Arial" pitchFamily="34" charset="0"/>
              </a:rPr>
              <a:t>Data Analyst</a:t>
            </a:r>
          </a:p>
          <a:p>
            <a:pPr lvl="1"/>
            <a:r>
              <a:rPr lang="en-US" sz="3000" dirty="0" smtClean="0">
                <a:latin typeface="Arial" pitchFamily="34" charset="0"/>
                <a:cs typeface="Arial" pitchFamily="34" charset="0"/>
              </a:rPr>
              <a:t>Excel macros.</a:t>
            </a:r>
            <a:endParaRPr lang="en-US" sz="3000" dirty="0">
              <a:latin typeface="Arial" pitchFamily="34" charset="0"/>
              <a:cs typeface="Arial" pitchFamily="34" charset="0"/>
            </a:endParaRPr>
          </a:p>
        </p:txBody>
      </p:sp>
      <p:pic>
        <p:nvPicPr>
          <p:cNvPr id="514055" name="Picture 7" descr="text 24-bit Bitmap"/>
          <p:cNvPicPr>
            <a:picLocks noGrp="1" noChangeAspect="1" noChangeArrowheads="1"/>
          </p:cNvPicPr>
          <p:nvPr>
            <p:ph sz="half" idx="2"/>
          </p:nvPr>
        </p:nvPicPr>
        <p:blipFill>
          <a:blip r:embed="rId3" cstate="print"/>
          <a:srcRect/>
          <a:stretch>
            <a:fillRect/>
          </a:stretch>
        </p:blipFill>
        <p:spPr>
          <a:xfrm>
            <a:off x="4724400" y="1066800"/>
            <a:ext cx="4100513" cy="5105400"/>
          </a:xfrm>
          <a:noFill/>
          <a:ln>
            <a:solidFill>
              <a:srgbClr val="333399"/>
            </a:solidFill>
          </a:ln>
          <a:effectLst>
            <a:outerShdw dist="107763" dir="2700000" algn="ctr" rotWithShape="0">
              <a:srgbClr val="808080">
                <a:alpha val="50000"/>
              </a:srgbClr>
            </a:outerShdw>
          </a:effectLst>
        </p:spPr>
      </p:pic>
      <p:sp>
        <p:nvSpPr>
          <p:cNvPr id="6" name="Date Placeholder 4"/>
          <p:cNvSpPr>
            <a:spLocks noGrp="1"/>
          </p:cNvSpPr>
          <p:nvPr>
            <p:ph type="dt" sz="half" idx="4294967295"/>
          </p:nvPr>
        </p:nvSpPr>
        <p:spPr>
          <a:xfrm>
            <a:off x="381000" y="6400800"/>
            <a:ext cx="1905000" cy="307975"/>
          </a:xfrm>
        </p:spPr>
        <p:txBody>
          <a:bodyPr/>
          <a:lstStyle/>
          <a:p>
            <a:r>
              <a:rPr lang="en-US"/>
              <a:t>MKTG2309 – Lec 1</a:t>
            </a:r>
          </a:p>
        </p:txBody>
      </p:sp>
      <p:sp>
        <p:nvSpPr>
          <p:cNvPr id="8" name="Slide Number Placeholder 6"/>
          <p:cNvSpPr>
            <a:spLocks noGrp="1"/>
          </p:cNvSpPr>
          <p:nvPr>
            <p:ph type="sldNum" sz="quarter" idx="12"/>
          </p:nvPr>
        </p:nvSpPr>
        <p:spPr/>
        <p:txBody>
          <a:bodyPr/>
          <a:lstStyle/>
          <a:p>
            <a:endParaRPr lang="en-US"/>
          </a:p>
          <a:p>
            <a:fld id="{665E14D3-E544-41EE-B5D1-4E2F5D838DC8}" type="slidenum">
              <a:rPr lang="en-US"/>
              <a:pPr/>
              <a:t>14</a:t>
            </a:fld>
            <a:endParaRPr lang="en-US"/>
          </a:p>
        </p:txBody>
      </p:sp>
      <p:sp>
        <p:nvSpPr>
          <p:cNvPr id="514052" name="Text Box 4"/>
          <p:cNvSpPr txBox="1">
            <a:spLocks noChangeArrowheads="1"/>
          </p:cNvSpPr>
          <p:nvPr/>
        </p:nvSpPr>
        <p:spPr bwMode="auto">
          <a:xfrm>
            <a:off x="6248400" y="762000"/>
            <a:ext cx="2514600" cy="762000"/>
          </a:xfrm>
          <a:prstGeom prst="rect">
            <a:avLst/>
          </a:prstGeom>
          <a:noFill/>
          <a:ln w="9525">
            <a:noFill/>
            <a:miter lim="800000"/>
            <a:headEnd/>
            <a:tailEnd/>
          </a:ln>
          <a:effectLst/>
        </p:spPr>
        <p:txBody>
          <a:bodyPr>
            <a:spAutoFit/>
          </a:bodyPr>
          <a:lstStyle/>
          <a:p>
            <a:pPr>
              <a:spcBef>
                <a:spcPct val="50000"/>
              </a:spcBef>
            </a:pPr>
            <a:endParaRPr lang="en-US">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a:t>
            </a:r>
            <a:endParaRPr lang="en-CA" dirty="0"/>
          </a:p>
        </p:txBody>
      </p:sp>
      <p:sp>
        <p:nvSpPr>
          <p:cNvPr id="3" name="Content Placeholder 2"/>
          <p:cNvSpPr>
            <a:spLocks noGrp="1"/>
          </p:cNvSpPr>
          <p:nvPr>
            <p:ph idx="1"/>
          </p:nvPr>
        </p:nvSpPr>
        <p:spPr>
          <a:xfrm>
            <a:off x="533400" y="1600200"/>
            <a:ext cx="8229600" cy="4525963"/>
          </a:xfrm>
          <a:solidFill>
            <a:srgbClr val="FFFFFF"/>
          </a:solidFill>
        </p:spPr>
        <p:txBody>
          <a:bodyPr/>
          <a:lstStyle/>
          <a:p>
            <a:r>
              <a:rPr lang="en-US" b="1" dirty="0" smtClean="0"/>
              <a:t>30% of the grade</a:t>
            </a:r>
          </a:p>
          <a:p>
            <a:r>
              <a:rPr lang="en-US" b="1" dirty="0" smtClean="0"/>
              <a:t>Runs through out the semester.</a:t>
            </a:r>
          </a:p>
          <a:p>
            <a:r>
              <a:rPr lang="en-US" b="1" dirty="0" smtClean="0"/>
              <a:t>Project Guidelines handout:</a:t>
            </a:r>
          </a:p>
          <a:p>
            <a:pPr lvl="1"/>
            <a:r>
              <a:rPr lang="en-US" dirty="0" smtClean="0"/>
              <a:t>Pick up a copy on your way out today.</a:t>
            </a:r>
          </a:p>
          <a:p>
            <a:pPr lvl="1"/>
            <a:r>
              <a:rPr lang="en-US" dirty="0" smtClean="0"/>
              <a:t>Like a manual – refer to it before each major stage in the research process.</a:t>
            </a:r>
          </a:p>
          <a:p>
            <a:pPr lvl="2"/>
            <a:endParaRPr lang="en-US" dirty="0" smtClean="0"/>
          </a:p>
          <a:p>
            <a:pPr lvl="1"/>
            <a:endParaRPr lang="en-US" dirty="0" smtClean="0"/>
          </a:p>
          <a:p>
            <a:endParaRPr lang="en-CA" dirty="0"/>
          </a:p>
        </p:txBody>
      </p:sp>
      <p:sp>
        <p:nvSpPr>
          <p:cNvPr id="5" name="Slide Number Placeholder 4"/>
          <p:cNvSpPr>
            <a:spLocks noGrp="1"/>
          </p:cNvSpPr>
          <p:nvPr>
            <p:ph type="sldNum" sz="quarter" idx="12"/>
          </p:nvPr>
        </p:nvSpPr>
        <p:spPr/>
        <p:txBody>
          <a:bodyPr/>
          <a:lstStyle/>
          <a:p>
            <a:endParaRPr lang="en-US" smtClean="0"/>
          </a:p>
          <a:p>
            <a:fld id="{4461A765-DEB7-41E5-925C-19F6C7A08026}"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Group Project</a:t>
            </a:r>
            <a:endParaRPr lang="en-CA" sz="4400" dirty="0"/>
          </a:p>
        </p:txBody>
      </p:sp>
      <p:sp>
        <p:nvSpPr>
          <p:cNvPr id="7" name="Content Placeholder 6"/>
          <p:cNvSpPr>
            <a:spLocks noGrp="1"/>
          </p:cNvSpPr>
          <p:nvPr>
            <p:ph idx="1"/>
          </p:nvPr>
        </p:nvSpPr>
        <p:spPr>
          <a:xfrm>
            <a:off x="457200" y="1371600"/>
            <a:ext cx="8382000" cy="4754563"/>
          </a:xfrm>
          <a:solidFill>
            <a:srgbClr val="FFFFFF"/>
          </a:solidFill>
        </p:spPr>
        <p:txBody>
          <a:bodyPr/>
          <a:lstStyle/>
          <a:p>
            <a:pPr>
              <a:spcBef>
                <a:spcPts val="1200"/>
              </a:spcBef>
            </a:pPr>
            <a:r>
              <a:rPr lang="en-US" b="1" dirty="0" smtClean="0"/>
              <a:t>Groups of 4-5</a:t>
            </a:r>
          </a:p>
          <a:p>
            <a:pPr>
              <a:spcBef>
                <a:spcPts val="1200"/>
              </a:spcBef>
            </a:pPr>
            <a:r>
              <a:rPr lang="en-US" b="1" dirty="0" smtClean="0"/>
              <a:t>Choose a consumer product or service.</a:t>
            </a:r>
          </a:p>
          <a:p>
            <a:pPr>
              <a:spcBef>
                <a:spcPts val="1200"/>
              </a:spcBef>
            </a:pPr>
            <a:r>
              <a:rPr lang="en-US" b="1" dirty="0" smtClean="0"/>
              <a:t>Involves 3 types of research:</a:t>
            </a:r>
          </a:p>
          <a:p>
            <a:pPr lvl="1">
              <a:spcBef>
                <a:spcPts val="1200"/>
              </a:spcBef>
            </a:pPr>
            <a:r>
              <a:rPr lang="en-US" b="1" dirty="0" smtClean="0">
                <a:solidFill>
                  <a:srgbClr val="C00000"/>
                </a:solidFill>
              </a:rPr>
              <a:t>Secondary Research</a:t>
            </a:r>
            <a:r>
              <a:rPr lang="en-US" dirty="0" smtClean="0">
                <a:solidFill>
                  <a:srgbClr val="C00000"/>
                </a:solidFill>
              </a:rPr>
              <a:t> </a:t>
            </a:r>
            <a:r>
              <a:rPr lang="en-US" dirty="0" smtClean="0"/>
              <a:t>(industry overview, trends, competitors, company profile, etc).</a:t>
            </a:r>
          </a:p>
          <a:p>
            <a:pPr lvl="1">
              <a:spcBef>
                <a:spcPts val="1200"/>
              </a:spcBef>
            </a:pPr>
            <a:r>
              <a:rPr lang="en-US" b="1" dirty="0" smtClean="0">
                <a:solidFill>
                  <a:srgbClr val="C00000"/>
                </a:solidFill>
              </a:rPr>
              <a:t>Qualitative Research </a:t>
            </a:r>
            <a:r>
              <a:rPr lang="en-US" dirty="0" smtClean="0"/>
              <a:t>(Focus Groups w/ consumers, In-depth Interviews w/ experts).</a:t>
            </a:r>
          </a:p>
          <a:p>
            <a:pPr lvl="1">
              <a:spcBef>
                <a:spcPts val="1200"/>
              </a:spcBef>
            </a:pPr>
            <a:r>
              <a:rPr lang="en-US" b="1" dirty="0" smtClean="0">
                <a:solidFill>
                  <a:srgbClr val="C00000"/>
                </a:solidFill>
              </a:rPr>
              <a:t>Quantitative Research </a:t>
            </a:r>
            <a:r>
              <a:rPr lang="en-US" dirty="0" smtClean="0"/>
              <a:t>(Survey).</a:t>
            </a:r>
            <a:endParaRPr lang="en-CA" dirty="0"/>
          </a:p>
        </p:txBody>
      </p:sp>
      <p:sp>
        <p:nvSpPr>
          <p:cNvPr id="6" name="Slide Number Placeholder 5"/>
          <p:cNvSpPr>
            <a:spLocks noGrp="1"/>
          </p:cNvSpPr>
          <p:nvPr>
            <p:ph type="sldNum" sz="quarter" idx="12"/>
          </p:nvPr>
        </p:nvSpPr>
        <p:spPr/>
        <p:txBody>
          <a:bodyPr/>
          <a:lstStyle/>
          <a:p>
            <a:endParaRPr lang="en-US" smtClean="0"/>
          </a:p>
          <a:p>
            <a:fld id="{F86D7358-FE4F-4054-A8A3-6F605CD804D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dirty="0" smtClean="0"/>
              <a:t>Example of Project Topics</a:t>
            </a:r>
            <a:endParaRPr lang="en-CA" sz="4800" dirty="0"/>
          </a:p>
        </p:txBody>
      </p:sp>
      <p:sp>
        <p:nvSpPr>
          <p:cNvPr id="3" name="Text Placeholder 2"/>
          <p:cNvSpPr>
            <a:spLocks noGrp="1"/>
          </p:cNvSpPr>
          <p:nvPr>
            <p:ph type="body" sz="half" idx="1"/>
          </p:nvPr>
        </p:nvSpPr>
        <p:spPr>
          <a:xfrm>
            <a:off x="0" y="1143000"/>
            <a:ext cx="9144000" cy="4983163"/>
          </a:xfrm>
        </p:spPr>
        <p:txBody>
          <a:bodyPr/>
          <a:lstStyle/>
          <a:p>
            <a:pPr marL="350838" indent="-290513">
              <a:spcBef>
                <a:spcPts val="300"/>
              </a:spcBef>
            </a:pPr>
            <a:r>
              <a:rPr lang="en-US" b="1" dirty="0" smtClean="0">
                <a:latin typeface="Arial" pitchFamily="34" charset="0"/>
                <a:cs typeface="Arial" pitchFamily="34" charset="0"/>
              </a:rPr>
              <a:t>Brand Awareness &amp; Perception: </a:t>
            </a:r>
          </a:p>
          <a:p>
            <a:pPr marL="750888" lvl="1" indent="-290513">
              <a:lnSpc>
                <a:spcPct val="90000"/>
              </a:lnSpc>
              <a:spcBef>
                <a:spcPts val="300"/>
              </a:spcBef>
            </a:pPr>
            <a:r>
              <a:rPr lang="en-US" dirty="0" smtClean="0">
                <a:latin typeface="Arial" pitchFamily="34" charset="0"/>
                <a:cs typeface="Arial" pitchFamily="34" charset="0"/>
              </a:rPr>
              <a:t>Consumer brands, sports merchandise, tourist attractions, non-profit society/charity.</a:t>
            </a:r>
          </a:p>
          <a:p>
            <a:pPr marL="350838" indent="-290513">
              <a:spcBef>
                <a:spcPts val="300"/>
              </a:spcBef>
            </a:pPr>
            <a:r>
              <a:rPr lang="en-US" b="1" dirty="0" smtClean="0">
                <a:latin typeface="Arial" pitchFamily="34" charset="0"/>
                <a:cs typeface="Arial" pitchFamily="34" charset="0"/>
              </a:rPr>
              <a:t>Communication Effectiveness:</a:t>
            </a:r>
            <a:r>
              <a:rPr lang="en-US" dirty="0" smtClean="0">
                <a:latin typeface="Arial" pitchFamily="34" charset="0"/>
                <a:cs typeface="Arial" pitchFamily="34" charset="0"/>
              </a:rPr>
              <a:t> </a:t>
            </a:r>
          </a:p>
          <a:p>
            <a:pPr marL="750888" lvl="1" indent="-290513">
              <a:lnSpc>
                <a:spcPct val="90000"/>
              </a:lnSpc>
              <a:spcBef>
                <a:spcPts val="300"/>
              </a:spcBef>
            </a:pPr>
            <a:r>
              <a:rPr lang="en-US" dirty="0" smtClean="0">
                <a:latin typeface="Arial" pitchFamily="34" charset="0"/>
                <a:cs typeface="Arial" pitchFamily="34" charset="0"/>
              </a:rPr>
              <a:t>Assessing effectiveness of flyer in exit-survey at retail location.</a:t>
            </a:r>
          </a:p>
          <a:p>
            <a:pPr marL="750888" lvl="1" indent="-290513">
              <a:lnSpc>
                <a:spcPct val="90000"/>
              </a:lnSpc>
              <a:spcBef>
                <a:spcPts val="300"/>
              </a:spcBef>
            </a:pPr>
            <a:r>
              <a:rPr lang="en-US" dirty="0" smtClean="0">
                <a:latin typeface="Arial" pitchFamily="34" charset="0"/>
                <a:cs typeface="Arial" pitchFamily="34" charset="0"/>
              </a:rPr>
              <a:t>Measure advertising recall and/or recognition.</a:t>
            </a:r>
          </a:p>
          <a:p>
            <a:pPr marL="350838" indent="-290513">
              <a:spcBef>
                <a:spcPts val="300"/>
              </a:spcBef>
            </a:pPr>
            <a:r>
              <a:rPr lang="en-US" b="1" dirty="0" smtClean="0">
                <a:latin typeface="Arial" pitchFamily="34" charset="0"/>
                <a:cs typeface="Arial" pitchFamily="34" charset="0"/>
              </a:rPr>
              <a:t>Customer Satisfaction: </a:t>
            </a:r>
          </a:p>
          <a:p>
            <a:pPr marL="750888" lvl="1" indent="-290513">
              <a:lnSpc>
                <a:spcPct val="90000"/>
              </a:lnSpc>
              <a:spcBef>
                <a:spcPts val="300"/>
              </a:spcBef>
            </a:pPr>
            <a:r>
              <a:rPr lang="en-US" dirty="0" smtClean="0">
                <a:latin typeface="Arial" pitchFamily="34" charset="0"/>
                <a:cs typeface="Arial" pitchFamily="34" charset="0"/>
              </a:rPr>
              <a:t>Measure customer satisfaction for a sales organization, restaurant,</a:t>
            </a:r>
            <a:r>
              <a:rPr lang="en-US" b="1" dirty="0" smtClean="0">
                <a:latin typeface="Arial" pitchFamily="34" charset="0"/>
                <a:cs typeface="Arial" pitchFamily="34" charset="0"/>
              </a:rPr>
              <a:t> </a:t>
            </a:r>
            <a:r>
              <a:rPr lang="en-US" kern="1200" dirty="0" smtClean="0">
                <a:latin typeface="Arial" charset="0"/>
              </a:rPr>
              <a:t>hotel, tourist attraction, property management company, etc</a:t>
            </a:r>
            <a:r>
              <a:rPr lang="en-US" dirty="0" smtClean="0">
                <a:latin typeface="Arial" pitchFamily="34" charset="0"/>
                <a:cs typeface="Arial" pitchFamily="34" charset="0"/>
              </a:rPr>
              <a:t>.</a:t>
            </a:r>
          </a:p>
          <a:p>
            <a:pPr marL="750888" lvl="1" indent="-290513">
              <a:spcBef>
                <a:spcPts val="300"/>
              </a:spcBef>
            </a:pPr>
            <a:endParaRPr lang="en-CA" sz="2000" dirty="0">
              <a:latin typeface="Arial" pitchFamily="34" charset="0"/>
              <a:cs typeface="Arial" pitchFamily="34" charset="0"/>
            </a:endParaRPr>
          </a:p>
        </p:txBody>
      </p:sp>
      <p:sp>
        <p:nvSpPr>
          <p:cNvPr id="5" name="Date Placeholder 4"/>
          <p:cNvSpPr>
            <a:spLocks noGrp="1"/>
          </p:cNvSpPr>
          <p:nvPr>
            <p:ph type="dt" sz="half" idx="4294967295"/>
          </p:nvPr>
        </p:nvSpPr>
        <p:spPr>
          <a:xfrm>
            <a:off x="381000" y="6400800"/>
            <a:ext cx="1905000" cy="307975"/>
          </a:xfrm>
        </p:spPr>
        <p:txBody>
          <a:bodyPr/>
          <a:lstStyle/>
          <a:p>
            <a:r>
              <a:rPr lang="en-US" smtClean="0"/>
              <a:t>MKTG2309 – Lec 1</a:t>
            </a:r>
            <a:endParaRPr lang="en-US"/>
          </a:p>
        </p:txBody>
      </p:sp>
      <p:sp>
        <p:nvSpPr>
          <p:cNvPr id="6" name="Slide Number Placeholder 5"/>
          <p:cNvSpPr>
            <a:spLocks noGrp="1"/>
          </p:cNvSpPr>
          <p:nvPr>
            <p:ph type="sldNum" sz="quarter" idx="12"/>
          </p:nvPr>
        </p:nvSpPr>
        <p:spPr/>
        <p:txBody>
          <a:bodyPr/>
          <a:lstStyle/>
          <a:p>
            <a:endParaRPr lang="en-US" dirty="0" smtClean="0"/>
          </a:p>
          <a:p>
            <a:fld id="{F86D7358-FE4F-4054-A8A3-6F605CD804D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52400"/>
            <a:ext cx="8839200" cy="6248400"/>
          </a:xfrm>
        </p:spPr>
        <p:txBody>
          <a:bodyPr/>
          <a:lstStyle/>
          <a:p>
            <a:pPr marL="288925" indent="-288925">
              <a:lnSpc>
                <a:spcPct val="85000"/>
              </a:lnSpc>
              <a:spcBef>
                <a:spcPts val="1200"/>
              </a:spcBef>
              <a:spcAft>
                <a:spcPts val="600"/>
              </a:spcAft>
              <a:buNone/>
            </a:pPr>
            <a:r>
              <a:rPr lang="en-US" sz="3600" b="1" spc="-110" dirty="0" smtClean="0">
                <a:latin typeface="Arial" pitchFamily="34" charset="0"/>
                <a:cs typeface="Arial" pitchFamily="34" charset="0"/>
              </a:rPr>
              <a:t>New Product/Market Opportunity: </a:t>
            </a:r>
            <a:endParaRPr lang="en-US" sz="3600" b="1" dirty="0" smtClean="0">
              <a:latin typeface="Arial" pitchFamily="34" charset="0"/>
              <a:cs typeface="Arial" pitchFamily="34" charset="0"/>
            </a:endParaRPr>
          </a:p>
          <a:p>
            <a:pPr marL="288925" indent="-288925">
              <a:lnSpc>
                <a:spcPct val="85000"/>
              </a:lnSpc>
              <a:spcBef>
                <a:spcPts val="1200"/>
              </a:spcBef>
            </a:pPr>
            <a:r>
              <a:rPr lang="en-US" sz="2800" dirty="0" smtClean="0">
                <a:latin typeface="Arial" pitchFamily="34" charset="0"/>
                <a:cs typeface="Arial" pitchFamily="34" charset="0"/>
              </a:rPr>
              <a:t>Customer receptiveness to a new line of merchandise.</a:t>
            </a:r>
          </a:p>
          <a:p>
            <a:pPr marL="288925" indent="-288925">
              <a:lnSpc>
                <a:spcPct val="85000"/>
              </a:lnSpc>
              <a:spcBef>
                <a:spcPts val="600"/>
              </a:spcBef>
            </a:pPr>
            <a:r>
              <a:rPr lang="en-US" sz="2800" dirty="0" smtClean="0">
                <a:latin typeface="Arial" pitchFamily="34" charset="0"/>
                <a:cs typeface="Arial" pitchFamily="34" charset="0"/>
              </a:rPr>
              <a:t>Assess new market segments for current products.</a:t>
            </a:r>
          </a:p>
          <a:p>
            <a:pPr marL="288925" indent="-288925">
              <a:lnSpc>
                <a:spcPct val="85000"/>
              </a:lnSpc>
              <a:spcBef>
                <a:spcPts val="600"/>
              </a:spcBef>
            </a:pPr>
            <a:r>
              <a:rPr lang="en-US" sz="2800" dirty="0" smtClean="0">
                <a:latin typeface="Arial" pitchFamily="34" charset="0"/>
                <a:cs typeface="Arial" pitchFamily="34" charset="0"/>
              </a:rPr>
              <a:t>M</a:t>
            </a:r>
            <a:r>
              <a:rPr lang="en-US" sz="2800" kern="1200" dirty="0" smtClean="0">
                <a:latin typeface="Arial" charset="0"/>
              </a:rPr>
              <a:t>arket feasibility studies for new service concepts for local tourist or recreation providers (e.g., IMAX).</a:t>
            </a:r>
          </a:p>
          <a:p>
            <a:pPr marL="288925" indent="-288925">
              <a:lnSpc>
                <a:spcPct val="85000"/>
              </a:lnSpc>
              <a:spcBef>
                <a:spcPts val="600"/>
              </a:spcBef>
            </a:pPr>
            <a:r>
              <a:rPr lang="en-US" sz="2800" kern="1200" dirty="0" smtClean="0">
                <a:latin typeface="Arial" charset="0"/>
              </a:rPr>
              <a:t>Work with a local municipal tourism departments (e.g., Tourism Richmond) to assess new market opportunity.</a:t>
            </a:r>
          </a:p>
          <a:p>
            <a:pPr marL="288925" indent="-288925">
              <a:lnSpc>
                <a:spcPct val="85000"/>
              </a:lnSpc>
              <a:spcBef>
                <a:spcPts val="600"/>
              </a:spcBef>
            </a:pPr>
            <a:r>
              <a:rPr lang="en-US" sz="2800" kern="1200" dirty="0" smtClean="0">
                <a:latin typeface="Arial" charset="0"/>
              </a:rPr>
              <a:t>Market feedback on a proposed condo development.</a:t>
            </a:r>
          </a:p>
          <a:p>
            <a:pPr marL="288925" indent="-288925">
              <a:lnSpc>
                <a:spcPct val="85000"/>
              </a:lnSpc>
              <a:spcBef>
                <a:spcPts val="600"/>
              </a:spcBef>
            </a:pPr>
            <a:r>
              <a:rPr lang="en-US" sz="2800" kern="1200" dirty="0" smtClean="0">
                <a:latin typeface="Arial" charset="0"/>
              </a:rPr>
              <a:t>Market needs assessment for a development company (i.e., what do potential buyers want, what are they willing to pay for)</a:t>
            </a:r>
          </a:p>
          <a:p>
            <a:pPr marL="288925" indent="-288925">
              <a:lnSpc>
                <a:spcPct val="85000"/>
              </a:lnSpc>
              <a:spcBef>
                <a:spcPts val="600"/>
              </a:spcBef>
            </a:pPr>
            <a:r>
              <a:rPr lang="en-US" sz="2800" kern="1200" dirty="0" smtClean="0">
                <a:latin typeface="Arial" charset="0"/>
              </a:rPr>
              <a:t>Work with a local planning department, gather community feedback on proposed zoning changes</a:t>
            </a:r>
            <a:r>
              <a:rPr lang="en-US" sz="3000" kern="1200" dirty="0" smtClean="0">
                <a:latin typeface="Arial" charset="0"/>
              </a:rPr>
              <a:t>.</a:t>
            </a:r>
          </a:p>
        </p:txBody>
      </p:sp>
      <p:sp>
        <p:nvSpPr>
          <p:cNvPr id="6" name="Slide Number Placeholder 5"/>
          <p:cNvSpPr>
            <a:spLocks noGrp="1"/>
          </p:cNvSpPr>
          <p:nvPr>
            <p:ph type="sldNum" sz="quarter" idx="12"/>
          </p:nvPr>
        </p:nvSpPr>
        <p:spPr>
          <a:xfrm>
            <a:off x="7010400" y="6381750"/>
            <a:ext cx="2133600" cy="476250"/>
          </a:xfrm>
        </p:spPr>
        <p:txBody>
          <a:bodyPr/>
          <a:lstStyle/>
          <a:p>
            <a:endParaRPr lang="en-US" dirty="0" smtClean="0"/>
          </a:p>
          <a:p>
            <a:fld id="{F86D7358-FE4F-4054-A8A3-6F605CD804D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0025"/>
            <a:ext cx="2133600" cy="307975"/>
          </a:xfrm>
        </p:spPr>
        <p:txBody>
          <a:bodyPr/>
          <a:lstStyle/>
          <a:p>
            <a:r>
              <a:rPr lang="en-US"/>
              <a:t>MKTG2309 – Lec 1</a:t>
            </a:r>
          </a:p>
        </p:txBody>
      </p:sp>
      <p:sp>
        <p:nvSpPr>
          <p:cNvPr id="6" name="Slide Number Placeholder 5"/>
          <p:cNvSpPr>
            <a:spLocks noGrp="1"/>
          </p:cNvSpPr>
          <p:nvPr>
            <p:ph type="sldNum" sz="quarter" idx="12"/>
          </p:nvPr>
        </p:nvSpPr>
        <p:spPr/>
        <p:txBody>
          <a:bodyPr/>
          <a:lstStyle/>
          <a:p>
            <a:endParaRPr lang="en-US"/>
          </a:p>
          <a:p>
            <a:fld id="{B01C6236-B678-48A2-B2BA-2238ED55A6C4}" type="slidenum">
              <a:rPr lang="en-US">
                <a:latin typeface="Verdana" pitchFamily="34" charset="0"/>
              </a:rPr>
              <a:pPr/>
              <a:t>19</a:t>
            </a:fld>
            <a:endParaRPr lang="en-US">
              <a:latin typeface="Verdana" pitchFamily="34" charset="0"/>
            </a:endParaRPr>
          </a:p>
        </p:txBody>
      </p:sp>
      <p:sp>
        <p:nvSpPr>
          <p:cNvPr id="530434" name="Rectangle 2"/>
          <p:cNvSpPr>
            <a:spLocks noGrp="1" noChangeArrowheads="1"/>
          </p:cNvSpPr>
          <p:nvPr>
            <p:ph type="title"/>
          </p:nvPr>
        </p:nvSpPr>
        <p:spPr>
          <a:xfrm>
            <a:off x="457200" y="0"/>
            <a:ext cx="8534400" cy="1676400"/>
          </a:xfrm>
        </p:spPr>
        <p:txBody>
          <a:bodyPr/>
          <a:lstStyle/>
          <a:p>
            <a:r>
              <a:rPr lang="en-CA" sz="5900">
                <a:solidFill>
                  <a:schemeClr val="bg1"/>
                </a:solidFill>
              </a:rPr>
              <a:t>Learning Objectives</a:t>
            </a:r>
          </a:p>
        </p:txBody>
      </p:sp>
      <p:sp>
        <p:nvSpPr>
          <p:cNvPr id="530435" name="Rectangle 3"/>
          <p:cNvSpPr>
            <a:spLocks noGrp="1" noChangeArrowheads="1"/>
          </p:cNvSpPr>
          <p:nvPr>
            <p:ph type="body" idx="1"/>
          </p:nvPr>
        </p:nvSpPr>
        <p:spPr bwMode="auto">
          <a:xfrm>
            <a:off x="381000" y="2133600"/>
            <a:ext cx="82296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09600" indent="-609600">
              <a:lnSpc>
                <a:spcPct val="90000"/>
              </a:lnSpc>
              <a:spcBef>
                <a:spcPct val="40000"/>
              </a:spcBef>
              <a:buFontTx/>
              <a:buAutoNum type="arabicPeriod"/>
            </a:pPr>
            <a:r>
              <a:rPr lang="en-CA"/>
              <a:t>To identify the uses of Marketing Research.</a:t>
            </a:r>
          </a:p>
          <a:p>
            <a:pPr marL="609600" indent="-609600">
              <a:lnSpc>
                <a:spcPct val="90000"/>
              </a:lnSpc>
              <a:spcBef>
                <a:spcPct val="40000"/>
              </a:spcBef>
              <a:buFontTx/>
              <a:buAutoNum type="arabicPeriod"/>
            </a:pPr>
            <a:r>
              <a:rPr lang="en-CA"/>
              <a:t>To explain the sequence of steps of the marketing research process.</a:t>
            </a:r>
          </a:p>
          <a:p>
            <a:pPr marL="609600" indent="-609600">
              <a:lnSpc>
                <a:spcPct val="90000"/>
              </a:lnSpc>
              <a:spcBef>
                <a:spcPct val="40000"/>
              </a:spcBef>
              <a:buFontTx/>
              <a:buAutoNum type="arabicPeriod"/>
            </a:pPr>
            <a:r>
              <a:rPr lang="en-CA"/>
              <a:t>To explain why secondary research is conducted first.</a:t>
            </a:r>
          </a:p>
          <a:p>
            <a:pPr marL="609600" indent="-609600">
              <a:lnSpc>
                <a:spcPct val="90000"/>
              </a:lnSpc>
              <a:spcBef>
                <a:spcPct val="40000"/>
              </a:spcBef>
              <a:buFontTx/>
              <a:buAutoNum type="arabicPeriod"/>
            </a:pPr>
            <a:r>
              <a:rPr lang="en-CA"/>
              <a:t>To use search engines effectively.</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fade">
                                      <p:cBhvr>
                                        <p:cTn id="7" dur="500"/>
                                        <p:tgtEl>
                                          <p:spTgt spid="530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0435">
                                            <p:txEl>
                                              <p:pRg st="1" end="1"/>
                                            </p:txEl>
                                          </p:spTgt>
                                        </p:tgtEl>
                                        <p:attrNameLst>
                                          <p:attrName>style.visibility</p:attrName>
                                        </p:attrNameLst>
                                      </p:cBhvr>
                                      <p:to>
                                        <p:strVal val="visible"/>
                                      </p:to>
                                    </p:set>
                                    <p:animEffect transition="in" filter="fade">
                                      <p:cBhvr>
                                        <p:cTn id="10" dur="500"/>
                                        <p:tgtEl>
                                          <p:spTgt spid="530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0435">
                                            <p:txEl>
                                              <p:pRg st="2" end="2"/>
                                            </p:txEl>
                                          </p:spTgt>
                                        </p:tgtEl>
                                        <p:attrNameLst>
                                          <p:attrName>style.visibility</p:attrName>
                                        </p:attrNameLst>
                                      </p:cBhvr>
                                      <p:to>
                                        <p:strVal val="visible"/>
                                      </p:to>
                                    </p:set>
                                    <p:animEffect transition="in" filter="fade">
                                      <p:cBhvr>
                                        <p:cTn id="13" dur="500"/>
                                        <p:tgtEl>
                                          <p:spTgt spid="5304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0435">
                                            <p:txEl>
                                              <p:pRg st="3" end="3"/>
                                            </p:txEl>
                                          </p:spTgt>
                                        </p:tgtEl>
                                        <p:attrNameLst>
                                          <p:attrName>style.visibility</p:attrName>
                                        </p:attrNameLst>
                                      </p:cBhvr>
                                      <p:to>
                                        <p:strVal val="visible"/>
                                      </p:to>
                                    </p:set>
                                    <p:animEffect transition="in" filter="fade">
                                      <p:cBhvr>
                                        <p:cTn id="16" dur="500"/>
                                        <p:tgtEl>
                                          <p:spTgt spid="530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a:p>
          <a:p>
            <a:fld id="{59F53789-E4B8-4B31-8A33-0BE8609B4613}" type="slidenum">
              <a:rPr lang="en-US">
                <a:latin typeface="Verdana" pitchFamily="34" charset="0"/>
              </a:rPr>
              <a:pPr/>
              <a:t>2</a:t>
            </a:fld>
            <a:endParaRPr lang="en-US">
              <a:latin typeface="Verdana" pitchFamily="34" charset="0"/>
            </a:endParaRPr>
          </a:p>
        </p:txBody>
      </p:sp>
      <p:sp>
        <p:nvSpPr>
          <p:cNvPr id="524290" name="Rectangle 2"/>
          <p:cNvSpPr>
            <a:spLocks noGrp="1" noChangeArrowheads="1"/>
          </p:cNvSpPr>
          <p:nvPr>
            <p:ph type="title"/>
          </p:nvPr>
        </p:nvSpPr>
        <p:spPr>
          <a:xfrm>
            <a:off x="533400" y="0"/>
            <a:ext cx="8610600" cy="1676400"/>
          </a:xfrm>
        </p:spPr>
        <p:txBody>
          <a:bodyPr/>
          <a:lstStyle/>
          <a:p>
            <a:endParaRPr lang="en-US" sz="4800" dirty="0">
              <a:solidFill>
                <a:schemeClr val="bg1"/>
              </a:solidFill>
            </a:endParaRPr>
          </a:p>
        </p:txBody>
      </p:sp>
      <p:sp>
        <p:nvSpPr>
          <p:cNvPr id="524291" name="Rectangle 3"/>
          <p:cNvSpPr>
            <a:spLocks noGrp="1" noChangeArrowheads="1"/>
          </p:cNvSpPr>
          <p:nvPr>
            <p:ph type="body" idx="1"/>
          </p:nvPr>
        </p:nvSpPr>
        <p:spPr bwMode="auto">
          <a:xfrm>
            <a:off x="228600" y="2819400"/>
            <a:ext cx="8686800" cy="3048000"/>
          </a:xfrm>
          <a:noFill/>
          <a:ln>
            <a:noFill/>
            <a:miter lim="800000"/>
            <a:headEnd/>
            <a:tailEnd/>
          </a:ln>
        </p:spPr>
        <p:txBody>
          <a:bodyPr vert="horz" wrap="square" lIns="91440" tIns="45720" rIns="91440" bIns="45720" numCol="1" anchor="t" anchorCtr="0" compatLnSpc="1">
            <a:prstTxWarp prst="textNoShape">
              <a:avLst/>
            </a:prstTxWarp>
          </a:bodyPr>
          <a:lstStyle/>
          <a:p>
            <a:pPr algn="ctr">
              <a:buFontTx/>
              <a:buNone/>
            </a:pPr>
            <a:r>
              <a:rPr lang="en-US" sz="4400" b="1" dirty="0" smtClean="0">
                <a:solidFill>
                  <a:srgbClr val="000090"/>
                </a:solidFill>
              </a:rPr>
              <a:t>Let me Introduce myself …</a:t>
            </a:r>
            <a:endParaRPr lang="en-US" sz="4400" b="1"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blinds(horizontal)">
                                      <p:cBhvr>
                                        <p:cTn id="7" dur="500"/>
                                        <p:tgtEl>
                                          <p:spTgt spid="524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z="4400" dirty="0" smtClean="0">
                <a:solidFill>
                  <a:srgbClr val="CC0000"/>
                </a:solidFill>
              </a:rPr>
              <a:t>Why Do Market Research?</a:t>
            </a:r>
            <a:endParaRPr lang="en-CA" dirty="0">
              <a:solidFill>
                <a:srgbClr val="CC0000"/>
              </a:solidFill>
            </a:endParaRPr>
          </a:p>
        </p:txBody>
      </p:sp>
      <p:sp>
        <p:nvSpPr>
          <p:cNvPr id="3" name="Text Placeholder 2"/>
          <p:cNvSpPr>
            <a:spLocks noGrp="1"/>
          </p:cNvSpPr>
          <p:nvPr>
            <p:ph type="body" sz="half" idx="1"/>
          </p:nvPr>
        </p:nvSpPr>
        <p:spPr>
          <a:xfrm>
            <a:off x="152400" y="1066800"/>
            <a:ext cx="8763000" cy="5257800"/>
          </a:xfrm>
          <a:solidFill>
            <a:srgbClr val="FFFFFF"/>
          </a:solidFill>
        </p:spPr>
        <p:txBody>
          <a:bodyPr/>
          <a:lstStyle/>
          <a:p>
            <a:pPr eaLnBrk="0" hangingPunct="0">
              <a:lnSpc>
                <a:spcPct val="90000"/>
              </a:lnSpc>
              <a:spcBef>
                <a:spcPts val="1200"/>
              </a:spcBef>
              <a:spcAft>
                <a:spcPts val="600"/>
              </a:spcAft>
              <a:buClr>
                <a:schemeClr val="tx1"/>
              </a:buClr>
              <a:buNone/>
            </a:pPr>
            <a:r>
              <a:rPr lang="en-US" sz="3800" b="1" dirty="0" smtClean="0">
                <a:solidFill>
                  <a:srgbClr val="505078"/>
                </a:solidFill>
                <a:effectLst>
                  <a:outerShdw blurRad="38100" dist="38100" dir="2700000" algn="tl">
                    <a:srgbClr val="000000"/>
                  </a:outerShdw>
                </a:effectLst>
                <a:latin typeface="+mj-lt"/>
              </a:rPr>
              <a:t>Powerful Business Tool</a:t>
            </a:r>
            <a:endParaRPr lang="en-US" sz="3800" dirty="0" smtClean="0">
              <a:solidFill>
                <a:srgbClr val="505078"/>
              </a:solidFill>
              <a:latin typeface="+mj-lt"/>
              <a:cs typeface="Arial" pitchFamily="34" charset="0"/>
            </a:endParaRPr>
          </a:p>
          <a:p>
            <a:pPr eaLnBrk="0" hangingPunct="0">
              <a:lnSpc>
                <a:spcPct val="90000"/>
              </a:lnSpc>
              <a:spcBef>
                <a:spcPts val="1200"/>
              </a:spcBef>
              <a:buClr>
                <a:schemeClr val="tx1"/>
              </a:buClr>
            </a:pPr>
            <a:r>
              <a:rPr lang="en-US" dirty="0" smtClean="0">
                <a:latin typeface="Arial" pitchFamily="34" charset="0"/>
                <a:cs typeface="Arial" pitchFamily="34" charset="0"/>
              </a:rPr>
              <a:t>Businesses need quality information to make sound decisions.</a:t>
            </a:r>
          </a:p>
          <a:p>
            <a:pPr eaLnBrk="0" hangingPunct="0">
              <a:lnSpc>
                <a:spcPct val="90000"/>
              </a:lnSpc>
              <a:spcBef>
                <a:spcPts val="1200"/>
              </a:spcBef>
              <a:buClr>
                <a:schemeClr val="tx1"/>
              </a:buClr>
            </a:pPr>
            <a:r>
              <a:rPr lang="en-US" dirty="0" smtClean="0">
                <a:latin typeface="Arial" pitchFamily="34" charset="0"/>
                <a:cs typeface="Arial" pitchFamily="34" charset="0"/>
              </a:rPr>
              <a:t>Even in recession research is needed:</a:t>
            </a:r>
          </a:p>
          <a:p>
            <a:pPr lvl="1" eaLnBrk="0" hangingPunct="0">
              <a:lnSpc>
                <a:spcPct val="90000"/>
              </a:lnSpc>
              <a:spcBef>
                <a:spcPts val="1200"/>
              </a:spcBef>
              <a:buClr>
                <a:schemeClr val="tx1"/>
              </a:buClr>
            </a:pPr>
            <a:r>
              <a:rPr lang="en-CA" i="1" spc="-110" dirty="0" err="1" smtClean="0">
                <a:latin typeface="Arial" pitchFamily="34" charset="0"/>
                <a:cs typeface="Arial" pitchFamily="34" charset="0"/>
              </a:rPr>
              <a:t>eMarketer</a:t>
            </a:r>
            <a:r>
              <a:rPr lang="en-CA" i="1" spc="-110" dirty="0" smtClean="0">
                <a:latin typeface="Arial" pitchFamily="34" charset="0"/>
                <a:cs typeface="Arial" pitchFamily="34" charset="0"/>
              </a:rPr>
              <a:t>  Digital Intelligence</a:t>
            </a:r>
            <a:r>
              <a:rPr lang="en-US" spc="-110" dirty="0" smtClean="0">
                <a:latin typeface="Arial" pitchFamily="34" charset="0"/>
                <a:cs typeface="Arial" pitchFamily="34" charset="0"/>
              </a:rPr>
              <a:t>: </a:t>
            </a:r>
            <a:r>
              <a:rPr lang="en-US" dirty="0" smtClean="0">
                <a:latin typeface="Arial" pitchFamily="34" charset="0"/>
                <a:cs typeface="Arial" pitchFamily="34" charset="0"/>
              </a:rPr>
              <a:t>“</a:t>
            </a:r>
            <a:r>
              <a:rPr lang="en-CA" kern="1200" dirty="0" smtClean="0">
                <a:latin typeface="Arial" charset="0"/>
              </a:rPr>
              <a:t>Why now is not a good time to slash your market research budget”.</a:t>
            </a:r>
          </a:p>
          <a:p>
            <a:pPr lvl="1" eaLnBrk="0" hangingPunct="0">
              <a:lnSpc>
                <a:spcPct val="90000"/>
              </a:lnSpc>
              <a:spcBef>
                <a:spcPts val="1200"/>
              </a:spcBef>
              <a:buClr>
                <a:schemeClr val="tx1"/>
              </a:buClr>
            </a:pPr>
            <a:r>
              <a:rPr lang="en-US" i="1" kern="1200" dirty="0" smtClean="0">
                <a:latin typeface="Arial" charset="0"/>
              </a:rPr>
              <a:t>MasterCard</a:t>
            </a:r>
            <a:r>
              <a:rPr lang="en-US" kern="1200" dirty="0" smtClean="0">
                <a:latin typeface="Arial" charset="0"/>
              </a:rPr>
              <a:t> using research during uncertain </a:t>
            </a:r>
            <a:r>
              <a:rPr lang="en-US" kern="1200" spc="-110" dirty="0" smtClean="0">
                <a:latin typeface="Arial" charset="0"/>
              </a:rPr>
              <a:t>economic times to identify new growth opportunity.</a:t>
            </a:r>
            <a:endParaRPr lang="en-US" spc="-110" dirty="0" smtClean="0">
              <a:latin typeface="Arial" pitchFamily="34" charset="0"/>
              <a:cs typeface="Arial" pitchFamily="34" charset="0"/>
            </a:endParaRPr>
          </a:p>
        </p:txBody>
      </p:sp>
      <p:sp>
        <p:nvSpPr>
          <p:cNvPr id="5" name="Date Placeholder 4"/>
          <p:cNvSpPr>
            <a:spLocks noGrp="1"/>
          </p:cNvSpPr>
          <p:nvPr>
            <p:ph type="dt" sz="half" idx="4294967295"/>
          </p:nvPr>
        </p:nvSpPr>
        <p:spPr>
          <a:xfrm>
            <a:off x="381000" y="6400800"/>
            <a:ext cx="1905000" cy="307975"/>
          </a:xfrm>
        </p:spPr>
        <p:txBody>
          <a:bodyPr/>
          <a:lstStyle/>
          <a:p>
            <a:r>
              <a:rPr lang="en-US" smtClean="0"/>
              <a:t>MKTG2309 – Lec 1</a:t>
            </a:r>
            <a:endParaRPr lang="en-US"/>
          </a:p>
        </p:txBody>
      </p:sp>
      <p:sp>
        <p:nvSpPr>
          <p:cNvPr id="6" name="Slide Number Placeholder 5"/>
          <p:cNvSpPr>
            <a:spLocks noGrp="1"/>
          </p:cNvSpPr>
          <p:nvPr>
            <p:ph type="sldNum" sz="quarter" idx="12"/>
          </p:nvPr>
        </p:nvSpPr>
        <p:spPr/>
        <p:txBody>
          <a:bodyPr/>
          <a:lstStyle/>
          <a:p>
            <a:endParaRPr lang="en-US" smtClean="0"/>
          </a:p>
          <a:p>
            <a:fld id="{F86D7358-FE4F-4054-A8A3-6F605CD804D9}" type="slidenum">
              <a:rPr lang="en-US" smtClean="0"/>
              <a:pPr/>
              <a:t>20</a:t>
            </a:fld>
            <a:endParaRPr lang="en-US"/>
          </a:p>
        </p:txBody>
      </p:sp>
      <p:pic>
        <p:nvPicPr>
          <p:cNvPr id="2050" name="Picture 2" descr="http://t1.gstatic.com/images?q=tbn:EsoxzXTsUNAGOM:http://www.brooklynati.com/restaurants/wokmaiwei/800px-MasterCard_Logo.svg.png">
            <a:hlinkClick r:id="rId3"/>
          </p:cNvPr>
          <p:cNvPicPr>
            <a:picLocks noChangeAspect="1" noChangeArrowheads="1"/>
          </p:cNvPicPr>
          <p:nvPr/>
        </p:nvPicPr>
        <p:blipFill>
          <a:blip r:embed="rId4" cstate="print"/>
          <a:srcRect/>
          <a:stretch>
            <a:fillRect/>
          </a:stretch>
        </p:blipFill>
        <p:spPr bwMode="auto">
          <a:xfrm>
            <a:off x="6400800" y="5181600"/>
            <a:ext cx="1743075" cy="11579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blinds(horizontal)">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400" dirty="0" smtClean="0">
                <a:solidFill>
                  <a:srgbClr val="CC0000"/>
                </a:solidFill>
              </a:rPr>
              <a:t>Why Do Market Research?</a:t>
            </a:r>
            <a:endParaRPr lang="en-CA" sz="4400" dirty="0">
              <a:solidFill>
                <a:srgbClr val="CC0000"/>
              </a:solidFill>
            </a:endParaRPr>
          </a:p>
        </p:txBody>
      </p:sp>
      <p:sp>
        <p:nvSpPr>
          <p:cNvPr id="3" name="Text Placeholder 2"/>
          <p:cNvSpPr>
            <a:spLocks noGrp="1"/>
          </p:cNvSpPr>
          <p:nvPr>
            <p:ph type="body" sz="half" idx="1"/>
          </p:nvPr>
        </p:nvSpPr>
        <p:spPr>
          <a:xfrm>
            <a:off x="457200" y="1066801"/>
            <a:ext cx="8305800" cy="4419599"/>
          </a:xfrm>
          <a:solidFill>
            <a:schemeClr val="bg1"/>
          </a:solidFill>
        </p:spPr>
        <p:txBody>
          <a:bodyPr/>
          <a:lstStyle/>
          <a:p>
            <a:pPr eaLnBrk="0" hangingPunct="0">
              <a:lnSpc>
                <a:spcPct val="90000"/>
              </a:lnSpc>
              <a:spcBef>
                <a:spcPct val="20000"/>
              </a:spcBef>
              <a:buClr>
                <a:schemeClr val="bg1"/>
              </a:buClr>
              <a:buNone/>
            </a:pPr>
            <a:r>
              <a:rPr lang="en-CA" sz="3600" b="1" dirty="0" smtClean="0">
                <a:solidFill>
                  <a:srgbClr val="505078"/>
                </a:solidFill>
                <a:effectLst>
                  <a:outerShdw blurRad="38100" dist="38100" dir="2700000" algn="tl">
                    <a:srgbClr val="000000"/>
                  </a:outerShdw>
                </a:effectLst>
                <a:latin typeface="Arial" pitchFamily="34" charset="0"/>
                <a:cs typeface="Arial" pitchFamily="34" charset="0"/>
              </a:rPr>
              <a:t>More important than ever…</a:t>
            </a:r>
            <a:endParaRPr lang="en-US" sz="3600" b="1" dirty="0" smtClean="0">
              <a:solidFill>
                <a:srgbClr val="505078"/>
              </a:solidFill>
              <a:effectLst>
                <a:outerShdw blurRad="38100" dist="38100" dir="2700000" algn="tl">
                  <a:srgbClr val="000000"/>
                </a:outerShdw>
              </a:effectLst>
              <a:latin typeface="Arial" pitchFamily="34" charset="0"/>
              <a:cs typeface="Arial" pitchFamily="34" charset="0"/>
            </a:endParaRPr>
          </a:p>
          <a:p>
            <a:pPr>
              <a:lnSpc>
                <a:spcPct val="90000"/>
              </a:lnSpc>
              <a:spcBef>
                <a:spcPct val="40000"/>
              </a:spcBef>
            </a:pPr>
            <a:r>
              <a:rPr lang="en-US" sz="3000" dirty="0" smtClean="0">
                <a:latin typeface="Arial" pitchFamily="34" charset="0"/>
                <a:cs typeface="Arial" pitchFamily="34" charset="0"/>
              </a:rPr>
              <a:t>Need to minimize </a:t>
            </a:r>
            <a:r>
              <a:rPr lang="en-US" sz="3000" b="1" u="sng" dirty="0" smtClean="0">
                <a:solidFill>
                  <a:srgbClr val="CC0000"/>
                </a:solidFill>
                <a:latin typeface="Arial" pitchFamily="34" charset="0"/>
                <a:cs typeface="Arial" pitchFamily="34" charset="0"/>
              </a:rPr>
              <a:t>risk</a:t>
            </a:r>
            <a:r>
              <a:rPr lang="en-US" sz="3000" dirty="0" smtClean="0">
                <a:latin typeface="Arial" pitchFamily="34" charset="0"/>
                <a:cs typeface="Arial" pitchFamily="34" charset="0"/>
              </a:rPr>
              <a:t>, make better decisions.</a:t>
            </a:r>
          </a:p>
          <a:p>
            <a:pPr>
              <a:lnSpc>
                <a:spcPct val="90000"/>
              </a:lnSpc>
              <a:spcBef>
                <a:spcPct val="40000"/>
              </a:spcBef>
            </a:pPr>
            <a:r>
              <a:rPr lang="en-US" sz="3000" dirty="0" smtClean="0">
                <a:latin typeface="Arial" pitchFamily="34" charset="0"/>
                <a:cs typeface="Arial" pitchFamily="34" charset="0"/>
              </a:rPr>
              <a:t>Competition is fierce &amp; consumers are demanding.</a:t>
            </a:r>
          </a:p>
          <a:p>
            <a:pPr>
              <a:lnSpc>
                <a:spcPct val="90000"/>
              </a:lnSpc>
              <a:spcBef>
                <a:spcPct val="40000"/>
              </a:spcBef>
            </a:pPr>
            <a:r>
              <a:rPr lang="en-US" sz="3000" dirty="0" smtClean="0">
                <a:latin typeface="Arial" pitchFamily="34" charset="0"/>
                <a:cs typeface="Arial" pitchFamily="34" charset="0"/>
              </a:rPr>
              <a:t>Changing consumer preferences. </a:t>
            </a:r>
          </a:p>
          <a:p>
            <a:pPr>
              <a:lnSpc>
                <a:spcPct val="90000"/>
              </a:lnSpc>
              <a:spcBef>
                <a:spcPct val="40000"/>
              </a:spcBef>
            </a:pPr>
            <a:r>
              <a:rPr lang="en-US" sz="3000" dirty="0" smtClean="0">
                <a:latin typeface="Arial" pitchFamily="34" charset="0"/>
                <a:cs typeface="Arial" pitchFamily="34" charset="0"/>
              </a:rPr>
              <a:t>Media &amp; consumer fragmentation. </a:t>
            </a:r>
          </a:p>
          <a:p>
            <a:pPr>
              <a:lnSpc>
                <a:spcPct val="90000"/>
              </a:lnSpc>
              <a:spcBef>
                <a:spcPct val="40000"/>
              </a:spcBef>
            </a:pPr>
            <a:r>
              <a:rPr lang="en-US" sz="3000" dirty="0" smtClean="0">
                <a:latin typeface="Arial" pitchFamily="34" charset="0"/>
                <a:cs typeface="Arial" pitchFamily="34" charset="0"/>
              </a:rPr>
              <a:t>Increased pressure to generate more revenue and profit.</a:t>
            </a:r>
          </a:p>
          <a:p>
            <a:endParaRPr lang="en-CA" dirty="0"/>
          </a:p>
        </p:txBody>
      </p:sp>
      <p:sp>
        <p:nvSpPr>
          <p:cNvPr id="5" name="Date Placeholder 4"/>
          <p:cNvSpPr>
            <a:spLocks noGrp="1"/>
          </p:cNvSpPr>
          <p:nvPr>
            <p:ph type="dt" sz="half" idx="4294967295"/>
          </p:nvPr>
        </p:nvSpPr>
        <p:spPr>
          <a:xfrm>
            <a:off x="381000" y="6400800"/>
            <a:ext cx="1905000" cy="307975"/>
          </a:xfrm>
        </p:spPr>
        <p:txBody>
          <a:bodyPr/>
          <a:lstStyle/>
          <a:p>
            <a:r>
              <a:rPr lang="en-US" smtClean="0"/>
              <a:t>MKTG2309 – Lec 1</a:t>
            </a:r>
            <a:endParaRPr lang="en-US"/>
          </a:p>
        </p:txBody>
      </p:sp>
      <p:sp>
        <p:nvSpPr>
          <p:cNvPr id="6" name="Slide Number Placeholder 5"/>
          <p:cNvSpPr>
            <a:spLocks noGrp="1"/>
          </p:cNvSpPr>
          <p:nvPr>
            <p:ph type="sldNum" sz="quarter" idx="12"/>
          </p:nvPr>
        </p:nvSpPr>
        <p:spPr/>
        <p:txBody>
          <a:bodyPr/>
          <a:lstStyle/>
          <a:p>
            <a:endParaRPr lang="en-US" smtClean="0"/>
          </a:p>
          <a:p>
            <a:fld id="{F86D7358-FE4F-4054-A8A3-6F605CD804D9}" type="slidenum">
              <a:rPr lang="en-US" smtClean="0"/>
              <a:pPr/>
              <a:t>21</a:t>
            </a:fld>
            <a:endParaRPr lang="en-US"/>
          </a:p>
        </p:txBody>
      </p:sp>
      <p:sp>
        <p:nvSpPr>
          <p:cNvPr id="7" name="TextBox 6"/>
          <p:cNvSpPr txBox="1"/>
          <p:nvPr/>
        </p:nvSpPr>
        <p:spPr>
          <a:xfrm>
            <a:off x="381000" y="5715000"/>
            <a:ext cx="8534400" cy="523220"/>
          </a:xfrm>
          <a:prstGeom prst="rect">
            <a:avLst/>
          </a:prstGeom>
          <a:solidFill>
            <a:srgbClr val="FDF5BB"/>
          </a:solidFill>
          <a:ln w="38100">
            <a:solidFill>
              <a:srgbClr val="505078"/>
            </a:solidFill>
          </a:ln>
        </p:spPr>
        <p:txBody>
          <a:bodyPr wrap="square" rtlCol="0">
            <a:spAutoFit/>
          </a:bodyPr>
          <a:lstStyle/>
          <a:p>
            <a:pPr algn="ctr"/>
            <a:r>
              <a:rPr lang="en-US" sz="2800" dirty="0" smtClean="0">
                <a:solidFill>
                  <a:srgbClr val="A50021"/>
                </a:solidFill>
              </a:rPr>
              <a:t>That which gets measured, gets managed</a:t>
            </a:r>
            <a:endParaRPr lang="en-CA" sz="2800" dirty="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457200" y="0"/>
            <a:ext cx="8229600" cy="1143000"/>
          </a:xfrm>
        </p:spPr>
        <p:txBody>
          <a:bodyPr/>
          <a:lstStyle/>
          <a:p>
            <a:r>
              <a:rPr lang="en-US" sz="4600" dirty="0">
                <a:solidFill>
                  <a:srgbClr val="CC0000"/>
                </a:solidFill>
              </a:rPr>
              <a:t>Why Do Market Research?</a:t>
            </a:r>
          </a:p>
        </p:txBody>
      </p:sp>
      <p:sp>
        <p:nvSpPr>
          <p:cNvPr id="522243" name="Rectangle 3"/>
          <p:cNvSpPr>
            <a:spLocks noGrp="1" noChangeArrowheads="1"/>
          </p:cNvSpPr>
          <p:nvPr>
            <p:ph idx="1"/>
          </p:nvPr>
        </p:nvSpPr>
        <p:spPr>
          <a:xfrm>
            <a:off x="457200" y="1066800"/>
            <a:ext cx="8686800" cy="1447800"/>
          </a:xfrm>
        </p:spPr>
        <p:txBody>
          <a:bodyPr/>
          <a:lstStyle/>
          <a:p>
            <a:pPr eaLnBrk="0" hangingPunct="0">
              <a:lnSpc>
                <a:spcPct val="90000"/>
              </a:lnSpc>
              <a:spcBef>
                <a:spcPct val="20000"/>
              </a:spcBef>
              <a:buClr>
                <a:schemeClr val="bg1"/>
              </a:buClr>
              <a:buFontTx/>
              <a:buNone/>
            </a:pPr>
            <a:r>
              <a:rPr lang="en-US" sz="4000" b="1" dirty="0">
                <a:solidFill>
                  <a:srgbClr val="505078"/>
                </a:solidFill>
                <a:effectLst>
                  <a:outerShdw blurRad="38100" dist="38100" dir="2700000" algn="tl">
                    <a:srgbClr val="000000"/>
                  </a:outerShdw>
                </a:effectLst>
              </a:rPr>
              <a:t>Start-up Phase</a:t>
            </a:r>
          </a:p>
          <a:p>
            <a:pPr eaLnBrk="0" hangingPunct="0">
              <a:lnSpc>
                <a:spcPct val="90000"/>
              </a:lnSpc>
              <a:spcBef>
                <a:spcPct val="20000"/>
              </a:spcBef>
              <a:buClr>
                <a:schemeClr val="tx1"/>
              </a:buClr>
              <a:buFont typeface="Wingdings" pitchFamily="2" charset="2"/>
              <a:buNone/>
            </a:pPr>
            <a:r>
              <a:rPr lang="en-US" dirty="0"/>
              <a:t>Research can jumpstart your new business.</a:t>
            </a:r>
          </a:p>
        </p:txBody>
      </p:sp>
      <p:sp>
        <p:nvSpPr>
          <p:cNvPr id="9" name="Slide Number Placeholder 5"/>
          <p:cNvSpPr>
            <a:spLocks noGrp="1"/>
          </p:cNvSpPr>
          <p:nvPr>
            <p:ph type="sldNum" sz="quarter" idx="12"/>
          </p:nvPr>
        </p:nvSpPr>
        <p:spPr/>
        <p:txBody>
          <a:bodyPr/>
          <a:lstStyle/>
          <a:p>
            <a:endParaRPr lang="en-US"/>
          </a:p>
          <a:p>
            <a:fld id="{5B71B78B-69F6-478B-9113-550537AF1694}" type="slidenum">
              <a:rPr lang="en-US"/>
              <a:pPr/>
              <a:t>22</a:t>
            </a:fld>
            <a:endParaRPr lang="en-US"/>
          </a:p>
        </p:txBody>
      </p:sp>
      <p:pic>
        <p:nvPicPr>
          <p:cNvPr id="522247" name="Picture 7"/>
          <p:cNvPicPr>
            <a:picLocks noChangeAspect="1" noChangeArrowheads="1"/>
          </p:cNvPicPr>
          <p:nvPr/>
        </p:nvPicPr>
        <p:blipFill>
          <a:blip r:embed="rId3" cstate="print"/>
          <a:srcRect/>
          <a:stretch>
            <a:fillRect/>
          </a:stretch>
        </p:blipFill>
        <p:spPr bwMode="auto">
          <a:xfrm>
            <a:off x="4495800" y="2438400"/>
            <a:ext cx="4419600" cy="3119438"/>
          </a:xfrm>
          <a:prstGeom prst="rect">
            <a:avLst/>
          </a:prstGeom>
          <a:noFill/>
        </p:spPr>
      </p:pic>
      <p:sp>
        <p:nvSpPr>
          <p:cNvPr id="522244" name="Rectangle 4"/>
          <p:cNvSpPr>
            <a:spLocks noChangeArrowheads="1"/>
          </p:cNvSpPr>
          <p:nvPr/>
        </p:nvSpPr>
        <p:spPr bwMode="auto">
          <a:xfrm>
            <a:off x="685800" y="5257800"/>
            <a:ext cx="8915400" cy="1600200"/>
          </a:xfrm>
          <a:prstGeom prst="rect">
            <a:avLst/>
          </a:prstGeom>
          <a:noFill/>
          <a:ln w="9525">
            <a:noFill/>
            <a:miter lim="800000"/>
            <a:headEnd/>
            <a:tailEnd/>
          </a:ln>
          <a:effectLst/>
        </p:spPr>
        <p:txBody>
          <a:bodyPr/>
          <a:lstStyle/>
          <a:p>
            <a:pPr marL="342900" indent="-342900" eaLnBrk="0" hangingPunct="0">
              <a:lnSpc>
                <a:spcPct val="90000"/>
              </a:lnSpc>
              <a:spcBef>
                <a:spcPct val="35000"/>
              </a:spcBef>
              <a:buClr>
                <a:srgbClr val="333399"/>
              </a:buClr>
              <a:buFont typeface="Wingdings" pitchFamily="2" charset="2"/>
              <a:buChar char="§"/>
            </a:pPr>
            <a:r>
              <a:rPr lang="en-US" sz="3200" b="0" i="0">
                <a:effectLst/>
                <a:latin typeface="Arial" charset="0"/>
              </a:rPr>
              <a:t>Study market characteristics.</a:t>
            </a:r>
          </a:p>
          <a:p>
            <a:pPr marL="342900" indent="-342900" eaLnBrk="0" hangingPunct="0">
              <a:lnSpc>
                <a:spcPct val="90000"/>
              </a:lnSpc>
              <a:spcBef>
                <a:spcPct val="35000"/>
              </a:spcBef>
              <a:buClr>
                <a:srgbClr val="333399"/>
              </a:buClr>
              <a:buFont typeface="Wingdings" pitchFamily="2" charset="2"/>
              <a:buChar char="§"/>
            </a:pPr>
            <a:r>
              <a:rPr lang="en-US" sz="3200" b="0" i="0">
                <a:effectLst/>
                <a:latin typeface="Arial" charset="0"/>
              </a:rPr>
              <a:t>Select the best location for your business.</a:t>
            </a:r>
          </a:p>
        </p:txBody>
      </p:sp>
      <p:sp>
        <p:nvSpPr>
          <p:cNvPr id="522245" name="Rectangle 5"/>
          <p:cNvSpPr>
            <a:spLocks noChangeArrowheads="1"/>
          </p:cNvSpPr>
          <p:nvPr/>
        </p:nvSpPr>
        <p:spPr bwMode="auto">
          <a:xfrm>
            <a:off x="685800" y="2819400"/>
            <a:ext cx="5105400" cy="2286000"/>
          </a:xfrm>
          <a:prstGeom prst="rect">
            <a:avLst/>
          </a:prstGeom>
          <a:noFill/>
          <a:ln w="9525">
            <a:noFill/>
            <a:miter lim="800000"/>
            <a:headEnd/>
            <a:tailEnd/>
          </a:ln>
          <a:effectLst/>
        </p:spPr>
        <p:txBody>
          <a:bodyPr/>
          <a:lstStyle/>
          <a:p>
            <a:pPr marL="342900" indent="-342900" eaLnBrk="0" hangingPunct="0">
              <a:lnSpc>
                <a:spcPct val="90000"/>
              </a:lnSpc>
              <a:spcBef>
                <a:spcPct val="35000"/>
              </a:spcBef>
              <a:buClr>
                <a:srgbClr val="333399"/>
              </a:buClr>
              <a:buFont typeface="Wingdings" pitchFamily="2" charset="2"/>
              <a:buChar char="§"/>
            </a:pPr>
            <a:r>
              <a:rPr lang="en-US" sz="3200" b="0" i="0" dirty="0">
                <a:effectLst/>
                <a:latin typeface="Arial" charset="0"/>
              </a:rPr>
              <a:t>Identify key elements    of your business and marketing plan. </a:t>
            </a:r>
          </a:p>
          <a:p>
            <a:pPr marL="342900" indent="-342900" eaLnBrk="0" hangingPunct="0">
              <a:lnSpc>
                <a:spcPct val="90000"/>
              </a:lnSpc>
              <a:spcBef>
                <a:spcPct val="35000"/>
              </a:spcBef>
              <a:buClr>
                <a:srgbClr val="333399"/>
              </a:buClr>
              <a:buFont typeface="Wingdings" pitchFamily="2" charset="2"/>
              <a:buChar char="§"/>
            </a:pPr>
            <a:r>
              <a:rPr lang="en-US" sz="3200" b="0" i="0" dirty="0">
                <a:effectLst/>
                <a:latin typeface="Arial" charset="0"/>
              </a:rPr>
              <a:t>Identify your target audience.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522243">
                                            <p:txEl>
                                              <p:pRg st="1" end="1"/>
                                            </p:txEl>
                                          </p:spTgt>
                                        </p:tgtEl>
                                        <p:attrNameLst>
                                          <p:attrName>style.visibility</p:attrName>
                                        </p:attrNameLst>
                                      </p:cBhvr>
                                      <p:to>
                                        <p:strVal val="visible"/>
                                      </p:to>
                                    </p:set>
                                    <p:animEffect transition="in" filter="blinds(horizontal)">
                                      <p:cBhvr>
                                        <p:cTn id="9" dur="500"/>
                                        <p:tgtEl>
                                          <p:spTgt spid="522243">
                                            <p:txEl>
                                              <p:pRg st="1" end="1"/>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522247"/>
                                        </p:tgtEl>
                                        <p:attrNameLst>
                                          <p:attrName>style.visibility</p:attrName>
                                        </p:attrNameLst>
                                      </p:cBhvr>
                                      <p:to>
                                        <p:strVal val="visible"/>
                                      </p:to>
                                    </p:set>
                                    <p:animEffect transition="in" filter="blinds(horizontal)">
                                      <p:cBhvr>
                                        <p:cTn id="12" dur="500"/>
                                        <p:tgtEl>
                                          <p:spTgt spid="5222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45">
                                            <p:txEl>
                                              <p:pRg st="0" end="0"/>
                                            </p:txEl>
                                          </p:spTgt>
                                        </p:tgtEl>
                                        <p:attrNameLst>
                                          <p:attrName>style.visibility</p:attrName>
                                        </p:attrNameLst>
                                      </p:cBhvr>
                                      <p:to>
                                        <p:strVal val="visible"/>
                                      </p:to>
                                    </p:set>
                                    <p:animEffect transition="in" filter="blinds(horizontal)">
                                      <p:cBhvr>
                                        <p:cTn id="17" dur="500"/>
                                        <p:tgtEl>
                                          <p:spTgt spid="522245">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2245">
                                            <p:txEl>
                                              <p:pRg st="1" end="1"/>
                                            </p:txEl>
                                          </p:spTgt>
                                        </p:tgtEl>
                                        <p:attrNameLst>
                                          <p:attrName>style.visibility</p:attrName>
                                        </p:attrNameLst>
                                      </p:cBhvr>
                                      <p:to>
                                        <p:strVal val="visible"/>
                                      </p:to>
                                    </p:set>
                                    <p:animEffect transition="in" filter="blinds(horizontal)">
                                      <p:cBhvr>
                                        <p:cTn id="20" dur="500"/>
                                        <p:tgtEl>
                                          <p:spTgt spid="522245">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2244">
                                            <p:txEl>
                                              <p:pRg st="0" end="0"/>
                                            </p:txEl>
                                          </p:spTgt>
                                        </p:tgtEl>
                                        <p:attrNameLst>
                                          <p:attrName>style.visibility</p:attrName>
                                        </p:attrNameLst>
                                      </p:cBhvr>
                                      <p:to>
                                        <p:strVal val="visible"/>
                                      </p:to>
                                    </p:set>
                                    <p:animEffect transition="in" filter="blinds(horizontal)">
                                      <p:cBhvr>
                                        <p:cTn id="23" dur="500"/>
                                        <p:tgtEl>
                                          <p:spTgt spid="522244">
                                            <p:txEl>
                                              <p:pRg st="0" end="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2244">
                                            <p:txEl>
                                              <p:pRg st="1" end="1"/>
                                            </p:txEl>
                                          </p:spTgt>
                                        </p:tgtEl>
                                        <p:attrNameLst>
                                          <p:attrName>style.visibility</p:attrName>
                                        </p:attrNameLst>
                                      </p:cBhvr>
                                      <p:to>
                                        <p:strVal val="visible"/>
                                      </p:to>
                                    </p:set>
                                    <p:animEffect transition="in" filter="blinds(horizontal)">
                                      <p:cBhvr>
                                        <p:cTn id="26" dur="500"/>
                                        <p:tgtEl>
                                          <p:spTgt spid="522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type="title"/>
          </p:nvPr>
        </p:nvSpPr>
        <p:spPr/>
        <p:txBody>
          <a:bodyPr/>
          <a:lstStyle/>
          <a:p>
            <a:r>
              <a:rPr lang="en-US" sz="4600" dirty="0">
                <a:solidFill>
                  <a:srgbClr val="CC0000"/>
                </a:solidFill>
              </a:rPr>
              <a:t>Why Do Market Research?</a:t>
            </a:r>
          </a:p>
        </p:txBody>
      </p:sp>
      <p:sp>
        <p:nvSpPr>
          <p:cNvPr id="528388" name="Rectangle 4"/>
          <p:cNvSpPr>
            <a:spLocks noGrp="1" noChangeArrowheads="1"/>
          </p:cNvSpPr>
          <p:nvPr>
            <p:ph idx="1"/>
          </p:nvPr>
        </p:nvSpPr>
        <p:spPr>
          <a:xfrm>
            <a:off x="381000" y="1295400"/>
            <a:ext cx="8305800" cy="4648200"/>
          </a:xfrm>
        </p:spPr>
        <p:txBody>
          <a:bodyPr/>
          <a:lstStyle/>
          <a:p>
            <a:pPr eaLnBrk="0" hangingPunct="0">
              <a:spcBef>
                <a:spcPct val="15000"/>
              </a:spcBef>
              <a:buClr>
                <a:schemeClr val="bg1"/>
              </a:buClr>
              <a:buFontTx/>
              <a:buNone/>
            </a:pPr>
            <a:r>
              <a:rPr lang="en-US" sz="4000" b="1" dirty="0">
                <a:solidFill>
                  <a:srgbClr val="666699"/>
                </a:solidFill>
                <a:effectLst>
                  <a:outerShdw blurRad="38100" dist="38100" dir="2700000" algn="tl">
                    <a:srgbClr val="000000"/>
                  </a:outerShdw>
                </a:effectLst>
              </a:rPr>
              <a:t>Expansion Phase</a:t>
            </a:r>
          </a:p>
          <a:p>
            <a:pPr eaLnBrk="0" hangingPunct="0">
              <a:spcBef>
                <a:spcPct val="15000"/>
              </a:spcBef>
              <a:buClr>
                <a:schemeClr val="bg1"/>
              </a:buClr>
              <a:buFontTx/>
              <a:buNone/>
            </a:pPr>
            <a:endParaRPr lang="en-US" sz="1000" b="1" dirty="0">
              <a:solidFill>
                <a:srgbClr val="666699"/>
              </a:solidFill>
              <a:effectLst>
                <a:outerShdw blurRad="38100" dist="38100" dir="2700000" algn="tl">
                  <a:srgbClr val="000000"/>
                </a:outerShdw>
              </a:effectLst>
            </a:endParaRPr>
          </a:p>
          <a:p>
            <a:pPr eaLnBrk="0" hangingPunct="0">
              <a:spcBef>
                <a:spcPct val="15000"/>
              </a:spcBef>
              <a:buClr>
                <a:schemeClr val="tx1"/>
              </a:buClr>
              <a:buFont typeface="Wingdings" pitchFamily="2" charset="2"/>
              <a:buChar char="§"/>
            </a:pPr>
            <a:r>
              <a:rPr lang="en-US" dirty="0" smtClean="0"/>
              <a:t>Track customers</a:t>
            </a:r>
            <a:r>
              <a:rPr lang="en-US" dirty="0">
                <a:latin typeface="Tahoma"/>
              </a:rPr>
              <a:t>’</a:t>
            </a:r>
            <a:r>
              <a:rPr lang="en-US" dirty="0"/>
              <a:t> </a:t>
            </a:r>
            <a:r>
              <a:rPr lang="en-US" b="1" u="sng" dirty="0">
                <a:solidFill>
                  <a:srgbClr val="C00000"/>
                </a:solidFill>
              </a:rPr>
              <a:t>changing needs</a:t>
            </a:r>
            <a:r>
              <a:rPr lang="en-US" dirty="0"/>
              <a:t>.</a:t>
            </a:r>
          </a:p>
          <a:p>
            <a:pPr eaLnBrk="0" hangingPunct="0">
              <a:spcBef>
                <a:spcPct val="15000"/>
              </a:spcBef>
              <a:buClr>
                <a:schemeClr val="tx1"/>
              </a:buClr>
              <a:buFont typeface="Wingdings" pitchFamily="2" charset="2"/>
              <a:buChar char="§"/>
            </a:pPr>
            <a:r>
              <a:rPr lang="en-US" dirty="0"/>
              <a:t>Measure advertising efficiency.</a:t>
            </a:r>
          </a:p>
          <a:p>
            <a:pPr eaLnBrk="0" hangingPunct="0">
              <a:spcBef>
                <a:spcPct val="15000"/>
              </a:spcBef>
              <a:buClr>
                <a:schemeClr val="tx1"/>
              </a:buClr>
              <a:buFont typeface="Wingdings" pitchFamily="2" charset="2"/>
              <a:buChar char="§"/>
            </a:pPr>
            <a:r>
              <a:rPr lang="en-US" dirty="0"/>
              <a:t>Identify new markets and new opportunities.</a:t>
            </a:r>
          </a:p>
          <a:p>
            <a:pPr eaLnBrk="0" hangingPunct="0">
              <a:spcBef>
                <a:spcPct val="15000"/>
              </a:spcBef>
              <a:buClr>
                <a:schemeClr val="tx1"/>
              </a:buClr>
              <a:buFont typeface="Wingdings" pitchFamily="2" charset="2"/>
              <a:buChar char="§"/>
            </a:pPr>
            <a:r>
              <a:rPr lang="en-US" dirty="0"/>
              <a:t>Monitor developments                         </a:t>
            </a:r>
            <a:r>
              <a:rPr lang="en-US" dirty="0" smtClean="0"/>
              <a:t>   and </a:t>
            </a:r>
            <a:r>
              <a:rPr lang="en-US" dirty="0"/>
              <a:t>trends in your industry.</a:t>
            </a:r>
          </a:p>
          <a:p>
            <a:pPr eaLnBrk="0" hangingPunct="0">
              <a:spcBef>
                <a:spcPct val="15000"/>
              </a:spcBef>
              <a:buClr>
                <a:schemeClr val="tx1"/>
              </a:buClr>
              <a:buFont typeface="Wingdings" pitchFamily="2" charset="2"/>
              <a:buChar char="§"/>
            </a:pPr>
            <a:endParaRPr lang="en-US" dirty="0"/>
          </a:p>
        </p:txBody>
      </p:sp>
      <p:sp>
        <p:nvSpPr>
          <p:cNvPr id="7" name="Slide Number Placeholder 5"/>
          <p:cNvSpPr>
            <a:spLocks noGrp="1"/>
          </p:cNvSpPr>
          <p:nvPr>
            <p:ph type="sldNum" sz="quarter" idx="12"/>
          </p:nvPr>
        </p:nvSpPr>
        <p:spPr/>
        <p:txBody>
          <a:bodyPr/>
          <a:lstStyle/>
          <a:p>
            <a:endParaRPr lang="en-US"/>
          </a:p>
          <a:p>
            <a:fld id="{FC229A54-F7C1-4E0E-9535-11053423F9DA}" type="slidenum">
              <a:rPr lang="en-US"/>
              <a:pPr/>
              <a:t>23</a:t>
            </a:fld>
            <a:endParaRPr lang="en-US"/>
          </a:p>
        </p:txBody>
      </p:sp>
      <p:pic>
        <p:nvPicPr>
          <p:cNvPr id="102401" name="Picture 1" descr="C:\Documents and Settings\Karen\Local Settings\Temporary Internet Files\Content.IE5\ZXR7L9TO\MCj04348290000[1].png"/>
          <p:cNvPicPr>
            <a:picLocks noChangeAspect="1" noChangeArrowheads="1"/>
          </p:cNvPicPr>
          <p:nvPr/>
        </p:nvPicPr>
        <p:blipFill>
          <a:blip r:embed="rId3" cstate="print"/>
          <a:srcRect/>
          <a:stretch>
            <a:fillRect/>
          </a:stretch>
        </p:blipFill>
        <p:spPr bwMode="auto">
          <a:xfrm>
            <a:off x="6172200" y="4114800"/>
            <a:ext cx="2971800" cy="274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8388">
                                            <p:txEl>
                                              <p:pRg st="0" end="0"/>
                                            </p:txEl>
                                          </p:spTgt>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102401"/>
                                        </p:tgtEl>
                                        <p:attrNameLst>
                                          <p:attrName>style.visibility</p:attrName>
                                        </p:attrNameLst>
                                      </p:cBhvr>
                                      <p:to>
                                        <p:strVal val="visible"/>
                                      </p:to>
                                    </p:set>
                                    <p:animEffect transition="in" filter="checkerboard(across)">
                                      <p:cBhvr>
                                        <p:cTn id="9" dur="500"/>
                                        <p:tgtEl>
                                          <p:spTgt spid="10240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28388">
                                            <p:txEl>
                                              <p:pRg st="2" end="2"/>
                                            </p:txEl>
                                          </p:spTgt>
                                        </p:tgtEl>
                                        <p:attrNameLst>
                                          <p:attrName>style.visibility</p:attrName>
                                        </p:attrNameLst>
                                      </p:cBhvr>
                                      <p:to>
                                        <p:strVal val="visible"/>
                                      </p:to>
                                    </p:set>
                                    <p:animEffect transition="in" filter="blinds(horizontal)">
                                      <p:cBhvr>
                                        <p:cTn id="14" dur="500"/>
                                        <p:tgtEl>
                                          <p:spTgt spid="528388">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528388">
                                            <p:txEl>
                                              <p:pRg st="3" end="3"/>
                                            </p:txEl>
                                          </p:spTgt>
                                        </p:tgtEl>
                                        <p:attrNameLst>
                                          <p:attrName>style.visibility</p:attrName>
                                        </p:attrNameLst>
                                      </p:cBhvr>
                                      <p:to>
                                        <p:strVal val="visible"/>
                                      </p:to>
                                    </p:set>
                                    <p:animEffect transition="in" filter="blinds(horizontal)">
                                      <p:cBhvr>
                                        <p:cTn id="17" dur="500"/>
                                        <p:tgtEl>
                                          <p:spTgt spid="528388">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8388">
                                            <p:txEl>
                                              <p:pRg st="4" end="4"/>
                                            </p:txEl>
                                          </p:spTgt>
                                        </p:tgtEl>
                                        <p:attrNameLst>
                                          <p:attrName>style.visibility</p:attrName>
                                        </p:attrNameLst>
                                      </p:cBhvr>
                                      <p:to>
                                        <p:strVal val="visible"/>
                                      </p:to>
                                    </p:set>
                                    <p:animEffect transition="in" filter="blinds(horizontal)">
                                      <p:cBhvr>
                                        <p:cTn id="20" dur="500"/>
                                        <p:tgtEl>
                                          <p:spTgt spid="528388">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8388">
                                            <p:txEl>
                                              <p:pRg st="5" end="5"/>
                                            </p:txEl>
                                          </p:spTgt>
                                        </p:tgtEl>
                                        <p:attrNameLst>
                                          <p:attrName>style.visibility</p:attrName>
                                        </p:attrNameLst>
                                      </p:cBhvr>
                                      <p:to>
                                        <p:strVal val="visible"/>
                                      </p:to>
                                    </p:set>
                                    <p:animEffect transition="in" filter="blinds(horizontal)">
                                      <p:cBhvr>
                                        <p:cTn id="23" dur="500"/>
                                        <p:tgtEl>
                                          <p:spTgt spid="5283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type="title"/>
          </p:nvPr>
        </p:nvSpPr>
        <p:spPr/>
        <p:txBody>
          <a:bodyPr/>
          <a:lstStyle/>
          <a:p>
            <a:r>
              <a:rPr lang="en-US" sz="4600" dirty="0" smtClean="0">
                <a:solidFill>
                  <a:srgbClr val="CC0000"/>
                </a:solidFill>
              </a:rPr>
              <a:t>Why Do Market Research?</a:t>
            </a:r>
            <a:endParaRPr lang="en-US" sz="4600" dirty="0">
              <a:solidFill>
                <a:srgbClr val="CC0000"/>
              </a:solidFill>
            </a:endParaRPr>
          </a:p>
        </p:txBody>
      </p:sp>
      <p:sp>
        <p:nvSpPr>
          <p:cNvPr id="528388" name="Rectangle 4"/>
          <p:cNvSpPr>
            <a:spLocks noGrp="1" noChangeArrowheads="1"/>
          </p:cNvSpPr>
          <p:nvPr>
            <p:ph idx="1"/>
          </p:nvPr>
        </p:nvSpPr>
        <p:spPr>
          <a:xfrm>
            <a:off x="228600" y="1524000"/>
            <a:ext cx="8763000" cy="4724400"/>
          </a:xfrm>
          <a:solidFill>
            <a:srgbClr val="FFFFFF"/>
          </a:solidFill>
        </p:spPr>
        <p:txBody>
          <a:bodyPr/>
          <a:lstStyle/>
          <a:p>
            <a:pPr eaLnBrk="0" hangingPunct="0">
              <a:spcBef>
                <a:spcPct val="15000"/>
              </a:spcBef>
              <a:buClr>
                <a:schemeClr val="bg1"/>
              </a:buClr>
              <a:buFontTx/>
              <a:buNone/>
            </a:pPr>
            <a:r>
              <a:rPr lang="en-US" sz="4000" b="1" dirty="0" smtClean="0">
                <a:solidFill>
                  <a:srgbClr val="666699"/>
                </a:solidFill>
                <a:effectLst>
                  <a:outerShdw blurRad="38100" dist="38100" dir="2700000" algn="tl">
                    <a:srgbClr val="000000"/>
                  </a:outerShdw>
                </a:effectLst>
              </a:rPr>
              <a:t>Student Benefits:</a:t>
            </a:r>
          </a:p>
          <a:p>
            <a:pPr eaLnBrk="0" hangingPunct="0">
              <a:spcBef>
                <a:spcPct val="15000"/>
              </a:spcBef>
              <a:buClr>
                <a:schemeClr val="bg1"/>
              </a:buClr>
              <a:buFontTx/>
              <a:buNone/>
            </a:pPr>
            <a:endParaRPr lang="en-US" sz="1000" b="1" dirty="0" smtClean="0">
              <a:solidFill>
                <a:srgbClr val="666699"/>
              </a:solidFill>
              <a:effectLst>
                <a:outerShdw blurRad="38100" dist="38100" dir="2700000" algn="tl">
                  <a:srgbClr val="000000"/>
                </a:outerShdw>
              </a:effectLst>
            </a:endParaRPr>
          </a:p>
          <a:p>
            <a:pPr eaLnBrk="0" hangingPunct="0">
              <a:spcBef>
                <a:spcPct val="15000"/>
              </a:spcBef>
              <a:buClr>
                <a:schemeClr val="tx1"/>
              </a:buClr>
              <a:buFont typeface="Wingdings" pitchFamily="2" charset="2"/>
              <a:buChar char="§"/>
            </a:pPr>
            <a:r>
              <a:rPr lang="en-US" sz="3600" dirty="0" smtClean="0">
                <a:ea typeface="+mj-ea"/>
              </a:rPr>
              <a:t>Assignments &amp; Term Projects.</a:t>
            </a:r>
          </a:p>
          <a:p>
            <a:pPr eaLnBrk="0" hangingPunct="0">
              <a:spcBef>
                <a:spcPct val="15000"/>
              </a:spcBef>
              <a:buClr>
                <a:schemeClr val="tx1"/>
              </a:buClr>
              <a:buFont typeface="Wingdings" pitchFamily="2" charset="2"/>
              <a:buChar char="§"/>
            </a:pPr>
            <a:r>
              <a:rPr lang="en-US" sz="3600" dirty="0" smtClean="0">
                <a:ea typeface="+mj-ea"/>
              </a:rPr>
              <a:t>In </a:t>
            </a:r>
            <a:r>
              <a:rPr lang="en-US" sz="3600" dirty="0">
                <a:ea typeface="+mj-ea"/>
              </a:rPr>
              <a:t>January you all need research:</a:t>
            </a:r>
            <a:endParaRPr lang="en-US" sz="4600" dirty="0">
              <a:ea typeface="+mj-ea"/>
            </a:endParaRPr>
          </a:p>
          <a:p>
            <a:pPr lvl="1" eaLnBrk="0" hangingPunct="0">
              <a:spcBef>
                <a:spcPct val="15000"/>
              </a:spcBef>
              <a:buClr>
                <a:schemeClr val="tx1"/>
              </a:buClr>
            </a:pPr>
            <a:r>
              <a:rPr lang="en-US" dirty="0" smtClean="0"/>
              <a:t>Promotional Strategies </a:t>
            </a:r>
            <a:r>
              <a:rPr lang="en-US" dirty="0" err="1" smtClean="0"/>
              <a:t>Comm</a:t>
            </a:r>
            <a:r>
              <a:rPr lang="en-US" dirty="0" smtClean="0"/>
              <a:t> students</a:t>
            </a:r>
          </a:p>
          <a:p>
            <a:pPr lvl="1" eaLnBrk="0" hangingPunct="0">
              <a:spcBef>
                <a:spcPct val="15000"/>
              </a:spcBef>
              <a:buClr>
                <a:schemeClr val="tx1"/>
              </a:buClr>
            </a:pPr>
            <a:r>
              <a:rPr lang="en-US" dirty="0" smtClean="0"/>
              <a:t>DS project all other sets</a:t>
            </a:r>
          </a:p>
          <a:p>
            <a:pPr lvl="1" eaLnBrk="0" hangingPunct="0">
              <a:spcBef>
                <a:spcPct val="15000"/>
              </a:spcBef>
              <a:buClr>
                <a:schemeClr val="tx1"/>
              </a:buClr>
            </a:pPr>
            <a:endParaRPr lang="en-US" sz="4000" dirty="0" smtClean="0"/>
          </a:p>
          <a:p>
            <a:pPr eaLnBrk="0" hangingPunct="0">
              <a:spcBef>
                <a:spcPct val="15000"/>
              </a:spcBef>
              <a:buClr>
                <a:schemeClr val="tx1"/>
              </a:buClr>
              <a:buFont typeface="Wingdings" pitchFamily="2" charset="2"/>
              <a:buChar char="§"/>
            </a:pPr>
            <a:r>
              <a:rPr lang="en-US" sz="3600" dirty="0">
                <a:ea typeface="+mj-ea"/>
              </a:rPr>
              <a:t>Add the skill to your </a:t>
            </a:r>
            <a:r>
              <a:rPr lang="en-US" sz="3600" dirty="0" smtClean="0">
                <a:ea typeface="+mj-ea"/>
              </a:rPr>
              <a:t>resume</a:t>
            </a:r>
            <a:endParaRPr lang="en-US" sz="3600" dirty="0">
              <a:ea typeface="+mj-ea"/>
            </a:endParaRPr>
          </a:p>
        </p:txBody>
      </p:sp>
      <p:sp>
        <p:nvSpPr>
          <p:cNvPr id="7" name="Slide Number Placeholder 5"/>
          <p:cNvSpPr>
            <a:spLocks noGrp="1"/>
          </p:cNvSpPr>
          <p:nvPr>
            <p:ph type="sldNum" sz="quarter" idx="12"/>
          </p:nvPr>
        </p:nvSpPr>
        <p:spPr/>
        <p:txBody>
          <a:bodyPr/>
          <a:lstStyle/>
          <a:p>
            <a:endParaRPr lang="en-US"/>
          </a:p>
          <a:p>
            <a:fld id="{FC229A54-F7C1-4E0E-9535-11053423F9DA}" type="slidenum">
              <a:rPr lang="en-US"/>
              <a:pPr/>
              <a:t>24</a:t>
            </a:fld>
            <a:endParaRPr lang="en-US"/>
          </a:p>
        </p:txBody>
      </p:sp>
      <p:sp>
        <p:nvSpPr>
          <p:cNvPr id="10" name="TextBox 9"/>
          <p:cNvSpPr txBox="1"/>
          <p:nvPr/>
        </p:nvSpPr>
        <p:spPr>
          <a:xfrm rot="20425544">
            <a:off x="5221359" y="3908783"/>
            <a:ext cx="3906634" cy="769441"/>
          </a:xfrm>
          <a:prstGeom prst="rect">
            <a:avLst/>
          </a:prstGeom>
          <a:noFill/>
        </p:spPr>
        <p:txBody>
          <a:bodyPr wrap="square" rtlCol="0">
            <a:spAutoFit/>
          </a:bodyPr>
          <a:lstStyle/>
          <a:p>
            <a:r>
              <a:rPr lang="en-US" dirty="0" smtClean="0">
                <a:solidFill>
                  <a:srgbClr val="CC0000"/>
                </a:solidFill>
                <a:latin typeface="Brush Script MT" pitchFamily="66" charset="0"/>
              </a:rPr>
              <a:t>A+ Success Story</a:t>
            </a:r>
            <a:endParaRPr lang="en-CA" dirty="0">
              <a:solidFill>
                <a:srgbClr val="CC0000"/>
              </a:solidFill>
              <a:latin typeface="Brush Script M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8388">
                                            <p:txEl>
                                              <p:pRg st="2" end="2"/>
                                            </p:txEl>
                                          </p:spTgt>
                                        </p:tgtEl>
                                        <p:attrNameLst>
                                          <p:attrName>style.visibility</p:attrName>
                                        </p:attrNameLst>
                                      </p:cBhvr>
                                      <p:to>
                                        <p:strVal val="visible"/>
                                      </p:to>
                                    </p:set>
                                    <p:animEffect transition="in" filter="blinds(horizontal)">
                                      <p:cBhvr>
                                        <p:cTn id="7" dur="500"/>
                                        <p:tgtEl>
                                          <p:spTgt spid="52838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388">
                                            <p:txEl>
                                              <p:pRg st="3" end="3"/>
                                            </p:txEl>
                                          </p:spTgt>
                                        </p:tgtEl>
                                        <p:attrNameLst>
                                          <p:attrName>style.visibility</p:attrName>
                                        </p:attrNameLst>
                                      </p:cBhvr>
                                      <p:to>
                                        <p:strVal val="visible"/>
                                      </p:to>
                                    </p:set>
                                    <p:animEffect transition="in" filter="blinds(horizontal)">
                                      <p:cBhvr>
                                        <p:cTn id="10" dur="500"/>
                                        <p:tgtEl>
                                          <p:spTgt spid="528388">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8388">
                                            <p:txEl>
                                              <p:pRg st="4" end="4"/>
                                            </p:txEl>
                                          </p:spTgt>
                                        </p:tgtEl>
                                        <p:attrNameLst>
                                          <p:attrName>style.visibility</p:attrName>
                                        </p:attrNameLst>
                                      </p:cBhvr>
                                      <p:to>
                                        <p:strVal val="visible"/>
                                      </p:to>
                                    </p:set>
                                    <p:animEffect transition="in" filter="blinds(horizontal)">
                                      <p:cBhvr>
                                        <p:cTn id="13" dur="500"/>
                                        <p:tgtEl>
                                          <p:spTgt spid="528388">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8388">
                                            <p:txEl>
                                              <p:pRg st="5" end="5"/>
                                            </p:txEl>
                                          </p:spTgt>
                                        </p:tgtEl>
                                        <p:attrNameLst>
                                          <p:attrName>style.visibility</p:attrName>
                                        </p:attrNameLst>
                                      </p:cBhvr>
                                      <p:to>
                                        <p:strVal val="visible"/>
                                      </p:to>
                                    </p:set>
                                    <p:animEffect transition="in" filter="blinds(horizontal)">
                                      <p:cBhvr>
                                        <p:cTn id="16" dur="500"/>
                                        <p:tgtEl>
                                          <p:spTgt spid="528388">
                                            <p:txEl>
                                              <p:pRg st="5" end="5"/>
                                            </p:txEl>
                                          </p:spTgt>
                                        </p:tgtEl>
                                      </p:cBhvr>
                                    </p:animEffect>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28388">
                                            <p:txEl>
                                              <p:pRg st="7" end="7"/>
                                            </p:txEl>
                                          </p:spTgt>
                                        </p:tgtEl>
                                        <p:attrNameLst>
                                          <p:attrName>style.visibility</p:attrName>
                                        </p:attrNameLst>
                                      </p:cBhvr>
                                      <p:to>
                                        <p:strVal val="visible"/>
                                      </p:to>
                                    </p:set>
                                    <p:animEffect transition="in" filter="blinds(horizontal)">
                                      <p:cBhvr>
                                        <p:cTn id="26" dur="500"/>
                                        <p:tgtEl>
                                          <p:spTgt spid="5283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endParaRPr lang="en-US"/>
          </a:p>
          <a:p>
            <a:fld id="{8EA83955-507A-4BD0-BF56-DEE6D11DACB9}" type="slidenum">
              <a:rPr lang="en-US"/>
              <a:pPr/>
              <a:t>25</a:t>
            </a:fld>
            <a:endParaRPr lang="en-US"/>
          </a:p>
        </p:txBody>
      </p:sp>
      <p:pic>
        <p:nvPicPr>
          <p:cNvPr id="481286" name="Picture 6"/>
          <p:cNvPicPr>
            <a:picLocks noChangeAspect="1" noChangeArrowheads="1"/>
          </p:cNvPicPr>
          <p:nvPr/>
        </p:nvPicPr>
        <p:blipFill>
          <a:blip r:embed="rId3" cstate="print"/>
          <a:srcRect/>
          <a:stretch>
            <a:fillRect/>
          </a:stretch>
        </p:blipFill>
        <p:spPr bwMode="auto">
          <a:xfrm>
            <a:off x="5181600" y="3581400"/>
            <a:ext cx="3962400" cy="2725738"/>
          </a:xfrm>
          <a:prstGeom prst="rect">
            <a:avLst/>
          </a:prstGeom>
          <a:noFill/>
        </p:spPr>
      </p:pic>
      <p:sp>
        <p:nvSpPr>
          <p:cNvPr id="481282" name="Rectangle 2"/>
          <p:cNvSpPr>
            <a:spLocks noChangeArrowheads="1"/>
          </p:cNvSpPr>
          <p:nvPr/>
        </p:nvSpPr>
        <p:spPr bwMode="auto">
          <a:xfrm>
            <a:off x="228600" y="1219200"/>
            <a:ext cx="8915400" cy="2057400"/>
          </a:xfrm>
          <a:prstGeom prst="rect">
            <a:avLst/>
          </a:prstGeom>
          <a:noFill/>
          <a:ln w="9525">
            <a:noFill/>
            <a:miter lim="800000"/>
            <a:headEnd/>
            <a:tailEnd/>
          </a:ln>
          <a:effectLst/>
        </p:spPr>
        <p:txBody>
          <a:bodyPr/>
          <a:lstStyle/>
          <a:p>
            <a:pPr marL="342900" indent="-342900">
              <a:lnSpc>
                <a:spcPct val="90000"/>
              </a:lnSpc>
              <a:spcBef>
                <a:spcPct val="20000"/>
              </a:spcBef>
              <a:buClr>
                <a:srgbClr val="666699"/>
              </a:buClr>
            </a:pPr>
            <a:r>
              <a:rPr lang="en-US" sz="3200" i="0" dirty="0">
                <a:effectLst/>
              </a:rPr>
              <a:t>Make the “right” marketing decisions:</a:t>
            </a:r>
          </a:p>
          <a:p>
            <a:pPr marL="342900" indent="-342900">
              <a:lnSpc>
                <a:spcPct val="90000"/>
              </a:lnSpc>
              <a:spcBef>
                <a:spcPct val="20000"/>
              </a:spcBef>
              <a:buClr>
                <a:srgbClr val="666699"/>
              </a:buClr>
              <a:buFontTx/>
              <a:buChar char="•"/>
            </a:pPr>
            <a:r>
              <a:rPr lang="en-US" sz="3000" b="0" i="0" dirty="0">
                <a:effectLst/>
                <a:latin typeface="Arial" pitchFamily="34" charset="0"/>
                <a:cs typeface="Arial" pitchFamily="34" charset="0"/>
              </a:rPr>
              <a:t>Practice the marketing concept.</a:t>
            </a:r>
          </a:p>
          <a:p>
            <a:pPr marL="342900" indent="-342900">
              <a:lnSpc>
                <a:spcPct val="90000"/>
              </a:lnSpc>
              <a:spcBef>
                <a:spcPct val="20000"/>
              </a:spcBef>
              <a:buClr>
                <a:srgbClr val="666699"/>
              </a:buClr>
              <a:buFontTx/>
              <a:buChar char="•"/>
            </a:pPr>
            <a:r>
              <a:rPr lang="en-US" sz="3000" b="0" i="0" dirty="0">
                <a:effectLst/>
                <a:latin typeface="Arial" pitchFamily="34" charset="0"/>
                <a:cs typeface="Arial" pitchFamily="34" charset="0"/>
              </a:rPr>
              <a:t>Make the right decisions to select the right marketing strategy.</a:t>
            </a:r>
          </a:p>
        </p:txBody>
      </p:sp>
      <p:sp>
        <p:nvSpPr>
          <p:cNvPr id="481283" name="Text Box 3"/>
          <p:cNvSpPr txBox="1">
            <a:spLocks noChangeArrowheads="1"/>
          </p:cNvSpPr>
          <p:nvPr/>
        </p:nvSpPr>
        <p:spPr bwMode="auto">
          <a:xfrm>
            <a:off x="152400" y="304800"/>
            <a:ext cx="8763000" cy="731838"/>
          </a:xfrm>
          <a:prstGeom prst="rect">
            <a:avLst/>
          </a:prstGeom>
          <a:noFill/>
          <a:ln w="9525">
            <a:noFill/>
            <a:miter lim="800000"/>
            <a:headEnd/>
            <a:tailEnd/>
          </a:ln>
          <a:effectLst/>
        </p:spPr>
        <p:txBody>
          <a:bodyPr>
            <a:spAutoFit/>
          </a:bodyPr>
          <a:lstStyle/>
          <a:p>
            <a:r>
              <a:rPr lang="en-US" sz="4200" i="0">
                <a:solidFill>
                  <a:srgbClr val="666699"/>
                </a:solidFill>
                <a:effectLst>
                  <a:outerShdw blurRad="38100" dist="38100" dir="2700000" algn="tl">
                    <a:srgbClr val="000000"/>
                  </a:outerShdw>
                </a:effectLst>
              </a:rPr>
              <a:t>We need Marketing Research to:</a:t>
            </a:r>
          </a:p>
        </p:txBody>
      </p:sp>
      <p:sp>
        <p:nvSpPr>
          <p:cNvPr id="481285" name="Rectangle 5"/>
          <p:cNvSpPr>
            <a:spLocks noChangeArrowheads="1"/>
          </p:cNvSpPr>
          <p:nvPr/>
        </p:nvSpPr>
        <p:spPr bwMode="auto">
          <a:xfrm>
            <a:off x="228600" y="3276600"/>
            <a:ext cx="5943600" cy="3581400"/>
          </a:xfrm>
          <a:prstGeom prst="rect">
            <a:avLst/>
          </a:prstGeom>
          <a:noFill/>
          <a:ln w="9525">
            <a:noFill/>
            <a:miter lim="800000"/>
            <a:headEnd/>
            <a:tailEnd/>
          </a:ln>
          <a:effectLst/>
        </p:spPr>
        <p:txBody>
          <a:bodyPr/>
          <a:lstStyle/>
          <a:p>
            <a:pPr marL="342900" indent="-342900">
              <a:lnSpc>
                <a:spcPct val="90000"/>
              </a:lnSpc>
              <a:spcBef>
                <a:spcPct val="20000"/>
              </a:spcBef>
              <a:buClr>
                <a:srgbClr val="666699"/>
              </a:buClr>
            </a:pPr>
            <a:r>
              <a:rPr lang="en-US" sz="3200" dirty="0">
                <a:effectLst/>
              </a:rPr>
              <a:t>Example:</a:t>
            </a:r>
          </a:p>
          <a:p>
            <a:pPr marL="342900" indent="-342900">
              <a:lnSpc>
                <a:spcPct val="90000"/>
              </a:lnSpc>
              <a:spcBef>
                <a:spcPct val="20000"/>
              </a:spcBef>
              <a:buClr>
                <a:srgbClr val="666699"/>
              </a:buClr>
              <a:buFontTx/>
              <a:buChar char="•"/>
            </a:pPr>
            <a:r>
              <a:rPr lang="en-US" sz="3000" b="0" dirty="0">
                <a:effectLst/>
                <a:latin typeface="Arial" pitchFamily="34" charset="0"/>
                <a:cs typeface="Arial" pitchFamily="34" charset="0"/>
              </a:rPr>
              <a:t>Toyota’s </a:t>
            </a:r>
            <a:r>
              <a:rPr lang="en-US" sz="3000" b="0" dirty="0" err="1">
                <a:effectLst/>
                <a:latin typeface="Arial" pitchFamily="34" charset="0"/>
                <a:cs typeface="Arial" pitchFamily="34" charset="0"/>
              </a:rPr>
              <a:t>Prius</a:t>
            </a:r>
            <a:r>
              <a:rPr lang="en-US" sz="3000" b="0" dirty="0">
                <a:effectLst/>
                <a:latin typeface="Arial" pitchFamily="34" charset="0"/>
                <a:cs typeface="Arial" pitchFamily="34" charset="0"/>
              </a:rPr>
              <a:t> strategy targeted the “fuel economy” segment of the auto market.</a:t>
            </a:r>
          </a:p>
          <a:p>
            <a:pPr marL="342900" indent="-342900">
              <a:lnSpc>
                <a:spcPct val="90000"/>
              </a:lnSpc>
              <a:spcBef>
                <a:spcPct val="20000"/>
              </a:spcBef>
              <a:buClr>
                <a:srgbClr val="666699"/>
              </a:buClr>
              <a:buFontTx/>
              <a:buChar char="•"/>
            </a:pPr>
            <a:r>
              <a:rPr lang="en-US" sz="3000" b="0" dirty="0">
                <a:effectLst/>
                <a:latin typeface="Arial" pitchFamily="34" charset="0"/>
                <a:cs typeface="Arial" pitchFamily="34" charset="0"/>
              </a:rPr>
              <a:t>Their “mix” fulfills wants &amp; needs with their hybrid auto.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blinds(horizontal)">
                                      <p:cBhvr>
                                        <p:cTn id="7" dur="500"/>
                                        <p:tgtEl>
                                          <p:spTgt spid="4812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blinds(horizontal)">
                                      <p:cBhvr>
                                        <p:cTn id="10" dur="500"/>
                                        <p:tgtEl>
                                          <p:spTgt spid="48128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282">
                                            <p:txEl>
                                              <p:pRg st="2" end="2"/>
                                            </p:txEl>
                                          </p:spTgt>
                                        </p:tgtEl>
                                        <p:attrNameLst>
                                          <p:attrName>style.visibility</p:attrName>
                                        </p:attrNameLst>
                                      </p:cBhvr>
                                      <p:to>
                                        <p:strVal val="visible"/>
                                      </p:to>
                                    </p:set>
                                    <p:animEffect transition="in" filter="blinds(horizontal)">
                                      <p:cBhvr>
                                        <p:cTn id="13" dur="500"/>
                                        <p:tgtEl>
                                          <p:spTgt spid="48128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285">
                                            <p:txEl>
                                              <p:pRg st="0" end="0"/>
                                            </p:txEl>
                                          </p:spTgt>
                                        </p:tgtEl>
                                        <p:attrNameLst>
                                          <p:attrName>style.visibility</p:attrName>
                                        </p:attrNameLst>
                                      </p:cBhvr>
                                      <p:to>
                                        <p:strVal val="visible"/>
                                      </p:to>
                                    </p:set>
                                    <p:animEffect transition="in" filter="blinds(horizontal)">
                                      <p:cBhvr>
                                        <p:cTn id="18" dur="500"/>
                                        <p:tgtEl>
                                          <p:spTgt spid="481285">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285">
                                            <p:txEl>
                                              <p:pRg st="1" end="1"/>
                                            </p:txEl>
                                          </p:spTgt>
                                        </p:tgtEl>
                                        <p:attrNameLst>
                                          <p:attrName>style.visibility</p:attrName>
                                        </p:attrNameLst>
                                      </p:cBhvr>
                                      <p:to>
                                        <p:strVal val="visible"/>
                                      </p:to>
                                    </p:set>
                                    <p:animEffect transition="in" filter="blinds(horizontal)">
                                      <p:cBhvr>
                                        <p:cTn id="21" dur="500"/>
                                        <p:tgtEl>
                                          <p:spTgt spid="481285">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81285">
                                            <p:txEl>
                                              <p:pRg st="2" end="2"/>
                                            </p:txEl>
                                          </p:spTgt>
                                        </p:tgtEl>
                                        <p:attrNameLst>
                                          <p:attrName>style.visibility</p:attrName>
                                        </p:attrNameLst>
                                      </p:cBhvr>
                                      <p:to>
                                        <p:strVal val="visible"/>
                                      </p:to>
                                    </p:set>
                                    <p:animEffect transition="in" filter="blinds(horizontal)">
                                      <p:cBhvr>
                                        <p:cTn id="24" dur="500"/>
                                        <p:tgtEl>
                                          <p:spTgt spid="481285">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81286"/>
                                        </p:tgtEl>
                                        <p:attrNameLst>
                                          <p:attrName>style.visibility</p:attrName>
                                        </p:attrNameLst>
                                      </p:cBhvr>
                                      <p:to>
                                        <p:strVal val="visible"/>
                                      </p:to>
                                    </p:set>
                                    <p:animEffect transition="in" filter="blinds(horizontal)">
                                      <p:cBhvr>
                                        <p:cTn id="27" dur="500"/>
                                        <p:tgtEl>
                                          <p:spTgt spid="48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endParaRPr lang="en-US"/>
          </a:p>
          <a:p>
            <a:fld id="{DAE8E987-EF08-4038-AF8E-823F86D865EB}" type="slidenum">
              <a:rPr lang="en-US"/>
              <a:pPr/>
              <a:t>26</a:t>
            </a:fld>
            <a:endParaRPr lang="en-US"/>
          </a:p>
        </p:txBody>
      </p:sp>
      <p:sp>
        <p:nvSpPr>
          <p:cNvPr id="479234" name="Rectangle 2"/>
          <p:cNvSpPr>
            <a:spLocks noChangeArrowheads="1"/>
          </p:cNvSpPr>
          <p:nvPr/>
        </p:nvSpPr>
        <p:spPr bwMode="auto">
          <a:xfrm>
            <a:off x="609600" y="2057400"/>
            <a:ext cx="8077200" cy="3962400"/>
          </a:xfrm>
          <a:prstGeom prst="rect">
            <a:avLst/>
          </a:prstGeom>
          <a:solidFill>
            <a:srgbClr val="FFFFFF"/>
          </a:solidFill>
          <a:ln w="9525">
            <a:noFill/>
            <a:miter lim="800000"/>
            <a:headEnd/>
            <a:tailEnd/>
          </a:ln>
          <a:effectLst/>
        </p:spPr>
        <p:txBody>
          <a:bodyPr/>
          <a:lstStyle/>
          <a:p>
            <a:pPr marL="342900" indent="-342900">
              <a:lnSpc>
                <a:spcPct val="95000"/>
              </a:lnSpc>
              <a:spcBef>
                <a:spcPct val="40000"/>
              </a:spcBef>
              <a:buClr>
                <a:srgbClr val="333399"/>
              </a:buClr>
              <a:buFontTx/>
              <a:buChar char="•"/>
            </a:pPr>
            <a:r>
              <a:rPr lang="en-US" sz="3200" b="0" i="0" dirty="0">
                <a:effectLst/>
                <a:latin typeface="Arial" pitchFamily="34" charset="0"/>
                <a:cs typeface="Arial" pitchFamily="34" charset="0"/>
              </a:rPr>
              <a:t>Identify marketing </a:t>
            </a:r>
            <a:r>
              <a:rPr lang="en-US" sz="3200" i="0" u="sng" dirty="0">
                <a:solidFill>
                  <a:srgbClr val="CC0000"/>
                </a:solidFill>
                <a:effectLst/>
                <a:latin typeface="Arial" pitchFamily="34" charset="0"/>
                <a:cs typeface="Arial" pitchFamily="34" charset="0"/>
              </a:rPr>
              <a:t>opportunities</a:t>
            </a:r>
            <a:r>
              <a:rPr lang="en-US" sz="3200" b="0" i="0" dirty="0">
                <a:effectLst/>
                <a:latin typeface="Arial" pitchFamily="34" charset="0"/>
                <a:cs typeface="Arial" pitchFamily="34" charset="0"/>
              </a:rPr>
              <a:t> and problems.</a:t>
            </a:r>
          </a:p>
          <a:p>
            <a:pPr marL="342900" indent="-342900">
              <a:lnSpc>
                <a:spcPct val="95000"/>
              </a:lnSpc>
              <a:spcBef>
                <a:spcPct val="40000"/>
              </a:spcBef>
              <a:buClr>
                <a:srgbClr val="333399"/>
              </a:buClr>
              <a:buFontTx/>
              <a:buChar char="•"/>
            </a:pPr>
            <a:r>
              <a:rPr lang="en-US" sz="3200" b="0" i="0" dirty="0">
                <a:effectLst/>
                <a:latin typeface="Arial" pitchFamily="34" charset="0"/>
                <a:cs typeface="Arial" pitchFamily="34" charset="0"/>
              </a:rPr>
              <a:t>Generate, refine, and evaluate potential marketing actions.</a:t>
            </a:r>
          </a:p>
          <a:p>
            <a:pPr marL="342900" indent="-342900">
              <a:lnSpc>
                <a:spcPct val="95000"/>
              </a:lnSpc>
              <a:spcBef>
                <a:spcPct val="40000"/>
              </a:spcBef>
              <a:buClr>
                <a:srgbClr val="333399"/>
              </a:buClr>
              <a:buFontTx/>
              <a:buChar char="•"/>
            </a:pPr>
            <a:r>
              <a:rPr lang="en-US" sz="3200" b="0" i="0" dirty="0">
                <a:effectLst/>
                <a:latin typeface="Arial" pitchFamily="34" charset="0"/>
                <a:cs typeface="Arial" pitchFamily="34" charset="0"/>
              </a:rPr>
              <a:t>Monitor marketing performance.</a:t>
            </a:r>
          </a:p>
          <a:p>
            <a:pPr marL="342900" indent="-342900">
              <a:lnSpc>
                <a:spcPct val="95000"/>
              </a:lnSpc>
              <a:spcBef>
                <a:spcPct val="40000"/>
              </a:spcBef>
              <a:buClr>
                <a:srgbClr val="333399"/>
              </a:buClr>
              <a:buFontTx/>
              <a:buChar char="•"/>
            </a:pPr>
            <a:r>
              <a:rPr lang="en-US" sz="3200" b="0" i="0" dirty="0">
                <a:effectLst/>
                <a:latin typeface="Arial" pitchFamily="34" charset="0"/>
                <a:cs typeface="Arial" pitchFamily="34" charset="0"/>
              </a:rPr>
              <a:t>Improve marketing as a process.</a:t>
            </a:r>
          </a:p>
        </p:txBody>
      </p:sp>
      <p:sp>
        <p:nvSpPr>
          <p:cNvPr id="479235" name="Text Box 3"/>
          <p:cNvSpPr txBox="1">
            <a:spLocks noChangeArrowheads="1"/>
          </p:cNvSpPr>
          <p:nvPr/>
        </p:nvSpPr>
        <p:spPr bwMode="auto">
          <a:xfrm>
            <a:off x="152400" y="304800"/>
            <a:ext cx="8872538" cy="1371600"/>
          </a:xfrm>
          <a:prstGeom prst="rect">
            <a:avLst/>
          </a:prstGeom>
          <a:noFill/>
          <a:ln w="9525">
            <a:noFill/>
            <a:miter lim="800000"/>
            <a:headEnd/>
            <a:tailEnd/>
          </a:ln>
          <a:effectLst/>
        </p:spPr>
        <p:txBody>
          <a:bodyPr>
            <a:spAutoFit/>
          </a:bodyPr>
          <a:lstStyle/>
          <a:p>
            <a:r>
              <a:rPr lang="en-US" sz="4200" i="0" dirty="0">
                <a:solidFill>
                  <a:srgbClr val="666699"/>
                </a:solidFill>
                <a:effectLst>
                  <a:outerShdw blurRad="38100" dist="38100" dir="2700000" algn="tl">
                    <a:srgbClr val="000000"/>
                  </a:outerShdw>
                </a:effectLst>
              </a:rPr>
              <a:t>What are the </a:t>
            </a:r>
            <a:r>
              <a:rPr lang="en-US" sz="4200" i="0" dirty="0" smtClean="0">
                <a:solidFill>
                  <a:srgbClr val="666699"/>
                </a:solidFill>
                <a:effectLst>
                  <a:outerShdw blurRad="38100" dist="38100" dir="2700000" algn="tl">
                    <a:srgbClr val="000000"/>
                  </a:outerShdw>
                </a:effectLst>
              </a:rPr>
              <a:t>Uses </a:t>
            </a:r>
            <a:r>
              <a:rPr lang="en-US" sz="4200" i="0" dirty="0">
                <a:solidFill>
                  <a:srgbClr val="666699"/>
                </a:solidFill>
                <a:effectLst>
                  <a:outerShdw blurRad="38100" dist="38100" dir="2700000" algn="tl">
                    <a:srgbClr val="000000"/>
                  </a:outerShdw>
                </a:effectLst>
              </a:rPr>
              <a:t>of  </a:t>
            </a:r>
          </a:p>
          <a:p>
            <a:pPr algn="r"/>
            <a:r>
              <a:rPr lang="en-US" sz="4200" i="0" dirty="0">
                <a:solidFill>
                  <a:srgbClr val="666699"/>
                </a:solidFill>
                <a:effectLst>
                  <a:outerShdw blurRad="38100" dist="38100" dir="2700000" algn="tl">
                    <a:srgbClr val="000000"/>
                  </a:outerShdw>
                </a:effectLst>
              </a:rPr>
              <a:t>Marketing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9234">
                                            <p:txEl>
                                              <p:pRg st="0" end="0"/>
                                            </p:txEl>
                                          </p:spTgt>
                                        </p:tgtEl>
                                        <p:attrNameLst>
                                          <p:attrName>style.visibility</p:attrName>
                                        </p:attrNameLst>
                                      </p:cBhvr>
                                      <p:to>
                                        <p:strVal val="visible"/>
                                      </p:to>
                                    </p:set>
                                    <p:animEffect transition="in" filter="blinds(horizontal)">
                                      <p:cBhvr>
                                        <p:cTn id="7" dur="500"/>
                                        <p:tgtEl>
                                          <p:spTgt spid="4792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9234">
                                            <p:txEl>
                                              <p:pRg st="1" end="1"/>
                                            </p:txEl>
                                          </p:spTgt>
                                        </p:tgtEl>
                                        <p:attrNameLst>
                                          <p:attrName>style.visibility</p:attrName>
                                        </p:attrNameLst>
                                      </p:cBhvr>
                                      <p:to>
                                        <p:strVal val="visible"/>
                                      </p:to>
                                    </p:set>
                                    <p:animEffect transition="in" filter="blinds(horizontal)">
                                      <p:cBhvr>
                                        <p:cTn id="10" dur="500"/>
                                        <p:tgtEl>
                                          <p:spTgt spid="4792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9234">
                                            <p:txEl>
                                              <p:pRg st="2" end="2"/>
                                            </p:txEl>
                                          </p:spTgt>
                                        </p:tgtEl>
                                        <p:attrNameLst>
                                          <p:attrName>style.visibility</p:attrName>
                                        </p:attrNameLst>
                                      </p:cBhvr>
                                      <p:to>
                                        <p:strVal val="visible"/>
                                      </p:to>
                                    </p:set>
                                    <p:animEffect transition="in" filter="blinds(horizontal)">
                                      <p:cBhvr>
                                        <p:cTn id="13" dur="500"/>
                                        <p:tgtEl>
                                          <p:spTgt spid="4792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9234">
                                            <p:txEl>
                                              <p:pRg st="3" end="3"/>
                                            </p:txEl>
                                          </p:spTgt>
                                        </p:tgtEl>
                                        <p:attrNameLst>
                                          <p:attrName>style.visibility</p:attrName>
                                        </p:attrNameLst>
                                      </p:cBhvr>
                                      <p:to>
                                        <p:strVal val="visible"/>
                                      </p:to>
                                    </p:set>
                                    <p:animEffect transition="in" filter="blinds(horizontal)">
                                      <p:cBhvr>
                                        <p:cTn id="16" dur="500"/>
                                        <p:tgtEl>
                                          <p:spTgt spid="479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228600" y="274638"/>
            <a:ext cx="8458200" cy="1143000"/>
          </a:xfrm>
        </p:spPr>
        <p:txBody>
          <a:bodyPr/>
          <a:lstStyle/>
          <a:p>
            <a:pPr algn="ctr"/>
            <a:r>
              <a:rPr lang="en-US" dirty="0"/>
              <a:t>Sometimes Marketing Research is Wrong!</a:t>
            </a:r>
          </a:p>
        </p:txBody>
      </p:sp>
      <p:sp>
        <p:nvSpPr>
          <p:cNvPr id="485379" name="Rectangle 3"/>
          <p:cNvSpPr>
            <a:spLocks noGrp="1" noChangeArrowheads="1"/>
          </p:cNvSpPr>
          <p:nvPr>
            <p:ph idx="1"/>
          </p:nvPr>
        </p:nvSpPr>
        <p:spPr>
          <a:xfrm>
            <a:off x="228600" y="1600200"/>
            <a:ext cx="4038600" cy="4724399"/>
          </a:xfrm>
          <a:solidFill>
            <a:srgbClr val="FFFFFF"/>
          </a:solidFill>
        </p:spPr>
        <p:txBody>
          <a:bodyPr/>
          <a:lstStyle/>
          <a:p>
            <a:pPr marL="465138" indent="-465138">
              <a:spcBef>
                <a:spcPts val="2400"/>
              </a:spcBef>
              <a:buClr>
                <a:srgbClr val="000066"/>
              </a:buClr>
              <a:buFont typeface="Wingdings" pitchFamily="2" charset="2"/>
              <a:buChar char="§"/>
            </a:pPr>
            <a:r>
              <a:rPr lang="en-US" sz="3000" dirty="0"/>
              <a:t>Marketing research has predicted success when products </a:t>
            </a:r>
            <a:r>
              <a:rPr lang="en-US" sz="3000" dirty="0" smtClean="0"/>
              <a:t>failed</a:t>
            </a:r>
            <a:r>
              <a:rPr lang="en-US" sz="3000" dirty="0"/>
              <a:t>.</a:t>
            </a:r>
          </a:p>
          <a:p>
            <a:pPr marL="465138" indent="-465138">
              <a:spcBef>
                <a:spcPts val="2400"/>
              </a:spcBef>
              <a:buClr>
                <a:srgbClr val="000066"/>
              </a:buClr>
              <a:buFont typeface="Wingdings" pitchFamily="2" charset="2"/>
              <a:buChar char="§"/>
            </a:pPr>
            <a:r>
              <a:rPr lang="en-US" sz="3000" dirty="0"/>
              <a:t>Marketing research has predicted failure when </a:t>
            </a:r>
            <a:r>
              <a:rPr lang="en-US" sz="3000" dirty="0" smtClean="0"/>
              <a:t>products were a </a:t>
            </a:r>
            <a:r>
              <a:rPr lang="en-US" sz="3000" dirty="0"/>
              <a:t>success!</a:t>
            </a:r>
          </a:p>
        </p:txBody>
      </p:sp>
      <p:sp>
        <p:nvSpPr>
          <p:cNvPr id="7" name="Slide Number Placeholder 5"/>
          <p:cNvSpPr>
            <a:spLocks noGrp="1"/>
          </p:cNvSpPr>
          <p:nvPr>
            <p:ph type="sldNum" sz="quarter" idx="12"/>
          </p:nvPr>
        </p:nvSpPr>
        <p:spPr/>
        <p:txBody>
          <a:bodyPr/>
          <a:lstStyle/>
          <a:p>
            <a:endParaRPr lang="en-US"/>
          </a:p>
          <a:p>
            <a:fld id="{59233E2E-E270-412C-AF02-6FC47B999390}" type="slidenum">
              <a:rPr lang="en-US"/>
              <a:pPr/>
              <a:t>27</a:t>
            </a:fld>
            <a:endParaRPr lang="en-US"/>
          </a:p>
        </p:txBody>
      </p:sp>
      <p:pic>
        <p:nvPicPr>
          <p:cNvPr id="485380" name="Picture 4" descr="Photo 1"/>
          <p:cNvPicPr>
            <a:picLocks noChangeAspect="1" noChangeArrowheads="1"/>
          </p:cNvPicPr>
          <p:nvPr/>
        </p:nvPicPr>
        <p:blipFill>
          <a:blip r:embed="rId3" cstate="print"/>
          <a:srcRect/>
          <a:stretch>
            <a:fillRect/>
          </a:stretch>
        </p:blipFill>
        <p:spPr bwMode="auto">
          <a:xfrm>
            <a:off x="5486400" y="1905000"/>
            <a:ext cx="3206750" cy="4114800"/>
          </a:xfrm>
          <a:prstGeom prst="rect">
            <a:avLst/>
          </a:prstGeom>
          <a:noFill/>
          <a:ln w="9525">
            <a:solidFill>
              <a:srgbClr val="333399"/>
            </a:solidFill>
            <a:miter lim="800000"/>
            <a:headEnd/>
            <a:tailEnd/>
          </a:ln>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linds(horizontal)">
                                      <p:cBhvr>
                                        <p:cTn id="7" dur="500"/>
                                        <p:tgtEl>
                                          <p:spTgt spid="485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5379">
                                            <p:txEl>
                                              <p:pRg st="1" end="1"/>
                                            </p:txEl>
                                          </p:spTgt>
                                        </p:tgtEl>
                                        <p:attrNameLst>
                                          <p:attrName>style.visibility</p:attrName>
                                        </p:attrNameLst>
                                      </p:cBhvr>
                                      <p:to>
                                        <p:strVal val="visible"/>
                                      </p:to>
                                    </p:set>
                                    <p:animEffect transition="in" filter="blinds(horizontal)">
                                      <p:cBhvr>
                                        <p:cTn id="10" dur="500"/>
                                        <p:tgtEl>
                                          <p:spTgt spid="485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85380"/>
                                        </p:tgtEl>
                                        <p:attrNameLst>
                                          <p:attrName>style.visibility</p:attrName>
                                        </p:attrNameLst>
                                      </p:cBhvr>
                                      <p:to>
                                        <p:strVal val="visible"/>
                                      </p:to>
                                    </p:set>
                                    <p:animEffect transition="in" filter="checkerboard(across)">
                                      <p:cBhvr>
                                        <p:cTn id="15" dur="500"/>
                                        <p:tgtEl>
                                          <p:spTgt spid="48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p:txBody>
          <a:bodyPr/>
          <a:lstStyle/>
          <a:p>
            <a:r>
              <a:rPr lang="en-CA" sz="5000"/>
              <a:t>The Marketing Research </a:t>
            </a:r>
            <a:br>
              <a:rPr lang="en-CA" sz="5000"/>
            </a:br>
            <a:r>
              <a:rPr lang="en-CA" sz="5000"/>
              <a:t>11 Step Process</a:t>
            </a:r>
          </a:p>
        </p:txBody>
      </p:sp>
      <p:sp>
        <p:nvSpPr>
          <p:cNvPr id="73732" name="Rectangle 4"/>
          <p:cNvSpPr>
            <a:spLocks noGrp="1" noChangeArrowheads="1"/>
          </p:cNvSpPr>
          <p:nvPr>
            <p:ph idx="1"/>
          </p:nvPr>
        </p:nvSpPr>
        <p:spPr>
          <a:xfrm>
            <a:off x="457200" y="1905000"/>
            <a:ext cx="8229600" cy="3886200"/>
          </a:xfrm>
        </p:spPr>
        <p:txBody>
          <a:bodyPr/>
          <a:lstStyle/>
          <a:p>
            <a:pPr marL="990600" lvl="1" indent="-533400">
              <a:buSzPct val="85000"/>
              <a:buFont typeface="Wingdings" pitchFamily="2" charset="2"/>
              <a:buAutoNum type="arabicParenR"/>
            </a:pPr>
            <a:r>
              <a:rPr lang="en-CA" dirty="0"/>
              <a:t>Establish the need for marketing research</a:t>
            </a:r>
          </a:p>
          <a:p>
            <a:pPr marL="990600" lvl="1" indent="-533400">
              <a:buSzPct val="85000"/>
              <a:buFont typeface="Wingdings" pitchFamily="2" charset="2"/>
              <a:buAutoNum type="arabicParenR"/>
            </a:pPr>
            <a:r>
              <a:rPr lang="en-CA" dirty="0"/>
              <a:t>Define the problem</a:t>
            </a:r>
          </a:p>
          <a:p>
            <a:pPr marL="990600" lvl="1" indent="-533400">
              <a:buSzPct val="85000"/>
              <a:buFont typeface="Wingdings" pitchFamily="2" charset="2"/>
              <a:buAutoNum type="arabicParenR"/>
            </a:pPr>
            <a:r>
              <a:rPr lang="en-CA" dirty="0"/>
              <a:t>Establish research objectives</a:t>
            </a:r>
          </a:p>
          <a:p>
            <a:pPr marL="990600" lvl="1" indent="-533400">
              <a:buSzPct val="85000"/>
              <a:buFont typeface="Wingdings" pitchFamily="2" charset="2"/>
              <a:buAutoNum type="arabicParenR"/>
            </a:pPr>
            <a:r>
              <a:rPr lang="en-CA" dirty="0"/>
              <a:t>Determine research design</a:t>
            </a:r>
          </a:p>
          <a:p>
            <a:pPr marL="990600" lvl="1" indent="-533400">
              <a:buSzPct val="85000"/>
              <a:buFont typeface="Wingdings" pitchFamily="2" charset="2"/>
              <a:buAutoNum type="arabicParenR"/>
            </a:pPr>
            <a:r>
              <a:rPr lang="en-CA" dirty="0"/>
              <a:t>Identify information types and sources</a:t>
            </a:r>
          </a:p>
          <a:p>
            <a:pPr marL="990600" lvl="1" indent="-533400">
              <a:buSzPct val="85000"/>
              <a:buFont typeface="Wingdings" pitchFamily="2" charset="2"/>
              <a:buAutoNum type="arabicParenR"/>
            </a:pPr>
            <a:r>
              <a:rPr lang="en-CA" dirty="0"/>
              <a:t>Determine methods of accessing data</a:t>
            </a:r>
          </a:p>
        </p:txBody>
      </p:sp>
      <p:sp>
        <p:nvSpPr>
          <p:cNvPr id="7" name="Slide Number Placeholder 5"/>
          <p:cNvSpPr>
            <a:spLocks noGrp="1"/>
          </p:cNvSpPr>
          <p:nvPr>
            <p:ph type="sldNum" sz="quarter" idx="12"/>
          </p:nvPr>
        </p:nvSpPr>
        <p:spPr/>
        <p:txBody>
          <a:bodyPr/>
          <a:lstStyle/>
          <a:p>
            <a:endParaRPr lang="en-US"/>
          </a:p>
          <a:p>
            <a:fld id="{21594B79-72F0-4582-93E0-826077BC9D73}" type="slidenum">
              <a:rPr lang="en-US"/>
              <a:pPr/>
              <a:t>28</a:t>
            </a:fld>
            <a:endParaRPr lang="en-US"/>
          </a:p>
        </p:txBody>
      </p:sp>
      <p:sp>
        <p:nvSpPr>
          <p:cNvPr id="73730" name="AutoShape 2"/>
          <p:cNvSpPr>
            <a:spLocks noChangeArrowheads="1"/>
          </p:cNvSpPr>
          <p:nvPr/>
        </p:nvSpPr>
        <p:spPr bwMode="auto">
          <a:xfrm>
            <a:off x="0" y="1828800"/>
            <a:ext cx="914400" cy="4464050"/>
          </a:xfrm>
          <a:prstGeom prst="downArrow">
            <a:avLst>
              <a:gd name="adj1" fmla="val 50000"/>
              <a:gd name="adj2" fmla="val 122049"/>
            </a:avLst>
          </a:prstGeom>
          <a:solidFill>
            <a:schemeClr val="bg2"/>
          </a:solidFill>
          <a:ln w="12700" cap="sq">
            <a:noFill/>
            <a:miter lim="800000"/>
            <a:headEnd type="none" w="sm" len="sm"/>
            <a:tailEnd type="none" w="sm" len="sm"/>
          </a:ln>
          <a:effectLst/>
        </p:spPr>
        <p:txBody>
          <a:bodyPr vert="eaVert" wrap="none" anchor="ctr"/>
          <a:lstStyle/>
          <a:p>
            <a:endParaRPr lang="en-CA"/>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fade">
                                      <p:cBhvr>
                                        <p:cTn id="7" dur="500"/>
                                        <p:tgtEl>
                                          <p:spTgt spid="7373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2">
                                            <p:txEl>
                                              <p:pRg st="1" end="1"/>
                                            </p:txEl>
                                          </p:spTgt>
                                        </p:tgtEl>
                                        <p:attrNameLst>
                                          <p:attrName>style.visibility</p:attrName>
                                        </p:attrNameLst>
                                      </p:cBhvr>
                                      <p:to>
                                        <p:strVal val="visible"/>
                                      </p:to>
                                    </p:set>
                                    <p:animEffect transition="in" filter="fade">
                                      <p:cBhvr>
                                        <p:cTn id="10" dur="500"/>
                                        <p:tgtEl>
                                          <p:spTgt spid="7373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732">
                                            <p:txEl>
                                              <p:pRg st="2" end="2"/>
                                            </p:txEl>
                                          </p:spTgt>
                                        </p:tgtEl>
                                        <p:attrNameLst>
                                          <p:attrName>style.visibility</p:attrName>
                                        </p:attrNameLst>
                                      </p:cBhvr>
                                      <p:to>
                                        <p:strVal val="visible"/>
                                      </p:to>
                                    </p:set>
                                    <p:animEffect transition="in" filter="fade">
                                      <p:cBhvr>
                                        <p:cTn id="13" dur="500"/>
                                        <p:tgtEl>
                                          <p:spTgt spid="7373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3732">
                                            <p:txEl>
                                              <p:pRg st="3" end="3"/>
                                            </p:txEl>
                                          </p:spTgt>
                                        </p:tgtEl>
                                        <p:attrNameLst>
                                          <p:attrName>style.visibility</p:attrName>
                                        </p:attrNameLst>
                                      </p:cBhvr>
                                      <p:to>
                                        <p:strVal val="visible"/>
                                      </p:to>
                                    </p:set>
                                    <p:animEffect transition="in" filter="fade">
                                      <p:cBhvr>
                                        <p:cTn id="16" dur="500"/>
                                        <p:tgtEl>
                                          <p:spTgt spid="7373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732">
                                            <p:txEl>
                                              <p:pRg st="4" end="4"/>
                                            </p:txEl>
                                          </p:spTgt>
                                        </p:tgtEl>
                                        <p:attrNameLst>
                                          <p:attrName>style.visibility</p:attrName>
                                        </p:attrNameLst>
                                      </p:cBhvr>
                                      <p:to>
                                        <p:strVal val="visible"/>
                                      </p:to>
                                    </p:set>
                                    <p:animEffect transition="in" filter="fade">
                                      <p:cBhvr>
                                        <p:cTn id="19" dur="500"/>
                                        <p:tgtEl>
                                          <p:spTgt spid="7373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732">
                                            <p:txEl>
                                              <p:pRg st="5" end="5"/>
                                            </p:txEl>
                                          </p:spTgt>
                                        </p:tgtEl>
                                        <p:attrNameLst>
                                          <p:attrName>style.visibility</p:attrName>
                                        </p:attrNameLst>
                                      </p:cBhvr>
                                      <p:to>
                                        <p:strVal val="visible"/>
                                      </p:to>
                                    </p:set>
                                    <p:animEffect transition="in" filter="fade">
                                      <p:cBhvr>
                                        <p:cTn id="22" dur="500"/>
                                        <p:tgtEl>
                                          <p:spTgt spid="7373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1000"/>
                                        <p:tgtEl>
                                          <p:spTgt spid="73730"/>
                                        </p:tgtEl>
                                        <p:attrNameLst>
                                          <p:attrName>ppt_x</p:attrName>
                                        </p:attrNameLst>
                                      </p:cBhvr>
                                      <p:tavLst>
                                        <p:tav tm="0">
                                          <p:val>
                                            <p:strVal val="ppt_x"/>
                                          </p:val>
                                        </p:tav>
                                        <p:tav tm="100000">
                                          <p:val>
                                            <p:strVal val="ppt_x"/>
                                          </p:val>
                                        </p:tav>
                                      </p:tavLst>
                                    </p:anim>
                                    <p:anim calcmode="lin" valueType="num">
                                      <p:cBhvr additive="base">
                                        <p:cTn id="27" dur="1000"/>
                                        <p:tgtEl>
                                          <p:spTgt spid="73730"/>
                                        </p:tgtEl>
                                        <p:attrNameLst>
                                          <p:attrName>ppt_y</p:attrName>
                                        </p:attrNameLst>
                                      </p:cBhvr>
                                      <p:tavLst>
                                        <p:tav tm="0">
                                          <p:val>
                                            <p:strVal val="ppt_y"/>
                                          </p:val>
                                        </p:tav>
                                        <p:tav tm="100000">
                                          <p:val>
                                            <p:strVal val="1+ppt_h/2"/>
                                          </p:val>
                                        </p:tav>
                                      </p:tavLst>
                                    </p:anim>
                                    <p:set>
                                      <p:cBhvr>
                                        <p:cTn id="28" dur="1" fill="hold">
                                          <p:stCondLst>
                                            <p:cond delay="999"/>
                                          </p:stCondLst>
                                        </p:cTn>
                                        <p:tgtEl>
                                          <p:spTgt spid="737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p:bldP spid="737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p:txBody>
          <a:bodyPr/>
          <a:lstStyle/>
          <a:p>
            <a:r>
              <a:rPr lang="en-CA" sz="5000"/>
              <a:t>The Marketing Research </a:t>
            </a:r>
            <a:br>
              <a:rPr lang="en-CA" sz="5000"/>
            </a:br>
            <a:r>
              <a:rPr lang="en-CA" sz="5000"/>
              <a:t>11 Step Process …</a:t>
            </a:r>
          </a:p>
        </p:txBody>
      </p:sp>
      <p:sp>
        <p:nvSpPr>
          <p:cNvPr id="74756" name="Rectangle 4"/>
          <p:cNvSpPr>
            <a:spLocks noGrp="1" noChangeArrowheads="1"/>
          </p:cNvSpPr>
          <p:nvPr>
            <p:ph idx="1"/>
          </p:nvPr>
        </p:nvSpPr>
        <p:spPr>
          <a:xfrm>
            <a:off x="381000" y="1981200"/>
            <a:ext cx="8229600" cy="3733800"/>
          </a:xfrm>
        </p:spPr>
        <p:txBody>
          <a:bodyPr/>
          <a:lstStyle/>
          <a:p>
            <a:pPr marL="990600" lvl="1" indent="-533400">
              <a:buClr>
                <a:schemeClr val="tx1"/>
              </a:buClr>
              <a:buSzPct val="85000"/>
              <a:buFont typeface="Wingdings" pitchFamily="2" charset="2"/>
              <a:buAutoNum type="arabicParenR" startAt="7"/>
            </a:pPr>
            <a:r>
              <a:rPr lang="en-CA"/>
              <a:t>Design data collection forms</a:t>
            </a:r>
          </a:p>
          <a:p>
            <a:pPr marL="990600" lvl="1" indent="-533400">
              <a:buClr>
                <a:schemeClr val="tx1"/>
              </a:buClr>
              <a:buSzPct val="85000"/>
              <a:buFont typeface="Wingdings" pitchFamily="2" charset="2"/>
              <a:buAutoNum type="arabicParenR" startAt="7"/>
            </a:pPr>
            <a:r>
              <a:rPr lang="en-CA"/>
              <a:t>Determine sample plan and size</a:t>
            </a:r>
          </a:p>
          <a:p>
            <a:pPr marL="990600" lvl="1" indent="-533400">
              <a:buClr>
                <a:schemeClr val="tx1"/>
              </a:buClr>
              <a:buSzPct val="85000"/>
              <a:buFont typeface="Wingdings" pitchFamily="2" charset="2"/>
              <a:buAutoNum type="arabicParenR" startAt="7"/>
            </a:pPr>
            <a:r>
              <a:rPr lang="en-CA"/>
              <a:t>Collect data</a:t>
            </a:r>
          </a:p>
          <a:p>
            <a:pPr marL="990600" lvl="1" indent="-533400">
              <a:buClr>
                <a:schemeClr val="tx1"/>
              </a:buClr>
              <a:buSzPct val="85000"/>
              <a:buFont typeface="Wingdings" pitchFamily="2" charset="2"/>
              <a:buAutoNum type="arabicParenR" startAt="7"/>
            </a:pPr>
            <a:r>
              <a:rPr lang="en-CA"/>
              <a:t>Analyze data</a:t>
            </a:r>
          </a:p>
          <a:p>
            <a:pPr marL="990600" lvl="1" indent="-533400">
              <a:buClr>
                <a:schemeClr val="tx1"/>
              </a:buClr>
              <a:buSzPct val="85000"/>
              <a:buFont typeface="Wingdings" pitchFamily="2" charset="2"/>
              <a:buAutoNum type="arabicParenR" startAt="7"/>
            </a:pPr>
            <a:r>
              <a:rPr lang="en-CA"/>
              <a:t>Prepare and present the final research report</a:t>
            </a:r>
          </a:p>
        </p:txBody>
      </p:sp>
      <p:sp>
        <p:nvSpPr>
          <p:cNvPr id="7" name="Slide Number Placeholder 5"/>
          <p:cNvSpPr>
            <a:spLocks noGrp="1"/>
          </p:cNvSpPr>
          <p:nvPr>
            <p:ph type="sldNum" sz="quarter" idx="12"/>
          </p:nvPr>
        </p:nvSpPr>
        <p:spPr/>
        <p:txBody>
          <a:bodyPr/>
          <a:lstStyle/>
          <a:p>
            <a:endParaRPr lang="en-US"/>
          </a:p>
          <a:p>
            <a:fld id="{DF83E738-D4AC-47E2-A34E-FC8E91E402F1}" type="slidenum">
              <a:rPr lang="en-US"/>
              <a:pPr/>
              <a:t>29</a:t>
            </a:fld>
            <a:endParaRPr lang="en-US"/>
          </a:p>
        </p:txBody>
      </p:sp>
      <p:sp>
        <p:nvSpPr>
          <p:cNvPr id="74754" name="AutoShape 2"/>
          <p:cNvSpPr>
            <a:spLocks noChangeArrowheads="1"/>
          </p:cNvSpPr>
          <p:nvPr/>
        </p:nvSpPr>
        <p:spPr bwMode="auto">
          <a:xfrm>
            <a:off x="0" y="2057400"/>
            <a:ext cx="990600" cy="3168650"/>
          </a:xfrm>
          <a:prstGeom prst="downArrow">
            <a:avLst>
              <a:gd name="adj1" fmla="val 50000"/>
              <a:gd name="adj2" fmla="val 79968"/>
            </a:avLst>
          </a:prstGeom>
          <a:solidFill>
            <a:schemeClr val="bg2"/>
          </a:solidFill>
          <a:ln w="12700" cap="sq">
            <a:noFill/>
            <a:miter lim="800000"/>
            <a:headEnd type="none" w="sm" len="sm"/>
            <a:tailEnd type="none" w="sm" len="sm"/>
          </a:ln>
          <a:effectLst/>
        </p:spPr>
        <p:txBody>
          <a:bodyPr vert="eaVert"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ppt_x"/>
                                          </p:val>
                                        </p:tav>
                                        <p:tav tm="100000">
                                          <p:val>
                                            <p:strVal val="#ppt_x"/>
                                          </p:val>
                                        </p:tav>
                                      </p:tavLst>
                                    </p:anim>
                                    <p:anim calcmode="lin" valueType="num">
                                      <p:cBhvr additive="base">
                                        <p:cTn id="8" dur="500" fill="hold"/>
                                        <p:tgtEl>
                                          <p:spTgt spid="74754"/>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74756">
                                            <p:txEl>
                                              <p:pRg st="0" end="0"/>
                                            </p:txEl>
                                          </p:spTgt>
                                        </p:tgtEl>
                                        <p:attrNameLst>
                                          <p:attrName>style.visibility</p:attrName>
                                        </p:attrNameLst>
                                      </p:cBhvr>
                                      <p:to>
                                        <p:strVal val="visible"/>
                                      </p:to>
                                    </p:set>
                                    <p:animEffect transition="in" filter="fade">
                                      <p:cBhvr>
                                        <p:cTn id="11" dur="500"/>
                                        <p:tgtEl>
                                          <p:spTgt spid="74756">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4756">
                                            <p:txEl>
                                              <p:pRg st="1" end="1"/>
                                            </p:txEl>
                                          </p:spTgt>
                                        </p:tgtEl>
                                        <p:attrNameLst>
                                          <p:attrName>style.visibility</p:attrName>
                                        </p:attrNameLst>
                                      </p:cBhvr>
                                      <p:to>
                                        <p:strVal val="visible"/>
                                      </p:to>
                                    </p:set>
                                    <p:animEffect transition="in" filter="fade">
                                      <p:cBhvr>
                                        <p:cTn id="14" dur="500"/>
                                        <p:tgtEl>
                                          <p:spTgt spid="74756">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4756">
                                            <p:txEl>
                                              <p:pRg st="2" end="2"/>
                                            </p:txEl>
                                          </p:spTgt>
                                        </p:tgtEl>
                                        <p:attrNameLst>
                                          <p:attrName>style.visibility</p:attrName>
                                        </p:attrNameLst>
                                      </p:cBhvr>
                                      <p:to>
                                        <p:strVal val="visible"/>
                                      </p:to>
                                    </p:set>
                                    <p:animEffect transition="in" filter="fade">
                                      <p:cBhvr>
                                        <p:cTn id="17" dur="500"/>
                                        <p:tgtEl>
                                          <p:spTgt spid="7475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756">
                                            <p:txEl>
                                              <p:pRg st="3" end="3"/>
                                            </p:txEl>
                                          </p:spTgt>
                                        </p:tgtEl>
                                        <p:attrNameLst>
                                          <p:attrName>style.visibility</p:attrName>
                                        </p:attrNameLst>
                                      </p:cBhvr>
                                      <p:to>
                                        <p:strVal val="visible"/>
                                      </p:to>
                                    </p:set>
                                    <p:animEffect transition="in" filter="fade">
                                      <p:cBhvr>
                                        <p:cTn id="20" dur="500"/>
                                        <p:tgtEl>
                                          <p:spTgt spid="7475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4756">
                                            <p:txEl>
                                              <p:pRg st="4" end="4"/>
                                            </p:txEl>
                                          </p:spTgt>
                                        </p:tgtEl>
                                        <p:attrNameLst>
                                          <p:attrName>style.visibility</p:attrName>
                                        </p:attrNameLst>
                                      </p:cBhvr>
                                      <p:to>
                                        <p:strVal val="visible"/>
                                      </p:to>
                                    </p:set>
                                    <p:animEffect transition="in" filter="fade">
                                      <p:cBhvr>
                                        <p:cTn id="23" dur="500"/>
                                        <p:tgtEl>
                                          <p:spTgt spid="747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uiExpand="1" build="p"/>
      <p:bldP spid="747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F7CFE4-D295-43BC-879E-52B1F6284ECD}" type="slidenum">
              <a:rPr lang="en-US"/>
              <a:pPr/>
              <a:t>3</a:t>
            </a:fld>
            <a:endParaRPr lang="en-US" dirty="0"/>
          </a:p>
        </p:txBody>
      </p:sp>
      <p:sp>
        <p:nvSpPr>
          <p:cNvPr id="454658" name="Rectangle 2"/>
          <p:cNvSpPr>
            <a:spLocks noGrp="1" noChangeArrowheads="1"/>
          </p:cNvSpPr>
          <p:nvPr>
            <p:ph type="body" idx="1"/>
          </p:nvPr>
        </p:nvSpPr>
        <p:spPr>
          <a:xfrm>
            <a:off x="457200" y="1981200"/>
            <a:ext cx="8686800" cy="4648200"/>
          </a:xfrm>
        </p:spPr>
        <p:txBody>
          <a:bodyPr/>
          <a:lstStyle/>
          <a:p>
            <a:pPr>
              <a:lnSpc>
                <a:spcPct val="90000"/>
              </a:lnSpc>
              <a:spcAft>
                <a:spcPts val="1800"/>
              </a:spcAft>
            </a:pPr>
            <a:r>
              <a:rPr lang="en-US" sz="3600" b="1" dirty="0" smtClean="0">
                <a:latin typeface="Calibri" pitchFamily="34" charset="0"/>
              </a:rPr>
              <a:t>20+ </a:t>
            </a:r>
            <a:r>
              <a:rPr lang="en-US" sz="3600" b="1" dirty="0">
                <a:latin typeface="Calibri" pitchFamily="34" charset="0"/>
              </a:rPr>
              <a:t>years experience in </a:t>
            </a:r>
            <a:r>
              <a:rPr lang="en-US" sz="3600" b="1" dirty="0" smtClean="0">
                <a:latin typeface="Calibri" pitchFamily="34" charset="0"/>
              </a:rPr>
              <a:t>marketing and marketing research. Current positions:</a:t>
            </a:r>
          </a:p>
          <a:p>
            <a:pPr>
              <a:lnSpc>
                <a:spcPct val="90000"/>
              </a:lnSpc>
              <a:spcAft>
                <a:spcPct val="50000"/>
              </a:spcAft>
            </a:pPr>
            <a:r>
              <a:rPr lang="en-US" sz="3600" b="1" dirty="0" smtClean="0">
                <a:latin typeface="Calibri" pitchFamily="34" charset="0"/>
              </a:rPr>
              <a:t>Bridge Research </a:t>
            </a:r>
            <a:r>
              <a:rPr lang="en-US" sz="3600" dirty="0" smtClean="0">
                <a:latin typeface="Calibri" pitchFamily="34" charset="0"/>
              </a:rPr>
              <a:t>– </a:t>
            </a:r>
            <a:r>
              <a:rPr lang="en-US" sz="3600" i="1" dirty="0" smtClean="0">
                <a:latin typeface="Calibri" pitchFamily="34" charset="0"/>
              </a:rPr>
              <a:t>Principal</a:t>
            </a:r>
          </a:p>
          <a:p>
            <a:pPr>
              <a:lnSpc>
                <a:spcPct val="90000"/>
              </a:lnSpc>
              <a:spcAft>
                <a:spcPct val="50000"/>
              </a:spcAft>
            </a:pPr>
            <a:endParaRPr lang="en-US" sz="800" i="1" dirty="0" smtClean="0">
              <a:latin typeface="Calibri" pitchFamily="34" charset="0"/>
            </a:endParaRPr>
          </a:p>
          <a:p>
            <a:pPr>
              <a:lnSpc>
                <a:spcPct val="90000"/>
              </a:lnSpc>
              <a:spcAft>
                <a:spcPct val="50000"/>
              </a:spcAft>
            </a:pPr>
            <a:endParaRPr lang="en-US" sz="800" i="1" dirty="0" smtClean="0">
              <a:latin typeface="Calibri" pitchFamily="34" charset="0"/>
            </a:endParaRPr>
          </a:p>
          <a:p>
            <a:pPr>
              <a:lnSpc>
                <a:spcPct val="90000"/>
              </a:lnSpc>
              <a:spcAft>
                <a:spcPct val="50000"/>
              </a:spcAft>
            </a:pPr>
            <a:r>
              <a:rPr lang="en-US" sz="3600" b="1" dirty="0" err="1" smtClean="0">
                <a:latin typeface="Calibri" pitchFamily="34" charset="0"/>
              </a:rPr>
              <a:t>Brandlab</a:t>
            </a:r>
            <a:r>
              <a:rPr lang="en-US" sz="3600" b="1" dirty="0" smtClean="0">
                <a:latin typeface="Calibri" pitchFamily="34" charset="0"/>
              </a:rPr>
              <a:t> Studios </a:t>
            </a:r>
            <a:r>
              <a:rPr lang="en-US" sz="3600" i="1" dirty="0" smtClean="0">
                <a:latin typeface="Calibri" pitchFamily="34" charset="0"/>
              </a:rPr>
              <a:t>– Research Director</a:t>
            </a:r>
          </a:p>
        </p:txBody>
      </p:sp>
      <p:sp>
        <p:nvSpPr>
          <p:cNvPr id="109570" name="Rectangle 2"/>
          <p:cNvSpPr>
            <a:spLocks noChangeArrowheads="1"/>
          </p:cNvSpPr>
          <p:nvPr/>
        </p:nvSpPr>
        <p:spPr bwMode="auto">
          <a:xfrm>
            <a:off x="0" y="0"/>
            <a:ext cx="9144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9569" name="Object 1"/>
          <p:cNvGraphicFramePr>
            <a:graphicFrameLocks noChangeAspect="1"/>
          </p:cNvGraphicFramePr>
          <p:nvPr/>
        </p:nvGraphicFramePr>
        <p:xfrm>
          <a:off x="6324600" y="3124200"/>
          <a:ext cx="2133600" cy="1377415"/>
        </p:xfrm>
        <a:graphic>
          <a:graphicData uri="http://schemas.openxmlformats.org/presentationml/2006/ole">
            <p:oleObj spid="_x0000_s1026" name="PBrush" r:id="rId3" imgW="2619048" imgH="1762371" progId="PBrush">
              <p:embed/>
            </p:oleObj>
          </a:graphicData>
        </a:graphic>
      </p:graphicFrame>
      <p:sp>
        <p:nvSpPr>
          <p:cNvPr id="7" name="TextBox 6"/>
          <p:cNvSpPr txBox="1"/>
          <p:nvPr/>
        </p:nvSpPr>
        <p:spPr>
          <a:xfrm>
            <a:off x="5181600" y="533400"/>
            <a:ext cx="3505200" cy="701731"/>
          </a:xfrm>
          <a:prstGeom prst="rect">
            <a:avLst/>
          </a:prstGeom>
          <a:noFill/>
        </p:spPr>
        <p:txBody>
          <a:bodyPr wrap="square" rtlCol="0">
            <a:spAutoFit/>
          </a:bodyPr>
          <a:lstStyle/>
          <a:p>
            <a:pPr marL="342900" indent="-342900" algn="r">
              <a:lnSpc>
                <a:spcPct val="90000"/>
              </a:lnSpc>
              <a:spcBef>
                <a:spcPct val="20000"/>
              </a:spcBef>
              <a:spcAft>
                <a:spcPct val="50000"/>
              </a:spcAft>
            </a:pPr>
            <a:r>
              <a:rPr lang="en-US" dirty="0" smtClean="0">
                <a:solidFill>
                  <a:srgbClr val="BC4300"/>
                </a:solidFill>
                <a:effectLst>
                  <a:outerShdw blurRad="38100" dist="38100" dir="2700000" algn="tl">
                    <a:srgbClr val="000000"/>
                  </a:outerShdw>
                </a:effectLst>
                <a:latin typeface="Calibri" pitchFamily="34" charset="0"/>
              </a:rPr>
              <a:t>Tom Jopling</a:t>
            </a:r>
          </a:p>
        </p:txBody>
      </p:sp>
      <p:pic>
        <p:nvPicPr>
          <p:cNvPr id="9" name="Picture 8" descr="Z:\Brandlab\Logos\Brandlab logo _horizontal.jpg"/>
          <p:cNvPicPr/>
          <p:nvPr/>
        </p:nvPicPr>
        <p:blipFill>
          <a:blip r:embed="rId4" cstate="print"/>
          <a:srcRect/>
          <a:stretch>
            <a:fillRect/>
          </a:stretch>
        </p:blipFill>
        <p:spPr bwMode="auto">
          <a:xfrm>
            <a:off x="5105400" y="5410200"/>
            <a:ext cx="3335655" cy="73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0"/>
            <a:ext cx="8610600" cy="1143000"/>
          </a:xfrm>
        </p:spPr>
        <p:txBody>
          <a:bodyPr/>
          <a:lstStyle/>
          <a:p>
            <a:r>
              <a:rPr lang="en-US" sz="4800" dirty="0" smtClean="0"/>
              <a:t>Research Process &amp; the Text</a:t>
            </a:r>
            <a:endParaRPr lang="en-US" sz="4800" dirty="0"/>
          </a:p>
        </p:txBody>
      </p:sp>
      <p:sp>
        <p:nvSpPr>
          <p:cNvPr id="60419" name="Rectangle 3"/>
          <p:cNvSpPr>
            <a:spLocks noGrp="1" noChangeArrowheads="1"/>
          </p:cNvSpPr>
          <p:nvPr>
            <p:ph type="body" sz="half" idx="1"/>
          </p:nvPr>
        </p:nvSpPr>
        <p:spPr>
          <a:xfrm>
            <a:off x="304800" y="990600"/>
            <a:ext cx="5791200" cy="5410200"/>
          </a:xfrm>
        </p:spPr>
        <p:txBody>
          <a:bodyPr/>
          <a:lstStyle/>
          <a:p>
            <a:pPr marL="0" indent="0">
              <a:lnSpc>
                <a:spcPct val="95000"/>
              </a:lnSpc>
              <a:spcBef>
                <a:spcPct val="15000"/>
              </a:spcBef>
              <a:buFontTx/>
              <a:buNone/>
            </a:pPr>
            <a:r>
              <a:rPr lang="en-US" sz="2600" dirty="0" smtClean="0">
                <a:latin typeface="Arial" pitchFamily="34" charset="0"/>
                <a:cs typeface="Arial" pitchFamily="34" charset="0"/>
              </a:rPr>
              <a:t>1</a:t>
            </a:r>
            <a:r>
              <a:rPr lang="en-US" sz="2900" dirty="0" smtClean="0">
                <a:latin typeface="Arial" pitchFamily="34" charset="0"/>
                <a:cs typeface="Arial" pitchFamily="34" charset="0"/>
              </a:rPr>
              <a:t>)  Establish </a:t>
            </a:r>
            <a:r>
              <a:rPr lang="en-US" sz="2900" dirty="0">
                <a:latin typeface="Arial" pitchFamily="34" charset="0"/>
                <a:cs typeface="Arial" pitchFamily="34" charset="0"/>
              </a:rPr>
              <a:t>Need</a:t>
            </a:r>
          </a:p>
          <a:p>
            <a:pPr marL="0" indent="0">
              <a:lnSpc>
                <a:spcPct val="95000"/>
              </a:lnSpc>
              <a:spcBef>
                <a:spcPct val="15000"/>
              </a:spcBef>
              <a:buFontTx/>
              <a:buNone/>
            </a:pPr>
            <a:r>
              <a:rPr lang="en-US" sz="2900" dirty="0" smtClean="0">
                <a:latin typeface="Arial" pitchFamily="34" charset="0"/>
                <a:cs typeface="Arial" pitchFamily="34" charset="0"/>
              </a:rPr>
              <a:t>2)  Define </a:t>
            </a:r>
            <a:r>
              <a:rPr lang="en-US" sz="2900" dirty="0">
                <a:latin typeface="Arial" pitchFamily="34" charset="0"/>
                <a:cs typeface="Arial" pitchFamily="34" charset="0"/>
              </a:rPr>
              <a:t>Problem</a:t>
            </a:r>
          </a:p>
          <a:p>
            <a:pPr marL="0" indent="0">
              <a:lnSpc>
                <a:spcPct val="95000"/>
              </a:lnSpc>
              <a:spcBef>
                <a:spcPct val="15000"/>
              </a:spcBef>
              <a:buFontTx/>
              <a:buNone/>
            </a:pPr>
            <a:r>
              <a:rPr lang="en-US" sz="2900" dirty="0" smtClean="0">
                <a:latin typeface="Arial" pitchFamily="34" charset="0"/>
                <a:cs typeface="Arial" pitchFamily="34" charset="0"/>
              </a:rPr>
              <a:t>3)  Research </a:t>
            </a:r>
            <a:r>
              <a:rPr lang="en-US" sz="2900" dirty="0">
                <a:latin typeface="Arial" pitchFamily="34" charset="0"/>
                <a:cs typeface="Arial" pitchFamily="34" charset="0"/>
              </a:rPr>
              <a:t>Objectives </a:t>
            </a:r>
          </a:p>
          <a:p>
            <a:pPr marL="0" indent="0">
              <a:lnSpc>
                <a:spcPct val="95000"/>
              </a:lnSpc>
              <a:spcBef>
                <a:spcPct val="15000"/>
              </a:spcBef>
              <a:buFontTx/>
              <a:buNone/>
            </a:pPr>
            <a:r>
              <a:rPr lang="en-US" sz="2900" dirty="0" smtClean="0">
                <a:latin typeface="Arial" pitchFamily="34" charset="0"/>
                <a:cs typeface="Arial" pitchFamily="34" charset="0"/>
              </a:rPr>
              <a:t>4)  Determine </a:t>
            </a:r>
            <a:r>
              <a:rPr lang="en-US" sz="2900" dirty="0">
                <a:latin typeface="Arial" pitchFamily="34" charset="0"/>
                <a:cs typeface="Arial" pitchFamily="34" charset="0"/>
              </a:rPr>
              <a:t>Design</a:t>
            </a:r>
          </a:p>
          <a:p>
            <a:pPr marL="0" indent="0">
              <a:lnSpc>
                <a:spcPct val="95000"/>
              </a:lnSpc>
              <a:spcBef>
                <a:spcPct val="15000"/>
              </a:spcBef>
              <a:buFontTx/>
              <a:buNone/>
            </a:pPr>
            <a:r>
              <a:rPr lang="en-US" sz="2900" dirty="0" smtClean="0">
                <a:latin typeface="Arial" pitchFamily="34" charset="0"/>
                <a:cs typeface="Arial" pitchFamily="34" charset="0"/>
              </a:rPr>
              <a:t>5)  Identify </a:t>
            </a:r>
            <a:r>
              <a:rPr lang="en-US" sz="2900" dirty="0">
                <a:latin typeface="Arial" pitchFamily="34" charset="0"/>
                <a:cs typeface="Arial" pitchFamily="34" charset="0"/>
              </a:rPr>
              <a:t>Information Sources</a:t>
            </a:r>
          </a:p>
          <a:p>
            <a:pPr marL="0" indent="0">
              <a:lnSpc>
                <a:spcPct val="95000"/>
              </a:lnSpc>
              <a:spcBef>
                <a:spcPct val="15000"/>
              </a:spcBef>
              <a:buFontTx/>
              <a:buNone/>
            </a:pPr>
            <a:r>
              <a:rPr lang="en-US" sz="2900" dirty="0" smtClean="0">
                <a:latin typeface="Arial" pitchFamily="34" charset="0"/>
                <a:cs typeface="Arial" pitchFamily="34" charset="0"/>
              </a:rPr>
              <a:t>6)  Decide </a:t>
            </a:r>
            <a:r>
              <a:rPr lang="en-US" sz="2900" dirty="0">
                <a:latin typeface="Arial" pitchFamily="34" charset="0"/>
                <a:cs typeface="Arial" pitchFamily="34" charset="0"/>
              </a:rPr>
              <a:t>Data Collection Method</a:t>
            </a:r>
          </a:p>
          <a:p>
            <a:pPr marL="0" indent="0">
              <a:lnSpc>
                <a:spcPct val="95000"/>
              </a:lnSpc>
              <a:spcBef>
                <a:spcPct val="15000"/>
              </a:spcBef>
              <a:buFontTx/>
              <a:buNone/>
            </a:pPr>
            <a:r>
              <a:rPr lang="en-US" sz="2900" dirty="0" smtClean="0">
                <a:latin typeface="Arial" pitchFamily="34" charset="0"/>
                <a:cs typeface="Arial" pitchFamily="34" charset="0"/>
              </a:rPr>
              <a:t>7)  Design </a:t>
            </a:r>
            <a:r>
              <a:rPr lang="en-US" sz="2900" dirty="0">
                <a:latin typeface="Arial" pitchFamily="34" charset="0"/>
                <a:cs typeface="Arial" pitchFamily="34" charset="0"/>
              </a:rPr>
              <a:t>Questionnaire</a:t>
            </a:r>
          </a:p>
          <a:p>
            <a:pPr marL="0" indent="0">
              <a:lnSpc>
                <a:spcPct val="95000"/>
              </a:lnSpc>
              <a:spcBef>
                <a:spcPct val="15000"/>
              </a:spcBef>
              <a:buFontTx/>
              <a:buNone/>
            </a:pPr>
            <a:r>
              <a:rPr lang="en-US" sz="2900" dirty="0" smtClean="0">
                <a:latin typeface="Arial" pitchFamily="34" charset="0"/>
                <a:cs typeface="Arial" pitchFamily="34" charset="0"/>
              </a:rPr>
              <a:t>8)  Determine </a:t>
            </a:r>
            <a:r>
              <a:rPr lang="en-US" sz="2900" dirty="0">
                <a:latin typeface="Arial" pitchFamily="34" charset="0"/>
                <a:cs typeface="Arial" pitchFamily="34" charset="0"/>
              </a:rPr>
              <a:t>Sample Plan &amp; Size</a:t>
            </a:r>
          </a:p>
          <a:p>
            <a:pPr marL="0" indent="0">
              <a:lnSpc>
                <a:spcPct val="95000"/>
              </a:lnSpc>
              <a:spcBef>
                <a:spcPts val="1200"/>
              </a:spcBef>
              <a:buFontTx/>
              <a:buNone/>
            </a:pPr>
            <a:r>
              <a:rPr lang="en-US" sz="2900" dirty="0" smtClean="0">
                <a:latin typeface="Arial" pitchFamily="34" charset="0"/>
                <a:cs typeface="Arial" pitchFamily="34" charset="0"/>
              </a:rPr>
              <a:t>9)  Collect </a:t>
            </a:r>
            <a:r>
              <a:rPr lang="en-US" sz="2900" dirty="0">
                <a:latin typeface="Arial" pitchFamily="34" charset="0"/>
                <a:cs typeface="Arial" pitchFamily="34" charset="0"/>
              </a:rPr>
              <a:t>Data</a:t>
            </a:r>
          </a:p>
          <a:p>
            <a:pPr marL="0" indent="0">
              <a:lnSpc>
                <a:spcPct val="95000"/>
              </a:lnSpc>
              <a:spcBef>
                <a:spcPct val="15000"/>
              </a:spcBef>
              <a:buFontTx/>
              <a:buNone/>
            </a:pPr>
            <a:r>
              <a:rPr lang="en-US" sz="2900" dirty="0" smtClean="0">
                <a:latin typeface="Arial" pitchFamily="34" charset="0"/>
                <a:cs typeface="Arial" pitchFamily="34" charset="0"/>
              </a:rPr>
              <a:t>10) </a:t>
            </a:r>
            <a:r>
              <a:rPr lang="en-US" sz="2900" dirty="0">
                <a:latin typeface="Arial" pitchFamily="34" charset="0"/>
                <a:cs typeface="Arial" pitchFamily="34" charset="0"/>
              </a:rPr>
              <a:t>Analyze Data</a:t>
            </a:r>
          </a:p>
          <a:p>
            <a:pPr marL="0" indent="0">
              <a:lnSpc>
                <a:spcPct val="95000"/>
              </a:lnSpc>
              <a:spcBef>
                <a:spcPct val="15000"/>
              </a:spcBef>
              <a:buFontTx/>
              <a:buNone/>
            </a:pPr>
            <a:r>
              <a:rPr lang="en-US" sz="2900" dirty="0" smtClean="0">
                <a:latin typeface="Arial" pitchFamily="34" charset="0"/>
                <a:cs typeface="Arial" pitchFamily="34" charset="0"/>
              </a:rPr>
              <a:t>11) </a:t>
            </a:r>
            <a:r>
              <a:rPr lang="en-US" sz="2900" dirty="0">
                <a:latin typeface="Arial" pitchFamily="34" charset="0"/>
                <a:cs typeface="Arial" pitchFamily="34" charset="0"/>
              </a:rPr>
              <a:t>Write and Present Report</a:t>
            </a:r>
          </a:p>
        </p:txBody>
      </p:sp>
      <p:sp>
        <p:nvSpPr>
          <p:cNvPr id="18" name="Slide Number Placeholder 6"/>
          <p:cNvSpPr>
            <a:spLocks noGrp="1"/>
          </p:cNvSpPr>
          <p:nvPr>
            <p:ph type="sldNum" sz="quarter" idx="12"/>
          </p:nvPr>
        </p:nvSpPr>
        <p:spPr/>
        <p:txBody>
          <a:bodyPr/>
          <a:lstStyle/>
          <a:p>
            <a:endParaRPr lang="en-US" dirty="0"/>
          </a:p>
          <a:p>
            <a:fld id="{BC5CA622-6AED-49C6-BCC5-57C6D44C6366}" type="slidenum">
              <a:rPr lang="en-US"/>
              <a:pPr/>
              <a:t>30</a:t>
            </a:fld>
            <a:endParaRPr lang="en-US" dirty="0"/>
          </a:p>
        </p:txBody>
      </p:sp>
      <p:sp>
        <p:nvSpPr>
          <p:cNvPr id="60420" name="Text Box 4"/>
          <p:cNvSpPr txBox="1">
            <a:spLocks noChangeArrowheads="1"/>
          </p:cNvSpPr>
          <p:nvPr/>
        </p:nvSpPr>
        <p:spPr bwMode="auto">
          <a:xfrm>
            <a:off x="6019800" y="1600200"/>
            <a:ext cx="3124200" cy="867930"/>
          </a:xfrm>
          <a:prstGeom prst="rect">
            <a:avLst/>
          </a:prstGeom>
          <a:noFill/>
          <a:ln w="9525">
            <a:noFill/>
            <a:miter lim="800000"/>
            <a:headEnd/>
            <a:tailEnd/>
          </a:ln>
          <a:effectLst/>
        </p:spPr>
        <p:txBody>
          <a:bodyPr wrap="square">
            <a:spAutoFit/>
          </a:bodyPr>
          <a:lstStyle/>
          <a:p>
            <a:pPr eaLnBrk="0" hangingPunct="0">
              <a:lnSpc>
                <a:spcPct val="90000"/>
              </a:lnSpc>
            </a:pPr>
            <a:r>
              <a:rPr lang="en-US" sz="2800" dirty="0">
                <a:solidFill>
                  <a:srgbClr val="CC0000"/>
                </a:solidFill>
                <a:effectLst/>
              </a:rPr>
              <a:t>Figure out what to </a:t>
            </a:r>
            <a:r>
              <a:rPr lang="en-US" sz="2800" dirty="0" smtClean="0">
                <a:solidFill>
                  <a:srgbClr val="CC0000"/>
                </a:solidFill>
                <a:effectLst/>
              </a:rPr>
              <a:t>research; Ch3</a:t>
            </a:r>
            <a:endParaRPr lang="en-US" sz="2800" dirty="0">
              <a:solidFill>
                <a:srgbClr val="CC0000"/>
              </a:solidFill>
              <a:effectLst/>
            </a:endParaRPr>
          </a:p>
        </p:txBody>
      </p:sp>
      <p:sp>
        <p:nvSpPr>
          <p:cNvPr id="60421" name="Text Box 5"/>
          <p:cNvSpPr txBox="1">
            <a:spLocks noChangeArrowheads="1"/>
          </p:cNvSpPr>
          <p:nvPr/>
        </p:nvSpPr>
        <p:spPr bwMode="auto">
          <a:xfrm>
            <a:off x="6096000" y="3200400"/>
            <a:ext cx="3048000" cy="1255728"/>
          </a:xfrm>
          <a:prstGeom prst="rect">
            <a:avLst/>
          </a:prstGeom>
          <a:noFill/>
          <a:ln w="9525">
            <a:noFill/>
            <a:miter lim="800000"/>
            <a:headEnd/>
            <a:tailEnd/>
          </a:ln>
          <a:effectLst/>
        </p:spPr>
        <p:txBody>
          <a:bodyPr wrap="square">
            <a:spAutoFit/>
          </a:bodyPr>
          <a:lstStyle/>
          <a:p>
            <a:pPr eaLnBrk="0" hangingPunct="0">
              <a:lnSpc>
                <a:spcPct val="90000"/>
              </a:lnSpc>
              <a:spcBef>
                <a:spcPct val="50000"/>
              </a:spcBef>
            </a:pPr>
            <a:r>
              <a:rPr lang="en-US" sz="2800" dirty="0">
                <a:solidFill>
                  <a:srgbClr val="CC0000"/>
                </a:solidFill>
                <a:effectLst/>
              </a:rPr>
              <a:t>Design the way to do </a:t>
            </a:r>
            <a:r>
              <a:rPr lang="en-US" sz="2800" dirty="0" smtClean="0">
                <a:solidFill>
                  <a:srgbClr val="CC0000"/>
                </a:solidFill>
                <a:effectLst/>
              </a:rPr>
              <a:t>research; Chapters 4-10</a:t>
            </a:r>
            <a:endParaRPr lang="en-US" sz="2800" dirty="0">
              <a:solidFill>
                <a:srgbClr val="CC0000"/>
              </a:solidFill>
              <a:effectLst/>
            </a:endParaRPr>
          </a:p>
        </p:txBody>
      </p:sp>
      <p:sp>
        <p:nvSpPr>
          <p:cNvPr id="60422" name="Text Box 6"/>
          <p:cNvSpPr txBox="1">
            <a:spLocks noChangeArrowheads="1"/>
          </p:cNvSpPr>
          <p:nvPr/>
        </p:nvSpPr>
        <p:spPr bwMode="auto">
          <a:xfrm>
            <a:off x="6096000" y="4800600"/>
            <a:ext cx="3048000" cy="781752"/>
          </a:xfrm>
          <a:prstGeom prst="rect">
            <a:avLst/>
          </a:prstGeom>
          <a:noFill/>
          <a:ln w="9525">
            <a:noFill/>
            <a:miter lim="800000"/>
            <a:headEnd/>
            <a:tailEnd/>
          </a:ln>
          <a:effectLst/>
        </p:spPr>
        <p:txBody>
          <a:bodyPr wrap="square">
            <a:spAutoFit/>
          </a:bodyPr>
          <a:lstStyle/>
          <a:p>
            <a:pPr eaLnBrk="0" hangingPunct="0">
              <a:lnSpc>
                <a:spcPct val="80000"/>
              </a:lnSpc>
              <a:spcBef>
                <a:spcPct val="50000"/>
              </a:spcBef>
            </a:pPr>
            <a:r>
              <a:rPr lang="en-US" sz="2800" dirty="0">
                <a:solidFill>
                  <a:srgbClr val="CC0000"/>
                </a:solidFill>
                <a:effectLst/>
              </a:rPr>
              <a:t>Gather </a:t>
            </a:r>
            <a:r>
              <a:rPr lang="en-US" sz="2800" dirty="0" smtClean="0">
                <a:solidFill>
                  <a:srgbClr val="CC0000"/>
                </a:solidFill>
                <a:effectLst/>
              </a:rPr>
              <a:t>data; Chapter 11</a:t>
            </a:r>
            <a:endParaRPr lang="en-US" sz="2800" dirty="0">
              <a:solidFill>
                <a:srgbClr val="CC0000"/>
              </a:solidFill>
              <a:effectLst/>
            </a:endParaRPr>
          </a:p>
        </p:txBody>
      </p:sp>
      <p:sp>
        <p:nvSpPr>
          <p:cNvPr id="60423" name="Text Box 7"/>
          <p:cNvSpPr txBox="1">
            <a:spLocks noChangeArrowheads="1"/>
          </p:cNvSpPr>
          <p:nvPr/>
        </p:nvSpPr>
        <p:spPr bwMode="auto">
          <a:xfrm>
            <a:off x="6172200" y="5602272"/>
            <a:ext cx="2971800" cy="1255728"/>
          </a:xfrm>
          <a:prstGeom prst="rect">
            <a:avLst/>
          </a:prstGeom>
          <a:noFill/>
          <a:ln w="9525">
            <a:noFill/>
            <a:miter lim="800000"/>
            <a:headEnd/>
            <a:tailEnd/>
          </a:ln>
          <a:effectLst/>
        </p:spPr>
        <p:txBody>
          <a:bodyPr>
            <a:spAutoFit/>
          </a:bodyPr>
          <a:lstStyle/>
          <a:p>
            <a:pPr eaLnBrk="0" hangingPunct="0">
              <a:lnSpc>
                <a:spcPct val="90000"/>
              </a:lnSpc>
              <a:spcBef>
                <a:spcPct val="20000"/>
              </a:spcBef>
            </a:pPr>
            <a:r>
              <a:rPr lang="en-US" sz="2800" dirty="0">
                <a:solidFill>
                  <a:srgbClr val="CC0000"/>
                </a:solidFill>
                <a:effectLst/>
              </a:rPr>
              <a:t>Analyze and report </a:t>
            </a:r>
            <a:r>
              <a:rPr lang="en-US" sz="2800" dirty="0" smtClean="0">
                <a:solidFill>
                  <a:srgbClr val="CC0000"/>
                </a:solidFill>
                <a:effectLst/>
              </a:rPr>
              <a:t>findings; Ch 11-15</a:t>
            </a:r>
            <a:endParaRPr lang="en-US" sz="2800" dirty="0">
              <a:solidFill>
                <a:srgbClr val="CC0000"/>
              </a:solidFill>
              <a:effectLst/>
            </a:endParaRPr>
          </a:p>
        </p:txBody>
      </p:sp>
      <p:grpSp>
        <p:nvGrpSpPr>
          <p:cNvPr id="20" name="Group 19"/>
          <p:cNvGrpSpPr/>
          <p:nvPr/>
        </p:nvGrpSpPr>
        <p:grpSpPr>
          <a:xfrm>
            <a:off x="0" y="1143000"/>
            <a:ext cx="6248400" cy="5181600"/>
            <a:chOff x="0" y="1143000"/>
            <a:chExt cx="6248400" cy="5181600"/>
          </a:xfrm>
        </p:grpSpPr>
        <p:sp>
          <p:nvSpPr>
            <p:cNvPr id="60424" name="AutoShape 8"/>
            <p:cNvSpPr>
              <a:spLocks/>
            </p:cNvSpPr>
            <p:nvPr/>
          </p:nvSpPr>
          <p:spPr bwMode="auto">
            <a:xfrm>
              <a:off x="5701665" y="1143000"/>
              <a:ext cx="468630" cy="1752600"/>
            </a:xfrm>
            <a:prstGeom prst="rightBrace">
              <a:avLst>
                <a:gd name="adj1" fmla="val 20833"/>
                <a:gd name="adj2" fmla="val 50000"/>
              </a:avLst>
            </a:prstGeom>
            <a:noFill/>
            <a:ln w="25400">
              <a:solidFill>
                <a:srgbClr val="CC0000"/>
              </a:solidFill>
              <a:round/>
              <a:headEnd/>
              <a:tailEnd/>
            </a:ln>
            <a:effectLst/>
          </p:spPr>
          <p:txBody>
            <a:bodyPr wrap="none" anchor="ctr"/>
            <a:lstStyle/>
            <a:p>
              <a:endParaRPr lang="en-CA" dirty="0">
                <a:solidFill>
                  <a:srgbClr val="CC0000"/>
                </a:solidFill>
              </a:endParaRPr>
            </a:p>
          </p:txBody>
        </p:sp>
        <p:sp>
          <p:nvSpPr>
            <p:cNvPr id="60425" name="AutoShape 9"/>
            <p:cNvSpPr>
              <a:spLocks/>
            </p:cNvSpPr>
            <p:nvPr/>
          </p:nvSpPr>
          <p:spPr bwMode="auto">
            <a:xfrm>
              <a:off x="5779770" y="2895600"/>
              <a:ext cx="468630" cy="2133600"/>
            </a:xfrm>
            <a:prstGeom prst="rightBrace">
              <a:avLst>
                <a:gd name="adj1" fmla="val 40278"/>
                <a:gd name="adj2" fmla="val 50000"/>
              </a:avLst>
            </a:prstGeom>
            <a:noFill/>
            <a:ln w="25400">
              <a:solidFill>
                <a:srgbClr val="CC0000"/>
              </a:solidFill>
              <a:round/>
              <a:headEnd/>
              <a:tailEnd/>
            </a:ln>
            <a:effectLst/>
          </p:spPr>
          <p:txBody>
            <a:bodyPr wrap="none" anchor="ctr"/>
            <a:lstStyle/>
            <a:p>
              <a:endParaRPr lang="en-CA"/>
            </a:p>
          </p:txBody>
        </p:sp>
        <p:sp>
          <p:nvSpPr>
            <p:cNvPr id="60426" name="AutoShape 10"/>
            <p:cNvSpPr>
              <a:spLocks/>
            </p:cNvSpPr>
            <p:nvPr/>
          </p:nvSpPr>
          <p:spPr bwMode="auto">
            <a:xfrm>
              <a:off x="5857875" y="5029200"/>
              <a:ext cx="234315" cy="457200"/>
            </a:xfrm>
            <a:prstGeom prst="rightBrace">
              <a:avLst>
                <a:gd name="adj1" fmla="val 16667"/>
                <a:gd name="adj2" fmla="val 50000"/>
              </a:avLst>
            </a:prstGeom>
            <a:noFill/>
            <a:ln w="25400">
              <a:solidFill>
                <a:srgbClr val="CC0000"/>
              </a:solidFill>
              <a:round/>
              <a:headEnd/>
              <a:tailEnd/>
            </a:ln>
            <a:effectLst/>
          </p:spPr>
          <p:txBody>
            <a:bodyPr wrap="none" anchor="ctr"/>
            <a:lstStyle/>
            <a:p>
              <a:endParaRPr lang="en-CA"/>
            </a:p>
          </p:txBody>
        </p:sp>
        <p:sp>
          <p:nvSpPr>
            <p:cNvPr id="60427" name="AutoShape 11"/>
            <p:cNvSpPr>
              <a:spLocks/>
            </p:cNvSpPr>
            <p:nvPr/>
          </p:nvSpPr>
          <p:spPr bwMode="auto">
            <a:xfrm>
              <a:off x="5779770" y="5486400"/>
              <a:ext cx="390525" cy="838200"/>
            </a:xfrm>
            <a:prstGeom prst="rightBrace">
              <a:avLst>
                <a:gd name="adj1" fmla="val 18333"/>
                <a:gd name="adj2" fmla="val 50000"/>
              </a:avLst>
            </a:prstGeom>
            <a:noFill/>
            <a:ln w="25400">
              <a:solidFill>
                <a:srgbClr val="CC0000"/>
              </a:solidFill>
              <a:round/>
              <a:headEnd/>
              <a:tailEnd/>
            </a:ln>
            <a:effectLst/>
          </p:spPr>
          <p:txBody>
            <a:bodyPr wrap="none" anchor="ctr"/>
            <a:lstStyle/>
            <a:p>
              <a:endParaRPr lang="en-CA"/>
            </a:p>
          </p:txBody>
        </p:sp>
        <p:sp>
          <p:nvSpPr>
            <p:cNvPr id="60429" name="Line 13"/>
            <p:cNvSpPr>
              <a:spLocks noChangeShapeType="1"/>
            </p:cNvSpPr>
            <p:nvPr/>
          </p:nvSpPr>
          <p:spPr bwMode="auto">
            <a:xfrm flipH="1">
              <a:off x="0" y="2895600"/>
              <a:ext cx="5779770" cy="0"/>
            </a:xfrm>
            <a:prstGeom prst="line">
              <a:avLst/>
            </a:prstGeom>
            <a:noFill/>
            <a:ln w="9525">
              <a:solidFill>
                <a:srgbClr val="CC0000"/>
              </a:solidFill>
              <a:prstDash val="dash"/>
              <a:round/>
              <a:headEnd/>
              <a:tailEnd/>
            </a:ln>
            <a:effectLst/>
          </p:spPr>
          <p:txBody>
            <a:bodyPr/>
            <a:lstStyle/>
            <a:p>
              <a:endParaRPr lang="en-CA"/>
            </a:p>
          </p:txBody>
        </p:sp>
        <p:sp>
          <p:nvSpPr>
            <p:cNvPr id="60430" name="Line 14"/>
            <p:cNvSpPr>
              <a:spLocks noChangeShapeType="1"/>
            </p:cNvSpPr>
            <p:nvPr/>
          </p:nvSpPr>
          <p:spPr bwMode="auto">
            <a:xfrm flipH="1">
              <a:off x="0" y="5029200"/>
              <a:ext cx="5857875" cy="0"/>
            </a:xfrm>
            <a:prstGeom prst="line">
              <a:avLst/>
            </a:prstGeom>
            <a:noFill/>
            <a:ln w="9525">
              <a:solidFill>
                <a:srgbClr val="CC0000"/>
              </a:solidFill>
              <a:prstDash val="dash"/>
              <a:round/>
              <a:headEnd/>
              <a:tailEnd/>
            </a:ln>
            <a:effectLst/>
          </p:spPr>
          <p:txBody>
            <a:bodyPr/>
            <a:lstStyle/>
            <a:p>
              <a:endParaRPr lang="en-CA"/>
            </a:p>
          </p:txBody>
        </p:sp>
        <p:sp>
          <p:nvSpPr>
            <p:cNvPr id="60431" name="Line 15"/>
            <p:cNvSpPr>
              <a:spLocks noChangeShapeType="1"/>
            </p:cNvSpPr>
            <p:nvPr/>
          </p:nvSpPr>
          <p:spPr bwMode="auto">
            <a:xfrm flipH="1">
              <a:off x="0" y="5486400"/>
              <a:ext cx="5857875" cy="0"/>
            </a:xfrm>
            <a:prstGeom prst="line">
              <a:avLst/>
            </a:prstGeom>
            <a:noFill/>
            <a:ln w="9525">
              <a:solidFill>
                <a:srgbClr val="CC0000"/>
              </a:solidFill>
              <a:prstDash val="dash"/>
              <a:round/>
              <a:headEnd/>
              <a:tailEnd/>
            </a:ln>
            <a:effectLst/>
          </p:spPr>
          <p:txBody>
            <a:bodyPr/>
            <a:lstStyle/>
            <a:p>
              <a:endParaRPr lang="en-CA"/>
            </a:p>
          </p:txBody>
        </p:sp>
        <p:sp>
          <p:nvSpPr>
            <p:cNvPr id="60432" name="Line 16"/>
            <p:cNvSpPr>
              <a:spLocks noChangeShapeType="1"/>
            </p:cNvSpPr>
            <p:nvPr/>
          </p:nvSpPr>
          <p:spPr bwMode="auto">
            <a:xfrm flipH="1">
              <a:off x="0" y="6324600"/>
              <a:ext cx="5857875" cy="0"/>
            </a:xfrm>
            <a:prstGeom prst="line">
              <a:avLst/>
            </a:prstGeom>
            <a:noFill/>
            <a:ln w="9525">
              <a:solidFill>
                <a:srgbClr val="CC0000"/>
              </a:solidFill>
              <a:prstDash val="dash"/>
              <a:round/>
              <a:headEnd/>
              <a:tailEnd/>
            </a:ln>
            <a:effectLst/>
          </p:spPr>
          <p:txBody>
            <a:bodyP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3" dur="500"/>
                                        <p:tgtEl>
                                          <p:spTgt spid="604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6" dur="500"/>
                                        <p:tgtEl>
                                          <p:spTgt spid="6041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19" dur="500"/>
                                        <p:tgtEl>
                                          <p:spTgt spid="6041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2" dur="500"/>
                                        <p:tgtEl>
                                          <p:spTgt spid="6041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5" dur="500"/>
                                        <p:tgtEl>
                                          <p:spTgt spid="6041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28" dur="500"/>
                                        <p:tgtEl>
                                          <p:spTgt spid="604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31" dur="500"/>
                                        <p:tgtEl>
                                          <p:spTgt spid="6041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0419">
                                            <p:txEl>
                                              <p:pRg st="9" end="9"/>
                                            </p:txEl>
                                          </p:spTgt>
                                        </p:tgtEl>
                                        <p:attrNameLst>
                                          <p:attrName>style.visibility</p:attrName>
                                        </p:attrNameLst>
                                      </p:cBhvr>
                                      <p:to>
                                        <p:strVal val="visible"/>
                                      </p:to>
                                    </p:set>
                                    <p:animEffect transition="in" filter="blinds(horizontal)">
                                      <p:cBhvr>
                                        <p:cTn id="34" dur="500"/>
                                        <p:tgtEl>
                                          <p:spTgt spid="6041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0419">
                                            <p:txEl>
                                              <p:pRg st="10" end="10"/>
                                            </p:txEl>
                                          </p:spTgt>
                                        </p:tgtEl>
                                        <p:attrNameLst>
                                          <p:attrName>style.visibility</p:attrName>
                                        </p:attrNameLst>
                                      </p:cBhvr>
                                      <p:to>
                                        <p:strVal val="visible"/>
                                      </p:to>
                                    </p:set>
                                    <p:animEffect transition="in" filter="blinds(horizontal)">
                                      <p:cBhvr>
                                        <p:cTn id="37" dur="500"/>
                                        <p:tgtEl>
                                          <p:spTgt spid="6041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0420"/>
                                        </p:tgtEl>
                                        <p:attrNameLst>
                                          <p:attrName>style.visibility</p:attrName>
                                        </p:attrNameLst>
                                      </p:cBhvr>
                                      <p:to>
                                        <p:strVal val="visible"/>
                                      </p:to>
                                    </p:set>
                                    <p:anim calcmode="lin" valueType="num">
                                      <p:cBhvr additive="base">
                                        <p:cTn id="46" dur="500" fill="hold"/>
                                        <p:tgtEl>
                                          <p:spTgt spid="60420"/>
                                        </p:tgtEl>
                                        <p:attrNameLst>
                                          <p:attrName>ppt_x</p:attrName>
                                        </p:attrNameLst>
                                      </p:cBhvr>
                                      <p:tavLst>
                                        <p:tav tm="0">
                                          <p:val>
                                            <p:strVal val="0-#ppt_w/2"/>
                                          </p:val>
                                        </p:tav>
                                        <p:tav tm="100000">
                                          <p:val>
                                            <p:strVal val="#ppt_x"/>
                                          </p:val>
                                        </p:tav>
                                      </p:tavLst>
                                    </p:anim>
                                    <p:anim calcmode="lin" valueType="num">
                                      <p:cBhvr additive="base">
                                        <p:cTn id="47" dur="500" fill="hold"/>
                                        <p:tgtEl>
                                          <p:spTgt spid="60420"/>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0421"/>
                                        </p:tgtEl>
                                        <p:attrNameLst>
                                          <p:attrName>style.visibility</p:attrName>
                                        </p:attrNameLst>
                                      </p:cBhvr>
                                      <p:to>
                                        <p:strVal val="visible"/>
                                      </p:to>
                                    </p:set>
                                    <p:anim calcmode="lin" valueType="num">
                                      <p:cBhvr additive="base">
                                        <p:cTn id="51" dur="500" fill="hold"/>
                                        <p:tgtEl>
                                          <p:spTgt spid="60421"/>
                                        </p:tgtEl>
                                        <p:attrNameLst>
                                          <p:attrName>ppt_x</p:attrName>
                                        </p:attrNameLst>
                                      </p:cBhvr>
                                      <p:tavLst>
                                        <p:tav tm="0">
                                          <p:val>
                                            <p:strVal val="0-#ppt_w/2"/>
                                          </p:val>
                                        </p:tav>
                                        <p:tav tm="100000">
                                          <p:val>
                                            <p:strVal val="#ppt_x"/>
                                          </p:val>
                                        </p:tav>
                                      </p:tavLst>
                                    </p:anim>
                                    <p:anim calcmode="lin" valueType="num">
                                      <p:cBhvr additive="base">
                                        <p:cTn id="52" dur="500" fill="hold"/>
                                        <p:tgtEl>
                                          <p:spTgt spid="60421"/>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60422"/>
                                        </p:tgtEl>
                                        <p:attrNameLst>
                                          <p:attrName>style.visibility</p:attrName>
                                        </p:attrNameLst>
                                      </p:cBhvr>
                                      <p:to>
                                        <p:strVal val="visible"/>
                                      </p:to>
                                    </p:set>
                                    <p:anim calcmode="lin" valueType="num">
                                      <p:cBhvr additive="base">
                                        <p:cTn id="56" dur="500" fill="hold"/>
                                        <p:tgtEl>
                                          <p:spTgt spid="60422"/>
                                        </p:tgtEl>
                                        <p:attrNameLst>
                                          <p:attrName>ppt_x</p:attrName>
                                        </p:attrNameLst>
                                      </p:cBhvr>
                                      <p:tavLst>
                                        <p:tav tm="0">
                                          <p:val>
                                            <p:strVal val="0-#ppt_w/2"/>
                                          </p:val>
                                        </p:tav>
                                        <p:tav tm="100000">
                                          <p:val>
                                            <p:strVal val="#ppt_x"/>
                                          </p:val>
                                        </p:tav>
                                      </p:tavLst>
                                    </p:anim>
                                    <p:anim calcmode="lin" valueType="num">
                                      <p:cBhvr additive="base">
                                        <p:cTn id="57" dur="500" fill="hold"/>
                                        <p:tgtEl>
                                          <p:spTgt spid="60422"/>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0423"/>
                                        </p:tgtEl>
                                        <p:attrNameLst>
                                          <p:attrName>style.visibility</p:attrName>
                                        </p:attrNameLst>
                                      </p:cBhvr>
                                      <p:to>
                                        <p:strVal val="visible"/>
                                      </p:to>
                                    </p:set>
                                    <p:anim calcmode="lin" valueType="num">
                                      <p:cBhvr additive="base">
                                        <p:cTn id="61" dur="500" fill="hold"/>
                                        <p:tgtEl>
                                          <p:spTgt spid="60423"/>
                                        </p:tgtEl>
                                        <p:attrNameLst>
                                          <p:attrName>ppt_x</p:attrName>
                                        </p:attrNameLst>
                                      </p:cBhvr>
                                      <p:tavLst>
                                        <p:tav tm="0">
                                          <p:val>
                                            <p:strVal val="0-#ppt_w/2"/>
                                          </p:val>
                                        </p:tav>
                                        <p:tav tm="100000">
                                          <p:val>
                                            <p:strVal val="#ppt_x"/>
                                          </p:val>
                                        </p:tav>
                                      </p:tavLst>
                                    </p:anim>
                                    <p:anim calcmode="lin" valueType="num">
                                      <p:cBhvr additive="base">
                                        <p:cTn id="62"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utoUpdateAnimBg="0"/>
      <p:bldP spid="60422" grpId="0" autoUpdateAnimBg="0"/>
      <p:bldP spid="6042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CA"/>
              <a:t>Caveats to a </a:t>
            </a:r>
            <a:br>
              <a:rPr lang="en-CA"/>
            </a:br>
            <a:r>
              <a:rPr lang="en-CA"/>
              <a:t>Step-by-Step Process</a:t>
            </a:r>
          </a:p>
        </p:txBody>
      </p:sp>
      <p:sp>
        <p:nvSpPr>
          <p:cNvPr id="75779" name="Rectangle 3"/>
          <p:cNvSpPr>
            <a:spLocks noGrp="1" noChangeArrowheads="1"/>
          </p:cNvSpPr>
          <p:nvPr>
            <p:ph idx="1"/>
          </p:nvPr>
        </p:nvSpPr>
        <p:spPr>
          <a:xfrm>
            <a:off x="457200" y="1600201"/>
            <a:ext cx="8153400" cy="4038600"/>
          </a:xfrm>
          <a:solidFill>
            <a:srgbClr val="FFFFFF"/>
          </a:solidFill>
        </p:spPr>
        <p:txBody>
          <a:bodyPr/>
          <a:lstStyle/>
          <a:p>
            <a:pPr>
              <a:buFontTx/>
              <a:buNone/>
            </a:pPr>
            <a:r>
              <a:rPr lang="en-CA" dirty="0"/>
              <a:t>It is very important to know the steps; but:</a:t>
            </a:r>
          </a:p>
          <a:p>
            <a:r>
              <a:rPr lang="en-CA" dirty="0"/>
              <a:t>There is no </a:t>
            </a:r>
            <a:r>
              <a:rPr lang="en-CA" b="1" dirty="0"/>
              <a:t>magic</a:t>
            </a:r>
            <a:r>
              <a:rPr lang="en-CA" dirty="0"/>
              <a:t> to it being 11 steps.</a:t>
            </a:r>
          </a:p>
          <a:p>
            <a:r>
              <a:rPr lang="en-CA" dirty="0"/>
              <a:t>Not all studies require all 11 steps.</a:t>
            </a:r>
          </a:p>
          <a:p>
            <a:r>
              <a:rPr lang="en-CA" dirty="0"/>
              <a:t>Many studies do not follow the steps in exact order.</a:t>
            </a:r>
          </a:p>
        </p:txBody>
      </p:sp>
      <p:sp>
        <p:nvSpPr>
          <p:cNvPr id="6" name="Slide Number Placeholder 5"/>
          <p:cNvSpPr>
            <a:spLocks noGrp="1"/>
          </p:cNvSpPr>
          <p:nvPr>
            <p:ph type="sldNum" sz="quarter" idx="12"/>
          </p:nvPr>
        </p:nvSpPr>
        <p:spPr/>
        <p:txBody>
          <a:bodyPr/>
          <a:lstStyle/>
          <a:p>
            <a:endParaRPr lang="en-US"/>
          </a:p>
          <a:p>
            <a:fld id="{65FD0164-2D0F-426C-846E-27589C792F75}" type="slidenum">
              <a:rPr lang="en-US"/>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0" dur="500"/>
                                        <p:tgtEl>
                                          <p:spTgt spid="757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3"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Step 1: Establish the Need for Marketing Research</a:t>
            </a:r>
          </a:p>
        </p:txBody>
      </p:sp>
      <p:sp>
        <p:nvSpPr>
          <p:cNvPr id="77827" name="Rectangle 3"/>
          <p:cNvSpPr>
            <a:spLocks noGrp="1" noChangeArrowheads="1"/>
          </p:cNvSpPr>
          <p:nvPr>
            <p:ph idx="1"/>
          </p:nvPr>
        </p:nvSpPr>
        <p:spPr>
          <a:xfrm>
            <a:off x="457200" y="1905000"/>
            <a:ext cx="8229600" cy="3352800"/>
          </a:xfrm>
          <a:solidFill>
            <a:srgbClr val="FFFFFF"/>
          </a:solidFill>
        </p:spPr>
        <p:txBody>
          <a:bodyPr/>
          <a:lstStyle/>
          <a:p>
            <a:pPr>
              <a:lnSpc>
                <a:spcPct val="95000"/>
              </a:lnSpc>
            </a:pPr>
            <a:r>
              <a:rPr lang="en-US" dirty="0"/>
              <a:t>Is there a real need for marketing research? </a:t>
            </a:r>
          </a:p>
          <a:p>
            <a:pPr>
              <a:lnSpc>
                <a:spcPct val="95000"/>
              </a:lnSpc>
            </a:pPr>
            <a:r>
              <a:rPr lang="en-US" dirty="0"/>
              <a:t>Research takes time and costs money. </a:t>
            </a:r>
          </a:p>
          <a:p>
            <a:pPr>
              <a:lnSpc>
                <a:spcPct val="95000"/>
              </a:lnSpc>
            </a:pPr>
            <a:r>
              <a:rPr lang="en-US" dirty="0"/>
              <a:t>Sometimes you should NOT conduct research</a:t>
            </a:r>
            <a:r>
              <a:rPr lang="en-US" dirty="0" smtClean="0"/>
              <a:t>.</a:t>
            </a:r>
            <a:endParaRPr lang="en-US" dirty="0"/>
          </a:p>
        </p:txBody>
      </p:sp>
      <p:sp>
        <p:nvSpPr>
          <p:cNvPr id="6" name="Slide Number Placeholder 5"/>
          <p:cNvSpPr>
            <a:spLocks noGrp="1"/>
          </p:cNvSpPr>
          <p:nvPr>
            <p:ph type="sldNum" sz="quarter" idx="12"/>
          </p:nvPr>
        </p:nvSpPr>
        <p:spPr/>
        <p:txBody>
          <a:bodyPr/>
          <a:lstStyle/>
          <a:p>
            <a:endParaRPr lang="en-US"/>
          </a:p>
          <a:p>
            <a:fld id="{A82D3028-739F-449B-8153-7EF9964124F8}" type="slidenum">
              <a:rPr lang="en-US"/>
              <a:pPr/>
              <a:t>32</a:t>
            </a:fld>
            <a:endParaRPr 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10" dur="500"/>
                                        <p:tgtEl>
                                          <p:spTgt spid="778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13" dur="500"/>
                                        <p:tgtEl>
                                          <p:spTgt spid="7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CA" dirty="0"/>
              <a:t>When is Marketing Research </a:t>
            </a:r>
            <a:r>
              <a:rPr lang="en-CA" i="1" dirty="0">
                <a:solidFill>
                  <a:srgbClr val="CC0000"/>
                </a:solidFill>
              </a:rPr>
              <a:t>Not </a:t>
            </a:r>
            <a:r>
              <a:rPr lang="en-CA" dirty="0"/>
              <a:t>Needed?</a:t>
            </a:r>
          </a:p>
        </p:txBody>
      </p:sp>
      <p:sp>
        <p:nvSpPr>
          <p:cNvPr id="104451" name="Rectangle 3"/>
          <p:cNvSpPr>
            <a:spLocks noGrp="1" noChangeArrowheads="1"/>
          </p:cNvSpPr>
          <p:nvPr>
            <p:ph idx="1"/>
          </p:nvPr>
        </p:nvSpPr>
        <p:spPr>
          <a:xfrm>
            <a:off x="457200" y="1828800"/>
            <a:ext cx="8229600" cy="4038599"/>
          </a:xfrm>
          <a:solidFill>
            <a:srgbClr val="FFFFFF"/>
          </a:solidFill>
        </p:spPr>
        <p:txBody>
          <a:bodyPr/>
          <a:lstStyle/>
          <a:p>
            <a:r>
              <a:rPr lang="en-US" dirty="0"/>
              <a:t>Costs outweigh the </a:t>
            </a:r>
            <a:r>
              <a:rPr lang="en-US" b="1" u="sng" dirty="0">
                <a:solidFill>
                  <a:srgbClr val="CC0000"/>
                </a:solidFill>
              </a:rPr>
              <a:t>value</a:t>
            </a:r>
            <a:r>
              <a:rPr lang="en-US" dirty="0"/>
              <a:t> of research.</a:t>
            </a:r>
            <a:endParaRPr lang="en-CA" dirty="0"/>
          </a:p>
          <a:p>
            <a:pPr lvl="1">
              <a:spcBef>
                <a:spcPct val="50000"/>
              </a:spcBef>
            </a:pPr>
            <a:r>
              <a:rPr lang="en-US" dirty="0"/>
              <a:t>Online research – fast and cheap.</a:t>
            </a:r>
          </a:p>
          <a:p>
            <a:pPr>
              <a:spcBef>
                <a:spcPts val="3000"/>
              </a:spcBef>
            </a:pPr>
            <a:r>
              <a:rPr lang="en-US" dirty="0"/>
              <a:t>The information is already available.</a:t>
            </a:r>
          </a:p>
          <a:p>
            <a:pPr>
              <a:spcBef>
                <a:spcPts val="3000"/>
              </a:spcBef>
            </a:pPr>
            <a:r>
              <a:rPr lang="en-US" dirty="0"/>
              <a:t>The timing is wrong … </a:t>
            </a:r>
            <a:r>
              <a:rPr lang="en-US" i="1" dirty="0"/>
              <a:t>must make decision now!</a:t>
            </a:r>
          </a:p>
          <a:p>
            <a:endParaRPr lang="en-CA" sz="2800" dirty="0"/>
          </a:p>
        </p:txBody>
      </p:sp>
      <p:sp>
        <p:nvSpPr>
          <p:cNvPr id="6" name="Slide Number Placeholder 5"/>
          <p:cNvSpPr>
            <a:spLocks noGrp="1"/>
          </p:cNvSpPr>
          <p:nvPr>
            <p:ph type="sldNum" sz="quarter" idx="12"/>
          </p:nvPr>
        </p:nvSpPr>
        <p:spPr/>
        <p:txBody>
          <a:bodyPr/>
          <a:lstStyle/>
          <a:p>
            <a:endParaRPr lang="en-US"/>
          </a:p>
          <a:p>
            <a:fld id="{BC8ABDCD-A0DA-4C6C-886F-20CB51A8B00A}" type="slidenum">
              <a:rPr lang="en-US"/>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500"/>
                                        <p:tgtEl>
                                          <p:spTgt spid="1044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451">
                                            <p:txEl>
                                              <p:pRg st="1" end="1"/>
                                            </p:txEl>
                                          </p:spTgt>
                                        </p:tgtEl>
                                        <p:attrNameLst>
                                          <p:attrName>style.visibility</p:attrName>
                                        </p:attrNameLst>
                                      </p:cBhvr>
                                      <p:to>
                                        <p:strVal val="visible"/>
                                      </p:to>
                                    </p:set>
                                    <p:animEffect transition="in" filter="fade">
                                      <p:cBhvr>
                                        <p:cTn id="10" dur="500"/>
                                        <p:tgtEl>
                                          <p:spTgt spid="1044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Effect transition="in" filter="fade">
                                      <p:cBhvr>
                                        <p:cTn id="13" dur="500"/>
                                        <p:tgtEl>
                                          <p:spTgt spid="1044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451">
                                            <p:txEl>
                                              <p:pRg st="3" end="3"/>
                                            </p:txEl>
                                          </p:spTgt>
                                        </p:tgtEl>
                                        <p:attrNameLst>
                                          <p:attrName>style.visibility</p:attrName>
                                        </p:attrNameLst>
                                      </p:cBhvr>
                                      <p:to>
                                        <p:strVal val="visible"/>
                                      </p:to>
                                    </p:set>
                                    <p:animEffect transition="in" filter="fade">
                                      <p:cBhvr>
                                        <p:cTn id="16" dur="500"/>
                                        <p:tgtEl>
                                          <p:spTgt spid="104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
          <p:cNvSpPr>
            <a:spLocks noGrp="1"/>
          </p:cNvSpPr>
          <p:nvPr>
            <p:ph type="dt" sz="half" idx="4294967295"/>
          </p:nvPr>
        </p:nvSpPr>
        <p:spPr>
          <a:xfrm>
            <a:off x="457200" y="6400800"/>
            <a:ext cx="2133600" cy="307975"/>
          </a:xfrm>
        </p:spPr>
        <p:txBody>
          <a:bodyPr/>
          <a:lstStyle/>
          <a:p>
            <a:r>
              <a:rPr lang="en-US"/>
              <a:t>MKTG2309 – Lec 1</a:t>
            </a:r>
          </a:p>
        </p:txBody>
      </p:sp>
      <p:sp>
        <p:nvSpPr>
          <p:cNvPr id="22" name="Slide Number Placeholder 3"/>
          <p:cNvSpPr>
            <a:spLocks noGrp="1"/>
          </p:cNvSpPr>
          <p:nvPr>
            <p:ph type="sldNum" sz="quarter" idx="12"/>
          </p:nvPr>
        </p:nvSpPr>
        <p:spPr/>
        <p:txBody>
          <a:bodyPr/>
          <a:lstStyle/>
          <a:p>
            <a:endParaRPr lang="en-US"/>
          </a:p>
          <a:p>
            <a:fld id="{3E0C2472-C0FA-4289-AB19-58915184BC63}" type="slidenum">
              <a:rPr lang="en-US">
                <a:latin typeface="Verdana" pitchFamily="34" charset="0"/>
              </a:rPr>
              <a:pPr/>
              <a:t>34</a:t>
            </a:fld>
            <a:endParaRPr lang="en-US">
              <a:latin typeface="Verdana" pitchFamily="34" charset="0"/>
            </a:endParaRPr>
          </a:p>
        </p:txBody>
      </p:sp>
      <p:sp>
        <p:nvSpPr>
          <p:cNvPr id="570370"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p:spPr>
        <p:txBody>
          <a:bodyPr wrap="none" anchor="ctr"/>
          <a:lstStyle/>
          <a:p>
            <a:pPr algn="ctr" eaLnBrk="0" hangingPunct="0"/>
            <a:endParaRPr lang="en-US" sz="2000" b="0" i="0">
              <a:effectLst/>
              <a:latin typeface="Helvetica" charset="0"/>
            </a:endParaRPr>
          </a:p>
        </p:txBody>
      </p:sp>
      <p:sp>
        <p:nvSpPr>
          <p:cNvPr id="570371" name="Text Box 3"/>
          <p:cNvSpPr txBox="1">
            <a:spLocks noChangeArrowheads="1"/>
          </p:cNvSpPr>
          <p:nvPr/>
        </p:nvSpPr>
        <p:spPr bwMode="auto">
          <a:xfrm>
            <a:off x="609600" y="228600"/>
            <a:ext cx="8534400" cy="457200"/>
          </a:xfrm>
          <a:prstGeom prst="rect">
            <a:avLst/>
          </a:prstGeom>
          <a:noFill/>
          <a:ln w="9525">
            <a:noFill/>
            <a:miter lim="800000"/>
            <a:headEnd/>
            <a:tailEnd/>
          </a:ln>
          <a:effectLst/>
        </p:spPr>
        <p:txBody>
          <a:bodyPr/>
          <a:lstStyle/>
          <a:p>
            <a:pPr eaLnBrk="0" hangingPunct="0"/>
            <a:r>
              <a:rPr lang="en-US" sz="2400" i="0">
                <a:solidFill>
                  <a:schemeClr val="accent2"/>
                </a:solidFill>
                <a:effectLst/>
                <a:latin typeface="Helvetica" charset="0"/>
              </a:rPr>
              <a:t>To Research or Not to Research… That’s the Question	</a:t>
            </a:r>
            <a:endParaRPr lang="en-US" sz="2400" i="0" u="sng">
              <a:solidFill>
                <a:schemeClr val="accent2"/>
              </a:solidFill>
              <a:effectLst/>
              <a:latin typeface="Helvetica" charset="0"/>
            </a:endParaRPr>
          </a:p>
        </p:txBody>
      </p:sp>
      <p:sp>
        <p:nvSpPr>
          <p:cNvPr id="570372" name="Text Box 4"/>
          <p:cNvSpPr txBox="1">
            <a:spLocks noChangeArrowheads="1"/>
          </p:cNvSpPr>
          <p:nvPr/>
        </p:nvSpPr>
        <p:spPr bwMode="auto">
          <a:xfrm>
            <a:off x="2819400" y="2438400"/>
            <a:ext cx="3124200" cy="1295400"/>
          </a:xfrm>
          <a:prstGeom prst="rect">
            <a:avLst/>
          </a:prstGeom>
          <a:noFill/>
          <a:ln w="9525">
            <a:noFill/>
            <a:miter lim="800000"/>
            <a:headEnd/>
            <a:tailEnd/>
          </a:ln>
          <a:effectLst/>
        </p:spPr>
        <p:txBody>
          <a:bodyPr/>
          <a:lstStyle/>
          <a:p>
            <a:pPr eaLnBrk="0" hangingPunct="0">
              <a:lnSpc>
                <a:spcPct val="80000"/>
              </a:lnSpc>
            </a:pPr>
            <a:r>
              <a:rPr lang="en-US" sz="2400" b="0" i="0" dirty="0">
                <a:effectLst/>
                <a:latin typeface="Helvetica" charset="0"/>
              </a:rPr>
              <a:t>Cost likely to be greater than benefit;</a:t>
            </a:r>
          </a:p>
          <a:p>
            <a:pPr eaLnBrk="0" hangingPunct="0">
              <a:lnSpc>
                <a:spcPct val="80000"/>
              </a:lnSpc>
            </a:pPr>
            <a:r>
              <a:rPr lang="en-US" sz="800" b="0" i="0" dirty="0">
                <a:effectLst/>
                <a:latin typeface="Helvetica" charset="0"/>
              </a:rPr>
              <a:t>  </a:t>
            </a:r>
          </a:p>
          <a:p>
            <a:pPr eaLnBrk="0" hangingPunct="0">
              <a:lnSpc>
                <a:spcPct val="80000"/>
              </a:lnSpc>
            </a:pPr>
            <a:r>
              <a:rPr lang="en-US" sz="2000" b="0" i="0" dirty="0">
                <a:effectLst/>
                <a:latin typeface="Helvetica" charset="0"/>
              </a:rPr>
              <a:t>Ex eyeglasses replacement screw </a:t>
            </a:r>
          </a:p>
        </p:txBody>
      </p:sp>
      <p:sp>
        <p:nvSpPr>
          <p:cNvPr id="570373" name="Text Box 5"/>
          <p:cNvSpPr txBox="1">
            <a:spLocks noChangeArrowheads="1"/>
          </p:cNvSpPr>
          <p:nvPr/>
        </p:nvSpPr>
        <p:spPr bwMode="auto">
          <a:xfrm>
            <a:off x="1524000" y="2362200"/>
            <a:ext cx="1001713" cy="1006475"/>
          </a:xfrm>
          <a:prstGeom prst="rect">
            <a:avLst/>
          </a:prstGeom>
          <a:solidFill>
            <a:srgbClr val="99FFCC"/>
          </a:solidFill>
          <a:ln w="9525">
            <a:noFill/>
            <a:miter lim="800000"/>
            <a:headEnd/>
            <a:tailEnd/>
          </a:ln>
          <a:effectLst/>
        </p:spPr>
        <p:txBody>
          <a:bodyPr wrap="none">
            <a:spAutoFit/>
          </a:bodyPr>
          <a:lstStyle/>
          <a:p>
            <a:pPr eaLnBrk="0" hangingPunct="0"/>
            <a:r>
              <a:rPr lang="en-US" sz="2000">
                <a:effectLst/>
                <a:latin typeface="Helvetica" charset="0"/>
              </a:rPr>
              <a:t>Small </a:t>
            </a:r>
          </a:p>
          <a:p>
            <a:pPr eaLnBrk="0" hangingPunct="0"/>
            <a:r>
              <a:rPr lang="en-US" sz="2000">
                <a:effectLst/>
                <a:latin typeface="Helvetica" charset="0"/>
              </a:rPr>
              <a:t>Market</a:t>
            </a:r>
          </a:p>
          <a:p>
            <a:pPr eaLnBrk="0" hangingPunct="0"/>
            <a:r>
              <a:rPr lang="en-US" sz="2000">
                <a:effectLst/>
                <a:latin typeface="Helvetica" charset="0"/>
              </a:rPr>
              <a:t>Size</a:t>
            </a:r>
          </a:p>
        </p:txBody>
      </p:sp>
      <p:sp>
        <p:nvSpPr>
          <p:cNvPr id="570374" name="Text Box 6"/>
          <p:cNvSpPr txBox="1">
            <a:spLocks noChangeArrowheads="1"/>
          </p:cNvSpPr>
          <p:nvPr/>
        </p:nvSpPr>
        <p:spPr bwMode="auto">
          <a:xfrm>
            <a:off x="6019800" y="2438400"/>
            <a:ext cx="2895600" cy="1295400"/>
          </a:xfrm>
          <a:prstGeom prst="rect">
            <a:avLst/>
          </a:prstGeom>
          <a:noFill/>
          <a:ln w="9525">
            <a:noFill/>
            <a:miter lim="800000"/>
            <a:headEnd/>
            <a:tailEnd/>
          </a:ln>
          <a:effectLst/>
        </p:spPr>
        <p:txBody>
          <a:bodyPr/>
          <a:lstStyle/>
          <a:p>
            <a:pPr eaLnBrk="0" hangingPunct="0">
              <a:lnSpc>
                <a:spcPct val="80000"/>
              </a:lnSpc>
            </a:pPr>
            <a:r>
              <a:rPr lang="en-US" sz="2400" b="0" i="0" dirty="0">
                <a:effectLst/>
                <a:latin typeface="Helvetica" charset="0"/>
              </a:rPr>
              <a:t>Possible benefits greater than cost;  </a:t>
            </a:r>
          </a:p>
          <a:p>
            <a:pPr eaLnBrk="0" hangingPunct="0">
              <a:lnSpc>
                <a:spcPct val="80000"/>
              </a:lnSpc>
            </a:pPr>
            <a:endParaRPr lang="en-US" sz="800" b="0" i="0" dirty="0">
              <a:effectLst/>
              <a:latin typeface="Helvetica" charset="0"/>
            </a:endParaRPr>
          </a:p>
          <a:p>
            <a:pPr eaLnBrk="0" hangingPunct="0">
              <a:lnSpc>
                <a:spcPct val="80000"/>
              </a:lnSpc>
            </a:pPr>
            <a:r>
              <a:rPr lang="en-US" sz="2000" b="0" i="0" dirty="0">
                <a:effectLst/>
                <a:latin typeface="Helvetica" charset="0"/>
              </a:rPr>
              <a:t>Ex ultra expensive sportswear</a:t>
            </a:r>
          </a:p>
        </p:txBody>
      </p:sp>
      <p:sp>
        <p:nvSpPr>
          <p:cNvPr id="570375" name="Rectangle 7"/>
          <p:cNvSpPr>
            <a:spLocks noChangeArrowheads="1"/>
          </p:cNvSpPr>
          <p:nvPr/>
        </p:nvSpPr>
        <p:spPr bwMode="auto">
          <a:xfrm>
            <a:off x="0" y="990600"/>
            <a:ext cx="9144000" cy="685800"/>
          </a:xfrm>
          <a:prstGeom prst="rect">
            <a:avLst/>
          </a:prstGeom>
          <a:solidFill>
            <a:srgbClr val="C2FCEB"/>
          </a:solidFill>
          <a:ln w="9525">
            <a:noFill/>
            <a:miter lim="800000"/>
            <a:headEnd/>
            <a:tailEnd/>
          </a:ln>
          <a:effectLst/>
        </p:spPr>
        <p:txBody>
          <a:bodyPr wrap="none" anchor="ctr"/>
          <a:lstStyle/>
          <a:p>
            <a:endParaRPr lang="en-CA"/>
          </a:p>
        </p:txBody>
      </p:sp>
      <p:sp>
        <p:nvSpPr>
          <p:cNvPr id="570376" name="Text Box 8"/>
          <p:cNvSpPr txBox="1">
            <a:spLocks noChangeArrowheads="1"/>
          </p:cNvSpPr>
          <p:nvPr/>
        </p:nvSpPr>
        <p:spPr bwMode="auto">
          <a:xfrm>
            <a:off x="4495800" y="1068388"/>
            <a:ext cx="2290763" cy="488950"/>
          </a:xfrm>
          <a:prstGeom prst="rect">
            <a:avLst/>
          </a:prstGeom>
          <a:noFill/>
          <a:ln w="9525">
            <a:noFill/>
            <a:miter lim="800000"/>
            <a:headEnd/>
            <a:tailEnd/>
          </a:ln>
          <a:effectLst/>
        </p:spPr>
        <p:txBody>
          <a:bodyPr wrap="none">
            <a:spAutoFit/>
          </a:bodyPr>
          <a:lstStyle/>
          <a:p>
            <a:pPr eaLnBrk="0" hangingPunct="0"/>
            <a:r>
              <a:rPr lang="en-US" sz="2600" dirty="0">
                <a:solidFill>
                  <a:schemeClr val="accent2"/>
                </a:solidFill>
                <a:effectLst>
                  <a:outerShdw blurRad="38100" dist="38100" dir="2700000" algn="tl">
                    <a:srgbClr val="000000"/>
                  </a:outerShdw>
                </a:effectLst>
                <a:latin typeface="Helvetica" charset="0"/>
              </a:rPr>
              <a:t>Profit Margin</a:t>
            </a:r>
            <a:r>
              <a:rPr lang="en-US" sz="2000" dirty="0">
                <a:effectLst>
                  <a:outerShdw blurRad="38100" dist="38100" dir="2700000" algn="tl">
                    <a:srgbClr val="FFFFFF"/>
                  </a:outerShdw>
                </a:effectLst>
                <a:latin typeface="Helvetica" charset="0"/>
              </a:rPr>
              <a:t> </a:t>
            </a:r>
          </a:p>
        </p:txBody>
      </p:sp>
      <p:sp>
        <p:nvSpPr>
          <p:cNvPr id="570377" name="Text Box 9"/>
          <p:cNvSpPr txBox="1">
            <a:spLocks noChangeArrowheads="1"/>
          </p:cNvSpPr>
          <p:nvPr/>
        </p:nvSpPr>
        <p:spPr bwMode="auto">
          <a:xfrm>
            <a:off x="2819400" y="1828800"/>
            <a:ext cx="2493963" cy="396875"/>
          </a:xfrm>
          <a:prstGeom prst="rect">
            <a:avLst/>
          </a:prstGeom>
          <a:solidFill>
            <a:srgbClr val="99FFCC"/>
          </a:solidFill>
          <a:ln w="9525">
            <a:noFill/>
            <a:miter lim="800000"/>
            <a:headEnd/>
            <a:tailEnd/>
          </a:ln>
          <a:effectLst/>
        </p:spPr>
        <p:txBody>
          <a:bodyPr wrap="none">
            <a:spAutoFit/>
          </a:bodyPr>
          <a:lstStyle/>
          <a:p>
            <a:pPr eaLnBrk="0" hangingPunct="0"/>
            <a:r>
              <a:rPr lang="en-US" sz="2000">
                <a:effectLst/>
                <a:latin typeface="Helvetica" charset="0"/>
              </a:rPr>
              <a:t>Small Profit Margin</a:t>
            </a:r>
          </a:p>
        </p:txBody>
      </p:sp>
      <p:sp>
        <p:nvSpPr>
          <p:cNvPr id="570378" name="Text Box 10"/>
          <p:cNvSpPr txBox="1">
            <a:spLocks noChangeArrowheads="1"/>
          </p:cNvSpPr>
          <p:nvPr/>
        </p:nvSpPr>
        <p:spPr bwMode="auto">
          <a:xfrm>
            <a:off x="6172200" y="1828800"/>
            <a:ext cx="2509838" cy="396875"/>
          </a:xfrm>
          <a:prstGeom prst="rect">
            <a:avLst/>
          </a:prstGeom>
          <a:solidFill>
            <a:srgbClr val="99FFCC"/>
          </a:solidFill>
          <a:ln w="9525">
            <a:noFill/>
            <a:miter lim="800000"/>
            <a:headEnd/>
            <a:tailEnd/>
          </a:ln>
          <a:effectLst/>
        </p:spPr>
        <p:txBody>
          <a:bodyPr wrap="none">
            <a:spAutoFit/>
          </a:bodyPr>
          <a:lstStyle/>
          <a:p>
            <a:pPr eaLnBrk="0" hangingPunct="0"/>
            <a:r>
              <a:rPr lang="en-US" sz="2000">
                <a:effectLst/>
                <a:latin typeface="Helvetica" charset="0"/>
              </a:rPr>
              <a:t>Large Profit Margin</a:t>
            </a:r>
          </a:p>
        </p:txBody>
      </p:sp>
      <p:sp>
        <p:nvSpPr>
          <p:cNvPr id="570379" name="Text Box 11"/>
          <p:cNvSpPr txBox="1">
            <a:spLocks noChangeArrowheads="1"/>
          </p:cNvSpPr>
          <p:nvPr/>
        </p:nvSpPr>
        <p:spPr bwMode="auto">
          <a:xfrm>
            <a:off x="2743200" y="4038600"/>
            <a:ext cx="3429000" cy="1219200"/>
          </a:xfrm>
          <a:prstGeom prst="rect">
            <a:avLst/>
          </a:prstGeom>
          <a:noFill/>
          <a:ln w="9525">
            <a:noFill/>
            <a:miter lim="800000"/>
            <a:headEnd/>
            <a:tailEnd/>
          </a:ln>
          <a:effectLst/>
        </p:spPr>
        <p:txBody>
          <a:bodyPr/>
          <a:lstStyle/>
          <a:p>
            <a:pPr eaLnBrk="0" hangingPunct="0">
              <a:lnSpc>
                <a:spcPct val="80000"/>
              </a:lnSpc>
            </a:pPr>
            <a:r>
              <a:rPr lang="en-US" sz="2400" b="0" i="0" dirty="0">
                <a:effectLst/>
                <a:latin typeface="Helvetica" charset="0"/>
              </a:rPr>
              <a:t>Benefits likely to be greater than costs;  </a:t>
            </a:r>
          </a:p>
          <a:p>
            <a:pPr eaLnBrk="0" hangingPunct="0">
              <a:lnSpc>
                <a:spcPct val="80000"/>
              </a:lnSpc>
            </a:pPr>
            <a:endParaRPr lang="en-US" sz="800" b="0" i="0" dirty="0">
              <a:effectLst/>
              <a:latin typeface="Helvetica" charset="0"/>
            </a:endParaRPr>
          </a:p>
          <a:p>
            <a:pPr eaLnBrk="0" hangingPunct="0">
              <a:lnSpc>
                <a:spcPct val="80000"/>
              </a:lnSpc>
            </a:pPr>
            <a:r>
              <a:rPr lang="en-US" sz="2000" b="0" i="0" dirty="0">
                <a:effectLst/>
                <a:latin typeface="Helvetica" charset="0"/>
              </a:rPr>
              <a:t>Ex Stouffers frozen dinner</a:t>
            </a:r>
          </a:p>
        </p:txBody>
      </p:sp>
      <p:sp>
        <p:nvSpPr>
          <p:cNvPr id="570380" name="Text Box 12"/>
          <p:cNvSpPr txBox="1">
            <a:spLocks noChangeArrowheads="1"/>
          </p:cNvSpPr>
          <p:nvPr/>
        </p:nvSpPr>
        <p:spPr bwMode="auto">
          <a:xfrm>
            <a:off x="6096000" y="4038600"/>
            <a:ext cx="3048000" cy="1143000"/>
          </a:xfrm>
          <a:prstGeom prst="rect">
            <a:avLst/>
          </a:prstGeom>
          <a:noFill/>
          <a:ln w="9525">
            <a:noFill/>
            <a:miter lim="800000"/>
            <a:headEnd/>
            <a:tailEnd/>
          </a:ln>
          <a:effectLst/>
        </p:spPr>
        <p:txBody>
          <a:bodyPr/>
          <a:lstStyle/>
          <a:p>
            <a:pPr eaLnBrk="0" hangingPunct="0">
              <a:lnSpc>
                <a:spcPct val="80000"/>
              </a:lnSpc>
            </a:pPr>
            <a:r>
              <a:rPr lang="en-US" sz="2400" b="0" i="0" dirty="0">
                <a:effectLst/>
                <a:latin typeface="Helvetica" charset="0"/>
              </a:rPr>
              <a:t>Benefits likely to be greater than costs; </a:t>
            </a:r>
          </a:p>
          <a:p>
            <a:pPr eaLnBrk="0" hangingPunct="0">
              <a:lnSpc>
                <a:spcPct val="80000"/>
              </a:lnSpc>
            </a:pPr>
            <a:endParaRPr lang="en-US" sz="800" b="0" i="0" dirty="0">
              <a:effectLst/>
              <a:latin typeface="Helvetica" charset="0"/>
            </a:endParaRPr>
          </a:p>
          <a:p>
            <a:pPr eaLnBrk="0" hangingPunct="0">
              <a:lnSpc>
                <a:spcPct val="80000"/>
              </a:lnSpc>
            </a:pPr>
            <a:r>
              <a:rPr lang="en-US" sz="2000" b="0" i="0" dirty="0">
                <a:effectLst/>
                <a:latin typeface="Helvetica" charset="0"/>
              </a:rPr>
              <a:t>Ex medical equipment</a:t>
            </a:r>
          </a:p>
        </p:txBody>
      </p:sp>
      <p:sp>
        <p:nvSpPr>
          <p:cNvPr id="570381" name="Text Box 13"/>
          <p:cNvSpPr txBox="1">
            <a:spLocks noChangeArrowheads="1"/>
          </p:cNvSpPr>
          <p:nvPr/>
        </p:nvSpPr>
        <p:spPr bwMode="auto">
          <a:xfrm>
            <a:off x="1600200" y="4038600"/>
            <a:ext cx="1001713" cy="1006475"/>
          </a:xfrm>
          <a:prstGeom prst="rect">
            <a:avLst/>
          </a:prstGeom>
          <a:solidFill>
            <a:srgbClr val="99FFCC"/>
          </a:solidFill>
          <a:ln w="9525">
            <a:noFill/>
            <a:miter lim="800000"/>
            <a:headEnd/>
            <a:tailEnd/>
          </a:ln>
          <a:effectLst/>
        </p:spPr>
        <p:txBody>
          <a:bodyPr wrap="none">
            <a:spAutoFit/>
          </a:bodyPr>
          <a:lstStyle/>
          <a:p>
            <a:pPr eaLnBrk="0" hangingPunct="0"/>
            <a:r>
              <a:rPr lang="en-US" sz="2000">
                <a:effectLst/>
                <a:latin typeface="Helvetica" charset="0"/>
              </a:rPr>
              <a:t>Large</a:t>
            </a:r>
          </a:p>
          <a:p>
            <a:pPr eaLnBrk="0" hangingPunct="0"/>
            <a:r>
              <a:rPr lang="en-US" sz="2000">
                <a:effectLst/>
                <a:latin typeface="Helvetica" charset="0"/>
              </a:rPr>
              <a:t>Market</a:t>
            </a:r>
          </a:p>
          <a:p>
            <a:pPr eaLnBrk="0" hangingPunct="0"/>
            <a:r>
              <a:rPr lang="en-US" sz="2000">
                <a:effectLst/>
                <a:latin typeface="Helvetica" charset="0"/>
              </a:rPr>
              <a:t>Size</a:t>
            </a:r>
          </a:p>
        </p:txBody>
      </p:sp>
      <p:sp>
        <p:nvSpPr>
          <p:cNvPr id="570382" name="Line 14"/>
          <p:cNvSpPr>
            <a:spLocks noChangeShapeType="1"/>
          </p:cNvSpPr>
          <p:nvPr/>
        </p:nvSpPr>
        <p:spPr bwMode="auto">
          <a:xfrm>
            <a:off x="0" y="0"/>
            <a:ext cx="9144000" cy="0"/>
          </a:xfrm>
          <a:prstGeom prst="line">
            <a:avLst/>
          </a:prstGeom>
          <a:noFill/>
          <a:ln w="76200">
            <a:solidFill>
              <a:srgbClr val="49FBC4"/>
            </a:solidFill>
            <a:round/>
            <a:headEnd/>
            <a:tailEnd/>
          </a:ln>
          <a:effectLst/>
        </p:spPr>
        <p:txBody>
          <a:bodyPr wrap="none" anchor="ctr"/>
          <a:lstStyle/>
          <a:p>
            <a:endParaRPr lang="en-CA"/>
          </a:p>
        </p:txBody>
      </p:sp>
      <p:sp>
        <p:nvSpPr>
          <p:cNvPr id="570383" name="Line 15"/>
          <p:cNvSpPr>
            <a:spLocks noChangeShapeType="1"/>
          </p:cNvSpPr>
          <p:nvPr/>
        </p:nvSpPr>
        <p:spPr bwMode="auto">
          <a:xfrm>
            <a:off x="0" y="990600"/>
            <a:ext cx="9144000" cy="0"/>
          </a:xfrm>
          <a:prstGeom prst="line">
            <a:avLst/>
          </a:prstGeom>
          <a:noFill/>
          <a:ln w="76200">
            <a:solidFill>
              <a:srgbClr val="49FBC4"/>
            </a:solidFill>
            <a:round/>
            <a:headEnd/>
            <a:tailEnd/>
          </a:ln>
          <a:effectLst/>
        </p:spPr>
        <p:txBody>
          <a:bodyPr wrap="none" anchor="ctr"/>
          <a:lstStyle/>
          <a:p>
            <a:endParaRPr lang="en-CA"/>
          </a:p>
        </p:txBody>
      </p:sp>
      <p:sp>
        <p:nvSpPr>
          <p:cNvPr id="570384" name="Rectangle 16"/>
          <p:cNvSpPr>
            <a:spLocks noChangeArrowheads="1"/>
          </p:cNvSpPr>
          <p:nvPr/>
        </p:nvSpPr>
        <p:spPr bwMode="auto">
          <a:xfrm>
            <a:off x="0" y="0"/>
            <a:ext cx="685800" cy="6858000"/>
          </a:xfrm>
          <a:prstGeom prst="rect">
            <a:avLst/>
          </a:prstGeom>
          <a:solidFill>
            <a:srgbClr val="6699FF"/>
          </a:solidFill>
          <a:ln w="9525">
            <a:noFill/>
            <a:miter lim="800000"/>
            <a:headEnd/>
            <a:tailEnd/>
          </a:ln>
          <a:effectLst/>
        </p:spPr>
        <p:txBody>
          <a:bodyPr wrap="none" anchor="ctr"/>
          <a:lstStyle/>
          <a:p>
            <a:endParaRPr lang="en-CA"/>
          </a:p>
        </p:txBody>
      </p:sp>
      <p:sp>
        <p:nvSpPr>
          <p:cNvPr id="570385" name="Rectangle 17"/>
          <p:cNvSpPr>
            <a:spLocks noChangeArrowheads="1"/>
          </p:cNvSpPr>
          <p:nvPr/>
        </p:nvSpPr>
        <p:spPr bwMode="auto">
          <a:xfrm>
            <a:off x="2057400" y="5624513"/>
            <a:ext cx="7086600" cy="822325"/>
          </a:xfrm>
          <a:prstGeom prst="rect">
            <a:avLst/>
          </a:prstGeom>
          <a:noFill/>
          <a:ln w="12700" cap="sq">
            <a:noFill/>
            <a:miter lim="800000"/>
            <a:headEnd type="none" w="sm" len="sm"/>
            <a:tailEnd type="none" w="sm" len="sm"/>
          </a:ln>
          <a:effectLst/>
        </p:spPr>
        <p:txBody>
          <a:bodyPr anchor="ctr">
            <a:spAutoFit/>
          </a:bodyPr>
          <a:lstStyle/>
          <a:p>
            <a:pPr algn="ctr"/>
            <a:r>
              <a:rPr lang="en-CA" sz="2400" dirty="0">
                <a:solidFill>
                  <a:srgbClr val="CC0000"/>
                </a:solidFill>
                <a:effectLst/>
                <a:latin typeface="Verdana" pitchFamily="34" charset="0"/>
              </a:rPr>
              <a:t>Potential value of a Marketing Research should exceed its estimated costs. </a:t>
            </a:r>
            <a:endParaRPr lang="en-CA" sz="2400" i="0" dirty="0">
              <a:effectLst/>
              <a:latin typeface="Verdana" pitchFamily="34" charset="0"/>
            </a:endParaRPr>
          </a:p>
        </p:txBody>
      </p:sp>
      <p:pic>
        <p:nvPicPr>
          <p:cNvPr id="570386" name="Picture 18" descr="scales2"/>
          <p:cNvPicPr>
            <a:picLocks noChangeAspect="1" noChangeArrowheads="1"/>
          </p:cNvPicPr>
          <p:nvPr/>
        </p:nvPicPr>
        <p:blipFill>
          <a:blip r:embed="rId3" cstate="print"/>
          <a:srcRect/>
          <a:stretch>
            <a:fillRect/>
          </a:stretch>
        </p:blipFill>
        <p:spPr bwMode="auto">
          <a:xfrm>
            <a:off x="152400" y="5486400"/>
            <a:ext cx="1752600" cy="1290638"/>
          </a:xfrm>
          <a:prstGeom prst="rect">
            <a:avLst/>
          </a:prstGeom>
          <a:noFill/>
        </p:spPr>
      </p:pic>
      <p:sp>
        <p:nvSpPr>
          <p:cNvPr id="570387" name="Text Box 19"/>
          <p:cNvSpPr txBox="1">
            <a:spLocks noChangeArrowheads="1"/>
          </p:cNvSpPr>
          <p:nvPr/>
        </p:nvSpPr>
        <p:spPr bwMode="auto">
          <a:xfrm>
            <a:off x="0" y="3505200"/>
            <a:ext cx="2057400" cy="488950"/>
          </a:xfrm>
          <a:prstGeom prst="rect">
            <a:avLst/>
          </a:prstGeom>
          <a:solidFill>
            <a:srgbClr val="99FFCC"/>
          </a:solidFill>
          <a:ln w="9525">
            <a:noFill/>
            <a:miter lim="800000"/>
            <a:headEnd/>
            <a:tailEnd/>
          </a:ln>
          <a:effectLst/>
        </p:spPr>
        <p:txBody>
          <a:bodyPr>
            <a:spAutoFit/>
          </a:bodyPr>
          <a:lstStyle/>
          <a:p>
            <a:pPr eaLnBrk="0" hangingPunct="0"/>
            <a:r>
              <a:rPr lang="en-US" sz="2600">
                <a:solidFill>
                  <a:schemeClr val="accent2"/>
                </a:solidFill>
                <a:effectLst>
                  <a:outerShdw blurRad="38100" dist="38100" dir="2700000" algn="tl">
                    <a:srgbClr val="000000"/>
                  </a:outerShdw>
                </a:effectLst>
                <a:latin typeface="Helvetica" charset="0"/>
              </a:rPr>
              <a:t>Market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376">
                                            <p:txEl>
                                              <p:pRg st="0" end="0"/>
                                            </p:txEl>
                                          </p:spTgt>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570377"/>
                                        </p:tgtEl>
                                        <p:attrNameLst>
                                          <p:attrName>style.visibility</p:attrName>
                                        </p:attrNameLst>
                                      </p:cBhvr>
                                      <p:to>
                                        <p:strVal val="visible"/>
                                      </p:to>
                                    </p:set>
                                    <p:animEffect transition="in" filter="blinds(horizontal)">
                                      <p:cBhvr>
                                        <p:cTn id="9" dur="500"/>
                                        <p:tgtEl>
                                          <p:spTgt spid="570377"/>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570378"/>
                                        </p:tgtEl>
                                        <p:attrNameLst>
                                          <p:attrName>style.visibility</p:attrName>
                                        </p:attrNameLst>
                                      </p:cBhvr>
                                      <p:to>
                                        <p:strVal val="visible"/>
                                      </p:to>
                                    </p:set>
                                    <p:animEffect transition="in" filter="blinds(horizontal)">
                                      <p:cBhvr>
                                        <p:cTn id="12" dur="500"/>
                                        <p:tgtEl>
                                          <p:spTgt spid="5703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0387"/>
                                        </p:tgtEl>
                                        <p:attrNameLst>
                                          <p:attrName>style.visibility</p:attrName>
                                        </p:attrNameLst>
                                      </p:cBhvr>
                                      <p:to>
                                        <p:strVal val="visible"/>
                                      </p:to>
                                    </p:set>
                                  </p:childTnLst>
                                </p:cTn>
                              </p:par>
                              <p:par>
                                <p:cTn id="17" presetID="3" presetClass="entr" presetSubtype="10" fill="hold" grpId="0" nodeType="withEffect">
                                  <p:stCondLst>
                                    <p:cond delay="0"/>
                                  </p:stCondLst>
                                  <p:childTnLst>
                                    <p:set>
                                      <p:cBhvr>
                                        <p:cTn id="18" dur="1" fill="hold">
                                          <p:stCondLst>
                                            <p:cond delay="0"/>
                                          </p:stCondLst>
                                        </p:cTn>
                                        <p:tgtEl>
                                          <p:spTgt spid="570373"/>
                                        </p:tgtEl>
                                        <p:attrNameLst>
                                          <p:attrName>style.visibility</p:attrName>
                                        </p:attrNameLst>
                                      </p:cBhvr>
                                      <p:to>
                                        <p:strVal val="visible"/>
                                      </p:to>
                                    </p:set>
                                    <p:animEffect transition="in" filter="blinds(horizontal)">
                                      <p:cBhvr>
                                        <p:cTn id="19" dur="500"/>
                                        <p:tgtEl>
                                          <p:spTgt spid="57037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0381"/>
                                        </p:tgtEl>
                                        <p:attrNameLst>
                                          <p:attrName>style.visibility</p:attrName>
                                        </p:attrNameLst>
                                      </p:cBhvr>
                                      <p:to>
                                        <p:strVal val="visible"/>
                                      </p:to>
                                    </p:set>
                                    <p:animEffect transition="in" filter="blinds(horizontal)">
                                      <p:cBhvr>
                                        <p:cTn id="22" dur="500"/>
                                        <p:tgtEl>
                                          <p:spTgt spid="5703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0372">
                                            <p:txEl>
                                              <p:pRg st="0" end="0"/>
                                            </p:txEl>
                                          </p:spTgt>
                                        </p:tgtEl>
                                        <p:attrNameLst>
                                          <p:attrName>style.visibility</p:attrName>
                                        </p:attrNameLst>
                                      </p:cBhvr>
                                      <p:to>
                                        <p:strVal val="visible"/>
                                      </p:to>
                                    </p:set>
                                    <p:animEffect transition="in" filter="wipe(left)">
                                      <p:cBhvr>
                                        <p:cTn id="27" dur="500"/>
                                        <p:tgtEl>
                                          <p:spTgt spid="570372">
                                            <p:txEl>
                                              <p:pRg st="0" end="0"/>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570372">
                                            <p:txEl>
                                              <p:pRg st="1" end="1"/>
                                            </p:txEl>
                                          </p:spTgt>
                                        </p:tgtEl>
                                        <p:attrNameLst>
                                          <p:attrName>style.visibility</p:attrName>
                                        </p:attrNameLst>
                                      </p:cBhvr>
                                      <p:to>
                                        <p:strVal val="visible"/>
                                      </p:to>
                                    </p:set>
                                    <p:animEffect transition="in" filter="wipe(left)">
                                      <p:cBhvr>
                                        <p:cTn id="30" dur="500"/>
                                        <p:tgtEl>
                                          <p:spTgt spid="570372">
                                            <p:txEl>
                                              <p:pRg st="1" end="1"/>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570372">
                                            <p:txEl>
                                              <p:pRg st="2" end="2"/>
                                            </p:txEl>
                                          </p:spTgt>
                                        </p:tgtEl>
                                        <p:attrNameLst>
                                          <p:attrName>style.visibility</p:attrName>
                                        </p:attrNameLst>
                                      </p:cBhvr>
                                      <p:to>
                                        <p:strVal val="visible"/>
                                      </p:to>
                                    </p:set>
                                    <p:animEffect transition="in" filter="wipe(left)">
                                      <p:cBhvr>
                                        <p:cTn id="33" dur="500"/>
                                        <p:tgtEl>
                                          <p:spTgt spid="57037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70374">
                                            <p:txEl>
                                              <p:pRg st="0" end="0"/>
                                            </p:txEl>
                                          </p:spTgt>
                                        </p:tgtEl>
                                        <p:attrNameLst>
                                          <p:attrName>style.visibility</p:attrName>
                                        </p:attrNameLst>
                                      </p:cBhvr>
                                      <p:to>
                                        <p:strVal val="visible"/>
                                      </p:to>
                                    </p:set>
                                    <p:animEffect transition="in" filter="wipe(left)">
                                      <p:cBhvr>
                                        <p:cTn id="38" dur="500"/>
                                        <p:tgtEl>
                                          <p:spTgt spid="570374">
                                            <p:txEl>
                                              <p:pRg st="0" end="0"/>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570374">
                                            <p:txEl>
                                              <p:pRg st="2" end="2"/>
                                            </p:txEl>
                                          </p:spTgt>
                                        </p:tgtEl>
                                        <p:attrNameLst>
                                          <p:attrName>style.visibility</p:attrName>
                                        </p:attrNameLst>
                                      </p:cBhvr>
                                      <p:to>
                                        <p:strVal val="visible"/>
                                      </p:to>
                                    </p:set>
                                    <p:animEffect transition="in" filter="wipe(left)">
                                      <p:cBhvr>
                                        <p:cTn id="41" dur="500"/>
                                        <p:tgtEl>
                                          <p:spTgt spid="57037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70379">
                                            <p:txEl>
                                              <p:pRg st="0" end="0"/>
                                            </p:txEl>
                                          </p:spTgt>
                                        </p:tgtEl>
                                        <p:attrNameLst>
                                          <p:attrName>style.visibility</p:attrName>
                                        </p:attrNameLst>
                                      </p:cBhvr>
                                      <p:to>
                                        <p:strVal val="visible"/>
                                      </p:to>
                                    </p:set>
                                    <p:animEffect transition="in" filter="wipe(left)">
                                      <p:cBhvr>
                                        <p:cTn id="46" dur="500"/>
                                        <p:tgtEl>
                                          <p:spTgt spid="570379">
                                            <p:txEl>
                                              <p:pRg st="0" end="0"/>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570379">
                                            <p:txEl>
                                              <p:pRg st="2" end="2"/>
                                            </p:txEl>
                                          </p:spTgt>
                                        </p:tgtEl>
                                        <p:attrNameLst>
                                          <p:attrName>style.visibility</p:attrName>
                                        </p:attrNameLst>
                                      </p:cBhvr>
                                      <p:to>
                                        <p:strVal val="visible"/>
                                      </p:to>
                                    </p:set>
                                    <p:animEffect transition="in" filter="wipe(left)">
                                      <p:cBhvr>
                                        <p:cTn id="49" dur="500"/>
                                        <p:tgtEl>
                                          <p:spTgt spid="57037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70380">
                                            <p:txEl>
                                              <p:pRg st="0" end="0"/>
                                            </p:txEl>
                                          </p:spTgt>
                                        </p:tgtEl>
                                        <p:attrNameLst>
                                          <p:attrName>style.visibility</p:attrName>
                                        </p:attrNameLst>
                                      </p:cBhvr>
                                      <p:to>
                                        <p:strVal val="visible"/>
                                      </p:to>
                                    </p:set>
                                    <p:animEffect transition="in" filter="wipe(left)">
                                      <p:cBhvr>
                                        <p:cTn id="54" dur="500"/>
                                        <p:tgtEl>
                                          <p:spTgt spid="570380">
                                            <p:txEl>
                                              <p:pRg st="0" end="0"/>
                                            </p:txEl>
                                          </p:spTgt>
                                        </p:tgtEl>
                                      </p:cBhvr>
                                    </p:animEffect>
                                  </p:childTnLst>
                                </p:cTn>
                              </p:par>
                              <p:par>
                                <p:cTn id="55" presetID="22" presetClass="entr" presetSubtype="8" fill="hold" nodeType="withEffect">
                                  <p:stCondLst>
                                    <p:cond delay="0"/>
                                  </p:stCondLst>
                                  <p:childTnLst>
                                    <p:set>
                                      <p:cBhvr>
                                        <p:cTn id="56" dur="1" fill="hold">
                                          <p:stCondLst>
                                            <p:cond delay="0"/>
                                          </p:stCondLst>
                                        </p:cTn>
                                        <p:tgtEl>
                                          <p:spTgt spid="570380">
                                            <p:txEl>
                                              <p:pRg st="2" end="2"/>
                                            </p:txEl>
                                          </p:spTgt>
                                        </p:tgtEl>
                                        <p:attrNameLst>
                                          <p:attrName>style.visibility</p:attrName>
                                        </p:attrNameLst>
                                      </p:cBhvr>
                                      <p:to>
                                        <p:strVal val="visible"/>
                                      </p:to>
                                    </p:set>
                                    <p:animEffect transition="in" filter="wipe(left)">
                                      <p:cBhvr>
                                        <p:cTn id="57" dur="500"/>
                                        <p:tgtEl>
                                          <p:spTgt spid="57038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570385"/>
                                        </p:tgtEl>
                                        <p:attrNameLst>
                                          <p:attrName>style.visibility</p:attrName>
                                        </p:attrNameLst>
                                      </p:cBhvr>
                                      <p:to>
                                        <p:strVal val="visible"/>
                                      </p:to>
                                    </p:set>
                                    <p:anim calcmode="lin" valueType="num">
                                      <p:cBhvr>
                                        <p:cTn id="62" dur="500" fill="hold"/>
                                        <p:tgtEl>
                                          <p:spTgt spid="570385"/>
                                        </p:tgtEl>
                                        <p:attrNameLst>
                                          <p:attrName>ppt_w</p:attrName>
                                        </p:attrNameLst>
                                      </p:cBhvr>
                                      <p:tavLst>
                                        <p:tav tm="0">
                                          <p:val>
                                            <p:fltVal val="0"/>
                                          </p:val>
                                        </p:tav>
                                        <p:tav tm="100000">
                                          <p:val>
                                            <p:strVal val="#ppt_w"/>
                                          </p:val>
                                        </p:tav>
                                      </p:tavLst>
                                    </p:anim>
                                    <p:anim calcmode="lin" valueType="num">
                                      <p:cBhvr>
                                        <p:cTn id="63" dur="500" fill="hold"/>
                                        <p:tgtEl>
                                          <p:spTgt spid="5703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3" grpId="0" animBg="1"/>
      <p:bldP spid="570377" grpId="0" animBg="1"/>
      <p:bldP spid="570378" grpId="0" animBg="1"/>
      <p:bldP spid="570381" grpId="0" animBg="1"/>
      <p:bldP spid="570385" grpId="0"/>
      <p:bldP spid="57038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Step 2: Define the Problem</a:t>
            </a:r>
          </a:p>
        </p:txBody>
      </p:sp>
      <p:sp>
        <p:nvSpPr>
          <p:cNvPr id="79875" name="Rectangle 3"/>
          <p:cNvSpPr>
            <a:spLocks noGrp="1" noChangeArrowheads="1"/>
          </p:cNvSpPr>
          <p:nvPr>
            <p:ph idx="1"/>
          </p:nvPr>
        </p:nvSpPr>
        <p:spPr>
          <a:solidFill>
            <a:srgbClr val="FFFFFF"/>
          </a:solidFill>
        </p:spPr>
        <p:txBody>
          <a:bodyPr/>
          <a:lstStyle/>
          <a:p>
            <a:r>
              <a:rPr lang="en-US" dirty="0"/>
              <a:t>This is the most important of the 11 steps. </a:t>
            </a:r>
            <a:r>
              <a:rPr lang="en-US" sz="2000" dirty="0"/>
              <a:t>(NEXT WEEK’S LECTURE)</a:t>
            </a:r>
          </a:p>
          <a:p>
            <a:r>
              <a:rPr lang="en-US" dirty="0"/>
              <a:t>If the problem is incorrectly defined, all else is wasted effort.</a:t>
            </a:r>
          </a:p>
          <a:p>
            <a:r>
              <a:rPr lang="en-US" dirty="0"/>
              <a:t>Problems may be either specific or general.</a:t>
            </a:r>
          </a:p>
          <a:p>
            <a:endParaRPr lang="en-US" dirty="0"/>
          </a:p>
        </p:txBody>
      </p:sp>
      <p:sp>
        <p:nvSpPr>
          <p:cNvPr id="6" name="Slide Number Placeholder 5"/>
          <p:cNvSpPr>
            <a:spLocks noGrp="1"/>
          </p:cNvSpPr>
          <p:nvPr>
            <p:ph type="sldNum" sz="quarter" idx="12"/>
          </p:nvPr>
        </p:nvSpPr>
        <p:spPr/>
        <p:txBody>
          <a:bodyPr/>
          <a:lstStyle/>
          <a:p>
            <a:endParaRPr lang="en-US"/>
          </a:p>
          <a:p>
            <a:fld id="{3F0FD086-04F5-4338-B09E-FE04C2E57474}" type="slidenum">
              <a:rPr lang="en-US"/>
              <a:pPr/>
              <a:t>35</a:t>
            </a:fld>
            <a:endParaRPr lang="en-US"/>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randombar(vertical)">
                                      <p:cBhvr>
                                        <p:cTn id="7" dur="500"/>
                                        <p:tgtEl>
                                          <p:spTgt spid="79875">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randombar(vertical)">
                                      <p:cBhvr>
                                        <p:cTn id="10" dur="500"/>
                                        <p:tgtEl>
                                          <p:spTgt spid="79875">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randombar(vertical)">
                                      <p:cBhvr>
                                        <p:cTn id="13" dur="500"/>
                                        <p:tgtEl>
                                          <p:spTgt spid="79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Step 2: Define the Problem</a:t>
            </a:r>
          </a:p>
        </p:txBody>
      </p:sp>
      <p:sp>
        <p:nvSpPr>
          <p:cNvPr id="533507" name="Rectangle 3"/>
          <p:cNvSpPr>
            <a:spLocks noGrp="1" noChangeArrowheads="1"/>
          </p:cNvSpPr>
          <p:nvPr>
            <p:ph idx="1"/>
          </p:nvPr>
        </p:nvSpPr>
        <p:spPr>
          <a:xfrm>
            <a:off x="228600" y="1600200"/>
            <a:ext cx="6934200" cy="4525963"/>
          </a:xfrm>
        </p:spPr>
        <p:txBody>
          <a:bodyPr/>
          <a:lstStyle/>
          <a:p>
            <a:pPr>
              <a:lnSpc>
                <a:spcPct val="90000"/>
              </a:lnSpc>
              <a:buFontTx/>
              <a:buNone/>
            </a:pPr>
            <a:r>
              <a:rPr lang="en-US" sz="3600" b="1" dirty="0">
                <a:effectLst>
                  <a:outerShdw blurRad="38100" dist="38100" dir="2700000" algn="tl">
                    <a:srgbClr val="FFFFFF"/>
                  </a:outerShdw>
                </a:effectLst>
              </a:rPr>
              <a:t>Problems stem from: </a:t>
            </a:r>
          </a:p>
          <a:p>
            <a:pPr>
              <a:lnSpc>
                <a:spcPct val="90000"/>
              </a:lnSpc>
            </a:pPr>
            <a:r>
              <a:rPr lang="en-US" dirty="0"/>
              <a:t>Gaps between what is </a:t>
            </a:r>
            <a:r>
              <a:rPr lang="en-US" b="1" u="sng" dirty="0">
                <a:solidFill>
                  <a:srgbClr val="CC0000"/>
                </a:solidFill>
              </a:rPr>
              <a:t>supposed</a:t>
            </a:r>
            <a:r>
              <a:rPr lang="en-US" dirty="0"/>
              <a:t> to happen and what </a:t>
            </a:r>
            <a:r>
              <a:rPr lang="en-US" u="sng" dirty="0"/>
              <a:t>did</a:t>
            </a:r>
            <a:r>
              <a:rPr lang="en-US" dirty="0"/>
              <a:t> happen.</a:t>
            </a:r>
          </a:p>
          <a:p>
            <a:pPr>
              <a:lnSpc>
                <a:spcPct val="90000"/>
              </a:lnSpc>
            </a:pPr>
            <a:endParaRPr lang="en-US" dirty="0"/>
          </a:p>
          <a:p>
            <a:pPr>
              <a:lnSpc>
                <a:spcPct val="90000"/>
              </a:lnSpc>
            </a:pPr>
            <a:r>
              <a:rPr lang="en-US" dirty="0"/>
              <a:t>Gaps between what                </a:t>
            </a:r>
            <a:r>
              <a:rPr lang="en-US" u="sng" dirty="0"/>
              <a:t>did</a:t>
            </a:r>
            <a:r>
              <a:rPr lang="en-US" dirty="0"/>
              <a:t> happen and what         </a:t>
            </a:r>
            <a:r>
              <a:rPr lang="en-US" dirty="0" smtClean="0"/>
              <a:t>           </a:t>
            </a:r>
            <a:r>
              <a:rPr lang="en-US" b="1" u="sng" dirty="0" smtClean="0">
                <a:solidFill>
                  <a:srgbClr val="CC0000"/>
                </a:solidFill>
              </a:rPr>
              <a:t>could</a:t>
            </a:r>
            <a:r>
              <a:rPr lang="en-US" dirty="0" smtClean="0"/>
              <a:t> </a:t>
            </a:r>
            <a:r>
              <a:rPr lang="en-US" dirty="0"/>
              <a:t>be happening.</a:t>
            </a:r>
          </a:p>
          <a:p>
            <a:pPr>
              <a:lnSpc>
                <a:spcPct val="90000"/>
              </a:lnSpc>
            </a:pPr>
            <a:endParaRPr lang="en-US" dirty="0"/>
          </a:p>
        </p:txBody>
      </p:sp>
      <p:sp>
        <p:nvSpPr>
          <p:cNvPr id="7" name="Slide Number Placeholder 5"/>
          <p:cNvSpPr>
            <a:spLocks noGrp="1"/>
          </p:cNvSpPr>
          <p:nvPr>
            <p:ph type="sldNum" sz="quarter" idx="12"/>
          </p:nvPr>
        </p:nvSpPr>
        <p:spPr/>
        <p:txBody>
          <a:bodyPr/>
          <a:lstStyle/>
          <a:p>
            <a:endParaRPr lang="en-US"/>
          </a:p>
          <a:p>
            <a:fld id="{F7A2D8E5-2223-485B-B7F3-655A1530CBEB}" type="slidenum">
              <a:rPr lang="en-US"/>
              <a:pPr/>
              <a:t>36</a:t>
            </a:fld>
            <a:endParaRPr lang="en-US"/>
          </a:p>
        </p:txBody>
      </p:sp>
      <p:pic>
        <p:nvPicPr>
          <p:cNvPr id="533508" name="Picture 4" descr="arthed2"/>
          <p:cNvPicPr>
            <a:picLocks noChangeAspect="1" noChangeArrowheads="1"/>
          </p:cNvPicPr>
          <p:nvPr/>
        </p:nvPicPr>
        <p:blipFill>
          <a:blip r:embed="rId3" cstate="print"/>
          <a:srcRect/>
          <a:stretch>
            <a:fillRect/>
          </a:stretch>
        </p:blipFill>
        <p:spPr bwMode="auto">
          <a:xfrm>
            <a:off x="5334000" y="3810000"/>
            <a:ext cx="3581400" cy="2219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33507">
                                            <p:txEl>
                                              <p:pRg st="1" end="1"/>
                                            </p:txEl>
                                          </p:spTgt>
                                        </p:tgtEl>
                                        <p:attrNameLst>
                                          <p:attrName>style.visibility</p:attrName>
                                        </p:attrNameLst>
                                      </p:cBhvr>
                                      <p:to>
                                        <p:strVal val="visible"/>
                                      </p:to>
                                    </p:set>
                                    <p:animEffect transition="in" filter="blinds(horizontal)">
                                      <p:cBhvr>
                                        <p:cTn id="11" dur="500"/>
                                        <p:tgtEl>
                                          <p:spTgt spid="5335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3507">
                                            <p:txEl>
                                              <p:pRg st="3" end="3"/>
                                            </p:txEl>
                                          </p:spTgt>
                                        </p:tgtEl>
                                        <p:attrNameLst>
                                          <p:attrName>style.visibility</p:attrName>
                                        </p:attrNameLst>
                                      </p:cBhvr>
                                      <p:to>
                                        <p:strVal val="visible"/>
                                      </p:to>
                                    </p:set>
                                    <p:animEffect transition="in" filter="blinds(horizontal)">
                                      <p:cBhvr>
                                        <p:cTn id="16" dur="500"/>
                                        <p:tgtEl>
                                          <p:spTgt spid="53350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3508"/>
                                        </p:tgtEl>
                                        <p:attrNameLst>
                                          <p:attrName>style.visibility</p:attrName>
                                        </p:attrNameLst>
                                      </p:cBhvr>
                                      <p:to>
                                        <p:strVal val="visible"/>
                                      </p:to>
                                    </p:set>
                                    <p:animEffect transition="in" filter="dissolve">
                                      <p:cBhvr>
                                        <p:cTn id="19"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228600" y="274638"/>
            <a:ext cx="8763000" cy="1143000"/>
          </a:xfrm>
        </p:spPr>
        <p:txBody>
          <a:bodyPr/>
          <a:lstStyle/>
          <a:p>
            <a:r>
              <a:rPr lang="en-US"/>
              <a:t>Step 2: Define the Problem</a:t>
            </a:r>
          </a:p>
        </p:txBody>
      </p:sp>
      <p:sp>
        <p:nvSpPr>
          <p:cNvPr id="565251" name="Rectangle 3"/>
          <p:cNvSpPr>
            <a:spLocks noGrp="1" noChangeArrowheads="1"/>
          </p:cNvSpPr>
          <p:nvPr>
            <p:ph idx="1"/>
          </p:nvPr>
        </p:nvSpPr>
        <p:spPr>
          <a:xfrm>
            <a:off x="304800" y="1600200"/>
            <a:ext cx="8534400" cy="5257800"/>
          </a:xfrm>
        </p:spPr>
        <p:txBody>
          <a:bodyPr/>
          <a:lstStyle/>
          <a:p>
            <a:pPr marL="1030288" indent="-1030288">
              <a:lnSpc>
                <a:spcPct val="85000"/>
              </a:lnSpc>
              <a:spcBef>
                <a:spcPct val="20000"/>
              </a:spcBef>
              <a:buFontTx/>
              <a:buNone/>
            </a:pPr>
            <a:r>
              <a:rPr lang="en-CA" sz="3600" b="1" dirty="0">
                <a:solidFill>
                  <a:srgbClr val="CC0000"/>
                </a:solidFill>
              </a:rPr>
              <a:t>What examples can you think of for</a:t>
            </a:r>
            <a:r>
              <a:rPr lang="en-US" sz="3600" b="1" dirty="0">
                <a:solidFill>
                  <a:srgbClr val="CC0000"/>
                </a:solidFill>
                <a:effectLst>
                  <a:outerShdw blurRad="38100" dist="38100" dir="2700000" algn="tl">
                    <a:srgbClr val="000000"/>
                  </a:outerShdw>
                </a:effectLst>
              </a:rPr>
              <a:t>: </a:t>
            </a:r>
          </a:p>
          <a:p>
            <a:pPr marL="1030288" indent="-1030288">
              <a:lnSpc>
                <a:spcPct val="85000"/>
              </a:lnSpc>
              <a:spcBef>
                <a:spcPct val="20000"/>
              </a:spcBef>
              <a:buFontTx/>
              <a:buNone/>
            </a:pPr>
            <a:endParaRPr lang="en-US" sz="1600" b="1" dirty="0">
              <a:solidFill>
                <a:srgbClr val="FF0000"/>
              </a:solidFill>
              <a:effectLst>
                <a:outerShdw blurRad="38100" dist="38100" dir="2700000" algn="tl">
                  <a:srgbClr val="000000"/>
                </a:outerShdw>
              </a:effectLst>
            </a:endParaRPr>
          </a:p>
          <a:p>
            <a:pPr marL="1030288" indent="-1030288">
              <a:lnSpc>
                <a:spcPct val="85000"/>
              </a:lnSpc>
              <a:spcBef>
                <a:spcPct val="20000"/>
              </a:spcBef>
              <a:buFontTx/>
              <a:buNone/>
            </a:pPr>
            <a:r>
              <a:rPr lang="en-CA" sz="3600" b="1" dirty="0">
                <a:solidFill>
                  <a:srgbClr val="CC0000"/>
                </a:solidFill>
              </a:rPr>
              <a:t>Q1:</a:t>
            </a:r>
            <a:r>
              <a:rPr lang="en-US" sz="2800" dirty="0">
                <a:solidFill>
                  <a:srgbClr val="CC0000"/>
                </a:solidFill>
                <a:latin typeface="Arial" charset="0"/>
              </a:rPr>
              <a:t> </a:t>
            </a:r>
            <a:r>
              <a:rPr lang="en-US" sz="2800" dirty="0">
                <a:latin typeface="Arial" charset="0"/>
              </a:rPr>
              <a:t>Gaps between what is </a:t>
            </a:r>
            <a:r>
              <a:rPr lang="en-US" sz="2800" u="sng" dirty="0">
                <a:latin typeface="Arial" charset="0"/>
              </a:rPr>
              <a:t>supposed</a:t>
            </a:r>
            <a:r>
              <a:rPr lang="en-US" sz="2800" dirty="0">
                <a:latin typeface="Arial" charset="0"/>
              </a:rPr>
              <a:t> to happen and what </a:t>
            </a:r>
            <a:r>
              <a:rPr lang="en-US" sz="2800" u="sng" dirty="0">
                <a:latin typeface="Arial" charset="0"/>
              </a:rPr>
              <a:t>did</a:t>
            </a:r>
            <a:r>
              <a:rPr lang="en-US" sz="2800" dirty="0">
                <a:latin typeface="Arial" charset="0"/>
              </a:rPr>
              <a:t> happen.</a:t>
            </a:r>
          </a:p>
          <a:p>
            <a:pPr marL="1030288" indent="-1030288">
              <a:lnSpc>
                <a:spcPct val="85000"/>
              </a:lnSpc>
              <a:spcBef>
                <a:spcPct val="20000"/>
              </a:spcBef>
              <a:buFontTx/>
              <a:buNone/>
            </a:pPr>
            <a:r>
              <a:rPr lang="en-CA" sz="3600" b="1" dirty="0">
                <a:solidFill>
                  <a:srgbClr val="CC0000"/>
                </a:solidFill>
              </a:rPr>
              <a:t>A1:</a:t>
            </a:r>
            <a:endParaRPr lang="en-CA" sz="4000" b="1" dirty="0">
              <a:solidFill>
                <a:srgbClr val="CC0000"/>
              </a:solidFill>
            </a:endParaRPr>
          </a:p>
          <a:p>
            <a:pPr marL="1030288" indent="-1030288">
              <a:lnSpc>
                <a:spcPct val="85000"/>
              </a:lnSpc>
              <a:spcBef>
                <a:spcPct val="20000"/>
              </a:spcBef>
              <a:buFontTx/>
              <a:buNone/>
            </a:pPr>
            <a:endParaRPr lang="en-US" sz="4800" dirty="0">
              <a:solidFill>
                <a:srgbClr val="CC0000"/>
              </a:solidFill>
            </a:endParaRPr>
          </a:p>
          <a:p>
            <a:pPr marL="1030288" indent="-1030288">
              <a:lnSpc>
                <a:spcPct val="85000"/>
              </a:lnSpc>
              <a:spcBef>
                <a:spcPct val="20000"/>
              </a:spcBef>
              <a:buFontTx/>
              <a:buNone/>
            </a:pPr>
            <a:r>
              <a:rPr lang="en-CA" sz="3600" b="1" dirty="0">
                <a:solidFill>
                  <a:srgbClr val="CC0000"/>
                </a:solidFill>
              </a:rPr>
              <a:t>Q2:</a:t>
            </a:r>
            <a:r>
              <a:rPr lang="en-US" sz="2800" dirty="0">
                <a:latin typeface="Arial" charset="0"/>
              </a:rPr>
              <a:t> Gaps between what </a:t>
            </a:r>
            <a:r>
              <a:rPr lang="en-US" sz="2800" u="sng" dirty="0">
                <a:latin typeface="Arial" charset="0"/>
              </a:rPr>
              <a:t>did</a:t>
            </a:r>
            <a:r>
              <a:rPr lang="en-US" sz="2800" dirty="0">
                <a:latin typeface="Arial" charset="0"/>
              </a:rPr>
              <a:t> happen and what   </a:t>
            </a:r>
            <a:r>
              <a:rPr lang="en-US" sz="2800" u="sng" dirty="0">
                <a:latin typeface="Arial" charset="0"/>
              </a:rPr>
              <a:t>could</a:t>
            </a:r>
            <a:r>
              <a:rPr lang="en-US" sz="2800" dirty="0">
                <a:latin typeface="Arial" charset="0"/>
              </a:rPr>
              <a:t> be happening.</a:t>
            </a:r>
          </a:p>
          <a:p>
            <a:pPr marL="1030288" indent="-1030288">
              <a:lnSpc>
                <a:spcPct val="85000"/>
              </a:lnSpc>
              <a:spcBef>
                <a:spcPct val="20000"/>
              </a:spcBef>
              <a:buFontTx/>
              <a:buNone/>
            </a:pPr>
            <a:r>
              <a:rPr lang="en-CA" sz="3600" b="1" dirty="0">
                <a:solidFill>
                  <a:srgbClr val="CC0000"/>
                </a:solidFill>
              </a:rPr>
              <a:t>A2:</a:t>
            </a:r>
            <a:endParaRPr lang="en-US" dirty="0">
              <a:solidFill>
                <a:srgbClr val="CC0000"/>
              </a:solidFill>
            </a:endParaRPr>
          </a:p>
        </p:txBody>
      </p:sp>
      <p:sp>
        <p:nvSpPr>
          <p:cNvPr id="7" name="Slide Number Placeholder 5"/>
          <p:cNvSpPr>
            <a:spLocks noGrp="1"/>
          </p:cNvSpPr>
          <p:nvPr>
            <p:ph type="sldNum" sz="quarter" idx="12"/>
          </p:nvPr>
        </p:nvSpPr>
        <p:spPr/>
        <p:txBody>
          <a:bodyPr/>
          <a:lstStyle/>
          <a:p>
            <a:endParaRPr lang="en-US"/>
          </a:p>
          <a:p>
            <a:fld id="{7F42B8AB-32B2-4BD4-ADF1-0846CA4B2B07}" type="slidenum">
              <a:rPr lang="en-US"/>
              <a:pPr/>
              <a:t>37</a:t>
            </a:fld>
            <a:endParaRPr lang="en-US"/>
          </a:p>
        </p:txBody>
      </p:sp>
      <p:pic>
        <p:nvPicPr>
          <p:cNvPr id="565252" name="Picture 4" descr="MCj04348590000[1]"/>
          <p:cNvPicPr>
            <a:picLocks noChangeAspect="1" noChangeArrowheads="1"/>
          </p:cNvPicPr>
          <p:nvPr/>
        </p:nvPicPr>
        <p:blipFill>
          <a:blip r:embed="rId3" cstate="print"/>
          <a:srcRect/>
          <a:stretch>
            <a:fillRect/>
          </a:stretch>
        </p:blipFill>
        <p:spPr bwMode="auto">
          <a:xfrm>
            <a:off x="7543800" y="0"/>
            <a:ext cx="1600200"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5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525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5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t>Step 3: Establish Objectives</a:t>
            </a:r>
          </a:p>
        </p:txBody>
      </p:sp>
      <p:sp>
        <p:nvSpPr>
          <p:cNvPr id="499715" name="Rectangle 3"/>
          <p:cNvSpPr>
            <a:spLocks noGrp="1" noChangeArrowheads="1"/>
          </p:cNvSpPr>
          <p:nvPr>
            <p:ph idx="1"/>
          </p:nvPr>
        </p:nvSpPr>
        <p:spPr/>
        <p:txBody>
          <a:bodyPr/>
          <a:lstStyle/>
          <a:p>
            <a:pPr>
              <a:lnSpc>
                <a:spcPct val="90000"/>
              </a:lnSpc>
            </a:pPr>
            <a:endParaRPr lang="en-US" sz="1000" dirty="0"/>
          </a:p>
          <a:p>
            <a:pPr>
              <a:lnSpc>
                <a:spcPct val="90000"/>
              </a:lnSpc>
            </a:pPr>
            <a:r>
              <a:rPr lang="en-US" dirty="0"/>
              <a:t>Specifies the information needed to solve the problem (step 2).</a:t>
            </a:r>
          </a:p>
          <a:p>
            <a:pPr>
              <a:lnSpc>
                <a:spcPct val="90000"/>
              </a:lnSpc>
            </a:pPr>
            <a:r>
              <a:rPr lang="en-US" dirty="0"/>
              <a:t>Must be specific and </a:t>
            </a:r>
            <a:r>
              <a:rPr lang="en-US" b="1" u="sng" dirty="0">
                <a:solidFill>
                  <a:srgbClr val="CC0000"/>
                </a:solidFill>
              </a:rPr>
              <a:t>measurable</a:t>
            </a:r>
            <a:r>
              <a:rPr lang="en-US" b="1" dirty="0">
                <a:solidFill>
                  <a:srgbClr val="CC0000"/>
                </a:solidFill>
              </a:rPr>
              <a:t>.</a:t>
            </a:r>
            <a:endParaRPr lang="en-US" dirty="0"/>
          </a:p>
          <a:p>
            <a:pPr>
              <a:lnSpc>
                <a:spcPct val="90000"/>
              </a:lnSpc>
            </a:pPr>
            <a:r>
              <a:rPr lang="en-US" dirty="0"/>
              <a:t>Must include from whom you will collect the information.</a:t>
            </a:r>
          </a:p>
          <a:p>
            <a:pPr>
              <a:lnSpc>
                <a:spcPct val="90000"/>
              </a:lnSpc>
            </a:pPr>
            <a:endParaRPr lang="en-US" dirty="0"/>
          </a:p>
        </p:txBody>
      </p:sp>
      <p:sp>
        <p:nvSpPr>
          <p:cNvPr id="8" name="Slide Number Placeholder 5"/>
          <p:cNvSpPr>
            <a:spLocks noGrp="1"/>
          </p:cNvSpPr>
          <p:nvPr>
            <p:ph type="sldNum" sz="quarter" idx="12"/>
          </p:nvPr>
        </p:nvSpPr>
        <p:spPr/>
        <p:txBody>
          <a:bodyPr/>
          <a:lstStyle/>
          <a:p>
            <a:endParaRPr lang="en-US"/>
          </a:p>
          <a:p>
            <a:fld id="{1F23D73D-5CE3-4ADD-805C-4A023E34AA73}" type="slidenum">
              <a:rPr lang="en-US"/>
              <a:pPr/>
              <a:t>38</a:t>
            </a:fld>
            <a:endParaRPr lang="en-US"/>
          </a:p>
        </p:txBody>
      </p:sp>
      <p:pic>
        <p:nvPicPr>
          <p:cNvPr id="499719" name="Picture 7" descr="MCj04348690000[1]"/>
          <p:cNvPicPr>
            <a:picLocks noChangeAspect="1" noChangeArrowheads="1"/>
          </p:cNvPicPr>
          <p:nvPr/>
        </p:nvPicPr>
        <p:blipFill>
          <a:blip r:embed="rId2" cstate="print"/>
          <a:srcRect/>
          <a:stretch>
            <a:fillRect/>
          </a:stretch>
        </p:blipFill>
        <p:spPr bwMode="auto">
          <a:xfrm>
            <a:off x="6096000" y="4343400"/>
            <a:ext cx="2286000" cy="2286000"/>
          </a:xfrm>
          <a:prstGeom prst="rect">
            <a:avLst/>
          </a:prstGeom>
          <a:noFill/>
        </p:spPr>
      </p:pic>
      <p:sp>
        <p:nvSpPr>
          <p:cNvPr id="499720" name="Text Box 8"/>
          <p:cNvSpPr txBox="1">
            <a:spLocks noChangeArrowheads="1"/>
          </p:cNvSpPr>
          <p:nvPr/>
        </p:nvSpPr>
        <p:spPr bwMode="auto">
          <a:xfrm>
            <a:off x="685800" y="5562600"/>
            <a:ext cx="5791200" cy="523220"/>
          </a:xfrm>
          <a:prstGeom prst="rect">
            <a:avLst/>
          </a:prstGeom>
          <a:noFill/>
          <a:ln w="9525">
            <a:noFill/>
            <a:miter lim="800000"/>
            <a:headEnd/>
            <a:tailEnd/>
          </a:ln>
          <a:effectLst/>
        </p:spPr>
        <p:txBody>
          <a:bodyPr wrap="square">
            <a:spAutoFit/>
          </a:bodyPr>
          <a:lstStyle/>
          <a:p>
            <a:pPr>
              <a:spcBef>
                <a:spcPct val="50000"/>
              </a:spcBef>
            </a:pPr>
            <a:r>
              <a:rPr lang="en-US" sz="2800" dirty="0">
                <a:solidFill>
                  <a:srgbClr val="CC0000"/>
                </a:solidFill>
                <a:effectLst>
                  <a:outerShdw blurRad="38100" dist="38100" dir="2700000" algn="tl">
                    <a:srgbClr val="000000"/>
                  </a:outerShdw>
                </a:effectLst>
                <a:latin typeface="Verdana" pitchFamily="34" charset="0"/>
              </a:rPr>
              <a:t>Critical to get it just right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xEl>
                                              <p:pRg st="1" end="1"/>
                                            </p:txEl>
                                          </p:spTgt>
                                        </p:tgtEl>
                                        <p:attrNameLst>
                                          <p:attrName>style.visibility</p:attrName>
                                        </p:attrNameLst>
                                      </p:cBhvr>
                                      <p:to>
                                        <p:strVal val="visible"/>
                                      </p:to>
                                    </p:set>
                                    <p:animEffect transition="in" filter="blinds(horizontal)">
                                      <p:cBhvr>
                                        <p:cTn id="7" dur="500"/>
                                        <p:tgtEl>
                                          <p:spTgt spid="49971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9715">
                                            <p:txEl>
                                              <p:pRg st="2" end="2"/>
                                            </p:txEl>
                                          </p:spTgt>
                                        </p:tgtEl>
                                        <p:attrNameLst>
                                          <p:attrName>style.visibility</p:attrName>
                                        </p:attrNameLst>
                                      </p:cBhvr>
                                      <p:to>
                                        <p:strVal val="visible"/>
                                      </p:to>
                                    </p:set>
                                    <p:animEffect transition="in" filter="blinds(horizontal)">
                                      <p:cBhvr>
                                        <p:cTn id="10" dur="500"/>
                                        <p:tgtEl>
                                          <p:spTgt spid="499715">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9715">
                                            <p:txEl>
                                              <p:pRg st="3" end="3"/>
                                            </p:txEl>
                                          </p:spTgt>
                                        </p:tgtEl>
                                        <p:attrNameLst>
                                          <p:attrName>style.visibility</p:attrName>
                                        </p:attrNameLst>
                                      </p:cBhvr>
                                      <p:to>
                                        <p:strVal val="visible"/>
                                      </p:to>
                                    </p:set>
                                    <p:animEffect transition="in" filter="blinds(horizontal)">
                                      <p:cBhvr>
                                        <p:cTn id="13" dur="500"/>
                                        <p:tgtEl>
                                          <p:spTgt spid="4997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99720"/>
                                        </p:tgtEl>
                                        <p:attrNameLst>
                                          <p:attrName>style.visibility</p:attrName>
                                        </p:attrNameLst>
                                      </p:cBhvr>
                                      <p:to>
                                        <p:strVal val="visible"/>
                                      </p:to>
                                    </p:set>
                                    <p:animEffect transition="in" filter="wipe(left)">
                                      <p:cBhvr>
                                        <p:cTn id="18" dur="500"/>
                                        <p:tgtEl>
                                          <p:spTgt spid="499720"/>
                                        </p:tgtEl>
                                      </p:cBhvr>
                                    </p:animEffect>
                                  </p:childTnLst>
                                </p:cTn>
                              </p:par>
                              <p:par>
                                <p:cTn id="19" presetID="22" presetClass="entr" presetSubtype="8" fill="hold" nodeType="withEffect">
                                  <p:stCondLst>
                                    <p:cond delay="0"/>
                                  </p:stCondLst>
                                  <p:childTnLst>
                                    <p:set>
                                      <p:cBhvr>
                                        <p:cTn id="20" dur="1" fill="hold">
                                          <p:stCondLst>
                                            <p:cond delay="0"/>
                                          </p:stCondLst>
                                        </p:cTn>
                                        <p:tgtEl>
                                          <p:spTgt spid="499719"/>
                                        </p:tgtEl>
                                        <p:attrNameLst>
                                          <p:attrName>style.visibility</p:attrName>
                                        </p:attrNameLst>
                                      </p:cBhvr>
                                      <p:to>
                                        <p:strVal val="visible"/>
                                      </p:to>
                                    </p:set>
                                    <p:animEffect transition="in" filter="wipe(left)">
                                      <p:cBhvr>
                                        <p:cTn id="21" dur="500"/>
                                        <p:tgtEl>
                                          <p:spTgt spid="49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p:bldP spid="4997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0"/>
            <a:ext cx="8229600" cy="1143000"/>
          </a:xfrm>
        </p:spPr>
        <p:txBody>
          <a:bodyPr/>
          <a:lstStyle/>
          <a:p>
            <a:r>
              <a:rPr lang="en-CA" dirty="0"/>
              <a:t>Step 4: </a:t>
            </a:r>
            <a:br>
              <a:rPr lang="en-CA" dirty="0"/>
            </a:br>
            <a:r>
              <a:rPr lang="en-CA" dirty="0"/>
              <a:t>Determine Research Design</a:t>
            </a:r>
          </a:p>
        </p:txBody>
      </p:sp>
      <p:sp>
        <p:nvSpPr>
          <p:cNvPr id="95235" name="Rectangle 3"/>
          <p:cNvSpPr>
            <a:spLocks noGrp="1" noChangeArrowheads="1"/>
          </p:cNvSpPr>
          <p:nvPr>
            <p:ph idx="1"/>
          </p:nvPr>
        </p:nvSpPr>
        <p:spPr>
          <a:xfrm>
            <a:off x="457200" y="1371600"/>
            <a:ext cx="8153400" cy="4495800"/>
          </a:xfrm>
          <a:solidFill>
            <a:srgbClr val="FFFFFF"/>
          </a:solidFill>
        </p:spPr>
        <p:txBody>
          <a:bodyPr/>
          <a:lstStyle/>
          <a:p>
            <a:pPr marL="742950" indent="-742950">
              <a:lnSpc>
                <a:spcPct val="85000"/>
              </a:lnSpc>
              <a:spcBef>
                <a:spcPct val="20000"/>
              </a:spcBef>
              <a:buClr>
                <a:srgbClr val="A50021"/>
              </a:buClr>
              <a:buSzPct val="85000"/>
              <a:buFont typeface="+mj-lt"/>
              <a:buAutoNum type="arabicPeriod"/>
            </a:pPr>
            <a:r>
              <a:rPr lang="en-CA" sz="3600" b="1" dirty="0"/>
              <a:t>Exploratory </a:t>
            </a:r>
          </a:p>
          <a:p>
            <a:pPr marL="798513" lvl="1" indent="-277813">
              <a:lnSpc>
                <a:spcPct val="85000"/>
              </a:lnSpc>
              <a:buClr>
                <a:srgbClr val="A50021"/>
              </a:buClr>
              <a:buSzPct val="85000"/>
            </a:pPr>
            <a:r>
              <a:rPr lang="en-CA" dirty="0"/>
              <a:t>Used when one is seeking </a:t>
            </a:r>
            <a:r>
              <a:rPr lang="en-CA" b="1" dirty="0"/>
              <a:t>insights</a:t>
            </a:r>
            <a:r>
              <a:rPr lang="en-CA" dirty="0"/>
              <a:t> </a:t>
            </a:r>
            <a:r>
              <a:rPr lang="en-CA" dirty="0" smtClean="0"/>
              <a:t>into the issues.</a:t>
            </a:r>
            <a:endParaRPr lang="en-CA" dirty="0"/>
          </a:p>
          <a:p>
            <a:pPr marL="406400" indent="-406400">
              <a:lnSpc>
                <a:spcPct val="85000"/>
              </a:lnSpc>
              <a:spcBef>
                <a:spcPts val="1800"/>
              </a:spcBef>
              <a:buClr>
                <a:srgbClr val="A50021"/>
              </a:buClr>
              <a:buSzPct val="85000"/>
              <a:buFont typeface="Wingdings" pitchFamily="2" charset="2"/>
              <a:buAutoNum type="arabicPeriod"/>
            </a:pPr>
            <a:r>
              <a:rPr lang="en-CA" sz="3600" b="1" dirty="0" smtClean="0"/>
              <a:t>Descriptive</a:t>
            </a:r>
            <a:endParaRPr lang="en-CA" sz="3600" b="1" dirty="0"/>
          </a:p>
          <a:p>
            <a:pPr marL="798513" lvl="1" indent="-277813">
              <a:lnSpc>
                <a:spcPct val="85000"/>
              </a:lnSpc>
              <a:buClr>
                <a:srgbClr val="A50021"/>
              </a:buClr>
              <a:buSzPct val="85000"/>
            </a:pPr>
            <a:r>
              <a:rPr lang="en-CA" dirty="0"/>
              <a:t>Used to provide an accurate </a:t>
            </a:r>
            <a:r>
              <a:rPr lang="en-CA" b="1" u="sng" dirty="0">
                <a:solidFill>
                  <a:srgbClr val="C00000"/>
                </a:solidFill>
              </a:rPr>
              <a:t>snapshot</a:t>
            </a:r>
            <a:r>
              <a:rPr lang="en-CA" dirty="0"/>
              <a:t> of </a:t>
            </a:r>
            <a:r>
              <a:rPr lang="en-CA" dirty="0" smtClean="0"/>
              <a:t>the </a:t>
            </a:r>
            <a:r>
              <a:rPr lang="en-CA" dirty="0"/>
              <a:t>market environment.</a:t>
            </a:r>
          </a:p>
          <a:p>
            <a:pPr marL="406400" indent="-406400">
              <a:lnSpc>
                <a:spcPct val="85000"/>
              </a:lnSpc>
              <a:spcBef>
                <a:spcPts val="1800"/>
              </a:spcBef>
              <a:buClr>
                <a:srgbClr val="A50021"/>
              </a:buClr>
              <a:buSzPct val="85000"/>
              <a:buFont typeface="Wingdings" pitchFamily="2" charset="2"/>
              <a:buAutoNum type="arabicPeriod"/>
            </a:pPr>
            <a:r>
              <a:rPr lang="en-CA" sz="3600" b="1" dirty="0"/>
              <a:t>Causal (experiments)</a:t>
            </a:r>
          </a:p>
          <a:p>
            <a:pPr marL="798513" lvl="1" indent="-277813">
              <a:lnSpc>
                <a:spcPct val="85000"/>
              </a:lnSpc>
              <a:buClr>
                <a:srgbClr val="A50021"/>
              </a:buClr>
              <a:buSzPct val="85000"/>
            </a:pPr>
            <a:r>
              <a:rPr lang="en-CA" dirty="0"/>
              <a:t>Used to uncover </a:t>
            </a:r>
            <a:r>
              <a:rPr lang="en-CA" b="1" dirty="0" smtClean="0"/>
              <a:t>cause </a:t>
            </a:r>
            <a:r>
              <a:rPr lang="en-CA" b="1" dirty="0"/>
              <a:t>&amp; effect.</a:t>
            </a:r>
          </a:p>
        </p:txBody>
      </p:sp>
      <p:sp>
        <p:nvSpPr>
          <p:cNvPr id="6" name="Slide Number Placeholder 5"/>
          <p:cNvSpPr>
            <a:spLocks noGrp="1"/>
          </p:cNvSpPr>
          <p:nvPr>
            <p:ph type="sldNum" sz="quarter" idx="12"/>
          </p:nvPr>
        </p:nvSpPr>
        <p:spPr/>
        <p:txBody>
          <a:bodyPr/>
          <a:lstStyle/>
          <a:p>
            <a:endParaRPr lang="en-US"/>
          </a:p>
          <a:p>
            <a:fld id="{B0D94F95-125D-4146-952D-4D8666F63FAC}" type="slidenum">
              <a:rPr lang="en-US"/>
              <a:pPr/>
              <a:t>39</a:t>
            </a:fld>
            <a:endParaRPr 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235">
                                            <p:txEl>
                                              <p:pRg st="2" end="2"/>
                                            </p:txEl>
                                          </p:spTgt>
                                        </p:tgtEl>
                                        <p:attrNameLst>
                                          <p:attrName>style.visibility</p:attrName>
                                        </p:attrNameLst>
                                      </p:cBhvr>
                                      <p:to>
                                        <p:strVal val="visible"/>
                                      </p:to>
                                    </p:set>
                                    <p:animEffect transition="in" filter="fade">
                                      <p:cBhvr>
                                        <p:cTn id="10" dur="500"/>
                                        <p:tgtEl>
                                          <p:spTgt spid="9523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animEffect transition="in" filter="fade">
                                      <p:cBhvr>
                                        <p:cTn id="13" dur="500"/>
                                        <p:tgtEl>
                                          <p:spTgt spid="9523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8" dur="500"/>
                                        <p:tgtEl>
                                          <p:spTgt spid="952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5235">
                                            <p:txEl>
                                              <p:pRg st="3" end="3"/>
                                            </p:txEl>
                                          </p:spTgt>
                                        </p:tgtEl>
                                        <p:attrNameLst>
                                          <p:attrName>style.visibility</p:attrName>
                                        </p:attrNameLst>
                                      </p:cBhvr>
                                      <p:to>
                                        <p:strVal val="visible"/>
                                      </p:to>
                                    </p:set>
                                    <p:animEffect transition="in" filter="blinds(horizontal)">
                                      <p:cBhvr>
                                        <p:cTn id="23" dur="500"/>
                                        <p:tgtEl>
                                          <p:spTgt spid="952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5235">
                                            <p:txEl>
                                              <p:pRg st="5" end="5"/>
                                            </p:txEl>
                                          </p:spTgt>
                                        </p:tgtEl>
                                        <p:attrNameLst>
                                          <p:attrName>style.visibility</p:attrName>
                                        </p:attrNameLst>
                                      </p:cBhvr>
                                      <p:to>
                                        <p:strVal val="visible"/>
                                      </p:to>
                                    </p:set>
                                    <p:animEffect transition="in" filter="blinds(horizontal)">
                                      <p:cBhvr>
                                        <p:cTn id="28" dur="500"/>
                                        <p:tgtEl>
                                          <p:spTgt spid="95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F7CFE4-D295-43BC-879E-52B1F6284ECD}" type="slidenum">
              <a:rPr lang="en-US"/>
              <a:pPr/>
              <a:t>4</a:t>
            </a:fld>
            <a:endParaRPr lang="en-US" dirty="0"/>
          </a:p>
        </p:txBody>
      </p:sp>
      <p:sp>
        <p:nvSpPr>
          <p:cNvPr id="454658" name="Rectangle 2"/>
          <p:cNvSpPr>
            <a:spLocks noGrp="1" noChangeArrowheads="1"/>
          </p:cNvSpPr>
          <p:nvPr>
            <p:ph type="body" idx="1"/>
          </p:nvPr>
        </p:nvSpPr>
        <p:spPr>
          <a:xfrm>
            <a:off x="457200" y="1981200"/>
            <a:ext cx="8686800" cy="4648200"/>
          </a:xfrm>
        </p:spPr>
        <p:txBody>
          <a:bodyPr/>
          <a:lstStyle/>
          <a:p>
            <a:pPr>
              <a:lnSpc>
                <a:spcPct val="90000"/>
              </a:lnSpc>
              <a:spcAft>
                <a:spcPts val="1800"/>
              </a:spcAft>
            </a:pPr>
            <a:endParaRPr lang="en-US" sz="3600" b="1" i="1" dirty="0" smtClean="0">
              <a:latin typeface="Calibri" pitchFamily="34" charset="0"/>
            </a:endParaRPr>
          </a:p>
          <a:p>
            <a:pPr>
              <a:lnSpc>
                <a:spcPct val="90000"/>
              </a:lnSpc>
              <a:spcAft>
                <a:spcPct val="50000"/>
              </a:spcAft>
            </a:pPr>
            <a:r>
              <a:rPr lang="en-US" sz="3600" b="1" dirty="0" smtClean="0">
                <a:latin typeface="Calibri" pitchFamily="34" charset="0"/>
              </a:rPr>
              <a:t>Instructor in Marketing Management - </a:t>
            </a:r>
            <a:r>
              <a:rPr lang="en-US" sz="3600" i="1" dirty="0" smtClean="0">
                <a:latin typeface="Calibri" pitchFamily="34" charset="0"/>
              </a:rPr>
              <a:t> BCIT and UBC</a:t>
            </a:r>
            <a:endParaRPr lang="en-US" sz="3600" dirty="0">
              <a:latin typeface="Calibri" pitchFamily="34" charset="0"/>
            </a:endParaRPr>
          </a:p>
        </p:txBody>
      </p:sp>
      <p:sp>
        <p:nvSpPr>
          <p:cNvPr id="109570" name="Rectangle 2"/>
          <p:cNvSpPr>
            <a:spLocks noChangeArrowheads="1"/>
          </p:cNvSpPr>
          <p:nvPr/>
        </p:nvSpPr>
        <p:spPr bwMode="auto">
          <a:xfrm>
            <a:off x="0" y="0"/>
            <a:ext cx="9144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8" name="Picture 7" descr="bcit-cmyk-no-type.jpg"/>
          <p:cNvPicPr>
            <a:picLocks noChangeAspect="1"/>
          </p:cNvPicPr>
          <p:nvPr/>
        </p:nvPicPr>
        <p:blipFill>
          <a:blip r:embed="rId2" cstate="print"/>
          <a:stretch>
            <a:fillRect/>
          </a:stretch>
        </p:blipFill>
        <p:spPr>
          <a:xfrm>
            <a:off x="685800" y="4343400"/>
            <a:ext cx="3193677" cy="1447800"/>
          </a:xfrm>
          <a:prstGeom prst="rect">
            <a:avLst/>
          </a:prstGeom>
        </p:spPr>
      </p:pic>
      <p:sp>
        <p:nvSpPr>
          <p:cNvPr id="7" name="TextBox 6"/>
          <p:cNvSpPr txBox="1"/>
          <p:nvPr/>
        </p:nvSpPr>
        <p:spPr>
          <a:xfrm>
            <a:off x="5181600" y="533400"/>
            <a:ext cx="3505200" cy="701731"/>
          </a:xfrm>
          <a:prstGeom prst="rect">
            <a:avLst/>
          </a:prstGeom>
          <a:noFill/>
        </p:spPr>
        <p:txBody>
          <a:bodyPr wrap="square" rtlCol="0">
            <a:spAutoFit/>
          </a:bodyPr>
          <a:lstStyle/>
          <a:p>
            <a:pPr marL="342900" indent="-342900" algn="r">
              <a:lnSpc>
                <a:spcPct val="90000"/>
              </a:lnSpc>
              <a:spcBef>
                <a:spcPct val="20000"/>
              </a:spcBef>
              <a:spcAft>
                <a:spcPct val="50000"/>
              </a:spcAft>
            </a:pPr>
            <a:r>
              <a:rPr lang="en-US" dirty="0" smtClean="0">
                <a:solidFill>
                  <a:srgbClr val="BC4300"/>
                </a:solidFill>
                <a:effectLst>
                  <a:outerShdw blurRad="38100" dist="38100" dir="2700000" algn="tl">
                    <a:srgbClr val="000000"/>
                  </a:outerShdw>
                </a:effectLst>
                <a:latin typeface="Calibri" pitchFamily="34" charset="0"/>
              </a:rPr>
              <a:t>Tom Jopling</a:t>
            </a:r>
          </a:p>
        </p:txBody>
      </p:sp>
      <p:pic>
        <p:nvPicPr>
          <p:cNvPr id="1027" name="Picture 3" descr="Sauder Logo"/>
          <p:cNvPicPr>
            <a:picLocks noChangeAspect="1" noChangeArrowheads="1"/>
          </p:cNvPicPr>
          <p:nvPr/>
        </p:nvPicPr>
        <p:blipFill>
          <a:blip r:embed="rId3" cstate="print"/>
          <a:srcRect/>
          <a:stretch>
            <a:fillRect/>
          </a:stretch>
        </p:blipFill>
        <p:spPr bwMode="auto">
          <a:xfrm>
            <a:off x="4648200" y="4343400"/>
            <a:ext cx="4134273"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274638"/>
            <a:ext cx="9144000" cy="1143000"/>
          </a:xfrm>
        </p:spPr>
        <p:txBody>
          <a:bodyPr/>
          <a:lstStyle/>
          <a:p>
            <a:r>
              <a:rPr lang="en-US"/>
              <a:t>Step 5: </a:t>
            </a:r>
            <a:br>
              <a:rPr lang="en-US"/>
            </a:br>
            <a:r>
              <a:rPr lang="en-US" sz="4000"/>
              <a:t>Identify Information Types &amp; Sources</a:t>
            </a:r>
          </a:p>
        </p:txBody>
      </p:sp>
      <p:sp>
        <p:nvSpPr>
          <p:cNvPr id="83971" name="Rectangle 3"/>
          <p:cNvSpPr>
            <a:spLocks noGrp="1" noChangeArrowheads="1"/>
          </p:cNvSpPr>
          <p:nvPr>
            <p:ph idx="1"/>
          </p:nvPr>
        </p:nvSpPr>
        <p:spPr>
          <a:xfrm>
            <a:off x="457200" y="1905001"/>
            <a:ext cx="8229600" cy="3962400"/>
          </a:xfrm>
          <a:solidFill>
            <a:srgbClr val="FFFFFF"/>
          </a:solidFill>
        </p:spPr>
        <p:txBody>
          <a:bodyPr/>
          <a:lstStyle/>
          <a:p>
            <a:pPr marL="457200" indent="-457200">
              <a:lnSpc>
                <a:spcPct val="90000"/>
              </a:lnSpc>
              <a:buClr>
                <a:srgbClr val="C00000"/>
              </a:buClr>
              <a:buFont typeface="+mj-lt"/>
              <a:buAutoNum type="arabicPeriod"/>
            </a:pPr>
            <a:r>
              <a:rPr lang="en-US" sz="3600" b="1" dirty="0">
                <a:solidFill>
                  <a:srgbClr val="CC0000"/>
                </a:solidFill>
                <a:effectLst>
                  <a:outerShdw blurRad="38100" dist="38100" dir="2700000" algn="tl">
                    <a:srgbClr val="000000"/>
                  </a:outerShdw>
                </a:effectLst>
              </a:rPr>
              <a:t>Secondary Data: </a:t>
            </a:r>
            <a:endParaRPr lang="en-US" sz="3600" b="1" dirty="0" smtClean="0">
              <a:solidFill>
                <a:srgbClr val="CC0000"/>
              </a:solidFill>
              <a:effectLst>
                <a:outerShdw blurRad="38100" dist="38100" dir="2700000" algn="tl">
                  <a:srgbClr val="000000"/>
                </a:outerShdw>
              </a:effectLst>
            </a:endParaRPr>
          </a:p>
          <a:p>
            <a:pPr marL="857250" lvl="1" indent="-457200">
              <a:lnSpc>
                <a:spcPct val="90000"/>
              </a:lnSpc>
              <a:buClr>
                <a:srgbClr val="C00000"/>
              </a:buClr>
            </a:pPr>
            <a:r>
              <a:rPr lang="en-US" sz="3600" dirty="0" smtClean="0"/>
              <a:t>Information already collected</a:t>
            </a:r>
          </a:p>
          <a:p>
            <a:pPr marL="457200" indent="-457200">
              <a:lnSpc>
                <a:spcPct val="90000"/>
              </a:lnSpc>
              <a:spcBef>
                <a:spcPts val="1800"/>
              </a:spcBef>
              <a:buClr>
                <a:srgbClr val="C00000"/>
              </a:buClr>
              <a:buFont typeface="+mj-lt"/>
              <a:buAutoNum type="arabicPeriod"/>
            </a:pPr>
            <a:r>
              <a:rPr lang="en-US" sz="3600" b="1" dirty="0" smtClean="0">
                <a:solidFill>
                  <a:srgbClr val="CC0000"/>
                </a:solidFill>
                <a:effectLst>
                  <a:outerShdw blurRad="38100" dist="38100" dir="2700000" algn="tl">
                    <a:srgbClr val="000000"/>
                  </a:outerShdw>
                </a:effectLst>
              </a:rPr>
              <a:t>Primary Data:</a:t>
            </a:r>
          </a:p>
          <a:p>
            <a:pPr marL="857250" lvl="1" indent="-457200">
              <a:lnSpc>
                <a:spcPct val="90000"/>
              </a:lnSpc>
              <a:buClr>
                <a:srgbClr val="C00000"/>
              </a:buClr>
            </a:pPr>
            <a:r>
              <a:rPr lang="en-US" sz="3600" dirty="0" smtClean="0"/>
              <a:t>Information collected specifically for the problem at hand.</a:t>
            </a:r>
          </a:p>
          <a:p>
            <a:pPr>
              <a:lnSpc>
                <a:spcPct val="90000"/>
              </a:lnSpc>
              <a:buFontTx/>
              <a:buNone/>
            </a:pPr>
            <a:endParaRPr lang="en-US" sz="3600" dirty="0"/>
          </a:p>
          <a:p>
            <a:pPr>
              <a:lnSpc>
                <a:spcPct val="90000"/>
              </a:lnSpc>
            </a:pPr>
            <a:endParaRPr lang="en-US" dirty="0"/>
          </a:p>
        </p:txBody>
      </p:sp>
      <p:sp>
        <p:nvSpPr>
          <p:cNvPr id="6" name="Slide Number Placeholder 5"/>
          <p:cNvSpPr>
            <a:spLocks noGrp="1"/>
          </p:cNvSpPr>
          <p:nvPr>
            <p:ph type="sldNum" sz="quarter" idx="12"/>
          </p:nvPr>
        </p:nvSpPr>
        <p:spPr/>
        <p:txBody>
          <a:bodyPr/>
          <a:lstStyle/>
          <a:p>
            <a:endParaRPr lang="en-US"/>
          </a:p>
          <a:p>
            <a:fld id="{F13DECF3-C17A-4156-B53A-0C61562F9913}" type="slidenum">
              <a:rPr lang="en-US"/>
              <a:pPr/>
              <a:t>40</a:t>
            </a:fld>
            <a:endParaRPr 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Step 6: </a:t>
            </a:r>
            <a:br>
              <a:rPr lang="en-US"/>
            </a:br>
            <a:r>
              <a:rPr lang="en-US"/>
              <a:t>Methods of Accessing Data</a:t>
            </a:r>
          </a:p>
        </p:txBody>
      </p:sp>
      <p:sp>
        <p:nvSpPr>
          <p:cNvPr id="84995" name="Rectangle 3"/>
          <p:cNvSpPr>
            <a:spLocks noGrp="1" noChangeArrowheads="1"/>
          </p:cNvSpPr>
          <p:nvPr>
            <p:ph idx="1"/>
          </p:nvPr>
        </p:nvSpPr>
        <p:spPr>
          <a:xfrm>
            <a:off x="457200" y="1600200"/>
            <a:ext cx="8229600" cy="4800600"/>
          </a:xfrm>
          <a:solidFill>
            <a:srgbClr val="FFFFFF"/>
          </a:solidFill>
        </p:spPr>
        <p:txBody>
          <a:bodyPr/>
          <a:lstStyle/>
          <a:p>
            <a:pPr marL="406400" indent="-406400">
              <a:lnSpc>
                <a:spcPct val="90000"/>
              </a:lnSpc>
              <a:spcBef>
                <a:spcPct val="20000"/>
              </a:spcBef>
              <a:buClr>
                <a:srgbClr val="CC0000"/>
              </a:buClr>
              <a:buFontTx/>
              <a:buAutoNum type="arabicPeriod"/>
            </a:pPr>
            <a:r>
              <a:rPr lang="en-US" sz="3600" b="1" dirty="0">
                <a:solidFill>
                  <a:srgbClr val="CC0000"/>
                </a:solidFill>
                <a:effectLst>
                  <a:outerShdw blurRad="38100" dist="38100" dir="2700000" algn="tl">
                    <a:srgbClr val="000000"/>
                  </a:outerShdw>
                </a:effectLst>
              </a:rPr>
              <a:t>Secondary</a:t>
            </a:r>
            <a:r>
              <a:rPr lang="en-US" sz="3600" b="1" dirty="0">
                <a:solidFill>
                  <a:srgbClr val="CC0000"/>
                </a:solidFill>
              </a:rPr>
              <a:t> </a:t>
            </a:r>
            <a:r>
              <a:rPr lang="en-US" dirty="0"/>
              <a:t>data is easy to </a:t>
            </a:r>
            <a:r>
              <a:rPr lang="en-US" dirty="0" smtClean="0"/>
              <a:t>access.</a:t>
            </a:r>
            <a:endParaRPr lang="en-US" dirty="0"/>
          </a:p>
          <a:p>
            <a:pPr marL="798513" lvl="1" indent="-277813">
              <a:lnSpc>
                <a:spcPct val="85000"/>
              </a:lnSpc>
              <a:spcBef>
                <a:spcPct val="10000"/>
              </a:spcBef>
              <a:buClr>
                <a:srgbClr val="000066"/>
              </a:buClr>
              <a:buSzPct val="75000"/>
              <a:buFont typeface="Wingdings" pitchFamily="2" charset="2"/>
              <a:buChar char="n"/>
            </a:pPr>
            <a:r>
              <a:rPr lang="en-US" dirty="0" smtClean="0"/>
              <a:t>Generally cheaper.</a:t>
            </a:r>
          </a:p>
          <a:p>
            <a:pPr marL="798513" lvl="1" indent="-277813">
              <a:lnSpc>
                <a:spcPct val="85000"/>
              </a:lnSpc>
              <a:spcBef>
                <a:spcPct val="10000"/>
              </a:spcBef>
              <a:buClr>
                <a:srgbClr val="000066"/>
              </a:buClr>
              <a:buSzPct val="75000"/>
              <a:buFont typeface="Wingdings" pitchFamily="2" charset="2"/>
              <a:buChar char="n"/>
            </a:pPr>
            <a:r>
              <a:rPr lang="en-US" dirty="0" smtClean="0"/>
              <a:t>Can </a:t>
            </a:r>
            <a:r>
              <a:rPr lang="en-US" dirty="0"/>
              <a:t>be time-consuming.</a:t>
            </a:r>
          </a:p>
          <a:p>
            <a:pPr marL="798513" lvl="1" indent="-277813">
              <a:lnSpc>
                <a:spcPct val="85000"/>
              </a:lnSpc>
              <a:spcBef>
                <a:spcPct val="10000"/>
              </a:spcBef>
              <a:buClr>
                <a:srgbClr val="000066"/>
              </a:buClr>
              <a:buSzPct val="75000"/>
              <a:buFont typeface="Wingdings" pitchFamily="2" charset="2"/>
              <a:buChar char="n"/>
            </a:pPr>
            <a:r>
              <a:rPr lang="en-US" dirty="0"/>
              <a:t>We’ll cover this the first 3 weeks. </a:t>
            </a:r>
          </a:p>
          <a:p>
            <a:pPr marL="406400" indent="-406400">
              <a:lnSpc>
                <a:spcPct val="90000"/>
              </a:lnSpc>
              <a:spcBef>
                <a:spcPts val="1800"/>
              </a:spcBef>
              <a:buClr>
                <a:srgbClr val="CC0000"/>
              </a:buClr>
              <a:buFontTx/>
              <a:buAutoNum type="arabicPeriod"/>
            </a:pPr>
            <a:r>
              <a:rPr lang="en-US" sz="3600" b="1" dirty="0" smtClean="0">
                <a:solidFill>
                  <a:srgbClr val="CC0000"/>
                </a:solidFill>
                <a:effectLst>
                  <a:outerShdw blurRad="38100" dist="38100" dir="2700000" algn="tl">
                    <a:srgbClr val="000000"/>
                  </a:outerShdw>
                </a:effectLst>
              </a:rPr>
              <a:t>Primary</a:t>
            </a:r>
            <a:r>
              <a:rPr lang="en-US" b="1" dirty="0" smtClean="0"/>
              <a:t> </a:t>
            </a:r>
            <a:r>
              <a:rPr lang="en-US" dirty="0"/>
              <a:t>data is more complex.</a:t>
            </a:r>
          </a:p>
          <a:p>
            <a:pPr marL="798513" lvl="1" indent="-277813">
              <a:lnSpc>
                <a:spcPct val="85000"/>
              </a:lnSpc>
              <a:spcBef>
                <a:spcPct val="10000"/>
              </a:spcBef>
              <a:buClr>
                <a:srgbClr val="000066"/>
              </a:buClr>
              <a:buSzPct val="75000"/>
              <a:buFont typeface="Wingdings" pitchFamily="2" charset="2"/>
              <a:buChar char="n"/>
            </a:pPr>
            <a:r>
              <a:rPr lang="en-US" dirty="0" smtClean="0"/>
              <a:t>Person </a:t>
            </a:r>
            <a:r>
              <a:rPr lang="en-US" dirty="0"/>
              <a:t>ask questions.</a:t>
            </a:r>
          </a:p>
          <a:p>
            <a:pPr marL="798513" lvl="1" indent="-277813">
              <a:lnSpc>
                <a:spcPct val="85000"/>
              </a:lnSpc>
              <a:spcBef>
                <a:spcPct val="10000"/>
              </a:spcBef>
              <a:buClr>
                <a:srgbClr val="000066"/>
              </a:buClr>
              <a:buSzPct val="75000"/>
              <a:buFont typeface="Wingdings" pitchFamily="2" charset="2"/>
              <a:buChar char="n"/>
            </a:pPr>
            <a:r>
              <a:rPr lang="en-US" dirty="0"/>
              <a:t>Computer assisted or direct questions.</a:t>
            </a:r>
          </a:p>
          <a:p>
            <a:pPr marL="798513" lvl="1" indent="-277813">
              <a:lnSpc>
                <a:spcPct val="85000"/>
              </a:lnSpc>
              <a:spcBef>
                <a:spcPct val="10000"/>
              </a:spcBef>
              <a:buClr>
                <a:srgbClr val="000066"/>
              </a:buClr>
              <a:buSzPct val="75000"/>
              <a:buFont typeface="Wingdings" pitchFamily="2" charset="2"/>
              <a:buChar char="n"/>
            </a:pPr>
            <a:r>
              <a:rPr lang="en-US" dirty="0"/>
              <a:t>Respondents to answer </a:t>
            </a:r>
            <a:r>
              <a:rPr lang="en-US" dirty="0" smtClean="0"/>
              <a:t>themselves (without computer assistance).</a:t>
            </a:r>
            <a:endParaRPr lang="en-US" dirty="0"/>
          </a:p>
          <a:p>
            <a:pPr marL="798513" lvl="1" indent="-277813">
              <a:lnSpc>
                <a:spcPct val="85000"/>
              </a:lnSpc>
              <a:spcBef>
                <a:spcPct val="10000"/>
              </a:spcBef>
              <a:buClr>
                <a:srgbClr val="000066"/>
              </a:buClr>
              <a:buSzPct val="75000"/>
              <a:buFont typeface="Wingdings" pitchFamily="2" charset="2"/>
              <a:buChar char="n"/>
            </a:pPr>
            <a:r>
              <a:rPr lang="en-US" dirty="0"/>
              <a:t>Combination.</a:t>
            </a:r>
          </a:p>
        </p:txBody>
      </p:sp>
      <p:sp>
        <p:nvSpPr>
          <p:cNvPr id="6" name="Slide Number Placeholder 5"/>
          <p:cNvSpPr>
            <a:spLocks noGrp="1"/>
          </p:cNvSpPr>
          <p:nvPr>
            <p:ph type="sldNum" sz="quarter" idx="12"/>
          </p:nvPr>
        </p:nvSpPr>
        <p:spPr/>
        <p:txBody>
          <a:bodyPr/>
          <a:lstStyle/>
          <a:p>
            <a:endParaRPr lang="en-US"/>
          </a:p>
          <a:p>
            <a:fld id="{BFCB514B-AF3F-4972-8F27-CD18F4B46114}" type="slidenum">
              <a:rPr lang="en-US"/>
              <a:pPr/>
              <a:t>41</a:t>
            </a:fld>
            <a:endParaRPr 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995">
                                            <p:bg/>
                                          </p:spTgt>
                                        </p:tgtEl>
                                        <p:attrNameLst>
                                          <p:attrName>style.visibility</p:attrName>
                                        </p:attrNameLst>
                                      </p:cBhvr>
                                      <p:to>
                                        <p:strVal val="visible"/>
                                      </p:to>
                                    </p:set>
                                    <p:animEffect transition="in" filter="checkerboard(across)">
                                      <p:cBhvr>
                                        <p:cTn id="7" dur="500"/>
                                        <p:tgtEl>
                                          <p:spTgt spid="84995">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4995">
                                            <p:txEl>
                                              <p:pRg st="0" end="0"/>
                                            </p:txEl>
                                          </p:spTgt>
                                        </p:tgtEl>
                                        <p:attrNameLst>
                                          <p:attrName>style.visibility</p:attrName>
                                        </p:attrNameLst>
                                      </p:cBhvr>
                                      <p:to>
                                        <p:strVal val="visible"/>
                                      </p:to>
                                    </p:set>
                                    <p:animEffect transition="in" filter="checkerboard(across)">
                                      <p:cBhvr>
                                        <p:cTn id="10" dur="500"/>
                                        <p:tgtEl>
                                          <p:spTgt spid="84995">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Effect transition="in" filter="checkerboard(across)">
                                      <p:cBhvr>
                                        <p:cTn id="13" dur="500"/>
                                        <p:tgtEl>
                                          <p:spTgt spid="84995">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4995">
                                            <p:txEl>
                                              <p:pRg st="2" end="2"/>
                                            </p:txEl>
                                          </p:spTgt>
                                        </p:tgtEl>
                                        <p:attrNameLst>
                                          <p:attrName>style.visibility</p:attrName>
                                        </p:attrNameLst>
                                      </p:cBhvr>
                                      <p:to>
                                        <p:strVal val="visible"/>
                                      </p:to>
                                    </p:set>
                                    <p:animEffect transition="in" filter="checkerboard(across)">
                                      <p:cBhvr>
                                        <p:cTn id="16" dur="500"/>
                                        <p:tgtEl>
                                          <p:spTgt spid="84995">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Effect transition="in" filter="checkerboard(across)">
                                      <p:cBhvr>
                                        <p:cTn id="19" dur="500"/>
                                        <p:tgtEl>
                                          <p:spTgt spid="8499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4995">
                                            <p:txEl>
                                              <p:pRg st="4" end="4"/>
                                            </p:txEl>
                                          </p:spTgt>
                                        </p:tgtEl>
                                        <p:attrNameLst>
                                          <p:attrName>style.visibility</p:attrName>
                                        </p:attrNameLst>
                                      </p:cBhvr>
                                      <p:to>
                                        <p:strVal val="visible"/>
                                      </p:to>
                                    </p:set>
                                    <p:animEffect transition="in" filter="checkerboard(across)">
                                      <p:cBhvr>
                                        <p:cTn id="24" dur="500"/>
                                        <p:tgtEl>
                                          <p:spTgt spid="84995">
                                            <p:txEl>
                                              <p:pRg st="4" end="4"/>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4995">
                                            <p:txEl>
                                              <p:pRg st="5" end="5"/>
                                            </p:txEl>
                                          </p:spTgt>
                                        </p:tgtEl>
                                        <p:attrNameLst>
                                          <p:attrName>style.visibility</p:attrName>
                                        </p:attrNameLst>
                                      </p:cBhvr>
                                      <p:to>
                                        <p:strVal val="visible"/>
                                      </p:to>
                                    </p:set>
                                    <p:animEffect transition="in" filter="checkerboard(across)">
                                      <p:cBhvr>
                                        <p:cTn id="27" dur="500"/>
                                        <p:tgtEl>
                                          <p:spTgt spid="84995">
                                            <p:txEl>
                                              <p:pRg st="5" end="5"/>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4995">
                                            <p:txEl>
                                              <p:pRg st="6" end="6"/>
                                            </p:txEl>
                                          </p:spTgt>
                                        </p:tgtEl>
                                        <p:attrNameLst>
                                          <p:attrName>style.visibility</p:attrName>
                                        </p:attrNameLst>
                                      </p:cBhvr>
                                      <p:to>
                                        <p:strVal val="visible"/>
                                      </p:to>
                                    </p:set>
                                    <p:animEffect transition="in" filter="checkerboard(across)">
                                      <p:cBhvr>
                                        <p:cTn id="30" dur="500"/>
                                        <p:tgtEl>
                                          <p:spTgt spid="84995">
                                            <p:txEl>
                                              <p:pRg st="6" end="6"/>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4995">
                                            <p:txEl>
                                              <p:pRg st="7" end="7"/>
                                            </p:txEl>
                                          </p:spTgt>
                                        </p:tgtEl>
                                        <p:attrNameLst>
                                          <p:attrName>style.visibility</p:attrName>
                                        </p:attrNameLst>
                                      </p:cBhvr>
                                      <p:to>
                                        <p:strVal val="visible"/>
                                      </p:to>
                                    </p:set>
                                    <p:animEffect transition="in" filter="checkerboard(across)">
                                      <p:cBhvr>
                                        <p:cTn id="33" dur="500"/>
                                        <p:tgtEl>
                                          <p:spTgt spid="84995">
                                            <p:txEl>
                                              <p:pRg st="7" end="7"/>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84995">
                                            <p:txEl>
                                              <p:pRg st="8" end="8"/>
                                            </p:txEl>
                                          </p:spTgt>
                                        </p:tgtEl>
                                        <p:attrNameLst>
                                          <p:attrName>style.visibility</p:attrName>
                                        </p:attrNameLst>
                                      </p:cBhvr>
                                      <p:to>
                                        <p:strVal val="visible"/>
                                      </p:to>
                                    </p:set>
                                    <p:animEffect transition="in" filter="checkerboard(across)">
                                      <p:cBhvr>
                                        <p:cTn id="36" dur="500"/>
                                        <p:tgtEl>
                                          <p:spTgt spid="84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CA"/>
              <a:t>Step 7: </a:t>
            </a:r>
            <a:br>
              <a:rPr lang="en-CA"/>
            </a:br>
            <a:r>
              <a:rPr lang="en-CA"/>
              <a:t>Design Data Collection Forms</a:t>
            </a:r>
          </a:p>
        </p:txBody>
      </p:sp>
      <p:sp>
        <p:nvSpPr>
          <p:cNvPr id="98307" name="Rectangle 3"/>
          <p:cNvSpPr>
            <a:spLocks noGrp="1" noChangeArrowheads="1"/>
          </p:cNvSpPr>
          <p:nvPr>
            <p:ph idx="1"/>
          </p:nvPr>
        </p:nvSpPr>
        <p:spPr>
          <a:xfrm>
            <a:off x="457200" y="1600200"/>
            <a:ext cx="8458200" cy="4525963"/>
          </a:xfrm>
          <a:solidFill>
            <a:srgbClr val="FFFFFF"/>
          </a:solidFill>
        </p:spPr>
        <p:txBody>
          <a:bodyPr/>
          <a:lstStyle/>
          <a:p>
            <a:pPr>
              <a:buFont typeface="Wingdings" pitchFamily="2" charset="2"/>
              <a:buChar char="§"/>
            </a:pPr>
            <a:r>
              <a:rPr lang="en-CA" b="1" u="sng" dirty="0" smtClean="0">
                <a:solidFill>
                  <a:srgbClr val="CC0000"/>
                </a:solidFill>
              </a:rPr>
              <a:t>Questionnaire:</a:t>
            </a:r>
            <a:r>
              <a:rPr lang="en-CA" dirty="0" smtClean="0"/>
              <a:t> We </a:t>
            </a:r>
            <a:r>
              <a:rPr lang="en-CA" b="1" dirty="0" smtClean="0"/>
              <a:t>communicate</a:t>
            </a:r>
            <a:r>
              <a:rPr lang="en-CA" dirty="0" smtClean="0"/>
              <a:t> with respondents.</a:t>
            </a:r>
            <a:endParaRPr lang="en-CA" b="1" u="sng" dirty="0" smtClean="0">
              <a:solidFill>
                <a:srgbClr val="CC0000"/>
              </a:solidFill>
            </a:endParaRPr>
          </a:p>
          <a:p>
            <a:pPr lvl="2"/>
            <a:r>
              <a:rPr lang="en-CA" dirty="0" smtClean="0"/>
              <a:t>Meet the research objectives</a:t>
            </a:r>
          </a:p>
          <a:p>
            <a:pPr lvl="2"/>
            <a:r>
              <a:rPr lang="en-CA" dirty="0" smtClean="0"/>
              <a:t>Clear &amp; without bias</a:t>
            </a:r>
          </a:p>
          <a:p>
            <a:pPr lvl="2"/>
            <a:r>
              <a:rPr lang="en-CA" dirty="0" smtClean="0"/>
              <a:t>Minimize refusal rates</a:t>
            </a:r>
            <a:endParaRPr lang="en-CA" b="1" u="sng" dirty="0" smtClean="0">
              <a:solidFill>
                <a:srgbClr val="CC0000"/>
              </a:solidFill>
            </a:endParaRPr>
          </a:p>
          <a:p>
            <a:pPr>
              <a:buFont typeface="Wingdings" pitchFamily="2" charset="2"/>
              <a:buChar char="§"/>
            </a:pPr>
            <a:r>
              <a:rPr lang="en-CA" b="1" u="sng" dirty="0" smtClean="0">
                <a:solidFill>
                  <a:srgbClr val="CC0000"/>
                </a:solidFill>
              </a:rPr>
              <a:t>Observation forms:</a:t>
            </a:r>
            <a:r>
              <a:rPr lang="en-CA" dirty="0" smtClean="0"/>
              <a:t> We </a:t>
            </a:r>
            <a:r>
              <a:rPr lang="en-CA" b="1" dirty="0" smtClean="0"/>
              <a:t>observe</a:t>
            </a:r>
            <a:r>
              <a:rPr lang="en-CA" dirty="0" smtClean="0"/>
              <a:t> subjects’ behaviour.</a:t>
            </a:r>
            <a:endParaRPr lang="en-CA" dirty="0"/>
          </a:p>
        </p:txBody>
      </p:sp>
      <p:sp>
        <p:nvSpPr>
          <p:cNvPr id="6" name="Slide Number Placeholder 5"/>
          <p:cNvSpPr>
            <a:spLocks noGrp="1"/>
          </p:cNvSpPr>
          <p:nvPr>
            <p:ph type="sldNum" sz="quarter" idx="12"/>
          </p:nvPr>
        </p:nvSpPr>
        <p:spPr/>
        <p:txBody>
          <a:bodyPr/>
          <a:lstStyle/>
          <a:p>
            <a:endParaRPr lang="en-US"/>
          </a:p>
          <a:p>
            <a:fld id="{A857B61C-DE22-48E5-B7C8-65C5F73C8CBE}" type="slidenum">
              <a:rPr lang="en-US"/>
              <a:pPr/>
              <a:t>42</a:t>
            </a:fld>
            <a:endParaRPr 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43000"/>
          </a:xfrm>
        </p:spPr>
        <p:txBody>
          <a:bodyPr/>
          <a:lstStyle/>
          <a:p>
            <a:r>
              <a:rPr lang="en-CA"/>
              <a:t>Step 8: Sample Plan and Size</a:t>
            </a:r>
          </a:p>
        </p:txBody>
      </p:sp>
      <p:sp>
        <p:nvSpPr>
          <p:cNvPr id="99331" name="Rectangle 3"/>
          <p:cNvSpPr>
            <a:spLocks noGrp="1" noChangeArrowheads="1"/>
          </p:cNvSpPr>
          <p:nvPr>
            <p:ph idx="1"/>
          </p:nvPr>
        </p:nvSpPr>
        <p:spPr>
          <a:xfrm>
            <a:off x="457200" y="990600"/>
            <a:ext cx="8229600" cy="5486400"/>
          </a:xfrm>
          <a:solidFill>
            <a:srgbClr val="FFFFFF"/>
          </a:solidFill>
        </p:spPr>
        <p:txBody>
          <a:bodyPr/>
          <a:lstStyle/>
          <a:p>
            <a:pPr>
              <a:spcBef>
                <a:spcPct val="20000"/>
              </a:spcBef>
              <a:buFontTx/>
              <a:buNone/>
            </a:pPr>
            <a:r>
              <a:rPr lang="en-CA" b="1" dirty="0"/>
              <a:t>Sample Plan:</a:t>
            </a:r>
            <a:r>
              <a:rPr lang="en-CA" dirty="0"/>
              <a:t> </a:t>
            </a:r>
          </a:p>
          <a:p>
            <a:pPr>
              <a:spcBef>
                <a:spcPct val="20000"/>
              </a:spcBef>
            </a:pPr>
            <a:r>
              <a:rPr lang="en-CA" sz="2800" dirty="0"/>
              <a:t>Describes how each sample element, is drawn from the total population.</a:t>
            </a:r>
          </a:p>
          <a:p>
            <a:pPr>
              <a:spcBef>
                <a:spcPct val="20000"/>
              </a:spcBef>
            </a:pPr>
            <a:r>
              <a:rPr lang="en-CA" sz="2800" dirty="0"/>
              <a:t>Determines if the sample is </a:t>
            </a:r>
            <a:r>
              <a:rPr lang="en-CA" sz="3000" b="1" u="sng" dirty="0">
                <a:solidFill>
                  <a:srgbClr val="CC0000"/>
                </a:solidFill>
              </a:rPr>
              <a:t>representative</a:t>
            </a:r>
            <a:r>
              <a:rPr lang="en-CA" sz="2800" dirty="0"/>
              <a:t> of the population.</a:t>
            </a:r>
          </a:p>
          <a:p>
            <a:pPr>
              <a:spcBef>
                <a:spcPct val="20000"/>
              </a:spcBef>
            </a:pPr>
            <a:endParaRPr lang="en-CA" sz="800" dirty="0"/>
          </a:p>
          <a:p>
            <a:pPr>
              <a:spcBef>
                <a:spcPct val="20000"/>
              </a:spcBef>
              <a:buFontTx/>
              <a:buNone/>
            </a:pPr>
            <a:r>
              <a:rPr lang="en-CA" b="1" dirty="0"/>
              <a:t>Sample Size:</a:t>
            </a:r>
            <a:r>
              <a:rPr lang="en-CA" dirty="0"/>
              <a:t> </a:t>
            </a:r>
          </a:p>
          <a:p>
            <a:pPr>
              <a:spcBef>
                <a:spcPct val="20000"/>
              </a:spcBef>
            </a:pPr>
            <a:r>
              <a:rPr lang="en-CA" sz="2800" dirty="0"/>
              <a:t>Determines how </a:t>
            </a:r>
            <a:r>
              <a:rPr lang="en-CA" sz="3000" b="1" u="sng" dirty="0">
                <a:solidFill>
                  <a:srgbClr val="CC0000"/>
                </a:solidFill>
              </a:rPr>
              <a:t>accurately</a:t>
            </a:r>
            <a:r>
              <a:rPr lang="en-CA" sz="2800" dirty="0"/>
              <a:t> the sample results reflect the values of the population.</a:t>
            </a:r>
          </a:p>
          <a:p>
            <a:pPr>
              <a:spcBef>
                <a:spcPct val="20000"/>
              </a:spcBef>
            </a:pPr>
            <a:endParaRPr lang="en-CA" sz="700" dirty="0"/>
          </a:p>
          <a:p>
            <a:pPr>
              <a:spcBef>
                <a:spcPct val="20000"/>
              </a:spcBef>
              <a:buFontTx/>
              <a:buNone/>
            </a:pPr>
            <a:r>
              <a:rPr lang="en-CA" b="1" dirty="0"/>
              <a:t>Sample Error:</a:t>
            </a:r>
            <a:r>
              <a:rPr lang="en-CA" dirty="0"/>
              <a:t> </a:t>
            </a:r>
          </a:p>
          <a:p>
            <a:pPr>
              <a:spcBef>
                <a:spcPct val="20000"/>
              </a:spcBef>
            </a:pPr>
            <a:r>
              <a:rPr lang="en-CA" sz="2800" dirty="0"/>
              <a:t>Error in the data because a sample was used.</a:t>
            </a:r>
          </a:p>
        </p:txBody>
      </p:sp>
      <p:sp>
        <p:nvSpPr>
          <p:cNvPr id="6" name="Slide Number Placeholder 5"/>
          <p:cNvSpPr>
            <a:spLocks noGrp="1"/>
          </p:cNvSpPr>
          <p:nvPr>
            <p:ph type="sldNum" sz="quarter" idx="12"/>
          </p:nvPr>
        </p:nvSpPr>
        <p:spPr/>
        <p:txBody>
          <a:bodyPr/>
          <a:lstStyle/>
          <a:p>
            <a:endParaRPr lang="en-US"/>
          </a:p>
          <a:p>
            <a:fld id="{09FA5E2E-421B-4ACC-9439-EDD208DBE067}" type="slidenum">
              <a:rPr lang="en-US"/>
              <a:pPr/>
              <a:t>43</a:t>
            </a:fld>
            <a:endParaRPr 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bg/>
                                          </p:spTgt>
                                        </p:tgtEl>
                                        <p:attrNameLst>
                                          <p:attrName>style.visibility</p:attrName>
                                        </p:attrNameLst>
                                      </p:cBhvr>
                                      <p:to>
                                        <p:strVal val="visible"/>
                                      </p:to>
                                    </p:set>
                                    <p:animEffect transition="in" filter="blinds(horizontal)">
                                      <p:cBhvr>
                                        <p:cTn id="7" dur="500"/>
                                        <p:tgtEl>
                                          <p:spTgt spid="9933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10" dur="500"/>
                                        <p:tgtEl>
                                          <p:spTgt spid="99331">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9331">
                                            <p:txEl>
                                              <p:pRg st="4" end="4"/>
                                            </p:txEl>
                                          </p:spTgt>
                                        </p:tgtEl>
                                        <p:attrNameLst>
                                          <p:attrName>style.visibility</p:attrName>
                                        </p:attrNameLst>
                                      </p:cBhvr>
                                      <p:to>
                                        <p:strVal val="visible"/>
                                      </p:to>
                                    </p:set>
                                    <p:animEffect transition="in" filter="blinds(horizontal)">
                                      <p:cBhvr>
                                        <p:cTn id="13" dur="500"/>
                                        <p:tgtEl>
                                          <p:spTgt spid="99331">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9331">
                                            <p:txEl>
                                              <p:pRg st="7" end="7"/>
                                            </p:txEl>
                                          </p:spTgt>
                                        </p:tgtEl>
                                        <p:attrNameLst>
                                          <p:attrName>style.visibility</p:attrName>
                                        </p:attrNameLst>
                                      </p:cBhvr>
                                      <p:to>
                                        <p:strVal val="visible"/>
                                      </p:to>
                                    </p:set>
                                    <p:animEffect transition="in" filter="blinds(horizontal)">
                                      <p:cBhvr>
                                        <p:cTn id="16" dur="500"/>
                                        <p:tgtEl>
                                          <p:spTgt spid="99331">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21" dur="500"/>
                                        <p:tgtEl>
                                          <p:spTgt spid="99331">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24" dur="500"/>
                                        <p:tgtEl>
                                          <p:spTgt spid="9933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9331">
                                            <p:txEl>
                                              <p:pRg st="5" end="5"/>
                                            </p:txEl>
                                          </p:spTgt>
                                        </p:tgtEl>
                                        <p:attrNameLst>
                                          <p:attrName>style.visibility</p:attrName>
                                        </p:attrNameLst>
                                      </p:cBhvr>
                                      <p:to>
                                        <p:strVal val="visible"/>
                                      </p:to>
                                    </p:set>
                                    <p:animEffect transition="in" filter="blinds(horizontal)">
                                      <p:cBhvr>
                                        <p:cTn id="29" dur="500"/>
                                        <p:tgtEl>
                                          <p:spTgt spid="9933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9331">
                                            <p:txEl>
                                              <p:pRg st="8" end="8"/>
                                            </p:txEl>
                                          </p:spTgt>
                                        </p:tgtEl>
                                        <p:attrNameLst>
                                          <p:attrName>style.visibility</p:attrName>
                                        </p:attrNameLst>
                                      </p:cBhvr>
                                      <p:to>
                                        <p:strVal val="visible"/>
                                      </p:to>
                                    </p:set>
                                    <p:animEffect transition="in" filter="blinds(horizontal)">
                                      <p:cBhvr>
                                        <p:cTn id="34" dur="500"/>
                                        <p:tgtEl>
                                          <p:spTgt spid="99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Step 9: Collect Data</a:t>
            </a:r>
          </a:p>
        </p:txBody>
      </p:sp>
      <p:sp>
        <p:nvSpPr>
          <p:cNvPr id="8" name="Slide Number Placeholder 5"/>
          <p:cNvSpPr>
            <a:spLocks noGrp="1"/>
          </p:cNvSpPr>
          <p:nvPr>
            <p:ph type="sldNum" sz="quarter" idx="12"/>
          </p:nvPr>
        </p:nvSpPr>
        <p:spPr/>
        <p:txBody>
          <a:bodyPr/>
          <a:lstStyle/>
          <a:p>
            <a:endParaRPr lang="en-US"/>
          </a:p>
          <a:p>
            <a:fld id="{C78EE1F4-085C-4FA8-B832-E5F8BD6B7AED}" type="slidenum">
              <a:rPr lang="en-US"/>
              <a:pPr/>
              <a:t>44</a:t>
            </a:fld>
            <a:endParaRPr lang="en-US"/>
          </a:p>
        </p:txBody>
      </p:sp>
      <p:pic>
        <p:nvPicPr>
          <p:cNvPr id="88072" name="Picture 8"/>
          <p:cNvPicPr>
            <a:picLocks noChangeAspect="1" noChangeArrowheads="1"/>
          </p:cNvPicPr>
          <p:nvPr/>
        </p:nvPicPr>
        <p:blipFill>
          <a:blip r:embed="rId2" cstate="print"/>
          <a:srcRect/>
          <a:stretch>
            <a:fillRect/>
          </a:stretch>
        </p:blipFill>
        <p:spPr bwMode="auto">
          <a:xfrm>
            <a:off x="4572000" y="1905000"/>
            <a:ext cx="3952875" cy="2925763"/>
          </a:xfrm>
          <a:prstGeom prst="rect">
            <a:avLst/>
          </a:prstGeom>
          <a:noFill/>
        </p:spPr>
      </p:pic>
      <p:sp>
        <p:nvSpPr>
          <p:cNvPr id="88069" name="Rectangle 5"/>
          <p:cNvSpPr>
            <a:spLocks noChangeArrowheads="1"/>
          </p:cNvSpPr>
          <p:nvPr/>
        </p:nvSpPr>
        <p:spPr bwMode="auto">
          <a:xfrm>
            <a:off x="228600" y="4800600"/>
            <a:ext cx="8686800" cy="1524000"/>
          </a:xfrm>
          <a:prstGeom prst="rect">
            <a:avLst/>
          </a:prstGeom>
          <a:noFill/>
          <a:ln w="9525">
            <a:noFill/>
            <a:miter lim="800000"/>
            <a:headEnd/>
            <a:tailEnd/>
          </a:ln>
          <a:effectLst/>
        </p:spPr>
        <p:txBody>
          <a:bodyPr/>
          <a:lstStyle/>
          <a:p>
            <a:pPr marL="342900" indent="-342900">
              <a:lnSpc>
                <a:spcPct val="90000"/>
              </a:lnSpc>
              <a:spcBef>
                <a:spcPct val="50000"/>
              </a:spcBef>
              <a:buClr>
                <a:srgbClr val="333399"/>
              </a:buClr>
              <a:buFontTx/>
              <a:buChar char="•"/>
            </a:pPr>
            <a:endParaRPr lang="en-US" sz="1000" b="0" i="0" dirty="0">
              <a:effectLst/>
            </a:endParaRPr>
          </a:p>
          <a:p>
            <a:pPr marL="342900" indent="-342900">
              <a:lnSpc>
                <a:spcPct val="90000"/>
              </a:lnSpc>
              <a:spcBef>
                <a:spcPct val="50000"/>
              </a:spcBef>
              <a:buClr>
                <a:srgbClr val="333399"/>
              </a:buClr>
            </a:pPr>
            <a:r>
              <a:rPr lang="en-US" sz="4000" dirty="0">
                <a:solidFill>
                  <a:srgbClr val="CC0000"/>
                </a:solidFill>
                <a:effectLst>
                  <a:outerShdw blurRad="38100" dist="38100" dir="2700000" algn="tl">
                    <a:srgbClr val="000000"/>
                  </a:outerShdw>
                </a:effectLst>
                <a:latin typeface="Verdana" pitchFamily="34" charset="0"/>
              </a:rPr>
              <a:t>“Garbage in - - Garbage out”</a:t>
            </a:r>
          </a:p>
          <a:p>
            <a:pPr marL="342900" indent="-342900">
              <a:lnSpc>
                <a:spcPct val="90000"/>
              </a:lnSpc>
              <a:spcBef>
                <a:spcPct val="50000"/>
              </a:spcBef>
              <a:buClr>
                <a:srgbClr val="333399"/>
              </a:buClr>
            </a:pPr>
            <a:endParaRPr lang="en-US" sz="4000" i="0" dirty="0">
              <a:solidFill>
                <a:srgbClr val="CC0000"/>
              </a:solidFill>
              <a:effectLst/>
              <a:latin typeface="Verdana" pitchFamily="34" charset="0"/>
            </a:endParaRPr>
          </a:p>
        </p:txBody>
      </p:sp>
      <p:sp>
        <p:nvSpPr>
          <p:cNvPr id="10" name="Content Placeholder 9"/>
          <p:cNvSpPr>
            <a:spLocks noGrp="1"/>
          </p:cNvSpPr>
          <p:nvPr>
            <p:ph sz="half" idx="1"/>
          </p:nvPr>
        </p:nvSpPr>
        <p:spPr/>
        <p:txBody>
          <a:bodyPr/>
          <a:lstStyle/>
          <a:p>
            <a:pPr>
              <a:lnSpc>
                <a:spcPct val="90000"/>
              </a:lnSpc>
              <a:spcBef>
                <a:spcPts val="2400"/>
              </a:spcBef>
            </a:pPr>
            <a:r>
              <a:rPr lang="en-US" sz="3200" dirty="0" smtClean="0">
                <a:latin typeface="Arial" pitchFamily="34" charset="0"/>
                <a:cs typeface="Arial" pitchFamily="34" charset="0"/>
              </a:rPr>
              <a:t>Quality control during Data Collection is very important.</a:t>
            </a:r>
          </a:p>
          <a:p>
            <a:pPr>
              <a:lnSpc>
                <a:spcPct val="90000"/>
              </a:lnSpc>
              <a:spcBef>
                <a:spcPts val="2400"/>
              </a:spcBef>
            </a:pPr>
            <a:r>
              <a:rPr lang="en-US" sz="3200" dirty="0" smtClean="0">
                <a:latin typeface="Arial" pitchFamily="34" charset="0"/>
                <a:cs typeface="Arial" pitchFamily="34" charset="0"/>
              </a:rPr>
              <a:t>Data Analysis cannot fix bad data.</a:t>
            </a:r>
          </a:p>
          <a:p>
            <a:endParaRPr lang="en-CA" dirty="0" smtClean="0"/>
          </a:p>
          <a:p>
            <a:endParaRPr lang="en-CA"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8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blinds(horizontal)">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88069">
                                            <p:txEl>
                                              <p:pRg st="1" end="1"/>
                                            </p:txEl>
                                          </p:spTgt>
                                        </p:tgtEl>
                                        <p:attrNameLst>
                                          <p:attrName>style.visibility</p:attrName>
                                        </p:attrNameLst>
                                      </p:cBhvr>
                                      <p:to>
                                        <p:strVal val="visible"/>
                                      </p:to>
                                    </p:set>
                                    <p:anim calcmode="lin" valueType="num">
                                      <p:cBhvr additive="base">
                                        <p:cTn id="19" dur="500" fill="hold"/>
                                        <p:tgtEl>
                                          <p:spTgt spid="8806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Step 9: Collect Data</a:t>
            </a:r>
          </a:p>
        </p:txBody>
      </p:sp>
      <p:sp>
        <p:nvSpPr>
          <p:cNvPr id="89091" name="Rectangle 3"/>
          <p:cNvSpPr>
            <a:spLocks noGrp="1" noChangeArrowheads="1"/>
          </p:cNvSpPr>
          <p:nvPr>
            <p:ph idx="1"/>
          </p:nvPr>
        </p:nvSpPr>
        <p:spPr>
          <a:xfrm>
            <a:off x="609600" y="1600200"/>
            <a:ext cx="7848600" cy="4525963"/>
          </a:xfrm>
          <a:solidFill>
            <a:srgbClr val="FFFFFF"/>
          </a:solidFill>
        </p:spPr>
        <p:txBody>
          <a:bodyPr/>
          <a:lstStyle/>
          <a:p>
            <a:r>
              <a:rPr lang="en-US" b="1" u="sng" dirty="0">
                <a:solidFill>
                  <a:srgbClr val="CC0000"/>
                </a:solidFill>
              </a:rPr>
              <a:t>Non-sampling errors</a:t>
            </a:r>
            <a:r>
              <a:rPr lang="en-US" dirty="0"/>
              <a:t> may occur during data collection.</a:t>
            </a:r>
          </a:p>
          <a:p>
            <a:r>
              <a:rPr lang="en-US" dirty="0" smtClean="0"/>
              <a:t>Errors caused by </a:t>
            </a:r>
            <a:r>
              <a:rPr lang="en-US" dirty="0"/>
              <a:t>field workers or respondents.</a:t>
            </a:r>
          </a:p>
          <a:p>
            <a:r>
              <a:rPr lang="en-US" dirty="0" smtClean="0"/>
              <a:t>To minimize the errors you must know the sources.</a:t>
            </a:r>
            <a:endParaRPr lang="en-US" dirty="0"/>
          </a:p>
        </p:txBody>
      </p:sp>
      <p:sp>
        <p:nvSpPr>
          <p:cNvPr id="6" name="Slide Number Placeholder 5"/>
          <p:cNvSpPr>
            <a:spLocks noGrp="1"/>
          </p:cNvSpPr>
          <p:nvPr>
            <p:ph type="sldNum" sz="quarter" idx="12"/>
          </p:nvPr>
        </p:nvSpPr>
        <p:spPr/>
        <p:txBody>
          <a:bodyPr/>
          <a:lstStyle/>
          <a:p>
            <a:endParaRPr lang="en-US"/>
          </a:p>
          <a:p>
            <a:fld id="{F1C59040-F1A6-44B3-A901-45B85FB2D441}" type="slidenum">
              <a:rPr lang="en-US"/>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bg/>
                                          </p:spTgt>
                                        </p:tgtEl>
                                        <p:attrNameLst>
                                          <p:attrName>style.visibility</p:attrName>
                                        </p:attrNameLst>
                                      </p:cBhvr>
                                      <p:to>
                                        <p:strVal val="visible"/>
                                      </p:to>
                                    </p:set>
                                    <p:animEffect transition="in" filter="blinds(horizontal)">
                                      <p:cBhvr>
                                        <p:cTn id="7" dur="500"/>
                                        <p:tgtEl>
                                          <p:spTgt spid="890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10" dur="500"/>
                                        <p:tgtEl>
                                          <p:spTgt spid="890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5" dur="500"/>
                                        <p:tgtEl>
                                          <p:spTgt spid="89091">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8" dur="500"/>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CA" dirty="0"/>
              <a:t>Step 10: Analyze Data</a:t>
            </a:r>
          </a:p>
        </p:txBody>
      </p:sp>
      <p:sp>
        <p:nvSpPr>
          <p:cNvPr id="573443" name="Rectangle 3"/>
          <p:cNvSpPr>
            <a:spLocks noGrp="1" noChangeArrowheads="1"/>
          </p:cNvSpPr>
          <p:nvPr>
            <p:ph idx="1"/>
          </p:nvPr>
        </p:nvSpPr>
        <p:spPr>
          <a:solidFill>
            <a:srgbClr val="FFFFFF"/>
          </a:solidFill>
        </p:spPr>
        <p:txBody>
          <a:bodyPr/>
          <a:lstStyle/>
          <a:p>
            <a:pPr marL="609600" indent="-609600">
              <a:spcBef>
                <a:spcPts val="3000"/>
              </a:spcBef>
              <a:buFontTx/>
              <a:buAutoNum type="arabicPeriod"/>
            </a:pPr>
            <a:r>
              <a:rPr lang="en-CA" b="1" dirty="0">
                <a:solidFill>
                  <a:srgbClr val="333399"/>
                </a:solidFill>
                <a:effectLst>
                  <a:outerShdw blurRad="38100" dist="38100" dir="2700000" algn="tl">
                    <a:srgbClr val="000000"/>
                  </a:outerShdw>
                </a:effectLst>
              </a:rPr>
              <a:t>Data Base:</a:t>
            </a:r>
            <a:r>
              <a:rPr lang="en-CA" dirty="0"/>
              <a:t> Data must be transferred from the collection forms to </a:t>
            </a:r>
            <a:r>
              <a:rPr lang="en-CA" dirty="0" smtClean="0"/>
              <a:t>database.</a:t>
            </a:r>
            <a:endParaRPr lang="en-CA" dirty="0"/>
          </a:p>
          <a:p>
            <a:pPr marL="609600" indent="-609600">
              <a:spcBef>
                <a:spcPts val="3000"/>
              </a:spcBef>
              <a:buFontTx/>
              <a:buAutoNum type="arabicPeriod"/>
            </a:pPr>
            <a:r>
              <a:rPr lang="en-US" b="1" dirty="0">
                <a:solidFill>
                  <a:srgbClr val="333399"/>
                </a:solidFill>
                <a:effectLst>
                  <a:outerShdw blurRad="38100" dist="38100" dir="2700000" algn="tl">
                    <a:srgbClr val="000000"/>
                  </a:outerShdw>
                </a:effectLst>
              </a:rPr>
              <a:t>Data Cleaning:</a:t>
            </a:r>
            <a:r>
              <a:rPr lang="en-US" dirty="0">
                <a:solidFill>
                  <a:srgbClr val="CC0000"/>
                </a:solidFill>
              </a:rPr>
              <a:t> </a:t>
            </a:r>
            <a:r>
              <a:rPr lang="en-US" dirty="0"/>
              <a:t>inspecting </a:t>
            </a:r>
            <a:r>
              <a:rPr lang="en-US" dirty="0" smtClean="0"/>
              <a:t>for </a:t>
            </a:r>
            <a:r>
              <a:rPr lang="en-US" dirty="0"/>
              <a:t>errors.</a:t>
            </a:r>
            <a:endParaRPr lang="en-US" dirty="0">
              <a:solidFill>
                <a:srgbClr val="CC0000"/>
              </a:solidFill>
            </a:endParaRPr>
          </a:p>
          <a:p>
            <a:pPr marL="609600" indent="-609600">
              <a:spcBef>
                <a:spcPts val="3000"/>
              </a:spcBef>
              <a:buFontTx/>
              <a:buAutoNum type="arabicPeriod"/>
            </a:pPr>
            <a:r>
              <a:rPr lang="en-US" b="1" dirty="0">
                <a:solidFill>
                  <a:srgbClr val="333399"/>
                </a:solidFill>
                <a:effectLst>
                  <a:outerShdw blurRad="38100" dist="38100" dir="2700000" algn="tl">
                    <a:srgbClr val="000000"/>
                  </a:outerShdw>
                </a:effectLst>
              </a:rPr>
              <a:t>Data Analysis:</a:t>
            </a:r>
            <a:r>
              <a:rPr lang="en-US" dirty="0">
                <a:solidFill>
                  <a:srgbClr val="CC0000"/>
                </a:solidFill>
              </a:rPr>
              <a:t> </a:t>
            </a:r>
            <a:r>
              <a:rPr lang="en-US" dirty="0"/>
              <a:t>running tabulations and </a:t>
            </a:r>
            <a:r>
              <a:rPr lang="en-US" dirty="0" smtClean="0"/>
              <a:t>statistical </a:t>
            </a:r>
            <a:r>
              <a:rPr lang="en-US" dirty="0"/>
              <a:t>tests.</a:t>
            </a:r>
          </a:p>
        </p:txBody>
      </p:sp>
      <p:sp>
        <p:nvSpPr>
          <p:cNvPr id="6" name="Slide Number Placeholder 5"/>
          <p:cNvSpPr>
            <a:spLocks noGrp="1"/>
          </p:cNvSpPr>
          <p:nvPr>
            <p:ph type="sldNum" sz="quarter" idx="12"/>
          </p:nvPr>
        </p:nvSpPr>
        <p:spPr/>
        <p:txBody>
          <a:bodyPr/>
          <a:lstStyle/>
          <a:p>
            <a:endParaRPr lang="en-US"/>
          </a:p>
          <a:p>
            <a:fld id="{E7F2B69F-B491-4BFF-A376-556D1E1CEBF5}" type="slidenum">
              <a:rPr lang="en-US"/>
              <a:pPr/>
              <a:t>46</a:t>
            </a:fld>
            <a:endParaRPr 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43">
                                            <p:bg/>
                                          </p:spTgt>
                                        </p:tgtEl>
                                        <p:attrNameLst>
                                          <p:attrName>style.visibility</p:attrName>
                                        </p:attrNameLst>
                                      </p:cBhvr>
                                      <p:to>
                                        <p:strVal val="visible"/>
                                      </p:to>
                                    </p:set>
                                    <p:animEffect transition="in" filter="blinds(horizontal)">
                                      <p:cBhvr>
                                        <p:cTn id="7" dur="500"/>
                                        <p:tgtEl>
                                          <p:spTgt spid="57344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43">
                                            <p:txEl>
                                              <p:pRg st="0" end="0"/>
                                            </p:txEl>
                                          </p:spTgt>
                                        </p:tgtEl>
                                        <p:attrNameLst>
                                          <p:attrName>style.visibility</p:attrName>
                                        </p:attrNameLst>
                                      </p:cBhvr>
                                      <p:to>
                                        <p:strVal val="visible"/>
                                      </p:to>
                                    </p:set>
                                    <p:animEffect transition="in" filter="blinds(horizontal)">
                                      <p:cBhvr>
                                        <p:cTn id="10" dur="500"/>
                                        <p:tgtEl>
                                          <p:spTgt spid="573443">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73443">
                                            <p:txEl>
                                              <p:pRg st="1" end="1"/>
                                            </p:txEl>
                                          </p:spTgt>
                                        </p:tgtEl>
                                        <p:attrNameLst>
                                          <p:attrName>style.visibility</p:attrName>
                                        </p:attrNameLst>
                                      </p:cBhvr>
                                      <p:to>
                                        <p:strVal val="visible"/>
                                      </p:to>
                                    </p:set>
                                    <p:animEffect transition="in" filter="checkerboard(across)">
                                      <p:cBhvr>
                                        <p:cTn id="13" dur="500"/>
                                        <p:tgtEl>
                                          <p:spTgt spid="573443">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73443">
                                            <p:txEl>
                                              <p:pRg st="2" end="2"/>
                                            </p:txEl>
                                          </p:spTgt>
                                        </p:tgtEl>
                                        <p:attrNameLst>
                                          <p:attrName>style.visibility</p:attrName>
                                        </p:attrNameLst>
                                      </p:cBhvr>
                                      <p:to>
                                        <p:strVal val="visible"/>
                                      </p:to>
                                    </p:set>
                                    <p:animEffect transition="in" filter="checkerboard(across)">
                                      <p:cBhvr>
                                        <p:cTn id="16" dur="500"/>
                                        <p:tgtEl>
                                          <p:spTgt spid="573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endParaRPr lang="en-US"/>
          </a:p>
          <a:p>
            <a:fld id="{90318C5D-F73E-42EE-A816-E08232065787}" type="slidenum">
              <a:rPr lang="en-US"/>
              <a:pPr/>
              <a:t>47</a:t>
            </a:fld>
            <a:endParaRPr lang="en-US"/>
          </a:p>
        </p:txBody>
      </p:sp>
      <p:sp>
        <p:nvSpPr>
          <p:cNvPr id="571394" name="Rectangle 2"/>
          <p:cNvSpPr>
            <a:spLocks noChangeArrowheads="1"/>
          </p:cNvSpPr>
          <p:nvPr/>
        </p:nvSpPr>
        <p:spPr bwMode="auto">
          <a:xfrm>
            <a:off x="609600" y="1600200"/>
            <a:ext cx="8153400" cy="2895600"/>
          </a:xfrm>
          <a:prstGeom prst="rect">
            <a:avLst/>
          </a:prstGeom>
          <a:noFill/>
          <a:ln w="9525">
            <a:noFill/>
            <a:miter lim="800000"/>
            <a:headEnd/>
            <a:tailEnd/>
          </a:ln>
          <a:effectLst/>
        </p:spPr>
        <p:txBody>
          <a:bodyPr/>
          <a:lstStyle/>
          <a:p>
            <a:pPr marL="342900" indent="-342900">
              <a:lnSpc>
                <a:spcPct val="90000"/>
              </a:lnSpc>
              <a:spcBef>
                <a:spcPct val="20000"/>
              </a:spcBef>
              <a:buClr>
                <a:srgbClr val="008000"/>
              </a:buClr>
              <a:buFont typeface="Wingdings" pitchFamily="2" charset="2"/>
              <a:buChar char="§"/>
            </a:pPr>
            <a:r>
              <a:rPr lang="en-US" sz="3600" dirty="0">
                <a:solidFill>
                  <a:srgbClr val="008000"/>
                </a:solidFill>
                <a:effectLst>
                  <a:outerShdw blurRad="38100" dist="38100" dir="2700000" algn="tl">
                    <a:srgbClr val="000000"/>
                  </a:outerShdw>
                </a:effectLst>
                <a:latin typeface="Arial" pitchFamily="34" charset="0"/>
                <a:cs typeface="Arial" pitchFamily="34" charset="0"/>
              </a:rPr>
              <a:t>XL Data Analyst</a:t>
            </a:r>
            <a:r>
              <a:rPr lang="en-US" sz="3200" b="0" i="0" dirty="0">
                <a:effectLst/>
                <a:latin typeface="Arial" pitchFamily="34" charset="0"/>
                <a:cs typeface="Arial" pitchFamily="34" charset="0"/>
              </a:rPr>
              <a:t> is a set of software tools that you will use to learn how to analyze data.</a:t>
            </a:r>
          </a:p>
          <a:p>
            <a:pPr marL="342900" indent="-342900">
              <a:lnSpc>
                <a:spcPct val="90000"/>
              </a:lnSpc>
              <a:spcBef>
                <a:spcPct val="20000"/>
              </a:spcBef>
              <a:buClr>
                <a:srgbClr val="008000"/>
              </a:buClr>
              <a:buFont typeface="Wingdings" pitchFamily="2" charset="2"/>
              <a:buChar char="§"/>
            </a:pPr>
            <a:r>
              <a:rPr lang="en-US" sz="3600" dirty="0">
                <a:solidFill>
                  <a:srgbClr val="008000"/>
                </a:solidFill>
                <a:effectLst>
                  <a:outerShdw blurRad="38100" dist="38100" dir="2700000" algn="tl">
                    <a:srgbClr val="000000"/>
                  </a:outerShdw>
                </a:effectLst>
                <a:latin typeface="Arial" pitchFamily="34" charset="0"/>
                <a:cs typeface="Arial" pitchFamily="34" charset="0"/>
              </a:rPr>
              <a:t>XL Data Analyst</a:t>
            </a:r>
            <a:r>
              <a:rPr lang="en-US" dirty="0">
                <a:effectLst>
                  <a:outerShdw blurRad="38100" dist="38100" dir="2700000" algn="tl">
                    <a:srgbClr val="FFFFFF"/>
                  </a:outerShdw>
                </a:effectLst>
                <a:latin typeface="Arial" pitchFamily="34" charset="0"/>
                <a:cs typeface="Arial" pitchFamily="34" charset="0"/>
              </a:rPr>
              <a:t> </a:t>
            </a:r>
            <a:r>
              <a:rPr lang="en-US" sz="3200" b="0" i="0" dirty="0">
                <a:effectLst/>
                <a:latin typeface="Arial" pitchFamily="34" charset="0"/>
                <a:cs typeface="Arial" pitchFamily="34" charset="0"/>
              </a:rPr>
              <a:t>uses Microsoft Excel &amp; requires version 2003 or higher.</a:t>
            </a:r>
          </a:p>
        </p:txBody>
      </p:sp>
      <p:sp>
        <p:nvSpPr>
          <p:cNvPr id="571395" name="Text Box 3"/>
          <p:cNvSpPr txBox="1">
            <a:spLocks noChangeArrowheads="1"/>
          </p:cNvSpPr>
          <p:nvPr/>
        </p:nvSpPr>
        <p:spPr bwMode="auto">
          <a:xfrm>
            <a:off x="533400" y="304800"/>
            <a:ext cx="8001000" cy="762000"/>
          </a:xfrm>
          <a:prstGeom prst="rect">
            <a:avLst/>
          </a:prstGeom>
          <a:noFill/>
          <a:ln w="9525">
            <a:noFill/>
            <a:miter lim="800000"/>
            <a:headEnd/>
            <a:tailEnd/>
          </a:ln>
          <a:effectLst/>
        </p:spPr>
        <p:txBody>
          <a:bodyPr>
            <a:spAutoFit/>
          </a:bodyPr>
          <a:lstStyle/>
          <a:p>
            <a:r>
              <a:rPr lang="en-CA" i="0">
                <a:solidFill>
                  <a:srgbClr val="666699"/>
                </a:solidFill>
                <a:effectLst>
                  <a:outerShdw blurRad="38100" dist="38100" dir="2700000" algn="tl">
                    <a:srgbClr val="000000"/>
                  </a:outerShdw>
                </a:effectLst>
              </a:rPr>
              <a:t>Step 10: Analyze Data</a:t>
            </a:r>
            <a:endParaRPr lang="en-US" i="0">
              <a:solidFill>
                <a:srgbClr val="666699"/>
              </a:solidFill>
              <a:effectLst>
                <a:outerShdw blurRad="38100" dist="38100" dir="2700000" algn="tl">
                  <a:srgbClr val="000000"/>
                </a:outerShdw>
              </a:effectLst>
            </a:endParaRPr>
          </a:p>
        </p:txBody>
      </p:sp>
      <p:pic>
        <p:nvPicPr>
          <p:cNvPr id="571396" name="Picture 4"/>
          <p:cNvPicPr>
            <a:picLocks noChangeAspect="1" noChangeArrowheads="1"/>
          </p:cNvPicPr>
          <p:nvPr/>
        </p:nvPicPr>
        <p:blipFill>
          <a:blip r:embed="rId3" cstate="print"/>
          <a:srcRect/>
          <a:stretch>
            <a:fillRect/>
          </a:stretch>
        </p:blipFill>
        <p:spPr bwMode="auto">
          <a:xfrm>
            <a:off x="685800" y="4648200"/>
            <a:ext cx="4191000" cy="1493838"/>
          </a:xfrm>
          <a:prstGeom prst="rect">
            <a:avLst/>
          </a:prstGeom>
          <a:noFill/>
          <a:ln w="9525">
            <a:noFill/>
            <a:miter lim="800000"/>
            <a:headEnd/>
            <a:tailEnd/>
          </a:ln>
          <a:effectLst/>
        </p:spPr>
      </p:pic>
      <p:sp>
        <p:nvSpPr>
          <p:cNvPr id="8" name="Folded Corner 7"/>
          <p:cNvSpPr/>
          <p:nvPr/>
        </p:nvSpPr>
        <p:spPr bwMode="auto">
          <a:xfrm>
            <a:off x="6172200" y="4724400"/>
            <a:ext cx="1981200" cy="1371600"/>
          </a:xfrm>
          <a:prstGeom prst="foldedCorner">
            <a:avLst/>
          </a:prstGeom>
          <a:solidFill>
            <a:srgbClr val="FFFF66"/>
          </a:solidFill>
          <a:ln w="9525" cap="flat" cmpd="sng" algn="ctr">
            <a:solidFill>
              <a:srgbClr val="66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Not MAC compatible</a:t>
            </a:r>
            <a:endParaRPr kumimoji="0" lang="en-CA"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4">
                                            <p:txEl>
                                              <p:pRg st="0" end="0"/>
                                            </p:txEl>
                                          </p:spTgt>
                                        </p:tgtEl>
                                        <p:attrNameLst>
                                          <p:attrName>style.visibility</p:attrName>
                                        </p:attrNameLst>
                                      </p:cBhvr>
                                      <p:to>
                                        <p:strVal val="visible"/>
                                      </p:to>
                                    </p:set>
                                    <p:animEffect transition="in" filter="blinds(horizontal)">
                                      <p:cBhvr>
                                        <p:cTn id="7" dur="500"/>
                                        <p:tgtEl>
                                          <p:spTgt spid="57139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1394">
                                            <p:txEl>
                                              <p:pRg st="1" end="1"/>
                                            </p:txEl>
                                          </p:spTgt>
                                        </p:tgtEl>
                                        <p:attrNameLst>
                                          <p:attrName>style.visibility</p:attrName>
                                        </p:attrNameLst>
                                      </p:cBhvr>
                                      <p:to>
                                        <p:strVal val="visible"/>
                                      </p:to>
                                    </p:set>
                                    <p:animEffect transition="in" filter="blinds(horizontal)">
                                      <p:cBhvr>
                                        <p:cTn id="10" dur="500"/>
                                        <p:tgtEl>
                                          <p:spTgt spid="57139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71396"/>
                                        </p:tgtEl>
                                        <p:attrNameLst>
                                          <p:attrName>style.visibility</p:attrName>
                                        </p:attrNameLst>
                                      </p:cBhvr>
                                      <p:to>
                                        <p:strVal val="visible"/>
                                      </p:to>
                                    </p:set>
                                    <p:animEffect transition="in" filter="checkerboard(across)">
                                      <p:cBhvr>
                                        <p:cTn id="13" dur="500"/>
                                        <p:tgtEl>
                                          <p:spTgt spid="571396"/>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CA"/>
              <a:t>Step 11: Prepare and Present the Final Research Report</a:t>
            </a:r>
          </a:p>
        </p:txBody>
      </p:sp>
      <p:sp>
        <p:nvSpPr>
          <p:cNvPr id="102403" name="Rectangle 3"/>
          <p:cNvSpPr>
            <a:spLocks noGrp="1" noChangeArrowheads="1"/>
          </p:cNvSpPr>
          <p:nvPr>
            <p:ph sz="half" idx="1"/>
          </p:nvPr>
        </p:nvSpPr>
        <p:spPr>
          <a:xfrm>
            <a:off x="457200" y="1600200"/>
            <a:ext cx="4648200" cy="4525963"/>
          </a:xfrm>
        </p:spPr>
        <p:txBody>
          <a:bodyPr/>
          <a:lstStyle/>
          <a:p>
            <a:r>
              <a:rPr lang="en-CA" sz="3200" dirty="0">
                <a:latin typeface="Arial" pitchFamily="34" charset="0"/>
                <a:cs typeface="Arial" pitchFamily="34" charset="0"/>
              </a:rPr>
              <a:t>Typically there is a written report and an oral presentation to the client.</a:t>
            </a:r>
          </a:p>
          <a:p>
            <a:r>
              <a:rPr lang="en-CA" sz="3200" dirty="0">
                <a:latin typeface="Arial" pitchFamily="34" charset="0"/>
                <a:cs typeface="Arial" pitchFamily="34" charset="0"/>
              </a:rPr>
              <a:t>Often the report is the </a:t>
            </a:r>
            <a:r>
              <a:rPr lang="en-CA" sz="3200" b="1" u="sng" dirty="0">
                <a:solidFill>
                  <a:srgbClr val="CC0000"/>
                </a:solidFill>
                <a:latin typeface="Arial" pitchFamily="34" charset="0"/>
                <a:cs typeface="Arial" pitchFamily="34" charset="0"/>
              </a:rPr>
              <a:t>only record</a:t>
            </a:r>
            <a:r>
              <a:rPr lang="en-CA" sz="3200" dirty="0">
                <a:latin typeface="Arial" pitchFamily="34" charset="0"/>
                <a:cs typeface="Arial" pitchFamily="34" charset="0"/>
              </a:rPr>
              <a:t> of the research project for the client.</a:t>
            </a:r>
          </a:p>
        </p:txBody>
      </p:sp>
      <p:sp>
        <p:nvSpPr>
          <p:cNvPr id="7" name="Slide Number Placeholder 6"/>
          <p:cNvSpPr>
            <a:spLocks noGrp="1"/>
          </p:cNvSpPr>
          <p:nvPr>
            <p:ph type="sldNum" sz="quarter" idx="12"/>
          </p:nvPr>
        </p:nvSpPr>
        <p:spPr/>
        <p:txBody>
          <a:bodyPr/>
          <a:lstStyle/>
          <a:p>
            <a:endParaRPr lang="en-US"/>
          </a:p>
          <a:p>
            <a:fld id="{52C6A7D4-3E0F-4992-9A24-B8C4327F2DE8}" type="slidenum">
              <a:rPr lang="en-US"/>
              <a:pPr/>
              <a:t>48</a:t>
            </a:fld>
            <a:endParaRPr lang="en-US"/>
          </a:p>
        </p:txBody>
      </p:sp>
      <p:pic>
        <p:nvPicPr>
          <p:cNvPr id="102408" name="Picture 8" descr="presentation"/>
          <p:cNvPicPr>
            <a:picLocks noChangeAspect="1" noChangeArrowheads="1"/>
          </p:cNvPicPr>
          <p:nvPr/>
        </p:nvPicPr>
        <p:blipFill>
          <a:blip r:embed="rId2" cstate="print"/>
          <a:srcRect/>
          <a:stretch>
            <a:fillRect/>
          </a:stretch>
        </p:blipFill>
        <p:spPr bwMode="auto">
          <a:xfrm>
            <a:off x="5638800" y="2057400"/>
            <a:ext cx="2543175" cy="3400425"/>
          </a:xfrm>
          <a:prstGeom prst="rect">
            <a:avLst/>
          </a:prstGeom>
          <a:noFill/>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fade">
                                      <p:cBhvr>
                                        <p:cTn id="7" dur="500"/>
                                        <p:tgtEl>
                                          <p:spTgt spid="1024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fade">
                                      <p:cBhvr>
                                        <p:cTn id="10"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2" name="Rectangle 6"/>
          <p:cNvSpPr>
            <a:spLocks noGrp="1" noChangeArrowheads="1"/>
          </p:cNvSpPr>
          <p:nvPr>
            <p:ph type="title"/>
          </p:nvPr>
        </p:nvSpPr>
        <p:spPr>
          <a:xfrm>
            <a:off x="5105400" y="0"/>
            <a:ext cx="3581400" cy="1477963"/>
          </a:xfrm>
        </p:spPr>
        <p:txBody>
          <a:bodyPr/>
          <a:lstStyle/>
          <a:p>
            <a:r>
              <a:rPr lang="en-US">
                <a:solidFill>
                  <a:schemeClr val="bg1"/>
                </a:solidFill>
              </a:rPr>
              <a:t>A winning Presentation</a:t>
            </a:r>
          </a:p>
        </p:txBody>
      </p:sp>
      <p:sp>
        <p:nvSpPr>
          <p:cNvPr id="4" name="Date Placeholder 2"/>
          <p:cNvSpPr>
            <a:spLocks noGrp="1"/>
          </p:cNvSpPr>
          <p:nvPr>
            <p:ph type="dt" sz="half" idx="10"/>
          </p:nvPr>
        </p:nvSpPr>
        <p:spPr/>
        <p:txBody>
          <a:bodyPr/>
          <a:lstStyle/>
          <a:p>
            <a:r>
              <a:rPr lang="en-US"/>
              <a:t>MKTG2309 – Lec 1</a:t>
            </a:r>
          </a:p>
        </p:txBody>
      </p:sp>
      <p:sp>
        <p:nvSpPr>
          <p:cNvPr id="6" name="Slide Number Placeholder 4"/>
          <p:cNvSpPr>
            <a:spLocks noGrp="1"/>
          </p:cNvSpPr>
          <p:nvPr>
            <p:ph type="sldNum" sz="quarter" idx="12"/>
          </p:nvPr>
        </p:nvSpPr>
        <p:spPr/>
        <p:txBody>
          <a:bodyPr/>
          <a:lstStyle/>
          <a:p>
            <a:endParaRPr lang="en-US"/>
          </a:p>
          <a:p>
            <a:fld id="{5769AB7D-B527-44DB-B483-C57842BAFF3D}" type="slidenum">
              <a:rPr lang="en-US"/>
              <a:pPr/>
              <a:t>49</a:t>
            </a:fld>
            <a:endParaRPr lang="en-US"/>
          </a:p>
        </p:txBody>
      </p:sp>
      <p:pic>
        <p:nvPicPr>
          <p:cNvPr id="454663" name="Picture 7" descr="MIRA Presentation"/>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000" fill="hold"/>
                                        <p:tgtEl>
                                          <p:spTgt spid="4546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1126A1-19CB-4796-BB91-A7895818DA43}" type="slidenum">
              <a:rPr lang="en-US"/>
              <a:pPr/>
              <a:t>5</a:t>
            </a:fld>
            <a:endParaRPr lang="en-US" dirty="0"/>
          </a:p>
        </p:txBody>
      </p:sp>
      <p:sp>
        <p:nvSpPr>
          <p:cNvPr id="466946" name="Rectangle 2"/>
          <p:cNvSpPr>
            <a:spLocks noGrp="1" noChangeArrowheads="1"/>
          </p:cNvSpPr>
          <p:nvPr>
            <p:ph type="title"/>
          </p:nvPr>
        </p:nvSpPr>
        <p:spPr>
          <a:xfrm>
            <a:off x="2438400" y="533400"/>
            <a:ext cx="6324600" cy="1143000"/>
          </a:xfrm>
        </p:spPr>
        <p:txBody>
          <a:bodyPr/>
          <a:lstStyle/>
          <a:p>
            <a:pPr marL="342900" indent="-342900" algn="r">
              <a:lnSpc>
                <a:spcPct val="90000"/>
              </a:lnSpc>
              <a:spcBef>
                <a:spcPct val="20000"/>
              </a:spcBef>
              <a:spcAft>
                <a:spcPct val="50000"/>
              </a:spcAft>
              <a:buClr>
                <a:schemeClr val="tx1"/>
              </a:buClr>
            </a:pPr>
            <a:r>
              <a:rPr lang="en-US" sz="4400" b="1" i="1" dirty="0" smtClean="0">
                <a:solidFill>
                  <a:srgbClr val="D24B00"/>
                </a:solidFill>
                <a:effectLst>
                  <a:outerShdw blurRad="38100" dist="38100" dir="2700000" algn="tl">
                    <a:srgbClr val="000000"/>
                  </a:outerShdw>
                </a:effectLst>
                <a:latin typeface="Calibri" pitchFamily="34" charset="0"/>
                <a:ea typeface="+mn-ea"/>
                <a:cs typeface="+mn-cs"/>
              </a:rPr>
              <a:t>Industry Experience:</a:t>
            </a:r>
            <a:endParaRPr lang="en-US" sz="4400" b="1" i="1" dirty="0">
              <a:solidFill>
                <a:srgbClr val="D24B00"/>
              </a:solidFill>
              <a:effectLst>
                <a:outerShdw blurRad="38100" dist="38100" dir="2700000" algn="tl">
                  <a:srgbClr val="000000"/>
                </a:outerShdw>
              </a:effectLst>
              <a:latin typeface="Calibri" pitchFamily="34" charset="0"/>
              <a:ea typeface="+mn-ea"/>
              <a:cs typeface="+mn-cs"/>
            </a:endParaRPr>
          </a:p>
        </p:txBody>
      </p:sp>
      <p:sp>
        <p:nvSpPr>
          <p:cNvPr id="466947" name="Rectangle 3"/>
          <p:cNvSpPr>
            <a:spLocks noGrp="1" noChangeArrowheads="1"/>
          </p:cNvSpPr>
          <p:nvPr>
            <p:ph type="body" idx="1"/>
          </p:nvPr>
        </p:nvSpPr>
        <p:spPr>
          <a:xfrm>
            <a:off x="457200" y="1981200"/>
            <a:ext cx="8382000" cy="4572000"/>
          </a:xfrm>
        </p:spPr>
        <p:txBody>
          <a:bodyPr/>
          <a:lstStyle/>
          <a:p>
            <a:pPr>
              <a:spcBef>
                <a:spcPts val="600"/>
              </a:spcBef>
            </a:pPr>
            <a:r>
              <a:rPr lang="en-US" sz="2800" b="1" dirty="0" smtClean="0">
                <a:latin typeface="Calibri" pitchFamily="34" charset="0"/>
              </a:rPr>
              <a:t>new product/service development</a:t>
            </a:r>
          </a:p>
          <a:p>
            <a:pPr>
              <a:spcBef>
                <a:spcPts val="600"/>
              </a:spcBef>
            </a:pPr>
            <a:r>
              <a:rPr lang="en-US" sz="2800" b="1" dirty="0" smtClean="0">
                <a:latin typeface="Calibri" pitchFamily="34" charset="0"/>
              </a:rPr>
              <a:t>corporate/organizational branding</a:t>
            </a:r>
          </a:p>
          <a:p>
            <a:pPr>
              <a:spcBef>
                <a:spcPts val="600"/>
              </a:spcBef>
            </a:pPr>
            <a:r>
              <a:rPr lang="en-US" sz="2800" b="1" dirty="0" smtClean="0">
                <a:latin typeface="Calibri" pitchFamily="34" charset="0"/>
              </a:rPr>
              <a:t>advertising/communications testing and tracking</a:t>
            </a:r>
          </a:p>
          <a:p>
            <a:pPr>
              <a:spcBef>
                <a:spcPts val="600"/>
              </a:spcBef>
            </a:pPr>
            <a:r>
              <a:rPr lang="en-US" sz="2800" b="1" dirty="0" smtClean="0">
                <a:latin typeface="Calibri" pitchFamily="34" charset="0"/>
              </a:rPr>
              <a:t>needs assessments</a:t>
            </a:r>
          </a:p>
          <a:p>
            <a:pPr>
              <a:spcBef>
                <a:spcPts val="600"/>
              </a:spcBef>
            </a:pPr>
            <a:r>
              <a:rPr lang="en-US" sz="2800" b="1" dirty="0" smtClean="0">
                <a:latin typeface="Calibri" pitchFamily="34" charset="0"/>
              </a:rPr>
              <a:t>awareness and perception</a:t>
            </a:r>
          </a:p>
          <a:p>
            <a:pPr>
              <a:spcBef>
                <a:spcPts val="600"/>
              </a:spcBef>
            </a:pPr>
            <a:r>
              <a:rPr lang="en-US" sz="2800" b="1" dirty="0" smtClean="0">
                <a:latin typeface="Calibri" pitchFamily="34" charset="0"/>
              </a:rPr>
              <a:t>public opinion polling</a:t>
            </a:r>
          </a:p>
          <a:p>
            <a:pPr>
              <a:spcBef>
                <a:spcPts val="600"/>
              </a:spcBef>
            </a:pPr>
            <a:r>
              <a:rPr lang="en-US" sz="2800" b="1" dirty="0" smtClean="0">
                <a:latin typeface="Calibri" pitchFamily="34" charset="0"/>
              </a:rPr>
              <a:t>customer/employee satisfaction</a:t>
            </a:r>
          </a:p>
          <a:p>
            <a:pPr>
              <a:spcBef>
                <a:spcPts val="600"/>
              </a:spcBef>
            </a:pPr>
            <a:r>
              <a:rPr lang="en-US" sz="2800" b="1" dirty="0" smtClean="0">
                <a:latin typeface="Calibri" pitchFamily="34" charset="0"/>
              </a:rPr>
              <a:t>policy analysis</a:t>
            </a:r>
          </a:p>
          <a:p>
            <a:pPr>
              <a:spcBef>
                <a:spcPts val="600"/>
              </a:spcBef>
            </a:pPr>
            <a:r>
              <a:rPr lang="en-US" sz="2800" b="1" dirty="0" smtClean="0">
                <a:latin typeface="Calibri" pitchFamily="34" charset="0"/>
              </a:rPr>
              <a:t>training and development</a:t>
            </a:r>
          </a:p>
          <a:p>
            <a:pPr>
              <a:spcBef>
                <a:spcPts val="0"/>
              </a:spcBef>
            </a:pPr>
            <a:endParaRPr lang="en-US" sz="3600" b="1" dirty="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type="title"/>
          </p:nvPr>
        </p:nvSpPr>
        <p:spPr>
          <a:xfrm>
            <a:off x="228600" y="274638"/>
            <a:ext cx="8686800" cy="1143000"/>
          </a:xfrm>
          <a:noFill/>
          <a:ln/>
        </p:spPr>
        <p:txBody>
          <a:bodyPr/>
          <a:lstStyle/>
          <a:p>
            <a:r>
              <a:rPr lang="en-CA" sz="4000" i="1"/>
              <a:t>MOVING ON TO THE NEXT TOPIC …</a:t>
            </a:r>
          </a:p>
        </p:txBody>
      </p:sp>
      <p:sp>
        <p:nvSpPr>
          <p:cNvPr id="574466" name="Rectangle 2"/>
          <p:cNvSpPr>
            <a:spLocks noGrp="1" noChangeArrowheads="1"/>
          </p:cNvSpPr>
          <p:nvPr>
            <p:ph idx="1"/>
          </p:nvPr>
        </p:nvSpPr>
        <p:spPr/>
        <p:txBody>
          <a:bodyPr/>
          <a:lstStyle/>
          <a:p>
            <a:r>
              <a:rPr lang="en-US"/>
              <a:t>You have just learned about the</a:t>
            </a:r>
          </a:p>
          <a:p>
            <a:pPr algn="ctr">
              <a:buFontTx/>
              <a:buNone/>
            </a:pPr>
            <a:r>
              <a:rPr lang="en-US" sz="3600" b="1" i="1">
                <a:solidFill>
                  <a:srgbClr val="575783"/>
                </a:solidFill>
                <a:effectLst>
                  <a:outerShdw blurRad="38100" dist="38100" dir="2700000" algn="tl">
                    <a:srgbClr val="000000"/>
                  </a:outerShdw>
                </a:effectLst>
              </a:rPr>
              <a:t>Research Process</a:t>
            </a:r>
          </a:p>
          <a:p>
            <a:pPr>
              <a:buFontTx/>
              <a:buNone/>
            </a:pPr>
            <a:endParaRPr lang="en-US" sz="1600" b="1" i="1">
              <a:solidFill>
                <a:srgbClr val="666699"/>
              </a:solidFill>
              <a:effectLst>
                <a:outerShdw blurRad="38100" dist="38100" dir="2700000" algn="tl">
                  <a:srgbClr val="000000"/>
                </a:outerShdw>
              </a:effectLst>
            </a:endParaRPr>
          </a:p>
          <a:p>
            <a:r>
              <a:rPr lang="en-US"/>
              <a:t>Next, let’s look at: </a:t>
            </a:r>
          </a:p>
          <a:p>
            <a:pPr algn="ctr">
              <a:buFontTx/>
              <a:buNone/>
            </a:pPr>
            <a:r>
              <a:rPr lang="en-US" sz="3600" b="1" i="1">
                <a:solidFill>
                  <a:srgbClr val="575783"/>
                </a:solidFill>
                <a:effectLst>
                  <a:outerShdw blurRad="38100" dist="38100" dir="2700000" algn="tl">
                    <a:srgbClr val="000000"/>
                  </a:outerShdw>
                </a:effectLst>
              </a:rPr>
              <a:t>On-line Secondary Research</a:t>
            </a:r>
          </a:p>
        </p:txBody>
      </p:sp>
      <p:sp>
        <p:nvSpPr>
          <p:cNvPr id="8" name="Slide Number Placeholder 5"/>
          <p:cNvSpPr>
            <a:spLocks noGrp="1"/>
          </p:cNvSpPr>
          <p:nvPr>
            <p:ph type="sldNum" sz="quarter" idx="12"/>
          </p:nvPr>
        </p:nvSpPr>
        <p:spPr/>
        <p:txBody>
          <a:bodyPr/>
          <a:lstStyle/>
          <a:p>
            <a:endParaRPr lang="en-US"/>
          </a:p>
          <a:p>
            <a:fld id="{8EF05D3E-DFE4-4E98-BEE2-477847477460}" type="slidenum">
              <a:rPr lang="en-US"/>
              <a:pPr/>
              <a:t>50</a:t>
            </a:fld>
            <a:endParaRPr lang="en-US"/>
          </a:p>
        </p:txBody>
      </p:sp>
      <p:sp>
        <p:nvSpPr>
          <p:cNvPr id="574468" name="AutoShape 4"/>
          <p:cNvSpPr>
            <a:spLocks noChangeArrowheads="1"/>
          </p:cNvSpPr>
          <p:nvPr/>
        </p:nvSpPr>
        <p:spPr bwMode="auto">
          <a:xfrm>
            <a:off x="990600" y="5105400"/>
            <a:ext cx="7696200" cy="1219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585AD"/>
          </a:solidFill>
          <a:ln w="9525">
            <a:solidFill>
              <a:schemeClr val="tx1"/>
            </a:solidFill>
            <a:miter lim="800000"/>
            <a:headEnd/>
            <a:tailEnd/>
          </a:ln>
          <a:effectLst/>
        </p:spPr>
        <p:txBody>
          <a:bodyPr wrap="none" anchor="ctr"/>
          <a:lstStyle/>
          <a:p>
            <a:endParaRPr lang="en-CA"/>
          </a:p>
        </p:txBody>
      </p:sp>
      <p:sp>
        <p:nvSpPr>
          <p:cNvPr id="574469" name="Text Box 5"/>
          <p:cNvSpPr txBox="1">
            <a:spLocks noChangeArrowheads="1"/>
          </p:cNvSpPr>
          <p:nvPr/>
        </p:nvSpPr>
        <p:spPr bwMode="auto">
          <a:xfrm>
            <a:off x="2209800" y="5257800"/>
            <a:ext cx="5562600" cy="762000"/>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FFFFFF"/>
                  </a:outerShdw>
                </a:effectLst>
              </a:rPr>
              <a:t>But first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466">
                                            <p:txEl>
                                              <p:pRg st="0" end="0"/>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574466">
                                            <p:txEl>
                                              <p:pRg st="1" end="1"/>
                                            </p:txEl>
                                          </p:spTgt>
                                        </p:tgtEl>
                                        <p:attrNameLst>
                                          <p:attrName>style.visibility</p:attrName>
                                        </p:attrNameLst>
                                      </p:cBhvr>
                                      <p:to>
                                        <p:strVal val="visible"/>
                                      </p:to>
                                    </p:set>
                                    <p:anim calcmode="lin" valueType="num">
                                      <p:cBhvr additive="base">
                                        <p:cTn id="9" dur="500" fill="hold"/>
                                        <p:tgtEl>
                                          <p:spTgt spid="574466">
                                            <p:txEl>
                                              <p:pRg st="1" end="1"/>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574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466">
                                            <p:txEl>
                                              <p:pRg st="3" end="3"/>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574466">
                                            <p:txEl>
                                              <p:pRg st="4" end="4"/>
                                            </p:txEl>
                                          </p:spTgt>
                                        </p:tgtEl>
                                        <p:attrNameLst>
                                          <p:attrName>style.visibility</p:attrName>
                                        </p:attrNameLst>
                                      </p:cBhvr>
                                      <p:to>
                                        <p:strVal val="visible"/>
                                      </p:to>
                                    </p:set>
                                    <p:anim calcmode="lin" valueType="num">
                                      <p:cBhvr additive="base">
                                        <p:cTn id="17" dur="500" fill="hold"/>
                                        <p:tgtEl>
                                          <p:spTgt spid="57446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4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74468"/>
                                        </p:tgtEl>
                                        <p:attrNameLst>
                                          <p:attrName>style.visibility</p:attrName>
                                        </p:attrNameLst>
                                      </p:cBhvr>
                                      <p:to>
                                        <p:strVal val="visible"/>
                                      </p:to>
                                    </p:set>
                                    <p:animEffect transition="in" filter="wipe(left)">
                                      <p:cBhvr>
                                        <p:cTn id="23" dur="500"/>
                                        <p:tgtEl>
                                          <p:spTgt spid="57446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74469"/>
                                        </p:tgtEl>
                                        <p:attrNameLst>
                                          <p:attrName>style.visibility</p:attrName>
                                        </p:attrNameLst>
                                      </p:cBhvr>
                                      <p:to>
                                        <p:strVal val="visible"/>
                                      </p:to>
                                    </p:set>
                                    <p:animEffect transition="in" filter="wipe(left)">
                                      <p:cBhvr>
                                        <p:cTn id="26"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build="p"/>
      <p:bldP spid="574468" grpId="0" animBg="1"/>
      <p:bldP spid="57446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4" name="Rectangle 8"/>
          <p:cNvSpPr>
            <a:spLocks noGrp="1" noChangeArrowheads="1"/>
          </p:cNvSpPr>
          <p:nvPr>
            <p:ph type="title"/>
          </p:nvPr>
        </p:nvSpPr>
        <p:spPr>
          <a:xfrm>
            <a:off x="457200" y="0"/>
            <a:ext cx="8229600" cy="1143000"/>
          </a:xfrm>
        </p:spPr>
        <p:txBody>
          <a:bodyPr/>
          <a:lstStyle/>
          <a:p>
            <a:r>
              <a:rPr lang="en-US" sz="5600" dirty="0"/>
              <a:t>A break …</a:t>
            </a:r>
          </a:p>
        </p:txBody>
      </p:sp>
      <p:sp>
        <p:nvSpPr>
          <p:cNvPr id="7" name="Slide Number Placeholder 4"/>
          <p:cNvSpPr>
            <a:spLocks noGrp="1"/>
          </p:cNvSpPr>
          <p:nvPr>
            <p:ph type="sldNum" sz="quarter" idx="12"/>
          </p:nvPr>
        </p:nvSpPr>
        <p:spPr/>
        <p:txBody>
          <a:bodyPr/>
          <a:lstStyle/>
          <a:p>
            <a:endParaRPr lang="en-US"/>
          </a:p>
          <a:p>
            <a:fld id="{B3B7E713-689B-4855-B514-7313B48CEDA0}" type="slidenum">
              <a:rPr lang="en-US"/>
              <a:pPr/>
              <a:t>51</a:t>
            </a:fld>
            <a:endParaRPr lang="en-US"/>
          </a:p>
        </p:txBody>
      </p:sp>
      <p:pic>
        <p:nvPicPr>
          <p:cNvPr id="439300" name="Picture 4"/>
          <p:cNvPicPr>
            <a:picLocks noChangeAspect="1" noChangeArrowheads="1"/>
          </p:cNvPicPr>
          <p:nvPr/>
        </p:nvPicPr>
        <p:blipFill>
          <a:blip r:embed="rId2" cstate="print"/>
          <a:srcRect/>
          <a:stretch>
            <a:fillRect/>
          </a:stretch>
        </p:blipFill>
        <p:spPr bwMode="auto">
          <a:xfrm>
            <a:off x="1981200" y="914400"/>
            <a:ext cx="6019800" cy="5743575"/>
          </a:xfrm>
          <a:prstGeom prst="rect">
            <a:avLst/>
          </a:prstGeom>
          <a:noFill/>
        </p:spPr>
      </p:pic>
      <p:sp>
        <p:nvSpPr>
          <p:cNvPr id="439303" name="Text Box 7"/>
          <p:cNvSpPr txBox="1">
            <a:spLocks noChangeArrowheads="1"/>
          </p:cNvSpPr>
          <p:nvPr/>
        </p:nvSpPr>
        <p:spPr bwMode="auto">
          <a:xfrm>
            <a:off x="3733800" y="2057400"/>
            <a:ext cx="2438400" cy="762000"/>
          </a:xfrm>
          <a:prstGeom prst="rect">
            <a:avLst/>
          </a:prstGeom>
          <a:noFill/>
          <a:ln w="9525">
            <a:noFill/>
            <a:miter lim="800000"/>
            <a:headEnd/>
            <a:tailEnd/>
          </a:ln>
          <a:effectLst/>
        </p:spPr>
        <p:txBody>
          <a:bodyPr>
            <a:spAutoFit/>
          </a:bodyPr>
          <a:lstStyle/>
          <a:p>
            <a:pPr>
              <a:spcBef>
                <a:spcPct val="50000"/>
              </a:spcBef>
            </a:pPr>
            <a:r>
              <a:rPr lang="en-US" b="0">
                <a:solidFill>
                  <a:srgbClr val="212121"/>
                </a:solidFill>
                <a:effectLst>
                  <a:outerShdw blurRad="38100" dist="38100" dir="2700000" algn="tl">
                    <a:srgbClr val="000000"/>
                  </a:outerShdw>
                </a:effectLst>
                <a:latin typeface="Rockwell" pitchFamily="18" charset="0"/>
              </a:rPr>
              <a:t>10 min</a:t>
            </a:r>
          </a:p>
        </p:txBody>
      </p:sp>
    </p:spTree>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MKTG2309 – Lec 1</a:t>
            </a:r>
          </a:p>
        </p:txBody>
      </p:sp>
      <p:sp>
        <p:nvSpPr>
          <p:cNvPr id="6" name="Slide Number Placeholder 3"/>
          <p:cNvSpPr>
            <a:spLocks noGrp="1"/>
          </p:cNvSpPr>
          <p:nvPr>
            <p:ph type="sldNum" sz="quarter" idx="12"/>
          </p:nvPr>
        </p:nvSpPr>
        <p:spPr/>
        <p:txBody>
          <a:bodyPr/>
          <a:lstStyle/>
          <a:p>
            <a:endParaRPr lang="en-US"/>
          </a:p>
          <a:p>
            <a:fld id="{AFC5D412-AD2A-49C9-ABEE-603FBFED6CA0}" type="slidenum">
              <a:rPr lang="en-US"/>
              <a:pPr/>
              <a:t>52</a:t>
            </a:fld>
            <a:endParaRPr lang="en-US"/>
          </a:p>
        </p:txBody>
      </p:sp>
      <p:pic>
        <p:nvPicPr>
          <p:cNvPr id="435207" name="Picture 7" descr="Cdn Coins"/>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35206" name="Rectangle 6"/>
          <p:cNvSpPr>
            <a:spLocks noChangeArrowheads="1"/>
          </p:cNvSpPr>
          <p:nvPr/>
        </p:nvSpPr>
        <p:spPr bwMode="auto">
          <a:xfrm>
            <a:off x="1295400" y="304800"/>
            <a:ext cx="7391400" cy="6494085"/>
          </a:xfrm>
          <a:prstGeom prst="rect">
            <a:avLst/>
          </a:prstGeom>
          <a:noFill/>
          <a:ln w="9525">
            <a:noFill/>
            <a:miter lim="800000"/>
            <a:headEnd/>
            <a:tailEnd/>
          </a:ln>
          <a:effectLst/>
        </p:spPr>
        <p:txBody>
          <a:bodyPr wrap="square">
            <a:spAutoFit/>
          </a:bodyPr>
          <a:lstStyle/>
          <a:p>
            <a:r>
              <a:rPr lang="en-US" sz="5000" dirty="0">
                <a:effectLst>
                  <a:outerShdw blurRad="38100" dist="38100" dir="2700000" algn="tl">
                    <a:srgbClr val="FFFFFF"/>
                  </a:outerShdw>
                </a:effectLst>
              </a:rPr>
              <a:t>Do </a:t>
            </a:r>
          </a:p>
          <a:p>
            <a:pPr algn="ctr"/>
            <a:r>
              <a:rPr lang="en-US" sz="5000" dirty="0">
                <a:effectLst>
                  <a:outerShdw blurRad="38100" dist="38100" dir="2700000" algn="tl">
                    <a:srgbClr val="FFFFFF"/>
                  </a:outerShdw>
                </a:effectLst>
              </a:rPr>
              <a:t>Secondary Research </a:t>
            </a:r>
          </a:p>
          <a:p>
            <a:pPr algn="ctr"/>
            <a:r>
              <a:rPr lang="en-US" sz="5000" dirty="0">
                <a:solidFill>
                  <a:srgbClr val="CC0000"/>
                </a:solidFill>
                <a:effectLst>
                  <a:outerShdw blurRad="38100" dist="38100" dir="2700000" algn="tl">
                    <a:srgbClr val="000000"/>
                  </a:outerShdw>
                </a:effectLst>
              </a:rPr>
              <a:t>FIRST</a:t>
            </a:r>
            <a:r>
              <a:rPr lang="en-US" sz="5000" i="0" dirty="0">
                <a:effectLst>
                  <a:outerShdw blurRad="38100" dist="38100" dir="2700000" algn="tl">
                    <a:srgbClr val="FFFFFF"/>
                  </a:outerShdw>
                </a:effectLst>
              </a:rPr>
              <a:t/>
            </a:r>
            <a:br>
              <a:rPr lang="en-US" sz="5000" i="0" dirty="0">
                <a:effectLst>
                  <a:outerShdw blurRad="38100" dist="38100" dir="2700000" algn="tl">
                    <a:srgbClr val="FFFFFF"/>
                  </a:outerShdw>
                </a:effectLst>
              </a:rPr>
            </a:br>
            <a:endParaRPr lang="en-US" sz="5000" i="0" dirty="0">
              <a:effectLst>
                <a:outerShdw blurRad="38100" dist="38100" dir="2700000" algn="tl">
                  <a:srgbClr val="FFFFFF"/>
                </a:outerShdw>
              </a:effectLst>
            </a:endParaRPr>
          </a:p>
          <a:p>
            <a:pPr algn="ctr"/>
            <a:endParaRPr lang="en-US" sz="6600" i="0" dirty="0">
              <a:effectLst>
                <a:outerShdw blurRad="38100" dist="38100" dir="2700000" algn="tl">
                  <a:srgbClr val="FFFFFF"/>
                </a:outerShdw>
              </a:effectLst>
            </a:endParaRPr>
          </a:p>
          <a:p>
            <a:r>
              <a:rPr lang="en-US" sz="5000" dirty="0">
                <a:effectLst>
                  <a:outerShdw blurRad="38100" dist="38100" dir="2700000" algn="tl">
                    <a:srgbClr val="FFFFFF"/>
                  </a:outerShdw>
                </a:effectLst>
              </a:rPr>
              <a:t>Do </a:t>
            </a:r>
          </a:p>
          <a:p>
            <a:pPr algn="ctr"/>
            <a:r>
              <a:rPr lang="en-US" sz="5000" dirty="0">
                <a:effectLst>
                  <a:outerShdw blurRad="38100" dist="38100" dir="2700000" algn="tl">
                    <a:srgbClr val="FFFFFF"/>
                  </a:outerShdw>
                </a:effectLst>
              </a:rPr>
              <a:t>Primary Research </a:t>
            </a:r>
          </a:p>
          <a:p>
            <a:pPr algn="ctr"/>
            <a:r>
              <a:rPr lang="en-US" sz="5000" dirty="0">
                <a:solidFill>
                  <a:srgbClr val="CC0000"/>
                </a:solidFill>
                <a:effectLst>
                  <a:outerShdw blurRad="38100" dist="38100" dir="2700000" algn="tl">
                    <a:srgbClr val="000000"/>
                  </a:outerShdw>
                </a:effectLst>
              </a:rPr>
              <a:t>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35206">
                                            <p:txEl>
                                              <p:pRg st="0" end="0"/>
                                            </p:txEl>
                                          </p:spTgt>
                                        </p:tgtEl>
                                        <p:attrNameLst>
                                          <p:attrName>style.visibility</p:attrName>
                                        </p:attrNameLst>
                                      </p:cBhvr>
                                      <p:to>
                                        <p:strVal val="visible"/>
                                      </p:to>
                                    </p:set>
                                    <p:animEffect transition="in" filter="checkerboard(across)">
                                      <p:cBhvr>
                                        <p:cTn id="7" dur="500"/>
                                        <p:tgtEl>
                                          <p:spTgt spid="43520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35206">
                                            <p:txEl>
                                              <p:pRg st="1" end="1"/>
                                            </p:txEl>
                                          </p:spTgt>
                                        </p:tgtEl>
                                        <p:attrNameLst>
                                          <p:attrName>style.visibility</p:attrName>
                                        </p:attrNameLst>
                                      </p:cBhvr>
                                      <p:to>
                                        <p:strVal val="visible"/>
                                      </p:to>
                                    </p:set>
                                    <p:animEffect transition="in" filter="checkerboard(across)">
                                      <p:cBhvr>
                                        <p:cTn id="10" dur="500"/>
                                        <p:tgtEl>
                                          <p:spTgt spid="43520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35206">
                                            <p:txEl>
                                              <p:pRg st="2" end="2"/>
                                            </p:txEl>
                                          </p:spTgt>
                                        </p:tgtEl>
                                        <p:attrNameLst>
                                          <p:attrName>style.visibility</p:attrName>
                                        </p:attrNameLst>
                                      </p:cBhvr>
                                      <p:to>
                                        <p:strVal val="visible"/>
                                      </p:to>
                                    </p:set>
                                    <p:animEffect transition="in" filter="checkerboard(across)">
                                      <p:cBhvr>
                                        <p:cTn id="13" dur="500"/>
                                        <p:tgtEl>
                                          <p:spTgt spid="43520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35206">
                                            <p:txEl>
                                              <p:pRg st="4" end="4"/>
                                            </p:txEl>
                                          </p:spTgt>
                                        </p:tgtEl>
                                        <p:attrNameLst>
                                          <p:attrName>style.visibility</p:attrName>
                                        </p:attrNameLst>
                                      </p:cBhvr>
                                      <p:to>
                                        <p:strVal val="visible"/>
                                      </p:to>
                                    </p:set>
                                    <p:animEffect transition="in" filter="checkerboard(across)">
                                      <p:cBhvr>
                                        <p:cTn id="18" dur="500"/>
                                        <p:tgtEl>
                                          <p:spTgt spid="435206">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35206">
                                            <p:txEl>
                                              <p:pRg st="5" end="5"/>
                                            </p:txEl>
                                          </p:spTgt>
                                        </p:tgtEl>
                                        <p:attrNameLst>
                                          <p:attrName>style.visibility</p:attrName>
                                        </p:attrNameLst>
                                      </p:cBhvr>
                                      <p:to>
                                        <p:strVal val="visible"/>
                                      </p:to>
                                    </p:set>
                                    <p:animEffect transition="in" filter="checkerboard(across)">
                                      <p:cBhvr>
                                        <p:cTn id="21" dur="500"/>
                                        <p:tgtEl>
                                          <p:spTgt spid="435206">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35206">
                                            <p:txEl>
                                              <p:pRg st="6" end="6"/>
                                            </p:txEl>
                                          </p:spTgt>
                                        </p:tgtEl>
                                        <p:attrNameLst>
                                          <p:attrName>style.visibility</p:attrName>
                                        </p:attrNameLst>
                                      </p:cBhvr>
                                      <p:to>
                                        <p:strVal val="visible"/>
                                      </p:to>
                                    </p:set>
                                    <p:animEffect transition="in" filter="checkerboard(across)">
                                      <p:cBhvr>
                                        <p:cTn id="24" dur="500"/>
                                        <p:tgtEl>
                                          <p:spTgt spid="4352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CFCEA5"/>
        </a:solidFill>
        <a:effectLst/>
      </p:bgPr>
    </p:bg>
    <p:spTree>
      <p:nvGrpSpPr>
        <p:cNvPr id="1" name=""/>
        <p:cNvGrpSpPr/>
        <p:nvPr/>
      </p:nvGrpSpPr>
      <p:grpSpPr>
        <a:xfrm>
          <a:off x="0" y="0"/>
          <a:ext cx="0" cy="0"/>
          <a:chOff x="0" y="0"/>
          <a:chExt cx="0" cy="0"/>
        </a:xfrm>
      </p:grpSpPr>
      <p:sp>
        <p:nvSpPr>
          <p:cNvPr id="279556" name="Rectangle 4"/>
          <p:cNvSpPr>
            <a:spLocks noGrp="1" noChangeArrowheads="1"/>
          </p:cNvSpPr>
          <p:nvPr>
            <p:ph type="ctrTitle"/>
          </p:nvPr>
        </p:nvSpPr>
        <p:spPr>
          <a:xfrm>
            <a:off x="685800" y="2130425"/>
            <a:ext cx="7772400" cy="1755775"/>
          </a:xfrm>
        </p:spPr>
        <p:txBody>
          <a:bodyPr/>
          <a:lstStyle/>
          <a:p>
            <a:pPr algn="ctr"/>
            <a:r>
              <a:rPr lang="en-US" sz="6200"/>
              <a:t>Are you </a:t>
            </a:r>
            <a:br>
              <a:rPr lang="en-US" sz="6200"/>
            </a:br>
            <a:r>
              <a:rPr lang="en-US" sz="6200"/>
              <a:t>information literate?</a:t>
            </a:r>
          </a:p>
        </p:txBody>
      </p:sp>
      <p:sp>
        <p:nvSpPr>
          <p:cNvPr id="5" name="Slide Number Placeholder 5"/>
          <p:cNvSpPr>
            <a:spLocks noGrp="1"/>
          </p:cNvSpPr>
          <p:nvPr>
            <p:ph type="sldNum" sz="quarter" idx="12"/>
          </p:nvPr>
        </p:nvSpPr>
        <p:spPr/>
        <p:txBody>
          <a:bodyPr/>
          <a:lstStyle/>
          <a:p>
            <a:endParaRPr lang="en-US"/>
          </a:p>
          <a:p>
            <a:fld id="{7282CF09-3209-4573-B999-8A85B8A1D9D0}" type="slidenum">
              <a:rPr lang="en-US"/>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7955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07" name="Rectangle 31"/>
          <p:cNvSpPr>
            <a:spLocks noGrp="1" noChangeArrowheads="1"/>
          </p:cNvSpPr>
          <p:nvPr>
            <p:ph type="title"/>
          </p:nvPr>
        </p:nvSpPr>
        <p:spPr/>
        <p:txBody>
          <a:bodyPr/>
          <a:lstStyle/>
          <a:p>
            <a:r>
              <a:rPr lang="en-US" sz="5000" dirty="0"/>
              <a:t>Information Literacy</a:t>
            </a:r>
          </a:p>
        </p:txBody>
      </p:sp>
      <p:sp>
        <p:nvSpPr>
          <p:cNvPr id="280608" name="Rectangle 32"/>
          <p:cNvSpPr>
            <a:spLocks noGrp="1" noChangeArrowheads="1"/>
          </p:cNvSpPr>
          <p:nvPr>
            <p:ph idx="1"/>
          </p:nvPr>
        </p:nvSpPr>
        <p:spPr/>
        <p:txBody>
          <a:bodyPr/>
          <a:lstStyle/>
          <a:p>
            <a:pPr marL="0" indent="0">
              <a:buFontTx/>
              <a:buNone/>
            </a:pPr>
            <a:r>
              <a:rPr lang="en-US" dirty="0"/>
              <a:t>Anyone who wants to do research activity must possess </a:t>
            </a:r>
            <a:r>
              <a:rPr lang="en-US" sz="3600" b="1" dirty="0">
                <a:solidFill>
                  <a:srgbClr val="666699"/>
                </a:solidFill>
                <a:effectLst>
                  <a:outerShdw blurRad="38100" dist="38100" dir="2700000" algn="tl">
                    <a:srgbClr val="000000"/>
                  </a:outerShdw>
                </a:effectLst>
                <a:ea typeface="+mj-ea"/>
              </a:rPr>
              <a:t>4 Key Abilities:</a:t>
            </a:r>
            <a:endParaRPr lang="en-US" b="1" dirty="0">
              <a:solidFill>
                <a:srgbClr val="666699"/>
              </a:solidFill>
              <a:effectLst>
                <a:outerShdw blurRad="38100" dist="38100" dir="2700000" algn="tl">
                  <a:srgbClr val="000000"/>
                </a:outerShdw>
              </a:effectLst>
              <a:ea typeface="+mj-ea"/>
            </a:endParaRPr>
          </a:p>
          <a:p>
            <a:pPr marL="0" indent="0">
              <a:lnSpc>
                <a:spcPct val="120000"/>
              </a:lnSpc>
              <a:buClr>
                <a:srgbClr val="626294"/>
              </a:buClr>
              <a:buFontTx/>
              <a:buAutoNum type="arabicPeriod"/>
            </a:pPr>
            <a:r>
              <a:rPr lang="en-US" b="1" dirty="0"/>
              <a:t> Articulate</a:t>
            </a:r>
            <a:r>
              <a:rPr lang="en-US" dirty="0"/>
              <a:t> an </a:t>
            </a:r>
            <a:r>
              <a:rPr lang="en-US" b="1" u="sng" dirty="0">
                <a:solidFill>
                  <a:srgbClr val="C00000"/>
                </a:solidFill>
              </a:rPr>
              <a:t>information need.</a:t>
            </a:r>
          </a:p>
          <a:p>
            <a:pPr marL="0" indent="0">
              <a:lnSpc>
                <a:spcPct val="120000"/>
              </a:lnSpc>
              <a:buClr>
                <a:srgbClr val="626294"/>
              </a:buClr>
              <a:buFontTx/>
              <a:buAutoNum type="arabicPeriod"/>
            </a:pPr>
            <a:r>
              <a:rPr lang="en-US" b="1" dirty="0"/>
              <a:t> Locate</a:t>
            </a:r>
            <a:r>
              <a:rPr lang="en-US" dirty="0"/>
              <a:t> relevant information sources.</a:t>
            </a:r>
          </a:p>
          <a:p>
            <a:pPr marL="0" indent="0">
              <a:lnSpc>
                <a:spcPct val="120000"/>
              </a:lnSpc>
              <a:buClr>
                <a:srgbClr val="626294"/>
              </a:buClr>
              <a:buFontTx/>
              <a:buAutoNum type="arabicPeriod"/>
            </a:pPr>
            <a:r>
              <a:rPr lang="en-US" b="1" dirty="0"/>
              <a:t> Evaluate</a:t>
            </a:r>
            <a:r>
              <a:rPr lang="en-US" dirty="0"/>
              <a:t> the quality of those sources.</a:t>
            </a:r>
          </a:p>
          <a:p>
            <a:pPr marL="0" indent="0">
              <a:lnSpc>
                <a:spcPct val="120000"/>
              </a:lnSpc>
              <a:buClr>
                <a:srgbClr val="626294"/>
              </a:buClr>
              <a:buFontTx/>
              <a:buAutoNum type="arabicPeriod"/>
            </a:pPr>
            <a:r>
              <a:rPr lang="en-US" b="1" dirty="0"/>
              <a:t> Communicate</a:t>
            </a:r>
            <a:r>
              <a:rPr lang="en-US" dirty="0"/>
              <a:t> the results.</a:t>
            </a:r>
          </a:p>
        </p:txBody>
      </p:sp>
      <p:sp>
        <p:nvSpPr>
          <p:cNvPr id="7" name="Slide Number Placeholder 5"/>
          <p:cNvSpPr>
            <a:spLocks noGrp="1"/>
          </p:cNvSpPr>
          <p:nvPr>
            <p:ph type="sldNum" sz="quarter" idx="12"/>
          </p:nvPr>
        </p:nvSpPr>
        <p:spPr/>
        <p:txBody>
          <a:bodyPr/>
          <a:lstStyle/>
          <a:p>
            <a:endParaRPr lang="en-US" dirty="0"/>
          </a:p>
          <a:p>
            <a:fld id="{CEAA0FE5-84C8-4B79-9241-602683F4881D}" type="slidenum">
              <a:rPr lang="en-US"/>
              <a:pPr/>
              <a:t>54</a:t>
            </a:fld>
            <a:endParaRPr lang="en-US" dirty="0"/>
          </a:p>
        </p:txBody>
      </p:sp>
      <p:sp>
        <p:nvSpPr>
          <p:cNvPr id="280581" name="Text Box 5"/>
          <p:cNvSpPr txBox="1">
            <a:spLocks noChangeArrowheads="1"/>
          </p:cNvSpPr>
          <p:nvPr/>
        </p:nvSpPr>
        <p:spPr bwMode="auto">
          <a:xfrm>
            <a:off x="1050925" y="3465513"/>
            <a:ext cx="184150" cy="366712"/>
          </a:xfrm>
          <a:prstGeom prst="rect">
            <a:avLst/>
          </a:prstGeom>
          <a:noFill/>
          <a:ln w="9525">
            <a:noFill/>
            <a:miter lim="800000"/>
            <a:headEnd/>
            <a:tailEnd/>
          </a:ln>
          <a:effectLst/>
        </p:spPr>
        <p:txBody>
          <a:bodyPr wrap="none">
            <a:spAutoFit/>
          </a:bodyPr>
          <a:lstStyle/>
          <a:p>
            <a:endParaRPr lang="en-US" sz="1800" b="0" i="0">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6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80608">
                                            <p:txEl>
                                              <p:pRg st="1" end="1"/>
                                            </p:txEl>
                                          </p:spTgt>
                                        </p:tgtEl>
                                        <p:attrNameLst>
                                          <p:attrName>style.visibility</p:attrName>
                                        </p:attrNameLst>
                                      </p:cBhvr>
                                      <p:to>
                                        <p:strVal val="visible"/>
                                      </p:to>
                                    </p:set>
                                    <p:animEffect transition="in" filter="blinds(horizontal)">
                                      <p:cBhvr>
                                        <p:cTn id="11" dur="500"/>
                                        <p:tgtEl>
                                          <p:spTgt spid="280608">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80608">
                                            <p:txEl>
                                              <p:pRg st="2" end="2"/>
                                            </p:txEl>
                                          </p:spTgt>
                                        </p:tgtEl>
                                        <p:attrNameLst>
                                          <p:attrName>style.visibility</p:attrName>
                                        </p:attrNameLst>
                                      </p:cBhvr>
                                      <p:to>
                                        <p:strVal val="visible"/>
                                      </p:to>
                                    </p:set>
                                    <p:animEffect transition="in" filter="blinds(horizontal)">
                                      <p:cBhvr>
                                        <p:cTn id="14" dur="500"/>
                                        <p:tgtEl>
                                          <p:spTgt spid="280608">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80608">
                                            <p:txEl>
                                              <p:pRg st="3" end="3"/>
                                            </p:txEl>
                                          </p:spTgt>
                                        </p:tgtEl>
                                        <p:attrNameLst>
                                          <p:attrName>style.visibility</p:attrName>
                                        </p:attrNameLst>
                                      </p:cBhvr>
                                      <p:to>
                                        <p:strVal val="visible"/>
                                      </p:to>
                                    </p:set>
                                    <p:animEffect transition="in" filter="blinds(horizontal)">
                                      <p:cBhvr>
                                        <p:cTn id="17" dur="500"/>
                                        <p:tgtEl>
                                          <p:spTgt spid="280608">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80608">
                                            <p:txEl>
                                              <p:pRg st="4" end="4"/>
                                            </p:txEl>
                                          </p:spTgt>
                                        </p:tgtEl>
                                        <p:attrNameLst>
                                          <p:attrName>style.visibility</p:attrName>
                                        </p:attrNameLst>
                                      </p:cBhvr>
                                      <p:to>
                                        <p:strVal val="visible"/>
                                      </p:to>
                                    </p:set>
                                    <p:animEffect transition="in" filter="blinds(horizontal)">
                                      <p:cBhvr>
                                        <p:cTn id="20" dur="500"/>
                                        <p:tgtEl>
                                          <p:spTgt spid="2806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endParaRPr lang="en-GB"/>
          </a:p>
          <a:p>
            <a:fld id="{C30D1E5A-14E3-459A-AE4E-AD9A0847BD3E}" type="slidenum">
              <a:rPr lang="en-GB" sz="1400"/>
              <a:pPr/>
              <a:t>55</a:t>
            </a:fld>
            <a:endParaRPr lang="en-GB" sz="1400"/>
          </a:p>
        </p:txBody>
      </p:sp>
      <p:sp>
        <p:nvSpPr>
          <p:cNvPr id="567298" name="Oval 2"/>
          <p:cNvSpPr>
            <a:spLocks noChangeArrowheads="1"/>
          </p:cNvSpPr>
          <p:nvPr/>
        </p:nvSpPr>
        <p:spPr bwMode="auto">
          <a:xfrm>
            <a:off x="6534150" y="2670175"/>
            <a:ext cx="2000250" cy="1827213"/>
          </a:xfrm>
          <a:prstGeom prst="ellipse">
            <a:avLst/>
          </a:prstGeom>
          <a:solidFill>
            <a:srgbClr val="CCFF99"/>
          </a:solidFill>
          <a:ln w="9525">
            <a:solidFill>
              <a:srgbClr val="808080"/>
            </a:solidFill>
            <a:round/>
            <a:headEnd/>
            <a:tailEnd/>
          </a:ln>
          <a:effectLst/>
        </p:spPr>
        <p:txBody>
          <a:bodyPr anchor="ctr">
            <a:spAutoFit/>
          </a:bodyPr>
          <a:lstStyle/>
          <a:p>
            <a:pPr algn="ctr" eaLnBrk="0" hangingPunct="0"/>
            <a:r>
              <a:rPr lang="en-US" sz="1800" i="0">
                <a:effectLst/>
              </a:rPr>
              <a:t>Know the tools to find info</a:t>
            </a:r>
          </a:p>
          <a:p>
            <a:pPr algn="ctr" eaLnBrk="0" hangingPunct="0"/>
            <a:endParaRPr lang="en-US" sz="800" i="0">
              <a:effectLst/>
            </a:endParaRPr>
          </a:p>
          <a:p>
            <a:pPr algn="ctr"/>
            <a:endParaRPr lang="en-US" sz="1800" b="0" i="0">
              <a:effectLst/>
            </a:endParaRPr>
          </a:p>
        </p:txBody>
      </p:sp>
      <p:sp>
        <p:nvSpPr>
          <p:cNvPr id="567299" name="Oval 3"/>
          <p:cNvSpPr>
            <a:spLocks noChangeArrowheads="1"/>
          </p:cNvSpPr>
          <p:nvPr/>
        </p:nvSpPr>
        <p:spPr bwMode="auto">
          <a:xfrm>
            <a:off x="5943600" y="646113"/>
            <a:ext cx="1981200" cy="1827212"/>
          </a:xfrm>
          <a:prstGeom prst="ellipse">
            <a:avLst/>
          </a:prstGeom>
          <a:solidFill>
            <a:srgbClr val="FF9F9F"/>
          </a:solidFill>
          <a:ln w="9525">
            <a:solidFill>
              <a:srgbClr val="808080"/>
            </a:solidFill>
            <a:round/>
            <a:headEnd/>
            <a:tailEnd/>
          </a:ln>
          <a:effectLst/>
        </p:spPr>
        <p:txBody>
          <a:bodyPr anchor="ctr">
            <a:spAutoFit/>
          </a:bodyPr>
          <a:lstStyle/>
          <a:p>
            <a:pPr algn="ctr" eaLnBrk="0" hangingPunct="0"/>
            <a:endParaRPr lang="en-US" sz="1800" i="0">
              <a:effectLst/>
            </a:endParaRPr>
          </a:p>
          <a:p>
            <a:pPr algn="ctr" eaLnBrk="0" hangingPunct="0"/>
            <a:endParaRPr lang="en-US" sz="800" i="0">
              <a:effectLst/>
            </a:endParaRPr>
          </a:p>
          <a:p>
            <a:pPr algn="ctr" eaLnBrk="0" hangingPunct="0"/>
            <a:r>
              <a:rPr lang="en-US" sz="1800" i="0">
                <a:effectLst/>
              </a:rPr>
              <a:t>Construct Search Strategies</a:t>
            </a:r>
            <a:endParaRPr lang="en-US" sz="800" b="0" i="0">
              <a:effectLst/>
            </a:endParaRPr>
          </a:p>
        </p:txBody>
      </p:sp>
      <p:sp>
        <p:nvSpPr>
          <p:cNvPr id="567300" name="Text Box 4"/>
          <p:cNvSpPr txBox="1">
            <a:spLocks noChangeArrowheads="1"/>
          </p:cNvSpPr>
          <p:nvPr/>
        </p:nvSpPr>
        <p:spPr bwMode="auto">
          <a:xfrm>
            <a:off x="6781800" y="533400"/>
            <a:ext cx="481013" cy="762000"/>
          </a:xfrm>
          <a:prstGeom prst="rect">
            <a:avLst/>
          </a:prstGeom>
          <a:noFill/>
          <a:ln w="9525">
            <a:noFill/>
            <a:miter lim="800000"/>
            <a:headEnd/>
            <a:tailEnd/>
          </a:ln>
          <a:effectLst/>
        </p:spPr>
        <p:txBody>
          <a:bodyPr>
            <a:spAutoFit/>
          </a:bodyPr>
          <a:lstStyle/>
          <a:p>
            <a:pPr eaLnBrk="0" hangingPunct="0"/>
            <a:r>
              <a:rPr lang="en-US" i="0">
                <a:solidFill>
                  <a:srgbClr val="CC0000"/>
                </a:solidFill>
                <a:effectLst/>
                <a:latin typeface="Arial" charset="0"/>
              </a:rPr>
              <a:t>3</a:t>
            </a:r>
          </a:p>
        </p:txBody>
      </p:sp>
      <p:sp>
        <p:nvSpPr>
          <p:cNvPr id="567301" name="Text Box 5"/>
          <p:cNvSpPr txBox="1">
            <a:spLocks noChangeArrowheads="1"/>
          </p:cNvSpPr>
          <p:nvPr/>
        </p:nvSpPr>
        <p:spPr bwMode="auto">
          <a:xfrm>
            <a:off x="6094413" y="1763713"/>
            <a:ext cx="1849437" cy="366712"/>
          </a:xfrm>
          <a:prstGeom prst="rect">
            <a:avLst/>
          </a:prstGeom>
          <a:noFill/>
          <a:ln w="9525">
            <a:noFill/>
            <a:miter lim="800000"/>
            <a:headEnd/>
            <a:tailEnd/>
          </a:ln>
          <a:effectLst/>
        </p:spPr>
        <p:txBody>
          <a:bodyPr>
            <a:spAutoFit/>
          </a:bodyPr>
          <a:lstStyle/>
          <a:p>
            <a:pPr algn="ctr" eaLnBrk="0" hangingPunct="0"/>
            <a:endParaRPr lang="en-US" sz="1800" i="0">
              <a:effectLst/>
              <a:latin typeface="Arial" charset="0"/>
            </a:endParaRPr>
          </a:p>
        </p:txBody>
      </p:sp>
      <p:sp>
        <p:nvSpPr>
          <p:cNvPr id="567302" name="WordArt 6"/>
          <p:cNvSpPr>
            <a:spLocks noChangeArrowheads="1" noChangeShapeType="1" noTextEdit="1"/>
          </p:cNvSpPr>
          <p:nvPr/>
        </p:nvSpPr>
        <p:spPr bwMode="auto">
          <a:xfrm>
            <a:off x="7315200" y="649288"/>
            <a:ext cx="817563" cy="646112"/>
          </a:xfrm>
          <a:prstGeom prst="rect">
            <a:avLst/>
          </a:prstGeom>
        </p:spPr>
        <p:txBody>
          <a:bodyPr wrap="none" fromWordArt="1">
            <a:prstTxWarp prst="textPlain">
              <a:avLst>
                <a:gd name="adj" fmla="val 50000"/>
              </a:avLst>
            </a:prstTxWarp>
          </a:bodyPr>
          <a:lstStyle/>
          <a:p>
            <a:pPr algn="ctr"/>
            <a:r>
              <a:rPr lang="en-CA" sz="2800" kern="10">
                <a:ln w="12700">
                  <a:solidFill>
                    <a:schemeClr val="tx1"/>
                  </a:solidFill>
                  <a:round/>
                  <a:headEnd/>
                  <a:tailEnd/>
                </a:ln>
                <a:solidFill>
                  <a:schemeClr val="bg1"/>
                </a:solidFill>
                <a:effectLst>
                  <a:outerShdw dist="35921" dir="2700000" algn="ctr" rotWithShape="0">
                    <a:srgbClr val="990000"/>
                  </a:outerShdw>
                </a:effectLst>
                <a:latin typeface="Impact"/>
              </a:rPr>
              <a:t>and (+)</a:t>
            </a:r>
          </a:p>
          <a:p>
            <a:pPr algn="ctr"/>
            <a:r>
              <a:rPr lang="en-CA" sz="2800" kern="10">
                <a:ln w="12700">
                  <a:solidFill>
                    <a:schemeClr val="tx1"/>
                  </a:solidFill>
                  <a:round/>
                  <a:headEnd/>
                  <a:tailEnd/>
                </a:ln>
                <a:solidFill>
                  <a:schemeClr val="bg1"/>
                </a:solidFill>
                <a:effectLst>
                  <a:outerShdw dist="35921" dir="2700000" algn="ctr" rotWithShape="0">
                    <a:srgbClr val="990000"/>
                  </a:outerShdw>
                </a:effectLst>
                <a:latin typeface="Impact"/>
              </a:rPr>
              <a:t>or (,)</a:t>
            </a:r>
          </a:p>
          <a:p>
            <a:pPr algn="ctr"/>
            <a:r>
              <a:rPr lang="en-CA" sz="2800" kern="10">
                <a:ln w="12700">
                  <a:solidFill>
                    <a:schemeClr val="tx1"/>
                  </a:solidFill>
                  <a:round/>
                  <a:headEnd/>
                  <a:tailEnd/>
                </a:ln>
                <a:solidFill>
                  <a:schemeClr val="bg1"/>
                </a:solidFill>
                <a:effectLst>
                  <a:outerShdw dist="35921" dir="2700000" algn="ctr" rotWithShape="0">
                    <a:srgbClr val="990000"/>
                  </a:outerShdw>
                </a:effectLst>
                <a:latin typeface="Impact"/>
              </a:rPr>
              <a:t>not (-)</a:t>
            </a:r>
          </a:p>
        </p:txBody>
      </p:sp>
      <p:sp>
        <p:nvSpPr>
          <p:cNvPr id="567303" name="WordArt 7"/>
          <p:cNvSpPr>
            <a:spLocks noChangeArrowheads="1" noChangeShapeType="1" noTextEdit="1"/>
          </p:cNvSpPr>
          <p:nvPr/>
        </p:nvSpPr>
        <p:spPr bwMode="auto">
          <a:xfrm>
            <a:off x="6324600" y="838200"/>
            <a:ext cx="381000" cy="304800"/>
          </a:xfrm>
          <a:prstGeom prst="rect">
            <a:avLst/>
          </a:prstGeom>
        </p:spPr>
        <p:txBody>
          <a:bodyPr wrap="none" fromWordArt="1">
            <a:prstTxWarp prst="textPlain">
              <a:avLst>
                <a:gd name="adj" fmla="val 50000"/>
              </a:avLst>
            </a:prstTxWarp>
          </a:bodyPr>
          <a:lstStyle/>
          <a:p>
            <a:pPr algn="ctr"/>
            <a:r>
              <a:rPr lang="en-CA" sz="9600" kern="10">
                <a:ln w="12700">
                  <a:solidFill>
                    <a:schemeClr val="tx1"/>
                  </a:solidFill>
                  <a:round/>
                  <a:headEnd/>
                  <a:tailEnd/>
                </a:ln>
                <a:solidFill>
                  <a:schemeClr val="bg1"/>
                </a:solidFill>
                <a:effectLst>
                  <a:outerShdw dist="35921" dir="2700000" sy="50000" kx="2115830" algn="bl" rotWithShape="0">
                    <a:srgbClr val="C0C0C0"/>
                  </a:outerShdw>
                </a:effectLst>
                <a:latin typeface="Arial Black"/>
              </a:rPr>
              <a:t>*</a:t>
            </a:r>
          </a:p>
        </p:txBody>
      </p:sp>
      <p:sp>
        <p:nvSpPr>
          <p:cNvPr id="567304" name="Oval 8"/>
          <p:cNvSpPr>
            <a:spLocks noChangeArrowheads="1"/>
          </p:cNvSpPr>
          <p:nvPr/>
        </p:nvSpPr>
        <p:spPr bwMode="auto">
          <a:xfrm>
            <a:off x="609600" y="730250"/>
            <a:ext cx="2057400" cy="2000250"/>
          </a:xfrm>
          <a:prstGeom prst="ellipse">
            <a:avLst/>
          </a:prstGeom>
          <a:solidFill>
            <a:srgbClr val="FFCC99"/>
          </a:solidFill>
          <a:ln w="9525">
            <a:solidFill>
              <a:srgbClr val="808080"/>
            </a:solidFill>
            <a:round/>
            <a:headEnd/>
            <a:tailEnd/>
          </a:ln>
          <a:effectLst/>
        </p:spPr>
        <p:txBody>
          <a:bodyPr anchor="ctr">
            <a:spAutoFit/>
          </a:bodyPr>
          <a:lstStyle/>
          <a:p>
            <a:pPr algn="ctr"/>
            <a:endParaRPr lang="en-US" sz="1600" i="0">
              <a:effectLst/>
            </a:endParaRPr>
          </a:p>
          <a:p>
            <a:pPr algn="ctr"/>
            <a:r>
              <a:rPr lang="en-US" sz="1800" i="0">
                <a:effectLst/>
              </a:rPr>
              <a:t>Define the Research Topic &amp; Objective</a:t>
            </a:r>
            <a:endParaRPr lang="en-US" sz="1800" b="0" i="0">
              <a:effectLst/>
            </a:endParaRPr>
          </a:p>
        </p:txBody>
      </p:sp>
      <p:sp>
        <p:nvSpPr>
          <p:cNvPr id="567305" name="Text Box 9"/>
          <p:cNvSpPr txBox="1">
            <a:spLocks noChangeArrowheads="1"/>
          </p:cNvSpPr>
          <p:nvPr/>
        </p:nvSpPr>
        <p:spPr bwMode="auto">
          <a:xfrm>
            <a:off x="1295400" y="762000"/>
            <a:ext cx="457200" cy="701675"/>
          </a:xfrm>
          <a:prstGeom prst="rect">
            <a:avLst/>
          </a:prstGeom>
          <a:noFill/>
          <a:ln w="9525">
            <a:noFill/>
            <a:miter lim="800000"/>
            <a:headEnd/>
            <a:tailEnd/>
          </a:ln>
          <a:effectLst/>
        </p:spPr>
        <p:txBody>
          <a:bodyPr>
            <a:spAutoFit/>
          </a:bodyPr>
          <a:lstStyle/>
          <a:p>
            <a:pPr eaLnBrk="0" hangingPunct="0"/>
            <a:r>
              <a:rPr lang="en-US" sz="4000" i="0">
                <a:solidFill>
                  <a:srgbClr val="FF6600"/>
                </a:solidFill>
                <a:effectLst/>
                <a:latin typeface="Arial" charset="0"/>
              </a:rPr>
              <a:t>1</a:t>
            </a:r>
            <a:endParaRPr lang="en-US" sz="4000" i="0">
              <a:solidFill>
                <a:schemeClr val="accent1"/>
              </a:solidFill>
              <a:effectLst/>
              <a:latin typeface="Arial" charset="0"/>
            </a:endParaRPr>
          </a:p>
        </p:txBody>
      </p:sp>
      <p:sp>
        <p:nvSpPr>
          <p:cNvPr id="567306" name="Oval 10"/>
          <p:cNvSpPr>
            <a:spLocks noChangeArrowheads="1"/>
          </p:cNvSpPr>
          <p:nvPr/>
        </p:nvSpPr>
        <p:spPr bwMode="auto">
          <a:xfrm>
            <a:off x="3200400" y="0"/>
            <a:ext cx="1828800" cy="1739900"/>
          </a:xfrm>
          <a:prstGeom prst="ellipse">
            <a:avLst/>
          </a:prstGeom>
          <a:solidFill>
            <a:srgbClr val="CCFFCC"/>
          </a:solidFill>
          <a:ln w="9525">
            <a:solidFill>
              <a:srgbClr val="808080"/>
            </a:solidFill>
            <a:round/>
            <a:headEnd/>
            <a:tailEnd/>
          </a:ln>
          <a:effectLst/>
        </p:spPr>
        <p:txBody>
          <a:bodyPr anchor="ctr">
            <a:spAutoFit/>
          </a:bodyPr>
          <a:lstStyle/>
          <a:p>
            <a:pPr algn="ctr"/>
            <a:endParaRPr lang="en-US" sz="1800" i="0">
              <a:effectLst/>
            </a:endParaRPr>
          </a:p>
          <a:p>
            <a:pPr algn="ctr"/>
            <a:r>
              <a:rPr lang="en-US" sz="1800" i="0">
                <a:effectLst/>
              </a:rPr>
              <a:t>Identify </a:t>
            </a:r>
          </a:p>
          <a:p>
            <a:pPr algn="ctr"/>
            <a:r>
              <a:rPr lang="en-US" sz="1800" i="0">
                <a:effectLst/>
              </a:rPr>
              <a:t>main concepts</a:t>
            </a:r>
          </a:p>
          <a:p>
            <a:pPr algn="ctr"/>
            <a:endParaRPr lang="en-US" sz="400" i="0">
              <a:effectLst/>
            </a:endParaRPr>
          </a:p>
        </p:txBody>
      </p:sp>
      <p:sp>
        <p:nvSpPr>
          <p:cNvPr id="567307" name="Text Box 11"/>
          <p:cNvSpPr txBox="1">
            <a:spLocks noChangeArrowheads="1"/>
          </p:cNvSpPr>
          <p:nvPr/>
        </p:nvSpPr>
        <p:spPr bwMode="auto">
          <a:xfrm>
            <a:off x="3886200" y="0"/>
            <a:ext cx="533400" cy="762000"/>
          </a:xfrm>
          <a:prstGeom prst="rect">
            <a:avLst/>
          </a:prstGeom>
          <a:noFill/>
          <a:ln w="9525">
            <a:noFill/>
            <a:miter lim="800000"/>
            <a:headEnd/>
            <a:tailEnd/>
          </a:ln>
          <a:effectLst/>
        </p:spPr>
        <p:txBody>
          <a:bodyPr>
            <a:spAutoFit/>
          </a:bodyPr>
          <a:lstStyle/>
          <a:p>
            <a:pPr eaLnBrk="0" hangingPunct="0"/>
            <a:r>
              <a:rPr lang="en-US" i="0">
                <a:solidFill>
                  <a:srgbClr val="008000"/>
                </a:solidFill>
                <a:effectLst/>
                <a:latin typeface="Arial" charset="0"/>
              </a:rPr>
              <a:t>2</a:t>
            </a:r>
          </a:p>
        </p:txBody>
      </p:sp>
      <p:sp>
        <p:nvSpPr>
          <p:cNvPr id="567308" name="AutoShape 12"/>
          <p:cNvSpPr>
            <a:spLocks noChangeArrowheads="1"/>
          </p:cNvSpPr>
          <p:nvPr/>
        </p:nvSpPr>
        <p:spPr bwMode="auto">
          <a:xfrm rot="-573605">
            <a:off x="1600200" y="304800"/>
            <a:ext cx="1676400" cy="304800"/>
          </a:xfrm>
          <a:prstGeom prst="curvedDownArrow">
            <a:avLst>
              <a:gd name="adj1" fmla="val 110000"/>
              <a:gd name="adj2" fmla="val 220000"/>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09" name="AutoShape 13"/>
          <p:cNvSpPr>
            <a:spLocks noChangeArrowheads="1"/>
          </p:cNvSpPr>
          <p:nvPr/>
        </p:nvSpPr>
        <p:spPr bwMode="auto">
          <a:xfrm rot="464016">
            <a:off x="4876800" y="381000"/>
            <a:ext cx="1600200" cy="255588"/>
          </a:xfrm>
          <a:prstGeom prst="curvedDownArrow">
            <a:avLst>
              <a:gd name="adj1" fmla="val 125217"/>
              <a:gd name="adj2" fmla="val 250434"/>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10" name="Rectangle 14"/>
          <p:cNvSpPr>
            <a:spLocks noChangeArrowheads="1"/>
          </p:cNvSpPr>
          <p:nvPr/>
        </p:nvSpPr>
        <p:spPr bwMode="auto">
          <a:xfrm flipH="1">
            <a:off x="7239000" y="3733800"/>
            <a:ext cx="533400" cy="762000"/>
          </a:xfrm>
          <a:prstGeom prst="rect">
            <a:avLst/>
          </a:prstGeom>
          <a:noFill/>
          <a:ln w="9525">
            <a:noFill/>
            <a:miter lim="800000"/>
            <a:headEnd/>
            <a:tailEnd/>
          </a:ln>
          <a:effectLst/>
        </p:spPr>
        <p:txBody>
          <a:bodyPr>
            <a:spAutoFit/>
          </a:bodyPr>
          <a:lstStyle/>
          <a:p>
            <a:pPr eaLnBrk="0" hangingPunct="0"/>
            <a:r>
              <a:rPr lang="en-US" i="0">
                <a:solidFill>
                  <a:schemeClr val="folHlink"/>
                </a:solidFill>
                <a:effectLst/>
                <a:latin typeface="Arial" charset="0"/>
              </a:rPr>
              <a:t>4</a:t>
            </a:r>
          </a:p>
        </p:txBody>
      </p:sp>
      <p:sp>
        <p:nvSpPr>
          <p:cNvPr id="567311" name="AutoShape 15"/>
          <p:cNvSpPr>
            <a:spLocks noChangeArrowheads="1"/>
          </p:cNvSpPr>
          <p:nvPr/>
        </p:nvSpPr>
        <p:spPr bwMode="auto">
          <a:xfrm rot="4578611">
            <a:off x="7848600" y="2057400"/>
            <a:ext cx="1143000" cy="381000"/>
          </a:xfrm>
          <a:prstGeom prst="curvedDownArrow">
            <a:avLst>
              <a:gd name="adj1" fmla="val 60000"/>
              <a:gd name="adj2" fmla="val 120000"/>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12" name="Oval 16"/>
          <p:cNvSpPr>
            <a:spLocks noChangeArrowheads="1"/>
          </p:cNvSpPr>
          <p:nvPr/>
        </p:nvSpPr>
        <p:spPr bwMode="auto">
          <a:xfrm>
            <a:off x="5105400" y="4230688"/>
            <a:ext cx="1924050" cy="1827212"/>
          </a:xfrm>
          <a:prstGeom prst="ellipse">
            <a:avLst/>
          </a:prstGeom>
          <a:solidFill>
            <a:srgbClr val="FFE1E1"/>
          </a:solidFill>
          <a:ln w="9525">
            <a:solidFill>
              <a:srgbClr val="808080"/>
            </a:solidFill>
            <a:round/>
            <a:headEnd/>
            <a:tailEnd/>
          </a:ln>
          <a:effectLst/>
        </p:spPr>
        <p:txBody>
          <a:bodyPr anchor="ctr">
            <a:spAutoFit/>
          </a:bodyPr>
          <a:lstStyle/>
          <a:p>
            <a:pPr algn="ctr" eaLnBrk="0" hangingPunct="0"/>
            <a:r>
              <a:rPr lang="en-US" sz="1800" i="0">
                <a:effectLst/>
              </a:rPr>
              <a:t>Find various sources of info</a:t>
            </a:r>
          </a:p>
          <a:p>
            <a:pPr algn="ctr" eaLnBrk="0" hangingPunct="0"/>
            <a:endParaRPr lang="en-US" sz="800" i="0">
              <a:effectLst/>
            </a:endParaRPr>
          </a:p>
        </p:txBody>
      </p:sp>
      <p:sp>
        <p:nvSpPr>
          <p:cNvPr id="567313" name="Rectangle 17"/>
          <p:cNvSpPr>
            <a:spLocks noChangeArrowheads="1"/>
          </p:cNvSpPr>
          <p:nvPr/>
        </p:nvSpPr>
        <p:spPr bwMode="auto">
          <a:xfrm>
            <a:off x="5867400" y="5486400"/>
            <a:ext cx="495300" cy="762000"/>
          </a:xfrm>
          <a:prstGeom prst="rect">
            <a:avLst/>
          </a:prstGeom>
          <a:noFill/>
          <a:ln w="9525">
            <a:noFill/>
            <a:miter lim="800000"/>
            <a:headEnd/>
            <a:tailEnd/>
          </a:ln>
          <a:effectLst/>
        </p:spPr>
        <p:txBody>
          <a:bodyPr wrap="none">
            <a:spAutoFit/>
          </a:bodyPr>
          <a:lstStyle/>
          <a:p>
            <a:pPr eaLnBrk="0" hangingPunct="0"/>
            <a:r>
              <a:rPr lang="en-US" i="0">
                <a:solidFill>
                  <a:srgbClr val="CC0000"/>
                </a:solidFill>
                <a:effectLst/>
                <a:latin typeface="Arial" charset="0"/>
              </a:rPr>
              <a:t>5</a:t>
            </a:r>
          </a:p>
        </p:txBody>
      </p:sp>
      <p:sp>
        <p:nvSpPr>
          <p:cNvPr id="567314" name="AutoShape 18"/>
          <p:cNvSpPr>
            <a:spLocks noChangeArrowheads="1"/>
          </p:cNvSpPr>
          <p:nvPr/>
        </p:nvSpPr>
        <p:spPr bwMode="auto">
          <a:xfrm rot="-13523163">
            <a:off x="7010400" y="4876800"/>
            <a:ext cx="1143000" cy="381000"/>
          </a:xfrm>
          <a:prstGeom prst="curvedDownArrow">
            <a:avLst>
              <a:gd name="adj1" fmla="val 60000"/>
              <a:gd name="adj2" fmla="val 120000"/>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15" name="Oval 19"/>
          <p:cNvSpPr>
            <a:spLocks noChangeArrowheads="1"/>
          </p:cNvSpPr>
          <p:nvPr/>
        </p:nvSpPr>
        <p:spPr bwMode="auto">
          <a:xfrm>
            <a:off x="457200" y="3016250"/>
            <a:ext cx="2057400" cy="1904286"/>
          </a:xfrm>
          <a:prstGeom prst="ellipse">
            <a:avLst/>
          </a:prstGeom>
          <a:solidFill>
            <a:srgbClr val="FFFF99"/>
          </a:solidFill>
          <a:ln w="9525">
            <a:solidFill>
              <a:srgbClr val="808080"/>
            </a:solidFill>
            <a:round/>
            <a:headEnd/>
            <a:tailEnd/>
          </a:ln>
          <a:effectLst/>
        </p:spPr>
        <p:txBody>
          <a:bodyPr wrap="square" anchor="ctr">
            <a:spAutoFit/>
          </a:bodyPr>
          <a:lstStyle/>
          <a:p>
            <a:pPr algn="ctr"/>
            <a:r>
              <a:rPr lang="en-US" sz="1800" i="0" dirty="0">
                <a:effectLst/>
              </a:rPr>
              <a:t>Evaluate the</a:t>
            </a:r>
            <a:br>
              <a:rPr lang="en-US" sz="1800" i="0" dirty="0">
                <a:effectLst/>
              </a:rPr>
            </a:br>
            <a:r>
              <a:rPr lang="en-US" sz="1800" i="0" dirty="0">
                <a:effectLst/>
              </a:rPr>
              <a:t>information</a:t>
            </a:r>
          </a:p>
          <a:p>
            <a:pPr algn="ctr"/>
            <a:endParaRPr lang="en-US" sz="1200" i="0" dirty="0">
              <a:effectLst/>
            </a:endParaRPr>
          </a:p>
          <a:p>
            <a:pPr algn="ctr"/>
            <a:endParaRPr lang="en-US" sz="1600" i="0" dirty="0">
              <a:effectLst/>
            </a:endParaRPr>
          </a:p>
        </p:txBody>
      </p:sp>
      <p:sp>
        <p:nvSpPr>
          <p:cNvPr id="567316" name="Rectangle 20"/>
          <p:cNvSpPr>
            <a:spLocks noChangeArrowheads="1"/>
          </p:cNvSpPr>
          <p:nvPr/>
        </p:nvSpPr>
        <p:spPr bwMode="auto">
          <a:xfrm>
            <a:off x="1219200" y="4114800"/>
            <a:ext cx="495300" cy="762000"/>
          </a:xfrm>
          <a:prstGeom prst="rect">
            <a:avLst/>
          </a:prstGeom>
          <a:noFill/>
          <a:ln w="9525">
            <a:noFill/>
            <a:miter lim="800000"/>
            <a:headEnd/>
            <a:tailEnd/>
          </a:ln>
          <a:effectLst/>
        </p:spPr>
        <p:txBody>
          <a:bodyPr wrap="none">
            <a:spAutoFit/>
          </a:bodyPr>
          <a:lstStyle/>
          <a:p>
            <a:pPr eaLnBrk="0" hangingPunct="0"/>
            <a:r>
              <a:rPr lang="en-US" i="0">
                <a:solidFill>
                  <a:srgbClr val="800080"/>
                </a:solidFill>
                <a:effectLst/>
                <a:latin typeface="Arial" charset="0"/>
              </a:rPr>
              <a:t>7</a:t>
            </a:r>
            <a:endParaRPr lang="en-US" i="0">
              <a:solidFill>
                <a:srgbClr val="990099"/>
              </a:solidFill>
              <a:effectLst/>
              <a:latin typeface="Arial" charset="0"/>
            </a:endParaRPr>
          </a:p>
        </p:txBody>
      </p:sp>
      <p:sp>
        <p:nvSpPr>
          <p:cNvPr id="567317" name="AutoShape 21"/>
          <p:cNvSpPr>
            <a:spLocks noChangeArrowheads="1"/>
          </p:cNvSpPr>
          <p:nvPr/>
        </p:nvSpPr>
        <p:spPr bwMode="auto">
          <a:xfrm rot="12478215">
            <a:off x="711200" y="5226050"/>
            <a:ext cx="1524000" cy="533400"/>
          </a:xfrm>
          <a:prstGeom prst="curvedDownArrow">
            <a:avLst>
              <a:gd name="adj1" fmla="val 57143"/>
              <a:gd name="adj2" fmla="val 114286"/>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18" name="AutoShape 22"/>
          <p:cNvSpPr>
            <a:spLocks noChangeArrowheads="1"/>
          </p:cNvSpPr>
          <p:nvPr/>
        </p:nvSpPr>
        <p:spPr bwMode="auto">
          <a:xfrm rot="10851909">
            <a:off x="3810000" y="5943600"/>
            <a:ext cx="1752600" cy="382588"/>
          </a:xfrm>
          <a:prstGeom prst="curvedDownArrow">
            <a:avLst>
              <a:gd name="adj1" fmla="val 91618"/>
              <a:gd name="adj2" fmla="val 183236"/>
              <a:gd name="adj3" fmla="val 33333"/>
            </a:avLst>
          </a:prstGeom>
          <a:solidFill>
            <a:schemeClr val="bg1"/>
          </a:solidFill>
          <a:ln w="9525">
            <a:solidFill>
              <a:srgbClr val="808080"/>
            </a:solidFill>
            <a:miter lim="800000"/>
            <a:headEnd/>
            <a:tailEnd/>
          </a:ln>
          <a:effectLst/>
        </p:spPr>
        <p:txBody>
          <a:bodyPr wrap="none" anchor="ctr"/>
          <a:lstStyle/>
          <a:p>
            <a:endParaRPr lang="en-CA"/>
          </a:p>
        </p:txBody>
      </p:sp>
      <p:sp>
        <p:nvSpPr>
          <p:cNvPr id="567319" name="Oval 23"/>
          <p:cNvSpPr>
            <a:spLocks noChangeArrowheads="1"/>
          </p:cNvSpPr>
          <p:nvPr/>
        </p:nvSpPr>
        <p:spPr bwMode="auto">
          <a:xfrm>
            <a:off x="2362200" y="4648200"/>
            <a:ext cx="1893888" cy="1657350"/>
          </a:xfrm>
          <a:prstGeom prst="ellipse">
            <a:avLst/>
          </a:prstGeom>
          <a:solidFill>
            <a:srgbClr val="CCFFFF"/>
          </a:solidFill>
          <a:ln w="9525">
            <a:solidFill>
              <a:srgbClr val="808080"/>
            </a:solidFill>
            <a:round/>
            <a:headEnd/>
            <a:tailEnd/>
          </a:ln>
          <a:effectLst/>
        </p:spPr>
        <p:txBody>
          <a:bodyPr anchor="ctr">
            <a:spAutoFit/>
          </a:bodyPr>
          <a:lstStyle/>
          <a:p>
            <a:pPr algn="ctr" eaLnBrk="0" hangingPunct="0"/>
            <a:r>
              <a:rPr lang="en-US" sz="1800" i="0">
                <a:effectLst/>
              </a:rPr>
              <a:t>Improve search </a:t>
            </a:r>
            <a:br>
              <a:rPr lang="en-US" sz="1800" i="0">
                <a:effectLst/>
              </a:rPr>
            </a:br>
            <a:r>
              <a:rPr lang="en-US" sz="1800" i="0">
                <a:effectLst/>
              </a:rPr>
              <a:t>and refine</a:t>
            </a:r>
          </a:p>
          <a:p>
            <a:pPr algn="ctr" eaLnBrk="0" hangingPunct="0"/>
            <a:endParaRPr lang="en-US" sz="1800" b="0" i="0">
              <a:effectLst/>
            </a:endParaRPr>
          </a:p>
        </p:txBody>
      </p:sp>
      <p:sp>
        <p:nvSpPr>
          <p:cNvPr id="567320" name="Rectangle 24"/>
          <p:cNvSpPr>
            <a:spLocks noChangeArrowheads="1"/>
          </p:cNvSpPr>
          <p:nvPr/>
        </p:nvSpPr>
        <p:spPr bwMode="auto">
          <a:xfrm>
            <a:off x="2819400" y="5638800"/>
            <a:ext cx="495300" cy="762000"/>
          </a:xfrm>
          <a:prstGeom prst="rect">
            <a:avLst/>
          </a:prstGeom>
          <a:noFill/>
          <a:ln w="9525">
            <a:noFill/>
            <a:miter lim="800000"/>
            <a:headEnd/>
            <a:tailEnd/>
          </a:ln>
          <a:effectLst/>
        </p:spPr>
        <p:txBody>
          <a:bodyPr>
            <a:spAutoFit/>
          </a:bodyPr>
          <a:lstStyle/>
          <a:p>
            <a:pPr eaLnBrk="0" hangingPunct="0"/>
            <a:r>
              <a:rPr lang="en-US" i="0">
                <a:solidFill>
                  <a:srgbClr val="000066"/>
                </a:solidFill>
                <a:effectLst/>
                <a:latin typeface="Arial" charset="0"/>
              </a:rPr>
              <a:t>6</a:t>
            </a:r>
          </a:p>
        </p:txBody>
      </p:sp>
      <p:sp>
        <p:nvSpPr>
          <p:cNvPr id="567321" name="AutoShape 25"/>
          <p:cNvSpPr>
            <a:spLocks noChangeArrowheads="1"/>
          </p:cNvSpPr>
          <p:nvPr/>
        </p:nvSpPr>
        <p:spPr bwMode="auto">
          <a:xfrm rot="16318385">
            <a:off x="-76200" y="2514600"/>
            <a:ext cx="1143000" cy="381000"/>
          </a:xfrm>
          <a:prstGeom prst="curvedDownArrow">
            <a:avLst>
              <a:gd name="adj1" fmla="val 60000"/>
              <a:gd name="adj2" fmla="val 120000"/>
              <a:gd name="adj3" fmla="val 33333"/>
            </a:avLst>
          </a:prstGeom>
          <a:solidFill>
            <a:srgbClr val="FFFFFF"/>
          </a:solidFill>
          <a:ln w="9525">
            <a:solidFill>
              <a:srgbClr val="808080"/>
            </a:solidFill>
            <a:miter lim="800000"/>
            <a:headEnd/>
            <a:tailEnd/>
          </a:ln>
          <a:effectLst/>
        </p:spPr>
        <p:txBody>
          <a:bodyPr wrap="none" anchor="ctr"/>
          <a:lstStyle/>
          <a:p>
            <a:endParaRPr lang="en-CA"/>
          </a:p>
        </p:txBody>
      </p:sp>
      <p:sp>
        <p:nvSpPr>
          <p:cNvPr id="567322" name="Oval 26"/>
          <p:cNvSpPr>
            <a:spLocks noChangeArrowheads="1"/>
          </p:cNvSpPr>
          <p:nvPr/>
        </p:nvSpPr>
        <p:spPr bwMode="auto">
          <a:xfrm>
            <a:off x="2971800" y="2819400"/>
            <a:ext cx="3200400" cy="914400"/>
          </a:xfrm>
          <a:prstGeom prst="ellipse">
            <a:avLst/>
          </a:prstGeom>
          <a:noFill/>
          <a:ln w="9525">
            <a:noFill/>
            <a:miter lim="800000"/>
            <a:headEnd/>
            <a:tailEnd/>
          </a:ln>
          <a:effectLst/>
        </p:spPr>
        <p:txBody>
          <a:bodyPr wrap="none" anchor="ctr"/>
          <a:lstStyle/>
          <a:p>
            <a:pPr algn="ctr"/>
            <a:r>
              <a:rPr lang="en-US" sz="3200" i="0">
                <a:effectLst/>
              </a:rPr>
              <a:t>Research Skills</a:t>
            </a:r>
            <a:br>
              <a:rPr lang="en-US" sz="3200" i="0">
                <a:effectLst/>
              </a:rPr>
            </a:br>
            <a:r>
              <a:rPr lang="en-US" sz="3200" i="0">
                <a:effectLst/>
              </a:rPr>
              <a:t>Cycle</a:t>
            </a:r>
            <a:endParaRPr lang="en-US" sz="3200" b="0" i="0">
              <a:effectLst/>
            </a:endParaRPr>
          </a:p>
        </p:txBody>
      </p:sp>
      <p:pic>
        <p:nvPicPr>
          <p:cNvPr id="567323" name="Picture 27" descr="Newspapr"/>
          <p:cNvPicPr>
            <a:picLocks noChangeAspect="1" noChangeArrowheads="1"/>
          </p:cNvPicPr>
          <p:nvPr/>
        </p:nvPicPr>
        <p:blipFill>
          <a:blip r:embed="rId3" cstate="print">
            <a:lum bright="32000" contrast="-12000"/>
          </a:blip>
          <a:srcRect/>
          <a:stretch>
            <a:fillRect/>
          </a:stretch>
        </p:blipFill>
        <p:spPr bwMode="auto">
          <a:xfrm>
            <a:off x="6477000" y="5562600"/>
            <a:ext cx="919163" cy="514350"/>
          </a:xfrm>
          <a:prstGeom prst="rect">
            <a:avLst/>
          </a:prstGeom>
          <a:noFill/>
        </p:spPr>
      </p:pic>
      <p:pic>
        <p:nvPicPr>
          <p:cNvPr id="567324" name="Picture 28" descr="Computr2"/>
          <p:cNvPicPr>
            <a:picLocks noChangeAspect="1" noChangeArrowheads="1"/>
          </p:cNvPicPr>
          <p:nvPr/>
        </p:nvPicPr>
        <p:blipFill>
          <a:blip r:embed="rId4" cstate="print">
            <a:lum bright="32000" contrast="-12000"/>
          </a:blip>
          <a:srcRect/>
          <a:stretch>
            <a:fillRect/>
          </a:stretch>
        </p:blipFill>
        <p:spPr bwMode="auto">
          <a:xfrm>
            <a:off x="8077200" y="3657600"/>
            <a:ext cx="1066800" cy="736600"/>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67308"/>
                                        </p:tgtEl>
                                        <p:attrNameLst>
                                          <p:attrName>style.visibility</p:attrName>
                                        </p:attrNameLst>
                                      </p:cBhvr>
                                      <p:to>
                                        <p:strVal val="visible"/>
                                      </p:to>
                                    </p:set>
                                    <p:animEffect transition="in" filter="wipe(left)">
                                      <p:cBhvr>
                                        <p:cTn id="7" dur="1000"/>
                                        <p:tgtEl>
                                          <p:spTgt spid="56730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7309"/>
                                        </p:tgtEl>
                                        <p:attrNameLst>
                                          <p:attrName>style.visibility</p:attrName>
                                        </p:attrNameLst>
                                      </p:cBhvr>
                                      <p:to>
                                        <p:strVal val="visible"/>
                                      </p:to>
                                    </p:set>
                                    <p:animEffect transition="in" filter="wipe(left)">
                                      <p:cBhvr>
                                        <p:cTn id="10" dur="1000"/>
                                        <p:tgtEl>
                                          <p:spTgt spid="56730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67311"/>
                                        </p:tgtEl>
                                        <p:attrNameLst>
                                          <p:attrName>style.visibility</p:attrName>
                                        </p:attrNameLst>
                                      </p:cBhvr>
                                      <p:to>
                                        <p:strVal val="visible"/>
                                      </p:to>
                                    </p:set>
                                    <p:animEffect transition="in" filter="wipe(up)">
                                      <p:cBhvr>
                                        <p:cTn id="13" dur="1000"/>
                                        <p:tgtEl>
                                          <p:spTgt spid="56731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7314"/>
                                        </p:tgtEl>
                                        <p:attrNameLst>
                                          <p:attrName>style.visibility</p:attrName>
                                        </p:attrNameLst>
                                      </p:cBhvr>
                                      <p:to>
                                        <p:strVal val="visible"/>
                                      </p:to>
                                    </p:set>
                                    <p:animEffect transition="in" filter="wipe(up)">
                                      <p:cBhvr>
                                        <p:cTn id="16" dur="1000"/>
                                        <p:tgtEl>
                                          <p:spTgt spid="56731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67318"/>
                                        </p:tgtEl>
                                        <p:attrNameLst>
                                          <p:attrName>style.visibility</p:attrName>
                                        </p:attrNameLst>
                                      </p:cBhvr>
                                      <p:to>
                                        <p:strVal val="visible"/>
                                      </p:to>
                                    </p:set>
                                    <p:animEffect transition="in" filter="wipe(right)">
                                      <p:cBhvr>
                                        <p:cTn id="19" dur="1000"/>
                                        <p:tgtEl>
                                          <p:spTgt spid="567318"/>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67317"/>
                                        </p:tgtEl>
                                        <p:attrNameLst>
                                          <p:attrName>style.visibility</p:attrName>
                                        </p:attrNameLst>
                                      </p:cBhvr>
                                      <p:to>
                                        <p:strVal val="visible"/>
                                      </p:to>
                                    </p:set>
                                    <p:animEffect transition="in" filter="wipe(right)">
                                      <p:cBhvr>
                                        <p:cTn id="22" dur="1000"/>
                                        <p:tgtEl>
                                          <p:spTgt spid="5673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67321"/>
                                        </p:tgtEl>
                                        <p:attrNameLst>
                                          <p:attrName>style.visibility</p:attrName>
                                        </p:attrNameLst>
                                      </p:cBhvr>
                                      <p:to>
                                        <p:strVal val="visible"/>
                                      </p:to>
                                    </p:set>
                                    <p:animEffect transition="in" filter="wipe(down)">
                                      <p:cBhvr>
                                        <p:cTn id="25" dur="1000"/>
                                        <p:tgtEl>
                                          <p:spTgt spid="56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8" grpId="0" animBg="1"/>
      <p:bldP spid="567309" grpId="0" animBg="1"/>
      <p:bldP spid="567311" grpId="0" animBg="1"/>
      <p:bldP spid="567314" grpId="0" animBg="1"/>
      <p:bldP spid="567317" grpId="0" animBg="1"/>
      <p:bldP spid="567318" grpId="0" animBg="1"/>
      <p:bldP spid="5673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endParaRPr lang="en-GB"/>
          </a:p>
          <a:p>
            <a:fld id="{E47466A8-8CEE-49E0-9DA3-E0699616D831}" type="slidenum">
              <a:rPr lang="en-GB" sz="1400"/>
              <a:pPr/>
              <a:t>56</a:t>
            </a:fld>
            <a:endParaRPr lang="en-GB" sz="1400"/>
          </a:p>
        </p:txBody>
      </p:sp>
      <p:pic>
        <p:nvPicPr>
          <p:cNvPr id="569346" name="Picture 2" descr="iedefineterm"/>
          <p:cNvPicPr>
            <a:picLocks noChangeAspect="1" noChangeArrowheads="1"/>
          </p:cNvPicPr>
          <p:nvPr/>
        </p:nvPicPr>
        <p:blipFill>
          <a:blip r:embed="rId2" cstate="print"/>
          <a:srcRect t="54298" r="865"/>
          <a:stretch>
            <a:fillRect/>
          </a:stretch>
        </p:blipFill>
        <p:spPr bwMode="auto">
          <a:xfrm>
            <a:off x="914400" y="1828800"/>
            <a:ext cx="5029200" cy="1476375"/>
          </a:xfrm>
          <a:prstGeom prst="rect">
            <a:avLst/>
          </a:prstGeom>
          <a:noFill/>
        </p:spPr>
      </p:pic>
      <p:sp>
        <p:nvSpPr>
          <p:cNvPr id="569347"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Char char="n"/>
              <a:tabLst>
                <a:tab pos="6688138" algn="l"/>
              </a:tabLst>
            </a:pPr>
            <a:r>
              <a:rPr lang="en-US" sz="2600" i="0">
                <a:effectLst/>
                <a:latin typeface="Verdana" pitchFamily="34" charset="0"/>
              </a:rPr>
              <a:t>Google define</a:t>
            </a:r>
            <a:r>
              <a:rPr lang="en-US" sz="2600" b="0" i="0">
                <a:effectLst/>
                <a:latin typeface="Verdana" pitchFamily="34" charset="0"/>
              </a:rPr>
              <a:t>: followed by the word.</a:t>
            </a:r>
          </a:p>
          <a:p>
            <a:pPr marL="342900" indent="-342900">
              <a:spcBef>
                <a:spcPct val="20000"/>
              </a:spcBef>
              <a:buClr>
                <a:schemeClr val="bg2"/>
              </a:buClr>
              <a:buSzPct val="75000"/>
              <a:buFont typeface="Wingdings" pitchFamily="2" charset="2"/>
              <a:buChar char="n"/>
              <a:tabLst>
                <a:tab pos="6688138" algn="l"/>
              </a:tabLst>
            </a:pPr>
            <a:endParaRPr lang="en-US" sz="2600" b="0" i="0">
              <a:effectLst/>
              <a:latin typeface="Verdana" pitchFamily="34" charset="0"/>
            </a:endParaRPr>
          </a:p>
          <a:p>
            <a:pPr marL="342900" indent="-342900">
              <a:spcBef>
                <a:spcPct val="20000"/>
              </a:spcBef>
              <a:buClr>
                <a:schemeClr val="bg2"/>
              </a:buClr>
              <a:buSzPct val="75000"/>
              <a:buFont typeface="Wingdings" pitchFamily="2" charset="2"/>
              <a:buChar char="n"/>
              <a:tabLst>
                <a:tab pos="6688138" algn="l"/>
              </a:tabLst>
            </a:pPr>
            <a:endParaRPr lang="en-US" sz="2600" b="0" i="0">
              <a:effectLst/>
              <a:latin typeface="Verdana" pitchFamily="34" charset="0"/>
            </a:endParaRPr>
          </a:p>
          <a:p>
            <a:pPr marL="342900" indent="-342900">
              <a:spcBef>
                <a:spcPct val="20000"/>
              </a:spcBef>
              <a:buClr>
                <a:schemeClr val="bg2"/>
              </a:buClr>
              <a:buSzPct val="75000"/>
              <a:buFont typeface="Wingdings" pitchFamily="2" charset="2"/>
              <a:buChar char="n"/>
              <a:tabLst>
                <a:tab pos="6688138" algn="l"/>
              </a:tabLst>
            </a:pPr>
            <a:endParaRPr lang="en-US" sz="1800" b="0" i="0">
              <a:effectLst/>
              <a:latin typeface="Verdana" pitchFamily="34" charset="0"/>
            </a:endParaRPr>
          </a:p>
          <a:p>
            <a:pPr marL="342900" indent="-342900">
              <a:spcBef>
                <a:spcPct val="20000"/>
              </a:spcBef>
              <a:buClr>
                <a:schemeClr val="bg2"/>
              </a:buClr>
              <a:buSzPct val="75000"/>
              <a:buFont typeface="Wingdings" pitchFamily="2" charset="2"/>
              <a:buChar char="n"/>
              <a:tabLst>
                <a:tab pos="6688138" algn="l"/>
              </a:tabLst>
            </a:pPr>
            <a:r>
              <a:rPr lang="en-US" sz="2600" i="0">
                <a:effectLst/>
                <a:latin typeface="Verdana" pitchFamily="34" charset="0"/>
              </a:rPr>
              <a:t>Dictionary.com</a:t>
            </a:r>
            <a:br>
              <a:rPr lang="en-US" sz="2600" i="0">
                <a:effectLst/>
                <a:latin typeface="Verdana" pitchFamily="34" charset="0"/>
              </a:rPr>
            </a:br>
            <a:r>
              <a:rPr lang="en-US" sz="2600" b="0" i="0">
                <a:effectLst/>
                <a:latin typeface="Verdana" pitchFamily="34" charset="0"/>
                <a:hlinkClick r:id="rId3"/>
              </a:rPr>
              <a:t>http://dictionary.reference.com/</a:t>
            </a:r>
            <a:endParaRPr lang="en-US" sz="2600" b="0" i="0">
              <a:effectLst/>
              <a:latin typeface="Verdana" pitchFamily="34" charset="0"/>
            </a:endParaRPr>
          </a:p>
          <a:p>
            <a:pPr marL="342900" indent="-342900">
              <a:spcBef>
                <a:spcPct val="20000"/>
              </a:spcBef>
              <a:buClr>
                <a:schemeClr val="bg2"/>
              </a:buClr>
              <a:buSzPct val="75000"/>
              <a:buFont typeface="Wingdings" pitchFamily="2" charset="2"/>
              <a:buNone/>
              <a:tabLst>
                <a:tab pos="6688138" algn="l"/>
              </a:tabLst>
            </a:pPr>
            <a:endParaRPr lang="en-US" sz="1000" b="0" i="0">
              <a:effectLst/>
              <a:latin typeface="Verdana" pitchFamily="34" charset="0"/>
            </a:endParaRPr>
          </a:p>
          <a:p>
            <a:pPr marL="342900" indent="-342900">
              <a:spcBef>
                <a:spcPct val="20000"/>
              </a:spcBef>
              <a:buClr>
                <a:schemeClr val="bg2"/>
              </a:buClr>
              <a:buSzPct val="75000"/>
              <a:buFont typeface="Wingdings" pitchFamily="2" charset="2"/>
              <a:buChar char="n"/>
              <a:tabLst>
                <a:tab pos="6688138" algn="l"/>
              </a:tabLst>
            </a:pPr>
            <a:r>
              <a:rPr lang="en-US" sz="2600" i="0">
                <a:effectLst/>
                <a:latin typeface="Verdana" pitchFamily="34" charset="0"/>
              </a:rPr>
              <a:t>Merriam-Webster Online</a:t>
            </a:r>
            <a:br>
              <a:rPr lang="en-US" sz="2600" i="0">
                <a:effectLst/>
                <a:latin typeface="Verdana" pitchFamily="34" charset="0"/>
              </a:rPr>
            </a:br>
            <a:r>
              <a:rPr lang="en-US" sz="2600" b="0" i="0">
                <a:effectLst/>
                <a:latin typeface="Verdana" pitchFamily="34" charset="0"/>
                <a:hlinkClick r:id="rId4"/>
              </a:rPr>
              <a:t>http://www.m-w.com/home.htm</a:t>
            </a:r>
            <a:r>
              <a:rPr lang="en-US" sz="2600" b="0" i="0">
                <a:effectLst/>
                <a:latin typeface="Verdana" pitchFamily="34" charset="0"/>
              </a:rPr>
              <a:t> </a:t>
            </a:r>
          </a:p>
          <a:p>
            <a:pPr marL="342900" indent="-342900">
              <a:spcBef>
                <a:spcPct val="20000"/>
              </a:spcBef>
              <a:buClr>
                <a:schemeClr val="bg2"/>
              </a:buClr>
              <a:buSzPct val="75000"/>
              <a:buFont typeface="Wingdings" pitchFamily="2" charset="2"/>
              <a:buNone/>
              <a:tabLst>
                <a:tab pos="6688138" algn="l"/>
              </a:tabLst>
            </a:pPr>
            <a:r>
              <a:rPr lang="en-US" sz="1000" b="0" i="0">
                <a:effectLst/>
                <a:latin typeface="Verdana" pitchFamily="34" charset="0"/>
              </a:rPr>
              <a:t>	</a:t>
            </a:r>
          </a:p>
          <a:p>
            <a:pPr marL="342900" indent="-342900">
              <a:spcBef>
                <a:spcPct val="20000"/>
              </a:spcBef>
              <a:buClr>
                <a:schemeClr val="bg2"/>
              </a:buClr>
              <a:buSzPct val="75000"/>
              <a:buFont typeface="Wingdings" pitchFamily="2" charset="2"/>
              <a:buChar char="n"/>
              <a:tabLst>
                <a:tab pos="6688138" algn="l"/>
              </a:tabLst>
            </a:pPr>
            <a:r>
              <a:rPr lang="en-US" sz="2600" i="0">
                <a:effectLst/>
                <a:latin typeface="Verdana" pitchFamily="34" charset="0"/>
              </a:rPr>
              <a:t>AMA Resources &amp; Dictionary </a:t>
            </a:r>
            <a:r>
              <a:rPr lang="en-US" sz="2600" b="0" i="0">
                <a:effectLst/>
                <a:latin typeface="Verdana" pitchFamily="34" charset="0"/>
                <a:hlinkClick r:id="rId5"/>
              </a:rPr>
              <a:t>www.marketingpower.com</a:t>
            </a:r>
            <a:r>
              <a:rPr lang="en-US" sz="2600" b="0" i="0">
                <a:effectLst/>
                <a:latin typeface="Verdana" pitchFamily="34" charset="0"/>
              </a:rPr>
              <a:t> </a:t>
            </a:r>
            <a:r>
              <a:rPr lang="en-US" sz="2600" i="0">
                <a:effectLst/>
                <a:latin typeface="Verdana" pitchFamily="34" charset="0"/>
              </a:rPr>
              <a:t> </a:t>
            </a:r>
          </a:p>
        </p:txBody>
      </p:sp>
      <p:sp>
        <p:nvSpPr>
          <p:cNvPr id="569348" name="Rectangle 4"/>
          <p:cNvSpPr>
            <a:spLocks noGrp="1" noChangeArrowheads="1"/>
          </p:cNvSpPr>
          <p:nvPr>
            <p:ph type="title"/>
          </p:nvPr>
        </p:nvSpPr>
        <p:spPr/>
        <p:txBody>
          <a:bodyPr/>
          <a:lstStyle/>
          <a:p>
            <a:pPr>
              <a:lnSpc>
                <a:spcPct val="75000"/>
              </a:lnSpc>
            </a:pPr>
            <a:r>
              <a:rPr lang="en-US" sz="4900"/>
              <a:t>Dictionaries</a:t>
            </a:r>
            <a:br>
              <a:rPr lang="en-US" sz="4900"/>
            </a:br>
            <a:r>
              <a:rPr lang="en-US" sz="4900"/>
              <a:t>… </a:t>
            </a:r>
            <a:r>
              <a:rPr lang="en-US" sz="4100" b="1"/>
              <a:t>to find meaning of words</a:t>
            </a:r>
          </a:p>
        </p:txBody>
      </p:sp>
      <p:sp>
        <p:nvSpPr>
          <p:cNvPr id="569349" name="Oval 5"/>
          <p:cNvSpPr>
            <a:spLocks noChangeArrowheads="1"/>
          </p:cNvSpPr>
          <p:nvPr/>
        </p:nvSpPr>
        <p:spPr bwMode="auto">
          <a:xfrm>
            <a:off x="685800" y="2362200"/>
            <a:ext cx="4800600" cy="457200"/>
          </a:xfrm>
          <a:prstGeom prst="ellipse">
            <a:avLst/>
          </a:prstGeom>
          <a:noFill/>
          <a:ln w="28575">
            <a:solidFill>
              <a:schemeClr val="accent2"/>
            </a:solidFill>
            <a:round/>
            <a:headEnd/>
            <a:tailEnd/>
          </a:ln>
          <a:effectLst/>
        </p:spPr>
        <p:txBody>
          <a:bodyPr wrap="none" anchor="ctr"/>
          <a:lstStyle/>
          <a:p>
            <a:endParaRPr lang="en-CA"/>
          </a:p>
        </p:txBody>
      </p:sp>
      <p:pic>
        <p:nvPicPr>
          <p:cNvPr id="569350" name="Picture 6"/>
          <p:cNvPicPr>
            <a:picLocks noChangeAspect="1" noChangeArrowheads="1"/>
          </p:cNvPicPr>
          <p:nvPr/>
        </p:nvPicPr>
        <p:blipFill>
          <a:blip r:embed="rId6" cstate="print"/>
          <a:srcRect/>
          <a:stretch>
            <a:fillRect/>
          </a:stretch>
        </p:blipFill>
        <p:spPr bwMode="auto">
          <a:xfrm>
            <a:off x="6553200" y="4495800"/>
            <a:ext cx="2409825" cy="1895475"/>
          </a:xfrm>
          <a:prstGeom prst="rect">
            <a:avLst/>
          </a:prstGeom>
          <a:noFill/>
          <a:ln w="28575">
            <a:solidFill>
              <a:srgbClr val="CC0000"/>
            </a:solidFill>
            <a:miter lim="800000"/>
            <a:headEnd/>
            <a:tailEnd/>
          </a:ln>
          <a:effectLst>
            <a:outerShdw dist="107763" dir="2700000" algn="ctr" rotWithShape="0">
              <a:srgbClr val="808080">
                <a:alpha val="50000"/>
              </a:srgbClr>
            </a:outerShdw>
          </a:effectLst>
        </p:spPr>
      </p:pic>
      <p:sp>
        <p:nvSpPr>
          <p:cNvPr id="569351" name="AutoShape 7"/>
          <p:cNvSpPr>
            <a:spLocks noChangeArrowheads="1"/>
          </p:cNvSpPr>
          <p:nvPr/>
        </p:nvSpPr>
        <p:spPr bwMode="auto">
          <a:xfrm>
            <a:off x="0" y="1752600"/>
            <a:ext cx="838200" cy="1066800"/>
          </a:xfrm>
          <a:prstGeom prst="curvedRightArrow">
            <a:avLst>
              <a:gd name="adj1" fmla="val 25525"/>
              <a:gd name="adj2" fmla="val 50909"/>
              <a:gd name="adj3" fmla="val 33333"/>
            </a:avLst>
          </a:prstGeom>
          <a:solidFill>
            <a:schemeClr val="accent1"/>
          </a:solidFill>
          <a:ln w="9525">
            <a:solidFill>
              <a:schemeClr val="tx1"/>
            </a:solidFill>
            <a:miter lim="800000"/>
            <a:headEnd/>
            <a:tailEnd/>
          </a:ln>
          <a:effectLst/>
        </p:spPr>
        <p:txBody>
          <a:bodyPr wrap="none" anchor="ctr"/>
          <a:lstStyle/>
          <a:p>
            <a:endParaRPr lang="en-CA"/>
          </a:p>
        </p:txBody>
      </p:sp>
      <p:sp>
        <p:nvSpPr>
          <p:cNvPr id="569352" name="AutoShape 8"/>
          <p:cNvSpPr>
            <a:spLocks noChangeArrowheads="1"/>
          </p:cNvSpPr>
          <p:nvPr/>
        </p:nvSpPr>
        <p:spPr bwMode="auto">
          <a:xfrm>
            <a:off x="5486400" y="6172200"/>
            <a:ext cx="1447800" cy="685800"/>
          </a:xfrm>
          <a:prstGeom prst="curvedUpArrow">
            <a:avLst>
              <a:gd name="adj1" fmla="val 42222"/>
              <a:gd name="adj2" fmla="val 84444"/>
              <a:gd name="adj3" fmla="val 33333"/>
            </a:avLst>
          </a:prstGeom>
          <a:solidFill>
            <a:schemeClr val="accent1"/>
          </a:solidFill>
          <a:ln w="9525">
            <a:solidFill>
              <a:schemeClr val="tx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blinds(horizontal)">
                                      <p:cBhvr>
                                        <p:cTn id="7" dur="500"/>
                                        <p:tgtEl>
                                          <p:spTgt spid="569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9351"/>
                                        </p:tgtEl>
                                        <p:attrNameLst>
                                          <p:attrName>style.visibility</p:attrName>
                                        </p:attrNameLst>
                                      </p:cBhvr>
                                      <p:to>
                                        <p:strVal val="visible"/>
                                      </p:to>
                                    </p:set>
                                    <p:animEffect transition="in" filter="wipe(up)">
                                      <p:cBhvr>
                                        <p:cTn id="12" dur="500"/>
                                        <p:tgtEl>
                                          <p:spTgt spid="569351"/>
                                        </p:tgtEl>
                                      </p:cBhvr>
                                    </p:animEffect>
                                  </p:childTnLst>
                                </p:cTn>
                              </p:par>
                              <p:par>
                                <p:cTn id="13" presetID="5" presetClass="entr" presetSubtype="10" fill="hold" nodeType="withEffect">
                                  <p:stCondLst>
                                    <p:cond delay="0"/>
                                  </p:stCondLst>
                                  <p:childTnLst>
                                    <p:set>
                                      <p:cBhvr>
                                        <p:cTn id="14" dur="1" fill="hold">
                                          <p:stCondLst>
                                            <p:cond delay="0"/>
                                          </p:stCondLst>
                                        </p:cTn>
                                        <p:tgtEl>
                                          <p:spTgt spid="569346"/>
                                        </p:tgtEl>
                                        <p:attrNameLst>
                                          <p:attrName>style.visibility</p:attrName>
                                        </p:attrNameLst>
                                      </p:cBhvr>
                                      <p:to>
                                        <p:strVal val="visible"/>
                                      </p:to>
                                    </p:set>
                                    <p:animEffect transition="in" filter="checkerboard(across)">
                                      <p:cBhvr>
                                        <p:cTn id="15" dur="500"/>
                                        <p:tgtEl>
                                          <p:spTgt spid="56934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6934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22" dur="500"/>
                                        <p:tgtEl>
                                          <p:spTgt spid="56934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25" dur="500"/>
                                        <p:tgtEl>
                                          <p:spTgt spid="56934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30" dur="500"/>
                                        <p:tgtEl>
                                          <p:spTgt spid="56934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69350"/>
                                        </p:tgtEl>
                                        <p:attrNameLst>
                                          <p:attrName>style.visibility</p:attrName>
                                        </p:attrNameLst>
                                      </p:cBhvr>
                                      <p:to>
                                        <p:strVal val="visible"/>
                                      </p:to>
                                    </p:set>
                                    <p:animEffect transition="in" filter="blinds(horizontal)">
                                      <p:cBhvr>
                                        <p:cTn id="33" dur="500"/>
                                        <p:tgtEl>
                                          <p:spTgt spid="56935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69352"/>
                                        </p:tgtEl>
                                        <p:attrNameLst>
                                          <p:attrName>style.visibility</p:attrName>
                                        </p:attrNameLst>
                                      </p:cBhvr>
                                      <p:to>
                                        <p:strVal val="visible"/>
                                      </p:to>
                                    </p:set>
                                    <p:animEffect transition="in" filter="wipe(left)">
                                      <p:cBhvr>
                                        <p:cTn id="36" dur="500"/>
                                        <p:tgtEl>
                                          <p:spTgt spid="569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animBg="1"/>
      <p:bldP spid="569351" grpId="0" animBg="1"/>
      <p:bldP spid="56935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endParaRPr lang="en-GB"/>
          </a:p>
          <a:p>
            <a:fld id="{91F012C8-48D2-465E-ACA9-135E11C14134}" type="slidenum">
              <a:rPr lang="en-GB" sz="1400"/>
              <a:pPr/>
              <a:t>57</a:t>
            </a:fld>
            <a:endParaRPr lang="en-GB" sz="1400"/>
          </a:p>
        </p:txBody>
      </p:sp>
      <p:sp>
        <p:nvSpPr>
          <p:cNvPr id="347138" name="Rectangle 2"/>
          <p:cNvSpPr>
            <a:spLocks noGrp="1" noChangeArrowheads="1"/>
          </p:cNvSpPr>
          <p:nvPr>
            <p:ph type="title"/>
          </p:nvPr>
        </p:nvSpPr>
        <p:spPr/>
        <p:txBody>
          <a:bodyPr/>
          <a:lstStyle/>
          <a:p>
            <a:r>
              <a:rPr lang="en-US" sz="4900"/>
              <a:t>Encyclopedias</a:t>
            </a:r>
            <a:br>
              <a:rPr lang="en-US" sz="4900"/>
            </a:br>
            <a:r>
              <a:rPr lang="en-US" sz="3600" b="1"/>
              <a:t>… to find overview of a topic</a:t>
            </a:r>
          </a:p>
        </p:txBody>
      </p:sp>
      <p:sp>
        <p:nvSpPr>
          <p:cNvPr id="347139" name="Rectangle 3"/>
          <p:cNvSpPr>
            <a:spLocks noGrp="1" noChangeArrowheads="1"/>
          </p:cNvSpPr>
          <p:nvPr>
            <p:ph type="body" idx="1"/>
          </p:nvPr>
        </p:nvSpPr>
        <p:spPr/>
        <p:txBody>
          <a:bodyPr/>
          <a:lstStyle/>
          <a:p>
            <a:pPr>
              <a:buFont typeface="Wingdings" pitchFamily="2" charset="2"/>
              <a:buChar char="n"/>
            </a:pPr>
            <a:r>
              <a:rPr lang="en-US" sz="3100"/>
              <a:t> </a:t>
            </a:r>
            <a:r>
              <a:rPr lang="en-US" b="1"/>
              <a:t>Wikipedia</a:t>
            </a:r>
          </a:p>
          <a:p>
            <a:pPr>
              <a:buFont typeface="Wingdings" pitchFamily="2" charset="2"/>
              <a:buNone/>
            </a:pPr>
            <a:r>
              <a:rPr lang="en-US" sz="2400">
                <a:hlinkClick r:id="rId2"/>
              </a:rPr>
              <a:t>http://www.wikipedia.org</a:t>
            </a:r>
            <a:endParaRPr lang="en-US" sz="2400"/>
          </a:p>
          <a:p>
            <a:pPr>
              <a:buFont typeface="Wingdings" pitchFamily="2" charset="2"/>
              <a:buNone/>
            </a:pPr>
            <a:endParaRPr lang="en-US" sz="2400"/>
          </a:p>
          <a:p>
            <a:pPr>
              <a:buFont typeface="Wingdings" pitchFamily="2" charset="2"/>
              <a:buChar char="n"/>
            </a:pPr>
            <a:r>
              <a:rPr lang="en-US" b="1"/>
              <a:t>Encyclopedia.com</a:t>
            </a:r>
          </a:p>
          <a:p>
            <a:pPr>
              <a:buFont typeface="Wingdings" pitchFamily="2" charset="2"/>
              <a:buNone/>
            </a:pPr>
            <a:r>
              <a:rPr lang="en-US" sz="2400">
                <a:hlinkClick r:id="rId3"/>
              </a:rPr>
              <a:t>http://www.encyclopedia.com</a:t>
            </a:r>
            <a:r>
              <a:rPr lang="en-US" sz="2400"/>
              <a:t> </a:t>
            </a:r>
          </a:p>
          <a:p>
            <a:pPr>
              <a:buFont typeface="Wingdings" pitchFamily="2" charset="2"/>
              <a:buNone/>
            </a:pPr>
            <a:endParaRPr lang="en-US" sz="2400"/>
          </a:p>
          <a:p>
            <a:pPr>
              <a:buFont typeface="Wingdings" pitchFamily="2" charset="2"/>
              <a:buChar char="n"/>
            </a:pPr>
            <a:r>
              <a:rPr lang="en-US" b="1"/>
              <a:t>About.com</a:t>
            </a:r>
          </a:p>
          <a:p>
            <a:pPr>
              <a:buFont typeface="Wingdings" pitchFamily="2" charset="2"/>
              <a:buNone/>
            </a:pPr>
            <a:r>
              <a:rPr lang="en-US" sz="2400" b="1"/>
              <a:t> </a:t>
            </a:r>
            <a:r>
              <a:rPr lang="en-US" sz="2400">
                <a:hlinkClick r:id="rId4"/>
              </a:rPr>
              <a:t>http://www.about.com</a:t>
            </a:r>
            <a:r>
              <a:rPr lang="en-US" sz="2400"/>
              <a:t> </a:t>
            </a:r>
          </a:p>
        </p:txBody>
      </p:sp>
      <p:pic>
        <p:nvPicPr>
          <p:cNvPr id="347141" name="Picture 5" descr="lookingfordegree%20book%20on%20male%20head"/>
          <p:cNvPicPr>
            <a:picLocks noChangeAspect="1" noChangeArrowheads="1"/>
          </p:cNvPicPr>
          <p:nvPr/>
        </p:nvPicPr>
        <p:blipFill>
          <a:blip r:embed="rId5" cstate="print"/>
          <a:srcRect l="8847" t="15437" r="64876" b="47598"/>
          <a:stretch>
            <a:fillRect/>
          </a:stretch>
        </p:blipFill>
        <p:spPr bwMode="auto">
          <a:xfrm>
            <a:off x="5181600" y="2209800"/>
            <a:ext cx="3287713" cy="3533775"/>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GB"/>
          </a:p>
          <a:p>
            <a:fld id="{F9D2BCBB-EC61-4EDE-B7F7-50A39E3C861D}" type="slidenum">
              <a:rPr lang="en-GB" sz="1400"/>
              <a:pPr/>
              <a:t>58</a:t>
            </a:fld>
            <a:endParaRPr lang="en-GB" sz="1400"/>
          </a:p>
        </p:txBody>
      </p:sp>
      <p:sp>
        <p:nvSpPr>
          <p:cNvPr id="348162" name="Rectangle 2"/>
          <p:cNvSpPr>
            <a:spLocks noGrp="1" noChangeArrowheads="1"/>
          </p:cNvSpPr>
          <p:nvPr>
            <p:ph type="title"/>
          </p:nvPr>
        </p:nvSpPr>
        <p:spPr>
          <a:xfrm>
            <a:off x="304800" y="277813"/>
            <a:ext cx="8839200" cy="1139825"/>
          </a:xfrm>
        </p:spPr>
        <p:txBody>
          <a:bodyPr/>
          <a:lstStyle/>
          <a:p>
            <a:r>
              <a:rPr lang="en-US"/>
              <a:t>Questions About Your Question</a:t>
            </a:r>
          </a:p>
        </p:txBody>
      </p:sp>
      <p:sp>
        <p:nvSpPr>
          <p:cNvPr id="348163" name="Rectangle 3"/>
          <p:cNvSpPr>
            <a:spLocks noGrp="1" noChangeArrowheads="1"/>
          </p:cNvSpPr>
          <p:nvPr>
            <p:ph type="body" idx="1"/>
          </p:nvPr>
        </p:nvSpPr>
        <p:spPr>
          <a:xfrm>
            <a:off x="457200" y="1600200"/>
            <a:ext cx="8382000" cy="4530725"/>
          </a:xfrm>
        </p:spPr>
        <p:txBody>
          <a:bodyPr/>
          <a:lstStyle/>
          <a:p>
            <a:pPr>
              <a:lnSpc>
                <a:spcPct val="90000"/>
              </a:lnSpc>
              <a:spcBef>
                <a:spcPct val="80000"/>
              </a:spcBef>
              <a:buFont typeface="Wingdings" pitchFamily="2" charset="2"/>
              <a:buChar char="n"/>
            </a:pPr>
            <a:r>
              <a:rPr lang="en-US" sz="3200" dirty="0">
                <a:latin typeface="Arial" pitchFamily="34" charset="0"/>
                <a:cs typeface="Arial" pitchFamily="34" charset="0"/>
              </a:rPr>
              <a:t>What do you </a:t>
            </a:r>
            <a:r>
              <a:rPr lang="en-US" sz="3200" b="1" u="sng" dirty="0">
                <a:solidFill>
                  <a:srgbClr val="CC0000"/>
                </a:solidFill>
                <a:latin typeface="Arial" pitchFamily="34" charset="0"/>
                <a:cs typeface="Arial" pitchFamily="34" charset="0"/>
              </a:rPr>
              <a:t>already know</a:t>
            </a:r>
            <a:r>
              <a:rPr lang="en-US" sz="3200" dirty="0">
                <a:latin typeface="Arial" pitchFamily="34" charset="0"/>
                <a:cs typeface="Arial" pitchFamily="34" charset="0"/>
              </a:rPr>
              <a:t> about the topic? </a:t>
            </a:r>
          </a:p>
          <a:p>
            <a:pPr>
              <a:lnSpc>
                <a:spcPct val="90000"/>
              </a:lnSpc>
              <a:spcBef>
                <a:spcPct val="80000"/>
              </a:spcBef>
              <a:buFont typeface="Wingdings" pitchFamily="2" charset="2"/>
              <a:buChar char="n"/>
            </a:pPr>
            <a:r>
              <a:rPr lang="en-US" sz="3200" dirty="0">
                <a:latin typeface="Arial" pitchFamily="34" charset="0"/>
                <a:cs typeface="Arial" pitchFamily="34" charset="0"/>
              </a:rPr>
              <a:t>What do you about related material?</a:t>
            </a:r>
          </a:p>
          <a:p>
            <a:pPr>
              <a:lnSpc>
                <a:spcPct val="90000"/>
              </a:lnSpc>
              <a:spcBef>
                <a:spcPct val="80000"/>
              </a:spcBef>
              <a:buFont typeface="Wingdings" pitchFamily="2" charset="2"/>
              <a:buChar char="n"/>
            </a:pPr>
            <a:r>
              <a:rPr lang="en-US" sz="3200" dirty="0">
                <a:latin typeface="Arial" pitchFamily="34" charset="0"/>
                <a:cs typeface="Arial" pitchFamily="34" charset="0"/>
              </a:rPr>
              <a:t>Who else cares about this topic?</a:t>
            </a:r>
          </a:p>
          <a:p>
            <a:pPr>
              <a:lnSpc>
                <a:spcPct val="90000"/>
              </a:lnSpc>
              <a:spcBef>
                <a:spcPct val="80000"/>
              </a:spcBef>
              <a:buFont typeface="Wingdings" pitchFamily="2" charset="2"/>
              <a:buChar char="n"/>
            </a:pPr>
            <a:r>
              <a:rPr lang="en-US" sz="3200" dirty="0">
                <a:latin typeface="Arial" pitchFamily="34" charset="0"/>
                <a:cs typeface="Arial" pitchFamily="34" charset="0"/>
              </a:rPr>
              <a:t>Who would know or need to know about this?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endParaRPr lang="en-GB"/>
          </a:p>
          <a:p>
            <a:fld id="{AA7FE412-C9AC-4C62-91FE-E14FFC989900}" type="slidenum">
              <a:rPr lang="en-GB" sz="1400"/>
              <a:pPr/>
              <a:t>59</a:t>
            </a:fld>
            <a:endParaRPr lang="en-GB" sz="1400"/>
          </a:p>
        </p:txBody>
      </p:sp>
      <p:sp>
        <p:nvSpPr>
          <p:cNvPr id="350210" name="Rectangle 2"/>
          <p:cNvSpPr>
            <a:spLocks noGrp="1" noChangeArrowheads="1"/>
          </p:cNvSpPr>
          <p:nvPr>
            <p:ph type="title"/>
          </p:nvPr>
        </p:nvSpPr>
        <p:spPr/>
        <p:txBody>
          <a:bodyPr/>
          <a:lstStyle/>
          <a:p>
            <a:r>
              <a:rPr lang="en-US"/>
              <a:t>Where to start</a:t>
            </a:r>
          </a:p>
        </p:txBody>
      </p:sp>
      <p:sp>
        <p:nvSpPr>
          <p:cNvPr id="350213" name="Text Box 5"/>
          <p:cNvSpPr txBox="1">
            <a:spLocks noChangeArrowheads="1"/>
          </p:cNvSpPr>
          <p:nvPr/>
        </p:nvSpPr>
        <p:spPr bwMode="auto">
          <a:xfrm>
            <a:off x="3886200" y="1447800"/>
            <a:ext cx="4000500" cy="1311275"/>
          </a:xfrm>
          <a:prstGeom prst="rect">
            <a:avLst/>
          </a:prstGeom>
          <a:noFill/>
          <a:ln w="9525">
            <a:noFill/>
            <a:miter lim="800000"/>
            <a:headEnd/>
            <a:tailEnd/>
          </a:ln>
          <a:effectLst/>
        </p:spPr>
        <p:txBody>
          <a:bodyPr wrap="none">
            <a:spAutoFit/>
          </a:bodyPr>
          <a:lstStyle/>
          <a:p>
            <a:pPr eaLnBrk="0" hangingPunct="0"/>
            <a:r>
              <a:rPr lang="en-US" sz="2800" i="0">
                <a:solidFill>
                  <a:srgbClr val="FF0000"/>
                </a:solidFill>
                <a:effectLst/>
                <a:latin typeface="Arial" charset="0"/>
              </a:rPr>
              <a:t>Major Search Engines </a:t>
            </a:r>
            <a:br>
              <a:rPr lang="en-US" sz="2800" i="0">
                <a:solidFill>
                  <a:srgbClr val="FF0000"/>
                </a:solidFill>
                <a:effectLst/>
                <a:latin typeface="Arial" charset="0"/>
              </a:rPr>
            </a:br>
            <a:r>
              <a:rPr lang="en-US" sz="2800" i="0">
                <a:solidFill>
                  <a:srgbClr val="FF0000"/>
                </a:solidFill>
                <a:effectLst/>
                <a:latin typeface="Arial" charset="0"/>
              </a:rPr>
              <a:t>&amp; Subject Directories </a:t>
            </a:r>
          </a:p>
          <a:p>
            <a:pPr eaLnBrk="0" hangingPunct="0"/>
            <a:endParaRPr lang="en-US" sz="2400" b="0" i="0">
              <a:effectLst/>
              <a:latin typeface="Times New Roman" pitchFamily="18" charset="0"/>
            </a:endParaRPr>
          </a:p>
        </p:txBody>
      </p:sp>
      <p:sp>
        <p:nvSpPr>
          <p:cNvPr id="350214" name="Text Box 6"/>
          <p:cNvSpPr txBox="1">
            <a:spLocks noChangeArrowheads="1"/>
          </p:cNvSpPr>
          <p:nvPr/>
        </p:nvSpPr>
        <p:spPr bwMode="auto">
          <a:xfrm>
            <a:off x="3810000" y="5334000"/>
            <a:ext cx="5334000" cy="1128713"/>
          </a:xfrm>
          <a:prstGeom prst="rect">
            <a:avLst/>
          </a:prstGeom>
          <a:noFill/>
          <a:ln w="9525">
            <a:noFill/>
            <a:miter lim="800000"/>
            <a:headEnd/>
            <a:tailEnd/>
          </a:ln>
          <a:effectLst/>
        </p:spPr>
        <p:txBody>
          <a:bodyPr wrap="none"/>
          <a:lstStyle/>
          <a:p>
            <a:pPr eaLnBrk="0" hangingPunct="0"/>
            <a:r>
              <a:rPr lang="en-US" sz="2800" i="0" dirty="0">
                <a:solidFill>
                  <a:srgbClr val="FCB504"/>
                </a:solidFill>
                <a:latin typeface="Arial" charset="0"/>
              </a:rPr>
              <a:t>Meta Search Engines</a:t>
            </a:r>
          </a:p>
        </p:txBody>
      </p:sp>
      <p:sp>
        <p:nvSpPr>
          <p:cNvPr id="350217" name="Text Box 9"/>
          <p:cNvSpPr txBox="1">
            <a:spLocks noChangeArrowheads="1"/>
          </p:cNvSpPr>
          <p:nvPr/>
        </p:nvSpPr>
        <p:spPr bwMode="auto">
          <a:xfrm>
            <a:off x="914400" y="1828800"/>
            <a:ext cx="609600" cy="457200"/>
          </a:xfrm>
          <a:prstGeom prst="rect">
            <a:avLst/>
          </a:prstGeom>
          <a:noFill/>
          <a:ln w="9525">
            <a:noFill/>
            <a:miter lim="800000"/>
            <a:headEnd/>
            <a:tailEnd/>
          </a:ln>
          <a:effectLst/>
        </p:spPr>
        <p:txBody>
          <a:bodyPr>
            <a:spAutoFit/>
          </a:bodyPr>
          <a:lstStyle/>
          <a:p>
            <a:pPr eaLnBrk="0" hangingPunct="0"/>
            <a:endParaRPr lang="en-US" sz="2400" b="0" i="0">
              <a:effectLst/>
              <a:latin typeface="Times New Roman" pitchFamily="18" charset="0"/>
            </a:endParaRPr>
          </a:p>
        </p:txBody>
      </p:sp>
      <p:sp>
        <p:nvSpPr>
          <p:cNvPr id="350218" name="Rectangle 10"/>
          <p:cNvSpPr>
            <a:spLocks noChangeArrowheads="1"/>
          </p:cNvSpPr>
          <p:nvPr/>
        </p:nvSpPr>
        <p:spPr bwMode="auto">
          <a:xfrm>
            <a:off x="3962400" y="3200400"/>
            <a:ext cx="4114800" cy="823913"/>
          </a:xfrm>
          <a:prstGeom prst="rect">
            <a:avLst/>
          </a:prstGeom>
          <a:noFill/>
          <a:ln w="9525">
            <a:noFill/>
            <a:miter lim="800000"/>
            <a:headEnd/>
            <a:tailEnd/>
          </a:ln>
          <a:effectLst/>
        </p:spPr>
        <p:txBody>
          <a:bodyPr>
            <a:spAutoFit/>
          </a:bodyPr>
          <a:lstStyle/>
          <a:p>
            <a:pPr eaLnBrk="0" hangingPunct="0">
              <a:spcBef>
                <a:spcPct val="50000"/>
              </a:spcBef>
            </a:pPr>
            <a:r>
              <a:rPr lang="en-US" sz="2800" i="0">
                <a:solidFill>
                  <a:srgbClr val="009900"/>
                </a:solidFill>
                <a:effectLst/>
                <a:latin typeface="Arial" charset="0"/>
              </a:rPr>
              <a:t>Local Search Engines</a:t>
            </a:r>
            <a:br>
              <a:rPr lang="en-US" sz="2800" i="0">
                <a:solidFill>
                  <a:srgbClr val="009900"/>
                </a:solidFill>
                <a:effectLst/>
                <a:latin typeface="Arial" charset="0"/>
              </a:rPr>
            </a:br>
            <a:endParaRPr lang="en-US" sz="2000" i="0">
              <a:solidFill>
                <a:srgbClr val="009900"/>
              </a:solidFill>
              <a:effectLst/>
              <a:latin typeface="Arial" charset="0"/>
            </a:endParaRPr>
          </a:p>
        </p:txBody>
      </p:sp>
      <p:pic>
        <p:nvPicPr>
          <p:cNvPr id="350233" name="Picture 25" descr="compglobe"/>
          <p:cNvPicPr>
            <a:picLocks noChangeAspect="1" noChangeArrowheads="1"/>
          </p:cNvPicPr>
          <p:nvPr/>
        </p:nvPicPr>
        <p:blipFill>
          <a:blip r:embed="rId3" cstate="print"/>
          <a:srcRect/>
          <a:stretch>
            <a:fillRect/>
          </a:stretch>
        </p:blipFill>
        <p:spPr bwMode="auto">
          <a:xfrm>
            <a:off x="381000" y="4038600"/>
            <a:ext cx="2209800" cy="1712913"/>
          </a:xfrm>
          <a:prstGeom prst="rect">
            <a:avLst/>
          </a:prstGeom>
          <a:noFill/>
        </p:spPr>
      </p:pic>
      <p:sp>
        <p:nvSpPr>
          <p:cNvPr id="350221" name="Rectangle 13"/>
          <p:cNvSpPr>
            <a:spLocks noChangeArrowheads="1"/>
          </p:cNvSpPr>
          <p:nvPr/>
        </p:nvSpPr>
        <p:spPr bwMode="auto">
          <a:xfrm>
            <a:off x="4191000" y="4343400"/>
            <a:ext cx="4953000" cy="823913"/>
          </a:xfrm>
          <a:prstGeom prst="rect">
            <a:avLst/>
          </a:prstGeom>
          <a:noFill/>
          <a:ln w="9525">
            <a:noFill/>
            <a:miter lim="800000"/>
            <a:headEnd/>
            <a:tailEnd/>
          </a:ln>
          <a:effectLst/>
        </p:spPr>
        <p:txBody>
          <a:bodyPr>
            <a:spAutoFit/>
          </a:bodyPr>
          <a:lstStyle/>
          <a:p>
            <a:pPr eaLnBrk="0" hangingPunct="0">
              <a:spcBef>
                <a:spcPct val="50000"/>
              </a:spcBef>
            </a:pPr>
            <a:r>
              <a:rPr lang="en-US" sz="2800" i="0" dirty="0">
                <a:solidFill>
                  <a:srgbClr val="505078"/>
                </a:solidFill>
                <a:effectLst/>
                <a:latin typeface="Arial" charset="0"/>
              </a:rPr>
              <a:t>Specialized Search Engines</a:t>
            </a:r>
            <a:br>
              <a:rPr lang="en-US" sz="2800" i="0" dirty="0">
                <a:solidFill>
                  <a:srgbClr val="505078"/>
                </a:solidFill>
                <a:effectLst/>
                <a:latin typeface="Arial" charset="0"/>
              </a:rPr>
            </a:br>
            <a:endParaRPr lang="en-US" sz="2000" i="0" dirty="0">
              <a:solidFill>
                <a:srgbClr val="505078"/>
              </a:solidFill>
              <a:effectLst/>
              <a:latin typeface="Arial" charset="0"/>
            </a:endParaRPr>
          </a:p>
        </p:txBody>
      </p:sp>
      <p:sp>
        <p:nvSpPr>
          <p:cNvPr id="350216" name="Line 8"/>
          <p:cNvSpPr>
            <a:spLocks noChangeShapeType="1"/>
          </p:cNvSpPr>
          <p:nvPr/>
        </p:nvSpPr>
        <p:spPr bwMode="auto">
          <a:xfrm flipV="1">
            <a:off x="2590800" y="3581400"/>
            <a:ext cx="1295400" cy="838200"/>
          </a:xfrm>
          <a:prstGeom prst="line">
            <a:avLst/>
          </a:prstGeom>
          <a:noFill/>
          <a:ln w="38100">
            <a:solidFill>
              <a:schemeClr val="tx1"/>
            </a:solidFill>
            <a:round/>
            <a:headEnd type="diamond" w="med" len="med"/>
            <a:tailEnd type="triangle" w="med" len="med"/>
          </a:ln>
          <a:effectLst/>
        </p:spPr>
        <p:txBody>
          <a:bodyPr wrap="none" anchor="ctr"/>
          <a:lstStyle/>
          <a:p>
            <a:endParaRPr lang="en-CA"/>
          </a:p>
        </p:txBody>
      </p:sp>
      <p:sp>
        <p:nvSpPr>
          <p:cNvPr id="350220" name="Line 12"/>
          <p:cNvSpPr>
            <a:spLocks noChangeShapeType="1"/>
          </p:cNvSpPr>
          <p:nvPr/>
        </p:nvSpPr>
        <p:spPr bwMode="auto">
          <a:xfrm flipV="1">
            <a:off x="2743200" y="4648200"/>
            <a:ext cx="1371600" cy="228600"/>
          </a:xfrm>
          <a:prstGeom prst="line">
            <a:avLst/>
          </a:prstGeom>
          <a:noFill/>
          <a:ln w="38100">
            <a:solidFill>
              <a:schemeClr val="tx1"/>
            </a:solidFill>
            <a:round/>
            <a:headEnd type="diamond" w="med" len="med"/>
            <a:tailEnd type="triangle" w="med" len="med"/>
          </a:ln>
          <a:effectLst/>
        </p:spPr>
        <p:txBody>
          <a:bodyPr wrap="none" anchor="ctr"/>
          <a:lstStyle/>
          <a:p>
            <a:endParaRPr lang="en-CA"/>
          </a:p>
        </p:txBody>
      </p:sp>
      <p:sp>
        <p:nvSpPr>
          <p:cNvPr id="350219" name="Line 11"/>
          <p:cNvSpPr>
            <a:spLocks noChangeShapeType="1"/>
          </p:cNvSpPr>
          <p:nvPr/>
        </p:nvSpPr>
        <p:spPr bwMode="auto">
          <a:xfrm>
            <a:off x="2590800" y="5257800"/>
            <a:ext cx="1066800" cy="381000"/>
          </a:xfrm>
          <a:prstGeom prst="line">
            <a:avLst/>
          </a:prstGeom>
          <a:noFill/>
          <a:ln w="38100">
            <a:solidFill>
              <a:schemeClr val="tx1"/>
            </a:solidFill>
            <a:round/>
            <a:headEnd type="diamond" w="med" len="med"/>
            <a:tailEnd type="triangle" w="med" len="med"/>
          </a:ln>
          <a:effectLst/>
        </p:spPr>
        <p:txBody>
          <a:bodyPr wrap="none" anchor="ctr"/>
          <a:lstStyle/>
          <a:p>
            <a:endParaRPr lang="en-CA"/>
          </a:p>
        </p:txBody>
      </p:sp>
      <p:sp>
        <p:nvSpPr>
          <p:cNvPr id="350215" name="Line 7"/>
          <p:cNvSpPr>
            <a:spLocks noChangeShapeType="1"/>
          </p:cNvSpPr>
          <p:nvPr/>
        </p:nvSpPr>
        <p:spPr bwMode="auto">
          <a:xfrm flipV="1">
            <a:off x="2057400" y="1905000"/>
            <a:ext cx="1752600" cy="2133600"/>
          </a:xfrm>
          <a:prstGeom prst="line">
            <a:avLst/>
          </a:prstGeom>
          <a:noFill/>
          <a:ln w="38100">
            <a:solidFill>
              <a:schemeClr val="tx1"/>
            </a:solidFill>
            <a:round/>
            <a:headEnd type="diamond" w="med" len="med"/>
            <a:tailEnd type="triangle" w="med" len="med"/>
          </a:ln>
          <a:effectLst/>
        </p:spPr>
        <p:txBody>
          <a:bodyPr wrap="none" anchor="ct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50213"/>
                                        </p:tgtEl>
                                        <p:attrNameLst>
                                          <p:attrName>style.visibility</p:attrName>
                                        </p:attrNameLst>
                                      </p:cBhvr>
                                      <p:to>
                                        <p:strVal val="visible"/>
                                      </p:to>
                                    </p:set>
                                    <p:anim calcmode="lin" valueType="num">
                                      <p:cBhvr additive="base">
                                        <p:cTn id="7" dur="500" fill="hold"/>
                                        <p:tgtEl>
                                          <p:spTgt spid="350213"/>
                                        </p:tgtEl>
                                        <p:attrNameLst>
                                          <p:attrName>ppt_x</p:attrName>
                                        </p:attrNameLst>
                                      </p:cBhvr>
                                      <p:tavLst>
                                        <p:tav tm="0">
                                          <p:val>
                                            <p:strVal val="1+#ppt_w/2"/>
                                          </p:val>
                                        </p:tav>
                                        <p:tav tm="100000">
                                          <p:val>
                                            <p:strVal val="#ppt_x"/>
                                          </p:val>
                                        </p:tav>
                                      </p:tavLst>
                                    </p:anim>
                                    <p:anim calcmode="lin" valueType="num">
                                      <p:cBhvr additive="base">
                                        <p:cTn id="8" dur="500" fill="hold"/>
                                        <p:tgtEl>
                                          <p:spTgt spid="3502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50218"/>
                                        </p:tgtEl>
                                        <p:attrNameLst>
                                          <p:attrName>style.visibility</p:attrName>
                                        </p:attrNameLst>
                                      </p:cBhvr>
                                      <p:to>
                                        <p:strVal val="visible"/>
                                      </p:to>
                                    </p:set>
                                    <p:anim calcmode="lin" valueType="num">
                                      <p:cBhvr additive="base">
                                        <p:cTn id="12" dur="500" fill="hold"/>
                                        <p:tgtEl>
                                          <p:spTgt spid="350218"/>
                                        </p:tgtEl>
                                        <p:attrNameLst>
                                          <p:attrName>ppt_x</p:attrName>
                                        </p:attrNameLst>
                                      </p:cBhvr>
                                      <p:tavLst>
                                        <p:tav tm="0">
                                          <p:val>
                                            <p:strVal val="1+#ppt_w/2"/>
                                          </p:val>
                                        </p:tav>
                                        <p:tav tm="100000">
                                          <p:val>
                                            <p:strVal val="#ppt_x"/>
                                          </p:val>
                                        </p:tav>
                                      </p:tavLst>
                                    </p:anim>
                                    <p:anim calcmode="lin" valueType="num">
                                      <p:cBhvr additive="base">
                                        <p:cTn id="13" dur="500" fill="hold"/>
                                        <p:tgtEl>
                                          <p:spTgt spid="3502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50221"/>
                                        </p:tgtEl>
                                        <p:attrNameLst>
                                          <p:attrName>style.visibility</p:attrName>
                                        </p:attrNameLst>
                                      </p:cBhvr>
                                      <p:to>
                                        <p:strVal val="visible"/>
                                      </p:to>
                                    </p:set>
                                    <p:anim calcmode="lin" valueType="num">
                                      <p:cBhvr additive="base">
                                        <p:cTn id="17" dur="500" fill="hold"/>
                                        <p:tgtEl>
                                          <p:spTgt spid="350221"/>
                                        </p:tgtEl>
                                        <p:attrNameLst>
                                          <p:attrName>ppt_x</p:attrName>
                                        </p:attrNameLst>
                                      </p:cBhvr>
                                      <p:tavLst>
                                        <p:tav tm="0">
                                          <p:val>
                                            <p:strVal val="1+#ppt_w/2"/>
                                          </p:val>
                                        </p:tav>
                                        <p:tav tm="100000">
                                          <p:val>
                                            <p:strVal val="#ppt_x"/>
                                          </p:val>
                                        </p:tav>
                                      </p:tavLst>
                                    </p:anim>
                                    <p:anim calcmode="lin" valueType="num">
                                      <p:cBhvr additive="base">
                                        <p:cTn id="18" dur="500" fill="hold"/>
                                        <p:tgtEl>
                                          <p:spTgt spid="35022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350214"/>
                                        </p:tgtEl>
                                        <p:attrNameLst>
                                          <p:attrName>style.visibility</p:attrName>
                                        </p:attrNameLst>
                                      </p:cBhvr>
                                      <p:to>
                                        <p:strVal val="visible"/>
                                      </p:to>
                                    </p:set>
                                    <p:anim calcmode="lin" valueType="num">
                                      <p:cBhvr additive="base">
                                        <p:cTn id="22" dur="500" fill="hold"/>
                                        <p:tgtEl>
                                          <p:spTgt spid="350214"/>
                                        </p:tgtEl>
                                        <p:attrNameLst>
                                          <p:attrName>ppt_x</p:attrName>
                                        </p:attrNameLst>
                                      </p:cBhvr>
                                      <p:tavLst>
                                        <p:tav tm="0">
                                          <p:val>
                                            <p:strVal val="1+#ppt_w/2"/>
                                          </p:val>
                                        </p:tav>
                                        <p:tav tm="100000">
                                          <p:val>
                                            <p:strVal val="#ppt_x"/>
                                          </p:val>
                                        </p:tav>
                                      </p:tavLst>
                                    </p:anim>
                                    <p:anim calcmode="lin" valueType="num">
                                      <p:cBhvr additive="base">
                                        <p:cTn id="23" dur="500" fill="hold"/>
                                        <p:tgtEl>
                                          <p:spTgt spid="350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autoUpdateAnimBg="0"/>
      <p:bldP spid="350214" grpId="0" autoUpdateAnimBg="0"/>
      <p:bldP spid="350218" grpId="0" autoUpdateAnimBg="0"/>
      <p:bldP spid="35022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1126A1-19CB-4796-BB91-A7895818DA43}" type="slidenum">
              <a:rPr lang="en-US"/>
              <a:pPr/>
              <a:t>6</a:t>
            </a:fld>
            <a:endParaRPr lang="en-US" dirty="0"/>
          </a:p>
        </p:txBody>
      </p:sp>
      <p:sp>
        <p:nvSpPr>
          <p:cNvPr id="466946" name="Rectangle 2"/>
          <p:cNvSpPr>
            <a:spLocks noGrp="1" noChangeArrowheads="1"/>
          </p:cNvSpPr>
          <p:nvPr>
            <p:ph type="title"/>
          </p:nvPr>
        </p:nvSpPr>
        <p:spPr>
          <a:xfrm>
            <a:off x="2438400" y="533400"/>
            <a:ext cx="6324600" cy="1143000"/>
          </a:xfrm>
        </p:spPr>
        <p:txBody>
          <a:bodyPr/>
          <a:lstStyle/>
          <a:p>
            <a:pPr marL="342900" indent="-342900" algn="r">
              <a:lnSpc>
                <a:spcPct val="90000"/>
              </a:lnSpc>
              <a:spcBef>
                <a:spcPct val="20000"/>
              </a:spcBef>
              <a:spcAft>
                <a:spcPct val="50000"/>
              </a:spcAft>
              <a:buClr>
                <a:schemeClr val="tx1"/>
              </a:buClr>
            </a:pPr>
            <a:r>
              <a:rPr lang="en-US" sz="4400" b="1" i="1" dirty="0" smtClean="0">
                <a:solidFill>
                  <a:srgbClr val="D24B00"/>
                </a:solidFill>
                <a:effectLst>
                  <a:outerShdw blurRad="38100" dist="38100" dir="2700000" algn="tl">
                    <a:srgbClr val="000000"/>
                  </a:outerShdw>
                </a:effectLst>
                <a:latin typeface="Calibri" pitchFamily="34" charset="0"/>
                <a:ea typeface="+mn-ea"/>
                <a:cs typeface="+mn-cs"/>
              </a:rPr>
              <a:t>Clients:</a:t>
            </a:r>
            <a:endParaRPr lang="en-US" sz="4400" b="1" i="1" dirty="0">
              <a:solidFill>
                <a:srgbClr val="D24B00"/>
              </a:solidFill>
              <a:effectLst>
                <a:outerShdw blurRad="38100" dist="38100" dir="2700000" algn="tl">
                  <a:srgbClr val="000000"/>
                </a:outerShdw>
              </a:effectLst>
              <a:latin typeface="Calibri" pitchFamily="34" charset="0"/>
              <a:ea typeface="+mn-ea"/>
              <a:cs typeface="+mn-cs"/>
            </a:endParaRPr>
          </a:p>
        </p:txBody>
      </p:sp>
      <p:sp>
        <p:nvSpPr>
          <p:cNvPr id="466947" name="Rectangle 3"/>
          <p:cNvSpPr>
            <a:spLocks noGrp="1" noChangeArrowheads="1"/>
          </p:cNvSpPr>
          <p:nvPr>
            <p:ph type="body" idx="1"/>
          </p:nvPr>
        </p:nvSpPr>
        <p:spPr>
          <a:xfrm>
            <a:off x="457200" y="1981200"/>
            <a:ext cx="8382000" cy="4572000"/>
          </a:xfrm>
        </p:spPr>
        <p:txBody>
          <a:bodyPr/>
          <a:lstStyle/>
          <a:p>
            <a:pPr>
              <a:spcBef>
                <a:spcPts val="600"/>
              </a:spcBef>
              <a:buNone/>
            </a:pPr>
            <a:r>
              <a:rPr lang="en-US" sz="3600" b="1" dirty="0" smtClean="0">
                <a:solidFill>
                  <a:srgbClr val="CC0000"/>
                </a:solidFill>
                <a:latin typeface="Calibri" pitchFamily="34" charset="0"/>
              </a:rPr>
              <a:t>Big companies/organizations</a:t>
            </a:r>
          </a:p>
          <a:p>
            <a:pPr>
              <a:spcBef>
                <a:spcPts val="600"/>
              </a:spcBef>
            </a:pPr>
            <a:r>
              <a:rPr lang="en-US" sz="2800" b="1" dirty="0" smtClean="0">
                <a:latin typeface="Calibri" pitchFamily="34" charset="0"/>
              </a:rPr>
              <a:t>Grey Worldwide, BC Hydro, ICBC, TD Bank</a:t>
            </a:r>
          </a:p>
          <a:p>
            <a:pPr>
              <a:spcBef>
                <a:spcPts val="600"/>
              </a:spcBef>
              <a:buNone/>
            </a:pPr>
            <a:r>
              <a:rPr lang="en-US" sz="3600" b="1" dirty="0" smtClean="0">
                <a:solidFill>
                  <a:srgbClr val="CC0000"/>
                </a:solidFill>
                <a:latin typeface="Calibri" pitchFamily="34" charset="0"/>
              </a:rPr>
              <a:t>Small companies/organizations</a:t>
            </a:r>
          </a:p>
          <a:p>
            <a:pPr>
              <a:spcBef>
                <a:spcPts val="600"/>
              </a:spcBef>
            </a:pPr>
            <a:r>
              <a:rPr lang="en-US" sz="2800" b="1" dirty="0" smtClean="0">
                <a:latin typeface="Calibri" pitchFamily="34" charset="0"/>
              </a:rPr>
              <a:t>7 Seas Seafood, North Island College, Sunrise Tofu</a:t>
            </a:r>
          </a:p>
          <a:p>
            <a:pPr>
              <a:spcBef>
                <a:spcPts val="600"/>
              </a:spcBef>
              <a:buNone/>
            </a:pPr>
            <a:r>
              <a:rPr lang="en-US" sz="3600" b="1" dirty="0" smtClean="0">
                <a:solidFill>
                  <a:srgbClr val="CC0000"/>
                </a:solidFill>
                <a:latin typeface="Calibri" pitchFamily="34" charset="0"/>
              </a:rPr>
              <a:t>Government</a:t>
            </a:r>
          </a:p>
          <a:p>
            <a:pPr>
              <a:spcBef>
                <a:spcPts val="600"/>
              </a:spcBef>
            </a:pPr>
            <a:r>
              <a:rPr lang="en-US" sz="2800" b="1" dirty="0" smtClean="0">
                <a:latin typeface="Calibri" pitchFamily="34" charset="0"/>
              </a:rPr>
              <a:t>Governments of Canada, BC and many municipal</a:t>
            </a:r>
          </a:p>
          <a:p>
            <a:pPr>
              <a:spcBef>
                <a:spcPts val="600"/>
              </a:spcBef>
              <a:buNone/>
            </a:pPr>
            <a:r>
              <a:rPr lang="en-US" sz="3600" b="1" dirty="0" smtClean="0">
                <a:solidFill>
                  <a:srgbClr val="CC0000"/>
                </a:solidFill>
                <a:latin typeface="Calibri" pitchFamily="34" charset="0"/>
              </a:rPr>
              <a:t>Not-for-Profit</a:t>
            </a:r>
          </a:p>
          <a:p>
            <a:pPr>
              <a:spcBef>
                <a:spcPts val="600"/>
              </a:spcBef>
            </a:pPr>
            <a:r>
              <a:rPr lang="en-US" sz="2800" b="1" dirty="0" smtClean="0">
                <a:latin typeface="Calibri" pitchFamily="34" charset="0"/>
              </a:rPr>
              <a:t>CNIB, Heart and Stroke Foundation, Alzheimer’s Society</a:t>
            </a:r>
          </a:p>
          <a:p>
            <a:pPr>
              <a:spcBef>
                <a:spcPts val="0"/>
              </a:spcBef>
            </a:pPr>
            <a:endParaRPr lang="en-US" sz="3600" b="1" dirty="0">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endParaRPr lang="en-GB"/>
          </a:p>
          <a:p>
            <a:fld id="{F7CE8E7C-0FC1-4A3D-8F33-5A6582D34387}" type="slidenum">
              <a:rPr lang="en-GB" sz="1400"/>
              <a:pPr/>
              <a:t>60</a:t>
            </a:fld>
            <a:endParaRPr lang="en-GB" sz="1400"/>
          </a:p>
        </p:txBody>
      </p:sp>
      <p:sp>
        <p:nvSpPr>
          <p:cNvPr id="351234" name="Rectangle 2"/>
          <p:cNvSpPr>
            <a:spLocks noGrp="1" noChangeArrowheads="1"/>
          </p:cNvSpPr>
          <p:nvPr>
            <p:ph type="title"/>
          </p:nvPr>
        </p:nvSpPr>
        <p:spPr/>
        <p:txBody>
          <a:bodyPr/>
          <a:lstStyle/>
          <a:p>
            <a:r>
              <a:rPr lang="en-US"/>
              <a:t>Major Search Engines</a:t>
            </a:r>
          </a:p>
        </p:txBody>
      </p:sp>
      <p:sp>
        <p:nvSpPr>
          <p:cNvPr id="351240" name="Rectangle 8"/>
          <p:cNvSpPr>
            <a:spLocks noChangeArrowheads="1"/>
          </p:cNvSpPr>
          <p:nvPr/>
        </p:nvSpPr>
        <p:spPr bwMode="auto">
          <a:xfrm>
            <a:off x="457200" y="1600200"/>
            <a:ext cx="4029075" cy="4525963"/>
          </a:xfrm>
          <a:prstGeom prst="rect">
            <a:avLst/>
          </a:prstGeom>
          <a:noFill/>
          <a:ln w="9525">
            <a:noFill/>
            <a:miter lim="800000"/>
            <a:headEnd/>
            <a:tailEnd/>
          </a:ln>
          <a:effectLst/>
        </p:spPr>
        <p:txBody>
          <a:bodyPr/>
          <a:lstStyle/>
          <a:p>
            <a:pPr marL="457200" indent="-457200">
              <a:lnSpc>
                <a:spcPct val="90000"/>
              </a:lnSpc>
              <a:spcBef>
                <a:spcPct val="20000"/>
              </a:spcBef>
              <a:buClr>
                <a:schemeClr val="bg2"/>
              </a:buClr>
              <a:buSzPct val="75000"/>
              <a:buFont typeface="Wingdings" pitchFamily="2" charset="2"/>
              <a:buChar char="n"/>
            </a:pPr>
            <a:r>
              <a:rPr lang="en-US" sz="2800" b="0" i="0" dirty="0">
                <a:effectLst/>
                <a:latin typeface="Arial" pitchFamily="34" charset="0"/>
                <a:cs typeface="Arial" pitchFamily="34" charset="0"/>
              </a:rPr>
              <a:t>Search engines use spiders or robot programs that crawl the Web to find the sites you want</a:t>
            </a:r>
          </a:p>
          <a:p>
            <a:pPr marL="457200" indent="-457200">
              <a:lnSpc>
                <a:spcPct val="90000"/>
              </a:lnSpc>
              <a:spcBef>
                <a:spcPct val="20000"/>
              </a:spcBef>
              <a:buClr>
                <a:schemeClr val="bg2"/>
              </a:buClr>
              <a:buSzPct val="75000"/>
              <a:buFont typeface="Wingdings" pitchFamily="2" charset="2"/>
              <a:buChar char="n"/>
            </a:pPr>
            <a:endParaRPr lang="en-US" sz="1050" b="0" i="0" dirty="0">
              <a:effectLst/>
              <a:latin typeface="Arial" pitchFamily="34" charset="0"/>
              <a:cs typeface="Arial" pitchFamily="34" charset="0"/>
            </a:endParaRPr>
          </a:p>
          <a:p>
            <a:pPr marL="457200" indent="-457200">
              <a:lnSpc>
                <a:spcPct val="90000"/>
              </a:lnSpc>
              <a:spcBef>
                <a:spcPct val="20000"/>
              </a:spcBef>
              <a:buClr>
                <a:schemeClr val="bg2"/>
              </a:buClr>
              <a:buSzPct val="75000"/>
              <a:buFont typeface="Wingdings" pitchFamily="2" charset="2"/>
              <a:buChar char="n"/>
            </a:pPr>
            <a:r>
              <a:rPr lang="en-US" sz="2800" b="0" i="0" dirty="0">
                <a:effectLst/>
                <a:latin typeface="Arial" pitchFamily="34" charset="0"/>
                <a:cs typeface="Arial" pitchFamily="34" charset="0"/>
              </a:rPr>
              <a:t>Query the search engine by typing keywords</a:t>
            </a:r>
          </a:p>
          <a:p>
            <a:pPr marL="457200" indent="-457200">
              <a:lnSpc>
                <a:spcPct val="90000"/>
              </a:lnSpc>
              <a:spcBef>
                <a:spcPct val="20000"/>
              </a:spcBef>
              <a:buClr>
                <a:schemeClr val="bg2"/>
              </a:buClr>
              <a:buSzPct val="75000"/>
              <a:buFont typeface="Wingdings" pitchFamily="2" charset="2"/>
              <a:buChar char="n"/>
            </a:pPr>
            <a:endParaRPr lang="en-US" sz="1050" b="0" i="0" dirty="0">
              <a:effectLst/>
              <a:latin typeface="Arial" pitchFamily="34" charset="0"/>
              <a:cs typeface="Arial" pitchFamily="34" charset="0"/>
            </a:endParaRPr>
          </a:p>
          <a:p>
            <a:pPr marL="457200" indent="-457200">
              <a:lnSpc>
                <a:spcPct val="90000"/>
              </a:lnSpc>
              <a:spcBef>
                <a:spcPct val="20000"/>
              </a:spcBef>
              <a:buClr>
                <a:schemeClr val="bg2"/>
              </a:buClr>
              <a:buSzPct val="75000"/>
              <a:buFont typeface="Wingdings" pitchFamily="2" charset="2"/>
              <a:buChar char="n"/>
            </a:pPr>
            <a:r>
              <a:rPr lang="en-US" sz="2800" b="0" i="0" dirty="0">
                <a:effectLst/>
                <a:latin typeface="Arial" pitchFamily="34" charset="0"/>
                <a:cs typeface="Arial" pitchFamily="34" charset="0"/>
              </a:rPr>
              <a:t>Use more than one search engine</a:t>
            </a:r>
          </a:p>
          <a:p>
            <a:pPr marL="457200" indent="-457200">
              <a:lnSpc>
                <a:spcPct val="90000"/>
              </a:lnSpc>
              <a:buClr>
                <a:schemeClr val="bg1"/>
              </a:buClr>
              <a:buSzPct val="75000"/>
            </a:pPr>
            <a:r>
              <a:rPr lang="en-US" sz="2000" b="0" i="0" dirty="0">
                <a:effectLst/>
                <a:latin typeface="Arial" pitchFamily="34" charset="0"/>
                <a:cs typeface="Arial" pitchFamily="34" charset="0"/>
              </a:rPr>
              <a:t>		</a:t>
            </a:r>
          </a:p>
        </p:txBody>
      </p:sp>
      <p:sp>
        <p:nvSpPr>
          <p:cNvPr id="351241" name="Rectangle 9"/>
          <p:cNvSpPr>
            <a:spLocks noChangeArrowheads="1"/>
          </p:cNvSpPr>
          <p:nvPr/>
        </p:nvSpPr>
        <p:spPr bwMode="auto">
          <a:xfrm>
            <a:off x="4648200" y="1600200"/>
            <a:ext cx="4029075" cy="4572000"/>
          </a:xfrm>
          <a:prstGeom prst="rect">
            <a:avLst/>
          </a:prstGeom>
          <a:solidFill>
            <a:srgbClr val="FDF5BB"/>
          </a:solidFill>
          <a:ln w="9525">
            <a:noFill/>
            <a:miter lim="800000"/>
            <a:headEnd/>
            <a:tailEnd/>
          </a:ln>
          <a:effectLst/>
        </p:spPr>
        <p:txBody>
          <a:bodyPr/>
          <a:lstStyle/>
          <a:p>
            <a:pPr marL="342900" indent="-342900" algn="ctr">
              <a:lnSpc>
                <a:spcPct val="90000"/>
              </a:lnSpc>
              <a:spcBef>
                <a:spcPct val="20000"/>
              </a:spcBef>
              <a:buClr>
                <a:schemeClr val="bg2"/>
              </a:buClr>
              <a:buSzPct val="75000"/>
              <a:buFont typeface="Wingdings" pitchFamily="2" charset="2"/>
              <a:buNone/>
            </a:pPr>
            <a:endParaRPr lang="en-US" sz="2400" i="0">
              <a:solidFill>
                <a:schemeClr val="bg1"/>
              </a:solidFill>
              <a:effectLst/>
              <a:latin typeface="Verdana" pitchFamily="34" charset="0"/>
            </a:endParaRPr>
          </a:p>
        </p:txBody>
      </p:sp>
      <p:pic>
        <p:nvPicPr>
          <p:cNvPr id="351242" name="Picture 10" descr="Google"/>
          <p:cNvPicPr>
            <a:picLocks noChangeAspect="1" noChangeArrowheads="1"/>
          </p:cNvPicPr>
          <p:nvPr/>
        </p:nvPicPr>
        <p:blipFill>
          <a:blip r:embed="rId2" cstate="print"/>
          <a:srcRect/>
          <a:stretch>
            <a:fillRect/>
          </a:stretch>
        </p:blipFill>
        <p:spPr bwMode="auto">
          <a:xfrm>
            <a:off x="5943600" y="1828800"/>
            <a:ext cx="2057400" cy="819150"/>
          </a:xfrm>
          <a:prstGeom prst="rect">
            <a:avLst/>
          </a:prstGeom>
          <a:noFill/>
        </p:spPr>
      </p:pic>
      <p:pic>
        <p:nvPicPr>
          <p:cNvPr id="351243" name="Picture 11"/>
          <p:cNvPicPr>
            <a:picLocks noChangeAspect="1" noChangeArrowheads="1"/>
          </p:cNvPicPr>
          <p:nvPr/>
        </p:nvPicPr>
        <p:blipFill>
          <a:blip r:embed="rId3" cstate="print"/>
          <a:srcRect/>
          <a:stretch>
            <a:fillRect/>
          </a:stretch>
        </p:blipFill>
        <p:spPr bwMode="auto">
          <a:xfrm>
            <a:off x="5867400" y="2971800"/>
            <a:ext cx="2257425" cy="495300"/>
          </a:xfrm>
          <a:prstGeom prst="rect">
            <a:avLst/>
          </a:prstGeom>
          <a:noFill/>
          <a:ln w="9525">
            <a:noFill/>
            <a:miter lim="800000"/>
            <a:headEnd/>
            <a:tailEnd/>
          </a:ln>
          <a:effectLst/>
        </p:spPr>
      </p:pic>
      <p:sp>
        <p:nvSpPr>
          <p:cNvPr id="351245" name="Oval 13"/>
          <p:cNvSpPr>
            <a:spLocks noChangeArrowheads="1"/>
          </p:cNvSpPr>
          <p:nvPr/>
        </p:nvSpPr>
        <p:spPr bwMode="auto">
          <a:xfrm>
            <a:off x="5105400" y="1981200"/>
            <a:ext cx="533400" cy="533400"/>
          </a:xfrm>
          <a:prstGeom prst="ellipse">
            <a:avLst/>
          </a:prstGeom>
          <a:solidFill>
            <a:schemeClr val="tx2"/>
          </a:solidFill>
          <a:ln w="9525">
            <a:noFill/>
            <a:round/>
            <a:headEnd/>
            <a:tailEnd/>
          </a:ln>
          <a:effectLst/>
        </p:spPr>
        <p:txBody>
          <a:bodyPr wrap="none" anchor="ctr"/>
          <a:lstStyle/>
          <a:p>
            <a:pPr algn="ctr"/>
            <a:r>
              <a:rPr lang="en-US" sz="2800" i="0">
                <a:solidFill>
                  <a:schemeClr val="bg1"/>
                </a:solidFill>
                <a:effectLst/>
              </a:rPr>
              <a:t>1</a:t>
            </a:r>
          </a:p>
        </p:txBody>
      </p:sp>
      <p:sp>
        <p:nvSpPr>
          <p:cNvPr id="351246" name="Oval 14"/>
          <p:cNvSpPr>
            <a:spLocks noChangeArrowheads="1"/>
          </p:cNvSpPr>
          <p:nvPr/>
        </p:nvSpPr>
        <p:spPr bwMode="auto">
          <a:xfrm>
            <a:off x="5105400" y="2971800"/>
            <a:ext cx="533400" cy="533400"/>
          </a:xfrm>
          <a:prstGeom prst="ellipse">
            <a:avLst/>
          </a:prstGeom>
          <a:solidFill>
            <a:schemeClr val="tx2"/>
          </a:solidFill>
          <a:ln w="9525">
            <a:noFill/>
            <a:round/>
            <a:headEnd/>
            <a:tailEnd/>
          </a:ln>
          <a:effectLst/>
        </p:spPr>
        <p:txBody>
          <a:bodyPr wrap="none" anchor="ctr"/>
          <a:lstStyle/>
          <a:p>
            <a:pPr algn="ctr"/>
            <a:r>
              <a:rPr lang="en-US" sz="2800" i="0">
                <a:solidFill>
                  <a:schemeClr val="bg1"/>
                </a:solidFill>
                <a:effectLst/>
              </a:rPr>
              <a:t>2</a:t>
            </a:r>
          </a:p>
        </p:txBody>
      </p:sp>
      <p:sp>
        <p:nvSpPr>
          <p:cNvPr id="351247" name="Oval 15"/>
          <p:cNvSpPr>
            <a:spLocks noChangeArrowheads="1"/>
          </p:cNvSpPr>
          <p:nvPr/>
        </p:nvSpPr>
        <p:spPr bwMode="auto">
          <a:xfrm>
            <a:off x="5105400" y="4038600"/>
            <a:ext cx="533400" cy="533400"/>
          </a:xfrm>
          <a:prstGeom prst="ellipse">
            <a:avLst/>
          </a:prstGeom>
          <a:solidFill>
            <a:schemeClr val="tx2"/>
          </a:solidFill>
          <a:ln w="9525">
            <a:noFill/>
            <a:round/>
            <a:headEnd/>
            <a:tailEnd/>
          </a:ln>
          <a:effectLst/>
        </p:spPr>
        <p:txBody>
          <a:bodyPr wrap="none" anchor="ctr"/>
          <a:lstStyle/>
          <a:p>
            <a:pPr algn="ctr"/>
            <a:r>
              <a:rPr lang="en-US" sz="2800" i="0">
                <a:solidFill>
                  <a:schemeClr val="bg1"/>
                </a:solidFill>
                <a:effectLst/>
              </a:rPr>
              <a:t>3</a:t>
            </a:r>
          </a:p>
        </p:txBody>
      </p:sp>
      <p:sp>
        <p:nvSpPr>
          <p:cNvPr id="351249" name="Oval 17"/>
          <p:cNvSpPr>
            <a:spLocks noChangeArrowheads="1"/>
          </p:cNvSpPr>
          <p:nvPr/>
        </p:nvSpPr>
        <p:spPr bwMode="auto">
          <a:xfrm>
            <a:off x="5181600" y="5029200"/>
            <a:ext cx="533400" cy="533400"/>
          </a:xfrm>
          <a:prstGeom prst="ellipse">
            <a:avLst/>
          </a:prstGeom>
          <a:solidFill>
            <a:schemeClr val="tx2"/>
          </a:solidFill>
          <a:ln w="9525">
            <a:noFill/>
            <a:round/>
            <a:headEnd/>
            <a:tailEnd/>
          </a:ln>
          <a:effectLst/>
        </p:spPr>
        <p:txBody>
          <a:bodyPr wrap="none" anchor="ctr"/>
          <a:lstStyle/>
          <a:p>
            <a:pPr algn="ctr"/>
            <a:r>
              <a:rPr lang="en-US" sz="2800" i="0">
                <a:solidFill>
                  <a:schemeClr val="bg1"/>
                </a:solidFill>
                <a:effectLst/>
              </a:rPr>
              <a:t>4</a:t>
            </a:r>
          </a:p>
        </p:txBody>
      </p:sp>
      <p:pic>
        <p:nvPicPr>
          <p:cNvPr id="351250" name="Picture 18"/>
          <p:cNvPicPr>
            <a:picLocks noChangeAspect="1" noChangeArrowheads="1"/>
          </p:cNvPicPr>
          <p:nvPr/>
        </p:nvPicPr>
        <p:blipFill>
          <a:blip r:embed="rId4" cstate="print"/>
          <a:srcRect/>
          <a:stretch>
            <a:fillRect/>
          </a:stretch>
        </p:blipFill>
        <p:spPr bwMode="auto">
          <a:xfrm>
            <a:off x="5867400" y="4876800"/>
            <a:ext cx="2266950" cy="962025"/>
          </a:xfrm>
          <a:prstGeom prst="rect">
            <a:avLst/>
          </a:prstGeom>
          <a:noFill/>
        </p:spPr>
      </p:pic>
      <p:pic>
        <p:nvPicPr>
          <p:cNvPr id="351251" name="Picture 19"/>
          <p:cNvPicPr>
            <a:picLocks noChangeAspect="1" noChangeArrowheads="1"/>
          </p:cNvPicPr>
          <p:nvPr/>
        </p:nvPicPr>
        <p:blipFill>
          <a:blip r:embed="rId5" cstate="print"/>
          <a:srcRect/>
          <a:stretch>
            <a:fillRect/>
          </a:stretch>
        </p:blipFill>
        <p:spPr bwMode="auto">
          <a:xfrm>
            <a:off x="5943600" y="3733800"/>
            <a:ext cx="1828800" cy="800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1240">
                                            <p:txEl>
                                              <p:pRg st="0" end="0"/>
                                            </p:txEl>
                                          </p:spTgt>
                                        </p:tgtEl>
                                        <p:attrNameLst>
                                          <p:attrName>style.visibility</p:attrName>
                                        </p:attrNameLst>
                                      </p:cBhvr>
                                      <p:to>
                                        <p:strVal val="visible"/>
                                      </p:to>
                                    </p:set>
                                    <p:animEffect transition="in" filter="checkerboard(across)">
                                      <p:cBhvr>
                                        <p:cTn id="7" dur="500"/>
                                        <p:tgtEl>
                                          <p:spTgt spid="35124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1240">
                                            <p:txEl>
                                              <p:pRg st="2" end="2"/>
                                            </p:txEl>
                                          </p:spTgt>
                                        </p:tgtEl>
                                        <p:attrNameLst>
                                          <p:attrName>style.visibility</p:attrName>
                                        </p:attrNameLst>
                                      </p:cBhvr>
                                      <p:to>
                                        <p:strVal val="visible"/>
                                      </p:to>
                                    </p:set>
                                    <p:animEffect transition="in" filter="checkerboard(across)">
                                      <p:cBhvr>
                                        <p:cTn id="10" dur="500"/>
                                        <p:tgtEl>
                                          <p:spTgt spid="351240">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1240">
                                            <p:txEl>
                                              <p:pRg st="4" end="4"/>
                                            </p:txEl>
                                          </p:spTgt>
                                        </p:tgtEl>
                                        <p:attrNameLst>
                                          <p:attrName>style.visibility</p:attrName>
                                        </p:attrNameLst>
                                      </p:cBhvr>
                                      <p:to>
                                        <p:strVal val="visible"/>
                                      </p:to>
                                    </p:set>
                                    <p:animEffect transition="in" filter="checkerboard(across)">
                                      <p:cBhvr>
                                        <p:cTn id="13" dur="500"/>
                                        <p:tgtEl>
                                          <p:spTgt spid="3512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endParaRPr lang="en-GB"/>
          </a:p>
          <a:p>
            <a:fld id="{1C4627E7-9F6C-4603-A47E-5DE366F47F7C}" type="slidenum">
              <a:rPr lang="en-GB" sz="1400"/>
              <a:pPr/>
              <a:t>61</a:t>
            </a:fld>
            <a:endParaRPr lang="en-GB" sz="1400"/>
          </a:p>
        </p:txBody>
      </p:sp>
      <p:sp>
        <p:nvSpPr>
          <p:cNvPr id="258050" name="Rectangle 2"/>
          <p:cNvSpPr>
            <a:spLocks noChangeArrowheads="1"/>
          </p:cNvSpPr>
          <p:nvPr/>
        </p:nvSpPr>
        <p:spPr bwMode="auto">
          <a:xfrm>
            <a:off x="762000" y="1676400"/>
            <a:ext cx="1752600" cy="1447800"/>
          </a:xfrm>
          <a:prstGeom prst="rect">
            <a:avLst/>
          </a:prstGeom>
          <a:solidFill>
            <a:srgbClr val="CCFFCC"/>
          </a:solidFill>
          <a:ln w="9525">
            <a:solidFill>
              <a:schemeClr val="tx1"/>
            </a:solidFill>
            <a:miter lim="800000"/>
            <a:headEnd/>
            <a:tailEnd/>
          </a:ln>
          <a:effectLst/>
        </p:spPr>
        <p:txBody>
          <a:bodyPr wrap="none" anchor="ctr"/>
          <a:lstStyle/>
          <a:p>
            <a:pPr algn="ctr"/>
            <a:r>
              <a:rPr lang="en-US" sz="2000" i="0">
                <a:solidFill>
                  <a:srgbClr val="3333CC"/>
                </a:solidFill>
                <a:effectLst/>
              </a:rPr>
              <a:t>STEP 1:</a:t>
            </a:r>
          </a:p>
          <a:p>
            <a:pPr algn="ctr"/>
            <a:r>
              <a:rPr lang="en-US" sz="1800" b="0" i="0">
                <a:effectLst/>
              </a:rPr>
              <a:t>Identify main </a:t>
            </a:r>
          </a:p>
          <a:p>
            <a:pPr algn="ctr"/>
            <a:r>
              <a:rPr lang="en-US" sz="1800" b="0" i="0">
                <a:effectLst/>
              </a:rPr>
              <a:t>concepts</a:t>
            </a:r>
          </a:p>
        </p:txBody>
      </p:sp>
      <p:sp>
        <p:nvSpPr>
          <p:cNvPr id="258051" name="AutoShape 3"/>
          <p:cNvSpPr>
            <a:spLocks noChangeArrowheads="1"/>
          </p:cNvSpPr>
          <p:nvPr/>
        </p:nvSpPr>
        <p:spPr bwMode="auto">
          <a:xfrm>
            <a:off x="2590800" y="2209800"/>
            <a:ext cx="838200" cy="381000"/>
          </a:xfrm>
          <a:prstGeom prst="rightArrow">
            <a:avLst>
              <a:gd name="adj1" fmla="val 50000"/>
              <a:gd name="adj2" fmla="val 55000"/>
            </a:avLst>
          </a:prstGeom>
          <a:solidFill>
            <a:srgbClr val="CC0000"/>
          </a:solidFill>
          <a:ln w="9525">
            <a:solidFill>
              <a:schemeClr val="tx1"/>
            </a:solidFill>
            <a:miter lim="800000"/>
            <a:headEnd/>
            <a:tailEnd/>
          </a:ln>
          <a:effectLst/>
        </p:spPr>
        <p:txBody>
          <a:bodyPr wrap="none" anchor="ctr"/>
          <a:lstStyle/>
          <a:p>
            <a:endParaRPr lang="en-CA"/>
          </a:p>
        </p:txBody>
      </p:sp>
      <p:sp>
        <p:nvSpPr>
          <p:cNvPr id="258052" name="Rectangle 4"/>
          <p:cNvSpPr>
            <a:spLocks noChangeArrowheads="1"/>
          </p:cNvSpPr>
          <p:nvPr/>
        </p:nvSpPr>
        <p:spPr bwMode="auto">
          <a:xfrm>
            <a:off x="3429000" y="1676400"/>
            <a:ext cx="1752600" cy="1447800"/>
          </a:xfrm>
          <a:prstGeom prst="rect">
            <a:avLst/>
          </a:prstGeom>
          <a:solidFill>
            <a:srgbClr val="CCCCFF"/>
          </a:solidFill>
          <a:ln w="9525">
            <a:solidFill>
              <a:schemeClr val="tx1"/>
            </a:solidFill>
            <a:miter lim="800000"/>
            <a:headEnd/>
            <a:tailEnd/>
          </a:ln>
          <a:effectLst/>
        </p:spPr>
        <p:txBody>
          <a:bodyPr wrap="none" anchor="ctr"/>
          <a:lstStyle/>
          <a:p>
            <a:pPr algn="ctr"/>
            <a:r>
              <a:rPr lang="en-US" sz="2000" i="0">
                <a:solidFill>
                  <a:srgbClr val="3333CC"/>
                </a:solidFill>
                <a:effectLst/>
              </a:rPr>
              <a:t>STEP 2:</a:t>
            </a:r>
          </a:p>
          <a:p>
            <a:pPr algn="ctr"/>
            <a:r>
              <a:rPr lang="en-US" sz="1800" b="0" i="0">
                <a:effectLst/>
              </a:rPr>
              <a:t>Find keywords </a:t>
            </a:r>
          </a:p>
          <a:p>
            <a:pPr algn="ctr"/>
            <a:r>
              <a:rPr lang="en-US" sz="1800" b="0" i="0">
                <a:effectLst/>
              </a:rPr>
              <a:t>&amp; alternative </a:t>
            </a:r>
          </a:p>
          <a:p>
            <a:pPr algn="ctr"/>
            <a:r>
              <a:rPr lang="en-US" sz="1800" b="0" i="0">
                <a:effectLst/>
              </a:rPr>
              <a:t>terms</a:t>
            </a:r>
          </a:p>
        </p:txBody>
      </p:sp>
      <p:sp>
        <p:nvSpPr>
          <p:cNvPr id="258053" name="Rectangle 5"/>
          <p:cNvSpPr>
            <a:spLocks noChangeArrowheads="1"/>
          </p:cNvSpPr>
          <p:nvPr/>
        </p:nvSpPr>
        <p:spPr bwMode="auto">
          <a:xfrm>
            <a:off x="6248400" y="1676400"/>
            <a:ext cx="1752600" cy="1447800"/>
          </a:xfrm>
          <a:prstGeom prst="rect">
            <a:avLst/>
          </a:prstGeom>
          <a:solidFill>
            <a:srgbClr val="CCCCFF"/>
          </a:solidFill>
          <a:ln w="9525">
            <a:solidFill>
              <a:schemeClr val="tx1"/>
            </a:solidFill>
            <a:miter lim="800000"/>
            <a:headEnd/>
            <a:tailEnd/>
          </a:ln>
          <a:effectLst/>
        </p:spPr>
        <p:txBody>
          <a:bodyPr wrap="none" anchor="ctr"/>
          <a:lstStyle/>
          <a:p>
            <a:pPr algn="ctr"/>
            <a:r>
              <a:rPr lang="en-US" sz="2000" i="0">
                <a:solidFill>
                  <a:srgbClr val="3333CC"/>
                </a:solidFill>
                <a:effectLst/>
              </a:rPr>
              <a:t>STEP 3:</a:t>
            </a:r>
          </a:p>
          <a:p>
            <a:pPr algn="ctr"/>
            <a:r>
              <a:rPr lang="en-US" sz="1800" b="0" i="0">
                <a:effectLst/>
              </a:rPr>
              <a:t>Use Boolean </a:t>
            </a:r>
          </a:p>
          <a:p>
            <a:pPr algn="ctr"/>
            <a:r>
              <a:rPr lang="en-US" sz="1800" b="0" i="0">
                <a:effectLst/>
              </a:rPr>
              <a:t>operators</a:t>
            </a:r>
          </a:p>
        </p:txBody>
      </p:sp>
      <p:sp>
        <p:nvSpPr>
          <p:cNvPr id="258054" name="AutoShape 6"/>
          <p:cNvSpPr>
            <a:spLocks noChangeArrowheads="1"/>
          </p:cNvSpPr>
          <p:nvPr/>
        </p:nvSpPr>
        <p:spPr bwMode="auto">
          <a:xfrm>
            <a:off x="5257800" y="2209800"/>
            <a:ext cx="838200" cy="381000"/>
          </a:xfrm>
          <a:prstGeom prst="rightArrow">
            <a:avLst>
              <a:gd name="adj1" fmla="val 50000"/>
              <a:gd name="adj2" fmla="val 55000"/>
            </a:avLst>
          </a:prstGeom>
          <a:solidFill>
            <a:srgbClr val="CC0000"/>
          </a:solidFill>
          <a:ln w="9525">
            <a:solidFill>
              <a:schemeClr val="tx1"/>
            </a:solidFill>
            <a:miter lim="800000"/>
            <a:headEnd/>
            <a:tailEnd/>
          </a:ln>
          <a:effectLst/>
        </p:spPr>
        <p:txBody>
          <a:bodyPr wrap="none" anchor="ctr"/>
          <a:lstStyle/>
          <a:p>
            <a:endParaRPr lang="en-CA"/>
          </a:p>
        </p:txBody>
      </p:sp>
      <p:sp>
        <p:nvSpPr>
          <p:cNvPr id="258055" name="Rectangle 7"/>
          <p:cNvSpPr>
            <a:spLocks noChangeArrowheads="1"/>
          </p:cNvSpPr>
          <p:nvPr/>
        </p:nvSpPr>
        <p:spPr bwMode="auto">
          <a:xfrm>
            <a:off x="6324600" y="4419600"/>
            <a:ext cx="1752600" cy="1447800"/>
          </a:xfrm>
          <a:prstGeom prst="rect">
            <a:avLst/>
          </a:prstGeom>
          <a:solidFill>
            <a:srgbClr val="CCCCFF"/>
          </a:solidFill>
          <a:ln w="9525">
            <a:solidFill>
              <a:schemeClr val="tx1"/>
            </a:solidFill>
            <a:miter lim="800000"/>
            <a:headEnd/>
            <a:tailEnd/>
          </a:ln>
          <a:effectLst/>
        </p:spPr>
        <p:txBody>
          <a:bodyPr wrap="none" anchor="ctr"/>
          <a:lstStyle/>
          <a:p>
            <a:pPr algn="ctr"/>
            <a:r>
              <a:rPr lang="en-US" sz="2000" i="0">
                <a:solidFill>
                  <a:srgbClr val="3333CC"/>
                </a:solidFill>
                <a:effectLst/>
              </a:rPr>
              <a:t>STEP 4:</a:t>
            </a:r>
          </a:p>
          <a:p>
            <a:pPr algn="ctr"/>
            <a:r>
              <a:rPr lang="en-US" sz="1800" b="0" i="0">
                <a:effectLst/>
              </a:rPr>
              <a:t>Use wildcards </a:t>
            </a:r>
          </a:p>
          <a:p>
            <a:pPr algn="ctr"/>
            <a:r>
              <a:rPr lang="en-US" sz="4000" i="0">
                <a:effectLst>
                  <a:outerShdw blurRad="38100" dist="38100" dir="2700000" algn="tl">
                    <a:srgbClr val="FFFFFF"/>
                  </a:outerShdw>
                </a:effectLst>
              </a:rPr>
              <a:t>*</a:t>
            </a:r>
          </a:p>
        </p:txBody>
      </p:sp>
      <p:sp>
        <p:nvSpPr>
          <p:cNvPr id="258056" name="Rectangle 8"/>
          <p:cNvSpPr>
            <a:spLocks noChangeArrowheads="1"/>
          </p:cNvSpPr>
          <p:nvPr/>
        </p:nvSpPr>
        <p:spPr bwMode="auto">
          <a:xfrm>
            <a:off x="3429000" y="4419600"/>
            <a:ext cx="1752600" cy="1447800"/>
          </a:xfrm>
          <a:prstGeom prst="rect">
            <a:avLst/>
          </a:prstGeom>
          <a:solidFill>
            <a:srgbClr val="CCCCFF"/>
          </a:solidFill>
          <a:ln w="9525">
            <a:solidFill>
              <a:schemeClr val="tx1"/>
            </a:solidFill>
            <a:miter lim="800000"/>
            <a:headEnd/>
            <a:tailEnd/>
          </a:ln>
          <a:effectLst/>
        </p:spPr>
        <p:txBody>
          <a:bodyPr wrap="none" anchor="ctr"/>
          <a:lstStyle/>
          <a:p>
            <a:pPr algn="ctr"/>
            <a:r>
              <a:rPr lang="en-US" sz="2000" i="0">
                <a:solidFill>
                  <a:srgbClr val="3333CC"/>
                </a:solidFill>
                <a:effectLst/>
              </a:rPr>
              <a:t>STEP 5:</a:t>
            </a:r>
          </a:p>
          <a:p>
            <a:pPr algn="ctr"/>
            <a:r>
              <a:rPr lang="en-US" sz="1800" b="0" i="0">
                <a:effectLst/>
              </a:rPr>
              <a:t>Use double </a:t>
            </a:r>
          </a:p>
          <a:p>
            <a:pPr algn="ctr"/>
            <a:r>
              <a:rPr lang="en-US" sz="1800" b="0" i="0">
                <a:effectLst/>
              </a:rPr>
              <a:t>quotes </a:t>
            </a:r>
            <a:r>
              <a:rPr lang="en-US" sz="2000" i="0">
                <a:effectLst/>
              </a:rPr>
              <a:t>“ ”</a:t>
            </a:r>
          </a:p>
          <a:p>
            <a:pPr algn="ctr"/>
            <a:r>
              <a:rPr lang="en-US" sz="1800" b="0" i="0">
                <a:effectLst/>
              </a:rPr>
              <a:t>&amp; parenthesis </a:t>
            </a:r>
          </a:p>
          <a:p>
            <a:pPr algn="ctr"/>
            <a:r>
              <a:rPr lang="en-US" sz="1800" i="0">
                <a:effectLst/>
              </a:rPr>
              <a:t>( )</a:t>
            </a:r>
            <a:endParaRPr lang="en-US" sz="4000" i="0">
              <a:effectLst>
                <a:outerShdw blurRad="38100" dist="38100" dir="2700000" algn="tl">
                  <a:srgbClr val="FFFFFF"/>
                </a:outerShdw>
              </a:effectLst>
            </a:endParaRPr>
          </a:p>
        </p:txBody>
      </p:sp>
      <p:sp>
        <p:nvSpPr>
          <p:cNvPr id="258057" name="AutoShape 9"/>
          <p:cNvSpPr>
            <a:spLocks noChangeArrowheads="1"/>
          </p:cNvSpPr>
          <p:nvPr/>
        </p:nvSpPr>
        <p:spPr bwMode="auto">
          <a:xfrm rot="5400000">
            <a:off x="6781800" y="3581400"/>
            <a:ext cx="838200" cy="381000"/>
          </a:xfrm>
          <a:prstGeom prst="rightArrow">
            <a:avLst>
              <a:gd name="adj1" fmla="val 50000"/>
              <a:gd name="adj2" fmla="val 55000"/>
            </a:avLst>
          </a:prstGeom>
          <a:solidFill>
            <a:srgbClr val="CC0000"/>
          </a:solidFill>
          <a:ln w="9525">
            <a:solidFill>
              <a:schemeClr val="tx1"/>
            </a:solidFill>
            <a:miter lim="800000"/>
            <a:headEnd/>
            <a:tailEnd/>
          </a:ln>
          <a:effectLst/>
        </p:spPr>
        <p:txBody>
          <a:bodyPr wrap="none" anchor="ctr"/>
          <a:lstStyle/>
          <a:p>
            <a:endParaRPr lang="en-CA"/>
          </a:p>
        </p:txBody>
      </p:sp>
      <p:sp>
        <p:nvSpPr>
          <p:cNvPr id="258058" name="AutoShape 10"/>
          <p:cNvSpPr>
            <a:spLocks noChangeArrowheads="1"/>
          </p:cNvSpPr>
          <p:nvPr/>
        </p:nvSpPr>
        <p:spPr bwMode="auto">
          <a:xfrm rot="10800000">
            <a:off x="5334000" y="4876800"/>
            <a:ext cx="838200" cy="381000"/>
          </a:xfrm>
          <a:prstGeom prst="rightArrow">
            <a:avLst>
              <a:gd name="adj1" fmla="val 50000"/>
              <a:gd name="adj2" fmla="val 55000"/>
            </a:avLst>
          </a:prstGeom>
          <a:solidFill>
            <a:srgbClr val="CC0000"/>
          </a:solidFill>
          <a:ln w="9525">
            <a:solidFill>
              <a:schemeClr val="tx1"/>
            </a:solidFill>
            <a:miter lim="800000"/>
            <a:headEnd/>
            <a:tailEnd/>
          </a:ln>
          <a:effectLst/>
        </p:spPr>
        <p:txBody>
          <a:bodyPr wrap="none" anchor="ctr"/>
          <a:lstStyle/>
          <a:p>
            <a:endParaRPr lang="en-CA"/>
          </a:p>
        </p:txBody>
      </p:sp>
      <p:sp>
        <p:nvSpPr>
          <p:cNvPr id="258059" name="Rectangle 11"/>
          <p:cNvSpPr>
            <a:spLocks noGrp="1" noChangeArrowheads="1"/>
          </p:cNvSpPr>
          <p:nvPr>
            <p:ph type="title"/>
          </p:nvPr>
        </p:nvSpPr>
        <p:spPr/>
        <p:txBody>
          <a:bodyPr/>
          <a:lstStyle/>
          <a:p>
            <a:r>
              <a:rPr lang="en-US"/>
              <a:t>Construct a Search Strategy</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endParaRPr lang="en-GB"/>
          </a:p>
          <a:p>
            <a:fld id="{1F9D2973-3AF4-449F-AFD8-41894495E022}" type="slidenum">
              <a:rPr lang="en-GB" sz="1400"/>
              <a:pPr/>
              <a:t>62</a:t>
            </a:fld>
            <a:endParaRPr lang="en-GB" sz="1400"/>
          </a:p>
        </p:txBody>
      </p:sp>
      <p:sp>
        <p:nvSpPr>
          <p:cNvPr id="7"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A6CF13BD-0946-4FFB-8F8B-ED0BB1797A8A}" type="slidenum">
              <a:rPr lang="en-GB" sz="1400" b="0" i="0">
                <a:effectLst/>
                <a:latin typeface="+mn-lt"/>
              </a:rPr>
              <a:pPr algn="r">
                <a:defRPr/>
              </a:pPr>
              <a:t>62</a:t>
            </a:fld>
            <a:endParaRPr lang="en-GB" sz="1400" b="0" i="0">
              <a:effectLst/>
              <a:latin typeface="+mn-lt"/>
            </a:endParaRPr>
          </a:p>
        </p:txBody>
      </p:sp>
      <p:sp>
        <p:nvSpPr>
          <p:cNvPr id="626690" name="Rectangle 2"/>
          <p:cNvSpPr>
            <a:spLocks noGrp="1" noChangeArrowheads="1"/>
          </p:cNvSpPr>
          <p:nvPr>
            <p:ph type="body" idx="4294967295"/>
          </p:nvPr>
        </p:nvSpPr>
        <p:spPr>
          <a:xfrm>
            <a:off x="457200" y="2667000"/>
            <a:ext cx="8229600" cy="3463925"/>
          </a:xfrm>
        </p:spPr>
        <p:txBody>
          <a:bodyPr/>
          <a:lstStyle/>
          <a:p>
            <a:pPr>
              <a:buFont typeface="Wingdings" pitchFamily="2" charset="2"/>
              <a:buChar char="n"/>
            </a:pPr>
            <a:r>
              <a:rPr lang="en-GB" sz="3200" b="1" dirty="0">
                <a:latin typeface="Arial" pitchFamily="34" charset="0"/>
                <a:cs typeface="Arial" pitchFamily="34" charset="0"/>
              </a:rPr>
              <a:t>Brainstorm!</a:t>
            </a:r>
          </a:p>
          <a:p>
            <a:pPr lvl="1"/>
            <a:r>
              <a:rPr lang="en-GB" sz="3000" dirty="0">
                <a:latin typeface="Arial" pitchFamily="34" charset="0"/>
                <a:cs typeface="Arial" pitchFamily="34" charset="0"/>
              </a:rPr>
              <a:t>Write down your topic.</a:t>
            </a:r>
          </a:p>
          <a:p>
            <a:pPr lvl="1"/>
            <a:r>
              <a:rPr lang="en-GB" sz="3000" dirty="0">
                <a:latin typeface="Arial" pitchFamily="34" charset="0"/>
                <a:cs typeface="Arial" pitchFamily="34" charset="0"/>
              </a:rPr>
              <a:t>Write everything you can think of about your topic </a:t>
            </a:r>
          </a:p>
          <a:p>
            <a:pPr lvl="1"/>
            <a:r>
              <a:rPr lang="en-GB" sz="3000" dirty="0">
                <a:latin typeface="Arial" pitchFamily="34" charset="0"/>
                <a:cs typeface="Arial" pitchFamily="34" charset="0"/>
              </a:rPr>
              <a:t>Include what you already know as well as what you need to find out </a:t>
            </a:r>
          </a:p>
          <a:p>
            <a:endParaRPr lang="en-US" dirty="0"/>
          </a:p>
        </p:txBody>
      </p:sp>
      <p:sp>
        <p:nvSpPr>
          <p:cNvPr id="626691" name="Text Box 3"/>
          <p:cNvSpPr txBox="1">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lvl="1" algn="ctr" eaLnBrk="0" hangingPunct="0"/>
            <a:r>
              <a:rPr lang="en-GB" sz="3000" i="0">
                <a:effectLst/>
                <a:latin typeface="Verdana" pitchFamily="34" charset="0"/>
              </a:rPr>
              <a:t>Step 1: </a:t>
            </a:r>
          </a:p>
          <a:p>
            <a:pPr lvl="1" algn="ctr" eaLnBrk="0" hangingPunct="0"/>
            <a:r>
              <a:rPr lang="en-GB" sz="3000" i="0">
                <a:effectLst/>
                <a:latin typeface="Verdana" pitchFamily="34" charset="0"/>
              </a:rPr>
              <a:t>Identify main ideas</a:t>
            </a:r>
            <a:endParaRPr lang="en-GB" sz="1200" i="0">
              <a:effectLst/>
              <a:latin typeface="Verdana" pitchFamily="34" charset="0"/>
            </a:endParaRPr>
          </a:p>
        </p:txBody>
      </p:sp>
      <p:sp>
        <p:nvSpPr>
          <p:cNvPr id="535558" name="Rectangle 4"/>
          <p:cNvSpPr>
            <a:spLocks noGrp="1" noChangeArrowheads="1"/>
          </p:cNvSpPr>
          <p:nvPr>
            <p:ph type="title" idx="4294967295"/>
          </p:nvPr>
        </p:nvSpPr>
        <p:spPr>
          <a:xfrm>
            <a:off x="609600" y="228600"/>
            <a:ext cx="8229600" cy="911225"/>
          </a:xfrm>
        </p:spPr>
        <p:txBody>
          <a:bodyPr/>
          <a:lstStyle/>
          <a:p>
            <a:r>
              <a:rPr lang="en-US"/>
              <a:t>Construct a Search Strategy</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691"/>
                                        </p:tgtEl>
                                        <p:attrNameLst>
                                          <p:attrName>style.visibility</p:attrName>
                                        </p:attrNameLst>
                                      </p:cBhvr>
                                      <p:to>
                                        <p:strVal val="visible"/>
                                      </p:to>
                                    </p:set>
                                    <p:anim calcmode="lin" valueType="num">
                                      <p:cBhvr additive="base">
                                        <p:cTn id="7" dur="500" fill="hold"/>
                                        <p:tgtEl>
                                          <p:spTgt spid="626691"/>
                                        </p:tgtEl>
                                        <p:attrNameLst>
                                          <p:attrName>ppt_x</p:attrName>
                                        </p:attrNameLst>
                                      </p:cBhvr>
                                      <p:tavLst>
                                        <p:tav tm="0">
                                          <p:val>
                                            <p:strVal val="0-#ppt_w/2"/>
                                          </p:val>
                                        </p:tav>
                                        <p:tav tm="100000">
                                          <p:val>
                                            <p:strVal val="#ppt_x"/>
                                          </p:val>
                                        </p:tav>
                                      </p:tavLst>
                                    </p:anim>
                                    <p:anim calcmode="lin" valueType="num">
                                      <p:cBhvr additive="base">
                                        <p:cTn id="8"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669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669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669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66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endParaRPr lang="en-GB"/>
          </a:p>
          <a:p>
            <a:fld id="{D840D28A-BF53-4AFC-BBF5-75631C6AB8C3}" type="slidenum">
              <a:rPr lang="en-GB" sz="1400"/>
              <a:pPr/>
              <a:t>63</a:t>
            </a:fld>
            <a:endParaRPr lang="en-GB" sz="1400"/>
          </a:p>
        </p:txBody>
      </p:sp>
      <p:sp>
        <p:nvSpPr>
          <p:cNvPr id="18"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4D05FF5E-2D5E-4C55-8197-142C9D9DCED8}" type="slidenum">
              <a:rPr lang="en-GB" sz="1400" b="0" i="0">
                <a:effectLst/>
                <a:latin typeface="+mn-lt"/>
              </a:rPr>
              <a:pPr algn="r">
                <a:defRPr/>
              </a:pPr>
              <a:t>63</a:t>
            </a:fld>
            <a:endParaRPr lang="en-GB" sz="1400" b="0" i="0">
              <a:effectLst/>
              <a:latin typeface="+mn-lt"/>
            </a:endParaRPr>
          </a:p>
        </p:txBody>
      </p:sp>
      <p:sp>
        <p:nvSpPr>
          <p:cNvPr id="628738" name="Rectangle 2"/>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2: </a:t>
            </a:r>
          </a:p>
          <a:p>
            <a:pPr algn="ctr" eaLnBrk="0" hangingPunct="0"/>
            <a:r>
              <a:rPr lang="en-GB" sz="3000" i="0">
                <a:effectLst/>
                <a:latin typeface="Verdana" pitchFamily="34" charset="0"/>
              </a:rPr>
              <a:t>Find alternative terms</a:t>
            </a:r>
            <a:endParaRPr lang="en-US" sz="3000" i="0">
              <a:effectLst/>
              <a:latin typeface="Verdana" pitchFamily="34" charset="0"/>
            </a:endParaRPr>
          </a:p>
        </p:txBody>
      </p:sp>
      <p:grpSp>
        <p:nvGrpSpPr>
          <p:cNvPr id="2" name="Group 3"/>
          <p:cNvGrpSpPr>
            <a:grpSpLocks/>
          </p:cNvGrpSpPr>
          <p:nvPr/>
        </p:nvGrpSpPr>
        <p:grpSpPr bwMode="auto">
          <a:xfrm>
            <a:off x="152400" y="3184525"/>
            <a:ext cx="2286000" cy="2012950"/>
            <a:chOff x="96" y="2006"/>
            <a:chExt cx="1440" cy="1268"/>
          </a:xfrm>
        </p:grpSpPr>
        <p:sp>
          <p:nvSpPr>
            <p:cNvPr id="537606" name="Text Box 4"/>
            <p:cNvSpPr txBox="1">
              <a:spLocks noChangeArrowheads="1"/>
            </p:cNvSpPr>
            <p:nvPr/>
          </p:nvSpPr>
          <p:spPr bwMode="auto">
            <a:xfrm>
              <a:off x="96" y="2006"/>
              <a:ext cx="1440" cy="346"/>
            </a:xfrm>
            <a:prstGeom prst="rect">
              <a:avLst/>
            </a:prstGeom>
            <a:noFill/>
            <a:ln w="9525">
              <a:noFill/>
              <a:miter lim="800000"/>
              <a:headEnd/>
              <a:tailEnd/>
            </a:ln>
          </p:spPr>
          <p:txBody>
            <a:bodyPr>
              <a:spAutoFit/>
            </a:bodyPr>
            <a:lstStyle/>
            <a:p>
              <a:pPr eaLnBrk="0" hangingPunct="0">
                <a:spcBef>
                  <a:spcPct val="50000"/>
                </a:spcBef>
              </a:pPr>
              <a:r>
                <a:rPr lang="en-US" sz="3000" b="0" i="0">
                  <a:effectLst/>
                  <a:latin typeface="Arial" charset="0"/>
                </a:rPr>
                <a:t>Keywords :</a:t>
              </a:r>
              <a:endParaRPr lang="en-US" sz="2600" i="0">
                <a:solidFill>
                  <a:srgbClr val="FF33CC"/>
                </a:solidFill>
                <a:effectLst/>
                <a:latin typeface="Arial" charset="0"/>
              </a:endParaRPr>
            </a:p>
          </p:txBody>
        </p:sp>
        <p:sp>
          <p:nvSpPr>
            <p:cNvPr id="537607" name="Text Box 5"/>
            <p:cNvSpPr txBox="1">
              <a:spLocks noChangeArrowheads="1"/>
            </p:cNvSpPr>
            <p:nvPr/>
          </p:nvSpPr>
          <p:spPr bwMode="auto">
            <a:xfrm>
              <a:off x="96" y="2640"/>
              <a:ext cx="1323" cy="634"/>
            </a:xfrm>
            <a:prstGeom prst="rect">
              <a:avLst/>
            </a:prstGeom>
            <a:noFill/>
            <a:ln w="9525">
              <a:noFill/>
              <a:miter lim="800000"/>
              <a:headEnd/>
              <a:tailEnd/>
            </a:ln>
          </p:spPr>
          <p:txBody>
            <a:bodyPr wrap="none">
              <a:spAutoFit/>
            </a:bodyPr>
            <a:lstStyle/>
            <a:p>
              <a:pPr eaLnBrk="0" hangingPunct="0"/>
              <a:r>
                <a:rPr lang="en-US" sz="3000" b="0" i="0">
                  <a:effectLst/>
                  <a:latin typeface="Tahoma" pitchFamily="34" charset="0"/>
                </a:rPr>
                <a:t>Alternative </a:t>
              </a:r>
            </a:p>
            <a:p>
              <a:pPr eaLnBrk="0" hangingPunct="0"/>
              <a:r>
                <a:rPr lang="en-US" sz="3000" b="0" i="0">
                  <a:effectLst/>
                  <a:latin typeface="Tahoma" pitchFamily="34" charset="0"/>
                </a:rPr>
                <a:t>terms:</a:t>
              </a:r>
              <a:endParaRPr lang="en-US" sz="2400" b="0" i="0">
                <a:effectLst/>
                <a:latin typeface="Times New Roman" pitchFamily="18" charset="0"/>
              </a:endParaRPr>
            </a:p>
          </p:txBody>
        </p:sp>
      </p:grpSp>
      <p:grpSp>
        <p:nvGrpSpPr>
          <p:cNvPr id="3" name="Group 6"/>
          <p:cNvGrpSpPr>
            <a:grpSpLocks/>
          </p:cNvGrpSpPr>
          <p:nvPr/>
        </p:nvGrpSpPr>
        <p:grpSpPr bwMode="auto">
          <a:xfrm>
            <a:off x="2405063" y="4191000"/>
            <a:ext cx="6586537" cy="1333500"/>
            <a:chOff x="1515" y="2640"/>
            <a:chExt cx="4149" cy="840"/>
          </a:xfrm>
        </p:grpSpPr>
        <p:sp>
          <p:nvSpPr>
            <p:cNvPr id="537609" name="Text Box 7"/>
            <p:cNvSpPr txBox="1">
              <a:spLocks noChangeArrowheads="1"/>
            </p:cNvSpPr>
            <p:nvPr/>
          </p:nvSpPr>
          <p:spPr bwMode="auto">
            <a:xfrm>
              <a:off x="4368" y="2640"/>
              <a:ext cx="1296" cy="748"/>
            </a:xfrm>
            <a:prstGeom prst="rect">
              <a:avLst/>
            </a:prstGeom>
            <a:noFill/>
            <a:ln w="9525">
              <a:noFill/>
              <a:miter lim="800000"/>
              <a:headEnd/>
              <a:tailEnd/>
            </a:ln>
          </p:spPr>
          <p:txBody>
            <a:bodyPr>
              <a:spAutoFit/>
            </a:bodyPr>
            <a:lstStyle/>
            <a:p>
              <a:r>
                <a:rPr lang="en-US" sz="2400" b="0" i="0">
                  <a:solidFill>
                    <a:srgbClr val="333399"/>
                  </a:solidFill>
                  <a:effectLst/>
                  <a:latin typeface="Arial" charset="0"/>
                </a:rPr>
                <a:t>Efficiency</a:t>
              </a:r>
            </a:p>
            <a:p>
              <a:r>
                <a:rPr lang="en-US" sz="2400" b="0" i="0">
                  <a:solidFill>
                    <a:srgbClr val="333399"/>
                  </a:solidFill>
                  <a:effectLst/>
                  <a:latin typeface="Arial" charset="0"/>
                </a:rPr>
                <a:t>Cost</a:t>
              </a:r>
            </a:p>
            <a:p>
              <a:r>
                <a:rPr lang="en-US" sz="2400" b="0" i="0">
                  <a:solidFill>
                    <a:srgbClr val="333399"/>
                  </a:solidFill>
                  <a:effectLst/>
                  <a:latin typeface="Arial" charset="0"/>
                </a:rPr>
                <a:t>Savings</a:t>
              </a:r>
            </a:p>
          </p:txBody>
        </p:sp>
        <p:sp>
          <p:nvSpPr>
            <p:cNvPr id="537610" name="Text Box 8"/>
            <p:cNvSpPr txBox="1">
              <a:spLocks noChangeArrowheads="1"/>
            </p:cNvSpPr>
            <p:nvPr/>
          </p:nvSpPr>
          <p:spPr bwMode="auto">
            <a:xfrm>
              <a:off x="2976" y="2640"/>
              <a:ext cx="1392" cy="748"/>
            </a:xfrm>
            <a:prstGeom prst="rect">
              <a:avLst/>
            </a:prstGeom>
            <a:noFill/>
            <a:ln w="9525">
              <a:noFill/>
              <a:miter lim="800000"/>
              <a:headEnd/>
              <a:tailEnd/>
            </a:ln>
          </p:spPr>
          <p:txBody>
            <a:bodyPr>
              <a:spAutoFit/>
            </a:bodyPr>
            <a:lstStyle/>
            <a:p>
              <a:pPr eaLnBrk="0" hangingPunct="0"/>
              <a:r>
                <a:rPr lang="en-US" sz="2400" b="0" i="0">
                  <a:solidFill>
                    <a:schemeClr val="accent2"/>
                  </a:solidFill>
                  <a:effectLst/>
                  <a:latin typeface="Arial" charset="0"/>
                </a:rPr>
                <a:t>Car</a:t>
              </a:r>
            </a:p>
            <a:p>
              <a:pPr eaLnBrk="0" hangingPunct="0"/>
              <a:r>
                <a:rPr lang="en-US" sz="2400" b="0" i="0">
                  <a:solidFill>
                    <a:schemeClr val="accent2"/>
                  </a:solidFill>
                  <a:effectLst/>
                  <a:latin typeface="Arial" charset="0"/>
                </a:rPr>
                <a:t>Sedan</a:t>
              </a:r>
            </a:p>
            <a:p>
              <a:pPr eaLnBrk="0" hangingPunct="0"/>
              <a:r>
                <a:rPr lang="en-US" sz="2400" b="0" i="0">
                  <a:solidFill>
                    <a:schemeClr val="accent2"/>
                  </a:solidFill>
                  <a:effectLst/>
                  <a:latin typeface="Arial" charset="0"/>
                </a:rPr>
                <a:t>SUV</a:t>
              </a:r>
            </a:p>
          </p:txBody>
        </p:sp>
        <p:sp>
          <p:nvSpPr>
            <p:cNvPr id="537611" name="Rectangle 9"/>
            <p:cNvSpPr>
              <a:spLocks noChangeArrowheads="1"/>
            </p:cNvSpPr>
            <p:nvPr/>
          </p:nvSpPr>
          <p:spPr bwMode="auto">
            <a:xfrm>
              <a:off x="1515" y="2640"/>
              <a:ext cx="511" cy="840"/>
            </a:xfrm>
            <a:prstGeom prst="rect">
              <a:avLst/>
            </a:prstGeom>
            <a:noFill/>
            <a:ln w="9525">
              <a:noFill/>
              <a:miter lim="800000"/>
              <a:headEnd/>
              <a:tailEnd/>
            </a:ln>
          </p:spPr>
          <p:txBody>
            <a:bodyPr wrap="none">
              <a:spAutoFit/>
            </a:bodyPr>
            <a:lstStyle/>
            <a:p>
              <a:pPr eaLnBrk="0" hangingPunct="0">
                <a:spcBef>
                  <a:spcPct val="20000"/>
                </a:spcBef>
              </a:pPr>
              <a:r>
                <a:rPr lang="en-US" sz="2400" b="0" i="0" dirty="0">
                  <a:solidFill>
                    <a:srgbClr val="009900"/>
                  </a:solidFill>
                  <a:effectLst/>
                  <a:latin typeface="Arial" charset="0"/>
                </a:rPr>
                <a:t>HEV</a:t>
              </a:r>
            </a:p>
            <a:p>
              <a:pPr eaLnBrk="0" hangingPunct="0">
                <a:spcBef>
                  <a:spcPct val="20000"/>
                </a:spcBef>
              </a:pPr>
              <a:r>
                <a:rPr lang="en-US" sz="2400" b="0" i="0" dirty="0">
                  <a:solidFill>
                    <a:srgbClr val="009900"/>
                  </a:solidFill>
                  <a:effectLst/>
                  <a:latin typeface="Arial" charset="0"/>
                </a:rPr>
                <a:t>ICE</a:t>
              </a:r>
            </a:p>
            <a:p>
              <a:pPr eaLnBrk="0" hangingPunct="0">
                <a:spcBef>
                  <a:spcPct val="20000"/>
                </a:spcBef>
              </a:pPr>
              <a:endParaRPr lang="en-US" sz="2400" b="0" i="0" dirty="0">
                <a:solidFill>
                  <a:srgbClr val="009900"/>
                </a:solidFill>
                <a:effectLst/>
                <a:latin typeface="Arial" charset="0"/>
              </a:endParaRPr>
            </a:p>
          </p:txBody>
        </p:sp>
      </p:grpSp>
      <p:grpSp>
        <p:nvGrpSpPr>
          <p:cNvPr id="4" name="Group 10"/>
          <p:cNvGrpSpPr>
            <a:grpSpLocks/>
          </p:cNvGrpSpPr>
          <p:nvPr/>
        </p:nvGrpSpPr>
        <p:grpSpPr bwMode="auto">
          <a:xfrm>
            <a:off x="2405063" y="3184525"/>
            <a:ext cx="6586537" cy="549275"/>
            <a:chOff x="1515" y="2006"/>
            <a:chExt cx="4149" cy="346"/>
          </a:xfrm>
        </p:grpSpPr>
        <p:sp>
          <p:nvSpPr>
            <p:cNvPr id="537613" name="Text Box 11"/>
            <p:cNvSpPr txBox="1">
              <a:spLocks noChangeArrowheads="1"/>
            </p:cNvSpPr>
            <p:nvPr/>
          </p:nvSpPr>
          <p:spPr bwMode="auto">
            <a:xfrm>
              <a:off x="4368" y="2006"/>
              <a:ext cx="1296" cy="327"/>
            </a:xfrm>
            <a:prstGeom prst="rect">
              <a:avLst/>
            </a:prstGeom>
            <a:noFill/>
            <a:ln w="9525">
              <a:noFill/>
              <a:miter lim="800000"/>
              <a:headEnd/>
              <a:tailEnd/>
            </a:ln>
          </p:spPr>
          <p:txBody>
            <a:bodyPr>
              <a:spAutoFit/>
            </a:bodyPr>
            <a:lstStyle/>
            <a:p>
              <a:pPr>
                <a:spcBef>
                  <a:spcPct val="50000"/>
                </a:spcBef>
              </a:pPr>
              <a:r>
                <a:rPr lang="en-US" sz="2800" i="0">
                  <a:solidFill>
                    <a:srgbClr val="333399"/>
                  </a:solidFill>
                  <a:effectLst/>
                  <a:latin typeface="Arial" charset="0"/>
                </a:rPr>
                <a:t>Economy</a:t>
              </a:r>
            </a:p>
          </p:txBody>
        </p:sp>
        <p:sp>
          <p:nvSpPr>
            <p:cNvPr id="537614" name="Text Box 12"/>
            <p:cNvSpPr txBox="1">
              <a:spLocks noChangeArrowheads="1"/>
            </p:cNvSpPr>
            <p:nvPr/>
          </p:nvSpPr>
          <p:spPr bwMode="auto">
            <a:xfrm>
              <a:off x="2976" y="2006"/>
              <a:ext cx="956" cy="346"/>
            </a:xfrm>
            <a:prstGeom prst="rect">
              <a:avLst/>
            </a:prstGeom>
            <a:noFill/>
            <a:ln w="9525">
              <a:noFill/>
              <a:miter lim="800000"/>
              <a:headEnd/>
              <a:tailEnd/>
            </a:ln>
          </p:spPr>
          <p:txBody>
            <a:bodyPr wrap="none">
              <a:spAutoFit/>
            </a:bodyPr>
            <a:lstStyle/>
            <a:p>
              <a:r>
                <a:rPr lang="en-US" sz="3000" i="0">
                  <a:solidFill>
                    <a:srgbClr val="FF0000"/>
                  </a:solidFill>
                  <a:effectLst/>
                  <a:latin typeface="Arial" charset="0"/>
                </a:rPr>
                <a:t>Vehicle</a:t>
              </a:r>
            </a:p>
          </p:txBody>
        </p:sp>
        <p:sp>
          <p:nvSpPr>
            <p:cNvPr id="537615" name="Rectangle 13"/>
            <p:cNvSpPr>
              <a:spLocks noChangeArrowheads="1"/>
            </p:cNvSpPr>
            <p:nvPr/>
          </p:nvSpPr>
          <p:spPr bwMode="auto">
            <a:xfrm>
              <a:off x="1515" y="2006"/>
              <a:ext cx="876" cy="346"/>
            </a:xfrm>
            <a:prstGeom prst="rect">
              <a:avLst/>
            </a:prstGeom>
            <a:noFill/>
            <a:ln w="9525">
              <a:noFill/>
              <a:miter lim="800000"/>
              <a:headEnd/>
              <a:tailEnd/>
            </a:ln>
          </p:spPr>
          <p:txBody>
            <a:bodyPr wrap="none">
              <a:spAutoFit/>
            </a:bodyPr>
            <a:lstStyle/>
            <a:p>
              <a:pPr eaLnBrk="0" hangingPunct="0">
                <a:spcBef>
                  <a:spcPct val="50000"/>
                </a:spcBef>
              </a:pPr>
              <a:r>
                <a:rPr lang="en-US" sz="3000" i="0">
                  <a:solidFill>
                    <a:srgbClr val="009900"/>
                  </a:solidFill>
                  <a:effectLst/>
                  <a:latin typeface="Arial" charset="0"/>
                </a:rPr>
                <a:t>Hybrid</a:t>
              </a:r>
            </a:p>
          </p:txBody>
        </p:sp>
      </p:grpSp>
      <p:sp>
        <p:nvSpPr>
          <p:cNvPr id="537616" name="Rectangle 14"/>
          <p:cNvSpPr>
            <a:spLocks noGrp="1" noChangeArrowheads="1"/>
          </p:cNvSpPr>
          <p:nvPr>
            <p:ph type="title" idx="4294967295"/>
          </p:nvPr>
        </p:nvSpPr>
        <p:spPr>
          <a:xfrm>
            <a:off x="457200" y="0"/>
            <a:ext cx="8229600" cy="1139825"/>
          </a:xfrm>
        </p:spPr>
        <p:txBody>
          <a:bodyPr/>
          <a:lstStyle/>
          <a:p>
            <a:r>
              <a:rPr lang="en-US"/>
              <a:t>Construct a Search Strategy</a:t>
            </a:r>
          </a:p>
        </p:txBody>
      </p:sp>
      <p:sp>
        <p:nvSpPr>
          <p:cNvPr id="628751" name="Rectangle 15"/>
          <p:cNvSpPr>
            <a:spLocks noGrp="1" noChangeArrowheads="1"/>
          </p:cNvSpPr>
          <p:nvPr>
            <p:ph type="body" idx="4294967295"/>
          </p:nvPr>
        </p:nvSpPr>
        <p:spPr>
          <a:xfrm>
            <a:off x="609600" y="5410200"/>
            <a:ext cx="7696200" cy="914400"/>
          </a:xfrm>
          <a:solidFill>
            <a:srgbClr val="FFFF85"/>
          </a:solidFill>
          <a:ln>
            <a:solidFill>
              <a:srgbClr val="CC0000"/>
            </a:solidFill>
          </a:ln>
        </p:spPr>
        <p:txBody>
          <a:bodyPr/>
          <a:lstStyle/>
          <a:p>
            <a:pPr marL="0" indent="0">
              <a:buClr>
                <a:srgbClr val="CC0000"/>
              </a:buClr>
              <a:buSzPct val="85000"/>
              <a:buFont typeface="Wingdings" pitchFamily="2" charset="2"/>
              <a:buNone/>
              <a:defRPr/>
            </a:pPr>
            <a:r>
              <a:rPr lang="en-US" b="1" smtClean="0">
                <a:effectLst>
                  <a:outerShdw blurRad="38100" dist="38100" dir="2700000" algn="tl">
                    <a:srgbClr val="FFFFFF"/>
                  </a:outerShdw>
                </a:effectLst>
                <a:latin typeface="Arial" charset="0"/>
              </a:rPr>
              <a:t>HINT</a:t>
            </a:r>
            <a:r>
              <a:rPr lang="en-US" b="1" smtClean="0">
                <a:effectLst>
                  <a:outerShdw blurRad="38100" dist="38100" dir="2700000" algn="tl">
                    <a:srgbClr val="FFFFFF"/>
                  </a:outerShdw>
                </a:effectLst>
                <a:latin typeface="Arial" charset="0"/>
                <a:ea typeface="+mn-ea"/>
                <a:cs typeface="+mn-cs"/>
              </a:rPr>
              <a:t>:</a:t>
            </a:r>
            <a:r>
              <a:rPr lang="en-US" sz="2400" smtClean="0">
                <a:latin typeface="Arial" charset="0"/>
                <a:ea typeface="+mn-ea"/>
                <a:cs typeface="+mn-cs"/>
              </a:rPr>
              <a:t> </a:t>
            </a:r>
            <a:r>
              <a:rPr lang="en-US" sz="2400" dirty="0">
                <a:latin typeface="Arial" charset="0"/>
                <a:ea typeface="+mn-ea"/>
                <a:cs typeface="+mn-cs"/>
              </a:rPr>
              <a:t>use tilde (~) immediately before a word, Google searches for the word &amp; any of its’ synonyms.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 calcmode="lin" valueType="num">
                                      <p:cBhvr additive="base">
                                        <p:cTn id="7" dur="500" fill="hold"/>
                                        <p:tgtEl>
                                          <p:spTgt spid="628738"/>
                                        </p:tgtEl>
                                        <p:attrNameLst>
                                          <p:attrName>ppt_x</p:attrName>
                                        </p:attrNameLst>
                                      </p:cBhvr>
                                      <p:tavLst>
                                        <p:tav tm="0">
                                          <p:val>
                                            <p:strVal val="0-#ppt_w/2"/>
                                          </p:val>
                                        </p:tav>
                                        <p:tav tm="100000">
                                          <p:val>
                                            <p:strVal val="#ppt_x"/>
                                          </p:val>
                                        </p:tav>
                                      </p:tavLst>
                                    </p:anim>
                                    <p:anim calcmode="lin" valueType="num">
                                      <p:cBhvr additive="base">
                                        <p:cTn id="8" dur="500" fill="hold"/>
                                        <p:tgtEl>
                                          <p:spTgt spid="6287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28751">
                                            <p:bg/>
                                          </p:spTgt>
                                        </p:tgtEl>
                                        <p:attrNameLst>
                                          <p:attrName>style.visibility</p:attrName>
                                        </p:attrNameLst>
                                      </p:cBhvr>
                                      <p:to>
                                        <p:strVal val="visible"/>
                                      </p:to>
                                    </p:set>
                                    <p:animEffect transition="in" filter="blinds(horizontal)">
                                      <p:cBhvr>
                                        <p:cTn id="28" dur="500"/>
                                        <p:tgtEl>
                                          <p:spTgt spid="628751">
                                            <p:bg/>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28751">
                                            <p:txEl>
                                              <p:pRg st="0" end="0"/>
                                            </p:txEl>
                                          </p:spTgt>
                                        </p:tgtEl>
                                        <p:attrNameLst>
                                          <p:attrName>style.visibility</p:attrName>
                                        </p:attrNameLst>
                                      </p:cBhvr>
                                      <p:to>
                                        <p:strVal val="visible"/>
                                      </p:to>
                                    </p:set>
                                    <p:animEffect transition="in" filter="blinds(horizontal)">
                                      <p:cBhvr>
                                        <p:cTn id="31" dur="500"/>
                                        <p:tgtEl>
                                          <p:spTgt spid="6287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animBg="1" autoUpdateAnimBg="0"/>
      <p:bldP spid="628751"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endParaRPr lang="en-GB"/>
          </a:p>
          <a:p>
            <a:fld id="{8BCECBC0-2029-4E50-ABCD-6EF0C828EEA7}" type="slidenum">
              <a:rPr lang="en-GB" sz="1400"/>
              <a:pPr/>
              <a:t>64</a:t>
            </a:fld>
            <a:endParaRPr lang="en-GB" sz="1400"/>
          </a:p>
        </p:txBody>
      </p:sp>
      <p:sp>
        <p:nvSpPr>
          <p:cNvPr id="8"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34FBA34E-9CC3-4DFE-85EC-ADC3F249C022}" type="slidenum">
              <a:rPr lang="en-GB" sz="1400" b="0" i="0">
                <a:effectLst/>
                <a:latin typeface="+mn-lt"/>
              </a:rPr>
              <a:pPr algn="r">
                <a:defRPr/>
              </a:pPr>
              <a:t>64</a:t>
            </a:fld>
            <a:endParaRPr lang="en-GB" sz="1400" b="0" i="0">
              <a:effectLst/>
              <a:latin typeface="+mn-lt"/>
            </a:endParaRPr>
          </a:p>
        </p:txBody>
      </p:sp>
      <p:sp>
        <p:nvSpPr>
          <p:cNvPr id="630786" name="Rectangle 2"/>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3: </a:t>
            </a:r>
          </a:p>
          <a:p>
            <a:pPr algn="ctr" eaLnBrk="0" hangingPunct="0"/>
            <a:r>
              <a:rPr lang="en-GB" sz="3000" i="0">
                <a:effectLst/>
                <a:latin typeface="Verdana" pitchFamily="34" charset="0"/>
              </a:rPr>
              <a:t>Use Boolean Operators</a:t>
            </a:r>
            <a:endParaRPr lang="en-US" sz="3000" i="0">
              <a:effectLst/>
              <a:latin typeface="Verdana" pitchFamily="34" charset="0"/>
            </a:endParaRPr>
          </a:p>
        </p:txBody>
      </p:sp>
      <p:sp>
        <p:nvSpPr>
          <p:cNvPr id="539653" name="Rectangle 3"/>
          <p:cNvSpPr>
            <a:spLocks noGrp="1" noChangeArrowheads="1"/>
          </p:cNvSpPr>
          <p:nvPr>
            <p:ph type="title" idx="4294967295"/>
          </p:nvPr>
        </p:nvSpPr>
        <p:spPr>
          <a:xfrm>
            <a:off x="457200" y="0"/>
            <a:ext cx="8229600" cy="941388"/>
          </a:xfrm>
        </p:spPr>
        <p:txBody>
          <a:bodyPr/>
          <a:lstStyle/>
          <a:p>
            <a:r>
              <a:rPr lang="en-US"/>
              <a:t>Construct a Search Strategy</a:t>
            </a:r>
          </a:p>
        </p:txBody>
      </p:sp>
      <p:sp>
        <p:nvSpPr>
          <p:cNvPr id="630788" name="Rectangle 4"/>
          <p:cNvSpPr>
            <a:spLocks noGrp="1" noChangeArrowheads="1"/>
          </p:cNvSpPr>
          <p:nvPr>
            <p:ph type="body" idx="4294967295"/>
          </p:nvPr>
        </p:nvSpPr>
        <p:spPr>
          <a:xfrm>
            <a:off x="304800" y="2362200"/>
            <a:ext cx="8534400" cy="3124200"/>
          </a:xfrm>
        </p:spPr>
        <p:txBody>
          <a:bodyPr/>
          <a:lstStyle/>
          <a:p>
            <a:pPr>
              <a:lnSpc>
                <a:spcPct val="85000"/>
              </a:lnSpc>
              <a:spcBef>
                <a:spcPct val="10000"/>
              </a:spcBef>
              <a:buFont typeface="Wingdings" pitchFamily="2" charset="2"/>
              <a:buChar char="n"/>
              <a:defRPr/>
            </a:pPr>
            <a:r>
              <a:rPr lang="en-US" sz="3200" b="1" dirty="0">
                <a:effectLst>
                  <a:outerShdw blurRad="38100" dist="38100" dir="2700000" algn="tl">
                    <a:srgbClr val="C0C0C0"/>
                  </a:outerShdw>
                </a:effectLst>
                <a:latin typeface="Arial" pitchFamily="34" charset="0"/>
                <a:cs typeface="Arial" pitchFamily="34" charset="0"/>
              </a:rPr>
              <a:t>Boolean logic:</a:t>
            </a:r>
            <a:r>
              <a:rPr lang="en-US" sz="3200" dirty="0">
                <a:latin typeface="Arial" pitchFamily="34" charset="0"/>
                <a:cs typeface="Arial" pitchFamily="34" charset="0"/>
              </a:rPr>
              <a:t> </a:t>
            </a:r>
          </a:p>
          <a:p>
            <a:pPr lvl="2">
              <a:lnSpc>
                <a:spcPct val="85000"/>
              </a:lnSpc>
              <a:spcBef>
                <a:spcPct val="10000"/>
              </a:spcBef>
              <a:buFont typeface="Wingdings" pitchFamily="2" charset="2"/>
              <a:buChar char="n"/>
              <a:defRPr/>
            </a:pPr>
            <a:r>
              <a:rPr lang="en-US" sz="3200" dirty="0">
                <a:latin typeface="Arial" pitchFamily="34" charset="0"/>
                <a:cs typeface="Arial" pitchFamily="34" charset="0"/>
              </a:rPr>
              <a:t>And, Or, Not</a:t>
            </a:r>
          </a:p>
          <a:p>
            <a:pPr>
              <a:lnSpc>
                <a:spcPct val="85000"/>
              </a:lnSpc>
              <a:spcBef>
                <a:spcPts val="1200"/>
              </a:spcBef>
              <a:buFont typeface="Wingdings" pitchFamily="2" charset="2"/>
              <a:buChar char="n"/>
              <a:defRPr/>
            </a:pPr>
            <a:r>
              <a:rPr lang="en-US" sz="3200" b="1" dirty="0" smtClean="0">
                <a:effectLst>
                  <a:outerShdw blurRad="38100" dist="38100" dir="2700000" algn="tl">
                    <a:srgbClr val="C0C0C0"/>
                  </a:outerShdw>
                </a:effectLst>
                <a:latin typeface="Arial" pitchFamily="34" charset="0"/>
                <a:cs typeface="Arial" pitchFamily="34" charset="0"/>
              </a:rPr>
              <a:t>Field </a:t>
            </a:r>
            <a:r>
              <a:rPr lang="en-US" sz="3200" b="1" dirty="0">
                <a:effectLst>
                  <a:outerShdw blurRad="38100" dist="38100" dir="2700000" algn="tl">
                    <a:srgbClr val="C0C0C0"/>
                  </a:outerShdw>
                </a:effectLst>
                <a:latin typeface="Arial" pitchFamily="34" charset="0"/>
                <a:cs typeface="Arial" pitchFamily="34" charset="0"/>
              </a:rPr>
              <a:t>searching:</a:t>
            </a:r>
            <a:r>
              <a:rPr lang="en-US" sz="3200" dirty="0">
                <a:latin typeface="Arial" pitchFamily="34" charset="0"/>
                <a:cs typeface="Arial" pitchFamily="34" charset="0"/>
              </a:rPr>
              <a:t> </a:t>
            </a:r>
          </a:p>
          <a:p>
            <a:pPr lvl="2">
              <a:lnSpc>
                <a:spcPct val="85000"/>
              </a:lnSpc>
              <a:spcBef>
                <a:spcPct val="10000"/>
              </a:spcBef>
              <a:buFont typeface="Wingdings" pitchFamily="2" charset="2"/>
              <a:buChar char="n"/>
              <a:defRPr/>
            </a:pPr>
            <a:r>
              <a:rPr lang="en-US" sz="3200" dirty="0">
                <a:latin typeface="Arial" pitchFamily="34" charset="0"/>
                <a:cs typeface="Arial" pitchFamily="34" charset="0"/>
              </a:rPr>
              <a:t>Author, Title, Subject</a:t>
            </a:r>
          </a:p>
          <a:p>
            <a:pPr>
              <a:lnSpc>
                <a:spcPct val="85000"/>
              </a:lnSpc>
              <a:spcBef>
                <a:spcPts val="1200"/>
              </a:spcBef>
              <a:buFont typeface="Wingdings" pitchFamily="2" charset="2"/>
              <a:buChar char="n"/>
              <a:defRPr/>
            </a:pPr>
            <a:r>
              <a:rPr lang="en-US" sz="3200" b="1" dirty="0" smtClean="0">
                <a:effectLst>
                  <a:outerShdw blurRad="38100" dist="38100" dir="2700000" algn="tl">
                    <a:srgbClr val="C0C0C0"/>
                  </a:outerShdw>
                </a:effectLst>
                <a:latin typeface="Arial" pitchFamily="34" charset="0"/>
                <a:cs typeface="Arial" pitchFamily="34" charset="0"/>
              </a:rPr>
              <a:t>Proximity </a:t>
            </a:r>
            <a:r>
              <a:rPr lang="en-US" sz="3200" b="1" dirty="0">
                <a:effectLst>
                  <a:outerShdw blurRad="38100" dist="38100" dir="2700000" algn="tl">
                    <a:srgbClr val="C0C0C0"/>
                  </a:outerShdw>
                </a:effectLst>
                <a:latin typeface="Arial" pitchFamily="34" charset="0"/>
                <a:cs typeface="Arial" pitchFamily="34" charset="0"/>
              </a:rPr>
              <a:t>operators:</a:t>
            </a:r>
            <a:r>
              <a:rPr lang="en-US" sz="3200" dirty="0">
                <a:latin typeface="Arial" pitchFamily="34" charset="0"/>
                <a:cs typeface="Arial" pitchFamily="34" charset="0"/>
              </a:rPr>
              <a:t> </a:t>
            </a:r>
          </a:p>
          <a:p>
            <a:pPr lvl="2">
              <a:lnSpc>
                <a:spcPct val="85000"/>
              </a:lnSpc>
              <a:spcBef>
                <a:spcPct val="10000"/>
              </a:spcBef>
              <a:buFont typeface="Wingdings" pitchFamily="2" charset="2"/>
              <a:buChar char="n"/>
              <a:defRPr/>
            </a:pPr>
            <a:r>
              <a:rPr lang="en-US" sz="3200" dirty="0">
                <a:latin typeface="Arial" pitchFamily="34" charset="0"/>
                <a:cs typeface="Arial" pitchFamily="34" charset="0"/>
              </a:rPr>
              <a:t>Adj, Near, Same</a:t>
            </a:r>
          </a:p>
        </p:txBody>
      </p:sp>
      <p:sp>
        <p:nvSpPr>
          <p:cNvPr id="630789" name="Text Box 5"/>
          <p:cNvSpPr txBox="1">
            <a:spLocks noChangeArrowheads="1"/>
          </p:cNvSpPr>
          <p:nvPr/>
        </p:nvSpPr>
        <p:spPr bwMode="auto">
          <a:xfrm>
            <a:off x="533400" y="5562600"/>
            <a:ext cx="8153400" cy="1191095"/>
          </a:xfrm>
          <a:prstGeom prst="rect">
            <a:avLst/>
          </a:prstGeom>
          <a:solidFill>
            <a:srgbClr val="FFFF85"/>
          </a:solidFill>
          <a:ln w="9525">
            <a:solidFill>
              <a:srgbClr val="CC0000"/>
            </a:solidFill>
            <a:miter lim="800000"/>
            <a:headEnd/>
            <a:tailEnd/>
          </a:ln>
          <a:effectLst/>
        </p:spPr>
        <p:txBody>
          <a:bodyPr>
            <a:spAutoFit/>
          </a:bodyPr>
          <a:lstStyle/>
          <a:p>
            <a:pPr>
              <a:lnSpc>
                <a:spcPct val="85000"/>
              </a:lnSpc>
              <a:defRPr/>
            </a:pPr>
            <a:r>
              <a:rPr lang="en-US" sz="2800" i="0" dirty="0" smtClean="0">
                <a:effectLst>
                  <a:outerShdw blurRad="38100" dist="38100" dir="2700000" algn="tl">
                    <a:srgbClr val="FFFFFF"/>
                  </a:outerShdw>
                </a:effectLst>
                <a:latin typeface="Verdana" pitchFamily="34" charset="0"/>
              </a:rPr>
              <a:t>TIP: </a:t>
            </a:r>
            <a:r>
              <a:rPr lang="en-US" sz="2800" b="0" i="0" dirty="0">
                <a:effectLst/>
                <a:latin typeface="Arial" charset="0"/>
              </a:rPr>
              <a:t>Google ignores common words such as where, the, how. If a common word is important include it by putting a "+" sign in front of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0786"/>
                                        </p:tgtEl>
                                        <p:attrNameLst>
                                          <p:attrName>style.visibility</p:attrName>
                                        </p:attrNameLst>
                                      </p:cBhvr>
                                      <p:to>
                                        <p:strVal val="visible"/>
                                      </p:to>
                                    </p:set>
                                    <p:anim calcmode="lin" valueType="num">
                                      <p:cBhvr additive="base">
                                        <p:cTn id="7" dur="500" fill="hold"/>
                                        <p:tgtEl>
                                          <p:spTgt spid="630786"/>
                                        </p:tgtEl>
                                        <p:attrNameLst>
                                          <p:attrName>ppt_x</p:attrName>
                                        </p:attrNameLst>
                                      </p:cBhvr>
                                      <p:tavLst>
                                        <p:tav tm="0">
                                          <p:val>
                                            <p:strVal val="0-#ppt_w/2"/>
                                          </p:val>
                                        </p:tav>
                                        <p:tav tm="100000">
                                          <p:val>
                                            <p:strVal val="#ppt_x"/>
                                          </p:val>
                                        </p:tav>
                                      </p:tavLst>
                                    </p:anim>
                                    <p:anim calcmode="lin" valueType="num">
                                      <p:cBhvr additive="base">
                                        <p:cTn id="8" dur="500" fill="hold"/>
                                        <p:tgtEl>
                                          <p:spTgt spid="630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30788">
                                            <p:txEl>
                                              <p:pRg st="0" end="0"/>
                                            </p:txEl>
                                          </p:spTgt>
                                        </p:tgtEl>
                                        <p:attrNameLst>
                                          <p:attrName>style.visibility</p:attrName>
                                        </p:attrNameLst>
                                      </p:cBhvr>
                                      <p:to>
                                        <p:strVal val="visible"/>
                                      </p:to>
                                    </p:set>
                                    <p:animEffect transition="in" filter="blinds(horizontal)">
                                      <p:cBhvr>
                                        <p:cTn id="13" dur="500"/>
                                        <p:tgtEl>
                                          <p:spTgt spid="630788">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30788">
                                            <p:txEl>
                                              <p:pRg st="1" end="1"/>
                                            </p:txEl>
                                          </p:spTgt>
                                        </p:tgtEl>
                                        <p:attrNameLst>
                                          <p:attrName>style.visibility</p:attrName>
                                        </p:attrNameLst>
                                      </p:cBhvr>
                                      <p:to>
                                        <p:strVal val="visible"/>
                                      </p:to>
                                    </p:set>
                                    <p:animEffect transition="in" filter="blinds(horizontal)">
                                      <p:cBhvr>
                                        <p:cTn id="16" dur="500"/>
                                        <p:tgtEl>
                                          <p:spTgt spid="630788">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30788">
                                            <p:txEl>
                                              <p:pRg st="2" end="2"/>
                                            </p:txEl>
                                          </p:spTgt>
                                        </p:tgtEl>
                                        <p:attrNameLst>
                                          <p:attrName>style.visibility</p:attrName>
                                        </p:attrNameLst>
                                      </p:cBhvr>
                                      <p:to>
                                        <p:strVal val="visible"/>
                                      </p:to>
                                    </p:set>
                                    <p:animEffect transition="in" filter="blinds(horizontal)">
                                      <p:cBhvr>
                                        <p:cTn id="19" dur="500"/>
                                        <p:tgtEl>
                                          <p:spTgt spid="630788">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30788">
                                            <p:txEl>
                                              <p:pRg st="3" end="3"/>
                                            </p:txEl>
                                          </p:spTgt>
                                        </p:tgtEl>
                                        <p:attrNameLst>
                                          <p:attrName>style.visibility</p:attrName>
                                        </p:attrNameLst>
                                      </p:cBhvr>
                                      <p:to>
                                        <p:strVal val="visible"/>
                                      </p:to>
                                    </p:set>
                                    <p:animEffect transition="in" filter="blinds(horizontal)">
                                      <p:cBhvr>
                                        <p:cTn id="22" dur="500"/>
                                        <p:tgtEl>
                                          <p:spTgt spid="630788">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0788">
                                            <p:txEl>
                                              <p:pRg st="4" end="4"/>
                                            </p:txEl>
                                          </p:spTgt>
                                        </p:tgtEl>
                                        <p:attrNameLst>
                                          <p:attrName>style.visibility</p:attrName>
                                        </p:attrNameLst>
                                      </p:cBhvr>
                                      <p:to>
                                        <p:strVal val="visible"/>
                                      </p:to>
                                    </p:set>
                                    <p:animEffect transition="in" filter="blinds(horizontal)">
                                      <p:cBhvr>
                                        <p:cTn id="25" dur="500"/>
                                        <p:tgtEl>
                                          <p:spTgt spid="630788">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0788">
                                            <p:txEl>
                                              <p:pRg st="5" end="5"/>
                                            </p:txEl>
                                          </p:spTgt>
                                        </p:tgtEl>
                                        <p:attrNameLst>
                                          <p:attrName>style.visibility</p:attrName>
                                        </p:attrNameLst>
                                      </p:cBhvr>
                                      <p:to>
                                        <p:strVal val="visible"/>
                                      </p:to>
                                    </p:set>
                                    <p:animEffect transition="in" filter="blinds(horizontal)">
                                      <p:cBhvr>
                                        <p:cTn id="28" dur="500"/>
                                        <p:tgtEl>
                                          <p:spTgt spid="63078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0789"/>
                                        </p:tgtEl>
                                        <p:attrNameLst>
                                          <p:attrName>style.visibility</p:attrName>
                                        </p:attrNameLst>
                                      </p:cBhvr>
                                      <p:to>
                                        <p:strVal val="visible"/>
                                      </p:to>
                                    </p:set>
                                    <p:animEffect transition="in" filter="blinds(horizontal)">
                                      <p:cBhvr>
                                        <p:cTn id="33" dur="500"/>
                                        <p:tgtEl>
                                          <p:spTgt spid="6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nimBg="1" autoUpdateAnimBg="0"/>
      <p:bldP spid="63078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endParaRPr lang="en-GB"/>
          </a:p>
          <a:p>
            <a:fld id="{4447A0EE-54C1-4F57-82DF-3717624C1D0C}" type="slidenum">
              <a:rPr lang="en-GB" sz="1400"/>
              <a:pPr/>
              <a:t>65</a:t>
            </a:fld>
            <a:endParaRPr lang="en-GB" sz="1400"/>
          </a:p>
        </p:txBody>
      </p:sp>
      <p:sp>
        <p:nvSpPr>
          <p:cNvPr id="7"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A9AD94B5-20D1-48A9-B9CA-FC6E6648BFAF}" type="slidenum">
              <a:rPr lang="en-GB" sz="1400" b="0" i="0">
                <a:effectLst/>
                <a:latin typeface="+mn-lt"/>
              </a:rPr>
              <a:pPr algn="r">
                <a:defRPr/>
              </a:pPr>
              <a:t>65</a:t>
            </a:fld>
            <a:endParaRPr lang="en-GB" sz="1400" b="0" i="0">
              <a:effectLst/>
              <a:latin typeface="+mn-lt"/>
            </a:endParaRPr>
          </a:p>
        </p:txBody>
      </p:sp>
      <p:sp>
        <p:nvSpPr>
          <p:cNvPr id="632834" name="Rectangle 2"/>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3: </a:t>
            </a:r>
          </a:p>
          <a:p>
            <a:pPr algn="ctr" eaLnBrk="0" hangingPunct="0"/>
            <a:r>
              <a:rPr lang="en-GB" sz="3000" i="0">
                <a:effectLst/>
                <a:latin typeface="Verdana" pitchFamily="34" charset="0"/>
              </a:rPr>
              <a:t>Use Boolean Operators</a:t>
            </a:r>
            <a:endParaRPr lang="en-US" sz="3000" i="0">
              <a:effectLst/>
              <a:latin typeface="Verdana" pitchFamily="34" charset="0"/>
            </a:endParaRPr>
          </a:p>
        </p:txBody>
      </p:sp>
      <p:sp>
        <p:nvSpPr>
          <p:cNvPr id="541701" name="Rectangle 3"/>
          <p:cNvSpPr>
            <a:spLocks noGrp="1" noChangeArrowheads="1"/>
          </p:cNvSpPr>
          <p:nvPr>
            <p:ph type="title" idx="4294967295"/>
          </p:nvPr>
        </p:nvSpPr>
        <p:spPr>
          <a:xfrm>
            <a:off x="457200" y="0"/>
            <a:ext cx="8229600" cy="941388"/>
          </a:xfrm>
        </p:spPr>
        <p:txBody>
          <a:bodyPr/>
          <a:lstStyle/>
          <a:p>
            <a:r>
              <a:rPr lang="en-US"/>
              <a:t>Construct a Search Strategy</a:t>
            </a:r>
          </a:p>
        </p:txBody>
      </p:sp>
      <p:sp>
        <p:nvSpPr>
          <p:cNvPr id="632836" name="Rectangle 4"/>
          <p:cNvSpPr>
            <a:spLocks noGrp="1" noChangeArrowheads="1"/>
          </p:cNvSpPr>
          <p:nvPr>
            <p:ph type="body" idx="4294967295"/>
          </p:nvPr>
        </p:nvSpPr>
        <p:spPr>
          <a:xfrm>
            <a:off x="304800" y="2438400"/>
            <a:ext cx="8534400" cy="4114800"/>
          </a:xfrm>
        </p:spPr>
        <p:txBody>
          <a:bodyPr/>
          <a:lstStyle/>
          <a:p>
            <a:pPr>
              <a:lnSpc>
                <a:spcPct val="85000"/>
              </a:lnSpc>
              <a:spcBef>
                <a:spcPts val="1800"/>
              </a:spcBef>
              <a:buFont typeface="Wingdings" pitchFamily="2" charset="2"/>
              <a:buChar char="n"/>
              <a:defRPr/>
            </a:pPr>
            <a:r>
              <a:rPr lang="en-US" sz="3200" b="1" dirty="0">
                <a:effectLst>
                  <a:outerShdw blurRad="38100" dist="38100" dir="2700000" algn="tl">
                    <a:srgbClr val="C0C0C0"/>
                  </a:outerShdw>
                </a:effectLst>
                <a:latin typeface="Arial" pitchFamily="34" charset="0"/>
                <a:cs typeface="Arial" pitchFamily="34" charset="0"/>
              </a:rPr>
              <a:t>Truncation:</a:t>
            </a:r>
            <a:r>
              <a:rPr lang="en-US" sz="3200" dirty="0">
                <a:latin typeface="Arial" pitchFamily="34" charset="0"/>
                <a:cs typeface="Arial" pitchFamily="34" charset="0"/>
              </a:rPr>
              <a:t> </a:t>
            </a:r>
          </a:p>
          <a:p>
            <a:pPr lvl="2">
              <a:lnSpc>
                <a:spcPct val="85000"/>
              </a:lnSpc>
              <a:spcBef>
                <a:spcPct val="15000"/>
              </a:spcBef>
              <a:buFont typeface="Wingdings" pitchFamily="2" charset="2"/>
              <a:buChar char="n"/>
              <a:defRPr/>
            </a:pPr>
            <a:r>
              <a:rPr lang="en-US" sz="3200" dirty="0" smtClean="0">
                <a:latin typeface="Arial" pitchFamily="34" charset="0"/>
                <a:cs typeface="Arial" pitchFamily="34" charset="0"/>
              </a:rPr>
              <a:t>All </a:t>
            </a:r>
            <a:r>
              <a:rPr lang="en-US" sz="3200" dirty="0">
                <a:latin typeface="Arial" pitchFamily="34" charset="0"/>
                <a:cs typeface="Arial" pitchFamily="34" charset="0"/>
              </a:rPr>
              <a:t>words beginning with that </a:t>
            </a:r>
            <a:r>
              <a:rPr lang="en-US" sz="3200" b="1" u="sng" dirty="0" smtClean="0">
                <a:solidFill>
                  <a:srgbClr val="C00000"/>
                </a:solidFill>
                <a:latin typeface="Arial" pitchFamily="34" charset="0"/>
                <a:cs typeface="Arial" pitchFamily="34" charset="0"/>
              </a:rPr>
              <a:t>root.</a:t>
            </a:r>
            <a:endParaRPr lang="en-US" sz="3200" dirty="0">
              <a:latin typeface="Arial" pitchFamily="34" charset="0"/>
              <a:cs typeface="Arial" pitchFamily="34" charset="0"/>
            </a:endParaRPr>
          </a:p>
          <a:p>
            <a:pPr>
              <a:lnSpc>
                <a:spcPct val="85000"/>
              </a:lnSpc>
              <a:spcBef>
                <a:spcPts val="1800"/>
              </a:spcBef>
              <a:buFont typeface="Wingdings" pitchFamily="2" charset="2"/>
              <a:buChar char="n"/>
              <a:defRPr/>
            </a:pPr>
            <a:r>
              <a:rPr lang="en-US" sz="3200" b="1" dirty="0" smtClean="0">
                <a:effectLst>
                  <a:outerShdw blurRad="38100" dist="38100" dir="2700000" algn="tl">
                    <a:srgbClr val="C0C0C0"/>
                  </a:outerShdw>
                </a:effectLst>
                <a:latin typeface="Arial" pitchFamily="34" charset="0"/>
                <a:cs typeface="Arial" pitchFamily="34" charset="0"/>
              </a:rPr>
              <a:t>Nesting</a:t>
            </a:r>
            <a:r>
              <a:rPr lang="en-US" sz="3200" b="1" dirty="0">
                <a:effectLst>
                  <a:outerShdw blurRad="38100" dist="38100" dir="2700000" algn="tl">
                    <a:srgbClr val="C0C0C0"/>
                  </a:outerShdw>
                </a:effectLst>
                <a:latin typeface="Arial" pitchFamily="34" charset="0"/>
                <a:cs typeface="Arial" pitchFamily="34" charset="0"/>
              </a:rPr>
              <a:t>:</a:t>
            </a:r>
            <a:r>
              <a:rPr lang="en-US" sz="3200" dirty="0">
                <a:latin typeface="Arial" pitchFamily="34" charset="0"/>
                <a:cs typeface="Arial" pitchFamily="34" charset="0"/>
              </a:rPr>
              <a:t> </a:t>
            </a:r>
          </a:p>
          <a:p>
            <a:pPr lvl="2">
              <a:lnSpc>
                <a:spcPct val="85000"/>
              </a:lnSpc>
              <a:spcBef>
                <a:spcPct val="15000"/>
              </a:spcBef>
              <a:buFont typeface="Wingdings" pitchFamily="2" charset="2"/>
              <a:buChar char="n"/>
              <a:defRPr/>
            </a:pPr>
            <a:r>
              <a:rPr lang="en-US" sz="3200" dirty="0" smtClean="0">
                <a:latin typeface="Arial" pitchFamily="34" charset="0"/>
                <a:cs typeface="Arial" pitchFamily="34" charset="0"/>
              </a:rPr>
              <a:t>The </a:t>
            </a:r>
            <a:r>
              <a:rPr lang="en-US" sz="3200" dirty="0">
                <a:latin typeface="Arial" pitchFamily="34" charset="0"/>
                <a:cs typeface="Arial" pitchFamily="34" charset="0"/>
              </a:rPr>
              <a:t>order a search is to be </a:t>
            </a:r>
            <a:r>
              <a:rPr lang="en-US" sz="3200" dirty="0" smtClean="0">
                <a:latin typeface="Arial" pitchFamily="34" charset="0"/>
                <a:cs typeface="Arial" pitchFamily="34" charset="0"/>
              </a:rPr>
              <a:t>done.</a:t>
            </a:r>
            <a:endParaRPr lang="en-US" sz="3200" dirty="0">
              <a:latin typeface="Arial" pitchFamily="34" charset="0"/>
              <a:cs typeface="Arial" pitchFamily="34" charset="0"/>
            </a:endParaRPr>
          </a:p>
          <a:p>
            <a:pPr>
              <a:lnSpc>
                <a:spcPct val="85000"/>
              </a:lnSpc>
              <a:spcBef>
                <a:spcPts val="1800"/>
              </a:spcBef>
              <a:buFont typeface="Wingdings" pitchFamily="2" charset="2"/>
              <a:buChar char="n"/>
              <a:defRPr/>
            </a:pPr>
            <a:r>
              <a:rPr lang="en-US" sz="3200" b="1" dirty="0" smtClean="0">
                <a:effectLst>
                  <a:outerShdw blurRad="38100" dist="38100" dir="2700000" algn="tl">
                    <a:srgbClr val="C0C0C0"/>
                  </a:outerShdw>
                </a:effectLst>
                <a:latin typeface="Arial" pitchFamily="34" charset="0"/>
                <a:cs typeface="Arial" pitchFamily="34" charset="0"/>
              </a:rPr>
              <a:t>Limiting</a:t>
            </a:r>
            <a:r>
              <a:rPr lang="en-US" sz="3200" b="1" dirty="0">
                <a:effectLst>
                  <a:outerShdw blurRad="38100" dist="38100" dir="2700000" algn="tl">
                    <a:srgbClr val="C0C0C0"/>
                  </a:outerShdw>
                </a:effectLst>
                <a:latin typeface="Arial" pitchFamily="34" charset="0"/>
                <a:cs typeface="Arial" pitchFamily="34" charset="0"/>
              </a:rPr>
              <a:t>:</a:t>
            </a:r>
            <a:r>
              <a:rPr lang="en-US" sz="3200" dirty="0">
                <a:latin typeface="Arial" pitchFamily="34" charset="0"/>
                <a:cs typeface="Arial" pitchFamily="34" charset="0"/>
              </a:rPr>
              <a:t> </a:t>
            </a:r>
          </a:p>
          <a:p>
            <a:pPr lvl="2">
              <a:lnSpc>
                <a:spcPct val="85000"/>
              </a:lnSpc>
              <a:spcBef>
                <a:spcPct val="15000"/>
              </a:spcBef>
              <a:buFont typeface="Wingdings" pitchFamily="2" charset="2"/>
              <a:buChar char="n"/>
              <a:defRPr/>
            </a:pPr>
            <a:r>
              <a:rPr lang="en-US" sz="3200" dirty="0" smtClean="0">
                <a:latin typeface="Arial" pitchFamily="34" charset="0"/>
                <a:cs typeface="Arial" pitchFamily="34" charset="0"/>
              </a:rPr>
              <a:t>Limits </a:t>
            </a:r>
            <a:r>
              <a:rPr lang="en-US" sz="3200" dirty="0">
                <a:latin typeface="Arial" pitchFamily="34" charset="0"/>
                <a:cs typeface="Arial" pitchFamily="34" charset="0"/>
              </a:rPr>
              <a:t>the search of database records to those that meet </a:t>
            </a:r>
            <a:r>
              <a:rPr lang="en-US" sz="3200" dirty="0" smtClean="0">
                <a:latin typeface="Arial" pitchFamily="34" charset="0"/>
                <a:cs typeface="Arial" pitchFamily="34" charset="0"/>
              </a:rPr>
              <a:t>criteria.</a:t>
            </a:r>
            <a:endParaRPr lang="en-US" sz="32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834"/>
                                        </p:tgtEl>
                                        <p:attrNameLst>
                                          <p:attrName>style.visibility</p:attrName>
                                        </p:attrNameLst>
                                      </p:cBhvr>
                                      <p:to>
                                        <p:strVal val="visible"/>
                                      </p:to>
                                    </p:set>
                                    <p:anim calcmode="lin" valueType="num">
                                      <p:cBhvr additive="base">
                                        <p:cTn id="7" dur="500" fill="hold"/>
                                        <p:tgtEl>
                                          <p:spTgt spid="632834"/>
                                        </p:tgtEl>
                                        <p:attrNameLst>
                                          <p:attrName>ppt_x</p:attrName>
                                        </p:attrNameLst>
                                      </p:cBhvr>
                                      <p:tavLst>
                                        <p:tav tm="0">
                                          <p:val>
                                            <p:strVal val="0-#ppt_w/2"/>
                                          </p:val>
                                        </p:tav>
                                        <p:tav tm="100000">
                                          <p:val>
                                            <p:strVal val="#ppt_x"/>
                                          </p:val>
                                        </p:tav>
                                      </p:tavLst>
                                    </p:anim>
                                    <p:anim calcmode="lin" valueType="num">
                                      <p:cBhvr additive="base">
                                        <p:cTn id="8" dur="500" fill="hold"/>
                                        <p:tgtEl>
                                          <p:spTgt spid="6328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32836">
                                            <p:txEl>
                                              <p:pRg st="0" end="0"/>
                                            </p:txEl>
                                          </p:spTgt>
                                        </p:tgtEl>
                                        <p:attrNameLst>
                                          <p:attrName>style.visibility</p:attrName>
                                        </p:attrNameLst>
                                      </p:cBhvr>
                                      <p:to>
                                        <p:strVal val="visible"/>
                                      </p:to>
                                    </p:set>
                                    <p:animEffect transition="in" filter="blinds(horizontal)">
                                      <p:cBhvr>
                                        <p:cTn id="13" dur="500"/>
                                        <p:tgtEl>
                                          <p:spTgt spid="632836">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32836">
                                            <p:txEl>
                                              <p:pRg st="1" end="1"/>
                                            </p:txEl>
                                          </p:spTgt>
                                        </p:tgtEl>
                                        <p:attrNameLst>
                                          <p:attrName>style.visibility</p:attrName>
                                        </p:attrNameLst>
                                      </p:cBhvr>
                                      <p:to>
                                        <p:strVal val="visible"/>
                                      </p:to>
                                    </p:set>
                                    <p:animEffect transition="in" filter="blinds(horizontal)">
                                      <p:cBhvr>
                                        <p:cTn id="16" dur="500"/>
                                        <p:tgtEl>
                                          <p:spTgt spid="632836">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32836">
                                            <p:txEl>
                                              <p:pRg st="2" end="2"/>
                                            </p:txEl>
                                          </p:spTgt>
                                        </p:tgtEl>
                                        <p:attrNameLst>
                                          <p:attrName>style.visibility</p:attrName>
                                        </p:attrNameLst>
                                      </p:cBhvr>
                                      <p:to>
                                        <p:strVal val="visible"/>
                                      </p:to>
                                    </p:set>
                                    <p:animEffect transition="in" filter="blinds(horizontal)">
                                      <p:cBhvr>
                                        <p:cTn id="19" dur="500"/>
                                        <p:tgtEl>
                                          <p:spTgt spid="632836">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32836">
                                            <p:txEl>
                                              <p:pRg st="3" end="3"/>
                                            </p:txEl>
                                          </p:spTgt>
                                        </p:tgtEl>
                                        <p:attrNameLst>
                                          <p:attrName>style.visibility</p:attrName>
                                        </p:attrNameLst>
                                      </p:cBhvr>
                                      <p:to>
                                        <p:strVal val="visible"/>
                                      </p:to>
                                    </p:set>
                                    <p:animEffect transition="in" filter="blinds(horizontal)">
                                      <p:cBhvr>
                                        <p:cTn id="22" dur="500"/>
                                        <p:tgtEl>
                                          <p:spTgt spid="63283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2836">
                                            <p:txEl>
                                              <p:pRg st="4" end="4"/>
                                            </p:txEl>
                                          </p:spTgt>
                                        </p:tgtEl>
                                        <p:attrNameLst>
                                          <p:attrName>style.visibility</p:attrName>
                                        </p:attrNameLst>
                                      </p:cBhvr>
                                      <p:to>
                                        <p:strVal val="visible"/>
                                      </p:to>
                                    </p:set>
                                    <p:animEffect transition="in" filter="blinds(horizontal)">
                                      <p:cBhvr>
                                        <p:cTn id="25" dur="500"/>
                                        <p:tgtEl>
                                          <p:spTgt spid="632836">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2836">
                                            <p:txEl>
                                              <p:pRg st="5" end="5"/>
                                            </p:txEl>
                                          </p:spTgt>
                                        </p:tgtEl>
                                        <p:attrNameLst>
                                          <p:attrName>style.visibility</p:attrName>
                                        </p:attrNameLst>
                                      </p:cBhvr>
                                      <p:to>
                                        <p:strVal val="visible"/>
                                      </p:to>
                                    </p:set>
                                    <p:animEffect transition="in" filter="blinds(horizontal)">
                                      <p:cBhvr>
                                        <p:cTn id="28" dur="500"/>
                                        <p:tgtEl>
                                          <p:spTgt spid="6328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endParaRPr lang="en-GB"/>
          </a:p>
          <a:p>
            <a:fld id="{4D757447-107D-4E58-9B31-A8AA72B326CF}" type="slidenum">
              <a:rPr lang="en-GB" sz="1400"/>
              <a:pPr/>
              <a:t>66</a:t>
            </a:fld>
            <a:endParaRPr lang="en-GB" sz="1400"/>
          </a:p>
        </p:txBody>
      </p:sp>
      <p:sp>
        <p:nvSpPr>
          <p:cNvPr id="12"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68DF18BA-B4E3-4E5D-93E4-B8234CEF4748}" type="slidenum">
              <a:rPr lang="en-GB" sz="1400" b="0" i="0">
                <a:effectLst/>
                <a:latin typeface="+mn-lt"/>
              </a:rPr>
              <a:pPr algn="r">
                <a:defRPr/>
              </a:pPr>
              <a:t>66</a:t>
            </a:fld>
            <a:endParaRPr lang="en-GB" sz="1400" b="0" i="0">
              <a:effectLst/>
              <a:latin typeface="+mn-lt"/>
            </a:endParaRPr>
          </a:p>
        </p:txBody>
      </p:sp>
      <p:sp>
        <p:nvSpPr>
          <p:cNvPr id="634882" name="Rectangle 2"/>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3: Combine keywords with </a:t>
            </a:r>
          </a:p>
          <a:p>
            <a:pPr algn="ctr" eaLnBrk="0" hangingPunct="0"/>
            <a:r>
              <a:rPr lang="en-GB" sz="3000" i="0">
                <a:effectLst/>
                <a:latin typeface="Verdana" pitchFamily="34" charset="0"/>
              </a:rPr>
              <a:t>Boolean operators : OR, AND, NOT</a:t>
            </a:r>
            <a:endParaRPr lang="en-US" sz="3000" i="0">
              <a:effectLst/>
              <a:latin typeface="Verdana" pitchFamily="34" charset="0"/>
            </a:endParaRPr>
          </a:p>
        </p:txBody>
      </p:sp>
      <p:sp>
        <p:nvSpPr>
          <p:cNvPr id="634883" name="Rectangle 3"/>
          <p:cNvSpPr>
            <a:spLocks noGrp="1" noChangeArrowheads="1"/>
          </p:cNvSpPr>
          <p:nvPr>
            <p:ph type="body" idx="4294967295"/>
          </p:nvPr>
        </p:nvSpPr>
        <p:spPr>
          <a:xfrm>
            <a:off x="0" y="2743200"/>
            <a:ext cx="9144000" cy="685800"/>
          </a:xfrm>
          <a:noFill/>
        </p:spPr>
        <p:txBody>
          <a:bodyPr/>
          <a:lstStyle/>
          <a:p>
            <a:pPr algn="ctr">
              <a:buFont typeface="Wingdings" pitchFamily="2" charset="2"/>
              <a:buNone/>
            </a:pPr>
            <a:r>
              <a:rPr lang="en-GB" sz="3600" b="1" dirty="0">
                <a:solidFill>
                  <a:srgbClr val="333399"/>
                </a:solidFill>
              </a:rPr>
              <a:t>OR</a:t>
            </a:r>
            <a:r>
              <a:rPr lang="en-GB" sz="3600" b="1" dirty="0"/>
              <a:t> </a:t>
            </a:r>
            <a:r>
              <a:rPr lang="en-GB" sz="3600" dirty="0">
                <a:latin typeface="Arial" pitchFamily="34" charset="0"/>
                <a:cs typeface="Arial" pitchFamily="34" charset="0"/>
              </a:rPr>
              <a:t>broadens search</a:t>
            </a:r>
            <a:endParaRPr lang="en-GB" dirty="0">
              <a:latin typeface="Arial" pitchFamily="34" charset="0"/>
              <a:cs typeface="Arial" pitchFamily="34" charset="0"/>
            </a:endParaRPr>
          </a:p>
        </p:txBody>
      </p:sp>
      <p:sp>
        <p:nvSpPr>
          <p:cNvPr id="634884" name="Oval 4"/>
          <p:cNvSpPr>
            <a:spLocks noChangeArrowheads="1"/>
          </p:cNvSpPr>
          <p:nvPr/>
        </p:nvSpPr>
        <p:spPr bwMode="auto">
          <a:xfrm>
            <a:off x="1981200" y="3962400"/>
            <a:ext cx="2781300" cy="2044700"/>
          </a:xfrm>
          <a:prstGeom prst="ellipse">
            <a:avLst/>
          </a:prstGeom>
          <a:solidFill>
            <a:srgbClr val="99CCFF">
              <a:alpha val="50195"/>
            </a:srgbClr>
          </a:solidFill>
          <a:ln w="12700">
            <a:solidFill>
              <a:schemeClr val="tx1"/>
            </a:solidFill>
            <a:round/>
            <a:headEnd/>
            <a:tailEnd/>
          </a:ln>
        </p:spPr>
        <p:txBody>
          <a:bodyPr wrap="none" lIns="92075" tIns="46038" rIns="92075" bIns="46038" anchor="ctr"/>
          <a:lstStyle/>
          <a:p>
            <a:pPr algn="ctr" eaLnBrk="0" hangingPunct="0"/>
            <a:endParaRPr lang="en-US" sz="2400" i="0">
              <a:solidFill>
                <a:schemeClr val="tx2"/>
              </a:solidFill>
              <a:effectLst/>
              <a:latin typeface="Arial" charset="0"/>
            </a:endParaRPr>
          </a:p>
        </p:txBody>
      </p:sp>
      <p:sp>
        <p:nvSpPr>
          <p:cNvPr id="634885" name="Oval 5"/>
          <p:cNvSpPr>
            <a:spLocks noChangeArrowheads="1"/>
          </p:cNvSpPr>
          <p:nvPr/>
        </p:nvSpPr>
        <p:spPr bwMode="auto">
          <a:xfrm>
            <a:off x="4433888" y="3962400"/>
            <a:ext cx="2576512" cy="2044700"/>
          </a:xfrm>
          <a:prstGeom prst="ellipse">
            <a:avLst/>
          </a:prstGeom>
          <a:solidFill>
            <a:srgbClr val="99CCFF">
              <a:alpha val="50195"/>
            </a:srgbClr>
          </a:solidFill>
          <a:ln w="12700">
            <a:solidFill>
              <a:schemeClr val="tx1"/>
            </a:solidFill>
            <a:round/>
            <a:headEnd/>
            <a:tailEnd/>
          </a:ln>
        </p:spPr>
        <p:txBody>
          <a:bodyPr wrap="none" lIns="92075" tIns="46038" rIns="92075" bIns="46038" anchor="ctr"/>
          <a:lstStyle/>
          <a:p>
            <a:pPr algn="ctr" eaLnBrk="0" hangingPunct="0"/>
            <a:endParaRPr lang="en-US" sz="2200" i="0">
              <a:solidFill>
                <a:srgbClr val="006600"/>
              </a:solidFill>
              <a:effectLst/>
              <a:latin typeface="Arial" charset="0"/>
            </a:endParaRPr>
          </a:p>
        </p:txBody>
      </p:sp>
      <p:sp>
        <p:nvSpPr>
          <p:cNvPr id="634886" name="Rectangle 6"/>
          <p:cNvSpPr>
            <a:spLocks noChangeArrowheads="1"/>
          </p:cNvSpPr>
          <p:nvPr/>
        </p:nvSpPr>
        <p:spPr bwMode="auto">
          <a:xfrm>
            <a:off x="4297363" y="3581400"/>
            <a:ext cx="550862" cy="579438"/>
          </a:xfrm>
          <a:prstGeom prst="rect">
            <a:avLst/>
          </a:prstGeom>
          <a:noFill/>
          <a:ln w="9525">
            <a:noFill/>
            <a:miter lim="800000"/>
            <a:headEnd/>
            <a:tailEnd/>
          </a:ln>
        </p:spPr>
        <p:txBody>
          <a:bodyPr wrap="none">
            <a:spAutoFit/>
          </a:bodyPr>
          <a:lstStyle/>
          <a:p>
            <a:r>
              <a:rPr lang="en-GB" sz="3200" b="0" i="0">
                <a:solidFill>
                  <a:srgbClr val="FF0000"/>
                </a:solidFill>
                <a:effectLst/>
                <a:latin typeface="Tahoma" pitchFamily="34" charset="0"/>
              </a:rPr>
              <a:t>or</a:t>
            </a:r>
            <a:endParaRPr lang="en-US" sz="3200" b="0" i="0">
              <a:solidFill>
                <a:srgbClr val="FF0000"/>
              </a:solidFill>
              <a:effectLst/>
              <a:latin typeface="Tahoma" pitchFamily="34" charset="0"/>
            </a:endParaRPr>
          </a:p>
        </p:txBody>
      </p:sp>
      <p:sp>
        <p:nvSpPr>
          <p:cNvPr id="543753" name="Rectangle 7"/>
          <p:cNvSpPr>
            <a:spLocks noGrp="1" noChangeArrowheads="1"/>
          </p:cNvSpPr>
          <p:nvPr>
            <p:ph type="title" idx="4294967295"/>
          </p:nvPr>
        </p:nvSpPr>
        <p:spPr>
          <a:xfrm>
            <a:off x="457200" y="0"/>
            <a:ext cx="8229600" cy="1139825"/>
          </a:xfrm>
        </p:spPr>
        <p:txBody>
          <a:bodyPr/>
          <a:lstStyle/>
          <a:p>
            <a:r>
              <a:rPr lang="en-US"/>
              <a:t>Construct a Search Strategy</a:t>
            </a:r>
          </a:p>
        </p:txBody>
      </p:sp>
      <p:sp>
        <p:nvSpPr>
          <p:cNvPr id="634888" name="Text Box 8"/>
          <p:cNvSpPr txBox="1">
            <a:spLocks noChangeArrowheads="1"/>
          </p:cNvSpPr>
          <p:nvPr/>
        </p:nvSpPr>
        <p:spPr bwMode="auto">
          <a:xfrm>
            <a:off x="4953000" y="4724400"/>
            <a:ext cx="1600200" cy="519113"/>
          </a:xfrm>
          <a:prstGeom prst="rect">
            <a:avLst/>
          </a:prstGeom>
          <a:solidFill>
            <a:schemeClr val="bg1"/>
          </a:solidFill>
          <a:ln w="9525">
            <a:noFill/>
            <a:miter lim="800000"/>
            <a:headEnd/>
            <a:tailEnd/>
          </a:ln>
        </p:spPr>
        <p:txBody>
          <a:bodyPr>
            <a:spAutoFit/>
          </a:bodyPr>
          <a:lstStyle/>
          <a:p>
            <a:pPr algn="ctr">
              <a:spcBef>
                <a:spcPct val="50000"/>
              </a:spcBef>
            </a:pPr>
            <a:r>
              <a:rPr lang="en-US" sz="2800" b="0" i="0">
                <a:effectLst/>
                <a:latin typeface="Arial" charset="0"/>
                <a:cs typeface="Arial" charset="0"/>
              </a:rPr>
              <a:t>HEV</a:t>
            </a:r>
          </a:p>
        </p:txBody>
      </p:sp>
      <p:sp>
        <p:nvSpPr>
          <p:cNvPr id="634889" name="Text Box 9"/>
          <p:cNvSpPr txBox="1">
            <a:spLocks noChangeArrowheads="1"/>
          </p:cNvSpPr>
          <p:nvPr/>
        </p:nvSpPr>
        <p:spPr bwMode="auto">
          <a:xfrm>
            <a:off x="2362200" y="4724400"/>
            <a:ext cx="1600200" cy="519113"/>
          </a:xfrm>
          <a:prstGeom prst="rect">
            <a:avLst/>
          </a:prstGeom>
          <a:solidFill>
            <a:schemeClr val="bg1"/>
          </a:solidFill>
          <a:ln w="9525">
            <a:noFill/>
            <a:miter lim="800000"/>
            <a:headEnd/>
            <a:tailEnd/>
          </a:ln>
        </p:spPr>
        <p:txBody>
          <a:bodyPr>
            <a:spAutoFit/>
          </a:bodyPr>
          <a:lstStyle/>
          <a:p>
            <a:pPr algn="ctr">
              <a:spcBef>
                <a:spcPct val="50000"/>
              </a:spcBef>
            </a:pPr>
            <a:r>
              <a:rPr lang="en-US" sz="2800" b="0" i="0">
                <a:effectLst/>
                <a:latin typeface="Arial" charset="0"/>
                <a:cs typeface="Arial" charset="0"/>
              </a:rPr>
              <a:t>Hybrid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2"/>
                                        </p:tgtEl>
                                        <p:attrNameLst>
                                          <p:attrName>style.visibility</p:attrName>
                                        </p:attrNameLst>
                                      </p:cBhvr>
                                      <p:to>
                                        <p:strVal val="visible"/>
                                      </p:to>
                                    </p:set>
                                    <p:anim calcmode="lin" valueType="num">
                                      <p:cBhvr additive="base">
                                        <p:cTn id="7" dur="500" fill="hold"/>
                                        <p:tgtEl>
                                          <p:spTgt spid="634882"/>
                                        </p:tgtEl>
                                        <p:attrNameLst>
                                          <p:attrName>ppt_x</p:attrName>
                                        </p:attrNameLst>
                                      </p:cBhvr>
                                      <p:tavLst>
                                        <p:tav tm="0">
                                          <p:val>
                                            <p:strVal val="0-#ppt_w/2"/>
                                          </p:val>
                                        </p:tav>
                                        <p:tav tm="100000">
                                          <p:val>
                                            <p:strVal val="#ppt_x"/>
                                          </p:val>
                                        </p:tav>
                                      </p:tavLst>
                                    </p:anim>
                                    <p:anim calcmode="lin" valueType="num">
                                      <p:cBhvr additive="base">
                                        <p:cTn id="8" dur="500" fill="hold"/>
                                        <p:tgtEl>
                                          <p:spTgt spid="634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3">
                                            <p:txEl>
                                              <p:pRg st="0" end="0"/>
                                            </p:txEl>
                                          </p:spTgt>
                                        </p:tgtEl>
                                        <p:attrNameLst>
                                          <p:attrName>style.visibility</p:attrName>
                                        </p:attrNameLst>
                                      </p:cBhvr>
                                      <p:to>
                                        <p:strVal val="visible"/>
                                      </p:to>
                                    </p:set>
                                    <p:anim calcmode="lin" valueType="num">
                                      <p:cBhvr additive="base">
                                        <p:cTn id="13" dur="500" fill="hold"/>
                                        <p:tgtEl>
                                          <p:spTgt spid="6348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884"/>
                                        </p:tgtEl>
                                        <p:attrNameLst>
                                          <p:attrName>style.visibility</p:attrName>
                                        </p:attrNameLst>
                                      </p:cBhvr>
                                      <p:to>
                                        <p:strVal val="visible"/>
                                      </p:to>
                                    </p:set>
                                    <p:anim calcmode="lin" valueType="num">
                                      <p:cBhvr additive="base">
                                        <p:cTn id="19" dur="500" fill="hold"/>
                                        <p:tgtEl>
                                          <p:spTgt spid="634884"/>
                                        </p:tgtEl>
                                        <p:attrNameLst>
                                          <p:attrName>ppt_x</p:attrName>
                                        </p:attrNameLst>
                                      </p:cBhvr>
                                      <p:tavLst>
                                        <p:tav tm="0">
                                          <p:val>
                                            <p:strVal val="0-#ppt_w/2"/>
                                          </p:val>
                                        </p:tav>
                                        <p:tav tm="100000">
                                          <p:val>
                                            <p:strVal val="#ppt_x"/>
                                          </p:val>
                                        </p:tav>
                                      </p:tavLst>
                                    </p:anim>
                                    <p:anim calcmode="lin" valueType="num">
                                      <p:cBhvr additive="base">
                                        <p:cTn id="20" dur="500" fill="hold"/>
                                        <p:tgtEl>
                                          <p:spTgt spid="6348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Robotz Asterisk.wav"/>
                                        </p:tgtEl>
                                      </p:cMediaNode>
                                    </p:audio>
                                  </p:sub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634885"/>
                                        </p:tgtEl>
                                        <p:attrNameLst>
                                          <p:attrName>style.visibility</p:attrName>
                                        </p:attrNameLst>
                                      </p:cBhvr>
                                      <p:to>
                                        <p:strVal val="visible"/>
                                      </p:to>
                                    </p:set>
                                    <p:anim calcmode="lin" valueType="num">
                                      <p:cBhvr additive="base">
                                        <p:cTn id="24" dur="500" fill="hold"/>
                                        <p:tgtEl>
                                          <p:spTgt spid="634885"/>
                                        </p:tgtEl>
                                        <p:attrNameLst>
                                          <p:attrName>ppt_x</p:attrName>
                                        </p:attrNameLst>
                                      </p:cBhvr>
                                      <p:tavLst>
                                        <p:tav tm="0">
                                          <p:val>
                                            <p:strVal val="1+#ppt_w/2"/>
                                          </p:val>
                                        </p:tav>
                                        <p:tav tm="100000">
                                          <p:val>
                                            <p:strVal val="#ppt_x"/>
                                          </p:val>
                                        </p:tav>
                                      </p:tavLst>
                                    </p:anim>
                                    <p:anim calcmode="lin" valueType="num">
                                      <p:cBhvr additive="base">
                                        <p:cTn id="25" dur="500" fill="hold"/>
                                        <p:tgtEl>
                                          <p:spTgt spid="6348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Robotz Asterisk.wav"/>
                                        </p:tgtEl>
                                      </p:cMediaNode>
                                    </p:audio>
                                  </p:sub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634886"/>
                                        </p:tgtEl>
                                        <p:attrNameLst>
                                          <p:attrName>style.visibility</p:attrName>
                                        </p:attrNameLst>
                                      </p:cBhvr>
                                      <p:to>
                                        <p:strVal val="visible"/>
                                      </p:to>
                                    </p:set>
                                    <p:animEffect transition="in" filter="dissolve">
                                      <p:cBhvr>
                                        <p:cTn id="29" dur="500"/>
                                        <p:tgtEl>
                                          <p:spTgt spid="63488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63488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34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nimBg="1" autoUpdateAnimBg="0"/>
      <p:bldP spid="634883" grpId="0" build="p" autoUpdateAnimBg="0"/>
      <p:bldP spid="634884" grpId="0" animBg="1" autoUpdateAnimBg="0"/>
      <p:bldP spid="634885" grpId="0" animBg="1" autoUpdateAnimBg="0"/>
      <p:bldP spid="634886" grpId="0" autoUpdateAnimBg="0"/>
      <p:bldP spid="634888" grpId="0" animBg="1"/>
      <p:bldP spid="634889"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endParaRPr lang="en-GB"/>
          </a:p>
          <a:p>
            <a:fld id="{830434BA-8E57-495C-9DE6-C15054A9B407}" type="slidenum">
              <a:rPr lang="en-GB" sz="1400"/>
              <a:pPr/>
              <a:t>67</a:t>
            </a:fld>
            <a:endParaRPr lang="en-GB" sz="1400"/>
          </a:p>
        </p:txBody>
      </p:sp>
      <p:sp>
        <p:nvSpPr>
          <p:cNvPr id="26"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E42D03F6-950A-4AB2-981C-4B378BBBBC4D}" type="slidenum">
              <a:rPr lang="en-GB" sz="1400" b="0" i="0">
                <a:effectLst/>
                <a:latin typeface="+mn-lt"/>
              </a:rPr>
              <a:pPr algn="r">
                <a:defRPr/>
              </a:pPr>
              <a:t>67</a:t>
            </a:fld>
            <a:endParaRPr lang="en-GB" sz="1400" b="0" i="0">
              <a:effectLst/>
              <a:latin typeface="+mn-lt"/>
            </a:endParaRPr>
          </a:p>
        </p:txBody>
      </p:sp>
      <p:sp>
        <p:nvSpPr>
          <p:cNvPr id="635906" name="Rectangle 2"/>
          <p:cNvSpPr>
            <a:spLocks noGrp="1" noChangeArrowheads="1"/>
          </p:cNvSpPr>
          <p:nvPr>
            <p:ph type="body" idx="4294967295"/>
          </p:nvPr>
        </p:nvSpPr>
        <p:spPr>
          <a:xfrm>
            <a:off x="0" y="2590800"/>
            <a:ext cx="9067800" cy="685800"/>
          </a:xfrm>
          <a:noFill/>
        </p:spPr>
        <p:txBody>
          <a:bodyPr lIns="92075" tIns="46038" rIns="92075" bIns="46038"/>
          <a:lstStyle/>
          <a:p>
            <a:pPr algn="ctr">
              <a:buFont typeface="Wingdings" pitchFamily="2" charset="2"/>
              <a:buNone/>
            </a:pPr>
            <a:r>
              <a:rPr lang="en-GB" sz="3600" b="1" dirty="0">
                <a:solidFill>
                  <a:schemeClr val="accent2"/>
                </a:solidFill>
              </a:rPr>
              <a:t>AND (+)</a:t>
            </a:r>
            <a:r>
              <a:rPr lang="en-GB" sz="3600" b="1" dirty="0"/>
              <a:t> </a:t>
            </a:r>
            <a:r>
              <a:rPr lang="en-GB" sz="3600" dirty="0">
                <a:latin typeface="Arial" pitchFamily="34" charset="0"/>
                <a:cs typeface="Arial" pitchFamily="34" charset="0"/>
              </a:rPr>
              <a:t>narrows search</a:t>
            </a:r>
            <a:endParaRPr lang="en-US" dirty="0">
              <a:latin typeface="Arial" pitchFamily="34" charset="0"/>
              <a:cs typeface="Arial" pitchFamily="34" charset="0"/>
            </a:endParaRPr>
          </a:p>
        </p:txBody>
      </p:sp>
      <p:sp>
        <p:nvSpPr>
          <p:cNvPr id="635907" name="AutoShape 3"/>
          <p:cNvSpPr>
            <a:spLocks noChangeArrowheads="1"/>
          </p:cNvSpPr>
          <p:nvPr/>
        </p:nvSpPr>
        <p:spPr bwMode="auto">
          <a:xfrm>
            <a:off x="4343400" y="3657600"/>
            <a:ext cx="457200" cy="609600"/>
          </a:xfrm>
          <a:prstGeom prst="downArrow">
            <a:avLst>
              <a:gd name="adj1" fmla="val 50000"/>
              <a:gd name="adj2" fmla="val 33333"/>
            </a:avLst>
          </a:prstGeom>
          <a:solidFill>
            <a:srgbClr val="FF0000"/>
          </a:solidFill>
          <a:ln w="9525">
            <a:solidFill>
              <a:schemeClr val="tx1"/>
            </a:solidFill>
            <a:miter lim="800000"/>
            <a:headEnd/>
            <a:tailEnd/>
          </a:ln>
          <a:effectLst/>
        </p:spPr>
        <p:txBody>
          <a:bodyPr wrap="none" anchor="ctr"/>
          <a:lstStyle/>
          <a:p>
            <a:pPr>
              <a:defRPr/>
            </a:pPr>
            <a:endParaRPr lang="en-US" dirty="0"/>
          </a:p>
        </p:txBody>
      </p:sp>
      <p:sp>
        <p:nvSpPr>
          <p:cNvPr id="635908" name="Oval 4"/>
          <p:cNvSpPr>
            <a:spLocks noChangeArrowheads="1"/>
          </p:cNvSpPr>
          <p:nvPr/>
        </p:nvSpPr>
        <p:spPr bwMode="auto">
          <a:xfrm>
            <a:off x="4114800" y="4191000"/>
            <a:ext cx="3414713" cy="1760538"/>
          </a:xfrm>
          <a:prstGeom prst="ellipse">
            <a:avLst/>
          </a:prstGeom>
          <a:solidFill>
            <a:srgbClr val="CCFFCC"/>
          </a:solidFill>
          <a:ln w="12700">
            <a:solidFill>
              <a:schemeClr val="tx1"/>
            </a:solidFill>
            <a:round/>
            <a:headEnd/>
            <a:tailEnd/>
          </a:ln>
          <a:effectLst/>
        </p:spPr>
        <p:txBody>
          <a:bodyPr wrap="none" anchor="ctr"/>
          <a:lstStyle/>
          <a:p>
            <a:pPr>
              <a:defRPr/>
            </a:pPr>
            <a:endParaRPr lang="en-US" dirty="0"/>
          </a:p>
        </p:txBody>
      </p:sp>
      <p:sp>
        <p:nvSpPr>
          <p:cNvPr id="635909" name="Rectangle 5"/>
          <p:cNvSpPr>
            <a:spLocks noChangeArrowheads="1"/>
          </p:cNvSpPr>
          <p:nvPr/>
        </p:nvSpPr>
        <p:spPr bwMode="auto">
          <a:xfrm>
            <a:off x="5257800" y="4800600"/>
            <a:ext cx="1676400" cy="519113"/>
          </a:xfrm>
          <a:prstGeom prst="rect">
            <a:avLst/>
          </a:prstGeom>
          <a:solidFill>
            <a:schemeClr val="bg1"/>
          </a:solidFill>
          <a:ln w="9525">
            <a:noFill/>
            <a:miter lim="800000"/>
            <a:headEnd/>
            <a:tailEnd/>
          </a:ln>
        </p:spPr>
        <p:txBody>
          <a:bodyPr lIns="92075" tIns="46038" rIns="92075" bIns="46038">
            <a:spAutoFit/>
          </a:bodyPr>
          <a:lstStyle/>
          <a:p>
            <a:pPr algn="ctr" eaLnBrk="0" hangingPunct="0"/>
            <a:r>
              <a:rPr lang="en-GB" sz="2800" b="0" i="0">
                <a:effectLst/>
                <a:latin typeface="Arial" charset="0"/>
              </a:rPr>
              <a:t>vehicle</a:t>
            </a:r>
          </a:p>
        </p:txBody>
      </p:sp>
      <p:sp>
        <p:nvSpPr>
          <p:cNvPr id="635910" name="Oval 6"/>
          <p:cNvSpPr>
            <a:spLocks noChangeArrowheads="1"/>
          </p:cNvSpPr>
          <p:nvPr/>
        </p:nvSpPr>
        <p:spPr bwMode="auto">
          <a:xfrm>
            <a:off x="1835150" y="4154488"/>
            <a:ext cx="3184525" cy="1808162"/>
          </a:xfrm>
          <a:prstGeom prst="ellipse">
            <a:avLst/>
          </a:prstGeom>
          <a:solidFill>
            <a:srgbClr val="00FFFF">
              <a:alpha val="50195"/>
            </a:srgbClr>
          </a:solidFill>
          <a:ln w="12700">
            <a:solidFill>
              <a:schemeClr val="tx1"/>
            </a:solidFill>
            <a:round/>
            <a:headEnd/>
            <a:tailEnd/>
          </a:ln>
        </p:spPr>
        <p:txBody>
          <a:bodyPr wrap="none" lIns="92075" tIns="46038" rIns="92075" bIns="46038" anchor="ctr"/>
          <a:lstStyle/>
          <a:p>
            <a:pPr algn="ctr" eaLnBrk="0" hangingPunct="0"/>
            <a:endParaRPr lang="en-US" sz="2800">
              <a:effectLst/>
              <a:latin typeface="Arial" charset="0"/>
            </a:endParaRPr>
          </a:p>
          <a:p>
            <a:pPr algn="ctr" eaLnBrk="0" hangingPunct="0"/>
            <a:endParaRPr lang="en-US" sz="2800">
              <a:effectLst/>
              <a:latin typeface="Arial" charset="0"/>
            </a:endParaRPr>
          </a:p>
        </p:txBody>
      </p:sp>
      <p:sp>
        <p:nvSpPr>
          <p:cNvPr id="635911" name="Text Box 7"/>
          <p:cNvSpPr txBox="1">
            <a:spLocks noChangeArrowheads="1"/>
          </p:cNvSpPr>
          <p:nvPr/>
        </p:nvSpPr>
        <p:spPr bwMode="auto">
          <a:xfrm>
            <a:off x="2438400" y="4800600"/>
            <a:ext cx="1447800" cy="519113"/>
          </a:xfrm>
          <a:prstGeom prst="rect">
            <a:avLst/>
          </a:prstGeom>
          <a:solidFill>
            <a:schemeClr val="bg1"/>
          </a:solidFill>
          <a:ln w="9525">
            <a:noFill/>
            <a:miter lim="800000"/>
            <a:headEnd/>
            <a:tailEnd/>
          </a:ln>
        </p:spPr>
        <p:txBody>
          <a:bodyPr>
            <a:spAutoFit/>
          </a:bodyPr>
          <a:lstStyle/>
          <a:p>
            <a:pPr algn="ctr" eaLnBrk="0" hangingPunct="0"/>
            <a:r>
              <a:rPr lang="en-GB" sz="2800" b="0" i="0">
                <a:effectLst/>
                <a:latin typeface="Arial" charset="0"/>
              </a:rPr>
              <a:t>hybrid</a:t>
            </a:r>
            <a:endParaRPr lang="en-US" sz="2800" b="0" i="0">
              <a:effectLst/>
              <a:latin typeface="Arial" charset="0"/>
            </a:endParaRPr>
          </a:p>
        </p:txBody>
      </p:sp>
      <p:grpSp>
        <p:nvGrpSpPr>
          <p:cNvPr id="2" name="Group 8"/>
          <p:cNvGrpSpPr>
            <a:grpSpLocks/>
          </p:cNvGrpSpPr>
          <p:nvPr/>
        </p:nvGrpSpPr>
        <p:grpSpPr bwMode="auto">
          <a:xfrm>
            <a:off x="4191000" y="4419600"/>
            <a:ext cx="857250" cy="1123950"/>
            <a:chOff x="2616" y="2804"/>
            <a:chExt cx="540" cy="708"/>
          </a:xfrm>
        </p:grpSpPr>
        <p:sp>
          <p:nvSpPr>
            <p:cNvPr id="551947" name="Rectangle 9"/>
            <p:cNvSpPr>
              <a:spLocks noChangeArrowheads="1"/>
            </p:cNvSpPr>
            <p:nvPr/>
          </p:nvSpPr>
          <p:spPr bwMode="auto">
            <a:xfrm>
              <a:off x="2640" y="2996"/>
              <a:ext cx="491" cy="327"/>
            </a:xfrm>
            <a:prstGeom prst="rect">
              <a:avLst/>
            </a:prstGeom>
            <a:noFill/>
            <a:ln w="9525">
              <a:noFill/>
              <a:miter lim="800000"/>
              <a:headEnd/>
              <a:tailEnd/>
            </a:ln>
          </p:spPr>
          <p:txBody>
            <a:bodyPr wrap="none">
              <a:spAutoFit/>
            </a:bodyPr>
            <a:lstStyle/>
            <a:p>
              <a:pPr eaLnBrk="0" hangingPunct="0"/>
              <a:r>
                <a:rPr lang="en-GB" sz="2800" b="0" i="0">
                  <a:solidFill>
                    <a:srgbClr val="FF0000"/>
                  </a:solidFill>
                  <a:effectLst/>
                  <a:latin typeface="Arial" charset="0"/>
                </a:rPr>
                <a:t>and</a:t>
              </a:r>
              <a:endParaRPr lang="en-US" sz="2800" b="0" i="0">
                <a:solidFill>
                  <a:srgbClr val="FF0000"/>
                </a:solidFill>
                <a:effectLst/>
                <a:latin typeface="Arial" charset="0"/>
              </a:endParaRPr>
            </a:p>
          </p:txBody>
        </p:sp>
        <p:grpSp>
          <p:nvGrpSpPr>
            <p:cNvPr id="551948" name="Group 10"/>
            <p:cNvGrpSpPr>
              <a:grpSpLocks/>
            </p:cNvGrpSpPr>
            <p:nvPr/>
          </p:nvGrpSpPr>
          <p:grpSpPr bwMode="auto">
            <a:xfrm>
              <a:off x="2616" y="2804"/>
              <a:ext cx="540" cy="708"/>
              <a:chOff x="2616" y="2880"/>
              <a:chExt cx="540" cy="708"/>
            </a:xfrm>
          </p:grpSpPr>
          <p:sp>
            <p:nvSpPr>
              <p:cNvPr id="635915" name="Line 11"/>
              <p:cNvSpPr>
                <a:spLocks noChangeShapeType="1"/>
              </p:cNvSpPr>
              <p:nvPr/>
            </p:nvSpPr>
            <p:spPr bwMode="auto">
              <a:xfrm flipV="1">
                <a:off x="2688" y="2880"/>
                <a:ext cx="216" cy="144"/>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16" name="Line 12"/>
              <p:cNvSpPr>
                <a:spLocks noChangeShapeType="1"/>
              </p:cNvSpPr>
              <p:nvPr/>
            </p:nvSpPr>
            <p:spPr bwMode="auto">
              <a:xfrm flipV="1">
                <a:off x="2616" y="2928"/>
                <a:ext cx="336" cy="202"/>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17" name="Line 13"/>
              <p:cNvSpPr>
                <a:spLocks noChangeShapeType="1"/>
              </p:cNvSpPr>
              <p:nvPr/>
            </p:nvSpPr>
            <p:spPr bwMode="auto">
              <a:xfrm flipV="1">
                <a:off x="2616" y="2976"/>
                <a:ext cx="384" cy="230"/>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18" name="Line 14"/>
              <p:cNvSpPr>
                <a:spLocks noChangeShapeType="1"/>
              </p:cNvSpPr>
              <p:nvPr/>
            </p:nvSpPr>
            <p:spPr bwMode="auto">
              <a:xfrm flipV="1">
                <a:off x="2616" y="3024"/>
                <a:ext cx="432" cy="259"/>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19" name="Line 15"/>
              <p:cNvSpPr>
                <a:spLocks noChangeShapeType="1"/>
              </p:cNvSpPr>
              <p:nvPr/>
            </p:nvSpPr>
            <p:spPr bwMode="auto">
              <a:xfrm flipV="1">
                <a:off x="2616" y="3072"/>
                <a:ext cx="480" cy="288"/>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20" name="Line 16"/>
              <p:cNvSpPr>
                <a:spLocks noChangeShapeType="1"/>
              </p:cNvSpPr>
              <p:nvPr/>
            </p:nvSpPr>
            <p:spPr bwMode="auto">
              <a:xfrm flipV="1">
                <a:off x="2664" y="3120"/>
                <a:ext cx="480" cy="288"/>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21" name="Line 17"/>
              <p:cNvSpPr>
                <a:spLocks noChangeShapeType="1"/>
              </p:cNvSpPr>
              <p:nvPr/>
            </p:nvSpPr>
            <p:spPr bwMode="auto">
              <a:xfrm flipV="1">
                <a:off x="2712" y="3192"/>
                <a:ext cx="444" cy="266"/>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22" name="Line 18"/>
              <p:cNvSpPr>
                <a:spLocks noChangeShapeType="1"/>
              </p:cNvSpPr>
              <p:nvPr/>
            </p:nvSpPr>
            <p:spPr bwMode="auto">
              <a:xfrm flipV="1">
                <a:off x="2760" y="3264"/>
                <a:ext cx="384" cy="230"/>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23" name="Line 19"/>
              <p:cNvSpPr>
                <a:spLocks noChangeShapeType="1"/>
              </p:cNvSpPr>
              <p:nvPr/>
            </p:nvSpPr>
            <p:spPr bwMode="auto">
              <a:xfrm flipV="1">
                <a:off x="2784" y="3336"/>
                <a:ext cx="360" cy="216"/>
              </a:xfrm>
              <a:prstGeom prst="line">
                <a:avLst/>
              </a:prstGeom>
              <a:noFill/>
              <a:ln w="25400">
                <a:solidFill>
                  <a:srgbClr val="006600"/>
                </a:solidFill>
                <a:miter lim="800000"/>
                <a:headEnd/>
                <a:tailEnd/>
              </a:ln>
              <a:effectLst/>
            </p:spPr>
            <p:txBody>
              <a:bodyPr wrap="none"/>
              <a:lstStyle/>
              <a:p>
                <a:pPr>
                  <a:defRPr/>
                </a:pPr>
                <a:endParaRPr lang="en-US" dirty="0"/>
              </a:p>
            </p:txBody>
          </p:sp>
          <p:sp>
            <p:nvSpPr>
              <p:cNvPr id="635924" name="Line 20"/>
              <p:cNvSpPr>
                <a:spLocks noChangeShapeType="1"/>
              </p:cNvSpPr>
              <p:nvPr/>
            </p:nvSpPr>
            <p:spPr bwMode="auto">
              <a:xfrm flipV="1">
                <a:off x="2856" y="3444"/>
                <a:ext cx="240" cy="144"/>
              </a:xfrm>
              <a:prstGeom prst="line">
                <a:avLst/>
              </a:prstGeom>
              <a:noFill/>
              <a:ln w="25400">
                <a:solidFill>
                  <a:srgbClr val="006600"/>
                </a:solidFill>
                <a:miter lim="800000"/>
                <a:headEnd/>
                <a:tailEnd/>
              </a:ln>
              <a:effectLst/>
            </p:spPr>
            <p:txBody>
              <a:bodyPr wrap="none"/>
              <a:lstStyle/>
              <a:p>
                <a:pPr>
                  <a:defRPr/>
                </a:pPr>
                <a:endParaRPr lang="en-US" dirty="0"/>
              </a:p>
            </p:txBody>
          </p:sp>
        </p:grpSp>
      </p:grpSp>
      <p:sp>
        <p:nvSpPr>
          <p:cNvPr id="635925" name="Rectangle 21"/>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3: Combine keywords with </a:t>
            </a:r>
          </a:p>
          <a:p>
            <a:pPr algn="ctr" eaLnBrk="0" hangingPunct="0"/>
            <a:r>
              <a:rPr lang="en-GB" sz="3000" i="0">
                <a:effectLst/>
                <a:latin typeface="Verdana" pitchFamily="34" charset="0"/>
              </a:rPr>
              <a:t>Boolean operators :</a:t>
            </a:r>
            <a:r>
              <a:rPr lang="en-GB" sz="3000" i="0">
                <a:solidFill>
                  <a:srgbClr val="CCCCFF"/>
                </a:solidFill>
                <a:effectLst/>
                <a:latin typeface="Verdana" pitchFamily="34" charset="0"/>
              </a:rPr>
              <a:t> </a:t>
            </a:r>
            <a:r>
              <a:rPr lang="en-GB" sz="3000" i="0">
                <a:solidFill>
                  <a:srgbClr val="800080"/>
                </a:solidFill>
                <a:effectLst/>
                <a:latin typeface="Verdana" pitchFamily="34" charset="0"/>
              </a:rPr>
              <a:t>OR, AND, NOT</a:t>
            </a:r>
            <a:endParaRPr lang="en-US" sz="3000" i="0">
              <a:solidFill>
                <a:srgbClr val="CCCCFF"/>
              </a:solidFill>
              <a:effectLst/>
              <a:latin typeface="Verdana" pitchFamily="34" charset="0"/>
            </a:endParaRPr>
          </a:p>
        </p:txBody>
      </p:sp>
      <p:sp>
        <p:nvSpPr>
          <p:cNvPr id="635926" name="Text Box 22"/>
          <p:cNvSpPr txBox="1">
            <a:spLocks noChangeArrowheads="1"/>
          </p:cNvSpPr>
          <p:nvPr/>
        </p:nvSpPr>
        <p:spPr bwMode="auto">
          <a:xfrm>
            <a:off x="228600" y="5964237"/>
            <a:ext cx="8915400" cy="893763"/>
          </a:xfrm>
          <a:prstGeom prst="rect">
            <a:avLst/>
          </a:prstGeom>
          <a:solidFill>
            <a:srgbClr val="FFFF85"/>
          </a:solidFill>
          <a:ln w="9525">
            <a:solidFill>
              <a:srgbClr val="CC0000"/>
            </a:solidFill>
            <a:miter lim="800000"/>
            <a:headEnd/>
            <a:tailEnd/>
          </a:ln>
          <a:effectLst/>
        </p:spPr>
        <p:txBody>
          <a:bodyPr wrap="square">
            <a:spAutoFit/>
          </a:bodyPr>
          <a:lstStyle/>
          <a:p>
            <a:pPr>
              <a:defRPr/>
            </a:pPr>
            <a:r>
              <a:rPr lang="en-US" sz="2800" i="0" dirty="0" smtClean="0">
                <a:effectLst>
                  <a:outerShdw blurRad="38100" dist="38100" dir="2700000" algn="tl">
                    <a:srgbClr val="FFFFFF"/>
                  </a:outerShdw>
                </a:effectLst>
              </a:rPr>
              <a:t>TIP:</a:t>
            </a:r>
            <a:r>
              <a:rPr lang="en-US" sz="2400" i="0" dirty="0" smtClean="0">
                <a:effectLst/>
              </a:rPr>
              <a:t> </a:t>
            </a:r>
            <a:r>
              <a:rPr lang="en-US" sz="2400" i="0" dirty="0">
                <a:effectLst/>
                <a:latin typeface="Arial" charset="0"/>
              </a:rPr>
              <a:t>When you use 2 words together, the ‘AND’ is implied so you are automatically using a Boolean search strategy.</a:t>
            </a:r>
          </a:p>
        </p:txBody>
      </p:sp>
      <p:sp>
        <p:nvSpPr>
          <p:cNvPr id="551961" name="Rectangle 23"/>
          <p:cNvSpPr>
            <a:spLocks noGrp="1" noChangeArrowheads="1"/>
          </p:cNvSpPr>
          <p:nvPr>
            <p:ph type="title" idx="4294967295"/>
          </p:nvPr>
        </p:nvSpPr>
        <p:spPr>
          <a:xfrm>
            <a:off x="457200" y="0"/>
            <a:ext cx="8229600" cy="1139825"/>
          </a:xfrm>
        </p:spPr>
        <p:txBody>
          <a:bodyPr/>
          <a:lstStyle/>
          <a:p>
            <a:r>
              <a:rPr lang="en-US"/>
              <a:t>Construct a Search Strategy</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925"/>
                                        </p:tgtEl>
                                        <p:attrNameLst>
                                          <p:attrName>style.visibility</p:attrName>
                                        </p:attrNameLst>
                                      </p:cBhvr>
                                      <p:to>
                                        <p:strVal val="visible"/>
                                      </p:to>
                                    </p:set>
                                    <p:anim calcmode="lin" valueType="num">
                                      <p:cBhvr additive="base">
                                        <p:cTn id="7" dur="500" fill="hold"/>
                                        <p:tgtEl>
                                          <p:spTgt spid="635925"/>
                                        </p:tgtEl>
                                        <p:attrNameLst>
                                          <p:attrName>ppt_x</p:attrName>
                                        </p:attrNameLst>
                                      </p:cBhvr>
                                      <p:tavLst>
                                        <p:tav tm="0">
                                          <p:val>
                                            <p:strVal val="0-#ppt_w/2"/>
                                          </p:val>
                                        </p:tav>
                                        <p:tav tm="100000">
                                          <p:val>
                                            <p:strVal val="#ppt_x"/>
                                          </p:val>
                                        </p:tav>
                                      </p:tavLst>
                                    </p:anim>
                                    <p:anim calcmode="lin" valueType="num">
                                      <p:cBhvr additive="base">
                                        <p:cTn id="8" dur="500" fill="hold"/>
                                        <p:tgtEl>
                                          <p:spTgt spid="6359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5906">
                                            <p:txEl>
                                              <p:pRg st="0" end="0"/>
                                            </p:txEl>
                                          </p:spTgt>
                                        </p:tgtEl>
                                        <p:attrNameLst>
                                          <p:attrName>style.visibility</p:attrName>
                                        </p:attrNameLst>
                                      </p:cBhvr>
                                      <p:to>
                                        <p:strVal val="visible"/>
                                      </p:to>
                                    </p:set>
                                    <p:anim calcmode="lin" valueType="num">
                                      <p:cBhvr additive="base">
                                        <p:cTn id="13" dur="500" fill="hold"/>
                                        <p:tgtEl>
                                          <p:spTgt spid="63590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59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9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908"/>
                                        </p:tgtEl>
                                        <p:attrNameLst>
                                          <p:attrName>style.visibility</p:attrName>
                                        </p:attrNameLst>
                                      </p:cBhvr>
                                      <p:to>
                                        <p:strVal val="visible"/>
                                      </p:to>
                                    </p:set>
                                  </p:childTnLst>
                                </p:cTn>
                              </p:par>
                            </p:childTnLst>
                          </p:cTn>
                        </p:par>
                        <p:par>
                          <p:cTn id="21" fill="hold">
                            <p:stCondLst>
                              <p:cond delay="0"/>
                            </p:stCondLst>
                            <p:childTnLst>
                              <p:par>
                                <p:cTn id="22" presetID="2" presetClass="entr" presetSubtype="1" fill="hold" grpId="0" nodeType="afterEffect">
                                  <p:stCondLst>
                                    <p:cond delay="0"/>
                                  </p:stCondLst>
                                  <p:childTnLst>
                                    <p:set>
                                      <p:cBhvr>
                                        <p:cTn id="23" dur="1" fill="hold">
                                          <p:stCondLst>
                                            <p:cond delay="0"/>
                                          </p:stCondLst>
                                        </p:cTn>
                                        <p:tgtEl>
                                          <p:spTgt spid="635907"/>
                                        </p:tgtEl>
                                        <p:attrNameLst>
                                          <p:attrName>style.visibility</p:attrName>
                                        </p:attrNameLst>
                                      </p:cBhvr>
                                      <p:to>
                                        <p:strVal val="visible"/>
                                      </p:to>
                                    </p:set>
                                    <p:anim calcmode="lin" valueType="num">
                                      <p:cBhvr additive="base">
                                        <p:cTn id="24" dur="500" fill="hold"/>
                                        <p:tgtEl>
                                          <p:spTgt spid="635907"/>
                                        </p:tgtEl>
                                        <p:attrNameLst>
                                          <p:attrName>ppt_x</p:attrName>
                                        </p:attrNameLst>
                                      </p:cBhvr>
                                      <p:tavLst>
                                        <p:tav tm="0">
                                          <p:val>
                                            <p:strVal val="#ppt_x"/>
                                          </p:val>
                                        </p:tav>
                                        <p:tav tm="100000">
                                          <p:val>
                                            <p:strVal val="#ppt_x"/>
                                          </p:val>
                                        </p:tav>
                                      </p:tavLst>
                                    </p:anim>
                                    <p:anim calcmode="lin" valueType="num">
                                      <p:cBhvr additive="base">
                                        <p:cTn id="25" dur="500" fill="hold"/>
                                        <p:tgtEl>
                                          <p:spTgt spid="63590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arrow.wav"/>
                                        </p:tgtEl>
                                      </p:cMediaNode>
                                    </p:audio>
                                  </p:sub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subTnLst>
                                    <p:audio>
                                      <p:cMediaNode>
                                        <p:cTn display="0" masterRel="sameClick">
                                          <p:stCondLst>
                                            <p:cond evt="begin" delay="0">
                                              <p:tn val="27"/>
                                            </p:cond>
                                          </p:stCondLst>
                                          <p:endCondLst>
                                            <p:cond evt="onStopAudio" delay="0">
                                              <p:tgtEl>
                                                <p:sldTgt/>
                                              </p:tgtEl>
                                            </p:cond>
                                          </p:endCondLst>
                                        </p:cTn>
                                        <p:tgtEl>
                                          <p:sndTgt r:embed="rId3" name="cashreg.wav"/>
                                        </p:tgtEl>
                                      </p:cMediaNode>
                                    </p:audio>
                                  </p:subTnLst>
                                </p:cTn>
                              </p:par>
                              <p:par>
                                <p:cTn id="30" presetID="1" presetClass="entr" presetSubtype="0" fill="hold" grpId="0" nodeType="withEffect">
                                  <p:stCondLst>
                                    <p:cond delay="0"/>
                                  </p:stCondLst>
                                  <p:childTnLst>
                                    <p:set>
                                      <p:cBhvr>
                                        <p:cTn id="31" dur="1" fill="hold">
                                          <p:stCondLst>
                                            <p:cond delay="0"/>
                                          </p:stCondLst>
                                        </p:cTn>
                                        <p:tgtEl>
                                          <p:spTgt spid="6359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3590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35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build="p" autoUpdateAnimBg="0"/>
      <p:bldP spid="635907" grpId="0" animBg="1"/>
      <p:bldP spid="635908" grpId="0" animBg="1"/>
      <p:bldP spid="635909" grpId="0" animBg="1"/>
      <p:bldP spid="635910" grpId="0" animBg="1"/>
      <p:bldP spid="635911" grpId="0" animBg="1"/>
      <p:bldP spid="635925" grpId="0" animBg="1" autoUpdateAnimBg="0"/>
      <p:bldP spid="63592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endParaRPr lang="en-GB"/>
          </a:p>
          <a:p>
            <a:fld id="{A21792FD-C5E8-4BB1-8119-C1B1B93041CD}" type="slidenum">
              <a:rPr lang="en-GB" sz="1400"/>
              <a:pPr/>
              <a:t>68</a:t>
            </a:fld>
            <a:endParaRPr lang="en-GB" sz="1400"/>
          </a:p>
        </p:txBody>
      </p:sp>
      <p:sp>
        <p:nvSpPr>
          <p:cNvPr id="20"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E6AE1F5A-73EA-42B2-8C51-9498FCCEB3AF}" type="slidenum">
              <a:rPr lang="en-GB" sz="1400" b="0" i="0">
                <a:effectLst/>
                <a:latin typeface="+mn-lt"/>
              </a:rPr>
              <a:pPr algn="r">
                <a:defRPr/>
              </a:pPr>
              <a:t>68</a:t>
            </a:fld>
            <a:endParaRPr lang="en-GB" sz="1400" b="0" i="0">
              <a:effectLst/>
              <a:latin typeface="+mn-lt"/>
            </a:endParaRPr>
          </a:p>
        </p:txBody>
      </p:sp>
      <p:sp>
        <p:nvSpPr>
          <p:cNvPr id="636930" name="Rectangle 2"/>
          <p:cNvSpPr>
            <a:spLocks noChangeArrowheads="1"/>
          </p:cNvSpPr>
          <p:nvPr/>
        </p:nvSpPr>
        <p:spPr bwMode="auto">
          <a:xfrm>
            <a:off x="0" y="2590800"/>
            <a:ext cx="9144000" cy="701675"/>
          </a:xfrm>
          <a:prstGeom prst="rect">
            <a:avLst/>
          </a:prstGeom>
          <a:noFill/>
          <a:ln w="9525">
            <a:noFill/>
            <a:miter lim="800000"/>
            <a:headEnd/>
            <a:tailEnd/>
          </a:ln>
        </p:spPr>
        <p:txBody>
          <a:bodyPr>
            <a:spAutoFit/>
          </a:bodyPr>
          <a:lstStyle/>
          <a:p>
            <a:pPr algn="ctr" eaLnBrk="0" hangingPunct="0"/>
            <a:r>
              <a:rPr lang="en-GB" sz="4000" i="0" dirty="0">
                <a:solidFill>
                  <a:srgbClr val="D60093"/>
                </a:solidFill>
                <a:effectLst/>
                <a:latin typeface="Tahoma" pitchFamily="34" charset="0"/>
              </a:rPr>
              <a:t>NOT </a:t>
            </a:r>
            <a:r>
              <a:rPr lang="en-GB" sz="4000" b="0" i="0" dirty="0">
                <a:effectLst/>
                <a:latin typeface="Arial" pitchFamily="34" charset="0"/>
                <a:cs typeface="Arial" pitchFamily="34" charset="0"/>
              </a:rPr>
              <a:t>limits search</a:t>
            </a:r>
            <a:endParaRPr lang="en-US" sz="4000" b="0" i="0" dirty="0">
              <a:effectLst/>
              <a:latin typeface="Arial" pitchFamily="34" charset="0"/>
              <a:cs typeface="Arial" pitchFamily="34" charset="0"/>
            </a:endParaRPr>
          </a:p>
        </p:txBody>
      </p:sp>
      <p:sp>
        <p:nvSpPr>
          <p:cNvPr id="636931" name="Rectangle 3"/>
          <p:cNvSpPr>
            <a:spLocks noChangeArrowheads="1"/>
          </p:cNvSpPr>
          <p:nvPr/>
        </p:nvSpPr>
        <p:spPr bwMode="auto">
          <a:xfrm>
            <a:off x="0" y="3200400"/>
            <a:ext cx="9144000" cy="519113"/>
          </a:xfrm>
          <a:prstGeom prst="rect">
            <a:avLst/>
          </a:prstGeom>
          <a:noFill/>
          <a:ln w="9525">
            <a:noFill/>
            <a:miter lim="800000"/>
            <a:headEnd/>
            <a:tailEnd/>
          </a:ln>
        </p:spPr>
        <p:txBody>
          <a:bodyPr>
            <a:spAutoFit/>
          </a:bodyPr>
          <a:lstStyle/>
          <a:p>
            <a:pPr algn="ctr" eaLnBrk="0" hangingPunct="0"/>
            <a:r>
              <a:rPr lang="en-GB" sz="2800" b="0" i="0" dirty="0">
                <a:solidFill>
                  <a:srgbClr val="006600"/>
                </a:solidFill>
                <a:effectLst/>
                <a:latin typeface="Arial" charset="0"/>
              </a:rPr>
              <a:t>hybrid</a:t>
            </a:r>
            <a:r>
              <a:rPr lang="en-GB" sz="2800" b="0" i="0" dirty="0">
                <a:effectLst/>
                <a:latin typeface="Arial" charset="0"/>
              </a:rPr>
              <a:t> </a:t>
            </a:r>
            <a:r>
              <a:rPr lang="en-GB" sz="2800" b="0" i="0" dirty="0">
                <a:solidFill>
                  <a:srgbClr val="FF0000"/>
                </a:solidFill>
                <a:effectLst/>
                <a:latin typeface="Arial" charset="0"/>
              </a:rPr>
              <a:t>AND</a:t>
            </a:r>
            <a:r>
              <a:rPr lang="en-GB" sz="2800" b="0" i="0" dirty="0">
                <a:effectLst/>
                <a:latin typeface="Arial" charset="0"/>
              </a:rPr>
              <a:t> </a:t>
            </a:r>
            <a:r>
              <a:rPr lang="en-GB" sz="2800" b="0" i="0" dirty="0">
                <a:solidFill>
                  <a:srgbClr val="0000FF"/>
                </a:solidFill>
                <a:effectLst/>
                <a:latin typeface="Arial" charset="0"/>
              </a:rPr>
              <a:t>vehicle</a:t>
            </a:r>
            <a:r>
              <a:rPr lang="en-GB" sz="2800" b="0" i="0" dirty="0">
                <a:effectLst/>
                <a:latin typeface="Arial" charset="0"/>
              </a:rPr>
              <a:t> </a:t>
            </a:r>
            <a:r>
              <a:rPr lang="en-GB" sz="2800" b="0" i="0" dirty="0">
                <a:solidFill>
                  <a:srgbClr val="FF0000"/>
                </a:solidFill>
                <a:effectLst/>
                <a:latin typeface="Arial" charset="0"/>
              </a:rPr>
              <a:t>NOT </a:t>
            </a:r>
            <a:r>
              <a:rPr lang="en-GB" sz="2800" b="0" i="0" dirty="0" err="1">
                <a:solidFill>
                  <a:srgbClr val="FF0000"/>
                </a:solidFill>
                <a:effectLst/>
                <a:latin typeface="Arial" charset="0"/>
              </a:rPr>
              <a:t>Prius</a:t>
            </a:r>
            <a:endParaRPr lang="en-US" sz="2400" b="0" i="0" dirty="0">
              <a:solidFill>
                <a:schemeClr val="tx2"/>
              </a:solidFill>
              <a:effectLst/>
              <a:latin typeface="Arial" charset="0"/>
            </a:endParaRPr>
          </a:p>
        </p:txBody>
      </p:sp>
      <p:sp>
        <p:nvSpPr>
          <p:cNvPr id="636932" name="Freeform 4"/>
          <p:cNvSpPr>
            <a:spLocks/>
          </p:cNvSpPr>
          <p:nvPr/>
        </p:nvSpPr>
        <p:spPr bwMode="auto">
          <a:xfrm rot="-208094">
            <a:off x="3276600" y="4800600"/>
            <a:ext cx="1295400" cy="838200"/>
          </a:xfrm>
          <a:custGeom>
            <a:avLst/>
            <a:gdLst/>
            <a:ahLst/>
            <a:cxnLst>
              <a:cxn ang="0">
                <a:pos x="0" y="16"/>
              </a:cxn>
              <a:cxn ang="0">
                <a:pos x="46" y="140"/>
              </a:cxn>
              <a:cxn ang="0">
                <a:pos x="87" y="211"/>
              </a:cxn>
              <a:cxn ang="0">
                <a:pos x="119" y="247"/>
              </a:cxn>
              <a:cxn ang="0">
                <a:pos x="183" y="305"/>
              </a:cxn>
              <a:cxn ang="0">
                <a:pos x="250" y="343"/>
              </a:cxn>
              <a:cxn ang="0">
                <a:pos x="328" y="372"/>
              </a:cxn>
              <a:cxn ang="0">
                <a:pos x="341" y="331"/>
              </a:cxn>
              <a:cxn ang="0">
                <a:pos x="360" y="279"/>
              </a:cxn>
              <a:cxn ang="0">
                <a:pos x="380" y="240"/>
              </a:cxn>
              <a:cxn ang="0">
                <a:pos x="393" y="200"/>
              </a:cxn>
              <a:cxn ang="0">
                <a:pos x="419" y="167"/>
              </a:cxn>
              <a:cxn ang="0">
                <a:pos x="314" y="68"/>
              </a:cxn>
              <a:cxn ang="0">
                <a:pos x="268" y="42"/>
              </a:cxn>
              <a:cxn ang="0">
                <a:pos x="236" y="28"/>
              </a:cxn>
              <a:cxn ang="0">
                <a:pos x="170" y="8"/>
              </a:cxn>
              <a:cxn ang="0">
                <a:pos x="124" y="8"/>
              </a:cxn>
              <a:cxn ang="0">
                <a:pos x="52" y="2"/>
              </a:cxn>
              <a:cxn ang="0">
                <a:pos x="0" y="16"/>
              </a:cxn>
            </a:cxnLst>
            <a:rect l="0" t="0" r="r" b="b"/>
            <a:pathLst>
              <a:path w="432" h="374">
                <a:moveTo>
                  <a:pt x="0" y="16"/>
                </a:moveTo>
                <a:cubicBezTo>
                  <a:pt x="8" y="53"/>
                  <a:pt x="15" y="111"/>
                  <a:pt x="46" y="140"/>
                </a:cubicBezTo>
                <a:cubicBezTo>
                  <a:pt x="60" y="175"/>
                  <a:pt x="74" y="193"/>
                  <a:pt x="87" y="211"/>
                </a:cubicBezTo>
                <a:cubicBezTo>
                  <a:pt x="99" y="228"/>
                  <a:pt x="103" y="231"/>
                  <a:pt x="119" y="247"/>
                </a:cubicBezTo>
                <a:cubicBezTo>
                  <a:pt x="140" y="265"/>
                  <a:pt x="155" y="296"/>
                  <a:pt x="183" y="305"/>
                </a:cubicBezTo>
                <a:cubicBezTo>
                  <a:pt x="204" y="321"/>
                  <a:pt x="225" y="331"/>
                  <a:pt x="250" y="343"/>
                </a:cubicBezTo>
                <a:cubicBezTo>
                  <a:pt x="273" y="354"/>
                  <a:pt x="313" y="374"/>
                  <a:pt x="328" y="372"/>
                </a:cubicBezTo>
                <a:cubicBezTo>
                  <a:pt x="343" y="368"/>
                  <a:pt x="334" y="347"/>
                  <a:pt x="341" y="331"/>
                </a:cubicBezTo>
                <a:cubicBezTo>
                  <a:pt x="346" y="316"/>
                  <a:pt x="353" y="295"/>
                  <a:pt x="360" y="279"/>
                </a:cubicBezTo>
                <a:cubicBezTo>
                  <a:pt x="366" y="264"/>
                  <a:pt x="369" y="257"/>
                  <a:pt x="380" y="240"/>
                </a:cubicBezTo>
                <a:cubicBezTo>
                  <a:pt x="385" y="226"/>
                  <a:pt x="386" y="211"/>
                  <a:pt x="393" y="200"/>
                </a:cubicBezTo>
                <a:cubicBezTo>
                  <a:pt x="399" y="186"/>
                  <a:pt x="432" y="188"/>
                  <a:pt x="419" y="167"/>
                </a:cubicBezTo>
                <a:cubicBezTo>
                  <a:pt x="404" y="123"/>
                  <a:pt x="356" y="80"/>
                  <a:pt x="314" y="68"/>
                </a:cubicBezTo>
                <a:cubicBezTo>
                  <a:pt x="309" y="66"/>
                  <a:pt x="271" y="44"/>
                  <a:pt x="268" y="42"/>
                </a:cubicBezTo>
                <a:cubicBezTo>
                  <a:pt x="254" y="33"/>
                  <a:pt x="251" y="31"/>
                  <a:pt x="236" y="28"/>
                </a:cubicBezTo>
                <a:cubicBezTo>
                  <a:pt x="219" y="23"/>
                  <a:pt x="188" y="11"/>
                  <a:pt x="170" y="8"/>
                </a:cubicBezTo>
                <a:cubicBezTo>
                  <a:pt x="151" y="4"/>
                  <a:pt x="143" y="9"/>
                  <a:pt x="124" y="8"/>
                </a:cubicBezTo>
                <a:cubicBezTo>
                  <a:pt x="93" y="4"/>
                  <a:pt x="72" y="0"/>
                  <a:pt x="52" y="2"/>
                </a:cubicBezTo>
                <a:cubicBezTo>
                  <a:pt x="31" y="3"/>
                  <a:pt x="10" y="12"/>
                  <a:pt x="0" y="16"/>
                </a:cubicBezTo>
                <a:close/>
              </a:path>
            </a:pathLst>
          </a:custGeom>
          <a:solidFill>
            <a:srgbClr val="CC99FF"/>
          </a:solidFill>
          <a:ln w="50800" cap="flat" cmpd="sng">
            <a:noFill/>
            <a:prstDash val="solid"/>
            <a:round/>
            <a:headEnd type="none" w="sm" len="sm"/>
            <a:tailEnd type="none" w="sm" len="sm"/>
          </a:ln>
          <a:effectLst/>
        </p:spPr>
        <p:txBody>
          <a:bodyPr wrap="none" anchor="ctr"/>
          <a:lstStyle/>
          <a:p>
            <a:pPr>
              <a:defRPr/>
            </a:pPr>
            <a:endParaRPr lang="en-US" dirty="0"/>
          </a:p>
        </p:txBody>
      </p:sp>
      <p:sp>
        <p:nvSpPr>
          <p:cNvPr id="636933" name="AutoShape 5"/>
          <p:cNvSpPr>
            <a:spLocks noChangeArrowheads="1"/>
          </p:cNvSpPr>
          <p:nvPr/>
        </p:nvSpPr>
        <p:spPr bwMode="auto">
          <a:xfrm rot="-2972330">
            <a:off x="2590800" y="4114800"/>
            <a:ext cx="457200" cy="609600"/>
          </a:xfrm>
          <a:prstGeom prst="downArrow">
            <a:avLst>
              <a:gd name="adj1" fmla="val 50000"/>
              <a:gd name="adj2" fmla="val 33333"/>
            </a:avLst>
          </a:prstGeom>
          <a:solidFill>
            <a:srgbClr val="FF0000"/>
          </a:solidFill>
          <a:ln w="9525">
            <a:solidFill>
              <a:schemeClr val="tx1"/>
            </a:solidFill>
            <a:miter lim="800000"/>
            <a:headEnd/>
            <a:tailEnd/>
          </a:ln>
          <a:effectLst/>
        </p:spPr>
        <p:txBody>
          <a:bodyPr wrap="none" anchor="ctr"/>
          <a:lstStyle/>
          <a:p>
            <a:pPr>
              <a:defRPr/>
            </a:pPr>
            <a:endParaRPr lang="en-US" dirty="0"/>
          </a:p>
        </p:txBody>
      </p:sp>
      <p:grpSp>
        <p:nvGrpSpPr>
          <p:cNvPr id="2" name="Group 6"/>
          <p:cNvGrpSpPr>
            <a:grpSpLocks/>
          </p:cNvGrpSpPr>
          <p:nvPr/>
        </p:nvGrpSpPr>
        <p:grpSpPr bwMode="auto">
          <a:xfrm>
            <a:off x="2133600" y="3810000"/>
            <a:ext cx="3886200" cy="2819400"/>
            <a:chOff x="1614" y="2400"/>
            <a:chExt cx="1890" cy="1776"/>
          </a:xfrm>
        </p:grpSpPr>
        <p:sp>
          <p:nvSpPr>
            <p:cNvPr id="636935" name="Oval 7"/>
            <p:cNvSpPr>
              <a:spLocks noChangeArrowheads="1"/>
            </p:cNvSpPr>
            <p:nvPr/>
          </p:nvSpPr>
          <p:spPr bwMode="auto">
            <a:xfrm>
              <a:off x="2144" y="2400"/>
              <a:ext cx="1360" cy="1142"/>
            </a:xfrm>
            <a:prstGeom prst="ellipse">
              <a:avLst/>
            </a:prstGeom>
            <a:noFill/>
            <a:ln w="25400">
              <a:solidFill>
                <a:srgbClr val="000080"/>
              </a:solidFill>
              <a:round/>
              <a:headEnd type="none" w="sm" len="sm"/>
              <a:tailEnd type="none" w="sm" len="sm"/>
            </a:ln>
            <a:effectLst/>
          </p:spPr>
          <p:txBody>
            <a:bodyPr wrap="none" anchor="ctr"/>
            <a:lstStyle/>
            <a:p>
              <a:pPr>
                <a:defRPr/>
              </a:pPr>
              <a:endParaRPr lang="en-US" dirty="0"/>
            </a:p>
          </p:txBody>
        </p:sp>
        <p:sp>
          <p:nvSpPr>
            <p:cNvPr id="636936" name="Oval 8"/>
            <p:cNvSpPr>
              <a:spLocks noChangeArrowheads="1"/>
            </p:cNvSpPr>
            <p:nvPr/>
          </p:nvSpPr>
          <p:spPr bwMode="auto">
            <a:xfrm>
              <a:off x="1614" y="3034"/>
              <a:ext cx="1360" cy="1142"/>
            </a:xfrm>
            <a:prstGeom prst="ellipse">
              <a:avLst/>
            </a:prstGeom>
            <a:noFill/>
            <a:ln w="25400">
              <a:solidFill>
                <a:srgbClr val="000080"/>
              </a:solidFill>
              <a:round/>
              <a:headEnd type="none" w="sm" len="sm"/>
              <a:tailEnd type="none" w="sm" len="sm"/>
            </a:ln>
            <a:effectLst/>
          </p:spPr>
          <p:txBody>
            <a:bodyPr wrap="none" anchor="ctr"/>
            <a:lstStyle/>
            <a:p>
              <a:pPr>
                <a:defRPr/>
              </a:pPr>
              <a:endParaRPr lang="en-US" dirty="0"/>
            </a:p>
          </p:txBody>
        </p:sp>
        <p:sp>
          <p:nvSpPr>
            <p:cNvPr id="545803" name="Rectangle 9"/>
            <p:cNvSpPr>
              <a:spLocks noChangeArrowheads="1"/>
            </p:cNvSpPr>
            <p:nvPr/>
          </p:nvSpPr>
          <p:spPr bwMode="auto">
            <a:xfrm>
              <a:off x="1700" y="3580"/>
              <a:ext cx="940" cy="288"/>
            </a:xfrm>
            <a:prstGeom prst="rect">
              <a:avLst/>
            </a:prstGeom>
            <a:noFill/>
            <a:ln w="9525">
              <a:noFill/>
              <a:miter lim="800000"/>
              <a:headEnd/>
              <a:tailEnd/>
            </a:ln>
          </p:spPr>
          <p:txBody>
            <a:bodyPr>
              <a:spAutoFit/>
            </a:bodyPr>
            <a:lstStyle/>
            <a:p>
              <a:pPr algn="ctr" eaLnBrk="0" hangingPunct="0"/>
              <a:r>
                <a:rPr lang="en-GB" sz="2400" b="0" i="0">
                  <a:effectLst/>
                  <a:latin typeface="Arial" charset="0"/>
                </a:rPr>
                <a:t>vehicle</a:t>
              </a:r>
            </a:p>
          </p:txBody>
        </p:sp>
        <p:sp>
          <p:nvSpPr>
            <p:cNvPr id="545804" name="Rectangle 10"/>
            <p:cNvSpPr>
              <a:spLocks noChangeArrowheads="1"/>
            </p:cNvSpPr>
            <p:nvPr/>
          </p:nvSpPr>
          <p:spPr bwMode="auto">
            <a:xfrm>
              <a:off x="2400" y="2678"/>
              <a:ext cx="816" cy="288"/>
            </a:xfrm>
            <a:prstGeom prst="rect">
              <a:avLst/>
            </a:prstGeom>
            <a:noFill/>
            <a:ln w="9525">
              <a:noFill/>
              <a:miter lim="800000"/>
              <a:headEnd/>
              <a:tailEnd/>
            </a:ln>
          </p:spPr>
          <p:txBody>
            <a:bodyPr>
              <a:spAutoFit/>
            </a:bodyPr>
            <a:lstStyle/>
            <a:p>
              <a:pPr algn="ctr" eaLnBrk="0" hangingPunct="0"/>
              <a:r>
                <a:rPr lang="en-GB" sz="2400" b="0" i="0">
                  <a:effectLst/>
                  <a:latin typeface="Arial" charset="0"/>
                </a:rPr>
                <a:t>hybrid</a:t>
              </a:r>
              <a:endParaRPr lang="en-US" sz="2400" b="0" i="0">
                <a:effectLst/>
                <a:latin typeface="Arial" charset="0"/>
              </a:endParaRPr>
            </a:p>
          </p:txBody>
        </p:sp>
        <p:sp>
          <p:nvSpPr>
            <p:cNvPr id="545805" name="Rectangle 11"/>
            <p:cNvSpPr>
              <a:spLocks noChangeArrowheads="1"/>
            </p:cNvSpPr>
            <p:nvPr/>
          </p:nvSpPr>
          <p:spPr bwMode="auto">
            <a:xfrm>
              <a:off x="2197" y="3072"/>
              <a:ext cx="539" cy="288"/>
            </a:xfrm>
            <a:prstGeom prst="rect">
              <a:avLst/>
            </a:prstGeom>
            <a:noFill/>
            <a:ln w="9525">
              <a:noFill/>
              <a:miter lim="800000"/>
              <a:headEnd/>
              <a:tailEnd/>
            </a:ln>
          </p:spPr>
          <p:txBody>
            <a:bodyPr>
              <a:spAutoFit/>
            </a:bodyPr>
            <a:lstStyle/>
            <a:p>
              <a:pPr eaLnBrk="0" hangingPunct="0"/>
              <a:r>
                <a:rPr lang="en-GB" sz="2400" i="0">
                  <a:solidFill>
                    <a:srgbClr val="FF0000"/>
                  </a:solidFill>
                  <a:effectLst/>
                  <a:latin typeface="Arial" charset="0"/>
                </a:rPr>
                <a:t>AND</a:t>
              </a:r>
              <a:endParaRPr lang="en-US" sz="2400" i="0">
                <a:solidFill>
                  <a:srgbClr val="FF0000"/>
                </a:solidFill>
                <a:effectLst/>
                <a:latin typeface="Arial" charset="0"/>
              </a:endParaRPr>
            </a:p>
          </p:txBody>
        </p:sp>
      </p:grpSp>
      <p:grpSp>
        <p:nvGrpSpPr>
          <p:cNvPr id="3" name="Group 12"/>
          <p:cNvGrpSpPr>
            <a:grpSpLocks/>
          </p:cNvGrpSpPr>
          <p:nvPr/>
        </p:nvGrpSpPr>
        <p:grpSpPr bwMode="auto">
          <a:xfrm>
            <a:off x="4267200" y="4800600"/>
            <a:ext cx="2159000" cy="1812925"/>
            <a:chOff x="2672" y="3034"/>
            <a:chExt cx="1360" cy="1142"/>
          </a:xfrm>
        </p:grpSpPr>
        <p:sp>
          <p:nvSpPr>
            <p:cNvPr id="636941" name="Oval 13"/>
            <p:cNvSpPr>
              <a:spLocks noChangeArrowheads="1"/>
            </p:cNvSpPr>
            <p:nvPr/>
          </p:nvSpPr>
          <p:spPr bwMode="auto">
            <a:xfrm>
              <a:off x="2672" y="3034"/>
              <a:ext cx="1360" cy="1142"/>
            </a:xfrm>
            <a:prstGeom prst="ellipse">
              <a:avLst/>
            </a:prstGeom>
            <a:noFill/>
            <a:ln w="25400">
              <a:solidFill>
                <a:srgbClr val="000080"/>
              </a:solidFill>
              <a:round/>
              <a:headEnd type="none" w="sm" len="sm"/>
              <a:tailEnd type="none" w="sm" len="sm"/>
            </a:ln>
            <a:effectLst/>
          </p:spPr>
          <p:txBody>
            <a:bodyPr wrap="none" anchor="ctr"/>
            <a:lstStyle/>
            <a:p>
              <a:pPr>
                <a:defRPr/>
              </a:pPr>
              <a:endParaRPr lang="en-US" dirty="0"/>
            </a:p>
          </p:txBody>
        </p:sp>
        <p:sp>
          <p:nvSpPr>
            <p:cNvPr id="545808" name="Rectangle 14"/>
            <p:cNvSpPr>
              <a:spLocks noChangeArrowheads="1"/>
            </p:cNvSpPr>
            <p:nvPr/>
          </p:nvSpPr>
          <p:spPr bwMode="auto">
            <a:xfrm>
              <a:off x="2976" y="3600"/>
              <a:ext cx="1008" cy="288"/>
            </a:xfrm>
            <a:prstGeom prst="rect">
              <a:avLst/>
            </a:prstGeom>
            <a:noFill/>
            <a:ln w="9525">
              <a:noFill/>
              <a:miter lim="800000"/>
              <a:headEnd/>
              <a:tailEnd/>
            </a:ln>
          </p:spPr>
          <p:txBody>
            <a:bodyPr>
              <a:spAutoFit/>
            </a:bodyPr>
            <a:lstStyle/>
            <a:p>
              <a:pPr algn="ctr" eaLnBrk="0" hangingPunct="0"/>
              <a:r>
                <a:rPr lang="en-GB" sz="2400" b="0" i="0">
                  <a:effectLst/>
                  <a:latin typeface="Arial" charset="0"/>
                </a:rPr>
                <a:t>PRIUS</a:t>
              </a:r>
              <a:endParaRPr lang="en-US" sz="2400" b="0" i="0">
                <a:effectLst/>
                <a:latin typeface="Arial" charset="0"/>
              </a:endParaRPr>
            </a:p>
          </p:txBody>
        </p:sp>
        <p:sp>
          <p:nvSpPr>
            <p:cNvPr id="545809" name="Rectangle 15"/>
            <p:cNvSpPr>
              <a:spLocks noChangeArrowheads="1"/>
            </p:cNvSpPr>
            <p:nvPr/>
          </p:nvSpPr>
          <p:spPr bwMode="auto">
            <a:xfrm>
              <a:off x="2736" y="3360"/>
              <a:ext cx="575" cy="288"/>
            </a:xfrm>
            <a:prstGeom prst="rect">
              <a:avLst/>
            </a:prstGeom>
            <a:noFill/>
            <a:ln w="9525">
              <a:noFill/>
              <a:miter lim="800000"/>
              <a:headEnd/>
              <a:tailEnd/>
            </a:ln>
          </p:spPr>
          <p:txBody>
            <a:bodyPr wrap="none">
              <a:spAutoFit/>
            </a:bodyPr>
            <a:lstStyle/>
            <a:p>
              <a:pPr eaLnBrk="0" hangingPunct="0"/>
              <a:r>
                <a:rPr lang="en-GB" sz="2400" b="0" i="0">
                  <a:solidFill>
                    <a:srgbClr val="FF0000"/>
                  </a:solidFill>
                  <a:effectLst/>
                  <a:latin typeface="Arial Black" pitchFamily="34" charset="0"/>
                </a:rPr>
                <a:t>NOT</a:t>
              </a:r>
              <a:endParaRPr lang="en-US" sz="2400" b="0" i="0">
                <a:solidFill>
                  <a:srgbClr val="FF0000"/>
                </a:solidFill>
                <a:effectLst/>
                <a:latin typeface="Arial Black" pitchFamily="34" charset="0"/>
              </a:endParaRPr>
            </a:p>
          </p:txBody>
        </p:sp>
      </p:grpSp>
      <p:sp>
        <p:nvSpPr>
          <p:cNvPr id="636944" name="Rectangle 16"/>
          <p:cNvSpPr>
            <a:spLocks noChangeArrowheads="1"/>
          </p:cNvSpPr>
          <p:nvPr/>
        </p:nvSpPr>
        <p:spPr bwMode="auto">
          <a:xfrm>
            <a:off x="0" y="13716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3: Combine keywords with </a:t>
            </a:r>
          </a:p>
          <a:p>
            <a:pPr algn="ctr" eaLnBrk="0" hangingPunct="0"/>
            <a:r>
              <a:rPr lang="en-GB" sz="3000" i="0">
                <a:effectLst/>
                <a:latin typeface="Verdana" pitchFamily="34" charset="0"/>
              </a:rPr>
              <a:t>Boolean operators :</a:t>
            </a:r>
            <a:r>
              <a:rPr lang="en-GB" sz="3000" i="0">
                <a:solidFill>
                  <a:srgbClr val="CCCCFF"/>
                </a:solidFill>
                <a:effectLst/>
                <a:latin typeface="Verdana" pitchFamily="34" charset="0"/>
              </a:rPr>
              <a:t> </a:t>
            </a:r>
            <a:r>
              <a:rPr lang="en-GB" sz="3000" i="0">
                <a:solidFill>
                  <a:srgbClr val="800080"/>
                </a:solidFill>
                <a:effectLst/>
                <a:latin typeface="Verdana" pitchFamily="34" charset="0"/>
              </a:rPr>
              <a:t>OR, AND, NOT</a:t>
            </a:r>
            <a:endParaRPr lang="en-US" sz="3000" i="0">
              <a:solidFill>
                <a:srgbClr val="CCCCFF"/>
              </a:solidFill>
              <a:effectLst/>
              <a:latin typeface="Verdana" pitchFamily="34" charset="0"/>
            </a:endParaRPr>
          </a:p>
        </p:txBody>
      </p:sp>
      <p:sp>
        <p:nvSpPr>
          <p:cNvPr id="545811" name="Rectangle 17"/>
          <p:cNvSpPr>
            <a:spLocks noGrp="1" noChangeArrowheads="1"/>
          </p:cNvSpPr>
          <p:nvPr>
            <p:ph type="title" idx="4294967295"/>
          </p:nvPr>
        </p:nvSpPr>
        <p:spPr>
          <a:xfrm>
            <a:off x="457200" y="0"/>
            <a:ext cx="8229600" cy="1139825"/>
          </a:xfrm>
        </p:spPr>
        <p:txBody>
          <a:bodyPr/>
          <a:lstStyle/>
          <a:p>
            <a:r>
              <a:rPr lang="en-US"/>
              <a:t>Construct a Search Strategy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6944"/>
                                        </p:tgtEl>
                                        <p:attrNameLst>
                                          <p:attrName>style.visibility</p:attrName>
                                        </p:attrNameLst>
                                      </p:cBhvr>
                                      <p:to>
                                        <p:strVal val="visible"/>
                                      </p:to>
                                    </p:set>
                                    <p:anim calcmode="lin" valueType="num">
                                      <p:cBhvr additive="base">
                                        <p:cTn id="7" dur="500" fill="hold"/>
                                        <p:tgtEl>
                                          <p:spTgt spid="636944"/>
                                        </p:tgtEl>
                                        <p:attrNameLst>
                                          <p:attrName>ppt_x</p:attrName>
                                        </p:attrNameLst>
                                      </p:cBhvr>
                                      <p:tavLst>
                                        <p:tav tm="0">
                                          <p:val>
                                            <p:strVal val="0-#ppt_w/2"/>
                                          </p:val>
                                        </p:tav>
                                        <p:tav tm="100000">
                                          <p:val>
                                            <p:strVal val="#ppt_x"/>
                                          </p:val>
                                        </p:tav>
                                      </p:tavLst>
                                    </p:anim>
                                    <p:anim calcmode="lin" valueType="num">
                                      <p:cBhvr additive="base">
                                        <p:cTn id="8" dur="500" fill="hold"/>
                                        <p:tgtEl>
                                          <p:spTgt spid="6369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6930"/>
                                        </p:tgtEl>
                                        <p:attrNameLst>
                                          <p:attrName>style.visibility</p:attrName>
                                        </p:attrNameLst>
                                      </p:cBhvr>
                                      <p:to>
                                        <p:strVal val="visible"/>
                                      </p:to>
                                    </p:set>
                                    <p:anim calcmode="lin" valueType="num">
                                      <p:cBhvr additive="base">
                                        <p:cTn id="13" dur="500" fill="hold"/>
                                        <p:tgtEl>
                                          <p:spTgt spid="636930"/>
                                        </p:tgtEl>
                                        <p:attrNameLst>
                                          <p:attrName>ppt_x</p:attrName>
                                        </p:attrNameLst>
                                      </p:cBhvr>
                                      <p:tavLst>
                                        <p:tav tm="0">
                                          <p:val>
                                            <p:strVal val="0-#ppt_w/2"/>
                                          </p:val>
                                        </p:tav>
                                        <p:tav tm="100000">
                                          <p:val>
                                            <p:strVal val="#ppt_x"/>
                                          </p:val>
                                        </p:tav>
                                      </p:tavLst>
                                    </p:anim>
                                    <p:anim calcmode="lin" valueType="num">
                                      <p:cBhvr additive="base">
                                        <p:cTn id="14" dur="500" fill="hold"/>
                                        <p:tgtEl>
                                          <p:spTgt spid="636930"/>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36931"/>
                                        </p:tgtEl>
                                        <p:attrNameLst>
                                          <p:attrName>style.visibility</p:attrName>
                                        </p:attrNameLst>
                                      </p:cBhvr>
                                      <p:to>
                                        <p:strVal val="visible"/>
                                      </p:to>
                                    </p:set>
                                    <p:anim calcmode="lin" valueType="num">
                                      <p:cBhvr additive="base">
                                        <p:cTn id="17" dur="500" fill="hold"/>
                                        <p:tgtEl>
                                          <p:spTgt spid="636931"/>
                                        </p:tgtEl>
                                        <p:attrNameLst>
                                          <p:attrName>ppt_x</p:attrName>
                                        </p:attrNameLst>
                                      </p:cBhvr>
                                      <p:tavLst>
                                        <p:tav tm="0">
                                          <p:val>
                                            <p:strVal val="1+#ppt_w/2"/>
                                          </p:val>
                                        </p:tav>
                                        <p:tav tm="100000">
                                          <p:val>
                                            <p:strVal val="#ppt_x"/>
                                          </p:val>
                                        </p:tav>
                                      </p:tavLst>
                                    </p:anim>
                                    <p:anim calcmode="lin" valueType="num">
                                      <p:cBhvr additive="base">
                                        <p:cTn id="1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par>
                                <p:cTn id="23" presetID="2" presetClass="entr" presetSubtype="2"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9" fill="hold" grpId="0" nodeType="afterEffect">
                                  <p:stCondLst>
                                    <p:cond delay="0"/>
                                  </p:stCondLst>
                                  <p:childTnLst>
                                    <p:set>
                                      <p:cBhvr>
                                        <p:cTn id="29" dur="1" fill="hold">
                                          <p:stCondLst>
                                            <p:cond delay="0"/>
                                          </p:stCondLst>
                                        </p:cTn>
                                        <p:tgtEl>
                                          <p:spTgt spid="636933"/>
                                        </p:tgtEl>
                                        <p:attrNameLst>
                                          <p:attrName>style.visibility</p:attrName>
                                        </p:attrNameLst>
                                      </p:cBhvr>
                                      <p:to>
                                        <p:strVal val="visible"/>
                                      </p:to>
                                    </p:set>
                                    <p:anim calcmode="lin" valueType="num">
                                      <p:cBhvr additive="base">
                                        <p:cTn id="30" dur="500" fill="hold"/>
                                        <p:tgtEl>
                                          <p:spTgt spid="636933"/>
                                        </p:tgtEl>
                                        <p:attrNameLst>
                                          <p:attrName>ppt_x</p:attrName>
                                        </p:attrNameLst>
                                      </p:cBhvr>
                                      <p:tavLst>
                                        <p:tav tm="0">
                                          <p:val>
                                            <p:strVal val="0-#ppt_w/2"/>
                                          </p:val>
                                        </p:tav>
                                        <p:tav tm="100000">
                                          <p:val>
                                            <p:strVal val="#ppt_x"/>
                                          </p:val>
                                        </p:tav>
                                      </p:tavLst>
                                    </p:anim>
                                    <p:anim calcmode="lin" valueType="num">
                                      <p:cBhvr additive="base">
                                        <p:cTn id="31" dur="500" fill="hold"/>
                                        <p:tgtEl>
                                          <p:spTgt spid="63693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arrow.wav"/>
                                        </p:tgtEl>
                                      </p:cMediaNode>
                                    </p:audio>
                                  </p:subTnLst>
                                </p:cTn>
                              </p:par>
                              <p:par>
                                <p:cTn id="32" presetID="9" presetClass="entr" presetSubtype="0" fill="hold" grpId="0" nodeType="withEffect">
                                  <p:stCondLst>
                                    <p:cond delay="0"/>
                                  </p:stCondLst>
                                  <p:childTnLst>
                                    <p:set>
                                      <p:cBhvr>
                                        <p:cTn id="33" dur="1" fill="hold">
                                          <p:stCondLst>
                                            <p:cond delay="0"/>
                                          </p:stCondLst>
                                        </p:cTn>
                                        <p:tgtEl>
                                          <p:spTgt spid="636932"/>
                                        </p:tgtEl>
                                        <p:attrNameLst>
                                          <p:attrName>style.visibility</p:attrName>
                                        </p:attrNameLst>
                                      </p:cBhvr>
                                      <p:to>
                                        <p:strVal val="visible"/>
                                      </p:to>
                                    </p:set>
                                    <p:animEffect transition="in" filter="dissolve">
                                      <p:cBhvr>
                                        <p:cTn id="34" dur="500"/>
                                        <p:tgtEl>
                                          <p:spTgt spid="636932"/>
                                        </p:tgtEl>
                                      </p:cBhvr>
                                    </p:animEffect>
                                  </p:childTnLst>
                                  <p:subTnLst>
                                    <p:audio>
                                      <p:cMediaNode>
                                        <p:cTn display="0" masterRel="sameClick">
                                          <p:stCondLst>
                                            <p:cond evt="begin" delay="0">
                                              <p:tn val="32"/>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636931" grpId="0" autoUpdateAnimBg="0"/>
      <p:bldP spid="636932" grpId="0" animBg="1"/>
      <p:bldP spid="636933" grpId="0" animBg="1"/>
      <p:bldP spid="63694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endParaRPr lang="en-GB"/>
          </a:p>
          <a:p>
            <a:fld id="{B6429BC7-E888-4392-A275-3B11FC829C6D}" type="slidenum">
              <a:rPr lang="en-GB" sz="1400"/>
              <a:pPr/>
              <a:t>69</a:t>
            </a:fld>
            <a:endParaRPr lang="en-GB" sz="1400"/>
          </a:p>
        </p:txBody>
      </p:sp>
      <p:sp>
        <p:nvSpPr>
          <p:cNvPr id="8"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368477BF-8D8D-4D4B-8E10-86C5397434A8}" type="slidenum">
              <a:rPr lang="en-GB" sz="1400" b="0" i="0">
                <a:effectLst/>
                <a:latin typeface="+mn-lt"/>
              </a:rPr>
              <a:pPr algn="r">
                <a:defRPr/>
              </a:pPr>
              <a:t>69</a:t>
            </a:fld>
            <a:endParaRPr lang="en-GB" sz="1400" b="0" i="0">
              <a:effectLst/>
              <a:latin typeface="+mn-lt"/>
            </a:endParaRPr>
          </a:p>
        </p:txBody>
      </p:sp>
      <p:sp>
        <p:nvSpPr>
          <p:cNvPr id="637954" name="Rectangle 2"/>
          <p:cNvSpPr>
            <a:spLocks noChangeArrowheads="1"/>
          </p:cNvSpPr>
          <p:nvPr/>
        </p:nvSpPr>
        <p:spPr bwMode="auto">
          <a:xfrm>
            <a:off x="381000" y="2667000"/>
            <a:ext cx="8763000" cy="1523494"/>
          </a:xfrm>
          <a:prstGeom prst="rect">
            <a:avLst/>
          </a:prstGeom>
          <a:noFill/>
          <a:ln w="9525">
            <a:noFill/>
            <a:miter lim="800000"/>
            <a:headEnd/>
            <a:tailEnd/>
          </a:ln>
        </p:spPr>
        <p:txBody>
          <a:bodyPr wrap="square">
            <a:spAutoFit/>
          </a:bodyPr>
          <a:lstStyle/>
          <a:p>
            <a:pPr algn="ctr" eaLnBrk="0" hangingPunct="0"/>
            <a:r>
              <a:rPr lang="en-US" sz="3200" i="0" dirty="0">
                <a:effectLst/>
                <a:latin typeface="Arial" charset="0"/>
              </a:rPr>
              <a:t>Useful for searching variations of </a:t>
            </a:r>
          </a:p>
          <a:p>
            <a:pPr algn="ctr" eaLnBrk="0" hangingPunct="0"/>
            <a:r>
              <a:rPr lang="en-US" sz="3200" i="0" dirty="0">
                <a:effectLst/>
                <a:latin typeface="Arial" charset="0"/>
              </a:rPr>
              <a:t>a root word </a:t>
            </a:r>
            <a:r>
              <a:rPr lang="en-GB" sz="3200" i="0" dirty="0">
                <a:solidFill>
                  <a:srgbClr val="CC0000"/>
                </a:solidFill>
                <a:effectLst/>
              </a:rPr>
              <a:t>(word stems must be present)</a:t>
            </a:r>
            <a:endParaRPr lang="en-GB" sz="3200" b="0" i="0" dirty="0">
              <a:solidFill>
                <a:srgbClr val="CC0000"/>
              </a:solidFill>
              <a:effectLst/>
            </a:endParaRPr>
          </a:p>
          <a:p>
            <a:pPr algn="ctr" eaLnBrk="0" hangingPunct="0"/>
            <a:endParaRPr lang="en-US" sz="2900" b="0" i="0" dirty="0">
              <a:effectLst/>
              <a:latin typeface="Times New Roman" pitchFamily="18" charset="0"/>
            </a:endParaRPr>
          </a:p>
        </p:txBody>
      </p:sp>
      <p:sp>
        <p:nvSpPr>
          <p:cNvPr id="637955" name="Rectangle 3"/>
          <p:cNvSpPr>
            <a:spLocks noGrp="1" noChangeArrowheads="1"/>
          </p:cNvSpPr>
          <p:nvPr>
            <p:ph type="body" idx="4294967295"/>
          </p:nvPr>
        </p:nvSpPr>
        <p:spPr>
          <a:xfrm>
            <a:off x="457200" y="4495800"/>
            <a:ext cx="8153400" cy="1447800"/>
          </a:xfrm>
          <a:noFill/>
        </p:spPr>
        <p:txBody>
          <a:bodyPr/>
          <a:lstStyle/>
          <a:p>
            <a:pPr>
              <a:buFont typeface="Wingdings" pitchFamily="2" charset="2"/>
              <a:buNone/>
            </a:pPr>
            <a:r>
              <a:rPr lang="en-GB" sz="3200" b="1" dirty="0" err="1">
                <a:latin typeface="Arial" pitchFamily="34" charset="0"/>
                <a:cs typeface="Arial" pitchFamily="34" charset="0"/>
              </a:rPr>
              <a:t>econom</a:t>
            </a:r>
            <a:r>
              <a:rPr lang="en-GB" sz="3600" b="1" dirty="0">
                <a:solidFill>
                  <a:srgbClr val="FF0000"/>
                </a:solidFill>
                <a:latin typeface="Arial" pitchFamily="34" charset="0"/>
                <a:cs typeface="Arial" pitchFamily="34" charset="0"/>
              </a:rPr>
              <a:t>*</a:t>
            </a:r>
            <a:r>
              <a:rPr lang="en-GB" sz="3200" b="1" dirty="0">
                <a:solidFill>
                  <a:srgbClr val="FF0000"/>
                </a:solidFill>
                <a:latin typeface="Arial" pitchFamily="34" charset="0"/>
                <a:cs typeface="Arial" pitchFamily="34" charset="0"/>
              </a:rPr>
              <a:t>	</a:t>
            </a:r>
            <a:r>
              <a:rPr lang="en-GB" sz="3200" dirty="0">
                <a:latin typeface="Arial" pitchFamily="34" charset="0"/>
                <a:cs typeface="Arial" pitchFamily="34" charset="0"/>
              </a:rPr>
              <a:t>econom</a:t>
            </a:r>
            <a:r>
              <a:rPr lang="en-GB" sz="3200" dirty="0">
                <a:solidFill>
                  <a:srgbClr val="CC0000"/>
                </a:solidFill>
                <a:latin typeface="Arial" pitchFamily="34" charset="0"/>
                <a:cs typeface="Arial" pitchFamily="34" charset="0"/>
              </a:rPr>
              <a:t>y</a:t>
            </a:r>
            <a:r>
              <a:rPr lang="en-GB" sz="3200" dirty="0">
                <a:latin typeface="Arial" pitchFamily="34" charset="0"/>
                <a:cs typeface="Arial" pitchFamily="34" charset="0"/>
              </a:rPr>
              <a:t>, econom</a:t>
            </a:r>
            <a:r>
              <a:rPr lang="en-GB" sz="3200" dirty="0">
                <a:solidFill>
                  <a:srgbClr val="CC0000"/>
                </a:solidFill>
                <a:latin typeface="Arial" pitchFamily="34" charset="0"/>
                <a:cs typeface="Arial" pitchFamily="34" charset="0"/>
              </a:rPr>
              <a:t>ical</a:t>
            </a:r>
            <a:r>
              <a:rPr lang="en-GB" sz="3200" dirty="0">
                <a:latin typeface="Arial" pitchFamily="34" charset="0"/>
                <a:cs typeface="Arial" pitchFamily="34" charset="0"/>
              </a:rPr>
              <a:t>, etc…</a:t>
            </a:r>
          </a:p>
          <a:p>
            <a:pPr>
              <a:buFont typeface="Wingdings" pitchFamily="2" charset="2"/>
              <a:buNone/>
            </a:pPr>
            <a:r>
              <a:rPr lang="en-GB" sz="3200" b="1" dirty="0">
                <a:latin typeface="Arial" pitchFamily="34" charset="0"/>
                <a:cs typeface="Arial" pitchFamily="34" charset="0"/>
              </a:rPr>
              <a:t>hybrid</a:t>
            </a:r>
            <a:r>
              <a:rPr lang="en-GB" sz="3600" b="1" dirty="0">
                <a:solidFill>
                  <a:srgbClr val="FF0000"/>
                </a:solidFill>
                <a:latin typeface="Arial" pitchFamily="34" charset="0"/>
                <a:cs typeface="Arial" pitchFamily="34" charset="0"/>
              </a:rPr>
              <a:t>*</a:t>
            </a:r>
            <a:r>
              <a:rPr lang="en-GB" sz="3200" b="1" dirty="0">
                <a:solidFill>
                  <a:srgbClr val="FF0000"/>
                </a:solidFill>
                <a:latin typeface="Arial" pitchFamily="34" charset="0"/>
                <a:cs typeface="Arial" pitchFamily="34" charset="0"/>
              </a:rPr>
              <a:t>	</a:t>
            </a:r>
            <a:r>
              <a:rPr lang="en-GB" sz="3200" dirty="0">
                <a:latin typeface="Arial" pitchFamily="34" charset="0"/>
                <a:cs typeface="Arial" pitchFamily="34" charset="0"/>
              </a:rPr>
              <a:t>hybrid</a:t>
            </a:r>
            <a:r>
              <a:rPr lang="en-GB" sz="3200" dirty="0">
                <a:solidFill>
                  <a:srgbClr val="CC0000"/>
                </a:solidFill>
                <a:latin typeface="Arial" pitchFamily="34" charset="0"/>
                <a:cs typeface="Arial" pitchFamily="34" charset="0"/>
              </a:rPr>
              <a:t>s</a:t>
            </a:r>
            <a:r>
              <a:rPr lang="en-GB" sz="3200" dirty="0">
                <a:latin typeface="Arial" pitchFamily="34" charset="0"/>
                <a:cs typeface="Arial" pitchFamily="34" charset="0"/>
              </a:rPr>
              <a:t>,</a:t>
            </a:r>
            <a:r>
              <a:rPr lang="en-GB" sz="3200" dirty="0">
                <a:solidFill>
                  <a:srgbClr val="FF3300"/>
                </a:solidFill>
                <a:latin typeface="Arial" pitchFamily="34" charset="0"/>
                <a:cs typeface="Arial" pitchFamily="34" charset="0"/>
              </a:rPr>
              <a:t> </a:t>
            </a:r>
            <a:r>
              <a:rPr lang="en-GB" sz="3200" dirty="0">
                <a:latin typeface="Arial" pitchFamily="34" charset="0"/>
                <a:cs typeface="Arial" pitchFamily="34" charset="0"/>
              </a:rPr>
              <a:t>hybrid</a:t>
            </a:r>
            <a:r>
              <a:rPr lang="en-GB" sz="3200" dirty="0">
                <a:solidFill>
                  <a:srgbClr val="CC0000"/>
                </a:solidFill>
                <a:latin typeface="Arial" pitchFamily="34" charset="0"/>
                <a:cs typeface="Arial" pitchFamily="34" charset="0"/>
              </a:rPr>
              <a:t>ization</a:t>
            </a:r>
          </a:p>
        </p:txBody>
      </p:sp>
      <p:sp>
        <p:nvSpPr>
          <p:cNvPr id="637956" name="Rectangle 4"/>
          <p:cNvSpPr>
            <a:spLocks noChangeArrowheads="1"/>
          </p:cNvSpPr>
          <p:nvPr/>
        </p:nvSpPr>
        <p:spPr bwMode="auto">
          <a:xfrm>
            <a:off x="0" y="13716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4: </a:t>
            </a:r>
          </a:p>
          <a:p>
            <a:pPr algn="ctr" eaLnBrk="0" hangingPunct="0"/>
            <a:r>
              <a:rPr lang="en-GB" sz="3000" i="0">
                <a:effectLst/>
                <a:latin typeface="Verdana" pitchFamily="34" charset="0"/>
              </a:rPr>
              <a:t>Use of wildcards (*)</a:t>
            </a:r>
            <a:endParaRPr lang="en-US" sz="3000" i="0">
              <a:effectLst/>
              <a:latin typeface="Verdana" pitchFamily="34" charset="0"/>
            </a:endParaRPr>
          </a:p>
        </p:txBody>
      </p:sp>
      <p:sp>
        <p:nvSpPr>
          <p:cNvPr id="546823" name="Rectangle 5"/>
          <p:cNvSpPr>
            <a:spLocks noGrp="1" noChangeArrowheads="1"/>
          </p:cNvSpPr>
          <p:nvPr>
            <p:ph type="title" idx="4294967295"/>
          </p:nvPr>
        </p:nvSpPr>
        <p:spPr>
          <a:xfrm>
            <a:off x="457200" y="0"/>
            <a:ext cx="8229600" cy="1139825"/>
          </a:xfrm>
        </p:spPr>
        <p:txBody>
          <a:bodyPr/>
          <a:lstStyle/>
          <a:p>
            <a:r>
              <a:rPr lang="en-US"/>
              <a:t>Construct a Search Strategy</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7956"/>
                                        </p:tgtEl>
                                        <p:attrNameLst>
                                          <p:attrName>style.visibility</p:attrName>
                                        </p:attrNameLst>
                                      </p:cBhvr>
                                      <p:to>
                                        <p:strVal val="visible"/>
                                      </p:to>
                                    </p:set>
                                    <p:anim calcmode="lin" valueType="num">
                                      <p:cBhvr additive="base">
                                        <p:cTn id="7" dur="500" fill="hold"/>
                                        <p:tgtEl>
                                          <p:spTgt spid="637956"/>
                                        </p:tgtEl>
                                        <p:attrNameLst>
                                          <p:attrName>ppt_x</p:attrName>
                                        </p:attrNameLst>
                                      </p:cBhvr>
                                      <p:tavLst>
                                        <p:tav tm="0">
                                          <p:val>
                                            <p:strVal val="0-#ppt_w/2"/>
                                          </p:val>
                                        </p:tav>
                                        <p:tav tm="100000">
                                          <p:val>
                                            <p:strVal val="#ppt_x"/>
                                          </p:val>
                                        </p:tav>
                                      </p:tavLst>
                                    </p:anim>
                                    <p:anim calcmode="lin" valueType="num">
                                      <p:cBhvr additive="base">
                                        <p:cTn id="8" dur="500" fill="hold"/>
                                        <p:tgtEl>
                                          <p:spTgt spid="6379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379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37955"/>
                                        </p:tgtEl>
                                        <p:attrNameLst>
                                          <p:attrName>style.visibility</p:attrName>
                                        </p:attrNameLst>
                                      </p:cBhvr>
                                      <p:to>
                                        <p:strVal val="visible"/>
                                      </p:to>
                                    </p:set>
                                    <p:anim calcmode="lin" valueType="num">
                                      <p:cBhvr additive="base">
                                        <p:cTn id="17" dur="500" fill="hold"/>
                                        <p:tgtEl>
                                          <p:spTgt spid="637955"/>
                                        </p:tgtEl>
                                        <p:attrNameLst>
                                          <p:attrName>ppt_x</p:attrName>
                                        </p:attrNameLst>
                                      </p:cBhvr>
                                      <p:tavLst>
                                        <p:tav tm="0">
                                          <p:val>
                                            <p:strVal val="1+#ppt_w/2"/>
                                          </p:val>
                                        </p:tav>
                                        <p:tav tm="100000">
                                          <p:val>
                                            <p:strVal val="#ppt_x"/>
                                          </p:val>
                                        </p:tav>
                                      </p:tavLst>
                                    </p:anim>
                                    <p:anim calcmode="lin" valueType="num">
                                      <p:cBhvr additive="base">
                                        <p:cTn id="18" dur="500" fill="hold"/>
                                        <p:tgtEl>
                                          <p:spTgt spid="6379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4" grpId="0" autoUpdateAnimBg="0"/>
      <p:bldP spid="637955" grpId="0" autoUpdateAnimBg="0"/>
      <p:bldP spid="63795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1126A1-19CB-4796-BB91-A7895818DA43}" type="slidenum">
              <a:rPr lang="en-US"/>
              <a:pPr/>
              <a:t>7</a:t>
            </a:fld>
            <a:endParaRPr lang="en-US" dirty="0"/>
          </a:p>
        </p:txBody>
      </p:sp>
      <p:sp>
        <p:nvSpPr>
          <p:cNvPr id="466946" name="Rectangle 2"/>
          <p:cNvSpPr>
            <a:spLocks noGrp="1" noChangeArrowheads="1"/>
          </p:cNvSpPr>
          <p:nvPr>
            <p:ph type="title"/>
          </p:nvPr>
        </p:nvSpPr>
        <p:spPr>
          <a:xfrm>
            <a:off x="2438400" y="533400"/>
            <a:ext cx="6324600" cy="1143000"/>
          </a:xfrm>
        </p:spPr>
        <p:txBody>
          <a:bodyPr/>
          <a:lstStyle/>
          <a:p>
            <a:pPr marL="342900" indent="-342900" algn="r">
              <a:lnSpc>
                <a:spcPct val="90000"/>
              </a:lnSpc>
              <a:spcBef>
                <a:spcPct val="20000"/>
              </a:spcBef>
              <a:spcAft>
                <a:spcPct val="50000"/>
              </a:spcAft>
              <a:buClr>
                <a:schemeClr val="tx1"/>
              </a:buClr>
            </a:pPr>
            <a:r>
              <a:rPr lang="en-US" sz="4400" b="1" i="1" dirty="0">
                <a:solidFill>
                  <a:srgbClr val="D24B00"/>
                </a:solidFill>
                <a:effectLst>
                  <a:outerShdw blurRad="38100" dist="38100" dir="2700000" algn="tl">
                    <a:srgbClr val="000000"/>
                  </a:outerShdw>
                </a:effectLst>
                <a:latin typeface="Calibri" pitchFamily="34" charset="0"/>
                <a:ea typeface="+mn-ea"/>
                <a:cs typeface="+mn-cs"/>
              </a:rPr>
              <a:t>Education:</a:t>
            </a:r>
          </a:p>
        </p:txBody>
      </p:sp>
      <p:sp>
        <p:nvSpPr>
          <p:cNvPr id="466947" name="Rectangle 3"/>
          <p:cNvSpPr>
            <a:spLocks noGrp="1" noChangeArrowheads="1"/>
          </p:cNvSpPr>
          <p:nvPr>
            <p:ph type="body" idx="1"/>
          </p:nvPr>
        </p:nvSpPr>
        <p:spPr>
          <a:xfrm>
            <a:off x="457200" y="1981200"/>
            <a:ext cx="8382000" cy="4038600"/>
          </a:xfrm>
        </p:spPr>
        <p:txBody>
          <a:bodyPr/>
          <a:lstStyle/>
          <a:p>
            <a:pPr>
              <a:spcBef>
                <a:spcPct val="75000"/>
              </a:spcBef>
            </a:pPr>
            <a:r>
              <a:rPr lang="en-US" sz="3600" b="1" dirty="0" smtClean="0">
                <a:latin typeface="Calibri" pitchFamily="34" charset="0"/>
              </a:rPr>
              <a:t>M.A</a:t>
            </a:r>
            <a:r>
              <a:rPr lang="en-US" sz="3600" b="1" dirty="0">
                <a:latin typeface="Calibri" pitchFamily="34" charset="0"/>
              </a:rPr>
              <a:t>., University of Toronto</a:t>
            </a:r>
          </a:p>
          <a:p>
            <a:pPr>
              <a:spcBef>
                <a:spcPts val="2400"/>
              </a:spcBef>
            </a:pPr>
            <a:r>
              <a:rPr lang="en-US" sz="3600" b="1" dirty="0" smtClean="0">
                <a:latin typeface="Calibri" pitchFamily="34" charset="0"/>
              </a:rPr>
              <a:t>B.A</a:t>
            </a:r>
            <a:r>
              <a:rPr lang="en-US" sz="3600" b="1" dirty="0">
                <a:latin typeface="Calibri" pitchFamily="34" charset="0"/>
              </a:rPr>
              <a:t>. (Honours), University of </a:t>
            </a:r>
            <a:r>
              <a:rPr lang="en-US" sz="3600" b="1" dirty="0" smtClean="0">
                <a:latin typeface="Calibri" pitchFamily="34" charset="0"/>
              </a:rPr>
              <a:t>Alberta</a:t>
            </a:r>
          </a:p>
          <a:p>
            <a:pPr>
              <a:spcBef>
                <a:spcPts val="2400"/>
              </a:spcBef>
            </a:pPr>
            <a:r>
              <a:rPr lang="en-US" sz="3600" b="1" dirty="0" smtClean="0">
                <a:latin typeface="Calibri" pitchFamily="34" charset="0"/>
              </a:rPr>
              <a:t>Dip. Sales and Marketing Management, University of British Columbia</a:t>
            </a:r>
          </a:p>
          <a:p>
            <a:pPr>
              <a:spcBef>
                <a:spcPct val="75000"/>
              </a:spcBef>
            </a:pPr>
            <a:endParaRPr lang="en-US" sz="3600" b="1" dirty="0">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endParaRPr lang="en-GB"/>
          </a:p>
          <a:p>
            <a:fld id="{015B3EC7-C3C3-470F-BDD7-880FC97112A7}" type="slidenum">
              <a:rPr lang="en-GB" sz="1400"/>
              <a:pPr/>
              <a:t>70</a:t>
            </a:fld>
            <a:endParaRPr lang="en-GB" sz="1400"/>
          </a:p>
        </p:txBody>
      </p:sp>
      <p:sp>
        <p:nvSpPr>
          <p:cNvPr id="12"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A041D778-FA75-4B57-A133-F149A2D217F6}" type="slidenum">
              <a:rPr lang="en-GB" sz="1400" b="0" i="0">
                <a:effectLst/>
                <a:latin typeface="+mn-lt"/>
              </a:rPr>
              <a:pPr algn="r">
                <a:defRPr/>
              </a:pPr>
              <a:t>70</a:t>
            </a:fld>
            <a:endParaRPr lang="en-GB" sz="1400" b="0" i="0">
              <a:effectLst/>
              <a:latin typeface="+mn-lt"/>
            </a:endParaRPr>
          </a:p>
        </p:txBody>
      </p:sp>
      <p:sp>
        <p:nvSpPr>
          <p:cNvPr id="638978" name="Rectangle 2"/>
          <p:cNvSpPr>
            <a:spLocks noChangeArrowheads="1"/>
          </p:cNvSpPr>
          <p:nvPr/>
        </p:nvSpPr>
        <p:spPr bwMode="auto">
          <a:xfrm>
            <a:off x="0" y="1295400"/>
            <a:ext cx="9144000" cy="1006475"/>
          </a:xfrm>
          <a:prstGeom prst="rect">
            <a:avLst/>
          </a:prstGeom>
          <a:solidFill>
            <a:srgbClr val="CCCCFF"/>
          </a:solidFill>
          <a:ln w="9525">
            <a:noFill/>
            <a:miter lim="800000"/>
            <a:headEnd/>
            <a:tailEnd/>
          </a:ln>
        </p:spPr>
        <p:txBody>
          <a:bodyPr>
            <a:spAutoFit/>
          </a:bodyPr>
          <a:lstStyle/>
          <a:p>
            <a:pPr algn="ctr" eaLnBrk="0" hangingPunct="0"/>
            <a:r>
              <a:rPr lang="en-GB" sz="3000" i="0">
                <a:effectLst/>
                <a:latin typeface="Verdana" pitchFamily="34" charset="0"/>
              </a:rPr>
              <a:t>Step 5: </a:t>
            </a:r>
            <a:r>
              <a:rPr lang="en-US" sz="3000" i="0">
                <a:effectLst/>
                <a:latin typeface="Verdana" pitchFamily="34" charset="0"/>
              </a:rPr>
              <a:t>To group parts of terms for </a:t>
            </a:r>
            <a:br>
              <a:rPr lang="en-US" sz="3000" i="0">
                <a:effectLst/>
                <a:latin typeface="Verdana" pitchFamily="34" charset="0"/>
              </a:rPr>
            </a:br>
            <a:r>
              <a:rPr lang="en-US" sz="3000" i="0">
                <a:effectLst/>
                <a:latin typeface="Verdana" pitchFamily="34" charset="0"/>
              </a:rPr>
              <a:t>meaningful search</a:t>
            </a:r>
          </a:p>
        </p:txBody>
      </p:sp>
      <p:sp>
        <p:nvSpPr>
          <p:cNvPr id="638979" name="WordArt 3"/>
          <p:cNvSpPr>
            <a:spLocks noChangeArrowheads="1" noChangeShapeType="1" noTextEdit="1"/>
          </p:cNvSpPr>
          <p:nvPr/>
        </p:nvSpPr>
        <p:spPr bwMode="auto">
          <a:xfrm>
            <a:off x="381000" y="2819400"/>
            <a:ext cx="1143000" cy="381000"/>
          </a:xfrm>
          <a:prstGeom prst="rect">
            <a:avLst/>
          </a:prstGeom>
        </p:spPr>
        <p:txBody>
          <a:bodyPr wrap="none" fromWordArt="1">
            <a:prstTxWarp prst="textPlain">
              <a:avLst>
                <a:gd name="adj" fmla="val 50000"/>
              </a:avLst>
            </a:prstTxWarp>
          </a:bodyPr>
          <a:lstStyle/>
          <a:p>
            <a:pPr algn="ctr"/>
            <a:r>
              <a:rPr lang="en-CA" sz="3600" kern="10">
                <a:ln w="19050">
                  <a:solidFill>
                    <a:schemeClr val="tx1"/>
                  </a:solidFill>
                  <a:round/>
                  <a:headEnd/>
                  <a:tailEnd/>
                </a:ln>
                <a:solidFill>
                  <a:schemeClr val="bg1"/>
                </a:solidFill>
                <a:effectLst>
                  <a:outerShdw dist="35921" dir="2700000" algn="ctr" rotWithShape="0">
                    <a:srgbClr val="990000"/>
                  </a:outerShdw>
                </a:effectLst>
                <a:latin typeface="Impact"/>
              </a:rPr>
              <a:t>"  "</a:t>
            </a:r>
          </a:p>
        </p:txBody>
      </p:sp>
      <p:sp>
        <p:nvSpPr>
          <p:cNvPr id="638980" name="Text Box 4"/>
          <p:cNvSpPr txBox="1">
            <a:spLocks noChangeArrowheads="1"/>
          </p:cNvSpPr>
          <p:nvPr/>
        </p:nvSpPr>
        <p:spPr bwMode="auto">
          <a:xfrm>
            <a:off x="1828800" y="3276600"/>
            <a:ext cx="5899372" cy="584775"/>
          </a:xfrm>
          <a:prstGeom prst="rect">
            <a:avLst/>
          </a:prstGeom>
          <a:noFill/>
          <a:ln w="9525">
            <a:noFill/>
            <a:miter lim="800000"/>
            <a:headEnd/>
            <a:tailEnd/>
          </a:ln>
        </p:spPr>
        <p:txBody>
          <a:bodyPr wrap="none">
            <a:spAutoFit/>
          </a:bodyPr>
          <a:lstStyle/>
          <a:p>
            <a:pPr eaLnBrk="0" hangingPunct="0"/>
            <a:r>
              <a:rPr lang="en-US" sz="3200" b="0" i="0" dirty="0">
                <a:solidFill>
                  <a:srgbClr val="333399"/>
                </a:solidFill>
                <a:effectLst/>
                <a:latin typeface="Arial" charset="0"/>
              </a:rPr>
              <a:t>“hybrid vehicle”, “fuel economy”</a:t>
            </a:r>
          </a:p>
        </p:txBody>
      </p:sp>
      <p:sp>
        <p:nvSpPr>
          <p:cNvPr id="638981" name="Text Box 5"/>
          <p:cNvSpPr txBox="1">
            <a:spLocks noChangeArrowheads="1"/>
          </p:cNvSpPr>
          <p:nvPr/>
        </p:nvSpPr>
        <p:spPr bwMode="auto">
          <a:xfrm>
            <a:off x="1752600" y="2743200"/>
            <a:ext cx="5003870" cy="584775"/>
          </a:xfrm>
          <a:prstGeom prst="rect">
            <a:avLst/>
          </a:prstGeom>
          <a:noFill/>
          <a:ln w="9525">
            <a:noFill/>
            <a:miter lim="800000"/>
            <a:headEnd/>
            <a:tailEnd/>
          </a:ln>
        </p:spPr>
        <p:txBody>
          <a:bodyPr wrap="none">
            <a:spAutoFit/>
          </a:bodyPr>
          <a:lstStyle/>
          <a:p>
            <a:pPr algn="ctr" eaLnBrk="0" hangingPunct="0"/>
            <a:r>
              <a:rPr lang="en-US" sz="3200" b="0" i="0" dirty="0">
                <a:effectLst/>
                <a:latin typeface="Arial" charset="0"/>
              </a:rPr>
              <a:t>Words appear as a phrase</a:t>
            </a:r>
          </a:p>
        </p:txBody>
      </p:sp>
      <p:sp>
        <p:nvSpPr>
          <p:cNvPr id="638982" name="Rectangle 6"/>
          <p:cNvSpPr>
            <a:spLocks noChangeArrowheads="1"/>
          </p:cNvSpPr>
          <p:nvPr/>
        </p:nvSpPr>
        <p:spPr bwMode="auto">
          <a:xfrm>
            <a:off x="0" y="5791200"/>
            <a:ext cx="9144000" cy="519113"/>
          </a:xfrm>
          <a:prstGeom prst="rect">
            <a:avLst/>
          </a:prstGeom>
          <a:solidFill>
            <a:srgbClr val="FFFF99"/>
          </a:solidFill>
          <a:ln w="9525">
            <a:solidFill>
              <a:srgbClr val="C00000"/>
            </a:solidFill>
            <a:miter lim="800000"/>
            <a:headEnd/>
            <a:tailEnd/>
          </a:ln>
        </p:spPr>
        <p:txBody>
          <a:bodyPr wrap="square">
            <a:spAutoFit/>
          </a:bodyPr>
          <a:lstStyle/>
          <a:p>
            <a:pPr algn="ctr" eaLnBrk="0" hangingPunct="0"/>
            <a:r>
              <a:rPr lang="en-US" sz="2800" i="0" dirty="0" smtClean="0">
                <a:effectLst/>
                <a:latin typeface="Arial" charset="0"/>
              </a:rPr>
              <a:t>(“</a:t>
            </a:r>
            <a:r>
              <a:rPr lang="en-US" sz="2800" i="0" dirty="0">
                <a:effectLst/>
                <a:latin typeface="Arial" charset="0"/>
              </a:rPr>
              <a:t>hybrid vehicle</a:t>
            </a:r>
            <a:r>
              <a:rPr lang="en-US" sz="2800" i="0" dirty="0" smtClean="0">
                <a:effectLst/>
                <a:latin typeface="Arial" charset="0"/>
              </a:rPr>
              <a:t>”- </a:t>
            </a:r>
            <a:r>
              <a:rPr lang="en-US" sz="2800" i="0" dirty="0" err="1" smtClean="0">
                <a:effectLst/>
                <a:latin typeface="Arial" charset="0"/>
              </a:rPr>
              <a:t>Prius</a:t>
            </a:r>
            <a:r>
              <a:rPr lang="en-US" sz="2800" i="0" dirty="0">
                <a:effectLst/>
                <a:latin typeface="Arial" charset="0"/>
              </a:rPr>
              <a:t>) </a:t>
            </a:r>
            <a:r>
              <a:rPr lang="en-US" sz="2800" i="0" dirty="0">
                <a:solidFill>
                  <a:srgbClr val="000000"/>
                </a:solidFill>
                <a:effectLst/>
                <a:latin typeface="Arial" charset="0"/>
              </a:rPr>
              <a:t>fuel</a:t>
            </a:r>
            <a:r>
              <a:rPr lang="en-US" sz="2800" i="0" dirty="0">
                <a:effectLst/>
                <a:latin typeface="Arial" charset="0"/>
              </a:rPr>
              <a:t> </a:t>
            </a:r>
            <a:r>
              <a:rPr lang="en-US" sz="2800" i="0" dirty="0">
                <a:solidFill>
                  <a:srgbClr val="FF3300"/>
                </a:solidFill>
                <a:effectLst/>
                <a:latin typeface="Arial" charset="0"/>
              </a:rPr>
              <a:t>(</a:t>
            </a:r>
            <a:r>
              <a:rPr lang="en-US" sz="2800" i="0" dirty="0">
                <a:effectLst/>
                <a:latin typeface="Arial" charset="0"/>
              </a:rPr>
              <a:t>economy </a:t>
            </a:r>
            <a:r>
              <a:rPr lang="en-US" sz="2800" i="0" dirty="0">
                <a:solidFill>
                  <a:srgbClr val="000000"/>
                </a:solidFill>
                <a:effectLst/>
                <a:latin typeface="Arial" charset="0"/>
              </a:rPr>
              <a:t>OR</a:t>
            </a:r>
            <a:r>
              <a:rPr lang="en-US" sz="2800" i="0" dirty="0">
                <a:effectLst/>
                <a:latin typeface="Arial" charset="0"/>
              </a:rPr>
              <a:t> </a:t>
            </a:r>
            <a:r>
              <a:rPr lang="en-US" sz="2800" i="0" dirty="0" err="1">
                <a:effectLst/>
                <a:latin typeface="Arial" charset="0"/>
              </a:rPr>
              <a:t>efficien</a:t>
            </a:r>
            <a:r>
              <a:rPr lang="en-US" sz="2800" i="0" dirty="0">
                <a:effectLst/>
                <a:latin typeface="Arial" charset="0"/>
              </a:rPr>
              <a:t>*</a:t>
            </a:r>
            <a:r>
              <a:rPr lang="en-US" sz="2800" i="0" dirty="0">
                <a:solidFill>
                  <a:srgbClr val="FF3300"/>
                </a:solidFill>
                <a:effectLst/>
                <a:latin typeface="Arial" charset="0"/>
              </a:rPr>
              <a:t>)</a:t>
            </a:r>
          </a:p>
        </p:txBody>
      </p:sp>
      <p:sp>
        <p:nvSpPr>
          <p:cNvPr id="638983" name="WordArt 7"/>
          <p:cNvSpPr>
            <a:spLocks noChangeArrowheads="1" noChangeShapeType="1" noTextEdit="1"/>
          </p:cNvSpPr>
          <p:nvPr/>
        </p:nvSpPr>
        <p:spPr bwMode="auto">
          <a:xfrm>
            <a:off x="457200" y="4191000"/>
            <a:ext cx="762000" cy="533400"/>
          </a:xfrm>
          <a:prstGeom prst="rect">
            <a:avLst/>
          </a:prstGeom>
        </p:spPr>
        <p:txBody>
          <a:bodyPr wrap="none" fromWordArt="1">
            <a:prstTxWarp prst="textPlain">
              <a:avLst>
                <a:gd name="adj" fmla="val 50000"/>
              </a:avLst>
            </a:prstTxWarp>
          </a:bodyPr>
          <a:lstStyle/>
          <a:p>
            <a:pPr algn="ctr"/>
            <a:r>
              <a:rPr lang="en-CA" sz="3600" kern="10">
                <a:ln w="19050">
                  <a:solidFill>
                    <a:schemeClr val="tx1"/>
                  </a:solidFill>
                  <a:round/>
                  <a:headEnd/>
                  <a:tailEnd/>
                </a:ln>
                <a:solidFill>
                  <a:schemeClr val="bg1"/>
                </a:solidFill>
                <a:effectLst>
                  <a:outerShdw dist="35921" dir="2700000" algn="ctr" rotWithShape="0">
                    <a:srgbClr val="990000"/>
                  </a:outerShdw>
                </a:effectLst>
                <a:latin typeface="Impact"/>
              </a:rPr>
              <a:t>( )</a:t>
            </a:r>
          </a:p>
        </p:txBody>
      </p:sp>
      <p:sp>
        <p:nvSpPr>
          <p:cNvPr id="638984" name="Rectangle 8"/>
          <p:cNvSpPr>
            <a:spLocks noChangeArrowheads="1"/>
          </p:cNvSpPr>
          <p:nvPr/>
        </p:nvSpPr>
        <p:spPr bwMode="auto">
          <a:xfrm>
            <a:off x="1752600" y="4038600"/>
            <a:ext cx="7010400" cy="1569660"/>
          </a:xfrm>
          <a:prstGeom prst="rect">
            <a:avLst/>
          </a:prstGeom>
          <a:noFill/>
          <a:ln w="9525">
            <a:noFill/>
            <a:miter lim="800000"/>
            <a:headEnd/>
            <a:tailEnd/>
          </a:ln>
        </p:spPr>
        <p:txBody>
          <a:bodyPr>
            <a:spAutoFit/>
          </a:bodyPr>
          <a:lstStyle/>
          <a:p>
            <a:pPr eaLnBrk="0" hangingPunct="0"/>
            <a:r>
              <a:rPr lang="en-US" sz="3200" i="0" dirty="0">
                <a:solidFill>
                  <a:srgbClr val="000099"/>
                </a:solidFill>
                <a:effectLst/>
                <a:latin typeface="Arial" charset="0"/>
              </a:rPr>
              <a:t>Nesting</a:t>
            </a:r>
            <a:r>
              <a:rPr lang="en-US" sz="3200" b="0" i="0" dirty="0">
                <a:solidFill>
                  <a:srgbClr val="333399"/>
                </a:solidFill>
                <a:effectLst/>
                <a:latin typeface="Arial" charset="0"/>
              </a:rPr>
              <a:t> </a:t>
            </a:r>
            <a:r>
              <a:rPr lang="en-US" sz="3200" b="0" i="0" dirty="0">
                <a:effectLst/>
                <a:latin typeface="Arial" charset="0"/>
              </a:rPr>
              <a:t>group parts of the search strategy together using parentheses. Works like expression in algebra.</a:t>
            </a:r>
          </a:p>
        </p:txBody>
      </p:sp>
      <p:sp>
        <p:nvSpPr>
          <p:cNvPr id="547851" name="Rectangle 9"/>
          <p:cNvSpPr>
            <a:spLocks noGrp="1" noChangeArrowheads="1"/>
          </p:cNvSpPr>
          <p:nvPr>
            <p:ph type="title" idx="4294967295"/>
          </p:nvPr>
        </p:nvSpPr>
        <p:spPr>
          <a:xfrm>
            <a:off x="457200" y="0"/>
            <a:ext cx="8229600" cy="1139825"/>
          </a:xfrm>
        </p:spPr>
        <p:txBody>
          <a:bodyPr/>
          <a:lstStyle/>
          <a:p>
            <a:r>
              <a:rPr lang="en-US" dirty="0"/>
              <a:t>Construct a Search Strategy</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8978"/>
                                        </p:tgtEl>
                                        <p:attrNameLst>
                                          <p:attrName>style.visibility</p:attrName>
                                        </p:attrNameLst>
                                      </p:cBhvr>
                                      <p:to>
                                        <p:strVal val="visible"/>
                                      </p:to>
                                    </p:set>
                                    <p:anim calcmode="lin" valueType="num">
                                      <p:cBhvr additive="base">
                                        <p:cTn id="7" dur="500" fill="hold"/>
                                        <p:tgtEl>
                                          <p:spTgt spid="638978"/>
                                        </p:tgtEl>
                                        <p:attrNameLst>
                                          <p:attrName>ppt_x</p:attrName>
                                        </p:attrNameLst>
                                      </p:cBhvr>
                                      <p:tavLst>
                                        <p:tav tm="0">
                                          <p:val>
                                            <p:strVal val="0-#ppt_w/2"/>
                                          </p:val>
                                        </p:tav>
                                        <p:tav tm="100000">
                                          <p:val>
                                            <p:strVal val="#ppt_x"/>
                                          </p:val>
                                        </p:tav>
                                      </p:tavLst>
                                    </p:anim>
                                    <p:anim calcmode="lin" valueType="num">
                                      <p:cBhvr additive="base">
                                        <p:cTn id="8" dur="500" fill="hold"/>
                                        <p:tgtEl>
                                          <p:spTgt spid="6389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0" fill="hold" grpId="0" nodeType="clickEffect">
                                  <p:stCondLst>
                                    <p:cond delay="0"/>
                                  </p:stCondLst>
                                  <p:childTnLst>
                                    <p:set>
                                      <p:cBhvr>
                                        <p:cTn id="12" dur="1" fill="hold">
                                          <p:stCondLst>
                                            <p:cond delay="0"/>
                                          </p:stCondLst>
                                        </p:cTn>
                                        <p:tgtEl>
                                          <p:spTgt spid="6389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89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0" fill="hold" grpId="0" nodeType="clickEffect">
                                  <p:stCondLst>
                                    <p:cond delay="0"/>
                                  </p:stCondLst>
                                  <p:childTnLst>
                                    <p:set>
                                      <p:cBhvr>
                                        <p:cTn id="20" dur="1" fill="hold">
                                          <p:stCondLst>
                                            <p:cond delay="0"/>
                                          </p:stCondLst>
                                        </p:cTn>
                                        <p:tgtEl>
                                          <p:spTgt spid="6389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89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38982"/>
                                        </p:tgtEl>
                                        <p:attrNameLst>
                                          <p:attrName>style.visibility</p:attrName>
                                        </p:attrNameLst>
                                      </p:cBhvr>
                                      <p:to>
                                        <p:strVal val="visible"/>
                                      </p:to>
                                    </p:set>
                                    <p:anim calcmode="lin" valueType="num">
                                      <p:cBhvr additive="base">
                                        <p:cTn id="27" dur="500" fill="hold"/>
                                        <p:tgtEl>
                                          <p:spTgt spid="638982"/>
                                        </p:tgtEl>
                                        <p:attrNameLst>
                                          <p:attrName>ppt_x</p:attrName>
                                        </p:attrNameLst>
                                      </p:cBhvr>
                                      <p:tavLst>
                                        <p:tav tm="0">
                                          <p:val>
                                            <p:strVal val="0-#ppt_w/2"/>
                                          </p:val>
                                        </p:tav>
                                        <p:tav tm="100000">
                                          <p:val>
                                            <p:strVal val="#ppt_x"/>
                                          </p:val>
                                        </p:tav>
                                      </p:tavLst>
                                    </p:anim>
                                    <p:anim calcmode="lin" valueType="num">
                                      <p:cBhvr additive="base">
                                        <p:cTn id="28" dur="500" fill="hold"/>
                                        <p:tgtEl>
                                          <p:spTgt spid="638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animBg="1" autoUpdateAnimBg="0"/>
      <p:bldP spid="638979" grpId="0" animBg="1"/>
      <p:bldP spid="638980" grpId="0"/>
      <p:bldP spid="638981" grpId="0"/>
      <p:bldP spid="638982" grpId="0" animBg="1" autoUpdateAnimBg="0"/>
      <p:bldP spid="638983" grpId="0" animBg="1"/>
      <p:bldP spid="63898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endParaRPr lang="en-GB"/>
          </a:p>
          <a:p>
            <a:fld id="{14653628-381C-4A18-AB80-5C3AD18DAB15}" type="slidenum">
              <a:rPr lang="en-GB" sz="1400"/>
              <a:pPr/>
              <a:t>71</a:t>
            </a:fld>
            <a:endParaRPr lang="en-GB" sz="1400"/>
          </a:p>
        </p:txBody>
      </p:sp>
      <p:sp>
        <p:nvSpPr>
          <p:cNvPr id="7" name="Slide Number Placeholder 3"/>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5DB39D05-9B10-445A-8747-4DDFBFAEDC09}" type="slidenum">
              <a:rPr lang="en-GB" sz="1400" b="0" i="0">
                <a:effectLst/>
                <a:latin typeface="+mn-lt"/>
              </a:rPr>
              <a:pPr algn="r">
                <a:defRPr/>
              </a:pPr>
              <a:t>71</a:t>
            </a:fld>
            <a:endParaRPr lang="en-GB" sz="1400" b="0" i="0">
              <a:effectLst/>
              <a:latin typeface="+mn-lt"/>
            </a:endParaRPr>
          </a:p>
        </p:txBody>
      </p:sp>
      <p:pic>
        <p:nvPicPr>
          <p:cNvPr id="549892" name="Picture 2"/>
          <p:cNvPicPr>
            <a:picLocks noChangeAspect="1" noChangeArrowheads="1"/>
          </p:cNvPicPr>
          <p:nvPr/>
        </p:nvPicPr>
        <p:blipFill>
          <a:blip r:embed="rId3" cstate="print"/>
          <a:srcRect/>
          <a:stretch>
            <a:fillRect/>
          </a:stretch>
        </p:blipFill>
        <p:spPr bwMode="auto">
          <a:xfrm>
            <a:off x="533400" y="1565275"/>
            <a:ext cx="8229600" cy="4911725"/>
          </a:xfrm>
          <a:prstGeom prst="rect">
            <a:avLst/>
          </a:prstGeom>
          <a:noFill/>
          <a:ln w="9525">
            <a:noFill/>
            <a:miter lim="800000"/>
            <a:headEnd/>
            <a:tailEnd/>
          </a:ln>
        </p:spPr>
      </p:pic>
      <p:sp>
        <p:nvSpPr>
          <p:cNvPr id="641027" name="Rectangle 3"/>
          <p:cNvSpPr>
            <a:spLocks noChangeArrowheads="1"/>
          </p:cNvSpPr>
          <p:nvPr/>
        </p:nvSpPr>
        <p:spPr bwMode="auto">
          <a:xfrm>
            <a:off x="0" y="228600"/>
            <a:ext cx="9144000" cy="1200329"/>
          </a:xfrm>
          <a:prstGeom prst="rect">
            <a:avLst/>
          </a:prstGeom>
          <a:solidFill>
            <a:srgbClr val="CCCCFF"/>
          </a:solidFill>
          <a:ln w="9525">
            <a:noFill/>
            <a:miter lim="800000"/>
            <a:headEnd/>
            <a:tailEnd/>
          </a:ln>
        </p:spPr>
        <p:txBody>
          <a:bodyPr>
            <a:spAutoFit/>
          </a:bodyPr>
          <a:lstStyle/>
          <a:p>
            <a:pPr algn="ctr" eaLnBrk="0" hangingPunct="0"/>
            <a:r>
              <a:rPr lang="en-US" sz="3600" b="0" i="0" dirty="0">
                <a:effectLst/>
                <a:latin typeface="Verdana" pitchFamily="34" charset="0"/>
              </a:rPr>
              <a:t>Form meaningful search phrases </a:t>
            </a:r>
          </a:p>
          <a:p>
            <a:pPr algn="ctr" eaLnBrk="0" hangingPunct="0"/>
            <a:r>
              <a:rPr lang="en-US" sz="3600" b="0" i="0" dirty="0">
                <a:effectLst/>
                <a:latin typeface="Verdana" pitchFamily="34" charset="0"/>
              </a:rPr>
              <a:t>using Boolean operators and wildcards</a:t>
            </a:r>
          </a:p>
        </p:txBody>
      </p:sp>
      <p:sp>
        <p:nvSpPr>
          <p:cNvPr id="641028" name="Oval 4"/>
          <p:cNvSpPr>
            <a:spLocks noChangeArrowheads="1"/>
          </p:cNvSpPr>
          <p:nvPr/>
        </p:nvSpPr>
        <p:spPr bwMode="auto">
          <a:xfrm>
            <a:off x="6477000" y="3200400"/>
            <a:ext cx="1981200" cy="457200"/>
          </a:xfrm>
          <a:prstGeom prst="ellipse">
            <a:avLst/>
          </a:prstGeom>
          <a:noFill/>
          <a:ln w="38100">
            <a:solidFill>
              <a:srgbClr val="C00000"/>
            </a:solidFill>
            <a:round/>
            <a:headEnd/>
            <a:tailEnd/>
          </a:ln>
          <a:effectLst/>
        </p:spPr>
        <p:txBody>
          <a:bodyPr wrap="none" anchor="ctr"/>
          <a:lstStyle/>
          <a:p>
            <a:pPr>
              <a:defRPr/>
            </a:pPr>
            <a:endParaRPr lang="en-US"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41027"/>
                                        </p:tgtEl>
                                        <p:attrNameLst>
                                          <p:attrName>style.visibility</p:attrName>
                                        </p:attrNameLst>
                                      </p:cBhvr>
                                      <p:to>
                                        <p:strVal val="visible"/>
                                      </p:to>
                                    </p:set>
                                    <p:anim calcmode="lin" valueType="num">
                                      <p:cBhvr additive="base">
                                        <p:cTn id="7" dur="500" fill="hold"/>
                                        <p:tgtEl>
                                          <p:spTgt spid="641027"/>
                                        </p:tgtEl>
                                        <p:attrNameLst>
                                          <p:attrName>ppt_x</p:attrName>
                                        </p:attrNameLst>
                                      </p:cBhvr>
                                      <p:tavLst>
                                        <p:tav tm="0">
                                          <p:val>
                                            <p:strVal val="0-#ppt_w/2"/>
                                          </p:val>
                                        </p:tav>
                                        <p:tav tm="100000">
                                          <p:val>
                                            <p:strVal val="#ppt_x"/>
                                          </p:val>
                                        </p:tav>
                                      </p:tavLst>
                                    </p:anim>
                                    <p:anim calcmode="lin" valueType="num">
                                      <p:cBhvr additive="base">
                                        <p:cTn id="8" dur="500" fill="hold"/>
                                        <p:tgtEl>
                                          <p:spTgt spid="641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41028"/>
                                        </p:tgtEl>
                                        <p:attrNameLst>
                                          <p:attrName>style.visibility</p:attrName>
                                        </p:attrNameLst>
                                      </p:cBhvr>
                                      <p:to>
                                        <p:strVal val="visible"/>
                                      </p:to>
                                    </p:set>
                                    <p:animEffect transition="in" filter="wipe(down)">
                                      <p:cBhvr>
                                        <p:cTn id="13" dur="500"/>
                                        <p:tgtEl>
                                          <p:spTgt spid="64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nimBg="1" autoUpdateAnimBg="0"/>
      <p:bldP spid="6410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endParaRPr lang="en-GB"/>
          </a:p>
          <a:p>
            <a:fld id="{19F25A08-AA68-4710-AF51-121FB2B2B725}" type="slidenum">
              <a:rPr lang="en-GB" sz="1400"/>
              <a:pPr/>
              <a:t>72</a:t>
            </a:fld>
            <a:endParaRPr lang="en-GB" sz="1400"/>
          </a:p>
        </p:txBody>
      </p:sp>
      <p:sp>
        <p:nvSpPr>
          <p:cNvPr id="9" name="Slide Number Placeholder 4"/>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2AA19E37-2B1E-4F1F-9442-013A31A15A8F}" type="slidenum">
              <a:rPr lang="en-GB" sz="1400" b="0" i="0">
                <a:effectLst/>
                <a:latin typeface="+mn-lt"/>
              </a:rPr>
              <a:pPr algn="r">
                <a:defRPr/>
              </a:pPr>
              <a:t>72</a:t>
            </a:fld>
            <a:endParaRPr lang="en-GB" sz="1400" b="0" i="0">
              <a:effectLst/>
              <a:latin typeface="+mn-lt"/>
            </a:endParaRPr>
          </a:p>
        </p:txBody>
      </p:sp>
      <p:sp>
        <p:nvSpPr>
          <p:cNvPr id="552964" name="Rectangle 2"/>
          <p:cNvSpPr>
            <a:spLocks noGrp="1" noChangeArrowheads="1"/>
          </p:cNvSpPr>
          <p:nvPr>
            <p:ph type="title" idx="4294967295"/>
          </p:nvPr>
        </p:nvSpPr>
        <p:spPr>
          <a:xfrm>
            <a:off x="457200" y="0"/>
            <a:ext cx="8229600" cy="1139825"/>
          </a:xfrm>
        </p:spPr>
        <p:txBody>
          <a:bodyPr/>
          <a:lstStyle/>
          <a:p>
            <a:r>
              <a:rPr lang="en-US" dirty="0" smtClean="0"/>
              <a:t>Advanced Google Search</a:t>
            </a:r>
            <a:endParaRPr lang="en-US" dirty="0"/>
          </a:p>
        </p:txBody>
      </p:sp>
      <p:pic>
        <p:nvPicPr>
          <p:cNvPr id="623619" name="Picture 3"/>
          <p:cNvPicPr>
            <a:picLocks noChangeAspect="1" noChangeArrowheads="1"/>
          </p:cNvPicPr>
          <p:nvPr/>
        </p:nvPicPr>
        <p:blipFill>
          <a:blip r:embed="rId3" cstate="print"/>
          <a:srcRect/>
          <a:stretch>
            <a:fillRect/>
          </a:stretch>
        </p:blipFill>
        <p:spPr bwMode="auto">
          <a:xfrm>
            <a:off x="304800" y="3505200"/>
            <a:ext cx="8610600" cy="2663825"/>
          </a:xfrm>
          <a:prstGeom prst="rect">
            <a:avLst/>
          </a:prstGeom>
          <a:noFill/>
          <a:ln w="28575">
            <a:solidFill>
              <a:srgbClr val="666699"/>
            </a:solidFill>
            <a:miter lim="800000"/>
            <a:headEnd/>
            <a:tailEnd/>
          </a:ln>
          <a:effectLst>
            <a:outerShdw dist="107763" dir="2700000" algn="ctr" rotWithShape="0">
              <a:srgbClr val="808080">
                <a:alpha val="50000"/>
              </a:srgbClr>
            </a:outerShdw>
          </a:effectLst>
        </p:spPr>
      </p:pic>
      <p:pic>
        <p:nvPicPr>
          <p:cNvPr id="552966" name="Picture 4"/>
          <p:cNvPicPr>
            <a:picLocks noChangeAspect="1" noChangeArrowheads="1"/>
          </p:cNvPicPr>
          <p:nvPr/>
        </p:nvPicPr>
        <p:blipFill>
          <a:blip r:embed="rId4" cstate="print"/>
          <a:srcRect/>
          <a:stretch>
            <a:fillRect/>
          </a:stretch>
        </p:blipFill>
        <p:spPr bwMode="auto">
          <a:xfrm>
            <a:off x="381000" y="2438400"/>
            <a:ext cx="4876800" cy="917575"/>
          </a:xfrm>
          <a:prstGeom prst="rect">
            <a:avLst/>
          </a:prstGeom>
          <a:noFill/>
          <a:ln w="9525">
            <a:noFill/>
            <a:miter lim="800000"/>
            <a:headEnd/>
            <a:tailEnd/>
          </a:ln>
        </p:spPr>
      </p:pic>
      <p:sp>
        <p:nvSpPr>
          <p:cNvPr id="623621" name="Oval 5"/>
          <p:cNvSpPr>
            <a:spLocks noChangeArrowheads="1"/>
          </p:cNvSpPr>
          <p:nvPr/>
        </p:nvSpPr>
        <p:spPr bwMode="auto">
          <a:xfrm>
            <a:off x="304800" y="4343400"/>
            <a:ext cx="4419600" cy="1295400"/>
          </a:xfrm>
          <a:prstGeom prst="ellipse">
            <a:avLst/>
          </a:prstGeom>
          <a:noFill/>
          <a:ln w="38100">
            <a:solidFill>
              <a:srgbClr val="C00000"/>
            </a:solidFill>
            <a:round/>
            <a:headEnd/>
            <a:tailEnd/>
          </a:ln>
          <a:effectLst/>
        </p:spPr>
        <p:txBody>
          <a:bodyPr wrap="none" anchor="ct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3621"/>
                                        </p:tgtEl>
                                        <p:attrNameLst>
                                          <p:attrName>style.visibility</p:attrName>
                                        </p:attrNameLst>
                                      </p:cBhvr>
                                      <p:to>
                                        <p:strVal val="visible"/>
                                      </p:to>
                                    </p:set>
                                    <p:animEffect transition="in" filter="wipe(down)">
                                      <p:cBhvr>
                                        <p:cTn id="7" dur="500"/>
                                        <p:tgtEl>
                                          <p:spTgt spid="623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endParaRPr lang="en-GB"/>
          </a:p>
          <a:p>
            <a:fld id="{38CA0313-B4F3-475C-8725-7372C10A2509}" type="slidenum">
              <a:rPr lang="en-GB" sz="1400"/>
              <a:pPr/>
              <a:t>73</a:t>
            </a:fld>
            <a:endParaRPr lang="en-GB" sz="1400"/>
          </a:p>
        </p:txBody>
      </p:sp>
      <p:sp>
        <p:nvSpPr>
          <p:cNvPr id="6"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A5CA5900-D1FB-4C93-84CC-F4AE5EC2507B}" type="slidenum">
              <a:rPr lang="en-GB" sz="1400" b="0" i="0">
                <a:effectLst/>
                <a:latin typeface="+mn-lt"/>
              </a:rPr>
              <a:pPr algn="r">
                <a:defRPr/>
              </a:pPr>
              <a:t>73</a:t>
            </a:fld>
            <a:endParaRPr lang="en-GB" sz="1400" b="0" i="0">
              <a:effectLst/>
              <a:latin typeface="+mn-lt"/>
            </a:endParaRPr>
          </a:p>
        </p:txBody>
      </p:sp>
      <p:sp>
        <p:nvSpPr>
          <p:cNvPr id="555012" name="Rectangle 2"/>
          <p:cNvSpPr>
            <a:spLocks noGrp="1" noChangeArrowheads="1"/>
          </p:cNvSpPr>
          <p:nvPr>
            <p:ph type="title" idx="4294967295"/>
          </p:nvPr>
        </p:nvSpPr>
        <p:spPr>
          <a:xfrm>
            <a:off x="457200" y="0"/>
            <a:ext cx="8229600" cy="1139825"/>
          </a:xfrm>
        </p:spPr>
        <p:txBody>
          <a:bodyPr/>
          <a:lstStyle/>
          <a:p>
            <a:r>
              <a:rPr lang="en-US" dirty="0" smtClean="0"/>
              <a:t>Advanced Google Search</a:t>
            </a:r>
            <a:endParaRPr lang="en-US" dirty="0"/>
          </a:p>
        </p:txBody>
      </p:sp>
      <p:sp>
        <p:nvSpPr>
          <p:cNvPr id="268291" name="Rectangle 3"/>
          <p:cNvSpPr>
            <a:spLocks noGrp="1" noChangeArrowheads="1"/>
          </p:cNvSpPr>
          <p:nvPr>
            <p:ph type="body" idx="4294967295"/>
          </p:nvPr>
        </p:nvSpPr>
        <p:spPr>
          <a:xfrm>
            <a:off x="457200" y="1600200"/>
            <a:ext cx="8229600" cy="4724400"/>
          </a:xfrm>
        </p:spPr>
        <p:txBody>
          <a:bodyPr/>
          <a:lstStyle/>
          <a:p>
            <a:pPr>
              <a:lnSpc>
                <a:spcPct val="90000"/>
              </a:lnSpc>
              <a:buFont typeface="Wingdings" pitchFamily="2" charset="2"/>
              <a:buChar char="n"/>
            </a:pPr>
            <a:r>
              <a:rPr lang="en-US" sz="3600" dirty="0">
                <a:latin typeface="Arial" pitchFamily="34" charset="0"/>
                <a:cs typeface="Arial" pitchFamily="34" charset="0"/>
              </a:rPr>
              <a:t>Document type restriction </a:t>
            </a:r>
          </a:p>
          <a:p>
            <a:pPr lvl="1">
              <a:lnSpc>
                <a:spcPct val="90000"/>
              </a:lnSpc>
            </a:pPr>
            <a:r>
              <a:rPr lang="en-US" sz="3200" dirty="0">
                <a:latin typeface="Arial" pitchFamily="34" charset="0"/>
                <a:cs typeface="Arial" pitchFamily="34" charset="0"/>
              </a:rPr>
              <a:t>Ex. pricing type: </a:t>
            </a:r>
            <a:r>
              <a:rPr lang="en-US" sz="3200" b="1" dirty="0" err="1">
                <a:solidFill>
                  <a:srgbClr val="CC0000"/>
                </a:solidFill>
                <a:latin typeface="Arial" pitchFamily="34" charset="0"/>
                <a:cs typeface="Arial" pitchFamily="34" charset="0"/>
              </a:rPr>
              <a:t>pdf</a:t>
            </a:r>
            <a:endParaRPr lang="en-US" b="1" dirty="0">
              <a:solidFill>
                <a:srgbClr val="CC0000"/>
              </a:solidFill>
              <a:latin typeface="Arial" pitchFamily="34" charset="0"/>
              <a:cs typeface="Arial" pitchFamily="34" charset="0"/>
            </a:endParaRPr>
          </a:p>
          <a:p>
            <a:pPr>
              <a:lnSpc>
                <a:spcPct val="90000"/>
              </a:lnSpc>
              <a:buFont typeface="Wingdings" pitchFamily="2" charset="2"/>
              <a:buNone/>
            </a:pPr>
            <a:endParaRPr lang="en-US" sz="1400" dirty="0">
              <a:latin typeface="Arial" pitchFamily="34" charset="0"/>
              <a:cs typeface="Arial" pitchFamily="34" charset="0"/>
            </a:endParaRPr>
          </a:p>
          <a:p>
            <a:pPr>
              <a:lnSpc>
                <a:spcPct val="90000"/>
              </a:lnSpc>
              <a:buFont typeface="Wingdings" pitchFamily="2" charset="2"/>
              <a:buChar char="n"/>
            </a:pPr>
            <a:r>
              <a:rPr lang="en-US" sz="3600" dirty="0">
                <a:latin typeface="Arial" pitchFamily="34" charset="0"/>
                <a:cs typeface="Arial" pitchFamily="34" charset="0"/>
              </a:rPr>
              <a:t>Domain restriction: </a:t>
            </a:r>
          </a:p>
          <a:p>
            <a:pPr lvl="1">
              <a:lnSpc>
                <a:spcPct val="90000"/>
              </a:lnSpc>
            </a:pPr>
            <a:r>
              <a:rPr lang="en-US" sz="3800" b="1" i="1" dirty="0">
                <a:solidFill>
                  <a:schemeClr val="tx2"/>
                </a:solidFill>
                <a:latin typeface="Arial" pitchFamily="34" charset="0"/>
                <a:cs typeface="Arial" pitchFamily="34" charset="0"/>
              </a:rPr>
              <a:t> </a:t>
            </a:r>
            <a:r>
              <a:rPr lang="en-US" sz="3800" b="1" i="1" dirty="0">
                <a:solidFill>
                  <a:srgbClr val="CC0000"/>
                </a:solidFill>
                <a:latin typeface="Arial" pitchFamily="34" charset="0"/>
                <a:cs typeface="Arial" pitchFamily="34" charset="0"/>
              </a:rPr>
              <a:t>.ca</a:t>
            </a:r>
            <a:r>
              <a:rPr lang="en-US" sz="3800" b="1" dirty="0">
                <a:solidFill>
                  <a:schemeClr val="tx2"/>
                </a:solidFill>
                <a:latin typeface="Arial" pitchFamily="34" charset="0"/>
                <a:cs typeface="Arial" pitchFamily="34" charset="0"/>
              </a:rPr>
              <a:t> </a:t>
            </a:r>
            <a:r>
              <a:rPr lang="en-US" sz="3800" dirty="0">
                <a:latin typeface="Arial" pitchFamily="34" charset="0"/>
                <a:cs typeface="Arial" pitchFamily="34" charset="0"/>
              </a:rPr>
              <a:t> or </a:t>
            </a:r>
            <a:r>
              <a:rPr lang="en-US" sz="3800" b="1" i="1" dirty="0">
                <a:solidFill>
                  <a:srgbClr val="CC0000"/>
                </a:solidFill>
                <a:latin typeface="Arial" pitchFamily="34" charset="0"/>
                <a:cs typeface="Arial" pitchFamily="34" charset="0"/>
              </a:rPr>
              <a:t>.</a:t>
            </a:r>
            <a:r>
              <a:rPr lang="en-US" sz="3800" b="1" i="1" dirty="0" err="1">
                <a:solidFill>
                  <a:srgbClr val="CC0000"/>
                </a:solidFill>
                <a:latin typeface="Arial" pitchFamily="34" charset="0"/>
                <a:cs typeface="Arial" pitchFamily="34" charset="0"/>
              </a:rPr>
              <a:t>gc.ca</a:t>
            </a:r>
            <a:endParaRPr lang="en-US" sz="3800" b="1" i="1" dirty="0">
              <a:solidFill>
                <a:srgbClr val="CC0000"/>
              </a:solidFill>
              <a:latin typeface="Arial" pitchFamily="34" charset="0"/>
              <a:cs typeface="Arial" pitchFamily="34" charset="0"/>
            </a:endParaRPr>
          </a:p>
          <a:p>
            <a:pPr>
              <a:lnSpc>
                <a:spcPct val="90000"/>
              </a:lnSpc>
            </a:pPr>
            <a:endParaRPr lang="en-US" sz="1400" dirty="0">
              <a:solidFill>
                <a:srgbClr val="CC0000"/>
              </a:solidFill>
              <a:latin typeface="Arial" pitchFamily="34" charset="0"/>
              <a:cs typeface="Arial" pitchFamily="34" charset="0"/>
            </a:endParaRPr>
          </a:p>
          <a:p>
            <a:pPr>
              <a:lnSpc>
                <a:spcPct val="90000"/>
              </a:lnSpc>
              <a:buFont typeface="Wingdings" pitchFamily="2" charset="2"/>
              <a:buChar char="n"/>
            </a:pPr>
            <a:r>
              <a:rPr lang="en-US" sz="3600" dirty="0">
                <a:latin typeface="Arial" pitchFamily="34" charset="0"/>
                <a:cs typeface="Arial" pitchFamily="34" charset="0"/>
              </a:rPr>
              <a:t>Putting emphasis on a term</a:t>
            </a:r>
          </a:p>
          <a:p>
            <a:pPr lvl="1">
              <a:lnSpc>
                <a:spcPct val="90000"/>
              </a:lnSpc>
            </a:pPr>
            <a:r>
              <a:rPr lang="en-US" sz="3200" dirty="0">
                <a:latin typeface="Arial" pitchFamily="34" charset="0"/>
                <a:cs typeface="Arial" pitchFamily="34" charset="0"/>
              </a:rPr>
              <a:t>Order: </a:t>
            </a:r>
            <a:r>
              <a:rPr lang="en-US" sz="3200" i="1" dirty="0">
                <a:latin typeface="Arial" pitchFamily="34" charset="0"/>
                <a:cs typeface="Arial" pitchFamily="34" charset="0"/>
              </a:rPr>
              <a:t>fuel efficient</a:t>
            </a:r>
            <a:r>
              <a:rPr lang="en-US" sz="3200" dirty="0">
                <a:latin typeface="Arial" pitchFamily="34" charset="0"/>
                <a:cs typeface="Arial" pitchFamily="34" charset="0"/>
              </a:rPr>
              <a:t> vs. </a:t>
            </a:r>
            <a:r>
              <a:rPr lang="en-US" sz="3200" i="1" dirty="0">
                <a:latin typeface="Arial" pitchFamily="34" charset="0"/>
                <a:cs typeface="Arial" pitchFamily="34" charset="0"/>
              </a:rPr>
              <a:t>efficient fuel</a:t>
            </a:r>
          </a:p>
          <a:p>
            <a:pPr lvl="1">
              <a:lnSpc>
                <a:spcPct val="90000"/>
              </a:lnSpc>
            </a:pPr>
            <a:r>
              <a:rPr lang="en-US" sz="3200" dirty="0">
                <a:latin typeface="Arial" pitchFamily="34" charset="0"/>
                <a:cs typeface="Arial" pitchFamily="34" charset="0"/>
              </a:rPr>
              <a:t>Repetition: </a:t>
            </a:r>
            <a:r>
              <a:rPr lang="en-US" sz="3200" i="1" dirty="0">
                <a:latin typeface="Arial" pitchFamily="34" charset="0"/>
                <a:cs typeface="Arial" pitchFamily="34" charset="0"/>
              </a:rPr>
              <a:t>hybrid </a:t>
            </a:r>
            <a:r>
              <a:rPr lang="en-US" sz="3200" i="1" dirty="0" err="1">
                <a:latin typeface="Arial" pitchFamily="34" charset="0"/>
                <a:cs typeface="Arial" pitchFamily="34" charset="0"/>
              </a:rPr>
              <a:t>hybrid</a:t>
            </a:r>
            <a:r>
              <a:rPr lang="en-US" sz="3200" i="1" dirty="0">
                <a:latin typeface="Arial" pitchFamily="34" charset="0"/>
                <a:cs typeface="Arial" pitchFamily="34" charset="0"/>
              </a:rPr>
              <a:t> vehicle</a:t>
            </a:r>
          </a:p>
          <a:p>
            <a:pPr>
              <a:lnSpc>
                <a:spcPct val="90000"/>
              </a:lnSpc>
            </a:pPr>
            <a:endParaRPr lang="en-US" sz="1400" dirty="0">
              <a:solidFill>
                <a:srgbClr val="CC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blinds(horizontal)">
                                      <p:cBhvr>
                                        <p:cTn id="7" dur="500"/>
                                        <p:tgtEl>
                                          <p:spTgt spid="2682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8291">
                                            <p:txEl>
                                              <p:pRg st="1" end="1"/>
                                            </p:txEl>
                                          </p:spTgt>
                                        </p:tgtEl>
                                        <p:attrNameLst>
                                          <p:attrName>style.visibility</p:attrName>
                                        </p:attrNameLst>
                                      </p:cBhvr>
                                      <p:to>
                                        <p:strVal val="visible"/>
                                      </p:to>
                                    </p:set>
                                    <p:animEffect transition="in" filter="blinds(horizontal)">
                                      <p:cBhvr>
                                        <p:cTn id="10" dur="500"/>
                                        <p:tgtEl>
                                          <p:spTgt spid="268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8291">
                                            <p:txEl>
                                              <p:pRg st="3" end="3"/>
                                            </p:txEl>
                                          </p:spTgt>
                                        </p:tgtEl>
                                        <p:attrNameLst>
                                          <p:attrName>style.visibility</p:attrName>
                                        </p:attrNameLst>
                                      </p:cBhvr>
                                      <p:to>
                                        <p:strVal val="visible"/>
                                      </p:to>
                                    </p:set>
                                    <p:animEffect transition="in" filter="blinds(horizontal)">
                                      <p:cBhvr>
                                        <p:cTn id="15" dur="500"/>
                                        <p:tgtEl>
                                          <p:spTgt spid="26829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8291">
                                            <p:txEl>
                                              <p:pRg st="4" end="4"/>
                                            </p:txEl>
                                          </p:spTgt>
                                        </p:tgtEl>
                                        <p:attrNameLst>
                                          <p:attrName>style.visibility</p:attrName>
                                        </p:attrNameLst>
                                      </p:cBhvr>
                                      <p:to>
                                        <p:strVal val="visible"/>
                                      </p:to>
                                    </p:set>
                                    <p:animEffect transition="in" filter="blinds(horizontal)">
                                      <p:cBhvr>
                                        <p:cTn id="18" dur="500"/>
                                        <p:tgtEl>
                                          <p:spTgt spid="26829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8291">
                                            <p:txEl>
                                              <p:pRg st="6" end="6"/>
                                            </p:txEl>
                                          </p:spTgt>
                                        </p:tgtEl>
                                        <p:attrNameLst>
                                          <p:attrName>style.visibility</p:attrName>
                                        </p:attrNameLst>
                                      </p:cBhvr>
                                      <p:to>
                                        <p:strVal val="visible"/>
                                      </p:to>
                                    </p:set>
                                    <p:animEffect transition="in" filter="blinds(horizontal)">
                                      <p:cBhvr>
                                        <p:cTn id="23" dur="500"/>
                                        <p:tgtEl>
                                          <p:spTgt spid="26829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8291">
                                            <p:txEl>
                                              <p:pRg st="7" end="7"/>
                                            </p:txEl>
                                          </p:spTgt>
                                        </p:tgtEl>
                                        <p:attrNameLst>
                                          <p:attrName>style.visibility</p:attrName>
                                        </p:attrNameLst>
                                      </p:cBhvr>
                                      <p:to>
                                        <p:strVal val="visible"/>
                                      </p:to>
                                    </p:set>
                                    <p:animEffect transition="in" filter="blinds(horizontal)">
                                      <p:cBhvr>
                                        <p:cTn id="26" dur="500"/>
                                        <p:tgtEl>
                                          <p:spTgt spid="268291">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68291">
                                            <p:txEl>
                                              <p:pRg st="8" end="8"/>
                                            </p:txEl>
                                          </p:spTgt>
                                        </p:tgtEl>
                                        <p:attrNameLst>
                                          <p:attrName>style.visibility</p:attrName>
                                        </p:attrNameLst>
                                      </p:cBhvr>
                                      <p:to>
                                        <p:strVal val="visible"/>
                                      </p:to>
                                    </p:set>
                                    <p:animEffect transition="in" filter="blinds(horizontal)">
                                      <p:cBhvr>
                                        <p:cTn id="29" dur="500"/>
                                        <p:tgtEl>
                                          <p:spTgt spid="268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7813"/>
            <a:ext cx="8686800" cy="1169987"/>
          </a:xfrm>
        </p:spPr>
        <p:txBody>
          <a:bodyPr/>
          <a:lstStyle/>
          <a:p>
            <a:pPr algn="ctr"/>
            <a:r>
              <a:rPr lang="en-US" dirty="0" smtClean="0"/>
              <a:t>Topic Specific Search Engines in Google</a:t>
            </a:r>
            <a:endParaRPr lang="en-CA" dirty="0"/>
          </a:p>
        </p:txBody>
      </p:sp>
      <p:sp>
        <p:nvSpPr>
          <p:cNvPr id="3" name="Slide Number Placeholder 2"/>
          <p:cNvSpPr>
            <a:spLocks noGrp="1"/>
          </p:cNvSpPr>
          <p:nvPr>
            <p:ph type="sldNum" sz="quarter" idx="12"/>
          </p:nvPr>
        </p:nvSpPr>
        <p:spPr/>
        <p:txBody>
          <a:bodyPr/>
          <a:lstStyle/>
          <a:p>
            <a:endParaRPr lang="en-GB" smtClean="0"/>
          </a:p>
          <a:p>
            <a:fld id="{F168D49B-3011-479D-BC6B-981F5E2F12FC}" type="slidenum">
              <a:rPr lang="en-GB" smtClean="0"/>
              <a:pPr/>
              <a:t>74</a:t>
            </a:fld>
            <a:endParaRPr lang="en-GB"/>
          </a:p>
        </p:txBody>
      </p:sp>
      <p:pic>
        <p:nvPicPr>
          <p:cNvPr id="158722" name="Picture 2"/>
          <p:cNvPicPr>
            <a:picLocks noChangeAspect="1" noChangeArrowheads="1"/>
          </p:cNvPicPr>
          <p:nvPr/>
        </p:nvPicPr>
        <p:blipFill>
          <a:blip r:embed="rId3" cstate="print"/>
          <a:srcRect/>
          <a:stretch>
            <a:fillRect/>
          </a:stretch>
        </p:blipFill>
        <p:spPr bwMode="auto">
          <a:xfrm>
            <a:off x="304800" y="1524000"/>
            <a:ext cx="6108700" cy="5022850"/>
          </a:xfrm>
          <a:prstGeom prst="rect">
            <a:avLst/>
          </a:prstGeom>
          <a:noFill/>
          <a:ln w="9525">
            <a:noFill/>
            <a:miter lim="800000"/>
            <a:headEnd/>
            <a:tailEnd/>
          </a:ln>
        </p:spPr>
      </p:pic>
      <p:pic>
        <p:nvPicPr>
          <p:cNvPr id="158723" name="Picture 3"/>
          <p:cNvPicPr>
            <a:picLocks noChangeAspect="1" noChangeArrowheads="1"/>
          </p:cNvPicPr>
          <p:nvPr/>
        </p:nvPicPr>
        <p:blipFill>
          <a:blip r:embed="rId4" cstate="print"/>
          <a:srcRect/>
          <a:stretch>
            <a:fillRect/>
          </a:stretch>
        </p:blipFill>
        <p:spPr bwMode="auto">
          <a:xfrm>
            <a:off x="3276600" y="3429000"/>
            <a:ext cx="5410200" cy="1609725"/>
          </a:xfrm>
          <a:prstGeom prst="rect">
            <a:avLst/>
          </a:prstGeom>
          <a:solidFill>
            <a:schemeClr val="bg1"/>
          </a:solidFill>
          <a:ln w="38100">
            <a:solidFill>
              <a:srgbClr val="C00000"/>
            </a:solidFill>
            <a:miter lim="800000"/>
            <a:headEnd/>
            <a:tailEnd/>
          </a:ln>
          <a:effectLst>
            <a:outerShdw blurRad="63500" dist="254000" dir="2700000" algn="l" rotWithShape="0">
              <a:prstClr val="black">
                <a:alpha val="40000"/>
              </a:prstClr>
            </a:outerShdw>
          </a:effectLst>
        </p:spPr>
      </p:pic>
      <p:cxnSp>
        <p:nvCxnSpPr>
          <p:cNvPr id="9" name="Straight Arrow Connector 8"/>
          <p:cNvCxnSpPr>
            <a:endCxn id="12" idx="0"/>
          </p:cNvCxnSpPr>
          <p:nvPr/>
        </p:nvCxnSpPr>
        <p:spPr bwMode="auto">
          <a:xfrm rot="10800000" flipV="1">
            <a:off x="2019300" y="5029200"/>
            <a:ext cx="1257300" cy="76200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11" name="Oval 5"/>
          <p:cNvSpPr>
            <a:spLocks noChangeArrowheads="1"/>
          </p:cNvSpPr>
          <p:nvPr/>
        </p:nvSpPr>
        <p:spPr bwMode="auto">
          <a:xfrm>
            <a:off x="1143000" y="2514600"/>
            <a:ext cx="1676400" cy="685800"/>
          </a:xfrm>
          <a:prstGeom prst="ellipse">
            <a:avLst/>
          </a:prstGeom>
          <a:noFill/>
          <a:ln w="38100">
            <a:solidFill>
              <a:srgbClr val="C00000"/>
            </a:solidFill>
            <a:round/>
            <a:headEnd/>
            <a:tailEnd/>
          </a:ln>
          <a:effectLst/>
        </p:spPr>
        <p:txBody>
          <a:bodyPr wrap="none" anchor="ctr"/>
          <a:lstStyle/>
          <a:p>
            <a:pPr>
              <a:defRPr/>
            </a:pPr>
            <a:endParaRPr lang="en-US" dirty="0"/>
          </a:p>
        </p:txBody>
      </p:sp>
      <p:sp>
        <p:nvSpPr>
          <p:cNvPr id="12" name="Oval 5"/>
          <p:cNvSpPr>
            <a:spLocks noChangeArrowheads="1"/>
          </p:cNvSpPr>
          <p:nvPr/>
        </p:nvSpPr>
        <p:spPr bwMode="auto">
          <a:xfrm>
            <a:off x="762000" y="5791200"/>
            <a:ext cx="2514600" cy="838200"/>
          </a:xfrm>
          <a:prstGeom prst="ellipse">
            <a:avLst/>
          </a:prstGeom>
          <a:noFill/>
          <a:ln w="38100">
            <a:solidFill>
              <a:srgbClr val="C00000"/>
            </a:solidFill>
            <a:round/>
            <a:headEnd/>
            <a:tailEnd/>
          </a:ln>
          <a:effectLst/>
        </p:spPr>
        <p:txBody>
          <a:bodyPr wrap="none" anchor="ctr"/>
          <a:lstStyle/>
          <a:p>
            <a:pPr>
              <a:defRPr/>
            </a:pPr>
            <a:endParaRPr lang="en-US" dirty="0"/>
          </a:p>
        </p:txBody>
      </p:sp>
      <p:cxnSp>
        <p:nvCxnSpPr>
          <p:cNvPr id="13" name="Straight Arrow Connector 12"/>
          <p:cNvCxnSpPr>
            <a:stCxn id="11" idx="4"/>
          </p:cNvCxnSpPr>
          <p:nvPr/>
        </p:nvCxnSpPr>
        <p:spPr bwMode="auto">
          <a:xfrm rot="16200000" flipH="1">
            <a:off x="2514600" y="2667000"/>
            <a:ext cx="228600" cy="129540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7813"/>
            <a:ext cx="8686800" cy="1169987"/>
          </a:xfrm>
        </p:spPr>
        <p:txBody>
          <a:bodyPr/>
          <a:lstStyle/>
          <a:p>
            <a:pPr algn="ctr"/>
            <a:r>
              <a:rPr lang="en-US" dirty="0" smtClean="0"/>
              <a:t>Google News Archive Search</a:t>
            </a:r>
            <a:endParaRPr lang="en-CA" dirty="0"/>
          </a:p>
        </p:txBody>
      </p:sp>
      <p:sp>
        <p:nvSpPr>
          <p:cNvPr id="3" name="Slide Number Placeholder 2"/>
          <p:cNvSpPr>
            <a:spLocks noGrp="1"/>
          </p:cNvSpPr>
          <p:nvPr>
            <p:ph type="sldNum" sz="quarter" idx="12"/>
          </p:nvPr>
        </p:nvSpPr>
        <p:spPr/>
        <p:txBody>
          <a:bodyPr/>
          <a:lstStyle/>
          <a:p>
            <a:endParaRPr lang="en-GB" smtClean="0"/>
          </a:p>
          <a:p>
            <a:fld id="{F168D49B-3011-479D-BC6B-981F5E2F12FC}" type="slidenum">
              <a:rPr lang="en-GB" smtClean="0"/>
              <a:pPr/>
              <a:t>75</a:t>
            </a:fld>
            <a:endParaRPr lang="en-GB"/>
          </a:p>
        </p:txBody>
      </p:sp>
      <p:cxnSp>
        <p:nvCxnSpPr>
          <p:cNvPr id="13" name="Straight Arrow Connector 12"/>
          <p:cNvCxnSpPr/>
          <p:nvPr/>
        </p:nvCxnSpPr>
        <p:spPr bwMode="auto">
          <a:xfrm rot="16200000" flipH="1">
            <a:off x="2514600" y="2667000"/>
            <a:ext cx="228600" cy="129540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pic>
        <p:nvPicPr>
          <p:cNvPr id="159746" name="Picture 2"/>
          <p:cNvPicPr>
            <a:picLocks noChangeAspect="1" noChangeArrowheads="1"/>
          </p:cNvPicPr>
          <p:nvPr/>
        </p:nvPicPr>
        <p:blipFill>
          <a:blip r:embed="rId3" cstate="print"/>
          <a:srcRect/>
          <a:stretch>
            <a:fillRect/>
          </a:stretch>
        </p:blipFill>
        <p:spPr bwMode="auto">
          <a:xfrm>
            <a:off x="304800" y="2667000"/>
            <a:ext cx="8610601" cy="2895600"/>
          </a:xfrm>
          <a:prstGeom prst="rect">
            <a:avLst/>
          </a:prstGeom>
          <a:noFill/>
          <a:ln w="38100">
            <a:solidFill>
              <a:srgbClr val="C00000"/>
            </a:solidFill>
            <a:miter lim="800000"/>
            <a:headEnd/>
            <a:tailEnd/>
          </a:ln>
          <a:effectLst>
            <a:outerShdw blurRad="76200" dist="190500" dir="2700000" algn="l" rotWithShape="0">
              <a:prstClr val="black">
                <a:alpha val="40000"/>
              </a:prstClr>
            </a:outerShdw>
          </a:effectLst>
        </p:spPr>
      </p:pic>
      <p:sp>
        <p:nvSpPr>
          <p:cNvPr id="15" name="Oval 5"/>
          <p:cNvSpPr>
            <a:spLocks noChangeArrowheads="1"/>
          </p:cNvSpPr>
          <p:nvPr/>
        </p:nvSpPr>
        <p:spPr bwMode="auto">
          <a:xfrm>
            <a:off x="1676400" y="2819400"/>
            <a:ext cx="2514600" cy="838200"/>
          </a:xfrm>
          <a:prstGeom prst="ellipse">
            <a:avLst/>
          </a:prstGeom>
          <a:noFill/>
          <a:ln w="38100">
            <a:solidFill>
              <a:srgbClr val="C00000"/>
            </a:solidFill>
            <a:round/>
            <a:headEnd/>
            <a:tailEnd/>
          </a:ln>
          <a:effectLst/>
        </p:spPr>
        <p:txBody>
          <a:bodyPr wrap="none" anchor="ct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GB"/>
          </a:p>
          <a:p>
            <a:fld id="{30254DB5-EBFB-4269-A8FC-270AD0C6E764}" type="slidenum">
              <a:rPr lang="en-GB" sz="1400"/>
              <a:pPr/>
              <a:t>76</a:t>
            </a:fld>
            <a:endParaRPr lang="en-GB" sz="1400"/>
          </a:p>
        </p:txBody>
      </p:sp>
      <p:sp>
        <p:nvSpPr>
          <p:cNvPr id="329730" name="Rectangle 2"/>
          <p:cNvSpPr>
            <a:spLocks noGrp="1" noChangeArrowheads="1"/>
          </p:cNvSpPr>
          <p:nvPr>
            <p:ph type="title"/>
          </p:nvPr>
        </p:nvSpPr>
        <p:spPr>
          <a:noFill/>
          <a:ln/>
        </p:spPr>
        <p:txBody>
          <a:bodyPr/>
          <a:lstStyle/>
          <a:p>
            <a:r>
              <a:rPr lang="en-US"/>
              <a:t>Magazines/Periodicals</a:t>
            </a:r>
            <a:br>
              <a:rPr lang="en-US"/>
            </a:br>
            <a:r>
              <a:rPr lang="en-US" sz="3600"/>
              <a:t>to find relevant articles</a:t>
            </a:r>
          </a:p>
        </p:txBody>
      </p:sp>
      <p:sp>
        <p:nvSpPr>
          <p:cNvPr id="329731" name="Rectangle 3"/>
          <p:cNvSpPr>
            <a:spLocks noGrp="1" noChangeArrowheads="1"/>
          </p:cNvSpPr>
          <p:nvPr>
            <p:ph type="body" idx="1"/>
          </p:nvPr>
        </p:nvSpPr>
        <p:spPr>
          <a:xfrm>
            <a:off x="304800" y="1905000"/>
            <a:ext cx="8610600" cy="4953000"/>
          </a:xfrm>
          <a:noFill/>
          <a:ln/>
        </p:spPr>
        <p:txBody>
          <a:bodyPr/>
          <a:lstStyle/>
          <a:p>
            <a:pPr>
              <a:spcBef>
                <a:spcPts val="2400"/>
              </a:spcBef>
              <a:buFont typeface="Wingdings" pitchFamily="2" charset="2"/>
              <a:buChar char="n"/>
            </a:pPr>
            <a:r>
              <a:rPr lang="en-US" sz="3200" b="1" dirty="0">
                <a:effectLst>
                  <a:outerShdw blurRad="38100" dist="38100" dir="2700000" algn="tl">
                    <a:srgbClr val="C0C0C0"/>
                  </a:outerShdw>
                </a:effectLst>
                <a:latin typeface="Arial" pitchFamily="34" charset="0"/>
                <a:cs typeface="Arial" pitchFamily="34" charset="0"/>
              </a:rPr>
              <a:t>Google Scholar:</a:t>
            </a:r>
            <a:r>
              <a:rPr lang="en-US" sz="3200" dirty="0">
                <a:latin typeface="Arial" pitchFamily="34" charset="0"/>
                <a:cs typeface="Arial" pitchFamily="34" charset="0"/>
              </a:rPr>
              <a:t> </a:t>
            </a:r>
            <a:r>
              <a:rPr lang="en-US" sz="3200" dirty="0">
                <a:latin typeface="Arial" pitchFamily="34" charset="0"/>
                <a:cs typeface="Arial" pitchFamily="34" charset="0"/>
                <a:hlinkClick r:id="rId3"/>
              </a:rPr>
              <a:t>http://scholar.google.com</a:t>
            </a:r>
            <a:r>
              <a:rPr lang="en-US" sz="3200" dirty="0">
                <a:latin typeface="Arial" pitchFamily="34" charset="0"/>
                <a:cs typeface="Arial" pitchFamily="34" charset="0"/>
              </a:rPr>
              <a:t> </a:t>
            </a:r>
          </a:p>
          <a:p>
            <a:pPr>
              <a:spcBef>
                <a:spcPts val="2400"/>
              </a:spcBef>
              <a:buFont typeface="Wingdings" pitchFamily="2" charset="2"/>
              <a:buChar char="n"/>
            </a:pPr>
            <a:r>
              <a:rPr lang="en-US" sz="3200" b="1" dirty="0">
                <a:effectLst>
                  <a:outerShdw blurRad="38100" dist="38100" dir="2700000" algn="tl">
                    <a:srgbClr val="C0C0C0"/>
                  </a:outerShdw>
                </a:effectLst>
                <a:latin typeface="Arial" pitchFamily="34" charset="0"/>
                <a:cs typeface="Arial" pitchFamily="34" charset="0"/>
              </a:rPr>
              <a:t>FindArticles.com:</a:t>
            </a:r>
            <a:r>
              <a:rPr lang="en-US" sz="3200" dirty="0">
                <a:latin typeface="Arial" pitchFamily="34" charset="0"/>
                <a:cs typeface="Arial" pitchFamily="34" charset="0"/>
              </a:rPr>
              <a:t> </a:t>
            </a:r>
            <a:r>
              <a:rPr lang="en-US" sz="3200" dirty="0">
                <a:latin typeface="Arial" pitchFamily="34" charset="0"/>
                <a:cs typeface="Arial" pitchFamily="34" charset="0"/>
                <a:hlinkClick r:id="rId4"/>
              </a:rPr>
              <a:t>http://findarticles.com</a:t>
            </a:r>
            <a:r>
              <a:rPr lang="en-US" sz="3200" dirty="0">
                <a:latin typeface="Arial" pitchFamily="34" charset="0"/>
                <a:cs typeface="Arial" pitchFamily="34" charset="0"/>
              </a:rPr>
              <a:t> </a:t>
            </a:r>
          </a:p>
          <a:p>
            <a:pPr>
              <a:spcBef>
                <a:spcPts val="2400"/>
              </a:spcBef>
              <a:buFont typeface="Wingdings" pitchFamily="2" charset="2"/>
              <a:buChar char="n"/>
            </a:pPr>
            <a:r>
              <a:rPr lang="en-US" sz="3200" b="1" dirty="0">
                <a:effectLst>
                  <a:outerShdw blurRad="38100" dist="38100" dir="2700000" algn="tl">
                    <a:srgbClr val="C0C0C0"/>
                  </a:outerShdw>
                </a:effectLst>
                <a:latin typeface="Arial" pitchFamily="34" charset="0"/>
                <a:cs typeface="Arial" pitchFamily="34" charset="0"/>
              </a:rPr>
              <a:t>MagPortal.com:</a:t>
            </a:r>
            <a:r>
              <a:rPr lang="en-US" sz="3200" dirty="0">
                <a:latin typeface="Arial" pitchFamily="34" charset="0"/>
                <a:cs typeface="Arial" pitchFamily="34" charset="0"/>
              </a:rPr>
              <a:t> </a:t>
            </a:r>
            <a:r>
              <a:rPr lang="en-US" sz="3200" dirty="0">
                <a:latin typeface="Arial" pitchFamily="34" charset="0"/>
                <a:cs typeface="Arial" pitchFamily="34" charset="0"/>
                <a:hlinkClick r:id="rId5"/>
              </a:rPr>
              <a:t>http://magportal.com</a:t>
            </a:r>
            <a:r>
              <a:rPr lang="en-US" sz="3200" dirty="0">
                <a:latin typeface="Arial" pitchFamily="34" charset="0"/>
                <a:cs typeface="Arial" pitchFamily="34" charset="0"/>
              </a:rPr>
              <a:t> </a:t>
            </a:r>
          </a:p>
          <a:p>
            <a:pPr>
              <a:spcBef>
                <a:spcPts val="2400"/>
              </a:spcBef>
              <a:buFont typeface="Wingdings" pitchFamily="2" charset="2"/>
              <a:buChar char="n"/>
            </a:pPr>
            <a:r>
              <a:rPr lang="en-US" sz="3200" b="1" dirty="0" err="1">
                <a:effectLst>
                  <a:outerShdw blurRad="38100" dist="38100" dir="2700000" algn="tl">
                    <a:srgbClr val="C0C0C0"/>
                  </a:outerShdw>
                </a:effectLst>
                <a:latin typeface="Arial" pitchFamily="34" charset="0"/>
                <a:cs typeface="Arial" pitchFamily="34" charset="0"/>
              </a:rPr>
              <a:t>HighWire</a:t>
            </a:r>
            <a:r>
              <a:rPr lang="en-US" sz="3200" b="1" dirty="0">
                <a:effectLst>
                  <a:outerShdw blurRad="38100" dist="38100" dir="2700000" algn="tl">
                    <a:srgbClr val="C0C0C0"/>
                  </a:outerShdw>
                </a:effectLst>
                <a:latin typeface="Arial" pitchFamily="34" charset="0"/>
                <a:cs typeface="Arial" pitchFamily="34" charset="0"/>
              </a:rPr>
              <a:t>:</a:t>
            </a:r>
            <a:r>
              <a:rPr lang="en-US" sz="3200" b="1" dirty="0">
                <a:latin typeface="Arial" pitchFamily="34" charset="0"/>
                <a:cs typeface="Arial" pitchFamily="34" charset="0"/>
              </a:rPr>
              <a:t> </a:t>
            </a:r>
            <a:r>
              <a:rPr lang="en-US" sz="3200" dirty="0">
                <a:latin typeface="Arial" pitchFamily="34" charset="0"/>
                <a:cs typeface="Arial" pitchFamily="34" charset="0"/>
                <a:hlinkClick r:id="rId6"/>
              </a:rPr>
              <a:t>http://highwire.stanford.edu</a:t>
            </a:r>
            <a:r>
              <a:rPr lang="en-US" sz="3200" dirty="0">
                <a:latin typeface="Arial" pitchFamily="34" charset="0"/>
                <a:cs typeface="Arial" pitchFamily="34" charset="0"/>
              </a:rPr>
              <a:t> </a:t>
            </a:r>
          </a:p>
          <a:p>
            <a:pPr>
              <a:spcBef>
                <a:spcPts val="2400"/>
              </a:spcBef>
              <a:buFont typeface="Wingdings" pitchFamily="2" charset="2"/>
              <a:buChar char="n"/>
            </a:pPr>
            <a:r>
              <a:rPr lang="en-US" sz="3200" b="1" dirty="0">
                <a:effectLst>
                  <a:outerShdw blurRad="38100" dist="38100" dir="2700000" algn="tl">
                    <a:srgbClr val="C0C0C0"/>
                  </a:outerShdw>
                </a:effectLst>
                <a:latin typeface="Arial" pitchFamily="34" charset="0"/>
                <a:cs typeface="Arial" pitchFamily="34" charset="0"/>
              </a:rPr>
              <a:t>Directory of Open Access Journals:</a:t>
            </a:r>
            <a:r>
              <a:rPr lang="en-US" sz="3200" dirty="0">
                <a:latin typeface="Arial" pitchFamily="34" charset="0"/>
                <a:cs typeface="Arial" pitchFamily="34" charset="0"/>
              </a:rPr>
              <a:t> </a:t>
            </a:r>
            <a:r>
              <a:rPr lang="en-US" sz="3200" dirty="0">
                <a:latin typeface="Arial" pitchFamily="34" charset="0"/>
                <a:cs typeface="Arial" pitchFamily="34" charset="0"/>
                <a:hlinkClick r:id="rId7"/>
              </a:rPr>
              <a:t>http://www.doaj.org</a:t>
            </a:r>
            <a:r>
              <a:rPr lang="en-US" sz="3200" dirty="0">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10" dur="500"/>
                                        <p:tgtEl>
                                          <p:spTgt spid="3297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3" dur="500"/>
                                        <p:tgtEl>
                                          <p:spTgt spid="3297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16" dur="500"/>
                                        <p:tgtEl>
                                          <p:spTgt spid="3297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19"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GB"/>
          </a:p>
          <a:p>
            <a:fld id="{54BAC65A-4C0A-4120-B592-D4155B0FEF86}" type="slidenum">
              <a:rPr lang="en-GB" sz="1400"/>
              <a:pPr/>
              <a:t>77</a:t>
            </a:fld>
            <a:endParaRPr lang="en-GB" sz="1400"/>
          </a:p>
        </p:txBody>
      </p:sp>
      <p:sp>
        <p:nvSpPr>
          <p:cNvPr id="327682" name="Rectangle 2"/>
          <p:cNvSpPr>
            <a:spLocks noGrp="1" noChangeArrowheads="1"/>
          </p:cNvSpPr>
          <p:nvPr>
            <p:ph type="title"/>
          </p:nvPr>
        </p:nvSpPr>
        <p:spPr>
          <a:noFill/>
          <a:ln/>
        </p:spPr>
        <p:txBody>
          <a:bodyPr/>
          <a:lstStyle/>
          <a:p>
            <a:r>
              <a:rPr lang="en-GB" sz="4500"/>
              <a:t>Specialised Web Sources</a:t>
            </a:r>
            <a:endParaRPr lang="en-US" sz="4500"/>
          </a:p>
        </p:txBody>
      </p:sp>
      <p:sp>
        <p:nvSpPr>
          <p:cNvPr id="327683" name="Rectangle 3"/>
          <p:cNvSpPr>
            <a:spLocks noGrp="1" noChangeArrowheads="1"/>
          </p:cNvSpPr>
          <p:nvPr>
            <p:ph type="body" idx="1"/>
          </p:nvPr>
        </p:nvSpPr>
        <p:spPr>
          <a:xfrm>
            <a:off x="457200" y="1600200"/>
            <a:ext cx="8686800" cy="4530725"/>
          </a:xfrm>
          <a:noFill/>
          <a:ln/>
        </p:spPr>
        <p:txBody>
          <a:bodyPr/>
          <a:lstStyle/>
          <a:p>
            <a:pPr>
              <a:buFont typeface="Wingdings" pitchFamily="2" charset="2"/>
              <a:buChar char="n"/>
            </a:pPr>
            <a:r>
              <a:rPr lang="en-US" sz="3200" b="1" dirty="0">
                <a:latin typeface="Arial" pitchFamily="34" charset="0"/>
                <a:cs typeface="Arial" pitchFamily="34" charset="0"/>
              </a:rPr>
              <a:t>Newspaper / Magazine Articles</a:t>
            </a:r>
          </a:p>
          <a:p>
            <a:pPr lvl="1"/>
            <a:r>
              <a:rPr lang="en-US" sz="3200" dirty="0">
                <a:latin typeface="Arial" pitchFamily="34" charset="0"/>
                <a:cs typeface="Arial" pitchFamily="34" charset="0"/>
              </a:rPr>
              <a:t>Current and Up-to-date </a:t>
            </a:r>
            <a:r>
              <a:rPr lang="en-US" sz="3200" dirty="0" smtClean="0">
                <a:latin typeface="Arial" pitchFamily="34" charset="0"/>
                <a:cs typeface="Arial" pitchFamily="34" charset="0"/>
              </a:rPr>
              <a:t>information.</a:t>
            </a:r>
            <a:endParaRPr lang="en-US" sz="3200" dirty="0">
              <a:latin typeface="Arial" pitchFamily="34" charset="0"/>
              <a:cs typeface="Arial" pitchFamily="34" charset="0"/>
            </a:endParaRPr>
          </a:p>
          <a:p>
            <a:pPr>
              <a:spcBef>
                <a:spcPts val="2400"/>
              </a:spcBef>
              <a:buFont typeface="Wingdings" pitchFamily="2" charset="2"/>
              <a:buChar char="n"/>
            </a:pPr>
            <a:r>
              <a:rPr lang="en-US" sz="3200" b="1" dirty="0" smtClean="0">
                <a:latin typeface="Arial" pitchFamily="34" charset="0"/>
                <a:cs typeface="Arial" pitchFamily="34" charset="0"/>
              </a:rPr>
              <a:t>Patents</a:t>
            </a:r>
            <a:endParaRPr lang="en-US" sz="3200" b="1" dirty="0">
              <a:latin typeface="Arial" pitchFamily="34" charset="0"/>
              <a:cs typeface="Arial" pitchFamily="34" charset="0"/>
            </a:endParaRPr>
          </a:p>
          <a:p>
            <a:pPr lvl="1"/>
            <a:r>
              <a:rPr lang="en-US" sz="3200" dirty="0">
                <a:latin typeface="Arial" pitchFamily="34" charset="0"/>
                <a:cs typeface="Arial" pitchFamily="34" charset="0"/>
              </a:rPr>
              <a:t>Inventions from all over the </a:t>
            </a:r>
            <a:r>
              <a:rPr lang="en-US" sz="3200" dirty="0" smtClean="0">
                <a:latin typeface="Arial" pitchFamily="34" charset="0"/>
                <a:cs typeface="Arial" pitchFamily="34" charset="0"/>
              </a:rPr>
              <a:t>world.</a:t>
            </a:r>
            <a:endParaRPr lang="en-US" sz="3200" dirty="0">
              <a:latin typeface="Arial" pitchFamily="34" charset="0"/>
              <a:cs typeface="Arial" pitchFamily="34" charset="0"/>
            </a:endParaRPr>
          </a:p>
          <a:p>
            <a:pPr>
              <a:spcBef>
                <a:spcPts val="2400"/>
              </a:spcBef>
              <a:buFont typeface="Wingdings" pitchFamily="2" charset="2"/>
              <a:buChar char="n"/>
            </a:pPr>
            <a:r>
              <a:rPr lang="en-US" sz="3200" b="1" dirty="0" smtClean="0">
                <a:latin typeface="Arial" pitchFamily="34" charset="0"/>
                <a:cs typeface="Arial" pitchFamily="34" charset="0"/>
              </a:rPr>
              <a:t>Subject </a:t>
            </a:r>
            <a:r>
              <a:rPr lang="en-US" sz="3200" b="1" dirty="0">
                <a:latin typeface="Arial" pitchFamily="34" charset="0"/>
                <a:cs typeface="Arial" pitchFamily="34" charset="0"/>
              </a:rPr>
              <a:t>Specific Web Directories</a:t>
            </a:r>
          </a:p>
          <a:p>
            <a:pPr lvl="1"/>
            <a:r>
              <a:rPr lang="en-US" sz="3200" dirty="0">
                <a:latin typeface="Arial" pitchFamily="34" charset="0"/>
                <a:cs typeface="Arial" pitchFamily="34" charset="0"/>
              </a:rPr>
              <a:t>Science-related websites and </a:t>
            </a:r>
            <a:r>
              <a:rPr lang="en-US" sz="3200" dirty="0" smtClean="0">
                <a:latin typeface="Arial" pitchFamily="34" charset="0"/>
                <a:cs typeface="Arial" pitchFamily="34" charset="0"/>
              </a:rPr>
              <a:t>information.</a:t>
            </a:r>
            <a:endParaRPr lang="en-US" sz="32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endParaRPr lang="en-GB"/>
          </a:p>
          <a:p>
            <a:fld id="{5938BC3F-A4CA-4944-B848-5EFBFB665FFD}" type="slidenum">
              <a:rPr lang="en-GB" sz="1400"/>
              <a:pPr/>
              <a:t>78</a:t>
            </a:fld>
            <a:endParaRPr lang="en-GB" sz="1400"/>
          </a:p>
        </p:txBody>
      </p:sp>
      <p:sp>
        <p:nvSpPr>
          <p:cNvPr id="7" name="Slide Number Placeholder 4"/>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69B74B05-71F5-4063-B4BE-2E09E002196B}" type="slidenum">
              <a:rPr lang="en-GB" sz="1400" b="0" i="0">
                <a:effectLst/>
                <a:latin typeface="+mn-lt"/>
              </a:rPr>
              <a:pPr algn="r">
                <a:defRPr/>
              </a:pPr>
              <a:t>78</a:t>
            </a:fld>
            <a:endParaRPr lang="en-GB" sz="1400" b="0" i="0">
              <a:effectLst/>
              <a:latin typeface="+mn-lt"/>
            </a:endParaRPr>
          </a:p>
        </p:txBody>
      </p:sp>
      <p:pic>
        <p:nvPicPr>
          <p:cNvPr id="557060" name="Picture 4"/>
          <p:cNvPicPr>
            <a:picLocks noChangeAspect="1" noChangeArrowheads="1"/>
          </p:cNvPicPr>
          <p:nvPr/>
        </p:nvPicPr>
        <p:blipFill>
          <a:blip r:embed="rId3" cstate="print"/>
          <a:srcRect/>
          <a:stretch>
            <a:fillRect/>
          </a:stretch>
        </p:blipFill>
        <p:spPr bwMode="auto">
          <a:xfrm>
            <a:off x="304800" y="1524000"/>
            <a:ext cx="8686800" cy="4876800"/>
          </a:xfrm>
          <a:prstGeom prst="rect">
            <a:avLst/>
          </a:prstGeom>
          <a:noFill/>
          <a:ln w="9525">
            <a:noFill/>
            <a:miter lim="800000"/>
            <a:headEnd/>
            <a:tailEnd/>
          </a:ln>
        </p:spPr>
      </p:pic>
      <p:sp>
        <p:nvSpPr>
          <p:cNvPr id="557061" name="Rectangle 2"/>
          <p:cNvSpPr>
            <a:spLocks noGrp="1" noChangeArrowheads="1"/>
          </p:cNvSpPr>
          <p:nvPr>
            <p:ph type="title" idx="4294967295"/>
          </p:nvPr>
        </p:nvSpPr>
        <p:spPr>
          <a:xfrm>
            <a:off x="457200" y="0"/>
            <a:ext cx="8229600" cy="1139825"/>
          </a:xfrm>
        </p:spPr>
        <p:txBody>
          <a:bodyPr/>
          <a:lstStyle/>
          <a:p>
            <a:r>
              <a:rPr lang="en-US"/>
              <a:t>Financial Information</a:t>
            </a:r>
          </a:p>
        </p:txBody>
      </p:sp>
      <p:pic>
        <p:nvPicPr>
          <p:cNvPr id="495622" name="Picture 6"/>
          <p:cNvPicPr>
            <a:picLocks noChangeAspect="1" noChangeArrowheads="1"/>
          </p:cNvPicPr>
          <p:nvPr/>
        </p:nvPicPr>
        <p:blipFill>
          <a:blip r:embed="rId4" cstate="print"/>
          <a:srcRect/>
          <a:stretch>
            <a:fillRect/>
          </a:stretch>
        </p:blipFill>
        <p:spPr bwMode="auto">
          <a:xfrm>
            <a:off x="6705600" y="381000"/>
            <a:ext cx="2152650" cy="1727200"/>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
        <p:nvSpPr>
          <p:cNvPr id="8" name="Oval 5"/>
          <p:cNvSpPr>
            <a:spLocks noChangeArrowheads="1"/>
          </p:cNvSpPr>
          <p:nvPr/>
        </p:nvSpPr>
        <p:spPr bwMode="auto">
          <a:xfrm>
            <a:off x="2438400" y="2209800"/>
            <a:ext cx="1676400" cy="685800"/>
          </a:xfrm>
          <a:prstGeom prst="ellipse">
            <a:avLst/>
          </a:prstGeom>
          <a:noFill/>
          <a:ln w="28575">
            <a:solidFill>
              <a:schemeClr val="accent2"/>
            </a:solidFill>
            <a:round/>
            <a:headEnd/>
            <a:tailEnd/>
          </a:ln>
          <a:effectLst/>
        </p:spPr>
        <p:txBody>
          <a:bodyPr wrap="none" anchor="ct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495622"/>
                                        </p:tgtEl>
                                        <p:attrNameLst>
                                          <p:attrName>style.visibility</p:attrName>
                                        </p:attrNameLst>
                                      </p:cBhvr>
                                      <p:to>
                                        <p:strVal val="visible"/>
                                      </p:to>
                                    </p:set>
                                    <p:anim calcmode="lin" valueType="num">
                                      <p:cBhvr additive="base">
                                        <p:cTn id="12" dur="500" fill="hold"/>
                                        <p:tgtEl>
                                          <p:spTgt spid="495622"/>
                                        </p:tgtEl>
                                        <p:attrNameLst>
                                          <p:attrName>ppt_x</p:attrName>
                                        </p:attrNameLst>
                                      </p:cBhvr>
                                      <p:tavLst>
                                        <p:tav tm="0">
                                          <p:val>
                                            <p:strVal val="0-#ppt_w/2"/>
                                          </p:val>
                                        </p:tav>
                                        <p:tav tm="100000">
                                          <p:val>
                                            <p:strVal val="#ppt_x"/>
                                          </p:val>
                                        </p:tav>
                                      </p:tavLst>
                                    </p:anim>
                                    <p:anim calcmode="lin" valueType="num">
                                      <p:cBhvr additive="base">
                                        <p:cTn id="13" dur="500" fill="hold"/>
                                        <p:tgtEl>
                                          <p:spTgt spid="4956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GB"/>
          </a:p>
          <a:p>
            <a:fld id="{585CCC37-88D7-4ED0-8087-CE31E9AF4D43}" type="slidenum">
              <a:rPr lang="en-GB" sz="1400"/>
              <a:pPr/>
              <a:t>79</a:t>
            </a:fld>
            <a:endParaRPr lang="en-GB" sz="1400"/>
          </a:p>
        </p:txBody>
      </p:sp>
      <p:sp>
        <p:nvSpPr>
          <p:cNvPr id="357378" name="Rectangle 2"/>
          <p:cNvSpPr>
            <a:spLocks noGrp="1" noChangeArrowheads="1"/>
          </p:cNvSpPr>
          <p:nvPr>
            <p:ph type="title"/>
          </p:nvPr>
        </p:nvSpPr>
        <p:spPr>
          <a:noFill/>
          <a:ln/>
        </p:spPr>
        <p:txBody>
          <a:bodyPr/>
          <a:lstStyle/>
          <a:p>
            <a:r>
              <a:rPr lang="en-US" sz="4500"/>
              <a:t>Images</a:t>
            </a:r>
          </a:p>
        </p:txBody>
      </p:sp>
      <p:sp>
        <p:nvSpPr>
          <p:cNvPr id="357379" name="Rectangle 3"/>
          <p:cNvSpPr>
            <a:spLocks noGrp="1" noChangeArrowheads="1"/>
          </p:cNvSpPr>
          <p:nvPr>
            <p:ph type="body" idx="1"/>
          </p:nvPr>
        </p:nvSpPr>
        <p:spPr>
          <a:xfrm>
            <a:off x="457200" y="1524000"/>
            <a:ext cx="8686800" cy="4953000"/>
          </a:xfrm>
          <a:noFill/>
        </p:spPr>
        <p:txBody>
          <a:bodyPr/>
          <a:lstStyle/>
          <a:p>
            <a:pPr>
              <a:lnSpc>
                <a:spcPct val="85000"/>
              </a:lnSpc>
              <a:spcBef>
                <a:spcPts val="1200"/>
              </a:spcBef>
              <a:buFont typeface="Wingdings" pitchFamily="2" charset="2"/>
              <a:buChar char="n"/>
            </a:pPr>
            <a:r>
              <a:rPr lang="en-US" sz="3200" b="1" dirty="0">
                <a:latin typeface="Arial" pitchFamily="34" charset="0"/>
                <a:cs typeface="Arial" pitchFamily="34" charset="0"/>
              </a:rPr>
              <a:t>Google Multimedia search</a:t>
            </a:r>
            <a:r>
              <a:rPr lang="en-US" b="1" dirty="0">
                <a:latin typeface="Arial" pitchFamily="34" charset="0"/>
                <a:cs typeface="Arial" pitchFamily="34" charset="0"/>
              </a:rPr>
              <a:t/>
            </a:r>
            <a:br>
              <a:rPr lang="en-US" b="1" dirty="0">
                <a:latin typeface="Arial" pitchFamily="34" charset="0"/>
                <a:cs typeface="Arial" pitchFamily="34" charset="0"/>
              </a:rPr>
            </a:br>
            <a:r>
              <a:rPr lang="en-US" dirty="0">
                <a:latin typeface="Arial" pitchFamily="34" charset="0"/>
                <a:cs typeface="Arial" pitchFamily="34" charset="0"/>
                <a:hlinkClick r:id="rId2"/>
              </a:rPr>
              <a:t>http://images.google.com/</a:t>
            </a:r>
            <a:endParaRPr lang="en-US" dirty="0">
              <a:latin typeface="Arial" pitchFamily="34" charset="0"/>
              <a:cs typeface="Arial" pitchFamily="34" charset="0"/>
            </a:endParaRPr>
          </a:p>
          <a:p>
            <a:pPr>
              <a:lnSpc>
                <a:spcPct val="85000"/>
              </a:lnSpc>
              <a:spcBef>
                <a:spcPts val="1800"/>
              </a:spcBef>
              <a:buFont typeface="Wingdings" pitchFamily="2" charset="2"/>
              <a:buChar char="n"/>
            </a:pPr>
            <a:r>
              <a:rPr lang="en-US" sz="3200" b="1" dirty="0" err="1">
                <a:latin typeface="Arial" pitchFamily="34" charset="0"/>
                <a:cs typeface="Arial" pitchFamily="34" charset="0"/>
              </a:rPr>
              <a:t>Altavista</a:t>
            </a:r>
            <a:r>
              <a:rPr lang="en-US" sz="3200" b="1" dirty="0">
                <a:latin typeface="Arial" pitchFamily="34" charset="0"/>
                <a:cs typeface="Arial" pitchFamily="34" charset="0"/>
              </a:rPr>
              <a:t> Multimedia search</a:t>
            </a:r>
            <a:r>
              <a:rPr lang="en-US" b="1" dirty="0">
                <a:latin typeface="Arial" pitchFamily="34" charset="0"/>
                <a:cs typeface="Arial" pitchFamily="34" charset="0"/>
              </a:rPr>
              <a:t/>
            </a:r>
            <a:br>
              <a:rPr lang="en-US" b="1" dirty="0">
                <a:latin typeface="Arial" pitchFamily="34" charset="0"/>
                <a:cs typeface="Arial" pitchFamily="34" charset="0"/>
              </a:rPr>
            </a:br>
            <a:r>
              <a:rPr lang="en-US" dirty="0">
                <a:latin typeface="Arial" pitchFamily="34" charset="0"/>
                <a:cs typeface="Arial" pitchFamily="34" charset="0"/>
                <a:hlinkClick r:id="rId3"/>
              </a:rPr>
              <a:t>http://www.altavista.com/sites/search/simage</a:t>
            </a:r>
            <a:endParaRPr lang="en-US" dirty="0">
              <a:latin typeface="Arial" pitchFamily="34" charset="0"/>
              <a:cs typeface="Arial" pitchFamily="34" charset="0"/>
            </a:endParaRPr>
          </a:p>
          <a:p>
            <a:pPr>
              <a:lnSpc>
                <a:spcPct val="85000"/>
              </a:lnSpc>
              <a:spcBef>
                <a:spcPts val="1800"/>
              </a:spcBef>
              <a:buFont typeface="Wingdings" pitchFamily="2" charset="2"/>
              <a:buChar char="n"/>
            </a:pPr>
            <a:r>
              <a:rPr lang="en-US" sz="3200" b="1" dirty="0">
                <a:latin typeface="Arial" pitchFamily="34" charset="0"/>
                <a:cs typeface="Arial" pitchFamily="34" charset="0"/>
              </a:rPr>
              <a:t>Clip Art Gallery</a:t>
            </a:r>
            <a:r>
              <a:rPr lang="en-US" b="1" dirty="0">
                <a:latin typeface="Arial" pitchFamily="34" charset="0"/>
                <a:cs typeface="Arial" pitchFamily="34" charset="0"/>
              </a:rPr>
              <a:t/>
            </a:r>
            <a:br>
              <a:rPr lang="en-US" b="1" dirty="0">
                <a:latin typeface="Arial" pitchFamily="34" charset="0"/>
                <a:cs typeface="Arial" pitchFamily="34" charset="0"/>
              </a:rPr>
            </a:br>
            <a:r>
              <a:rPr lang="en-US" sz="3200" dirty="0">
                <a:latin typeface="Arial" pitchFamily="34" charset="0"/>
                <a:cs typeface="Arial" pitchFamily="34" charset="0"/>
                <a:hlinkClick r:id="rId4"/>
              </a:rPr>
              <a:t>http://office.microsoft.com/clipart</a:t>
            </a:r>
            <a:endParaRPr lang="en-US" dirty="0">
              <a:latin typeface="Arial" pitchFamily="34" charset="0"/>
              <a:cs typeface="Arial" pitchFamily="34" charset="0"/>
            </a:endParaRPr>
          </a:p>
          <a:p>
            <a:pPr>
              <a:lnSpc>
                <a:spcPct val="85000"/>
              </a:lnSpc>
              <a:spcBef>
                <a:spcPts val="1800"/>
              </a:spcBef>
              <a:buFont typeface="Wingdings" pitchFamily="2" charset="2"/>
              <a:buChar char="n"/>
            </a:pPr>
            <a:r>
              <a:rPr lang="en-US" sz="3200" b="1" dirty="0" err="1">
                <a:latin typeface="Arial" pitchFamily="34" charset="0"/>
                <a:cs typeface="Arial" pitchFamily="34" charset="0"/>
              </a:rPr>
              <a:t>iStock</a:t>
            </a:r>
            <a:r>
              <a:rPr lang="en-US" sz="3200" b="1" dirty="0">
                <a:latin typeface="Arial" pitchFamily="34" charset="0"/>
                <a:cs typeface="Arial" pitchFamily="34" charset="0"/>
              </a:rPr>
              <a:t> Photo</a:t>
            </a:r>
            <a:r>
              <a:rPr lang="en-US" b="1" dirty="0">
                <a:latin typeface="Arial" pitchFamily="34" charset="0"/>
                <a:cs typeface="Arial" pitchFamily="34" charset="0"/>
              </a:rPr>
              <a:t> </a:t>
            </a:r>
            <a:br>
              <a:rPr lang="en-US" b="1" dirty="0">
                <a:latin typeface="Arial" pitchFamily="34" charset="0"/>
                <a:cs typeface="Arial" pitchFamily="34" charset="0"/>
              </a:rPr>
            </a:br>
            <a:r>
              <a:rPr lang="en-US" dirty="0">
                <a:latin typeface="Arial" pitchFamily="34" charset="0"/>
                <a:cs typeface="Arial" pitchFamily="34" charset="0"/>
                <a:hlinkClick r:id="rId5"/>
              </a:rPr>
              <a:t>http://www.istockphoto.com/</a:t>
            </a:r>
            <a:endParaRPr lang="en-US" dirty="0">
              <a:latin typeface="Arial" pitchFamily="34" charset="0"/>
              <a:cs typeface="Arial" pitchFamily="34" charset="0"/>
            </a:endParaRPr>
          </a:p>
          <a:p>
            <a:pPr>
              <a:lnSpc>
                <a:spcPct val="85000"/>
              </a:lnSpc>
              <a:spcBef>
                <a:spcPts val="1800"/>
              </a:spcBef>
              <a:buFont typeface="Wingdings" pitchFamily="2" charset="2"/>
              <a:buChar char="n"/>
            </a:pPr>
            <a:r>
              <a:rPr lang="en-US" sz="3200" b="1" dirty="0">
                <a:latin typeface="Arial" pitchFamily="34" charset="0"/>
                <a:cs typeface="Arial" pitchFamily="34" charset="0"/>
              </a:rPr>
              <a:t>Creative Commons</a:t>
            </a:r>
            <a:r>
              <a:rPr lang="en-US" b="1" dirty="0">
                <a:latin typeface="Arial" pitchFamily="34" charset="0"/>
                <a:cs typeface="Arial" pitchFamily="34" charset="0"/>
              </a:rPr>
              <a:t> </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hlinkClick r:id="rId6"/>
              </a:rPr>
              <a:t>http://creativecommons.org/</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8E329D-0D6E-4DD5-97A6-C50B75FA2F7C}" type="slidenum">
              <a:rPr lang="en-US"/>
              <a:pPr/>
              <a:t>8</a:t>
            </a:fld>
            <a:endParaRPr lang="en-US" dirty="0"/>
          </a:p>
        </p:txBody>
      </p:sp>
      <p:sp>
        <p:nvSpPr>
          <p:cNvPr id="455682" name="Rectangle 2"/>
          <p:cNvSpPr>
            <a:spLocks noGrp="1" noChangeArrowheads="1"/>
          </p:cNvSpPr>
          <p:nvPr>
            <p:ph type="body" idx="1"/>
          </p:nvPr>
        </p:nvSpPr>
        <p:spPr>
          <a:xfrm>
            <a:off x="457200" y="838200"/>
            <a:ext cx="8458200" cy="5486400"/>
          </a:xfrm>
        </p:spPr>
        <p:txBody>
          <a:bodyPr/>
          <a:lstStyle/>
          <a:p>
            <a:pPr algn="r">
              <a:lnSpc>
                <a:spcPct val="90000"/>
              </a:lnSpc>
              <a:spcAft>
                <a:spcPct val="50000"/>
              </a:spcAft>
              <a:buFontTx/>
              <a:buNone/>
            </a:pPr>
            <a:r>
              <a:rPr lang="en-US" sz="4400" b="1" i="1" dirty="0">
                <a:solidFill>
                  <a:srgbClr val="D24B00"/>
                </a:solidFill>
                <a:effectLst>
                  <a:outerShdw blurRad="38100" dist="38100" dir="2700000" algn="tl">
                    <a:srgbClr val="000000"/>
                  </a:outerShdw>
                </a:effectLst>
                <a:latin typeface="Calibri" pitchFamily="34" charset="0"/>
              </a:rPr>
              <a:t>Other:</a:t>
            </a:r>
          </a:p>
          <a:p>
            <a:pPr>
              <a:spcBef>
                <a:spcPts val="2400"/>
              </a:spcBef>
              <a:spcAft>
                <a:spcPct val="50000"/>
              </a:spcAft>
            </a:pPr>
            <a:r>
              <a:rPr lang="en-US" sz="3600" b="1" dirty="0">
                <a:latin typeface="Calibri" pitchFamily="34" charset="0"/>
              </a:rPr>
              <a:t>Certified Marketing Research Professional</a:t>
            </a:r>
            <a:endParaRPr lang="en-US" sz="3600" i="1" dirty="0">
              <a:latin typeface="Calibri" pitchFamily="34" charset="0"/>
            </a:endParaRPr>
          </a:p>
          <a:p>
            <a:pPr>
              <a:spcAft>
                <a:spcPct val="50000"/>
              </a:spcAft>
            </a:pPr>
            <a:r>
              <a:rPr lang="en-US" sz="3600" b="1" dirty="0">
                <a:latin typeface="Calibri" pitchFamily="34" charset="0"/>
              </a:rPr>
              <a:t>Certified Marketing Executive</a:t>
            </a:r>
            <a:endParaRPr lang="en-US" sz="3600" i="1" dirty="0">
              <a:latin typeface="Calibri" pitchFamily="34" charset="0"/>
            </a:endParaRPr>
          </a:p>
          <a:p>
            <a:pPr>
              <a:spcAft>
                <a:spcPct val="50000"/>
              </a:spcAft>
            </a:pPr>
            <a:r>
              <a:rPr lang="en-US" sz="3600" b="1" dirty="0">
                <a:latin typeface="Calibri" pitchFamily="34" charset="0"/>
              </a:rPr>
              <a:t>Certified Sales Executive</a:t>
            </a:r>
            <a:endParaRPr lang="en-US" sz="3600" i="1" dirty="0">
              <a:latin typeface="Calibri" pitchFamily="34" charset="0"/>
            </a:endParaRPr>
          </a:p>
          <a:p>
            <a:endParaRPr lang="en-US" sz="3600" b="1" dirty="0">
              <a:latin typeface="Calibri"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GB"/>
          </a:p>
          <a:p>
            <a:fld id="{780A1846-40CD-44D3-A20A-9FD0C8CFB5F4}" type="slidenum">
              <a:rPr lang="en-GB" sz="1400"/>
              <a:pPr/>
              <a:t>80</a:t>
            </a:fld>
            <a:endParaRPr lang="en-GB" sz="1400"/>
          </a:p>
        </p:txBody>
      </p:sp>
      <p:sp>
        <p:nvSpPr>
          <p:cNvPr id="356354" name="Rectangle 2"/>
          <p:cNvSpPr>
            <a:spLocks noGrp="1" noChangeArrowheads="1"/>
          </p:cNvSpPr>
          <p:nvPr>
            <p:ph type="title"/>
          </p:nvPr>
        </p:nvSpPr>
        <p:spPr/>
        <p:txBody>
          <a:bodyPr/>
          <a:lstStyle/>
          <a:p>
            <a:r>
              <a:rPr lang="en-US"/>
              <a:t>Search Tips…</a:t>
            </a:r>
          </a:p>
        </p:txBody>
      </p:sp>
      <p:sp>
        <p:nvSpPr>
          <p:cNvPr id="356355" name="Rectangle 3"/>
          <p:cNvSpPr>
            <a:spLocks noGrp="1" noChangeArrowheads="1"/>
          </p:cNvSpPr>
          <p:nvPr>
            <p:ph type="body" idx="1"/>
          </p:nvPr>
        </p:nvSpPr>
        <p:spPr>
          <a:xfrm>
            <a:off x="457200" y="1752600"/>
            <a:ext cx="8229600" cy="4876800"/>
          </a:xfrm>
        </p:spPr>
        <p:txBody>
          <a:bodyPr/>
          <a:lstStyle/>
          <a:p>
            <a:pPr>
              <a:spcBef>
                <a:spcPct val="60000"/>
              </a:spcBef>
              <a:buClr>
                <a:schemeClr val="tx2"/>
              </a:buClr>
            </a:pPr>
            <a:r>
              <a:rPr lang="en-US" sz="3200" dirty="0">
                <a:latin typeface="Arial" pitchFamily="34" charset="0"/>
                <a:cs typeface="Arial" pitchFamily="34" charset="0"/>
              </a:rPr>
              <a:t>Use more than one </a:t>
            </a:r>
            <a:r>
              <a:rPr lang="en-US" sz="3200" b="1" u="sng" dirty="0">
                <a:solidFill>
                  <a:srgbClr val="CC0000"/>
                </a:solidFill>
                <a:latin typeface="Arial" pitchFamily="34" charset="0"/>
                <a:cs typeface="Arial" pitchFamily="34" charset="0"/>
              </a:rPr>
              <a:t>search engine.</a:t>
            </a:r>
            <a:r>
              <a:rPr lang="en-US" sz="3200" dirty="0">
                <a:latin typeface="Arial" pitchFamily="34" charset="0"/>
                <a:cs typeface="Arial" pitchFamily="34" charset="0"/>
              </a:rPr>
              <a:t> </a:t>
            </a:r>
          </a:p>
          <a:p>
            <a:pPr>
              <a:spcBef>
                <a:spcPct val="60000"/>
              </a:spcBef>
              <a:buClr>
                <a:schemeClr val="hlink"/>
              </a:buClr>
            </a:pPr>
            <a:r>
              <a:rPr lang="en-US" sz="3200" dirty="0">
                <a:latin typeface="Arial" pitchFamily="34" charset="0"/>
                <a:cs typeface="Arial" pitchFamily="34" charset="0"/>
              </a:rPr>
              <a:t>Use lower case </a:t>
            </a:r>
          </a:p>
          <a:p>
            <a:pPr>
              <a:spcBef>
                <a:spcPct val="60000"/>
              </a:spcBef>
              <a:buClr>
                <a:schemeClr val="tx2"/>
              </a:buClr>
            </a:pPr>
            <a:r>
              <a:rPr lang="en-US" sz="3200" dirty="0">
                <a:latin typeface="Arial" pitchFamily="34" charset="0"/>
                <a:cs typeface="Arial" pitchFamily="34" charset="0"/>
              </a:rPr>
              <a:t>Be specific when using keywords</a:t>
            </a:r>
          </a:p>
          <a:p>
            <a:pPr>
              <a:spcBef>
                <a:spcPct val="60000"/>
              </a:spcBef>
              <a:buClr>
                <a:schemeClr val="tx2"/>
              </a:buClr>
            </a:pPr>
            <a:r>
              <a:rPr lang="en-US" sz="3200" dirty="0">
                <a:latin typeface="Arial" pitchFamily="34" charset="0"/>
                <a:cs typeface="Arial" pitchFamily="34" charset="0"/>
              </a:rPr>
              <a:t>Use synonyms and alternative terms.</a:t>
            </a:r>
          </a:p>
          <a:p>
            <a:pPr>
              <a:spcBef>
                <a:spcPct val="60000"/>
              </a:spcBef>
              <a:buClr>
                <a:schemeClr val="tx2"/>
              </a:buClr>
            </a:pPr>
            <a:r>
              <a:rPr lang="en-US" sz="3200" dirty="0">
                <a:latin typeface="Arial" pitchFamily="34" charset="0"/>
                <a:cs typeface="Arial" pitchFamily="34" charset="0"/>
              </a:rPr>
              <a:t>Consider British &amp; American spelling.</a:t>
            </a:r>
          </a:p>
          <a:p>
            <a:pPr lvl="1">
              <a:spcBef>
                <a:spcPct val="25000"/>
              </a:spcBef>
              <a:buClr>
                <a:srgbClr val="CC0000"/>
              </a:buClr>
            </a:pPr>
            <a:r>
              <a:rPr lang="en-US" sz="3000" dirty="0" err="1">
                <a:latin typeface="Arial" pitchFamily="34" charset="0"/>
                <a:cs typeface="Arial" pitchFamily="34" charset="0"/>
              </a:rPr>
              <a:t>hybridisation</a:t>
            </a:r>
            <a:r>
              <a:rPr lang="en-US" sz="3000" dirty="0">
                <a:latin typeface="Arial" pitchFamily="34" charset="0"/>
                <a:cs typeface="Arial" pitchFamily="34" charset="0"/>
              </a:rPr>
              <a:t>, hybridization = hybrid*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6355">
                                            <p:txEl>
                                              <p:pRg st="1" end="1"/>
                                            </p:txEl>
                                          </p:spTgt>
                                        </p:tgtEl>
                                        <p:attrNameLst>
                                          <p:attrName>style.visibility</p:attrName>
                                        </p:attrNameLst>
                                      </p:cBhvr>
                                      <p:to>
                                        <p:strVal val="visible"/>
                                      </p:to>
                                    </p:set>
                                    <p:animEffect transition="in" filter="checkerboard(across)">
                                      <p:cBhvr>
                                        <p:cTn id="7" dur="500"/>
                                        <p:tgtEl>
                                          <p:spTgt spid="35635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6355">
                                            <p:txEl>
                                              <p:pRg st="2" end="2"/>
                                            </p:txEl>
                                          </p:spTgt>
                                        </p:tgtEl>
                                        <p:attrNameLst>
                                          <p:attrName>style.visibility</p:attrName>
                                        </p:attrNameLst>
                                      </p:cBhvr>
                                      <p:to>
                                        <p:strVal val="visible"/>
                                      </p:to>
                                    </p:set>
                                    <p:animEffect transition="in" filter="checkerboard(across)">
                                      <p:cBhvr>
                                        <p:cTn id="10" dur="500"/>
                                        <p:tgtEl>
                                          <p:spTgt spid="35635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6355">
                                            <p:txEl>
                                              <p:pRg st="3" end="3"/>
                                            </p:txEl>
                                          </p:spTgt>
                                        </p:tgtEl>
                                        <p:attrNameLst>
                                          <p:attrName>style.visibility</p:attrName>
                                        </p:attrNameLst>
                                      </p:cBhvr>
                                      <p:to>
                                        <p:strVal val="visible"/>
                                      </p:to>
                                    </p:set>
                                    <p:animEffect transition="in" filter="checkerboard(across)">
                                      <p:cBhvr>
                                        <p:cTn id="13" dur="500"/>
                                        <p:tgtEl>
                                          <p:spTgt spid="35635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6355">
                                            <p:txEl>
                                              <p:pRg st="4" end="4"/>
                                            </p:txEl>
                                          </p:spTgt>
                                        </p:tgtEl>
                                        <p:attrNameLst>
                                          <p:attrName>style.visibility</p:attrName>
                                        </p:attrNameLst>
                                      </p:cBhvr>
                                      <p:to>
                                        <p:strVal val="visible"/>
                                      </p:to>
                                    </p:set>
                                    <p:animEffect transition="in" filter="checkerboard(across)">
                                      <p:cBhvr>
                                        <p:cTn id="16" dur="500"/>
                                        <p:tgtEl>
                                          <p:spTgt spid="356355">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6355">
                                            <p:txEl>
                                              <p:pRg st="5" end="5"/>
                                            </p:txEl>
                                          </p:spTgt>
                                        </p:tgtEl>
                                        <p:attrNameLst>
                                          <p:attrName>style.visibility</p:attrName>
                                        </p:attrNameLst>
                                      </p:cBhvr>
                                      <p:to>
                                        <p:strVal val="visible"/>
                                      </p:to>
                                    </p:set>
                                    <p:animEffect transition="in" filter="checkerboard(across)">
                                      <p:cBhvr>
                                        <p:cTn id="19" dur="500"/>
                                        <p:tgtEl>
                                          <p:spTgt spid="356355">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6355">
                                            <p:txEl>
                                              <p:pRg st="0" end="0"/>
                                            </p:txEl>
                                          </p:spTgt>
                                        </p:tgtEl>
                                        <p:attrNameLst>
                                          <p:attrName>style.visibility</p:attrName>
                                        </p:attrNameLst>
                                      </p:cBhvr>
                                      <p:to>
                                        <p:strVal val="visible"/>
                                      </p:to>
                                    </p:set>
                                    <p:animEffect transition="in" filter="checkerboard(across)">
                                      <p:cBhvr>
                                        <p:cTn id="22" dur="500"/>
                                        <p:tgtEl>
                                          <p:spTgt spid="356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endParaRPr lang="en-GB"/>
          </a:p>
          <a:p>
            <a:fld id="{C76B8BA6-D401-4C90-B37C-93589087559E}" type="slidenum">
              <a:rPr lang="en-GB" sz="1400"/>
              <a:pPr/>
              <a:t>81</a:t>
            </a:fld>
            <a:endParaRPr lang="en-GB" sz="1400"/>
          </a:p>
        </p:txBody>
      </p:sp>
      <p:sp>
        <p:nvSpPr>
          <p:cNvPr id="358402" name="Rectangle 2"/>
          <p:cNvSpPr>
            <a:spLocks noGrp="1" noChangeArrowheads="1"/>
          </p:cNvSpPr>
          <p:nvPr>
            <p:ph type="title"/>
          </p:nvPr>
        </p:nvSpPr>
        <p:spPr/>
        <p:txBody>
          <a:bodyPr/>
          <a:lstStyle/>
          <a:p>
            <a:r>
              <a:rPr lang="en-US"/>
              <a:t>Meta Search Engines</a:t>
            </a:r>
          </a:p>
        </p:txBody>
      </p:sp>
      <p:sp>
        <p:nvSpPr>
          <p:cNvPr id="358405" name="Rectangle 5"/>
          <p:cNvSpPr>
            <a:spLocks noChangeArrowheads="1"/>
          </p:cNvSpPr>
          <p:nvPr/>
        </p:nvSpPr>
        <p:spPr bwMode="auto">
          <a:xfrm>
            <a:off x="457200" y="1600200"/>
            <a:ext cx="4038600" cy="4525963"/>
          </a:xfrm>
          <a:prstGeom prst="rect">
            <a:avLst/>
          </a:prstGeom>
          <a:noFill/>
          <a:ln w="9525">
            <a:noFill/>
            <a:miter lim="800000"/>
            <a:headEnd/>
            <a:tailEnd/>
          </a:ln>
          <a:effectLst/>
        </p:spPr>
        <p:txBody>
          <a:bodyPr anchor="ctr"/>
          <a:lstStyle/>
          <a:p>
            <a:pPr marL="342900" indent="-342900">
              <a:spcBef>
                <a:spcPct val="50000"/>
              </a:spcBef>
              <a:buClr>
                <a:schemeClr val="bg2"/>
              </a:buClr>
              <a:buSzPct val="75000"/>
              <a:buFont typeface="Wingdings" pitchFamily="2" charset="2"/>
              <a:buChar char="n"/>
            </a:pPr>
            <a:r>
              <a:rPr lang="en-US" sz="2800" b="0" i="0" dirty="0">
                <a:effectLst/>
                <a:latin typeface="Arial" pitchFamily="34" charset="0"/>
                <a:cs typeface="Arial" pitchFamily="34" charset="0"/>
              </a:rPr>
              <a:t>Also known as </a:t>
            </a:r>
            <a:r>
              <a:rPr lang="en-US" sz="2800" b="0" i="0" dirty="0" err="1">
                <a:effectLst/>
                <a:latin typeface="Arial" pitchFamily="34" charset="0"/>
                <a:cs typeface="Arial" pitchFamily="34" charset="0"/>
              </a:rPr>
              <a:t>metacrawlers</a:t>
            </a:r>
            <a:endParaRPr lang="en-US" sz="2800" b="0" i="0" dirty="0">
              <a:effectLst/>
              <a:latin typeface="Arial" pitchFamily="34" charset="0"/>
              <a:cs typeface="Arial" pitchFamily="34" charset="0"/>
            </a:endParaRPr>
          </a:p>
          <a:p>
            <a:pPr marL="342900" indent="-342900">
              <a:spcBef>
                <a:spcPct val="50000"/>
              </a:spcBef>
              <a:buClr>
                <a:schemeClr val="bg2"/>
              </a:buClr>
              <a:buSzPct val="75000"/>
              <a:buFont typeface="Wingdings" pitchFamily="2" charset="2"/>
              <a:buChar char="n"/>
            </a:pPr>
            <a:r>
              <a:rPr lang="en-US" sz="2800" b="0" i="0" dirty="0">
                <a:effectLst/>
                <a:latin typeface="Arial" pitchFamily="34" charset="0"/>
                <a:cs typeface="Arial" pitchFamily="34" charset="0"/>
              </a:rPr>
              <a:t>Concurrently searches many search engines</a:t>
            </a:r>
          </a:p>
          <a:p>
            <a:pPr marL="342900" indent="-342900">
              <a:spcBef>
                <a:spcPct val="50000"/>
              </a:spcBef>
              <a:buClr>
                <a:schemeClr val="bg2"/>
              </a:buClr>
              <a:buSzPct val="75000"/>
              <a:buFont typeface="Wingdings" pitchFamily="2" charset="2"/>
              <a:buChar char="n"/>
            </a:pPr>
            <a:r>
              <a:rPr lang="en-US" sz="2800" b="0" i="0" dirty="0">
                <a:effectLst/>
                <a:latin typeface="Arial" pitchFamily="34" charset="0"/>
                <a:cs typeface="Arial" pitchFamily="34" charset="0"/>
              </a:rPr>
              <a:t>One-stop shopping search site</a:t>
            </a:r>
          </a:p>
        </p:txBody>
      </p:sp>
      <p:sp>
        <p:nvSpPr>
          <p:cNvPr id="358406" name="Rectangle 6"/>
          <p:cNvSpPr>
            <a:spLocks noChangeArrowheads="1"/>
          </p:cNvSpPr>
          <p:nvPr/>
        </p:nvSpPr>
        <p:spPr bwMode="auto">
          <a:xfrm>
            <a:off x="4648200" y="1752600"/>
            <a:ext cx="3924300" cy="4572000"/>
          </a:xfrm>
          <a:prstGeom prst="rect">
            <a:avLst/>
          </a:prstGeom>
          <a:solidFill>
            <a:srgbClr val="FDF5BB"/>
          </a:solidFill>
          <a:ln w="9525">
            <a:noFill/>
            <a:miter lim="800000"/>
            <a:headEnd/>
            <a:tailEnd/>
          </a:ln>
          <a:effectLst/>
        </p:spPr>
        <p:txBody>
          <a:bodyPr/>
          <a:lstStyle/>
          <a:p>
            <a:pPr marL="457200" indent="-457200" algn="ctr">
              <a:spcBef>
                <a:spcPct val="20000"/>
              </a:spcBef>
              <a:buClr>
                <a:schemeClr val="bg2"/>
              </a:buClr>
              <a:buSzPct val="75000"/>
              <a:buFont typeface="Wingdings" pitchFamily="2" charset="2"/>
              <a:buNone/>
            </a:pPr>
            <a:r>
              <a:rPr lang="en-US" sz="1800">
                <a:effectLst/>
                <a:latin typeface="Verdana" pitchFamily="34" charset="0"/>
              </a:rPr>
              <a:t>RECOMMENDED SITES:</a:t>
            </a:r>
          </a:p>
          <a:p>
            <a:pPr marL="457200" indent="-457200">
              <a:spcBef>
                <a:spcPct val="20000"/>
              </a:spcBef>
              <a:buClr>
                <a:schemeClr val="bg2"/>
              </a:buClr>
              <a:buSzPct val="75000"/>
              <a:buFont typeface="Wingdings" pitchFamily="2" charset="2"/>
              <a:buNone/>
            </a:pPr>
            <a:endParaRPr lang="en-US" sz="2800" i="0">
              <a:effectLst/>
              <a:latin typeface="Comic Sans MS" pitchFamily="66" charset="0"/>
            </a:endParaRPr>
          </a:p>
        </p:txBody>
      </p:sp>
      <p:pic>
        <p:nvPicPr>
          <p:cNvPr id="358407" name="Picture 7"/>
          <p:cNvPicPr>
            <a:picLocks noChangeAspect="1" noChangeArrowheads="1"/>
          </p:cNvPicPr>
          <p:nvPr/>
        </p:nvPicPr>
        <p:blipFill>
          <a:blip r:embed="rId3" cstate="print"/>
          <a:srcRect l="3000" t="16667" r="71001" b="72667"/>
          <a:stretch>
            <a:fillRect/>
          </a:stretch>
        </p:blipFill>
        <p:spPr bwMode="auto">
          <a:xfrm>
            <a:off x="5791200" y="2743200"/>
            <a:ext cx="1981200" cy="609600"/>
          </a:xfrm>
          <a:prstGeom prst="rect">
            <a:avLst/>
          </a:prstGeom>
          <a:noFill/>
          <a:ln w="9525">
            <a:noFill/>
            <a:miter lim="800000"/>
            <a:headEnd/>
            <a:tailEnd/>
          </a:ln>
          <a:effectLst/>
        </p:spPr>
      </p:pic>
      <p:pic>
        <p:nvPicPr>
          <p:cNvPr id="358408" name="Picture 8"/>
          <p:cNvPicPr>
            <a:picLocks noChangeAspect="1" noChangeArrowheads="1"/>
          </p:cNvPicPr>
          <p:nvPr/>
        </p:nvPicPr>
        <p:blipFill>
          <a:blip r:embed="rId4" cstate="print"/>
          <a:srcRect t="16667" r="75000" b="72667"/>
          <a:stretch>
            <a:fillRect/>
          </a:stretch>
        </p:blipFill>
        <p:spPr bwMode="auto">
          <a:xfrm>
            <a:off x="5867400" y="4114800"/>
            <a:ext cx="1905000" cy="609600"/>
          </a:xfrm>
          <a:prstGeom prst="rect">
            <a:avLst/>
          </a:prstGeom>
          <a:noFill/>
          <a:ln w="9525">
            <a:noFill/>
            <a:miter lim="800000"/>
            <a:headEnd/>
            <a:tailEnd/>
          </a:ln>
          <a:effectLst/>
        </p:spPr>
      </p:pic>
      <p:sp>
        <p:nvSpPr>
          <p:cNvPr id="358410" name="Oval 10"/>
          <p:cNvSpPr>
            <a:spLocks noChangeArrowheads="1"/>
          </p:cNvSpPr>
          <p:nvPr/>
        </p:nvSpPr>
        <p:spPr bwMode="auto">
          <a:xfrm>
            <a:off x="5029200" y="2819400"/>
            <a:ext cx="533400" cy="533400"/>
          </a:xfrm>
          <a:prstGeom prst="ellipse">
            <a:avLst/>
          </a:prstGeom>
          <a:solidFill>
            <a:srgbClr val="666699"/>
          </a:solidFill>
          <a:ln w="9525">
            <a:noFill/>
            <a:round/>
            <a:headEnd/>
            <a:tailEnd/>
          </a:ln>
          <a:effectLst/>
        </p:spPr>
        <p:txBody>
          <a:bodyPr wrap="none" anchor="ctr"/>
          <a:lstStyle/>
          <a:p>
            <a:pPr algn="ctr"/>
            <a:r>
              <a:rPr lang="en-US" sz="2800" i="0">
                <a:solidFill>
                  <a:schemeClr val="bg1"/>
                </a:solidFill>
                <a:effectLst/>
              </a:rPr>
              <a:t>1</a:t>
            </a:r>
          </a:p>
        </p:txBody>
      </p:sp>
      <p:sp>
        <p:nvSpPr>
          <p:cNvPr id="358411" name="Oval 11"/>
          <p:cNvSpPr>
            <a:spLocks noChangeArrowheads="1"/>
          </p:cNvSpPr>
          <p:nvPr/>
        </p:nvSpPr>
        <p:spPr bwMode="auto">
          <a:xfrm>
            <a:off x="5029200" y="4114800"/>
            <a:ext cx="533400" cy="533400"/>
          </a:xfrm>
          <a:prstGeom prst="ellipse">
            <a:avLst/>
          </a:prstGeom>
          <a:solidFill>
            <a:srgbClr val="666699"/>
          </a:solidFill>
          <a:ln w="9525">
            <a:noFill/>
            <a:round/>
            <a:headEnd/>
            <a:tailEnd/>
          </a:ln>
          <a:effectLst/>
        </p:spPr>
        <p:txBody>
          <a:bodyPr wrap="none" anchor="ctr"/>
          <a:lstStyle/>
          <a:p>
            <a:pPr algn="ctr"/>
            <a:r>
              <a:rPr lang="en-US" sz="2800" i="0">
                <a:solidFill>
                  <a:schemeClr val="bg1"/>
                </a:solidFill>
                <a:effectLst/>
              </a:rPr>
              <a:t>2</a:t>
            </a:r>
          </a:p>
        </p:txBody>
      </p:sp>
      <p:sp>
        <p:nvSpPr>
          <p:cNvPr id="358412" name="Oval 12"/>
          <p:cNvSpPr>
            <a:spLocks noChangeArrowheads="1"/>
          </p:cNvSpPr>
          <p:nvPr/>
        </p:nvSpPr>
        <p:spPr bwMode="auto">
          <a:xfrm>
            <a:off x="5029200" y="5257800"/>
            <a:ext cx="533400" cy="533400"/>
          </a:xfrm>
          <a:prstGeom prst="ellipse">
            <a:avLst/>
          </a:prstGeom>
          <a:solidFill>
            <a:srgbClr val="666699"/>
          </a:solidFill>
          <a:ln w="9525">
            <a:noFill/>
            <a:round/>
            <a:headEnd/>
            <a:tailEnd/>
          </a:ln>
          <a:effectLst/>
        </p:spPr>
        <p:txBody>
          <a:bodyPr wrap="none" anchor="ctr"/>
          <a:lstStyle/>
          <a:p>
            <a:pPr algn="ctr"/>
            <a:r>
              <a:rPr lang="en-US" sz="2800" i="0">
                <a:solidFill>
                  <a:schemeClr val="bg1"/>
                </a:solidFill>
                <a:effectLst/>
              </a:rPr>
              <a:t>3</a:t>
            </a:r>
          </a:p>
        </p:txBody>
      </p:sp>
      <p:pic>
        <p:nvPicPr>
          <p:cNvPr id="358414" name="Picture 14" descr="Web"/>
          <p:cNvPicPr>
            <a:picLocks noChangeAspect="1" noChangeArrowheads="1"/>
          </p:cNvPicPr>
          <p:nvPr/>
        </p:nvPicPr>
        <p:blipFill>
          <a:blip r:embed="rId5" cstate="print"/>
          <a:srcRect/>
          <a:stretch>
            <a:fillRect/>
          </a:stretch>
        </p:blipFill>
        <p:spPr bwMode="auto">
          <a:xfrm>
            <a:off x="5715000" y="5257800"/>
            <a:ext cx="1171575" cy="676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58405">
                                            <p:txEl>
                                              <p:pRg st="0" end="0"/>
                                            </p:txEl>
                                          </p:spTgt>
                                        </p:tgtEl>
                                        <p:attrNameLst>
                                          <p:attrName>style.visibility</p:attrName>
                                        </p:attrNameLst>
                                      </p:cBhvr>
                                      <p:to>
                                        <p:strVal val="visible"/>
                                      </p:to>
                                    </p:set>
                                    <p:animEffect transition="in" filter="checkerboard(across)">
                                      <p:cBhvr>
                                        <p:cTn id="7" dur="500"/>
                                        <p:tgtEl>
                                          <p:spTgt spid="35840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05">
                                            <p:txEl>
                                              <p:pRg st="1" end="1"/>
                                            </p:txEl>
                                          </p:spTgt>
                                        </p:tgtEl>
                                        <p:attrNameLst>
                                          <p:attrName>style.visibility</p:attrName>
                                        </p:attrNameLst>
                                      </p:cBhvr>
                                      <p:to>
                                        <p:strVal val="visible"/>
                                      </p:to>
                                    </p:set>
                                    <p:animEffect transition="in" filter="checkerboard(across)">
                                      <p:cBhvr>
                                        <p:cTn id="10" dur="500"/>
                                        <p:tgtEl>
                                          <p:spTgt spid="35840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05">
                                            <p:txEl>
                                              <p:pRg st="2" end="2"/>
                                            </p:txEl>
                                          </p:spTgt>
                                        </p:tgtEl>
                                        <p:attrNameLst>
                                          <p:attrName>style.visibility</p:attrName>
                                        </p:attrNameLst>
                                      </p:cBhvr>
                                      <p:to>
                                        <p:strVal val="visible"/>
                                      </p:to>
                                    </p:set>
                                    <p:animEffect transition="in" filter="checkerboard(across)">
                                      <p:cBhvr>
                                        <p:cTn id="13" dur="500"/>
                                        <p:tgtEl>
                                          <p:spTgt spid="3584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ChangeArrowheads="1"/>
          </p:cNvSpPr>
          <p:nvPr>
            <p:ph type="title"/>
          </p:nvPr>
        </p:nvSpPr>
        <p:spPr/>
        <p:txBody>
          <a:bodyPr/>
          <a:lstStyle/>
          <a:p>
            <a:r>
              <a:rPr lang="en-US"/>
              <a:t>Are you information literate?</a:t>
            </a:r>
          </a:p>
        </p:txBody>
      </p:sp>
      <p:sp>
        <p:nvSpPr>
          <p:cNvPr id="310277" name="Rectangle 5"/>
          <p:cNvSpPr>
            <a:spLocks noGrp="1" noChangeArrowheads="1"/>
          </p:cNvSpPr>
          <p:nvPr>
            <p:ph idx="1"/>
          </p:nvPr>
        </p:nvSpPr>
        <p:spPr/>
        <p:txBody>
          <a:bodyPr/>
          <a:lstStyle/>
          <a:p>
            <a:pPr marL="609600" indent="-609600">
              <a:spcBef>
                <a:spcPct val="70000"/>
              </a:spcBef>
              <a:buClr>
                <a:srgbClr val="CC0000"/>
              </a:buClr>
              <a:buSzPct val="85000"/>
              <a:buFontTx/>
              <a:buAutoNum type="arabicPeriod"/>
            </a:pPr>
            <a:r>
              <a:rPr lang="en-US" b="1" dirty="0"/>
              <a:t>Articulate</a:t>
            </a:r>
            <a:r>
              <a:rPr lang="en-US" dirty="0"/>
              <a:t> an information need.</a:t>
            </a:r>
          </a:p>
          <a:p>
            <a:pPr marL="609600" indent="-609600">
              <a:spcBef>
                <a:spcPct val="70000"/>
              </a:spcBef>
              <a:buClr>
                <a:srgbClr val="CC0000"/>
              </a:buClr>
              <a:buSzPct val="85000"/>
              <a:buFontTx/>
              <a:buAutoNum type="arabicPeriod"/>
            </a:pPr>
            <a:r>
              <a:rPr lang="en-US" b="1" dirty="0"/>
              <a:t>Locate</a:t>
            </a:r>
            <a:r>
              <a:rPr lang="en-US" dirty="0"/>
              <a:t> relevant information sources.</a:t>
            </a:r>
          </a:p>
          <a:p>
            <a:pPr marL="609600" indent="-609600">
              <a:spcBef>
                <a:spcPct val="70000"/>
              </a:spcBef>
              <a:buClr>
                <a:srgbClr val="CC0000"/>
              </a:buClr>
              <a:buSzPct val="85000"/>
              <a:buFontTx/>
              <a:buAutoNum type="arabicPeriod"/>
            </a:pPr>
            <a:r>
              <a:rPr lang="en-US" b="1" u="sng" dirty="0">
                <a:solidFill>
                  <a:srgbClr val="CC0000"/>
                </a:solidFill>
              </a:rPr>
              <a:t>Evaluate</a:t>
            </a:r>
            <a:r>
              <a:rPr lang="en-US" dirty="0">
                <a:solidFill>
                  <a:srgbClr val="CC0000"/>
                </a:solidFill>
              </a:rPr>
              <a:t> </a:t>
            </a:r>
            <a:r>
              <a:rPr lang="en-US" dirty="0"/>
              <a:t>the quality of those sources.</a:t>
            </a:r>
          </a:p>
          <a:p>
            <a:pPr marL="609600" indent="-609600">
              <a:spcBef>
                <a:spcPct val="70000"/>
              </a:spcBef>
              <a:buClr>
                <a:srgbClr val="CC0000"/>
              </a:buClr>
              <a:buSzPct val="85000"/>
              <a:buFontTx/>
              <a:buAutoNum type="arabicPeriod" startAt="4"/>
            </a:pPr>
            <a:r>
              <a:rPr lang="en-US" b="1" dirty="0"/>
              <a:t>Communicate</a:t>
            </a:r>
            <a:r>
              <a:rPr lang="en-US" dirty="0"/>
              <a:t> the results of their research.</a:t>
            </a:r>
          </a:p>
        </p:txBody>
      </p:sp>
      <p:sp>
        <p:nvSpPr>
          <p:cNvPr id="6" name="Slide Number Placeholder 5"/>
          <p:cNvSpPr>
            <a:spLocks noGrp="1"/>
          </p:cNvSpPr>
          <p:nvPr>
            <p:ph type="sldNum" sz="quarter" idx="12"/>
          </p:nvPr>
        </p:nvSpPr>
        <p:spPr/>
        <p:txBody>
          <a:bodyPr/>
          <a:lstStyle/>
          <a:p>
            <a:endParaRPr lang="en-US"/>
          </a:p>
          <a:p>
            <a:fld id="{BCE8F0F7-0B46-452A-B8C4-905994564A6D}" type="slidenum">
              <a:rPr lang="en-US"/>
              <a:pPr/>
              <a:t>82</a:t>
            </a:fld>
            <a:endParaRPr lang="en-US"/>
          </a:p>
        </p:txBody>
      </p:sp>
    </p:spTree>
  </p:cSld>
  <p:clrMapOvr>
    <a:masterClrMapping/>
  </p:clrMapOvr>
  <p:transition spd="med">
    <p:split orient="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0" y="274638"/>
            <a:ext cx="9144000" cy="1143000"/>
          </a:xfrm>
        </p:spPr>
        <p:txBody>
          <a:bodyPr/>
          <a:lstStyle/>
          <a:p>
            <a:r>
              <a:rPr lang="en-US" sz="4700"/>
              <a:t>Evaluating Secondary Sources</a:t>
            </a:r>
          </a:p>
        </p:txBody>
      </p:sp>
      <p:sp>
        <p:nvSpPr>
          <p:cNvPr id="575491" name="Rectangle 3"/>
          <p:cNvSpPr>
            <a:spLocks noGrp="1" noChangeArrowheads="1"/>
          </p:cNvSpPr>
          <p:nvPr>
            <p:ph idx="1"/>
          </p:nvPr>
        </p:nvSpPr>
        <p:spPr/>
        <p:txBody>
          <a:bodyPr/>
          <a:lstStyle/>
          <a:p>
            <a:pPr>
              <a:lnSpc>
                <a:spcPct val="90000"/>
              </a:lnSpc>
              <a:spcBef>
                <a:spcPct val="80000"/>
              </a:spcBef>
            </a:pPr>
            <a:r>
              <a:rPr lang="en-US" b="1" dirty="0"/>
              <a:t>What was the purpose of the study?</a:t>
            </a:r>
          </a:p>
          <a:p>
            <a:pPr>
              <a:lnSpc>
                <a:spcPct val="90000"/>
              </a:lnSpc>
              <a:spcBef>
                <a:spcPct val="80000"/>
              </a:spcBef>
            </a:pPr>
            <a:r>
              <a:rPr lang="en-US" b="1" dirty="0"/>
              <a:t>How was the information collected?</a:t>
            </a:r>
          </a:p>
          <a:p>
            <a:pPr>
              <a:lnSpc>
                <a:spcPct val="90000"/>
              </a:lnSpc>
              <a:spcBef>
                <a:spcPct val="80000"/>
              </a:spcBef>
            </a:pPr>
            <a:r>
              <a:rPr lang="en-US" b="1" dirty="0"/>
              <a:t>How </a:t>
            </a:r>
            <a:r>
              <a:rPr lang="en-US" b="1" u="sng" dirty="0">
                <a:solidFill>
                  <a:srgbClr val="C00000"/>
                </a:solidFill>
              </a:rPr>
              <a:t>consistent</a:t>
            </a:r>
            <a:r>
              <a:rPr lang="en-US" b="1" dirty="0"/>
              <a:t> is the information with other information?</a:t>
            </a:r>
          </a:p>
          <a:p>
            <a:pPr>
              <a:lnSpc>
                <a:spcPct val="90000"/>
              </a:lnSpc>
              <a:spcBef>
                <a:spcPct val="80000"/>
              </a:spcBef>
            </a:pPr>
            <a:r>
              <a:rPr lang="en-US" b="1" dirty="0"/>
              <a:t>Who collected the information?</a:t>
            </a:r>
          </a:p>
        </p:txBody>
      </p:sp>
      <p:sp>
        <p:nvSpPr>
          <p:cNvPr id="7" name="Slide Number Placeholder 5"/>
          <p:cNvSpPr>
            <a:spLocks noGrp="1"/>
          </p:cNvSpPr>
          <p:nvPr>
            <p:ph type="sldNum" sz="quarter" idx="12"/>
          </p:nvPr>
        </p:nvSpPr>
        <p:spPr/>
        <p:txBody>
          <a:bodyPr/>
          <a:lstStyle/>
          <a:p>
            <a:endParaRPr lang="en-US"/>
          </a:p>
          <a:p>
            <a:fld id="{A12C7CC6-DD13-45BE-B9DD-DDC6B57D9ACB}" type="slidenum">
              <a:rPr lang="en-US"/>
              <a:pPr/>
              <a:t>83</a:t>
            </a:fld>
            <a:endParaRPr lang="en-US"/>
          </a:p>
        </p:txBody>
      </p:sp>
      <p:sp>
        <p:nvSpPr>
          <p:cNvPr id="575492" name="WordArt 4"/>
          <p:cNvSpPr>
            <a:spLocks noChangeArrowheads="1" noChangeShapeType="1" noTextEdit="1"/>
          </p:cNvSpPr>
          <p:nvPr/>
        </p:nvSpPr>
        <p:spPr bwMode="auto">
          <a:xfrm rot="-2291943">
            <a:off x="1447800" y="3276600"/>
            <a:ext cx="7196138" cy="1009650"/>
          </a:xfrm>
          <a:prstGeom prst="rect">
            <a:avLst/>
          </a:prstGeom>
        </p:spPr>
        <p:txBody>
          <a:bodyPr wrap="none" fromWordArt="1">
            <a:prstTxWarp prst="textPlain">
              <a:avLst>
                <a:gd name="adj" fmla="val 50000"/>
              </a:avLst>
            </a:prstTxWarp>
          </a:bodyPr>
          <a:lstStyle/>
          <a:p>
            <a:pPr algn="ctr"/>
            <a:r>
              <a:rPr lang="en-CA" sz="3600" kern="10" dirty="0">
                <a:ln w="28575">
                  <a:solidFill>
                    <a:srgbClr val="CC0000"/>
                  </a:solidFill>
                  <a:round/>
                  <a:headEnd/>
                  <a:tailEnd/>
                </a:ln>
                <a:solidFill>
                  <a:srgbClr val="FFCC00">
                    <a:alpha val="78000"/>
                  </a:srgbClr>
                </a:solidFill>
                <a:effectLst/>
                <a:latin typeface="Arial Black"/>
              </a:rPr>
              <a:t>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 calcmode="lin" valueType="num">
                                      <p:cBhvr additive="base">
                                        <p:cTn id="7" dur="500" fill="hold"/>
                                        <p:tgtEl>
                                          <p:spTgt spid="575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5491">
                                            <p:txEl>
                                              <p:pRg st="1" end="1"/>
                                            </p:txEl>
                                          </p:spTgt>
                                        </p:tgtEl>
                                        <p:attrNameLst>
                                          <p:attrName>style.visibility</p:attrName>
                                        </p:attrNameLst>
                                      </p:cBhvr>
                                      <p:to>
                                        <p:strVal val="visible"/>
                                      </p:to>
                                    </p:set>
                                    <p:anim calcmode="lin" valueType="num">
                                      <p:cBhvr additive="base">
                                        <p:cTn id="11" dur="500" fill="hold"/>
                                        <p:tgtEl>
                                          <p:spTgt spid="5754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54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75491">
                                            <p:txEl>
                                              <p:pRg st="2" end="2"/>
                                            </p:txEl>
                                          </p:spTgt>
                                        </p:tgtEl>
                                        <p:attrNameLst>
                                          <p:attrName>style.visibility</p:attrName>
                                        </p:attrNameLst>
                                      </p:cBhvr>
                                      <p:to>
                                        <p:strVal val="visible"/>
                                      </p:to>
                                    </p:set>
                                    <p:anim calcmode="lin" valueType="num">
                                      <p:cBhvr additive="base">
                                        <p:cTn id="15" dur="500" fill="hold"/>
                                        <p:tgtEl>
                                          <p:spTgt spid="5754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754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75491">
                                            <p:txEl>
                                              <p:pRg st="3" end="3"/>
                                            </p:txEl>
                                          </p:spTgt>
                                        </p:tgtEl>
                                        <p:attrNameLst>
                                          <p:attrName>style.visibility</p:attrName>
                                        </p:attrNameLst>
                                      </p:cBhvr>
                                      <p:to>
                                        <p:strVal val="visible"/>
                                      </p:to>
                                    </p:set>
                                    <p:anim calcmode="lin" valueType="num">
                                      <p:cBhvr additive="base">
                                        <p:cTn id="19" dur="500" fill="hold"/>
                                        <p:tgtEl>
                                          <p:spTgt spid="5754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5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575492"/>
                                        </p:tgtEl>
                                        <p:attrNameLst>
                                          <p:attrName>style.visibility</p:attrName>
                                        </p:attrNameLst>
                                      </p:cBhvr>
                                      <p:to>
                                        <p:strVal val="visible"/>
                                      </p:to>
                                    </p:set>
                                    <p:animEffect transition="in" filter="fade">
                                      <p:cBhvr>
                                        <p:cTn id="25" dur="385" decel="100000"/>
                                        <p:tgtEl>
                                          <p:spTgt spid="575492"/>
                                        </p:tgtEl>
                                      </p:cBhvr>
                                    </p:animEffect>
                                    <p:animScale>
                                      <p:cBhvr>
                                        <p:cTn id="26" dur="385" decel="100000"/>
                                        <p:tgtEl>
                                          <p:spTgt spid="575492"/>
                                        </p:tgtEl>
                                      </p:cBhvr>
                                      <p:from x="10000" y="10000"/>
                                      <p:to x="200000" y="450000"/>
                                    </p:animScale>
                                    <p:animScale>
                                      <p:cBhvr>
                                        <p:cTn id="27" dur="615" accel="100000" fill="hold">
                                          <p:stCondLst>
                                            <p:cond delay="385"/>
                                          </p:stCondLst>
                                        </p:cTn>
                                        <p:tgtEl>
                                          <p:spTgt spid="575492"/>
                                        </p:tgtEl>
                                      </p:cBhvr>
                                      <p:from x="200000" y="450000"/>
                                      <p:to x="100000" y="100000"/>
                                    </p:animScale>
                                    <p:set>
                                      <p:cBhvr>
                                        <p:cTn id="28" dur="385" fill="hold"/>
                                        <p:tgtEl>
                                          <p:spTgt spid="575492"/>
                                        </p:tgtEl>
                                        <p:attrNameLst>
                                          <p:attrName>ppt_x</p:attrName>
                                        </p:attrNameLst>
                                      </p:cBhvr>
                                      <p:to>
                                        <p:strVal val="(0.5)"/>
                                      </p:to>
                                    </p:set>
                                    <p:anim from="(0.5)" to="(#ppt_x)" calcmode="lin" valueType="num">
                                      <p:cBhvr>
                                        <p:cTn id="29" dur="615" accel="100000" fill="hold">
                                          <p:stCondLst>
                                            <p:cond delay="385"/>
                                          </p:stCondLst>
                                        </p:cTn>
                                        <p:tgtEl>
                                          <p:spTgt spid="575492"/>
                                        </p:tgtEl>
                                        <p:attrNameLst>
                                          <p:attrName>ppt_x</p:attrName>
                                        </p:attrNameLst>
                                      </p:cBhvr>
                                    </p:anim>
                                    <p:set>
                                      <p:cBhvr>
                                        <p:cTn id="30" dur="385" fill="hold"/>
                                        <p:tgtEl>
                                          <p:spTgt spid="575492"/>
                                        </p:tgtEl>
                                        <p:attrNameLst>
                                          <p:attrName>ppt_y</p:attrName>
                                        </p:attrNameLst>
                                      </p:cBhvr>
                                      <p:to>
                                        <p:strVal val="(#ppt_y+0.4)"/>
                                      </p:to>
                                    </p:set>
                                    <p:anim from="(#ppt_y+0.4)" to="(#ppt_y)" calcmode="lin" valueType="num">
                                      <p:cBhvr>
                                        <p:cTn id="31" dur="615" accel="100000" fill="hold">
                                          <p:stCondLst>
                                            <p:cond delay="385"/>
                                          </p:stCondLst>
                                        </p:cTn>
                                        <p:tgtEl>
                                          <p:spTgt spid="57549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endParaRPr lang="en-US"/>
          </a:p>
          <a:p>
            <a:fld id="{ACB1EA21-AF43-4ED2-A9F7-AC292C17BFF3}" type="slidenum">
              <a:rPr lang="en-US"/>
              <a:pPr/>
              <a:t>84</a:t>
            </a:fld>
            <a:endParaRPr lang="en-US"/>
          </a:p>
        </p:txBody>
      </p:sp>
      <p:sp>
        <p:nvSpPr>
          <p:cNvPr id="562179" name="Rectangle 2"/>
          <p:cNvSpPr>
            <a:spLocks noGrp="1" noChangeArrowheads="1"/>
          </p:cNvSpPr>
          <p:nvPr>
            <p:ph type="title" idx="4294967295"/>
          </p:nvPr>
        </p:nvSpPr>
        <p:spPr>
          <a:xfrm>
            <a:off x="304800" y="0"/>
            <a:ext cx="8839200" cy="838200"/>
          </a:xfrm>
        </p:spPr>
        <p:txBody>
          <a:bodyPr anchor="b"/>
          <a:lstStyle/>
          <a:p>
            <a:r>
              <a:rPr lang="en-US" dirty="0" smtClean="0"/>
              <a:t>Who Collected the Information?</a:t>
            </a:r>
            <a:endParaRPr lang="en-US" dirty="0"/>
          </a:p>
        </p:txBody>
      </p:sp>
      <p:sp>
        <p:nvSpPr>
          <p:cNvPr id="599043" name="Rectangle 3"/>
          <p:cNvSpPr>
            <a:spLocks noGrp="1" noChangeArrowheads="1"/>
          </p:cNvSpPr>
          <p:nvPr>
            <p:ph type="body" idx="4294967295"/>
          </p:nvPr>
        </p:nvSpPr>
        <p:spPr>
          <a:xfrm>
            <a:off x="304800" y="1295400"/>
            <a:ext cx="8839200" cy="5105400"/>
          </a:xfrm>
        </p:spPr>
        <p:txBody>
          <a:bodyPr/>
          <a:lstStyle/>
          <a:p>
            <a:pPr>
              <a:lnSpc>
                <a:spcPct val="85000"/>
              </a:lnSpc>
              <a:spcBef>
                <a:spcPct val="10000"/>
              </a:spcBef>
              <a:buFontTx/>
              <a:buNone/>
            </a:pPr>
            <a:endParaRPr lang="en-US" sz="1400" b="1" dirty="0">
              <a:solidFill>
                <a:srgbClr val="CC0000"/>
              </a:solidFill>
              <a:effectLst>
                <a:outerShdw blurRad="38100" dist="38100" dir="2700000" algn="tl">
                  <a:srgbClr val="000000"/>
                </a:outerShdw>
              </a:effectLst>
              <a:latin typeface="Arial" charset="0"/>
            </a:endParaRPr>
          </a:p>
          <a:p>
            <a:pPr>
              <a:lnSpc>
                <a:spcPct val="80000"/>
              </a:lnSpc>
              <a:spcBef>
                <a:spcPts val="1200"/>
              </a:spcBef>
              <a:buClr>
                <a:srgbClr val="CC0000"/>
              </a:buClr>
              <a:buFont typeface="Wingdings" pitchFamily="2" charset="2"/>
              <a:buChar char="§"/>
            </a:pPr>
            <a:r>
              <a:rPr lang="en-US" b="1" dirty="0">
                <a:latin typeface="Arial" charset="0"/>
              </a:rPr>
              <a:t>Authority: </a:t>
            </a:r>
          </a:p>
          <a:p>
            <a:pPr marL="746125" lvl="1" indent="-228600">
              <a:lnSpc>
                <a:spcPct val="80000"/>
              </a:lnSpc>
              <a:spcBef>
                <a:spcPct val="5000"/>
              </a:spcBef>
              <a:buClr>
                <a:schemeClr val="tx1"/>
              </a:buClr>
            </a:pPr>
            <a:r>
              <a:rPr lang="en-US" dirty="0">
                <a:latin typeface="Arial Narrow" pitchFamily="34" charset="0"/>
              </a:rPr>
              <a:t>Who is </a:t>
            </a:r>
            <a:r>
              <a:rPr lang="en-US" dirty="0" smtClean="0">
                <a:latin typeface="Arial Narrow" pitchFamily="34" charset="0"/>
              </a:rPr>
              <a:t>responsible for the data? </a:t>
            </a:r>
            <a:r>
              <a:rPr lang="en-US" dirty="0">
                <a:latin typeface="Arial Narrow" pitchFamily="34" charset="0"/>
              </a:rPr>
              <a:t>What are the qualifications?</a:t>
            </a:r>
            <a:endParaRPr lang="en-US" sz="2400" dirty="0">
              <a:latin typeface="Arial Narrow" pitchFamily="34" charset="0"/>
            </a:endParaRPr>
          </a:p>
          <a:p>
            <a:pPr>
              <a:lnSpc>
                <a:spcPct val="80000"/>
              </a:lnSpc>
              <a:spcBef>
                <a:spcPts val="1200"/>
              </a:spcBef>
              <a:buClr>
                <a:srgbClr val="CC0000"/>
              </a:buClr>
              <a:buFont typeface="Wingdings" pitchFamily="2" charset="2"/>
              <a:buChar char="§"/>
            </a:pPr>
            <a:r>
              <a:rPr lang="en-US" b="1" dirty="0" smtClean="0">
                <a:latin typeface="Arial" charset="0"/>
              </a:rPr>
              <a:t>Accuracy</a:t>
            </a:r>
            <a:r>
              <a:rPr lang="en-US" b="1" dirty="0">
                <a:latin typeface="Arial" charset="0"/>
              </a:rPr>
              <a:t>:</a:t>
            </a:r>
            <a:r>
              <a:rPr lang="en-US" b="1" dirty="0"/>
              <a:t> </a:t>
            </a:r>
          </a:p>
          <a:p>
            <a:pPr marL="746125" lvl="1" indent="-228600">
              <a:lnSpc>
                <a:spcPct val="80000"/>
              </a:lnSpc>
              <a:spcBef>
                <a:spcPct val="5000"/>
              </a:spcBef>
              <a:buClr>
                <a:schemeClr val="tx1"/>
              </a:buClr>
            </a:pPr>
            <a:r>
              <a:rPr lang="en-US" dirty="0">
                <a:latin typeface="Arial Narrow" pitchFamily="34" charset="0"/>
              </a:rPr>
              <a:t>Can facts presented be verified? </a:t>
            </a:r>
          </a:p>
          <a:p>
            <a:pPr>
              <a:lnSpc>
                <a:spcPct val="80000"/>
              </a:lnSpc>
              <a:spcBef>
                <a:spcPts val="1200"/>
              </a:spcBef>
              <a:buClr>
                <a:srgbClr val="CC0000"/>
              </a:buClr>
              <a:buFont typeface="Wingdings" pitchFamily="2" charset="2"/>
              <a:buChar char="§"/>
            </a:pPr>
            <a:r>
              <a:rPr lang="en-US" b="1" dirty="0" smtClean="0">
                <a:latin typeface="Arial" charset="0"/>
              </a:rPr>
              <a:t>Objectivity</a:t>
            </a:r>
            <a:r>
              <a:rPr lang="en-US" b="1" dirty="0">
                <a:latin typeface="Arial" charset="0"/>
              </a:rPr>
              <a:t>:</a:t>
            </a:r>
            <a:r>
              <a:rPr lang="en-US" dirty="0">
                <a:latin typeface="Arial" charset="0"/>
              </a:rPr>
              <a:t> </a:t>
            </a:r>
            <a:endParaRPr lang="en-US" sz="2800" dirty="0">
              <a:latin typeface="Arial" charset="0"/>
            </a:endParaRPr>
          </a:p>
          <a:p>
            <a:pPr marL="746125" lvl="1" indent="-228600">
              <a:lnSpc>
                <a:spcPct val="80000"/>
              </a:lnSpc>
              <a:spcBef>
                <a:spcPct val="5000"/>
              </a:spcBef>
              <a:buClr>
                <a:schemeClr val="tx1"/>
              </a:buClr>
            </a:pPr>
            <a:r>
              <a:rPr lang="en-US" dirty="0">
                <a:latin typeface="Arial Narrow" pitchFamily="34" charset="0"/>
              </a:rPr>
              <a:t>Is the information presented in a “neutral tone?”</a:t>
            </a:r>
            <a:endParaRPr lang="en-US" sz="2400" dirty="0">
              <a:latin typeface="Arial Narrow" pitchFamily="34" charset="0"/>
            </a:endParaRPr>
          </a:p>
          <a:p>
            <a:pPr>
              <a:lnSpc>
                <a:spcPct val="80000"/>
              </a:lnSpc>
              <a:spcBef>
                <a:spcPts val="1200"/>
              </a:spcBef>
              <a:buClr>
                <a:srgbClr val="CC0000"/>
              </a:buClr>
              <a:buFont typeface="Wingdings" pitchFamily="2" charset="2"/>
              <a:buChar char="§"/>
            </a:pPr>
            <a:r>
              <a:rPr lang="en-US" b="1" dirty="0" smtClean="0">
                <a:latin typeface="Arial" charset="0"/>
              </a:rPr>
              <a:t>Currency</a:t>
            </a:r>
            <a:r>
              <a:rPr lang="en-US" b="1" dirty="0">
                <a:latin typeface="Arial" charset="0"/>
              </a:rPr>
              <a:t>:</a:t>
            </a:r>
            <a:r>
              <a:rPr lang="en-US" dirty="0">
                <a:latin typeface="Arial" charset="0"/>
              </a:rPr>
              <a:t> </a:t>
            </a:r>
          </a:p>
          <a:p>
            <a:pPr marL="746125" lvl="1" indent="-228600">
              <a:lnSpc>
                <a:spcPct val="80000"/>
              </a:lnSpc>
              <a:spcBef>
                <a:spcPct val="5000"/>
              </a:spcBef>
              <a:buClr>
                <a:schemeClr val="tx1"/>
              </a:buClr>
            </a:pPr>
            <a:r>
              <a:rPr lang="en-US" dirty="0">
                <a:latin typeface="Arial Narrow" pitchFamily="34" charset="0"/>
              </a:rPr>
              <a:t>Are dates (copyright or revision) </a:t>
            </a:r>
            <a:r>
              <a:rPr lang="en-US" dirty="0" smtClean="0">
                <a:latin typeface="Arial Narrow" pitchFamily="34" charset="0"/>
              </a:rPr>
              <a:t>on </a:t>
            </a:r>
            <a:r>
              <a:rPr lang="en-US" dirty="0">
                <a:latin typeface="Arial Narrow" pitchFamily="34" charset="0"/>
              </a:rPr>
              <a:t>the web site or pages?</a:t>
            </a:r>
          </a:p>
          <a:p>
            <a:pPr>
              <a:lnSpc>
                <a:spcPct val="80000"/>
              </a:lnSpc>
              <a:spcBef>
                <a:spcPts val="1200"/>
              </a:spcBef>
              <a:buClr>
                <a:srgbClr val="CC0000"/>
              </a:buClr>
              <a:buFont typeface="Wingdings" pitchFamily="2" charset="2"/>
              <a:buChar char="§"/>
            </a:pPr>
            <a:r>
              <a:rPr lang="en-US" b="1" dirty="0" smtClean="0">
                <a:latin typeface="Arial" charset="0"/>
              </a:rPr>
              <a:t>Content</a:t>
            </a:r>
            <a:r>
              <a:rPr lang="en-US" b="1" dirty="0">
                <a:latin typeface="Arial" charset="0"/>
              </a:rPr>
              <a:t>:</a:t>
            </a:r>
            <a:r>
              <a:rPr lang="en-US" dirty="0">
                <a:latin typeface="Arial" charset="0"/>
              </a:rPr>
              <a:t> </a:t>
            </a:r>
          </a:p>
          <a:p>
            <a:pPr marL="746125" lvl="1" indent="-228600">
              <a:lnSpc>
                <a:spcPct val="80000"/>
              </a:lnSpc>
              <a:spcBef>
                <a:spcPct val="5000"/>
              </a:spcBef>
              <a:buClr>
                <a:schemeClr val="tx1"/>
              </a:buClr>
            </a:pPr>
            <a:r>
              <a:rPr lang="en-US" dirty="0">
                <a:latin typeface="Arial Narrow" pitchFamily="34" charset="0"/>
              </a:rPr>
              <a:t>Does the source have “depth” ? </a:t>
            </a:r>
          </a:p>
        </p:txBody>
      </p:sp>
      <p:sp>
        <p:nvSpPr>
          <p:cNvPr id="6" name="Slide Number Placeholder 5"/>
          <p:cNvSpPr txBox="1">
            <a:spLocks noGrp="1"/>
          </p:cNvSpPr>
          <p:nvPr/>
        </p:nvSpPr>
        <p:spPr bwMode="auto">
          <a:xfrm>
            <a:off x="7010400" y="6400800"/>
            <a:ext cx="2133600" cy="457200"/>
          </a:xfrm>
          <a:prstGeom prst="rect">
            <a:avLst/>
          </a:prstGeom>
          <a:noFill/>
          <a:ln>
            <a:miter lim="800000"/>
            <a:headEnd/>
            <a:tailEnd/>
          </a:ln>
        </p:spPr>
        <p:txBody>
          <a:bodyPr/>
          <a:lstStyle/>
          <a:p>
            <a:pPr algn="r">
              <a:defRPr/>
            </a:pPr>
            <a:endParaRPr lang="en-GB" sz="1000" b="0" i="0">
              <a:effectLst/>
              <a:latin typeface="+mn-lt"/>
            </a:endParaRPr>
          </a:p>
          <a:p>
            <a:pPr algn="r">
              <a:defRPr/>
            </a:pPr>
            <a:fld id="{F82854C7-5C0B-45BC-9136-6C3380A88BBA}" type="slidenum">
              <a:rPr lang="en-GB" sz="1400" b="0" i="0">
                <a:effectLst/>
                <a:latin typeface="+mn-lt"/>
              </a:rPr>
              <a:pPr algn="r">
                <a:defRPr/>
              </a:pPr>
              <a:t>84</a:t>
            </a:fld>
            <a:endParaRPr lang="en-GB" sz="1400" b="0" i="0">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3">
                                            <p:txEl>
                                              <p:pRg st="1" end="1"/>
                                            </p:txEl>
                                          </p:spTgt>
                                        </p:tgtEl>
                                        <p:attrNameLst>
                                          <p:attrName>style.visibility</p:attrName>
                                        </p:attrNameLst>
                                      </p:cBhvr>
                                      <p:to>
                                        <p:strVal val="visible"/>
                                      </p:to>
                                    </p:set>
                                    <p:animEffect transition="in" filter="blinds(horizontal)">
                                      <p:cBhvr>
                                        <p:cTn id="7" dur="500"/>
                                        <p:tgtEl>
                                          <p:spTgt spid="5990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9043">
                                            <p:txEl>
                                              <p:pRg st="3" end="3"/>
                                            </p:txEl>
                                          </p:spTgt>
                                        </p:tgtEl>
                                        <p:attrNameLst>
                                          <p:attrName>style.visibility</p:attrName>
                                        </p:attrNameLst>
                                      </p:cBhvr>
                                      <p:to>
                                        <p:strVal val="visible"/>
                                      </p:to>
                                    </p:set>
                                    <p:animEffect transition="in" filter="blinds(horizontal)">
                                      <p:cBhvr>
                                        <p:cTn id="10" dur="500"/>
                                        <p:tgtEl>
                                          <p:spTgt spid="59904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99043">
                                            <p:txEl>
                                              <p:pRg st="5" end="5"/>
                                            </p:txEl>
                                          </p:spTgt>
                                        </p:tgtEl>
                                        <p:attrNameLst>
                                          <p:attrName>style.visibility</p:attrName>
                                        </p:attrNameLst>
                                      </p:cBhvr>
                                      <p:to>
                                        <p:strVal val="visible"/>
                                      </p:to>
                                    </p:set>
                                    <p:animEffect transition="in" filter="blinds(horizontal)">
                                      <p:cBhvr>
                                        <p:cTn id="13" dur="500"/>
                                        <p:tgtEl>
                                          <p:spTgt spid="59904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9043">
                                            <p:txEl>
                                              <p:pRg st="7" end="7"/>
                                            </p:txEl>
                                          </p:spTgt>
                                        </p:tgtEl>
                                        <p:attrNameLst>
                                          <p:attrName>style.visibility</p:attrName>
                                        </p:attrNameLst>
                                      </p:cBhvr>
                                      <p:to>
                                        <p:strVal val="visible"/>
                                      </p:to>
                                    </p:set>
                                    <p:animEffect transition="in" filter="blinds(horizontal)">
                                      <p:cBhvr>
                                        <p:cTn id="16" dur="500"/>
                                        <p:tgtEl>
                                          <p:spTgt spid="59904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19" dur="500"/>
                                        <p:tgtEl>
                                          <p:spTgt spid="59904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99043">
                                            <p:txEl>
                                              <p:pRg st="2" end="2"/>
                                            </p:txEl>
                                          </p:spTgt>
                                        </p:tgtEl>
                                        <p:attrNameLst>
                                          <p:attrName>style.visibility</p:attrName>
                                        </p:attrNameLst>
                                      </p:cBhvr>
                                      <p:to>
                                        <p:strVal val="visible"/>
                                      </p:to>
                                    </p:set>
                                    <p:animEffect transition="in" filter="blinds(horizontal)">
                                      <p:cBhvr>
                                        <p:cTn id="24" dur="500"/>
                                        <p:tgtEl>
                                          <p:spTgt spid="59904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99043">
                                            <p:txEl>
                                              <p:pRg st="4" end="4"/>
                                            </p:txEl>
                                          </p:spTgt>
                                        </p:tgtEl>
                                        <p:attrNameLst>
                                          <p:attrName>style.visibility</p:attrName>
                                        </p:attrNameLst>
                                      </p:cBhvr>
                                      <p:to>
                                        <p:strVal val="visible"/>
                                      </p:to>
                                    </p:set>
                                    <p:animEffect transition="in" filter="blinds(horizontal)">
                                      <p:cBhvr>
                                        <p:cTn id="29" dur="500"/>
                                        <p:tgtEl>
                                          <p:spTgt spid="59904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99043">
                                            <p:txEl>
                                              <p:pRg st="6" end="6"/>
                                            </p:txEl>
                                          </p:spTgt>
                                        </p:tgtEl>
                                        <p:attrNameLst>
                                          <p:attrName>style.visibility</p:attrName>
                                        </p:attrNameLst>
                                      </p:cBhvr>
                                      <p:to>
                                        <p:strVal val="visible"/>
                                      </p:to>
                                    </p:set>
                                    <p:animEffect transition="in" filter="blinds(horizontal)">
                                      <p:cBhvr>
                                        <p:cTn id="34" dur="500"/>
                                        <p:tgtEl>
                                          <p:spTgt spid="59904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99043">
                                            <p:txEl>
                                              <p:pRg st="8" end="8"/>
                                            </p:txEl>
                                          </p:spTgt>
                                        </p:tgtEl>
                                        <p:attrNameLst>
                                          <p:attrName>style.visibility</p:attrName>
                                        </p:attrNameLst>
                                      </p:cBhvr>
                                      <p:to>
                                        <p:strVal val="visible"/>
                                      </p:to>
                                    </p:set>
                                    <p:animEffect transition="in" filter="blinds(horizontal)">
                                      <p:cBhvr>
                                        <p:cTn id="39" dur="500"/>
                                        <p:tgtEl>
                                          <p:spTgt spid="59904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44" dur="500"/>
                                        <p:tgtEl>
                                          <p:spTgt spid="599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0" y="6550025"/>
            <a:ext cx="2133600" cy="307975"/>
          </a:xfrm>
        </p:spPr>
        <p:txBody>
          <a:bodyPr/>
          <a:lstStyle/>
          <a:p>
            <a:r>
              <a:rPr lang="en-US"/>
              <a:t>MKTG2309 – Lec 1</a:t>
            </a:r>
          </a:p>
        </p:txBody>
      </p:sp>
      <p:sp>
        <p:nvSpPr>
          <p:cNvPr id="7" name="Slide Number Placeholder 5"/>
          <p:cNvSpPr>
            <a:spLocks noGrp="1"/>
          </p:cNvSpPr>
          <p:nvPr>
            <p:ph type="sldNum" sz="quarter" idx="12"/>
          </p:nvPr>
        </p:nvSpPr>
        <p:spPr/>
        <p:txBody>
          <a:bodyPr/>
          <a:lstStyle/>
          <a:p>
            <a:endParaRPr lang="en-US"/>
          </a:p>
          <a:p>
            <a:fld id="{31D58BDE-42CD-4ABD-9318-CF907D7825C0}" type="slidenum">
              <a:rPr lang="en-US">
                <a:latin typeface="Verdana" pitchFamily="34" charset="0"/>
              </a:rPr>
              <a:pPr/>
              <a:t>85</a:t>
            </a:fld>
            <a:endParaRPr lang="en-US">
              <a:latin typeface="Verdana" pitchFamily="34" charset="0"/>
            </a:endParaRPr>
          </a:p>
        </p:txBody>
      </p:sp>
      <p:sp>
        <p:nvSpPr>
          <p:cNvPr id="527362" name="Rectangle 2"/>
          <p:cNvSpPr>
            <a:spLocks noGrp="1" noChangeArrowheads="1"/>
          </p:cNvSpPr>
          <p:nvPr>
            <p:ph type="title"/>
          </p:nvPr>
        </p:nvSpPr>
        <p:spPr>
          <a:xfrm>
            <a:off x="381000" y="0"/>
            <a:ext cx="8763000" cy="1676400"/>
          </a:xfrm>
        </p:spPr>
        <p:txBody>
          <a:bodyPr/>
          <a:lstStyle/>
          <a:p>
            <a:r>
              <a:rPr lang="en-US" sz="5400" i="1" dirty="0" smtClean="0">
                <a:solidFill>
                  <a:schemeClr val="bg1"/>
                </a:solidFill>
              </a:rPr>
              <a:t>To Sum Up …</a:t>
            </a:r>
            <a:endParaRPr lang="en-US" sz="5400" i="1" dirty="0">
              <a:solidFill>
                <a:schemeClr val="bg1"/>
              </a:solidFill>
            </a:endParaRPr>
          </a:p>
        </p:txBody>
      </p:sp>
      <p:sp>
        <p:nvSpPr>
          <p:cNvPr id="527363" name="Rectangle 3"/>
          <p:cNvSpPr>
            <a:spLocks noGrp="1" noChangeArrowheads="1"/>
          </p:cNvSpPr>
          <p:nvPr>
            <p:ph type="body" idx="1"/>
          </p:nvPr>
        </p:nvSpPr>
        <p:spPr bwMode="auto">
          <a:xfrm>
            <a:off x="457200" y="2133600"/>
            <a:ext cx="8229600" cy="4191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spcBef>
                <a:spcPct val="60000"/>
              </a:spcBef>
              <a:buClr>
                <a:srgbClr val="333399"/>
              </a:buClr>
            </a:pPr>
            <a:r>
              <a:rPr lang="en-CA" dirty="0" smtClean="0">
                <a:latin typeface="Arial" pitchFamily="34" charset="0"/>
                <a:cs typeface="Arial" pitchFamily="34" charset="0"/>
              </a:rPr>
              <a:t>We looked at the 11 steps in the marketing research process.</a:t>
            </a:r>
          </a:p>
          <a:p>
            <a:pPr marL="911225" lvl="1">
              <a:spcBef>
                <a:spcPts val="600"/>
              </a:spcBef>
              <a:buClr>
                <a:srgbClr val="666699"/>
              </a:buClr>
              <a:buFont typeface="Wingdings" pitchFamily="2" charset="2"/>
              <a:buChar char="§"/>
            </a:pPr>
            <a:r>
              <a:rPr lang="en-CA" sz="3000" dirty="0" smtClean="0">
                <a:latin typeface="Arial" pitchFamily="34" charset="0"/>
                <a:cs typeface="Arial" pitchFamily="34" charset="0"/>
              </a:rPr>
              <a:t>The course will explore these in detail.</a:t>
            </a:r>
          </a:p>
          <a:p>
            <a:pPr>
              <a:spcBef>
                <a:spcPct val="60000"/>
              </a:spcBef>
              <a:buClr>
                <a:srgbClr val="333399"/>
              </a:buClr>
            </a:pPr>
            <a:r>
              <a:rPr lang="en-CA" dirty="0" smtClean="0">
                <a:latin typeface="Arial" pitchFamily="34" charset="0"/>
                <a:cs typeface="Arial" pitchFamily="34" charset="0"/>
              </a:rPr>
              <a:t>We start the first of three lectures covering secondary research.</a:t>
            </a:r>
          </a:p>
          <a:p>
            <a:pPr>
              <a:spcBef>
                <a:spcPct val="60000"/>
              </a:spcBef>
              <a:buClr>
                <a:srgbClr val="333399"/>
              </a:buClr>
            </a:pPr>
            <a:r>
              <a:rPr lang="en-CA" dirty="0" smtClean="0">
                <a:latin typeface="Arial" pitchFamily="34" charset="0"/>
                <a:cs typeface="Arial" pitchFamily="34" charset="0"/>
              </a:rPr>
              <a:t>Today, we focused on how to use search engines effectively.</a:t>
            </a:r>
            <a:endParaRPr lang="en-CA" dirty="0">
              <a:latin typeface="Arial" pitchFamily="34" charset="0"/>
              <a:cs typeface="Arial"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blinds(horizontal)">
                                      <p:cBhvr>
                                        <p:cTn id="7" dur="500"/>
                                        <p:tgtEl>
                                          <p:spTgt spid="527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7363">
                                            <p:txEl>
                                              <p:pRg st="1" end="1"/>
                                            </p:txEl>
                                          </p:spTgt>
                                        </p:tgtEl>
                                        <p:attrNameLst>
                                          <p:attrName>style.visibility</p:attrName>
                                        </p:attrNameLst>
                                      </p:cBhvr>
                                      <p:to>
                                        <p:strVal val="visible"/>
                                      </p:to>
                                    </p:set>
                                    <p:animEffect transition="in" filter="blinds(horizontal)">
                                      <p:cBhvr>
                                        <p:cTn id="10" dur="500"/>
                                        <p:tgtEl>
                                          <p:spTgt spid="527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animEffect transition="in" filter="blinds(horizontal)">
                                      <p:cBhvr>
                                        <p:cTn id="13" dur="500"/>
                                        <p:tgtEl>
                                          <p:spTgt spid="5273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7363">
                                            <p:txEl>
                                              <p:pRg st="3" end="3"/>
                                            </p:txEl>
                                          </p:spTgt>
                                        </p:tgtEl>
                                        <p:attrNameLst>
                                          <p:attrName>style.visibility</p:attrName>
                                        </p:attrNameLst>
                                      </p:cBhvr>
                                      <p:to>
                                        <p:strVal val="visible"/>
                                      </p:to>
                                    </p:set>
                                    <p:animEffect transition="in" filter="blinds(horizontal)">
                                      <p:cBhvr>
                                        <p:cTn id="16" dur="500"/>
                                        <p:tgtEl>
                                          <p:spTgt spid="527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algn="ctr"/>
            <a:r>
              <a:rPr lang="en-US" sz="6900"/>
              <a:t>A Final Thought</a:t>
            </a:r>
          </a:p>
        </p:txBody>
      </p:sp>
      <p:sp>
        <p:nvSpPr>
          <p:cNvPr id="450563" name="Rectangle 3"/>
          <p:cNvSpPr>
            <a:spLocks noGrp="1" noChangeArrowheads="1"/>
          </p:cNvSpPr>
          <p:nvPr>
            <p:ph idx="1"/>
          </p:nvPr>
        </p:nvSpPr>
        <p:spPr/>
        <p:txBody>
          <a:bodyPr/>
          <a:lstStyle/>
          <a:p>
            <a:pPr marL="0" indent="3175" algn="ctr">
              <a:buFontTx/>
              <a:buNone/>
            </a:pPr>
            <a:endParaRPr lang="en-US" sz="4000"/>
          </a:p>
          <a:p>
            <a:pPr marL="0" indent="3175" algn="ctr">
              <a:buFontTx/>
              <a:buNone/>
            </a:pPr>
            <a:r>
              <a:rPr lang="en-US" sz="4000" b="1" i="1">
                <a:effectLst>
                  <a:outerShdw blurRad="38100" dist="38100" dir="2700000" algn="tl">
                    <a:srgbClr val="FFFFFF"/>
                  </a:outerShdw>
                </a:effectLst>
              </a:rPr>
              <a:t>Marketing Research </a:t>
            </a:r>
          </a:p>
          <a:p>
            <a:pPr marL="0" indent="3175" algn="ctr">
              <a:buFontTx/>
              <a:buNone/>
            </a:pPr>
            <a:r>
              <a:rPr lang="en-US" sz="4000" b="1" i="1">
                <a:effectLst>
                  <a:outerShdw blurRad="38100" dist="38100" dir="2700000" algn="tl">
                    <a:srgbClr val="FFFFFF"/>
                  </a:outerShdw>
                </a:effectLst>
              </a:rPr>
              <a:t>may not be your chosen field</a:t>
            </a:r>
          </a:p>
          <a:p>
            <a:pPr marL="0" indent="3175" algn="ctr">
              <a:buFontTx/>
              <a:buNone/>
            </a:pPr>
            <a:endParaRPr lang="en-US" sz="2400" b="1" i="1">
              <a:effectLst>
                <a:outerShdw blurRad="38100" dist="38100" dir="2700000" algn="tl">
                  <a:srgbClr val="FFFFFF"/>
                </a:outerShdw>
              </a:effectLst>
            </a:endParaRPr>
          </a:p>
          <a:p>
            <a:pPr marL="0" indent="3175" algn="ctr">
              <a:buFontTx/>
              <a:buNone/>
            </a:pPr>
            <a:r>
              <a:rPr lang="en-US" sz="4000" b="1" i="1">
                <a:effectLst>
                  <a:outerShdw blurRad="38100" dist="38100" dir="2700000" algn="tl">
                    <a:srgbClr val="FFFFFF"/>
                  </a:outerShdw>
                </a:effectLst>
              </a:rPr>
              <a:t>but …</a:t>
            </a:r>
          </a:p>
        </p:txBody>
      </p:sp>
      <p:sp>
        <p:nvSpPr>
          <p:cNvPr id="6" name="Slide Number Placeholder 5"/>
          <p:cNvSpPr>
            <a:spLocks noGrp="1"/>
          </p:cNvSpPr>
          <p:nvPr>
            <p:ph type="sldNum" sz="quarter" idx="12"/>
          </p:nvPr>
        </p:nvSpPr>
        <p:spPr/>
        <p:txBody>
          <a:bodyPr/>
          <a:lstStyle/>
          <a:p>
            <a:endParaRPr lang="en-US"/>
          </a:p>
          <a:p>
            <a:fld id="{B225F6D5-822A-455F-92B6-92C556B23CF7}" type="slidenum">
              <a:rPr lang="en-US"/>
              <a:pPr/>
              <a:t>86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7" dur="500"/>
                                        <p:tgtEl>
                                          <p:spTgt spid="450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63">
                                            <p:txEl>
                                              <p:pRg st="2" end="2"/>
                                            </p:txEl>
                                          </p:spTgt>
                                        </p:tgtEl>
                                        <p:attrNameLst>
                                          <p:attrName>style.visibility</p:attrName>
                                        </p:attrNameLst>
                                      </p:cBhvr>
                                      <p:to>
                                        <p:strVal val="visible"/>
                                      </p:to>
                                    </p:set>
                                    <p:animEffect transition="in" filter="blinds(horizontal)">
                                      <p:cBhvr>
                                        <p:cTn id="10" dur="500"/>
                                        <p:tgtEl>
                                          <p:spTgt spid="4505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anim calcmode="lin" valueType="num">
                                      <p:cBhvr additive="base">
                                        <p:cTn id="15" dur="500" fill="hold"/>
                                        <p:tgtEl>
                                          <p:spTgt spid="450563">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05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en-US" sz="5100" i="1">
                <a:solidFill>
                  <a:srgbClr val="CC0000"/>
                </a:solidFill>
                <a:latin typeface="Kristen ITC" pitchFamily="66" charset="0"/>
              </a:rPr>
              <a:t>STAY OPEN-MINDED</a:t>
            </a:r>
          </a:p>
        </p:txBody>
      </p:sp>
      <p:sp>
        <p:nvSpPr>
          <p:cNvPr id="452612" name="Rectangle 4"/>
          <p:cNvSpPr>
            <a:spLocks noGrp="1" noChangeArrowheads="1"/>
          </p:cNvSpPr>
          <p:nvPr>
            <p:ph idx="1"/>
          </p:nvPr>
        </p:nvSpPr>
        <p:spPr/>
        <p:txBody>
          <a:bodyPr/>
          <a:lstStyle/>
          <a:p>
            <a:endParaRPr lang="en-US"/>
          </a:p>
        </p:txBody>
      </p:sp>
      <p:sp>
        <p:nvSpPr>
          <p:cNvPr id="5" name="Date Placeholder 3"/>
          <p:cNvSpPr>
            <a:spLocks noGrp="1"/>
          </p:cNvSpPr>
          <p:nvPr>
            <p:ph type="dt" sz="half" idx="10"/>
          </p:nvPr>
        </p:nvSpPr>
        <p:spPr/>
        <p:txBody>
          <a:bodyPr/>
          <a:lstStyle/>
          <a:p>
            <a:r>
              <a:rPr lang="en-US"/>
              <a:t>MKTG2309 – Lec 1</a:t>
            </a:r>
          </a:p>
        </p:txBody>
      </p:sp>
      <p:sp>
        <p:nvSpPr>
          <p:cNvPr id="7" name="Slide Number Placeholder 5"/>
          <p:cNvSpPr>
            <a:spLocks noGrp="1"/>
          </p:cNvSpPr>
          <p:nvPr>
            <p:ph type="sldNum" sz="quarter" idx="12"/>
          </p:nvPr>
        </p:nvSpPr>
        <p:spPr/>
        <p:txBody>
          <a:bodyPr/>
          <a:lstStyle/>
          <a:p>
            <a:endParaRPr lang="en-US"/>
          </a:p>
          <a:p>
            <a:fld id="{C17BB650-5ED3-4B70-A6A5-0F9F99FE6279}" type="slidenum">
              <a:rPr lang="en-US"/>
              <a:pPr/>
              <a:t>87</a:t>
            </a:fld>
            <a:endParaRPr lang="en-US"/>
          </a:p>
        </p:txBody>
      </p:sp>
      <p:pic>
        <p:nvPicPr>
          <p:cNvPr id="452613" name="Picture 5" descr="Open-Minded Abe"/>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0EA6D3D7-C203-49B8-A652-0242A7C97E04}" type="slidenum">
              <a:rPr lang="en-US"/>
              <a:pPr/>
              <a:t>9</a:t>
            </a:fld>
            <a:endParaRPr lang="en-US" dirty="0"/>
          </a:p>
        </p:txBody>
      </p:sp>
      <p:sp>
        <p:nvSpPr>
          <p:cNvPr id="467970" name="Rectangle 2"/>
          <p:cNvSpPr>
            <a:spLocks noGrp="1" noChangeArrowheads="1"/>
          </p:cNvSpPr>
          <p:nvPr>
            <p:ph type="body" idx="1"/>
          </p:nvPr>
        </p:nvSpPr>
        <p:spPr>
          <a:xfrm>
            <a:off x="304800" y="1905000"/>
            <a:ext cx="3657600" cy="4495800"/>
          </a:xfrm>
        </p:spPr>
        <p:txBody>
          <a:bodyPr/>
          <a:lstStyle/>
          <a:p>
            <a:pPr>
              <a:spcBef>
                <a:spcPts val="0"/>
              </a:spcBef>
              <a:spcAft>
                <a:spcPct val="50000"/>
              </a:spcAft>
            </a:pPr>
            <a:r>
              <a:rPr lang="en-US" sz="2800" b="1" dirty="0" smtClean="0">
                <a:latin typeface="Calibri" pitchFamily="34" charset="0"/>
              </a:rPr>
              <a:t>Family</a:t>
            </a:r>
            <a:endParaRPr lang="en-US" sz="2800" b="1" dirty="0">
              <a:latin typeface="Calibri" pitchFamily="34" charset="0"/>
            </a:endParaRPr>
          </a:p>
          <a:p>
            <a:pPr>
              <a:spcBef>
                <a:spcPts val="0"/>
              </a:spcBef>
              <a:spcAft>
                <a:spcPct val="50000"/>
              </a:spcAft>
            </a:pPr>
            <a:r>
              <a:rPr lang="en-US" sz="2800" b="1" dirty="0" smtClean="0">
                <a:latin typeface="Calibri" pitchFamily="34" charset="0"/>
              </a:rPr>
              <a:t>Home renovations</a:t>
            </a:r>
          </a:p>
          <a:p>
            <a:pPr>
              <a:spcBef>
                <a:spcPts val="0"/>
              </a:spcBef>
              <a:spcAft>
                <a:spcPct val="50000"/>
              </a:spcAft>
            </a:pPr>
            <a:r>
              <a:rPr lang="en-US" sz="2800" b="1" dirty="0" smtClean="0">
                <a:latin typeface="Calibri" pitchFamily="34" charset="0"/>
              </a:rPr>
              <a:t>Motorcycling</a:t>
            </a:r>
            <a:endParaRPr lang="en-US" sz="2800" b="1" dirty="0">
              <a:latin typeface="Calibri" pitchFamily="34" charset="0"/>
            </a:endParaRPr>
          </a:p>
          <a:p>
            <a:pPr>
              <a:spcBef>
                <a:spcPts val="0"/>
              </a:spcBef>
              <a:spcAft>
                <a:spcPct val="50000"/>
              </a:spcAft>
            </a:pPr>
            <a:r>
              <a:rPr lang="en-US" sz="2800" b="1" dirty="0" smtClean="0">
                <a:latin typeface="Calibri" pitchFamily="34" charset="0"/>
              </a:rPr>
              <a:t>Mountain biking</a:t>
            </a:r>
          </a:p>
          <a:p>
            <a:pPr>
              <a:spcBef>
                <a:spcPts val="0"/>
              </a:spcBef>
              <a:spcAft>
                <a:spcPct val="50000"/>
              </a:spcAft>
            </a:pPr>
            <a:r>
              <a:rPr lang="en-US" sz="2800" b="1" dirty="0" smtClean="0">
                <a:latin typeface="Calibri" pitchFamily="34" charset="0"/>
              </a:rPr>
              <a:t>Skiing</a:t>
            </a:r>
          </a:p>
          <a:p>
            <a:pPr>
              <a:spcBef>
                <a:spcPts val="0"/>
              </a:spcBef>
              <a:spcAft>
                <a:spcPct val="50000"/>
              </a:spcAft>
            </a:pPr>
            <a:r>
              <a:rPr lang="en-US" sz="2800" b="1" dirty="0" smtClean="0">
                <a:latin typeface="Calibri" pitchFamily="34" charset="0"/>
              </a:rPr>
              <a:t>Cooking</a:t>
            </a:r>
          </a:p>
          <a:p>
            <a:pPr>
              <a:spcBef>
                <a:spcPts val="0"/>
              </a:spcBef>
              <a:spcAft>
                <a:spcPct val="50000"/>
              </a:spcAft>
            </a:pPr>
            <a:r>
              <a:rPr lang="en-US" sz="2800" b="1" dirty="0" smtClean="0">
                <a:latin typeface="Calibri" pitchFamily="34" charset="0"/>
              </a:rPr>
              <a:t>Wine!</a:t>
            </a:r>
            <a:endParaRPr lang="en-US" sz="2800" i="1" dirty="0">
              <a:latin typeface="Calibri" pitchFamily="34" charset="0"/>
            </a:endParaRPr>
          </a:p>
          <a:p>
            <a:pPr>
              <a:spcAft>
                <a:spcPct val="50000"/>
              </a:spcAft>
            </a:pPr>
            <a:endParaRPr lang="en-US" i="1" dirty="0">
              <a:latin typeface="Calibri" pitchFamily="34" charset="0"/>
            </a:endParaRPr>
          </a:p>
        </p:txBody>
      </p:sp>
      <p:sp>
        <p:nvSpPr>
          <p:cNvPr id="467972" name="Text Box 4"/>
          <p:cNvSpPr txBox="1">
            <a:spLocks noChangeArrowheads="1"/>
          </p:cNvSpPr>
          <p:nvPr/>
        </p:nvSpPr>
        <p:spPr bwMode="auto">
          <a:xfrm>
            <a:off x="4724400" y="838200"/>
            <a:ext cx="12192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sp>
        <p:nvSpPr>
          <p:cNvPr id="467974" name="Text Box 6"/>
          <p:cNvSpPr txBox="1">
            <a:spLocks noChangeArrowheads="1"/>
          </p:cNvSpPr>
          <p:nvPr/>
        </p:nvSpPr>
        <p:spPr bwMode="auto">
          <a:xfrm>
            <a:off x="2743200" y="228600"/>
            <a:ext cx="5867400" cy="701731"/>
          </a:xfrm>
          <a:prstGeom prst="rect">
            <a:avLst/>
          </a:prstGeom>
          <a:noFill/>
          <a:ln w="9525">
            <a:noFill/>
            <a:miter lim="800000"/>
            <a:headEnd/>
            <a:tailEnd/>
          </a:ln>
          <a:effectLst/>
        </p:spPr>
        <p:txBody>
          <a:bodyPr wrap="square">
            <a:spAutoFit/>
          </a:bodyPr>
          <a:lstStyle/>
          <a:p>
            <a:pPr algn="r">
              <a:lnSpc>
                <a:spcPct val="90000"/>
              </a:lnSpc>
              <a:spcAft>
                <a:spcPct val="50000"/>
              </a:spcAft>
              <a:buFontTx/>
              <a:buNone/>
            </a:pPr>
            <a:r>
              <a:rPr lang="en-US" sz="4400" b="1" i="1" dirty="0" smtClean="0">
                <a:solidFill>
                  <a:srgbClr val="D24B00"/>
                </a:solidFill>
                <a:effectLst>
                  <a:outerShdw blurRad="38100" dist="38100" dir="2700000" algn="tl">
                    <a:srgbClr val="000000"/>
                  </a:outerShdw>
                </a:effectLst>
                <a:latin typeface="Calibri" pitchFamily="34" charset="0"/>
                <a:cs typeface="+mn-cs"/>
              </a:rPr>
              <a:t>Life outside of work…</a:t>
            </a:r>
            <a:endParaRPr lang="en-US" sz="4000" b="1" i="1" dirty="0">
              <a:solidFill>
                <a:srgbClr val="D24B00"/>
              </a:solidFill>
              <a:effectLst>
                <a:outerShdw blurRad="38100" dist="38100" dir="2700000" algn="tl">
                  <a:srgbClr val="000000"/>
                </a:outerShdw>
              </a:effectLst>
              <a:latin typeface="Calibri" pitchFamily="34" charset="0"/>
            </a:endParaRPr>
          </a:p>
        </p:txBody>
      </p:sp>
      <p:sp>
        <p:nvSpPr>
          <p:cNvPr id="467977" name="Text Box 9"/>
          <p:cNvSpPr txBox="1">
            <a:spLocks noChangeArrowheads="1"/>
          </p:cNvSpPr>
          <p:nvPr/>
        </p:nvSpPr>
        <p:spPr bwMode="auto">
          <a:xfrm>
            <a:off x="4724400" y="533400"/>
            <a:ext cx="23622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sp>
        <p:nvSpPr>
          <p:cNvPr id="467979" name="Text Box 11"/>
          <p:cNvSpPr txBox="1">
            <a:spLocks noChangeArrowheads="1"/>
          </p:cNvSpPr>
          <p:nvPr/>
        </p:nvSpPr>
        <p:spPr bwMode="auto">
          <a:xfrm>
            <a:off x="4953000" y="3581400"/>
            <a:ext cx="19050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pic>
        <p:nvPicPr>
          <p:cNvPr id="467980" name="Picture 12" descr="C:\Documents and Settings\tjopling\My Documents\My Pictures\200431885-001.jpg"/>
          <p:cNvPicPr>
            <a:picLocks noChangeAspect="1" noChangeArrowheads="1"/>
          </p:cNvPicPr>
          <p:nvPr/>
        </p:nvPicPr>
        <p:blipFill>
          <a:blip r:embed="rId2" cstate="print"/>
          <a:srcRect/>
          <a:stretch>
            <a:fillRect/>
          </a:stretch>
        </p:blipFill>
        <p:spPr bwMode="auto">
          <a:xfrm>
            <a:off x="7239000" y="4114800"/>
            <a:ext cx="1516857" cy="1219200"/>
          </a:xfrm>
          <a:prstGeom prst="rect">
            <a:avLst/>
          </a:prstGeom>
          <a:noFill/>
        </p:spPr>
      </p:pic>
      <p:sp>
        <p:nvSpPr>
          <p:cNvPr id="467981" name="Text Box 13"/>
          <p:cNvSpPr txBox="1">
            <a:spLocks noChangeArrowheads="1"/>
          </p:cNvSpPr>
          <p:nvPr/>
        </p:nvSpPr>
        <p:spPr bwMode="auto">
          <a:xfrm>
            <a:off x="6553200" y="1905000"/>
            <a:ext cx="21336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sp>
        <p:nvSpPr>
          <p:cNvPr id="467983" name="Text Box 15"/>
          <p:cNvSpPr txBox="1">
            <a:spLocks noChangeArrowheads="1"/>
          </p:cNvSpPr>
          <p:nvPr/>
        </p:nvSpPr>
        <p:spPr bwMode="auto">
          <a:xfrm>
            <a:off x="5867400" y="762000"/>
            <a:ext cx="14478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sp>
        <p:nvSpPr>
          <p:cNvPr id="467986" name="Text Box 18"/>
          <p:cNvSpPr txBox="1">
            <a:spLocks noChangeArrowheads="1"/>
          </p:cNvSpPr>
          <p:nvPr/>
        </p:nvSpPr>
        <p:spPr bwMode="auto">
          <a:xfrm>
            <a:off x="6172200" y="381000"/>
            <a:ext cx="1066800" cy="762000"/>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FFFFFF"/>
                </a:outerShdw>
              </a:effectLst>
            </a:endParaRPr>
          </a:p>
        </p:txBody>
      </p:sp>
      <p:pic>
        <p:nvPicPr>
          <p:cNvPr id="19" name="Picture 18" descr="skiing.jpg"/>
          <p:cNvPicPr>
            <a:picLocks noChangeAspect="1"/>
          </p:cNvPicPr>
          <p:nvPr/>
        </p:nvPicPr>
        <p:blipFill>
          <a:blip r:embed="rId3" cstate="print"/>
          <a:stretch>
            <a:fillRect/>
          </a:stretch>
        </p:blipFill>
        <p:spPr>
          <a:xfrm>
            <a:off x="3657600" y="3886200"/>
            <a:ext cx="1707777" cy="1143000"/>
          </a:xfrm>
          <a:prstGeom prst="rect">
            <a:avLst/>
          </a:prstGeom>
        </p:spPr>
      </p:pic>
      <p:pic>
        <p:nvPicPr>
          <p:cNvPr id="20" name="Picture 19" descr="carpentry.jpg"/>
          <p:cNvPicPr>
            <a:picLocks noChangeAspect="1"/>
          </p:cNvPicPr>
          <p:nvPr/>
        </p:nvPicPr>
        <p:blipFill>
          <a:blip r:embed="rId4" cstate="print"/>
          <a:stretch>
            <a:fillRect/>
          </a:stretch>
        </p:blipFill>
        <p:spPr>
          <a:xfrm>
            <a:off x="2971800" y="5105400"/>
            <a:ext cx="1828800" cy="1579418"/>
          </a:xfrm>
          <a:prstGeom prst="rect">
            <a:avLst/>
          </a:prstGeom>
        </p:spPr>
      </p:pic>
      <p:pic>
        <p:nvPicPr>
          <p:cNvPr id="21" name="Picture 20" descr="mountain biking.jpg"/>
          <p:cNvPicPr>
            <a:picLocks noChangeAspect="1"/>
          </p:cNvPicPr>
          <p:nvPr/>
        </p:nvPicPr>
        <p:blipFill>
          <a:blip r:embed="rId5" cstate="print"/>
          <a:stretch>
            <a:fillRect/>
          </a:stretch>
        </p:blipFill>
        <p:spPr>
          <a:xfrm>
            <a:off x="5715000" y="4038600"/>
            <a:ext cx="1178560" cy="1750337"/>
          </a:xfrm>
          <a:prstGeom prst="rect">
            <a:avLst/>
          </a:prstGeom>
        </p:spPr>
      </p:pic>
      <p:pic>
        <p:nvPicPr>
          <p:cNvPr id="17" name="Picture 16" descr="img_2005_RoadStarMStar.jpg"/>
          <p:cNvPicPr>
            <a:picLocks noChangeAspect="1"/>
          </p:cNvPicPr>
          <p:nvPr/>
        </p:nvPicPr>
        <p:blipFill>
          <a:blip r:embed="rId6" cstate="print"/>
          <a:stretch>
            <a:fillRect/>
          </a:stretch>
        </p:blipFill>
        <p:spPr>
          <a:xfrm>
            <a:off x="6858000" y="5410200"/>
            <a:ext cx="2286000" cy="1203434"/>
          </a:xfrm>
          <a:prstGeom prst="rect">
            <a:avLst/>
          </a:prstGeom>
        </p:spPr>
      </p:pic>
      <p:pic>
        <p:nvPicPr>
          <p:cNvPr id="22" name="Picture 21" descr="Nairn2008.jpg"/>
          <p:cNvPicPr>
            <a:picLocks noChangeAspect="1"/>
          </p:cNvPicPr>
          <p:nvPr/>
        </p:nvPicPr>
        <p:blipFill>
          <a:blip r:embed="rId7" cstate="print"/>
          <a:stretch>
            <a:fillRect/>
          </a:stretch>
        </p:blipFill>
        <p:spPr>
          <a:xfrm>
            <a:off x="7086600" y="1219200"/>
            <a:ext cx="1829781" cy="2743494"/>
          </a:xfrm>
          <a:prstGeom prst="rect">
            <a:avLst/>
          </a:prstGeom>
        </p:spPr>
      </p:pic>
      <p:pic>
        <p:nvPicPr>
          <p:cNvPr id="23" name="Picture 22" descr="Ellen graduation 20007 104.jpg"/>
          <p:cNvPicPr/>
          <p:nvPr/>
        </p:nvPicPr>
        <p:blipFill>
          <a:blip r:embed="rId8" cstate="print"/>
          <a:stretch>
            <a:fillRect/>
          </a:stretch>
        </p:blipFill>
        <p:spPr>
          <a:xfrm>
            <a:off x="3581400" y="1219200"/>
            <a:ext cx="3352800" cy="2590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e title">
  <a:themeElements>
    <a:clrScheme name="5e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e titl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lnDef>
  </a:objectDefaults>
  <a:extraClrSchemeLst>
    <a:extraClrScheme>
      <a:clrScheme name="5e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e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e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e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e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e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e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e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e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e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e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e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1" i="1" u="none" strike="noStrike" cap="none" normalizeH="0" baseline="0" smtClean="0">
            <a:ln>
              <a:noFill/>
            </a:ln>
            <a:solidFill>
              <a:schemeClr val="tx1"/>
            </a:solidFill>
            <a:effectLst>
              <a:outerShdw blurRad="38100" dist="38100" dir="2700000" algn="tl">
                <a:srgbClr val="000000">
                  <a:alpha val="43137"/>
                </a:srgbClr>
              </a:outerShdw>
            </a:effectLst>
            <a:latin typeface="Century Gothic"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5e</Template>
  <TotalTime>4044</TotalTime>
  <Words>4225</Words>
  <Application>Microsoft Office PowerPoint</Application>
  <PresentationFormat>On-screen Show (4:3)</PresentationFormat>
  <Paragraphs>952</Paragraphs>
  <Slides>87</Slides>
  <Notes>52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87</vt:i4>
      </vt:variant>
    </vt:vector>
  </HeadingPairs>
  <TitlesOfParts>
    <vt:vector size="91" baseType="lpstr">
      <vt:lpstr>1_Default Design</vt:lpstr>
      <vt:lpstr>5e title</vt:lpstr>
      <vt:lpstr>Level</vt:lpstr>
      <vt:lpstr>PBrush</vt:lpstr>
      <vt:lpstr>Welcome to  Marketing Research   MKTG2341  Tom Jopling</vt:lpstr>
      <vt:lpstr>Slide 2</vt:lpstr>
      <vt:lpstr>Slide 3</vt:lpstr>
      <vt:lpstr>Slide 4</vt:lpstr>
      <vt:lpstr>Industry Experience:</vt:lpstr>
      <vt:lpstr>Clients:</vt:lpstr>
      <vt:lpstr>Education:</vt:lpstr>
      <vt:lpstr>Slide 8</vt:lpstr>
      <vt:lpstr>Slide 9</vt:lpstr>
      <vt:lpstr>Slide 10</vt:lpstr>
      <vt:lpstr>MKTG2341 Marketing Research</vt:lpstr>
      <vt:lpstr>Course Outline &amp; Structure</vt:lpstr>
      <vt:lpstr>Course Expectations</vt:lpstr>
      <vt:lpstr>Textbook </vt:lpstr>
      <vt:lpstr>Group Project</vt:lpstr>
      <vt:lpstr>Group Project</vt:lpstr>
      <vt:lpstr>Example of Project Topics</vt:lpstr>
      <vt:lpstr>Slide 18</vt:lpstr>
      <vt:lpstr>Learning Objectives</vt:lpstr>
      <vt:lpstr>Why Do Market Research?</vt:lpstr>
      <vt:lpstr>Why Do Market Research?</vt:lpstr>
      <vt:lpstr>Why Do Market Research?</vt:lpstr>
      <vt:lpstr>Why Do Market Research?</vt:lpstr>
      <vt:lpstr>Why Do Market Research?</vt:lpstr>
      <vt:lpstr>Slide 25</vt:lpstr>
      <vt:lpstr>Slide 26</vt:lpstr>
      <vt:lpstr>Sometimes Marketing Research is Wrong!</vt:lpstr>
      <vt:lpstr>The Marketing Research  11 Step Process</vt:lpstr>
      <vt:lpstr>The Marketing Research  11 Step Process …</vt:lpstr>
      <vt:lpstr>Research Process &amp; the Text</vt:lpstr>
      <vt:lpstr>Caveats to a  Step-by-Step Process</vt:lpstr>
      <vt:lpstr>Step 1: Establish the Need for Marketing Research</vt:lpstr>
      <vt:lpstr>When is Marketing Research Not Needed?</vt:lpstr>
      <vt:lpstr>Slide 34</vt:lpstr>
      <vt:lpstr>Step 2: Define the Problem</vt:lpstr>
      <vt:lpstr>Step 2: Define the Problem</vt:lpstr>
      <vt:lpstr>Step 2: Define the Problem</vt:lpstr>
      <vt:lpstr>Step 3: Establish Objectives</vt:lpstr>
      <vt:lpstr>Step 4:  Determine Research Design</vt:lpstr>
      <vt:lpstr>Step 5:  Identify Information Types &amp; Sources</vt:lpstr>
      <vt:lpstr>Step 6:  Methods of Accessing Data</vt:lpstr>
      <vt:lpstr>Step 7:  Design Data Collection Forms</vt:lpstr>
      <vt:lpstr>Step 8: Sample Plan and Size</vt:lpstr>
      <vt:lpstr>Step 9: Collect Data</vt:lpstr>
      <vt:lpstr>Step 9: Collect Data</vt:lpstr>
      <vt:lpstr>Step 10: Analyze Data</vt:lpstr>
      <vt:lpstr>Slide 47</vt:lpstr>
      <vt:lpstr>Step 11: Prepare and Present the Final Research Report</vt:lpstr>
      <vt:lpstr>A winning Presentation</vt:lpstr>
      <vt:lpstr>MOVING ON TO THE NEXT TOPIC …</vt:lpstr>
      <vt:lpstr>A break …</vt:lpstr>
      <vt:lpstr>Slide 52</vt:lpstr>
      <vt:lpstr>Are you  information literate?</vt:lpstr>
      <vt:lpstr>Information Literacy</vt:lpstr>
      <vt:lpstr>Slide 55</vt:lpstr>
      <vt:lpstr>Dictionaries … to find meaning of words</vt:lpstr>
      <vt:lpstr>Encyclopedias … to find overview of a topic</vt:lpstr>
      <vt:lpstr>Questions About Your Question</vt:lpstr>
      <vt:lpstr>Where to start</vt:lpstr>
      <vt:lpstr>Major Search Engines</vt:lpstr>
      <vt:lpstr>Construct a Search Strategy</vt:lpstr>
      <vt:lpstr>Construct a Search Strategy</vt:lpstr>
      <vt:lpstr>Construct a Search Strategy</vt:lpstr>
      <vt:lpstr>Construct a Search Strategy</vt:lpstr>
      <vt:lpstr>Construct a Search Strategy</vt:lpstr>
      <vt:lpstr>Construct a Search Strategy</vt:lpstr>
      <vt:lpstr>Construct a Search Strategy</vt:lpstr>
      <vt:lpstr>Construct a Search Strategy</vt:lpstr>
      <vt:lpstr>Construct a Search Strategy</vt:lpstr>
      <vt:lpstr>Construct a Search Strategy</vt:lpstr>
      <vt:lpstr>Slide 71</vt:lpstr>
      <vt:lpstr>Advanced Google Search</vt:lpstr>
      <vt:lpstr>Advanced Google Search</vt:lpstr>
      <vt:lpstr>Topic Specific Search Engines in Google</vt:lpstr>
      <vt:lpstr>Google News Archive Search</vt:lpstr>
      <vt:lpstr>Magazines/Periodicals to find relevant articles</vt:lpstr>
      <vt:lpstr>Specialised Web Sources</vt:lpstr>
      <vt:lpstr>Financial Information</vt:lpstr>
      <vt:lpstr>Images</vt:lpstr>
      <vt:lpstr>Search Tips…</vt:lpstr>
      <vt:lpstr>Meta Search Engines</vt:lpstr>
      <vt:lpstr>Are you information literate?</vt:lpstr>
      <vt:lpstr>Evaluating Secondary Sources</vt:lpstr>
      <vt:lpstr>Who Collected the Information?</vt:lpstr>
      <vt:lpstr>To Sum Up …</vt:lpstr>
      <vt:lpstr>A Final Thought</vt:lpstr>
      <vt:lpstr>STAY OPEN-MINDED</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2309 Lec 1</dc:title>
  <dc:subject>Introduction to Marketing Research</dc:subject>
  <dc:creator>Karen Plesner</dc:creator>
  <cp:lastModifiedBy>Joe Smithee</cp:lastModifiedBy>
  <cp:revision>312</cp:revision>
  <dcterms:created xsi:type="dcterms:W3CDTF">2005-11-07T04:30:37Z</dcterms:created>
  <dcterms:modified xsi:type="dcterms:W3CDTF">2009-09-10T15:15:11Z</dcterms:modified>
</cp:coreProperties>
</file>