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docProps/custom.xml" ContentType="application/vnd.openxmlformats-officedocument.custom-propertie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slideLayouts/slideLayout10.xml" ContentType="application/vnd.openxmlformats-officedocument.presentationml.slideLayout+xml"/>
  <Default Extension="gif" ContentType="image/gif"/>
  <Override PartName="/ppt/notesSlides/notesSlide8.xml" ContentType="application/vnd.openxmlformats-officedocument.presentationml.notesSlide+xml"/>
  <Override PartName="/ppt/notesSlides/notesSlide11.xml" ContentType="application/vnd.openxmlformats-officedocument.presentationml.notesSlide+xml"/>
  <Default Extension="vml" ContentType="application/vnd.openxmlformats-officedocument.vmlDrawing"/>
  <Override PartName="/ppt/notesSlides/notesSlide2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9"/>
  </p:notesMasterIdLst>
  <p:handoutMasterIdLst>
    <p:handoutMasterId r:id="rId50"/>
  </p:handoutMasterIdLst>
  <p:sldIdLst>
    <p:sldId id="258" r:id="rId2"/>
    <p:sldId id="415" r:id="rId3"/>
    <p:sldId id="417" r:id="rId4"/>
    <p:sldId id="418" r:id="rId5"/>
    <p:sldId id="420" r:id="rId6"/>
    <p:sldId id="284" r:id="rId7"/>
    <p:sldId id="267" r:id="rId8"/>
    <p:sldId id="268" r:id="rId9"/>
    <p:sldId id="290" r:id="rId10"/>
    <p:sldId id="269" r:id="rId11"/>
    <p:sldId id="270" r:id="rId12"/>
    <p:sldId id="271" r:id="rId13"/>
    <p:sldId id="419" r:id="rId14"/>
    <p:sldId id="272" r:id="rId15"/>
    <p:sldId id="273" r:id="rId16"/>
    <p:sldId id="274" r:id="rId17"/>
    <p:sldId id="285" r:id="rId18"/>
    <p:sldId id="275" r:id="rId19"/>
    <p:sldId id="277" r:id="rId20"/>
    <p:sldId id="286" r:id="rId21"/>
    <p:sldId id="287" r:id="rId22"/>
    <p:sldId id="278" r:id="rId23"/>
    <p:sldId id="279" r:id="rId24"/>
    <p:sldId id="280" r:id="rId25"/>
    <p:sldId id="392" r:id="rId26"/>
    <p:sldId id="394" r:id="rId27"/>
    <p:sldId id="395" r:id="rId28"/>
    <p:sldId id="393" r:id="rId29"/>
    <p:sldId id="295" r:id="rId30"/>
    <p:sldId id="296" r:id="rId31"/>
    <p:sldId id="297" r:id="rId32"/>
    <p:sldId id="298" r:id="rId33"/>
    <p:sldId id="299" r:id="rId34"/>
    <p:sldId id="300" r:id="rId35"/>
    <p:sldId id="301" r:id="rId36"/>
    <p:sldId id="302" r:id="rId37"/>
    <p:sldId id="303" r:id="rId38"/>
    <p:sldId id="304" r:id="rId39"/>
    <p:sldId id="396" r:id="rId40"/>
    <p:sldId id="399" r:id="rId41"/>
    <p:sldId id="398" r:id="rId42"/>
    <p:sldId id="400" r:id="rId43"/>
    <p:sldId id="401" r:id="rId44"/>
    <p:sldId id="309" r:id="rId45"/>
    <p:sldId id="310" r:id="rId46"/>
    <p:sldId id="311" r:id="rId47"/>
    <p:sldId id="312" r:id="rId48"/>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66"/>
    <a:srgbClr val="7028C0"/>
    <a:srgbClr val="0000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685" autoAdjust="0"/>
    <p:restoredTop sz="86067" autoAdjust="0"/>
  </p:normalViewPr>
  <p:slideViewPr>
    <p:cSldViewPr>
      <p:cViewPr varScale="1">
        <p:scale>
          <a:sx n="67" d="100"/>
          <a:sy n="67" d="100"/>
        </p:scale>
        <p:origin x="-1290"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53" d="100"/>
          <a:sy n="53" d="100"/>
        </p:scale>
        <p:origin x="-1794" y="-102"/>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5.wmf"/><Relationship Id="rId1" Type="http://schemas.openxmlformats.org/officeDocument/2006/relationships/image" Target="../media/image2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589824E-BD68-4E59-9F78-DD6A7E5AE694}" type="datetimeFigureOut">
              <a:rPr lang="en-US" smtClean="0"/>
              <a:pPr/>
              <a:t>11/12/2009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96BA74B-BB41-4F99-A53F-B175647BB121}" type="slidenum">
              <a:rPr lang="en-US" smtClean="0"/>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BDDE7C4-61D3-4AC0-B7BA-35EC76409C73}" type="datetimeFigureOut">
              <a:rPr lang="en-US" smtClean="0"/>
              <a:pPr/>
              <a:t>11/12/2009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82917F0-D20B-4D0D-B114-3AFE470939A6}"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C2DEF1B-DD20-4B0A-8FED-98B8ACE93305}" type="slidenum">
              <a:rPr lang="en-US"/>
              <a:pPr/>
              <a:t>7</a:t>
            </a:fld>
            <a:endParaRPr lang="en-US"/>
          </a:p>
        </p:txBody>
      </p:sp>
      <p:sp>
        <p:nvSpPr>
          <p:cNvPr id="323586" name="Rectangle 2"/>
          <p:cNvSpPr>
            <a:spLocks noGrp="1" noRot="1" noChangeAspect="1" noChangeArrowheads="1" noTextEdit="1"/>
          </p:cNvSpPr>
          <p:nvPr>
            <p:ph type="sldImg"/>
          </p:nvPr>
        </p:nvSpPr>
        <p:spPr>
          <a:ln/>
        </p:spPr>
      </p:sp>
      <p:sp>
        <p:nvSpPr>
          <p:cNvPr id="323587"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181D069-8B51-4798-84CA-03950C47D871}" type="slidenum">
              <a:rPr lang="en-US"/>
              <a:pPr/>
              <a:t>21</a:t>
            </a:fld>
            <a:endParaRPr lang="en-US"/>
          </a:p>
        </p:txBody>
      </p:sp>
      <p:sp>
        <p:nvSpPr>
          <p:cNvPr id="287746" name="Rectangle 2"/>
          <p:cNvSpPr>
            <a:spLocks noGrp="1" noRot="1" noChangeAspect="1" noChangeArrowheads="1" noTextEdit="1"/>
          </p:cNvSpPr>
          <p:nvPr>
            <p:ph type="sldImg"/>
          </p:nvPr>
        </p:nvSpPr>
        <p:spPr>
          <a:ln/>
        </p:spPr>
      </p:sp>
      <p:sp>
        <p:nvSpPr>
          <p:cNvPr id="287747" name="Rectangle 3"/>
          <p:cNvSpPr>
            <a:spLocks noGrp="1" noChangeArrowheads="1"/>
          </p:cNvSpPr>
          <p:nvPr>
            <p:ph type="body" idx="1"/>
          </p:nvPr>
        </p:nvSpPr>
        <p:spPr/>
        <p:txBody>
          <a:bodyPr/>
          <a:lstStyle/>
          <a:p>
            <a:r>
              <a:rPr lang="en-US" b="1"/>
              <a:t>EXPECT COMPILING SAMPLE FRAME TO BE CHALLENGING</a:t>
            </a:r>
          </a:p>
          <a:p>
            <a:pPr lvl="1"/>
            <a:r>
              <a:rPr lang="en-US" b="1"/>
              <a:t>Current and past customers:</a:t>
            </a:r>
            <a:r>
              <a:rPr lang="en-US"/>
              <a:t> if the client does not have a formal customer relationship management (CRM) database, compiling a complete list may require a lot of time.  </a:t>
            </a:r>
            <a:endParaRPr lang="en-US" b="1"/>
          </a:p>
          <a:p>
            <a:pPr lvl="1"/>
            <a:r>
              <a:rPr lang="en-US" b="1"/>
              <a:t>Potential customers:</a:t>
            </a:r>
            <a:r>
              <a:rPr lang="en-US"/>
              <a:t> industrial associations and directories, commercial sources (e.g. Dunn and Bradstreet), list brokers. Must be verified as managers often change jobs and areas of responsibility. </a:t>
            </a:r>
            <a:endParaRPr lang="en-US" b="1"/>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0EB1C1D-4029-4485-9FFA-899DCAE403E1}" type="slidenum">
              <a:rPr lang="en-US"/>
              <a:pPr/>
              <a:t>22</a:t>
            </a:fld>
            <a:endParaRPr lang="en-US"/>
          </a:p>
        </p:txBody>
      </p:sp>
      <p:sp>
        <p:nvSpPr>
          <p:cNvPr id="292866" name="Rectangle 2"/>
          <p:cNvSpPr>
            <a:spLocks noGrp="1" noRot="1" noChangeAspect="1" noChangeArrowheads="1" noTextEdit="1"/>
          </p:cNvSpPr>
          <p:nvPr>
            <p:ph type="sldImg"/>
          </p:nvPr>
        </p:nvSpPr>
        <p:spPr>
          <a:ln/>
        </p:spPr>
      </p:sp>
      <p:sp>
        <p:nvSpPr>
          <p:cNvPr id="292867" name="Rectangle 3"/>
          <p:cNvSpPr>
            <a:spLocks noGrp="1" noChangeArrowheads="1"/>
          </p:cNvSpPr>
          <p:nvPr>
            <p:ph type="body" idx="1"/>
          </p:nvPr>
        </p:nvSpPr>
        <p:spPr/>
        <p:txBody>
          <a:bodyPr/>
          <a:lstStyle/>
          <a:p>
            <a:r>
              <a:rPr lang="en-US" b="1"/>
              <a:t>BE CREATIVE IN SELECTING INTERVIEW METHODOLOGIES</a:t>
            </a:r>
            <a:r>
              <a:rPr lang="en-US"/>
              <a:t> </a:t>
            </a:r>
          </a:p>
          <a:p>
            <a:pPr lvl="1"/>
            <a:r>
              <a:rPr lang="en-US"/>
              <a:t>Combine modalities (ex initial phone contact with emailed questionnaire)</a:t>
            </a:r>
          </a:p>
          <a:p>
            <a:pPr lvl="1"/>
            <a:r>
              <a:rPr lang="en-US"/>
              <a:t>Be creative in selecting contact places and times (ex: during conferences, user group meetings, annual review meetings)</a:t>
            </a:r>
          </a:p>
          <a:p>
            <a:pPr lvl="1"/>
            <a:r>
              <a:rPr lang="en-US"/>
              <a:t>Use communication technologies (ex: online focus groups, teleconferencing etc.)</a:t>
            </a:r>
            <a:endParaRPr lang="en-US" b="1"/>
          </a:p>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6887EC3-8D2F-45DA-8106-DDCFB61DDB88}" type="slidenum">
              <a:rPr lang="en-US"/>
              <a:pPr/>
              <a:t>23</a:t>
            </a:fld>
            <a:endParaRPr lang="en-US"/>
          </a:p>
        </p:txBody>
      </p:sp>
      <p:sp>
        <p:nvSpPr>
          <p:cNvPr id="294914" name="Rectangle 2"/>
          <p:cNvSpPr>
            <a:spLocks noGrp="1" noRot="1" noChangeAspect="1" noChangeArrowheads="1" noTextEdit="1"/>
          </p:cNvSpPr>
          <p:nvPr>
            <p:ph type="sldImg"/>
          </p:nvPr>
        </p:nvSpPr>
        <p:spPr>
          <a:ln/>
        </p:spPr>
      </p:sp>
      <p:sp>
        <p:nvSpPr>
          <p:cNvPr id="294915" name="Rectangle 3"/>
          <p:cNvSpPr>
            <a:spLocks noGrp="1" noChangeArrowheads="1"/>
          </p:cNvSpPr>
          <p:nvPr>
            <p:ph type="body" idx="1"/>
          </p:nvPr>
        </p:nvSpPr>
        <p:spPr/>
        <p:txBody>
          <a:bodyPr/>
          <a:lstStyle/>
          <a:p>
            <a:r>
              <a:rPr lang="en-US"/>
              <a:t>A: </a:t>
            </a:r>
          </a:p>
          <a:p>
            <a:r>
              <a:rPr lang="en-US"/>
              <a:t>Possible if the staff receives training. </a:t>
            </a:r>
          </a:p>
          <a:p>
            <a:r>
              <a:rPr lang="en-US"/>
              <a:t>Not uncommon when key accounts are interviewed – in companies subscribing to relation-ship selling philosophy.</a:t>
            </a:r>
            <a:endParaRPr lang="en-US" b="1"/>
          </a:p>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F3B1042-048F-4DC1-ABD8-56B53CFC0650}" type="slidenum">
              <a:rPr lang="en-US"/>
              <a:pPr/>
              <a:t>24</a:t>
            </a:fld>
            <a:endParaRPr lang="en-US"/>
          </a:p>
        </p:txBody>
      </p:sp>
      <p:sp>
        <p:nvSpPr>
          <p:cNvPr id="295938" name="Rectangle 2"/>
          <p:cNvSpPr>
            <a:spLocks noGrp="1" noRot="1" noChangeAspect="1" noChangeArrowheads="1" noTextEdit="1"/>
          </p:cNvSpPr>
          <p:nvPr>
            <p:ph type="sldImg"/>
          </p:nvPr>
        </p:nvSpPr>
        <p:spPr>
          <a:ln/>
        </p:spPr>
      </p:sp>
      <p:sp>
        <p:nvSpPr>
          <p:cNvPr id="295939" name="Rectangle 3"/>
          <p:cNvSpPr>
            <a:spLocks noGrp="1" noChangeArrowheads="1"/>
          </p:cNvSpPr>
          <p:nvPr>
            <p:ph type="body" idx="1"/>
          </p:nvPr>
        </p:nvSpPr>
        <p:spPr/>
        <p:txBody>
          <a:bodyPr/>
          <a:lstStyle/>
          <a:p>
            <a:r>
              <a:rPr lang="en-US" sz="1800" b="1"/>
              <a:t>DESIGN THE QUESTIONNAIRE FOR A BUSY RESPONDENTS </a:t>
            </a:r>
            <a:r>
              <a:rPr lang="en-US" sz="1800"/>
              <a:t> </a:t>
            </a:r>
            <a:endParaRPr lang="en-US" sz="1800" b="1"/>
          </a:p>
          <a:p>
            <a:pPr lvl="1"/>
            <a:r>
              <a:rPr lang="en-US" b="1"/>
              <a:t>Short and simple.</a:t>
            </a:r>
            <a:r>
              <a:rPr lang="en-US"/>
              <a:t> Short surveys may leave some questions unanswered, but can become the basis for a continuing dialogue with valued customers. </a:t>
            </a:r>
            <a:endParaRPr lang="en-US" b="1"/>
          </a:p>
          <a:p>
            <a:pPr lvl="1"/>
            <a:r>
              <a:rPr lang="en-US" b="1"/>
              <a:t>Engaging and interesting.</a:t>
            </a:r>
            <a:r>
              <a:rPr lang="en-US"/>
              <a:t> A questionnaire that asks engaging and interesting questions and allows the respondents to express their own opinions in a conversational way (instead of just giving dry lists of ratings) can be a relationship building experience. </a:t>
            </a:r>
            <a:endParaRPr lang="en-US" b="1"/>
          </a:p>
          <a:p>
            <a:pPr lvl="1"/>
            <a:r>
              <a:rPr lang="en-US" b="1"/>
              <a:t>Don't automatically make replies anonymous.</a:t>
            </a:r>
            <a:r>
              <a:rPr lang="en-US"/>
              <a:t> B2B customers often feel a bond with the supplier and may prefer to have their answers reported by name. Ask the respondent at the beginning of the interview about this. </a:t>
            </a:r>
            <a:endParaRPr lang="en-US" b="1"/>
          </a:p>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03C3A53-92D5-4C40-B5D7-1DD5A80F4892}" type="slidenum">
              <a:rPr lang="en-US"/>
              <a:pPr/>
              <a:t>32</a:t>
            </a:fld>
            <a:endParaRPr lang="en-US"/>
          </a:p>
        </p:txBody>
      </p:sp>
      <p:sp>
        <p:nvSpPr>
          <p:cNvPr id="163842" name="Rectangle 2"/>
          <p:cNvSpPr>
            <a:spLocks noGrp="1" noRot="1" noChangeAspect="1" noChangeArrowheads="1" noTextEdit="1"/>
          </p:cNvSpPr>
          <p:nvPr>
            <p:ph type="sldImg"/>
          </p:nvPr>
        </p:nvSpPr>
        <p:spPr>
          <a:ln/>
        </p:spPr>
      </p:sp>
      <p:sp>
        <p:nvSpPr>
          <p:cNvPr id="163843" name="Rectangle 3"/>
          <p:cNvSpPr>
            <a:spLocks noGrp="1" noChangeArrowheads="1"/>
          </p:cNvSpPr>
          <p:nvPr>
            <p:ph type="body" idx="1"/>
          </p:nvPr>
        </p:nvSpPr>
        <p:spPr/>
        <p:txBody>
          <a:bodyPr/>
          <a:lstStyle/>
          <a:p>
            <a:pPr>
              <a:buClr>
                <a:srgbClr val="000066"/>
              </a:buClr>
            </a:pPr>
            <a:r>
              <a:rPr lang="en-US" sz="1300"/>
              <a:t>As we shall see, this concept is important to understand …</a:t>
            </a:r>
          </a:p>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AFCF3AF-C143-48C3-906B-10A2C517B67D}" type="slidenum">
              <a:rPr lang="en-US"/>
              <a:pPr/>
              <a:t>33</a:t>
            </a:fld>
            <a:endParaRPr lang="en-US"/>
          </a:p>
        </p:txBody>
      </p:sp>
      <p:sp>
        <p:nvSpPr>
          <p:cNvPr id="166914" name="Rectangle 2"/>
          <p:cNvSpPr>
            <a:spLocks noGrp="1" noRot="1" noChangeAspect="1" noChangeArrowheads="1" noTextEdit="1"/>
          </p:cNvSpPr>
          <p:nvPr>
            <p:ph type="sldImg"/>
          </p:nvPr>
        </p:nvSpPr>
        <p:spPr>
          <a:ln/>
        </p:spPr>
      </p:sp>
      <p:sp>
        <p:nvSpPr>
          <p:cNvPr id="166915" name="Rectangle 3"/>
          <p:cNvSpPr>
            <a:spLocks noGrp="1" noChangeArrowheads="1"/>
          </p:cNvSpPr>
          <p:nvPr>
            <p:ph type="body" idx="1"/>
          </p:nvPr>
        </p:nvSpPr>
        <p:spPr/>
        <p:txBody>
          <a:bodyPr/>
          <a:lstStyle/>
          <a:p>
            <a:r>
              <a:rPr lang="en-US"/>
              <a:t>We’ll look at each of these and understand why these are important</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is the basic Telus TV ‘bundle’. This bundle is aimed at the person that doesn’t watch an inordinate</a:t>
            </a:r>
            <a:r>
              <a:rPr lang="en-US" baseline="0" dirty="0" smtClean="0"/>
              <a:t> amount of television and likely doesn’t have children living in their household.</a:t>
            </a:r>
            <a:endParaRPr lang="en-US" dirty="0" smtClean="0"/>
          </a:p>
          <a:p>
            <a:endParaRPr lang="en-US" dirty="0"/>
          </a:p>
        </p:txBody>
      </p:sp>
      <p:sp>
        <p:nvSpPr>
          <p:cNvPr id="4" name="Slide Number Placeholder 3"/>
          <p:cNvSpPr>
            <a:spLocks noGrp="1"/>
          </p:cNvSpPr>
          <p:nvPr>
            <p:ph type="sldNum" sz="quarter" idx="10"/>
          </p:nvPr>
        </p:nvSpPr>
        <p:spPr/>
        <p:txBody>
          <a:bodyPr/>
          <a:lstStyle/>
          <a:p>
            <a:fld id="{C82917F0-D20B-4D0D-B114-3AFE470939A6}" type="slidenum">
              <a:rPr lang="en-US" smtClean="0"/>
              <a:pPr/>
              <a:t>39</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is Telus TV’s middle of the road bundle.</a:t>
            </a:r>
            <a:r>
              <a:rPr lang="en-US" baseline="0" dirty="0" smtClean="0"/>
              <a:t> Note that there are more news and family channels included than in the basic bundle. This bundle is primarily aimed at families with young children.</a:t>
            </a:r>
            <a:endParaRPr lang="en-US" dirty="0"/>
          </a:p>
        </p:txBody>
      </p:sp>
      <p:sp>
        <p:nvSpPr>
          <p:cNvPr id="4" name="Slide Number Placeholder 3"/>
          <p:cNvSpPr>
            <a:spLocks noGrp="1"/>
          </p:cNvSpPr>
          <p:nvPr>
            <p:ph type="sldNum" sz="quarter" idx="10"/>
          </p:nvPr>
        </p:nvSpPr>
        <p:spPr/>
        <p:txBody>
          <a:bodyPr/>
          <a:lstStyle/>
          <a:p>
            <a:fld id="{C82917F0-D20B-4D0D-B114-3AFE470939A6}" type="slidenum">
              <a:rPr lang="en-US" smtClean="0"/>
              <a:pPr/>
              <a:t>40</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is Telus</a:t>
            </a:r>
            <a:r>
              <a:rPr lang="en-US" baseline="0" dirty="0" smtClean="0"/>
              <a:t> TV’s most elaborate package, providing customers with 162 channels (many of them customizable – that’s what the green swirls on the slide mean and it’s why you would have to scroll down to see all of the different theme packs that are included) and including time shifting. This bundle will appeal primarily to households with a number of different types of viewers (seniors, adults, teens, young children) and to the true TV addict.</a:t>
            </a:r>
            <a:endParaRPr lang="en-US" dirty="0"/>
          </a:p>
        </p:txBody>
      </p:sp>
      <p:sp>
        <p:nvSpPr>
          <p:cNvPr id="4" name="Slide Number Placeholder 3"/>
          <p:cNvSpPr>
            <a:spLocks noGrp="1"/>
          </p:cNvSpPr>
          <p:nvPr>
            <p:ph type="sldNum" sz="quarter" idx="10"/>
          </p:nvPr>
        </p:nvSpPr>
        <p:spPr/>
        <p:txBody>
          <a:bodyPr/>
          <a:lstStyle/>
          <a:p>
            <a:fld id="{C82917F0-D20B-4D0D-B114-3AFE470939A6}" type="slidenum">
              <a:rPr lang="en-US" smtClean="0"/>
              <a:pPr/>
              <a:t>41</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7"/>
          <p:cNvSpPr>
            <a:spLocks noGrp="1" noChangeArrowheads="1"/>
          </p:cNvSpPr>
          <p:nvPr>
            <p:ph type="sldNum" sz="quarter" idx="5"/>
          </p:nvPr>
        </p:nvSpPr>
        <p:spPr>
          <a:ln/>
        </p:spPr>
        <p:txBody>
          <a:bodyPr/>
          <a:lstStyle/>
          <a:p>
            <a:fld id="{432C7DF3-7D62-4F03-9814-6310F646323A}" type="slidenum">
              <a:rPr lang="en-US"/>
              <a:pPr/>
              <a:t>45</a:t>
            </a:fld>
            <a:endParaRPr lang="en-US"/>
          </a:p>
        </p:txBody>
      </p:sp>
      <p:sp>
        <p:nvSpPr>
          <p:cNvPr id="342018"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lstStyle/>
          <a:p>
            <a:endParaRPr lang="en-US"/>
          </a:p>
        </p:txBody>
      </p:sp>
      <p:sp>
        <p:nvSpPr>
          <p:cNvPr id="342019"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19050" tIns="0" rIns="19050" bIns="0" anchor="b"/>
          <a:lstStyle/>
          <a:p>
            <a:pPr algn="r" eaLnBrk="0" hangingPunct="0"/>
            <a:r>
              <a:rPr lang="en-US" sz="1000" i="1">
                <a:latin typeface="Times New Roman" pitchFamily="18" charset="0"/>
              </a:rPr>
              <a:t>28</a:t>
            </a:r>
          </a:p>
        </p:txBody>
      </p:sp>
      <p:sp>
        <p:nvSpPr>
          <p:cNvPr id="342020"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lstStyle/>
          <a:p>
            <a:endParaRPr lang="en-US"/>
          </a:p>
        </p:txBody>
      </p:sp>
      <p:sp>
        <p:nvSpPr>
          <p:cNvPr id="342021"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lstStyle/>
          <a:p>
            <a:endParaRPr lang="en-US"/>
          </a:p>
        </p:txBody>
      </p:sp>
      <p:sp>
        <p:nvSpPr>
          <p:cNvPr id="342022" name="Rectangle 6"/>
          <p:cNvSpPr>
            <a:spLocks noGrp="1" noChangeArrowheads="1"/>
          </p:cNvSpPr>
          <p:nvPr>
            <p:ph type="body" idx="1"/>
          </p:nvPr>
        </p:nvSpPr>
        <p:spPr>
          <a:xfrm>
            <a:off x="914400" y="3276600"/>
            <a:ext cx="5029200" cy="5181600"/>
          </a:xfrm>
          <a:noFill/>
          <a:ln/>
        </p:spPr>
        <p:txBody>
          <a:bodyPr lIns="90488" tIns="44450" rIns="90488" bIns="44450"/>
          <a:lstStyle/>
          <a:p>
            <a:r>
              <a:rPr lang="en-US"/>
              <a:t>A: There is a base amount of sales (b) that would occur without any advertising.</a:t>
            </a:r>
          </a:p>
        </p:txBody>
      </p:sp>
      <p:sp>
        <p:nvSpPr>
          <p:cNvPr id="342023" name="Rectangle 7"/>
          <p:cNvSpPr>
            <a:spLocks noGrp="1" noRot="1" noChangeAspect="1" noChangeArrowheads="1" noTextEdit="1"/>
          </p:cNvSpPr>
          <p:nvPr>
            <p:ph type="sldImg"/>
          </p:nvPr>
        </p:nvSpPr>
        <p:spPr>
          <a:xfrm>
            <a:off x="1912938" y="692150"/>
            <a:ext cx="3032125" cy="2273300"/>
          </a:xfrm>
          <a:ln w="12700" cap="flat">
            <a:solidFill>
              <a:schemeClr val="tx1"/>
            </a:solidFill>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82917F0-D20B-4D0D-B114-3AFE470939A6}" type="slidenum">
              <a:rPr lang="en-US" smtClean="0"/>
              <a:pPr/>
              <a:t>8</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9B396A9-1363-47F3-9599-40F8D7D6C745}" type="slidenum">
              <a:rPr lang="en-US"/>
              <a:pPr/>
              <a:t>46</a:t>
            </a:fld>
            <a:endParaRPr lang="en-US"/>
          </a:p>
        </p:txBody>
      </p:sp>
      <p:sp>
        <p:nvSpPr>
          <p:cNvPr id="168962" name="Rectangle 2"/>
          <p:cNvSpPr>
            <a:spLocks noGrp="1" noRot="1" noChangeAspect="1" noChangeArrowheads="1" noTextEdit="1"/>
          </p:cNvSpPr>
          <p:nvPr>
            <p:ph type="sldImg"/>
          </p:nvPr>
        </p:nvSpPr>
        <p:spPr>
          <a:ln/>
        </p:spPr>
      </p:sp>
      <p:sp>
        <p:nvSpPr>
          <p:cNvPr id="16896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1533B58-2523-43FA-AFA1-08B8F59396DA}" type="slidenum">
              <a:rPr lang="en-US"/>
              <a:pPr/>
              <a:t>47</a:t>
            </a:fld>
            <a:endParaRPr lang="en-US"/>
          </a:p>
        </p:txBody>
      </p:sp>
      <p:sp>
        <p:nvSpPr>
          <p:cNvPr id="173058" name="Rectangle 2"/>
          <p:cNvSpPr>
            <a:spLocks noGrp="1" noRot="1" noChangeAspect="1" noChangeArrowheads="1" noTextEdit="1"/>
          </p:cNvSpPr>
          <p:nvPr>
            <p:ph type="sldImg"/>
          </p:nvPr>
        </p:nvSpPr>
        <p:spPr>
          <a:ln/>
        </p:spPr>
      </p:sp>
      <p:sp>
        <p:nvSpPr>
          <p:cNvPr id="173059" name="Rectangle 3"/>
          <p:cNvSpPr>
            <a:spLocks noGrp="1" noChangeArrowheads="1"/>
          </p:cNvSpPr>
          <p:nvPr>
            <p:ph type="body" idx="1"/>
          </p:nvPr>
        </p:nvSpPr>
        <p:spPr/>
        <p:txBody>
          <a:bodyPr/>
          <a:lstStyle/>
          <a:p>
            <a:r>
              <a:rPr lang="en-US"/>
              <a:t>Starts slowly, then gains momentum and finally levels off again</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82917F0-D20B-4D0D-B114-3AFE470939A6}" type="slidenum">
              <a:rPr lang="en-US" smtClean="0"/>
              <a:pPr/>
              <a:t>9</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91BCAEB-EBA1-449A-A46A-9F984D15BDD3}" type="slidenum">
              <a:rPr lang="en-US"/>
              <a:pPr/>
              <a:t>15</a:t>
            </a:fld>
            <a:endParaRPr lang="en-US"/>
          </a:p>
        </p:txBody>
      </p:sp>
      <p:sp>
        <p:nvSpPr>
          <p:cNvPr id="285698" name="Rectangle 2"/>
          <p:cNvSpPr>
            <a:spLocks noGrp="1" noRot="1" noChangeAspect="1" noChangeArrowheads="1" noTextEdit="1"/>
          </p:cNvSpPr>
          <p:nvPr>
            <p:ph type="sldImg"/>
          </p:nvPr>
        </p:nvSpPr>
        <p:spPr>
          <a:ln/>
        </p:spPr>
      </p:sp>
      <p:sp>
        <p:nvSpPr>
          <p:cNvPr id="285699" name="Rectangle 3"/>
          <p:cNvSpPr>
            <a:spLocks noGrp="1" noChangeArrowheads="1"/>
          </p:cNvSpPr>
          <p:nvPr>
            <p:ph type="body" idx="1"/>
          </p:nvPr>
        </p:nvSpPr>
        <p:spPr/>
        <p:txBody>
          <a:bodyPr/>
          <a:lstStyle/>
          <a:p>
            <a:pPr marL="228600" indent="-228600">
              <a:lnSpc>
                <a:spcPct val="90000"/>
              </a:lnSpc>
            </a:pPr>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4FF3EF3-CF3D-4572-8E03-298044C4B008}" type="slidenum">
              <a:rPr lang="en-US"/>
              <a:pPr/>
              <a:t>16</a:t>
            </a:fld>
            <a:endParaRPr lang="en-US"/>
          </a:p>
        </p:txBody>
      </p:sp>
      <p:sp>
        <p:nvSpPr>
          <p:cNvPr id="289794" name="Rectangle 2"/>
          <p:cNvSpPr>
            <a:spLocks noGrp="1" noRot="1" noChangeAspect="1" noChangeArrowheads="1" noTextEdit="1"/>
          </p:cNvSpPr>
          <p:nvPr>
            <p:ph type="sldImg"/>
          </p:nvPr>
        </p:nvSpPr>
        <p:spPr>
          <a:ln/>
        </p:spPr>
      </p:sp>
      <p:sp>
        <p:nvSpPr>
          <p:cNvPr id="289795" name="Rectangle 3"/>
          <p:cNvSpPr>
            <a:spLocks noGrp="1" noChangeArrowheads="1"/>
          </p:cNvSpPr>
          <p:nvPr>
            <p:ph type="body" idx="1"/>
          </p:nvPr>
        </p:nvSpPr>
        <p:spPr/>
        <p:txBody>
          <a:bodyPr/>
          <a:lstStyle/>
          <a:p>
            <a:pPr marL="228600" indent="-228600">
              <a:lnSpc>
                <a:spcPct val="90000"/>
              </a:lnSpc>
            </a:pPr>
            <a:r>
              <a:rPr lang="en-US" b="1"/>
              <a:t>USE MULTIPLE CONTACTS WITHIN THE CLIENT COMPANY.  </a:t>
            </a:r>
            <a:br>
              <a:rPr lang="en-US" b="1"/>
            </a:br>
            <a:r>
              <a:rPr lang="en-US"/>
              <a:t>In firms that market to businesses, many people have customer contact and insights. </a:t>
            </a:r>
          </a:p>
          <a:p>
            <a:pPr marL="228600" indent="-228600">
              <a:lnSpc>
                <a:spcPct val="90000"/>
              </a:lnSpc>
            </a:pPr>
            <a:r>
              <a:rPr lang="en-US"/>
              <a:t>The researcher must allow extra time to talk to all levels of staff in the client organization.</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513775D-B2E2-4B6C-87F9-9EBEA30A98F5}" type="slidenum">
              <a:rPr lang="en-US"/>
              <a:pPr/>
              <a:t>17</a:t>
            </a:fld>
            <a:endParaRPr lang="en-US"/>
          </a:p>
        </p:txBody>
      </p:sp>
      <p:sp>
        <p:nvSpPr>
          <p:cNvPr id="286722" name="Rectangle 2"/>
          <p:cNvSpPr>
            <a:spLocks noGrp="1" noRot="1" noChangeAspect="1" noChangeArrowheads="1" noTextEdit="1"/>
          </p:cNvSpPr>
          <p:nvPr>
            <p:ph type="sldImg"/>
          </p:nvPr>
        </p:nvSpPr>
        <p:spPr>
          <a:ln/>
        </p:spPr>
      </p:sp>
      <p:sp>
        <p:nvSpPr>
          <p:cNvPr id="286723" name="Rectangle 3"/>
          <p:cNvSpPr>
            <a:spLocks noGrp="1" noChangeArrowheads="1"/>
          </p:cNvSpPr>
          <p:nvPr>
            <p:ph type="body" idx="1"/>
          </p:nvPr>
        </p:nvSpPr>
        <p:spPr/>
        <p:txBody>
          <a:bodyPr/>
          <a:lstStyle/>
          <a:p>
            <a:pPr marL="228600" indent="-228600">
              <a:spcBef>
                <a:spcPct val="35000"/>
              </a:spcBef>
              <a:buSzPct val="85000"/>
              <a:buFont typeface="Wingdings" pitchFamily="2" charset="2"/>
              <a:buNone/>
            </a:pPr>
            <a:r>
              <a:rPr lang="en-US" sz="1600" b="1"/>
              <a:t>Interview multiple respondents within customer co.</a:t>
            </a:r>
          </a:p>
          <a:p>
            <a:pPr marL="228600" indent="-228600">
              <a:spcBef>
                <a:spcPct val="35000"/>
              </a:spcBef>
              <a:buFontTx/>
              <a:buChar char="•"/>
            </a:pPr>
            <a:r>
              <a:rPr lang="en-US" sz="1400" b="1"/>
              <a:t>Senior Executives: </a:t>
            </a:r>
          </a:p>
          <a:p>
            <a:pPr marL="685800" lvl="1" indent="-228600">
              <a:spcBef>
                <a:spcPct val="35000"/>
              </a:spcBef>
            </a:pPr>
            <a:r>
              <a:rPr lang="en-US" sz="1400"/>
              <a:t>They</a:t>
            </a:r>
            <a:r>
              <a:rPr lang="en-US" sz="1400" b="1"/>
              <a:t> </a:t>
            </a:r>
            <a:r>
              <a:rPr lang="en-US" sz="1400"/>
              <a:t>focus on the strategic relationship between the firms. </a:t>
            </a:r>
            <a:endParaRPr lang="en-US" sz="1400" b="1"/>
          </a:p>
          <a:p>
            <a:pPr marL="228600" indent="-228600">
              <a:spcBef>
                <a:spcPct val="35000"/>
              </a:spcBef>
              <a:buFontTx/>
              <a:buChar char="•"/>
            </a:pPr>
            <a:r>
              <a:rPr lang="en-US" sz="1400" b="1"/>
              <a:t>Contract Administrators or Purchasers:</a:t>
            </a:r>
            <a:r>
              <a:rPr lang="en-US" sz="1400" i="1"/>
              <a:t> </a:t>
            </a:r>
          </a:p>
          <a:p>
            <a:pPr marL="685800" lvl="1" indent="-228600">
              <a:spcBef>
                <a:spcPct val="35000"/>
              </a:spcBef>
            </a:pPr>
            <a:r>
              <a:rPr lang="en-US" sz="1400"/>
              <a:t>They meet with vendors to discuss performance and contract renewals. </a:t>
            </a:r>
            <a:endParaRPr lang="en-US" sz="1400" b="1"/>
          </a:p>
          <a:p>
            <a:pPr marL="228600" indent="-228600">
              <a:spcBef>
                <a:spcPct val="35000"/>
              </a:spcBef>
              <a:buFontTx/>
              <a:buChar char="•"/>
            </a:pPr>
            <a:r>
              <a:rPr lang="en-US" sz="1400" b="1"/>
              <a:t>Daily Interactors.</a:t>
            </a:r>
            <a:r>
              <a:rPr lang="en-US" sz="1400"/>
              <a:t> </a:t>
            </a:r>
          </a:p>
          <a:p>
            <a:pPr marL="685800" lvl="1" indent="-228600">
              <a:spcBef>
                <a:spcPct val="35000"/>
              </a:spcBef>
            </a:pPr>
            <a:r>
              <a:rPr lang="en-US" sz="1400"/>
              <a:t>They interact with their customer service or operations contacts at the vendor firm, </a:t>
            </a:r>
          </a:p>
          <a:p>
            <a:pPr marL="685800" lvl="1" indent="-228600">
              <a:spcBef>
                <a:spcPct val="35000"/>
              </a:spcBef>
            </a:pPr>
            <a:r>
              <a:rPr lang="en-US" sz="1400"/>
              <a:t>They have daily or frequent contact, and experience problems firsthand.</a:t>
            </a:r>
            <a:endParaRPr lang="en-US"/>
          </a:p>
          <a:p>
            <a:pPr marL="228600" indent="-228600"/>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CB860A9-8D72-4564-A911-65CCC852AA78}" type="slidenum">
              <a:rPr lang="en-US"/>
              <a:pPr/>
              <a:t>18</a:t>
            </a:fld>
            <a:endParaRPr lang="en-US"/>
          </a:p>
        </p:txBody>
      </p:sp>
      <p:sp>
        <p:nvSpPr>
          <p:cNvPr id="290818" name="Rectangle 2"/>
          <p:cNvSpPr>
            <a:spLocks noGrp="1" noRot="1" noChangeAspect="1" noChangeArrowheads="1" noTextEdit="1"/>
          </p:cNvSpPr>
          <p:nvPr>
            <p:ph type="sldImg"/>
          </p:nvPr>
        </p:nvSpPr>
        <p:spPr>
          <a:ln/>
        </p:spPr>
      </p:sp>
      <p:sp>
        <p:nvSpPr>
          <p:cNvPr id="290819" name="Rectangle 3"/>
          <p:cNvSpPr>
            <a:spLocks noGrp="1" noChangeArrowheads="1"/>
          </p:cNvSpPr>
          <p:nvPr>
            <p:ph type="body" idx="1"/>
          </p:nvPr>
        </p:nvSpPr>
        <p:spPr/>
        <p:txBody>
          <a:bodyPr/>
          <a:lstStyle/>
          <a:p>
            <a:pPr marL="228600" indent="-228600"/>
            <a:r>
              <a:rPr lang="en-US" b="1"/>
              <a:t>USE MULTIPLE CONTACTS WITHIN THE CLIENT COMPANY. </a:t>
            </a:r>
            <a:r>
              <a:rPr lang="en-US"/>
              <a:t> </a:t>
            </a:r>
            <a:br>
              <a:rPr lang="en-US"/>
            </a:br>
            <a:r>
              <a:rPr lang="en-US"/>
              <a:t>In firms that market to businesses, many people have customer contact and insights. The researcher must allow extra time to talk to all levels of staff in the client organization.</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181D069-8B51-4798-84CA-03950C47D871}" type="slidenum">
              <a:rPr lang="en-US"/>
              <a:pPr/>
              <a:t>19</a:t>
            </a:fld>
            <a:endParaRPr lang="en-US"/>
          </a:p>
        </p:txBody>
      </p:sp>
      <p:sp>
        <p:nvSpPr>
          <p:cNvPr id="287746" name="Rectangle 2"/>
          <p:cNvSpPr>
            <a:spLocks noGrp="1" noRot="1" noChangeAspect="1" noChangeArrowheads="1" noTextEdit="1"/>
          </p:cNvSpPr>
          <p:nvPr>
            <p:ph type="sldImg"/>
          </p:nvPr>
        </p:nvSpPr>
        <p:spPr>
          <a:ln/>
        </p:spPr>
      </p:sp>
      <p:sp>
        <p:nvSpPr>
          <p:cNvPr id="287747" name="Rectangle 3"/>
          <p:cNvSpPr>
            <a:spLocks noGrp="1" noChangeArrowheads="1"/>
          </p:cNvSpPr>
          <p:nvPr>
            <p:ph type="body" idx="1"/>
          </p:nvPr>
        </p:nvSpPr>
        <p:spPr/>
        <p:txBody>
          <a:bodyPr/>
          <a:lstStyle/>
          <a:p>
            <a:r>
              <a:rPr lang="en-US" b="1"/>
              <a:t>EXPECT COMPILING SAMPLE FRAME TO BE CHALLENGING</a:t>
            </a:r>
          </a:p>
          <a:p>
            <a:pPr lvl="1"/>
            <a:r>
              <a:rPr lang="en-US" b="1"/>
              <a:t>Current and past customers:</a:t>
            </a:r>
            <a:r>
              <a:rPr lang="en-US"/>
              <a:t> if the client does not have a formal customer relationship management (CRM) database, compiling a complete list may require a lot of time.  </a:t>
            </a:r>
            <a:endParaRPr lang="en-US" b="1"/>
          </a:p>
          <a:p>
            <a:pPr lvl="1"/>
            <a:r>
              <a:rPr lang="en-US" b="1"/>
              <a:t>Potential customers:</a:t>
            </a:r>
            <a:r>
              <a:rPr lang="en-US"/>
              <a:t> industrial associations and directories, commercial sources (e.g. Dunn and Bradstreet), list brokers. Must be verified as managers often change jobs and areas of responsibility. </a:t>
            </a:r>
            <a:endParaRPr lang="en-US" b="1"/>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181D069-8B51-4798-84CA-03950C47D871}" type="slidenum">
              <a:rPr lang="en-US"/>
              <a:pPr/>
              <a:t>20</a:t>
            </a:fld>
            <a:endParaRPr lang="en-US"/>
          </a:p>
        </p:txBody>
      </p:sp>
      <p:sp>
        <p:nvSpPr>
          <p:cNvPr id="287746" name="Rectangle 2"/>
          <p:cNvSpPr>
            <a:spLocks noGrp="1" noRot="1" noChangeAspect="1" noChangeArrowheads="1" noTextEdit="1"/>
          </p:cNvSpPr>
          <p:nvPr>
            <p:ph type="sldImg"/>
          </p:nvPr>
        </p:nvSpPr>
        <p:spPr>
          <a:ln/>
        </p:spPr>
      </p:sp>
      <p:sp>
        <p:nvSpPr>
          <p:cNvPr id="287747" name="Rectangle 3"/>
          <p:cNvSpPr>
            <a:spLocks noGrp="1" noChangeArrowheads="1"/>
          </p:cNvSpPr>
          <p:nvPr>
            <p:ph type="body" idx="1"/>
          </p:nvPr>
        </p:nvSpPr>
        <p:spPr/>
        <p:txBody>
          <a:bodyPr/>
          <a:lstStyle/>
          <a:p>
            <a:r>
              <a:rPr lang="en-US" b="1"/>
              <a:t>EXPECT COMPILING SAMPLE FRAME TO BE CHALLENGING</a:t>
            </a:r>
          </a:p>
          <a:p>
            <a:pPr lvl="1"/>
            <a:r>
              <a:rPr lang="en-US" b="1"/>
              <a:t>Current and past customers:</a:t>
            </a:r>
            <a:r>
              <a:rPr lang="en-US"/>
              <a:t> if the client does not have a formal customer relationship management (CRM) database, compiling a complete list may require a lot of time.  </a:t>
            </a:r>
            <a:endParaRPr lang="en-US" b="1"/>
          </a:p>
          <a:p>
            <a:pPr lvl="1"/>
            <a:r>
              <a:rPr lang="en-US" b="1"/>
              <a:t>Potential customers:</a:t>
            </a:r>
            <a:r>
              <a:rPr lang="en-US"/>
              <a:t> industrial associations and directories, commercial sources (e.g. Dunn and Bradstreet), list brokers. Must be verified as managers often change jobs and areas of responsibility. </a:t>
            </a:r>
            <a:endParaRPr lang="en-US" b="1"/>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124" name="Rectangle 52"/>
          <p:cNvSpPr>
            <a:spLocks noChangeArrowheads="1"/>
          </p:cNvSpPr>
          <p:nvPr/>
        </p:nvSpPr>
        <p:spPr bwMode="gray">
          <a:xfrm>
            <a:off x="0" y="0"/>
            <a:ext cx="9144000" cy="5157788"/>
          </a:xfrm>
          <a:prstGeom prst="rect">
            <a:avLst/>
          </a:prstGeom>
          <a:solidFill>
            <a:schemeClr val="accent1"/>
          </a:solidFill>
          <a:ln w="0" algn="ctr">
            <a:noFill/>
            <a:miter lim="800000"/>
            <a:headEnd/>
            <a:tailEnd/>
          </a:ln>
          <a:effectLst/>
        </p:spPr>
        <p:txBody>
          <a:bodyPr wrap="none" anchor="ctr"/>
          <a:lstStyle/>
          <a:p>
            <a:endParaRPr lang="en-US"/>
          </a:p>
        </p:txBody>
      </p:sp>
      <p:sp>
        <p:nvSpPr>
          <p:cNvPr id="3136" name="Rectangle 64"/>
          <p:cNvSpPr>
            <a:spLocks noChangeArrowheads="1"/>
          </p:cNvSpPr>
          <p:nvPr/>
        </p:nvSpPr>
        <p:spPr bwMode="gray">
          <a:xfrm>
            <a:off x="1262063" y="0"/>
            <a:ext cx="2362200" cy="4953000"/>
          </a:xfrm>
          <a:prstGeom prst="rect">
            <a:avLst/>
          </a:prstGeom>
          <a:gradFill rotWithShape="1">
            <a:gsLst>
              <a:gs pos="0">
                <a:schemeClr val="accent1"/>
              </a:gs>
              <a:gs pos="100000">
                <a:schemeClr val="accent1">
                  <a:gamma/>
                  <a:shade val="72549"/>
                  <a:invGamma/>
                </a:schemeClr>
              </a:gs>
            </a:gsLst>
            <a:lin ang="5400000" scaled="1"/>
          </a:gradFill>
          <a:ln w="9525">
            <a:noFill/>
            <a:miter lim="800000"/>
            <a:headEnd/>
            <a:tailEnd/>
          </a:ln>
          <a:effectLst/>
        </p:spPr>
        <p:txBody>
          <a:bodyPr wrap="none" anchor="ctr"/>
          <a:lstStyle/>
          <a:p>
            <a:endParaRPr lang="en-US"/>
          </a:p>
        </p:txBody>
      </p:sp>
      <p:sp>
        <p:nvSpPr>
          <p:cNvPr id="3137" name="Rectangle 65"/>
          <p:cNvSpPr>
            <a:spLocks noChangeArrowheads="1"/>
          </p:cNvSpPr>
          <p:nvPr/>
        </p:nvSpPr>
        <p:spPr bwMode="gray">
          <a:xfrm>
            <a:off x="304800" y="2400300"/>
            <a:ext cx="8458200" cy="1104900"/>
          </a:xfrm>
          <a:prstGeom prst="rect">
            <a:avLst/>
          </a:prstGeom>
          <a:gradFill rotWithShape="1">
            <a:gsLst>
              <a:gs pos="0">
                <a:schemeClr val="tx1"/>
              </a:gs>
              <a:gs pos="100000">
                <a:schemeClr val="accent1"/>
              </a:gs>
            </a:gsLst>
            <a:lin ang="0" scaled="1"/>
          </a:gradFill>
          <a:ln w="9525">
            <a:noFill/>
            <a:miter lim="800000"/>
            <a:headEnd/>
            <a:tailEnd/>
          </a:ln>
          <a:effectLst/>
        </p:spPr>
        <p:txBody>
          <a:bodyPr wrap="none" anchor="ctr"/>
          <a:lstStyle/>
          <a:p>
            <a:endParaRPr lang="en-US"/>
          </a:p>
        </p:txBody>
      </p:sp>
      <p:sp>
        <p:nvSpPr>
          <p:cNvPr id="3074" name="Rectangle 2"/>
          <p:cNvSpPr>
            <a:spLocks noGrp="1" noChangeArrowheads="1"/>
          </p:cNvSpPr>
          <p:nvPr>
            <p:ph type="ctrTitle"/>
          </p:nvPr>
        </p:nvSpPr>
        <p:spPr>
          <a:xfrm>
            <a:off x="457200" y="2590800"/>
            <a:ext cx="8229600" cy="685800"/>
          </a:xfrm>
        </p:spPr>
        <p:txBody>
          <a:bodyPr/>
          <a:lstStyle>
            <a:lvl1pPr>
              <a:defRPr sz="4800"/>
            </a:lvl1pPr>
          </a:lstStyle>
          <a:p>
            <a:r>
              <a:rPr lang="en-US" dirty="0"/>
              <a:t>Click to edit Master title style</a:t>
            </a:r>
          </a:p>
        </p:txBody>
      </p:sp>
      <p:sp>
        <p:nvSpPr>
          <p:cNvPr id="3075" name="Rectangle 3"/>
          <p:cNvSpPr>
            <a:spLocks noGrp="1" noChangeArrowheads="1"/>
          </p:cNvSpPr>
          <p:nvPr>
            <p:ph type="subTitle" idx="1"/>
          </p:nvPr>
        </p:nvSpPr>
        <p:spPr>
          <a:xfrm>
            <a:off x="1828800" y="3733800"/>
            <a:ext cx="5867400" cy="457200"/>
          </a:xfrm>
        </p:spPr>
        <p:txBody>
          <a:bodyPr/>
          <a:lstStyle>
            <a:lvl1pPr marL="0" indent="0" algn="ctr">
              <a:buFont typeface="Wingdings" pitchFamily="2" charset="2"/>
              <a:buNone/>
              <a:defRPr b="1">
                <a:solidFill>
                  <a:schemeClr val="bg1"/>
                </a:solidFill>
              </a:defRPr>
            </a:lvl1pPr>
          </a:lstStyle>
          <a:p>
            <a:r>
              <a:rPr lang="en-US"/>
              <a:t>Click to edit Master subtitle style</a:t>
            </a:r>
          </a:p>
        </p:txBody>
      </p:sp>
      <p:sp>
        <p:nvSpPr>
          <p:cNvPr id="3076" name="Rectangle 4"/>
          <p:cNvSpPr>
            <a:spLocks noGrp="1" noChangeArrowheads="1"/>
          </p:cNvSpPr>
          <p:nvPr>
            <p:ph type="dt" sz="half" idx="2"/>
          </p:nvPr>
        </p:nvSpPr>
        <p:spPr bwMode="auto">
          <a:xfrm>
            <a:off x="457200" y="6400800"/>
            <a:ext cx="2133600" cy="320675"/>
          </a:xfrm>
        </p:spPr>
        <p:txBody>
          <a:bodyPr/>
          <a:lstStyle>
            <a:lvl1pPr>
              <a:defRPr>
                <a:solidFill>
                  <a:schemeClr val="tx1"/>
                </a:solidFill>
              </a:defRPr>
            </a:lvl1pPr>
          </a:lstStyle>
          <a:p>
            <a:endParaRPr lang="en-US"/>
          </a:p>
        </p:txBody>
      </p:sp>
      <p:sp>
        <p:nvSpPr>
          <p:cNvPr id="3078" name="Rectangle 6"/>
          <p:cNvSpPr>
            <a:spLocks noGrp="1" noChangeArrowheads="1"/>
          </p:cNvSpPr>
          <p:nvPr>
            <p:ph type="sldNum" sz="quarter" idx="4"/>
          </p:nvPr>
        </p:nvSpPr>
        <p:spPr bwMode="auto">
          <a:xfrm>
            <a:off x="5638800" y="6324601"/>
            <a:ext cx="3124200" cy="304800"/>
          </a:xfrm>
        </p:spPr>
        <p:txBody>
          <a:bodyPr/>
          <a:lstStyle>
            <a:lvl1pPr>
              <a:defRPr>
                <a:solidFill>
                  <a:schemeClr val="tx1"/>
                </a:solidFill>
              </a:defRPr>
            </a:lvl1pPr>
          </a:lstStyle>
          <a:p>
            <a:r>
              <a:rPr lang="en-US" dirty="0" smtClean="0"/>
              <a:t>MKTG 2309-08 Week 10 Lecture</a:t>
            </a:r>
            <a:endParaRPr lang="en-US" dirty="0"/>
          </a:p>
        </p:txBody>
      </p:sp>
      <p:pic>
        <p:nvPicPr>
          <p:cNvPr id="3133" name="Picture 61"/>
          <p:cNvPicPr>
            <a:picLocks noChangeAspect="1" noChangeArrowheads="1"/>
          </p:cNvPicPr>
          <p:nvPr/>
        </p:nvPicPr>
        <p:blipFill>
          <a:blip r:embed="rId2" cstate="print"/>
          <a:srcRect/>
          <a:stretch>
            <a:fillRect/>
          </a:stretch>
        </p:blipFill>
        <p:spPr bwMode="gray">
          <a:xfrm>
            <a:off x="0" y="3490913"/>
            <a:ext cx="1258888" cy="1438275"/>
          </a:xfrm>
          <a:prstGeom prst="rect">
            <a:avLst/>
          </a:prstGeom>
          <a:noFill/>
        </p:spPr>
      </p:pic>
      <p:sp>
        <p:nvSpPr>
          <p:cNvPr id="3135" name="Rectangle 63"/>
          <p:cNvSpPr>
            <a:spLocks noChangeArrowheads="1"/>
          </p:cNvSpPr>
          <p:nvPr/>
        </p:nvSpPr>
        <p:spPr bwMode="gray">
          <a:xfrm>
            <a:off x="1276350" y="4941888"/>
            <a:ext cx="7867650" cy="217487"/>
          </a:xfrm>
          <a:prstGeom prst="rect">
            <a:avLst/>
          </a:prstGeom>
          <a:solidFill>
            <a:schemeClr val="folHlink"/>
          </a:solidFill>
          <a:ln w="9525">
            <a:noFill/>
            <a:miter lim="800000"/>
            <a:headEnd/>
            <a:tailEnd/>
          </a:ln>
          <a:effectLst/>
        </p:spPr>
        <p:txBody>
          <a:bodyPr wrap="none" anchor="ctr"/>
          <a:lstStyle/>
          <a:p>
            <a:endParaRPr lang="en-US"/>
          </a:p>
        </p:txBody>
      </p:sp>
      <p:pic>
        <p:nvPicPr>
          <p:cNvPr id="3134" name="Picture 62"/>
          <p:cNvPicPr>
            <a:picLocks noChangeAspect="1" noChangeArrowheads="1"/>
          </p:cNvPicPr>
          <p:nvPr/>
        </p:nvPicPr>
        <p:blipFill>
          <a:blip r:embed="rId3" cstate="print"/>
          <a:srcRect/>
          <a:stretch>
            <a:fillRect/>
          </a:stretch>
        </p:blipFill>
        <p:spPr bwMode="gray">
          <a:xfrm>
            <a:off x="1281113" y="4927600"/>
            <a:ext cx="2370137" cy="1096963"/>
          </a:xfrm>
          <a:prstGeom prst="rect">
            <a:avLst/>
          </a:prstGeom>
          <a:noFill/>
        </p:spPr>
      </p:pic>
      <p:sp>
        <p:nvSpPr>
          <p:cNvPr id="3138" name="Rectangle 66"/>
          <p:cNvSpPr>
            <a:spLocks noChangeArrowheads="1"/>
          </p:cNvSpPr>
          <p:nvPr/>
        </p:nvSpPr>
        <p:spPr bwMode="gray">
          <a:xfrm>
            <a:off x="304800" y="304800"/>
            <a:ext cx="8534400" cy="4343400"/>
          </a:xfrm>
          <a:prstGeom prst="rect">
            <a:avLst/>
          </a:prstGeom>
          <a:noFill/>
          <a:ln w="9525">
            <a:solidFill>
              <a:schemeClr val="accent2"/>
            </a:solidFill>
            <a:miter lim="800000"/>
            <a:headEnd/>
            <a:tailEnd/>
          </a:ln>
          <a:effectLst/>
        </p:spPr>
        <p:txBody>
          <a:bodyPr wrap="none" anchor="ctr"/>
          <a:lstStyle/>
          <a:p>
            <a:endParaRPr lang="en-US"/>
          </a:p>
        </p:txBody>
      </p:sp>
      <p:sp>
        <p:nvSpPr>
          <p:cNvPr id="3139" name="Rectangle 67"/>
          <p:cNvSpPr>
            <a:spLocks noChangeArrowheads="1"/>
          </p:cNvSpPr>
          <p:nvPr/>
        </p:nvSpPr>
        <p:spPr bwMode="gray">
          <a:xfrm>
            <a:off x="7391400" y="914400"/>
            <a:ext cx="1600200" cy="1447800"/>
          </a:xfrm>
          <a:prstGeom prst="rect">
            <a:avLst/>
          </a:prstGeom>
          <a:noFill/>
          <a:ln w="9525">
            <a:solidFill>
              <a:schemeClr val="accent2"/>
            </a:solidFill>
            <a:miter lim="800000"/>
            <a:headEnd/>
            <a:tailEnd/>
          </a:ln>
          <a:effectLst/>
        </p:spPr>
        <p:txBody>
          <a:bodyPr wrap="none" anchor="ctr"/>
          <a:lstStyle/>
          <a:p>
            <a:endParaRPr lang="en-US"/>
          </a:p>
        </p:txBody>
      </p:sp>
      <p:sp>
        <p:nvSpPr>
          <p:cNvPr id="3140" name="Rectangle 68"/>
          <p:cNvSpPr>
            <a:spLocks noChangeArrowheads="1"/>
          </p:cNvSpPr>
          <p:nvPr/>
        </p:nvSpPr>
        <p:spPr bwMode="gray">
          <a:xfrm>
            <a:off x="8305800" y="0"/>
            <a:ext cx="76200" cy="1752600"/>
          </a:xfrm>
          <a:prstGeom prst="rect">
            <a:avLst/>
          </a:prstGeom>
          <a:solidFill>
            <a:schemeClr val="hlink"/>
          </a:solidFill>
          <a:ln w="9525">
            <a:noFill/>
            <a:miter lim="800000"/>
            <a:headEnd/>
            <a:tailEnd/>
          </a:ln>
          <a:effectLst/>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3136"/>
                                        </p:tgtEl>
                                        <p:attrNameLst>
                                          <p:attrName>style.visibility</p:attrName>
                                        </p:attrNameLst>
                                      </p:cBhvr>
                                      <p:to>
                                        <p:strVal val="visible"/>
                                      </p:to>
                                    </p:set>
                                    <p:animEffect transition="in" filter="wipe(down)">
                                      <p:cBhvr>
                                        <p:cTn id="7" dur="500"/>
                                        <p:tgtEl>
                                          <p:spTgt spid="3136"/>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134"/>
                                        </p:tgtEl>
                                        <p:attrNameLst>
                                          <p:attrName>style.visibility</p:attrName>
                                        </p:attrNameLst>
                                      </p:cBhvr>
                                      <p:to>
                                        <p:strVal val="visible"/>
                                      </p:to>
                                    </p:set>
                                    <p:animEffect transition="in" filter="wipe(left)">
                                      <p:cBhvr>
                                        <p:cTn id="11" dur="500"/>
                                        <p:tgtEl>
                                          <p:spTgt spid="3134"/>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137"/>
                                        </p:tgtEl>
                                        <p:attrNameLst>
                                          <p:attrName>style.visibility</p:attrName>
                                        </p:attrNameLst>
                                      </p:cBhvr>
                                      <p:to>
                                        <p:strVal val="visible"/>
                                      </p:to>
                                    </p:set>
                                    <p:animEffect transition="in" filter="wipe(left)">
                                      <p:cBhvr>
                                        <p:cTn id="15" dur="500"/>
                                        <p:tgtEl>
                                          <p:spTgt spid="3137"/>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3140"/>
                                        </p:tgtEl>
                                        <p:attrNameLst>
                                          <p:attrName>style.visibility</p:attrName>
                                        </p:attrNameLst>
                                      </p:cBhvr>
                                      <p:to>
                                        <p:strVal val="visible"/>
                                      </p:to>
                                    </p:set>
                                    <p:animEffect transition="in" filter="wipe(up)">
                                      <p:cBhvr>
                                        <p:cTn id="19" dur="500"/>
                                        <p:tgtEl>
                                          <p:spTgt spid="31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36" grpId="0" animBg="1"/>
      <p:bldP spid="3137" grpId="0" animBg="1"/>
      <p:bldP spid="3140" grpId="0"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1199FBCA-C0CD-4333-98B1-9EB38DE4B1AE}"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6375"/>
            <a:ext cx="2057400" cy="6191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6375"/>
            <a:ext cx="6019800" cy="61912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447800" y="206375"/>
            <a:ext cx="6858000" cy="5334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371600"/>
            <a:ext cx="8229600" cy="5026025"/>
          </a:xfrm>
        </p:spPr>
        <p:txBody>
          <a:bodyPr/>
          <a:lstStyle/>
          <a:p>
            <a:endParaRPr lang="en-US"/>
          </a:p>
        </p:txBody>
      </p:sp>
      <p:sp>
        <p:nvSpPr>
          <p:cNvPr id="4" name="Date Placeholder 3"/>
          <p:cNvSpPr>
            <a:spLocks noGrp="1"/>
          </p:cNvSpPr>
          <p:nvPr>
            <p:ph type="dt" sz="half" idx="10"/>
          </p:nvPr>
        </p:nvSpPr>
        <p:spPr>
          <a:xfrm>
            <a:off x="457200" y="6521450"/>
            <a:ext cx="2133600" cy="244475"/>
          </a:xfrm>
        </p:spPr>
        <p:txBody>
          <a:bodyPr/>
          <a:lstStyle>
            <a:lvl1pPr>
              <a:defRPr/>
            </a:lvl1pPr>
          </a:lstStyle>
          <a:p>
            <a:endParaRPr lang="en-US"/>
          </a:p>
        </p:txBody>
      </p:sp>
      <p:sp>
        <p:nvSpPr>
          <p:cNvPr id="5" name="Footer Placeholder 4"/>
          <p:cNvSpPr>
            <a:spLocks noGrp="1"/>
          </p:cNvSpPr>
          <p:nvPr>
            <p:ph type="ftr" sz="quarter" idx="11"/>
          </p:nvPr>
        </p:nvSpPr>
        <p:spPr>
          <a:xfrm>
            <a:off x="3124200" y="6521450"/>
            <a:ext cx="2895600" cy="244475"/>
          </a:xfrm>
        </p:spPr>
        <p:txBody>
          <a:bodyPr/>
          <a:lstStyle>
            <a:lvl1pPr>
              <a:defRPr/>
            </a:lvl1pPr>
          </a:lstStyle>
          <a:p>
            <a:endParaRPr lang="en-US"/>
          </a:p>
        </p:txBody>
      </p:sp>
      <p:sp>
        <p:nvSpPr>
          <p:cNvPr id="6" name="Slide Number Placeholder 5"/>
          <p:cNvSpPr>
            <a:spLocks noGrp="1"/>
          </p:cNvSpPr>
          <p:nvPr>
            <p:ph type="sldNum" sz="quarter" idx="12"/>
          </p:nvPr>
        </p:nvSpPr>
        <p:spPr>
          <a:xfrm>
            <a:off x="6553200" y="6521450"/>
            <a:ext cx="2133600" cy="244475"/>
          </a:xfrm>
        </p:spPr>
        <p:txBody>
          <a:bodyPr/>
          <a:lstStyle>
            <a:lvl1pPr>
              <a:defRPr/>
            </a:lvl1pPr>
          </a:lstStyle>
          <a:p>
            <a:fld id="{B7EEDC1C-E091-4A53-8EAF-00EB74E73FBD}"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C1256564-4461-4B52-BF89-BA75AFD94F39}"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50260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50260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B83AF680-DD5F-46CF-B625-21E6D2C3DD6D}"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62CE0F6D-0E4C-479D-8F59-2563B8A523E1}"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355CE931-2D29-41E7-AC44-DE1C0965402C}"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023239B5-2043-4DD0-9C80-7D9EAD730C8E}"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1BEAA252-2086-427B-8B63-4846B896EEEF}"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6D87AB64-4BE0-4021-BD01-709D4B3AC109}"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bg1">
                <a:gamma/>
                <a:tint val="39216"/>
                <a:invGamma/>
              </a:schemeClr>
            </a:gs>
          </a:gsLst>
          <a:lin ang="5400000" scaled="1"/>
        </a:gradFill>
        <a:effectLst/>
      </p:bgPr>
    </p:bg>
    <p:spTree>
      <p:nvGrpSpPr>
        <p:cNvPr id="1" name=""/>
        <p:cNvGrpSpPr/>
        <p:nvPr/>
      </p:nvGrpSpPr>
      <p:grpSpPr>
        <a:xfrm>
          <a:off x="0" y="0"/>
          <a:ext cx="0" cy="0"/>
          <a:chOff x="0" y="0"/>
          <a:chExt cx="0" cy="0"/>
        </a:xfrm>
      </p:grpSpPr>
      <p:sp>
        <p:nvSpPr>
          <p:cNvPr id="1067" name="Rectangle 43"/>
          <p:cNvSpPr>
            <a:spLocks noChangeArrowheads="1"/>
          </p:cNvSpPr>
          <p:nvPr/>
        </p:nvSpPr>
        <p:spPr bwMode="gray">
          <a:xfrm>
            <a:off x="0" y="9525"/>
            <a:ext cx="9144000" cy="1028700"/>
          </a:xfrm>
          <a:prstGeom prst="rect">
            <a:avLst/>
          </a:prstGeom>
          <a:solidFill>
            <a:schemeClr val="tx1"/>
          </a:solidFill>
          <a:ln w="9525">
            <a:noFill/>
            <a:miter lim="800000"/>
            <a:headEnd/>
            <a:tailEnd/>
          </a:ln>
          <a:effectLst/>
        </p:spPr>
        <p:txBody>
          <a:bodyPr wrap="none" anchor="ctr"/>
          <a:lstStyle/>
          <a:p>
            <a:endParaRPr lang="en-US"/>
          </a:p>
        </p:txBody>
      </p:sp>
      <p:sp>
        <p:nvSpPr>
          <p:cNvPr id="1068" name="Rectangle 44"/>
          <p:cNvSpPr>
            <a:spLocks noChangeArrowheads="1"/>
          </p:cNvSpPr>
          <p:nvPr/>
        </p:nvSpPr>
        <p:spPr bwMode="gray">
          <a:xfrm>
            <a:off x="1447800" y="0"/>
            <a:ext cx="7696200" cy="879475"/>
          </a:xfrm>
          <a:prstGeom prst="rect">
            <a:avLst/>
          </a:prstGeom>
          <a:solidFill>
            <a:schemeClr val="tx2"/>
          </a:solidFill>
          <a:ln w="9525">
            <a:noFill/>
            <a:miter lim="800000"/>
            <a:headEnd/>
            <a:tailEnd/>
          </a:ln>
          <a:effectLst/>
        </p:spPr>
        <p:txBody>
          <a:bodyPr wrap="none" anchor="ctr"/>
          <a:lstStyle/>
          <a:p>
            <a:endParaRPr lang="en-US"/>
          </a:p>
        </p:txBody>
      </p:sp>
      <p:sp>
        <p:nvSpPr>
          <p:cNvPr id="1069" name="Rectangle 45"/>
          <p:cNvSpPr>
            <a:spLocks noChangeArrowheads="1"/>
          </p:cNvSpPr>
          <p:nvPr/>
        </p:nvSpPr>
        <p:spPr bwMode="gray">
          <a:xfrm>
            <a:off x="0" y="158750"/>
            <a:ext cx="9144000" cy="603250"/>
          </a:xfrm>
          <a:prstGeom prst="rect">
            <a:avLst/>
          </a:prstGeom>
          <a:gradFill rotWithShape="1">
            <a:gsLst>
              <a:gs pos="0">
                <a:schemeClr val="accent1">
                  <a:gamma/>
                  <a:shade val="46275"/>
                  <a:invGamma/>
                </a:schemeClr>
              </a:gs>
              <a:gs pos="100000">
                <a:schemeClr val="accent1"/>
              </a:gs>
            </a:gsLst>
            <a:lin ang="0" scaled="1"/>
          </a:gradFill>
          <a:ln w="9525">
            <a:solidFill>
              <a:schemeClr val="accent1"/>
            </a:solidFill>
            <a:miter lim="800000"/>
            <a:headEnd/>
            <a:tailEnd/>
          </a:ln>
          <a:effectLst/>
        </p:spPr>
        <p:txBody>
          <a:bodyPr wrap="none" anchor="ctr"/>
          <a:lstStyle/>
          <a:p>
            <a:endParaRPr lang="en-US"/>
          </a:p>
        </p:txBody>
      </p:sp>
      <p:sp>
        <p:nvSpPr>
          <p:cNvPr id="1071" name="Rectangle 47"/>
          <p:cNvSpPr>
            <a:spLocks noChangeArrowheads="1"/>
          </p:cNvSpPr>
          <p:nvPr/>
        </p:nvSpPr>
        <p:spPr bwMode="gray">
          <a:xfrm>
            <a:off x="0" y="1143000"/>
            <a:ext cx="228600" cy="5715000"/>
          </a:xfrm>
          <a:prstGeom prst="rect">
            <a:avLst/>
          </a:prstGeom>
          <a:gradFill rotWithShape="1">
            <a:gsLst>
              <a:gs pos="0">
                <a:schemeClr val="hlink"/>
              </a:gs>
              <a:gs pos="100000">
                <a:schemeClr val="hlink">
                  <a:gamma/>
                  <a:tint val="0"/>
                  <a:invGamma/>
                </a:schemeClr>
              </a:gs>
            </a:gsLst>
            <a:lin ang="5400000" scaled="1"/>
          </a:gradFill>
          <a:ln w="9525">
            <a:noFill/>
            <a:miter lim="800000"/>
            <a:headEnd/>
            <a:tailEnd/>
          </a:ln>
          <a:effectLst/>
        </p:spPr>
        <p:txBody>
          <a:bodyPr wrap="none" anchor="ctr"/>
          <a:lstStyle/>
          <a:p>
            <a:endParaRPr lang="en-US"/>
          </a:p>
        </p:txBody>
      </p:sp>
      <p:sp>
        <p:nvSpPr>
          <p:cNvPr id="1072" name="Rectangle 48"/>
          <p:cNvSpPr>
            <a:spLocks noChangeArrowheads="1"/>
          </p:cNvSpPr>
          <p:nvPr/>
        </p:nvSpPr>
        <p:spPr bwMode="gray">
          <a:xfrm>
            <a:off x="8686800" y="0"/>
            <a:ext cx="76200" cy="609600"/>
          </a:xfrm>
          <a:prstGeom prst="rect">
            <a:avLst/>
          </a:prstGeom>
          <a:solidFill>
            <a:schemeClr val="hlink"/>
          </a:solidFill>
          <a:ln w="9525">
            <a:noFill/>
            <a:miter lim="800000"/>
            <a:headEnd/>
            <a:tailEnd/>
          </a:ln>
          <a:effectLst/>
        </p:spPr>
        <p:txBody>
          <a:bodyPr wrap="none" anchor="ctr"/>
          <a:lstStyle/>
          <a:p>
            <a:endParaRPr lang="en-US"/>
          </a:p>
        </p:txBody>
      </p:sp>
      <p:sp>
        <p:nvSpPr>
          <p:cNvPr id="1027" name="Rectangle 3"/>
          <p:cNvSpPr>
            <a:spLocks noGrp="1" noChangeArrowheads="1"/>
          </p:cNvSpPr>
          <p:nvPr>
            <p:ph type="body" idx="1"/>
          </p:nvPr>
        </p:nvSpPr>
        <p:spPr bwMode="gray">
          <a:xfrm>
            <a:off x="457200" y="1371600"/>
            <a:ext cx="8229600" cy="50260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gray">
          <a:xfrm>
            <a:off x="457200" y="6521450"/>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solidFill>
                  <a:schemeClr val="accent1"/>
                </a:solidFill>
              </a:defRPr>
            </a:lvl1pPr>
          </a:lstStyle>
          <a:p>
            <a:endParaRPr lang="en-US"/>
          </a:p>
        </p:txBody>
      </p:sp>
      <p:sp>
        <p:nvSpPr>
          <p:cNvPr id="1029" name="Rectangle 5"/>
          <p:cNvSpPr>
            <a:spLocks noGrp="1" noChangeArrowheads="1"/>
          </p:cNvSpPr>
          <p:nvPr>
            <p:ph type="ftr" sz="quarter" idx="3"/>
          </p:nvPr>
        </p:nvSpPr>
        <p:spPr bwMode="gray">
          <a:xfrm>
            <a:off x="3124200" y="6521450"/>
            <a:ext cx="2895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solidFill>
                  <a:schemeClr val="accent1"/>
                </a:solidFill>
              </a:defRPr>
            </a:lvl1pPr>
          </a:lstStyle>
          <a:p>
            <a:endParaRPr lang="en-US"/>
          </a:p>
        </p:txBody>
      </p:sp>
      <p:sp>
        <p:nvSpPr>
          <p:cNvPr id="1030" name="Rectangle 6"/>
          <p:cNvSpPr>
            <a:spLocks noGrp="1" noChangeArrowheads="1"/>
          </p:cNvSpPr>
          <p:nvPr>
            <p:ph type="sldNum" sz="quarter" idx="4"/>
          </p:nvPr>
        </p:nvSpPr>
        <p:spPr bwMode="gray">
          <a:xfrm>
            <a:off x="6553200" y="6521450"/>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solidFill>
                  <a:schemeClr val="accent1"/>
                </a:solidFill>
              </a:defRPr>
            </a:lvl1pPr>
          </a:lstStyle>
          <a:p>
            <a:fld id="{E9D166F9-E7D7-4F69-B63D-C04DC281F765}" type="slidenum">
              <a:rPr lang="en-US"/>
              <a:pPr/>
              <a:t>‹#›</a:t>
            </a:fld>
            <a:endParaRPr lang="en-US"/>
          </a:p>
        </p:txBody>
      </p:sp>
      <p:sp>
        <p:nvSpPr>
          <p:cNvPr id="1073" name="Rectangle 49"/>
          <p:cNvSpPr>
            <a:spLocks noChangeArrowheads="1"/>
          </p:cNvSpPr>
          <p:nvPr/>
        </p:nvSpPr>
        <p:spPr bwMode="gray">
          <a:xfrm>
            <a:off x="0" y="0"/>
            <a:ext cx="1447800" cy="1066800"/>
          </a:xfrm>
          <a:prstGeom prst="rect">
            <a:avLst/>
          </a:prstGeom>
          <a:solidFill>
            <a:schemeClr val="tx1"/>
          </a:solidFill>
          <a:ln w="9525">
            <a:noFill/>
            <a:miter lim="800000"/>
            <a:headEnd/>
            <a:tailEnd/>
          </a:ln>
          <a:effectLst/>
        </p:spPr>
        <p:txBody>
          <a:bodyPr wrap="none" anchor="ctr"/>
          <a:lstStyle/>
          <a:p>
            <a:endParaRPr lang="en-US"/>
          </a:p>
        </p:txBody>
      </p:sp>
      <p:pic>
        <p:nvPicPr>
          <p:cNvPr id="1065" name="Picture 41"/>
          <p:cNvPicPr>
            <a:picLocks noChangeAspect="1" noChangeArrowheads="1"/>
          </p:cNvPicPr>
          <p:nvPr/>
        </p:nvPicPr>
        <p:blipFill>
          <a:blip r:embed="rId14" cstate="print"/>
          <a:srcRect/>
          <a:stretch>
            <a:fillRect/>
          </a:stretch>
        </p:blipFill>
        <p:spPr bwMode="gray">
          <a:xfrm>
            <a:off x="0" y="0"/>
            <a:ext cx="1243013" cy="1038225"/>
          </a:xfrm>
          <a:prstGeom prst="rect">
            <a:avLst/>
          </a:prstGeom>
          <a:noFill/>
        </p:spPr>
      </p:pic>
      <p:sp>
        <p:nvSpPr>
          <p:cNvPr id="1070" name="Rectangle 46"/>
          <p:cNvSpPr>
            <a:spLocks noChangeArrowheads="1"/>
          </p:cNvSpPr>
          <p:nvPr/>
        </p:nvSpPr>
        <p:spPr bwMode="gray">
          <a:xfrm>
            <a:off x="0" y="1035050"/>
            <a:ext cx="1447800" cy="228600"/>
          </a:xfrm>
          <a:prstGeom prst="rect">
            <a:avLst/>
          </a:prstGeom>
          <a:solidFill>
            <a:schemeClr val="accent1"/>
          </a:solidFill>
          <a:ln w="9525">
            <a:noFill/>
            <a:miter lim="800000"/>
            <a:headEnd/>
            <a:tailEnd/>
          </a:ln>
          <a:effectLst/>
        </p:spPr>
        <p:txBody>
          <a:bodyPr wrap="none" anchor="ctr"/>
          <a:lstStyle/>
          <a:p>
            <a:endParaRPr lang="en-US"/>
          </a:p>
        </p:txBody>
      </p:sp>
      <p:sp>
        <p:nvSpPr>
          <p:cNvPr id="1074" name="Rectangle 50"/>
          <p:cNvSpPr>
            <a:spLocks noGrp="1" noChangeArrowheads="1"/>
          </p:cNvSpPr>
          <p:nvPr>
            <p:ph type="title"/>
          </p:nvPr>
        </p:nvSpPr>
        <p:spPr bwMode="gray">
          <a:xfrm>
            <a:off x="1447800" y="206375"/>
            <a:ext cx="6858000" cy="5334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069"/>
                                        </p:tgtEl>
                                        <p:attrNameLst>
                                          <p:attrName>style.visibility</p:attrName>
                                        </p:attrNameLst>
                                      </p:cBhvr>
                                      <p:to>
                                        <p:strVal val="visible"/>
                                      </p:to>
                                    </p:set>
                                    <p:animEffect transition="in" filter="wipe(left)">
                                      <p:cBhvr>
                                        <p:cTn id="7" dur="500"/>
                                        <p:tgtEl>
                                          <p:spTgt spid="1069"/>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1072"/>
                                        </p:tgtEl>
                                        <p:attrNameLst>
                                          <p:attrName>style.visibility</p:attrName>
                                        </p:attrNameLst>
                                      </p:cBhvr>
                                      <p:to>
                                        <p:strVal val="visible"/>
                                      </p:to>
                                    </p:set>
                                    <p:animEffect transition="in" filter="wipe(up)">
                                      <p:cBhvr>
                                        <p:cTn id="11" dur="500"/>
                                        <p:tgtEl>
                                          <p:spTgt spid="10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9" grpId="0" animBg="1"/>
      <p:bldP spid="1072" grpId="0" animBg="1"/>
    </p:bldLst>
  </p:timing>
  <p:txStyles>
    <p:titleStyle>
      <a:lvl1pPr algn="ctr" rtl="0" fontAlgn="base">
        <a:spcBef>
          <a:spcPct val="0"/>
        </a:spcBef>
        <a:spcAft>
          <a:spcPct val="0"/>
        </a:spcAft>
        <a:defRPr sz="3600">
          <a:solidFill>
            <a:schemeClr val="bg1"/>
          </a:solidFill>
          <a:latin typeface="+mj-lt"/>
          <a:ea typeface="+mj-ea"/>
          <a:cs typeface="+mj-cs"/>
        </a:defRPr>
      </a:lvl1pPr>
      <a:lvl2pPr algn="ctr" rtl="0" fontAlgn="base">
        <a:spcBef>
          <a:spcPct val="0"/>
        </a:spcBef>
        <a:spcAft>
          <a:spcPct val="0"/>
        </a:spcAft>
        <a:defRPr sz="3600">
          <a:solidFill>
            <a:schemeClr val="bg1"/>
          </a:solidFill>
          <a:latin typeface="Arial" charset="0"/>
        </a:defRPr>
      </a:lvl2pPr>
      <a:lvl3pPr algn="ctr" rtl="0" fontAlgn="base">
        <a:spcBef>
          <a:spcPct val="0"/>
        </a:spcBef>
        <a:spcAft>
          <a:spcPct val="0"/>
        </a:spcAft>
        <a:defRPr sz="3600">
          <a:solidFill>
            <a:schemeClr val="bg1"/>
          </a:solidFill>
          <a:latin typeface="Arial" charset="0"/>
        </a:defRPr>
      </a:lvl3pPr>
      <a:lvl4pPr algn="ctr" rtl="0" fontAlgn="base">
        <a:spcBef>
          <a:spcPct val="0"/>
        </a:spcBef>
        <a:spcAft>
          <a:spcPct val="0"/>
        </a:spcAft>
        <a:defRPr sz="3600">
          <a:solidFill>
            <a:schemeClr val="bg1"/>
          </a:solidFill>
          <a:latin typeface="Arial" charset="0"/>
        </a:defRPr>
      </a:lvl4pPr>
      <a:lvl5pPr algn="ctr" rtl="0" fontAlgn="base">
        <a:spcBef>
          <a:spcPct val="0"/>
        </a:spcBef>
        <a:spcAft>
          <a:spcPct val="0"/>
        </a:spcAft>
        <a:defRPr sz="3600">
          <a:solidFill>
            <a:schemeClr val="bg1"/>
          </a:solidFill>
          <a:latin typeface="Arial" charset="0"/>
        </a:defRPr>
      </a:lvl5pPr>
      <a:lvl6pPr marL="457200" algn="ctr" rtl="0" fontAlgn="base">
        <a:spcBef>
          <a:spcPct val="0"/>
        </a:spcBef>
        <a:spcAft>
          <a:spcPct val="0"/>
        </a:spcAft>
        <a:defRPr sz="3600">
          <a:solidFill>
            <a:schemeClr val="bg1"/>
          </a:solidFill>
          <a:latin typeface="Arial" charset="0"/>
        </a:defRPr>
      </a:lvl6pPr>
      <a:lvl7pPr marL="914400" algn="ctr" rtl="0" fontAlgn="base">
        <a:spcBef>
          <a:spcPct val="0"/>
        </a:spcBef>
        <a:spcAft>
          <a:spcPct val="0"/>
        </a:spcAft>
        <a:defRPr sz="3600">
          <a:solidFill>
            <a:schemeClr val="bg1"/>
          </a:solidFill>
          <a:latin typeface="Arial" charset="0"/>
        </a:defRPr>
      </a:lvl7pPr>
      <a:lvl8pPr marL="1371600" algn="ctr" rtl="0" fontAlgn="base">
        <a:spcBef>
          <a:spcPct val="0"/>
        </a:spcBef>
        <a:spcAft>
          <a:spcPct val="0"/>
        </a:spcAft>
        <a:defRPr sz="3600">
          <a:solidFill>
            <a:schemeClr val="bg1"/>
          </a:solidFill>
          <a:latin typeface="Arial" charset="0"/>
        </a:defRPr>
      </a:lvl8pPr>
      <a:lvl9pPr marL="1828800" algn="ctr" rtl="0" fontAlgn="base">
        <a:spcBef>
          <a:spcPct val="0"/>
        </a:spcBef>
        <a:spcAft>
          <a:spcPct val="0"/>
        </a:spcAft>
        <a:defRPr sz="3600">
          <a:solidFill>
            <a:schemeClr val="bg1"/>
          </a:solidFill>
          <a:latin typeface="Arial" charset="0"/>
        </a:defRPr>
      </a:lvl9pPr>
    </p:titleStyle>
    <p:bodyStyle>
      <a:lvl1pPr marL="342900" indent="-342900" algn="l" rtl="0" fontAlgn="base">
        <a:spcBef>
          <a:spcPct val="20000"/>
        </a:spcBef>
        <a:spcAft>
          <a:spcPct val="0"/>
        </a:spcAft>
        <a:buFont typeface="Wingdings" pitchFamily="2" charset="2"/>
        <a:buChar char="v"/>
        <a:defRPr sz="3200">
          <a:solidFill>
            <a:schemeClr val="tx1"/>
          </a:solidFill>
          <a:latin typeface="+mn-lt"/>
          <a:ea typeface="+mn-ea"/>
          <a:cs typeface="+mn-cs"/>
        </a:defRPr>
      </a:lvl1pPr>
      <a:lvl2pPr marL="742950" indent="-285750" algn="l" rtl="0" fontAlgn="base">
        <a:spcBef>
          <a:spcPct val="20000"/>
        </a:spcBef>
        <a:spcAft>
          <a:spcPct val="0"/>
        </a:spcAft>
        <a:buClr>
          <a:schemeClr val="accent1"/>
        </a:buClr>
        <a:buSzPct val="50000"/>
        <a:buFont typeface="Wingdings 2" pitchFamily="18" charset="2"/>
        <a:buChar char=""/>
        <a:defRPr sz="2800">
          <a:solidFill>
            <a:schemeClr val="tx1"/>
          </a:solidFill>
          <a:latin typeface="+mn-lt"/>
        </a:defRPr>
      </a:lvl2pPr>
      <a:lvl3pPr marL="1143000" indent="-228600" algn="l" rtl="0" fontAlgn="base">
        <a:spcBef>
          <a:spcPct val="20000"/>
        </a:spcBef>
        <a:spcAft>
          <a:spcPct val="0"/>
        </a:spcAft>
        <a:buClr>
          <a:schemeClr val="hlink"/>
        </a:buClr>
        <a:buFont typeface="Wingdings" pitchFamily="2" charset="2"/>
        <a:buChar char="§"/>
        <a:defRPr sz="2400">
          <a:solidFill>
            <a:schemeClr val="tx1"/>
          </a:solidFill>
          <a:latin typeface="+mn-lt"/>
        </a:defRPr>
      </a:lvl3pPr>
      <a:lvl4pPr marL="1600200" indent="-228600" algn="l" rtl="0" fontAlgn="base">
        <a:spcBef>
          <a:spcPct val="20000"/>
        </a:spcBef>
        <a:spcAft>
          <a:spcPct val="0"/>
        </a:spcAft>
        <a:buClr>
          <a:schemeClr val="folHlink"/>
        </a:buClr>
        <a:buSzPct val="60000"/>
        <a:buFont typeface="Wingdings 2" pitchFamily="18" charset="2"/>
        <a:buChar char=""/>
        <a:defRPr sz="2000">
          <a:solidFill>
            <a:schemeClr val="tx1"/>
          </a:solidFill>
          <a:latin typeface="+mn-lt"/>
        </a:defRPr>
      </a:lvl4pPr>
      <a:lvl5pPr marL="2057400" indent="-228600" algn="l" rtl="0" fontAlgn="base">
        <a:spcBef>
          <a:spcPct val="20000"/>
        </a:spcBef>
        <a:spcAft>
          <a:spcPct val="0"/>
        </a:spcAft>
        <a:buFont typeface="Wingdings" pitchFamily="2" charset="2"/>
        <a:buChar char="§"/>
        <a:defRPr sz="2000">
          <a:solidFill>
            <a:schemeClr val="tx1"/>
          </a:solidFill>
          <a:latin typeface="+mn-lt"/>
        </a:defRPr>
      </a:lvl5pPr>
      <a:lvl6pPr marL="2514600" indent="-228600" algn="l" rtl="0" fontAlgn="base">
        <a:spcBef>
          <a:spcPct val="20000"/>
        </a:spcBef>
        <a:spcAft>
          <a:spcPct val="0"/>
        </a:spcAft>
        <a:buFont typeface="Wingdings" pitchFamily="2" charset="2"/>
        <a:buChar char="§"/>
        <a:defRPr sz="2000">
          <a:solidFill>
            <a:schemeClr val="tx1"/>
          </a:solidFill>
          <a:latin typeface="+mn-lt"/>
        </a:defRPr>
      </a:lvl6pPr>
      <a:lvl7pPr marL="2971800" indent="-228600" algn="l" rtl="0" fontAlgn="base">
        <a:spcBef>
          <a:spcPct val="20000"/>
        </a:spcBef>
        <a:spcAft>
          <a:spcPct val="0"/>
        </a:spcAft>
        <a:buFont typeface="Wingdings" pitchFamily="2" charset="2"/>
        <a:buChar char="§"/>
        <a:defRPr sz="2000">
          <a:solidFill>
            <a:schemeClr val="tx1"/>
          </a:solidFill>
          <a:latin typeface="+mn-lt"/>
        </a:defRPr>
      </a:lvl7pPr>
      <a:lvl8pPr marL="3429000" indent="-228600" algn="l" rtl="0" fontAlgn="base">
        <a:spcBef>
          <a:spcPct val="20000"/>
        </a:spcBef>
        <a:spcAft>
          <a:spcPct val="0"/>
        </a:spcAft>
        <a:buFont typeface="Wingdings" pitchFamily="2" charset="2"/>
        <a:buChar char="§"/>
        <a:defRPr sz="2000">
          <a:solidFill>
            <a:schemeClr val="tx1"/>
          </a:solidFill>
          <a:latin typeface="+mn-lt"/>
        </a:defRPr>
      </a:lvl8pPr>
      <a:lvl9pPr marL="3886200" indent="-228600" algn="l" rtl="0" fontAlgn="base">
        <a:spcBef>
          <a:spcPct val="20000"/>
        </a:spcBef>
        <a:spcAft>
          <a:spcPct val="0"/>
        </a:spcAft>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4.xml"/><Relationship Id="rId1" Type="http://schemas.openxmlformats.org/officeDocument/2006/relationships/vmlDrawing" Target="../drawings/vmlDrawing1.vml"/><Relationship Id="rId5" Type="http://schemas.openxmlformats.org/officeDocument/2006/relationships/oleObject" Target="../embeddings/oleObject2.bin"/><Relationship Id="rId4" Type="http://schemas.openxmlformats.org/officeDocument/2006/relationships/oleObject" Target="../embeddings/oleObject1.bin"/></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4"/>
          <p:cNvSpPr>
            <a:spLocks noGrp="1" noChangeArrowheads="1"/>
          </p:cNvSpPr>
          <p:nvPr>
            <p:ph type="ctrTitle"/>
          </p:nvPr>
        </p:nvSpPr>
        <p:spPr>
          <a:xfrm>
            <a:off x="533400" y="2057400"/>
            <a:ext cx="8229600" cy="685800"/>
          </a:xfrm>
        </p:spPr>
        <p:txBody>
          <a:bodyPr/>
          <a:lstStyle/>
          <a:p>
            <a:r>
              <a:rPr lang="en-US" b="1" dirty="0" smtClean="0"/>
              <a:t>B2B Research,</a:t>
            </a:r>
            <a:br>
              <a:rPr lang="en-US" b="1" dirty="0" smtClean="0"/>
            </a:br>
            <a:r>
              <a:rPr lang="en-US" b="1" dirty="0" smtClean="0"/>
              <a:t>Cross-tabulation Analyses,</a:t>
            </a:r>
            <a:br>
              <a:rPr lang="en-US" b="1" dirty="0" smtClean="0"/>
            </a:br>
            <a:r>
              <a:rPr lang="en-US" b="1" dirty="0" smtClean="0"/>
              <a:t>&amp;</a:t>
            </a:r>
            <a:br>
              <a:rPr lang="en-US" b="1" dirty="0" smtClean="0"/>
            </a:br>
            <a:r>
              <a:rPr lang="en-US" b="1" dirty="0" smtClean="0"/>
              <a:t>Correlation Analyses</a:t>
            </a:r>
            <a:br>
              <a:rPr lang="en-US" b="1" dirty="0" smtClean="0"/>
            </a:br>
            <a:r>
              <a:rPr lang="en-US" b="1" dirty="0" smtClean="0"/>
              <a:t>PART I</a:t>
            </a:r>
            <a:endParaRPr lang="en-US" b="1"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3"/>
          <p:cNvSpPr>
            <a:spLocks noGrp="1"/>
          </p:cNvSpPr>
          <p:nvPr>
            <p:ph type="sldNum" sz="quarter" idx="11"/>
          </p:nvPr>
        </p:nvSpPr>
        <p:spPr/>
        <p:txBody>
          <a:bodyPr/>
          <a:lstStyle/>
          <a:p>
            <a:fld id="{24F73948-9732-442C-87E7-B02A08A7229F}" type="slidenum">
              <a:rPr lang="en-US"/>
              <a:pPr/>
              <a:t>10</a:t>
            </a:fld>
            <a:endParaRPr lang="en-US"/>
          </a:p>
        </p:txBody>
      </p:sp>
      <p:sp>
        <p:nvSpPr>
          <p:cNvPr id="274451" name="AutoShape 19"/>
          <p:cNvSpPr>
            <a:spLocks noGrp="1" noChangeArrowheads="1"/>
          </p:cNvSpPr>
          <p:nvPr>
            <p:ph type="title"/>
          </p:nvPr>
        </p:nvSpPr>
        <p:spPr/>
        <p:txBody>
          <a:bodyPr/>
          <a:lstStyle/>
          <a:p>
            <a:r>
              <a:rPr lang="en-US"/>
              <a:t>B2B Research on two levels</a:t>
            </a:r>
          </a:p>
        </p:txBody>
      </p:sp>
      <p:sp>
        <p:nvSpPr>
          <p:cNvPr id="274452" name="AutoShape 20"/>
          <p:cNvSpPr>
            <a:spLocks noChangeArrowheads="1"/>
          </p:cNvSpPr>
          <p:nvPr/>
        </p:nvSpPr>
        <p:spPr bwMode="auto">
          <a:xfrm>
            <a:off x="3505200" y="5410200"/>
            <a:ext cx="3124200" cy="685800"/>
          </a:xfrm>
          <a:prstGeom prst="flowChartAlternateProcess">
            <a:avLst/>
          </a:prstGeom>
          <a:gradFill rotWithShape="1">
            <a:gsLst>
              <a:gs pos="0">
                <a:srgbClr val="0064C8"/>
              </a:gs>
              <a:gs pos="50000">
                <a:schemeClr val="bg1"/>
              </a:gs>
              <a:gs pos="100000">
                <a:srgbClr val="0064C8"/>
              </a:gs>
            </a:gsLst>
            <a:lin ang="5400000" scaled="1"/>
          </a:gradFill>
          <a:ln w="9525">
            <a:solidFill>
              <a:schemeClr val="tx1"/>
            </a:solidFill>
            <a:miter lim="800000"/>
            <a:headEnd/>
            <a:tailEnd/>
          </a:ln>
          <a:effectLst/>
        </p:spPr>
        <p:txBody>
          <a:bodyPr wrap="none" anchor="ctr"/>
          <a:lstStyle/>
          <a:p>
            <a:pPr algn="ctr">
              <a:lnSpc>
                <a:spcPct val="80000"/>
              </a:lnSpc>
            </a:pPr>
            <a:r>
              <a:rPr lang="en-US" sz="2400"/>
              <a:t>Respondents:</a:t>
            </a:r>
          </a:p>
          <a:p>
            <a:pPr algn="ctr">
              <a:lnSpc>
                <a:spcPct val="80000"/>
              </a:lnSpc>
            </a:pPr>
            <a:r>
              <a:rPr lang="en-US" sz="2400"/>
              <a:t>Final Consumers</a:t>
            </a:r>
          </a:p>
        </p:txBody>
      </p:sp>
      <p:sp>
        <p:nvSpPr>
          <p:cNvPr id="274453" name="AutoShape 21"/>
          <p:cNvSpPr>
            <a:spLocks noChangeArrowheads="1"/>
          </p:cNvSpPr>
          <p:nvPr/>
        </p:nvSpPr>
        <p:spPr bwMode="auto">
          <a:xfrm>
            <a:off x="3124200" y="1600200"/>
            <a:ext cx="3581400" cy="685800"/>
          </a:xfrm>
          <a:prstGeom prst="flowChartAlternateProcess">
            <a:avLst/>
          </a:prstGeom>
          <a:gradFill rotWithShape="1">
            <a:gsLst>
              <a:gs pos="0">
                <a:schemeClr val="accent2"/>
              </a:gs>
              <a:gs pos="50000">
                <a:schemeClr val="bg1"/>
              </a:gs>
              <a:gs pos="100000">
                <a:schemeClr val="accent2"/>
              </a:gs>
            </a:gsLst>
            <a:lin ang="5400000" scaled="1"/>
          </a:gradFill>
          <a:ln w="9525">
            <a:solidFill>
              <a:srgbClr val="003B3A"/>
            </a:solidFill>
            <a:miter lim="800000"/>
            <a:headEnd/>
            <a:tailEnd/>
          </a:ln>
          <a:effectLst/>
        </p:spPr>
        <p:txBody>
          <a:bodyPr wrap="none" anchor="ctr"/>
          <a:lstStyle/>
          <a:p>
            <a:pPr algn="ctr"/>
            <a:r>
              <a:rPr lang="en-US" sz="2400" dirty="0"/>
              <a:t>Marketing Research Co</a:t>
            </a:r>
          </a:p>
        </p:txBody>
      </p:sp>
      <p:sp>
        <p:nvSpPr>
          <p:cNvPr id="274454" name="AutoShape 22"/>
          <p:cNvSpPr>
            <a:spLocks noChangeArrowheads="1"/>
          </p:cNvSpPr>
          <p:nvPr/>
        </p:nvSpPr>
        <p:spPr bwMode="auto">
          <a:xfrm>
            <a:off x="1676400" y="2819400"/>
            <a:ext cx="2667000" cy="609600"/>
          </a:xfrm>
          <a:prstGeom prst="flowChartAlternateProcess">
            <a:avLst/>
          </a:prstGeom>
          <a:gradFill rotWithShape="1">
            <a:gsLst>
              <a:gs pos="0">
                <a:schemeClr val="accent1"/>
              </a:gs>
              <a:gs pos="50000">
                <a:schemeClr val="bg1"/>
              </a:gs>
              <a:gs pos="100000">
                <a:schemeClr val="accent1"/>
              </a:gs>
            </a:gsLst>
            <a:lin ang="5400000" scaled="1"/>
          </a:gradFill>
          <a:ln w="9525">
            <a:solidFill>
              <a:schemeClr val="tx1"/>
            </a:solidFill>
            <a:miter lim="800000"/>
            <a:headEnd/>
            <a:tailEnd/>
          </a:ln>
          <a:effectLst/>
        </p:spPr>
        <p:txBody>
          <a:bodyPr wrap="none" anchor="ctr"/>
          <a:lstStyle/>
          <a:p>
            <a:pPr algn="ctr"/>
            <a:r>
              <a:rPr lang="en-US" sz="2400"/>
              <a:t>Client Company</a:t>
            </a:r>
          </a:p>
        </p:txBody>
      </p:sp>
      <p:sp>
        <p:nvSpPr>
          <p:cNvPr id="274455" name="AutoShape 23"/>
          <p:cNvSpPr>
            <a:spLocks noChangeArrowheads="1"/>
          </p:cNvSpPr>
          <p:nvPr/>
        </p:nvSpPr>
        <p:spPr bwMode="auto">
          <a:xfrm>
            <a:off x="2209800" y="4038600"/>
            <a:ext cx="3352800" cy="762000"/>
          </a:xfrm>
          <a:prstGeom prst="flowChartAlternateProcess">
            <a:avLst/>
          </a:prstGeom>
          <a:gradFill rotWithShape="1">
            <a:gsLst>
              <a:gs pos="0">
                <a:schemeClr val="accent1"/>
              </a:gs>
              <a:gs pos="50000">
                <a:schemeClr val="bg1"/>
              </a:gs>
              <a:gs pos="100000">
                <a:schemeClr val="accent1"/>
              </a:gs>
            </a:gsLst>
            <a:lin ang="5400000" scaled="1"/>
          </a:gradFill>
          <a:ln w="9525">
            <a:solidFill>
              <a:schemeClr val="tx1"/>
            </a:solidFill>
            <a:miter lim="800000"/>
            <a:headEnd/>
            <a:tailEnd/>
          </a:ln>
          <a:effectLst/>
        </p:spPr>
        <p:txBody>
          <a:bodyPr wrap="none" anchor="ctr"/>
          <a:lstStyle/>
          <a:p>
            <a:pPr algn="ctr">
              <a:lnSpc>
                <a:spcPct val="80000"/>
              </a:lnSpc>
            </a:pPr>
            <a:r>
              <a:rPr lang="en-US" sz="2400"/>
              <a:t>Respondents:</a:t>
            </a:r>
          </a:p>
          <a:p>
            <a:pPr algn="ctr">
              <a:lnSpc>
                <a:spcPct val="80000"/>
              </a:lnSpc>
            </a:pPr>
            <a:r>
              <a:rPr lang="en-US" sz="2400"/>
              <a:t>Customer Companies</a:t>
            </a:r>
          </a:p>
        </p:txBody>
      </p:sp>
      <p:sp>
        <p:nvSpPr>
          <p:cNvPr id="274456" name="Line 24"/>
          <p:cNvSpPr>
            <a:spLocks noChangeShapeType="1"/>
          </p:cNvSpPr>
          <p:nvPr/>
        </p:nvSpPr>
        <p:spPr bwMode="auto">
          <a:xfrm>
            <a:off x="5181600" y="2286000"/>
            <a:ext cx="0" cy="1752600"/>
          </a:xfrm>
          <a:prstGeom prst="line">
            <a:avLst/>
          </a:prstGeom>
          <a:noFill/>
          <a:ln w="38100">
            <a:solidFill>
              <a:srgbClr val="339966"/>
            </a:solidFill>
            <a:round/>
            <a:headEnd type="triangle" w="med" len="med"/>
            <a:tailEnd type="triangle" w="med" len="med"/>
          </a:ln>
          <a:effectLst/>
        </p:spPr>
        <p:txBody>
          <a:bodyPr/>
          <a:lstStyle/>
          <a:p>
            <a:endParaRPr lang="en-US"/>
          </a:p>
        </p:txBody>
      </p:sp>
      <p:sp>
        <p:nvSpPr>
          <p:cNvPr id="274457" name="Line 25"/>
          <p:cNvSpPr>
            <a:spLocks noChangeShapeType="1"/>
          </p:cNvSpPr>
          <p:nvPr/>
        </p:nvSpPr>
        <p:spPr bwMode="auto">
          <a:xfrm>
            <a:off x="6019800" y="2286000"/>
            <a:ext cx="0" cy="3124200"/>
          </a:xfrm>
          <a:prstGeom prst="line">
            <a:avLst/>
          </a:prstGeom>
          <a:noFill/>
          <a:ln w="38100">
            <a:solidFill>
              <a:srgbClr val="339966"/>
            </a:solidFill>
            <a:round/>
            <a:headEnd type="triangle" w="med" len="med"/>
            <a:tailEnd type="triangle" w="med" len="med"/>
          </a:ln>
          <a:effectLst/>
        </p:spPr>
        <p:txBody>
          <a:bodyPr/>
          <a:lstStyle/>
          <a:p>
            <a:endParaRPr lang="en-US"/>
          </a:p>
        </p:txBody>
      </p:sp>
      <p:sp>
        <p:nvSpPr>
          <p:cNvPr id="274458" name="Line 26"/>
          <p:cNvSpPr>
            <a:spLocks noChangeShapeType="1"/>
          </p:cNvSpPr>
          <p:nvPr/>
        </p:nvSpPr>
        <p:spPr bwMode="auto">
          <a:xfrm>
            <a:off x="4038600" y="3429000"/>
            <a:ext cx="0" cy="609600"/>
          </a:xfrm>
          <a:prstGeom prst="line">
            <a:avLst/>
          </a:prstGeom>
          <a:noFill/>
          <a:ln w="38100">
            <a:solidFill>
              <a:srgbClr val="CC0000"/>
            </a:solidFill>
            <a:round/>
            <a:headEnd type="triangle" w="med" len="med"/>
            <a:tailEnd type="triangle" w="med" len="med"/>
          </a:ln>
          <a:effectLst/>
        </p:spPr>
        <p:txBody>
          <a:bodyPr/>
          <a:lstStyle/>
          <a:p>
            <a:endParaRPr lang="en-US"/>
          </a:p>
        </p:txBody>
      </p:sp>
      <p:sp>
        <p:nvSpPr>
          <p:cNvPr id="274459" name="Line 27"/>
          <p:cNvSpPr>
            <a:spLocks noChangeShapeType="1"/>
          </p:cNvSpPr>
          <p:nvPr/>
        </p:nvSpPr>
        <p:spPr bwMode="auto">
          <a:xfrm>
            <a:off x="4038600" y="2286000"/>
            <a:ext cx="0" cy="533400"/>
          </a:xfrm>
          <a:prstGeom prst="line">
            <a:avLst/>
          </a:prstGeom>
          <a:noFill/>
          <a:ln w="38100">
            <a:solidFill>
              <a:srgbClr val="339966"/>
            </a:solidFill>
            <a:round/>
            <a:headEnd type="triangle" w="med" len="med"/>
            <a:tailEnd type="triangle" w="med" len="med"/>
          </a:ln>
          <a:effectLst/>
        </p:spPr>
        <p:txBody>
          <a:bodyPr/>
          <a:lstStyle/>
          <a:p>
            <a:endParaRPr lang="en-US"/>
          </a:p>
        </p:txBody>
      </p:sp>
      <p:sp>
        <p:nvSpPr>
          <p:cNvPr id="274460" name="Line 28"/>
          <p:cNvSpPr>
            <a:spLocks noChangeShapeType="1"/>
          </p:cNvSpPr>
          <p:nvPr/>
        </p:nvSpPr>
        <p:spPr bwMode="auto">
          <a:xfrm>
            <a:off x="5181600" y="4800600"/>
            <a:ext cx="0" cy="609600"/>
          </a:xfrm>
          <a:prstGeom prst="line">
            <a:avLst/>
          </a:prstGeom>
          <a:noFill/>
          <a:ln w="38100">
            <a:solidFill>
              <a:srgbClr val="CC0000"/>
            </a:solidFill>
            <a:round/>
            <a:headEnd type="triangle" w="med" len="med"/>
            <a:tailEnd type="triangle" w="med" len="med"/>
          </a:ln>
          <a:effectLst/>
        </p:spPr>
        <p:txBody>
          <a:bodyPr/>
          <a:lstStyle/>
          <a:p>
            <a:endParaRPr lang="en-US"/>
          </a:p>
        </p:txBody>
      </p:sp>
      <p:sp>
        <p:nvSpPr>
          <p:cNvPr id="274462" name="Text Box 30"/>
          <p:cNvSpPr txBox="1">
            <a:spLocks noChangeArrowheads="1"/>
          </p:cNvSpPr>
          <p:nvPr/>
        </p:nvSpPr>
        <p:spPr bwMode="auto">
          <a:xfrm>
            <a:off x="4191000" y="4876800"/>
            <a:ext cx="914400" cy="519113"/>
          </a:xfrm>
          <a:prstGeom prst="rect">
            <a:avLst/>
          </a:prstGeom>
          <a:noFill/>
          <a:ln w="9525">
            <a:noFill/>
            <a:miter lim="800000"/>
            <a:headEnd/>
            <a:tailEnd/>
          </a:ln>
          <a:effectLst/>
        </p:spPr>
        <p:txBody>
          <a:bodyPr>
            <a:spAutoFit/>
          </a:bodyPr>
          <a:lstStyle/>
          <a:p>
            <a:pPr>
              <a:spcBef>
                <a:spcPct val="50000"/>
              </a:spcBef>
            </a:pPr>
            <a:r>
              <a:rPr lang="en-US" sz="2800" b="1" dirty="0">
                <a:solidFill>
                  <a:srgbClr val="CC0000"/>
                </a:solidFill>
                <a:effectLst>
                  <a:outerShdw blurRad="38100" dist="38100" dir="2700000" algn="tl">
                    <a:srgbClr val="C0C0C0"/>
                  </a:outerShdw>
                </a:effectLst>
              </a:rPr>
              <a:t>B2C</a:t>
            </a:r>
          </a:p>
        </p:txBody>
      </p:sp>
      <p:sp>
        <p:nvSpPr>
          <p:cNvPr id="274464" name="Text Box 32"/>
          <p:cNvSpPr txBox="1">
            <a:spLocks noChangeArrowheads="1"/>
          </p:cNvSpPr>
          <p:nvPr/>
        </p:nvSpPr>
        <p:spPr bwMode="auto">
          <a:xfrm>
            <a:off x="3048000" y="3505200"/>
            <a:ext cx="914400" cy="519113"/>
          </a:xfrm>
          <a:prstGeom prst="rect">
            <a:avLst/>
          </a:prstGeom>
          <a:noFill/>
          <a:ln w="9525">
            <a:noFill/>
            <a:miter lim="800000"/>
            <a:headEnd/>
            <a:tailEnd/>
          </a:ln>
          <a:effectLst/>
        </p:spPr>
        <p:txBody>
          <a:bodyPr>
            <a:spAutoFit/>
          </a:bodyPr>
          <a:lstStyle/>
          <a:p>
            <a:pPr>
              <a:spcBef>
                <a:spcPct val="50000"/>
              </a:spcBef>
            </a:pPr>
            <a:r>
              <a:rPr lang="en-US" sz="2800" b="1" dirty="0">
                <a:solidFill>
                  <a:srgbClr val="CC0000"/>
                </a:solidFill>
                <a:effectLst>
                  <a:outerShdw blurRad="38100" dist="38100" dir="2700000" algn="tl">
                    <a:srgbClr val="C0C0C0"/>
                  </a:outerShdw>
                </a:effectLst>
              </a:rPr>
              <a:t>B2B</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74453"/>
                                        </p:tgtEl>
                                        <p:attrNameLst>
                                          <p:attrName>style.visibility</p:attrName>
                                        </p:attrNameLst>
                                      </p:cBhvr>
                                      <p:to>
                                        <p:strVal val="visible"/>
                                      </p:to>
                                    </p:set>
                                    <p:animEffect transition="in" filter="blinds(horizontal)">
                                      <p:cBhvr>
                                        <p:cTn id="7" dur="500"/>
                                        <p:tgtEl>
                                          <p:spTgt spid="27445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74454"/>
                                        </p:tgtEl>
                                        <p:attrNameLst>
                                          <p:attrName>style.visibility</p:attrName>
                                        </p:attrNameLst>
                                      </p:cBhvr>
                                      <p:to>
                                        <p:strVal val="visible"/>
                                      </p:to>
                                    </p:set>
                                    <p:animEffect transition="in" filter="blinds(horizontal)">
                                      <p:cBhvr>
                                        <p:cTn id="12" dur="500"/>
                                        <p:tgtEl>
                                          <p:spTgt spid="274454"/>
                                        </p:tgtEl>
                                      </p:cBhvr>
                                    </p:animEffect>
                                  </p:childTnLst>
                                </p:cTn>
                              </p:par>
                              <p:par>
                                <p:cTn id="13" presetID="22" presetClass="entr" presetSubtype="1" fill="hold" grpId="0" nodeType="withEffect">
                                  <p:stCondLst>
                                    <p:cond delay="0"/>
                                  </p:stCondLst>
                                  <p:childTnLst>
                                    <p:set>
                                      <p:cBhvr>
                                        <p:cTn id="14" dur="1" fill="hold">
                                          <p:stCondLst>
                                            <p:cond delay="0"/>
                                          </p:stCondLst>
                                        </p:cTn>
                                        <p:tgtEl>
                                          <p:spTgt spid="274459"/>
                                        </p:tgtEl>
                                        <p:attrNameLst>
                                          <p:attrName>style.visibility</p:attrName>
                                        </p:attrNameLst>
                                      </p:cBhvr>
                                      <p:to>
                                        <p:strVal val="visible"/>
                                      </p:to>
                                    </p:set>
                                    <p:animEffect transition="in" filter="wipe(up)">
                                      <p:cBhvr>
                                        <p:cTn id="15" dur="500"/>
                                        <p:tgtEl>
                                          <p:spTgt spid="274459"/>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grpId="0" nodeType="clickEffect">
                                  <p:stCondLst>
                                    <p:cond delay="0"/>
                                  </p:stCondLst>
                                  <p:childTnLst>
                                    <p:set>
                                      <p:cBhvr>
                                        <p:cTn id="19" dur="1" fill="hold">
                                          <p:stCondLst>
                                            <p:cond delay="0"/>
                                          </p:stCondLst>
                                        </p:cTn>
                                        <p:tgtEl>
                                          <p:spTgt spid="274458"/>
                                        </p:tgtEl>
                                        <p:attrNameLst>
                                          <p:attrName>style.visibility</p:attrName>
                                        </p:attrNameLst>
                                      </p:cBhvr>
                                      <p:to>
                                        <p:strVal val="visible"/>
                                      </p:to>
                                    </p:set>
                                    <p:animEffect transition="in" filter="wipe(up)">
                                      <p:cBhvr>
                                        <p:cTn id="20" dur="500"/>
                                        <p:tgtEl>
                                          <p:spTgt spid="274458"/>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274455"/>
                                        </p:tgtEl>
                                        <p:attrNameLst>
                                          <p:attrName>style.visibility</p:attrName>
                                        </p:attrNameLst>
                                      </p:cBhvr>
                                      <p:to>
                                        <p:strVal val="visible"/>
                                      </p:to>
                                    </p:set>
                                    <p:animEffect transition="in" filter="blinds(horizontal)">
                                      <p:cBhvr>
                                        <p:cTn id="23" dur="500"/>
                                        <p:tgtEl>
                                          <p:spTgt spid="274455"/>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274464"/>
                                        </p:tgtEl>
                                        <p:attrNameLst>
                                          <p:attrName>style.visibility</p:attrName>
                                        </p:attrNameLst>
                                      </p:cBhvr>
                                      <p:to>
                                        <p:strVal val="visible"/>
                                      </p:to>
                                    </p:set>
                                    <p:animEffect transition="in" filter="blinds(horizontal)">
                                      <p:cBhvr>
                                        <p:cTn id="26" dur="500"/>
                                        <p:tgtEl>
                                          <p:spTgt spid="274464"/>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grpId="0" nodeType="clickEffect">
                                  <p:stCondLst>
                                    <p:cond delay="0"/>
                                  </p:stCondLst>
                                  <p:childTnLst>
                                    <p:set>
                                      <p:cBhvr>
                                        <p:cTn id="30" dur="1" fill="hold">
                                          <p:stCondLst>
                                            <p:cond delay="0"/>
                                          </p:stCondLst>
                                        </p:cTn>
                                        <p:tgtEl>
                                          <p:spTgt spid="274456"/>
                                        </p:tgtEl>
                                        <p:attrNameLst>
                                          <p:attrName>style.visibility</p:attrName>
                                        </p:attrNameLst>
                                      </p:cBhvr>
                                      <p:to>
                                        <p:strVal val="visible"/>
                                      </p:to>
                                    </p:set>
                                    <p:animEffect transition="in" filter="wipe(up)">
                                      <p:cBhvr>
                                        <p:cTn id="31" dur="500"/>
                                        <p:tgtEl>
                                          <p:spTgt spid="274456"/>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274452"/>
                                        </p:tgtEl>
                                        <p:attrNameLst>
                                          <p:attrName>style.visibility</p:attrName>
                                        </p:attrNameLst>
                                      </p:cBhvr>
                                      <p:to>
                                        <p:strVal val="visible"/>
                                      </p:to>
                                    </p:set>
                                    <p:animEffect transition="in" filter="blinds(horizontal)">
                                      <p:cBhvr>
                                        <p:cTn id="36" dur="500"/>
                                        <p:tgtEl>
                                          <p:spTgt spid="274452"/>
                                        </p:tgtEl>
                                      </p:cBhvr>
                                    </p:animEffect>
                                  </p:childTnLst>
                                </p:cTn>
                              </p:par>
                              <p:par>
                                <p:cTn id="37" presetID="3" presetClass="entr" presetSubtype="10" fill="hold" grpId="0" nodeType="withEffect">
                                  <p:stCondLst>
                                    <p:cond delay="0"/>
                                  </p:stCondLst>
                                  <p:childTnLst>
                                    <p:set>
                                      <p:cBhvr>
                                        <p:cTn id="38" dur="1" fill="hold">
                                          <p:stCondLst>
                                            <p:cond delay="0"/>
                                          </p:stCondLst>
                                        </p:cTn>
                                        <p:tgtEl>
                                          <p:spTgt spid="274462"/>
                                        </p:tgtEl>
                                        <p:attrNameLst>
                                          <p:attrName>style.visibility</p:attrName>
                                        </p:attrNameLst>
                                      </p:cBhvr>
                                      <p:to>
                                        <p:strVal val="visible"/>
                                      </p:to>
                                    </p:set>
                                    <p:animEffect transition="in" filter="blinds(horizontal)">
                                      <p:cBhvr>
                                        <p:cTn id="39" dur="500"/>
                                        <p:tgtEl>
                                          <p:spTgt spid="274462"/>
                                        </p:tgtEl>
                                      </p:cBhvr>
                                    </p:animEffect>
                                  </p:childTnLst>
                                </p:cTn>
                              </p:par>
                              <p:par>
                                <p:cTn id="40" presetID="22" presetClass="entr" presetSubtype="1" fill="hold" grpId="0" nodeType="withEffect">
                                  <p:stCondLst>
                                    <p:cond delay="0"/>
                                  </p:stCondLst>
                                  <p:childTnLst>
                                    <p:set>
                                      <p:cBhvr>
                                        <p:cTn id="41" dur="1" fill="hold">
                                          <p:stCondLst>
                                            <p:cond delay="0"/>
                                          </p:stCondLst>
                                        </p:cTn>
                                        <p:tgtEl>
                                          <p:spTgt spid="274460"/>
                                        </p:tgtEl>
                                        <p:attrNameLst>
                                          <p:attrName>style.visibility</p:attrName>
                                        </p:attrNameLst>
                                      </p:cBhvr>
                                      <p:to>
                                        <p:strVal val="visible"/>
                                      </p:to>
                                    </p:set>
                                    <p:animEffect transition="in" filter="wipe(up)">
                                      <p:cBhvr>
                                        <p:cTn id="42" dur="500"/>
                                        <p:tgtEl>
                                          <p:spTgt spid="274460"/>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grpId="0" nodeType="clickEffect">
                                  <p:stCondLst>
                                    <p:cond delay="0"/>
                                  </p:stCondLst>
                                  <p:childTnLst>
                                    <p:set>
                                      <p:cBhvr>
                                        <p:cTn id="46" dur="1" fill="hold">
                                          <p:stCondLst>
                                            <p:cond delay="0"/>
                                          </p:stCondLst>
                                        </p:cTn>
                                        <p:tgtEl>
                                          <p:spTgt spid="274457"/>
                                        </p:tgtEl>
                                        <p:attrNameLst>
                                          <p:attrName>style.visibility</p:attrName>
                                        </p:attrNameLst>
                                      </p:cBhvr>
                                      <p:to>
                                        <p:strVal val="visible"/>
                                      </p:to>
                                    </p:set>
                                    <p:animEffect transition="in" filter="wipe(up)">
                                      <p:cBhvr>
                                        <p:cTn id="47" dur="500"/>
                                        <p:tgtEl>
                                          <p:spTgt spid="2744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4452" grpId="0" animBg="1"/>
      <p:bldP spid="274453" grpId="0" animBg="1"/>
      <p:bldP spid="274454" grpId="0" animBg="1"/>
      <p:bldP spid="274455" grpId="0" animBg="1"/>
      <p:bldP spid="274456" grpId="0" animBg="1"/>
      <p:bldP spid="274457" grpId="0" animBg="1"/>
      <p:bldP spid="274458" grpId="0" animBg="1"/>
      <p:bldP spid="274459" grpId="0" animBg="1"/>
      <p:bldP spid="274460" grpId="0" animBg="1"/>
      <p:bldP spid="274462" grpId="0"/>
      <p:bldP spid="27446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4294967295"/>
          </p:nvPr>
        </p:nvSpPr>
        <p:spPr>
          <a:xfrm>
            <a:off x="3124200" y="6521450"/>
            <a:ext cx="2895600" cy="244475"/>
          </a:xfrm>
        </p:spPr>
        <p:txBody>
          <a:bodyPr/>
          <a:lstStyle/>
          <a:p>
            <a:fld id="{D36C761D-2BC2-4E9F-982A-066D4CC4B2BF}" type="slidenum">
              <a:rPr lang="en-US"/>
              <a:pPr/>
              <a:t>11</a:t>
            </a:fld>
            <a:endParaRPr lang="en-US"/>
          </a:p>
        </p:txBody>
      </p:sp>
      <p:sp>
        <p:nvSpPr>
          <p:cNvPr id="271362" name="AutoShape 2"/>
          <p:cNvSpPr>
            <a:spLocks noGrp="1" noChangeArrowheads="1"/>
          </p:cNvSpPr>
          <p:nvPr>
            <p:ph type="title"/>
          </p:nvPr>
        </p:nvSpPr>
        <p:spPr>
          <a:xfrm>
            <a:off x="609600" y="762000"/>
            <a:ext cx="8534400" cy="1143000"/>
          </a:xfrm>
        </p:spPr>
        <p:txBody>
          <a:bodyPr/>
          <a:lstStyle/>
          <a:p>
            <a:r>
              <a:rPr lang="en-US"/>
              <a:t>Characteristics of B2B Research</a:t>
            </a:r>
          </a:p>
        </p:txBody>
      </p:sp>
      <p:sp>
        <p:nvSpPr>
          <p:cNvPr id="271363" name="Rectangle 3"/>
          <p:cNvSpPr>
            <a:spLocks noGrp="1" noChangeArrowheads="1"/>
          </p:cNvSpPr>
          <p:nvPr>
            <p:ph type="body" idx="1"/>
          </p:nvPr>
        </p:nvSpPr>
        <p:spPr>
          <a:xfrm>
            <a:off x="457200" y="1524000"/>
            <a:ext cx="8229600" cy="4873625"/>
          </a:xfrm>
        </p:spPr>
        <p:txBody>
          <a:bodyPr/>
          <a:lstStyle/>
          <a:p>
            <a:pPr>
              <a:lnSpc>
                <a:spcPct val="90000"/>
              </a:lnSpc>
              <a:spcBef>
                <a:spcPts val="3000"/>
              </a:spcBef>
              <a:buFont typeface="Wingdings" pitchFamily="2" charset="2"/>
              <a:buChar char="§"/>
            </a:pPr>
            <a:r>
              <a:rPr lang="en-US" sz="3400" dirty="0"/>
              <a:t>Small target population – sometimes a </a:t>
            </a:r>
            <a:r>
              <a:rPr lang="en-US" sz="3400" b="1" dirty="0">
                <a:solidFill>
                  <a:srgbClr val="800000"/>
                </a:solidFill>
              </a:rPr>
              <a:t>census</a:t>
            </a:r>
            <a:r>
              <a:rPr lang="en-US" sz="3400" dirty="0">
                <a:solidFill>
                  <a:srgbClr val="800000"/>
                </a:solidFill>
              </a:rPr>
              <a:t> </a:t>
            </a:r>
            <a:r>
              <a:rPr lang="en-US" sz="3400" dirty="0"/>
              <a:t>makes more sense.</a:t>
            </a:r>
          </a:p>
          <a:p>
            <a:pPr>
              <a:lnSpc>
                <a:spcPct val="90000"/>
              </a:lnSpc>
              <a:spcBef>
                <a:spcPts val="3000"/>
              </a:spcBef>
              <a:buFont typeface="Wingdings" pitchFamily="2" charset="2"/>
              <a:buChar char="§"/>
            </a:pPr>
            <a:r>
              <a:rPr lang="en-US" sz="3400" dirty="0"/>
              <a:t>Smaller sample sizes.</a:t>
            </a:r>
          </a:p>
          <a:p>
            <a:pPr>
              <a:lnSpc>
                <a:spcPct val="90000"/>
              </a:lnSpc>
              <a:spcBef>
                <a:spcPts val="3000"/>
              </a:spcBef>
              <a:buFont typeface="Wingdings" pitchFamily="2" charset="2"/>
              <a:buChar char="§"/>
            </a:pPr>
            <a:r>
              <a:rPr lang="en-US" sz="3400" dirty="0"/>
              <a:t>Samples constitute a large % of the </a:t>
            </a:r>
            <a:r>
              <a:rPr lang="en-US" sz="3400" b="1" dirty="0">
                <a:solidFill>
                  <a:srgbClr val="800000"/>
                </a:solidFill>
              </a:rPr>
              <a:t>population</a:t>
            </a:r>
            <a:r>
              <a:rPr lang="en-US" sz="3400" dirty="0"/>
              <a:t>.</a:t>
            </a:r>
          </a:p>
          <a:p>
            <a:pPr>
              <a:lnSpc>
                <a:spcPct val="90000"/>
              </a:lnSpc>
              <a:spcBef>
                <a:spcPts val="3000"/>
              </a:spcBef>
              <a:buFont typeface="Wingdings" pitchFamily="2" charset="2"/>
              <a:buChar char="§"/>
            </a:pPr>
            <a:r>
              <a:rPr lang="en-US" sz="3400" dirty="0"/>
              <a:t>Often faced with lack of </a:t>
            </a:r>
            <a:r>
              <a:rPr lang="en-US" sz="3400" dirty="0" smtClean="0"/>
              <a:t>availability of a complete </a:t>
            </a:r>
            <a:r>
              <a:rPr lang="en-US" sz="3400" dirty="0"/>
              <a:t>and</a:t>
            </a:r>
            <a:r>
              <a:rPr lang="en-US" sz="3400" dirty="0" smtClean="0"/>
              <a:t> up-to-date </a:t>
            </a:r>
            <a:r>
              <a:rPr lang="en-US" sz="3400" b="1" i="1" dirty="0" smtClean="0">
                <a:solidFill>
                  <a:srgbClr val="800000"/>
                </a:solidFill>
                <a:effectLst>
                  <a:outerShdw blurRad="38100" dist="38100" dir="2700000" algn="tl">
                    <a:srgbClr val="C0C0C0"/>
                  </a:outerShdw>
                </a:effectLst>
              </a:rPr>
              <a:t>sampling </a:t>
            </a:r>
            <a:r>
              <a:rPr lang="en-US" sz="3400" b="1" i="1" dirty="0">
                <a:solidFill>
                  <a:srgbClr val="800000"/>
                </a:solidFill>
                <a:effectLst>
                  <a:outerShdw blurRad="38100" dist="38100" dir="2700000" algn="tl">
                    <a:srgbClr val="C0C0C0"/>
                  </a:outerShdw>
                </a:effectLst>
              </a:rPr>
              <a:t>frame</a:t>
            </a:r>
            <a:r>
              <a:rPr lang="en-US" sz="3400" dirty="0"/>
              <a:t>.</a:t>
            </a:r>
          </a:p>
        </p:txBody>
      </p:sp>
      <p:sp>
        <p:nvSpPr>
          <p:cNvPr id="8" name="AutoShape 2"/>
          <p:cNvSpPr txBox="1">
            <a:spLocks noChangeArrowheads="1"/>
          </p:cNvSpPr>
          <p:nvPr/>
        </p:nvSpPr>
        <p:spPr bwMode="gray">
          <a:xfrm>
            <a:off x="1447800" y="206375"/>
            <a:ext cx="6858000" cy="5334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en-US" sz="3600" b="0" i="0" u="none" strike="noStrike" kern="0" cap="none" spc="0" normalizeH="0" baseline="0" noProof="0" dirty="0" smtClean="0">
                <a:ln>
                  <a:noFill/>
                </a:ln>
                <a:solidFill>
                  <a:schemeClr val="bg1"/>
                </a:solidFill>
                <a:effectLst/>
                <a:uLnTx/>
                <a:uFillTx/>
                <a:latin typeface="+mj-lt"/>
                <a:ea typeface="+mj-ea"/>
                <a:cs typeface="+mj-cs"/>
              </a:rPr>
              <a:t>B2B Research Characteristics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71363">
                                            <p:txEl>
                                              <p:pRg st="0" end="0"/>
                                            </p:txEl>
                                          </p:spTgt>
                                        </p:tgtEl>
                                        <p:attrNameLst>
                                          <p:attrName>style.visibility</p:attrName>
                                        </p:attrNameLst>
                                      </p:cBhvr>
                                      <p:to>
                                        <p:strVal val="visible"/>
                                      </p:to>
                                    </p:set>
                                    <p:animEffect transition="in" filter="blinds(horizontal)">
                                      <p:cBhvr>
                                        <p:cTn id="7" dur="500"/>
                                        <p:tgtEl>
                                          <p:spTgt spid="27136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71363">
                                            <p:txEl>
                                              <p:pRg st="1" end="1"/>
                                            </p:txEl>
                                          </p:spTgt>
                                        </p:tgtEl>
                                        <p:attrNameLst>
                                          <p:attrName>style.visibility</p:attrName>
                                        </p:attrNameLst>
                                      </p:cBhvr>
                                      <p:to>
                                        <p:strVal val="visible"/>
                                      </p:to>
                                    </p:set>
                                    <p:animEffect transition="in" filter="blinds(horizontal)">
                                      <p:cBhvr>
                                        <p:cTn id="10" dur="500"/>
                                        <p:tgtEl>
                                          <p:spTgt spid="271363">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271363">
                                            <p:txEl>
                                              <p:pRg st="2" end="2"/>
                                            </p:txEl>
                                          </p:spTgt>
                                        </p:tgtEl>
                                        <p:attrNameLst>
                                          <p:attrName>style.visibility</p:attrName>
                                        </p:attrNameLst>
                                      </p:cBhvr>
                                      <p:to>
                                        <p:strVal val="visible"/>
                                      </p:to>
                                    </p:set>
                                    <p:animEffect transition="in" filter="blinds(horizontal)">
                                      <p:cBhvr>
                                        <p:cTn id="13" dur="500"/>
                                        <p:tgtEl>
                                          <p:spTgt spid="271363">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271363">
                                            <p:txEl>
                                              <p:pRg st="3" end="3"/>
                                            </p:txEl>
                                          </p:spTgt>
                                        </p:tgtEl>
                                        <p:attrNameLst>
                                          <p:attrName>style.visibility</p:attrName>
                                        </p:attrNameLst>
                                      </p:cBhvr>
                                      <p:to>
                                        <p:strVal val="visible"/>
                                      </p:to>
                                    </p:set>
                                    <p:animEffect transition="in" filter="blinds(horizontal)">
                                      <p:cBhvr>
                                        <p:cTn id="16" dur="500"/>
                                        <p:tgtEl>
                                          <p:spTgt spid="27136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4294967295"/>
          </p:nvPr>
        </p:nvSpPr>
        <p:spPr>
          <a:xfrm>
            <a:off x="3124200" y="6521450"/>
            <a:ext cx="2895600" cy="244475"/>
          </a:xfrm>
        </p:spPr>
        <p:txBody>
          <a:bodyPr/>
          <a:lstStyle/>
          <a:p>
            <a:fld id="{12CA06D4-2C47-4067-B522-3C75415FD10B}" type="slidenum">
              <a:rPr lang="en-US"/>
              <a:pPr/>
              <a:t>12</a:t>
            </a:fld>
            <a:endParaRPr lang="en-US"/>
          </a:p>
        </p:txBody>
      </p:sp>
      <p:sp>
        <p:nvSpPr>
          <p:cNvPr id="280578" name="AutoShape 2"/>
          <p:cNvSpPr>
            <a:spLocks noGrp="1" noChangeArrowheads="1"/>
          </p:cNvSpPr>
          <p:nvPr>
            <p:ph type="title"/>
          </p:nvPr>
        </p:nvSpPr>
        <p:spPr/>
        <p:txBody>
          <a:bodyPr/>
          <a:lstStyle/>
          <a:p>
            <a:r>
              <a:rPr lang="en-US" dirty="0"/>
              <a:t>B2B Research Characteristics</a:t>
            </a:r>
          </a:p>
        </p:txBody>
      </p:sp>
      <p:sp>
        <p:nvSpPr>
          <p:cNvPr id="280579" name="Rectangle 3"/>
          <p:cNvSpPr>
            <a:spLocks noGrp="1" noChangeArrowheads="1"/>
          </p:cNvSpPr>
          <p:nvPr>
            <p:ph type="body" idx="1"/>
          </p:nvPr>
        </p:nvSpPr>
        <p:spPr>
          <a:xfrm>
            <a:off x="533400" y="1447800"/>
            <a:ext cx="5867400" cy="5105400"/>
          </a:xfrm>
        </p:spPr>
        <p:txBody>
          <a:bodyPr/>
          <a:lstStyle/>
          <a:p>
            <a:pPr>
              <a:lnSpc>
                <a:spcPct val="90000"/>
              </a:lnSpc>
              <a:spcBef>
                <a:spcPts val="3000"/>
              </a:spcBef>
              <a:buSzPct val="65000"/>
              <a:buFont typeface="Wingdings" pitchFamily="2" charset="2"/>
              <a:buChar char="§"/>
            </a:pPr>
            <a:r>
              <a:rPr lang="en-US" sz="3400" dirty="0"/>
              <a:t>B2B respondents are often </a:t>
            </a:r>
            <a:r>
              <a:rPr lang="en-US" sz="3400" dirty="0" smtClean="0"/>
              <a:t>dispersed </a:t>
            </a:r>
            <a:r>
              <a:rPr lang="en-US" sz="3400" b="1" dirty="0" smtClean="0">
                <a:solidFill>
                  <a:srgbClr val="800000"/>
                </a:solidFill>
              </a:rPr>
              <a:t>geographically</a:t>
            </a:r>
            <a:r>
              <a:rPr lang="en-US" sz="3400" dirty="0" smtClean="0"/>
              <a:t>. </a:t>
            </a:r>
          </a:p>
          <a:p>
            <a:pPr>
              <a:lnSpc>
                <a:spcPct val="90000"/>
              </a:lnSpc>
              <a:spcBef>
                <a:spcPts val="3000"/>
              </a:spcBef>
              <a:buSzPct val="65000"/>
              <a:buNone/>
            </a:pPr>
            <a:endParaRPr lang="en-US" sz="3400" dirty="0" smtClean="0"/>
          </a:p>
          <a:p>
            <a:pPr>
              <a:lnSpc>
                <a:spcPct val="90000"/>
              </a:lnSpc>
              <a:spcBef>
                <a:spcPts val="3000"/>
              </a:spcBef>
              <a:buSzPct val="65000"/>
              <a:buFont typeface="Wingdings" pitchFamily="2" charset="2"/>
              <a:buChar char="§"/>
            </a:pPr>
            <a:r>
              <a:rPr lang="en-US" sz="3400" dirty="0"/>
              <a:t>B2B respondents have very </a:t>
            </a:r>
            <a:r>
              <a:rPr lang="en-US" sz="3400" b="1" dirty="0">
                <a:solidFill>
                  <a:srgbClr val="800000"/>
                </a:solidFill>
              </a:rPr>
              <a:t>busy schedules</a:t>
            </a:r>
            <a:r>
              <a:rPr lang="en-US" sz="3400" dirty="0" smtClean="0"/>
              <a:t>.</a:t>
            </a:r>
            <a:endParaRPr lang="en-US" sz="3400" dirty="0"/>
          </a:p>
        </p:txBody>
      </p:sp>
      <p:pic>
        <p:nvPicPr>
          <p:cNvPr id="6" name="Picture 5" descr="communication-around-the-globe-thumb3179720.jpg"/>
          <p:cNvPicPr>
            <a:picLocks noChangeAspect="1"/>
          </p:cNvPicPr>
          <p:nvPr/>
        </p:nvPicPr>
        <p:blipFill>
          <a:blip r:embed="rId2" cstate="print"/>
          <a:stretch>
            <a:fillRect/>
          </a:stretch>
        </p:blipFill>
        <p:spPr>
          <a:xfrm>
            <a:off x="6705600" y="1447800"/>
            <a:ext cx="2209800" cy="2209800"/>
          </a:xfrm>
          <a:prstGeom prst="rect">
            <a:avLst/>
          </a:prstGeom>
        </p:spPr>
      </p:pic>
      <p:pic>
        <p:nvPicPr>
          <p:cNvPr id="7" name="Picture 6" descr="schedule.gif"/>
          <p:cNvPicPr>
            <a:picLocks noChangeAspect="1"/>
          </p:cNvPicPr>
          <p:nvPr/>
        </p:nvPicPr>
        <p:blipFill>
          <a:blip r:embed="rId3" cstate="print"/>
          <a:stretch>
            <a:fillRect/>
          </a:stretch>
        </p:blipFill>
        <p:spPr>
          <a:xfrm>
            <a:off x="4419600" y="4343400"/>
            <a:ext cx="2444750" cy="2176336"/>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4294967295"/>
          </p:nvPr>
        </p:nvSpPr>
        <p:spPr>
          <a:xfrm>
            <a:off x="3124200" y="6521450"/>
            <a:ext cx="2895600" cy="244475"/>
          </a:xfrm>
        </p:spPr>
        <p:txBody>
          <a:bodyPr/>
          <a:lstStyle/>
          <a:p>
            <a:fld id="{12CA06D4-2C47-4067-B522-3C75415FD10B}" type="slidenum">
              <a:rPr lang="en-US"/>
              <a:pPr/>
              <a:t>13</a:t>
            </a:fld>
            <a:endParaRPr lang="en-US"/>
          </a:p>
        </p:txBody>
      </p:sp>
      <p:sp>
        <p:nvSpPr>
          <p:cNvPr id="280578" name="AutoShape 2"/>
          <p:cNvSpPr>
            <a:spLocks noGrp="1" noChangeArrowheads="1"/>
          </p:cNvSpPr>
          <p:nvPr>
            <p:ph type="title"/>
          </p:nvPr>
        </p:nvSpPr>
        <p:spPr/>
        <p:txBody>
          <a:bodyPr/>
          <a:lstStyle/>
          <a:p>
            <a:r>
              <a:rPr lang="en-US" dirty="0"/>
              <a:t>B2B Research Characteristics</a:t>
            </a:r>
          </a:p>
        </p:txBody>
      </p:sp>
      <p:sp>
        <p:nvSpPr>
          <p:cNvPr id="280579" name="Rectangle 3"/>
          <p:cNvSpPr>
            <a:spLocks noGrp="1" noChangeArrowheads="1"/>
          </p:cNvSpPr>
          <p:nvPr>
            <p:ph type="body" idx="1"/>
          </p:nvPr>
        </p:nvSpPr>
        <p:spPr>
          <a:xfrm>
            <a:off x="533400" y="1447800"/>
            <a:ext cx="5562600" cy="5105400"/>
          </a:xfrm>
        </p:spPr>
        <p:txBody>
          <a:bodyPr/>
          <a:lstStyle/>
          <a:p>
            <a:pPr>
              <a:lnSpc>
                <a:spcPct val="90000"/>
              </a:lnSpc>
              <a:spcBef>
                <a:spcPts val="3000"/>
              </a:spcBef>
              <a:buSzPct val="65000"/>
              <a:buFont typeface="Wingdings" pitchFamily="2" charset="2"/>
              <a:buChar char="§"/>
            </a:pPr>
            <a:r>
              <a:rPr lang="en-US" sz="3400" b="1" dirty="0" smtClean="0">
                <a:solidFill>
                  <a:srgbClr val="800000"/>
                </a:solidFill>
              </a:rPr>
              <a:t>Incentives</a:t>
            </a:r>
            <a:r>
              <a:rPr lang="en-US" sz="3400" dirty="0" smtClean="0"/>
              <a:t> </a:t>
            </a:r>
            <a:r>
              <a:rPr lang="en-US" sz="3400" dirty="0"/>
              <a:t>to participate are common place in B2B research.</a:t>
            </a:r>
          </a:p>
          <a:p>
            <a:pPr>
              <a:lnSpc>
                <a:spcPct val="90000"/>
              </a:lnSpc>
              <a:spcBef>
                <a:spcPts val="3000"/>
              </a:spcBef>
              <a:buSzPct val="65000"/>
              <a:buFont typeface="Wingdings" pitchFamily="2" charset="2"/>
              <a:buChar char="§"/>
            </a:pPr>
            <a:r>
              <a:rPr lang="en-US" sz="3400" dirty="0"/>
              <a:t>Cost per completed interview are much </a:t>
            </a:r>
            <a:r>
              <a:rPr lang="en-US" sz="3400" b="1" dirty="0">
                <a:solidFill>
                  <a:srgbClr val="800000"/>
                </a:solidFill>
              </a:rPr>
              <a:t>higher</a:t>
            </a:r>
            <a:r>
              <a:rPr lang="en-US" sz="3400" dirty="0"/>
              <a:t> in B2B research than in B2C.</a:t>
            </a:r>
          </a:p>
        </p:txBody>
      </p:sp>
      <p:pic>
        <p:nvPicPr>
          <p:cNvPr id="6" name="Picture 5" descr="carrot-and-stick-incentive.bmp"/>
          <p:cNvPicPr>
            <a:picLocks noChangeAspect="1"/>
          </p:cNvPicPr>
          <p:nvPr/>
        </p:nvPicPr>
        <p:blipFill>
          <a:blip r:embed="rId2" cstate="print"/>
          <a:stretch>
            <a:fillRect/>
          </a:stretch>
        </p:blipFill>
        <p:spPr>
          <a:xfrm>
            <a:off x="6874774" y="1295400"/>
            <a:ext cx="1932676" cy="2895600"/>
          </a:xfrm>
          <a:prstGeom prst="rect">
            <a:avLst/>
          </a:prstGeom>
        </p:spPr>
      </p:pic>
      <p:pic>
        <p:nvPicPr>
          <p:cNvPr id="7" name="Picture 6" descr="dollar-sign.gif"/>
          <p:cNvPicPr>
            <a:picLocks noChangeAspect="1"/>
          </p:cNvPicPr>
          <p:nvPr/>
        </p:nvPicPr>
        <p:blipFill>
          <a:blip r:embed="rId3" cstate="print"/>
          <a:stretch>
            <a:fillRect/>
          </a:stretch>
        </p:blipFill>
        <p:spPr>
          <a:xfrm>
            <a:off x="5638800" y="4495800"/>
            <a:ext cx="2139950" cy="2139950"/>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4294967295"/>
          </p:nvPr>
        </p:nvSpPr>
        <p:spPr>
          <a:xfrm>
            <a:off x="3124200" y="6521450"/>
            <a:ext cx="2895600" cy="244475"/>
          </a:xfrm>
        </p:spPr>
        <p:txBody>
          <a:bodyPr/>
          <a:lstStyle/>
          <a:p>
            <a:fld id="{A66E27D8-259C-45EC-9449-4184981C8D27}" type="slidenum">
              <a:rPr lang="en-US"/>
              <a:pPr/>
              <a:t>14</a:t>
            </a:fld>
            <a:endParaRPr lang="en-US"/>
          </a:p>
        </p:txBody>
      </p:sp>
      <p:sp>
        <p:nvSpPr>
          <p:cNvPr id="281602" name="AutoShape 2"/>
          <p:cNvSpPr>
            <a:spLocks noGrp="1" noChangeArrowheads="1"/>
          </p:cNvSpPr>
          <p:nvPr>
            <p:ph type="title"/>
          </p:nvPr>
        </p:nvSpPr>
        <p:spPr/>
        <p:txBody>
          <a:bodyPr/>
          <a:lstStyle/>
          <a:p>
            <a:r>
              <a:rPr lang="en-US"/>
              <a:t>B2B Research Characteristics</a:t>
            </a:r>
          </a:p>
        </p:txBody>
      </p:sp>
      <p:sp>
        <p:nvSpPr>
          <p:cNvPr id="281603" name="Rectangle 3"/>
          <p:cNvSpPr>
            <a:spLocks noGrp="1" noChangeArrowheads="1"/>
          </p:cNvSpPr>
          <p:nvPr>
            <p:ph type="body" idx="1"/>
          </p:nvPr>
        </p:nvSpPr>
        <p:spPr>
          <a:xfrm>
            <a:off x="609600" y="1524000"/>
            <a:ext cx="5943600" cy="4800600"/>
          </a:xfrm>
        </p:spPr>
        <p:txBody>
          <a:bodyPr/>
          <a:lstStyle/>
          <a:p>
            <a:pPr>
              <a:lnSpc>
                <a:spcPct val="90000"/>
              </a:lnSpc>
              <a:spcBef>
                <a:spcPts val="3000"/>
              </a:spcBef>
              <a:buSzPct val="65000"/>
              <a:buFont typeface="Wingdings" pitchFamily="2" charset="2"/>
              <a:buChar char="§"/>
            </a:pPr>
            <a:r>
              <a:rPr lang="en-US" sz="3400" dirty="0"/>
              <a:t>Average B2B customer often represents </a:t>
            </a:r>
            <a:r>
              <a:rPr lang="en-US" sz="3400" b="1" dirty="0">
                <a:solidFill>
                  <a:srgbClr val="800000"/>
                </a:solidFill>
              </a:rPr>
              <a:t>large sales volume</a:t>
            </a:r>
            <a:r>
              <a:rPr lang="en-US" sz="3400" dirty="0"/>
              <a:t>.</a:t>
            </a:r>
          </a:p>
          <a:p>
            <a:pPr>
              <a:lnSpc>
                <a:spcPct val="90000"/>
              </a:lnSpc>
              <a:spcBef>
                <a:spcPts val="3000"/>
              </a:spcBef>
              <a:buSzPct val="65000"/>
              <a:buFont typeface="Wingdings" pitchFamily="2" charset="2"/>
              <a:buChar char="§"/>
            </a:pPr>
            <a:r>
              <a:rPr lang="en-US" sz="3400" b="1" dirty="0">
                <a:solidFill>
                  <a:srgbClr val="800000"/>
                </a:solidFill>
              </a:rPr>
              <a:t>Relationship </a:t>
            </a:r>
            <a:r>
              <a:rPr lang="en-US" sz="3400" dirty="0"/>
              <a:t>with each B2B customer crucial.</a:t>
            </a:r>
          </a:p>
          <a:p>
            <a:pPr>
              <a:lnSpc>
                <a:spcPct val="90000"/>
              </a:lnSpc>
              <a:spcBef>
                <a:spcPts val="3000"/>
              </a:spcBef>
              <a:buSzPct val="65000"/>
              <a:buFont typeface="Wingdings" pitchFamily="2" charset="2"/>
              <a:buChar char="§"/>
            </a:pPr>
            <a:r>
              <a:rPr lang="en-US" sz="3400" b="1" dirty="0">
                <a:solidFill>
                  <a:srgbClr val="800000"/>
                </a:solidFill>
              </a:rPr>
              <a:t>Sales</a:t>
            </a:r>
            <a:r>
              <a:rPr lang="en-US" sz="3400" dirty="0"/>
              <a:t> persons may be involved in customer contact and data collection.</a:t>
            </a:r>
          </a:p>
        </p:txBody>
      </p:sp>
      <p:pic>
        <p:nvPicPr>
          <p:cNvPr id="7" name="Picture 6" descr="sales_rep_lg.jpg"/>
          <p:cNvPicPr>
            <a:picLocks noChangeAspect="1"/>
          </p:cNvPicPr>
          <p:nvPr/>
        </p:nvPicPr>
        <p:blipFill>
          <a:blip r:embed="rId2" cstate="print"/>
          <a:stretch>
            <a:fillRect/>
          </a:stretch>
        </p:blipFill>
        <p:spPr>
          <a:xfrm>
            <a:off x="7086600" y="4343400"/>
            <a:ext cx="1746391" cy="2266950"/>
          </a:xfrm>
          <a:prstGeom prst="rect">
            <a:avLst/>
          </a:prstGeom>
        </p:spPr>
      </p:pic>
      <p:pic>
        <p:nvPicPr>
          <p:cNvPr id="9" name="Picture 8" descr="sales.jpg"/>
          <p:cNvPicPr>
            <a:picLocks noChangeAspect="1"/>
          </p:cNvPicPr>
          <p:nvPr/>
        </p:nvPicPr>
        <p:blipFill>
          <a:blip r:embed="rId3" cstate="print"/>
          <a:stretch>
            <a:fillRect/>
          </a:stretch>
        </p:blipFill>
        <p:spPr>
          <a:xfrm>
            <a:off x="6079258" y="1143000"/>
            <a:ext cx="2944091" cy="2286000"/>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4294967295"/>
          </p:nvPr>
        </p:nvSpPr>
        <p:spPr>
          <a:xfrm>
            <a:off x="3124200" y="6521450"/>
            <a:ext cx="2895600" cy="244475"/>
          </a:xfrm>
        </p:spPr>
        <p:txBody>
          <a:bodyPr/>
          <a:lstStyle/>
          <a:p>
            <a:fld id="{4CFC6BDC-AC6C-40F1-8C73-A000D430B532}" type="slidenum">
              <a:rPr lang="en-US"/>
              <a:pPr/>
              <a:t>15</a:t>
            </a:fld>
            <a:endParaRPr lang="en-US"/>
          </a:p>
        </p:txBody>
      </p:sp>
      <p:sp>
        <p:nvSpPr>
          <p:cNvPr id="272386" name="AutoShape 2"/>
          <p:cNvSpPr>
            <a:spLocks noGrp="1" noChangeArrowheads="1"/>
          </p:cNvSpPr>
          <p:nvPr>
            <p:ph type="title"/>
          </p:nvPr>
        </p:nvSpPr>
        <p:spPr/>
        <p:txBody>
          <a:bodyPr/>
          <a:lstStyle/>
          <a:p>
            <a:r>
              <a:rPr lang="en-US"/>
              <a:t>B2B Research Best Practices</a:t>
            </a:r>
          </a:p>
        </p:txBody>
      </p:sp>
      <p:sp>
        <p:nvSpPr>
          <p:cNvPr id="272387" name="Rectangle 3"/>
          <p:cNvSpPr>
            <a:spLocks noGrp="1" noChangeArrowheads="1"/>
          </p:cNvSpPr>
          <p:nvPr>
            <p:ph type="body" idx="1"/>
          </p:nvPr>
        </p:nvSpPr>
        <p:spPr>
          <a:xfrm>
            <a:off x="838200" y="1524000"/>
            <a:ext cx="7848600" cy="4943475"/>
          </a:xfrm>
        </p:spPr>
        <p:txBody>
          <a:bodyPr/>
          <a:lstStyle/>
          <a:p>
            <a:pPr marL="0" indent="0">
              <a:lnSpc>
                <a:spcPct val="90000"/>
              </a:lnSpc>
              <a:spcBef>
                <a:spcPct val="50000"/>
              </a:spcBef>
              <a:buClr>
                <a:srgbClr val="CC0000"/>
              </a:buClr>
              <a:buSzPct val="85000"/>
              <a:buFont typeface="Wingdings" pitchFamily="2" charset="2"/>
              <a:buNone/>
            </a:pPr>
            <a:r>
              <a:rPr lang="en-US" b="1" dirty="0" smtClean="0"/>
              <a:t>Design your research to help foster an improved customer </a:t>
            </a:r>
            <a:r>
              <a:rPr lang="en-US" sz="3400" b="1" dirty="0" smtClean="0">
                <a:solidFill>
                  <a:srgbClr val="800000"/>
                </a:solidFill>
              </a:rPr>
              <a:t>relationship</a:t>
            </a:r>
            <a:r>
              <a:rPr lang="en-US" b="1" dirty="0" smtClean="0"/>
              <a:t>.</a:t>
            </a:r>
            <a:r>
              <a:rPr lang="en-US" dirty="0" smtClean="0"/>
              <a:t> </a:t>
            </a:r>
            <a:endParaRPr lang="en-US" dirty="0"/>
          </a:p>
          <a:p>
            <a:pPr marL="814388" indent="-533400">
              <a:lnSpc>
                <a:spcPct val="90000"/>
              </a:lnSpc>
              <a:spcBef>
                <a:spcPct val="50000"/>
              </a:spcBef>
              <a:buFont typeface="Wingdings" pitchFamily="2" charset="2"/>
              <a:buChar char="§"/>
            </a:pPr>
            <a:r>
              <a:rPr lang="en-US" sz="3400" dirty="0" smtClean="0"/>
              <a:t>A chance to ‘reach out’ to customers and demonstrate your company’s desire for a closer relationship with its customers.</a:t>
            </a:r>
          </a:p>
          <a:p>
            <a:pPr marL="814388" indent="-533400">
              <a:lnSpc>
                <a:spcPct val="90000"/>
              </a:lnSpc>
              <a:spcBef>
                <a:spcPct val="50000"/>
              </a:spcBef>
              <a:buFont typeface="Wingdings" pitchFamily="2" charset="2"/>
              <a:buChar char="§"/>
            </a:pPr>
            <a:r>
              <a:rPr lang="en-US" sz="3400" dirty="0" smtClean="0"/>
              <a:t>Across all phases of research.</a:t>
            </a:r>
          </a:p>
          <a:p>
            <a:pPr marL="1214438" lvl="1" indent="-533400"/>
            <a:endParaRPr lang="en-US" sz="32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4294967295"/>
          </p:nvPr>
        </p:nvSpPr>
        <p:spPr>
          <a:xfrm>
            <a:off x="3124200" y="6521450"/>
            <a:ext cx="2895600" cy="244475"/>
          </a:xfrm>
        </p:spPr>
        <p:txBody>
          <a:bodyPr/>
          <a:lstStyle/>
          <a:p>
            <a:fld id="{DB7EAA1D-8EF1-4D1D-985C-22D70C7C4FF7}" type="slidenum">
              <a:rPr lang="en-US"/>
              <a:pPr/>
              <a:t>16</a:t>
            </a:fld>
            <a:endParaRPr lang="en-US"/>
          </a:p>
        </p:txBody>
      </p:sp>
      <p:sp>
        <p:nvSpPr>
          <p:cNvPr id="288770" name="AutoShape 2"/>
          <p:cNvSpPr>
            <a:spLocks noGrp="1" noChangeArrowheads="1"/>
          </p:cNvSpPr>
          <p:nvPr>
            <p:ph type="title"/>
          </p:nvPr>
        </p:nvSpPr>
        <p:spPr/>
        <p:txBody>
          <a:bodyPr/>
          <a:lstStyle/>
          <a:p>
            <a:r>
              <a:rPr lang="en-US"/>
              <a:t>B2B Research Best Practices</a:t>
            </a:r>
          </a:p>
        </p:txBody>
      </p:sp>
      <p:sp>
        <p:nvSpPr>
          <p:cNvPr id="288771" name="Rectangle 3"/>
          <p:cNvSpPr>
            <a:spLocks noGrp="1" noChangeArrowheads="1"/>
          </p:cNvSpPr>
          <p:nvPr>
            <p:ph type="body" idx="1"/>
          </p:nvPr>
        </p:nvSpPr>
        <p:spPr>
          <a:xfrm>
            <a:off x="838200" y="1676400"/>
            <a:ext cx="8001000" cy="4791075"/>
          </a:xfrm>
        </p:spPr>
        <p:txBody>
          <a:bodyPr/>
          <a:lstStyle/>
          <a:p>
            <a:pPr marL="0" indent="0">
              <a:lnSpc>
                <a:spcPct val="95000"/>
              </a:lnSpc>
              <a:spcBef>
                <a:spcPct val="55000"/>
              </a:spcBef>
              <a:buFont typeface="Wingdings" pitchFamily="2" charset="2"/>
              <a:buNone/>
            </a:pPr>
            <a:r>
              <a:rPr lang="en-US" b="1" dirty="0" smtClean="0"/>
              <a:t>Gather information from across the client organization to get a complete ‘view’ of the research problem.</a:t>
            </a:r>
            <a:endParaRPr lang="en-US" b="1" dirty="0"/>
          </a:p>
          <a:p>
            <a:pPr marL="747713" lvl="1" indent="-349250">
              <a:lnSpc>
                <a:spcPct val="95000"/>
              </a:lnSpc>
              <a:spcBef>
                <a:spcPct val="55000"/>
              </a:spcBef>
            </a:pPr>
            <a:r>
              <a:rPr lang="en-US" sz="3400" dirty="0"/>
              <a:t>Typically in B2B, many people have customer </a:t>
            </a:r>
            <a:r>
              <a:rPr lang="en-US" sz="3400" b="1" dirty="0">
                <a:solidFill>
                  <a:srgbClr val="800000"/>
                </a:solidFill>
                <a:ea typeface="+mn-ea"/>
                <a:cs typeface="+mn-cs"/>
              </a:rPr>
              <a:t>contact and insights</a:t>
            </a:r>
            <a:r>
              <a:rPr lang="en-US" sz="3400" dirty="0"/>
              <a:t>. </a:t>
            </a:r>
          </a:p>
          <a:p>
            <a:pPr marL="747713" lvl="1" indent="-349250">
              <a:lnSpc>
                <a:spcPct val="95000"/>
              </a:lnSpc>
              <a:spcBef>
                <a:spcPct val="55000"/>
              </a:spcBef>
            </a:pPr>
            <a:r>
              <a:rPr lang="en-US" sz="3400" dirty="0"/>
              <a:t>Allow extra time to talk to all levels of staff in the client </a:t>
            </a:r>
            <a:r>
              <a:rPr lang="en-US" sz="3400" dirty="0" smtClean="0"/>
              <a:t>company.</a:t>
            </a:r>
            <a:endParaRPr lang="en-US" sz="34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4294967295"/>
          </p:nvPr>
        </p:nvSpPr>
        <p:spPr>
          <a:xfrm>
            <a:off x="3124200" y="6521450"/>
            <a:ext cx="2895600" cy="244475"/>
          </a:xfrm>
        </p:spPr>
        <p:txBody>
          <a:bodyPr/>
          <a:lstStyle/>
          <a:p>
            <a:fld id="{B18104CF-A2AD-4171-BFCB-9FC7AF04E4BC}" type="slidenum">
              <a:rPr lang="en-US"/>
              <a:pPr/>
              <a:t>17</a:t>
            </a:fld>
            <a:endParaRPr lang="en-US"/>
          </a:p>
        </p:txBody>
      </p:sp>
      <p:sp>
        <p:nvSpPr>
          <p:cNvPr id="273410" name="AutoShape 2"/>
          <p:cNvSpPr>
            <a:spLocks noGrp="1" noChangeArrowheads="1"/>
          </p:cNvSpPr>
          <p:nvPr>
            <p:ph type="title"/>
          </p:nvPr>
        </p:nvSpPr>
        <p:spPr/>
        <p:txBody>
          <a:bodyPr/>
          <a:lstStyle/>
          <a:p>
            <a:r>
              <a:rPr lang="en-US"/>
              <a:t>B2B Research Best Practices</a:t>
            </a:r>
          </a:p>
        </p:txBody>
      </p:sp>
      <p:sp>
        <p:nvSpPr>
          <p:cNvPr id="273411" name="Rectangle 3"/>
          <p:cNvSpPr>
            <a:spLocks noGrp="1" noChangeArrowheads="1"/>
          </p:cNvSpPr>
          <p:nvPr>
            <p:ph type="body" idx="1"/>
          </p:nvPr>
        </p:nvSpPr>
        <p:spPr>
          <a:xfrm>
            <a:off x="838200" y="1524000"/>
            <a:ext cx="8077200" cy="4876800"/>
          </a:xfrm>
        </p:spPr>
        <p:txBody>
          <a:bodyPr/>
          <a:lstStyle/>
          <a:p>
            <a:pPr marL="0" indent="0">
              <a:spcBef>
                <a:spcPct val="55000"/>
              </a:spcBef>
              <a:buSzPct val="85000"/>
              <a:buFont typeface="Wingdings" pitchFamily="2" charset="2"/>
              <a:buNone/>
            </a:pPr>
            <a:r>
              <a:rPr lang="en-US" sz="3400" b="1" dirty="0" smtClean="0"/>
              <a:t>Key levels within client organizations that typically need to be consulted include:</a:t>
            </a:r>
            <a:endParaRPr lang="en-US" sz="3400" dirty="0"/>
          </a:p>
          <a:p>
            <a:pPr marL="863600" lvl="1" indent="-465138">
              <a:spcBef>
                <a:spcPts val="600"/>
              </a:spcBef>
            </a:pPr>
            <a:r>
              <a:rPr lang="en-US" sz="3400" dirty="0"/>
              <a:t>Senior </a:t>
            </a:r>
            <a:r>
              <a:rPr lang="en-US" sz="3400" dirty="0" smtClean="0"/>
              <a:t>Executives</a:t>
            </a:r>
            <a:endParaRPr lang="en-US" sz="3400" dirty="0"/>
          </a:p>
          <a:p>
            <a:pPr marL="863600" lvl="1" indent="-465138">
              <a:spcBef>
                <a:spcPct val="55000"/>
              </a:spcBef>
            </a:pPr>
            <a:r>
              <a:rPr lang="en-US" sz="3400" dirty="0" smtClean="0"/>
              <a:t>Middle Management/Supervisors</a:t>
            </a:r>
          </a:p>
          <a:p>
            <a:pPr marL="863600" lvl="1" indent="-465138">
              <a:spcBef>
                <a:spcPct val="55000"/>
              </a:spcBef>
            </a:pPr>
            <a:r>
              <a:rPr lang="en-US" sz="3400" dirty="0" smtClean="0"/>
              <a:t>Contract Administrators/Purchasers</a:t>
            </a:r>
            <a:r>
              <a:rPr lang="en-US" sz="3400" dirty="0"/>
              <a:t>.</a:t>
            </a:r>
            <a:r>
              <a:rPr lang="en-US" sz="3400" i="1" dirty="0"/>
              <a:t> </a:t>
            </a:r>
          </a:p>
          <a:p>
            <a:pPr marL="863600" lvl="1" indent="-465138">
              <a:spcBef>
                <a:spcPct val="55000"/>
              </a:spcBef>
            </a:pPr>
            <a:r>
              <a:rPr lang="en-US" sz="3400" dirty="0" smtClean="0"/>
              <a:t>Front line staff</a:t>
            </a:r>
            <a:endParaRPr lang="en-US" sz="3400"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4294967295"/>
          </p:nvPr>
        </p:nvSpPr>
        <p:spPr>
          <a:xfrm>
            <a:off x="3124200" y="6521450"/>
            <a:ext cx="2895600" cy="244475"/>
          </a:xfrm>
        </p:spPr>
        <p:txBody>
          <a:bodyPr/>
          <a:lstStyle/>
          <a:p>
            <a:fld id="{B5743D56-8AF1-4FF7-B71D-1CB508EC3DD1}" type="slidenum">
              <a:rPr lang="en-US"/>
              <a:pPr/>
              <a:t>18</a:t>
            </a:fld>
            <a:endParaRPr lang="en-US"/>
          </a:p>
        </p:txBody>
      </p:sp>
      <p:sp>
        <p:nvSpPr>
          <p:cNvPr id="282626" name="AutoShape 2"/>
          <p:cNvSpPr>
            <a:spLocks noGrp="1" noChangeArrowheads="1"/>
          </p:cNvSpPr>
          <p:nvPr>
            <p:ph type="title"/>
          </p:nvPr>
        </p:nvSpPr>
        <p:spPr/>
        <p:txBody>
          <a:bodyPr/>
          <a:lstStyle/>
          <a:p>
            <a:r>
              <a:rPr lang="en-US"/>
              <a:t>B2B Research Best Practices</a:t>
            </a:r>
          </a:p>
        </p:txBody>
      </p:sp>
      <p:sp>
        <p:nvSpPr>
          <p:cNvPr id="282627" name="Rectangle 3"/>
          <p:cNvSpPr>
            <a:spLocks noGrp="1" noChangeArrowheads="1"/>
          </p:cNvSpPr>
          <p:nvPr>
            <p:ph type="body" idx="1"/>
          </p:nvPr>
        </p:nvSpPr>
        <p:spPr>
          <a:xfrm>
            <a:off x="609600" y="1524000"/>
            <a:ext cx="8305800" cy="4953000"/>
          </a:xfrm>
        </p:spPr>
        <p:txBody>
          <a:bodyPr/>
          <a:lstStyle/>
          <a:p>
            <a:pPr marL="0" indent="0">
              <a:spcBef>
                <a:spcPct val="50000"/>
              </a:spcBef>
              <a:buFont typeface="Wingdings" pitchFamily="2" charset="2"/>
              <a:buNone/>
            </a:pPr>
            <a:r>
              <a:rPr lang="en-US" sz="3400" b="1" dirty="0" smtClean="0"/>
              <a:t>Inform all staff with customer contact to ensure that:</a:t>
            </a:r>
            <a:endParaRPr lang="en-US" sz="3400" dirty="0"/>
          </a:p>
          <a:p>
            <a:pPr marL="631825" lvl="1" indent="-349250">
              <a:spcBef>
                <a:spcPct val="50000"/>
              </a:spcBef>
            </a:pPr>
            <a:r>
              <a:rPr lang="en-US" sz="3400" dirty="0" smtClean="0"/>
              <a:t>Research </a:t>
            </a:r>
            <a:r>
              <a:rPr lang="en-US" sz="3400" b="1" dirty="0">
                <a:solidFill>
                  <a:srgbClr val="800000"/>
                </a:solidFill>
                <a:ea typeface="+mn-ea"/>
                <a:cs typeface="+mn-cs"/>
              </a:rPr>
              <a:t>objectives</a:t>
            </a:r>
            <a:r>
              <a:rPr lang="en-US" sz="3400" dirty="0"/>
              <a:t> are </a:t>
            </a:r>
            <a:r>
              <a:rPr lang="en-US" sz="3400" dirty="0" smtClean="0"/>
              <a:t>clearly defined and understood.</a:t>
            </a:r>
            <a:endParaRPr lang="en-US" sz="3400" dirty="0"/>
          </a:p>
          <a:p>
            <a:pPr marL="631825" lvl="1" indent="-349250">
              <a:spcBef>
                <a:spcPct val="50000"/>
              </a:spcBef>
            </a:pPr>
            <a:r>
              <a:rPr lang="en-US" sz="3400" dirty="0"/>
              <a:t>Staff </a:t>
            </a:r>
            <a:r>
              <a:rPr lang="en-US" sz="3400" b="1" dirty="0">
                <a:solidFill>
                  <a:srgbClr val="800000"/>
                </a:solidFill>
                <a:ea typeface="+mn-ea"/>
                <a:cs typeface="+mn-cs"/>
              </a:rPr>
              <a:t>supports</a:t>
            </a:r>
            <a:r>
              <a:rPr lang="en-US" sz="3400" dirty="0"/>
              <a:t> the research process.</a:t>
            </a:r>
          </a:p>
          <a:p>
            <a:pPr marL="631825" lvl="1" indent="-349250">
              <a:spcBef>
                <a:spcPct val="50000"/>
              </a:spcBef>
            </a:pPr>
            <a:r>
              <a:rPr lang="en-US" sz="3400" dirty="0"/>
              <a:t>Staff isn't </a:t>
            </a:r>
            <a:r>
              <a:rPr lang="en-US" sz="3400" b="1" dirty="0">
                <a:solidFill>
                  <a:srgbClr val="800000"/>
                </a:solidFill>
                <a:ea typeface="+mn-ea"/>
                <a:cs typeface="+mn-cs"/>
              </a:rPr>
              <a:t>blindsided</a:t>
            </a:r>
            <a:r>
              <a:rPr lang="en-US" sz="3400" dirty="0"/>
              <a:t> by questions from their customers.</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4294967295"/>
          </p:nvPr>
        </p:nvSpPr>
        <p:spPr>
          <a:xfrm>
            <a:off x="3124200" y="6521450"/>
            <a:ext cx="2895600" cy="244475"/>
          </a:xfrm>
        </p:spPr>
        <p:txBody>
          <a:bodyPr/>
          <a:lstStyle/>
          <a:p>
            <a:fld id="{222B2395-D9C7-4ABD-A919-119AD7B635AA}" type="slidenum">
              <a:rPr lang="en-US"/>
              <a:pPr/>
              <a:t>19</a:t>
            </a:fld>
            <a:endParaRPr lang="en-US"/>
          </a:p>
        </p:txBody>
      </p:sp>
      <p:sp>
        <p:nvSpPr>
          <p:cNvPr id="275458" name="AutoShape 2"/>
          <p:cNvSpPr>
            <a:spLocks noGrp="1" noChangeArrowheads="1"/>
          </p:cNvSpPr>
          <p:nvPr>
            <p:ph type="title"/>
          </p:nvPr>
        </p:nvSpPr>
        <p:spPr/>
        <p:txBody>
          <a:bodyPr/>
          <a:lstStyle/>
          <a:p>
            <a:r>
              <a:rPr lang="en-US"/>
              <a:t>B2B Research Best Practices</a:t>
            </a:r>
          </a:p>
        </p:txBody>
      </p:sp>
      <p:sp>
        <p:nvSpPr>
          <p:cNvPr id="275459" name="Rectangle 3"/>
          <p:cNvSpPr>
            <a:spLocks noGrp="1" noChangeArrowheads="1"/>
          </p:cNvSpPr>
          <p:nvPr>
            <p:ph type="body" idx="1"/>
          </p:nvPr>
        </p:nvSpPr>
        <p:spPr>
          <a:xfrm>
            <a:off x="685800" y="1905000"/>
            <a:ext cx="8001000" cy="4572000"/>
          </a:xfrm>
        </p:spPr>
        <p:txBody>
          <a:bodyPr/>
          <a:lstStyle/>
          <a:p>
            <a:pPr marL="0" indent="0">
              <a:buFont typeface="Wingdings" pitchFamily="2" charset="2"/>
              <a:buNone/>
            </a:pPr>
            <a:r>
              <a:rPr lang="en-US" sz="3400" b="1" dirty="0" smtClean="0"/>
              <a:t>Obtaining a suitable </a:t>
            </a:r>
            <a:r>
              <a:rPr lang="en-US" sz="3400" b="1" dirty="0" smtClean="0">
                <a:solidFill>
                  <a:srgbClr val="800000"/>
                </a:solidFill>
              </a:rPr>
              <a:t>sampling frame </a:t>
            </a:r>
            <a:r>
              <a:rPr lang="en-US" sz="3400" b="1" dirty="0" smtClean="0"/>
              <a:t>is often challenging because customers change all the time and few companies are equipped or organized to keep on top of those changes.</a:t>
            </a:r>
            <a:endParaRPr lang="en-US" sz="3400" b="1" dirty="0"/>
          </a:p>
        </p:txBody>
      </p:sp>
      <p:sp>
        <p:nvSpPr>
          <p:cNvPr id="8" name="AutoShape 4"/>
          <p:cNvSpPr>
            <a:spLocks noChangeArrowheads="1"/>
          </p:cNvSpPr>
          <p:nvPr/>
        </p:nvSpPr>
        <p:spPr bwMode="auto">
          <a:xfrm rot="20422984">
            <a:off x="3791607" y="5033532"/>
            <a:ext cx="4438372" cy="1111682"/>
          </a:xfrm>
          <a:prstGeom prst="wave">
            <a:avLst>
              <a:gd name="adj1" fmla="val 13005"/>
              <a:gd name="adj2" fmla="val 0"/>
            </a:avLst>
          </a:prstGeom>
          <a:gradFill rotWithShape="1">
            <a:gsLst>
              <a:gs pos="0">
                <a:srgbClr val="FFC82D"/>
              </a:gs>
              <a:gs pos="50000">
                <a:srgbClr val="FFC82D"/>
              </a:gs>
              <a:gs pos="100000">
                <a:srgbClr val="FFC82D"/>
              </a:gs>
            </a:gsLst>
            <a:lin ang="5400000" scaled="1"/>
          </a:gradFill>
          <a:ln w="28575">
            <a:solidFill>
              <a:srgbClr val="CC0000"/>
            </a:solidFill>
            <a:round/>
            <a:headEnd/>
            <a:tailEnd/>
          </a:ln>
          <a:effectLst/>
        </p:spPr>
        <p:txBody>
          <a:bodyPr wrap="none" anchor="ctr"/>
          <a:lstStyle/>
          <a:p>
            <a:pPr algn="ctr"/>
            <a:r>
              <a:rPr lang="en-US" sz="2800" i="1" dirty="0"/>
              <a:t>Lists must be verified!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75459">
                                            <p:txEl>
                                              <p:pRg st="0" end="0"/>
                                            </p:txEl>
                                          </p:spTgt>
                                        </p:tgtEl>
                                        <p:attrNameLst>
                                          <p:attrName>style.visibility</p:attrName>
                                        </p:attrNameLst>
                                      </p:cBhvr>
                                      <p:to>
                                        <p:strVal val="visible"/>
                                      </p:to>
                                    </p:set>
                                    <p:animEffect transition="in" filter="blinds(horizontal)">
                                      <p:cBhvr>
                                        <p:cTn id="7" dur="500"/>
                                        <p:tgtEl>
                                          <p:spTgt spid="27545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9"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fill="hold"/>
                                        <p:tgtEl>
                                          <p:spTgt spid="8"/>
                                        </p:tgtEl>
                                        <p:attrNameLst>
                                          <p:attrName>ppt_x</p:attrName>
                                        </p:attrNameLst>
                                      </p:cBhvr>
                                      <p:tavLst>
                                        <p:tav tm="0">
                                          <p:val>
                                            <p:strVal val="0-#ppt_w/2"/>
                                          </p:val>
                                        </p:tav>
                                        <p:tav tm="100000">
                                          <p:val>
                                            <p:strVal val="#ppt_x"/>
                                          </p:val>
                                        </p:tav>
                                      </p:tavLst>
                                    </p:anim>
                                    <p:anim calcmode="lin" valueType="num">
                                      <p:cBhvr additive="base">
                                        <p:cTn id="13" dur="500" fill="hold"/>
                                        <p:tgtEl>
                                          <p:spTgt spid="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smtClean="0"/>
              <a:t>REMINDERS</a:t>
            </a:r>
            <a:endParaRPr lang="en-US" b="1" i="1" dirty="0"/>
          </a:p>
        </p:txBody>
      </p:sp>
      <p:sp>
        <p:nvSpPr>
          <p:cNvPr id="3" name="Content Placeholder 2"/>
          <p:cNvSpPr>
            <a:spLocks noGrp="1"/>
          </p:cNvSpPr>
          <p:nvPr>
            <p:ph idx="1"/>
          </p:nvPr>
        </p:nvSpPr>
        <p:spPr>
          <a:xfrm>
            <a:off x="457200" y="1752600"/>
            <a:ext cx="8229600" cy="4645025"/>
          </a:xfrm>
        </p:spPr>
        <p:txBody>
          <a:bodyPr/>
          <a:lstStyle/>
          <a:p>
            <a:pPr>
              <a:buNone/>
            </a:pPr>
            <a:r>
              <a:rPr lang="en-US" sz="3600" b="1" dirty="0" smtClean="0">
                <a:solidFill>
                  <a:schemeClr val="accent4"/>
                </a:solidFill>
              </a:rPr>
              <a:t>Term Project</a:t>
            </a:r>
          </a:p>
          <a:p>
            <a:pPr>
              <a:buFont typeface="Wingdings" pitchFamily="2" charset="2"/>
              <a:buChar char="§"/>
            </a:pPr>
            <a:r>
              <a:rPr lang="en-US" sz="3600" dirty="0" smtClean="0">
                <a:solidFill>
                  <a:schemeClr val="accent4"/>
                </a:solidFill>
              </a:rPr>
              <a:t>You should be completing your data collection this week.</a:t>
            </a:r>
          </a:p>
          <a:p>
            <a:pPr>
              <a:spcBef>
                <a:spcPts val="1800"/>
              </a:spcBef>
              <a:buFont typeface="Wingdings" pitchFamily="2" charset="2"/>
              <a:buChar char="§"/>
            </a:pPr>
            <a:r>
              <a:rPr lang="en-US" sz="3600" dirty="0" smtClean="0">
                <a:solidFill>
                  <a:schemeClr val="accent4"/>
                </a:solidFill>
              </a:rPr>
              <a:t>Next step is to enter, clean and code your data.</a:t>
            </a:r>
          </a:p>
          <a:p>
            <a:pPr>
              <a:spcBef>
                <a:spcPts val="1800"/>
              </a:spcBef>
              <a:buFont typeface="Wingdings" pitchFamily="2" charset="2"/>
              <a:buChar char="§"/>
            </a:pPr>
            <a:r>
              <a:rPr lang="en-US" sz="3600" dirty="0" smtClean="0">
                <a:solidFill>
                  <a:schemeClr val="accent4"/>
                </a:solidFill>
              </a:rPr>
              <a:t>After that, you can start analyzing and the data and interpreting the findings.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4294967295"/>
          </p:nvPr>
        </p:nvSpPr>
        <p:spPr>
          <a:xfrm>
            <a:off x="3124200" y="6521450"/>
            <a:ext cx="2895600" cy="244475"/>
          </a:xfrm>
        </p:spPr>
        <p:txBody>
          <a:bodyPr/>
          <a:lstStyle/>
          <a:p>
            <a:fld id="{222B2395-D9C7-4ABD-A919-119AD7B635AA}" type="slidenum">
              <a:rPr lang="en-US"/>
              <a:pPr/>
              <a:t>20</a:t>
            </a:fld>
            <a:endParaRPr lang="en-US"/>
          </a:p>
        </p:txBody>
      </p:sp>
      <p:sp>
        <p:nvSpPr>
          <p:cNvPr id="275458" name="AutoShape 2"/>
          <p:cNvSpPr>
            <a:spLocks noGrp="1" noChangeArrowheads="1"/>
          </p:cNvSpPr>
          <p:nvPr>
            <p:ph type="title"/>
          </p:nvPr>
        </p:nvSpPr>
        <p:spPr/>
        <p:txBody>
          <a:bodyPr/>
          <a:lstStyle/>
          <a:p>
            <a:r>
              <a:rPr lang="en-US"/>
              <a:t>B2B Research Best Practices</a:t>
            </a:r>
          </a:p>
        </p:txBody>
      </p:sp>
      <p:sp>
        <p:nvSpPr>
          <p:cNvPr id="275459" name="Rectangle 3"/>
          <p:cNvSpPr>
            <a:spLocks noGrp="1" noChangeArrowheads="1"/>
          </p:cNvSpPr>
          <p:nvPr>
            <p:ph type="body" idx="1"/>
          </p:nvPr>
        </p:nvSpPr>
        <p:spPr>
          <a:xfrm>
            <a:off x="685800" y="1447800"/>
            <a:ext cx="8229600" cy="5029200"/>
          </a:xfrm>
        </p:spPr>
        <p:txBody>
          <a:bodyPr/>
          <a:lstStyle/>
          <a:p>
            <a:pPr marL="0" indent="0">
              <a:buFont typeface="Wingdings" pitchFamily="2" charset="2"/>
              <a:buNone/>
            </a:pPr>
            <a:r>
              <a:rPr lang="en-US" b="1" dirty="0" smtClean="0"/>
              <a:t>Reasons for sampling frame challenges:</a:t>
            </a:r>
            <a:endParaRPr lang="en-US" b="1" dirty="0"/>
          </a:p>
          <a:p>
            <a:pPr marL="762000" lvl="1" indent="-304800"/>
            <a:r>
              <a:rPr lang="en-US" sz="3200" dirty="0" smtClean="0"/>
              <a:t>Difference between </a:t>
            </a:r>
            <a:r>
              <a:rPr lang="en-US" sz="3400" b="1" dirty="0" smtClean="0">
                <a:solidFill>
                  <a:srgbClr val="800000"/>
                </a:solidFill>
                <a:ea typeface="+mn-ea"/>
                <a:cs typeface="+mn-cs"/>
              </a:rPr>
              <a:t>current</a:t>
            </a:r>
            <a:r>
              <a:rPr lang="en-US" sz="3200" dirty="0" smtClean="0"/>
              <a:t> and </a:t>
            </a:r>
            <a:r>
              <a:rPr lang="en-US" sz="3400" b="1" dirty="0" smtClean="0">
                <a:solidFill>
                  <a:srgbClr val="800000"/>
                </a:solidFill>
                <a:ea typeface="+mn-ea"/>
                <a:cs typeface="+mn-cs"/>
              </a:rPr>
              <a:t>lapsed</a:t>
            </a:r>
            <a:r>
              <a:rPr lang="en-US" sz="3200" dirty="0" smtClean="0"/>
              <a:t> customers – is the last point of contact being recorded?</a:t>
            </a:r>
          </a:p>
          <a:p>
            <a:pPr marL="762000" lvl="1" indent="-304800">
              <a:spcBef>
                <a:spcPts val="1200"/>
              </a:spcBef>
            </a:pPr>
            <a:r>
              <a:rPr lang="en-US" sz="3200" dirty="0" smtClean="0"/>
              <a:t>New customers coming on stream all the time.</a:t>
            </a:r>
          </a:p>
          <a:p>
            <a:pPr marL="762000" lvl="1" indent="-304800">
              <a:spcBef>
                <a:spcPts val="1200"/>
              </a:spcBef>
            </a:pPr>
            <a:r>
              <a:rPr lang="en-US" sz="3200" dirty="0" smtClean="0"/>
              <a:t>Customer </a:t>
            </a:r>
            <a:r>
              <a:rPr lang="en-US" sz="3400" b="1" dirty="0" smtClean="0">
                <a:solidFill>
                  <a:srgbClr val="800000"/>
                </a:solidFill>
                <a:ea typeface="+mn-ea"/>
                <a:cs typeface="+mn-cs"/>
              </a:rPr>
              <a:t>contact information </a:t>
            </a:r>
            <a:r>
              <a:rPr lang="en-US" sz="3200" dirty="0" smtClean="0"/>
              <a:t>changes all the time – new telephone numbers, addresses, e-mails, etc.</a:t>
            </a:r>
            <a:endParaRPr lang="en-US" sz="3200" dirty="0"/>
          </a:p>
          <a:p>
            <a:pPr marL="1181100" lvl="2" indent="-266700"/>
            <a:endParaRPr lang="en-US" sz="1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75459">
                                            <p:txEl>
                                              <p:pRg st="0" end="0"/>
                                            </p:txEl>
                                          </p:spTgt>
                                        </p:tgtEl>
                                        <p:attrNameLst>
                                          <p:attrName>style.visibility</p:attrName>
                                        </p:attrNameLst>
                                      </p:cBhvr>
                                      <p:to>
                                        <p:strVal val="visible"/>
                                      </p:to>
                                    </p:set>
                                    <p:animEffect transition="in" filter="blinds(horizontal)">
                                      <p:cBhvr>
                                        <p:cTn id="7" dur="500"/>
                                        <p:tgtEl>
                                          <p:spTgt spid="275459">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75459">
                                            <p:txEl>
                                              <p:pRg st="1" end="1"/>
                                            </p:txEl>
                                          </p:spTgt>
                                        </p:tgtEl>
                                        <p:attrNameLst>
                                          <p:attrName>style.visibility</p:attrName>
                                        </p:attrNameLst>
                                      </p:cBhvr>
                                      <p:to>
                                        <p:strVal val="visible"/>
                                      </p:to>
                                    </p:set>
                                    <p:animEffect transition="in" filter="blinds(horizontal)">
                                      <p:cBhvr>
                                        <p:cTn id="10" dur="500"/>
                                        <p:tgtEl>
                                          <p:spTgt spid="275459">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275459">
                                            <p:txEl>
                                              <p:pRg st="3" end="3"/>
                                            </p:txEl>
                                          </p:spTgt>
                                        </p:tgtEl>
                                        <p:attrNameLst>
                                          <p:attrName>style.visibility</p:attrName>
                                        </p:attrNameLst>
                                      </p:cBhvr>
                                      <p:to>
                                        <p:strVal val="visible"/>
                                      </p:to>
                                    </p:set>
                                    <p:animEffect transition="in" filter="blinds(horizontal)">
                                      <p:cBhvr>
                                        <p:cTn id="13" dur="500"/>
                                        <p:tgtEl>
                                          <p:spTgt spid="275459">
                                            <p:txEl>
                                              <p:pRg st="3" end="3"/>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275459">
                                            <p:txEl>
                                              <p:pRg st="2" end="2"/>
                                            </p:txEl>
                                          </p:spTgt>
                                        </p:tgtEl>
                                        <p:attrNameLst>
                                          <p:attrName>style.visibility</p:attrName>
                                        </p:attrNameLst>
                                      </p:cBhvr>
                                      <p:to>
                                        <p:strVal val="visible"/>
                                      </p:to>
                                    </p:set>
                                    <p:animEffect transition="in" filter="blinds(horizontal)">
                                      <p:cBhvr>
                                        <p:cTn id="16" dur="500"/>
                                        <p:tgtEl>
                                          <p:spTgt spid="27545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4294967295"/>
          </p:nvPr>
        </p:nvSpPr>
        <p:spPr>
          <a:xfrm>
            <a:off x="3124200" y="6521450"/>
            <a:ext cx="2895600" cy="244475"/>
          </a:xfrm>
        </p:spPr>
        <p:txBody>
          <a:bodyPr/>
          <a:lstStyle/>
          <a:p>
            <a:fld id="{222B2395-D9C7-4ABD-A919-119AD7B635AA}" type="slidenum">
              <a:rPr lang="en-US"/>
              <a:pPr/>
              <a:t>21</a:t>
            </a:fld>
            <a:endParaRPr lang="en-US"/>
          </a:p>
        </p:txBody>
      </p:sp>
      <p:sp>
        <p:nvSpPr>
          <p:cNvPr id="275458" name="AutoShape 2"/>
          <p:cNvSpPr>
            <a:spLocks noGrp="1" noChangeArrowheads="1"/>
          </p:cNvSpPr>
          <p:nvPr>
            <p:ph type="title"/>
          </p:nvPr>
        </p:nvSpPr>
        <p:spPr/>
        <p:txBody>
          <a:bodyPr/>
          <a:lstStyle/>
          <a:p>
            <a:r>
              <a:rPr lang="en-US"/>
              <a:t>B2B Research Best Practices</a:t>
            </a:r>
          </a:p>
        </p:txBody>
      </p:sp>
      <p:sp>
        <p:nvSpPr>
          <p:cNvPr id="275459" name="Rectangle 3"/>
          <p:cNvSpPr>
            <a:spLocks noGrp="1" noChangeArrowheads="1"/>
          </p:cNvSpPr>
          <p:nvPr>
            <p:ph type="body" idx="1"/>
          </p:nvPr>
        </p:nvSpPr>
        <p:spPr>
          <a:xfrm>
            <a:off x="609600" y="1371600"/>
            <a:ext cx="8229600" cy="5105400"/>
          </a:xfrm>
        </p:spPr>
        <p:txBody>
          <a:bodyPr/>
          <a:lstStyle/>
          <a:p>
            <a:pPr marL="0" indent="0">
              <a:buFont typeface="Wingdings" pitchFamily="2" charset="2"/>
              <a:buNone/>
            </a:pPr>
            <a:r>
              <a:rPr lang="en-US" b="1" dirty="0" smtClean="0"/>
              <a:t>In addition to current and lapsed customers, you also need to consider </a:t>
            </a:r>
            <a:r>
              <a:rPr lang="en-US" sz="3400" b="1" dirty="0" smtClean="0">
                <a:solidFill>
                  <a:srgbClr val="800000"/>
                </a:solidFill>
              </a:rPr>
              <a:t>potential/prospective </a:t>
            </a:r>
            <a:r>
              <a:rPr lang="en-US" b="1" dirty="0" smtClean="0"/>
              <a:t>customers. Consider buying lists from:</a:t>
            </a:r>
            <a:endParaRPr lang="en-US" b="1" dirty="0"/>
          </a:p>
          <a:p>
            <a:pPr marL="1181100" lvl="2" indent="-266700"/>
            <a:endParaRPr lang="en-US" sz="1200" dirty="0"/>
          </a:p>
          <a:p>
            <a:pPr marL="781050" lvl="1" indent="-266700">
              <a:spcBef>
                <a:spcPts val="0"/>
              </a:spcBef>
            </a:pPr>
            <a:r>
              <a:rPr lang="en-US" sz="3200" dirty="0" smtClean="0"/>
              <a:t>Industrial </a:t>
            </a:r>
            <a:r>
              <a:rPr lang="en-US" sz="3200" dirty="0"/>
              <a:t>associations and directories.</a:t>
            </a:r>
          </a:p>
          <a:p>
            <a:pPr marL="781050" lvl="1" indent="-266700">
              <a:spcBef>
                <a:spcPts val="1200"/>
              </a:spcBef>
            </a:pPr>
            <a:r>
              <a:rPr lang="en-US" sz="3200" dirty="0"/>
              <a:t>Commercial sources (</a:t>
            </a:r>
            <a:r>
              <a:rPr lang="en-US" sz="3200" dirty="0" smtClean="0"/>
              <a:t>e.g., </a:t>
            </a:r>
            <a:r>
              <a:rPr lang="en-US" sz="3200" dirty="0"/>
              <a:t>Dunn &amp; Bradstreet).</a:t>
            </a:r>
          </a:p>
          <a:p>
            <a:pPr marL="781050" lvl="1" indent="-266700">
              <a:spcBef>
                <a:spcPts val="1200"/>
              </a:spcBef>
            </a:pPr>
            <a:r>
              <a:rPr lang="en-US" sz="3200" dirty="0"/>
              <a:t>List brokers &amp; recruiting companies.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75459">
                                            <p:txEl>
                                              <p:pRg st="0" end="0"/>
                                            </p:txEl>
                                          </p:spTgt>
                                        </p:tgtEl>
                                        <p:attrNameLst>
                                          <p:attrName>style.visibility</p:attrName>
                                        </p:attrNameLst>
                                      </p:cBhvr>
                                      <p:to>
                                        <p:strVal val="visible"/>
                                      </p:to>
                                    </p:set>
                                    <p:animEffect transition="in" filter="blinds(horizontal)">
                                      <p:cBhvr>
                                        <p:cTn id="7" dur="500"/>
                                        <p:tgtEl>
                                          <p:spTgt spid="275459">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75459">
                                            <p:txEl>
                                              <p:pRg st="2" end="2"/>
                                            </p:txEl>
                                          </p:spTgt>
                                        </p:tgtEl>
                                        <p:attrNameLst>
                                          <p:attrName>style.visibility</p:attrName>
                                        </p:attrNameLst>
                                      </p:cBhvr>
                                      <p:to>
                                        <p:strVal val="visible"/>
                                      </p:to>
                                    </p:set>
                                    <p:animEffect transition="in" filter="blinds(horizontal)">
                                      <p:cBhvr>
                                        <p:cTn id="10" dur="500"/>
                                        <p:tgtEl>
                                          <p:spTgt spid="275459">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275459">
                                            <p:txEl>
                                              <p:pRg st="3" end="3"/>
                                            </p:txEl>
                                          </p:spTgt>
                                        </p:tgtEl>
                                        <p:attrNameLst>
                                          <p:attrName>style.visibility</p:attrName>
                                        </p:attrNameLst>
                                      </p:cBhvr>
                                      <p:to>
                                        <p:strVal val="visible"/>
                                      </p:to>
                                    </p:set>
                                    <p:animEffect transition="in" filter="blinds(horizontal)">
                                      <p:cBhvr>
                                        <p:cTn id="13" dur="500"/>
                                        <p:tgtEl>
                                          <p:spTgt spid="275459">
                                            <p:txEl>
                                              <p:pRg st="3" end="3"/>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275459">
                                            <p:txEl>
                                              <p:pRg st="4" end="4"/>
                                            </p:txEl>
                                          </p:spTgt>
                                        </p:tgtEl>
                                        <p:attrNameLst>
                                          <p:attrName>style.visibility</p:attrName>
                                        </p:attrNameLst>
                                      </p:cBhvr>
                                      <p:to>
                                        <p:strVal val="visible"/>
                                      </p:to>
                                    </p:set>
                                    <p:animEffect transition="in" filter="blinds(horizontal)">
                                      <p:cBhvr>
                                        <p:cTn id="16" dur="500"/>
                                        <p:tgtEl>
                                          <p:spTgt spid="27545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4294967295"/>
          </p:nvPr>
        </p:nvSpPr>
        <p:spPr>
          <a:xfrm>
            <a:off x="3124200" y="6521450"/>
            <a:ext cx="2895600" cy="244475"/>
          </a:xfrm>
        </p:spPr>
        <p:txBody>
          <a:bodyPr/>
          <a:lstStyle/>
          <a:p>
            <a:fld id="{4F553375-1E66-427A-A8A3-D6FE5DDF6F54}" type="slidenum">
              <a:rPr lang="en-US"/>
              <a:pPr/>
              <a:t>22</a:t>
            </a:fld>
            <a:endParaRPr lang="en-US"/>
          </a:p>
        </p:txBody>
      </p:sp>
      <p:sp>
        <p:nvSpPr>
          <p:cNvPr id="291842" name="AutoShape 2"/>
          <p:cNvSpPr>
            <a:spLocks noGrp="1" noChangeArrowheads="1"/>
          </p:cNvSpPr>
          <p:nvPr>
            <p:ph type="title"/>
          </p:nvPr>
        </p:nvSpPr>
        <p:spPr/>
        <p:txBody>
          <a:bodyPr/>
          <a:lstStyle/>
          <a:p>
            <a:r>
              <a:rPr lang="en-US"/>
              <a:t>B2B Research Best Practices</a:t>
            </a:r>
          </a:p>
        </p:txBody>
      </p:sp>
      <p:sp>
        <p:nvSpPr>
          <p:cNvPr id="291843" name="Rectangle 3"/>
          <p:cNvSpPr>
            <a:spLocks noGrp="1" noChangeArrowheads="1"/>
          </p:cNvSpPr>
          <p:nvPr>
            <p:ph type="body" idx="1"/>
          </p:nvPr>
        </p:nvSpPr>
        <p:spPr>
          <a:xfrm>
            <a:off x="609600" y="1676400"/>
            <a:ext cx="8229600" cy="4410075"/>
          </a:xfrm>
        </p:spPr>
        <p:txBody>
          <a:bodyPr/>
          <a:lstStyle/>
          <a:p>
            <a:pPr>
              <a:spcBef>
                <a:spcPct val="50000"/>
              </a:spcBef>
              <a:buFont typeface="Wingdings" pitchFamily="2" charset="2"/>
              <a:buNone/>
            </a:pPr>
            <a:r>
              <a:rPr lang="en-US" sz="3400" b="1" dirty="0" smtClean="0"/>
              <a:t>Use creative interview methods</a:t>
            </a:r>
            <a:endParaRPr lang="en-US" sz="3400" dirty="0"/>
          </a:p>
          <a:p>
            <a:pPr marL="762000" lvl="1" indent="-304800">
              <a:spcBef>
                <a:spcPct val="50000"/>
              </a:spcBef>
            </a:pPr>
            <a:r>
              <a:rPr lang="en-US" sz="3400" dirty="0"/>
              <a:t>Use </a:t>
            </a:r>
            <a:r>
              <a:rPr lang="en-US" sz="3400" b="1" dirty="0" smtClean="0">
                <a:solidFill>
                  <a:srgbClr val="800000"/>
                </a:solidFill>
                <a:ea typeface="+mn-ea"/>
                <a:cs typeface="+mn-cs"/>
              </a:rPr>
              <a:t>hybrid</a:t>
            </a:r>
            <a:r>
              <a:rPr lang="en-US" sz="3400" dirty="0" smtClean="0"/>
              <a:t> methods</a:t>
            </a:r>
            <a:r>
              <a:rPr lang="en-US" sz="3400" dirty="0"/>
              <a:t>.</a:t>
            </a:r>
          </a:p>
          <a:p>
            <a:pPr marL="762000" lvl="1" indent="-304800">
              <a:spcBef>
                <a:spcPct val="50000"/>
              </a:spcBef>
            </a:pPr>
            <a:r>
              <a:rPr lang="en-US" sz="3400" dirty="0"/>
              <a:t>Be </a:t>
            </a:r>
            <a:r>
              <a:rPr lang="en-US" sz="3400" b="1" dirty="0">
                <a:solidFill>
                  <a:srgbClr val="800000"/>
                </a:solidFill>
                <a:ea typeface="+mn-ea"/>
                <a:cs typeface="+mn-cs"/>
              </a:rPr>
              <a:t>creative</a:t>
            </a:r>
            <a:r>
              <a:rPr lang="en-US" sz="3400" dirty="0"/>
              <a:t> in selecting </a:t>
            </a:r>
            <a:r>
              <a:rPr lang="en-US" sz="3400" dirty="0" smtClean="0"/>
              <a:t>locations and times</a:t>
            </a:r>
            <a:r>
              <a:rPr lang="en-US" sz="3400" dirty="0"/>
              <a:t>.</a:t>
            </a:r>
          </a:p>
          <a:p>
            <a:pPr marL="762000" lvl="1" indent="-304800">
              <a:spcBef>
                <a:spcPct val="50000"/>
              </a:spcBef>
            </a:pPr>
            <a:r>
              <a:rPr lang="en-US" sz="3400" dirty="0"/>
              <a:t>Use communication </a:t>
            </a:r>
            <a:r>
              <a:rPr lang="en-US" sz="3400" b="1" dirty="0">
                <a:solidFill>
                  <a:srgbClr val="800000"/>
                </a:solidFill>
                <a:ea typeface="+mn-ea"/>
                <a:cs typeface="+mn-cs"/>
              </a:rPr>
              <a:t>technologies</a:t>
            </a:r>
            <a:r>
              <a:rPr lang="en-US" sz="3400" dirty="0"/>
              <a:t>.</a:t>
            </a:r>
            <a:endParaRPr lang="en-US" sz="3400" b="1"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4294967295"/>
          </p:nvPr>
        </p:nvSpPr>
        <p:spPr>
          <a:xfrm>
            <a:off x="3124200" y="6521450"/>
            <a:ext cx="2895600" cy="244475"/>
          </a:xfrm>
        </p:spPr>
        <p:txBody>
          <a:bodyPr/>
          <a:lstStyle/>
          <a:p>
            <a:fld id="{32CA199C-A9B8-45C8-929B-4EEFF6D2F5AE}" type="slidenum">
              <a:rPr lang="en-US"/>
              <a:pPr/>
              <a:t>23</a:t>
            </a:fld>
            <a:endParaRPr lang="en-US"/>
          </a:p>
        </p:txBody>
      </p:sp>
      <p:sp>
        <p:nvSpPr>
          <p:cNvPr id="276482" name="AutoShape 2"/>
          <p:cNvSpPr>
            <a:spLocks noGrp="1" noChangeArrowheads="1"/>
          </p:cNvSpPr>
          <p:nvPr>
            <p:ph type="title"/>
          </p:nvPr>
        </p:nvSpPr>
        <p:spPr/>
        <p:txBody>
          <a:bodyPr/>
          <a:lstStyle/>
          <a:p>
            <a:r>
              <a:rPr lang="en-US"/>
              <a:t>B2B Research Best Practices</a:t>
            </a:r>
          </a:p>
        </p:txBody>
      </p:sp>
      <p:sp>
        <p:nvSpPr>
          <p:cNvPr id="276483" name="Rectangle 3"/>
          <p:cNvSpPr>
            <a:spLocks noGrp="1" noChangeArrowheads="1"/>
          </p:cNvSpPr>
          <p:nvPr>
            <p:ph type="body" idx="1"/>
          </p:nvPr>
        </p:nvSpPr>
        <p:spPr>
          <a:xfrm>
            <a:off x="533400" y="1447800"/>
            <a:ext cx="8382000" cy="4953000"/>
          </a:xfrm>
        </p:spPr>
        <p:txBody>
          <a:bodyPr/>
          <a:lstStyle/>
          <a:p>
            <a:pPr marL="0" indent="0">
              <a:spcBef>
                <a:spcPct val="50000"/>
              </a:spcBef>
              <a:buFont typeface="Wingdings" pitchFamily="2" charset="2"/>
              <a:buNone/>
            </a:pPr>
            <a:r>
              <a:rPr lang="en-US" b="1" dirty="0" smtClean="0"/>
              <a:t>Use specially trained interviewers</a:t>
            </a:r>
            <a:endParaRPr lang="en-US" dirty="0"/>
          </a:p>
          <a:p>
            <a:pPr marL="511175" lvl="1">
              <a:spcBef>
                <a:spcPct val="50000"/>
              </a:spcBef>
            </a:pPr>
            <a:r>
              <a:rPr lang="en-US" sz="3200" dirty="0"/>
              <a:t>Must understand the </a:t>
            </a:r>
            <a:r>
              <a:rPr lang="en-US" sz="3400" b="1" dirty="0">
                <a:solidFill>
                  <a:srgbClr val="800000"/>
                </a:solidFill>
                <a:ea typeface="+mn-ea"/>
                <a:cs typeface="+mn-cs"/>
              </a:rPr>
              <a:t>industry</a:t>
            </a:r>
            <a:r>
              <a:rPr lang="en-US" sz="3200" dirty="0"/>
              <a:t>.</a:t>
            </a:r>
          </a:p>
          <a:p>
            <a:pPr marL="511175" lvl="1">
              <a:spcBef>
                <a:spcPct val="50000"/>
              </a:spcBef>
            </a:pPr>
            <a:r>
              <a:rPr lang="en-US" sz="3200" dirty="0"/>
              <a:t>Must be able to converse at a </a:t>
            </a:r>
            <a:r>
              <a:rPr lang="en-US" sz="3400" b="1" dirty="0">
                <a:solidFill>
                  <a:srgbClr val="800000"/>
                </a:solidFill>
                <a:ea typeface="+mn-ea"/>
                <a:cs typeface="+mn-cs"/>
              </a:rPr>
              <a:t>professional business </a:t>
            </a:r>
            <a:r>
              <a:rPr lang="en-US" sz="3200" dirty="0"/>
              <a:t>level. </a:t>
            </a:r>
          </a:p>
          <a:p>
            <a:pPr marL="511175" lvl="1">
              <a:spcBef>
                <a:spcPct val="50000"/>
              </a:spcBef>
            </a:pPr>
            <a:r>
              <a:rPr lang="en-US" sz="3200" dirty="0"/>
              <a:t>Sometimes client firms want to </a:t>
            </a:r>
            <a:r>
              <a:rPr lang="en-US" sz="3200" dirty="0" smtClean="0"/>
              <a:t>use </a:t>
            </a:r>
            <a:r>
              <a:rPr lang="en-US" sz="3200" dirty="0"/>
              <a:t>their own </a:t>
            </a:r>
            <a:r>
              <a:rPr lang="en-US" sz="3400" b="1" dirty="0" smtClean="0">
                <a:solidFill>
                  <a:srgbClr val="800000"/>
                </a:solidFill>
                <a:ea typeface="+mn-ea"/>
                <a:cs typeface="+mn-cs"/>
              </a:rPr>
              <a:t>staff</a:t>
            </a:r>
            <a:r>
              <a:rPr lang="en-US" sz="3200" dirty="0" smtClean="0"/>
              <a:t> – avoid if at all possible!</a:t>
            </a:r>
          </a:p>
          <a:p>
            <a:pPr marL="511175" lvl="1">
              <a:spcBef>
                <a:spcPct val="50000"/>
              </a:spcBef>
            </a:pPr>
            <a:r>
              <a:rPr lang="en-US" sz="3200" dirty="0" smtClean="0"/>
              <a:t>B2B </a:t>
            </a:r>
            <a:r>
              <a:rPr lang="en-US" sz="3400" b="1" dirty="0" smtClean="0">
                <a:solidFill>
                  <a:srgbClr val="800000"/>
                </a:solidFill>
                <a:ea typeface="+mn-ea"/>
                <a:cs typeface="+mn-cs"/>
              </a:rPr>
              <a:t>interviewers</a:t>
            </a:r>
            <a:r>
              <a:rPr lang="en-US" sz="3200" dirty="0" smtClean="0"/>
              <a:t> typically cost more money and are usually worth it.</a:t>
            </a:r>
            <a:endParaRPr lang="en-US" sz="3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76483">
                                            <p:txEl>
                                              <p:pRg st="0" end="0"/>
                                            </p:txEl>
                                          </p:spTgt>
                                        </p:tgtEl>
                                        <p:attrNameLst>
                                          <p:attrName>style.visibility</p:attrName>
                                        </p:attrNameLst>
                                      </p:cBhvr>
                                      <p:to>
                                        <p:strVal val="visible"/>
                                      </p:to>
                                    </p:set>
                                    <p:animEffect transition="in" filter="blinds(horizontal)">
                                      <p:cBhvr>
                                        <p:cTn id="7" dur="500"/>
                                        <p:tgtEl>
                                          <p:spTgt spid="27648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76483">
                                            <p:txEl>
                                              <p:pRg st="1" end="1"/>
                                            </p:txEl>
                                          </p:spTgt>
                                        </p:tgtEl>
                                        <p:attrNameLst>
                                          <p:attrName>style.visibility</p:attrName>
                                        </p:attrNameLst>
                                      </p:cBhvr>
                                      <p:to>
                                        <p:strVal val="visible"/>
                                      </p:to>
                                    </p:set>
                                    <p:animEffect transition="in" filter="blinds(horizontal)">
                                      <p:cBhvr>
                                        <p:cTn id="10" dur="500"/>
                                        <p:tgtEl>
                                          <p:spTgt spid="276483">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276483">
                                            <p:txEl>
                                              <p:pRg st="2" end="2"/>
                                            </p:txEl>
                                          </p:spTgt>
                                        </p:tgtEl>
                                        <p:attrNameLst>
                                          <p:attrName>style.visibility</p:attrName>
                                        </p:attrNameLst>
                                      </p:cBhvr>
                                      <p:to>
                                        <p:strVal val="visible"/>
                                      </p:to>
                                    </p:set>
                                    <p:animEffect transition="in" filter="blinds(horizontal)">
                                      <p:cBhvr>
                                        <p:cTn id="13" dur="500"/>
                                        <p:tgtEl>
                                          <p:spTgt spid="276483">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276483">
                                            <p:txEl>
                                              <p:pRg st="3" end="3"/>
                                            </p:txEl>
                                          </p:spTgt>
                                        </p:tgtEl>
                                        <p:attrNameLst>
                                          <p:attrName>style.visibility</p:attrName>
                                        </p:attrNameLst>
                                      </p:cBhvr>
                                      <p:to>
                                        <p:strVal val="visible"/>
                                      </p:to>
                                    </p:set>
                                    <p:animEffect transition="in" filter="blinds(horizontal)">
                                      <p:cBhvr>
                                        <p:cTn id="16" dur="500"/>
                                        <p:tgtEl>
                                          <p:spTgt spid="276483">
                                            <p:txEl>
                                              <p:pRg st="3" end="3"/>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276483">
                                            <p:txEl>
                                              <p:pRg st="4" end="4"/>
                                            </p:txEl>
                                          </p:spTgt>
                                        </p:tgtEl>
                                        <p:attrNameLst>
                                          <p:attrName>style.visibility</p:attrName>
                                        </p:attrNameLst>
                                      </p:cBhvr>
                                      <p:to>
                                        <p:strVal val="visible"/>
                                      </p:to>
                                    </p:set>
                                    <p:animEffect transition="in" filter="blinds(horizontal)">
                                      <p:cBhvr>
                                        <p:cTn id="19" dur="500"/>
                                        <p:tgtEl>
                                          <p:spTgt spid="27648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4294967295"/>
          </p:nvPr>
        </p:nvSpPr>
        <p:spPr>
          <a:xfrm>
            <a:off x="3124200" y="6521450"/>
            <a:ext cx="2895600" cy="244475"/>
          </a:xfrm>
        </p:spPr>
        <p:txBody>
          <a:bodyPr/>
          <a:lstStyle/>
          <a:p>
            <a:fld id="{06614428-1F85-4A7B-914D-7F043A87A214}" type="slidenum">
              <a:rPr lang="en-US"/>
              <a:pPr/>
              <a:t>24</a:t>
            </a:fld>
            <a:endParaRPr lang="en-US"/>
          </a:p>
        </p:txBody>
      </p:sp>
      <p:sp>
        <p:nvSpPr>
          <p:cNvPr id="293890" name="AutoShape 2"/>
          <p:cNvSpPr>
            <a:spLocks noGrp="1" noChangeArrowheads="1"/>
          </p:cNvSpPr>
          <p:nvPr>
            <p:ph type="title"/>
          </p:nvPr>
        </p:nvSpPr>
        <p:spPr/>
        <p:txBody>
          <a:bodyPr/>
          <a:lstStyle/>
          <a:p>
            <a:r>
              <a:rPr lang="en-US"/>
              <a:t>B2B Research Best Practices</a:t>
            </a:r>
          </a:p>
        </p:txBody>
      </p:sp>
      <p:sp>
        <p:nvSpPr>
          <p:cNvPr id="293891" name="Rectangle 3"/>
          <p:cNvSpPr>
            <a:spLocks noGrp="1" noChangeArrowheads="1"/>
          </p:cNvSpPr>
          <p:nvPr>
            <p:ph type="body" idx="1"/>
          </p:nvPr>
        </p:nvSpPr>
        <p:spPr>
          <a:xfrm>
            <a:off x="838200" y="1600200"/>
            <a:ext cx="8153400" cy="4953000"/>
          </a:xfrm>
        </p:spPr>
        <p:txBody>
          <a:bodyPr/>
          <a:lstStyle/>
          <a:p>
            <a:pPr marL="0" indent="0">
              <a:lnSpc>
                <a:spcPct val="90000"/>
              </a:lnSpc>
              <a:spcBef>
                <a:spcPct val="50000"/>
              </a:spcBef>
              <a:buFont typeface="Wingdings" pitchFamily="2" charset="2"/>
              <a:buNone/>
            </a:pPr>
            <a:r>
              <a:rPr lang="en-US" sz="3400" b="1" dirty="0" smtClean="0"/>
              <a:t>Design the questionnaire for a busy respondent</a:t>
            </a:r>
            <a:endParaRPr lang="en-US" sz="3400" b="1" dirty="0"/>
          </a:p>
          <a:p>
            <a:pPr lvl="1">
              <a:lnSpc>
                <a:spcPct val="90000"/>
              </a:lnSpc>
              <a:spcBef>
                <a:spcPct val="50000"/>
              </a:spcBef>
            </a:pPr>
            <a:r>
              <a:rPr lang="en-US" sz="3400" dirty="0"/>
              <a:t>Short and simple. </a:t>
            </a:r>
          </a:p>
          <a:p>
            <a:pPr lvl="1">
              <a:lnSpc>
                <a:spcPct val="90000"/>
              </a:lnSpc>
              <a:spcBef>
                <a:spcPct val="50000"/>
              </a:spcBef>
            </a:pPr>
            <a:r>
              <a:rPr lang="en-US" sz="3400" dirty="0"/>
              <a:t>Engaging and interesting. </a:t>
            </a:r>
          </a:p>
          <a:p>
            <a:pPr lvl="1">
              <a:lnSpc>
                <a:spcPct val="90000"/>
              </a:lnSpc>
              <a:spcBef>
                <a:spcPct val="50000"/>
              </a:spcBef>
            </a:pPr>
            <a:r>
              <a:rPr lang="en-US" sz="3400" dirty="0"/>
              <a:t>Don't automatically make replies </a:t>
            </a:r>
            <a:r>
              <a:rPr lang="en-US" sz="3400" b="1" dirty="0">
                <a:solidFill>
                  <a:srgbClr val="800000"/>
                </a:solidFill>
                <a:ea typeface="+mn-ea"/>
                <a:cs typeface="+mn-cs"/>
              </a:rPr>
              <a:t>anonymous</a:t>
            </a:r>
            <a:r>
              <a:rPr lang="en-US" sz="3400" dirty="0"/>
              <a:t>. </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600200" y="2209800"/>
            <a:ext cx="6019800" cy="1754326"/>
          </a:xfrm>
          <a:prstGeom prst="rect">
            <a:avLst/>
          </a:prstGeom>
          <a:noFill/>
        </p:spPr>
        <p:txBody>
          <a:bodyPr wrap="square" rtlCol="0">
            <a:spAutoFit/>
          </a:bodyPr>
          <a:lstStyle/>
          <a:p>
            <a:pPr algn="ctr"/>
            <a:r>
              <a:rPr lang="en-US" sz="5400" b="1" dirty="0" smtClean="0"/>
              <a:t>Cross-tabulation Analyses</a:t>
            </a:r>
            <a:endParaRPr lang="en-US" sz="5400" b="1"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609600"/>
            <a:ext cx="8382000" cy="533400"/>
          </a:xfrm>
        </p:spPr>
        <p:txBody>
          <a:bodyPr/>
          <a:lstStyle/>
          <a:p>
            <a:r>
              <a:rPr lang="en-US" dirty="0" smtClean="0">
                <a:solidFill>
                  <a:srgbClr val="002060"/>
                </a:solidFill>
              </a:rPr>
              <a:t>What kind of television viewer are you?</a:t>
            </a:r>
            <a:endParaRPr lang="en-US" dirty="0">
              <a:solidFill>
                <a:srgbClr val="002060"/>
              </a:solidFill>
            </a:endParaRPr>
          </a:p>
        </p:txBody>
      </p:sp>
      <p:pic>
        <p:nvPicPr>
          <p:cNvPr id="5" name="Content Placeholder 4" descr="homer_tv2.jpg"/>
          <p:cNvPicPr>
            <a:picLocks noGrp="1" noChangeAspect="1"/>
          </p:cNvPicPr>
          <p:nvPr>
            <p:ph idx="1"/>
          </p:nvPr>
        </p:nvPicPr>
        <p:blipFill>
          <a:blip r:embed="rId2" cstate="print"/>
          <a:srcRect l="-62600" r="-62600"/>
          <a:stretch>
            <a:fillRect/>
          </a:stretch>
        </p:blipFill>
        <p:spPr>
          <a:xfrm>
            <a:off x="533400" y="1447800"/>
            <a:ext cx="8229600" cy="5026025"/>
          </a:xfr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76400"/>
            <a:ext cx="8229600" cy="4949825"/>
          </a:xfrm>
        </p:spPr>
        <p:txBody>
          <a:bodyPr/>
          <a:lstStyle/>
          <a:p>
            <a:pPr>
              <a:spcBef>
                <a:spcPts val="1800"/>
              </a:spcBef>
              <a:buFont typeface="Wingdings" pitchFamily="2" charset="2"/>
              <a:buChar char="§"/>
            </a:pPr>
            <a:r>
              <a:rPr lang="en-US" dirty="0" smtClean="0"/>
              <a:t>Who is your cable provider?</a:t>
            </a:r>
          </a:p>
          <a:p>
            <a:pPr>
              <a:spcBef>
                <a:spcPts val="2400"/>
              </a:spcBef>
              <a:buFont typeface="Wingdings" pitchFamily="2" charset="2"/>
              <a:buChar char="§"/>
            </a:pPr>
            <a:r>
              <a:rPr lang="en-US" dirty="0" smtClean="0"/>
              <a:t>What genres do you like to watch – comedy, news, sports, drama, history?</a:t>
            </a:r>
          </a:p>
          <a:p>
            <a:pPr>
              <a:spcBef>
                <a:spcPts val="2400"/>
              </a:spcBef>
              <a:buFont typeface="Wingdings" pitchFamily="2" charset="2"/>
              <a:buChar char="§"/>
            </a:pPr>
            <a:r>
              <a:rPr lang="en-US" dirty="0" smtClean="0"/>
              <a:t>What channels do you typically turn to?</a:t>
            </a:r>
          </a:p>
          <a:p>
            <a:pPr>
              <a:spcBef>
                <a:spcPts val="2400"/>
              </a:spcBef>
              <a:buFont typeface="Wingdings" pitchFamily="2" charset="2"/>
              <a:buChar char="§"/>
            </a:pPr>
            <a:r>
              <a:rPr lang="en-US" dirty="0" smtClean="0"/>
              <a:t>What are your favourite shows?</a:t>
            </a:r>
          </a:p>
          <a:p>
            <a:pPr>
              <a:spcBef>
                <a:spcPts val="2400"/>
              </a:spcBef>
              <a:buFont typeface="Wingdings" pitchFamily="2" charset="2"/>
              <a:buChar char="§"/>
            </a:pPr>
            <a:r>
              <a:rPr lang="en-US" dirty="0" smtClean="0"/>
              <a:t>Do you have HD?</a:t>
            </a:r>
          </a:p>
          <a:p>
            <a:endParaRPr lang="en-US" dirty="0"/>
          </a:p>
        </p:txBody>
      </p:sp>
      <p:pic>
        <p:nvPicPr>
          <p:cNvPr id="4" name="Picture 3"/>
          <p:cNvPicPr/>
          <p:nvPr/>
        </p:nvPicPr>
        <p:blipFill>
          <a:blip r:embed="rId2" cstate="print"/>
          <a:srcRect l="16068" t="42287" r="57254" b="47019"/>
          <a:stretch>
            <a:fillRect/>
          </a:stretch>
        </p:blipFill>
        <p:spPr bwMode="auto">
          <a:xfrm>
            <a:off x="5562600" y="1143000"/>
            <a:ext cx="1676400" cy="533400"/>
          </a:xfrm>
          <a:prstGeom prst="rect">
            <a:avLst/>
          </a:prstGeom>
          <a:noFill/>
          <a:ln w="9525">
            <a:noFill/>
            <a:miter lim="800000"/>
            <a:headEnd/>
            <a:tailEnd/>
          </a:ln>
        </p:spPr>
      </p:pic>
      <p:pic>
        <p:nvPicPr>
          <p:cNvPr id="5" name="Picture 4"/>
          <p:cNvPicPr/>
          <p:nvPr/>
        </p:nvPicPr>
        <p:blipFill>
          <a:blip r:embed="rId3" cstate="print"/>
          <a:srcRect l="1678" t="19681" r="78455" b="73627"/>
          <a:stretch>
            <a:fillRect/>
          </a:stretch>
        </p:blipFill>
        <p:spPr bwMode="auto">
          <a:xfrm>
            <a:off x="7162800" y="1676400"/>
            <a:ext cx="1600200" cy="609600"/>
          </a:xfrm>
          <a:prstGeom prst="rect">
            <a:avLst/>
          </a:prstGeom>
          <a:noFill/>
          <a:ln w="9525">
            <a:noFill/>
            <a:miter lim="800000"/>
            <a:headEnd/>
            <a:tailEnd/>
          </a:ln>
        </p:spPr>
      </p:pic>
      <p:pic>
        <p:nvPicPr>
          <p:cNvPr id="6" name="Picture 5"/>
          <p:cNvPicPr/>
          <p:nvPr/>
        </p:nvPicPr>
        <p:blipFill>
          <a:blip r:embed="rId4" cstate="print"/>
          <a:srcRect l="1078" t="19415" r="19266" b="27128"/>
          <a:stretch>
            <a:fillRect/>
          </a:stretch>
        </p:blipFill>
        <p:spPr bwMode="auto">
          <a:xfrm>
            <a:off x="7467600" y="4572000"/>
            <a:ext cx="1219200" cy="609600"/>
          </a:xfrm>
          <a:prstGeom prst="rect">
            <a:avLst/>
          </a:prstGeom>
          <a:noFill/>
          <a:ln w="9525">
            <a:noFill/>
            <a:miter lim="800000"/>
            <a:headEnd/>
            <a:tailEnd/>
          </a:ln>
        </p:spPr>
      </p:pic>
      <p:pic>
        <p:nvPicPr>
          <p:cNvPr id="7" name="Picture 6"/>
          <p:cNvPicPr/>
          <p:nvPr/>
        </p:nvPicPr>
        <p:blipFill>
          <a:blip r:embed="rId5" cstate="print"/>
          <a:srcRect l="2078" t="23936" r="78079" b="62193"/>
          <a:stretch>
            <a:fillRect/>
          </a:stretch>
        </p:blipFill>
        <p:spPr bwMode="auto">
          <a:xfrm>
            <a:off x="7696200" y="2438400"/>
            <a:ext cx="1447800" cy="685800"/>
          </a:xfrm>
          <a:prstGeom prst="rect">
            <a:avLst/>
          </a:prstGeom>
          <a:noFill/>
          <a:ln w="9525">
            <a:noFill/>
            <a:miter lim="800000"/>
            <a:headEnd/>
            <a:tailEnd/>
          </a:ln>
        </p:spPr>
      </p:pic>
      <p:pic>
        <p:nvPicPr>
          <p:cNvPr id="8" name="Picture 7"/>
          <p:cNvPicPr/>
          <p:nvPr/>
        </p:nvPicPr>
        <p:blipFill>
          <a:blip r:embed="rId6" cstate="print"/>
          <a:srcRect l="1478" t="20745" r="69630" b="31640"/>
          <a:stretch>
            <a:fillRect/>
          </a:stretch>
        </p:blipFill>
        <p:spPr bwMode="auto">
          <a:xfrm>
            <a:off x="5486400" y="5181600"/>
            <a:ext cx="1219200" cy="1447800"/>
          </a:xfrm>
          <a:prstGeom prst="rect">
            <a:avLst/>
          </a:prstGeom>
          <a:noFill/>
          <a:ln w="9525">
            <a:noFill/>
            <a:miter lim="800000"/>
            <a:headEnd/>
            <a:tailEnd/>
          </a:ln>
        </p:spPr>
      </p:pic>
      <p:pic>
        <p:nvPicPr>
          <p:cNvPr id="9" name="Picture 8"/>
          <p:cNvPicPr/>
          <p:nvPr/>
        </p:nvPicPr>
        <p:blipFill>
          <a:blip r:embed="rId7" cstate="print"/>
          <a:srcRect l="1878" t="30053" r="59415" b="53990"/>
          <a:stretch>
            <a:fillRect/>
          </a:stretch>
        </p:blipFill>
        <p:spPr bwMode="auto">
          <a:xfrm>
            <a:off x="1066800" y="6019800"/>
            <a:ext cx="2077374" cy="636319"/>
          </a:xfrm>
          <a:prstGeom prst="rect">
            <a:avLst/>
          </a:prstGeom>
          <a:noFill/>
          <a:ln w="9525">
            <a:noFill/>
            <a:miter lim="800000"/>
            <a:headEnd/>
            <a:tailEnd/>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95586" name="Picture 2"/>
          <p:cNvPicPr>
            <a:picLocks noGrp="1" noChangeAspect="1" noChangeArrowheads="1"/>
          </p:cNvPicPr>
          <p:nvPr>
            <p:ph idx="1"/>
          </p:nvPr>
        </p:nvPicPr>
        <p:blipFill>
          <a:blip r:embed="rId2" cstate="print"/>
          <a:srcRect l="1105" t="23089" r="43178" b="15339"/>
          <a:stretch>
            <a:fillRect/>
          </a:stretch>
        </p:blipFill>
        <p:spPr bwMode="auto">
          <a:xfrm>
            <a:off x="1143001" y="111969"/>
            <a:ext cx="6575424" cy="6441232"/>
          </a:xfrm>
          <a:prstGeom prst="rect">
            <a:avLst/>
          </a:prstGeom>
          <a:noFill/>
          <a:ln w="9525">
            <a:noFill/>
            <a:miter lim="800000"/>
            <a:headEnd/>
            <a:tailEnd/>
          </a:ln>
          <a:effec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4"/>
          <p:cNvSpPr>
            <a:spLocks noGrp="1"/>
          </p:cNvSpPr>
          <p:nvPr>
            <p:ph type="sldNum" sz="quarter" idx="4294967295"/>
          </p:nvPr>
        </p:nvSpPr>
        <p:spPr>
          <a:xfrm>
            <a:off x="6553200" y="6400800"/>
            <a:ext cx="2133600" cy="457200"/>
          </a:xfrm>
          <a:prstGeom prst="rect">
            <a:avLst/>
          </a:prstGeom>
        </p:spPr>
        <p:txBody>
          <a:bodyPr/>
          <a:lstStyle/>
          <a:p>
            <a:fld id="{B3C73684-212E-4A3A-944F-3EFEE0B0E7FC}" type="slidenum">
              <a:rPr lang="en-US"/>
              <a:pPr/>
              <a:t>29</a:t>
            </a:fld>
            <a:endParaRPr lang="en-US"/>
          </a:p>
        </p:txBody>
      </p:sp>
      <p:sp>
        <p:nvSpPr>
          <p:cNvPr id="296963" name="Rectangle 3"/>
          <p:cNvSpPr>
            <a:spLocks noGrp="1" noChangeArrowheads="1"/>
          </p:cNvSpPr>
          <p:nvPr>
            <p:ph type="title"/>
          </p:nvPr>
        </p:nvSpPr>
        <p:spPr>
          <a:xfrm>
            <a:off x="228600" y="0"/>
            <a:ext cx="8458200" cy="990600"/>
          </a:xfrm>
        </p:spPr>
        <p:txBody>
          <a:bodyPr/>
          <a:lstStyle/>
          <a:p>
            <a:r>
              <a:rPr lang="en-US" sz="4400" b="1" i="1" dirty="0" smtClean="0"/>
              <a:t>Telus TV </a:t>
            </a:r>
            <a:endParaRPr lang="en-US" sz="4400" b="1" i="1" dirty="0"/>
          </a:p>
        </p:txBody>
      </p:sp>
      <p:sp>
        <p:nvSpPr>
          <p:cNvPr id="296964" name="Rectangle 4"/>
          <p:cNvSpPr>
            <a:spLocks noGrp="1" noChangeArrowheads="1"/>
          </p:cNvSpPr>
          <p:nvPr>
            <p:ph type="body" idx="1"/>
          </p:nvPr>
        </p:nvSpPr>
        <p:spPr>
          <a:xfrm>
            <a:off x="304800" y="1447800"/>
            <a:ext cx="8610600" cy="4648200"/>
          </a:xfrm>
        </p:spPr>
        <p:txBody>
          <a:bodyPr/>
          <a:lstStyle/>
          <a:p>
            <a:pPr>
              <a:buFont typeface="Wingdings" pitchFamily="2" charset="2"/>
              <a:buNone/>
            </a:pPr>
            <a:r>
              <a:rPr lang="en-US" b="1" i="1" dirty="0">
                <a:solidFill>
                  <a:srgbClr val="000054"/>
                </a:solidFill>
                <a:effectLst>
                  <a:outerShdw blurRad="38100" dist="38100" dir="2700000" algn="tl">
                    <a:srgbClr val="C0C0C0"/>
                  </a:outerShdw>
                </a:effectLst>
              </a:rPr>
              <a:t>Marketing Questions:</a:t>
            </a:r>
            <a:endParaRPr lang="en-US" dirty="0">
              <a:solidFill>
                <a:srgbClr val="000054"/>
              </a:solidFill>
            </a:endParaRPr>
          </a:p>
          <a:p>
            <a:pPr>
              <a:spcBef>
                <a:spcPts val="1800"/>
              </a:spcBef>
              <a:spcAft>
                <a:spcPts val="1200"/>
              </a:spcAft>
              <a:buFont typeface="Wingdings" pitchFamily="2" charset="2"/>
              <a:buChar char="§"/>
            </a:pPr>
            <a:r>
              <a:rPr lang="en-US" dirty="0"/>
              <a:t>Who are </a:t>
            </a:r>
            <a:r>
              <a:rPr lang="en-US" dirty="0" smtClean="0"/>
              <a:t>our current customers?</a:t>
            </a:r>
            <a:endParaRPr lang="en-US" dirty="0"/>
          </a:p>
          <a:p>
            <a:pPr>
              <a:spcAft>
                <a:spcPts val="1200"/>
              </a:spcAft>
              <a:buFont typeface="Wingdings" pitchFamily="2" charset="2"/>
              <a:buChar char="§"/>
            </a:pPr>
            <a:r>
              <a:rPr lang="en-US" dirty="0" smtClean="0"/>
              <a:t>Who are our prospective customers?</a:t>
            </a:r>
          </a:p>
          <a:p>
            <a:pPr>
              <a:spcAft>
                <a:spcPts val="1200"/>
              </a:spcAft>
              <a:buFont typeface="Wingdings" pitchFamily="2" charset="2"/>
              <a:buChar char="§"/>
            </a:pPr>
            <a:r>
              <a:rPr lang="en-US" dirty="0" smtClean="0"/>
              <a:t>What is the current television watching behaviour of each group?</a:t>
            </a:r>
            <a:endParaRPr lang="en-US" dirty="0"/>
          </a:p>
          <a:p>
            <a:pPr>
              <a:spcAft>
                <a:spcPts val="1200"/>
              </a:spcAft>
              <a:buFont typeface="Wingdings" pitchFamily="2" charset="2"/>
              <a:buChar char="§"/>
            </a:pPr>
            <a:r>
              <a:rPr lang="en-US" dirty="0" smtClean="0"/>
              <a:t>How </a:t>
            </a:r>
            <a:r>
              <a:rPr lang="en-US" dirty="0"/>
              <a:t>do we identify the </a:t>
            </a:r>
            <a:r>
              <a:rPr lang="en-US" dirty="0" smtClean="0"/>
              <a:t>program ‘bundles’ that will appeal most to different </a:t>
            </a:r>
            <a:r>
              <a:rPr lang="en-US" dirty="0"/>
              <a:t>types of </a:t>
            </a:r>
            <a:r>
              <a:rPr lang="en-US" dirty="0" smtClean="0"/>
              <a:t>television viewers?</a:t>
            </a:r>
            <a:endParaRPr lang="en-US" dirty="0"/>
          </a:p>
        </p:txBody>
      </p:sp>
      <p:pic>
        <p:nvPicPr>
          <p:cNvPr id="9" name="Picture 8"/>
          <p:cNvPicPr/>
          <p:nvPr/>
        </p:nvPicPr>
        <p:blipFill>
          <a:blip r:embed="rId2" cstate="print"/>
          <a:srcRect l="1678" t="19681" r="78455" b="73627"/>
          <a:stretch>
            <a:fillRect/>
          </a:stretch>
        </p:blipFill>
        <p:spPr bwMode="auto">
          <a:xfrm>
            <a:off x="6934200" y="228600"/>
            <a:ext cx="1524000" cy="533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idx="4294967295"/>
          </p:nvPr>
        </p:nvSpPr>
        <p:spPr/>
        <p:txBody>
          <a:bodyPr/>
          <a:lstStyle/>
          <a:p>
            <a:r>
              <a:rPr lang="en-US" b="1" i="1" dirty="0"/>
              <a:t>REMINDERS</a:t>
            </a:r>
          </a:p>
        </p:txBody>
      </p:sp>
      <p:sp>
        <p:nvSpPr>
          <p:cNvPr id="3" name="Content Placeholder 2"/>
          <p:cNvSpPr>
            <a:spLocks noGrp="1"/>
          </p:cNvSpPr>
          <p:nvPr>
            <p:ph idx="4294967295"/>
          </p:nvPr>
        </p:nvSpPr>
        <p:spPr>
          <a:xfrm>
            <a:off x="533400" y="1600200"/>
            <a:ext cx="8610600" cy="5105400"/>
          </a:xfrm>
          <a:ln/>
        </p:spPr>
        <p:txBody>
          <a:bodyPr/>
          <a:lstStyle/>
          <a:p>
            <a:pPr marL="344488" indent="-344488">
              <a:lnSpc>
                <a:spcPct val="90000"/>
              </a:lnSpc>
              <a:spcBef>
                <a:spcPts val="1704"/>
              </a:spcBef>
              <a:buNone/>
            </a:pPr>
            <a:r>
              <a:rPr lang="en-US" sz="3600" b="1" dirty="0" smtClean="0">
                <a:solidFill>
                  <a:srgbClr val="14145F"/>
                </a:solidFill>
              </a:rPr>
              <a:t>Data Analysis Quiz </a:t>
            </a:r>
          </a:p>
          <a:p>
            <a:pPr marL="344488" indent="-344488">
              <a:lnSpc>
                <a:spcPct val="90000"/>
              </a:lnSpc>
              <a:spcBef>
                <a:spcPts val="1704"/>
              </a:spcBef>
              <a:buFont typeface="Wingdings" pitchFamily="2" charset="2"/>
              <a:buChar char="§"/>
            </a:pPr>
            <a:r>
              <a:rPr lang="en-US" dirty="0" smtClean="0">
                <a:solidFill>
                  <a:srgbClr val="14145F"/>
                </a:solidFill>
              </a:rPr>
              <a:t>Held in your PC Labs next week.</a:t>
            </a:r>
          </a:p>
          <a:p>
            <a:pPr marL="344488" indent="-344488">
              <a:lnSpc>
                <a:spcPct val="90000"/>
              </a:lnSpc>
              <a:spcBef>
                <a:spcPts val="1704"/>
              </a:spcBef>
              <a:buFont typeface="Wingdings" pitchFamily="2" charset="2"/>
              <a:buChar char="§"/>
            </a:pPr>
            <a:r>
              <a:rPr lang="en-US" dirty="0" smtClean="0">
                <a:solidFill>
                  <a:srgbClr val="14145F"/>
                </a:solidFill>
              </a:rPr>
              <a:t>You will be provided with a questionnaire, an Excel database, and a list of instructions.</a:t>
            </a:r>
          </a:p>
          <a:p>
            <a:pPr marL="344488" indent="-344488">
              <a:lnSpc>
                <a:spcPct val="90000"/>
              </a:lnSpc>
              <a:spcBef>
                <a:spcPts val="1704"/>
              </a:spcBef>
              <a:buFont typeface="Wingdings" pitchFamily="2" charset="2"/>
              <a:buChar char="§"/>
            </a:pPr>
            <a:r>
              <a:rPr lang="en-US" dirty="0" smtClean="0">
                <a:solidFill>
                  <a:srgbClr val="14145F"/>
                </a:solidFill>
              </a:rPr>
              <a:t>Using XLDA you will calculate sample sizes, analyze data and interpret the findings.</a:t>
            </a:r>
          </a:p>
          <a:p>
            <a:pPr marL="344488" indent="-344488">
              <a:lnSpc>
                <a:spcPct val="90000"/>
              </a:lnSpc>
              <a:spcBef>
                <a:spcPts val="1704"/>
              </a:spcBef>
              <a:buFont typeface="Wingdings" pitchFamily="2" charset="2"/>
              <a:buChar char="§"/>
            </a:pPr>
            <a:r>
              <a:rPr lang="en-US" dirty="0" smtClean="0">
                <a:solidFill>
                  <a:srgbClr val="14145F"/>
                </a:solidFill>
              </a:rPr>
              <a:t>50 minutes to complete.</a:t>
            </a:r>
          </a:p>
          <a:p>
            <a:pPr marL="344488" indent="-344488">
              <a:lnSpc>
                <a:spcPct val="90000"/>
              </a:lnSpc>
              <a:spcBef>
                <a:spcPts val="1704"/>
              </a:spcBef>
              <a:buFont typeface="Wingdings" pitchFamily="2" charset="2"/>
              <a:buChar char="§"/>
            </a:pPr>
            <a:r>
              <a:rPr lang="en-US" dirty="0" smtClean="0">
                <a:solidFill>
                  <a:srgbClr val="14145F"/>
                </a:solidFill>
              </a:rPr>
              <a:t>Worth 5% of your course mark. </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4"/>
          <p:cNvSpPr>
            <a:spLocks noGrp="1"/>
          </p:cNvSpPr>
          <p:nvPr>
            <p:ph type="sldNum" sz="quarter" idx="4294967295"/>
          </p:nvPr>
        </p:nvSpPr>
        <p:spPr>
          <a:xfrm>
            <a:off x="6553200" y="6400800"/>
            <a:ext cx="2133600" cy="457200"/>
          </a:xfrm>
          <a:prstGeom prst="rect">
            <a:avLst/>
          </a:prstGeom>
        </p:spPr>
        <p:txBody>
          <a:bodyPr/>
          <a:lstStyle/>
          <a:p>
            <a:fld id="{7F0863E2-4ADB-4DED-83C0-E4C0D4EEFC6E}" type="slidenum">
              <a:rPr lang="en-US"/>
              <a:pPr/>
              <a:t>30</a:t>
            </a:fld>
            <a:endParaRPr lang="en-US"/>
          </a:p>
        </p:txBody>
      </p:sp>
      <p:sp>
        <p:nvSpPr>
          <p:cNvPr id="297987" name="Rectangle 3"/>
          <p:cNvSpPr>
            <a:spLocks noGrp="1" noChangeArrowheads="1"/>
          </p:cNvSpPr>
          <p:nvPr>
            <p:ph type="title"/>
          </p:nvPr>
        </p:nvSpPr>
        <p:spPr/>
        <p:txBody>
          <a:bodyPr/>
          <a:lstStyle/>
          <a:p>
            <a:r>
              <a:rPr lang="en-US" sz="4400" b="1" i="1" dirty="0" smtClean="0"/>
              <a:t>Telus TV</a:t>
            </a:r>
            <a:endParaRPr lang="en-US" sz="4400" b="1" i="1" dirty="0"/>
          </a:p>
        </p:txBody>
      </p:sp>
      <p:sp>
        <p:nvSpPr>
          <p:cNvPr id="297988" name="Rectangle 4"/>
          <p:cNvSpPr>
            <a:spLocks noGrp="1" noChangeArrowheads="1"/>
          </p:cNvSpPr>
          <p:nvPr>
            <p:ph type="body" idx="1"/>
          </p:nvPr>
        </p:nvSpPr>
        <p:spPr>
          <a:xfrm>
            <a:off x="457200" y="1676400"/>
            <a:ext cx="8229600" cy="4876800"/>
          </a:xfrm>
        </p:spPr>
        <p:txBody>
          <a:bodyPr/>
          <a:lstStyle/>
          <a:p>
            <a:pPr>
              <a:buFont typeface="Wingdings" pitchFamily="2" charset="2"/>
              <a:buNone/>
            </a:pPr>
            <a:r>
              <a:rPr lang="en-US" sz="4000" b="1" i="1" dirty="0">
                <a:solidFill>
                  <a:srgbClr val="000054"/>
                </a:solidFill>
                <a:effectLst>
                  <a:outerShdw blurRad="38100" dist="38100" dir="2700000" algn="tl">
                    <a:srgbClr val="C0C0C0"/>
                  </a:outerShdw>
                </a:effectLst>
              </a:rPr>
              <a:t>The answers to these questions:</a:t>
            </a:r>
          </a:p>
          <a:p>
            <a:pPr>
              <a:lnSpc>
                <a:spcPct val="130000"/>
              </a:lnSpc>
              <a:buFont typeface="Wingdings" pitchFamily="2" charset="2"/>
              <a:buChar char="§"/>
            </a:pPr>
            <a:r>
              <a:rPr lang="en-US" dirty="0"/>
              <a:t>Marketing </a:t>
            </a:r>
            <a:r>
              <a:rPr lang="en-US" dirty="0" smtClean="0"/>
              <a:t>research</a:t>
            </a:r>
            <a:endParaRPr lang="en-US" dirty="0"/>
          </a:p>
          <a:p>
            <a:pPr>
              <a:lnSpc>
                <a:spcPct val="130000"/>
              </a:lnSpc>
              <a:buFont typeface="Wingdings" pitchFamily="2" charset="2"/>
              <a:buChar char="§"/>
            </a:pPr>
            <a:r>
              <a:rPr lang="en-US" dirty="0"/>
              <a:t>Statistical analysis of research </a:t>
            </a:r>
            <a:r>
              <a:rPr lang="en-US" dirty="0" smtClean="0"/>
              <a:t>data</a:t>
            </a:r>
            <a:endParaRPr lang="en-US" sz="1400" dirty="0"/>
          </a:p>
          <a:p>
            <a:pPr>
              <a:buFont typeface="Wingdings" pitchFamily="2" charset="2"/>
              <a:buChar char="§"/>
            </a:pPr>
            <a:r>
              <a:rPr lang="en-US" dirty="0"/>
              <a:t>Some statistical methods are particularly powerful in identifying segments…</a:t>
            </a:r>
          </a:p>
          <a:p>
            <a:pPr algn="r">
              <a:buFont typeface="Wingdings" pitchFamily="2" charset="2"/>
              <a:buNone/>
            </a:pPr>
            <a:endParaRPr lang="en-US" b="1" i="1" dirty="0">
              <a:solidFill>
                <a:srgbClr val="CC0000"/>
              </a:solidFill>
              <a:effectLst>
                <a:outerShdw blurRad="38100" dist="38100" dir="2700000" algn="tl">
                  <a:srgbClr val="C0C0C0"/>
                </a:outerShdw>
              </a:effectLst>
            </a:endParaRPr>
          </a:p>
          <a:p>
            <a:pPr algn="r">
              <a:buFont typeface="Wingdings" pitchFamily="2" charset="2"/>
              <a:buNone/>
            </a:pPr>
            <a:r>
              <a:rPr lang="en-US" b="1" i="1" dirty="0">
                <a:solidFill>
                  <a:srgbClr val="CC0000"/>
                </a:solidFill>
                <a:effectLst>
                  <a:outerShdw blurRad="38100" dist="38100" dir="2700000" algn="tl">
                    <a:srgbClr val="C0C0C0"/>
                  </a:outerShdw>
                </a:effectLst>
              </a:rPr>
              <a:t>you learn about them today…</a:t>
            </a:r>
          </a:p>
        </p:txBody>
      </p:sp>
      <p:pic>
        <p:nvPicPr>
          <p:cNvPr id="9" name="Picture 8"/>
          <p:cNvPicPr/>
          <p:nvPr/>
        </p:nvPicPr>
        <p:blipFill>
          <a:blip r:embed="rId2" cstate="print"/>
          <a:srcRect l="1678" t="19681" r="78455" b="73627"/>
          <a:stretch>
            <a:fillRect/>
          </a:stretch>
        </p:blipFill>
        <p:spPr bwMode="auto">
          <a:xfrm>
            <a:off x="6934200" y="228600"/>
            <a:ext cx="1524000" cy="5334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9798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nodeType="clickEffect">
                                  <p:stCondLst>
                                    <p:cond delay="0"/>
                                  </p:stCondLst>
                                  <p:childTnLst>
                                    <p:set>
                                      <p:cBhvr>
                                        <p:cTn id="10" dur="1" fill="hold">
                                          <p:stCondLst>
                                            <p:cond delay="0"/>
                                          </p:stCondLst>
                                        </p:cTn>
                                        <p:tgtEl>
                                          <p:spTgt spid="297988">
                                            <p:txEl>
                                              <p:pRg st="1" end="1"/>
                                            </p:txEl>
                                          </p:spTgt>
                                        </p:tgtEl>
                                        <p:attrNameLst>
                                          <p:attrName>style.visibility</p:attrName>
                                        </p:attrNameLst>
                                      </p:cBhvr>
                                      <p:to>
                                        <p:strVal val="visible"/>
                                      </p:to>
                                    </p:set>
                                    <p:animEffect transition="in" filter="blinds(horizontal)">
                                      <p:cBhvr>
                                        <p:cTn id="11" dur="500"/>
                                        <p:tgtEl>
                                          <p:spTgt spid="297988">
                                            <p:txEl>
                                              <p:pRg st="1" end="1"/>
                                            </p:txEl>
                                          </p:spTgt>
                                        </p:tgtEl>
                                      </p:cBhvr>
                                    </p:animEffect>
                                  </p:childTnLst>
                                </p:cTn>
                              </p:par>
                              <p:par>
                                <p:cTn id="12" presetID="3" presetClass="entr" presetSubtype="10" fill="hold" nodeType="withEffect">
                                  <p:stCondLst>
                                    <p:cond delay="0"/>
                                  </p:stCondLst>
                                  <p:childTnLst>
                                    <p:set>
                                      <p:cBhvr>
                                        <p:cTn id="13" dur="1" fill="hold">
                                          <p:stCondLst>
                                            <p:cond delay="0"/>
                                          </p:stCondLst>
                                        </p:cTn>
                                        <p:tgtEl>
                                          <p:spTgt spid="297988">
                                            <p:txEl>
                                              <p:pRg st="2" end="2"/>
                                            </p:txEl>
                                          </p:spTgt>
                                        </p:tgtEl>
                                        <p:attrNameLst>
                                          <p:attrName>style.visibility</p:attrName>
                                        </p:attrNameLst>
                                      </p:cBhvr>
                                      <p:to>
                                        <p:strVal val="visible"/>
                                      </p:to>
                                    </p:set>
                                    <p:animEffect transition="in" filter="blinds(horizontal)">
                                      <p:cBhvr>
                                        <p:cTn id="14" dur="500"/>
                                        <p:tgtEl>
                                          <p:spTgt spid="297988">
                                            <p:txEl>
                                              <p:pRg st="2" end="2"/>
                                            </p:txEl>
                                          </p:spTgt>
                                        </p:tgtEl>
                                      </p:cBhvr>
                                    </p:animEffect>
                                  </p:childTnLst>
                                </p:cTn>
                              </p:par>
                              <p:par>
                                <p:cTn id="15" presetID="3" presetClass="entr" presetSubtype="10" fill="hold" nodeType="withEffect">
                                  <p:stCondLst>
                                    <p:cond delay="0"/>
                                  </p:stCondLst>
                                  <p:childTnLst>
                                    <p:set>
                                      <p:cBhvr>
                                        <p:cTn id="16" dur="1" fill="hold">
                                          <p:stCondLst>
                                            <p:cond delay="0"/>
                                          </p:stCondLst>
                                        </p:cTn>
                                        <p:tgtEl>
                                          <p:spTgt spid="297988">
                                            <p:txEl>
                                              <p:pRg st="3" end="3"/>
                                            </p:txEl>
                                          </p:spTgt>
                                        </p:tgtEl>
                                        <p:attrNameLst>
                                          <p:attrName>style.visibility</p:attrName>
                                        </p:attrNameLst>
                                      </p:cBhvr>
                                      <p:to>
                                        <p:strVal val="visible"/>
                                      </p:to>
                                    </p:set>
                                    <p:animEffect transition="in" filter="blinds(horizontal)">
                                      <p:cBhvr>
                                        <p:cTn id="17" dur="500"/>
                                        <p:tgtEl>
                                          <p:spTgt spid="297988">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97988">
                                            <p:txEl>
                                              <p:pRg st="5" end="5"/>
                                            </p:txEl>
                                          </p:spTgt>
                                        </p:tgtEl>
                                        <p:attrNameLst>
                                          <p:attrName>style.visibility</p:attrName>
                                        </p:attrNameLst>
                                      </p:cBhvr>
                                      <p:to>
                                        <p:strVal val="visible"/>
                                      </p:to>
                                    </p:set>
                                    <p:animEffect transition="in" filter="wipe(left)">
                                      <p:cBhvr>
                                        <p:cTn id="22" dur="500"/>
                                        <p:tgtEl>
                                          <p:spTgt spid="29798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4294967295"/>
          </p:nvPr>
        </p:nvSpPr>
        <p:spPr>
          <a:xfrm>
            <a:off x="6553200" y="6400800"/>
            <a:ext cx="2133600" cy="457200"/>
          </a:xfrm>
          <a:prstGeom prst="rect">
            <a:avLst/>
          </a:prstGeom>
        </p:spPr>
        <p:txBody>
          <a:bodyPr/>
          <a:lstStyle/>
          <a:p>
            <a:fld id="{BCFCF6C5-A746-4E9C-A1E9-B3B71CBC3098}" type="slidenum">
              <a:rPr lang="en-US"/>
              <a:pPr/>
              <a:t>31</a:t>
            </a:fld>
            <a:endParaRPr lang="en-US"/>
          </a:p>
        </p:txBody>
      </p:sp>
      <p:sp>
        <p:nvSpPr>
          <p:cNvPr id="5122" name="Rectangle 2"/>
          <p:cNvSpPr>
            <a:spLocks noGrp="1" noChangeArrowheads="1"/>
          </p:cNvSpPr>
          <p:nvPr>
            <p:ph type="title"/>
          </p:nvPr>
        </p:nvSpPr>
        <p:spPr/>
        <p:txBody>
          <a:bodyPr/>
          <a:lstStyle/>
          <a:p>
            <a:r>
              <a:rPr lang="en-US" b="1" dirty="0"/>
              <a:t>Associative Analyses</a:t>
            </a:r>
          </a:p>
        </p:txBody>
      </p:sp>
      <p:sp>
        <p:nvSpPr>
          <p:cNvPr id="5123" name="Rectangle 3"/>
          <p:cNvSpPr>
            <a:spLocks noGrp="1" noChangeArrowheads="1"/>
          </p:cNvSpPr>
          <p:nvPr>
            <p:ph type="body" idx="1"/>
          </p:nvPr>
        </p:nvSpPr>
        <p:spPr>
          <a:xfrm>
            <a:off x="381000" y="1295400"/>
            <a:ext cx="8610600" cy="5181600"/>
          </a:xfrm>
          <a:noFill/>
          <a:ln/>
        </p:spPr>
        <p:txBody>
          <a:bodyPr/>
          <a:lstStyle/>
          <a:p>
            <a:pPr>
              <a:buClr>
                <a:srgbClr val="000066"/>
              </a:buClr>
              <a:buFont typeface="Wingdings" pitchFamily="2" charset="2"/>
              <a:buChar char="§"/>
            </a:pPr>
            <a:r>
              <a:rPr lang="en-US" sz="3400" b="1" dirty="0">
                <a:solidFill>
                  <a:srgbClr val="800000"/>
                </a:solidFill>
              </a:rPr>
              <a:t>Associative Analyses: </a:t>
            </a:r>
            <a:r>
              <a:rPr lang="en-US" dirty="0"/>
              <a:t>determine where </a:t>
            </a:r>
            <a:r>
              <a:rPr lang="en-US" sz="3400" b="1" dirty="0">
                <a:solidFill>
                  <a:srgbClr val="800000"/>
                </a:solidFill>
              </a:rPr>
              <a:t>stable</a:t>
            </a:r>
            <a:r>
              <a:rPr lang="en-US" dirty="0"/>
              <a:t> relationships </a:t>
            </a:r>
            <a:r>
              <a:rPr lang="en-US" dirty="0" smtClean="0"/>
              <a:t>(i.e., ‘associations’) exist </a:t>
            </a:r>
            <a:r>
              <a:rPr lang="en-US" dirty="0"/>
              <a:t>between two variables</a:t>
            </a:r>
            <a:r>
              <a:rPr lang="en-US" dirty="0" smtClean="0"/>
              <a:t>.</a:t>
            </a:r>
            <a:endParaRPr lang="en-US" sz="1200" dirty="0"/>
          </a:p>
          <a:p>
            <a:pPr>
              <a:buClr>
                <a:srgbClr val="000066"/>
              </a:buClr>
              <a:buFont typeface="Wingdings" pitchFamily="2" charset="2"/>
              <a:buChar char="§"/>
            </a:pPr>
            <a:r>
              <a:rPr lang="en-US" b="1" dirty="0"/>
              <a:t>Examples</a:t>
            </a:r>
            <a:r>
              <a:rPr lang="en-US" dirty="0"/>
              <a:t>:</a:t>
            </a:r>
          </a:p>
          <a:p>
            <a:pPr lvl="1">
              <a:buClr>
                <a:srgbClr val="000066"/>
              </a:buClr>
            </a:pPr>
            <a:r>
              <a:rPr lang="en-US" dirty="0"/>
              <a:t>What</a:t>
            </a:r>
            <a:r>
              <a:rPr lang="en-US" dirty="0" smtClean="0"/>
              <a:t> promotional appeals yield the highest levels </a:t>
            </a:r>
            <a:r>
              <a:rPr lang="en-US" dirty="0"/>
              <a:t>of </a:t>
            </a:r>
            <a:r>
              <a:rPr lang="en-US" dirty="0" smtClean="0"/>
              <a:t>purchase intent?</a:t>
            </a:r>
            <a:endParaRPr lang="en-US" dirty="0"/>
          </a:p>
          <a:p>
            <a:pPr lvl="1">
              <a:buClr>
                <a:srgbClr val="000066"/>
              </a:buClr>
            </a:pPr>
            <a:r>
              <a:rPr lang="en-US" dirty="0"/>
              <a:t>What demographic variables are associated with </a:t>
            </a:r>
            <a:r>
              <a:rPr lang="en-US" dirty="0" smtClean="0"/>
              <a:t>purchase of specific Telus services?</a:t>
            </a:r>
            <a:endParaRPr lang="en-US" dirty="0"/>
          </a:p>
          <a:p>
            <a:pPr lvl="1">
              <a:buClr>
                <a:srgbClr val="000066"/>
              </a:buClr>
            </a:pPr>
            <a:r>
              <a:rPr lang="en-US" dirty="0" smtClean="0"/>
              <a:t>Is </a:t>
            </a:r>
            <a:r>
              <a:rPr lang="en-US" dirty="0"/>
              <a:t>purchase intention </a:t>
            </a:r>
            <a:r>
              <a:rPr lang="en-US" dirty="0" smtClean="0"/>
              <a:t>of </a:t>
            </a:r>
            <a:r>
              <a:rPr lang="en-US" dirty="0"/>
              <a:t>a </a:t>
            </a:r>
            <a:r>
              <a:rPr lang="en-US" dirty="0" smtClean="0"/>
              <a:t>TV bundle  </a:t>
            </a:r>
            <a:r>
              <a:rPr lang="en-US" dirty="0"/>
              <a:t>associated with actual sales?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123">
                                            <p:txEl>
                                              <p:pRg st="0" end="0"/>
                                            </p:txEl>
                                          </p:spTgt>
                                        </p:tgtEl>
                                        <p:attrNameLst>
                                          <p:attrName>style.visibility</p:attrName>
                                        </p:attrNameLst>
                                      </p:cBhvr>
                                      <p:to>
                                        <p:strVal val="visible"/>
                                      </p:to>
                                    </p:set>
                                  </p:childTnLst>
                                </p:cTn>
                              </p:par>
                              <p:par>
                                <p:cTn id="7" presetID="3" presetClass="entr" presetSubtype="10" fill="hold" grpId="0" nodeType="withEffect">
                                  <p:stCondLst>
                                    <p:cond delay="0"/>
                                  </p:stCondLst>
                                  <p:childTnLst>
                                    <p:set>
                                      <p:cBhvr>
                                        <p:cTn id="8" dur="1" fill="hold">
                                          <p:stCondLst>
                                            <p:cond delay="0"/>
                                          </p:stCondLst>
                                        </p:cTn>
                                        <p:tgtEl>
                                          <p:spTgt spid="5123">
                                            <p:txEl>
                                              <p:pRg st="1" end="1"/>
                                            </p:txEl>
                                          </p:spTgt>
                                        </p:tgtEl>
                                        <p:attrNameLst>
                                          <p:attrName>style.visibility</p:attrName>
                                        </p:attrNameLst>
                                      </p:cBhvr>
                                      <p:to>
                                        <p:strVal val="visible"/>
                                      </p:to>
                                    </p:set>
                                    <p:animEffect transition="in" filter="blinds(horizontal)">
                                      <p:cBhvr>
                                        <p:cTn id="9" dur="500"/>
                                        <p:tgtEl>
                                          <p:spTgt spid="5123">
                                            <p:txEl>
                                              <p:pRg st="1" end="1"/>
                                            </p:txEl>
                                          </p:spTgt>
                                        </p:tgtEl>
                                      </p:cBhvr>
                                    </p:animEffect>
                                  </p:childTnLst>
                                </p:cTn>
                              </p:par>
                              <p:par>
                                <p:cTn id="10" presetID="3" presetClass="entr" presetSubtype="10" fill="hold" grpId="0" nodeType="withEffect">
                                  <p:stCondLst>
                                    <p:cond delay="0"/>
                                  </p:stCondLst>
                                  <p:childTnLst>
                                    <p:set>
                                      <p:cBhvr>
                                        <p:cTn id="11" dur="1" fill="hold">
                                          <p:stCondLst>
                                            <p:cond delay="0"/>
                                          </p:stCondLst>
                                        </p:cTn>
                                        <p:tgtEl>
                                          <p:spTgt spid="5123">
                                            <p:txEl>
                                              <p:pRg st="2" end="2"/>
                                            </p:txEl>
                                          </p:spTgt>
                                        </p:tgtEl>
                                        <p:attrNameLst>
                                          <p:attrName>style.visibility</p:attrName>
                                        </p:attrNameLst>
                                      </p:cBhvr>
                                      <p:to>
                                        <p:strVal val="visible"/>
                                      </p:to>
                                    </p:set>
                                    <p:animEffect transition="in" filter="blinds(horizontal)">
                                      <p:cBhvr>
                                        <p:cTn id="12" dur="500"/>
                                        <p:tgtEl>
                                          <p:spTgt spid="5123">
                                            <p:txEl>
                                              <p:pRg st="2" end="2"/>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5123">
                                            <p:txEl>
                                              <p:pRg st="3" end="3"/>
                                            </p:txEl>
                                          </p:spTgt>
                                        </p:tgtEl>
                                        <p:attrNameLst>
                                          <p:attrName>style.visibility</p:attrName>
                                        </p:attrNameLst>
                                      </p:cBhvr>
                                      <p:to>
                                        <p:strVal val="visible"/>
                                      </p:to>
                                    </p:set>
                                    <p:animEffect transition="in" filter="blinds(horizontal)">
                                      <p:cBhvr>
                                        <p:cTn id="15" dur="500"/>
                                        <p:tgtEl>
                                          <p:spTgt spid="5123">
                                            <p:txEl>
                                              <p:pRg st="3" end="3"/>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5123">
                                            <p:txEl>
                                              <p:pRg st="4" end="4"/>
                                            </p:txEl>
                                          </p:spTgt>
                                        </p:tgtEl>
                                        <p:attrNameLst>
                                          <p:attrName>style.visibility</p:attrName>
                                        </p:attrNameLst>
                                      </p:cBhvr>
                                      <p:to>
                                        <p:strVal val="visible"/>
                                      </p:to>
                                    </p:set>
                                    <p:animEffect transition="in" filter="blinds(horizontal)">
                                      <p:cBhvr>
                                        <p:cTn id="18" dur="500"/>
                                        <p:tgtEl>
                                          <p:spTgt spid="512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 grpId="0" build="p" bldLvl="2"/>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4294967295"/>
          </p:nvPr>
        </p:nvSpPr>
        <p:spPr>
          <a:xfrm>
            <a:off x="6553200" y="6400800"/>
            <a:ext cx="2133600" cy="457200"/>
          </a:xfrm>
          <a:prstGeom prst="rect">
            <a:avLst/>
          </a:prstGeom>
        </p:spPr>
        <p:txBody>
          <a:bodyPr/>
          <a:lstStyle/>
          <a:p>
            <a:fld id="{A68E8A9B-0036-4C0F-A036-03F2785269B0}" type="slidenum">
              <a:rPr lang="en-US"/>
              <a:pPr/>
              <a:t>32</a:t>
            </a:fld>
            <a:endParaRPr lang="en-US"/>
          </a:p>
        </p:txBody>
      </p:sp>
      <p:sp>
        <p:nvSpPr>
          <p:cNvPr id="9218" name="Rectangle 2"/>
          <p:cNvSpPr>
            <a:spLocks noGrp="1" noChangeArrowheads="1"/>
          </p:cNvSpPr>
          <p:nvPr>
            <p:ph type="title"/>
          </p:nvPr>
        </p:nvSpPr>
        <p:spPr>
          <a:xfrm>
            <a:off x="1066800" y="228600"/>
            <a:ext cx="8077200" cy="838200"/>
          </a:xfrm>
        </p:spPr>
        <p:txBody>
          <a:bodyPr/>
          <a:lstStyle/>
          <a:p>
            <a:r>
              <a:rPr lang="en-US" dirty="0"/>
              <a:t>Relationships Between Two Variables</a:t>
            </a:r>
          </a:p>
        </p:txBody>
      </p:sp>
      <p:sp>
        <p:nvSpPr>
          <p:cNvPr id="9219" name="Rectangle 3"/>
          <p:cNvSpPr>
            <a:spLocks noGrp="1" noChangeArrowheads="1"/>
          </p:cNvSpPr>
          <p:nvPr>
            <p:ph type="body" idx="1"/>
          </p:nvPr>
        </p:nvSpPr>
        <p:spPr>
          <a:xfrm>
            <a:off x="228600" y="1524000"/>
            <a:ext cx="8686800" cy="5334000"/>
          </a:xfrm>
        </p:spPr>
        <p:txBody>
          <a:bodyPr/>
          <a:lstStyle/>
          <a:p>
            <a:pPr>
              <a:buClr>
                <a:srgbClr val="000066"/>
              </a:buClr>
              <a:buFont typeface="Wingdings" pitchFamily="2" charset="2"/>
              <a:buChar char="§"/>
            </a:pPr>
            <a:r>
              <a:rPr lang="en-US" sz="3400" b="1" dirty="0">
                <a:solidFill>
                  <a:srgbClr val="800000"/>
                </a:solidFill>
              </a:rPr>
              <a:t>Relationship</a:t>
            </a:r>
            <a:r>
              <a:rPr lang="en-US" b="1" dirty="0">
                <a:solidFill>
                  <a:srgbClr val="CC0000"/>
                </a:solidFill>
                <a:effectLst>
                  <a:outerShdw blurRad="38100" dist="38100" dir="2700000" algn="tl">
                    <a:srgbClr val="C0C0C0"/>
                  </a:outerShdw>
                </a:effectLst>
              </a:rPr>
              <a:t>:</a:t>
            </a:r>
            <a:r>
              <a:rPr lang="en-US" dirty="0">
                <a:solidFill>
                  <a:schemeClr val="accent2"/>
                </a:solidFill>
              </a:rPr>
              <a:t> </a:t>
            </a:r>
            <a:r>
              <a:rPr lang="en-US" dirty="0"/>
              <a:t>a consistent, </a:t>
            </a:r>
            <a:r>
              <a:rPr lang="en-US" sz="3400" b="1" dirty="0">
                <a:solidFill>
                  <a:srgbClr val="800000"/>
                </a:solidFill>
              </a:rPr>
              <a:t>systematic </a:t>
            </a:r>
            <a:r>
              <a:rPr lang="en-US" dirty="0"/>
              <a:t>linkage between the levels or labels for two variables</a:t>
            </a:r>
            <a:r>
              <a:rPr lang="en-US" dirty="0" smtClean="0"/>
              <a:t>.</a:t>
            </a:r>
            <a:endParaRPr lang="en-US" b="1" dirty="0">
              <a:solidFill>
                <a:srgbClr val="CC0000"/>
              </a:solidFill>
              <a:effectLst>
                <a:outerShdw blurRad="38100" dist="38100" dir="2700000" algn="tl">
                  <a:srgbClr val="C0C0C0"/>
                </a:outerShdw>
              </a:effectLst>
            </a:endParaRPr>
          </a:p>
          <a:p>
            <a:pPr>
              <a:spcBef>
                <a:spcPts val="1200"/>
              </a:spcBef>
              <a:buClr>
                <a:srgbClr val="000066"/>
              </a:buClr>
              <a:buFont typeface="Wingdings" pitchFamily="2" charset="2"/>
              <a:buChar char="§"/>
            </a:pPr>
            <a:r>
              <a:rPr lang="en-US" sz="3400" b="1" dirty="0">
                <a:solidFill>
                  <a:srgbClr val="800000"/>
                </a:solidFill>
              </a:rPr>
              <a:t>Labels</a:t>
            </a:r>
            <a:r>
              <a:rPr lang="en-US" b="1" dirty="0">
                <a:solidFill>
                  <a:srgbClr val="CC0000"/>
                </a:solidFill>
                <a:effectLst>
                  <a:outerShdw blurRad="38100" dist="38100" dir="2700000" algn="tl">
                    <a:srgbClr val="C0C0C0"/>
                  </a:outerShdw>
                </a:effectLst>
              </a:rPr>
              <a:t>:</a:t>
            </a:r>
            <a:r>
              <a:rPr lang="en-US" dirty="0"/>
              <a:t> refers to the </a:t>
            </a:r>
            <a:r>
              <a:rPr lang="en-US" sz="3400" b="1" dirty="0">
                <a:solidFill>
                  <a:srgbClr val="800000"/>
                </a:solidFill>
              </a:rPr>
              <a:t>description</a:t>
            </a:r>
            <a:r>
              <a:rPr lang="en-US" dirty="0"/>
              <a:t> for </a:t>
            </a:r>
            <a:r>
              <a:rPr lang="en-US" i="1" dirty="0">
                <a:solidFill>
                  <a:srgbClr val="000066"/>
                </a:solidFill>
              </a:rPr>
              <a:t>nominal or ordinal</a:t>
            </a:r>
            <a:r>
              <a:rPr lang="en-US" dirty="0"/>
              <a:t> scales.</a:t>
            </a:r>
          </a:p>
          <a:p>
            <a:pPr lvl="1">
              <a:buClr>
                <a:srgbClr val="000066"/>
              </a:buClr>
            </a:pPr>
            <a:r>
              <a:rPr lang="en-US" sz="3200" dirty="0" smtClean="0"/>
              <a:t>E.g., </a:t>
            </a:r>
            <a:r>
              <a:rPr lang="en-US" sz="3200" dirty="0"/>
              <a:t>buyers v. non-buyers</a:t>
            </a:r>
            <a:r>
              <a:rPr lang="en-US" sz="3200" dirty="0" smtClean="0"/>
              <a:t>.</a:t>
            </a:r>
            <a:endParaRPr lang="en-US" sz="3200" dirty="0"/>
          </a:p>
          <a:p>
            <a:pPr>
              <a:spcBef>
                <a:spcPts val="1800"/>
              </a:spcBef>
              <a:buClr>
                <a:srgbClr val="000066"/>
              </a:buClr>
              <a:buFont typeface="Wingdings" pitchFamily="2" charset="2"/>
              <a:buChar char="§"/>
            </a:pPr>
            <a:r>
              <a:rPr lang="en-US" sz="3400" b="1" dirty="0">
                <a:solidFill>
                  <a:srgbClr val="800000"/>
                </a:solidFill>
              </a:rPr>
              <a:t>Levels</a:t>
            </a:r>
            <a:r>
              <a:rPr lang="en-US" b="1" dirty="0">
                <a:solidFill>
                  <a:srgbClr val="CC0000"/>
                </a:solidFill>
                <a:effectLst>
                  <a:outerShdw blurRad="38100" dist="38100" dir="2700000" algn="tl">
                    <a:srgbClr val="C0C0C0"/>
                  </a:outerShdw>
                </a:effectLst>
              </a:rPr>
              <a:t>:</a:t>
            </a:r>
            <a:r>
              <a:rPr lang="en-US" dirty="0"/>
              <a:t> refers to the </a:t>
            </a:r>
            <a:r>
              <a:rPr lang="en-US" sz="3400" b="1" dirty="0">
                <a:solidFill>
                  <a:srgbClr val="800000"/>
                </a:solidFill>
              </a:rPr>
              <a:t>characteristics</a:t>
            </a:r>
            <a:r>
              <a:rPr lang="en-US" dirty="0"/>
              <a:t> of </a:t>
            </a:r>
            <a:r>
              <a:rPr lang="en-US" i="1" dirty="0">
                <a:solidFill>
                  <a:srgbClr val="000066"/>
                </a:solidFill>
              </a:rPr>
              <a:t>interval </a:t>
            </a:r>
            <a:r>
              <a:rPr lang="en-US" dirty="0"/>
              <a:t>or </a:t>
            </a:r>
            <a:r>
              <a:rPr lang="en-US" i="1" dirty="0">
                <a:solidFill>
                  <a:srgbClr val="000066"/>
                </a:solidFill>
              </a:rPr>
              <a:t>ratio</a:t>
            </a:r>
            <a:r>
              <a:rPr lang="en-US" dirty="0"/>
              <a:t> scales.</a:t>
            </a:r>
          </a:p>
          <a:p>
            <a:pPr lvl="1">
              <a:buClr>
                <a:srgbClr val="000066"/>
              </a:buClr>
            </a:pPr>
            <a:r>
              <a:rPr lang="en-US" sz="3200" dirty="0" smtClean="0"/>
              <a:t>E.g., </a:t>
            </a:r>
            <a:r>
              <a:rPr lang="en-US" sz="3200" dirty="0"/>
              <a:t>number of household members.</a:t>
            </a:r>
            <a:endParaRPr lang="en-US" sz="3200" b="1" dirty="0">
              <a:solidFill>
                <a:srgbClr val="CC0000"/>
              </a:solidFill>
              <a:effectLst>
                <a:outerShdw blurRad="38100" dist="38100" dir="2700000" algn="tl">
                  <a:srgbClr val="C0C0C0"/>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animEffect transition="in" filter="blinds(horizontal)">
                                      <p:cBhvr>
                                        <p:cTn id="7" dur="500"/>
                                        <p:tgtEl>
                                          <p:spTgt spid="9219">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9219">
                                            <p:txEl>
                                              <p:pRg st="1" end="1"/>
                                            </p:txEl>
                                          </p:spTgt>
                                        </p:tgtEl>
                                        <p:attrNameLst>
                                          <p:attrName>style.visibility</p:attrName>
                                        </p:attrNameLst>
                                      </p:cBhvr>
                                      <p:to>
                                        <p:strVal val="visible"/>
                                      </p:to>
                                    </p:set>
                                    <p:animEffect transition="in" filter="blinds(horizontal)">
                                      <p:cBhvr>
                                        <p:cTn id="10" dur="500"/>
                                        <p:tgtEl>
                                          <p:spTgt spid="9219">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9219">
                                            <p:txEl>
                                              <p:pRg st="2" end="2"/>
                                            </p:txEl>
                                          </p:spTgt>
                                        </p:tgtEl>
                                        <p:attrNameLst>
                                          <p:attrName>style.visibility</p:attrName>
                                        </p:attrNameLst>
                                      </p:cBhvr>
                                      <p:to>
                                        <p:strVal val="visible"/>
                                      </p:to>
                                    </p:set>
                                    <p:animEffect transition="in" filter="blinds(horizontal)">
                                      <p:cBhvr>
                                        <p:cTn id="13" dur="500"/>
                                        <p:tgtEl>
                                          <p:spTgt spid="9219">
                                            <p:txEl>
                                              <p:pRg st="2" end="2"/>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9219">
                                            <p:txEl>
                                              <p:pRg st="3" end="3"/>
                                            </p:txEl>
                                          </p:spTgt>
                                        </p:tgtEl>
                                        <p:attrNameLst>
                                          <p:attrName>style.visibility</p:attrName>
                                        </p:attrNameLst>
                                      </p:cBhvr>
                                      <p:to>
                                        <p:strVal val="visible"/>
                                      </p:to>
                                    </p:set>
                                    <p:animEffect transition="in" filter="blinds(horizontal)">
                                      <p:cBhvr>
                                        <p:cTn id="16" dur="500"/>
                                        <p:tgtEl>
                                          <p:spTgt spid="9219">
                                            <p:txEl>
                                              <p:pRg st="3" end="3"/>
                                            </p:txEl>
                                          </p:spTgt>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9219">
                                            <p:txEl>
                                              <p:pRg st="4" end="4"/>
                                            </p:txEl>
                                          </p:spTgt>
                                        </p:tgtEl>
                                        <p:attrNameLst>
                                          <p:attrName>style.visibility</p:attrName>
                                        </p:attrNameLst>
                                      </p:cBhvr>
                                      <p:to>
                                        <p:strVal val="visible"/>
                                      </p:to>
                                    </p:set>
                                    <p:animEffect transition="in" filter="blinds(horizontal)">
                                      <p:cBhvr>
                                        <p:cTn id="19" dur="500"/>
                                        <p:tgtEl>
                                          <p:spTgt spid="921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4294967295"/>
          </p:nvPr>
        </p:nvSpPr>
        <p:spPr>
          <a:xfrm>
            <a:off x="6553200" y="6400800"/>
            <a:ext cx="2133600" cy="457200"/>
          </a:xfrm>
          <a:prstGeom prst="rect">
            <a:avLst/>
          </a:prstGeom>
        </p:spPr>
        <p:txBody>
          <a:bodyPr/>
          <a:lstStyle/>
          <a:p>
            <a:fld id="{020DE256-B8CE-4A24-BE4F-C99E3DDF278D}" type="slidenum">
              <a:rPr lang="en-US"/>
              <a:pPr/>
              <a:t>33</a:t>
            </a:fld>
            <a:endParaRPr lang="en-US"/>
          </a:p>
        </p:txBody>
      </p:sp>
      <p:sp>
        <p:nvSpPr>
          <p:cNvPr id="164866" name="Rectangle 2"/>
          <p:cNvSpPr>
            <a:spLocks noGrp="1" noChangeArrowheads="1"/>
          </p:cNvSpPr>
          <p:nvPr>
            <p:ph type="title"/>
          </p:nvPr>
        </p:nvSpPr>
        <p:spPr>
          <a:xfrm>
            <a:off x="762000" y="381000"/>
            <a:ext cx="8686800" cy="533400"/>
          </a:xfrm>
        </p:spPr>
        <p:txBody>
          <a:bodyPr/>
          <a:lstStyle/>
          <a:p>
            <a:r>
              <a:rPr lang="en-US" dirty="0"/>
              <a:t>Relationships Between Two Variables</a:t>
            </a:r>
          </a:p>
        </p:txBody>
      </p:sp>
      <p:sp>
        <p:nvSpPr>
          <p:cNvPr id="164867" name="Rectangle 3"/>
          <p:cNvSpPr>
            <a:spLocks noGrp="1" noChangeArrowheads="1"/>
          </p:cNvSpPr>
          <p:nvPr>
            <p:ph type="body" idx="1"/>
          </p:nvPr>
        </p:nvSpPr>
        <p:spPr>
          <a:xfrm>
            <a:off x="457200" y="1524000"/>
            <a:ext cx="7772400" cy="4724400"/>
          </a:xfrm>
        </p:spPr>
        <p:txBody>
          <a:bodyPr/>
          <a:lstStyle/>
          <a:p>
            <a:pPr marL="609600" indent="-609600">
              <a:buClr>
                <a:schemeClr val="bg1"/>
              </a:buClr>
              <a:buFontTx/>
              <a:buNone/>
            </a:pPr>
            <a:r>
              <a:rPr lang="en-US" sz="3400" b="1" i="1" u="sng" dirty="0">
                <a:solidFill>
                  <a:srgbClr val="CC0000"/>
                </a:solidFill>
                <a:effectLst>
                  <a:outerShdw blurRad="38100" dist="38100" dir="2700000" algn="tl">
                    <a:srgbClr val="C0C0C0"/>
                  </a:outerShdw>
                </a:effectLst>
              </a:rPr>
              <a:t>Four types of relationships:</a:t>
            </a:r>
          </a:p>
          <a:p>
            <a:pPr marL="990600" lvl="1" indent="-533400">
              <a:lnSpc>
                <a:spcPct val="150000"/>
              </a:lnSpc>
              <a:spcBef>
                <a:spcPts val="1200"/>
              </a:spcBef>
              <a:buClr>
                <a:srgbClr val="000066"/>
              </a:buClr>
              <a:buFontTx/>
              <a:buAutoNum type="arabicPeriod"/>
            </a:pPr>
            <a:r>
              <a:rPr lang="en-US" sz="3600" dirty="0"/>
              <a:t>General Relationship</a:t>
            </a:r>
          </a:p>
          <a:p>
            <a:pPr marL="990600" lvl="1" indent="-533400">
              <a:lnSpc>
                <a:spcPct val="150000"/>
              </a:lnSpc>
              <a:buClr>
                <a:srgbClr val="000066"/>
              </a:buClr>
              <a:buFontTx/>
              <a:buAutoNum type="arabicPeriod"/>
            </a:pPr>
            <a:r>
              <a:rPr lang="en-US" sz="3600" dirty="0"/>
              <a:t>Directional Relationship</a:t>
            </a:r>
          </a:p>
          <a:p>
            <a:pPr marL="990600" lvl="1" indent="-533400">
              <a:lnSpc>
                <a:spcPct val="150000"/>
              </a:lnSpc>
              <a:buClr>
                <a:srgbClr val="000066"/>
              </a:buClr>
              <a:buFontTx/>
              <a:buAutoNum type="arabicPeriod"/>
            </a:pPr>
            <a:r>
              <a:rPr lang="en-US" sz="3600" dirty="0"/>
              <a:t>Linear Relationship</a:t>
            </a:r>
          </a:p>
          <a:p>
            <a:pPr marL="990600" lvl="1" indent="-533400">
              <a:lnSpc>
                <a:spcPct val="150000"/>
              </a:lnSpc>
              <a:buClr>
                <a:srgbClr val="000066"/>
              </a:buClr>
              <a:buFontTx/>
              <a:buAutoNum type="arabicPeriod"/>
            </a:pPr>
            <a:r>
              <a:rPr lang="en-US" sz="3600" dirty="0"/>
              <a:t>Curve-linear Relationship</a:t>
            </a:r>
          </a:p>
          <a:p>
            <a:pPr marL="609600" indent="-609600">
              <a:buClr>
                <a:srgbClr val="000066"/>
              </a:buClr>
              <a:buFontTx/>
              <a:buAutoNum type="arabicPeriod"/>
            </a:pPr>
            <a:endParaRPr lang="en-US" sz="3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486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486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4867">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4867">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486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867"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4294967295"/>
          </p:nvPr>
        </p:nvSpPr>
        <p:spPr>
          <a:xfrm>
            <a:off x="6553200" y="6400800"/>
            <a:ext cx="2133600" cy="457200"/>
          </a:xfrm>
          <a:prstGeom prst="rect">
            <a:avLst/>
          </a:prstGeom>
        </p:spPr>
        <p:txBody>
          <a:bodyPr/>
          <a:lstStyle/>
          <a:p>
            <a:fld id="{5F92BED9-B628-478C-9E0C-E581145575F5}" type="slidenum">
              <a:rPr lang="en-US"/>
              <a:pPr/>
              <a:t>34</a:t>
            </a:fld>
            <a:endParaRPr lang="en-US"/>
          </a:p>
        </p:txBody>
      </p:sp>
      <p:sp>
        <p:nvSpPr>
          <p:cNvPr id="11266" name="Rectangle 2"/>
          <p:cNvSpPr>
            <a:spLocks noGrp="1" noChangeArrowheads="1"/>
          </p:cNvSpPr>
          <p:nvPr>
            <p:ph type="title"/>
          </p:nvPr>
        </p:nvSpPr>
        <p:spPr>
          <a:xfrm>
            <a:off x="762000" y="457200"/>
            <a:ext cx="8610600" cy="457200"/>
          </a:xfrm>
        </p:spPr>
        <p:txBody>
          <a:bodyPr/>
          <a:lstStyle/>
          <a:p>
            <a:r>
              <a:rPr lang="en-US" dirty="0"/>
              <a:t>Relationships Between Two Variables</a:t>
            </a:r>
          </a:p>
        </p:txBody>
      </p:sp>
      <p:sp>
        <p:nvSpPr>
          <p:cNvPr id="11267" name="Rectangle 3"/>
          <p:cNvSpPr>
            <a:spLocks noGrp="1" noChangeArrowheads="1"/>
          </p:cNvSpPr>
          <p:nvPr>
            <p:ph type="body" idx="1"/>
          </p:nvPr>
        </p:nvSpPr>
        <p:spPr>
          <a:xfrm>
            <a:off x="609600" y="1524000"/>
            <a:ext cx="8534400" cy="4724400"/>
          </a:xfrm>
        </p:spPr>
        <p:txBody>
          <a:bodyPr/>
          <a:lstStyle/>
          <a:p>
            <a:pPr marL="463550" indent="-463550">
              <a:buClr>
                <a:schemeClr val="bg1"/>
              </a:buClr>
              <a:buFontTx/>
              <a:buNone/>
            </a:pPr>
            <a:r>
              <a:rPr lang="en-US" b="1" i="1" u="sng" dirty="0">
                <a:solidFill>
                  <a:srgbClr val="CC0000"/>
                </a:solidFill>
                <a:effectLst>
                  <a:outerShdw blurRad="38100" dist="38100" dir="2700000" algn="tl">
                    <a:srgbClr val="C0C0C0"/>
                  </a:outerShdw>
                </a:effectLst>
              </a:rPr>
              <a:t>1. General Relationship:</a:t>
            </a:r>
            <a:r>
              <a:rPr lang="en-US" sz="2800" dirty="0">
                <a:solidFill>
                  <a:schemeClr val="accent2"/>
                </a:solidFill>
              </a:rPr>
              <a:t> </a:t>
            </a:r>
          </a:p>
          <a:p>
            <a:pPr marL="463550" indent="-463550">
              <a:buClr>
                <a:srgbClr val="000066"/>
              </a:buClr>
              <a:buSzTx/>
            </a:pPr>
            <a:endParaRPr lang="en-US" sz="1000" dirty="0"/>
          </a:p>
          <a:p>
            <a:pPr marL="463550" indent="-463550">
              <a:spcBef>
                <a:spcPts val="1800"/>
              </a:spcBef>
              <a:buClr>
                <a:srgbClr val="000066"/>
              </a:buClr>
              <a:buSzTx/>
              <a:buFont typeface="Wingdings" pitchFamily="2" charset="2"/>
              <a:buChar char="§"/>
            </a:pPr>
            <a:r>
              <a:rPr lang="en-US" dirty="0"/>
              <a:t>Two variables are associated, but only in a very general sense.</a:t>
            </a:r>
          </a:p>
          <a:p>
            <a:pPr marL="463550" indent="-463550">
              <a:spcBef>
                <a:spcPts val="1800"/>
              </a:spcBef>
              <a:buClr>
                <a:srgbClr val="000066"/>
              </a:buClr>
              <a:buSzTx/>
              <a:buFont typeface="Wingdings" pitchFamily="2" charset="2"/>
              <a:buChar char="§"/>
            </a:pPr>
            <a:r>
              <a:rPr lang="en-US" dirty="0"/>
              <a:t>We do know that the </a:t>
            </a:r>
            <a:r>
              <a:rPr lang="en-US" sz="3400" b="1" dirty="0">
                <a:solidFill>
                  <a:srgbClr val="800000"/>
                </a:solidFill>
              </a:rPr>
              <a:t>presence (or absence)</a:t>
            </a:r>
            <a:r>
              <a:rPr lang="en-US" sz="3400" b="1" dirty="0">
                <a:solidFill>
                  <a:srgbClr val="C00000"/>
                </a:solidFill>
              </a:rPr>
              <a:t> </a:t>
            </a:r>
            <a:r>
              <a:rPr lang="en-US" dirty="0"/>
              <a:t>of one variable is associated with the presence (or absence) of another.</a:t>
            </a:r>
          </a:p>
          <a:p>
            <a:pPr marL="463550" indent="-463550">
              <a:spcBef>
                <a:spcPts val="1800"/>
              </a:spcBef>
              <a:buClr>
                <a:srgbClr val="000066"/>
              </a:buClr>
              <a:buSzTx/>
              <a:buFont typeface="Wingdings" pitchFamily="2" charset="2"/>
              <a:buChar char="§"/>
            </a:pPr>
            <a:r>
              <a:rPr lang="en-US" dirty="0"/>
              <a:t>We don’t know “</a:t>
            </a:r>
            <a:r>
              <a:rPr lang="en-US" sz="3400" b="1" dirty="0">
                <a:solidFill>
                  <a:srgbClr val="800000"/>
                </a:solidFill>
              </a:rPr>
              <a:t>direction</a:t>
            </a:r>
            <a:r>
              <a:rPr lang="en-US" dirty="0"/>
              <a:t>” of relationship.</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11267">
                                            <p:txEl>
                                              <p:pRg st="0" end="0"/>
                                            </p:txEl>
                                          </p:spTgt>
                                        </p:tgtEl>
                                        <p:attrNameLst>
                                          <p:attrName>style.visibility</p:attrName>
                                        </p:attrNameLst>
                                      </p:cBhvr>
                                      <p:to>
                                        <p:strVal val="visible"/>
                                      </p:to>
                                    </p:set>
                                    <p:animEffect transition="in" filter="blinds(horizontal)">
                                      <p:cBhvr>
                                        <p:cTn id="7" dur="500"/>
                                        <p:tgtEl>
                                          <p:spTgt spid="11267">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1267">
                                            <p:txEl>
                                              <p:pRg st="2" end="2"/>
                                            </p:txEl>
                                          </p:spTgt>
                                        </p:tgtEl>
                                        <p:attrNameLst>
                                          <p:attrName>style.visibility</p:attrName>
                                        </p:attrNameLst>
                                      </p:cBhvr>
                                      <p:to>
                                        <p:strVal val="visible"/>
                                      </p:to>
                                    </p:set>
                                    <p:animEffect transition="in" filter="blinds(horizontal)">
                                      <p:cBhvr>
                                        <p:cTn id="10" dur="500"/>
                                        <p:tgtEl>
                                          <p:spTgt spid="11267">
                                            <p:txEl>
                                              <p:pRg st="2" end="2"/>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1267">
                                            <p:txEl>
                                              <p:pRg st="3" end="3"/>
                                            </p:txEl>
                                          </p:spTgt>
                                        </p:tgtEl>
                                        <p:attrNameLst>
                                          <p:attrName>style.visibility</p:attrName>
                                        </p:attrNameLst>
                                      </p:cBhvr>
                                      <p:to>
                                        <p:strVal val="visible"/>
                                      </p:to>
                                    </p:set>
                                    <p:animEffect transition="in" filter="blinds(horizontal)">
                                      <p:cBhvr>
                                        <p:cTn id="13" dur="500"/>
                                        <p:tgtEl>
                                          <p:spTgt spid="11267">
                                            <p:txEl>
                                              <p:pRg st="3" end="3"/>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11267">
                                            <p:txEl>
                                              <p:pRg st="4" end="4"/>
                                            </p:txEl>
                                          </p:spTgt>
                                        </p:tgtEl>
                                        <p:attrNameLst>
                                          <p:attrName>style.visibility</p:attrName>
                                        </p:attrNameLst>
                                      </p:cBhvr>
                                      <p:to>
                                        <p:strVal val="visible"/>
                                      </p:to>
                                    </p:set>
                                    <p:animEffect transition="in" filter="blinds(horizontal)">
                                      <p:cBhvr>
                                        <p:cTn id="16" dur="500"/>
                                        <p:tgtEl>
                                          <p:spTgt spid="1126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7"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4294967295"/>
          </p:nvPr>
        </p:nvSpPr>
        <p:spPr>
          <a:xfrm>
            <a:off x="6553200" y="6400800"/>
            <a:ext cx="2133600" cy="457200"/>
          </a:xfrm>
          <a:prstGeom prst="rect">
            <a:avLst/>
          </a:prstGeom>
        </p:spPr>
        <p:txBody>
          <a:bodyPr/>
          <a:lstStyle/>
          <a:p>
            <a:fld id="{16ABDCBC-49DA-4B90-B96E-D904AB348728}" type="slidenum">
              <a:rPr lang="en-US"/>
              <a:pPr/>
              <a:t>35</a:t>
            </a:fld>
            <a:endParaRPr lang="en-US"/>
          </a:p>
        </p:txBody>
      </p:sp>
      <p:sp>
        <p:nvSpPr>
          <p:cNvPr id="206850" name="Rectangle 2"/>
          <p:cNvSpPr>
            <a:spLocks noGrp="1" noChangeArrowheads="1"/>
          </p:cNvSpPr>
          <p:nvPr>
            <p:ph type="title"/>
          </p:nvPr>
        </p:nvSpPr>
        <p:spPr>
          <a:xfrm>
            <a:off x="533400" y="228600"/>
            <a:ext cx="9144000" cy="914400"/>
          </a:xfrm>
        </p:spPr>
        <p:txBody>
          <a:bodyPr/>
          <a:lstStyle/>
          <a:p>
            <a:r>
              <a:rPr lang="en-US" b="1" dirty="0"/>
              <a:t>Application:</a:t>
            </a:r>
            <a:r>
              <a:rPr lang="en-US" dirty="0"/>
              <a:t> General Relationship</a:t>
            </a:r>
          </a:p>
        </p:txBody>
      </p:sp>
      <p:sp>
        <p:nvSpPr>
          <p:cNvPr id="206851" name="Rectangle 3"/>
          <p:cNvSpPr>
            <a:spLocks noGrp="1" noChangeArrowheads="1"/>
          </p:cNvSpPr>
          <p:nvPr>
            <p:ph type="body" idx="1"/>
          </p:nvPr>
        </p:nvSpPr>
        <p:spPr>
          <a:xfrm>
            <a:off x="304800" y="2209800"/>
            <a:ext cx="6934200" cy="3352800"/>
          </a:xfrm>
        </p:spPr>
        <p:txBody>
          <a:bodyPr/>
          <a:lstStyle/>
          <a:p>
            <a:pPr marL="463550" indent="-463550">
              <a:spcBef>
                <a:spcPct val="40000"/>
              </a:spcBef>
              <a:buClr>
                <a:srgbClr val="000066"/>
              </a:buClr>
              <a:buSzTx/>
              <a:buNone/>
            </a:pPr>
            <a:r>
              <a:rPr lang="en-US" b="1" i="1" dirty="0" smtClean="0">
                <a:effectLst>
                  <a:outerShdw blurRad="38100" dist="38100" dir="2700000" algn="tl">
                    <a:srgbClr val="C0C0C0"/>
                  </a:outerShdw>
                </a:effectLst>
              </a:rPr>
              <a:t>E.g., McDonald’s </a:t>
            </a:r>
            <a:r>
              <a:rPr lang="en-US" b="1" i="1" dirty="0">
                <a:effectLst>
                  <a:outerShdw blurRad="38100" dist="38100" dir="2700000" algn="tl">
                    <a:srgbClr val="C0C0C0"/>
                  </a:outerShdw>
                </a:effectLst>
              </a:rPr>
              <a:t>found that:</a:t>
            </a:r>
          </a:p>
          <a:p>
            <a:pPr marL="1023938" lvl="1" indent="-446088">
              <a:spcBef>
                <a:spcPct val="40000"/>
              </a:spcBef>
              <a:buClr>
                <a:srgbClr val="000066"/>
              </a:buClr>
              <a:buSzTx/>
              <a:buFont typeface="Wingdings" pitchFamily="2" charset="2"/>
              <a:buChar char="§"/>
            </a:pPr>
            <a:r>
              <a:rPr lang="en-US" sz="3200" dirty="0"/>
              <a:t>Customers buying breakfast typically also order coffee.</a:t>
            </a:r>
          </a:p>
          <a:p>
            <a:pPr marL="1023938" lvl="1" indent="-446088">
              <a:spcBef>
                <a:spcPct val="40000"/>
              </a:spcBef>
              <a:buClr>
                <a:srgbClr val="000066"/>
              </a:buClr>
              <a:buSzTx/>
              <a:buFont typeface="Wingdings" pitchFamily="2" charset="2"/>
              <a:buChar char="§"/>
            </a:pPr>
            <a:r>
              <a:rPr lang="en-US" sz="3200" dirty="0"/>
              <a:t>Lunch customers tend to order soft drinks.</a:t>
            </a:r>
          </a:p>
        </p:txBody>
      </p:sp>
      <p:pic>
        <p:nvPicPr>
          <p:cNvPr id="206853" name="Picture 5" descr="100196"/>
          <p:cNvPicPr>
            <a:picLocks noChangeAspect="1" noChangeArrowheads="1"/>
          </p:cNvPicPr>
          <p:nvPr/>
        </p:nvPicPr>
        <p:blipFill>
          <a:blip r:embed="rId2" cstate="print"/>
          <a:srcRect/>
          <a:stretch>
            <a:fillRect/>
          </a:stretch>
        </p:blipFill>
        <p:spPr bwMode="auto">
          <a:xfrm>
            <a:off x="6629400" y="1295400"/>
            <a:ext cx="2286000" cy="2505075"/>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0685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grpId="0" nodeType="clickEffect">
                                  <p:stCondLst>
                                    <p:cond delay="0"/>
                                  </p:stCondLst>
                                  <p:childTnLst>
                                    <p:set>
                                      <p:cBhvr>
                                        <p:cTn id="10" dur="1" fill="hold">
                                          <p:stCondLst>
                                            <p:cond delay="0"/>
                                          </p:stCondLst>
                                        </p:cTn>
                                        <p:tgtEl>
                                          <p:spTgt spid="206851">
                                            <p:txEl>
                                              <p:pRg st="0" end="0"/>
                                            </p:txEl>
                                          </p:spTgt>
                                        </p:tgtEl>
                                        <p:attrNameLst>
                                          <p:attrName>style.visibility</p:attrName>
                                        </p:attrNameLst>
                                      </p:cBhvr>
                                      <p:to>
                                        <p:strVal val="visible"/>
                                      </p:to>
                                    </p:set>
                                    <p:animEffect transition="in" filter="blinds(horizontal)">
                                      <p:cBhvr>
                                        <p:cTn id="11" dur="500"/>
                                        <p:tgtEl>
                                          <p:spTgt spid="206851">
                                            <p:txEl>
                                              <p:pRg st="0" end="0"/>
                                            </p:txEl>
                                          </p:spTgt>
                                        </p:tgtEl>
                                      </p:cBhvr>
                                    </p:animEffect>
                                  </p:childTnLst>
                                </p:cTn>
                              </p:par>
                              <p:par>
                                <p:cTn id="12" presetID="3" presetClass="entr" presetSubtype="10" fill="hold" grpId="0" nodeType="withEffect">
                                  <p:stCondLst>
                                    <p:cond delay="0"/>
                                  </p:stCondLst>
                                  <p:childTnLst>
                                    <p:set>
                                      <p:cBhvr>
                                        <p:cTn id="13" dur="1" fill="hold">
                                          <p:stCondLst>
                                            <p:cond delay="0"/>
                                          </p:stCondLst>
                                        </p:cTn>
                                        <p:tgtEl>
                                          <p:spTgt spid="206851">
                                            <p:txEl>
                                              <p:pRg st="1" end="1"/>
                                            </p:txEl>
                                          </p:spTgt>
                                        </p:tgtEl>
                                        <p:attrNameLst>
                                          <p:attrName>style.visibility</p:attrName>
                                        </p:attrNameLst>
                                      </p:cBhvr>
                                      <p:to>
                                        <p:strVal val="visible"/>
                                      </p:to>
                                    </p:set>
                                    <p:animEffect transition="in" filter="blinds(horizontal)">
                                      <p:cBhvr>
                                        <p:cTn id="14" dur="500"/>
                                        <p:tgtEl>
                                          <p:spTgt spid="206851">
                                            <p:txEl>
                                              <p:pRg st="1" end="1"/>
                                            </p:txEl>
                                          </p:spTgt>
                                        </p:tgtEl>
                                      </p:cBhvr>
                                    </p:animEffect>
                                  </p:childTnLst>
                                </p:cTn>
                              </p:par>
                              <p:par>
                                <p:cTn id="15" presetID="3" presetClass="entr" presetSubtype="10" fill="hold" grpId="0" nodeType="withEffect">
                                  <p:stCondLst>
                                    <p:cond delay="0"/>
                                  </p:stCondLst>
                                  <p:childTnLst>
                                    <p:set>
                                      <p:cBhvr>
                                        <p:cTn id="16" dur="1" fill="hold">
                                          <p:stCondLst>
                                            <p:cond delay="0"/>
                                          </p:stCondLst>
                                        </p:cTn>
                                        <p:tgtEl>
                                          <p:spTgt spid="206851">
                                            <p:txEl>
                                              <p:pRg st="2" end="2"/>
                                            </p:txEl>
                                          </p:spTgt>
                                        </p:tgtEl>
                                        <p:attrNameLst>
                                          <p:attrName>style.visibility</p:attrName>
                                        </p:attrNameLst>
                                      </p:cBhvr>
                                      <p:to>
                                        <p:strVal val="visible"/>
                                      </p:to>
                                    </p:set>
                                    <p:animEffect transition="in" filter="blinds(horizontal)">
                                      <p:cBhvr>
                                        <p:cTn id="17" dur="500"/>
                                        <p:tgtEl>
                                          <p:spTgt spid="20685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6851"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4294967295"/>
          </p:nvPr>
        </p:nvSpPr>
        <p:spPr>
          <a:xfrm>
            <a:off x="6553200" y="6400800"/>
            <a:ext cx="2133600" cy="457200"/>
          </a:xfrm>
          <a:prstGeom prst="rect">
            <a:avLst/>
          </a:prstGeom>
        </p:spPr>
        <p:txBody>
          <a:bodyPr/>
          <a:lstStyle/>
          <a:p>
            <a:fld id="{63B24435-6EDC-45DF-9A2D-80C9DAB4B653}" type="slidenum">
              <a:rPr lang="en-US"/>
              <a:pPr/>
              <a:t>36</a:t>
            </a:fld>
            <a:endParaRPr lang="en-US"/>
          </a:p>
        </p:txBody>
      </p:sp>
      <p:sp>
        <p:nvSpPr>
          <p:cNvPr id="264194" name="Rectangle 2"/>
          <p:cNvSpPr>
            <a:spLocks noGrp="1" noChangeArrowheads="1"/>
          </p:cNvSpPr>
          <p:nvPr>
            <p:ph type="title"/>
          </p:nvPr>
        </p:nvSpPr>
        <p:spPr>
          <a:xfrm>
            <a:off x="457200" y="304800"/>
            <a:ext cx="9144000" cy="762000"/>
          </a:xfrm>
        </p:spPr>
        <p:txBody>
          <a:bodyPr/>
          <a:lstStyle/>
          <a:p>
            <a:r>
              <a:rPr lang="en-US" b="1" dirty="0"/>
              <a:t>Application:</a:t>
            </a:r>
            <a:r>
              <a:rPr lang="en-US" dirty="0"/>
              <a:t> General Relationship</a:t>
            </a:r>
          </a:p>
        </p:txBody>
      </p:sp>
      <p:pic>
        <p:nvPicPr>
          <p:cNvPr id="264196" name="Picture 4" descr="100196"/>
          <p:cNvPicPr>
            <a:picLocks noChangeAspect="1" noChangeArrowheads="1"/>
          </p:cNvPicPr>
          <p:nvPr/>
        </p:nvPicPr>
        <p:blipFill>
          <a:blip r:embed="rId2" cstate="print"/>
          <a:srcRect/>
          <a:stretch>
            <a:fillRect/>
          </a:stretch>
        </p:blipFill>
        <p:spPr bwMode="auto">
          <a:xfrm>
            <a:off x="6629400" y="1295400"/>
            <a:ext cx="2286000" cy="2505075"/>
          </a:xfrm>
          <a:prstGeom prst="rect">
            <a:avLst/>
          </a:prstGeom>
          <a:noFill/>
        </p:spPr>
      </p:pic>
      <p:sp>
        <p:nvSpPr>
          <p:cNvPr id="264197" name="Rectangle 5"/>
          <p:cNvSpPr>
            <a:spLocks noChangeArrowheads="1"/>
          </p:cNvSpPr>
          <p:nvPr/>
        </p:nvSpPr>
        <p:spPr bwMode="auto">
          <a:xfrm>
            <a:off x="228600" y="1600200"/>
            <a:ext cx="6781800" cy="5029200"/>
          </a:xfrm>
          <a:prstGeom prst="rect">
            <a:avLst/>
          </a:prstGeom>
          <a:noFill/>
          <a:ln w="9525">
            <a:noFill/>
            <a:miter lim="800000"/>
            <a:headEnd/>
            <a:tailEnd/>
          </a:ln>
          <a:effectLst/>
        </p:spPr>
        <p:txBody>
          <a:bodyPr/>
          <a:lstStyle/>
          <a:p>
            <a:pPr marL="463550" indent="-463550">
              <a:lnSpc>
                <a:spcPct val="90000"/>
              </a:lnSpc>
              <a:spcBef>
                <a:spcPct val="40000"/>
              </a:spcBef>
              <a:buClr>
                <a:srgbClr val="000066"/>
              </a:buClr>
              <a:buFont typeface="Wingdings" pitchFamily="2" charset="2"/>
              <a:buChar char="n"/>
            </a:pPr>
            <a:r>
              <a:rPr lang="en-US" sz="3200" b="1" i="1">
                <a:effectLst>
                  <a:outerShdw blurRad="38100" dist="38100" dir="2700000" algn="tl">
                    <a:srgbClr val="C0C0C0"/>
                  </a:outerShdw>
                </a:effectLst>
              </a:rPr>
              <a:t>In research lingo:</a:t>
            </a:r>
          </a:p>
          <a:p>
            <a:pPr marL="912813" lvl="1" indent="-334963">
              <a:lnSpc>
                <a:spcPct val="90000"/>
              </a:lnSpc>
              <a:spcBef>
                <a:spcPct val="40000"/>
              </a:spcBef>
              <a:buClr>
                <a:srgbClr val="000066"/>
              </a:buClr>
              <a:buFont typeface="Wingdings" pitchFamily="2" charset="2"/>
              <a:buChar char="q"/>
            </a:pPr>
            <a:r>
              <a:rPr lang="en-US" sz="2600"/>
              <a:t>There is a General Relationship between the type of the meal and type of drink ordered.</a:t>
            </a:r>
          </a:p>
          <a:p>
            <a:pPr marL="912813" lvl="1" indent="-334963">
              <a:lnSpc>
                <a:spcPct val="90000"/>
              </a:lnSpc>
              <a:spcBef>
                <a:spcPct val="40000"/>
              </a:spcBef>
              <a:buClr>
                <a:srgbClr val="000066"/>
              </a:buClr>
              <a:buFont typeface="Wingdings" pitchFamily="2" charset="2"/>
              <a:buChar char="q"/>
            </a:pPr>
            <a:r>
              <a:rPr lang="en-US" sz="2600"/>
              <a:t>With the presence of one variable value (e.g. type of meal = breakfast) you tend to find the presence of the other variable value (type of drink = coffee).</a:t>
            </a:r>
          </a:p>
          <a:p>
            <a:pPr marL="912813" lvl="1" indent="-334963">
              <a:lnSpc>
                <a:spcPct val="90000"/>
              </a:lnSpc>
              <a:spcBef>
                <a:spcPct val="40000"/>
              </a:spcBef>
              <a:buClr>
                <a:srgbClr val="000066"/>
              </a:buClr>
              <a:buFont typeface="Wingdings" pitchFamily="2" charset="2"/>
              <a:buChar char="q"/>
            </a:pPr>
            <a:r>
              <a:rPr lang="en-US" sz="2600"/>
              <a:t>This is not an exclusive relationship – no guarantee that all breakfast customers order coffee.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6419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grpId="0" nodeType="clickEffect">
                                  <p:stCondLst>
                                    <p:cond delay="0"/>
                                  </p:stCondLst>
                                  <p:childTnLst>
                                    <p:set>
                                      <p:cBhvr>
                                        <p:cTn id="10" dur="1" fill="hold">
                                          <p:stCondLst>
                                            <p:cond delay="0"/>
                                          </p:stCondLst>
                                        </p:cTn>
                                        <p:tgtEl>
                                          <p:spTgt spid="264197"/>
                                        </p:tgtEl>
                                        <p:attrNameLst>
                                          <p:attrName>style.visibility</p:attrName>
                                        </p:attrNameLst>
                                      </p:cBhvr>
                                      <p:to>
                                        <p:strVal val="visible"/>
                                      </p:to>
                                    </p:set>
                                    <p:animEffect transition="in" filter="blinds(horizontal)">
                                      <p:cBhvr>
                                        <p:cTn id="11" dur="500"/>
                                        <p:tgtEl>
                                          <p:spTgt spid="2641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197"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4294967295"/>
          </p:nvPr>
        </p:nvSpPr>
        <p:spPr>
          <a:xfrm>
            <a:off x="6553200" y="6400800"/>
            <a:ext cx="2133600" cy="457200"/>
          </a:xfrm>
          <a:prstGeom prst="rect">
            <a:avLst/>
          </a:prstGeom>
        </p:spPr>
        <p:txBody>
          <a:bodyPr/>
          <a:lstStyle/>
          <a:p>
            <a:fld id="{7A7EFBBA-F6BF-4FA7-8D17-9E56D8D53F2F}" type="slidenum">
              <a:rPr lang="en-US"/>
              <a:pPr/>
              <a:t>37</a:t>
            </a:fld>
            <a:endParaRPr lang="en-US"/>
          </a:p>
        </p:txBody>
      </p:sp>
      <p:sp>
        <p:nvSpPr>
          <p:cNvPr id="312322" name="Rectangle 2"/>
          <p:cNvSpPr>
            <a:spLocks noGrp="1" noChangeArrowheads="1"/>
          </p:cNvSpPr>
          <p:nvPr>
            <p:ph type="title"/>
          </p:nvPr>
        </p:nvSpPr>
        <p:spPr>
          <a:xfrm>
            <a:off x="533400" y="304800"/>
            <a:ext cx="8991600" cy="762000"/>
          </a:xfrm>
        </p:spPr>
        <p:txBody>
          <a:bodyPr/>
          <a:lstStyle/>
          <a:p>
            <a:r>
              <a:rPr lang="en-US" b="1" dirty="0"/>
              <a:t>Application:</a:t>
            </a:r>
            <a:r>
              <a:rPr lang="en-US" dirty="0"/>
              <a:t> General Relationship</a:t>
            </a:r>
          </a:p>
        </p:txBody>
      </p:sp>
      <p:pic>
        <p:nvPicPr>
          <p:cNvPr id="312323" name="Picture 3"/>
          <p:cNvPicPr>
            <a:picLocks noGrp="1" noChangeAspect="1" noChangeArrowheads="1"/>
          </p:cNvPicPr>
          <p:nvPr>
            <p:ph type="body" idx="1"/>
          </p:nvPr>
        </p:nvPicPr>
        <p:blipFill>
          <a:blip r:embed="rId2" cstate="print"/>
          <a:srcRect/>
          <a:stretch>
            <a:fillRect/>
          </a:stretch>
        </p:blipFill>
        <p:spPr>
          <a:xfrm>
            <a:off x="762000" y="2286000"/>
            <a:ext cx="7775575" cy="3516313"/>
          </a:xfrm>
          <a:noFill/>
          <a:ln/>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4294967295"/>
          </p:nvPr>
        </p:nvSpPr>
        <p:spPr>
          <a:xfrm>
            <a:off x="6553200" y="6400800"/>
            <a:ext cx="2133600" cy="457200"/>
          </a:xfrm>
          <a:prstGeom prst="rect">
            <a:avLst/>
          </a:prstGeom>
        </p:spPr>
        <p:txBody>
          <a:bodyPr/>
          <a:lstStyle/>
          <a:p>
            <a:fld id="{FB2E0BA2-F4D8-4691-9179-32AE8448A9AB}" type="slidenum">
              <a:rPr lang="en-US"/>
              <a:pPr/>
              <a:t>38</a:t>
            </a:fld>
            <a:endParaRPr lang="en-US"/>
          </a:p>
        </p:txBody>
      </p:sp>
      <p:sp>
        <p:nvSpPr>
          <p:cNvPr id="12290" name="Rectangle 2"/>
          <p:cNvSpPr>
            <a:spLocks noGrp="1" noChangeArrowheads="1"/>
          </p:cNvSpPr>
          <p:nvPr>
            <p:ph type="title"/>
          </p:nvPr>
        </p:nvSpPr>
        <p:spPr>
          <a:xfrm>
            <a:off x="762000" y="304800"/>
            <a:ext cx="8686800" cy="685800"/>
          </a:xfrm>
        </p:spPr>
        <p:txBody>
          <a:bodyPr/>
          <a:lstStyle/>
          <a:p>
            <a:r>
              <a:rPr lang="en-US" dirty="0"/>
              <a:t>Relationships Between Two Variables</a:t>
            </a:r>
          </a:p>
        </p:txBody>
      </p:sp>
      <p:sp>
        <p:nvSpPr>
          <p:cNvPr id="12291" name="Rectangle 3"/>
          <p:cNvSpPr>
            <a:spLocks noGrp="1" noChangeArrowheads="1"/>
          </p:cNvSpPr>
          <p:nvPr>
            <p:ph type="body" idx="1"/>
          </p:nvPr>
        </p:nvSpPr>
        <p:spPr>
          <a:xfrm>
            <a:off x="381000" y="1371600"/>
            <a:ext cx="8610600" cy="5181600"/>
          </a:xfrm>
        </p:spPr>
        <p:txBody>
          <a:bodyPr/>
          <a:lstStyle/>
          <a:p>
            <a:pPr marL="463550" indent="-463550">
              <a:lnSpc>
                <a:spcPct val="90000"/>
              </a:lnSpc>
              <a:buFont typeface="Wingdings" pitchFamily="2" charset="2"/>
              <a:buNone/>
            </a:pPr>
            <a:r>
              <a:rPr lang="en-US" sz="3800" b="1" i="1" u="sng" dirty="0">
                <a:solidFill>
                  <a:srgbClr val="CC0000"/>
                </a:solidFill>
                <a:effectLst>
                  <a:outerShdw blurRad="38100" dist="38100" dir="2700000" algn="tl">
                    <a:srgbClr val="C0C0C0"/>
                  </a:outerShdw>
                </a:effectLst>
              </a:rPr>
              <a:t>2. Directional Relationship:</a:t>
            </a:r>
            <a:r>
              <a:rPr lang="en-US" sz="3800" dirty="0">
                <a:solidFill>
                  <a:schemeClr val="accent2"/>
                </a:solidFill>
              </a:rPr>
              <a:t> </a:t>
            </a:r>
          </a:p>
          <a:p>
            <a:pPr marL="463550" indent="-463550">
              <a:lnSpc>
                <a:spcPct val="90000"/>
              </a:lnSpc>
              <a:spcBef>
                <a:spcPts val="1200"/>
              </a:spcBef>
              <a:buFont typeface="Wingdings" pitchFamily="2" charset="2"/>
              <a:buChar char="§"/>
            </a:pPr>
            <a:r>
              <a:rPr lang="en-US" dirty="0"/>
              <a:t>The direction of a relationship between two variables is </a:t>
            </a:r>
            <a:r>
              <a:rPr lang="en-US" sz="3400" b="1" dirty="0">
                <a:solidFill>
                  <a:srgbClr val="800000"/>
                </a:solidFill>
              </a:rPr>
              <a:t>known</a:t>
            </a:r>
            <a:r>
              <a:rPr lang="en-US" dirty="0"/>
              <a:t>.</a:t>
            </a:r>
          </a:p>
          <a:p>
            <a:pPr marL="463550" indent="-463550">
              <a:lnSpc>
                <a:spcPct val="90000"/>
              </a:lnSpc>
              <a:spcBef>
                <a:spcPts val="1200"/>
              </a:spcBef>
              <a:buFont typeface="Wingdings" pitchFamily="2" charset="2"/>
              <a:buChar char="§"/>
            </a:pPr>
            <a:r>
              <a:rPr lang="en-US" dirty="0"/>
              <a:t>Direction can be:</a:t>
            </a:r>
          </a:p>
          <a:p>
            <a:pPr marL="1025525" lvl="1" indent="-334963">
              <a:lnSpc>
                <a:spcPct val="80000"/>
              </a:lnSpc>
            </a:pPr>
            <a:r>
              <a:rPr lang="en-US" sz="3000" dirty="0"/>
              <a:t>Increasing</a:t>
            </a:r>
          </a:p>
          <a:p>
            <a:pPr marL="1025525" lvl="1" indent="-334963">
              <a:lnSpc>
                <a:spcPct val="80000"/>
              </a:lnSpc>
            </a:pPr>
            <a:r>
              <a:rPr lang="en-US" sz="3000" dirty="0"/>
              <a:t>Decreasing</a:t>
            </a:r>
          </a:p>
          <a:p>
            <a:pPr marL="463550" indent="-463550">
              <a:lnSpc>
                <a:spcPct val="90000"/>
              </a:lnSpc>
              <a:buFont typeface="Wingdings" pitchFamily="2" charset="2"/>
              <a:buChar char="§"/>
            </a:pPr>
            <a:r>
              <a:rPr lang="en-US" dirty="0"/>
              <a:t>Example:</a:t>
            </a:r>
          </a:p>
          <a:p>
            <a:pPr marL="1025525" lvl="1" indent="-334963">
              <a:lnSpc>
                <a:spcPct val="90000"/>
              </a:lnSpc>
            </a:pPr>
            <a:r>
              <a:rPr lang="en-US" sz="3000" dirty="0" smtClean="0"/>
              <a:t>Telus </a:t>
            </a:r>
            <a:r>
              <a:rPr lang="en-US" sz="3000" dirty="0"/>
              <a:t>found that </a:t>
            </a:r>
            <a:r>
              <a:rPr lang="en-US" sz="3000" dirty="0" smtClean="0"/>
              <a:t>bundling specific television channels together resulted in greater purchase intention.</a:t>
            </a:r>
            <a:endParaRPr lang="en-US" sz="3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12291">
                                            <p:txEl>
                                              <p:pRg st="0" end="0"/>
                                            </p:txEl>
                                          </p:spTgt>
                                        </p:tgtEl>
                                        <p:attrNameLst>
                                          <p:attrName>style.visibility</p:attrName>
                                        </p:attrNameLst>
                                      </p:cBhvr>
                                      <p:to>
                                        <p:strVal val="visible"/>
                                      </p:to>
                                    </p:set>
                                    <p:animEffect transition="in" filter="blinds(horizontal)">
                                      <p:cBhvr>
                                        <p:cTn id="7" dur="500"/>
                                        <p:tgtEl>
                                          <p:spTgt spid="12291">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2291">
                                            <p:txEl>
                                              <p:pRg st="1" end="1"/>
                                            </p:txEl>
                                          </p:spTgt>
                                        </p:tgtEl>
                                        <p:attrNameLst>
                                          <p:attrName>style.visibility</p:attrName>
                                        </p:attrNameLst>
                                      </p:cBhvr>
                                      <p:to>
                                        <p:strVal val="visible"/>
                                      </p:to>
                                    </p:set>
                                    <p:animEffect transition="in" filter="blinds(horizontal)">
                                      <p:cBhvr>
                                        <p:cTn id="10" dur="500"/>
                                        <p:tgtEl>
                                          <p:spTgt spid="12291">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2291">
                                            <p:txEl>
                                              <p:pRg st="2" end="2"/>
                                            </p:txEl>
                                          </p:spTgt>
                                        </p:tgtEl>
                                        <p:attrNameLst>
                                          <p:attrName>style.visibility</p:attrName>
                                        </p:attrNameLst>
                                      </p:cBhvr>
                                      <p:to>
                                        <p:strVal val="visible"/>
                                      </p:to>
                                    </p:set>
                                    <p:animEffect transition="in" filter="blinds(horizontal)">
                                      <p:cBhvr>
                                        <p:cTn id="13" dur="500"/>
                                        <p:tgtEl>
                                          <p:spTgt spid="12291">
                                            <p:txEl>
                                              <p:pRg st="2" end="2"/>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12291">
                                            <p:txEl>
                                              <p:pRg st="3" end="3"/>
                                            </p:txEl>
                                          </p:spTgt>
                                        </p:tgtEl>
                                        <p:attrNameLst>
                                          <p:attrName>style.visibility</p:attrName>
                                        </p:attrNameLst>
                                      </p:cBhvr>
                                      <p:to>
                                        <p:strVal val="visible"/>
                                      </p:to>
                                    </p:set>
                                    <p:animEffect transition="in" filter="blinds(horizontal)">
                                      <p:cBhvr>
                                        <p:cTn id="16" dur="500"/>
                                        <p:tgtEl>
                                          <p:spTgt spid="12291">
                                            <p:txEl>
                                              <p:pRg st="3" end="3"/>
                                            </p:txEl>
                                          </p:spTgt>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12291">
                                            <p:txEl>
                                              <p:pRg st="4" end="4"/>
                                            </p:txEl>
                                          </p:spTgt>
                                        </p:tgtEl>
                                        <p:attrNameLst>
                                          <p:attrName>style.visibility</p:attrName>
                                        </p:attrNameLst>
                                      </p:cBhvr>
                                      <p:to>
                                        <p:strVal val="visible"/>
                                      </p:to>
                                    </p:set>
                                    <p:animEffect transition="in" filter="blinds(horizontal)">
                                      <p:cBhvr>
                                        <p:cTn id="19" dur="500"/>
                                        <p:tgtEl>
                                          <p:spTgt spid="12291">
                                            <p:txEl>
                                              <p:pRg st="4" end="4"/>
                                            </p:txEl>
                                          </p:spTgt>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12291">
                                            <p:txEl>
                                              <p:pRg st="5" end="5"/>
                                            </p:txEl>
                                          </p:spTgt>
                                        </p:tgtEl>
                                        <p:attrNameLst>
                                          <p:attrName>style.visibility</p:attrName>
                                        </p:attrNameLst>
                                      </p:cBhvr>
                                      <p:to>
                                        <p:strVal val="visible"/>
                                      </p:to>
                                    </p:set>
                                    <p:animEffect transition="in" filter="blinds(horizontal)">
                                      <p:cBhvr>
                                        <p:cTn id="22" dur="500"/>
                                        <p:tgtEl>
                                          <p:spTgt spid="12291">
                                            <p:txEl>
                                              <p:pRg st="5" end="5"/>
                                            </p:txEl>
                                          </p:spTgt>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12291">
                                            <p:txEl>
                                              <p:pRg st="6" end="6"/>
                                            </p:txEl>
                                          </p:spTgt>
                                        </p:tgtEl>
                                        <p:attrNameLst>
                                          <p:attrName>style.visibility</p:attrName>
                                        </p:attrNameLst>
                                      </p:cBhvr>
                                      <p:to>
                                        <p:strVal val="visible"/>
                                      </p:to>
                                    </p:set>
                                    <p:animEffect transition="in" filter="blinds(horizontal)">
                                      <p:cBhvr>
                                        <p:cTn id="25" dur="500"/>
                                        <p:tgtEl>
                                          <p:spTgt spid="1229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1" grpId="0" build="p" bldLvl="2"/>
    </p:bldLst>
  </p:timing>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3" cstate="print"/>
          <a:srcRect l="1878" t="21543" r="20966" b="16989"/>
          <a:stretch>
            <a:fillRect/>
          </a:stretch>
        </p:blipFill>
        <p:spPr bwMode="auto">
          <a:xfrm>
            <a:off x="0" y="1752600"/>
            <a:ext cx="9144000" cy="4953000"/>
          </a:xfrm>
          <a:prstGeom prst="rect">
            <a:avLst/>
          </a:prstGeom>
          <a:noFill/>
          <a:ln w="9525">
            <a:noFill/>
            <a:miter lim="800000"/>
            <a:headEnd/>
            <a:tailEnd/>
          </a:ln>
        </p:spPr>
      </p:pic>
      <p:sp>
        <p:nvSpPr>
          <p:cNvPr id="3" name="TextBox 2"/>
          <p:cNvSpPr txBox="1"/>
          <p:nvPr/>
        </p:nvSpPr>
        <p:spPr>
          <a:xfrm>
            <a:off x="381000" y="152400"/>
            <a:ext cx="8458200" cy="1384995"/>
          </a:xfrm>
          <a:prstGeom prst="rect">
            <a:avLst/>
          </a:prstGeom>
          <a:noFill/>
        </p:spPr>
        <p:txBody>
          <a:bodyPr wrap="square" rtlCol="0">
            <a:spAutoFit/>
          </a:bodyPr>
          <a:lstStyle/>
          <a:p>
            <a:r>
              <a:rPr lang="en-US" sz="2800" dirty="0" smtClean="0"/>
              <a:t>Basic bundle aimed at people who do not watch a lot of television and likely do not have children in their household.</a:t>
            </a:r>
            <a:endParaRPr lang="en-US" sz="2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4"/>
          <p:cNvSpPr>
            <a:spLocks noGrp="1" noChangeArrowheads="1"/>
          </p:cNvSpPr>
          <p:nvPr>
            <p:ph type="title" idx="4294967295"/>
          </p:nvPr>
        </p:nvSpPr>
        <p:spPr/>
        <p:txBody>
          <a:bodyPr/>
          <a:lstStyle/>
          <a:p>
            <a:r>
              <a:rPr lang="en-US" b="1"/>
              <a:t>Learning Outcomes</a:t>
            </a:r>
          </a:p>
        </p:txBody>
      </p:sp>
      <p:sp>
        <p:nvSpPr>
          <p:cNvPr id="13318" name="AutoShape 6"/>
          <p:cNvSpPr>
            <a:spLocks noChangeArrowheads="1"/>
          </p:cNvSpPr>
          <p:nvPr/>
        </p:nvSpPr>
        <p:spPr bwMode="gray">
          <a:xfrm>
            <a:off x="228600" y="1524000"/>
            <a:ext cx="7086600" cy="1143000"/>
          </a:xfrm>
          <a:prstGeom prst="roundRect">
            <a:avLst>
              <a:gd name="adj" fmla="val 19046"/>
            </a:avLst>
          </a:prstGeom>
          <a:gradFill rotWithShape="1">
            <a:gsLst>
              <a:gs pos="0">
                <a:schemeClr val="accent1">
                  <a:gamma/>
                  <a:shade val="46275"/>
                  <a:invGamma/>
                </a:schemeClr>
              </a:gs>
              <a:gs pos="50000">
                <a:schemeClr val="accent1"/>
              </a:gs>
              <a:gs pos="100000">
                <a:schemeClr val="accent1">
                  <a:gamma/>
                  <a:shade val="46275"/>
                  <a:invGamma/>
                </a:schemeClr>
              </a:gs>
            </a:gsLst>
            <a:lin ang="5400000" scaled="1"/>
          </a:gradFill>
          <a:ln w="28575">
            <a:solidFill>
              <a:schemeClr val="bg1"/>
            </a:solidFill>
            <a:round/>
            <a:headEnd/>
            <a:tailEnd/>
          </a:ln>
          <a:effectLst>
            <a:outerShdw dist="107763" dir="2700000" algn="ctr" rotWithShape="0">
              <a:schemeClr val="bg2">
                <a:alpha val="50000"/>
              </a:schemeClr>
            </a:outerShdw>
          </a:effectLst>
        </p:spPr>
        <p:txBody>
          <a:bodyPr wrap="none" anchor="ctr"/>
          <a:lstStyle/>
          <a:p>
            <a:pPr marL="457200" indent="-457200">
              <a:buFontTx/>
              <a:buAutoNum type="arabicPeriod"/>
              <a:defRPr/>
            </a:pPr>
            <a:r>
              <a:rPr lang="en-US" sz="2400" b="1" dirty="0">
                <a:solidFill>
                  <a:schemeClr val="bg1"/>
                </a:solidFill>
              </a:rPr>
              <a:t>Understand the unique differences/</a:t>
            </a:r>
          </a:p>
          <a:p>
            <a:pPr marL="457200" indent="-457200">
              <a:defRPr/>
            </a:pPr>
            <a:r>
              <a:rPr lang="en-US" sz="2400" b="1" dirty="0">
                <a:solidFill>
                  <a:schemeClr val="bg1"/>
                </a:solidFill>
              </a:rPr>
              <a:t>      challenges in conducting B2B research</a:t>
            </a:r>
            <a:endParaRPr lang="en-US" sz="2400" dirty="0">
              <a:solidFill>
                <a:schemeClr val="bg1"/>
              </a:solidFill>
            </a:endParaRPr>
          </a:p>
        </p:txBody>
      </p:sp>
      <p:sp>
        <p:nvSpPr>
          <p:cNvPr id="13319" name="AutoShape 7"/>
          <p:cNvSpPr>
            <a:spLocks noChangeArrowheads="1"/>
          </p:cNvSpPr>
          <p:nvPr/>
        </p:nvSpPr>
        <p:spPr bwMode="gray">
          <a:xfrm>
            <a:off x="228600" y="3200400"/>
            <a:ext cx="7086600" cy="609600"/>
          </a:xfrm>
          <a:prstGeom prst="roundRect">
            <a:avLst>
              <a:gd name="adj" fmla="val 12796"/>
            </a:avLst>
          </a:prstGeom>
          <a:gradFill rotWithShape="1">
            <a:gsLst>
              <a:gs pos="0">
                <a:schemeClr val="accent2">
                  <a:gamma/>
                  <a:shade val="46275"/>
                  <a:invGamma/>
                </a:schemeClr>
              </a:gs>
              <a:gs pos="50000">
                <a:schemeClr val="accent2"/>
              </a:gs>
              <a:gs pos="100000">
                <a:schemeClr val="accent2">
                  <a:gamma/>
                  <a:shade val="46275"/>
                  <a:invGamma/>
                </a:schemeClr>
              </a:gs>
            </a:gsLst>
            <a:lin ang="5400000" scaled="1"/>
          </a:gradFill>
          <a:ln w="28575">
            <a:solidFill>
              <a:schemeClr val="bg1"/>
            </a:solidFill>
            <a:round/>
            <a:headEnd/>
            <a:tailEnd/>
          </a:ln>
          <a:effectLst>
            <a:outerShdw dist="107763" dir="2700000" algn="ctr" rotWithShape="0">
              <a:schemeClr val="bg2">
                <a:alpha val="50000"/>
              </a:schemeClr>
            </a:outerShdw>
          </a:effectLst>
        </p:spPr>
        <p:txBody>
          <a:bodyPr wrap="none" anchor="ctr"/>
          <a:lstStyle/>
          <a:p>
            <a:pPr>
              <a:defRPr/>
            </a:pPr>
            <a:r>
              <a:rPr lang="en-US" sz="2400" b="1" dirty="0">
                <a:solidFill>
                  <a:schemeClr val="bg1"/>
                </a:solidFill>
              </a:rPr>
              <a:t>2. Understand associations between variables </a:t>
            </a:r>
          </a:p>
        </p:txBody>
      </p:sp>
      <p:sp>
        <p:nvSpPr>
          <p:cNvPr id="13320" name="AutoShape 8"/>
          <p:cNvSpPr>
            <a:spLocks noChangeArrowheads="1"/>
          </p:cNvSpPr>
          <p:nvPr/>
        </p:nvSpPr>
        <p:spPr bwMode="gray">
          <a:xfrm>
            <a:off x="228600" y="4724400"/>
            <a:ext cx="7162800" cy="990600"/>
          </a:xfrm>
          <a:prstGeom prst="roundRect">
            <a:avLst>
              <a:gd name="adj" fmla="val 19046"/>
            </a:avLst>
          </a:prstGeom>
          <a:gradFill rotWithShape="1">
            <a:gsLst>
              <a:gs pos="0">
                <a:schemeClr val="hlink">
                  <a:gamma/>
                  <a:shade val="46275"/>
                  <a:invGamma/>
                </a:schemeClr>
              </a:gs>
              <a:gs pos="50000">
                <a:schemeClr val="hlink"/>
              </a:gs>
              <a:gs pos="100000">
                <a:schemeClr val="hlink">
                  <a:gamma/>
                  <a:shade val="46275"/>
                  <a:invGamma/>
                </a:schemeClr>
              </a:gs>
            </a:gsLst>
            <a:lin ang="5400000" scaled="1"/>
          </a:gradFill>
          <a:ln w="28575">
            <a:solidFill>
              <a:schemeClr val="bg1"/>
            </a:solidFill>
            <a:round/>
            <a:headEnd/>
            <a:tailEnd/>
          </a:ln>
          <a:effectLst>
            <a:outerShdw dist="107763" dir="2700000" algn="ctr" rotWithShape="0">
              <a:schemeClr val="bg2">
                <a:alpha val="50000"/>
              </a:schemeClr>
            </a:outerShdw>
          </a:effectLst>
        </p:spPr>
        <p:txBody>
          <a:bodyPr wrap="none" anchor="ctr"/>
          <a:lstStyle/>
          <a:p>
            <a:pPr marL="344488" indent="-344488"/>
            <a:r>
              <a:rPr lang="en-US" sz="2400" b="1" dirty="0">
                <a:solidFill>
                  <a:schemeClr val="bg1"/>
                </a:solidFill>
              </a:rPr>
              <a:t>3. Understand where and how cross-tabulations </a:t>
            </a:r>
          </a:p>
          <a:p>
            <a:pPr marL="344488" indent="-344488"/>
            <a:r>
              <a:rPr lang="en-US" sz="2400" b="1" dirty="0">
                <a:solidFill>
                  <a:schemeClr val="bg1"/>
                </a:solidFill>
              </a:rPr>
              <a:t>	with Chi-square analysis are applied.</a:t>
            </a:r>
          </a:p>
        </p:txBody>
      </p:sp>
      <p:sp>
        <p:nvSpPr>
          <p:cNvPr id="2" name="AutoShape 6"/>
          <p:cNvSpPr>
            <a:spLocks noChangeArrowheads="1"/>
          </p:cNvSpPr>
          <p:nvPr/>
        </p:nvSpPr>
        <p:spPr bwMode="gray">
          <a:xfrm>
            <a:off x="7620000" y="1600200"/>
            <a:ext cx="1371600" cy="838200"/>
          </a:xfrm>
          <a:prstGeom prst="roundRect">
            <a:avLst>
              <a:gd name="adj" fmla="val 19046"/>
            </a:avLst>
          </a:prstGeom>
          <a:gradFill rotWithShape="1">
            <a:gsLst>
              <a:gs pos="0">
                <a:srgbClr val="FFFF99"/>
              </a:gs>
              <a:gs pos="50000">
                <a:srgbClr val="FFFF66"/>
              </a:gs>
              <a:gs pos="100000">
                <a:srgbClr val="FFFF99"/>
              </a:gs>
            </a:gsLst>
            <a:lin ang="5400000" scaled="1"/>
          </a:gradFill>
          <a:ln w="28575">
            <a:solidFill>
              <a:schemeClr val="bg1"/>
            </a:solidFill>
            <a:round/>
            <a:headEnd/>
            <a:tailEnd/>
          </a:ln>
          <a:effectLst>
            <a:outerShdw dist="107763" dir="2700000" algn="ctr" rotWithShape="0">
              <a:schemeClr val="bg2">
                <a:alpha val="50000"/>
              </a:schemeClr>
            </a:outerShdw>
          </a:effectLst>
        </p:spPr>
        <p:txBody>
          <a:bodyPr wrap="none" anchor="ctr"/>
          <a:lstStyle/>
          <a:p>
            <a:pPr marL="457200" indent="-457200">
              <a:lnSpc>
                <a:spcPct val="85000"/>
              </a:lnSpc>
            </a:pPr>
            <a:r>
              <a:rPr lang="en-US" sz="2400" b="1"/>
              <a:t>Not in </a:t>
            </a:r>
          </a:p>
          <a:p>
            <a:pPr marL="457200" indent="-457200">
              <a:lnSpc>
                <a:spcPct val="85000"/>
              </a:lnSpc>
            </a:pPr>
            <a:r>
              <a:rPr lang="en-US" sz="2400" b="1"/>
              <a:t>the text</a:t>
            </a:r>
            <a:endParaRPr lang="en-US" sz="2400"/>
          </a:p>
        </p:txBody>
      </p:sp>
      <p:sp>
        <p:nvSpPr>
          <p:cNvPr id="3" name="AutoShape 6"/>
          <p:cNvSpPr>
            <a:spLocks noChangeArrowheads="1"/>
          </p:cNvSpPr>
          <p:nvPr/>
        </p:nvSpPr>
        <p:spPr bwMode="gray">
          <a:xfrm>
            <a:off x="7696200" y="3200400"/>
            <a:ext cx="1219200" cy="609600"/>
          </a:xfrm>
          <a:prstGeom prst="roundRect">
            <a:avLst>
              <a:gd name="adj" fmla="val 19046"/>
            </a:avLst>
          </a:prstGeom>
          <a:gradFill rotWithShape="1">
            <a:gsLst>
              <a:gs pos="0">
                <a:srgbClr val="FFFF99"/>
              </a:gs>
              <a:gs pos="50000">
                <a:srgbClr val="FFFF66"/>
              </a:gs>
              <a:gs pos="100000">
                <a:srgbClr val="FFFF99"/>
              </a:gs>
            </a:gsLst>
            <a:lin ang="5400000" scaled="1"/>
          </a:gradFill>
          <a:ln w="28575">
            <a:solidFill>
              <a:schemeClr val="bg1"/>
            </a:solidFill>
            <a:round/>
            <a:headEnd/>
            <a:tailEnd/>
          </a:ln>
          <a:effectLst>
            <a:outerShdw dist="107763" dir="2700000" algn="ctr" rotWithShape="0">
              <a:schemeClr val="bg2">
                <a:alpha val="50000"/>
              </a:schemeClr>
            </a:outerShdw>
          </a:effectLst>
        </p:spPr>
        <p:txBody>
          <a:bodyPr wrap="none" anchor="ctr"/>
          <a:lstStyle/>
          <a:p>
            <a:pPr marL="457200" indent="-457200">
              <a:lnSpc>
                <a:spcPct val="85000"/>
              </a:lnSpc>
            </a:pPr>
            <a:r>
              <a:rPr lang="en-US" sz="2400" b="1"/>
              <a:t>Ch 14</a:t>
            </a:r>
            <a:endParaRPr lang="en-US" sz="2400"/>
          </a:p>
        </p:txBody>
      </p:sp>
      <p:sp>
        <p:nvSpPr>
          <p:cNvPr id="4" name="AutoShape 6"/>
          <p:cNvSpPr>
            <a:spLocks noChangeArrowheads="1"/>
          </p:cNvSpPr>
          <p:nvPr/>
        </p:nvSpPr>
        <p:spPr bwMode="gray">
          <a:xfrm>
            <a:off x="7772400" y="5029200"/>
            <a:ext cx="1219200" cy="609600"/>
          </a:xfrm>
          <a:prstGeom prst="roundRect">
            <a:avLst>
              <a:gd name="adj" fmla="val 19046"/>
            </a:avLst>
          </a:prstGeom>
          <a:gradFill rotWithShape="1">
            <a:gsLst>
              <a:gs pos="0">
                <a:srgbClr val="FFFF99"/>
              </a:gs>
              <a:gs pos="50000">
                <a:srgbClr val="FFFF66"/>
              </a:gs>
              <a:gs pos="100000">
                <a:srgbClr val="FFFF99"/>
              </a:gs>
            </a:gsLst>
            <a:lin ang="5400000" scaled="1"/>
          </a:gradFill>
          <a:ln w="28575">
            <a:solidFill>
              <a:schemeClr val="bg1"/>
            </a:solidFill>
            <a:round/>
            <a:headEnd/>
            <a:tailEnd/>
          </a:ln>
          <a:effectLst>
            <a:outerShdw dist="107763" dir="2700000" algn="ctr" rotWithShape="0">
              <a:schemeClr val="bg2">
                <a:alpha val="50000"/>
              </a:schemeClr>
            </a:outerShdw>
          </a:effectLst>
        </p:spPr>
        <p:txBody>
          <a:bodyPr wrap="none" anchor="ctr"/>
          <a:lstStyle/>
          <a:p>
            <a:pPr marL="457200" indent="-457200">
              <a:lnSpc>
                <a:spcPct val="85000"/>
              </a:lnSpc>
            </a:pPr>
            <a:r>
              <a:rPr lang="en-US" sz="2400" b="1"/>
              <a:t>Ch 14</a:t>
            </a:r>
            <a:endParaRPr lang="en-US" sz="240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3" cstate="print"/>
          <a:srcRect l="1678" t="19681" r="23697" b="12951"/>
          <a:stretch>
            <a:fillRect/>
          </a:stretch>
        </p:blipFill>
        <p:spPr bwMode="auto">
          <a:xfrm>
            <a:off x="0" y="1371600"/>
            <a:ext cx="9144000" cy="5029200"/>
          </a:xfrm>
          <a:prstGeom prst="rect">
            <a:avLst/>
          </a:prstGeom>
          <a:noFill/>
          <a:ln w="9525">
            <a:noFill/>
            <a:miter lim="800000"/>
            <a:headEnd/>
            <a:tailEnd/>
          </a:ln>
        </p:spPr>
      </p:pic>
      <p:sp>
        <p:nvSpPr>
          <p:cNvPr id="3" name="TextBox 2"/>
          <p:cNvSpPr txBox="1"/>
          <p:nvPr/>
        </p:nvSpPr>
        <p:spPr>
          <a:xfrm>
            <a:off x="381000" y="152400"/>
            <a:ext cx="8458200" cy="954107"/>
          </a:xfrm>
          <a:prstGeom prst="rect">
            <a:avLst/>
          </a:prstGeom>
          <a:noFill/>
        </p:spPr>
        <p:txBody>
          <a:bodyPr wrap="square" rtlCol="0">
            <a:spAutoFit/>
          </a:bodyPr>
          <a:lstStyle/>
          <a:p>
            <a:r>
              <a:rPr lang="en-US" sz="2800" dirty="0" smtClean="0"/>
              <a:t>This bundle is aimed primarily at families with young children.</a:t>
            </a:r>
            <a:endParaRPr lang="en-US" sz="2800"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97634" name="Picture 2"/>
          <p:cNvPicPr>
            <a:picLocks noGrp="1" noChangeAspect="1" noChangeArrowheads="1"/>
          </p:cNvPicPr>
          <p:nvPr>
            <p:ph idx="1"/>
          </p:nvPr>
        </p:nvPicPr>
        <p:blipFill>
          <a:blip r:embed="rId3" cstate="print"/>
          <a:srcRect l="1137" t="19709" r="20404" b="13582"/>
          <a:stretch>
            <a:fillRect/>
          </a:stretch>
        </p:blipFill>
        <p:spPr bwMode="auto">
          <a:xfrm>
            <a:off x="228600" y="1676400"/>
            <a:ext cx="8686800" cy="4953000"/>
          </a:xfrm>
          <a:prstGeom prst="rect">
            <a:avLst/>
          </a:prstGeom>
          <a:noFill/>
          <a:ln w="9525">
            <a:noFill/>
            <a:miter lim="800000"/>
            <a:headEnd/>
            <a:tailEnd/>
          </a:ln>
          <a:effectLst/>
        </p:spPr>
      </p:pic>
      <p:sp>
        <p:nvSpPr>
          <p:cNvPr id="3" name="TextBox 2"/>
          <p:cNvSpPr txBox="1"/>
          <p:nvPr/>
        </p:nvSpPr>
        <p:spPr>
          <a:xfrm>
            <a:off x="381000" y="152400"/>
            <a:ext cx="8458200" cy="1384995"/>
          </a:xfrm>
          <a:prstGeom prst="rect">
            <a:avLst/>
          </a:prstGeom>
          <a:noFill/>
        </p:spPr>
        <p:txBody>
          <a:bodyPr wrap="square" rtlCol="0">
            <a:spAutoFit/>
          </a:bodyPr>
          <a:lstStyle/>
          <a:p>
            <a:r>
              <a:rPr lang="en-US" sz="2800" dirty="0" smtClean="0"/>
              <a:t>Top-of-the-line bundle aimed at households with a number of different types of viewers and those who watch a lot of television.</a:t>
            </a:r>
            <a:endParaRPr lang="en-US" sz="2800"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b="1" i="1" dirty="0" smtClean="0"/>
              <a:t>Telus TV</a:t>
            </a:r>
            <a:endParaRPr lang="en-US" sz="4400" b="1" i="1" dirty="0"/>
          </a:p>
        </p:txBody>
      </p:sp>
      <p:sp>
        <p:nvSpPr>
          <p:cNvPr id="3" name="Content Placeholder 2"/>
          <p:cNvSpPr>
            <a:spLocks noGrp="1"/>
          </p:cNvSpPr>
          <p:nvPr>
            <p:ph idx="1"/>
          </p:nvPr>
        </p:nvSpPr>
        <p:spPr/>
        <p:txBody>
          <a:bodyPr/>
          <a:lstStyle/>
          <a:p>
            <a:pPr marL="0" indent="0">
              <a:buNone/>
            </a:pPr>
            <a:r>
              <a:rPr lang="en-US" dirty="0" smtClean="0"/>
              <a:t>Some of the other features that Telus tested to develop the most attractive ‘bundles’ included: </a:t>
            </a:r>
          </a:p>
          <a:p>
            <a:pPr lvl="1"/>
            <a:r>
              <a:rPr lang="en-US" sz="3200" dirty="0" smtClean="0"/>
              <a:t>the price of the ‘set-top box’ required to operate Telus TV (including included trade-off analyses),</a:t>
            </a:r>
          </a:p>
          <a:p>
            <a:pPr lvl="1"/>
            <a:r>
              <a:rPr lang="en-US" sz="3200" dirty="0" smtClean="0"/>
              <a:t>price of installation, and</a:t>
            </a:r>
          </a:p>
          <a:p>
            <a:pPr lvl="1"/>
            <a:r>
              <a:rPr lang="en-US" sz="3200" dirty="0" smtClean="0"/>
              <a:t>free trial offers.</a:t>
            </a:r>
            <a:endParaRPr lang="en-US" sz="3200" dirty="0"/>
          </a:p>
        </p:txBody>
      </p:sp>
      <p:pic>
        <p:nvPicPr>
          <p:cNvPr id="4" name="Picture 3"/>
          <p:cNvPicPr/>
          <p:nvPr/>
        </p:nvPicPr>
        <p:blipFill>
          <a:blip r:embed="rId2" cstate="print"/>
          <a:srcRect l="1678" t="19681" r="78455" b="73627"/>
          <a:stretch>
            <a:fillRect/>
          </a:stretch>
        </p:blipFill>
        <p:spPr bwMode="auto">
          <a:xfrm>
            <a:off x="6934200" y="228600"/>
            <a:ext cx="1524000" cy="533400"/>
          </a:xfrm>
          <a:prstGeom prst="rect">
            <a:avLst/>
          </a:prstGeom>
          <a:noFill/>
          <a:ln w="9525">
            <a:noFill/>
            <a:miter lim="800000"/>
            <a:headEnd/>
            <a:tailEnd/>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smtClean="0"/>
              <a:t>Telus TV</a:t>
            </a:r>
            <a:endParaRPr lang="en-US" dirty="0"/>
          </a:p>
        </p:txBody>
      </p:sp>
      <p:sp>
        <p:nvSpPr>
          <p:cNvPr id="3" name="Content Placeholder 2"/>
          <p:cNvSpPr>
            <a:spLocks noGrp="1"/>
          </p:cNvSpPr>
          <p:nvPr>
            <p:ph idx="1"/>
          </p:nvPr>
        </p:nvSpPr>
        <p:spPr>
          <a:xfrm>
            <a:off x="457200" y="1752600"/>
            <a:ext cx="8229600" cy="4645025"/>
          </a:xfrm>
        </p:spPr>
        <p:txBody>
          <a:bodyPr/>
          <a:lstStyle/>
          <a:p>
            <a:pPr>
              <a:buFont typeface="Wingdings" pitchFamily="2" charset="2"/>
              <a:buChar char="§"/>
            </a:pPr>
            <a:r>
              <a:rPr lang="en-US" dirty="0" smtClean="0"/>
              <a:t>Focus group research was conducted across Alberta and British Columbia to develop and refine initial bundle concepts.</a:t>
            </a:r>
          </a:p>
          <a:p>
            <a:pPr>
              <a:spcBef>
                <a:spcPts val="2400"/>
              </a:spcBef>
              <a:buFont typeface="Wingdings" pitchFamily="2" charset="2"/>
              <a:buChar char="§"/>
            </a:pPr>
            <a:r>
              <a:rPr lang="en-US" dirty="0" smtClean="0"/>
              <a:t>Extensive survey research was then conducted to further test and refine bundle features and, ultimately, determine the ones that would be the most marketable. </a:t>
            </a:r>
            <a:endParaRPr lang="en-US" dirty="0"/>
          </a:p>
        </p:txBody>
      </p:sp>
      <p:pic>
        <p:nvPicPr>
          <p:cNvPr id="4" name="Picture 3"/>
          <p:cNvPicPr/>
          <p:nvPr/>
        </p:nvPicPr>
        <p:blipFill>
          <a:blip r:embed="rId2" cstate="print"/>
          <a:srcRect l="1678" t="19681" r="78455" b="73627"/>
          <a:stretch>
            <a:fillRect/>
          </a:stretch>
        </p:blipFill>
        <p:spPr bwMode="auto">
          <a:xfrm>
            <a:off x="6934200" y="228600"/>
            <a:ext cx="1524000" cy="533400"/>
          </a:xfrm>
          <a:prstGeom prst="rect">
            <a:avLst/>
          </a:prstGeom>
          <a:noFill/>
          <a:ln w="9525">
            <a:noFill/>
            <a:miter lim="800000"/>
            <a:headEnd/>
            <a:tailEnd/>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4"/>
          <p:cNvSpPr>
            <a:spLocks noGrp="1"/>
          </p:cNvSpPr>
          <p:nvPr>
            <p:ph type="sldNum" sz="quarter" idx="4294967295"/>
          </p:nvPr>
        </p:nvSpPr>
        <p:spPr>
          <a:xfrm>
            <a:off x="6553200" y="6400800"/>
            <a:ext cx="2133600" cy="457200"/>
          </a:xfrm>
          <a:prstGeom prst="rect">
            <a:avLst/>
          </a:prstGeom>
        </p:spPr>
        <p:txBody>
          <a:bodyPr/>
          <a:lstStyle/>
          <a:p>
            <a:fld id="{9D079243-1660-4C78-B243-E9D429FD84FE}" type="slidenum">
              <a:rPr lang="en-US"/>
              <a:pPr/>
              <a:t>44</a:t>
            </a:fld>
            <a:endParaRPr lang="en-US"/>
          </a:p>
        </p:txBody>
      </p:sp>
      <p:sp>
        <p:nvSpPr>
          <p:cNvPr id="167938" name="Rectangle 2"/>
          <p:cNvSpPr>
            <a:spLocks noGrp="1" noChangeArrowheads="1"/>
          </p:cNvSpPr>
          <p:nvPr>
            <p:ph type="title"/>
          </p:nvPr>
        </p:nvSpPr>
        <p:spPr>
          <a:xfrm>
            <a:off x="914400" y="381000"/>
            <a:ext cx="8534400" cy="609600"/>
          </a:xfrm>
        </p:spPr>
        <p:txBody>
          <a:bodyPr/>
          <a:lstStyle/>
          <a:p>
            <a:r>
              <a:rPr lang="en-US" dirty="0"/>
              <a:t>Relationships Between Two Variables</a:t>
            </a:r>
          </a:p>
        </p:txBody>
      </p:sp>
      <p:sp>
        <p:nvSpPr>
          <p:cNvPr id="167940" name="Rectangle 4"/>
          <p:cNvSpPr>
            <a:spLocks noGrp="1" noChangeArrowheads="1"/>
          </p:cNvSpPr>
          <p:nvPr>
            <p:ph type="body" idx="1"/>
          </p:nvPr>
        </p:nvSpPr>
        <p:spPr>
          <a:xfrm>
            <a:off x="228600" y="1447800"/>
            <a:ext cx="8229600" cy="1981200"/>
          </a:xfrm>
          <a:noFill/>
          <a:ln/>
        </p:spPr>
        <p:txBody>
          <a:bodyPr/>
          <a:lstStyle/>
          <a:p>
            <a:pPr marL="463550" indent="-463550">
              <a:buFont typeface="Wingdings" pitchFamily="2" charset="2"/>
              <a:buNone/>
            </a:pPr>
            <a:r>
              <a:rPr lang="en-US" sz="3400" b="1" i="1" u="sng" dirty="0">
                <a:solidFill>
                  <a:srgbClr val="CC0000"/>
                </a:solidFill>
                <a:effectLst>
                  <a:outerShdw blurRad="38100" dist="38100" dir="2700000" algn="tl">
                    <a:srgbClr val="C0C0C0"/>
                  </a:outerShdw>
                </a:effectLst>
              </a:rPr>
              <a:t>3. Linear Relationship:</a:t>
            </a:r>
            <a:r>
              <a:rPr lang="en-US" dirty="0"/>
              <a:t> </a:t>
            </a:r>
          </a:p>
          <a:p>
            <a:pPr marL="463550" indent="-463550">
              <a:lnSpc>
                <a:spcPct val="80000"/>
              </a:lnSpc>
              <a:spcBef>
                <a:spcPct val="30000"/>
              </a:spcBef>
              <a:buClr>
                <a:srgbClr val="000066"/>
              </a:buClr>
              <a:buFont typeface="Wingdings" pitchFamily="2" charset="2"/>
              <a:buChar char="§"/>
            </a:pPr>
            <a:r>
              <a:rPr lang="en-US" sz="2800" dirty="0"/>
              <a:t>“Straight-Line” association between 2 variables.</a:t>
            </a:r>
          </a:p>
          <a:p>
            <a:pPr marL="463550" indent="-463550">
              <a:lnSpc>
                <a:spcPct val="80000"/>
              </a:lnSpc>
              <a:spcBef>
                <a:spcPct val="30000"/>
              </a:spcBef>
              <a:buClr>
                <a:srgbClr val="000066"/>
              </a:buClr>
              <a:buFont typeface="Wingdings" pitchFamily="2" charset="2"/>
              <a:buChar char="§"/>
            </a:pPr>
            <a:r>
              <a:rPr lang="en-US" sz="2800" dirty="0"/>
              <a:t>Knowledge of one variable will yield knowledge of another variable.</a:t>
            </a:r>
            <a:endParaRPr lang="en-US" dirty="0"/>
          </a:p>
        </p:txBody>
      </p:sp>
      <p:sp>
        <p:nvSpPr>
          <p:cNvPr id="167941" name="Text Box 5"/>
          <p:cNvSpPr txBox="1">
            <a:spLocks noChangeArrowheads="1"/>
          </p:cNvSpPr>
          <p:nvPr/>
        </p:nvSpPr>
        <p:spPr bwMode="auto">
          <a:xfrm>
            <a:off x="3200400" y="3352800"/>
            <a:ext cx="2362200" cy="679450"/>
          </a:xfrm>
          <a:prstGeom prst="rect">
            <a:avLst/>
          </a:prstGeom>
          <a:noFill/>
          <a:ln w="38100">
            <a:solidFill>
              <a:schemeClr val="bg2"/>
            </a:solidFill>
            <a:miter lim="800000"/>
            <a:headEnd/>
            <a:tailEnd/>
          </a:ln>
          <a:effectLst/>
        </p:spPr>
        <p:txBody>
          <a:bodyPr>
            <a:spAutoFit/>
          </a:bodyPr>
          <a:lstStyle/>
          <a:p>
            <a:pPr>
              <a:spcBef>
                <a:spcPct val="50000"/>
              </a:spcBef>
            </a:pPr>
            <a:r>
              <a:rPr lang="en-US" sz="3600" b="1">
                <a:latin typeface="Times New Roman" pitchFamily="18" charset="0"/>
              </a:rPr>
              <a:t>y = b + mx</a:t>
            </a:r>
          </a:p>
        </p:txBody>
      </p:sp>
      <p:sp>
        <p:nvSpPr>
          <p:cNvPr id="167943" name="Text Box 7"/>
          <p:cNvSpPr txBox="1">
            <a:spLocks noChangeArrowheads="1"/>
          </p:cNvSpPr>
          <p:nvPr/>
        </p:nvSpPr>
        <p:spPr bwMode="auto">
          <a:xfrm>
            <a:off x="1143000" y="4191000"/>
            <a:ext cx="6248400" cy="827088"/>
          </a:xfrm>
          <a:prstGeom prst="rect">
            <a:avLst/>
          </a:prstGeom>
          <a:gradFill rotWithShape="1">
            <a:gsLst>
              <a:gs pos="0">
                <a:srgbClr val="7FA0FD">
                  <a:gamma/>
                  <a:tint val="11765"/>
                  <a:invGamma/>
                </a:srgbClr>
              </a:gs>
              <a:gs pos="100000">
                <a:srgbClr val="7FA0FD"/>
              </a:gs>
            </a:gsLst>
            <a:lin ang="5400000" scaled="1"/>
          </a:gradFill>
          <a:ln w="9525">
            <a:solidFill>
              <a:schemeClr val="bg2"/>
            </a:solidFill>
            <a:miter lim="800000"/>
            <a:headEnd/>
            <a:tailEnd/>
          </a:ln>
          <a:effectLst/>
        </p:spPr>
        <p:txBody>
          <a:bodyPr>
            <a:spAutoFit/>
          </a:bodyPr>
          <a:lstStyle/>
          <a:p>
            <a:pPr>
              <a:lnSpc>
                <a:spcPct val="70000"/>
              </a:lnSpc>
              <a:spcBef>
                <a:spcPct val="30000"/>
              </a:spcBef>
              <a:tabLst>
                <a:tab pos="3657600" algn="l"/>
              </a:tabLst>
            </a:pPr>
            <a:r>
              <a:rPr lang="en-US" sz="2800" b="1">
                <a:latin typeface="Times New Roman" pitchFamily="18" charset="0"/>
              </a:rPr>
              <a:t>y</a:t>
            </a:r>
            <a:r>
              <a:rPr lang="en-US" sz="2800">
                <a:latin typeface="Times New Roman" pitchFamily="18" charset="0"/>
              </a:rPr>
              <a:t> = dependent variable 	</a:t>
            </a:r>
            <a:r>
              <a:rPr lang="en-US" sz="2800" b="1">
                <a:latin typeface="Times New Roman" pitchFamily="18" charset="0"/>
              </a:rPr>
              <a:t>b</a:t>
            </a:r>
            <a:r>
              <a:rPr lang="en-US" sz="2800">
                <a:latin typeface="Times New Roman" pitchFamily="18" charset="0"/>
              </a:rPr>
              <a:t> = intercept</a:t>
            </a:r>
          </a:p>
          <a:p>
            <a:pPr>
              <a:lnSpc>
                <a:spcPct val="70000"/>
              </a:lnSpc>
              <a:spcBef>
                <a:spcPct val="30000"/>
              </a:spcBef>
              <a:tabLst>
                <a:tab pos="3657600" algn="l"/>
              </a:tabLst>
            </a:pPr>
            <a:r>
              <a:rPr lang="en-US" sz="2800" b="1">
                <a:latin typeface="Times New Roman" pitchFamily="18" charset="0"/>
              </a:rPr>
              <a:t>x</a:t>
            </a:r>
            <a:r>
              <a:rPr lang="en-US" sz="2800">
                <a:latin typeface="Times New Roman" pitchFamily="18" charset="0"/>
              </a:rPr>
              <a:t> = independent variable 	</a:t>
            </a:r>
            <a:r>
              <a:rPr lang="en-US" sz="2800" b="1">
                <a:latin typeface="Times New Roman" pitchFamily="18" charset="0"/>
              </a:rPr>
              <a:t>m</a:t>
            </a:r>
            <a:r>
              <a:rPr lang="en-US" sz="2800">
                <a:latin typeface="Times New Roman" pitchFamily="18" charset="0"/>
              </a:rPr>
              <a:t> = slope  </a:t>
            </a:r>
          </a:p>
        </p:txBody>
      </p:sp>
      <p:sp>
        <p:nvSpPr>
          <p:cNvPr id="167945" name="Rectangle 9"/>
          <p:cNvSpPr>
            <a:spLocks noChangeArrowheads="1"/>
          </p:cNvSpPr>
          <p:nvPr/>
        </p:nvSpPr>
        <p:spPr bwMode="auto">
          <a:xfrm>
            <a:off x="152400" y="5257800"/>
            <a:ext cx="8839200" cy="1295400"/>
          </a:xfrm>
          <a:prstGeom prst="rect">
            <a:avLst/>
          </a:prstGeom>
          <a:noFill/>
          <a:ln w="9525">
            <a:noFill/>
            <a:miter lim="800000"/>
            <a:headEnd/>
            <a:tailEnd/>
          </a:ln>
          <a:effectLst/>
        </p:spPr>
        <p:txBody>
          <a:bodyPr/>
          <a:lstStyle/>
          <a:p>
            <a:pPr marL="463550" indent="-463550">
              <a:lnSpc>
                <a:spcPct val="80000"/>
              </a:lnSpc>
              <a:spcBef>
                <a:spcPct val="30000"/>
              </a:spcBef>
              <a:buClr>
                <a:srgbClr val="000066"/>
              </a:buClr>
              <a:buSzPct val="70000"/>
              <a:buFont typeface="Wingdings" pitchFamily="2" charset="2"/>
              <a:buChar char="n"/>
            </a:pPr>
            <a:r>
              <a:rPr lang="en-US" sz="2600" b="1" i="1" dirty="0" smtClean="0">
                <a:solidFill>
                  <a:srgbClr val="CC0000"/>
                </a:solidFill>
                <a:effectLst>
                  <a:outerShdw blurRad="38100" dist="38100" dir="2700000" algn="tl">
                    <a:srgbClr val="C0C0C0"/>
                  </a:outerShdw>
                </a:effectLst>
              </a:rPr>
              <a:t>E.g.,</a:t>
            </a:r>
            <a:r>
              <a:rPr lang="en-US" sz="2600" dirty="0" smtClean="0"/>
              <a:t> </a:t>
            </a:r>
            <a:r>
              <a:rPr lang="en-US" sz="2600" dirty="0"/>
              <a:t>The average breakfast meal at McDonalds is </a:t>
            </a:r>
            <a:r>
              <a:rPr lang="en-US" sz="2400" dirty="0"/>
              <a:t>$4.35.</a:t>
            </a:r>
            <a:r>
              <a:rPr lang="en-US" sz="2600" dirty="0"/>
              <a:t> For every 1,000 customers</a:t>
            </a:r>
            <a:r>
              <a:rPr lang="en-US" sz="2500" dirty="0"/>
              <a:t> (</a:t>
            </a:r>
            <a:r>
              <a:rPr lang="en-US" sz="2800" b="1" dirty="0">
                <a:latin typeface="Times New Roman" pitchFamily="18" charset="0"/>
              </a:rPr>
              <a:t>x</a:t>
            </a:r>
            <a:r>
              <a:rPr lang="en-US" sz="2500" dirty="0"/>
              <a:t>) </a:t>
            </a:r>
            <a:r>
              <a:rPr lang="en-US" sz="2600" dirty="0"/>
              <a:t>the revenue</a:t>
            </a:r>
            <a:r>
              <a:rPr lang="en-US" sz="2500" dirty="0"/>
              <a:t> (</a:t>
            </a:r>
            <a:r>
              <a:rPr lang="en-US" sz="2800" b="1" dirty="0">
                <a:latin typeface="Times New Roman" pitchFamily="18" charset="0"/>
              </a:rPr>
              <a:t>y</a:t>
            </a:r>
            <a:r>
              <a:rPr lang="en-US" sz="2500" dirty="0"/>
              <a:t>) </a:t>
            </a:r>
            <a:r>
              <a:rPr lang="en-US" sz="2600" dirty="0"/>
              <a:t>is </a:t>
            </a:r>
            <a:r>
              <a:rPr lang="en-US" sz="2400" dirty="0"/>
              <a:t>$4,350.</a:t>
            </a:r>
          </a:p>
          <a:p>
            <a:pPr marL="463550" indent="-463550">
              <a:lnSpc>
                <a:spcPct val="80000"/>
              </a:lnSpc>
              <a:spcBef>
                <a:spcPct val="30000"/>
              </a:spcBef>
              <a:buClr>
                <a:srgbClr val="000066"/>
              </a:buClr>
              <a:buSzPct val="70000"/>
              <a:buFont typeface="Wingdings" pitchFamily="2" charset="2"/>
              <a:buChar char="n"/>
            </a:pPr>
            <a:r>
              <a:rPr lang="en-US" sz="2600" b="1" i="1" dirty="0">
                <a:solidFill>
                  <a:srgbClr val="CC0000"/>
                </a:solidFill>
              </a:rPr>
              <a:t>Q:</a:t>
            </a:r>
            <a:r>
              <a:rPr lang="en-US" sz="2600" dirty="0"/>
              <a:t> What is the dollar value of b in this </a:t>
            </a:r>
            <a:r>
              <a:rPr lang="en-US" sz="2600" dirty="0" smtClean="0"/>
              <a:t>example?</a:t>
            </a:r>
            <a:endParaRPr lang="en-US" sz="26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67940">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7940">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7940">
                                            <p:txEl>
                                              <p:pRg st="2" end="2"/>
                                            </p:txEl>
                                          </p:spTgt>
                                        </p:tgtEl>
                                        <p:attrNameLst>
                                          <p:attrName>style.visibility</p:attrName>
                                        </p:attrNameLst>
                                      </p:cBhvr>
                                      <p:to>
                                        <p:strVal val="visible"/>
                                      </p:to>
                                    </p:set>
                                  </p:childTnLst>
                                </p:cTn>
                              </p:par>
                              <p:par>
                                <p:cTn id="11" presetID="3" presetClass="entr" presetSubtype="10" fill="hold" grpId="0" nodeType="withEffect">
                                  <p:stCondLst>
                                    <p:cond delay="0"/>
                                  </p:stCondLst>
                                  <p:childTnLst>
                                    <p:set>
                                      <p:cBhvr>
                                        <p:cTn id="12" dur="1" fill="hold">
                                          <p:stCondLst>
                                            <p:cond delay="0"/>
                                          </p:stCondLst>
                                        </p:cTn>
                                        <p:tgtEl>
                                          <p:spTgt spid="167941"/>
                                        </p:tgtEl>
                                        <p:attrNameLst>
                                          <p:attrName>style.visibility</p:attrName>
                                        </p:attrNameLst>
                                      </p:cBhvr>
                                      <p:to>
                                        <p:strVal val="visible"/>
                                      </p:to>
                                    </p:set>
                                    <p:animEffect transition="in" filter="blinds(horizontal)">
                                      <p:cBhvr>
                                        <p:cTn id="13" dur="500"/>
                                        <p:tgtEl>
                                          <p:spTgt spid="167941"/>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167943"/>
                                        </p:tgtEl>
                                        <p:attrNameLst>
                                          <p:attrName>style.visibility</p:attrName>
                                        </p:attrNameLst>
                                      </p:cBhvr>
                                      <p:to>
                                        <p:strVal val="visible"/>
                                      </p:to>
                                    </p:set>
                                    <p:animEffect transition="in" filter="blinds(horizontal)">
                                      <p:cBhvr>
                                        <p:cTn id="16" dur="500"/>
                                        <p:tgtEl>
                                          <p:spTgt spid="167943"/>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67945">
                                            <p:txEl>
                                              <p:pRg st="0" end="0"/>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6794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7940" grpId="0" build="p"/>
      <p:bldP spid="167941" grpId="0" animBg="1"/>
      <p:bldP spid="167943" grpId="0" animBg="1"/>
      <p:bldP spid="167945"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lide Number Placeholder 5"/>
          <p:cNvSpPr>
            <a:spLocks noGrp="1"/>
          </p:cNvSpPr>
          <p:nvPr>
            <p:ph type="sldNum" sz="quarter" idx="11"/>
          </p:nvPr>
        </p:nvSpPr>
        <p:spPr/>
        <p:txBody>
          <a:bodyPr/>
          <a:lstStyle/>
          <a:p>
            <a:fld id="{8D9194F1-5E7F-4BE1-AD42-D6AECBDA0046}" type="slidenum">
              <a:rPr lang="en-US"/>
              <a:pPr/>
              <a:t>45</a:t>
            </a:fld>
            <a:endParaRPr lang="en-US"/>
          </a:p>
        </p:txBody>
      </p:sp>
      <p:sp>
        <p:nvSpPr>
          <p:cNvPr id="340994" name="Rectangle 2"/>
          <p:cNvSpPr>
            <a:spLocks noChangeArrowheads="1"/>
          </p:cNvSpPr>
          <p:nvPr/>
        </p:nvSpPr>
        <p:spPr bwMode="auto">
          <a:xfrm>
            <a:off x="838200" y="1905000"/>
            <a:ext cx="6402388" cy="3581400"/>
          </a:xfrm>
          <a:prstGeom prst="rect">
            <a:avLst/>
          </a:prstGeom>
          <a:solidFill>
            <a:schemeClr val="folHlink"/>
          </a:solidFill>
          <a:ln w="12700">
            <a:solidFill>
              <a:schemeClr val="bg1"/>
            </a:solidFill>
            <a:miter lim="800000"/>
            <a:headEnd/>
            <a:tailEnd/>
          </a:ln>
          <a:effectLst/>
        </p:spPr>
        <p:txBody>
          <a:bodyPr wrap="none" anchor="ctr"/>
          <a:lstStyle/>
          <a:p>
            <a:endParaRPr lang="en-US"/>
          </a:p>
        </p:txBody>
      </p:sp>
      <p:sp>
        <p:nvSpPr>
          <p:cNvPr id="340995" name="Rectangle 3"/>
          <p:cNvSpPr>
            <a:spLocks noGrp="1" noChangeArrowheads="1"/>
          </p:cNvSpPr>
          <p:nvPr>
            <p:ph type="title"/>
          </p:nvPr>
        </p:nvSpPr>
        <p:spPr>
          <a:xfrm>
            <a:off x="1447800" y="228600"/>
            <a:ext cx="5257800" cy="838200"/>
          </a:xfrm>
        </p:spPr>
        <p:txBody>
          <a:bodyPr/>
          <a:lstStyle/>
          <a:p>
            <a:r>
              <a:rPr lang="en-US" sz="4000" b="1" dirty="0"/>
              <a:t>Linear Relationship</a:t>
            </a:r>
          </a:p>
        </p:txBody>
      </p:sp>
      <p:graphicFrame>
        <p:nvGraphicFramePr>
          <p:cNvPr id="340996" name="Object 4">
            <a:hlinkClick r:id="" action="ppaction://ole?verb=0"/>
          </p:cNvPr>
          <p:cNvGraphicFramePr>
            <a:graphicFrameLocks/>
          </p:cNvGraphicFramePr>
          <p:nvPr>
            <p:ph sz="half" idx="1"/>
          </p:nvPr>
        </p:nvGraphicFramePr>
        <p:xfrm>
          <a:off x="1295400" y="1905000"/>
          <a:ext cx="4800600" cy="3200400"/>
        </p:xfrm>
        <a:graphic>
          <a:graphicData uri="http://schemas.openxmlformats.org/presentationml/2006/ole">
            <p:oleObj spid="_x0000_s34818" name="VISIO" r:id="rId4" imgW="3993840" imgH="2073240" progId="">
              <p:embed/>
            </p:oleObj>
          </a:graphicData>
        </a:graphic>
      </p:graphicFrame>
      <p:graphicFrame>
        <p:nvGraphicFramePr>
          <p:cNvPr id="340997" name="Object 5">
            <a:hlinkClick r:id="" action="ppaction://ole?verb=0"/>
          </p:cNvPr>
          <p:cNvGraphicFramePr>
            <a:graphicFrameLocks/>
          </p:cNvGraphicFramePr>
          <p:nvPr/>
        </p:nvGraphicFramePr>
        <p:xfrm>
          <a:off x="6096000" y="2667000"/>
          <a:ext cx="2009775" cy="2997200"/>
        </p:xfrm>
        <a:graphic>
          <a:graphicData uri="http://schemas.openxmlformats.org/presentationml/2006/ole">
            <p:oleObj spid="_x0000_s34819" name="ClipArt" r:id="rId5" imgW="4959000" imgH="6238800" progId="">
              <p:embed/>
            </p:oleObj>
          </a:graphicData>
        </a:graphic>
      </p:graphicFrame>
      <p:sp>
        <p:nvSpPr>
          <p:cNvPr id="340998" name="Rectangle 6"/>
          <p:cNvSpPr>
            <a:spLocks noChangeArrowheads="1"/>
          </p:cNvSpPr>
          <p:nvPr/>
        </p:nvSpPr>
        <p:spPr bwMode="auto">
          <a:xfrm>
            <a:off x="7212013" y="6191250"/>
            <a:ext cx="1643062" cy="241300"/>
          </a:xfrm>
          <a:prstGeom prst="rect">
            <a:avLst/>
          </a:prstGeom>
          <a:noFill/>
          <a:ln w="12700">
            <a:noFill/>
            <a:miter lim="800000"/>
            <a:headEnd/>
            <a:tailEnd/>
          </a:ln>
          <a:effectLst/>
        </p:spPr>
        <p:txBody>
          <a:bodyPr wrap="none" lIns="90488" tIns="44450" rIns="90488" bIns="44450">
            <a:spAutoFit/>
          </a:bodyPr>
          <a:lstStyle/>
          <a:p>
            <a:pPr eaLnBrk="0" hangingPunct="0"/>
            <a:r>
              <a:rPr lang="en-US" sz="1000">
                <a:solidFill>
                  <a:srgbClr val="CECECE"/>
                </a:solidFill>
              </a:rPr>
              <a:t>© 1984-1994 T/Maker Co.</a:t>
            </a:r>
          </a:p>
        </p:txBody>
      </p:sp>
      <p:sp>
        <p:nvSpPr>
          <p:cNvPr id="340999" name="Rectangle 7"/>
          <p:cNvSpPr>
            <a:spLocks noChangeArrowheads="1"/>
          </p:cNvSpPr>
          <p:nvPr/>
        </p:nvSpPr>
        <p:spPr bwMode="auto">
          <a:xfrm>
            <a:off x="152400" y="5638800"/>
            <a:ext cx="8534400" cy="830997"/>
          </a:xfrm>
          <a:prstGeom prst="rect">
            <a:avLst/>
          </a:prstGeom>
          <a:noFill/>
          <a:ln w="9525">
            <a:noFill/>
            <a:miter lim="800000"/>
            <a:headEnd/>
            <a:tailEnd/>
          </a:ln>
          <a:effectLst/>
        </p:spPr>
        <p:txBody>
          <a:bodyPr>
            <a:spAutoFit/>
          </a:bodyPr>
          <a:lstStyle/>
          <a:p>
            <a:r>
              <a:rPr lang="en-US" sz="2400" dirty="0"/>
              <a:t>The number of </a:t>
            </a:r>
            <a:r>
              <a:rPr lang="en-US" sz="2400" dirty="0" smtClean="0"/>
              <a:t>features included in a Telus TV bundle (</a:t>
            </a:r>
            <a:r>
              <a:rPr lang="en-US" sz="2400" b="1" dirty="0" smtClean="0"/>
              <a:t>X</a:t>
            </a:r>
            <a:r>
              <a:rPr lang="en-US" sz="2400" dirty="0" smtClean="0"/>
              <a:t>) has a direct </a:t>
            </a:r>
            <a:r>
              <a:rPr lang="en-US" sz="2400" dirty="0"/>
              <a:t>and positive effect on </a:t>
            </a:r>
            <a:r>
              <a:rPr lang="en-US" sz="2400" dirty="0" smtClean="0"/>
              <a:t>bundle </a:t>
            </a:r>
            <a:r>
              <a:rPr lang="en-US" sz="2400" dirty="0"/>
              <a:t>sales (</a:t>
            </a:r>
            <a:r>
              <a:rPr lang="en-US" sz="2400" b="1" dirty="0"/>
              <a:t>Y</a:t>
            </a:r>
            <a:r>
              <a:rPr lang="en-US" sz="2400" dirty="0" smtClean="0"/>
              <a:t>). </a:t>
            </a:r>
            <a:endParaRPr lang="en-US" sz="2400" dirty="0"/>
          </a:p>
        </p:txBody>
      </p:sp>
      <p:sp>
        <p:nvSpPr>
          <p:cNvPr id="341000" name="Text Box 8"/>
          <p:cNvSpPr txBox="1">
            <a:spLocks noChangeArrowheads="1"/>
          </p:cNvSpPr>
          <p:nvPr/>
        </p:nvSpPr>
        <p:spPr bwMode="auto">
          <a:xfrm>
            <a:off x="533400" y="2819400"/>
            <a:ext cx="381000" cy="366713"/>
          </a:xfrm>
          <a:prstGeom prst="rect">
            <a:avLst/>
          </a:prstGeom>
          <a:noFill/>
          <a:ln w="9525">
            <a:noFill/>
            <a:miter lim="800000"/>
            <a:headEnd/>
            <a:tailEnd/>
          </a:ln>
          <a:effectLst/>
        </p:spPr>
        <p:txBody>
          <a:bodyPr>
            <a:spAutoFit/>
          </a:bodyPr>
          <a:lstStyle/>
          <a:p>
            <a:pPr>
              <a:spcBef>
                <a:spcPct val="50000"/>
              </a:spcBef>
            </a:pPr>
            <a:endParaRPr lang="en-US"/>
          </a:p>
        </p:txBody>
      </p:sp>
      <p:sp>
        <p:nvSpPr>
          <p:cNvPr id="341001" name="Text Box 9"/>
          <p:cNvSpPr txBox="1">
            <a:spLocks noChangeArrowheads="1"/>
          </p:cNvSpPr>
          <p:nvPr/>
        </p:nvSpPr>
        <p:spPr bwMode="auto">
          <a:xfrm>
            <a:off x="1524000" y="4876800"/>
            <a:ext cx="4724400" cy="369332"/>
          </a:xfrm>
          <a:prstGeom prst="rect">
            <a:avLst/>
          </a:prstGeom>
          <a:noFill/>
          <a:ln w="9525">
            <a:noFill/>
            <a:miter lim="800000"/>
            <a:headEnd/>
            <a:tailEnd/>
          </a:ln>
          <a:effectLst/>
        </p:spPr>
        <p:txBody>
          <a:bodyPr wrap="square">
            <a:spAutoFit/>
          </a:bodyPr>
          <a:lstStyle/>
          <a:p>
            <a:pPr>
              <a:spcBef>
                <a:spcPct val="50000"/>
              </a:spcBef>
            </a:pPr>
            <a:r>
              <a:rPr lang="en-US" dirty="0" smtClean="0"/>
              <a:t>          Number of bundle features</a:t>
            </a:r>
            <a:endParaRPr lang="en-US" dirty="0"/>
          </a:p>
        </p:txBody>
      </p:sp>
      <p:sp>
        <p:nvSpPr>
          <p:cNvPr id="341002" name="Text Box 10"/>
          <p:cNvSpPr txBox="1">
            <a:spLocks noChangeArrowheads="1"/>
          </p:cNvSpPr>
          <p:nvPr/>
        </p:nvSpPr>
        <p:spPr bwMode="auto">
          <a:xfrm rot="16200000">
            <a:off x="-426243" y="3320533"/>
            <a:ext cx="3048000" cy="369332"/>
          </a:xfrm>
          <a:prstGeom prst="rect">
            <a:avLst/>
          </a:prstGeom>
          <a:noFill/>
          <a:ln w="9525">
            <a:noFill/>
            <a:miter lim="800000"/>
            <a:headEnd/>
            <a:tailEnd/>
          </a:ln>
          <a:effectLst/>
        </p:spPr>
        <p:txBody>
          <a:bodyPr>
            <a:spAutoFit/>
          </a:bodyPr>
          <a:lstStyle/>
          <a:p>
            <a:pPr>
              <a:spcBef>
                <a:spcPct val="50000"/>
              </a:spcBef>
            </a:pPr>
            <a:r>
              <a:rPr lang="en-US" dirty="0" smtClean="0"/>
              <a:t>          Sales </a:t>
            </a:r>
            <a:r>
              <a:rPr lang="en-US" dirty="0"/>
              <a:t>of </a:t>
            </a:r>
            <a:r>
              <a:rPr lang="en-US" dirty="0" smtClean="0"/>
              <a:t>Bundles</a:t>
            </a:r>
            <a:endParaRPr lang="en-US" dirty="0"/>
          </a:p>
        </p:txBody>
      </p:sp>
      <p:sp>
        <p:nvSpPr>
          <p:cNvPr id="341004" name="Rectangle 12"/>
          <p:cNvSpPr>
            <a:spLocks noChangeArrowheads="1"/>
          </p:cNvSpPr>
          <p:nvPr/>
        </p:nvSpPr>
        <p:spPr bwMode="auto">
          <a:xfrm>
            <a:off x="6096000" y="1905000"/>
            <a:ext cx="2362200" cy="3810000"/>
          </a:xfrm>
          <a:prstGeom prst="rect">
            <a:avLst/>
          </a:prstGeom>
          <a:solidFill>
            <a:schemeClr val="bg1"/>
          </a:solidFill>
          <a:ln w="9525">
            <a:noFill/>
            <a:miter lim="800000"/>
            <a:headEnd/>
            <a:tailEnd/>
          </a:ln>
          <a:effectLst/>
        </p:spPr>
        <p:txBody>
          <a:bodyPr wrap="none" anchor="ctr"/>
          <a:lstStyle/>
          <a:p>
            <a:endParaRPr lang="en-US"/>
          </a:p>
        </p:txBody>
      </p:sp>
      <p:sp>
        <p:nvSpPr>
          <p:cNvPr id="341006" name="AutoShape 14"/>
          <p:cNvSpPr>
            <a:spLocks/>
          </p:cNvSpPr>
          <p:nvPr/>
        </p:nvSpPr>
        <p:spPr bwMode="auto">
          <a:xfrm>
            <a:off x="3581400" y="3276600"/>
            <a:ext cx="152400" cy="304800"/>
          </a:xfrm>
          <a:prstGeom prst="rightBrace">
            <a:avLst>
              <a:gd name="adj1" fmla="val 16667"/>
              <a:gd name="adj2" fmla="val 50000"/>
            </a:avLst>
          </a:prstGeom>
          <a:noFill/>
          <a:ln w="9525">
            <a:solidFill>
              <a:schemeClr val="tx1"/>
            </a:solidFill>
            <a:round/>
            <a:headEnd/>
            <a:tailEnd/>
          </a:ln>
          <a:effectLst/>
        </p:spPr>
        <p:txBody>
          <a:bodyPr wrap="none" anchor="ctr"/>
          <a:lstStyle/>
          <a:p>
            <a:endParaRPr lang="en-US"/>
          </a:p>
        </p:txBody>
      </p:sp>
      <p:sp>
        <p:nvSpPr>
          <p:cNvPr id="341010" name="Line 18"/>
          <p:cNvSpPr>
            <a:spLocks noChangeShapeType="1"/>
          </p:cNvSpPr>
          <p:nvPr/>
        </p:nvSpPr>
        <p:spPr bwMode="auto">
          <a:xfrm flipV="1">
            <a:off x="1600200" y="2514600"/>
            <a:ext cx="3886200" cy="1371600"/>
          </a:xfrm>
          <a:prstGeom prst="line">
            <a:avLst/>
          </a:prstGeom>
          <a:noFill/>
          <a:ln w="19050">
            <a:solidFill>
              <a:schemeClr val="tx1"/>
            </a:solidFill>
            <a:round/>
            <a:headEnd/>
            <a:tailEnd/>
          </a:ln>
          <a:effectLst/>
        </p:spPr>
        <p:txBody>
          <a:bodyPr/>
          <a:lstStyle/>
          <a:p>
            <a:endParaRPr lang="en-US"/>
          </a:p>
        </p:txBody>
      </p:sp>
      <p:sp>
        <p:nvSpPr>
          <p:cNvPr id="341003" name="AutoShape 11"/>
          <p:cNvSpPr>
            <a:spLocks noChangeArrowheads="1"/>
          </p:cNvSpPr>
          <p:nvPr/>
        </p:nvSpPr>
        <p:spPr bwMode="auto">
          <a:xfrm>
            <a:off x="6248400" y="2743200"/>
            <a:ext cx="2667000" cy="1981200"/>
          </a:xfrm>
          <a:prstGeom prst="wedgeRoundRectCallout">
            <a:avLst>
              <a:gd name="adj1" fmla="val -148264"/>
              <a:gd name="adj2" fmla="val 28764"/>
              <a:gd name="adj3" fmla="val 16667"/>
            </a:avLst>
          </a:prstGeom>
          <a:solidFill>
            <a:srgbClr val="FFFF99"/>
          </a:solidFill>
          <a:ln w="9525">
            <a:solidFill>
              <a:schemeClr val="bg2"/>
            </a:solidFill>
            <a:miter lim="800000"/>
            <a:headEnd/>
            <a:tailEnd/>
          </a:ln>
          <a:effectLst/>
        </p:spPr>
        <p:txBody>
          <a:bodyPr/>
          <a:lstStyle/>
          <a:p>
            <a:r>
              <a:rPr lang="en-US" sz="4000" b="1" dirty="0">
                <a:solidFill>
                  <a:srgbClr val="CC0000"/>
                </a:solidFill>
              </a:rPr>
              <a:t>Q: </a:t>
            </a:r>
            <a:r>
              <a:rPr lang="en-US" sz="2400" dirty="0"/>
              <a:t>In terms of </a:t>
            </a:r>
            <a:r>
              <a:rPr lang="en-US" sz="2400" dirty="0" smtClean="0"/>
              <a:t>Telus TV, </a:t>
            </a:r>
            <a:r>
              <a:rPr lang="en-US" sz="2400" dirty="0"/>
              <a:t>what does the value of b mean?</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41003"/>
                                        </p:tgtEl>
                                        <p:attrNameLst>
                                          <p:attrName>style.visibility</p:attrName>
                                        </p:attrNameLst>
                                      </p:cBhvr>
                                      <p:to>
                                        <p:strVal val="visible"/>
                                      </p:to>
                                    </p:set>
                                    <p:animEffect transition="in" filter="blinds(horizontal)">
                                      <p:cBhvr>
                                        <p:cTn id="7" dur="500"/>
                                        <p:tgtEl>
                                          <p:spTgt spid="341003"/>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41004"/>
                                        </p:tgtEl>
                                        <p:attrNameLst>
                                          <p:attrName>style.visibility</p:attrName>
                                        </p:attrNameLst>
                                      </p:cBhvr>
                                      <p:to>
                                        <p:strVal val="visible"/>
                                      </p:to>
                                    </p:set>
                                    <p:animEffect transition="in" filter="blinds(horizontal)">
                                      <p:cBhvr>
                                        <p:cTn id="10" dur="500"/>
                                        <p:tgtEl>
                                          <p:spTgt spid="3410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1004" grpId="0" animBg="1"/>
      <p:bldP spid="341003"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4294967295"/>
          </p:nvPr>
        </p:nvSpPr>
        <p:spPr>
          <a:xfrm>
            <a:off x="6553200" y="6400800"/>
            <a:ext cx="2133600" cy="457200"/>
          </a:xfrm>
          <a:prstGeom prst="rect">
            <a:avLst/>
          </a:prstGeom>
        </p:spPr>
        <p:txBody>
          <a:bodyPr/>
          <a:lstStyle/>
          <a:p>
            <a:fld id="{ADE4B6EC-C7B3-4C3E-B99F-1305E4C0F233}" type="slidenum">
              <a:rPr lang="en-US"/>
              <a:pPr/>
              <a:t>46</a:t>
            </a:fld>
            <a:endParaRPr lang="en-US"/>
          </a:p>
        </p:txBody>
      </p:sp>
      <p:sp>
        <p:nvSpPr>
          <p:cNvPr id="16386" name="Rectangle 2"/>
          <p:cNvSpPr>
            <a:spLocks noGrp="1" noChangeArrowheads="1"/>
          </p:cNvSpPr>
          <p:nvPr>
            <p:ph type="title"/>
          </p:nvPr>
        </p:nvSpPr>
        <p:spPr>
          <a:xfrm>
            <a:off x="1143000" y="228600"/>
            <a:ext cx="7696200" cy="533400"/>
          </a:xfrm>
        </p:spPr>
        <p:txBody>
          <a:bodyPr/>
          <a:lstStyle/>
          <a:p>
            <a:r>
              <a:rPr lang="en-US" sz="3500" dirty="0"/>
              <a:t>Relationships Between Two Variables</a:t>
            </a:r>
          </a:p>
        </p:txBody>
      </p:sp>
      <p:sp>
        <p:nvSpPr>
          <p:cNvPr id="16387" name="Rectangle 3"/>
          <p:cNvSpPr>
            <a:spLocks noGrp="1" noChangeArrowheads="1"/>
          </p:cNvSpPr>
          <p:nvPr>
            <p:ph type="body" idx="1"/>
          </p:nvPr>
        </p:nvSpPr>
        <p:spPr>
          <a:xfrm>
            <a:off x="533400" y="1600200"/>
            <a:ext cx="8001000" cy="4267200"/>
          </a:xfrm>
        </p:spPr>
        <p:txBody>
          <a:bodyPr/>
          <a:lstStyle/>
          <a:p>
            <a:pPr marL="463550" indent="-463550">
              <a:buClr>
                <a:schemeClr val="bg1"/>
              </a:buClr>
              <a:buFontTx/>
              <a:buNone/>
            </a:pPr>
            <a:r>
              <a:rPr lang="en-US" sz="3800" b="1" i="1" u="sng" dirty="0">
                <a:solidFill>
                  <a:srgbClr val="CC0000"/>
                </a:solidFill>
                <a:effectLst>
                  <a:outerShdw blurRad="38100" dist="38100" dir="2700000" algn="tl">
                    <a:srgbClr val="C0C0C0"/>
                  </a:outerShdw>
                </a:effectLst>
              </a:rPr>
              <a:t>4. Curve-linear:</a:t>
            </a:r>
            <a:r>
              <a:rPr lang="en-US" sz="3800" dirty="0">
                <a:solidFill>
                  <a:schemeClr val="accent2"/>
                </a:solidFill>
              </a:rPr>
              <a:t> </a:t>
            </a:r>
          </a:p>
          <a:p>
            <a:pPr marL="463550" indent="-463550">
              <a:buClr>
                <a:srgbClr val="000066"/>
              </a:buClr>
            </a:pPr>
            <a:endParaRPr lang="en-US" sz="1200" dirty="0"/>
          </a:p>
          <a:p>
            <a:pPr marL="463550" indent="-463550">
              <a:buClr>
                <a:srgbClr val="000066"/>
              </a:buClr>
              <a:buFont typeface="Wingdings" pitchFamily="2" charset="2"/>
              <a:buChar char="§"/>
            </a:pPr>
            <a:r>
              <a:rPr lang="en-US" dirty="0"/>
              <a:t>Smooth curve pattern describes the relationship.</a:t>
            </a:r>
          </a:p>
          <a:p>
            <a:pPr marL="463550" indent="-463550">
              <a:buClr>
                <a:srgbClr val="000066"/>
              </a:buClr>
              <a:buFont typeface="Wingdings" pitchFamily="2" charset="2"/>
              <a:buChar char="§"/>
            </a:pPr>
            <a:endParaRPr lang="en-US" sz="1000" dirty="0"/>
          </a:p>
          <a:p>
            <a:pPr marL="463550" indent="-463550">
              <a:buClr>
                <a:srgbClr val="000066"/>
              </a:buClr>
              <a:buFont typeface="Wingdings" pitchFamily="2" charset="2"/>
              <a:buChar char="§"/>
            </a:pPr>
            <a:r>
              <a:rPr lang="en-US" dirty="0" smtClean="0"/>
              <a:t>E.g., </a:t>
            </a:r>
            <a:r>
              <a:rPr lang="en-US" dirty="0"/>
              <a:t>Technology </a:t>
            </a:r>
            <a:r>
              <a:rPr lang="en-US" dirty="0" smtClean="0"/>
              <a:t>adoption </a:t>
            </a:r>
            <a:r>
              <a:rPr lang="en-US" dirty="0"/>
              <a:t>is S-shaped.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638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387">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38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7"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1"/>
          </p:nvPr>
        </p:nvSpPr>
        <p:spPr/>
        <p:txBody>
          <a:bodyPr/>
          <a:lstStyle/>
          <a:p>
            <a:fld id="{9488B8C2-BB2C-489B-87D1-A2C66FECBC80}" type="slidenum">
              <a:rPr lang="en-US"/>
              <a:pPr/>
              <a:t>47</a:t>
            </a:fld>
            <a:endParaRPr lang="en-US"/>
          </a:p>
        </p:txBody>
      </p:sp>
      <p:sp>
        <p:nvSpPr>
          <p:cNvPr id="169988" name="Rectangle 4"/>
          <p:cNvSpPr>
            <a:spLocks noGrp="1" noChangeArrowheads="1"/>
          </p:cNvSpPr>
          <p:nvPr>
            <p:ph type="title"/>
          </p:nvPr>
        </p:nvSpPr>
        <p:spPr/>
        <p:txBody>
          <a:bodyPr/>
          <a:lstStyle/>
          <a:p>
            <a:r>
              <a:rPr lang="en-US" sz="4000" dirty="0"/>
              <a:t>Curve-linear Relationship</a:t>
            </a:r>
          </a:p>
        </p:txBody>
      </p:sp>
      <p:pic>
        <p:nvPicPr>
          <p:cNvPr id="169991" name="Picture 7"/>
          <p:cNvPicPr>
            <a:picLocks noChangeAspect="1" noChangeArrowheads="1"/>
          </p:cNvPicPr>
          <p:nvPr/>
        </p:nvPicPr>
        <p:blipFill>
          <a:blip r:embed="rId3" cstate="print"/>
          <a:srcRect/>
          <a:stretch>
            <a:fillRect/>
          </a:stretch>
        </p:blipFill>
        <p:spPr bwMode="auto">
          <a:xfrm>
            <a:off x="609600" y="1828800"/>
            <a:ext cx="5410200" cy="4271963"/>
          </a:xfrm>
          <a:prstGeom prst="rect">
            <a:avLst/>
          </a:prstGeom>
          <a:noFill/>
          <a:ln w="38100">
            <a:solidFill>
              <a:schemeClr val="bg2"/>
            </a:solidFill>
            <a:miter lim="800000"/>
            <a:headEnd/>
            <a:tailEnd/>
          </a:ln>
          <a:effectLst>
            <a:outerShdw dist="107763" dir="2700000" algn="ctr" rotWithShape="0">
              <a:srgbClr val="808080">
                <a:alpha val="50000"/>
              </a:srgbClr>
            </a:outerShdw>
          </a:effectLst>
        </p:spPr>
      </p:pic>
      <p:sp>
        <p:nvSpPr>
          <p:cNvPr id="169992" name="Text Box 8"/>
          <p:cNvSpPr txBox="1">
            <a:spLocks noChangeArrowheads="1"/>
          </p:cNvSpPr>
          <p:nvPr/>
        </p:nvSpPr>
        <p:spPr bwMode="auto">
          <a:xfrm>
            <a:off x="6477000" y="3200400"/>
            <a:ext cx="2286000" cy="1225550"/>
          </a:xfrm>
          <a:prstGeom prst="rect">
            <a:avLst/>
          </a:prstGeom>
          <a:noFill/>
          <a:ln w="38100">
            <a:solidFill>
              <a:schemeClr val="bg2"/>
            </a:solidFill>
            <a:miter lim="800000"/>
            <a:headEnd/>
            <a:tailEnd/>
          </a:ln>
          <a:effectLst/>
        </p:spPr>
        <p:txBody>
          <a:bodyPr>
            <a:spAutoFit/>
          </a:bodyPr>
          <a:lstStyle/>
          <a:p>
            <a:pPr algn="ctr">
              <a:lnSpc>
                <a:spcPct val="80000"/>
              </a:lnSpc>
              <a:spcBef>
                <a:spcPct val="30000"/>
              </a:spcBef>
            </a:pPr>
            <a:r>
              <a:rPr lang="en-US" sz="2400" b="1" i="1">
                <a:solidFill>
                  <a:srgbClr val="000066"/>
                </a:solidFill>
                <a:effectLst>
                  <a:outerShdw blurRad="38100" dist="38100" dir="2700000" algn="tl">
                    <a:srgbClr val="C0C0C0"/>
                  </a:outerShdw>
                </a:effectLst>
              </a:rPr>
              <a:t>Technology </a:t>
            </a:r>
          </a:p>
          <a:p>
            <a:pPr algn="ctr">
              <a:lnSpc>
                <a:spcPct val="80000"/>
              </a:lnSpc>
              <a:spcBef>
                <a:spcPct val="30000"/>
              </a:spcBef>
            </a:pPr>
            <a:r>
              <a:rPr lang="en-US" sz="2400" b="1" i="1">
                <a:solidFill>
                  <a:srgbClr val="000066"/>
                </a:solidFill>
                <a:effectLst>
                  <a:outerShdw blurRad="38100" dist="38100" dir="2700000" algn="tl">
                    <a:srgbClr val="C0C0C0"/>
                  </a:outerShdw>
                </a:effectLst>
              </a:rPr>
              <a:t>Adoption</a:t>
            </a:r>
            <a:r>
              <a:rPr lang="en-US" sz="2400">
                <a:solidFill>
                  <a:srgbClr val="000066"/>
                </a:solidFill>
              </a:rPr>
              <a:t> </a:t>
            </a:r>
          </a:p>
          <a:p>
            <a:pPr algn="ctr">
              <a:lnSpc>
                <a:spcPct val="80000"/>
              </a:lnSpc>
              <a:spcBef>
                <a:spcPct val="30000"/>
              </a:spcBef>
            </a:pPr>
            <a:r>
              <a:rPr lang="en-US" sz="2400" b="1" i="1">
                <a:solidFill>
                  <a:srgbClr val="000066"/>
                </a:solidFill>
                <a:effectLst>
                  <a:outerShdw blurRad="38100" dist="38100" dir="2700000" algn="tl">
                    <a:srgbClr val="C0C0C0"/>
                  </a:outerShdw>
                </a:effectLst>
              </a:rPr>
              <a:t>S-Curve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169991"/>
                                        </p:tgtEl>
                                        <p:attrNameLst>
                                          <p:attrName>style.visibility</p:attrName>
                                        </p:attrNameLst>
                                      </p:cBhvr>
                                      <p:to>
                                        <p:strVal val="visible"/>
                                      </p:to>
                                    </p:set>
                                    <p:animEffect transition="in" filter="blinds(horizontal)">
                                      <p:cBhvr>
                                        <p:cTn id="7" dur="500"/>
                                        <p:tgtEl>
                                          <p:spTgt spid="1699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4"/>
          <p:cNvSpPr>
            <a:spLocks noGrp="1" noChangeArrowheads="1"/>
          </p:cNvSpPr>
          <p:nvPr>
            <p:ph type="title" idx="4294967295"/>
          </p:nvPr>
        </p:nvSpPr>
        <p:spPr/>
        <p:txBody>
          <a:bodyPr/>
          <a:lstStyle/>
          <a:p>
            <a:r>
              <a:rPr lang="en-US" b="1"/>
              <a:t>Learning Outcomes</a:t>
            </a:r>
          </a:p>
        </p:txBody>
      </p:sp>
      <p:sp>
        <p:nvSpPr>
          <p:cNvPr id="3" name="AutoShape 6"/>
          <p:cNvSpPr>
            <a:spLocks noChangeArrowheads="1"/>
          </p:cNvSpPr>
          <p:nvPr/>
        </p:nvSpPr>
        <p:spPr bwMode="gray">
          <a:xfrm>
            <a:off x="7696200" y="1981200"/>
            <a:ext cx="1219200" cy="609600"/>
          </a:xfrm>
          <a:prstGeom prst="roundRect">
            <a:avLst>
              <a:gd name="adj" fmla="val 19046"/>
            </a:avLst>
          </a:prstGeom>
          <a:gradFill rotWithShape="1">
            <a:gsLst>
              <a:gs pos="0">
                <a:srgbClr val="FFFF99"/>
              </a:gs>
              <a:gs pos="50000">
                <a:srgbClr val="FFFF66"/>
              </a:gs>
              <a:gs pos="100000">
                <a:srgbClr val="FFFF99"/>
              </a:gs>
            </a:gsLst>
            <a:lin ang="5400000" scaled="1"/>
          </a:gradFill>
          <a:ln w="28575">
            <a:solidFill>
              <a:schemeClr val="bg1"/>
            </a:solidFill>
            <a:round/>
            <a:headEnd/>
            <a:tailEnd/>
          </a:ln>
          <a:effectLst>
            <a:outerShdw dist="107763" dir="2700000" algn="ctr" rotWithShape="0">
              <a:schemeClr val="bg2">
                <a:alpha val="50000"/>
              </a:schemeClr>
            </a:outerShdw>
          </a:effectLst>
        </p:spPr>
        <p:txBody>
          <a:bodyPr wrap="none" anchor="ctr"/>
          <a:lstStyle/>
          <a:p>
            <a:pPr marL="457200" indent="-457200">
              <a:lnSpc>
                <a:spcPct val="85000"/>
              </a:lnSpc>
            </a:pPr>
            <a:r>
              <a:rPr lang="en-US" sz="2400" b="1"/>
              <a:t>Ch 14</a:t>
            </a:r>
            <a:endParaRPr lang="en-US" sz="2400"/>
          </a:p>
        </p:txBody>
      </p:sp>
      <p:sp>
        <p:nvSpPr>
          <p:cNvPr id="4" name="AutoShape 6"/>
          <p:cNvSpPr>
            <a:spLocks noChangeArrowheads="1"/>
          </p:cNvSpPr>
          <p:nvPr/>
        </p:nvSpPr>
        <p:spPr bwMode="gray">
          <a:xfrm>
            <a:off x="7772400" y="4343400"/>
            <a:ext cx="1219200" cy="609600"/>
          </a:xfrm>
          <a:prstGeom prst="roundRect">
            <a:avLst>
              <a:gd name="adj" fmla="val 19046"/>
            </a:avLst>
          </a:prstGeom>
          <a:gradFill rotWithShape="1">
            <a:gsLst>
              <a:gs pos="0">
                <a:srgbClr val="FFFF99"/>
              </a:gs>
              <a:gs pos="50000">
                <a:srgbClr val="FFFF66"/>
              </a:gs>
              <a:gs pos="100000">
                <a:srgbClr val="FFFF99"/>
              </a:gs>
            </a:gsLst>
            <a:lin ang="5400000" scaled="1"/>
          </a:gradFill>
          <a:ln w="28575">
            <a:solidFill>
              <a:schemeClr val="bg1"/>
            </a:solidFill>
            <a:round/>
            <a:headEnd/>
            <a:tailEnd/>
          </a:ln>
          <a:effectLst>
            <a:outerShdw dist="107763" dir="2700000" algn="ctr" rotWithShape="0">
              <a:schemeClr val="bg2">
                <a:alpha val="50000"/>
              </a:schemeClr>
            </a:outerShdw>
          </a:effectLst>
        </p:spPr>
        <p:txBody>
          <a:bodyPr wrap="none" anchor="ctr"/>
          <a:lstStyle/>
          <a:p>
            <a:pPr marL="457200" indent="-457200">
              <a:lnSpc>
                <a:spcPct val="85000"/>
              </a:lnSpc>
            </a:pPr>
            <a:r>
              <a:rPr lang="en-US" sz="2400" b="1"/>
              <a:t>Ch 14</a:t>
            </a:r>
            <a:endParaRPr lang="en-US" sz="2400"/>
          </a:p>
        </p:txBody>
      </p:sp>
      <p:sp>
        <p:nvSpPr>
          <p:cNvPr id="11" name="AutoShape 9"/>
          <p:cNvSpPr>
            <a:spLocks noChangeArrowheads="1"/>
          </p:cNvSpPr>
          <p:nvPr/>
        </p:nvSpPr>
        <p:spPr bwMode="gray">
          <a:xfrm>
            <a:off x="228600" y="1600200"/>
            <a:ext cx="7315200" cy="1371600"/>
          </a:xfrm>
          <a:prstGeom prst="roundRect">
            <a:avLst>
              <a:gd name="adj" fmla="val 19046"/>
            </a:avLst>
          </a:prstGeom>
          <a:gradFill rotWithShape="1">
            <a:gsLst>
              <a:gs pos="0">
                <a:schemeClr val="folHlink">
                  <a:gamma/>
                  <a:shade val="46275"/>
                  <a:invGamma/>
                </a:schemeClr>
              </a:gs>
              <a:gs pos="50000">
                <a:schemeClr val="folHlink"/>
              </a:gs>
              <a:gs pos="100000">
                <a:schemeClr val="folHlink">
                  <a:gamma/>
                  <a:shade val="46275"/>
                  <a:invGamma/>
                </a:schemeClr>
              </a:gs>
            </a:gsLst>
            <a:lin ang="5400000" scaled="1"/>
          </a:gradFill>
          <a:ln w="28575">
            <a:solidFill>
              <a:schemeClr val="bg1"/>
            </a:solidFill>
            <a:round/>
            <a:headEnd/>
            <a:tailEnd/>
          </a:ln>
          <a:effectLst>
            <a:outerShdw dist="107763" dir="2700000" algn="ctr" rotWithShape="0">
              <a:schemeClr val="bg2">
                <a:alpha val="50000"/>
              </a:schemeClr>
            </a:outerShdw>
          </a:effectLst>
        </p:spPr>
        <p:txBody>
          <a:bodyPr wrap="none" anchor="ctr"/>
          <a:lstStyle/>
          <a:p>
            <a:pPr>
              <a:defRPr/>
            </a:pPr>
            <a:r>
              <a:rPr lang="en-US" sz="2400" b="1" dirty="0">
                <a:solidFill>
                  <a:schemeClr val="bg1"/>
                </a:solidFill>
              </a:rPr>
              <a:t>4. Know how to construct and interpret cross- </a:t>
            </a:r>
          </a:p>
          <a:p>
            <a:pPr>
              <a:defRPr/>
            </a:pPr>
            <a:r>
              <a:rPr lang="en-US" sz="2400" b="1" dirty="0">
                <a:solidFill>
                  <a:schemeClr val="bg1"/>
                </a:solidFill>
              </a:rPr>
              <a:t>    tabulations and Chi-square analyses with</a:t>
            </a:r>
          </a:p>
          <a:p>
            <a:pPr>
              <a:defRPr/>
            </a:pPr>
            <a:r>
              <a:rPr lang="en-US" sz="2400" b="1" dirty="0">
                <a:solidFill>
                  <a:schemeClr val="bg1"/>
                </a:solidFill>
              </a:rPr>
              <a:t>    Snap and XLDA.</a:t>
            </a:r>
          </a:p>
        </p:txBody>
      </p:sp>
      <p:sp>
        <p:nvSpPr>
          <p:cNvPr id="12" name="AutoShape 9"/>
          <p:cNvSpPr>
            <a:spLocks noChangeArrowheads="1"/>
          </p:cNvSpPr>
          <p:nvPr/>
        </p:nvSpPr>
        <p:spPr bwMode="gray">
          <a:xfrm>
            <a:off x="304800" y="3962400"/>
            <a:ext cx="7315200" cy="1371600"/>
          </a:xfrm>
          <a:prstGeom prst="roundRect">
            <a:avLst>
              <a:gd name="adj" fmla="val 19046"/>
            </a:avLst>
          </a:prstGeom>
          <a:solidFill>
            <a:schemeClr val="tx1">
              <a:lumMod val="40000"/>
              <a:lumOff val="60000"/>
            </a:schemeClr>
          </a:solidFill>
          <a:ln w="28575">
            <a:solidFill>
              <a:schemeClr val="bg1"/>
            </a:solidFill>
            <a:round/>
            <a:headEnd/>
            <a:tailEnd/>
          </a:ln>
          <a:effectLst>
            <a:outerShdw dist="107763" dir="2700000" algn="ctr" rotWithShape="0">
              <a:schemeClr val="bg2">
                <a:alpha val="50000"/>
              </a:schemeClr>
            </a:outerShdw>
          </a:effectLst>
        </p:spPr>
        <p:txBody>
          <a:bodyPr wrap="none" anchor="ctr"/>
          <a:lstStyle/>
          <a:p>
            <a:pPr>
              <a:defRPr/>
            </a:pPr>
            <a:r>
              <a:rPr lang="en-US" sz="2400" b="1" dirty="0">
                <a:solidFill>
                  <a:schemeClr val="bg1"/>
                </a:solidFill>
              </a:rPr>
              <a:t>5</a:t>
            </a:r>
            <a:r>
              <a:rPr lang="en-US" sz="2400" b="1" dirty="0" smtClean="0">
                <a:solidFill>
                  <a:schemeClr val="bg1"/>
                </a:solidFill>
              </a:rPr>
              <a:t>. Understand the nature and use of correlation</a:t>
            </a:r>
          </a:p>
          <a:p>
            <a:pPr>
              <a:defRPr/>
            </a:pPr>
            <a:r>
              <a:rPr lang="en-US" sz="2400" b="1" dirty="0" smtClean="0">
                <a:solidFill>
                  <a:schemeClr val="bg1"/>
                </a:solidFill>
              </a:rPr>
              <a:t> analyses.</a:t>
            </a:r>
            <a:endParaRPr lang="en-US" sz="2400" b="1" dirty="0">
              <a:solidFill>
                <a:schemeClr val="bg1"/>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600200" y="2209800"/>
            <a:ext cx="6019800" cy="2585323"/>
          </a:xfrm>
          <a:prstGeom prst="rect">
            <a:avLst/>
          </a:prstGeom>
          <a:noFill/>
        </p:spPr>
        <p:txBody>
          <a:bodyPr wrap="square" rtlCol="0">
            <a:spAutoFit/>
          </a:bodyPr>
          <a:lstStyle/>
          <a:p>
            <a:pPr algn="ctr"/>
            <a:r>
              <a:rPr lang="en-US" sz="5400" b="1" dirty="0" smtClean="0"/>
              <a:t>Business to Business (B2B) </a:t>
            </a:r>
          </a:p>
          <a:p>
            <a:pPr algn="ctr"/>
            <a:r>
              <a:rPr lang="en-US" sz="5400" b="1" dirty="0" smtClean="0"/>
              <a:t>Research</a:t>
            </a:r>
            <a:endParaRPr lang="en-US" sz="5400" b="1"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4294967295"/>
          </p:nvPr>
        </p:nvSpPr>
        <p:spPr>
          <a:xfrm>
            <a:off x="3124200" y="6521450"/>
            <a:ext cx="2895600" cy="244475"/>
          </a:xfrm>
        </p:spPr>
        <p:txBody>
          <a:bodyPr/>
          <a:lstStyle/>
          <a:p>
            <a:fld id="{3F685D09-BF98-4AC2-A0BB-C75D2DEC9774}" type="slidenum">
              <a:rPr lang="en-US"/>
              <a:pPr/>
              <a:t>7</a:t>
            </a:fld>
            <a:endParaRPr lang="en-US"/>
          </a:p>
        </p:txBody>
      </p:sp>
      <p:sp>
        <p:nvSpPr>
          <p:cNvPr id="270338" name="AutoShape 2"/>
          <p:cNvSpPr>
            <a:spLocks noGrp="1" noChangeArrowheads="1"/>
          </p:cNvSpPr>
          <p:nvPr>
            <p:ph type="title"/>
          </p:nvPr>
        </p:nvSpPr>
        <p:spPr/>
        <p:txBody>
          <a:bodyPr/>
          <a:lstStyle/>
          <a:p>
            <a:r>
              <a:rPr lang="en-US"/>
              <a:t>B2B Research</a:t>
            </a:r>
          </a:p>
        </p:txBody>
      </p:sp>
      <p:sp>
        <p:nvSpPr>
          <p:cNvPr id="270339" name="Rectangle 3"/>
          <p:cNvSpPr>
            <a:spLocks noGrp="1" noChangeArrowheads="1"/>
          </p:cNvSpPr>
          <p:nvPr>
            <p:ph type="body" idx="1"/>
          </p:nvPr>
        </p:nvSpPr>
        <p:spPr>
          <a:xfrm>
            <a:off x="838200" y="1524000"/>
            <a:ext cx="7693025" cy="4876800"/>
          </a:xfrm>
        </p:spPr>
        <p:txBody>
          <a:bodyPr/>
          <a:lstStyle/>
          <a:p>
            <a:pPr>
              <a:buNone/>
            </a:pPr>
            <a:r>
              <a:rPr lang="en-US" sz="3600" b="1" dirty="0"/>
              <a:t>Research principles:</a:t>
            </a:r>
          </a:p>
          <a:p>
            <a:pPr lvl="1"/>
            <a:r>
              <a:rPr lang="en-US" sz="3400" dirty="0"/>
              <a:t>What you’ve learned so far also </a:t>
            </a:r>
            <a:r>
              <a:rPr lang="en-US" sz="3400" dirty="0" smtClean="0"/>
              <a:t>applies </a:t>
            </a:r>
            <a:r>
              <a:rPr lang="en-US" sz="3400" dirty="0"/>
              <a:t>to B2B research.</a:t>
            </a:r>
          </a:p>
          <a:p>
            <a:pPr lvl="1"/>
            <a:r>
              <a:rPr lang="en-US" sz="3400" dirty="0"/>
              <a:t>Additional principles unique to B2B research. </a:t>
            </a:r>
          </a:p>
          <a:p>
            <a:endParaRPr lang="en-US" sz="1600" dirty="0"/>
          </a:p>
          <a:p>
            <a:pPr>
              <a:buFont typeface="Wingdings" pitchFamily="2" charset="2"/>
              <a:buChar char="§"/>
            </a:pPr>
            <a:r>
              <a:rPr lang="en-US" dirty="0"/>
              <a:t>B2B research designs vary with the nature of the </a:t>
            </a:r>
            <a:r>
              <a:rPr lang="en-US" b="1" dirty="0">
                <a:solidFill>
                  <a:srgbClr val="C00000"/>
                </a:solidFill>
              </a:rPr>
              <a:t>business environment</a:t>
            </a:r>
            <a:r>
              <a:rPr lang="en-US" dirty="0"/>
              <a:t>. </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4294967295"/>
          </p:nvPr>
        </p:nvSpPr>
        <p:spPr>
          <a:xfrm>
            <a:off x="3124200" y="6521450"/>
            <a:ext cx="2895600" cy="244475"/>
          </a:xfrm>
        </p:spPr>
        <p:txBody>
          <a:bodyPr/>
          <a:lstStyle/>
          <a:p>
            <a:fld id="{D76C6C7B-58C3-4E4D-9CA9-01798934D8E5}" type="slidenum">
              <a:rPr lang="en-US"/>
              <a:pPr/>
              <a:t>8</a:t>
            </a:fld>
            <a:endParaRPr lang="en-US"/>
          </a:p>
        </p:txBody>
      </p:sp>
      <p:sp>
        <p:nvSpPr>
          <p:cNvPr id="278530" name="AutoShape 2"/>
          <p:cNvSpPr>
            <a:spLocks noGrp="1" noChangeArrowheads="1"/>
          </p:cNvSpPr>
          <p:nvPr>
            <p:ph type="title"/>
          </p:nvPr>
        </p:nvSpPr>
        <p:spPr/>
        <p:txBody>
          <a:bodyPr/>
          <a:lstStyle/>
          <a:p>
            <a:r>
              <a:rPr lang="en-US"/>
              <a:t>B2B Markets</a:t>
            </a:r>
          </a:p>
        </p:txBody>
      </p:sp>
      <p:sp>
        <p:nvSpPr>
          <p:cNvPr id="278531" name="Rectangle 3"/>
          <p:cNvSpPr>
            <a:spLocks noGrp="1" noChangeArrowheads="1"/>
          </p:cNvSpPr>
          <p:nvPr>
            <p:ph type="body" idx="1"/>
          </p:nvPr>
        </p:nvSpPr>
        <p:spPr>
          <a:xfrm>
            <a:off x="457200" y="1524000"/>
            <a:ext cx="5867400" cy="4873625"/>
          </a:xfrm>
        </p:spPr>
        <p:txBody>
          <a:bodyPr/>
          <a:lstStyle/>
          <a:p>
            <a:pPr>
              <a:buNone/>
            </a:pPr>
            <a:r>
              <a:rPr lang="en-US" b="1" dirty="0"/>
              <a:t>Standardized </a:t>
            </a:r>
            <a:r>
              <a:rPr lang="en-US" b="1" dirty="0">
                <a:solidFill>
                  <a:srgbClr val="800000"/>
                </a:solidFill>
              </a:rPr>
              <a:t>commodity </a:t>
            </a:r>
            <a:r>
              <a:rPr lang="en-US" b="1" dirty="0"/>
              <a:t>markets:</a:t>
            </a:r>
          </a:p>
          <a:p>
            <a:pPr lvl="1">
              <a:spcBef>
                <a:spcPts val="1800"/>
              </a:spcBef>
            </a:pPr>
            <a:r>
              <a:rPr lang="en-US" sz="3400" dirty="0" smtClean="0"/>
              <a:t>Many customers with similar needs and relationships to you/the client organization. </a:t>
            </a:r>
          </a:p>
          <a:p>
            <a:pPr lvl="1">
              <a:spcBef>
                <a:spcPts val="1800"/>
              </a:spcBef>
            </a:pPr>
            <a:r>
              <a:rPr lang="en-US" sz="3400" dirty="0"/>
              <a:t>Research designs often resemble </a:t>
            </a:r>
            <a:r>
              <a:rPr lang="en-US" sz="3400" b="1" dirty="0" smtClean="0">
                <a:solidFill>
                  <a:srgbClr val="800000"/>
                </a:solidFill>
                <a:ea typeface="+mn-ea"/>
                <a:cs typeface="+mn-cs"/>
              </a:rPr>
              <a:t>B2C</a:t>
            </a:r>
            <a:r>
              <a:rPr lang="en-US" sz="3400" dirty="0"/>
              <a:t>.</a:t>
            </a:r>
          </a:p>
          <a:p>
            <a:pPr lvl="1"/>
            <a:endParaRPr lang="en-US" sz="3200" dirty="0"/>
          </a:p>
        </p:txBody>
      </p:sp>
      <p:pic>
        <p:nvPicPr>
          <p:cNvPr id="6" name="Picture 5" descr="commodities.jpg"/>
          <p:cNvPicPr>
            <a:picLocks noChangeAspect="1"/>
          </p:cNvPicPr>
          <p:nvPr/>
        </p:nvPicPr>
        <p:blipFill>
          <a:blip r:embed="rId3" cstate="print"/>
          <a:stretch>
            <a:fillRect/>
          </a:stretch>
        </p:blipFill>
        <p:spPr>
          <a:xfrm>
            <a:off x="5867400" y="1676400"/>
            <a:ext cx="2870200" cy="2087418"/>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4294967295"/>
          </p:nvPr>
        </p:nvSpPr>
        <p:spPr>
          <a:xfrm>
            <a:off x="3124200" y="6521450"/>
            <a:ext cx="2895600" cy="244475"/>
          </a:xfrm>
        </p:spPr>
        <p:txBody>
          <a:bodyPr/>
          <a:lstStyle/>
          <a:p>
            <a:fld id="{D76C6C7B-58C3-4E4D-9CA9-01798934D8E5}" type="slidenum">
              <a:rPr lang="en-US"/>
              <a:pPr/>
              <a:t>9</a:t>
            </a:fld>
            <a:endParaRPr lang="en-US"/>
          </a:p>
        </p:txBody>
      </p:sp>
      <p:sp>
        <p:nvSpPr>
          <p:cNvPr id="278530" name="AutoShape 2"/>
          <p:cNvSpPr>
            <a:spLocks noGrp="1" noChangeArrowheads="1"/>
          </p:cNvSpPr>
          <p:nvPr>
            <p:ph type="title"/>
          </p:nvPr>
        </p:nvSpPr>
        <p:spPr/>
        <p:txBody>
          <a:bodyPr/>
          <a:lstStyle/>
          <a:p>
            <a:r>
              <a:rPr lang="en-US"/>
              <a:t>B2B Markets</a:t>
            </a:r>
          </a:p>
        </p:txBody>
      </p:sp>
      <p:sp>
        <p:nvSpPr>
          <p:cNvPr id="278531" name="Rectangle 3"/>
          <p:cNvSpPr>
            <a:spLocks noGrp="1" noChangeArrowheads="1"/>
          </p:cNvSpPr>
          <p:nvPr>
            <p:ph type="body" idx="1"/>
          </p:nvPr>
        </p:nvSpPr>
        <p:spPr>
          <a:xfrm>
            <a:off x="457200" y="1524000"/>
            <a:ext cx="5486400" cy="4873625"/>
          </a:xfrm>
        </p:spPr>
        <p:txBody>
          <a:bodyPr/>
          <a:lstStyle/>
          <a:p>
            <a:pPr marL="0" indent="0">
              <a:buNone/>
            </a:pPr>
            <a:r>
              <a:rPr lang="en-US" b="1" dirty="0" smtClean="0"/>
              <a:t>Custom designed/unique product and service markets:</a:t>
            </a:r>
            <a:endParaRPr lang="en-US" b="1" dirty="0"/>
          </a:p>
          <a:p>
            <a:pPr lvl="1">
              <a:spcBef>
                <a:spcPts val="1800"/>
              </a:spcBef>
            </a:pPr>
            <a:r>
              <a:rPr lang="en-US" sz="3400" dirty="0"/>
              <a:t>Relationships are based on </a:t>
            </a:r>
            <a:r>
              <a:rPr lang="en-US" sz="3400" b="1" dirty="0">
                <a:solidFill>
                  <a:srgbClr val="800000"/>
                </a:solidFill>
                <a:ea typeface="+mn-ea"/>
                <a:cs typeface="+mn-cs"/>
              </a:rPr>
              <a:t>specialty</a:t>
            </a:r>
            <a:r>
              <a:rPr lang="en-US" sz="3400" dirty="0">
                <a:solidFill>
                  <a:srgbClr val="800000"/>
                </a:solidFill>
              </a:rPr>
              <a:t> </a:t>
            </a:r>
            <a:r>
              <a:rPr lang="en-US" sz="3400" dirty="0"/>
              <a:t>knowledge.</a:t>
            </a:r>
          </a:p>
          <a:p>
            <a:pPr lvl="1">
              <a:spcBef>
                <a:spcPts val="1800"/>
              </a:spcBef>
            </a:pPr>
            <a:r>
              <a:rPr lang="en-US" sz="3400" dirty="0"/>
              <a:t>B2B research </a:t>
            </a:r>
            <a:r>
              <a:rPr lang="en-US" sz="3400" dirty="0" smtClean="0"/>
              <a:t>typically needs to be </a:t>
            </a:r>
            <a:r>
              <a:rPr lang="en-US" sz="3400" b="1" dirty="0" smtClean="0">
                <a:solidFill>
                  <a:srgbClr val="800000"/>
                </a:solidFill>
                <a:ea typeface="+mn-ea"/>
                <a:cs typeface="+mn-cs"/>
              </a:rPr>
              <a:t>tailored</a:t>
            </a:r>
            <a:r>
              <a:rPr lang="en-US" sz="3400" dirty="0" smtClean="0">
                <a:solidFill>
                  <a:srgbClr val="800000"/>
                </a:solidFill>
              </a:rPr>
              <a:t> </a:t>
            </a:r>
            <a:r>
              <a:rPr lang="en-US" sz="3400" dirty="0"/>
              <a:t>to each situation.</a:t>
            </a:r>
          </a:p>
        </p:txBody>
      </p:sp>
      <p:pic>
        <p:nvPicPr>
          <p:cNvPr id="6" name="Picture 5" descr="bg_specialty.jpg"/>
          <p:cNvPicPr>
            <a:picLocks noChangeAspect="1"/>
          </p:cNvPicPr>
          <p:nvPr/>
        </p:nvPicPr>
        <p:blipFill>
          <a:blip r:embed="rId3" cstate="print"/>
          <a:stretch>
            <a:fillRect/>
          </a:stretch>
        </p:blipFill>
        <p:spPr>
          <a:xfrm>
            <a:off x="6172200" y="1828800"/>
            <a:ext cx="2555604" cy="3594100"/>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ms01_1">
  <a:themeElements>
    <a:clrScheme name="ms01_1 1">
      <a:dk1>
        <a:srgbClr val="1A1A70"/>
      </a:dk1>
      <a:lt1>
        <a:srgbClr val="FFFFFF"/>
      </a:lt1>
      <a:dk2>
        <a:srgbClr val="12449E"/>
      </a:dk2>
      <a:lt2>
        <a:srgbClr val="C0C0C0"/>
      </a:lt2>
      <a:accent1>
        <a:srgbClr val="3167D3"/>
      </a:accent1>
      <a:accent2>
        <a:srgbClr val="87A3E9"/>
      </a:accent2>
      <a:accent3>
        <a:srgbClr val="FFFFFF"/>
      </a:accent3>
      <a:accent4>
        <a:srgbClr val="14145F"/>
      </a:accent4>
      <a:accent5>
        <a:srgbClr val="ADB8E6"/>
      </a:accent5>
      <a:accent6>
        <a:srgbClr val="7A93D3"/>
      </a:accent6>
      <a:hlink>
        <a:srgbClr val="90B54D"/>
      </a:hlink>
      <a:folHlink>
        <a:srgbClr val="F6A23C"/>
      </a:folHlink>
    </a:clrScheme>
    <a:fontScheme name="ms01_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ms01_1 1">
        <a:dk1>
          <a:srgbClr val="1A1A70"/>
        </a:dk1>
        <a:lt1>
          <a:srgbClr val="FFFFFF"/>
        </a:lt1>
        <a:dk2>
          <a:srgbClr val="12449E"/>
        </a:dk2>
        <a:lt2>
          <a:srgbClr val="C0C0C0"/>
        </a:lt2>
        <a:accent1>
          <a:srgbClr val="3167D3"/>
        </a:accent1>
        <a:accent2>
          <a:srgbClr val="87A3E9"/>
        </a:accent2>
        <a:accent3>
          <a:srgbClr val="FFFFFF"/>
        </a:accent3>
        <a:accent4>
          <a:srgbClr val="14145F"/>
        </a:accent4>
        <a:accent5>
          <a:srgbClr val="ADB8E6"/>
        </a:accent5>
        <a:accent6>
          <a:srgbClr val="7A93D3"/>
        </a:accent6>
        <a:hlink>
          <a:srgbClr val="90B54D"/>
        </a:hlink>
        <a:folHlink>
          <a:srgbClr val="F6A23C"/>
        </a:folHlink>
      </a:clrScheme>
      <a:clrMap bg1="lt1" tx1="dk1" bg2="lt2" tx2="dk2" accent1="accent1" accent2="accent2" accent3="accent3" accent4="accent4" accent5="accent5" accent6="accent6" hlink="hlink" folHlink="folHlink"/>
    </a:extraClrScheme>
    <a:extraClrScheme>
      <a:clrScheme name="ms01_1 2">
        <a:dk1>
          <a:srgbClr val="0E5D92"/>
        </a:dk1>
        <a:lt1>
          <a:srgbClr val="FFFFFF"/>
        </a:lt1>
        <a:dk2>
          <a:srgbClr val="137C9D"/>
        </a:dk2>
        <a:lt2>
          <a:srgbClr val="C0C0C0"/>
        </a:lt2>
        <a:accent1>
          <a:srgbClr val="35AACF"/>
        </a:accent1>
        <a:accent2>
          <a:srgbClr val="75CDB2"/>
        </a:accent2>
        <a:accent3>
          <a:srgbClr val="FFFFFF"/>
        </a:accent3>
        <a:accent4>
          <a:srgbClr val="0A4E7C"/>
        </a:accent4>
        <a:accent5>
          <a:srgbClr val="AED2E4"/>
        </a:accent5>
        <a:accent6>
          <a:srgbClr val="69BAA1"/>
        </a:accent6>
        <a:hlink>
          <a:srgbClr val="E8C86E"/>
        </a:hlink>
        <a:folHlink>
          <a:srgbClr val="1E68D6"/>
        </a:folHlink>
      </a:clrScheme>
      <a:clrMap bg1="lt1" tx1="dk1" bg2="lt2" tx2="dk2" accent1="accent1" accent2="accent2" accent3="accent3" accent4="accent4" accent5="accent5" accent6="accent6" hlink="hlink" folHlink="folHlink"/>
    </a:extraClrScheme>
    <a:extraClrScheme>
      <a:clrScheme name="ms01_1 3">
        <a:dk1>
          <a:srgbClr val="164D60"/>
        </a:dk1>
        <a:lt1>
          <a:srgbClr val="FFFFFF"/>
        </a:lt1>
        <a:dk2>
          <a:srgbClr val="2A8486"/>
        </a:dk2>
        <a:lt2>
          <a:srgbClr val="C0C0C0"/>
        </a:lt2>
        <a:accent1>
          <a:srgbClr val="48BC77"/>
        </a:accent1>
        <a:accent2>
          <a:srgbClr val="ECCA4C"/>
        </a:accent2>
        <a:accent3>
          <a:srgbClr val="FFFFFF"/>
        </a:accent3>
        <a:accent4>
          <a:srgbClr val="114051"/>
        </a:accent4>
        <a:accent5>
          <a:srgbClr val="B1DABD"/>
        </a:accent5>
        <a:accent6>
          <a:srgbClr val="D6B744"/>
        </a:accent6>
        <a:hlink>
          <a:srgbClr val="3191E9"/>
        </a:hlink>
        <a:folHlink>
          <a:srgbClr val="E36943"/>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2025</TotalTime>
  <Words>2286</Words>
  <Application>Microsoft Office PowerPoint</Application>
  <PresentationFormat>On-screen Show (4:3)</PresentationFormat>
  <Paragraphs>312</Paragraphs>
  <Slides>47</Slides>
  <Notes>21</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47</vt:i4>
      </vt:variant>
    </vt:vector>
  </HeadingPairs>
  <TitlesOfParts>
    <vt:vector size="50" baseType="lpstr">
      <vt:lpstr>ms01_1</vt:lpstr>
      <vt:lpstr>VISIO</vt:lpstr>
      <vt:lpstr>ClipArt</vt:lpstr>
      <vt:lpstr>B2B Research, Cross-tabulation Analyses, &amp; Correlation Analyses PART I</vt:lpstr>
      <vt:lpstr>REMINDERS</vt:lpstr>
      <vt:lpstr>REMINDERS</vt:lpstr>
      <vt:lpstr>Learning Outcomes</vt:lpstr>
      <vt:lpstr>Learning Outcomes</vt:lpstr>
      <vt:lpstr>Slide 6</vt:lpstr>
      <vt:lpstr>B2B Research</vt:lpstr>
      <vt:lpstr>B2B Markets</vt:lpstr>
      <vt:lpstr>B2B Markets</vt:lpstr>
      <vt:lpstr>B2B Research on two levels</vt:lpstr>
      <vt:lpstr>Characteristics of B2B Research</vt:lpstr>
      <vt:lpstr>B2B Research Characteristics</vt:lpstr>
      <vt:lpstr>B2B Research Characteristics</vt:lpstr>
      <vt:lpstr>B2B Research Characteristics</vt:lpstr>
      <vt:lpstr>B2B Research Best Practices</vt:lpstr>
      <vt:lpstr>B2B Research Best Practices</vt:lpstr>
      <vt:lpstr>B2B Research Best Practices</vt:lpstr>
      <vt:lpstr>B2B Research Best Practices</vt:lpstr>
      <vt:lpstr>B2B Research Best Practices</vt:lpstr>
      <vt:lpstr>B2B Research Best Practices</vt:lpstr>
      <vt:lpstr>B2B Research Best Practices</vt:lpstr>
      <vt:lpstr>B2B Research Best Practices</vt:lpstr>
      <vt:lpstr>B2B Research Best Practices</vt:lpstr>
      <vt:lpstr>B2B Research Best Practices</vt:lpstr>
      <vt:lpstr>Slide 25</vt:lpstr>
      <vt:lpstr>What kind of television viewer are you?</vt:lpstr>
      <vt:lpstr>Slide 27</vt:lpstr>
      <vt:lpstr>Slide 28</vt:lpstr>
      <vt:lpstr>Telus TV </vt:lpstr>
      <vt:lpstr>Telus TV</vt:lpstr>
      <vt:lpstr>Associative Analyses</vt:lpstr>
      <vt:lpstr>Relationships Between Two Variables</vt:lpstr>
      <vt:lpstr>Relationships Between Two Variables</vt:lpstr>
      <vt:lpstr>Relationships Between Two Variables</vt:lpstr>
      <vt:lpstr>Application: General Relationship</vt:lpstr>
      <vt:lpstr>Application: General Relationship</vt:lpstr>
      <vt:lpstr>Application: General Relationship</vt:lpstr>
      <vt:lpstr>Relationships Between Two Variables</vt:lpstr>
      <vt:lpstr>Slide 39</vt:lpstr>
      <vt:lpstr>Slide 40</vt:lpstr>
      <vt:lpstr>Slide 41</vt:lpstr>
      <vt:lpstr>Telus TV</vt:lpstr>
      <vt:lpstr>Telus TV</vt:lpstr>
      <vt:lpstr>Relationships Between Two Variables</vt:lpstr>
      <vt:lpstr>Linear Relationship</vt:lpstr>
      <vt:lpstr>Relationships Between Two Variables</vt:lpstr>
      <vt:lpstr>Curve-linear Relationship</vt:lpstr>
    </vt:vector>
  </TitlesOfParts>
  <Manager/>
  <Company>Theme Gallery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Click to add title</dc:title>
  <dc:subject/>
  <dc:creator/>
  <cp:keywords/>
  <dc:description/>
  <cp:lastModifiedBy>Academic Computing Services</cp:lastModifiedBy>
  <cp:revision>42</cp:revision>
  <dcterms:created xsi:type="dcterms:W3CDTF">2009-11-12T15:25:07Z</dcterms:created>
  <dcterms:modified xsi:type="dcterms:W3CDTF">2009-11-12T16:30:15Z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TC011367991033</vt:lpwstr>
  </property>
</Properties>
</file>