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notesSlides/notesSlide9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4"/>
  </p:notesMasterIdLst>
  <p:handoutMasterIdLst>
    <p:handoutMasterId r:id="rId65"/>
  </p:handoutMasterIdLst>
  <p:sldIdLst>
    <p:sldId id="457" r:id="rId2"/>
    <p:sldId id="313" r:id="rId3"/>
    <p:sldId id="314" r:id="rId4"/>
    <p:sldId id="315" r:id="rId5"/>
    <p:sldId id="316" r:id="rId6"/>
    <p:sldId id="317" r:id="rId7"/>
    <p:sldId id="318" r:id="rId8"/>
    <p:sldId id="320" r:id="rId9"/>
    <p:sldId id="321" r:id="rId10"/>
    <p:sldId id="322" r:id="rId11"/>
    <p:sldId id="323" r:id="rId12"/>
    <p:sldId id="324" r:id="rId13"/>
    <p:sldId id="325" r:id="rId14"/>
    <p:sldId id="326" r:id="rId15"/>
    <p:sldId id="327" r:id="rId16"/>
    <p:sldId id="328" r:id="rId17"/>
    <p:sldId id="329" r:id="rId18"/>
    <p:sldId id="330" r:id="rId19"/>
    <p:sldId id="331" r:id="rId20"/>
    <p:sldId id="332" r:id="rId21"/>
    <p:sldId id="338" r:id="rId22"/>
    <p:sldId id="339" r:id="rId23"/>
    <p:sldId id="341" r:id="rId24"/>
    <p:sldId id="342" r:id="rId25"/>
    <p:sldId id="343" r:id="rId26"/>
    <p:sldId id="344" r:id="rId27"/>
    <p:sldId id="345" r:id="rId28"/>
    <p:sldId id="346" r:id="rId29"/>
    <p:sldId id="411" r:id="rId30"/>
    <p:sldId id="410" r:id="rId31"/>
    <p:sldId id="351" r:id="rId32"/>
    <p:sldId id="352" r:id="rId33"/>
    <p:sldId id="356" r:id="rId34"/>
    <p:sldId id="357" r:id="rId35"/>
    <p:sldId id="412" r:id="rId36"/>
    <p:sldId id="358" r:id="rId37"/>
    <p:sldId id="359" r:id="rId38"/>
    <p:sldId id="360" r:id="rId39"/>
    <p:sldId id="423" r:id="rId40"/>
    <p:sldId id="424" r:id="rId41"/>
    <p:sldId id="425" r:id="rId42"/>
    <p:sldId id="426" r:id="rId43"/>
    <p:sldId id="454" r:id="rId44"/>
    <p:sldId id="427" r:id="rId45"/>
    <p:sldId id="428" r:id="rId46"/>
    <p:sldId id="429" r:id="rId47"/>
    <p:sldId id="430" r:id="rId48"/>
    <p:sldId id="431" r:id="rId49"/>
    <p:sldId id="432" r:id="rId50"/>
    <p:sldId id="433" r:id="rId51"/>
    <p:sldId id="434" r:id="rId52"/>
    <p:sldId id="435" r:id="rId53"/>
    <p:sldId id="436" r:id="rId54"/>
    <p:sldId id="438" r:id="rId55"/>
    <p:sldId id="439" r:id="rId56"/>
    <p:sldId id="455" r:id="rId57"/>
    <p:sldId id="440" r:id="rId58"/>
    <p:sldId id="441" r:id="rId59"/>
    <p:sldId id="456" r:id="rId60"/>
    <p:sldId id="419" r:id="rId61"/>
    <p:sldId id="458" r:id="rId62"/>
    <p:sldId id="459" r:id="rId6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  <a:srgbClr val="7028C0"/>
    <a:srgbClr val="00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85" autoAdjust="0"/>
    <p:restoredTop sz="86067" autoAdjust="0"/>
  </p:normalViewPr>
  <p:slideViewPr>
    <p:cSldViewPr>
      <p:cViewPr varScale="1">
        <p:scale>
          <a:sx n="63" d="100"/>
          <a:sy n="63" d="100"/>
        </p:scale>
        <p:origin x="-756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1794" y="-10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89824E-BD68-4E59-9F78-DD6A7E5AE694}" type="datetimeFigureOut">
              <a:rPr lang="en-US" smtClean="0"/>
              <a:pPr/>
              <a:t>11/12/2009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6BA74B-BB41-4F99-A53F-B175647BB12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DDE7C4-61D3-4AC0-B7BA-35EC76409C73}" type="datetimeFigureOut">
              <a:rPr lang="en-US" smtClean="0"/>
              <a:pPr/>
              <a:t>11/12/2009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2917F0-D20B-4D0D-B114-3AFE470939A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CC1FC39-716E-46A7-9006-8AF22FCA4454}" type="slidenum">
              <a:rPr lang="en-US"/>
              <a:pPr/>
              <a:t>6</a:t>
            </a:fld>
            <a:endParaRPr lang="en-US"/>
          </a:p>
        </p:txBody>
      </p:sp>
      <p:sp>
        <p:nvSpPr>
          <p:cNvPr id="180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0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buClr>
                <a:srgbClr val="000066"/>
              </a:buClr>
              <a:buFont typeface="Wingdings" pitchFamily="2" charset="2"/>
              <a:buNone/>
            </a:pPr>
            <a:r>
              <a:rPr lang="en-US" sz="1600"/>
              <a:t>For curve-linear relationships the direction can be expressed in a formula</a:t>
            </a:r>
          </a:p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990DE4-CF83-4D7F-B42B-895027EAC649}" type="slidenum">
              <a:rPr lang="en-US"/>
              <a:pPr/>
              <a:t>13</a:t>
            </a:fld>
            <a:endParaRPr lang="en-US"/>
          </a:p>
        </p:txBody>
      </p:sp>
      <p:sp>
        <p:nvSpPr>
          <p:cNvPr id="184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Let’s look at the different components of a Cross Tabulation:</a:t>
            </a:r>
          </a:p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9BD3B7-8B57-43F5-95F5-51EA9FE03D0B}" type="slidenum">
              <a:rPr lang="en-US"/>
              <a:pPr/>
              <a:t>17</a:t>
            </a:fld>
            <a:endParaRPr lang="en-US"/>
          </a:p>
        </p:txBody>
      </p:sp>
      <p:sp>
        <p:nvSpPr>
          <p:cNvPr id="208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8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Resent research shows that the long waiting lists at the hospitals’ emergency wards could be shortened if more people went to walk-in clinics when suffering non-life-threatening medical problems.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34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>
                <a:latin typeface="Times New Roman" pitchFamily="-65" charset="0"/>
              </a:rPr>
              <a:t>Remember from last week’s lecture …3 characteristics:</a:t>
            </a:r>
          </a:p>
          <a:p>
            <a:pPr marL="1066800" lvl="1" indent="-609600" eaLnBrk="1" hangingPunct="1">
              <a:lnSpc>
                <a:spcPct val="110000"/>
              </a:lnSpc>
              <a:buClr>
                <a:srgbClr val="CC0000"/>
              </a:buClr>
              <a:buSzPct val="90000"/>
            </a:pPr>
            <a:r>
              <a:rPr lang="en-US">
                <a:latin typeface="Times New Roman" pitchFamily="-65" charset="0"/>
              </a:rPr>
              <a:t>Presence</a:t>
            </a:r>
          </a:p>
          <a:p>
            <a:pPr marL="1066800" lvl="1" indent="-609600" eaLnBrk="1" hangingPunct="1">
              <a:lnSpc>
                <a:spcPct val="110000"/>
              </a:lnSpc>
              <a:buClr>
                <a:srgbClr val="CC0000"/>
              </a:buClr>
              <a:buSzPct val="90000"/>
            </a:pPr>
            <a:r>
              <a:rPr lang="en-US">
                <a:latin typeface="Times New Roman" pitchFamily="-65" charset="0"/>
              </a:rPr>
              <a:t>Direction </a:t>
            </a:r>
          </a:p>
          <a:p>
            <a:pPr marL="1066800" lvl="1" indent="-609600" eaLnBrk="1" hangingPunct="1">
              <a:lnSpc>
                <a:spcPct val="110000"/>
              </a:lnSpc>
              <a:buClr>
                <a:srgbClr val="CC0000"/>
              </a:buClr>
              <a:buSzPct val="90000"/>
            </a:pPr>
            <a:r>
              <a:rPr lang="en-US">
                <a:latin typeface="Times New Roman" pitchFamily="-65" charset="0"/>
              </a:rPr>
              <a:t>Strength of Association</a:t>
            </a:r>
          </a:p>
          <a:p>
            <a:endParaRPr lang="en-CA">
              <a:latin typeface="Times New Roman" pitchFamily="-65" charset="0"/>
            </a:endParaRPr>
          </a:p>
        </p:txBody>
      </p:sp>
      <p:sp>
        <p:nvSpPr>
          <p:cNvPr id="1034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0810E6-BFBF-244B-89CD-E5CC9B0C7064}" type="slidenum">
              <a:rPr lang="en-US"/>
              <a:pPr/>
              <a:t>46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44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imes New Roman" pitchFamily="-65" charset="0"/>
            </a:endParaRPr>
          </a:p>
        </p:txBody>
      </p:sp>
      <p:sp>
        <p:nvSpPr>
          <p:cNvPr id="104452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>
            <a:prstTxWarp prst="textNoShape">
              <a:avLst/>
            </a:prstTxWarp>
          </a:bodyPr>
          <a:lstStyle/>
          <a:p>
            <a:pPr algn="r"/>
            <a:fld id="{9EA55F6F-119E-D643-87A2-EAB78E8B289D}" type="slidenum">
              <a:rPr lang="en-US" sz="1200">
                <a:latin typeface="Times New Roman" pitchFamily="-65" charset="0"/>
              </a:rPr>
              <a:pPr algn="r"/>
              <a:t>49</a:t>
            </a:fld>
            <a:endParaRPr lang="en-US" sz="1200">
              <a:latin typeface="Times New Roman" pitchFamily="-65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54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CA">
              <a:latin typeface="Times New Roman" pitchFamily="-65" charset="0"/>
            </a:endParaRPr>
          </a:p>
        </p:txBody>
      </p:sp>
      <p:sp>
        <p:nvSpPr>
          <p:cNvPr id="1054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19DDDCB-C1B0-6E48-B1A0-429CF018B1ED}" type="slidenum">
              <a:rPr lang="en-US"/>
              <a:pPr/>
              <a:t>50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64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imes New Roman" pitchFamily="-65" charset="0"/>
            </a:endParaRPr>
          </a:p>
        </p:txBody>
      </p:sp>
      <p:sp>
        <p:nvSpPr>
          <p:cNvPr id="106500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>
            <a:prstTxWarp prst="textNoShape">
              <a:avLst/>
            </a:prstTxWarp>
          </a:bodyPr>
          <a:lstStyle/>
          <a:p>
            <a:pPr algn="r"/>
            <a:fld id="{62A7512F-1087-9341-8394-0C41BCA0378E}" type="slidenum">
              <a:rPr lang="en-US" sz="1200">
                <a:latin typeface="Times New Roman" pitchFamily="-65" charset="0"/>
              </a:rPr>
              <a:pPr algn="r"/>
              <a:t>51</a:t>
            </a:fld>
            <a:endParaRPr lang="en-US" sz="1200">
              <a:latin typeface="Times New Roman" pitchFamily="-65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75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imes New Roman" pitchFamily="-65" charset="0"/>
            </a:endParaRPr>
          </a:p>
        </p:txBody>
      </p:sp>
      <p:sp>
        <p:nvSpPr>
          <p:cNvPr id="107524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>
            <a:prstTxWarp prst="textNoShape">
              <a:avLst/>
            </a:prstTxWarp>
          </a:bodyPr>
          <a:lstStyle/>
          <a:p>
            <a:pPr algn="r"/>
            <a:fld id="{5DA1BA3B-CD95-8946-91CB-4D9C7F9754AA}" type="slidenum">
              <a:rPr lang="en-US" sz="1200">
                <a:latin typeface="Times New Roman" pitchFamily="-65" charset="0"/>
              </a:rPr>
              <a:pPr algn="r"/>
              <a:t>52</a:t>
            </a:fld>
            <a:endParaRPr lang="en-US" sz="1200">
              <a:latin typeface="Times New Roman" pitchFamily="-65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85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imes New Roman" pitchFamily="-65" charset="0"/>
            </a:endParaRPr>
          </a:p>
        </p:txBody>
      </p:sp>
      <p:sp>
        <p:nvSpPr>
          <p:cNvPr id="108548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>
            <a:prstTxWarp prst="textNoShape">
              <a:avLst/>
            </a:prstTxWarp>
          </a:bodyPr>
          <a:lstStyle/>
          <a:p>
            <a:pPr algn="r"/>
            <a:fld id="{203128FA-416D-CA45-9AE2-C8AC7027ED92}" type="slidenum">
              <a:rPr lang="en-US" sz="1200">
                <a:latin typeface="Times New Roman" pitchFamily="-65" charset="0"/>
              </a:rPr>
              <a:pPr algn="r"/>
              <a:t>53</a:t>
            </a:fld>
            <a:endParaRPr lang="en-US" sz="1200">
              <a:latin typeface="Times New Roman" pitchFamily="-65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4" name="Rectangle 52"/>
          <p:cNvSpPr>
            <a:spLocks noChangeArrowheads="1"/>
          </p:cNvSpPr>
          <p:nvPr/>
        </p:nvSpPr>
        <p:spPr bwMode="gray">
          <a:xfrm>
            <a:off x="0" y="0"/>
            <a:ext cx="9144000" cy="5157788"/>
          </a:xfrm>
          <a:prstGeom prst="rect">
            <a:avLst/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36" name="Rectangle 64"/>
          <p:cNvSpPr>
            <a:spLocks noChangeArrowheads="1"/>
          </p:cNvSpPr>
          <p:nvPr/>
        </p:nvSpPr>
        <p:spPr bwMode="gray">
          <a:xfrm>
            <a:off x="1262063" y="0"/>
            <a:ext cx="2362200" cy="49530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72549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37" name="Rectangle 65"/>
          <p:cNvSpPr>
            <a:spLocks noChangeArrowheads="1"/>
          </p:cNvSpPr>
          <p:nvPr/>
        </p:nvSpPr>
        <p:spPr bwMode="gray">
          <a:xfrm>
            <a:off x="304800" y="2400300"/>
            <a:ext cx="8458200" cy="1104900"/>
          </a:xfrm>
          <a:prstGeom prst="rect">
            <a:avLst/>
          </a:prstGeom>
          <a:gradFill rotWithShape="1">
            <a:gsLst>
              <a:gs pos="0">
                <a:schemeClr val="tx1"/>
              </a:gs>
              <a:gs pos="100000">
                <a:schemeClr val="accent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2590800"/>
            <a:ext cx="8229600" cy="6858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733800"/>
            <a:ext cx="5867400" cy="4572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00800"/>
            <a:ext cx="2133600" cy="32067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638800" y="6324601"/>
            <a:ext cx="3124200" cy="3048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MKTG 2309-08 Week 10 Lecture</a:t>
            </a:r>
            <a:endParaRPr lang="en-US" dirty="0"/>
          </a:p>
        </p:txBody>
      </p:sp>
      <p:pic>
        <p:nvPicPr>
          <p:cNvPr id="3133" name="Picture 6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gray">
          <a:xfrm>
            <a:off x="0" y="3490913"/>
            <a:ext cx="1258888" cy="1438275"/>
          </a:xfrm>
          <a:prstGeom prst="rect">
            <a:avLst/>
          </a:prstGeom>
          <a:noFill/>
        </p:spPr>
      </p:pic>
      <p:sp>
        <p:nvSpPr>
          <p:cNvPr id="3135" name="Rectangle 63"/>
          <p:cNvSpPr>
            <a:spLocks noChangeArrowheads="1"/>
          </p:cNvSpPr>
          <p:nvPr/>
        </p:nvSpPr>
        <p:spPr bwMode="gray">
          <a:xfrm>
            <a:off x="1276350" y="4941888"/>
            <a:ext cx="7867650" cy="217487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3134" name="Picture 6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gray">
          <a:xfrm>
            <a:off x="1281113" y="4927600"/>
            <a:ext cx="2370137" cy="1096963"/>
          </a:xfrm>
          <a:prstGeom prst="rect">
            <a:avLst/>
          </a:prstGeom>
          <a:noFill/>
        </p:spPr>
      </p:pic>
      <p:sp>
        <p:nvSpPr>
          <p:cNvPr id="3138" name="Rectangle 66"/>
          <p:cNvSpPr>
            <a:spLocks noChangeArrowheads="1"/>
          </p:cNvSpPr>
          <p:nvPr/>
        </p:nvSpPr>
        <p:spPr bwMode="gray">
          <a:xfrm>
            <a:off x="304800" y="304800"/>
            <a:ext cx="8534400" cy="43434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39" name="Rectangle 67"/>
          <p:cNvSpPr>
            <a:spLocks noChangeArrowheads="1"/>
          </p:cNvSpPr>
          <p:nvPr/>
        </p:nvSpPr>
        <p:spPr bwMode="gray">
          <a:xfrm>
            <a:off x="7391400" y="914400"/>
            <a:ext cx="1600200" cy="14478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40" name="Rectangle 68"/>
          <p:cNvSpPr>
            <a:spLocks noChangeArrowheads="1"/>
          </p:cNvSpPr>
          <p:nvPr/>
        </p:nvSpPr>
        <p:spPr bwMode="gray">
          <a:xfrm>
            <a:off x="8305800" y="0"/>
            <a:ext cx="76200" cy="17526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36" grpId="0" animBg="1"/>
      <p:bldP spid="3137" grpId="0" animBg="1"/>
      <p:bldP spid="3140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99FBCA-C0CD-4333-98B1-9EB38DE4B1A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6191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6191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06375"/>
            <a:ext cx="6858000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371600"/>
            <a:ext cx="8229600" cy="5026025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21450"/>
            <a:ext cx="2133600" cy="24447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21450"/>
            <a:ext cx="2895600" cy="24447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21450"/>
            <a:ext cx="2133600" cy="244475"/>
          </a:xfrm>
        </p:spPr>
        <p:txBody>
          <a:bodyPr/>
          <a:lstStyle>
            <a:lvl1pPr>
              <a:defRPr/>
            </a:lvl1pPr>
          </a:lstStyle>
          <a:p>
            <a:fld id="{B7EEDC1C-E091-4A53-8EAF-00EB74E73FB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533400"/>
            <a:ext cx="85344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76400"/>
            <a:ext cx="4038600" cy="4191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4038600" cy="4191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9DFE2B-6F92-2F4B-A9B7-97650FEF63DD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256564-4461-4B52-BF89-BA75AFD94F3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5026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5026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3AF680-DD5F-46CF-B625-21E6D2C3DD6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CE0F6D-0E4C-479D-8F59-2563B8A523E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5CE931-2D29-41E7-AC44-DE1C0965402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3239B5-2043-4DD0-9C80-7D9EAD730C8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EAA252-2086-427B-8B63-4846B896EE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87AB64-4BE0-4021-BD01-709D4B3AC10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tint val="39216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Rectangle 43"/>
          <p:cNvSpPr>
            <a:spLocks noChangeArrowheads="1"/>
          </p:cNvSpPr>
          <p:nvPr/>
        </p:nvSpPr>
        <p:spPr bwMode="gray">
          <a:xfrm>
            <a:off x="0" y="9525"/>
            <a:ext cx="9144000" cy="10287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68" name="Rectangle 44"/>
          <p:cNvSpPr>
            <a:spLocks noChangeArrowheads="1"/>
          </p:cNvSpPr>
          <p:nvPr/>
        </p:nvSpPr>
        <p:spPr bwMode="gray">
          <a:xfrm>
            <a:off x="1447800" y="0"/>
            <a:ext cx="7696200" cy="879475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69" name="Rectangle 45"/>
          <p:cNvSpPr>
            <a:spLocks noChangeArrowheads="1"/>
          </p:cNvSpPr>
          <p:nvPr/>
        </p:nvSpPr>
        <p:spPr bwMode="gray">
          <a:xfrm>
            <a:off x="0" y="158750"/>
            <a:ext cx="9144000" cy="603250"/>
          </a:xfrm>
          <a:prstGeom prst="rect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71" name="Rectangle 47"/>
          <p:cNvSpPr>
            <a:spLocks noChangeArrowheads="1"/>
          </p:cNvSpPr>
          <p:nvPr/>
        </p:nvSpPr>
        <p:spPr bwMode="gray">
          <a:xfrm>
            <a:off x="0" y="1143000"/>
            <a:ext cx="228600" cy="5715000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tint val="0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72" name="Rectangle 48"/>
          <p:cNvSpPr>
            <a:spLocks noChangeArrowheads="1"/>
          </p:cNvSpPr>
          <p:nvPr/>
        </p:nvSpPr>
        <p:spPr bwMode="gray">
          <a:xfrm>
            <a:off x="8686800" y="0"/>
            <a:ext cx="76200" cy="6096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457200" y="1371600"/>
            <a:ext cx="8229600" cy="502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457200" y="6521450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3124200" y="6521450"/>
            <a:ext cx="2895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6553200" y="6521450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accent1"/>
                </a:solidFill>
              </a:defRPr>
            </a:lvl1pPr>
          </a:lstStyle>
          <a:p>
            <a:fld id="{E9D166F9-E7D7-4F69-B63D-C04DC281F76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73" name="Rectangle 49"/>
          <p:cNvSpPr>
            <a:spLocks noChangeArrowheads="1"/>
          </p:cNvSpPr>
          <p:nvPr/>
        </p:nvSpPr>
        <p:spPr bwMode="gray">
          <a:xfrm>
            <a:off x="0" y="0"/>
            <a:ext cx="1447800" cy="10668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1065" name="Picture 41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gray">
          <a:xfrm>
            <a:off x="0" y="0"/>
            <a:ext cx="1243013" cy="1038225"/>
          </a:xfrm>
          <a:prstGeom prst="rect">
            <a:avLst/>
          </a:prstGeom>
          <a:noFill/>
        </p:spPr>
      </p:pic>
      <p:sp>
        <p:nvSpPr>
          <p:cNvPr id="1070" name="Rectangle 46"/>
          <p:cNvSpPr>
            <a:spLocks noChangeArrowheads="1"/>
          </p:cNvSpPr>
          <p:nvPr/>
        </p:nvSpPr>
        <p:spPr bwMode="gray">
          <a:xfrm>
            <a:off x="0" y="1035050"/>
            <a:ext cx="1447800" cy="2286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74" name="Rectangle 50"/>
          <p:cNvSpPr>
            <a:spLocks noGrp="1" noChangeArrowheads="1"/>
          </p:cNvSpPr>
          <p:nvPr>
            <p:ph type="title"/>
          </p:nvPr>
        </p:nvSpPr>
        <p:spPr bwMode="gray">
          <a:xfrm>
            <a:off x="1447800" y="206375"/>
            <a:ext cx="6858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9" grpId="0" animBg="1"/>
      <p:bldP spid="1072" grpId="0" animBg="1"/>
    </p:bldLst>
  </p:timing>
  <p:hf hdr="0" ftr="0"/>
  <p:txStyles>
    <p:titleStyle>
      <a:lvl1pPr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 2" pitchFamily="18" charset="2"/>
        <a:buChar char="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 2" pitchFamily="18" charset="2"/>
        <a:buChar char="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533400" y="2057400"/>
            <a:ext cx="8229600" cy="685800"/>
          </a:xfrm>
        </p:spPr>
        <p:txBody>
          <a:bodyPr/>
          <a:lstStyle/>
          <a:p>
            <a:r>
              <a:rPr lang="en-US" b="1" dirty="0" smtClean="0"/>
              <a:t>B2B Research,</a:t>
            </a:r>
            <a:br>
              <a:rPr lang="en-US" b="1" dirty="0" smtClean="0"/>
            </a:br>
            <a:r>
              <a:rPr lang="en-US" b="1" dirty="0" smtClean="0"/>
              <a:t>Cross-tabulation Analyses,</a:t>
            </a:r>
            <a:br>
              <a:rPr lang="en-US" b="1" dirty="0" smtClean="0"/>
            </a:br>
            <a:r>
              <a:rPr lang="en-US" b="1" dirty="0" smtClean="0"/>
              <a:t>&amp;</a:t>
            </a:r>
            <a:br>
              <a:rPr lang="en-US" b="1" dirty="0" smtClean="0"/>
            </a:br>
            <a:r>
              <a:rPr lang="en-US" b="1" dirty="0" smtClean="0"/>
              <a:t>Correlation Analyses</a:t>
            </a:r>
            <a:br>
              <a:rPr lang="en-US" b="1" dirty="0" smtClean="0"/>
            </a:br>
            <a:r>
              <a:rPr lang="en-US" b="1" dirty="0" smtClean="0"/>
              <a:t>PART II</a:t>
            </a:r>
            <a:endParaRPr lang="en-US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MKTG 2309-08 Week 10 Lecture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400800"/>
            <a:ext cx="2133600" cy="457200"/>
          </a:xfrm>
          <a:prstGeom prst="rect">
            <a:avLst/>
          </a:prstGeom>
        </p:spPr>
        <p:txBody>
          <a:bodyPr/>
          <a:lstStyle/>
          <a:p>
            <a:fld id="{65340926-1EDC-46A9-B82F-1554385D2514}" type="slidenum">
              <a:rPr lang="en-US"/>
              <a:pPr/>
              <a:t>10</a:t>
            </a:fld>
            <a:endParaRPr lang="en-US"/>
          </a:p>
        </p:txBody>
      </p:sp>
      <p:pic>
        <p:nvPicPr>
          <p:cNvPr id="24582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286000"/>
            <a:ext cx="8675688" cy="2971800"/>
          </a:xfrm>
          <a:prstGeom prst="rect">
            <a:avLst/>
          </a:prstGeom>
          <a:noFill/>
        </p:spPr>
      </p:pic>
      <p:sp>
        <p:nvSpPr>
          <p:cNvPr id="7" name="Rectangle 2"/>
          <p:cNvSpPr txBox="1">
            <a:spLocks noChangeArrowheads="1"/>
          </p:cNvSpPr>
          <p:nvPr/>
        </p:nvSpPr>
        <p:spPr bwMode="gray">
          <a:xfrm>
            <a:off x="457200" y="228600"/>
            <a:ext cx="8686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Application</a:t>
            </a:r>
            <a:r>
              <a:rPr kumimoji="0" lang="en-US" sz="3600" b="0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: Cross Tabulation</a:t>
            </a: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400800"/>
            <a:ext cx="2133600" cy="457200"/>
          </a:xfrm>
          <a:prstGeom prst="rect">
            <a:avLst/>
          </a:prstGeom>
        </p:spPr>
        <p:txBody>
          <a:bodyPr/>
          <a:lstStyle/>
          <a:p>
            <a:fld id="{7CFE832A-9705-4FB7-98D5-ADCA133138A4}" type="slidenum">
              <a:rPr lang="en-US"/>
              <a:pPr/>
              <a:t>11</a:t>
            </a:fld>
            <a:endParaRPr lang="en-US"/>
          </a:p>
        </p:txBody>
      </p:sp>
      <p:pic>
        <p:nvPicPr>
          <p:cNvPr id="6349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2590800"/>
            <a:ext cx="7086600" cy="4267200"/>
          </a:xfrm>
          <a:prstGeom prst="rect">
            <a:avLst/>
          </a:prstGeom>
          <a:noFill/>
        </p:spPr>
      </p:pic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/>
              <a:t>First, Visually Inspect: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8458200" cy="1295400"/>
          </a:xfrm>
        </p:spPr>
        <p:txBody>
          <a:bodyPr/>
          <a:lstStyle/>
          <a:p>
            <a:pPr marL="463550" indent="-463550">
              <a:buFont typeface="Wingdings" pitchFamily="2" charset="2"/>
              <a:buChar char="§"/>
            </a:pPr>
            <a:r>
              <a:rPr lang="en-US" sz="3400" dirty="0"/>
              <a:t>Bar charts used to visually check for a General Relationship.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" dur="500"/>
                                        <p:tgtEl>
                                          <p:spTgt spid="63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1" grpId="0" build="p" bldLvl="2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400800"/>
            <a:ext cx="2133600" cy="457200"/>
          </a:xfrm>
          <a:prstGeom prst="rect">
            <a:avLst/>
          </a:prstGeom>
        </p:spPr>
        <p:txBody>
          <a:bodyPr/>
          <a:lstStyle/>
          <a:p>
            <a:fld id="{7CB80B95-8503-4D09-95EA-65E69A308FB4}" type="slidenum">
              <a:rPr lang="en-US"/>
              <a:pPr/>
              <a:t>12</a:t>
            </a:fld>
            <a:endParaRPr lang="en-US"/>
          </a:p>
        </p:txBody>
      </p:sp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8763000" cy="609600"/>
          </a:xfrm>
        </p:spPr>
        <p:txBody>
          <a:bodyPr/>
          <a:lstStyle/>
          <a:p>
            <a:r>
              <a:rPr lang="en-US" dirty="0"/>
              <a:t>Next, Inspect the Cross Tabulation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5638800"/>
            <a:ext cx="7913688" cy="838200"/>
          </a:xfrm>
          <a:gradFill rotWithShape="1">
            <a:gsLst>
              <a:gs pos="0">
                <a:schemeClr val="accent1">
                  <a:gamma/>
                  <a:tint val="0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28575">
            <a:solidFill>
              <a:srgbClr val="000066"/>
            </a:solidFill>
          </a:ln>
        </p:spPr>
        <p:txBody>
          <a:bodyPr/>
          <a:lstStyle/>
          <a:p>
            <a:pPr marL="463550" indent="-463550" algn="ctr">
              <a:buNone/>
            </a:pPr>
            <a:r>
              <a:rPr lang="en-US" sz="3400" dirty="0"/>
              <a:t>This is a </a:t>
            </a:r>
            <a:r>
              <a:rPr lang="en-US" sz="3400" b="1" i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General Relationship</a:t>
            </a:r>
            <a:endParaRPr lang="en-US" sz="3400" dirty="0"/>
          </a:p>
        </p:txBody>
      </p:sp>
      <p:pic>
        <p:nvPicPr>
          <p:cNvPr id="62470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3276600"/>
            <a:ext cx="8447088" cy="2286000"/>
          </a:xfrm>
          <a:prstGeom prst="rect">
            <a:avLst/>
          </a:prstGeom>
          <a:noFill/>
        </p:spPr>
      </p:pic>
      <p:sp>
        <p:nvSpPr>
          <p:cNvPr id="62471" name="Oval 7"/>
          <p:cNvSpPr>
            <a:spLocks noChangeArrowheads="1"/>
          </p:cNvSpPr>
          <p:nvPr/>
        </p:nvSpPr>
        <p:spPr bwMode="auto">
          <a:xfrm>
            <a:off x="4648200" y="4419600"/>
            <a:ext cx="838200" cy="304800"/>
          </a:xfrm>
          <a:prstGeom prst="ellips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472" name="Oval 8"/>
          <p:cNvSpPr>
            <a:spLocks noChangeArrowheads="1"/>
          </p:cNvSpPr>
          <p:nvPr/>
        </p:nvSpPr>
        <p:spPr bwMode="auto">
          <a:xfrm>
            <a:off x="6400800" y="4800600"/>
            <a:ext cx="838200" cy="304800"/>
          </a:xfrm>
          <a:prstGeom prst="ellips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476" name="Text Box 12"/>
          <p:cNvSpPr txBox="1">
            <a:spLocks noChangeArrowheads="1"/>
          </p:cNvSpPr>
          <p:nvPr/>
        </p:nvSpPr>
        <p:spPr bwMode="auto">
          <a:xfrm>
            <a:off x="4724400" y="1828800"/>
            <a:ext cx="4267200" cy="1135063"/>
          </a:xfrm>
          <a:prstGeom prst="rect">
            <a:avLst/>
          </a:prstGeom>
          <a:noFill/>
          <a:ln w="28575">
            <a:solidFill>
              <a:srgbClr val="CC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31775" indent="-231775">
              <a:lnSpc>
                <a:spcPct val="85000"/>
              </a:lnSpc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n"/>
            </a:pPr>
            <a:r>
              <a:rPr lang="en-US" sz="2600"/>
              <a:t>Do you see the ‘absence’ of passing with the presence of not studying?</a:t>
            </a:r>
          </a:p>
        </p:txBody>
      </p:sp>
      <p:sp>
        <p:nvSpPr>
          <p:cNvPr id="62477" name="Text Box 13"/>
          <p:cNvSpPr txBox="1">
            <a:spLocks noChangeArrowheads="1"/>
          </p:cNvSpPr>
          <p:nvPr/>
        </p:nvSpPr>
        <p:spPr bwMode="auto">
          <a:xfrm>
            <a:off x="228600" y="1828800"/>
            <a:ext cx="4343400" cy="1135063"/>
          </a:xfrm>
          <a:prstGeom prst="rect">
            <a:avLst/>
          </a:prstGeom>
          <a:noFill/>
          <a:ln w="28575">
            <a:solidFill>
              <a:srgbClr val="CC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31775" indent="-231775">
              <a:lnSpc>
                <a:spcPct val="85000"/>
              </a:lnSpc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n"/>
            </a:pPr>
            <a:r>
              <a:rPr lang="en-US" sz="2600"/>
              <a:t>Do you see the ‘presence’ of studying with the ‘presence’ of passing? </a:t>
            </a:r>
          </a:p>
        </p:txBody>
      </p:sp>
      <p:sp>
        <p:nvSpPr>
          <p:cNvPr id="62478" name="Line 14"/>
          <p:cNvSpPr>
            <a:spLocks noChangeShapeType="1"/>
          </p:cNvSpPr>
          <p:nvPr/>
        </p:nvSpPr>
        <p:spPr bwMode="auto">
          <a:xfrm flipH="1">
            <a:off x="6705600" y="2971800"/>
            <a:ext cx="152400" cy="18288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2479" name="Line 15"/>
          <p:cNvSpPr>
            <a:spLocks noChangeShapeType="1"/>
          </p:cNvSpPr>
          <p:nvPr/>
        </p:nvSpPr>
        <p:spPr bwMode="auto">
          <a:xfrm>
            <a:off x="2362200" y="2971800"/>
            <a:ext cx="2286000" cy="15240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2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2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2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62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2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62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62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6246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7" grpId="0" build="p" bldLvl="2" animBg="1"/>
      <p:bldP spid="62471" grpId="0" animBg="1"/>
      <p:bldP spid="62472" grpId="0" animBg="1"/>
      <p:bldP spid="62476" grpId="0" animBg="1"/>
      <p:bldP spid="62477" grpId="0" animBg="1"/>
      <p:bldP spid="62478" grpId="0" animBg="1"/>
      <p:bldP spid="6247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400800"/>
            <a:ext cx="2133600" cy="457200"/>
          </a:xfrm>
          <a:prstGeom prst="rect">
            <a:avLst/>
          </a:prstGeom>
        </p:spPr>
        <p:txBody>
          <a:bodyPr/>
          <a:lstStyle/>
          <a:p>
            <a:fld id="{3711A606-A774-47EF-A5FA-9720AB29F673}" type="slidenum">
              <a:rPr lang="en-US"/>
              <a:pPr/>
              <a:t>13</a:t>
            </a:fld>
            <a:endParaRPr lang="en-US"/>
          </a:p>
        </p:txBody>
      </p:sp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8458200" cy="609600"/>
          </a:xfrm>
        </p:spPr>
        <p:txBody>
          <a:bodyPr/>
          <a:lstStyle/>
          <a:p>
            <a:r>
              <a:rPr lang="en-US" dirty="0"/>
              <a:t>Cross Tabulation: Components</a:t>
            </a:r>
          </a:p>
        </p:txBody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305800" cy="5029200"/>
          </a:xfrm>
        </p:spPr>
        <p:txBody>
          <a:bodyPr/>
          <a:lstStyle/>
          <a:p>
            <a:pPr marL="463550" indent="-463550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2800" b="1" i="1" u="sng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Dependent Variable:</a:t>
            </a:r>
          </a:p>
          <a:p>
            <a:pPr marL="914400" lvl="1" indent="-336550">
              <a:lnSpc>
                <a:spcPct val="90000"/>
              </a:lnSpc>
            </a:pPr>
            <a:r>
              <a:rPr lang="en-US" sz="2400" dirty="0"/>
              <a:t>Key variable we want to </a:t>
            </a:r>
            <a:r>
              <a:rPr lang="en-US" sz="2400" b="1" dirty="0">
                <a:solidFill>
                  <a:srgbClr val="800000"/>
                </a:solidFill>
              </a:rPr>
              <a:t>measure or predict</a:t>
            </a:r>
            <a:r>
              <a:rPr lang="en-US" sz="2400" dirty="0"/>
              <a:t>.</a:t>
            </a:r>
          </a:p>
          <a:p>
            <a:pPr marL="914400" lvl="1" indent="-336550">
              <a:lnSpc>
                <a:spcPct val="90000"/>
              </a:lnSpc>
            </a:pPr>
            <a:r>
              <a:rPr lang="en-US" sz="2400" dirty="0"/>
              <a:t>Ex: ‘level of satisfaction’ or ‘purchase intent’.</a:t>
            </a:r>
          </a:p>
          <a:p>
            <a:pPr marL="914400" lvl="1" indent="-336550">
              <a:lnSpc>
                <a:spcPct val="90000"/>
              </a:lnSpc>
            </a:pPr>
            <a:endParaRPr lang="en-US" sz="1000" dirty="0"/>
          </a:p>
          <a:p>
            <a:pPr marL="463550" indent="-463550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2800" b="1" i="1" u="sng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Independent Variable:</a:t>
            </a:r>
          </a:p>
          <a:p>
            <a:pPr marL="914400" lvl="1" indent="-336550">
              <a:lnSpc>
                <a:spcPct val="90000"/>
              </a:lnSpc>
            </a:pPr>
            <a:r>
              <a:rPr lang="en-US" sz="2400" dirty="0"/>
              <a:t>Variable</a:t>
            </a:r>
            <a:r>
              <a:rPr lang="en-US" sz="2400" dirty="0" smtClean="0"/>
              <a:t> that may be a ‘</a:t>
            </a:r>
            <a:r>
              <a:rPr lang="en-US" sz="2400" b="1" dirty="0" smtClean="0">
                <a:solidFill>
                  <a:srgbClr val="800000"/>
                </a:solidFill>
              </a:rPr>
              <a:t>driver</a:t>
            </a:r>
            <a:r>
              <a:rPr lang="en-US" sz="2400" dirty="0" smtClean="0"/>
              <a:t>’ of changes in the </a:t>
            </a:r>
            <a:r>
              <a:rPr lang="en-US" sz="2400" dirty="0"/>
              <a:t>dependent variable.</a:t>
            </a:r>
          </a:p>
          <a:p>
            <a:pPr marL="914400" lvl="1" indent="-336550">
              <a:lnSpc>
                <a:spcPct val="90000"/>
              </a:lnSpc>
            </a:pPr>
            <a:r>
              <a:rPr lang="en-US" sz="2400" dirty="0"/>
              <a:t>Ex: ‘age’, ‘income’, ‘heavy/light users’.</a:t>
            </a:r>
          </a:p>
          <a:p>
            <a:pPr marL="914400" lvl="1" indent="-336550">
              <a:lnSpc>
                <a:spcPct val="90000"/>
              </a:lnSpc>
            </a:pPr>
            <a:endParaRPr lang="en-US" sz="1000" dirty="0"/>
          </a:p>
          <a:p>
            <a:pPr marL="463550" indent="-463550">
              <a:lnSpc>
                <a:spcPct val="90000"/>
              </a:lnSpc>
              <a:buClr>
                <a:srgbClr val="CC0000"/>
              </a:buClr>
              <a:buFont typeface="Wingdings" pitchFamily="2" charset="2"/>
              <a:buChar char="§"/>
            </a:pPr>
            <a:r>
              <a:rPr lang="en-US" sz="2800" b="1" i="1" u="sng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CAUTION:</a:t>
            </a:r>
          </a:p>
          <a:p>
            <a:pPr marL="914400" lvl="1" indent="-336550">
              <a:lnSpc>
                <a:spcPct val="90000"/>
              </a:lnSpc>
            </a:pPr>
            <a:r>
              <a:rPr lang="en-US" sz="2400" dirty="0"/>
              <a:t>Even though we assume an independent and dependent role for the two variables, we can </a:t>
            </a:r>
            <a:r>
              <a:rPr lang="en-US" sz="2400" i="1" u="sng" dirty="0">
                <a:solidFill>
                  <a:srgbClr val="CC0000"/>
                </a:solidFill>
              </a:rPr>
              <a:t>not</a:t>
            </a:r>
            <a:r>
              <a:rPr lang="en-US" sz="2400" dirty="0"/>
              <a:t> prove a </a:t>
            </a:r>
            <a:r>
              <a:rPr lang="en-US" sz="2400" i="1" u="sng" dirty="0"/>
              <a:t>causal</a:t>
            </a:r>
            <a:r>
              <a:rPr lang="en-US" sz="2400" dirty="0"/>
              <a:t> relationship.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8FB2B3-E2C5-42C0-BA89-AC23149DD502}" type="slidenum">
              <a:rPr lang="en-US"/>
              <a:pPr/>
              <a:t>14</a:t>
            </a:fld>
            <a:endParaRPr lang="en-US"/>
          </a:p>
        </p:txBody>
      </p:sp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229600" cy="533400"/>
          </a:xfrm>
        </p:spPr>
        <p:txBody>
          <a:bodyPr/>
          <a:lstStyle/>
          <a:p>
            <a:r>
              <a:rPr lang="en-US" dirty="0"/>
              <a:t>Cross Tabulation: Components</a:t>
            </a:r>
          </a:p>
        </p:txBody>
      </p:sp>
      <p:sp>
        <p:nvSpPr>
          <p:cNvPr id="1812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981200"/>
            <a:ext cx="3886200" cy="3886200"/>
          </a:xfrm>
          <a:gradFill rotWithShape="1">
            <a:gsLst>
              <a:gs pos="0">
                <a:schemeClr val="accent1">
                  <a:gamma/>
                  <a:tint val="0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28575">
            <a:solidFill>
              <a:srgbClr val="000066"/>
            </a:solidFill>
          </a:ln>
        </p:spPr>
        <p:txBody>
          <a:bodyPr/>
          <a:lstStyle/>
          <a:p>
            <a:pPr marL="346075" indent="-346075">
              <a:buFont typeface="Wingdings" pitchFamily="2" charset="2"/>
              <a:buChar char="§"/>
              <a:tabLst>
                <a:tab pos="803275" algn="l"/>
              </a:tabLst>
            </a:pPr>
            <a:r>
              <a:rPr lang="en-US" dirty="0"/>
              <a:t>Four possible numbers in each cell</a:t>
            </a:r>
          </a:p>
          <a:p>
            <a:pPr marL="803275" lvl="1" indent="-342900">
              <a:buClr>
                <a:srgbClr val="000066"/>
              </a:buClr>
              <a:buFont typeface="Wingdings" pitchFamily="2" charset="2"/>
              <a:buChar char="n"/>
              <a:tabLst>
                <a:tab pos="803275" algn="l"/>
              </a:tabLst>
            </a:pPr>
            <a:r>
              <a:rPr lang="en-US" sz="2600" dirty="0"/>
              <a:t>Frequency</a:t>
            </a:r>
          </a:p>
          <a:p>
            <a:pPr marL="803275" lvl="1" indent="-342900">
              <a:buClr>
                <a:srgbClr val="000066"/>
              </a:buClr>
              <a:buFont typeface="Wingdings" pitchFamily="2" charset="2"/>
              <a:buChar char="n"/>
              <a:tabLst>
                <a:tab pos="803275" algn="l"/>
              </a:tabLst>
            </a:pPr>
            <a:r>
              <a:rPr lang="en-US" sz="2600" dirty="0"/>
              <a:t>Raw percentage</a:t>
            </a:r>
          </a:p>
          <a:p>
            <a:pPr marL="803275" lvl="1" indent="-342900">
              <a:buClr>
                <a:srgbClr val="000066"/>
              </a:buClr>
              <a:buFont typeface="Wingdings" pitchFamily="2" charset="2"/>
              <a:buChar char="n"/>
              <a:tabLst>
                <a:tab pos="803275" algn="l"/>
              </a:tabLst>
            </a:pPr>
            <a:r>
              <a:rPr lang="en-US" sz="2600" dirty="0"/>
              <a:t>Column percentage</a:t>
            </a:r>
          </a:p>
          <a:p>
            <a:pPr marL="803275" lvl="1" indent="-342900">
              <a:buClr>
                <a:srgbClr val="000066"/>
              </a:buClr>
              <a:buFont typeface="Wingdings" pitchFamily="2" charset="2"/>
              <a:buChar char="n"/>
              <a:tabLst>
                <a:tab pos="803275" algn="l"/>
              </a:tabLst>
            </a:pPr>
            <a:r>
              <a:rPr lang="en-US" sz="2600" dirty="0"/>
              <a:t>Row percentage</a:t>
            </a:r>
          </a:p>
        </p:txBody>
      </p:sp>
      <p:sp>
        <p:nvSpPr>
          <p:cNvPr id="181253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1981200"/>
            <a:ext cx="3886200" cy="3886200"/>
          </a:xfrm>
          <a:gradFill rotWithShape="1">
            <a:gsLst>
              <a:gs pos="0">
                <a:schemeClr val="accent1">
                  <a:gamma/>
                  <a:tint val="0"/>
                  <a:invGamma/>
                </a:schemeClr>
              </a:gs>
              <a:gs pos="100000">
                <a:schemeClr val="accent1">
                  <a:alpha val="64999"/>
                </a:schemeClr>
              </a:gs>
            </a:gsLst>
            <a:lin ang="5400000" scaled="1"/>
          </a:gradFill>
          <a:ln w="28575">
            <a:solidFill>
              <a:srgbClr val="000066"/>
            </a:solidFill>
          </a:ln>
        </p:spPr>
        <p:txBody>
          <a:bodyPr/>
          <a:lstStyle/>
          <a:p>
            <a:pPr marL="346075" indent="-346075">
              <a:buFont typeface="Wingdings" pitchFamily="2" charset="2"/>
              <a:buChar char="§"/>
            </a:pPr>
            <a:r>
              <a:rPr lang="en-US" dirty="0"/>
              <a:t>In your analysis </a:t>
            </a:r>
            <a:r>
              <a:rPr lang="en-US" i="1" u="sng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only</a:t>
            </a:r>
            <a:r>
              <a:rPr lang="en-US" dirty="0"/>
              <a:t> report:</a:t>
            </a:r>
          </a:p>
          <a:p>
            <a:pPr marL="914400" lvl="1" indent="-346075">
              <a:buClr>
                <a:srgbClr val="000066"/>
              </a:buClr>
              <a:buFont typeface="Wingdings" pitchFamily="2" charset="2"/>
              <a:buChar char="n"/>
            </a:pPr>
            <a:r>
              <a:rPr lang="en-US" sz="2600" dirty="0"/>
              <a:t>Frequency</a:t>
            </a:r>
          </a:p>
          <a:p>
            <a:pPr marL="914400" lvl="1" indent="-346075">
              <a:buClr>
                <a:srgbClr val="000066"/>
              </a:buClr>
              <a:buFont typeface="Wingdings" pitchFamily="2" charset="2"/>
              <a:buChar char="n"/>
            </a:pPr>
            <a:r>
              <a:rPr lang="en-US" sz="2600" dirty="0">
                <a:solidFill>
                  <a:srgbClr val="808080"/>
                </a:solidFill>
              </a:rPr>
              <a:t>Raw percentage</a:t>
            </a:r>
          </a:p>
          <a:p>
            <a:pPr marL="914400" lvl="1" indent="-346075">
              <a:buClr>
                <a:srgbClr val="000066"/>
              </a:buClr>
              <a:buFont typeface="Wingdings" pitchFamily="2" charset="2"/>
              <a:buChar char="n"/>
            </a:pPr>
            <a:r>
              <a:rPr lang="en-US" sz="2600" dirty="0"/>
              <a:t>Column percentage</a:t>
            </a:r>
          </a:p>
          <a:p>
            <a:pPr marL="914400" lvl="1" indent="-346075">
              <a:buClr>
                <a:srgbClr val="000066"/>
              </a:buClr>
              <a:buFont typeface="Wingdings" pitchFamily="2" charset="2"/>
              <a:buChar char="n"/>
            </a:pPr>
            <a:r>
              <a:rPr lang="en-US" sz="2600" dirty="0">
                <a:solidFill>
                  <a:srgbClr val="808080"/>
                </a:solidFill>
              </a:rPr>
              <a:t>Row percentage</a:t>
            </a:r>
          </a:p>
        </p:txBody>
      </p:sp>
      <p:sp>
        <p:nvSpPr>
          <p:cNvPr id="181254" name="Oval 6"/>
          <p:cNvSpPr>
            <a:spLocks noChangeArrowheads="1"/>
          </p:cNvSpPr>
          <p:nvPr/>
        </p:nvSpPr>
        <p:spPr bwMode="auto">
          <a:xfrm>
            <a:off x="5105400" y="2895600"/>
            <a:ext cx="2895600" cy="609600"/>
          </a:xfrm>
          <a:prstGeom prst="ellips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1255" name="Oval 7"/>
          <p:cNvSpPr>
            <a:spLocks noChangeArrowheads="1"/>
          </p:cNvSpPr>
          <p:nvPr/>
        </p:nvSpPr>
        <p:spPr bwMode="auto">
          <a:xfrm>
            <a:off x="5105400" y="3886200"/>
            <a:ext cx="2971800" cy="838200"/>
          </a:xfrm>
          <a:prstGeom prst="ellips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>
              <a:solidFill>
                <a:srgbClr val="CC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125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81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81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81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81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81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8125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812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812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812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812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812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81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81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251" grpId="0" build="p" bldLvl="2" animBg="1"/>
      <p:bldP spid="181253" grpId="0" build="p" animBg="1"/>
      <p:bldP spid="181254" grpId="0" animBg="1"/>
      <p:bldP spid="18125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D56467-B9D1-4544-B8BA-9DF7EC9027C7}" type="slidenum">
              <a:rPr lang="en-US"/>
              <a:pPr/>
              <a:t>15</a:t>
            </a:fld>
            <a:endParaRPr lang="en-US"/>
          </a:p>
        </p:txBody>
      </p:sp>
      <p:sp>
        <p:nvSpPr>
          <p:cNvPr id="1853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8458200" cy="533400"/>
          </a:xfrm>
        </p:spPr>
        <p:txBody>
          <a:bodyPr/>
          <a:lstStyle/>
          <a:p>
            <a:r>
              <a:rPr lang="en-US" dirty="0"/>
              <a:t>Cross Tabulation: Components</a:t>
            </a:r>
          </a:p>
        </p:txBody>
      </p:sp>
      <p:graphicFrame>
        <p:nvGraphicFramePr>
          <p:cNvPr id="185458" name="Group 114"/>
          <p:cNvGraphicFramePr>
            <a:graphicFrameLocks noGrp="1"/>
          </p:cNvGraphicFramePr>
          <p:nvPr>
            <p:ph type="tbl" idx="1"/>
          </p:nvPr>
        </p:nvGraphicFramePr>
        <p:xfrm>
          <a:off x="3352800" y="2209800"/>
          <a:ext cx="5562600" cy="3810000"/>
        </p:xfrm>
        <a:graphic>
          <a:graphicData uri="http://schemas.openxmlformats.org/drawingml/2006/table">
            <a:tbl>
              <a:tblPr/>
              <a:tblGrid>
                <a:gridCol w="2209800"/>
                <a:gridCol w="1079500"/>
                <a:gridCol w="1295400"/>
                <a:gridCol w="977900"/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Male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Female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Total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1= Not Satisfied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412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384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5= Very Satisfied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Total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100%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100%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100%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sp>
        <p:nvSpPr>
          <p:cNvPr id="185428" name="Text Box 84"/>
          <p:cNvSpPr txBox="1">
            <a:spLocks noChangeArrowheads="1"/>
          </p:cNvSpPr>
          <p:nvPr/>
        </p:nvSpPr>
        <p:spPr bwMode="auto">
          <a:xfrm>
            <a:off x="5562600" y="1676400"/>
            <a:ext cx="3352800" cy="538163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 b="1">
                <a:effectLst>
                  <a:outerShdw blurRad="38100" dist="38100" dir="2700000" algn="tl">
                    <a:srgbClr val="FFFFFF"/>
                  </a:outerShdw>
                </a:effectLst>
              </a:rPr>
              <a:t>Gender</a:t>
            </a:r>
          </a:p>
        </p:txBody>
      </p:sp>
      <p:sp>
        <p:nvSpPr>
          <p:cNvPr id="185433" name="Text Box 89"/>
          <p:cNvSpPr txBox="1">
            <a:spLocks noChangeArrowheads="1"/>
          </p:cNvSpPr>
          <p:nvPr/>
        </p:nvSpPr>
        <p:spPr bwMode="auto">
          <a:xfrm rot="16200000">
            <a:off x="1183482" y="3845718"/>
            <a:ext cx="3810000" cy="538163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>
                <a:effectLst>
                  <a:outerShdw blurRad="38100" dist="38100" dir="2700000" algn="tl">
                    <a:srgbClr val="FFFFFF"/>
                  </a:outerShdw>
                </a:effectLst>
              </a:rPr>
              <a:t>     Satisfaction</a:t>
            </a:r>
          </a:p>
        </p:txBody>
      </p:sp>
      <p:sp>
        <p:nvSpPr>
          <p:cNvPr id="185437" name="AutoShape 93"/>
          <p:cNvSpPr>
            <a:spLocks noChangeArrowheads="1"/>
          </p:cNvSpPr>
          <p:nvPr/>
        </p:nvSpPr>
        <p:spPr bwMode="auto">
          <a:xfrm>
            <a:off x="228600" y="5181600"/>
            <a:ext cx="2057400" cy="990600"/>
          </a:xfrm>
          <a:prstGeom prst="wedgeRectCallout">
            <a:avLst>
              <a:gd name="adj1" fmla="val 79861"/>
              <a:gd name="adj2" fmla="val -8733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80000"/>
              </a:lnSpc>
            </a:pPr>
            <a:r>
              <a:rPr lang="en-US" sz="2400"/>
              <a:t>Dependent Variable in the rows</a:t>
            </a:r>
          </a:p>
        </p:txBody>
      </p:sp>
      <p:sp>
        <p:nvSpPr>
          <p:cNvPr id="185439" name="AutoShape 95"/>
          <p:cNvSpPr>
            <a:spLocks noChangeArrowheads="1"/>
          </p:cNvSpPr>
          <p:nvPr/>
        </p:nvSpPr>
        <p:spPr bwMode="auto">
          <a:xfrm>
            <a:off x="1447800" y="1524000"/>
            <a:ext cx="3124200" cy="609600"/>
          </a:xfrm>
          <a:prstGeom prst="wedgeRectCallout">
            <a:avLst>
              <a:gd name="adj1" fmla="val 113718"/>
              <a:gd name="adj2" fmla="val 3724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80000"/>
              </a:lnSpc>
            </a:pPr>
            <a:r>
              <a:rPr lang="en-US" sz="2400"/>
              <a:t>Independent Variable in the columns</a:t>
            </a:r>
          </a:p>
        </p:txBody>
      </p:sp>
      <p:sp>
        <p:nvSpPr>
          <p:cNvPr id="185441" name="AutoShape 97"/>
          <p:cNvSpPr>
            <a:spLocks noChangeArrowheads="1"/>
          </p:cNvSpPr>
          <p:nvPr/>
        </p:nvSpPr>
        <p:spPr bwMode="auto">
          <a:xfrm>
            <a:off x="5867400" y="3962400"/>
            <a:ext cx="1981200" cy="76200"/>
          </a:xfrm>
          <a:prstGeom prst="leftRightArrow">
            <a:avLst>
              <a:gd name="adj1" fmla="val 50000"/>
              <a:gd name="adj2" fmla="val 520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5443" name="AutoShape 99"/>
          <p:cNvSpPr>
            <a:spLocks noChangeArrowheads="1"/>
          </p:cNvSpPr>
          <p:nvPr/>
        </p:nvSpPr>
        <p:spPr bwMode="auto">
          <a:xfrm>
            <a:off x="5943600" y="4495800"/>
            <a:ext cx="1981200" cy="76200"/>
          </a:xfrm>
          <a:prstGeom prst="leftRightArrow">
            <a:avLst>
              <a:gd name="adj1" fmla="val 50000"/>
              <a:gd name="adj2" fmla="val 520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5444" name="AutoShape 100"/>
          <p:cNvSpPr>
            <a:spLocks noChangeArrowheads="1"/>
          </p:cNvSpPr>
          <p:nvPr/>
        </p:nvSpPr>
        <p:spPr bwMode="auto">
          <a:xfrm>
            <a:off x="5867400" y="5029200"/>
            <a:ext cx="1981200" cy="76200"/>
          </a:xfrm>
          <a:prstGeom prst="leftRightArrow">
            <a:avLst>
              <a:gd name="adj1" fmla="val 50000"/>
              <a:gd name="adj2" fmla="val 520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5445" name="AutoShape 101"/>
          <p:cNvSpPr>
            <a:spLocks noChangeArrowheads="1"/>
          </p:cNvSpPr>
          <p:nvPr/>
        </p:nvSpPr>
        <p:spPr bwMode="auto">
          <a:xfrm>
            <a:off x="5943600" y="2971800"/>
            <a:ext cx="1981200" cy="76200"/>
          </a:xfrm>
          <a:prstGeom prst="leftRightArrow">
            <a:avLst>
              <a:gd name="adj1" fmla="val 50000"/>
              <a:gd name="adj2" fmla="val 520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5446" name="AutoShape 102"/>
          <p:cNvSpPr>
            <a:spLocks noChangeArrowheads="1"/>
          </p:cNvSpPr>
          <p:nvPr/>
        </p:nvSpPr>
        <p:spPr bwMode="auto">
          <a:xfrm>
            <a:off x="5867400" y="3429000"/>
            <a:ext cx="1981200" cy="76200"/>
          </a:xfrm>
          <a:prstGeom prst="leftRightArrow">
            <a:avLst>
              <a:gd name="adj1" fmla="val 50000"/>
              <a:gd name="adj2" fmla="val 520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5450" name="AutoShape 106"/>
          <p:cNvSpPr>
            <a:spLocks noChangeArrowheads="1"/>
          </p:cNvSpPr>
          <p:nvPr/>
        </p:nvSpPr>
        <p:spPr bwMode="auto">
          <a:xfrm>
            <a:off x="0" y="3124200"/>
            <a:ext cx="2667000" cy="685800"/>
          </a:xfrm>
          <a:prstGeom prst="wedgeRectCallout">
            <a:avLst>
              <a:gd name="adj1" fmla="val 179819"/>
              <a:gd name="adj2" fmla="val -6157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80000"/>
              </a:lnSpc>
            </a:pPr>
            <a:r>
              <a:rPr lang="en-US" sz="2400"/>
              <a:t>Analyze for trends across the rows</a:t>
            </a:r>
          </a:p>
        </p:txBody>
      </p:sp>
      <p:sp>
        <p:nvSpPr>
          <p:cNvPr id="185459" name="AutoShape 115"/>
          <p:cNvSpPr>
            <a:spLocks noChangeArrowheads="1"/>
          </p:cNvSpPr>
          <p:nvPr/>
        </p:nvSpPr>
        <p:spPr bwMode="auto">
          <a:xfrm>
            <a:off x="2819400" y="6248400"/>
            <a:ext cx="3276600" cy="457200"/>
          </a:xfrm>
          <a:prstGeom prst="wedgeRectCallout">
            <a:avLst>
              <a:gd name="adj1" fmla="val 50583"/>
              <a:gd name="adj2" fmla="val -1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sz="2400"/>
              <a:t>Use </a:t>
            </a:r>
            <a:r>
              <a:rPr lang="en-US" sz="2400" b="1" i="1" u="sng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Column</a:t>
            </a:r>
            <a:r>
              <a:rPr lang="en-US" sz="2400"/>
              <a:t> Percent</a:t>
            </a:r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85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85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85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85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428" grpId="0" animBg="1"/>
      <p:bldP spid="185433" grpId="0" animBg="1"/>
      <p:bldP spid="185437" grpId="0" animBg="1"/>
      <p:bldP spid="185439" grpId="0" animBg="1"/>
      <p:bldP spid="185441" grpId="0" animBg="1"/>
      <p:bldP spid="185443" grpId="0" animBg="1"/>
      <p:bldP spid="185444" grpId="0" animBg="1"/>
      <p:bldP spid="185445" grpId="0" animBg="1"/>
      <p:bldP spid="185446" grpId="0" animBg="1"/>
      <p:bldP spid="185450" grpId="0" animBg="1"/>
      <p:bldP spid="18545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400800"/>
            <a:ext cx="2133600" cy="457200"/>
          </a:xfrm>
          <a:prstGeom prst="rect">
            <a:avLst/>
          </a:prstGeom>
        </p:spPr>
        <p:txBody>
          <a:bodyPr/>
          <a:lstStyle/>
          <a:p>
            <a:fld id="{C346D35C-8BFE-4292-9F33-400F09FAB987}" type="slidenum">
              <a:rPr lang="en-US"/>
              <a:pPr/>
              <a:t>16</a:t>
            </a:fld>
            <a:endParaRPr lang="en-US"/>
          </a:p>
        </p:txBody>
      </p:sp>
      <p:sp>
        <p:nvSpPr>
          <p:cNvPr id="2099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8229600" cy="457200"/>
          </a:xfrm>
        </p:spPr>
        <p:txBody>
          <a:bodyPr/>
          <a:lstStyle/>
          <a:p>
            <a:r>
              <a:rPr lang="en-US" b="1" dirty="0"/>
              <a:t>Application</a:t>
            </a:r>
            <a:r>
              <a:rPr lang="en-US" dirty="0"/>
              <a:t>: Cross Tabulation</a:t>
            </a:r>
          </a:p>
        </p:txBody>
      </p:sp>
      <p:sp>
        <p:nvSpPr>
          <p:cNvPr id="209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4876800" cy="45720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  <a:tabLst>
                <a:tab pos="463550" algn="l"/>
              </a:tabLst>
            </a:pPr>
            <a:r>
              <a:rPr lang="en-US" sz="4000" b="1" i="1" u="sng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Question:</a:t>
            </a:r>
          </a:p>
          <a:p>
            <a:pPr>
              <a:lnSpc>
                <a:spcPct val="90000"/>
              </a:lnSpc>
              <a:spcBef>
                <a:spcPts val="1800"/>
              </a:spcBef>
              <a:buFont typeface="Wingdings" pitchFamily="2" charset="2"/>
              <a:buChar char="§"/>
              <a:tabLst>
                <a:tab pos="463550" algn="l"/>
              </a:tabLst>
            </a:pPr>
            <a:r>
              <a:rPr lang="en-US" dirty="0"/>
              <a:t>If your doctor’s office is closed, where do you go when you need medical attention for a non-life-threatening problem?</a:t>
            </a:r>
          </a:p>
          <a:p>
            <a:pPr>
              <a:lnSpc>
                <a:spcPct val="90000"/>
              </a:lnSpc>
              <a:spcBef>
                <a:spcPts val="1800"/>
              </a:spcBef>
              <a:buFont typeface="Wingdings" pitchFamily="2" charset="2"/>
              <a:buChar char="§"/>
              <a:tabLst>
                <a:tab pos="463550" algn="l"/>
              </a:tabLst>
            </a:pPr>
            <a:r>
              <a:rPr lang="en-US" dirty="0"/>
              <a:t>Walk-in Clinic or Hospital?</a:t>
            </a:r>
          </a:p>
        </p:txBody>
      </p:sp>
      <p:pic>
        <p:nvPicPr>
          <p:cNvPr id="209925" name="Picture 5" descr="doctor_nurs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81600" y="1905000"/>
            <a:ext cx="3143250" cy="38481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09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92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400800"/>
            <a:ext cx="2133600" cy="457200"/>
          </a:xfrm>
          <a:prstGeom prst="rect">
            <a:avLst/>
          </a:prstGeom>
        </p:spPr>
        <p:txBody>
          <a:bodyPr/>
          <a:lstStyle/>
          <a:p>
            <a:fld id="{339EF39E-14F2-4F56-8F52-A70D7E321FBB}" type="slidenum">
              <a:rPr lang="en-US"/>
              <a:pPr/>
              <a:t>17</a:t>
            </a:fld>
            <a:endParaRPr lang="en-US"/>
          </a:p>
        </p:txBody>
      </p:sp>
      <p:pic>
        <p:nvPicPr>
          <p:cNvPr id="207889" name="Picture 17" descr="extClinic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0" y="4114800"/>
            <a:ext cx="3429000" cy="2360613"/>
          </a:xfrm>
          <a:prstGeom prst="rect">
            <a:avLst/>
          </a:prstGeom>
          <a:noFill/>
          <a:ln w="28575">
            <a:solidFill>
              <a:srgbClr val="CC0000"/>
            </a:solidFill>
            <a:miter lim="800000"/>
            <a:headEnd/>
            <a:tailEnd/>
          </a:ln>
        </p:spPr>
      </p:pic>
      <p:sp>
        <p:nvSpPr>
          <p:cNvPr id="2078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457200"/>
          </a:xfrm>
        </p:spPr>
        <p:txBody>
          <a:bodyPr/>
          <a:lstStyle/>
          <a:p>
            <a:r>
              <a:rPr lang="en-US" b="1" dirty="0"/>
              <a:t>Application</a:t>
            </a:r>
            <a:r>
              <a:rPr lang="en-US" dirty="0"/>
              <a:t>: Cross Tabulation</a:t>
            </a:r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524000"/>
            <a:ext cx="5105400" cy="53340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b="1" i="1" u="sng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Research Problem: </a:t>
            </a:r>
            <a:endParaRPr lang="en-US" b="1" i="1" u="sng" dirty="0" smtClean="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Is there any relationship between where a person goes for medical attention and the type of person they are?</a:t>
            </a:r>
            <a:r>
              <a:rPr lang="en-US" sz="2800" dirty="0" smtClean="0"/>
              <a:t> </a:t>
            </a:r>
            <a:endParaRPr lang="en-US" sz="2800" dirty="0"/>
          </a:p>
          <a:p>
            <a:pPr>
              <a:buFont typeface="Wingdings" pitchFamily="2" charset="2"/>
              <a:buNone/>
            </a:pPr>
            <a:r>
              <a:rPr lang="en-US" sz="2800" dirty="0"/>
              <a:t>	</a:t>
            </a:r>
            <a:r>
              <a:rPr lang="en-US" dirty="0"/>
              <a:t>(</a:t>
            </a:r>
            <a:r>
              <a:rPr lang="en-US" dirty="0">
                <a:latin typeface="Arial Narrow" pitchFamily="34" charset="0"/>
              </a:rPr>
              <a:t>when suffering from non-</a:t>
            </a:r>
            <a:r>
              <a:rPr lang="en-US" dirty="0" smtClean="0">
                <a:latin typeface="Arial Narrow" pitchFamily="34" charset="0"/>
              </a:rPr>
              <a:t>life threatening </a:t>
            </a:r>
            <a:r>
              <a:rPr lang="en-US" dirty="0">
                <a:latin typeface="Arial Narrow" pitchFamily="34" charset="0"/>
              </a:rPr>
              <a:t>medical </a:t>
            </a:r>
            <a:r>
              <a:rPr lang="en-US" dirty="0" smtClean="0">
                <a:latin typeface="Arial Narrow" pitchFamily="34" charset="0"/>
              </a:rPr>
              <a:t>problems</a:t>
            </a:r>
            <a:r>
              <a:rPr lang="en-US" dirty="0" smtClean="0"/>
              <a:t>)</a:t>
            </a:r>
            <a:r>
              <a:rPr lang="en-US" dirty="0"/>
              <a:t>?</a:t>
            </a:r>
          </a:p>
        </p:txBody>
      </p:sp>
      <p:pic>
        <p:nvPicPr>
          <p:cNvPr id="207879" name="Picture 7" descr="vmelLogo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727950" y="152400"/>
            <a:ext cx="862013" cy="1219200"/>
          </a:xfrm>
          <a:prstGeom prst="rect">
            <a:avLst/>
          </a:prstGeom>
          <a:noFill/>
        </p:spPr>
      </p:pic>
      <p:pic>
        <p:nvPicPr>
          <p:cNvPr id="207887" name="Picture 15" descr="p_priorities_new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943600" y="1905000"/>
            <a:ext cx="3048000" cy="2293938"/>
          </a:xfrm>
          <a:prstGeom prst="rect">
            <a:avLst/>
          </a:prstGeom>
          <a:noFill/>
          <a:ln w="28575">
            <a:solidFill>
              <a:srgbClr val="CC000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07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07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7875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400800"/>
            <a:ext cx="2133600" cy="457200"/>
          </a:xfrm>
          <a:prstGeom prst="rect">
            <a:avLst/>
          </a:prstGeom>
        </p:spPr>
        <p:txBody>
          <a:bodyPr/>
          <a:lstStyle/>
          <a:p>
            <a:fld id="{A554FD76-CDE1-4C59-811B-37B4818FDBB1}" type="slidenum">
              <a:rPr lang="en-US"/>
              <a:pPr/>
              <a:t>18</a:t>
            </a:fld>
            <a:endParaRPr lang="en-US" dirty="0"/>
          </a:p>
        </p:txBody>
      </p:sp>
      <p:sp>
        <p:nvSpPr>
          <p:cNvPr id="196612" name="Rectangle 4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9144000" cy="990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dirty="0" smtClean="0"/>
              <a:t>Cross </a:t>
            </a:r>
            <a:r>
              <a:rPr lang="en-US" dirty="0"/>
              <a:t>Tabulation Components</a:t>
            </a:r>
          </a:p>
        </p:txBody>
      </p:sp>
      <p:graphicFrame>
        <p:nvGraphicFramePr>
          <p:cNvPr id="196884" name="Group 276"/>
          <p:cNvGraphicFramePr>
            <a:graphicFrameLocks noGrp="1"/>
          </p:cNvGraphicFramePr>
          <p:nvPr>
            <p:ph idx="1"/>
          </p:nvPr>
        </p:nvGraphicFramePr>
        <p:xfrm>
          <a:off x="381002" y="1876108"/>
          <a:ext cx="7238997" cy="4450080"/>
        </p:xfrm>
        <a:graphic>
          <a:graphicData uri="http://schemas.openxmlformats.org/drawingml/2006/table">
            <a:tbl>
              <a:tblPr/>
              <a:tblGrid>
                <a:gridCol w="1523998"/>
                <a:gridCol w="1072599"/>
                <a:gridCol w="1224933"/>
                <a:gridCol w="1139630"/>
                <a:gridCol w="1138207"/>
                <a:gridCol w="1139630"/>
              </a:tblGrid>
              <a:tr h="5269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A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A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+mn-lt"/>
                        </a:rPr>
                        <a:t>AGE</a:t>
                      </a:r>
                      <a:r>
                        <a:rPr kumimoji="0" lang="en-US" sz="3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</a:rPr>
                        <a:t>: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A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A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A3"/>
                    </a:solidFill>
                  </a:tcPr>
                </a:tc>
              </a:tr>
              <a:tr h="5269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+mn-lt"/>
                        </a:rPr>
                        <a:t>CHOICE</a:t>
                      </a:r>
                      <a:r>
                        <a:rPr kumimoji="0" lang="en-US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</a:rPr>
                        <a:t>: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18-34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A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35-54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A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55-64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A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65+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A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Total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A3"/>
                    </a:solidFill>
                  </a:tcPr>
                </a:tc>
              </a:tr>
              <a:tr h="74397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Hospital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itchFamily="34" charset="0"/>
                        </a:rPr>
                        <a:t>32%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40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itchFamily="34" charset="0"/>
                        </a:rPr>
                        <a:t>48%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itchFamily="34" charset="0"/>
                        </a:rPr>
                        <a:t>49%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57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itchFamily="34" charset="0"/>
                        </a:rPr>
                        <a:t>57%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144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48%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99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Clinic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43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itchFamily="34" charset="0"/>
                        </a:rPr>
                        <a:t>67%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40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itchFamily="34" charset="0"/>
                        </a:rPr>
                        <a:t>48%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itchFamily="34" charset="0"/>
                        </a:rPr>
                        <a:t>45%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40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itchFamily="34" charset="0"/>
                        </a:rPr>
                        <a:t>40%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146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+mn-cs"/>
                        </a:rPr>
                        <a:t>49%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127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Don’t Know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1%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4%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6%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+mn-cs"/>
                        </a:rPr>
                        <a:t>3%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99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Total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65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itchFamily="34" charset="0"/>
                        </a:rPr>
                        <a:t>100%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83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itchFamily="34" charset="0"/>
                          <a:ea typeface="+mn-ea"/>
                          <a:cs typeface="+mn-cs"/>
                        </a:rPr>
                        <a:t>100%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51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itchFamily="34" charset="0"/>
                          <a:ea typeface="+mn-ea"/>
                          <a:cs typeface="+mn-cs"/>
                        </a:rPr>
                        <a:t>100%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100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itchFamily="34" charset="0"/>
                          <a:ea typeface="+mn-ea"/>
                          <a:cs typeface="+mn-cs"/>
                        </a:rPr>
                        <a:t>100%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300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itchFamily="34" charset="0"/>
                          <a:ea typeface="+mn-ea"/>
                          <a:cs typeface="+mn-cs"/>
                        </a:rPr>
                        <a:t>100%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96817" name="AutoShape 209"/>
          <p:cNvSpPr>
            <a:spLocks noChangeArrowheads="1"/>
          </p:cNvSpPr>
          <p:nvPr/>
        </p:nvSpPr>
        <p:spPr bwMode="auto">
          <a:xfrm>
            <a:off x="7848600" y="3200400"/>
            <a:ext cx="1295400" cy="990600"/>
          </a:xfrm>
          <a:prstGeom prst="wedgeRectCallout">
            <a:avLst>
              <a:gd name="adj1" fmla="val -90963"/>
              <a:gd name="adj2" fmla="val 18458"/>
            </a:avLst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80000"/>
              </a:lnSpc>
              <a:spcBef>
                <a:spcPct val="40000"/>
              </a:spcBef>
            </a:pPr>
            <a:r>
              <a:rPr lang="en-US" sz="2400" dirty="0"/>
              <a:t>Analyze </a:t>
            </a:r>
            <a:r>
              <a:rPr lang="en-US" sz="2400" dirty="0" smtClean="0"/>
              <a:t>column </a:t>
            </a:r>
            <a:r>
              <a:rPr lang="en-US" sz="2400" dirty="0"/>
              <a:t>percent</a:t>
            </a:r>
          </a:p>
          <a:p>
            <a:pPr algn="ctr"/>
            <a:endParaRPr lang="en-US" sz="2400" dirty="0"/>
          </a:p>
        </p:txBody>
      </p:sp>
      <p:sp>
        <p:nvSpPr>
          <p:cNvPr id="196818" name="AutoShape 210"/>
          <p:cNvSpPr>
            <a:spLocks noChangeArrowheads="1"/>
          </p:cNvSpPr>
          <p:nvPr/>
        </p:nvSpPr>
        <p:spPr bwMode="auto">
          <a:xfrm>
            <a:off x="6781800" y="1066800"/>
            <a:ext cx="2362200" cy="762000"/>
          </a:xfrm>
          <a:prstGeom prst="wedgeRectCallout">
            <a:avLst>
              <a:gd name="adj1" fmla="val -35512"/>
              <a:gd name="adj2" fmla="val 123311"/>
            </a:avLst>
          </a:prstGeom>
          <a:gradFill rotWithShape="1">
            <a:gsLst>
              <a:gs pos="0">
                <a:schemeClr val="accent1">
                  <a:gamma/>
                  <a:tint val="0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sz="2400"/>
              <a:t>Frequency for</a:t>
            </a:r>
          </a:p>
          <a:p>
            <a:pPr algn="ctr"/>
            <a:r>
              <a:rPr lang="en-US" sz="2600" b="1" i="1">
                <a:latin typeface="Times New Roman" pitchFamily="18" charset="0"/>
              </a:rPr>
              <a:t>“Choice”</a:t>
            </a:r>
            <a:r>
              <a:rPr lang="en-US" sz="2400"/>
              <a:t> </a:t>
            </a:r>
          </a:p>
        </p:txBody>
      </p:sp>
      <p:sp>
        <p:nvSpPr>
          <p:cNvPr id="196820" name="AutoShape 212"/>
          <p:cNvSpPr>
            <a:spLocks noChangeArrowheads="1"/>
          </p:cNvSpPr>
          <p:nvPr/>
        </p:nvSpPr>
        <p:spPr bwMode="auto">
          <a:xfrm>
            <a:off x="7620000" y="4800600"/>
            <a:ext cx="1524000" cy="838200"/>
          </a:xfrm>
          <a:prstGeom prst="wedgeRectCallout">
            <a:avLst>
              <a:gd name="adj1" fmla="val -46618"/>
              <a:gd name="adj2" fmla="val 104910"/>
            </a:avLst>
          </a:prstGeom>
          <a:gradFill rotWithShape="1">
            <a:gsLst>
              <a:gs pos="0">
                <a:srgbClr val="00FF00">
                  <a:gamma/>
                  <a:tint val="0"/>
                  <a:invGamma/>
                </a:srgbClr>
              </a:gs>
              <a:gs pos="100000">
                <a:srgbClr val="00FF00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en-US" sz="2000" dirty="0"/>
              <a:t>Frequency for </a:t>
            </a:r>
            <a:r>
              <a:rPr lang="en-US" sz="2600" b="1" i="1" dirty="0">
                <a:latin typeface="Times New Roman" pitchFamily="18" charset="0"/>
              </a:rPr>
              <a:t>“Age”</a:t>
            </a:r>
          </a:p>
          <a:p>
            <a:pPr algn="ctr"/>
            <a:endParaRPr lang="en-US" sz="2400" dirty="0"/>
          </a:p>
        </p:txBody>
      </p:sp>
      <p:sp>
        <p:nvSpPr>
          <p:cNvPr id="196821" name="Rectangle 213"/>
          <p:cNvSpPr>
            <a:spLocks noChangeArrowheads="1"/>
          </p:cNvSpPr>
          <p:nvPr/>
        </p:nvSpPr>
        <p:spPr bwMode="auto">
          <a:xfrm>
            <a:off x="6477000" y="2438400"/>
            <a:ext cx="1143000" cy="3886200"/>
          </a:xfrm>
          <a:prstGeom prst="rect">
            <a:avLst/>
          </a:prstGeom>
          <a:noFill/>
          <a:ln w="57150">
            <a:solidFill>
              <a:srgbClr val="7030A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6822" name="Rectangle 214"/>
          <p:cNvSpPr>
            <a:spLocks noChangeArrowheads="1"/>
          </p:cNvSpPr>
          <p:nvPr/>
        </p:nvSpPr>
        <p:spPr bwMode="auto">
          <a:xfrm>
            <a:off x="381000" y="5562600"/>
            <a:ext cx="7239000" cy="762000"/>
          </a:xfrm>
          <a:prstGeom prst="rect">
            <a:avLst/>
          </a:prstGeom>
          <a:noFill/>
          <a:ln w="57150">
            <a:solidFill>
              <a:srgbClr val="00FF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6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6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96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96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96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96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817" grpId="0" animBg="1"/>
      <p:bldP spid="196820" grpId="0" animBg="1"/>
      <p:bldP spid="196821" grpId="0" animBg="1"/>
      <p:bldP spid="19682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400800"/>
            <a:ext cx="2133600" cy="457200"/>
          </a:xfrm>
          <a:prstGeom prst="rect">
            <a:avLst/>
          </a:prstGeom>
        </p:spPr>
        <p:txBody>
          <a:bodyPr/>
          <a:lstStyle/>
          <a:p>
            <a:fld id="{315C4AB7-C6C6-444F-8268-08E77179A529}" type="slidenum">
              <a:rPr lang="en-US"/>
              <a:pPr/>
              <a:t>19</a:t>
            </a:fld>
            <a:endParaRPr lang="en-US"/>
          </a:p>
        </p:txBody>
      </p:sp>
      <p:sp>
        <p:nvSpPr>
          <p:cNvPr id="67" name="Date Placeholder 5"/>
          <p:cNvSpPr>
            <a:spLocks noGrp="1"/>
          </p:cNvSpPr>
          <p:nvPr>
            <p:ph type="dt" sz="half" idx="4294967295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98715" name="Rectangle 59"/>
          <p:cNvSpPr>
            <a:spLocks noChangeArrowheads="1"/>
          </p:cNvSpPr>
          <p:nvPr/>
        </p:nvSpPr>
        <p:spPr bwMode="auto">
          <a:xfrm>
            <a:off x="2362200" y="3657600"/>
            <a:ext cx="4953000" cy="381000"/>
          </a:xfrm>
          <a:prstGeom prst="rect">
            <a:avLst/>
          </a:prstGeom>
          <a:gradFill rotWithShape="1">
            <a:gsLst>
              <a:gs pos="0">
                <a:srgbClr val="9999FF">
                  <a:gamma/>
                  <a:tint val="0"/>
                  <a:invGamma/>
                </a:srgbClr>
              </a:gs>
              <a:gs pos="100000">
                <a:srgbClr val="9999FF"/>
              </a:gs>
            </a:gsLst>
            <a:lin ang="5400000" scaled="1"/>
          </a:gradFill>
          <a:ln w="381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8719" name="Rectangle 63"/>
          <p:cNvSpPr>
            <a:spLocks noChangeArrowheads="1"/>
          </p:cNvSpPr>
          <p:nvPr/>
        </p:nvSpPr>
        <p:spPr bwMode="auto">
          <a:xfrm>
            <a:off x="2362200" y="4572000"/>
            <a:ext cx="5029200" cy="381000"/>
          </a:xfrm>
          <a:prstGeom prst="rect">
            <a:avLst/>
          </a:prstGeom>
          <a:gradFill rotWithShape="1">
            <a:gsLst>
              <a:gs pos="0">
                <a:srgbClr val="9999FF">
                  <a:gamma/>
                  <a:tint val="0"/>
                  <a:invGamma/>
                </a:srgbClr>
              </a:gs>
              <a:gs pos="100000">
                <a:srgbClr val="9999FF"/>
              </a:gs>
            </a:gsLst>
            <a:lin ang="5400000" scaled="1"/>
          </a:gradFill>
          <a:ln w="38100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865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28600"/>
            <a:ext cx="8991600" cy="762000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dirty="0"/>
              <a:t>Application:</a:t>
            </a:r>
            <a:br>
              <a:rPr lang="en-US" dirty="0"/>
            </a:br>
            <a:r>
              <a:rPr lang="en-US" dirty="0"/>
              <a:t>How to Analyze the Cross Tabulation</a:t>
            </a:r>
          </a:p>
        </p:txBody>
      </p:sp>
      <p:graphicFrame>
        <p:nvGraphicFramePr>
          <p:cNvPr id="198739" name="Group 83"/>
          <p:cNvGraphicFramePr>
            <a:graphicFrameLocks noGrp="1"/>
          </p:cNvGraphicFramePr>
          <p:nvPr>
            <p:ph idx="1"/>
          </p:nvPr>
        </p:nvGraphicFramePr>
        <p:xfrm>
          <a:off x="533400" y="2009775"/>
          <a:ext cx="8077200" cy="4495800"/>
        </p:xfrm>
        <a:graphic>
          <a:graphicData uri="http://schemas.openxmlformats.org/drawingml/2006/table">
            <a:tbl>
              <a:tblPr/>
              <a:tblGrid>
                <a:gridCol w="1836738"/>
                <a:gridCol w="1247775"/>
                <a:gridCol w="1249362"/>
                <a:gridCol w="1247775"/>
                <a:gridCol w="1247775"/>
                <a:gridCol w="1247775"/>
              </a:tblGrid>
              <a:tr h="647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A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A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3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</a:rPr>
                        <a:t>AGE: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A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A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A3"/>
                    </a:solidFill>
                  </a:tcPr>
                </a:tc>
              </a:tr>
              <a:tr h="647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3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</a:rPr>
                        <a:t>CHOICE: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18-34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A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35-54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A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55-64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A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65+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A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Total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A3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Hospital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itchFamily="34" charset="0"/>
                        </a:rPr>
                        <a:t>32%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40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itchFamily="34" charset="0"/>
                        </a:rPr>
                        <a:t>48%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itchFamily="34" charset="0"/>
                        </a:rPr>
                        <a:t>49%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57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itchFamily="34" charset="0"/>
                        </a:rPr>
                        <a:t>57%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144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48%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7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Clinic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43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itchFamily="34" charset="0"/>
                        </a:rPr>
                        <a:t>67%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40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itchFamily="34" charset="0"/>
                        </a:rPr>
                        <a:t>48%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itchFamily="34" charset="0"/>
                        </a:rPr>
                        <a:t>45%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40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itchFamily="34" charset="0"/>
                        </a:rPr>
                        <a:t>40%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146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49%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7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Don’t Know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4%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6%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7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Total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65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itchFamily="34" charset="0"/>
                        </a:rPr>
                        <a:t>100%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83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itchFamily="34" charset="0"/>
                        </a:rPr>
                        <a:t>100%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51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itchFamily="34" charset="0"/>
                        </a:rPr>
                        <a:t>100%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100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itchFamily="34" charset="0"/>
                        </a:rPr>
                        <a:t>100%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300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itchFamily="34" charset="0"/>
                        </a:rPr>
                        <a:t>100%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98723" name="AutoShape 67"/>
          <p:cNvSpPr>
            <a:spLocks noChangeArrowheads="1"/>
          </p:cNvSpPr>
          <p:nvPr/>
        </p:nvSpPr>
        <p:spPr bwMode="auto">
          <a:xfrm>
            <a:off x="838200" y="1600200"/>
            <a:ext cx="1828800" cy="990600"/>
          </a:xfrm>
          <a:prstGeom prst="wedgeRectCallout">
            <a:avLst>
              <a:gd name="adj1" fmla="val 44009"/>
              <a:gd name="adj2" fmla="val 174838"/>
            </a:avLst>
          </a:prstGeom>
          <a:gradFill rotWithShape="1">
            <a:gsLst>
              <a:gs pos="0">
                <a:schemeClr val="accent1">
                  <a:gamma/>
                  <a:tint val="0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80000"/>
              </a:lnSpc>
              <a:spcBef>
                <a:spcPct val="40000"/>
              </a:spcBef>
            </a:pPr>
            <a:r>
              <a:rPr lang="en-US" sz="2400"/>
              <a:t>Analyze col. percent across rows</a:t>
            </a:r>
          </a:p>
          <a:p>
            <a:pPr algn="ctr"/>
            <a:endParaRPr lang="en-US" sz="2400"/>
          </a:p>
        </p:txBody>
      </p:sp>
      <p:sp>
        <p:nvSpPr>
          <p:cNvPr id="198727" name="AutoShape 71"/>
          <p:cNvSpPr>
            <a:spLocks noChangeArrowheads="1"/>
          </p:cNvSpPr>
          <p:nvPr/>
        </p:nvSpPr>
        <p:spPr bwMode="auto">
          <a:xfrm>
            <a:off x="5486400" y="0"/>
            <a:ext cx="3657600" cy="2133600"/>
          </a:xfrm>
          <a:prstGeom prst="wedgeRoundRectCallout">
            <a:avLst>
              <a:gd name="adj1" fmla="val -35806"/>
              <a:gd name="adj2" fmla="val 120833"/>
              <a:gd name="adj3" fmla="val 16667"/>
            </a:avLst>
          </a:prstGeom>
          <a:gradFill rotWithShape="1">
            <a:gsLst>
              <a:gs pos="0">
                <a:srgbClr val="FF6969">
                  <a:gamma/>
                  <a:tint val="0"/>
                  <a:invGamma/>
                </a:srgbClr>
              </a:gs>
              <a:gs pos="100000">
                <a:srgbClr val="FF6969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sz="3400" b="1" i="1" u="sng">
                <a:effectLst>
                  <a:outerShdw blurRad="38100" dist="38100" dir="2700000" algn="tl">
                    <a:srgbClr val="FFFFFF"/>
                  </a:outerShdw>
                </a:effectLst>
              </a:rPr>
              <a:t>Over to you:</a:t>
            </a:r>
          </a:p>
          <a:p>
            <a:pPr algn="ctr"/>
            <a:r>
              <a:rPr lang="en-US" sz="2800"/>
              <a:t>What can you conclude about the trends in this table?</a:t>
            </a:r>
          </a:p>
        </p:txBody>
      </p:sp>
      <p:sp>
        <p:nvSpPr>
          <p:cNvPr id="198728" name="AutoShape 72"/>
          <p:cNvSpPr>
            <a:spLocks noChangeArrowheads="1"/>
          </p:cNvSpPr>
          <p:nvPr/>
        </p:nvSpPr>
        <p:spPr bwMode="auto">
          <a:xfrm>
            <a:off x="228600" y="5029200"/>
            <a:ext cx="1828800" cy="685800"/>
          </a:xfrm>
          <a:prstGeom prst="wedgeRectCallout">
            <a:avLst>
              <a:gd name="adj1" fmla="val 88023"/>
              <a:gd name="adj2" fmla="val 117130"/>
            </a:avLst>
          </a:prstGeom>
          <a:gradFill rotWithShape="1">
            <a:gsLst>
              <a:gs pos="0">
                <a:srgbClr val="9999FF">
                  <a:gamma/>
                  <a:tint val="0"/>
                  <a:invGamma/>
                </a:srgbClr>
              </a:gs>
              <a:gs pos="100000">
                <a:srgbClr val="9999FF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80000"/>
              </a:lnSpc>
              <a:spcBef>
                <a:spcPct val="40000"/>
              </a:spcBef>
            </a:pPr>
            <a:r>
              <a:rPr lang="en-US" sz="2400"/>
              <a:t>Analyze col. percent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8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8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98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8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98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98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98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715" grpId="0" animBg="1"/>
      <p:bldP spid="198719" grpId="0" animBg="1"/>
      <p:bldP spid="198658" grpId="0"/>
      <p:bldP spid="198723" grpId="0" animBg="1"/>
      <p:bldP spid="198727" grpId="0" animBg="1"/>
      <p:bldP spid="19872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400800"/>
            <a:ext cx="2133600" cy="457200"/>
          </a:xfrm>
          <a:prstGeom prst="rect">
            <a:avLst/>
          </a:prstGeom>
        </p:spPr>
        <p:txBody>
          <a:bodyPr/>
          <a:lstStyle/>
          <a:p>
            <a:fld id="{CE1ADB09-12E8-464E-85C8-13873B0D790A}" type="slidenum">
              <a:rPr lang="en-US"/>
              <a:pPr/>
              <a:t>2</a:t>
            </a:fld>
            <a:endParaRPr lang="en-US"/>
          </a:p>
        </p:txBody>
      </p:sp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8686800" cy="1066800"/>
          </a:xfrm>
        </p:spPr>
        <p:txBody>
          <a:bodyPr/>
          <a:lstStyle/>
          <a:p>
            <a:r>
              <a:rPr lang="en-US" sz="3200" dirty="0"/>
              <a:t>Characteristics of Relationships Between Variables</a:t>
            </a:r>
          </a:p>
        </p:txBody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3200400"/>
            <a:ext cx="7315200" cy="1905000"/>
          </a:xfrm>
          <a:gradFill rotWithShape="1">
            <a:gsLst>
              <a:gs pos="0">
                <a:schemeClr val="accent2">
                  <a:gamma/>
                  <a:tint val="0"/>
                  <a:invGamma/>
                </a:schemeClr>
              </a:gs>
              <a:gs pos="100000">
                <a:schemeClr val="accent2"/>
              </a:gs>
            </a:gsLst>
            <a:lin ang="5400000" scaled="1"/>
          </a:gradFill>
          <a:ln w="19050">
            <a:solidFill>
              <a:srgbClr val="4400A8"/>
            </a:solidFill>
          </a:ln>
        </p:spPr>
        <p:txBody>
          <a:bodyPr/>
          <a:lstStyle/>
          <a:p>
            <a:pPr marL="347663" indent="-347663">
              <a:lnSpc>
                <a:spcPct val="90000"/>
              </a:lnSpc>
              <a:buFontTx/>
              <a:buNone/>
              <a:tabLst>
                <a:tab pos="630238" algn="l"/>
              </a:tabLst>
            </a:pPr>
            <a:r>
              <a:rPr lang="en-US" b="1" i="1" dirty="0" smtClean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</a:t>
            </a:r>
            <a:r>
              <a:rPr lang="en-US" b="1" i="1" u="sng" dirty="0" smtClean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THREE </a:t>
            </a:r>
            <a:r>
              <a:rPr lang="en-US" b="1" i="1" u="sng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STEPS</a:t>
            </a:r>
          </a:p>
          <a:p>
            <a:pPr marL="347663" indent="-347663">
              <a:buFontTx/>
              <a:buNone/>
              <a:tabLst>
                <a:tab pos="630238" algn="l"/>
              </a:tabLst>
            </a:pPr>
            <a:r>
              <a:rPr lang="en-US" sz="2800" dirty="0"/>
              <a:t>	</a:t>
            </a:r>
            <a:r>
              <a:rPr lang="en-US" sz="3000" dirty="0"/>
              <a:t>To determine the </a:t>
            </a:r>
            <a:r>
              <a:rPr lang="en-US" sz="3000" b="1" i="1" u="sng" dirty="0">
                <a:solidFill>
                  <a:srgbClr val="8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characteristics</a:t>
            </a:r>
            <a:r>
              <a:rPr lang="en-US" sz="3000" dirty="0">
                <a:solidFill>
                  <a:srgbClr val="800000"/>
                </a:solidFill>
              </a:rPr>
              <a:t> </a:t>
            </a:r>
            <a:r>
              <a:rPr lang="en-US" sz="3000" dirty="0"/>
              <a:t>of the relationship between the variables…</a:t>
            </a:r>
            <a:endParaRPr lang="en-US" sz="3000" dirty="0">
              <a:solidFill>
                <a:schemeClr val="accent2"/>
              </a:solidFill>
            </a:endParaRPr>
          </a:p>
        </p:txBody>
      </p:sp>
      <p:sp>
        <p:nvSpPr>
          <p:cNvPr id="174091" name="Text Box 11"/>
          <p:cNvSpPr txBox="1">
            <a:spLocks noChangeArrowheads="1"/>
          </p:cNvSpPr>
          <p:nvPr/>
        </p:nvSpPr>
        <p:spPr bwMode="auto">
          <a:xfrm>
            <a:off x="304800" y="1676400"/>
            <a:ext cx="88392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000" dirty="0"/>
              <a:t>After we have determined the </a:t>
            </a:r>
            <a:r>
              <a:rPr lang="en-US" sz="3000" b="1" i="1" u="sng" dirty="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type of relationship</a:t>
            </a:r>
            <a:r>
              <a:rPr lang="en-US" sz="3000" dirty="0">
                <a:solidFill>
                  <a:srgbClr val="800000"/>
                </a:solidFill>
              </a:rPr>
              <a:t> </a:t>
            </a:r>
            <a:r>
              <a:rPr lang="en-US" sz="3000" dirty="0"/>
              <a:t>we undertake 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7408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174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74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083" grpId="0" build="p" animBg="1"/>
      <p:bldP spid="17409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400800"/>
            <a:ext cx="2133600" cy="457200"/>
          </a:xfrm>
          <a:prstGeom prst="rect">
            <a:avLst/>
          </a:prstGeom>
        </p:spPr>
        <p:txBody>
          <a:bodyPr/>
          <a:lstStyle/>
          <a:p>
            <a:fld id="{6B270C36-F2CA-4934-9293-65C06E50CDE4}" type="slidenum">
              <a:rPr lang="en-US"/>
              <a:pPr/>
              <a:t>20</a:t>
            </a:fld>
            <a:endParaRPr lang="en-US"/>
          </a:p>
        </p:txBody>
      </p:sp>
      <p:sp>
        <p:nvSpPr>
          <p:cNvPr id="72" name="Date Placeholder 5"/>
          <p:cNvSpPr>
            <a:spLocks noGrp="1"/>
          </p:cNvSpPr>
          <p:nvPr>
            <p:ph type="dt" sz="half" idx="4294967295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686800" cy="1066800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sz="3200" dirty="0"/>
              <a:t>Application:</a:t>
            </a:r>
            <a:br>
              <a:rPr lang="en-US" sz="3200" dirty="0"/>
            </a:br>
            <a:r>
              <a:rPr lang="en-US" sz="3200" dirty="0"/>
              <a:t>How to Analyze the Cross-Tabulation</a:t>
            </a:r>
          </a:p>
        </p:txBody>
      </p:sp>
      <p:graphicFrame>
        <p:nvGraphicFramePr>
          <p:cNvPr id="317443" name="Group 3"/>
          <p:cNvGraphicFramePr>
            <a:graphicFrameLocks noGrp="1"/>
          </p:cNvGraphicFramePr>
          <p:nvPr>
            <p:ph idx="1"/>
          </p:nvPr>
        </p:nvGraphicFramePr>
        <p:xfrm>
          <a:off x="533400" y="2009775"/>
          <a:ext cx="8077200" cy="4495800"/>
        </p:xfrm>
        <a:graphic>
          <a:graphicData uri="http://schemas.openxmlformats.org/drawingml/2006/table">
            <a:tbl>
              <a:tblPr/>
              <a:tblGrid>
                <a:gridCol w="1836738"/>
                <a:gridCol w="1247775"/>
                <a:gridCol w="1249362"/>
                <a:gridCol w="1247775"/>
                <a:gridCol w="1247775"/>
                <a:gridCol w="1247775"/>
              </a:tblGrid>
              <a:tr h="647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A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A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3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</a:rPr>
                        <a:t>AGE: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A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A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A3"/>
                    </a:solidFill>
                  </a:tcPr>
                </a:tc>
              </a:tr>
              <a:tr h="647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3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</a:rPr>
                        <a:t>CHOICE: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18-34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A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35-54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A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55-64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A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65+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A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Total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A3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Hospital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itchFamily="34" charset="0"/>
                        </a:rPr>
                        <a:t>32%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40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itchFamily="34" charset="0"/>
                        </a:rPr>
                        <a:t>48%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itchFamily="34" charset="0"/>
                        </a:rPr>
                        <a:t>49%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57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itchFamily="34" charset="0"/>
                        </a:rPr>
                        <a:t>57%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144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48%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7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Clinic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43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itchFamily="34" charset="0"/>
                        </a:rPr>
                        <a:t>67%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40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itchFamily="34" charset="0"/>
                        </a:rPr>
                        <a:t>48%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itchFamily="34" charset="0"/>
                        </a:rPr>
                        <a:t>45%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40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itchFamily="34" charset="0"/>
                        </a:rPr>
                        <a:t>40%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146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49%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7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Don’t Know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4%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6%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7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Total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65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itchFamily="34" charset="0"/>
                        </a:rPr>
                        <a:t>100%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83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itchFamily="34" charset="0"/>
                        </a:rPr>
                        <a:t>100%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51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itchFamily="34" charset="0"/>
                        </a:rPr>
                        <a:t>100%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100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itchFamily="34" charset="0"/>
                        </a:rPr>
                        <a:t>100%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300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itchFamily="34" charset="0"/>
                        </a:rPr>
                        <a:t>100%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17500" name="Rectangle 60"/>
          <p:cNvSpPr>
            <a:spLocks noChangeArrowheads="1"/>
          </p:cNvSpPr>
          <p:nvPr/>
        </p:nvSpPr>
        <p:spPr bwMode="auto">
          <a:xfrm>
            <a:off x="2362200" y="3657600"/>
            <a:ext cx="4953000" cy="381000"/>
          </a:xfrm>
          <a:prstGeom prst="rect">
            <a:avLst/>
          </a:prstGeom>
          <a:gradFill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gamma/>
                  <a:tint val="0"/>
                  <a:invGamma/>
                  <a:alpha val="50000"/>
                </a:schemeClr>
              </a:gs>
            </a:gsLst>
            <a:lin ang="5400000" scaled="1"/>
          </a:gradFill>
          <a:ln w="381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501" name="Rectangle 61"/>
          <p:cNvSpPr>
            <a:spLocks noChangeArrowheads="1"/>
          </p:cNvSpPr>
          <p:nvPr/>
        </p:nvSpPr>
        <p:spPr bwMode="auto">
          <a:xfrm>
            <a:off x="2362200" y="3352800"/>
            <a:ext cx="4953000" cy="304800"/>
          </a:xfrm>
          <a:prstGeom prst="rect">
            <a:avLst/>
          </a:prstGeom>
          <a:solidFill>
            <a:srgbClr val="99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502" name="Text Box 62"/>
          <p:cNvSpPr txBox="1">
            <a:spLocks noChangeArrowheads="1"/>
          </p:cNvSpPr>
          <p:nvPr/>
        </p:nvSpPr>
        <p:spPr bwMode="auto">
          <a:xfrm>
            <a:off x="2438400" y="3276600"/>
            <a:ext cx="3276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>
                <a:solidFill>
                  <a:srgbClr val="000066"/>
                </a:solidFill>
              </a:rPr>
              <a:t>INCREASING TREND</a:t>
            </a:r>
          </a:p>
        </p:txBody>
      </p:sp>
      <p:sp>
        <p:nvSpPr>
          <p:cNvPr id="317503" name="AutoShape 63"/>
          <p:cNvSpPr>
            <a:spLocks noChangeArrowheads="1"/>
          </p:cNvSpPr>
          <p:nvPr/>
        </p:nvSpPr>
        <p:spPr bwMode="auto">
          <a:xfrm>
            <a:off x="5715000" y="3429000"/>
            <a:ext cx="1524000" cy="152400"/>
          </a:xfrm>
          <a:prstGeom prst="rightArrow">
            <a:avLst>
              <a:gd name="adj1" fmla="val 50000"/>
              <a:gd name="adj2" fmla="val 25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504" name="Rectangle 64"/>
          <p:cNvSpPr>
            <a:spLocks noChangeArrowheads="1"/>
          </p:cNvSpPr>
          <p:nvPr/>
        </p:nvSpPr>
        <p:spPr bwMode="auto">
          <a:xfrm>
            <a:off x="2362200" y="4572000"/>
            <a:ext cx="5029200" cy="381000"/>
          </a:xfrm>
          <a:prstGeom prst="rect">
            <a:avLst/>
          </a:prstGeom>
          <a:solidFill>
            <a:srgbClr val="FF6969">
              <a:alpha val="50000"/>
            </a:srgbClr>
          </a:solidFill>
          <a:ln w="38100">
            <a:solidFill>
              <a:srgbClr val="A5002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505" name="Rectangle 65"/>
          <p:cNvSpPr>
            <a:spLocks noChangeArrowheads="1"/>
          </p:cNvSpPr>
          <p:nvPr/>
        </p:nvSpPr>
        <p:spPr bwMode="auto">
          <a:xfrm>
            <a:off x="2362200" y="4191000"/>
            <a:ext cx="5029200" cy="381000"/>
          </a:xfrm>
          <a:prstGeom prst="rect">
            <a:avLst/>
          </a:prstGeom>
          <a:solidFill>
            <a:srgbClr val="FF696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506" name="Text Box 66"/>
          <p:cNvSpPr txBox="1">
            <a:spLocks noChangeArrowheads="1"/>
          </p:cNvSpPr>
          <p:nvPr/>
        </p:nvSpPr>
        <p:spPr bwMode="auto">
          <a:xfrm>
            <a:off x="2362200" y="4114800"/>
            <a:ext cx="3505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chemeClr val="bg1"/>
                </a:solidFill>
              </a:rPr>
              <a:t>DECREASING TREND</a:t>
            </a:r>
          </a:p>
        </p:txBody>
      </p:sp>
      <p:sp>
        <p:nvSpPr>
          <p:cNvPr id="317507" name="AutoShape 67"/>
          <p:cNvSpPr>
            <a:spLocks noChangeArrowheads="1"/>
          </p:cNvSpPr>
          <p:nvPr/>
        </p:nvSpPr>
        <p:spPr bwMode="auto">
          <a:xfrm rot="10800000">
            <a:off x="5791200" y="4267200"/>
            <a:ext cx="1524000" cy="152400"/>
          </a:xfrm>
          <a:prstGeom prst="rightArrow">
            <a:avLst>
              <a:gd name="adj1" fmla="val 50000"/>
              <a:gd name="adj2" fmla="val 25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509" name="AutoShape 69"/>
          <p:cNvSpPr>
            <a:spLocks noChangeArrowheads="1"/>
          </p:cNvSpPr>
          <p:nvPr/>
        </p:nvSpPr>
        <p:spPr bwMode="auto">
          <a:xfrm>
            <a:off x="6248400" y="0"/>
            <a:ext cx="2895600" cy="2057400"/>
          </a:xfrm>
          <a:prstGeom prst="wedgeRoundRectCallout">
            <a:avLst>
              <a:gd name="adj1" fmla="val -25546"/>
              <a:gd name="adj2" fmla="val 136574"/>
              <a:gd name="adj3" fmla="val 16667"/>
            </a:avLst>
          </a:prstGeom>
          <a:gradFill rotWithShape="1">
            <a:gsLst>
              <a:gs pos="0">
                <a:schemeClr val="accent1">
                  <a:gamma/>
                  <a:tint val="0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sz="2400"/>
              <a:t>Patients in older age groups are more likely to choose the hospital</a:t>
            </a:r>
          </a:p>
        </p:txBody>
      </p:sp>
      <p:sp>
        <p:nvSpPr>
          <p:cNvPr id="317510" name="AutoShape 70"/>
          <p:cNvSpPr>
            <a:spLocks noChangeArrowheads="1"/>
          </p:cNvSpPr>
          <p:nvPr/>
        </p:nvSpPr>
        <p:spPr bwMode="auto">
          <a:xfrm>
            <a:off x="5486400" y="5105400"/>
            <a:ext cx="3657600" cy="1752600"/>
          </a:xfrm>
          <a:prstGeom prst="wedgeRoundRectCallout">
            <a:avLst>
              <a:gd name="adj1" fmla="val -108333"/>
              <a:gd name="adj2" fmla="val -58153"/>
              <a:gd name="adj3" fmla="val 16667"/>
            </a:avLst>
          </a:prstGeom>
          <a:gradFill rotWithShape="1">
            <a:gsLst>
              <a:gs pos="0">
                <a:srgbClr val="FF6969">
                  <a:gamma/>
                  <a:tint val="0"/>
                  <a:invGamma/>
                </a:srgbClr>
              </a:gs>
              <a:gs pos="100000">
                <a:srgbClr val="FF6969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sz="2400"/>
              <a:t>Younger people are less likely to choose hospital and more likely to choose a clinic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7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17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17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17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17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17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17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17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17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17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17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317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42" grpId="0"/>
      <p:bldP spid="317500" grpId="0" animBg="1"/>
      <p:bldP spid="317501" grpId="0" animBg="1"/>
      <p:bldP spid="317502" grpId="0"/>
      <p:bldP spid="317503" grpId="0" animBg="1"/>
      <p:bldP spid="317504" grpId="0" animBg="1"/>
      <p:bldP spid="317505" grpId="0" animBg="1"/>
      <p:bldP spid="317506" grpId="0"/>
      <p:bldP spid="317507" grpId="0" animBg="1"/>
      <p:bldP spid="317509" grpId="0" animBg="1"/>
      <p:bldP spid="3175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400800"/>
            <a:ext cx="2133600" cy="457200"/>
          </a:xfrm>
          <a:prstGeom prst="rect">
            <a:avLst/>
          </a:prstGeom>
        </p:spPr>
        <p:txBody>
          <a:bodyPr/>
          <a:lstStyle/>
          <a:p>
            <a:fld id="{BCDFA31E-29C2-40EA-9758-A299EE482EA3}" type="slidenum">
              <a:rPr lang="en-US"/>
              <a:pPr/>
              <a:t>21</a:t>
            </a:fld>
            <a:endParaRPr lang="en-US"/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533400"/>
          </a:xfrm>
        </p:spPr>
        <p:txBody>
          <a:bodyPr/>
          <a:lstStyle/>
          <a:p>
            <a:r>
              <a:rPr lang="en-US" sz="4400" dirty="0"/>
              <a:t>Cross Tabulations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153400" cy="4648200"/>
          </a:xfrm>
        </p:spPr>
        <p:txBody>
          <a:bodyPr/>
          <a:lstStyle/>
          <a:p>
            <a:pPr marL="463550" indent="-463550">
              <a:spcBef>
                <a:spcPts val="1800"/>
              </a:spcBef>
              <a:buFont typeface="Wingdings" pitchFamily="2" charset="2"/>
              <a:buChar char="§"/>
            </a:pPr>
            <a:r>
              <a:rPr lang="en-US" sz="3400" dirty="0"/>
              <a:t>We have seen an association … but how do we know there is the presence of a </a:t>
            </a:r>
            <a:r>
              <a:rPr lang="en-US" sz="3400" b="1" dirty="0">
                <a:solidFill>
                  <a:srgbClr val="800000"/>
                </a:solidFill>
              </a:rPr>
              <a:t>systematic </a:t>
            </a:r>
            <a:r>
              <a:rPr lang="en-US" sz="3400" dirty="0"/>
              <a:t>association? </a:t>
            </a:r>
          </a:p>
          <a:p>
            <a:pPr marL="463550" indent="-463550">
              <a:spcBef>
                <a:spcPts val="1800"/>
              </a:spcBef>
              <a:buFont typeface="Wingdings" pitchFamily="2" charset="2"/>
              <a:buChar char="§"/>
            </a:pPr>
            <a:r>
              <a:rPr lang="en-US" sz="3400" dirty="0"/>
              <a:t>In other words, is this association </a:t>
            </a:r>
            <a:r>
              <a:rPr lang="en-US" sz="3400" b="1" i="1" dirty="0">
                <a:solidFill>
                  <a:srgbClr val="800000"/>
                </a:solidFill>
              </a:rPr>
              <a:t>statistically significant</a:t>
            </a:r>
            <a:r>
              <a:rPr lang="en-US" sz="3400" i="1" dirty="0">
                <a:solidFill>
                  <a:srgbClr val="800000"/>
                </a:solidFill>
              </a:rPr>
              <a:t>?</a:t>
            </a:r>
            <a:r>
              <a:rPr lang="en-US" sz="3400" dirty="0">
                <a:solidFill>
                  <a:srgbClr val="800000"/>
                </a:solidFill>
              </a:rPr>
              <a:t> </a:t>
            </a:r>
          </a:p>
          <a:p>
            <a:pPr marL="463550" indent="-463550">
              <a:spcBef>
                <a:spcPts val="1800"/>
              </a:spcBef>
              <a:buFont typeface="Wingdings" pitchFamily="2" charset="2"/>
              <a:buChar char="§"/>
            </a:pPr>
            <a:r>
              <a:rPr lang="en-US" sz="3400" dirty="0"/>
              <a:t>Would it likely appear again and again if we </a:t>
            </a:r>
            <a:r>
              <a:rPr lang="en-US" sz="3400" b="1" dirty="0">
                <a:solidFill>
                  <a:srgbClr val="800000"/>
                </a:solidFill>
              </a:rPr>
              <a:t>repeated </a:t>
            </a:r>
            <a:r>
              <a:rPr lang="en-US" sz="3400" dirty="0"/>
              <a:t>the study?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build="p" bldLvl="2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400800"/>
            <a:ext cx="2133600" cy="457200"/>
          </a:xfrm>
          <a:prstGeom prst="rect">
            <a:avLst/>
          </a:prstGeom>
        </p:spPr>
        <p:txBody>
          <a:bodyPr/>
          <a:lstStyle/>
          <a:p>
            <a:fld id="{C7CC4032-2D3C-46BF-B795-16C813A2D36A}" type="slidenum">
              <a:rPr lang="en-US"/>
              <a:pPr/>
              <a:t>22</a:t>
            </a:fld>
            <a:endParaRPr lang="en-US"/>
          </a:p>
        </p:txBody>
      </p:sp>
      <p:sp>
        <p:nvSpPr>
          <p:cNvPr id="1996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533400"/>
          </a:xfrm>
        </p:spPr>
        <p:txBody>
          <a:bodyPr/>
          <a:lstStyle/>
          <a:p>
            <a:r>
              <a:rPr lang="en-US" sz="4400" dirty="0"/>
              <a:t>Cross Tabulations</a:t>
            </a:r>
          </a:p>
        </p:txBody>
      </p:sp>
      <p:sp>
        <p:nvSpPr>
          <p:cNvPr id="199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286000"/>
            <a:ext cx="7315200" cy="2971800"/>
          </a:xfrm>
          <a:gradFill rotWithShape="1">
            <a:gsLst>
              <a:gs pos="0">
                <a:srgbClr val="9999FF">
                  <a:gamma/>
                  <a:tint val="0"/>
                  <a:invGamma/>
                </a:srgbClr>
              </a:gs>
              <a:gs pos="100000">
                <a:srgbClr val="9999FF"/>
              </a:gs>
            </a:gsLst>
            <a:lin ang="5400000" scaled="1"/>
          </a:gradFill>
          <a:ln w="38100">
            <a:solidFill>
              <a:srgbClr val="CC0000"/>
            </a:solidFill>
          </a:ln>
        </p:spPr>
        <p:txBody>
          <a:bodyPr/>
          <a:lstStyle/>
          <a:p>
            <a:pPr marL="463550" indent="-463550">
              <a:buFont typeface="Wingdings" pitchFamily="2" charset="2"/>
              <a:buChar char="§"/>
            </a:pPr>
            <a:r>
              <a:rPr lang="en-US" sz="3400" dirty="0"/>
              <a:t>Cross Tabulations to examine the relationship and </a:t>
            </a:r>
          </a:p>
          <a:p>
            <a:pPr marL="463550" indent="-463550">
              <a:buFont typeface="Wingdings" pitchFamily="2" charset="2"/>
              <a:buChar char="§"/>
            </a:pPr>
            <a:r>
              <a:rPr lang="en-US" sz="3400" dirty="0"/>
              <a:t>Chi-Square </a:t>
            </a:r>
            <a:r>
              <a:rPr lang="en-US" dirty="0"/>
              <a:t>(</a:t>
            </a:r>
            <a:r>
              <a:rPr lang="en-US" sz="4000" b="1" dirty="0">
                <a:latin typeface="Symbol" pitchFamily="18" charset="2"/>
              </a:rPr>
              <a:t>c</a:t>
            </a:r>
            <a:r>
              <a:rPr lang="en-US" b="1" baseline="30000" dirty="0">
                <a:latin typeface="Symbol" pitchFamily="18" charset="2"/>
              </a:rPr>
              <a:t>2</a:t>
            </a:r>
            <a:r>
              <a:rPr lang="en-US" dirty="0"/>
              <a:t>) </a:t>
            </a:r>
            <a:r>
              <a:rPr lang="en-US" sz="3400" dirty="0"/>
              <a:t>analysis to tell us if non-monotonic relationships are </a:t>
            </a:r>
            <a:r>
              <a:rPr lang="en-US" sz="3400" b="1" i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really</a:t>
            </a:r>
            <a:r>
              <a:rPr lang="en-US" sz="3400" dirty="0"/>
              <a:t> present.</a:t>
            </a:r>
          </a:p>
        </p:txBody>
      </p:sp>
      <p:sp>
        <p:nvSpPr>
          <p:cNvPr id="199684" name="Text Box 4"/>
          <p:cNvSpPr txBox="1">
            <a:spLocks noChangeArrowheads="1"/>
          </p:cNvSpPr>
          <p:nvPr/>
        </p:nvSpPr>
        <p:spPr bwMode="auto">
          <a:xfrm>
            <a:off x="762000" y="1447800"/>
            <a:ext cx="2133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We use: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99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683" grpId="0" build="p" bldLvl="2" animBg="1"/>
      <p:bldP spid="19968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400800"/>
            <a:ext cx="2133600" cy="457200"/>
          </a:xfrm>
          <a:prstGeom prst="rect">
            <a:avLst/>
          </a:prstGeom>
        </p:spPr>
        <p:txBody>
          <a:bodyPr/>
          <a:lstStyle/>
          <a:p>
            <a:fld id="{2891F67B-0F55-417C-9760-B53907305E35}" type="slidenum">
              <a:rPr lang="en-US"/>
              <a:pPr/>
              <a:t>23</a:t>
            </a:fld>
            <a:endParaRPr lang="en-US"/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533400"/>
          </a:xfrm>
        </p:spPr>
        <p:txBody>
          <a:bodyPr/>
          <a:lstStyle/>
          <a:p>
            <a:r>
              <a:rPr lang="en-US" dirty="0"/>
              <a:t>Chi-Square Analysis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458200" cy="4724400"/>
          </a:xfrm>
        </p:spPr>
        <p:txBody>
          <a:bodyPr/>
          <a:lstStyle/>
          <a:p>
            <a:pPr marL="463550" indent="-463550">
              <a:buFont typeface="Wingdings" pitchFamily="2" charset="2"/>
              <a:buChar char="§"/>
            </a:pPr>
            <a:r>
              <a:rPr lang="en-US" b="1" dirty="0">
                <a:solidFill>
                  <a:srgbClr val="800000"/>
                </a:solidFill>
              </a:rPr>
              <a:t>Chi-square (</a:t>
            </a:r>
            <a:r>
              <a:rPr lang="en-US" sz="4000" b="1" dirty="0">
                <a:solidFill>
                  <a:srgbClr val="800000"/>
                </a:solidFill>
                <a:latin typeface="Symbol" pitchFamily="18" charset="2"/>
              </a:rPr>
              <a:t>c</a:t>
            </a:r>
            <a:r>
              <a:rPr lang="en-US" b="1" baseline="30000" dirty="0">
                <a:solidFill>
                  <a:srgbClr val="800000"/>
                </a:solidFill>
                <a:latin typeface="Symbol" pitchFamily="18" charset="2"/>
              </a:rPr>
              <a:t>2</a:t>
            </a:r>
            <a:r>
              <a:rPr lang="en-US" b="1" dirty="0">
                <a:solidFill>
                  <a:srgbClr val="800000"/>
                </a:solidFill>
              </a:rPr>
              <a:t>) analysis: </a:t>
            </a:r>
            <a:r>
              <a:rPr lang="en-US" dirty="0"/>
              <a:t>is used to test if  the variables in the cross tabulation have a </a:t>
            </a:r>
            <a:r>
              <a:rPr lang="en-US" b="1" dirty="0">
                <a:solidFill>
                  <a:srgbClr val="800000"/>
                </a:solidFill>
              </a:rPr>
              <a:t>significant relationship</a:t>
            </a:r>
            <a:r>
              <a:rPr lang="en-US" dirty="0"/>
              <a:t>.</a:t>
            </a:r>
          </a:p>
          <a:p>
            <a:pPr marL="463550" indent="-463550">
              <a:buFont typeface="Wingdings" pitchFamily="2" charset="2"/>
              <a:buChar char="§"/>
            </a:pPr>
            <a:endParaRPr lang="en-US" sz="1400" dirty="0">
              <a:solidFill>
                <a:srgbClr val="CC0000"/>
              </a:solidFill>
            </a:endParaRPr>
          </a:p>
          <a:p>
            <a:pPr marL="463550" indent="-463550">
              <a:buFont typeface="Wingdings" pitchFamily="2" charset="2"/>
              <a:buChar char="§"/>
            </a:pPr>
            <a:r>
              <a:rPr lang="en-US" b="1" dirty="0">
                <a:solidFill>
                  <a:srgbClr val="800000"/>
                </a:solidFill>
              </a:rPr>
              <a:t>Chi-square analysis: </a:t>
            </a:r>
            <a:r>
              <a:rPr lang="en-US" dirty="0"/>
              <a:t>is based upon differences between </a:t>
            </a:r>
            <a:r>
              <a:rPr lang="en-US" b="1" dirty="0">
                <a:solidFill>
                  <a:srgbClr val="800000"/>
                </a:solidFill>
              </a:rPr>
              <a:t>observed and expected</a:t>
            </a:r>
            <a:r>
              <a:rPr lang="en-US" dirty="0"/>
              <a:t> frequencies.</a:t>
            </a:r>
            <a:endParaRPr lang="en-US" sz="20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 build="p" bldLvl="2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400800"/>
            <a:ext cx="2133600" cy="457200"/>
          </a:xfrm>
          <a:prstGeom prst="rect">
            <a:avLst/>
          </a:prstGeom>
        </p:spPr>
        <p:txBody>
          <a:bodyPr/>
          <a:lstStyle/>
          <a:p>
            <a:fld id="{C9EEF9E7-7B5D-4E7B-9593-E14311006136}" type="slidenum">
              <a:rPr lang="en-US"/>
              <a:pPr/>
              <a:t>24</a:t>
            </a:fld>
            <a:endParaRPr lang="en-US"/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609600"/>
          </a:xfrm>
        </p:spPr>
        <p:txBody>
          <a:bodyPr/>
          <a:lstStyle/>
          <a:p>
            <a:r>
              <a:rPr lang="en-US" dirty="0"/>
              <a:t>Chi-Square Analysis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915400" cy="4876800"/>
          </a:xfrm>
        </p:spPr>
        <p:txBody>
          <a:bodyPr/>
          <a:lstStyle/>
          <a:p>
            <a:pPr marL="463550" indent="-463550">
              <a:lnSpc>
                <a:spcPct val="90000"/>
              </a:lnSpc>
              <a:spcBef>
                <a:spcPts val="1800"/>
              </a:spcBef>
              <a:buFont typeface="Wingdings" pitchFamily="2" charset="2"/>
              <a:buChar char="§"/>
            </a:pPr>
            <a:r>
              <a:rPr lang="en-US" b="1" dirty="0">
                <a:solidFill>
                  <a:srgbClr val="800000"/>
                </a:solidFill>
              </a:rPr>
              <a:t>Observed frequencies: </a:t>
            </a:r>
            <a:r>
              <a:rPr lang="en-US" dirty="0"/>
              <a:t>counts for each cell found in the sample.</a:t>
            </a:r>
          </a:p>
          <a:p>
            <a:pPr marL="463550" indent="-463550">
              <a:lnSpc>
                <a:spcPct val="90000"/>
              </a:lnSpc>
              <a:spcBef>
                <a:spcPts val="1800"/>
              </a:spcBef>
              <a:buFont typeface="Wingdings" pitchFamily="2" charset="2"/>
              <a:buChar char="§"/>
            </a:pPr>
            <a:r>
              <a:rPr lang="en-US" b="1" dirty="0">
                <a:solidFill>
                  <a:srgbClr val="800000"/>
                </a:solidFill>
              </a:rPr>
              <a:t>Expected frequencies: </a:t>
            </a:r>
            <a:r>
              <a:rPr lang="en-US" dirty="0"/>
              <a:t>calculate the values based on the assumption that “no association” between the two variables exist:</a:t>
            </a:r>
          </a:p>
          <a:p>
            <a:pPr marL="463550" indent="-463550">
              <a:lnSpc>
                <a:spcPct val="90000"/>
              </a:lnSpc>
            </a:pPr>
            <a:endParaRPr lang="en-US" sz="2800" dirty="0"/>
          </a:p>
        </p:txBody>
      </p:sp>
      <p:pic>
        <p:nvPicPr>
          <p:cNvPr id="266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4876800"/>
            <a:ext cx="8458200" cy="1295400"/>
          </a:xfrm>
          <a:prstGeom prst="rect">
            <a:avLst/>
          </a:prstGeom>
          <a:noFill/>
          <a:ln w="28575">
            <a:solidFill>
              <a:srgbClr val="CC0000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6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build="p"/>
      <p:bldP spid="2662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400800"/>
            <a:ext cx="2133600" cy="457200"/>
          </a:xfrm>
          <a:prstGeom prst="rect">
            <a:avLst/>
          </a:prstGeom>
        </p:spPr>
        <p:txBody>
          <a:bodyPr/>
          <a:lstStyle/>
          <a:p>
            <a:fld id="{0C414CEB-134D-459B-B8A6-D986EB2D760E}" type="slidenum">
              <a:rPr lang="en-US"/>
              <a:pPr/>
              <a:t>25</a:t>
            </a:fld>
            <a:endParaRPr lang="en-US"/>
          </a:p>
        </p:txBody>
      </p:sp>
      <p:pic>
        <p:nvPicPr>
          <p:cNvPr id="29703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3886200"/>
            <a:ext cx="7315200" cy="2046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9702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09800" y="2286000"/>
            <a:ext cx="5562600" cy="1709738"/>
          </a:xfrm>
          <a:prstGeom prst="rect">
            <a:avLst/>
          </a:prstGeom>
          <a:noFill/>
          <a:ln w="28575">
            <a:solidFill>
              <a:srgbClr val="CC0000"/>
            </a:solidFill>
            <a:miter lim="800000"/>
            <a:headEnd/>
            <a:tailEnd/>
          </a:ln>
          <a:effectLst/>
        </p:spPr>
      </p:pic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/>
          <a:lstStyle/>
          <a:p>
            <a:r>
              <a:rPr lang="en-US" dirty="0"/>
              <a:t>Chi-Square Analysis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382000" cy="609600"/>
          </a:xfrm>
        </p:spPr>
        <p:txBody>
          <a:bodyPr/>
          <a:lstStyle/>
          <a:p>
            <a:pPr marL="463550" indent="-463550">
              <a:lnSpc>
                <a:spcPct val="90000"/>
              </a:lnSpc>
              <a:buFont typeface="Wingdings" pitchFamily="2" charset="2"/>
              <a:buChar char="§"/>
            </a:pPr>
            <a:r>
              <a:rPr lang="en-US" dirty="0"/>
              <a:t>Computed Chi-Square values:</a:t>
            </a:r>
            <a:endParaRPr lang="en-US" sz="2800" dirty="0"/>
          </a:p>
        </p:txBody>
      </p:sp>
      <p:sp>
        <p:nvSpPr>
          <p:cNvPr id="29704" name="Text Box 8"/>
          <p:cNvSpPr txBox="1">
            <a:spLocks noChangeArrowheads="1"/>
          </p:cNvSpPr>
          <p:nvPr/>
        </p:nvSpPr>
        <p:spPr bwMode="auto">
          <a:xfrm>
            <a:off x="0" y="5257800"/>
            <a:ext cx="9144000" cy="1004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40000"/>
              </a:spcBef>
            </a:pPr>
            <a:endParaRPr lang="en-US" sz="3000"/>
          </a:p>
          <a:p>
            <a:pPr>
              <a:lnSpc>
                <a:spcPct val="80000"/>
              </a:lnSpc>
              <a:spcBef>
                <a:spcPct val="40000"/>
              </a:spcBef>
            </a:pPr>
            <a:endParaRPr lang="en-US" sz="3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" dur="500"/>
                                        <p:tgtEl>
                                          <p:spTgt spid="29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400800"/>
            <a:ext cx="2133600" cy="457200"/>
          </a:xfrm>
          <a:prstGeom prst="rect">
            <a:avLst/>
          </a:prstGeom>
        </p:spPr>
        <p:txBody>
          <a:bodyPr/>
          <a:lstStyle/>
          <a:p>
            <a:fld id="{BBA56E7A-BF68-4E8D-BC6A-CD7946CA2390}" type="slidenum">
              <a:rPr lang="en-US"/>
              <a:pPr/>
              <a:t>26</a:t>
            </a:fld>
            <a:endParaRPr lang="en-US"/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685800"/>
          </a:xfrm>
        </p:spPr>
        <p:txBody>
          <a:bodyPr/>
          <a:lstStyle/>
          <a:p>
            <a:r>
              <a:rPr lang="en-US" dirty="0"/>
              <a:t>Chi-Square Analysis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524000"/>
            <a:ext cx="8915400" cy="4953000"/>
          </a:xfrm>
        </p:spPr>
        <p:txBody>
          <a:bodyPr/>
          <a:lstStyle/>
          <a:p>
            <a:pPr marL="463550" indent="-463550">
              <a:lnSpc>
                <a:spcPct val="90000"/>
              </a:lnSpc>
            </a:pPr>
            <a:r>
              <a:rPr lang="en-US" dirty="0"/>
              <a:t>The chi-square distribution’s </a:t>
            </a:r>
            <a:r>
              <a:rPr lang="en-US" sz="3400" b="1" dirty="0">
                <a:solidFill>
                  <a:srgbClr val="800000"/>
                </a:solidFill>
              </a:rPr>
              <a:t>shape</a:t>
            </a:r>
            <a:r>
              <a:rPr lang="en-US" dirty="0">
                <a:solidFill>
                  <a:srgbClr val="800000"/>
                </a:solidFill>
              </a:rPr>
              <a:t> </a:t>
            </a:r>
            <a:r>
              <a:rPr lang="en-US" dirty="0"/>
              <a:t>changes depending on the number of degrees of freedom</a:t>
            </a:r>
          </a:p>
          <a:p>
            <a:pPr marL="463550" indent="-463550">
              <a:lnSpc>
                <a:spcPct val="90000"/>
              </a:lnSpc>
            </a:pPr>
            <a:r>
              <a:rPr lang="en-US" dirty="0"/>
              <a:t>Degrees of freedom is the number of observations k (# cells in the cross-tabulation table) minus 1</a:t>
            </a:r>
          </a:p>
          <a:p>
            <a:pPr marL="463550" indent="-463550" algn="ctr">
              <a:lnSpc>
                <a:spcPct val="90000"/>
              </a:lnSpc>
              <a:buFont typeface="Wingdings" pitchFamily="2" charset="2"/>
              <a:buNone/>
            </a:pPr>
            <a:r>
              <a:rPr lang="en-US" b="1" i="1" dirty="0">
                <a:latin typeface="Times New Roman" pitchFamily="18" charset="0"/>
              </a:rPr>
              <a:t>d.f.=k-1</a:t>
            </a:r>
          </a:p>
          <a:p>
            <a:pPr marL="463550" indent="-463550">
              <a:lnSpc>
                <a:spcPct val="90000"/>
              </a:lnSpc>
            </a:pPr>
            <a:r>
              <a:rPr lang="en-US" dirty="0"/>
              <a:t>The computed chi-square value is compared to a </a:t>
            </a:r>
            <a:r>
              <a:rPr lang="en-US" sz="3400" b="1" dirty="0">
                <a:solidFill>
                  <a:srgbClr val="800000"/>
                </a:solidFill>
              </a:rPr>
              <a:t>table</a:t>
            </a:r>
            <a:r>
              <a:rPr lang="en-US" dirty="0">
                <a:solidFill>
                  <a:srgbClr val="800000"/>
                </a:solidFill>
              </a:rPr>
              <a:t> </a:t>
            </a:r>
            <a:r>
              <a:rPr lang="en-US" sz="3400" b="1" dirty="0">
                <a:solidFill>
                  <a:srgbClr val="800000"/>
                </a:solidFill>
              </a:rPr>
              <a:t>value</a:t>
            </a:r>
            <a:r>
              <a:rPr lang="en-US" dirty="0">
                <a:solidFill>
                  <a:srgbClr val="800000"/>
                </a:solidFill>
              </a:rPr>
              <a:t> </a:t>
            </a:r>
            <a:r>
              <a:rPr lang="en-US" dirty="0"/>
              <a:t>to determine statistical significance</a:t>
            </a:r>
            <a:endParaRPr lang="en-US" sz="2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400800"/>
            <a:ext cx="2133600" cy="457200"/>
          </a:xfrm>
          <a:prstGeom prst="rect">
            <a:avLst/>
          </a:prstGeom>
        </p:spPr>
        <p:txBody>
          <a:bodyPr/>
          <a:lstStyle/>
          <a:p>
            <a:fld id="{6341F154-6E93-4C22-9F4C-878119A50177}" type="slidenum">
              <a:rPr lang="en-US"/>
              <a:pPr/>
              <a:t>27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4294967295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pic>
        <p:nvPicPr>
          <p:cNvPr id="20070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524000"/>
            <a:ext cx="91440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0709" name="Rectangle 5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/>
          <a:lstStyle/>
          <a:p>
            <a:r>
              <a:rPr lang="en-US" dirty="0"/>
              <a:t>Chi Square Distribution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86600" y="6477000"/>
            <a:ext cx="1905000" cy="249238"/>
          </a:xfrm>
          <a:prstGeom prst="rect">
            <a:avLst/>
          </a:prstGeom>
        </p:spPr>
        <p:txBody>
          <a:bodyPr/>
          <a:lstStyle/>
          <a:p>
            <a:fld id="{2DE15D27-60E0-43C3-A86F-C29E1E4B0E13}" type="slidenum">
              <a:rPr lang="en-US"/>
              <a:pPr/>
              <a:t>28</a:t>
            </a:fld>
            <a:endParaRPr lang="en-US"/>
          </a:p>
        </p:txBody>
      </p:sp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Chi-Square Analysis</a:t>
            </a:r>
          </a:p>
        </p:txBody>
      </p:sp>
      <p:sp>
        <p:nvSpPr>
          <p:cNvPr id="215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447800"/>
            <a:ext cx="8786813" cy="5187950"/>
          </a:xfrm>
        </p:spPr>
        <p:txBody>
          <a:bodyPr/>
          <a:lstStyle/>
          <a:p>
            <a:r>
              <a:rPr lang="en-US" sz="4000" b="1" i="1" u="sng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Luckily:</a:t>
            </a:r>
          </a:p>
          <a:p>
            <a:pPr lvl="1">
              <a:lnSpc>
                <a:spcPct val="140000"/>
              </a:lnSpc>
            </a:pPr>
            <a:endParaRPr lang="en-US" sz="1200" dirty="0"/>
          </a:p>
          <a:p>
            <a:pPr lvl="1">
              <a:lnSpc>
                <a:spcPct val="110000"/>
              </a:lnSpc>
            </a:pPr>
            <a:r>
              <a:rPr lang="en-US" sz="3200" dirty="0"/>
              <a:t>We have </a:t>
            </a:r>
            <a:r>
              <a:rPr lang="en-US" sz="3200" dirty="0" smtClean="0"/>
              <a:t>Snap and XLDA </a:t>
            </a:r>
            <a:r>
              <a:rPr lang="en-US" sz="3200" dirty="0"/>
              <a:t>to compute the Chi Square for us</a:t>
            </a:r>
            <a:r>
              <a:rPr lang="en-US" sz="3200" dirty="0" smtClean="0"/>
              <a:t>.</a:t>
            </a:r>
            <a:endParaRPr lang="en-US" sz="3200" dirty="0"/>
          </a:p>
          <a:p>
            <a:pPr lvl="1">
              <a:lnSpc>
                <a:spcPct val="110000"/>
              </a:lnSpc>
              <a:spcBef>
                <a:spcPts val="2400"/>
              </a:spcBef>
            </a:pPr>
            <a:r>
              <a:rPr lang="en-US" sz="3200" dirty="0"/>
              <a:t>And to tell us when the relationship is statistically significant.</a:t>
            </a:r>
          </a:p>
          <a:p>
            <a:endParaRPr lang="en-US" dirty="0"/>
          </a:p>
        </p:txBody>
      </p:sp>
    </p:spTree>
  </p:cSld>
  <p:clrMapOvr>
    <a:masterClrMapping/>
  </p:clrMapOvr>
  <p:transition spd="med">
    <p:plus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8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Line Callout 1 4"/>
          <p:cNvSpPr/>
          <p:nvPr/>
        </p:nvSpPr>
        <p:spPr>
          <a:xfrm>
            <a:off x="5334000" y="304800"/>
            <a:ext cx="2514600" cy="381000"/>
          </a:xfrm>
          <a:prstGeom prst="borderCallout1">
            <a:avLst>
              <a:gd name="adj1" fmla="val 44612"/>
              <a:gd name="adj2" fmla="val 155"/>
              <a:gd name="adj3" fmla="val 156465"/>
              <a:gd name="adj4" fmla="val -11808"/>
            </a:avLst>
          </a:prstGeom>
          <a:solidFill>
            <a:srgbClr val="FFFF66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ine Callout 1 5"/>
          <p:cNvSpPr/>
          <p:nvPr/>
        </p:nvSpPr>
        <p:spPr>
          <a:xfrm>
            <a:off x="5867400" y="2667000"/>
            <a:ext cx="2743200" cy="685800"/>
          </a:xfrm>
          <a:prstGeom prst="borderCallout1">
            <a:avLst>
              <a:gd name="adj1" fmla="val -1940"/>
              <a:gd name="adj2" fmla="val 35168"/>
              <a:gd name="adj3" fmla="val -140087"/>
              <a:gd name="adj4" fmla="val 9943"/>
            </a:avLst>
          </a:prstGeom>
          <a:solidFill>
            <a:srgbClr val="FFFF66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410200" y="30480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Hitting the </a:t>
            </a:r>
            <a:r>
              <a:rPr lang="en-US" b="1" dirty="0" smtClean="0">
                <a:solidFill>
                  <a:srgbClr val="CC0000"/>
                </a:solidFill>
                <a:latin typeface="Symbol" pitchFamily="18" charset="2"/>
              </a:rPr>
              <a:t>c</a:t>
            </a:r>
            <a:r>
              <a:rPr lang="en-US" b="1" baseline="30000" dirty="0" smtClean="0">
                <a:solidFill>
                  <a:srgbClr val="CC0000"/>
                </a:solidFill>
                <a:latin typeface="Symbol" pitchFamily="18" charset="2"/>
              </a:rPr>
              <a:t>2</a:t>
            </a:r>
            <a:r>
              <a:rPr lang="en-US" dirty="0" smtClean="0"/>
              <a:t> button…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019800" y="2667000"/>
            <a:ext cx="266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…will produce these chi-square statistics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400800"/>
            <a:ext cx="2133600" cy="457200"/>
          </a:xfrm>
          <a:prstGeom prst="rect">
            <a:avLst/>
          </a:prstGeom>
        </p:spPr>
        <p:txBody>
          <a:bodyPr/>
          <a:lstStyle/>
          <a:p>
            <a:fld id="{6A68F55B-EB12-4536-8823-5E1F266AB389}" type="slidenum">
              <a:rPr lang="en-US"/>
              <a:pPr/>
              <a:t>3</a:t>
            </a:fld>
            <a:endParaRPr lang="en-US"/>
          </a:p>
        </p:txBody>
      </p:sp>
      <p:sp>
        <p:nvSpPr>
          <p:cNvPr id="1751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686800" cy="914400"/>
          </a:xfrm>
        </p:spPr>
        <p:txBody>
          <a:bodyPr/>
          <a:lstStyle/>
          <a:p>
            <a:r>
              <a:rPr lang="en-US" sz="5000" b="1" i="1" dirty="0"/>
              <a:t>Why?</a:t>
            </a:r>
          </a:p>
        </p:txBody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5867400" cy="3962400"/>
          </a:xfrm>
        </p:spPr>
        <p:txBody>
          <a:bodyPr/>
          <a:lstStyle/>
          <a:p>
            <a:pPr marL="463550" indent="-463550">
              <a:lnSpc>
                <a:spcPct val="90000"/>
              </a:lnSpc>
              <a:buFontTx/>
              <a:buNone/>
            </a:pPr>
            <a:r>
              <a:rPr lang="en-US" sz="3400" b="1" i="1" u="sng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Q:</a:t>
            </a:r>
            <a:r>
              <a:rPr lang="en-US" sz="3400" dirty="0"/>
              <a:t> </a:t>
            </a:r>
          </a:p>
          <a:p>
            <a:pPr marL="463550" indent="-463550">
              <a:lnSpc>
                <a:spcPct val="90000"/>
              </a:lnSpc>
              <a:buFontTx/>
              <a:buNone/>
            </a:pPr>
            <a:r>
              <a:rPr lang="en-US" sz="3400" dirty="0"/>
              <a:t>	</a:t>
            </a:r>
            <a:r>
              <a:rPr lang="en-US" dirty="0"/>
              <a:t>Why is this important?</a:t>
            </a:r>
            <a:r>
              <a:rPr lang="en-US" sz="3400" b="1" i="1" u="sng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  <a:p>
            <a:pPr marL="463550" indent="-463550">
              <a:lnSpc>
                <a:spcPct val="90000"/>
              </a:lnSpc>
              <a:buFontTx/>
              <a:buNone/>
            </a:pPr>
            <a:endParaRPr lang="en-US" sz="1400" b="1" i="1" u="sng" dirty="0">
              <a:solidFill>
                <a:srgbClr val="CC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463550" indent="-463550">
              <a:lnSpc>
                <a:spcPct val="90000"/>
              </a:lnSpc>
              <a:buFontTx/>
              <a:buNone/>
            </a:pPr>
            <a:r>
              <a:rPr lang="en-US" sz="3400" b="1" i="1" u="sng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A:</a:t>
            </a:r>
          </a:p>
          <a:p>
            <a:pPr marL="463550" indent="-463550">
              <a:lnSpc>
                <a:spcPct val="90000"/>
              </a:lnSpc>
              <a:buClrTx/>
              <a:buFont typeface="Arial" pitchFamily="34" charset="0"/>
              <a:buNone/>
            </a:pPr>
            <a:r>
              <a:rPr lang="en-US" sz="3400" dirty="0"/>
              <a:t>	</a:t>
            </a:r>
            <a:r>
              <a:rPr lang="en-US" dirty="0"/>
              <a:t>The relationship between variables determine what </a:t>
            </a:r>
            <a:r>
              <a:rPr lang="en-US" b="1" i="1" dirty="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type of statistical analysis</a:t>
            </a:r>
            <a:r>
              <a:rPr lang="en-US" dirty="0">
                <a:solidFill>
                  <a:srgbClr val="800000"/>
                </a:solidFill>
              </a:rPr>
              <a:t> </a:t>
            </a:r>
            <a:r>
              <a:rPr lang="en-US" dirty="0"/>
              <a:t>we can use.</a:t>
            </a:r>
          </a:p>
        </p:txBody>
      </p:sp>
      <p:pic>
        <p:nvPicPr>
          <p:cNvPr id="175111" name="Picture 7" descr="MCj0389266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53200" y="2209800"/>
            <a:ext cx="1666875" cy="2667000"/>
          </a:xfrm>
          <a:prstGeom prst="rect">
            <a:avLst/>
          </a:prstGeom>
          <a:noFill/>
        </p:spPr>
      </p:pic>
      <p:sp>
        <p:nvSpPr>
          <p:cNvPr id="175112" name="Text Box 8"/>
          <p:cNvSpPr txBox="1">
            <a:spLocks noChangeArrowheads="1"/>
          </p:cNvSpPr>
          <p:nvPr/>
        </p:nvSpPr>
        <p:spPr bwMode="auto">
          <a:xfrm>
            <a:off x="2362200" y="5715000"/>
            <a:ext cx="6629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i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So let’s look at the three steps 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5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5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107" grpId="0" build="p"/>
      <p:bldP spid="17511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480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685800" y="4343400"/>
            <a:ext cx="3962400" cy="3810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ular Callout 8"/>
          <p:cNvSpPr/>
          <p:nvPr/>
        </p:nvSpPr>
        <p:spPr>
          <a:xfrm>
            <a:off x="6781800" y="3505200"/>
            <a:ext cx="1981200" cy="2362200"/>
          </a:xfrm>
          <a:prstGeom prst="wedgeRectCallout">
            <a:avLst>
              <a:gd name="adj1" fmla="val -152133"/>
              <a:gd name="adj2" fmla="val -7944"/>
            </a:avLst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934200" y="3505200"/>
            <a:ext cx="1752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If a significant association exists, XLDA will tell you.</a:t>
            </a:r>
            <a:endParaRPr lang="en-US" sz="24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400800"/>
            <a:ext cx="2133600" cy="457200"/>
          </a:xfrm>
          <a:prstGeom prst="rect">
            <a:avLst/>
          </a:prstGeom>
        </p:spPr>
        <p:txBody>
          <a:bodyPr/>
          <a:lstStyle/>
          <a:p>
            <a:fld id="{E9BF5D89-799B-4D78-A344-31D2FA14DA72}" type="slidenum">
              <a:rPr lang="en-US"/>
              <a:pPr/>
              <a:t>31</a:t>
            </a:fld>
            <a:endParaRPr lang="en-US"/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8229600" cy="990600"/>
          </a:xfrm>
        </p:spPr>
        <p:txBody>
          <a:bodyPr/>
          <a:lstStyle/>
          <a:p>
            <a:r>
              <a:rPr lang="en-US"/>
              <a:t>Chi-Square Interpretation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8763000" cy="4495800"/>
          </a:xfrm>
        </p:spPr>
        <p:txBody>
          <a:bodyPr/>
          <a:lstStyle/>
          <a:p>
            <a:pPr marL="463550" indent="-463550">
              <a:lnSpc>
                <a:spcPct val="85000"/>
              </a:lnSpc>
              <a:spcBef>
                <a:spcPct val="40000"/>
              </a:spcBef>
              <a:buFont typeface="Wingdings" pitchFamily="2" charset="2"/>
              <a:buChar char="§"/>
            </a:pPr>
            <a:r>
              <a:rPr lang="en-US" dirty="0"/>
              <a:t>The chi-square analysis tell us how likely the </a:t>
            </a:r>
            <a:r>
              <a:rPr lang="en-US" sz="3400" b="1" dirty="0">
                <a:solidFill>
                  <a:srgbClr val="800000"/>
                </a:solidFill>
              </a:rPr>
              <a:t>results</a:t>
            </a:r>
            <a:r>
              <a:rPr lang="en-US" dirty="0">
                <a:solidFill>
                  <a:srgbClr val="800000"/>
                </a:solidFill>
              </a:rPr>
              <a:t> </a:t>
            </a:r>
            <a:r>
              <a:rPr lang="en-US" dirty="0"/>
              <a:t>are caused:</a:t>
            </a:r>
          </a:p>
          <a:p>
            <a:pPr marL="1023938" lvl="1" indent="-446088">
              <a:lnSpc>
                <a:spcPct val="75000"/>
              </a:lnSpc>
              <a:spcBef>
                <a:spcPct val="40000"/>
              </a:spcBef>
              <a:buClr>
                <a:schemeClr val="bg2"/>
              </a:buClr>
            </a:pPr>
            <a:r>
              <a:rPr lang="en-US" sz="3200" dirty="0"/>
              <a:t>by</a:t>
            </a:r>
            <a:r>
              <a:rPr lang="en-US" sz="3200" i="1" dirty="0"/>
              <a:t> </a:t>
            </a:r>
            <a:r>
              <a:rPr lang="en-US" sz="3200" b="1" i="1" dirty="0">
                <a:solidFill>
                  <a:srgbClr val="800000"/>
                </a:solidFill>
              </a:rPr>
              <a:t>chance</a:t>
            </a:r>
            <a:r>
              <a:rPr lang="en-US" sz="3200" b="1" i="1" dirty="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3200" dirty="0"/>
              <a:t>variations in the sample or </a:t>
            </a:r>
          </a:p>
          <a:p>
            <a:pPr marL="1023938" lvl="1" indent="-446088">
              <a:lnSpc>
                <a:spcPct val="75000"/>
              </a:lnSpc>
              <a:spcBef>
                <a:spcPct val="40000"/>
              </a:spcBef>
              <a:buClr>
                <a:schemeClr val="bg2"/>
              </a:buClr>
            </a:pPr>
            <a:r>
              <a:rPr lang="en-US" sz="3200" dirty="0"/>
              <a:t>by a </a:t>
            </a:r>
            <a:r>
              <a:rPr lang="en-US" sz="3200" b="1" i="1" dirty="0">
                <a:solidFill>
                  <a:srgbClr val="800000"/>
                </a:solidFill>
              </a:rPr>
              <a:t>real</a:t>
            </a:r>
            <a:r>
              <a:rPr lang="en-US" sz="3200" dirty="0">
                <a:solidFill>
                  <a:srgbClr val="800000"/>
                </a:solidFill>
              </a:rPr>
              <a:t> </a:t>
            </a:r>
            <a:r>
              <a:rPr lang="en-US" sz="3200" dirty="0"/>
              <a:t>preference among the respondents.</a:t>
            </a:r>
          </a:p>
          <a:p>
            <a:pPr marL="463550" indent="-463550">
              <a:lnSpc>
                <a:spcPct val="85000"/>
              </a:lnSpc>
              <a:spcBef>
                <a:spcPts val="2400"/>
              </a:spcBef>
              <a:buFont typeface="Wingdings" pitchFamily="2" charset="2"/>
              <a:buChar char="§"/>
            </a:pPr>
            <a:r>
              <a:rPr lang="en-US" dirty="0"/>
              <a:t>We measure the level of significance with Asymp. Sig (2-sided).</a:t>
            </a:r>
          </a:p>
          <a:p>
            <a:pPr marL="463550" indent="-463550">
              <a:lnSpc>
                <a:spcPct val="85000"/>
              </a:lnSpc>
              <a:spcBef>
                <a:spcPts val="2400"/>
              </a:spcBef>
              <a:buFont typeface="Wingdings" pitchFamily="2" charset="2"/>
              <a:buChar char="§"/>
            </a:pPr>
            <a:r>
              <a:rPr lang="en-US" dirty="0"/>
              <a:t>If the value is &lt; or = to 0.05, we have a </a:t>
            </a:r>
            <a:r>
              <a:rPr lang="en-US" sz="3400" b="1" i="1" dirty="0">
                <a:solidFill>
                  <a:srgbClr val="800000"/>
                </a:solidFill>
              </a:rPr>
              <a:t>significant</a:t>
            </a:r>
            <a:r>
              <a:rPr lang="en-US" dirty="0">
                <a:solidFill>
                  <a:srgbClr val="800000"/>
                </a:solidFill>
              </a:rPr>
              <a:t> </a:t>
            </a:r>
            <a:r>
              <a:rPr lang="en-US" dirty="0"/>
              <a:t>association.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 build="p" bldLvl="2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400800"/>
            <a:ext cx="2133600" cy="457200"/>
          </a:xfrm>
          <a:prstGeom prst="rect">
            <a:avLst/>
          </a:prstGeom>
        </p:spPr>
        <p:txBody>
          <a:bodyPr/>
          <a:lstStyle/>
          <a:p>
            <a:fld id="{E10AD33D-F5F9-4536-BC37-4AF8560A0B35}" type="slidenum">
              <a:rPr lang="en-US"/>
              <a:pPr/>
              <a:t>32</a:t>
            </a:fld>
            <a:endParaRPr lang="en-US"/>
          </a:p>
        </p:txBody>
      </p:sp>
      <p:sp>
        <p:nvSpPr>
          <p:cNvPr id="26317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8229600" cy="990600"/>
          </a:xfrm>
        </p:spPr>
        <p:txBody>
          <a:bodyPr/>
          <a:lstStyle/>
          <a:p>
            <a:r>
              <a:rPr lang="en-US" dirty="0"/>
              <a:t>Chi-Square Interpretation</a:t>
            </a:r>
          </a:p>
        </p:txBody>
      </p:sp>
      <p:sp>
        <p:nvSpPr>
          <p:cNvPr id="263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8763000" cy="4343400"/>
          </a:xfrm>
        </p:spPr>
        <p:txBody>
          <a:bodyPr/>
          <a:lstStyle/>
          <a:p>
            <a:pPr marL="463550" indent="-463550">
              <a:lnSpc>
                <a:spcPct val="85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en-US" b="1" u="sng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In other words:</a:t>
            </a:r>
          </a:p>
          <a:p>
            <a:pPr marL="463550" indent="-463550">
              <a:lnSpc>
                <a:spcPct val="85000"/>
              </a:lnSpc>
              <a:spcBef>
                <a:spcPts val="2400"/>
              </a:spcBef>
              <a:buFont typeface="Wingdings" pitchFamily="2" charset="2"/>
              <a:buChar char="§"/>
            </a:pPr>
            <a:r>
              <a:rPr lang="en-US" dirty="0"/>
              <a:t>There is a </a:t>
            </a:r>
            <a:r>
              <a:rPr lang="en-US" sz="3400" b="1" i="1" dirty="0">
                <a:solidFill>
                  <a:srgbClr val="800000"/>
                </a:solidFill>
              </a:rPr>
              <a:t>presence</a:t>
            </a:r>
            <a:r>
              <a:rPr lang="en-US" dirty="0">
                <a:solidFill>
                  <a:srgbClr val="800000"/>
                </a:solidFill>
              </a:rPr>
              <a:t> </a:t>
            </a:r>
            <a:r>
              <a:rPr lang="en-US" dirty="0"/>
              <a:t>of a systematic relationship between the two</a:t>
            </a:r>
            <a:r>
              <a:rPr lang="en-US" dirty="0" smtClean="0"/>
              <a:t> categorical (i.e., nominal or ordinal) variables</a:t>
            </a:r>
            <a:r>
              <a:rPr lang="en-US" dirty="0"/>
              <a:t>.</a:t>
            </a:r>
          </a:p>
          <a:p>
            <a:pPr marL="463550" indent="-463550">
              <a:lnSpc>
                <a:spcPct val="85000"/>
              </a:lnSpc>
              <a:spcBef>
                <a:spcPct val="40000"/>
              </a:spcBef>
              <a:buFont typeface="Wingdings" pitchFamily="2" charset="2"/>
              <a:buChar char="§"/>
            </a:pPr>
            <a:endParaRPr lang="en-US" sz="1000" dirty="0"/>
          </a:p>
          <a:p>
            <a:pPr marL="463550" indent="-463550">
              <a:lnSpc>
                <a:spcPct val="85000"/>
              </a:lnSpc>
              <a:spcBef>
                <a:spcPct val="40000"/>
              </a:spcBef>
              <a:buFont typeface="Wingdings" pitchFamily="2" charset="2"/>
              <a:buChar char="§"/>
            </a:pPr>
            <a:r>
              <a:rPr lang="en-US" dirty="0"/>
              <a:t>We can trust that the relationship is based on a </a:t>
            </a:r>
            <a:r>
              <a:rPr lang="en-US" sz="3400" b="1" i="1" dirty="0">
                <a:solidFill>
                  <a:srgbClr val="800000"/>
                </a:solidFill>
              </a:rPr>
              <a:t>real</a:t>
            </a:r>
            <a:r>
              <a:rPr lang="en-US" dirty="0">
                <a:solidFill>
                  <a:srgbClr val="800000"/>
                </a:solidFill>
              </a:rPr>
              <a:t> </a:t>
            </a:r>
            <a:r>
              <a:rPr lang="en-US" dirty="0"/>
              <a:t>difference not on chance variations.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3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63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63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3171" grpId="0" build="p" bldLvl="2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400800"/>
            <a:ext cx="2133600" cy="457200"/>
          </a:xfrm>
          <a:prstGeom prst="rect">
            <a:avLst/>
          </a:prstGeom>
        </p:spPr>
        <p:txBody>
          <a:bodyPr/>
          <a:lstStyle/>
          <a:p>
            <a:fld id="{A4AFA5A1-9559-4C2B-B9CB-A3766EBD1917}" type="slidenum">
              <a:rPr lang="en-US"/>
              <a:pPr/>
              <a:t>33</a:t>
            </a:fld>
            <a:endParaRPr lang="en-US"/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Presence, Direction and Strength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76400"/>
            <a:ext cx="8534400" cy="4648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b="1" i="1" u="sng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1. Presence?</a:t>
            </a:r>
            <a:r>
              <a:rPr lang="en-US" dirty="0"/>
              <a:t> </a:t>
            </a:r>
          </a:p>
          <a:p>
            <a:pPr>
              <a:lnSpc>
                <a:spcPct val="85000"/>
              </a:lnSpc>
              <a:spcBef>
                <a:spcPts val="2400"/>
              </a:spcBef>
              <a:buFont typeface="Wingdings" pitchFamily="2" charset="2"/>
              <a:buChar char="§"/>
            </a:pPr>
            <a:r>
              <a:rPr lang="en-US" sz="3400" dirty="0"/>
              <a:t>Yes, our Chi-Square was </a:t>
            </a:r>
            <a:r>
              <a:rPr lang="en-US" sz="3400" b="1" i="1" u="sng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significant</a:t>
            </a:r>
            <a:r>
              <a:rPr lang="en-US" sz="3400" dirty="0"/>
              <a:t>. </a:t>
            </a:r>
          </a:p>
          <a:p>
            <a:pPr>
              <a:lnSpc>
                <a:spcPct val="85000"/>
              </a:lnSpc>
              <a:spcBef>
                <a:spcPts val="2400"/>
              </a:spcBef>
              <a:buFont typeface="Wingdings" pitchFamily="2" charset="2"/>
              <a:buChar char="§"/>
            </a:pPr>
            <a:r>
              <a:rPr lang="en-US" sz="3400" dirty="0"/>
              <a:t>This means that the pattern we observed between </a:t>
            </a:r>
            <a:r>
              <a:rPr lang="en-US" sz="3400" dirty="0" smtClean="0"/>
              <a:t>our analysis and break variables </a:t>
            </a:r>
            <a:r>
              <a:rPr lang="en-US" sz="3400" dirty="0"/>
              <a:t>is a </a:t>
            </a:r>
            <a:r>
              <a:rPr lang="en-US" sz="3400" b="1" i="1" u="sng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systematic relationship</a:t>
            </a:r>
          </a:p>
          <a:p>
            <a:pPr>
              <a:lnSpc>
                <a:spcPct val="85000"/>
              </a:lnSpc>
              <a:spcBef>
                <a:spcPts val="2400"/>
              </a:spcBef>
              <a:buFont typeface="Wingdings" pitchFamily="2" charset="2"/>
              <a:buChar char="§"/>
            </a:pPr>
            <a:r>
              <a:rPr lang="en-US" sz="3400" dirty="0"/>
              <a:t>If we ran our study many, many times we would expect to find similar results.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400800"/>
            <a:ext cx="2133600" cy="457200"/>
          </a:xfrm>
          <a:prstGeom prst="rect">
            <a:avLst/>
          </a:prstGeom>
        </p:spPr>
        <p:txBody>
          <a:bodyPr/>
          <a:lstStyle/>
          <a:p>
            <a:fld id="{92DAF470-C64E-4F48-8BE2-22029E78B85D}" type="slidenum">
              <a:rPr lang="en-US"/>
              <a:pPr/>
              <a:t>34</a:t>
            </a:fld>
            <a:endParaRPr lang="en-US"/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Presence, Direction and Strength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382000" cy="50292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en-US" b="1" i="1" u="sng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2. Direction?</a:t>
            </a:r>
            <a:r>
              <a:rPr lang="en-US" dirty="0"/>
              <a:t> </a:t>
            </a:r>
          </a:p>
          <a:p>
            <a:pPr>
              <a:lnSpc>
                <a:spcPct val="80000"/>
              </a:lnSpc>
              <a:spcBef>
                <a:spcPts val="1800"/>
              </a:spcBef>
              <a:buFont typeface="Wingdings" pitchFamily="2" charset="2"/>
              <a:buChar char="§"/>
            </a:pPr>
            <a:r>
              <a:rPr lang="en-US" sz="3400" dirty="0"/>
              <a:t>General Relationships do not have direction…only </a:t>
            </a:r>
            <a:r>
              <a:rPr lang="en-US" sz="3400" dirty="0" smtClean="0"/>
              <a:t>presence/absence</a:t>
            </a:r>
            <a:r>
              <a:rPr lang="en-US" sz="3400" dirty="0"/>
              <a:t>.</a:t>
            </a:r>
          </a:p>
          <a:p>
            <a:pPr>
              <a:lnSpc>
                <a:spcPct val="80000"/>
              </a:lnSpc>
              <a:spcBef>
                <a:spcPts val="3600"/>
              </a:spcBef>
              <a:buFont typeface="Wingdings" pitchFamily="2" charset="2"/>
              <a:buNone/>
            </a:pPr>
            <a:r>
              <a:rPr lang="en-US" b="1" i="1" u="sng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3. Strength?</a:t>
            </a:r>
            <a:r>
              <a:rPr lang="en-US" dirty="0"/>
              <a:t> </a:t>
            </a:r>
          </a:p>
          <a:p>
            <a:pPr>
              <a:lnSpc>
                <a:spcPct val="80000"/>
              </a:lnSpc>
              <a:spcBef>
                <a:spcPts val="1800"/>
              </a:spcBef>
              <a:buFont typeface="Wingdings" pitchFamily="2" charset="2"/>
              <a:buChar char="§"/>
            </a:pPr>
            <a:r>
              <a:rPr lang="en-US" sz="3400" dirty="0" smtClean="0"/>
              <a:t>Since the Chi-Square only tells us presence, you must judge the strength by looking at the pattern.  </a:t>
            </a:r>
            <a:endParaRPr lang="en-US" sz="3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447800"/>
            <a:ext cx="6858000" cy="1752600"/>
          </a:xfrm>
        </p:spPr>
        <p:txBody>
          <a:bodyPr/>
          <a:lstStyle/>
          <a:p>
            <a:r>
              <a:rPr lang="en-US" sz="3200" dirty="0" smtClean="0">
                <a:solidFill>
                  <a:srgbClr val="C00000"/>
                </a:solidFill>
              </a:rPr>
              <a:t>Based on the results below, do you think there is a “strong” relationship between the two variables?</a:t>
            </a:r>
            <a:br>
              <a:rPr lang="en-US" sz="3200" dirty="0" smtClean="0">
                <a:solidFill>
                  <a:srgbClr val="C00000"/>
                </a:solidFill>
              </a:rPr>
            </a:br>
            <a:endParaRPr lang="en-US" sz="3200" dirty="0">
              <a:solidFill>
                <a:srgbClr val="C00000"/>
              </a:solidFill>
            </a:endParaRPr>
          </a:p>
        </p:txBody>
      </p:sp>
      <p:pic>
        <p:nvPicPr>
          <p:cNvPr id="2068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8333" t="71111" r="49167" b="10000"/>
          <a:stretch>
            <a:fillRect/>
          </a:stretch>
        </p:blipFill>
        <p:spPr bwMode="auto">
          <a:xfrm>
            <a:off x="1219200" y="3962400"/>
            <a:ext cx="68580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5"/>
          <p:cNvPicPr/>
          <p:nvPr/>
        </p:nvPicPr>
        <p:blipFill>
          <a:blip r:embed="rId3" cstate="print"/>
          <a:srcRect l="7395" t="30585" r="50470" b="57173"/>
          <a:stretch>
            <a:fillRect/>
          </a:stretch>
        </p:blipFill>
        <p:spPr bwMode="auto">
          <a:xfrm>
            <a:off x="1752600" y="2895600"/>
            <a:ext cx="5562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400800"/>
            <a:ext cx="2133600" cy="457200"/>
          </a:xfrm>
          <a:prstGeom prst="rect">
            <a:avLst/>
          </a:prstGeom>
        </p:spPr>
        <p:txBody>
          <a:bodyPr/>
          <a:lstStyle/>
          <a:p>
            <a:fld id="{6878B600-46C4-478B-A0A4-0CEEA4260882}" type="slidenum">
              <a:rPr lang="en-US"/>
              <a:pPr/>
              <a:t>36</a:t>
            </a:fld>
            <a:endParaRPr lang="en-US"/>
          </a:p>
        </p:txBody>
      </p:sp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991600" cy="1066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3900" dirty="0"/>
              <a:t>Rule of Thumb:</a:t>
            </a:r>
            <a:br>
              <a:rPr lang="en-US" sz="3900" dirty="0"/>
            </a:br>
            <a:r>
              <a:rPr lang="en-US" sz="3900" dirty="0" smtClean="0"/>
              <a:t>Using </a:t>
            </a:r>
            <a:r>
              <a:rPr lang="en-US" sz="3900" dirty="0"/>
              <a:t>Crosstabs &amp; </a:t>
            </a:r>
            <a:r>
              <a:rPr lang="en-US" sz="3900" dirty="0" smtClean="0"/>
              <a:t>Chi-Square</a:t>
            </a:r>
            <a:endParaRPr lang="en-US" sz="3900" dirty="0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2133600"/>
            <a:ext cx="6172200" cy="3505200"/>
          </a:xfrm>
          <a:gradFill rotWithShape="1">
            <a:gsLst>
              <a:gs pos="0">
                <a:schemeClr val="accent1">
                  <a:gamma/>
                  <a:tint val="0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28575">
            <a:solidFill>
              <a:srgbClr val="CC0000"/>
            </a:solidFill>
          </a:ln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b="1" i="1" u="sng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Rule of Thumb: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When you want to know if there is an association between two variables and…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Both of those variables are nominal (or ordinal) scales.</a:t>
            </a:r>
          </a:p>
        </p:txBody>
      </p:sp>
      <p:pic>
        <p:nvPicPr>
          <p:cNvPr id="43012" name="Picture 4" descr="thumb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43800" y="3098800"/>
            <a:ext cx="1600200" cy="149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1" grpId="0" build="p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400800"/>
            <a:ext cx="2133600" cy="457200"/>
          </a:xfrm>
          <a:prstGeom prst="rect">
            <a:avLst/>
          </a:prstGeom>
        </p:spPr>
        <p:txBody>
          <a:bodyPr/>
          <a:lstStyle/>
          <a:p>
            <a:fld id="{BEE84985-CFE8-4A9B-BEE7-3A7AE30579D3}" type="slidenum">
              <a:rPr lang="en-US"/>
              <a:pPr/>
              <a:t>37</a:t>
            </a:fld>
            <a:endParaRPr lang="en-US"/>
          </a:p>
        </p:txBody>
      </p:sp>
      <p:sp>
        <p:nvSpPr>
          <p:cNvPr id="231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600" b="1" i="1" dirty="0"/>
              <a:t>Remember…</a:t>
            </a:r>
          </a:p>
        </p:txBody>
      </p:sp>
      <p:sp>
        <p:nvSpPr>
          <p:cNvPr id="231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534400" cy="47244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3400" b="1" i="1" u="sng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The level of measurement matters:</a:t>
            </a:r>
          </a:p>
          <a:p>
            <a:pPr>
              <a:lnSpc>
                <a:spcPct val="90000"/>
              </a:lnSpc>
              <a:spcBef>
                <a:spcPct val="40000"/>
              </a:spcBef>
              <a:buFont typeface="Wingdings" pitchFamily="2" charset="2"/>
              <a:buChar char="§"/>
            </a:pPr>
            <a:r>
              <a:rPr lang="en-US" dirty="0"/>
              <a:t>If you have two </a:t>
            </a:r>
            <a:r>
              <a:rPr lang="en-US" sz="3400" b="1" dirty="0">
                <a:solidFill>
                  <a:srgbClr val="800000"/>
                </a:solidFill>
              </a:rPr>
              <a:t>interval</a:t>
            </a:r>
            <a:r>
              <a:rPr lang="en-US" i="1" dirty="0">
                <a:solidFill>
                  <a:srgbClr val="800000"/>
                </a:solidFill>
              </a:rPr>
              <a:t> </a:t>
            </a:r>
            <a:r>
              <a:rPr lang="en-US" dirty="0"/>
              <a:t>or</a:t>
            </a:r>
            <a:r>
              <a:rPr lang="en-US" dirty="0">
                <a:solidFill>
                  <a:srgbClr val="333399"/>
                </a:solidFill>
              </a:rPr>
              <a:t> </a:t>
            </a:r>
            <a:r>
              <a:rPr lang="en-US" sz="3400" b="1" dirty="0">
                <a:solidFill>
                  <a:srgbClr val="800000"/>
                </a:solidFill>
              </a:rPr>
              <a:t>ratio</a:t>
            </a:r>
            <a:r>
              <a:rPr lang="en-US" dirty="0">
                <a:solidFill>
                  <a:srgbClr val="800000"/>
                </a:solidFill>
              </a:rPr>
              <a:t> </a:t>
            </a:r>
            <a:r>
              <a:rPr lang="en-US" dirty="0"/>
              <a:t>scale variables we </a:t>
            </a:r>
            <a:r>
              <a:rPr lang="en-US" b="1" i="1" dirty="0" smtClean="0"/>
              <a:t>cannot </a:t>
            </a:r>
            <a:r>
              <a:rPr lang="en-US" dirty="0"/>
              <a:t>use Cross-Tabulations.</a:t>
            </a:r>
          </a:p>
          <a:p>
            <a:pPr>
              <a:lnSpc>
                <a:spcPct val="90000"/>
              </a:lnSpc>
              <a:spcBef>
                <a:spcPct val="40000"/>
              </a:spcBef>
              <a:buFont typeface="Wingdings" pitchFamily="2" charset="2"/>
              <a:buChar char="§"/>
            </a:pPr>
            <a:r>
              <a:rPr lang="en-US" dirty="0"/>
              <a:t>In this case, we are trying to assess presence, direction and strength of a </a:t>
            </a:r>
            <a:r>
              <a:rPr lang="en-US" sz="3400" b="1" dirty="0">
                <a:solidFill>
                  <a:srgbClr val="800000"/>
                </a:solidFill>
              </a:rPr>
              <a:t>directional</a:t>
            </a:r>
            <a:r>
              <a:rPr lang="en-US" dirty="0">
                <a:solidFill>
                  <a:srgbClr val="800000"/>
                </a:solidFill>
              </a:rPr>
              <a:t> </a:t>
            </a:r>
            <a:r>
              <a:rPr lang="en-US" dirty="0"/>
              <a:t>relationship.</a:t>
            </a:r>
          </a:p>
          <a:p>
            <a:pPr>
              <a:lnSpc>
                <a:spcPct val="90000"/>
              </a:lnSpc>
              <a:spcBef>
                <a:spcPct val="40000"/>
              </a:spcBef>
              <a:buFont typeface="Wingdings" pitchFamily="2" charset="2"/>
              <a:buChar char="§"/>
            </a:pPr>
            <a:r>
              <a:rPr lang="en-US" dirty="0"/>
              <a:t>Instead</a:t>
            </a:r>
            <a:r>
              <a:rPr lang="en-US" dirty="0" smtClean="0"/>
              <a:t> we </a:t>
            </a:r>
            <a:r>
              <a:rPr lang="en-US" dirty="0"/>
              <a:t>use</a:t>
            </a:r>
            <a:r>
              <a:rPr lang="en-US" dirty="0" smtClean="0"/>
              <a:t> the Correlation </a:t>
            </a:r>
            <a:r>
              <a:rPr lang="en-US" dirty="0"/>
              <a:t>Coefficient.</a:t>
            </a:r>
          </a:p>
          <a:p>
            <a:pPr>
              <a:lnSpc>
                <a:spcPct val="90000"/>
              </a:lnSpc>
              <a:spcBef>
                <a:spcPct val="40000"/>
              </a:spcBef>
              <a:buFont typeface="Wingdings" pitchFamily="2" charset="2"/>
              <a:buChar char="§"/>
            </a:pPr>
            <a:r>
              <a:rPr lang="en-US" dirty="0"/>
              <a:t>Correlation Coefficient measures the </a:t>
            </a:r>
            <a:r>
              <a:rPr lang="en-US" sz="3400" b="1" dirty="0">
                <a:solidFill>
                  <a:srgbClr val="800000"/>
                </a:solidFill>
              </a:rPr>
              <a:t>linear</a:t>
            </a:r>
            <a:r>
              <a:rPr lang="en-US" dirty="0">
                <a:solidFill>
                  <a:srgbClr val="800000"/>
                </a:solidFill>
              </a:rPr>
              <a:t> </a:t>
            </a:r>
            <a:r>
              <a:rPr lang="en-US" dirty="0"/>
              <a:t>relationship.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1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31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31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31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400800"/>
            <a:ext cx="2133600" cy="457200"/>
          </a:xfrm>
          <a:prstGeom prst="rect">
            <a:avLst/>
          </a:prstGeom>
        </p:spPr>
        <p:txBody>
          <a:bodyPr/>
          <a:lstStyle/>
          <a:p>
            <a:fld id="{5AF96203-9E99-4ABD-87D7-48C72306E1CA}" type="slidenum">
              <a:rPr lang="en-US"/>
              <a:pPr/>
              <a:t>38</a:t>
            </a:fld>
            <a:endParaRPr lang="en-US"/>
          </a:p>
        </p:txBody>
      </p:sp>
      <p:sp>
        <p:nvSpPr>
          <p:cNvPr id="269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600" b="1" i="1" dirty="0" smtClean="0"/>
              <a:t>Next…</a:t>
            </a:r>
            <a:endParaRPr lang="en-US" sz="4600" b="1" i="1" dirty="0"/>
          </a:p>
        </p:txBody>
      </p:sp>
      <p:sp>
        <p:nvSpPr>
          <p:cNvPr id="269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981200"/>
            <a:ext cx="7315200" cy="1676400"/>
          </a:xfrm>
          <a:ln w="28575">
            <a:solidFill>
              <a:schemeClr val="bg2"/>
            </a:solidFill>
          </a:ln>
        </p:spPr>
        <p:txBody>
          <a:bodyPr/>
          <a:lstStyle/>
          <a:p>
            <a:pPr>
              <a:spcBef>
                <a:spcPts val="1800"/>
              </a:spcBef>
              <a:buNone/>
            </a:pPr>
            <a:r>
              <a:rPr lang="en-US" sz="4000" b="1" dirty="0" smtClean="0"/>
              <a:t>We’ll </a:t>
            </a:r>
            <a:r>
              <a:rPr lang="en-US" sz="4000" b="1" dirty="0"/>
              <a:t>look at:</a:t>
            </a:r>
          </a:p>
          <a:p>
            <a:pPr>
              <a:spcBef>
                <a:spcPts val="1800"/>
              </a:spcBef>
              <a:buFont typeface="Wingdings" pitchFamily="2" charset="2"/>
              <a:buChar char="§"/>
            </a:pPr>
            <a:r>
              <a:rPr lang="en-US" sz="4000" dirty="0"/>
              <a:t>Correlations and </a:t>
            </a:r>
            <a:r>
              <a:rPr lang="en-US" sz="4000" dirty="0" smtClean="0"/>
              <a:t>co-variance</a:t>
            </a: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931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69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69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9315" grpId="0" build="p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24200" y="1905000"/>
            <a:ext cx="5791200" cy="2362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6400" b="1">
                <a:solidFill>
                  <a:schemeClr val="bg1"/>
                </a:solidFill>
              </a:rPr>
              <a:t>Correlation Analysis </a:t>
            </a:r>
            <a:r>
              <a:rPr lang="en-US" sz="6300" b="1" i="1">
                <a:solidFill>
                  <a:schemeClr val="bg1"/>
                </a:solidFill>
              </a:rPr>
              <a:t/>
            </a:r>
            <a:br>
              <a:rPr lang="en-US" sz="6300" b="1" i="1">
                <a:solidFill>
                  <a:schemeClr val="bg1"/>
                </a:solidFill>
              </a:rPr>
            </a:br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MKTG 2309-08 Week 10 Lecture</a:t>
            </a:r>
            <a:endParaRPr lang="en-US" dirty="0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400800"/>
            <a:ext cx="2133600" cy="457200"/>
          </a:xfrm>
          <a:prstGeom prst="rect">
            <a:avLst/>
          </a:prstGeom>
        </p:spPr>
        <p:txBody>
          <a:bodyPr/>
          <a:lstStyle/>
          <a:p>
            <a:fld id="{D677546F-67DC-49CB-98BF-AC20EAAD77EE}" type="slidenum">
              <a:rPr lang="en-US"/>
              <a:pPr/>
              <a:t>4</a:t>
            </a:fld>
            <a:endParaRPr lang="en-US"/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8686800" cy="1143000"/>
          </a:xfrm>
        </p:spPr>
        <p:txBody>
          <a:bodyPr/>
          <a:lstStyle/>
          <a:p>
            <a:r>
              <a:rPr lang="en-US" sz="3200" dirty="0"/>
              <a:t>Characteristics of </a:t>
            </a:r>
            <a:r>
              <a:rPr lang="en-US" sz="3200" dirty="0" smtClean="0"/>
              <a:t>Relationships</a:t>
            </a:r>
            <a:br>
              <a:rPr lang="en-US" sz="3200" dirty="0" smtClean="0"/>
            </a:br>
            <a:r>
              <a:rPr lang="en-US" sz="3200" dirty="0" smtClean="0"/>
              <a:t>Between </a:t>
            </a:r>
            <a:r>
              <a:rPr lang="en-US" sz="3200" dirty="0"/>
              <a:t>Variables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057400"/>
            <a:ext cx="5105400" cy="2819400"/>
          </a:xfrm>
        </p:spPr>
        <p:txBody>
          <a:bodyPr/>
          <a:lstStyle/>
          <a:p>
            <a:pPr marL="457200" indent="-457200">
              <a:lnSpc>
                <a:spcPct val="90000"/>
              </a:lnSpc>
              <a:buFontTx/>
              <a:buNone/>
            </a:pPr>
            <a:r>
              <a:rPr lang="en-US" b="1" i="1" u="sng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THREE STEPS</a:t>
            </a:r>
          </a:p>
          <a:p>
            <a:pPr marL="457200" indent="-457200">
              <a:lnSpc>
                <a:spcPct val="90000"/>
              </a:lnSpc>
              <a:buFontTx/>
              <a:buNone/>
            </a:pPr>
            <a:endParaRPr lang="en-US" sz="1600"/>
          </a:p>
          <a:p>
            <a:pPr marL="457200" indent="-457200">
              <a:lnSpc>
                <a:spcPct val="110000"/>
              </a:lnSpc>
              <a:buClr>
                <a:srgbClr val="000066"/>
              </a:buClr>
              <a:buSzPct val="90000"/>
              <a:buFontTx/>
              <a:buAutoNum type="arabicPeriod"/>
            </a:pPr>
            <a:r>
              <a:rPr lang="en-US"/>
              <a:t>Presence</a:t>
            </a:r>
          </a:p>
          <a:p>
            <a:pPr marL="457200" indent="-457200">
              <a:lnSpc>
                <a:spcPct val="110000"/>
              </a:lnSpc>
              <a:buClr>
                <a:srgbClr val="000066"/>
              </a:buClr>
              <a:buSzPct val="90000"/>
              <a:buFontTx/>
              <a:buAutoNum type="arabicPeriod"/>
            </a:pPr>
            <a:r>
              <a:rPr lang="en-US"/>
              <a:t>Direction </a:t>
            </a:r>
          </a:p>
          <a:p>
            <a:pPr marL="457200" indent="-457200">
              <a:lnSpc>
                <a:spcPct val="110000"/>
              </a:lnSpc>
              <a:buClr>
                <a:srgbClr val="000066"/>
              </a:buClr>
              <a:buSzPct val="90000"/>
              <a:buFontTx/>
              <a:buAutoNum type="arabicPeriod"/>
            </a:pPr>
            <a:r>
              <a:rPr lang="en-US"/>
              <a:t>Strength of Association</a:t>
            </a:r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1447800" y="5486400"/>
            <a:ext cx="6705600" cy="439738"/>
          </a:xfrm>
          <a:prstGeom prst="rect">
            <a:avLst/>
          </a:prstGeom>
          <a:gradFill rotWithShape="1">
            <a:gsLst>
              <a:gs pos="0">
                <a:schemeClr val="hlink">
                  <a:gamma/>
                  <a:tint val="0"/>
                  <a:invGamma/>
                </a:schemeClr>
              </a:gs>
              <a:gs pos="100000">
                <a:schemeClr val="hlink"/>
              </a:gs>
            </a:gsLst>
            <a:lin ang="5400000" scaled="1"/>
          </a:gradFill>
          <a:ln w="19050">
            <a:solidFill>
              <a:srgbClr val="00005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None/>
            </a:pPr>
            <a:r>
              <a:rPr lang="en-US" sz="2400" b="1" i="1">
                <a:solidFill>
                  <a:srgbClr val="00005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We assess the relationships in this order</a:t>
            </a:r>
            <a:endParaRPr lang="en-US" sz="2400"/>
          </a:p>
        </p:txBody>
      </p:sp>
      <p:pic>
        <p:nvPicPr>
          <p:cNvPr id="17413" name="Picture 5" descr="MCj0090518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91200" y="2209800"/>
            <a:ext cx="2717800" cy="2819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4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4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/>
      <p:bldP spid="17412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6"/>
          <p:cNvSpPr>
            <a:spLocks noGrp="1" noChangeArrowheads="1"/>
          </p:cNvSpPr>
          <p:nvPr>
            <p:ph type="dt" sz="quarter" idx="4294967295"/>
          </p:nvPr>
        </p:nvSpPr>
        <p:spPr>
          <a:xfrm>
            <a:off x="152400" y="6381750"/>
            <a:ext cx="2438400" cy="476250"/>
          </a:xfrm>
          <a:prstGeom prst="rect">
            <a:avLst/>
          </a:prstGeom>
          <a:noFill/>
        </p:spPr>
        <p:txBody>
          <a:bodyPr/>
          <a:lstStyle/>
          <a:p>
            <a:endParaRPr lang="en-US"/>
          </a:p>
        </p:txBody>
      </p:sp>
      <p:sp>
        <p:nvSpPr>
          <p:cNvPr id="11267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400800"/>
            <a:ext cx="2133600" cy="457200"/>
          </a:xfrm>
          <a:prstGeom prst="rect">
            <a:avLst/>
          </a:prstGeom>
          <a:noFill/>
        </p:spPr>
        <p:txBody>
          <a:bodyPr/>
          <a:lstStyle/>
          <a:p>
            <a:fld id="{BC3C431C-D71A-B241-8B1B-24C66DE57006}" type="slidenum">
              <a:rPr lang="en-US"/>
              <a:pPr/>
              <a:t>40</a:t>
            </a:fld>
            <a:endParaRPr lang="en-US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839200" cy="914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dirty="0" smtClean="0"/>
              <a:t>Associations </a:t>
            </a:r>
            <a:r>
              <a:rPr lang="en-US" dirty="0"/>
              <a:t>Among Variables</a:t>
            </a:r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229600" cy="1676400"/>
          </a:xfrm>
        </p:spPr>
        <p:txBody>
          <a:bodyPr/>
          <a:lstStyle/>
          <a:p>
            <a:pPr eaLnBrk="1" hangingPunct="1"/>
            <a:r>
              <a:rPr lang="en-US" dirty="0" smtClean="0"/>
              <a:t>Remember that cross-tabulation analyses are reserved for two </a:t>
            </a:r>
            <a:r>
              <a:rPr lang="en-US" b="1" dirty="0">
                <a:solidFill>
                  <a:srgbClr val="800000"/>
                </a:solidFill>
              </a:rPr>
              <a:t>Categorical </a:t>
            </a:r>
            <a:r>
              <a:rPr lang="en-US" dirty="0"/>
              <a:t>variables.</a:t>
            </a:r>
          </a:p>
        </p:txBody>
      </p:sp>
      <p:sp>
        <p:nvSpPr>
          <p:cNvPr id="264196" name="AutoShape 4"/>
          <p:cNvSpPr>
            <a:spLocks noChangeArrowheads="1"/>
          </p:cNvSpPr>
          <p:nvPr/>
        </p:nvSpPr>
        <p:spPr bwMode="auto">
          <a:xfrm>
            <a:off x="685800" y="3733800"/>
            <a:ext cx="7772400" cy="1066800"/>
          </a:xfrm>
          <a:prstGeom prst="rightArrowCallout">
            <a:avLst>
              <a:gd name="adj1" fmla="val 25000"/>
              <a:gd name="adj2" fmla="val 25000"/>
              <a:gd name="adj3" fmla="val 74409"/>
              <a:gd name="adj4" fmla="val 85153"/>
            </a:avLst>
          </a:prstGeom>
          <a:gradFill rotWithShape="1">
            <a:gsLst>
              <a:gs pos="0">
                <a:schemeClr val="folHlink"/>
              </a:gs>
              <a:gs pos="50000">
                <a:schemeClr val="bg1"/>
              </a:gs>
              <a:gs pos="100000">
                <a:schemeClr val="folHlink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800" dirty="0"/>
              <a:t>For </a:t>
            </a:r>
            <a:r>
              <a:rPr lang="en-US" sz="2800" b="1" dirty="0">
                <a:solidFill>
                  <a:srgbClr val="1A1A70"/>
                </a:solidFill>
              </a:rPr>
              <a:t>Metric Variables </a:t>
            </a:r>
            <a:r>
              <a:rPr lang="en-US" sz="2800" dirty="0"/>
              <a:t>we need to </a:t>
            </a:r>
          </a:p>
          <a:p>
            <a:pPr algn="ctr"/>
            <a:r>
              <a:rPr lang="en-US" sz="2800" dirty="0"/>
              <a:t>use another statistical procedure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4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4196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6"/>
          <p:cNvSpPr>
            <a:spLocks noGrp="1" noChangeArrowheads="1"/>
          </p:cNvSpPr>
          <p:nvPr>
            <p:ph type="dt" sz="quarter" idx="4294967295"/>
          </p:nvPr>
        </p:nvSpPr>
        <p:spPr>
          <a:xfrm>
            <a:off x="152400" y="6381750"/>
            <a:ext cx="2438400" cy="476250"/>
          </a:xfrm>
          <a:prstGeom prst="rect">
            <a:avLst/>
          </a:prstGeom>
          <a:noFill/>
        </p:spPr>
        <p:txBody>
          <a:bodyPr/>
          <a:lstStyle/>
          <a:p>
            <a:endParaRPr lang="en-US"/>
          </a:p>
        </p:txBody>
      </p:sp>
      <p:sp>
        <p:nvSpPr>
          <p:cNvPr id="12291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400800"/>
            <a:ext cx="2133600" cy="457200"/>
          </a:xfrm>
          <a:prstGeom prst="rect">
            <a:avLst/>
          </a:prstGeom>
          <a:noFill/>
        </p:spPr>
        <p:txBody>
          <a:bodyPr/>
          <a:lstStyle/>
          <a:p>
            <a:fld id="{660371EB-AD47-1B49-8332-A12388DD051D}" type="slidenum">
              <a:rPr lang="en-US"/>
              <a:pPr/>
              <a:t>41</a:t>
            </a:fld>
            <a:endParaRPr lang="en-US"/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90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4000" dirty="0"/>
              <a:t>What are Correlations?</a:t>
            </a:r>
          </a:p>
        </p:txBody>
      </p:sp>
      <p:sp>
        <p:nvSpPr>
          <p:cNvPr id="269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343400"/>
          </a:xfrm>
        </p:spPr>
        <p:txBody>
          <a:bodyPr/>
          <a:lstStyle/>
          <a:p>
            <a:pPr marL="225425" indent="-225425" eaLnBrk="1" hangingPunct="1">
              <a:spcBef>
                <a:spcPct val="40000"/>
              </a:spcBef>
              <a:buClr>
                <a:srgbClr val="CC0000"/>
              </a:buClr>
              <a:buNone/>
            </a:pPr>
            <a:r>
              <a:rPr lang="en-US" sz="4400" b="1" i="1" dirty="0">
                <a:solidFill>
                  <a:srgbClr val="1A1A7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Correlations:</a:t>
            </a:r>
            <a:r>
              <a:rPr lang="en-US" sz="4000" b="1" i="1" dirty="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 </a:t>
            </a:r>
          </a:p>
          <a:p>
            <a:pPr marL="914400" lvl="1" indent="-574675" eaLnBrk="1" hangingPunct="1">
              <a:spcBef>
                <a:spcPct val="40000"/>
              </a:spcBef>
              <a:buClr>
                <a:srgbClr val="CC0000"/>
              </a:buClr>
            </a:pPr>
            <a:r>
              <a:rPr lang="en-US" sz="3600" dirty="0"/>
              <a:t>Measure the</a:t>
            </a:r>
            <a:r>
              <a:rPr lang="en-US" sz="3600" dirty="0" smtClean="0"/>
              <a:t> </a:t>
            </a:r>
            <a:r>
              <a:rPr lang="en-US" sz="3600" b="1" i="1" dirty="0" smtClean="0">
                <a:solidFill>
                  <a:srgbClr val="800000"/>
                </a:solidFill>
              </a:rPr>
              <a:t>linear</a:t>
            </a:r>
            <a:r>
              <a:rPr lang="en-US" sz="3600" dirty="0" smtClean="0">
                <a:solidFill>
                  <a:srgbClr val="800000"/>
                </a:solidFill>
              </a:rPr>
              <a:t> </a:t>
            </a:r>
            <a:r>
              <a:rPr lang="en-US" sz="3600" dirty="0" smtClean="0"/>
              <a:t>relationship between </a:t>
            </a:r>
            <a:r>
              <a:rPr lang="en-US" sz="3600" dirty="0"/>
              <a:t>two</a:t>
            </a:r>
            <a:r>
              <a:rPr lang="en-US" sz="3600" dirty="0" smtClean="0"/>
              <a:t> </a:t>
            </a:r>
            <a:r>
              <a:rPr lang="en-US" sz="3600" b="1" i="1" dirty="0" smtClean="0">
                <a:solidFill>
                  <a:srgbClr val="800000"/>
                </a:solidFill>
              </a:rPr>
              <a:t>metric</a:t>
            </a:r>
            <a:r>
              <a:rPr lang="en-US" sz="3600" dirty="0" smtClean="0">
                <a:solidFill>
                  <a:srgbClr val="800000"/>
                </a:solidFill>
              </a:rPr>
              <a:t> </a:t>
            </a:r>
            <a:r>
              <a:rPr lang="en-US" sz="3600" dirty="0" smtClean="0"/>
              <a:t>variables</a:t>
            </a:r>
            <a:r>
              <a:rPr lang="en-US" sz="3600" dirty="0"/>
              <a:t>.</a:t>
            </a:r>
            <a:r>
              <a:rPr lang="en-US" dirty="0"/>
              <a:t> </a:t>
            </a:r>
            <a:endParaRPr lang="en-US" b="1" i="1" dirty="0">
              <a:solidFill>
                <a:srgbClr val="CC0000"/>
              </a:solidFill>
              <a:effectLst>
                <a:outerShdw blurRad="38100" dist="38100" dir="2700000" algn="tl">
                  <a:srgbClr val="DDDDDD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6"/>
          <p:cNvSpPr>
            <a:spLocks noGrp="1" noChangeArrowheads="1"/>
          </p:cNvSpPr>
          <p:nvPr>
            <p:ph type="dt" sz="quarter" idx="4294967295"/>
          </p:nvPr>
        </p:nvSpPr>
        <p:spPr>
          <a:xfrm>
            <a:off x="152400" y="6381750"/>
            <a:ext cx="2438400" cy="476250"/>
          </a:xfrm>
          <a:prstGeom prst="rect">
            <a:avLst/>
          </a:prstGeom>
          <a:noFill/>
        </p:spPr>
        <p:txBody>
          <a:bodyPr/>
          <a:lstStyle/>
          <a:p>
            <a:endParaRPr lang="en-US"/>
          </a:p>
        </p:txBody>
      </p:sp>
      <p:sp>
        <p:nvSpPr>
          <p:cNvPr id="1331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400800"/>
            <a:ext cx="2133600" cy="457200"/>
          </a:xfrm>
          <a:prstGeom prst="rect">
            <a:avLst/>
          </a:prstGeom>
          <a:noFill/>
        </p:spPr>
        <p:txBody>
          <a:bodyPr/>
          <a:lstStyle/>
          <a:p>
            <a:fld id="{78E97DCE-C0CC-D741-8BA3-2443D6225397}" type="slidenum">
              <a:rPr lang="en-US"/>
              <a:pPr/>
              <a:t>42</a:t>
            </a:fld>
            <a:endParaRPr lang="en-US"/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9144000" cy="990600"/>
          </a:xfrm>
        </p:spPr>
        <p:txBody>
          <a:bodyPr/>
          <a:lstStyle/>
          <a:p>
            <a:pPr>
              <a:lnSpc>
                <a:spcPts val="3000"/>
              </a:lnSpc>
            </a:pPr>
            <a:r>
              <a:rPr lang="en-US" sz="3200" dirty="0"/>
              <a:t>Correlation Coefficients &amp; </a:t>
            </a:r>
            <a:r>
              <a:rPr lang="en-US" sz="3200" dirty="0" smtClean="0"/>
              <a:t>Co-variation</a:t>
            </a:r>
            <a:endParaRPr lang="en-US" sz="3200" dirty="0"/>
          </a:p>
        </p:txBody>
      </p:sp>
      <p:sp>
        <p:nvSpPr>
          <p:cNvPr id="270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610600" cy="5105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25000"/>
              </a:spcBef>
              <a:buFont typeface="Wingdings" pitchFamily="-65" charset="2"/>
              <a:buNone/>
            </a:pPr>
            <a:r>
              <a:rPr lang="en-US" b="1" i="1" dirty="0" smtClean="0">
                <a:effectLst>
                  <a:outerShdw blurRad="38100" dist="38100" dir="2700000" algn="tl">
                    <a:srgbClr val="DDDDDD"/>
                  </a:outerShdw>
                </a:effectLst>
              </a:rPr>
              <a:t>Correlation </a:t>
            </a:r>
            <a:r>
              <a:rPr lang="en-US" b="1" i="1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Coefficient:</a:t>
            </a:r>
            <a:r>
              <a:rPr lang="en-US" dirty="0"/>
              <a:t> </a:t>
            </a:r>
          </a:p>
          <a:p>
            <a:pPr lvl="1" eaLnBrk="1" hangingPunct="1">
              <a:lnSpc>
                <a:spcPct val="90000"/>
              </a:lnSpc>
              <a:spcBef>
                <a:spcPct val="25000"/>
              </a:spcBef>
              <a:buClr>
                <a:srgbClr val="000066"/>
              </a:buClr>
            </a:pPr>
            <a:r>
              <a:rPr lang="en-US" dirty="0"/>
              <a:t>Degree of </a:t>
            </a:r>
            <a:r>
              <a:rPr lang="en-US" b="1" dirty="0">
                <a:solidFill>
                  <a:srgbClr val="800000"/>
                </a:solidFill>
              </a:rPr>
              <a:t>covariance </a:t>
            </a:r>
            <a:r>
              <a:rPr lang="en-US" dirty="0"/>
              <a:t>between the two metric variables.</a:t>
            </a:r>
          </a:p>
          <a:p>
            <a:pPr lvl="1" eaLnBrk="1" hangingPunct="1">
              <a:lnSpc>
                <a:spcPct val="90000"/>
              </a:lnSpc>
              <a:spcBef>
                <a:spcPts val="2040"/>
              </a:spcBef>
              <a:buClr>
                <a:srgbClr val="000066"/>
              </a:buClr>
            </a:pPr>
            <a:r>
              <a:rPr lang="en-US" b="1" dirty="0">
                <a:solidFill>
                  <a:srgbClr val="800000"/>
                </a:solidFill>
              </a:rPr>
              <a:t>Strength</a:t>
            </a:r>
            <a:r>
              <a:rPr lang="en-US" dirty="0">
                <a:solidFill>
                  <a:srgbClr val="800000"/>
                </a:solidFill>
              </a:rPr>
              <a:t> </a:t>
            </a:r>
            <a:r>
              <a:rPr lang="en-US" dirty="0"/>
              <a:t>of the linear relationship is communicated by the absolute size of the correlation coefficient. </a:t>
            </a:r>
          </a:p>
          <a:p>
            <a:pPr lvl="1" eaLnBrk="1" hangingPunct="1">
              <a:lnSpc>
                <a:spcPct val="90000"/>
              </a:lnSpc>
              <a:spcBef>
                <a:spcPts val="2040"/>
              </a:spcBef>
              <a:buClr>
                <a:srgbClr val="000066"/>
              </a:buClr>
            </a:pPr>
            <a:r>
              <a:rPr lang="en-US" dirty="0"/>
              <a:t>The </a:t>
            </a:r>
            <a:r>
              <a:rPr lang="en-US" b="1" dirty="0">
                <a:solidFill>
                  <a:srgbClr val="800000"/>
                </a:solidFill>
              </a:rPr>
              <a:t>direction</a:t>
            </a:r>
            <a:r>
              <a:rPr lang="en-US" dirty="0">
                <a:solidFill>
                  <a:srgbClr val="800000"/>
                </a:solidFill>
              </a:rPr>
              <a:t> </a:t>
            </a:r>
            <a:r>
              <a:rPr lang="en-US" dirty="0"/>
              <a:t>of the association is communicated by the sign (+,–) of the correlation coefficient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6"/>
          <p:cNvSpPr>
            <a:spLocks noGrp="1" noChangeArrowheads="1"/>
          </p:cNvSpPr>
          <p:nvPr>
            <p:ph type="dt" sz="quarter" idx="4294967295"/>
          </p:nvPr>
        </p:nvSpPr>
        <p:spPr>
          <a:xfrm>
            <a:off x="152400" y="6381750"/>
            <a:ext cx="2438400" cy="476250"/>
          </a:xfrm>
          <a:prstGeom prst="rect">
            <a:avLst/>
          </a:prstGeom>
          <a:noFill/>
        </p:spPr>
        <p:txBody>
          <a:bodyPr/>
          <a:lstStyle/>
          <a:p>
            <a:endParaRPr lang="en-US"/>
          </a:p>
        </p:txBody>
      </p:sp>
      <p:sp>
        <p:nvSpPr>
          <p:cNvPr id="1331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400800"/>
            <a:ext cx="2133600" cy="457200"/>
          </a:xfrm>
          <a:prstGeom prst="rect">
            <a:avLst/>
          </a:prstGeom>
          <a:noFill/>
        </p:spPr>
        <p:txBody>
          <a:bodyPr/>
          <a:lstStyle/>
          <a:p>
            <a:fld id="{78E97DCE-C0CC-D741-8BA3-2443D6225397}" type="slidenum">
              <a:rPr lang="en-US"/>
              <a:pPr/>
              <a:t>43</a:t>
            </a:fld>
            <a:endParaRPr lang="en-US"/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9144000" cy="990600"/>
          </a:xfrm>
        </p:spPr>
        <p:txBody>
          <a:bodyPr/>
          <a:lstStyle/>
          <a:p>
            <a:pPr>
              <a:lnSpc>
                <a:spcPts val="3000"/>
              </a:lnSpc>
            </a:pPr>
            <a:r>
              <a:rPr lang="en-US" sz="3200" dirty="0"/>
              <a:t>Correlation Coefficients &amp; </a:t>
            </a:r>
            <a:r>
              <a:rPr lang="en-US" sz="3200" dirty="0" smtClean="0"/>
              <a:t>Co-variation</a:t>
            </a:r>
            <a:endParaRPr lang="en-US" sz="3200" dirty="0"/>
          </a:p>
        </p:txBody>
      </p:sp>
      <p:sp>
        <p:nvSpPr>
          <p:cNvPr id="270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828800"/>
            <a:ext cx="8610600" cy="2362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25000"/>
              </a:spcBef>
              <a:buFont typeface="Wingdings" pitchFamily="-65" charset="2"/>
              <a:buNone/>
            </a:pPr>
            <a:r>
              <a:rPr lang="en-US" b="1" i="1" dirty="0" smtClean="0">
                <a:solidFill>
                  <a:srgbClr val="1A1A7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Co-variation:</a:t>
            </a:r>
            <a:r>
              <a:rPr lang="en-US" dirty="0" smtClean="0">
                <a:solidFill>
                  <a:srgbClr val="1A1A70"/>
                </a:solidFill>
              </a:rPr>
              <a:t> </a:t>
            </a:r>
          </a:p>
          <a:p>
            <a:pPr lvl="1" eaLnBrk="1" hangingPunct="1">
              <a:lnSpc>
                <a:spcPct val="90000"/>
              </a:lnSpc>
              <a:spcBef>
                <a:spcPct val="25000"/>
              </a:spcBef>
              <a:buClr>
                <a:srgbClr val="000066"/>
              </a:buClr>
            </a:pPr>
            <a:r>
              <a:rPr lang="en-US" sz="3200" dirty="0" smtClean="0"/>
              <a:t>Amount </a:t>
            </a:r>
            <a:r>
              <a:rPr lang="en-US" sz="3200" dirty="0"/>
              <a:t>of change in one variable </a:t>
            </a:r>
            <a:r>
              <a:rPr lang="en-US" sz="3200" b="1" dirty="0">
                <a:solidFill>
                  <a:srgbClr val="800000"/>
                </a:solidFill>
              </a:rPr>
              <a:t>systematically associated </a:t>
            </a:r>
            <a:r>
              <a:rPr lang="en-US" sz="3200" dirty="0"/>
              <a:t>with a change in another variable.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6"/>
          <p:cNvSpPr>
            <a:spLocks noGrp="1" noChangeArrowheads="1"/>
          </p:cNvSpPr>
          <p:nvPr>
            <p:ph type="dt" sz="quarter" idx="4294967295"/>
          </p:nvPr>
        </p:nvSpPr>
        <p:spPr>
          <a:xfrm>
            <a:off x="152400" y="6381750"/>
            <a:ext cx="2438400" cy="476250"/>
          </a:xfrm>
          <a:prstGeom prst="rect">
            <a:avLst/>
          </a:prstGeom>
          <a:noFill/>
        </p:spPr>
        <p:txBody>
          <a:bodyPr/>
          <a:lstStyle/>
          <a:p>
            <a:endParaRPr lang="en-US"/>
          </a:p>
        </p:txBody>
      </p:sp>
      <p:sp>
        <p:nvSpPr>
          <p:cNvPr id="14339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400800"/>
            <a:ext cx="2133600" cy="457200"/>
          </a:xfrm>
          <a:prstGeom prst="rect">
            <a:avLst/>
          </a:prstGeom>
          <a:noFill/>
        </p:spPr>
        <p:txBody>
          <a:bodyPr/>
          <a:lstStyle/>
          <a:p>
            <a:fld id="{C2D78469-02E9-CE47-A8E8-11E21A58DF0A}" type="slidenum">
              <a:rPr lang="en-US"/>
              <a:pPr/>
              <a:t>44</a:t>
            </a:fld>
            <a:endParaRPr lang="en-US"/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pPr eaLnBrk="1" hangingPunct="1"/>
            <a:r>
              <a:rPr lang="en-US"/>
              <a:t>How to Measure Correlations</a:t>
            </a:r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524000"/>
            <a:ext cx="8610600" cy="4114800"/>
          </a:xfrm>
        </p:spPr>
        <p:txBody>
          <a:bodyPr/>
          <a:lstStyle/>
          <a:p>
            <a:pPr eaLnBrk="1" hangingPunct="1">
              <a:lnSpc>
                <a:spcPct val="95000"/>
              </a:lnSpc>
              <a:spcBef>
                <a:spcPct val="55000"/>
              </a:spcBef>
              <a:buFont typeface="Arial"/>
              <a:buChar char="•"/>
            </a:pPr>
            <a:r>
              <a:rPr lang="en-US" dirty="0"/>
              <a:t>To measure the Correlation, we calculate the </a:t>
            </a:r>
            <a:r>
              <a:rPr lang="en-US" b="1" i="1" dirty="0">
                <a:solidFill>
                  <a:srgbClr val="800000"/>
                </a:solidFill>
              </a:rPr>
              <a:t>correlation coefficient</a:t>
            </a:r>
            <a:r>
              <a:rPr lang="en-US" b="1" i="1" dirty="0">
                <a:solidFill>
                  <a:srgbClr val="CC0000"/>
                </a:solidFill>
              </a:rPr>
              <a:t>.</a:t>
            </a:r>
            <a:r>
              <a:rPr lang="en-US" dirty="0"/>
              <a:t> </a:t>
            </a:r>
          </a:p>
          <a:p>
            <a:pPr eaLnBrk="1" hangingPunct="1">
              <a:lnSpc>
                <a:spcPct val="95000"/>
              </a:lnSpc>
              <a:spcBef>
                <a:spcPct val="55000"/>
              </a:spcBef>
              <a:buFont typeface="Arial"/>
              <a:buChar char="•"/>
            </a:pPr>
            <a:r>
              <a:rPr lang="en-US" dirty="0"/>
              <a:t>We use the Pearson Product Moment Correlation.</a:t>
            </a:r>
          </a:p>
          <a:p>
            <a:pPr eaLnBrk="1" hangingPunct="1">
              <a:spcBef>
                <a:spcPct val="40000"/>
              </a:spcBef>
              <a:buFont typeface="Arial"/>
              <a:buChar char="•"/>
            </a:pPr>
            <a:r>
              <a:rPr lang="en-US" dirty="0"/>
              <a:t>The formula is cumbersome to calculate, but luckily we have XLDA.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6"/>
          <p:cNvSpPr>
            <a:spLocks noGrp="1" noChangeArrowheads="1"/>
          </p:cNvSpPr>
          <p:nvPr>
            <p:ph type="dt" sz="quarter" idx="4294967295"/>
          </p:nvPr>
        </p:nvSpPr>
        <p:spPr>
          <a:xfrm>
            <a:off x="152400" y="6381750"/>
            <a:ext cx="2438400" cy="476250"/>
          </a:xfrm>
          <a:prstGeom prst="rect">
            <a:avLst/>
          </a:prstGeom>
          <a:noFill/>
        </p:spPr>
        <p:txBody>
          <a:bodyPr/>
          <a:lstStyle/>
          <a:p>
            <a:endParaRPr lang="en-US"/>
          </a:p>
        </p:txBody>
      </p:sp>
      <p:sp>
        <p:nvSpPr>
          <p:cNvPr id="15363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400800"/>
            <a:ext cx="2133600" cy="457200"/>
          </a:xfrm>
          <a:prstGeom prst="rect">
            <a:avLst/>
          </a:prstGeom>
          <a:noFill/>
        </p:spPr>
        <p:txBody>
          <a:bodyPr/>
          <a:lstStyle/>
          <a:p>
            <a:fld id="{5C9539FD-0AAC-3E4C-BF66-CB1DC2DFD3FC}" type="slidenum">
              <a:rPr lang="en-US"/>
              <a:pPr/>
              <a:t>45</a:t>
            </a:fld>
            <a:endParaRPr lang="en-US"/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57200"/>
            <a:ext cx="9144000" cy="990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/>
              <a:t>Correlation Coefficient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382000" cy="4648200"/>
          </a:xfrm>
        </p:spPr>
        <p:txBody>
          <a:bodyPr/>
          <a:lstStyle/>
          <a:p>
            <a:pPr marL="225425" indent="-225425" eaLnBrk="1" hangingPunct="1">
              <a:spcBef>
                <a:spcPct val="60000"/>
              </a:spcBef>
              <a:buFont typeface="Wingdings" pitchFamily="-65" charset="2"/>
              <a:buNone/>
            </a:pPr>
            <a:r>
              <a:rPr lang="en-US" b="1" dirty="0">
                <a:solidFill>
                  <a:srgbClr val="1A1A70"/>
                </a:solidFill>
              </a:rPr>
              <a:t>The Correlation Coefficient:</a:t>
            </a:r>
            <a:r>
              <a:rPr lang="en-US" sz="3600" dirty="0">
                <a:solidFill>
                  <a:srgbClr val="1A1A70"/>
                </a:solidFill>
              </a:rPr>
              <a:t> </a:t>
            </a:r>
          </a:p>
          <a:p>
            <a:pPr marL="625475" lvl="1" indent="-225425">
              <a:buFont typeface="Arial"/>
              <a:buChar char="•"/>
            </a:pPr>
            <a:r>
              <a:rPr lang="en-US" sz="3200" dirty="0"/>
              <a:t>An index from -1.0 to +1.0: “</a:t>
            </a:r>
            <a:r>
              <a:rPr lang="en-US" sz="3200" b="1" dirty="0" err="1">
                <a:solidFill>
                  <a:srgbClr val="800000"/>
                </a:solidFill>
              </a:rPr>
              <a:t>r</a:t>
            </a:r>
            <a:r>
              <a:rPr lang="en-US" sz="3200" dirty="0"/>
              <a:t>” </a:t>
            </a:r>
          </a:p>
          <a:p>
            <a:pPr marL="225425" indent="-225425" eaLnBrk="1" hangingPunct="1">
              <a:spcBef>
                <a:spcPct val="60000"/>
              </a:spcBef>
              <a:buClr>
                <a:srgbClr val="CC0000"/>
              </a:buClr>
              <a:buFont typeface="Arial"/>
              <a:buChar char="•"/>
            </a:pPr>
            <a:r>
              <a:rPr lang="en-US" sz="2800" b="1" dirty="0">
                <a:solidFill>
                  <a:srgbClr val="1A1A70"/>
                </a:solidFill>
              </a:rPr>
              <a:t>Strength:</a:t>
            </a:r>
            <a:endParaRPr lang="en-US" sz="2800" dirty="0">
              <a:solidFill>
                <a:srgbClr val="1A1A70"/>
              </a:solidFill>
            </a:endParaRPr>
          </a:p>
          <a:p>
            <a:pPr marL="914400" lvl="1" indent="-574675" eaLnBrk="1" hangingPunct="1"/>
            <a:r>
              <a:rPr lang="en-US" sz="2400" dirty="0"/>
              <a:t>The closer the correlation coefficient is to 1.0, the stronger the correlation or association.</a:t>
            </a:r>
          </a:p>
          <a:p>
            <a:pPr marL="225425" indent="-225425" eaLnBrk="1" hangingPunct="1">
              <a:spcBef>
                <a:spcPct val="60000"/>
              </a:spcBef>
              <a:buClr>
                <a:srgbClr val="CC0000"/>
              </a:buClr>
              <a:buFont typeface="Arial"/>
              <a:buChar char="•"/>
            </a:pPr>
            <a:r>
              <a:rPr lang="en-US" sz="2800" b="1" dirty="0">
                <a:solidFill>
                  <a:srgbClr val="1A1A70"/>
                </a:solidFill>
              </a:rPr>
              <a:t>Direction:</a:t>
            </a:r>
          </a:p>
          <a:p>
            <a:pPr marL="914400" lvl="1" indent="-574675" eaLnBrk="1" hangingPunct="1"/>
            <a:r>
              <a:rPr lang="en-US" sz="2400" dirty="0"/>
              <a:t>The direction (+ or -) of the correlation coefficient determines the direction of the relationship.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6"/>
          <p:cNvSpPr>
            <a:spLocks noGrp="1" noChangeArrowheads="1"/>
          </p:cNvSpPr>
          <p:nvPr>
            <p:ph type="dt" sz="quarter" idx="4294967295"/>
          </p:nvPr>
        </p:nvSpPr>
        <p:spPr>
          <a:xfrm>
            <a:off x="152400" y="6381750"/>
            <a:ext cx="2438400" cy="476250"/>
          </a:xfrm>
          <a:prstGeom prst="rect">
            <a:avLst/>
          </a:prstGeom>
          <a:noFill/>
        </p:spPr>
        <p:txBody>
          <a:bodyPr/>
          <a:lstStyle/>
          <a:p>
            <a:endParaRPr lang="en-US"/>
          </a:p>
        </p:txBody>
      </p:sp>
      <p:sp>
        <p:nvSpPr>
          <p:cNvPr id="16387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400800"/>
            <a:ext cx="2133600" cy="457200"/>
          </a:xfrm>
          <a:prstGeom prst="rect">
            <a:avLst/>
          </a:prstGeom>
          <a:noFill/>
        </p:spPr>
        <p:txBody>
          <a:bodyPr/>
          <a:lstStyle/>
          <a:p>
            <a:fld id="{E13A0DFD-97DF-FE4F-834A-3C598D6312C2}" type="slidenum">
              <a:rPr lang="en-US"/>
              <a:pPr/>
              <a:t>46</a:t>
            </a:fld>
            <a:endParaRPr lang="en-US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8077200" cy="1066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dirty="0"/>
              <a:t>Evaluate Associations Among Variables</a:t>
            </a:r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2333625"/>
            <a:ext cx="6172200" cy="3122613"/>
          </a:xfrm>
        </p:spPr>
        <p:txBody>
          <a:bodyPr/>
          <a:lstStyle/>
          <a:p>
            <a:pPr marL="609600" indent="-609600" eaLnBrk="1" hangingPunct="1">
              <a:buFontTx/>
              <a:buNone/>
            </a:pPr>
            <a:endParaRPr lang="en-US" sz="1400" b="1" i="1" u="sng">
              <a:effectLst>
                <a:outerShdw blurRad="38100" dist="38100" dir="2700000" algn="tl">
                  <a:srgbClr val="DDDDDD"/>
                </a:outerShdw>
              </a:effectLst>
            </a:endParaRPr>
          </a:p>
          <a:p>
            <a:pPr marL="609600" indent="-609600" eaLnBrk="1" hangingPunct="1">
              <a:lnSpc>
                <a:spcPct val="110000"/>
              </a:lnSpc>
              <a:buClr>
                <a:srgbClr val="CC0000"/>
              </a:buClr>
              <a:buSzPct val="90000"/>
              <a:buFontTx/>
              <a:buAutoNum type="arabicPeriod"/>
            </a:pPr>
            <a:r>
              <a:rPr lang="en-US" sz="3800"/>
              <a:t>Presence</a:t>
            </a:r>
          </a:p>
          <a:p>
            <a:pPr marL="609600" indent="-609600" eaLnBrk="1" hangingPunct="1">
              <a:lnSpc>
                <a:spcPct val="110000"/>
              </a:lnSpc>
              <a:buClr>
                <a:srgbClr val="CC0000"/>
              </a:buClr>
              <a:buSzPct val="90000"/>
              <a:buFontTx/>
              <a:buAutoNum type="arabicPeriod"/>
            </a:pPr>
            <a:r>
              <a:rPr lang="en-US" sz="3800"/>
              <a:t>Direction </a:t>
            </a:r>
          </a:p>
          <a:p>
            <a:pPr marL="609600" indent="-609600" eaLnBrk="1" hangingPunct="1">
              <a:lnSpc>
                <a:spcPct val="110000"/>
              </a:lnSpc>
              <a:buClr>
                <a:srgbClr val="CC0000"/>
              </a:buClr>
              <a:buSzPct val="90000"/>
              <a:buFontTx/>
              <a:buAutoNum type="arabicPeriod"/>
            </a:pPr>
            <a:r>
              <a:rPr lang="en-US" sz="3800"/>
              <a:t>Strength of Association</a:t>
            </a:r>
          </a:p>
        </p:txBody>
      </p:sp>
      <p:pic>
        <p:nvPicPr>
          <p:cNvPr id="242692" name="Picture 4" descr="MCj0090518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26200" y="3429000"/>
            <a:ext cx="271780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2693" name="Text Box 5"/>
          <p:cNvSpPr txBox="1">
            <a:spLocks noChangeArrowheads="1"/>
          </p:cNvSpPr>
          <p:nvPr/>
        </p:nvSpPr>
        <p:spPr bwMode="auto">
          <a:xfrm>
            <a:off x="381000" y="1905000"/>
            <a:ext cx="8305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3600" b="1" i="1" dirty="0">
                <a:solidFill>
                  <a:srgbClr val="1A1A7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Examine the 3 Characteristics: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26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42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2691" grpId="0" build="p"/>
      <p:bldP spid="242693" grpId="0" build="allAtOnce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6"/>
          <p:cNvSpPr>
            <a:spLocks noGrp="1" noChangeArrowheads="1"/>
          </p:cNvSpPr>
          <p:nvPr>
            <p:ph type="dt" sz="quarter" idx="4294967295"/>
          </p:nvPr>
        </p:nvSpPr>
        <p:spPr>
          <a:xfrm>
            <a:off x="152400" y="6381750"/>
            <a:ext cx="2438400" cy="476250"/>
          </a:xfrm>
          <a:prstGeom prst="rect">
            <a:avLst/>
          </a:prstGeom>
          <a:noFill/>
        </p:spPr>
        <p:txBody>
          <a:bodyPr/>
          <a:lstStyle/>
          <a:p>
            <a:endParaRPr lang="en-US"/>
          </a:p>
        </p:txBody>
      </p:sp>
      <p:sp>
        <p:nvSpPr>
          <p:cNvPr id="17411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400800"/>
            <a:ext cx="2133600" cy="457200"/>
          </a:xfrm>
          <a:prstGeom prst="rect">
            <a:avLst/>
          </a:prstGeom>
          <a:noFill/>
        </p:spPr>
        <p:txBody>
          <a:bodyPr/>
          <a:lstStyle/>
          <a:p>
            <a:fld id="{7F54A54A-ACD4-6A4E-B439-837703C0D927}" type="slidenum">
              <a:rPr lang="en-US"/>
              <a:pPr/>
              <a:t>47</a:t>
            </a:fld>
            <a:endParaRPr lang="en-US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991600" cy="990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dirty="0"/>
              <a:t>Evaluating Correlations</a:t>
            </a:r>
          </a:p>
        </p:txBody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752600"/>
            <a:ext cx="8458200" cy="4876800"/>
          </a:xfrm>
        </p:spPr>
        <p:txBody>
          <a:bodyPr/>
          <a:lstStyle/>
          <a:p>
            <a:pPr marL="533400" indent="-533400" eaLnBrk="1" hangingPunct="1">
              <a:spcBef>
                <a:spcPct val="30000"/>
              </a:spcBef>
              <a:buSzPct val="90000"/>
              <a:buFont typeface="Wingdings" pitchFamily="-65" charset="2"/>
              <a:buNone/>
            </a:pPr>
            <a:r>
              <a:rPr lang="en-US" sz="3600" b="1" i="1" u="sng" dirty="0">
                <a:solidFill>
                  <a:srgbClr val="1A1A7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1. Presence</a:t>
            </a:r>
            <a:r>
              <a:rPr lang="en-US" sz="3600" dirty="0">
                <a:solidFill>
                  <a:srgbClr val="1A1A70"/>
                </a:solidFill>
              </a:rPr>
              <a:t> </a:t>
            </a:r>
          </a:p>
          <a:p>
            <a:pPr marL="533400" indent="-533400" eaLnBrk="1" hangingPunct="1">
              <a:spcBef>
                <a:spcPct val="30000"/>
              </a:spcBef>
              <a:buFont typeface="Arial"/>
              <a:buChar char="•"/>
            </a:pPr>
            <a:r>
              <a:rPr lang="en-US" dirty="0"/>
              <a:t>First, determine if there is an association. </a:t>
            </a:r>
          </a:p>
          <a:p>
            <a:pPr marL="533400" indent="-533400" eaLnBrk="1" hangingPunct="1">
              <a:spcBef>
                <a:spcPct val="30000"/>
              </a:spcBef>
              <a:buFont typeface="Arial"/>
              <a:buChar char="•"/>
            </a:pPr>
            <a:r>
              <a:rPr lang="en-US" dirty="0"/>
              <a:t>The scatter diagram is used to </a:t>
            </a:r>
            <a:r>
              <a:rPr lang="en-US" b="1" dirty="0">
                <a:solidFill>
                  <a:srgbClr val="800000"/>
                </a:solidFill>
              </a:rPr>
              <a:t>visually </a:t>
            </a:r>
            <a:r>
              <a:rPr lang="en-US" dirty="0"/>
              <a:t>establish the presence.</a:t>
            </a:r>
          </a:p>
          <a:p>
            <a:pPr marL="533400" indent="-533400" eaLnBrk="1" hangingPunct="1">
              <a:spcBef>
                <a:spcPct val="30000"/>
              </a:spcBef>
              <a:buFont typeface="Arial"/>
              <a:buChar char="•"/>
            </a:pPr>
            <a:r>
              <a:rPr lang="en-US" dirty="0"/>
              <a:t>If it looks like there is an association, we want to check if the relationship is </a:t>
            </a:r>
            <a:r>
              <a:rPr lang="en-US" b="1" dirty="0">
                <a:solidFill>
                  <a:srgbClr val="800000"/>
                </a:solidFill>
              </a:rPr>
              <a:t>statistically significant</a:t>
            </a:r>
            <a:r>
              <a:rPr lang="en-US" b="1" dirty="0">
                <a:solidFill>
                  <a:srgbClr val="CC0000"/>
                </a:solidFill>
              </a:rPr>
              <a:t>.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6"/>
          <p:cNvSpPr>
            <a:spLocks noGrp="1" noChangeArrowheads="1"/>
          </p:cNvSpPr>
          <p:nvPr>
            <p:ph type="dt" sz="quarter" idx="4294967295"/>
          </p:nvPr>
        </p:nvSpPr>
        <p:spPr>
          <a:xfrm>
            <a:off x="152400" y="6381750"/>
            <a:ext cx="2438400" cy="476250"/>
          </a:xfrm>
          <a:prstGeom prst="rect">
            <a:avLst/>
          </a:prstGeom>
          <a:noFill/>
        </p:spPr>
        <p:txBody>
          <a:bodyPr/>
          <a:lstStyle/>
          <a:p>
            <a:endParaRPr lang="en-US"/>
          </a:p>
        </p:txBody>
      </p:sp>
      <p:sp>
        <p:nvSpPr>
          <p:cNvPr id="1843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400800"/>
            <a:ext cx="2133600" cy="457200"/>
          </a:xfrm>
          <a:prstGeom prst="rect">
            <a:avLst/>
          </a:prstGeom>
          <a:noFill/>
        </p:spPr>
        <p:txBody>
          <a:bodyPr/>
          <a:lstStyle/>
          <a:p>
            <a:fld id="{4EC37C3B-881E-0044-AAC8-D37515ED3015}" type="slidenum">
              <a:rPr lang="en-US"/>
              <a:pPr/>
              <a:t>48</a:t>
            </a:fld>
            <a:endParaRPr lang="en-US"/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660400"/>
          </a:xfrm>
        </p:spPr>
        <p:txBody>
          <a:bodyPr/>
          <a:lstStyle/>
          <a:p>
            <a:pPr eaLnBrk="1" hangingPunct="1"/>
            <a:r>
              <a:rPr lang="en-US" dirty="0"/>
              <a:t>Evaluating Correlations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752600"/>
            <a:ext cx="8458200" cy="4572000"/>
          </a:xfrm>
        </p:spPr>
        <p:txBody>
          <a:bodyPr/>
          <a:lstStyle/>
          <a:p>
            <a:pPr eaLnBrk="1" hangingPunct="1">
              <a:spcBef>
                <a:spcPct val="60000"/>
              </a:spcBef>
              <a:buFont typeface="Arial"/>
              <a:buChar char="•"/>
            </a:pPr>
            <a:r>
              <a:rPr lang="en-US" dirty="0"/>
              <a:t>For scatter diagrams the data is </a:t>
            </a:r>
            <a:r>
              <a:rPr lang="en-US" b="1" dirty="0">
                <a:solidFill>
                  <a:srgbClr val="800000"/>
                </a:solidFill>
              </a:rPr>
              <a:t>plotted </a:t>
            </a:r>
            <a:r>
              <a:rPr lang="en-US" dirty="0"/>
              <a:t>along the </a:t>
            </a:r>
            <a:r>
              <a:rPr lang="en-US" dirty="0" err="1"/>
              <a:t>x</a:t>
            </a:r>
            <a:r>
              <a:rPr lang="en-US" dirty="0"/>
              <a:t> and </a:t>
            </a:r>
            <a:r>
              <a:rPr lang="en-US" dirty="0" err="1"/>
              <a:t>y</a:t>
            </a:r>
            <a:r>
              <a:rPr lang="en-US" dirty="0"/>
              <a:t> axis each representing the two variables.</a:t>
            </a:r>
          </a:p>
          <a:p>
            <a:pPr eaLnBrk="1" hangingPunct="1">
              <a:spcBef>
                <a:spcPct val="60000"/>
              </a:spcBef>
              <a:buFont typeface="Arial"/>
              <a:buChar char="•"/>
            </a:pPr>
            <a:r>
              <a:rPr lang="en-US" dirty="0"/>
              <a:t>We assume an independent (</a:t>
            </a:r>
            <a:r>
              <a:rPr lang="en-US" dirty="0" err="1"/>
              <a:t>x</a:t>
            </a:r>
            <a:r>
              <a:rPr lang="en-US" dirty="0"/>
              <a:t> axis) and dependent (</a:t>
            </a:r>
            <a:r>
              <a:rPr lang="en-US" dirty="0" err="1"/>
              <a:t>y</a:t>
            </a:r>
            <a:r>
              <a:rPr lang="en-US" dirty="0"/>
              <a:t> axis) role for the variables.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6"/>
          <p:cNvSpPr>
            <a:spLocks noGrp="1" noChangeArrowheads="1"/>
          </p:cNvSpPr>
          <p:nvPr>
            <p:ph type="dt" sz="quarter" idx="12"/>
          </p:nvPr>
        </p:nvSpPr>
        <p:spPr>
          <a:noFill/>
        </p:spPr>
        <p:txBody>
          <a:bodyPr/>
          <a:lstStyle/>
          <a:p>
            <a:endParaRPr lang="en-US"/>
          </a:p>
        </p:txBody>
      </p:sp>
      <p:sp>
        <p:nvSpPr>
          <p:cNvPr id="19459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632C714-DD71-DA43-A84E-B1890D3E5C76}" type="slidenum">
              <a:rPr lang="en-US"/>
              <a:pPr/>
              <a:t>49</a:t>
            </a:fld>
            <a:endParaRPr lang="en-US"/>
          </a:p>
        </p:txBody>
      </p:sp>
      <p:sp>
        <p:nvSpPr>
          <p:cNvPr id="19460" name="Text Box 3"/>
          <p:cNvSpPr txBox="1">
            <a:spLocks noChangeArrowheads="1"/>
          </p:cNvSpPr>
          <p:nvPr/>
        </p:nvSpPr>
        <p:spPr bwMode="auto">
          <a:xfrm>
            <a:off x="1066800" y="0"/>
            <a:ext cx="7543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Verdana" pitchFamily="-65" charset="0"/>
              </a:rPr>
              <a:t>Scatter Diagrams</a:t>
            </a:r>
          </a:p>
        </p:txBody>
      </p:sp>
      <p:pic>
        <p:nvPicPr>
          <p:cNvPr id="1946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828800"/>
            <a:ext cx="9144000" cy="3613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pic>
      <p:sp>
        <p:nvSpPr>
          <p:cNvPr id="19462" name="TextBox 5"/>
          <p:cNvSpPr txBox="1">
            <a:spLocks noChangeArrowheads="1"/>
          </p:cNvSpPr>
          <p:nvPr/>
        </p:nvSpPr>
        <p:spPr bwMode="auto">
          <a:xfrm>
            <a:off x="152400" y="5638800"/>
            <a:ext cx="8763000" cy="775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lnSpc>
                <a:spcPts val="2600"/>
              </a:lnSpc>
            </a:pPr>
            <a:r>
              <a:rPr lang="en-US" sz="2800" dirty="0"/>
              <a:t>Scatter Diagrams</a:t>
            </a:r>
            <a:r>
              <a:rPr lang="en-US" sz="2800" dirty="0" smtClean="0"/>
              <a:t> are </a:t>
            </a:r>
            <a:r>
              <a:rPr lang="en-US" sz="2800" dirty="0"/>
              <a:t>used to evaluate the presence of</a:t>
            </a:r>
            <a:r>
              <a:rPr lang="en-US" sz="2800" dirty="0" smtClean="0"/>
              <a:t> a relationship.</a:t>
            </a:r>
            <a:endParaRPr lang="en-CA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400800"/>
            <a:ext cx="2133600" cy="457200"/>
          </a:xfrm>
          <a:prstGeom prst="rect">
            <a:avLst/>
          </a:prstGeom>
        </p:spPr>
        <p:txBody>
          <a:bodyPr/>
          <a:lstStyle/>
          <a:p>
            <a:fld id="{B1CE986F-A45D-4F5B-8B4E-0EAA4BFD1085}" type="slidenum">
              <a:rPr lang="en-US"/>
              <a:pPr/>
              <a:t>5</a:t>
            </a:fld>
            <a:endParaRPr lang="en-US"/>
          </a:p>
        </p:txBody>
      </p:sp>
      <p:sp>
        <p:nvSpPr>
          <p:cNvPr id="3266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686800" cy="1066800"/>
          </a:xfrm>
        </p:spPr>
        <p:txBody>
          <a:bodyPr/>
          <a:lstStyle/>
          <a:p>
            <a:r>
              <a:rPr lang="en-US" sz="3200" dirty="0"/>
              <a:t>Characteristics of </a:t>
            </a:r>
            <a:r>
              <a:rPr lang="en-US" sz="3200" dirty="0" smtClean="0"/>
              <a:t>Relationships</a:t>
            </a:r>
            <a:br>
              <a:rPr lang="en-US" sz="3200" dirty="0" smtClean="0"/>
            </a:br>
            <a:r>
              <a:rPr lang="en-US" sz="3200" dirty="0" smtClean="0"/>
              <a:t>Between </a:t>
            </a:r>
            <a:r>
              <a:rPr lang="en-US" sz="3200" dirty="0"/>
              <a:t>Variables</a:t>
            </a:r>
          </a:p>
        </p:txBody>
      </p:sp>
      <p:sp>
        <p:nvSpPr>
          <p:cNvPr id="326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524000"/>
            <a:ext cx="8305800" cy="3810000"/>
          </a:xfrm>
        </p:spPr>
        <p:txBody>
          <a:bodyPr/>
          <a:lstStyle/>
          <a:p>
            <a:pPr marL="463550" indent="-463550">
              <a:lnSpc>
                <a:spcPct val="90000"/>
              </a:lnSpc>
              <a:buSzPct val="90000"/>
              <a:buFontTx/>
              <a:buNone/>
            </a:pPr>
            <a:r>
              <a:rPr lang="en-US" sz="3400" b="1" i="1" u="sng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1. Presence:</a:t>
            </a:r>
            <a:r>
              <a:rPr lang="en-US" sz="3400" dirty="0">
                <a:solidFill>
                  <a:srgbClr val="000066"/>
                </a:solidFill>
              </a:rPr>
              <a:t> </a:t>
            </a:r>
          </a:p>
          <a:p>
            <a:pPr marL="463550" indent="-463550">
              <a:lnSpc>
                <a:spcPct val="90000"/>
              </a:lnSpc>
              <a:spcBef>
                <a:spcPts val="1800"/>
              </a:spcBef>
              <a:buClr>
                <a:srgbClr val="000066"/>
              </a:buClr>
              <a:buFont typeface="Wingdings" pitchFamily="2" charset="2"/>
              <a:buChar char="§"/>
            </a:pPr>
            <a:r>
              <a:rPr lang="en-US" sz="2800" dirty="0"/>
              <a:t>Is there a presence of a </a:t>
            </a:r>
            <a:r>
              <a:rPr lang="en-US" sz="3400" b="1" dirty="0">
                <a:solidFill>
                  <a:srgbClr val="800000"/>
                </a:solidFill>
              </a:rPr>
              <a:t>systematic</a:t>
            </a:r>
            <a:r>
              <a:rPr lang="en-US" sz="2800" dirty="0">
                <a:solidFill>
                  <a:srgbClr val="800000"/>
                </a:solidFill>
              </a:rPr>
              <a:t> </a:t>
            </a:r>
            <a:r>
              <a:rPr lang="en-US" sz="2800" dirty="0"/>
              <a:t>relationship between the variables.</a:t>
            </a:r>
          </a:p>
          <a:p>
            <a:pPr marL="463550" indent="-463550">
              <a:lnSpc>
                <a:spcPct val="90000"/>
              </a:lnSpc>
              <a:spcBef>
                <a:spcPts val="1800"/>
              </a:spcBef>
              <a:buClr>
                <a:srgbClr val="000066"/>
              </a:buClr>
              <a:buFont typeface="Wingdings" pitchFamily="2" charset="2"/>
              <a:buChar char="§"/>
            </a:pPr>
            <a:r>
              <a:rPr lang="en-US" sz="2800" dirty="0"/>
              <a:t>If we repeated the study many times would the </a:t>
            </a:r>
            <a:r>
              <a:rPr lang="en-US" sz="3400" b="1" dirty="0">
                <a:solidFill>
                  <a:srgbClr val="800000"/>
                </a:solidFill>
              </a:rPr>
              <a:t>relationship</a:t>
            </a:r>
            <a:r>
              <a:rPr lang="en-US" sz="2800" dirty="0">
                <a:solidFill>
                  <a:srgbClr val="800000"/>
                </a:solidFill>
              </a:rPr>
              <a:t> </a:t>
            </a:r>
            <a:r>
              <a:rPr lang="en-US" sz="2800" dirty="0" smtClean="0"/>
              <a:t>still </a:t>
            </a:r>
            <a:r>
              <a:rPr lang="en-US" sz="2800" dirty="0"/>
              <a:t>be </a:t>
            </a:r>
            <a:r>
              <a:rPr lang="en-US" sz="2800" dirty="0" smtClean="0"/>
              <a:t>there?</a:t>
            </a:r>
            <a:endParaRPr lang="en-US" sz="2800" dirty="0"/>
          </a:p>
          <a:p>
            <a:pPr marL="463550" indent="-463550">
              <a:lnSpc>
                <a:spcPct val="90000"/>
              </a:lnSpc>
              <a:spcBef>
                <a:spcPts val="1800"/>
              </a:spcBef>
              <a:buClr>
                <a:srgbClr val="000066"/>
              </a:buClr>
              <a:buFont typeface="Wingdings" pitchFamily="2" charset="2"/>
              <a:buChar char="§"/>
            </a:pPr>
            <a:r>
              <a:rPr lang="en-US" sz="2800" dirty="0"/>
              <a:t>Use </a:t>
            </a:r>
            <a:r>
              <a:rPr lang="en-US" sz="2800" b="1" dirty="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Chi-square (</a:t>
            </a:r>
            <a:r>
              <a:rPr lang="en-US" sz="2800" b="1" dirty="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Symbol" pitchFamily="18" charset="2"/>
              </a:rPr>
              <a:t>c</a:t>
            </a:r>
            <a:r>
              <a:rPr lang="en-US" sz="2800" b="1" baseline="30000" dirty="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Symbol" pitchFamily="18" charset="2"/>
              </a:rPr>
              <a:t>2</a:t>
            </a:r>
            <a:r>
              <a:rPr lang="en-US" sz="2800" b="1" dirty="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  <a:r>
              <a:rPr lang="en-US" sz="2800" dirty="0">
                <a:solidFill>
                  <a:srgbClr val="800000"/>
                </a:solidFill>
              </a:rPr>
              <a:t> </a:t>
            </a:r>
            <a:r>
              <a:rPr lang="en-US" sz="2800" dirty="0"/>
              <a:t>to test if the relationship is statistically significant.</a:t>
            </a:r>
          </a:p>
        </p:txBody>
      </p:sp>
      <p:sp>
        <p:nvSpPr>
          <p:cNvPr id="326660" name="Text Box 4"/>
          <p:cNvSpPr txBox="1">
            <a:spLocks noChangeArrowheads="1"/>
          </p:cNvSpPr>
          <p:nvPr/>
        </p:nvSpPr>
        <p:spPr bwMode="auto">
          <a:xfrm>
            <a:off x="1371600" y="5486400"/>
            <a:ext cx="6324600" cy="974725"/>
          </a:xfrm>
          <a:prstGeom prst="rect">
            <a:avLst/>
          </a:prstGeom>
          <a:gradFill rotWithShape="1">
            <a:gsLst>
              <a:gs pos="0">
                <a:schemeClr val="accent2">
                  <a:gamma/>
                  <a:tint val="0"/>
                  <a:invGamma/>
                </a:schemeClr>
              </a:gs>
              <a:gs pos="100000">
                <a:schemeClr val="accent2"/>
              </a:gs>
            </a:gsLst>
            <a:lin ang="5400000" scaled="1"/>
          </a:gradFill>
          <a:ln w="28575">
            <a:solidFill>
              <a:srgbClr val="A5002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 i="1" u="sng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Statistically Significant</a:t>
            </a:r>
            <a:r>
              <a:rPr lang="en-US" sz="2800" b="1" i="1" dirty="0">
                <a:latin typeface="Times New Roman" pitchFamily="18" charset="0"/>
              </a:rPr>
              <a:t> means that the relationship is not</a:t>
            </a:r>
            <a:r>
              <a:rPr lang="en-US" sz="2800" b="1" i="1" dirty="0" smtClean="0">
                <a:latin typeface="Times New Roman" pitchFamily="18" charset="0"/>
              </a:rPr>
              <a:t> due </a:t>
            </a:r>
            <a:r>
              <a:rPr lang="en-US" sz="2800" b="1" i="1" dirty="0">
                <a:latin typeface="Times New Roman" pitchFamily="18" charset="0"/>
              </a:rPr>
              <a:t>to chance.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26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6659" grpId="0" build="p"/>
      <p:bldP spid="326660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6"/>
          <p:cNvSpPr>
            <a:spLocks noGrp="1" noChangeArrowheads="1"/>
          </p:cNvSpPr>
          <p:nvPr>
            <p:ph type="dt" sz="quarter" idx="4294967295"/>
          </p:nvPr>
        </p:nvSpPr>
        <p:spPr>
          <a:xfrm>
            <a:off x="152400" y="6381750"/>
            <a:ext cx="2438400" cy="476250"/>
          </a:xfrm>
          <a:prstGeom prst="rect">
            <a:avLst/>
          </a:prstGeom>
          <a:noFill/>
        </p:spPr>
        <p:txBody>
          <a:bodyPr/>
          <a:lstStyle/>
          <a:p>
            <a:endParaRPr lang="en-US"/>
          </a:p>
        </p:txBody>
      </p:sp>
      <p:sp>
        <p:nvSpPr>
          <p:cNvPr id="20483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400800"/>
            <a:ext cx="2133600" cy="457200"/>
          </a:xfrm>
          <a:prstGeom prst="rect">
            <a:avLst/>
          </a:prstGeom>
          <a:noFill/>
        </p:spPr>
        <p:txBody>
          <a:bodyPr/>
          <a:lstStyle/>
          <a:p>
            <a:fld id="{16745879-F203-494C-B135-E9A42A053F79}" type="slidenum">
              <a:rPr lang="en-US"/>
              <a:pPr/>
              <a:t>50</a:t>
            </a:fld>
            <a:endParaRPr lang="en-US"/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534400" cy="711200"/>
          </a:xfrm>
        </p:spPr>
        <p:txBody>
          <a:bodyPr/>
          <a:lstStyle/>
          <a:p>
            <a:pPr eaLnBrk="1" hangingPunct="1"/>
            <a:r>
              <a:rPr lang="en-US" sz="4000" dirty="0"/>
              <a:t>Scatter Diagram</a:t>
            </a:r>
          </a:p>
        </p:txBody>
      </p:sp>
      <p:pic>
        <p:nvPicPr>
          <p:cNvPr id="20485" name="Picture 3" descr="scatter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1600200"/>
            <a:ext cx="6705600" cy="29601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5460" name="Text Box 4"/>
          <p:cNvSpPr txBox="1">
            <a:spLocks noChangeArrowheads="1"/>
          </p:cNvSpPr>
          <p:nvPr/>
        </p:nvSpPr>
        <p:spPr bwMode="auto">
          <a:xfrm>
            <a:off x="0" y="4800600"/>
            <a:ext cx="91440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marL="341313" indent="-341313">
              <a:spcBef>
                <a:spcPct val="50000"/>
              </a:spcBef>
              <a:buClr>
                <a:schemeClr val="bg2"/>
              </a:buClr>
              <a:buSzPct val="70000"/>
              <a:buFont typeface="Wingdings" pitchFamily="-65" charset="2"/>
              <a:buChar char="n"/>
            </a:pPr>
            <a:r>
              <a:rPr lang="en-US" sz="3200" dirty="0"/>
              <a:t>Scatter Diagrams can show </a:t>
            </a:r>
            <a:r>
              <a:rPr lang="en-US" sz="3200" b="1" dirty="0">
                <a:solidFill>
                  <a:srgbClr val="800000"/>
                </a:solidFill>
              </a:rPr>
              <a:t>strength and direction</a:t>
            </a:r>
            <a:r>
              <a:rPr lang="en-US" sz="3200" dirty="0"/>
              <a:t>. The closer the points are to the line, the closer the correlation coefficient </a:t>
            </a:r>
            <a:r>
              <a:rPr lang="en-US" sz="3200" b="1" i="1" dirty="0" err="1"/>
              <a:t>r</a:t>
            </a:r>
            <a:r>
              <a:rPr lang="en-US" sz="3200" dirty="0"/>
              <a:t> is to 1.0</a:t>
            </a:r>
          </a:p>
        </p:txBody>
      </p:sp>
      <p:sp>
        <p:nvSpPr>
          <p:cNvPr id="20487" name="Line 5"/>
          <p:cNvSpPr>
            <a:spLocks noChangeShapeType="1"/>
          </p:cNvSpPr>
          <p:nvPr/>
        </p:nvSpPr>
        <p:spPr bwMode="auto">
          <a:xfrm flipV="1">
            <a:off x="1295400" y="1828800"/>
            <a:ext cx="2209800" cy="2590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88" name="Line 6"/>
          <p:cNvSpPr>
            <a:spLocks noChangeShapeType="1"/>
          </p:cNvSpPr>
          <p:nvPr/>
        </p:nvSpPr>
        <p:spPr bwMode="auto">
          <a:xfrm flipV="1">
            <a:off x="4800600" y="1828800"/>
            <a:ext cx="2133600" cy="2514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5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5460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6"/>
          <p:cNvSpPr>
            <a:spLocks noGrp="1" noChangeArrowheads="1"/>
          </p:cNvSpPr>
          <p:nvPr>
            <p:ph type="dt" sz="quarter" idx="12"/>
          </p:nvPr>
        </p:nvSpPr>
        <p:spPr>
          <a:noFill/>
        </p:spPr>
        <p:txBody>
          <a:bodyPr/>
          <a:lstStyle/>
          <a:p>
            <a:endParaRPr lang="en-US"/>
          </a:p>
        </p:txBody>
      </p:sp>
      <p:sp>
        <p:nvSpPr>
          <p:cNvPr id="21507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4F8210B-A9D5-764E-BCD9-61B1CC4F6F61}" type="slidenum">
              <a:rPr lang="en-US"/>
              <a:pPr/>
              <a:t>51</a:t>
            </a:fld>
            <a:endParaRPr lang="en-US"/>
          </a:p>
        </p:txBody>
      </p:sp>
      <p:sp>
        <p:nvSpPr>
          <p:cNvPr id="590850" name="Rectangle 2"/>
          <p:cNvSpPr>
            <a:spLocks noChangeArrowheads="1"/>
          </p:cNvSpPr>
          <p:nvPr/>
        </p:nvSpPr>
        <p:spPr bwMode="auto">
          <a:xfrm>
            <a:off x="381000" y="1676400"/>
            <a:ext cx="87630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457200" indent="-457200"/>
            <a:r>
              <a:rPr lang="en-US" sz="3600" b="1" dirty="0"/>
              <a:t>A two step process: </a:t>
            </a:r>
          </a:p>
          <a:p>
            <a:pPr marL="457200" indent="-457200">
              <a:lnSpc>
                <a:spcPct val="90000"/>
              </a:lnSpc>
              <a:spcBef>
                <a:spcPct val="60000"/>
              </a:spcBef>
              <a:buFontTx/>
              <a:buAutoNum type="arabicPeriod"/>
            </a:pPr>
            <a:r>
              <a:rPr lang="en-US" sz="3200" dirty="0"/>
              <a:t>Determine if there is statistical significance. </a:t>
            </a:r>
          </a:p>
          <a:p>
            <a:pPr marL="914400" lvl="1" indent="-342900">
              <a:lnSpc>
                <a:spcPts val="3400"/>
              </a:lnSpc>
              <a:spcBef>
                <a:spcPts val="1200"/>
              </a:spcBef>
              <a:buFontTx/>
              <a:buChar char="•"/>
            </a:pPr>
            <a:r>
              <a:rPr lang="en-US" sz="2800" dirty="0"/>
              <a:t>If it is </a:t>
            </a:r>
            <a:r>
              <a:rPr lang="en-US" sz="2800" b="1" i="1" dirty="0">
                <a:solidFill>
                  <a:srgbClr val="CC0000"/>
                </a:solidFill>
              </a:rPr>
              <a:t>not</a:t>
            </a:r>
            <a:r>
              <a:rPr lang="en-US" sz="2800" dirty="0"/>
              <a:t> significant, you must consider it to be a </a:t>
            </a:r>
            <a:r>
              <a:rPr lang="en-US" sz="2800" b="1" dirty="0">
                <a:solidFill>
                  <a:srgbClr val="800000"/>
                </a:solidFill>
              </a:rPr>
              <a:t>zero</a:t>
            </a:r>
            <a:r>
              <a:rPr lang="en-US" sz="2800" dirty="0">
                <a:solidFill>
                  <a:srgbClr val="800000"/>
                </a:solidFill>
              </a:rPr>
              <a:t> </a:t>
            </a:r>
            <a:r>
              <a:rPr lang="en-US" sz="2800" b="1" dirty="0">
                <a:solidFill>
                  <a:srgbClr val="800000"/>
                </a:solidFill>
              </a:rPr>
              <a:t>correlation</a:t>
            </a:r>
            <a:r>
              <a:rPr lang="en-US" sz="2800" dirty="0">
                <a:solidFill>
                  <a:srgbClr val="800000"/>
                </a:solidFill>
              </a:rPr>
              <a:t> </a:t>
            </a:r>
            <a:r>
              <a:rPr lang="en-US" sz="2800" dirty="0"/>
              <a:t>which has no meaning at all.</a:t>
            </a:r>
          </a:p>
          <a:p>
            <a:pPr marL="914400" lvl="1" indent="-342900">
              <a:lnSpc>
                <a:spcPts val="3400"/>
              </a:lnSpc>
              <a:spcBef>
                <a:spcPts val="1200"/>
              </a:spcBef>
              <a:buFontTx/>
              <a:buChar char="•"/>
            </a:pPr>
            <a:r>
              <a:rPr lang="en-US" sz="2800" dirty="0"/>
              <a:t>XLDA will evaluate the significance of the correlation coefficient.</a:t>
            </a:r>
          </a:p>
          <a:p>
            <a:pPr marL="457200" indent="-457200">
              <a:lnSpc>
                <a:spcPct val="90000"/>
              </a:lnSpc>
              <a:spcBef>
                <a:spcPct val="60000"/>
              </a:spcBef>
              <a:buFontTx/>
              <a:buAutoNum type="arabicPeriod" startAt="2"/>
            </a:pPr>
            <a:r>
              <a:rPr lang="en-US" sz="3200" dirty="0"/>
              <a:t>Determine the strength of the correlations.</a:t>
            </a:r>
            <a:endParaRPr lang="en-US" sz="4400" dirty="0"/>
          </a:p>
        </p:txBody>
      </p:sp>
      <p:sp>
        <p:nvSpPr>
          <p:cNvPr id="21509" name="Text Box 3"/>
          <p:cNvSpPr txBox="1">
            <a:spLocks noChangeArrowheads="1"/>
          </p:cNvSpPr>
          <p:nvPr/>
        </p:nvSpPr>
        <p:spPr bwMode="auto">
          <a:xfrm>
            <a:off x="533400" y="304800"/>
            <a:ext cx="9144000" cy="4514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2800" dirty="0">
                <a:solidFill>
                  <a:srgbClr val="FFFFFF"/>
                </a:solidFill>
                <a:latin typeface="Verdana" pitchFamily="-65" charset="0"/>
              </a:rPr>
              <a:t>Statistical Significance of a Correlation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908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908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908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908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6"/>
          <p:cNvSpPr>
            <a:spLocks noGrp="1" noChangeArrowheads="1"/>
          </p:cNvSpPr>
          <p:nvPr>
            <p:ph type="dt" sz="quarter" idx="12"/>
          </p:nvPr>
        </p:nvSpPr>
        <p:spPr>
          <a:noFill/>
        </p:spPr>
        <p:txBody>
          <a:bodyPr/>
          <a:lstStyle/>
          <a:p>
            <a:endParaRPr lang="en-US"/>
          </a:p>
        </p:txBody>
      </p:sp>
      <p:sp>
        <p:nvSpPr>
          <p:cNvPr id="22531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9989678-D30B-DF45-8448-BC8B53860578}" type="slidenum">
              <a:rPr lang="en-US"/>
              <a:pPr/>
              <a:t>52</a:t>
            </a:fld>
            <a:endParaRPr lang="en-US"/>
          </a:p>
        </p:txBody>
      </p:sp>
      <p:sp>
        <p:nvSpPr>
          <p:cNvPr id="22532" name="Text Box 3"/>
          <p:cNvSpPr txBox="1">
            <a:spLocks noChangeArrowheads="1"/>
          </p:cNvSpPr>
          <p:nvPr/>
        </p:nvSpPr>
        <p:spPr bwMode="auto">
          <a:xfrm>
            <a:off x="990600" y="0"/>
            <a:ext cx="77724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  <a:latin typeface="Verdana" pitchFamily="-65" charset="0"/>
              </a:rPr>
              <a:t>XLDA: Correlation Analysis</a:t>
            </a:r>
          </a:p>
        </p:txBody>
      </p:sp>
      <p:pic>
        <p:nvPicPr>
          <p:cNvPr id="22533" name="Picture 4" descr="BBBMR2eFig14009.tif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1028700"/>
            <a:ext cx="7772400" cy="582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6"/>
          <p:cNvSpPr>
            <a:spLocks noGrp="1" noChangeArrowheads="1"/>
          </p:cNvSpPr>
          <p:nvPr>
            <p:ph type="dt" sz="quarter" idx="12"/>
          </p:nvPr>
        </p:nvSpPr>
        <p:spPr>
          <a:noFill/>
        </p:spPr>
        <p:txBody>
          <a:bodyPr/>
          <a:lstStyle/>
          <a:p>
            <a:endParaRPr lang="en-US"/>
          </a:p>
        </p:txBody>
      </p:sp>
      <p:sp>
        <p:nvSpPr>
          <p:cNvPr id="23555" name="Slide Number Placeholder 2"/>
          <p:cNvSpPr txBox="1">
            <a:spLocks noGrp="1"/>
          </p:cNvSpPr>
          <p:nvPr/>
        </p:nvSpPr>
        <p:spPr bwMode="auto">
          <a:xfrm>
            <a:off x="7010400" y="64008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>
            <a:prstTxWarp prst="textNoShape">
              <a:avLst/>
            </a:prstTxWarp>
          </a:bodyPr>
          <a:lstStyle/>
          <a:p>
            <a:pPr algn="r"/>
            <a:fld id="{9F01877C-EBD6-EB4C-B97E-F37F9B32DC37}" type="slidenum">
              <a:rPr lang="en-US" sz="1400">
                <a:latin typeface="Arial Black" pitchFamily="-65" charset="0"/>
              </a:rPr>
              <a:pPr algn="r"/>
              <a:t>53</a:t>
            </a:fld>
            <a:endParaRPr lang="en-US" sz="1400">
              <a:latin typeface="Arial Black" pitchFamily="-65" charset="0"/>
            </a:endParaRPr>
          </a:p>
        </p:txBody>
      </p:sp>
      <p:sp>
        <p:nvSpPr>
          <p:cNvPr id="23556" name="Text Box 3"/>
          <p:cNvSpPr txBox="1">
            <a:spLocks noChangeArrowheads="1"/>
          </p:cNvSpPr>
          <p:nvPr/>
        </p:nvSpPr>
        <p:spPr bwMode="auto">
          <a:xfrm>
            <a:off x="1143000" y="152400"/>
            <a:ext cx="77724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Verdana" pitchFamily="-65" charset="0"/>
              </a:rPr>
              <a:t>XLDA: Correlation Analysis</a:t>
            </a:r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381000" y="2971800"/>
            <a:ext cx="2743200" cy="1066800"/>
          </a:xfrm>
          <a:prstGeom prst="ellips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CC0000"/>
              </a:solidFill>
            </a:endParaRPr>
          </a:p>
        </p:txBody>
      </p:sp>
      <p:grpSp>
        <p:nvGrpSpPr>
          <p:cNvPr id="4" name="Group 6"/>
          <p:cNvGrpSpPr>
            <a:grpSpLocks/>
          </p:cNvGrpSpPr>
          <p:nvPr/>
        </p:nvGrpSpPr>
        <p:grpSpPr bwMode="auto">
          <a:xfrm>
            <a:off x="304800" y="1143000"/>
            <a:ext cx="8610600" cy="5486400"/>
            <a:chOff x="144" y="720"/>
            <a:chExt cx="5424" cy="3456"/>
          </a:xfrm>
        </p:grpSpPr>
        <p:pic>
          <p:nvPicPr>
            <p:cNvPr id="23561" name="Picture 4" descr="BBBMR2eFig140010.tif"/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44" y="720"/>
              <a:ext cx="5424" cy="34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3562" name="Picture 8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800" y="1344"/>
              <a:ext cx="636" cy="6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Oval 5"/>
          <p:cNvSpPr>
            <a:spLocks noChangeArrowheads="1"/>
          </p:cNvSpPr>
          <p:nvPr/>
        </p:nvSpPr>
        <p:spPr bwMode="auto">
          <a:xfrm>
            <a:off x="304800" y="2895600"/>
            <a:ext cx="2743200" cy="1066800"/>
          </a:xfrm>
          <a:prstGeom prst="ellips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CC0000"/>
              </a:solidFill>
            </a:endParaRPr>
          </a:p>
        </p:txBody>
      </p:sp>
      <p:sp>
        <p:nvSpPr>
          <p:cNvPr id="3" name="Oval 5"/>
          <p:cNvSpPr>
            <a:spLocks noChangeArrowheads="1"/>
          </p:cNvSpPr>
          <p:nvPr/>
        </p:nvSpPr>
        <p:spPr bwMode="auto">
          <a:xfrm>
            <a:off x="6172200" y="2209800"/>
            <a:ext cx="1066800" cy="1066800"/>
          </a:xfrm>
          <a:prstGeom prst="ellips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CC0000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239B5-2043-4DD0-9C80-7D9EAD730C8E}" type="slidenum">
              <a:rPr lang="en-US" smtClean="0"/>
              <a:pPr/>
              <a:t>53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" grpId="0" animBg="1"/>
      <p:bldP spid="3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6"/>
          <p:cNvSpPr>
            <a:spLocks noGrp="1" noChangeArrowheads="1"/>
          </p:cNvSpPr>
          <p:nvPr>
            <p:ph type="dt" sz="quarter" idx="4294967295"/>
          </p:nvPr>
        </p:nvSpPr>
        <p:spPr>
          <a:xfrm>
            <a:off x="152400" y="6381750"/>
            <a:ext cx="2438400" cy="476250"/>
          </a:xfrm>
          <a:prstGeom prst="rect">
            <a:avLst/>
          </a:prstGeom>
          <a:noFill/>
        </p:spPr>
        <p:txBody>
          <a:bodyPr/>
          <a:lstStyle/>
          <a:p>
            <a:endParaRPr lang="en-US"/>
          </a:p>
        </p:txBody>
      </p:sp>
      <p:sp>
        <p:nvSpPr>
          <p:cNvPr id="25603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400800"/>
            <a:ext cx="2133600" cy="457200"/>
          </a:xfrm>
          <a:prstGeom prst="rect">
            <a:avLst/>
          </a:prstGeom>
          <a:noFill/>
        </p:spPr>
        <p:txBody>
          <a:bodyPr/>
          <a:lstStyle/>
          <a:p>
            <a:fld id="{7A9B8D8B-F512-0144-94B6-B16150C49316}" type="slidenum">
              <a:rPr lang="en-US"/>
              <a:pPr/>
              <a:t>54</a:t>
            </a:fld>
            <a:endParaRPr lang="en-US"/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763000" cy="1066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dirty="0"/>
              <a:t>Evaluating Correlations</a:t>
            </a:r>
          </a:p>
        </p:txBody>
      </p:sp>
      <p:sp>
        <p:nvSpPr>
          <p:cNvPr id="245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153400" cy="1828800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spcBef>
                <a:spcPct val="40000"/>
              </a:spcBef>
              <a:buSzPct val="90000"/>
              <a:buFont typeface="Wingdings" pitchFamily="-65" charset="2"/>
              <a:buNone/>
            </a:pPr>
            <a:r>
              <a:rPr lang="en-US" sz="3600" b="1" i="1" u="sng" dirty="0">
                <a:solidFill>
                  <a:srgbClr val="1A1A7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2. Direction</a:t>
            </a:r>
            <a:r>
              <a:rPr lang="en-US" sz="3600" dirty="0">
                <a:solidFill>
                  <a:srgbClr val="1A1A70"/>
                </a:solidFill>
              </a:rPr>
              <a:t> </a:t>
            </a:r>
          </a:p>
          <a:p>
            <a:pPr marL="609600" indent="-609600"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dirty="0"/>
              <a:t>The sign of the coefficient shows the direction: positive or negative.</a:t>
            </a:r>
          </a:p>
        </p:txBody>
      </p:sp>
      <p:pic>
        <p:nvPicPr>
          <p:cNvPr id="245764" name="Picture 4" descr="negativ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3594100"/>
            <a:ext cx="3962400" cy="326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765" name="Picture 5" descr="positiv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76800" y="3581400"/>
            <a:ext cx="4010025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45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245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63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6"/>
          <p:cNvSpPr>
            <a:spLocks noGrp="1" noChangeArrowheads="1"/>
          </p:cNvSpPr>
          <p:nvPr>
            <p:ph type="dt" sz="quarter" idx="4294967295"/>
          </p:nvPr>
        </p:nvSpPr>
        <p:spPr>
          <a:xfrm>
            <a:off x="152400" y="6381750"/>
            <a:ext cx="2438400" cy="476250"/>
          </a:xfrm>
          <a:prstGeom prst="rect">
            <a:avLst/>
          </a:prstGeom>
          <a:noFill/>
        </p:spPr>
        <p:txBody>
          <a:bodyPr/>
          <a:lstStyle/>
          <a:p>
            <a:endParaRPr lang="en-US"/>
          </a:p>
        </p:txBody>
      </p:sp>
      <p:sp>
        <p:nvSpPr>
          <p:cNvPr id="26627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400800"/>
            <a:ext cx="2133600" cy="457200"/>
          </a:xfrm>
          <a:prstGeom prst="rect">
            <a:avLst/>
          </a:prstGeom>
          <a:noFill/>
        </p:spPr>
        <p:txBody>
          <a:bodyPr/>
          <a:lstStyle/>
          <a:p>
            <a:fld id="{55F68D4D-D41E-7744-8C5F-2F9545855EAF}" type="slidenum">
              <a:rPr lang="en-US"/>
              <a:pPr/>
              <a:t>55</a:t>
            </a:fld>
            <a:endParaRPr lang="en-US"/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763000" cy="1371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/>
              <a:t>Evaluating Correlations</a:t>
            </a:r>
          </a:p>
        </p:txBody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229600" cy="4495800"/>
          </a:xfrm>
        </p:spPr>
        <p:txBody>
          <a:bodyPr/>
          <a:lstStyle/>
          <a:p>
            <a:pPr marL="609600" indent="-609600" eaLnBrk="1" hangingPunct="1">
              <a:buSzPct val="90000"/>
              <a:buFont typeface="Wingdings" pitchFamily="-65" charset="2"/>
              <a:buNone/>
            </a:pPr>
            <a:r>
              <a:rPr lang="en-US" sz="3600" b="1" i="1" u="sng" dirty="0">
                <a:solidFill>
                  <a:srgbClr val="1A1A7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3. Strength</a:t>
            </a:r>
            <a:r>
              <a:rPr lang="en-US" sz="3600" dirty="0">
                <a:solidFill>
                  <a:srgbClr val="1A1A70"/>
                </a:solidFill>
              </a:rPr>
              <a:t> </a:t>
            </a:r>
          </a:p>
          <a:p>
            <a:pPr marL="609600" indent="-609600" eaLnBrk="1" hangingPunct="1">
              <a:spcBef>
                <a:spcPts val="1464"/>
              </a:spcBef>
              <a:buFont typeface="Arial"/>
              <a:buChar char="•"/>
            </a:pPr>
            <a:r>
              <a:rPr lang="en-US" dirty="0"/>
              <a:t>The correlation coefficient </a:t>
            </a:r>
            <a:r>
              <a:rPr lang="en-US" b="1" i="1" dirty="0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‘</a:t>
            </a:r>
            <a:r>
              <a:rPr lang="en-US" sz="3600" b="1" i="1" dirty="0" err="1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r</a:t>
            </a:r>
            <a:r>
              <a:rPr lang="en-US" b="1" i="1" dirty="0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’</a:t>
            </a:r>
            <a:r>
              <a:rPr lang="en-US" dirty="0"/>
              <a:t> </a:t>
            </a:r>
            <a:endParaRPr lang="en-US" dirty="0" smtClean="0"/>
          </a:p>
          <a:p>
            <a:pPr marL="609600" indent="-609600" eaLnBrk="1" hangingPunct="1">
              <a:spcBef>
                <a:spcPts val="1464"/>
              </a:spcBef>
              <a:buFont typeface="Arial"/>
              <a:buChar char="•"/>
            </a:pPr>
            <a:r>
              <a:rPr lang="en-US" dirty="0" smtClean="0"/>
              <a:t>Values range </a:t>
            </a:r>
            <a:r>
              <a:rPr lang="en-US" dirty="0"/>
              <a:t>from -1.0 to +1.0</a:t>
            </a:r>
            <a:endParaRPr lang="en-US" dirty="0" smtClean="0"/>
          </a:p>
          <a:p>
            <a:pPr marL="609600" indent="-609600" eaLnBrk="1" hangingPunct="1">
              <a:spcBef>
                <a:spcPts val="1464"/>
              </a:spcBef>
              <a:buFont typeface="Arial"/>
              <a:buChar char="•"/>
            </a:pPr>
            <a:r>
              <a:rPr lang="en-US" dirty="0" smtClean="0"/>
              <a:t>The </a:t>
            </a:r>
            <a:r>
              <a:rPr lang="en-US" dirty="0"/>
              <a:t>closer to 1.00 (+ or -), the </a:t>
            </a:r>
            <a:r>
              <a:rPr lang="en-US" b="1" dirty="0">
                <a:solidFill>
                  <a:srgbClr val="800000"/>
                </a:solidFill>
              </a:rPr>
              <a:t>stronger</a:t>
            </a:r>
            <a:r>
              <a:rPr lang="en-US" dirty="0">
                <a:solidFill>
                  <a:srgbClr val="800000"/>
                </a:solidFill>
              </a:rPr>
              <a:t> </a:t>
            </a:r>
            <a:r>
              <a:rPr lang="en-US" dirty="0"/>
              <a:t>the association.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6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46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46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46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787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6"/>
          <p:cNvSpPr>
            <a:spLocks noGrp="1" noChangeArrowheads="1"/>
          </p:cNvSpPr>
          <p:nvPr>
            <p:ph type="dt" sz="quarter" idx="4294967295"/>
          </p:nvPr>
        </p:nvSpPr>
        <p:spPr>
          <a:xfrm>
            <a:off x="152400" y="6381750"/>
            <a:ext cx="2438400" cy="476250"/>
          </a:xfrm>
          <a:prstGeom prst="rect">
            <a:avLst/>
          </a:prstGeom>
          <a:noFill/>
        </p:spPr>
        <p:txBody>
          <a:bodyPr/>
          <a:lstStyle/>
          <a:p>
            <a:endParaRPr lang="en-US"/>
          </a:p>
        </p:txBody>
      </p:sp>
      <p:sp>
        <p:nvSpPr>
          <p:cNvPr id="24579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400800"/>
            <a:ext cx="2133600" cy="457200"/>
          </a:xfrm>
          <a:prstGeom prst="rect">
            <a:avLst/>
          </a:prstGeom>
          <a:noFill/>
        </p:spPr>
        <p:txBody>
          <a:bodyPr/>
          <a:lstStyle/>
          <a:p>
            <a:fld id="{E93D9F6D-222C-864F-B278-1D855A1D55E9}" type="slidenum">
              <a:rPr lang="en-US"/>
              <a:pPr/>
              <a:t>56</a:t>
            </a:fld>
            <a:endParaRPr lang="en-US"/>
          </a:p>
        </p:txBody>
      </p:sp>
      <p:pic>
        <p:nvPicPr>
          <p:cNvPr id="2478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438400"/>
            <a:ext cx="5867400" cy="3497263"/>
          </a:xfrm>
          <a:prstGeom prst="rect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</p:pic>
      <p:sp>
        <p:nvSpPr>
          <p:cNvPr id="24581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534400" cy="1143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dirty="0"/>
              <a:t>Strength of Association</a:t>
            </a:r>
            <a:br>
              <a:rPr lang="en-US" dirty="0"/>
            </a:br>
            <a:r>
              <a:rPr lang="en-US" dirty="0"/>
              <a:t> Rules of Thumb:</a:t>
            </a:r>
          </a:p>
        </p:txBody>
      </p:sp>
      <p:sp>
        <p:nvSpPr>
          <p:cNvPr id="24781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324600" y="3276600"/>
            <a:ext cx="2590800" cy="2057400"/>
          </a:xfrm>
          <a:gradFill rotWithShape="1">
            <a:gsLst>
              <a:gs pos="0">
                <a:schemeClr val="accent1">
                  <a:gamma/>
                  <a:tint val="11765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38100">
            <a:solidFill>
              <a:srgbClr val="C40025"/>
            </a:solidFill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pPr marL="0" indent="0" eaLnBrk="1" hangingPunct="1">
              <a:buFont typeface="Wingdings" pitchFamily="-65" charset="2"/>
              <a:buNone/>
            </a:pPr>
            <a:r>
              <a:rPr lang="en-US" sz="3000"/>
              <a:t>The closer </a:t>
            </a:r>
            <a:r>
              <a:rPr lang="en-US" sz="3600" b="1" i="1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‘r’</a:t>
            </a:r>
            <a:r>
              <a:rPr lang="en-US" sz="3000"/>
              <a:t> is to 1.0 the stronger the relationship.</a:t>
            </a:r>
          </a:p>
        </p:txBody>
      </p:sp>
      <p:sp>
        <p:nvSpPr>
          <p:cNvPr id="247813" name="Oval 5"/>
          <p:cNvSpPr>
            <a:spLocks noChangeArrowheads="1"/>
          </p:cNvSpPr>
          <p:nvPr/>
        </p:nvSpPr>
        <p:spPr bwMode="auto">
          <a:xfrm>
            <a:off x="0" y="2895600"/>
            <a:ext cx="5715000" cy="1066800"/>
          </a:xfrm>
          <a:prstGeom prst="ellips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CC0000"/>
              </a:solidFill>
            </a:endParaRPr>
          </a:p>
        </p:txBody>
      </p:sp>
      <p:pic>
        <p:nvPicPr>
          <p:cNvPr id="247814" name="Picture 6" descr="thumb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43800" y="1752600"/>
            <a:ext cx="1447800" cy="134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7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47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47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7812" grpId="0" build="p" animBg="1"/>
      <p:bldP spid="247813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6"/>
          <p:cNvSpPr>
            <a:spLocks noGrp="1" noChangeArrowheads="1"/>
          </p:cNvSpPr>
          <p:nvPr>
            <p:ph type="dt" sz="quarter" idx="4294967295"/>
          </p:nvPr>
        </p:nvSpPr>
        <p:spPr>
          <a:xfrm>
            <a:off x="152400" y="6381750"/>
            <a:ext cx="2438400" cy="476250"/>
          </a:xfrm>
          <a:prstGeom prst="rect">
            <a:avLst/>
          </a:prstGeom>
          <a:noFill/>
        </p:spPr>
        <p:txBody>
          <a:bodyPr/>
          <a:lstStyle/>
          <a:p>
            <a:endParaRPr lang="en-US"/>
          </a:p>
        </p:txBody>
      </p:sp>
      <p:sp>
        <p:nvSpPr>
          <p:cNvPr id="27651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400800"/>
            <a:ext cx="2133600" cy="457200"/>
          </a:xfrm>
          <a:prstGeom prst="rect">
            <a:avLst/>
          </a:prstGeom>
          <a:noFill/>
        </p:spPr>
        <p:txBody>
          <a:bodyPr/>
          <a:lstStyle/>
          <a:p>
            <a:fld id="{5A822EF9-2CAA-5346-BF2A-13EAB20D94C3}" type="slidenum">
              <a:rPr lang="en-US"/>
              <a:pPr/>
              <a:t>57</a:t>
            </a:fld>
            <a:endParaRPr lang="en-US"/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686800" cy="1371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4200" dirty="0" smtClean="0"/>
              <a:t>Correlation </a:t>
            </a:r>
            <a:r>
              <a:rPr lang="en-US" sz="4200" dirty="0"/>
              <a:t>Cautions</a:t>
            </a:r>
          </a:p>
        </p:txBody>
      </p:sp>
      <p:sp>
        <p:nvSpPr>
          <p:cNvPr id="248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905000"/>
            <a:ext cx="8610600" cy="4038600"/>
          </a:xfrm>
        </p:spPr>
        <p:txBody>
          <a:bodyPr/>
          <a:lstStyle/>
          <a:p>
            <a:pPr marL="225425" indent="-225425" eaLnBrk="1" hangingPunct="1">
              <a:lnSpc>
                <a:spcPct val="90000"/>
              </a:lnSpc>
              <a:spcBef>
                <a:spcPct val="50000"/>
              </a:spcBef>
              <a:buFont typeface="Arial"/>
              <a:buChar char="•"/>
            </a:pPr>
            <a:r>
              <a:rPr lang="en-US" dirty="0"/>
              <a:t>Correlation only measures the relationship between two variables, not </a:t>
            </a:r>
            <a:r>
              <a:rPr lang="en-US" b="1" dirty="0">
                <a:solidFill>
                  <a:srgbClr val="800000"/>
                </a:solidFill>
              </a:rPr>
              <a:t>interaction </a:t>
            </a:r>
            <a:r>
              <a:rPr lang="en-US" dirty="0"/>
              <a:t>with other variables.</a:t>
            </a:r>
          </a:p>
          <a:p>
            <a:pPr marL="225425" indent="-225425" eaLnBrk="1" hangingPunct="1">
              <a:lnSpc>
                <a:spcPct val="90000"/>
              </a:lnSpc>
              <a:spcBef>
                <a:spcPct val="50000"/>
              </a:spcBef>
              <a:buFont typeface="Arial"/>
              <a:buChar char="•"/>
            </a:pPr>
            <a:r>
              <a:rPr lang="en-US" dirty="0"/>
              <a:t>Correlation does </a:t>
            </a:r>
            <a:r>
              <a:rPr lang="en-US" b="1" i="1" dirty="0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not</a:t>
            </a:r>
            <a:r>
              <a:rPr lang="en-US" dirty="0">
                <a:solidFill>
                  <a:srgbClr val="CC0000"/>
                </a:solidFill>
              </a:rPr>
              <a:t> </a:t>
            </a:r>
            <a:r>
              <a:rPr lang="en-US" dirty="0"/>
              <a:t>demonstrate cause and effect.</a:t>
            </a:r>
          </a:p>
          <a:p>
            <a:pPr marL="225425" indent="-225425" eaLnBrk="1" hangingPunct="1">
              <a:lnSpc>
                <a:spcPct val="90000"/>
              </a:lnSpc>
              <a:spcBef>
                <a:spcPct val="50000"/>
              </a:spcBef>
              <a:buFont typeface="Arial"/>
              <a:buChar char="•"/>
            </a:pPr>
            <a:r>
              <a:rPr lang="en-US" dirty="0"/>
              <a:t>Correlations will not detect </a:t>
            </a:r>
            <a:r>
              <a:rPr lang="en-US" b="1" dirty="0">
                <a:solidFill>
                  <a:srgbClr val="800000"/>
                </a:solidFill>
              </a:rPr>
              <a:t>non-linear </a:t>
            </a:r>
            <a:r>
              <a:rPr lang="en-US" dirty="0"/>
              <a:t>relationships between variables.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8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48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48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8835" grpId="0" build="p" bldLvl="2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Date Placeholder 6"/>
          <p:cNvSpPr>
            <a:spLocks noGrp="1"/>
          </p:cNvSpPr>
          <p:nvPr>
            <p:ph type="dt" sz="quarter" idx="12"/>
          </p:nvPr>
        </p:nvSpPr>
        <p:spPr>
          <a:noFill/>
        </p:spPr>
        <p:txBody>
          <a:bodyPr/>
          <a:lstStyle/>
          <a:p>
            <a:endParaRPr lang="en-US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9144000" cy="711200"/>
          </a:xfrm>
        </p:spPr>
        <p:txBody>
          <a:bodyPr/>
          <a:lstStyle/>
          <a:p>
            <a:pPr>
              <a:lnSpc>
                <a:spcPct val="75000"/>
              </a:lnSpc>
            </a:pPr>
            <a:r>
              <a:rPr lang="en-US" sz="4000" dirty="0"/>
              <a:t>Evaluating Correlations </a:t>
            </a:r>
            <a:r>
              <a:rPr lang="en-US" sz="4000" b="1" i="1" dirty="0">
                <a:solidFill>
                  <a:srgbClr val="CC0000"/>
                </a:solidFill>
              </a:rPr>
              <a:t>Summary</a:t>
            </a:r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2209800"/>
            <a:ext cx="5562600" cy="4419600"/>
          </a:xfrm>
        </p:spPr>
        <p:txBody>
          <a:bodyPr/>
          <a:lstStyle/>
          <a:p>
            <a:pPr marL="395288" indent="-395288">
              <a:buSzPct val="90000"/>
              <a:buFont typeface="Wingdings" pitchFamily="-65" charset="2"/>
              <a:buNone/>
            </a:pPr>
            <a:r>
              <a:rPr lang="en-US" sz="2800" b="1" i="1" u="sng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1. Presence</a:t>
            </a:r>
            <a:endParaRPr lang="en-US" sz="2800"/>
          </a:p>
          <a:p>
            <a:pPr marL="395288" indent="-395288">
              <a:lnSpc>
                <a:spcPct val="75000"/>
              </a:lnSpc>
              <a:spcBef>
                <a:spcPct val="10000"/>
              </a:spcBef>
            </a:pPr>
            <a:r>
              <a:rPr lang="en-US" sz="2800"/>
              <a:t>Scatter diagram.</a:t>
            </a:r>
          </a:p>
          <a:p>
            <a:pPr marL="395288" indent="-395288">
              <a:lnSpc>
                <a:spcPct val="75000"/>
              </a:lnSpc>
              <a:spcBef>
                <a:spcPct val="10000"/>
              </a:spcBef>
            </a:pPr>
            <a:r>
              <a:rPr lang="en-US" sz="2800"/>
              <a:t>Level of significance</a:t>
            </a:r>
            <a:r>
              <a:rPr lang="en-US" sz="2800">
                <a:solidFill>
                  <a:srgbClr val="CC0000"/>
                </a:solidFill>
              </a:rPr>
              <a:t> </a:t>
            </a:r>
          </a:p>
          <a:p>
            <a:pPr marL="395288" indent="-395288">
              <a:buSzPct val="90000"/>
              <a:buFont typeface="Wingdings" pitchFamily="-65" charset="2"/>
              <a:buNone/>
            </a:pPr>
            <a:endParaRPr lang="en-US" sz="1000" b="1" i="1" u="sng">
              <a:solidFill>
                <a:srgbClr val="CC0000"/>
              </a:solidFill>
              <a:effectLst>
                <a:outerShdw blurRad="38100" dist="38100" dir="2700000" algn="tl">
                  <a:srgbClr val="DDDDDD"/>
                </a:outerShdw>
              </a:effectLst>
            </a:endParaRPr>
          </a:p>
          <a:p>
            <a:pPr marL="395288" indent="-395288">
              <a:buSzPct val="90000"/>
              <a:buFont typeface="Wingdings" pitchFamily="-65" charset="2"/>
              <a:buNone/>
            </a:pPr>
            <a:r>
              <a:rPr lang="en-US" sz="2800" b="1" i="1" u="sng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2. Direction</a:t>
            </a:r>
            <a:endParaRPr lang="en-US" sz="2800"/>
          </a:p>
          <a:p>
            <a:pPr marL="395288" indent="-395288"/>
            <a:r>
              <a:rPr lang="en-US" sz="2800"/>
              <a:t>Positive or negative.</a:t>
            </a:r>
          </a:p>
          <a:p>
            <a:pPr marL="395288" indent="-395288">
              <a:buSzPct val="90000"/>
              <a:buFont typeface="Wingdings" pitchFamily="-65" charset="2"/>
              <a:buNone/>
            </a:pPr>
            <a:endParaRPr lang="en-US" sz="1000" b="1" i="1" u="sng">
              <a:solidFill>
                <a:srgbClr val="CC0000"/>
              </a:solidFill>
              <a:effectLst>
                <a:outerShdw blurRad="38100" dist="38100" dir="2700000" algn="tl">
                  <a:srgbClr val="DDDDDD"/>
                </a:outerShdw>
              </a:effectLst>
            </a:endParaRPr>
          </a:p>
          <a:p>
            <a:pPr marL="395288" indent="-395288">
              <a:buSzPct val="90000"/>
              <a:buFont typeface="Wingdings" pitchFamily="-65" charset="2"/>
              <a:buNone/>
            </a:pPr>
            <a:r>
              <a:rPr lang="en-US" sz="2800" b="1" i="1" u="sng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3. Strength</a:t>
            </a:r>
            <a:endParaRPr lang="en-US" sz="2800"/>
          </a:p>
          <a:p>
            <a:pPr marL="395288" indent="-395288">
              <a:lnSpc>
                <a:spcPct val="85000"/>
              </a:lnSpc>
              <a:spcBef>
                <a:spcPct val="10000"/>
              </a:spcBef>
            </a:pPr>
            <a:r>
              <a:rPr lang="en-US" sz="2800"/>
              <a:t>Correlation coefficient </a:t>
            </a:r>
            <a:r>
              <a:rPr lang="en-US" sz="2800" b="1" i="1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r</a:t>
            </a:r>
            <a:r>
              <a:rPr lang="en-US" sz="2800"/>
              <a:t>  the closer to 1.0 the stronger the association.  </a:t>
            </a:r>
          </a:p>
        </p:txBody>
      </p:sp>
      <p:sp>
        <p:nvSpPr>
          <p:cNvPr id="164868" name="Text Box 4"/>
          <p:cNvSpPr txBox="1">
            <a:spLocks noChangeArrowheads="1"/>
          </p:cNvSpPr>
          <p:nvPr/>
        </p:nvSpPr>
        <p:spPr bwMode="auto">
          <a:xfrm>
            <a:off x="4495800" y="2514600"/>
            <a:ext cx="2819400" cy="557213"/>
          </a:xfrm>
          <a:prstGeom prst="rect">
            <a:avLst/>
          </a:prstGeom>
          <a:noFill/>
          <a:ln w="38100">
            <a:solidFill>
              <a:srgbClr val="CC0000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 i="1">
                <a:effectLst>
                  <a:outerShdw blurRad="38100" dist="38100" dir="2700000" algn="tl">
                    <a:srgbClr val="DDDDDD"/>
                  </a:outerShdw>
                </a:effectLst>
              </a:rPr>
              <a:t>Sig &lt; or =0.05</a:t>
            </a:r>
          </a:p>
        </p:txBody>
      </p:sp>
      <p:sp>
        <p:nvSpPr>
          <p:cNvPr id="164869" name="Text Box 5"/>
          <p:cNvSpPr txBox="1">
            <a:spLocks noChangeArrowheads="1"/>
          </p:cNvSpPr>
          <p:nvPr/>
        </p:nvSpPr>
        <p:spPr bwMode="auto">
          <a:xfrm>
            <a:off x="6096000" y="5181600"/>
            <a:ext cx="2743200" cy="679450"/>
          </a:xfrm>
          <a:prstGeom prst="rect">
            <a:avLst/>
          </a:prstGeom>
          <a:noFill/>
          <a:ln w="38100">
            <a:solidFill>
              <a:srgbClr val="CC0000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 b="1" i="1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r</a:t>
            </a:r>
            <a:r>
              <a:rPr lang="en-US" sz="2800" b="1" i="1">
                <a:effectLst>
                  <a:outerShdw blurRad="38100" dist="38100" dir="2700000" algn="tl">
                    <a:srgbClr val="DDDDDD"/>
                  </a:outerShdw>
                </a:effectLst>
              </a:rPr>
              <a:t> close to 1.0</a:t>
            </a:r>
          </a:p>
        </p:txBody>
      </p:sp>
      <p:pic>
        <p:nvPicPr>
          <p:cNvPr id="28679" name="Picture 6" descr="thumb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7696200" y="1524000"/>
            <a:ext cx="1447800" cy="1347788"/>
          </a:xfrm>
          <a:noFill/>
        </p:spPr>
      </p:pic>
      <p:sp>
        <p:nvSpPr>
          <p:cNvPr id="164871" name="Text Box 7"/>
          <p:cNvSpPr txBox="1">
            <a:spLocks noChangeArrowheads="1"/>
          </p:cNvSpPr>
          <p:nvPr/>
        </p:nvSpPr>
        <p:spPr bwMode="auto">
          <a:xfrm>
            <a:off x="381000" y="1447800"/>
            <a:ext cx="8305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3600" b="1" i="1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Examine the 3 Characteristics: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9DFE2B-6F92-2F4B-A9B7-97650FEF63DD}" type="slidenum">
              <a:rPr lang="en-US" smtClean="0"/>
              <a:pPr/>
              <a:t>58</a:t>
            </a:fld>
            <a:endParaRPr lang="en-US"/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534400" cy="914400"/>
          </a:xfrm>
        </p:spPr>
        <p:txBody>
          <a:bodyPr/>
          <a:lstStyle/>
          <a:p>
            <a:r>
              <a:rPr lang="en-US" dirty="0" smtClean="0"/>
              <a:t>Correlation Analyses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2362200"/>
            <a:ext cx="8229600" cy="1981200"/>
          </a:xfrm>
        </p:spPr>
        <p:txBody>
          <a:bodyPr/>
          <a:lstStyle/>
          <a:p>
            <a:pPr>
              <a:buFont typeface="Arial"/>
              <a:buChar char="•"/>
            </a:pPr>
            <a:r>
              <a:rPr lang="en-US" b="1" dirty="0" smtClean="0"/>
              <a:t>NOTE:</a:t>
            </a:r>
            <a:r>
              <a:rPr lang="en-US" dirty="0" smtClean="0"/>
              <a:t> in your textbook, a six-step process for analyzing linear relationships between two metric variables is outlined.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9DFE2B-6F92-2F4B-A9B7-97650FEF63DD}" type="slidenum">
              <a:rPr lang="en-US" smtClean="0"/>
              <a:pPr/>
              <a:t>59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400800"/>
            <a:ext cx="2133600" cy="457200"/>
          </a:xfrm>
          <a:prstGeom prst="rect">
            <a:avLst/>
          </a:prstGeom>
        </p:spPr>
        <p:txBody>
          <a:bodyPr/>
          <a:lstStyle/>
          <a:p>
            <a:fld id="{4F6B308D-9F7A-40C9-AF66-68856A2FD340}" type="slidenum">
              <a:rPr lang="en-US"/>
              <a:pPr/>
              <a:t>6</a:t>
            </a:fld>
            <a:endParaRPr lang="en-US"/>
          </a:p>
        </p:txBody>
      </p:sp>
      <p:sp>
        <p:nvSpPr>
          <p:cNvPr id="178183" name="AutoShape 7"/>
          <p:cNvSpPr>
            <a:spLocks noChangeArrowheads="1"/>
          </p:cNvSpPr>
          <p:nvPr/>
        </p:nvSpPr>
        <p:spPr bwMode="auto">
          <a:xfrm rot="8234980">
            <a:off x="4648200" y="2286000"/>
            <a:ext cx="4495800" cy="1433513"/>
          </a:xfrm>
          <a:prstGeom prst="rightArrow">
            <a:avLst>
              <a:gd name="adj1" fmla="val 50000"/>
              <a:gd name="adj2" fmla="val 78405"/>
            </a:avLst>
          </a:prstGeom>
          <a:gradFill rotWithShape="1">
            <a:gsLst>
              <a:gs pos="0">
                <a:srgbClr val="00FF99"/>
              </a:gs>
              <a:gs pos="100000">
                <a:srgbClr val="00FF99">
                  <a:gamma/>
                  <a:shade val="66667"/>
                  <a:invGamma/>
                </a:srgb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8181" name="AutoShape 5"/>
          <p:cNvSpPr>
            <a:spLocks noChangeArrowheads="1"/>
          </p:cNvSpPr>
          <p:nvPr/>
        </p:nvSpPr>
        <p:spPr bwMode="auto">
          <a:xfrm rot="-2549776">
            <a:off x="2827338" y="2328863"/>
            <a:ext cx="4495800" cy="1433512"/>
          </a:xfrm>
          <a:prstGeom prst="rightArrow">
            <a:avLst>
              <a:gd name="adj1" fmla="val 50000"/>
              <a:gd name="adj2" fmla="val 78405"/>
            </a:avLst>
          </a:prstGeom>
          <a:gradFill rotWithShape="1">
            <a:gsLst>
              <a:gs pos="0">
                <a:srgbClr val="00FF99"/>
              </a:gs>
              <a:gs pos="100000">
                <a:srgbClr val="00FF99">
                  <a:gamma/>
                  <a:tint val="0"/>
                  <a:invGamma/>
                </a:srgb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81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8686800" cy="914400"/>
          </a:xfrm>
        </p:spPr>
        <p:txBody>
          <a:bodyPr/>
          <a:lstStyle/>
          <a:p>
            <a:r>
              <a:rPr lang="en-US" sz="3800" dirty="0"/>
              <a:t>Characteristics of Relationships</a:t>
            </a:r>
          </a:p>
        </p:txBody>
      </p:sp>
      <p:sp>
        <p:nvSpPr>
          <p:cNvPr id="178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3657600" cy="2286000"/>
          </a:xfrm>
        </p:spPr>
        <p:txBody>
          <a:bodyPr/>
          <a:lstStyle/>
          <a:p>
            <a:pPr marL="0" indent="0">
              <a:lnSpc>
                <a:spcPct val="90000"/>
              </a:lnSpc>
              <a:buFontTx/>
              <a:buNone/>
            </a:pPr>
            <a:r>
              <a:rPr lang="en-US" sz="3400" b="1" i="1" u="sng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2. Direction:</a:t>
            </a:r>
            <a:r>
              <a:rPr lang="en-US" sz="2800" dirty="0">
                <a:solidFill>
                  <a:srgbClr val="000066"/>
                </a:solidFill>
              </a:rPr>
              <a:t> </a:t>
            </a:r>
          </a:p>
          <a:p>
            <a:pPr marL="0" indent="0">
              <a:lnSpc>
                <a:spcPct val="90000"/>
              </a:lnSpc>
              <a:buClr>
                <a:srgbClr val="000066"/>
              </a:buClr>
              <a:buFont typeface="Wingdings" pitchFamily="2" charset="2"/>
              <a:buNone/>
            </a:pPr>
            <a:r>
              <a:rPr lang="en-US" dirty="0" smtClean="0"/>
              <a:t>Whether </a:t>
            </a:r>
            <a:r>
              <a:rPr lang="en-US" dirty="0"/>
              <a:t>the relationship is positive or </a:t>
            </a:r>
            <a:r>
              <a:rPr lang="en-US" dirty="0" smtClean="0"/>
              <a:t>negative.</a:t>
            </a:r>
            <a:endParaRPr lang="en-US" dirty="0"/>
          </a:p>
          <a:p>
            <a:pPr marL="463550" lvl="1" indent="-347663">
              <a:lnSpc>
                <a:spcPct val="90000"/>
              </a:lnSpc>
              <a:buClr>
                <a:srgbClr val="000066"/>
              </a:buClr>
              <a:buFont typeface="Wingdings" pitchFamily="2" charset="2"/>
              <a:buChar char="n"/>
            </a:pPr>
            <a:endParaRPr lang="en-US" sz="1600" u="sng" dirty="0"/>
          </a:p>
        </p:txBody>
      </p:sp>
      <p:sp>
        <p:nvSpPr>
          <p:cNvPr id="178182" name="Text Box 6"/>
          <p:cNvSpPr txBox="1">
            <a:spLocks noChangeArrowheads="1"/>
          </p:cNvSpPr>
          <p:nvPr/>
        </p:nvSpPr>
        <p:spPr bwMode="auto">
          <a:xfrm>
            <a:off x="152400" y="5029200"/>
            <a:ext cx="8839200" cy="1415772"/>
          </a:xfrm>
          <a:prstGeom prst="rect">
            <a:avLst/>
          </a:prstGeom>
          <a:gradFill rotWithShape="1">
            <a:gsLst>
              <a:gs pos="0">
                <a:srgbClr val="CCCCFF">
                  <a:gamma/>
                  <a:tint val="0"/>
                  <a:invGamma/>
                </a:srgbClr>
              </a:gs>
              <a:gs pos="100000">
                <a:srgbClr val="CCCCFF"/>
              </a:gs>
            </a:gsLst>
            <a:lin ang="5400000" scaled="1"/>
          </a:gradFill>
          <a:ln w="28575">
            <a:solidFill>
              <a:srgbClr val="A5002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ts val="1200"/>
              </a:spcBef>
            </a:pPr>
            <a:r>
              <a:rPr lang="en-US" sz="2200" b="1" u="sng" dirty="0"/>
              <a:t>Linear</a:t>
            </a:r>
            <a:r>
              <a:rPr lang="en-US" sz="2200" dirty="0"/>
              <a:t> </a:t>
            </a:r>
            <a:r>
              <a:rPr lang="en-US" sz="2200" dirty="0" smtClean="0"/>
              <a:t>relationships – the </a:t>
            </a:r>
            <a:r>
              <a:rPr lang="en-US" sz="2200" dirty="0"/>
              <a:t>direction is the </a:t>
            </a:r>
            <a:r>
              <a:rPr lang="en-US" sz="2200" b="1" i="1" u="sng" dirty="0">
                <a:latin typeface="Times New Roman" pitchFamily="18" charset="0"/>
              </a:rPr>
              <a:t>slope </a:t>
            </a:r>
            <a:r>
              <a:rPr lang="en-US" sz="2200" b="1" i="1" u="sng" dirty="0" err="1">
                <a:latin typeface="Times New Roman" pitchFamily="18" charset="0"/>
              </a:rPr>
              <a:t>b</a:t>
            </a:r>
            <a:r>
              <a:rPr lang="en-US" sz="2200" dirty="0"/>
              <a:t> in  </a:t>
            </a:r>
            <a:r>
              <a:rPr lang="en-US" sz="2200" b="1" i="1" dirty="0" err="1">
                <a:latin typeface="Times New Roman" pitchFamily="18" charset="0"/>
              </a:rPr>
              <a:t>y</a:t>
            </a:r>
            <a:r>
              <a:rPr lang="en-US" sz="2200" b="1" i="1" dirty="0">
                <a:latin typeface="Times New Roman" pitchFamily="18" charset="0"/>
              </a:rPr>
              <a:t> = a + bx.</a:t>
            </a:r>
          </a:p>
          <a:p>
            <a:pPr>
              <a:spcBef>
                <a:spcPts val="1200"/>
              </a:spcBef>
            </a:pPr>
            <a:r>
              <a:rPr lang="en-US" sz="2200" b="1" u="sng" dirty="0"/>
              <a:t>Directional</a:t>
            </a:r>
            <a:r>
              <a:rPr lang="en-US" sz="2200" dirty="0"/>
              <a:t> relationship is either Increasing or Decreasing.</a:t>
            </a:r>
          </a:p>
          <a:p>
            <a:pPr>
              <a:spcBef>
                <a:spcPts val="1200"/>
              </a:spcBef>
            </a:pPr>
            <a:r>
              <a:rPr lang="en-US" sz="2200" b="1" u="sng" dirty="0"/>
              <a:t>General</a:t>
            </a:r>
            <a:r>
              <a:rPr lang="en-US" sz="2200" dirty="0"/>
              <a:t> relationships we can only describe with words.</a:t>
            </a:r>
          </a:p>
        </p:txBody>
      </p:sp>
      <p:sp>
        <p:nvSpPr>
          <p:cNvPr id="178185" name="Rectangle 9"/>
          <p:cNvSpPr>
            <a:spLocks noChangeArrowheads="1"/>
          </p:cNvSpPr>
          <p:nvPr/>
        </p:nvSpPr>
        <p:spPr bwMode="auto">
          <a:xfrm rot="-2568110">
            <a:off x="5486400" y="1905000"/>
            <a:ext cx="1084263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200" b="1" i="1">
                <a:latin typeface="Times New Roman" pitchFamily="18" charset="0"/>
              </a:rPr>
              <a:t>Positive</a:t>
            </a:r>
          </a:p>
        </p:txBody>
      </p:sp>
      <p:sp>
        <p:nvSpPr>
          <p:cNvPr id="178186" name="Text Box 10"/>
          <p:cNvSpPr txBox="1">
            <a:spLocks noChangeArrowheads="1"/>
          </p:cNvSpPr>
          <p:nvPr/>
        </p:nvSpPr>
        <p:spPr bwMode="auto">
          <a:xfrm rot="-24216526">
            <a:off x="5427663" y="3573463"/>
            <a:ext cx="1219200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200" b="1" i="1">
                <a:latin typeface="Times New Roman" pitchFamily="18" charset="0"/>
              </a:rPr>
              <a:t>Negative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78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78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78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78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78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183" grpId="0" animBg="1"/>
      <p:bldP spid="178181" grpId="0" animBg="1"/>
      <p:bldP spid="178179" grpId="0" build="p"/>
      <p:bldP spid="178182" grpId="0" animBg="1"/>
      <p:bldP spid="178185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4"/>
          <p:cNvSpPr txBox="1">
            <a:spLocks noGrp="1"/>
          </p:cNvSpPr>
          <p:nvPr/>
        </p:nvSpPr>
        <p:spPr bwMode="gray">
          <a:xfrm>
            <a:off x="6553200" y="64008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249190AA-8874-4E5C-8AE8-5DBE38930CC1}" type="slidenum">
              <a:rPr lang="en-US" sz="1400">
                <a:solidFill>
                  <a:schemeClr val="accent1"/>
                </a:solidFill>
              </a:rPr>
              <a:pPr algn="r"/>
              <a:t>60</a:t>
            </a:fld>
            <a:endParaRPr lang="en-US" sz="1400">
              <a:solidFill>
                <a:schemeClr val="accent1"/>
              </a:solidFill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206375"/>
            <a:ext cx="7086600" cy="533400"/>
          </a:xfrm>
        </p:spPr>
        <p:txBody>
          <a:bodyPr/>
          <a:lstStyle/>
          <a:p>
            <a:r>
              <a:rPr lang="en-US" sz="4400" dirty="0"/>
              <a:t>Review: </a:t>
            </a:r>
            <a:r>
              <a:rPr lang="en-US" sz="4400" dirty="0" smtClean="0"/>
              <a:t>Three </a:t>
            </a:r>
            <a:r>
              <a:rPr lang="en-US" sz="4400" dirty="0"/>
              <a:t>major topics</a:t>
            </a:r>
          </a:p>
        </p:txBody>
      </p:sp>
      <p:sp>
        <p:nvSpPr>
          <p:cNvPr id="269315" name="Rectangle 3"/>
          <p:cNvSpPr>
            <a:spLocks noGrp="1" noChangeArrowheads="1"/>
          </p:cNvSpPr>
          <p:nvPr>
            <p:ph type="body" idx="1"/>
          </p:nvPr>
        </p:nvSpPr>
        <p:spPr>
          <a:ln w="28575">
            <a:solidFill>
              <a:schemeClr val="bg2"/>
            </a:solidFill>
          </a:ln>
        </p:spPr>
        <p:txBody>
          <a:bodyPr/>
          <a:lstStyle/>
          <a:p>
            <a:pPr marL="457200" indent="-457200" defTabSz="97155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b="1"/>
              <a:t>B2B Research –</a:t>
            </a:r>
            <a:r>
              <a:rPr lang="en-US"/>
              <a:t> </a:t>
            </a:r>
            <a:r>
              <a:rPr lang="en-US" b="1" i="1">
                <a:solidFill>
                  <a:srgbClr val="CC0000"/>
                </a:solidFill>
              </a:rPr>
              <a:t>NOT in the text</a:t>
            </a:r>
            <a:endParaRPr lang="en-US"/>
          </a:p>
          <a:p>
            <a:pPr marL="457200" indent="-457200" defTabSz="97155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b="1"/>
              <a:t>Cross Tabulations – </a:t>
            </a:r>
            <a:r>
              <a:rPr lang="en-US" b="1" i="1"/>
              <a:t>Ch 14</a:t>
            </a:r>
          </a:p>
          <a:p>
            <a:pPr marL="1146175" lvl="1" indent="-342900" defTabSz="971550">
              <a:lnSpc>
                <a:spcPct val="90000"/>
              </a:lnSpc>
            </a:pPr>
            <a:r>
              <a:rPr lang="en-US" sz="3000" b="1"/>
              <a:t>Associations among variables</a:t>
            </a:r>
          </a:p>
          <a:p>
            <a:pPr marL="1939925" lvl="2" indent="-342900" defTabSz="971550">
              <a:lnSpc>
                <a:spcPct val="90000"/>
              </a:lnSpc>
              <a:buSzPct val="75000"/>
              <a:buFont typeface="Wingdings" pitchFamily="2" charset="2"/>
              <a:buChar char="v"/>
            </a:pPr>
            <a:r>
              <a:rPr lang="en-US" sz="2800"/>
              <a:t>Types of relationships </a:t>
            </a:r>
          </a:p>
          <a:p>
            <a:pPr marL="1939925" lvl="2" indent="-342900" defTabSz="971550">
              <a:lnSpc>
                <a:spcPct val="90000"/>
              </a:lnSpc>
              <a:buSzPct val="75000"/>
              <a:buFont typeface="Wingdings" pitchFamily="2" charset="2"/>
              <a:buChar char="v"/>
            </a:pPr>
            <a:r>
              <a:rPr lang="en-US" sz="2800"/>
              <a:t>Characteristics of relationships </a:t>
            </a:r>
          </a:p>
          <a:p>
            <a:pPr marL="1146175" lvl="1" indent="-342900" defTabSz="971550">
              <a:lnSpc>
                <a:spcPct val="90000"/>
              </a:lnSpc>
            </a:pPr>
            <a:r>
              <a:rPr lang="en-US" sz="3000" b="1"/>
              <a:t>Building Crosstab Tables</a:t>
            </a:r>
          </a:p>
          <a:p>
            <a:pPr marL="1939925" lvl="2" indent="-342900" defTabSz="971550">
              <a:lnSpc>
                <a:spcPct val="90000"/>
              </a:lnSpc>
              <a:buSzPct val="75000"/>
              <a:buFont typeface="Wingdings" pitchFamily="2" charset="2"/>
              <a:buChar char="v"/>
            </a:pPr>
            <a:r>
              <a:rPr lang="en-US" sz="2800"/>
              <a:t>Structure of Crosstab Tables</a:t>
            </a:r>
          </a:p>
          <a:p>
            <a:pPr marL="1939925" lvl="2" indent="-342900" defTabSz="971550">
              <a:lnSpc>
                <a:spcPct val="90000"/>
              </a:lnSpc>
              <a:buSzPct val="75000"/>
              <a:buFont typeface="Wingdings" pitchFamily="2" charset="2"/>
              <a:buChar char="v"/>
            </a:pPr>
            <a:r>
              <a:rPr lang="en-US" sz="2800"/>
              <a:t>Significance Testing</a:t>
            </a:r>
          </a:p>
          <a:p>
            <a:pPr marL="1939925" lvl="2" indent="-342900" defTabSz="971550">
              <a:lnSpc>
                <a:spcPct val="90000"/>
              </a:lnSpc>
              <a:buSzPct val="75000"/>
              <a:buFont typeface="Wingdings" pitchFamily="2" charset="2"/>
              <a:buChar char="v"/>
            </a:pPr>
            <a:r>
              <a:rPr lang="en-US" sz="2800"/>
              <a:t>Snap &amp; XLDA Crosstab Tables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931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9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69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69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69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69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69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69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69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69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9315" grpId="0" build="p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4"/>
          <p:cNvSpPr txBox="1">
            <a:spLocks noGrp="1"/>
          </p:cNvSpPr>
          <p:nvPr/>
        </p:nvSpPr>
        <p:spPr bwMode="gray">
          <a:xfrm>
            <a:off x="6553200" y="64008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249190AA-8874-4E5C-8AE8-5DBE38930CC1}" type="slidenum">
              <a:rPr lang="en-US" sz="1400">
                <a:solidFill>
                  <a:schemeClr val="accent1"/>
                </a:solidFill>
              </a:rPr>
              <a:pPr algn="r"/>
              <a:t>61</a:t>
            </a:fld>
            <a:endParaRPr lang="en-US" sz="1400">
              <a:solidFill>
                <a:schemeClr val="accent1"/>
              </a:solidFill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206375"/>
            <a:ext cx="7086600" cy="533400"/>
          </a:xfrm>
        </p:spPr>
        <p:txBody>
          <a:bodyPr/>
          <a:lstStyle/>
          <a:p>
            <a:r>
              <a:rPr lang="en-US" sz="4400" dirty="0"/>
              <a:t>Review</a:t>
            </a:r>
            <a:r>
              <a:rPr lang="en-US" sz="4400"/>
              <a:t>: </a:t>
            </a:r>
            <a:r>
              <a:rPr lang="en-US" sz="4400" smtClean="0"/>
              <a:t>Three </a:t>
            </a:r>
            <a:r>
              <a:rPr lang="en-US" sz="4400" dirty="0"/>
              <a:t>major topics</a:t>
            </a:r>
          </a:p>
        </p:txBody>
      </p:sp>
      <p:sp>
        <p:nvSpPr>
          <p:cNvPr id="269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4873625"/>
          </a:xfrm>
          <a:ln w="28575">
            <a:solidFill>
              <a:schemeClr val="bg2"/>
            </a:solidFill>
          </a:ln>
        </p:spPr>
        <p:txBody>
          <a:bodyPr/>
          <a:lstStyle/>
          <a:p>
            <a:pPr marL="514350" indent="-514350" defTabSz="971550">
              <a:lnSpc>
                <a:spcPct val="90000"/>
              </a:lnSpc>
              <a:buFont typeface="+mj-lt"/>
              <a:buAutoNum type="arabicPeriod" startAt="3"/>
            </a:pPr>
            <a:r>
              <a:rPr lang="en-US" b="1" dirty="0" smtClean="0"/>
              <a:t>Correlation Analyses </a:t>
            </a:r>
            <a:r>
              <a:rPr lang="en-US" b="1" dirty="0"/>
              <a:t>– </a:t>
            </a:r>
            <a:r>
              <a:rPr lang="en-US" b="1" i="1" dirty="0"/>
              <a:t>Ch 14</a:t>
            </a:r>
            <a:endParaRPr lang="en-US" b="1" i="1" dirty="0" smtClean="0"/>
          </a:p>
          <a:p>
            <a:pPr marL="685800" lvl="1" indent="-223838" eaLnBrk="1" hangingPunct="1">
              <a:lnSpc>
                <a:spcPct val="85000"/>
              </a:lnSpc>
              <a:spcBef>
                <a:spcPts val="2352"/>
              </a:spcBef>
            </a:pPr>
            <a:r>
              <a:rPr lang="en-US" sz="3200" dirty="0" smtClean="0"/>
              <a:t>Explain the use and interpretation of </a:t>
            </a:r>
            <a:r>
              <a:rPr lang="en-US" sz="3200" b="1" dirty="0" smtClean="0"/>
              <a:t>Correlations.</a:t>
            </a:r>
          </a:p>
          <a:p>
            <a:pPr marL="685800" lvl="1" indent="-223838" eaLnBrk="1" hangingPunct="1">
              <a:lnSpc>
                <a:spcPct val="85000"/>
              </a:lnSpc>
              <a:spcBef>
                <a:spcPts val="2352"/>
              </a:spcBef>
            </a:pPr>
            <a:r>
              <a:rPr lang="en-US" sz="3200" dirty="0" smtClean="0"/>
              <a:t>Demonstrate the Correlate function in XLDA.</a:t>
            </a:r>
          </a:p>
          <a:p>
            <a:pPr marL="685800" lvl="1" indent="-223838" eaLnBrk="1" hangingPunct="1"/>
            <a:endParaRPr lang="en-US" sz="9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931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9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69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69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9315" grpId="0" build="p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590800"/>
            <a:ext cx="8229600" cy="1295400"/>
          </a:xfrm>
        </p:spPr>
        <p:txBody>
          <a:bodyPr/>
          <a:lstStyle/>
          <a:p>
            <a:pPr algn="ctr">
              <a:buNone/>
            </a:pPr>
            <a:r>
              <a:rPr lang="en-US" sz="6000" b="1" i="1" dirty="0" smtClean="0"/>
              <a:t>See you next week!</a:t>
            </a:r>
            <a:endParaRPr lang="en-US" sz="6000" b="1" i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400800"/>
            <a:ext cx="2133600" cy="457200"/>
          </a:xfrm>
          <a:prstGeom prst="rect">
            <a:avLst/>
          </a:prstGeom>
        </p:spPr>
        <p:txBody>
          <a:bodyPr/>
          <a:lstStyle/>
          <a:p>
            <a:fld id="{805148CF-8CCE-4388-88F6-F163952F73B1}" type="slidenum">
              <a:rPr lang="en-US"/>
              <a:pPr/>
              <a:t>7</a:t>
            </a:fld>
            <a:endParaRPr lang="en-US"/>
          </a:p>
        </p:txBody>
      </p:sp>
      <p:pic>
        <p:nvPicPr>
          <p:cNvPr id="179205" name="Picture 5" descr="MCj0078746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05600" y="3276600"/>
            <a:ext cx="1828800" cy="1681163"/>
          </a:xfrm>
          <a:prstGeom prst="rect">
            <a:avLst/>
          </a:prstGeom>
          <a:noFill/>
        </p:spPr>
      </p:pic>
      <p:sp>
        <p:nvSpPr>
          <p:cNvPr id="1792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8686800" cy="609600"/>
          </a:xfrm>
        </p:spPr>
        <p:txBody>
          <a:bodyPr/>
          <a:lstStyle/>
          <a:p>
            <a:r>
              <a:rPr lang="en-US" sz="3800" dirty="0"/>
              <a:t>Characteristics of Relationships</a:t>
            </a:r>
          </a:p>
        </p:txBody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5791200" cy="4953000"/>
          </a:xfrm>
        </p:spPr>
        <p:txBody>
          <a:bodyPr/>
          <a:lstStyle/>
          <a:p>
            <a:pPr marL="347663" indent="-347663">
              <a:lnSpc>
                <a:spcPct val="90000"/>
              </a:lnSpc>
              <a:buFontTx/>
              <a:buNone/>
            </a:pPr>
            <a:r>
              <a:rPr lang="en-US" sz="3400" b="1" i="1" u="sng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3. Strength of Association:</a:t>
            </a:r>
            <a:r>
              <a:rPr lang="en-US" sz="2800" dirty="0">
                <a:solidFill>
                  <a:srgbClr val="000066"/>
                </a:solidFill>
              </a:rPr>
              <a:t> </a:t>
            </a:r>
          </a:p>
          <a:p>
            <a:pPr marL="0" indent="0">
              <a:lnSpc>
                <a:spcPct val="90000"/>
              </a:lnSpc>
              <a:buClr>
                <a:srgbClr val="000066"/>
              </a:buClr>
              <a:buNone/>
            </a:pPr>
            <a:r>
              <a:rPr lang="en-US" dirty="0"/>
              <a:t>Whether the relationship is strong, moderate, or weak.</a:t>
            </a:r>
          </a:p>
          <a:p>
            <a:pPr marL="914400" lvl="1" indent="-347663">
              <a:lnSpc>
                <a:spcPct val="90000"/>
              </a:lnSpc>
              <a:buClr>
                <a:srgbClr val="000066"/>
              </a:buClr>
              <a:buFont typeface="Wingdings" pitchFamily="2" charset="2"/>
              <a:buChar char="n"/>
            </a:pPr>
            <a:endParaRPr lang="en-US" dirty="0"/>
          </a:p>
          <a:p>
            <a:pPr marL="914400" lvl="1" indent="-347663">
              <a:lnSpc>
                <a:spcPct val="90000"/>
              </a:lnSpc>
              <a:buClr>
                <a:srgbClr val="000066"/>
              </a:buClr>
              <a:buFont typeface="Wingdings" pitchFamily="2" charset="2"/>
              <a:buChar char="n"/>
            </a:pPr>
            <a:r>
              <a:rPr lang="en-US" b="1" i="1" u="sng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Strong:</a:t>
            </a:r>
            <a:r>
              <a:rPr lang="en-US" dirty="0"/>
              <a:t> high probability of the two variables’ exhibiting a dependable relationship.</a:t>
            </a:r>
          </a:p>
          <a:p>
            <a:pPr marL="914400" lvl="1" indent="-347663">
              <a:lnSpc>
                <a:spcPct val="90000"/>
              </a:lnSpc>
              <a:buClr>
                <a:srgbClr val="000066"/>
              </a:buClr>
              <a:buFont typeface="Wingdings" pitchFamily="2" charset="2"/>
              <a:buChar char="n"/>
            </a:pPr>
            <a:endParaRPr lang="en-US" dirty="0"/>
          </a:p>
          <a:p>
            <a:pPr marL="914400" lvl="1" indent="-347663">
              <a:lnSpc>
                <a:spcPct val="90000"/>
              </a:lnSpc>
              <a:buClr>
                <a:srgbClr val="000066"/>
              </a:buClr>
              <a:buFont typeface="Wingdings" pitchFamily="2" charset="2"/>
              <a:buChar char="n"/>
            </a:pPr>
            <a:r>
              <a:rPr lang="en-US" b="1" i="1" u="sng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Weak:</a:t>
            </a:r>
            <a:r>
              <a:rPr lang="en-US" dirty="0"/>
              <a:t> the relationship is there but it is less evident</a:t>
            </a:r>
          </a:p>
        </p:txBody>
      </p:sp>
      <p:pic>
        <p:nvPicPr>
          <p:cNvPr id="179206" name="Picture 6" descr="MCj0078752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19800" y="5191125"/>
            <a:ext cx="1743075" cy="16668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79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79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20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400800"/>
            <a:ext cx="2133600" cy="457200"/>
          </a:xfrm>
          <a:prstGeom prst="rect">
            <a:avLst/>
          </a:prstGeom>
        </p:spPr>
        <p:txBody>
          <a:bodyPr/>
          <a:lstStyle/>
          <a:p>
            <a:fld id="{9BDE7959-B704-4327-B3A3-C4A2A415812B}" type="slidenum">
              <a:rPr lang="en-US"/>
              <a:pPr/>
              <a:t>8</a:t>
            </a:fld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Cross Tabulations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76400"/>
            <a:ext cx="8229600" cy="4495800"/>
          </a:xfrm>
        </p:spPr>
        <p:txBody>
          <a:bodyPr/>
          <a:lstStyle/>
          <a:p>
            <a:pPr marL="463550" indent="-463550">
              <a:lnSpc>
                <a:spcPct val="90000"/>
              </a:lnSpc>
              <a:spcBef>
                <a:spcPct val="40000"/>
              </a:spcBef>
            </a:pPr>
            <a:r>
              <a:rPr lang="en-US" sz="3400" b="1" i="1" u="sng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Cross Tabulation: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/>
              <a:t>analyzing two variables at the same time.</a:t>
            </a:r>
          </a:p>
          <a:p>
            <a:pPr marL="463550" indent="-463550">
              <a:lnSpc>
                <a:spcPct val="90000"/>
              </a:lnSpc>
              <a:spcBef>
                <a:spcPct val="40000"/>
              </a:spcBef>
            </a:pPr>
            <a:endParaRPr lang="en-US" sz="2000" dirty="0"/>
          </a:p>
          <a:p>
            <a:pPr marL="463550" indent="-463550">
              <a:lnSpc>
                <a:spcPct val="90000"/>
              </a:lnSpc>
              <a:spcBef>
                <a:spcPct val="40000"/>
              </a:spcBef>
            </a:pPr>
            <a:r>
              <a:rPr lang="en-US" dirty="0"/>
              <a:t>Want to know </a:t>
            </a:r>
            <a:r>
              <a:rPr lang="en-US" dirty="0" smtClean="0"/>
              <a:t>if there is any kind of association or relationship between </a:t>
            </a:r>
            <a:r>
              <a:rPr lang="en-US" b="1" i="1" dirty="0">
                <a:solidFill>
                  <a:srgbClr val="800000"/>
                </a:solidFill>
              </a:rPr>
              <a:t>two</a:t>
            </a:r>
            <a:r>
              <a:rPr lang="en-US" b="1" i="1" dirty="0" smtClean="0">
                <a:solidFill>
                  <a:srgbClr val="800000"/>
                </a:solidFill>
              </a:rPr>
              <a:t> variables</a:t>
            </a:r>
            <a:r>
              <a:rPr lang="en-US" dirty="0" smtClean="0"/>
              <a:t>.</a:t>
            </a:r>
            <a:endParaRPr lang="en-US" dirty="0"/>
          </a:p>
          <a:p>
            <a:pPr marL="463550" indent="-463550">
              <a:lnSpc>
                <a:spcPct val="90000"/>
              </a:lnSpc>
              <a:spcBef>
                <a:spcPct val="40000"/>
              </a:spcBef>
            </a:pPr>
            <a:endParaRPr lang="en-US" sz="2000" dirty="0"/>
          </a:p>
          <a:p>
            <a:pPr marL="463550" indent="-463550">
              <a:lnSpc>
                <a:spcPct val="90000"/>
              </a:lnSpc>
              <a:spcBef>
                <a:spcPct val="40000"/>
              </a:spcBef>
            </a:pPr>
            <a:r>
              <a:rPr lang="en-US" dirty="0" smtClean="0"/>
              <a:t>Test </a:t>
            </a:r>
            <a:r>
              <a:rPr lang="en-US" dirty="0"/>
              <a:t>for a </a:t>
            </a:r>
            <a:r>
              <a:rPr lang="en-US" sz="3400" b="1" dirty="0">
                <a:solidFill>
                  <a:srgbClr val="800000"/>
                </a:solidFill>
              </a:rPr>
              <a:t>General</a:t>
            </a:r>
            <a:r>
              <a:rPr lang="en-US" dirty="0">
                <a:solidFill>
                  <a:srgbClr val="800000"/>
                </a:solidFill>
              </a:rPr>
              <a:t> </a:t>
            </a:r>
            <a:r>
              <a:rPr lang="en-US" dirty="0"/>
              <a:t>Relationship.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683" grpId="0" build="p" bldLvl="2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400800"/>
            <a:ext cx="2133600" cy="457200"/>
          </a:xfrm>
          <a:prstGeom prst="rect">
            <a:avLst/>
          </a:prstGeom>
        </p:spPr>
        <p:txBody>
          <a:bodyPr/>
          <a:lstStyle/>
          <a:p>
            <a:fld id="{8797F2B6-A4D1-49E9-9617-91DF0FDA2115}" type="slidenum">
              <a:rPr lang="en-US"/>
              <a:pPr/>
              <a:t>9</a:t>
            </a:fld>
            <a:endParaRPr lang="en-US"/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686800" cy="685800"/>
          </a:xfrm>
        </p:spPr>
        <p:txBody>
          <a:bodyPr/>
          <a:lstStyle/>
          <a:p>
            <a:r>
              <a:rPr lang="en-US" b="1" dirty="0"/>
              <a:t>Application</a:t>
            </a:r>
            <a:r>
              <a:rPr lang="en-US" dirty="0"/>
              <a:t>: Cross Tabulation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524000"/>
            <a:ext cx="8153400" cy="2667000"/>
          </a:xfrm>
        </p:spPr>
        <p:txBody>
          <a:bodyPr/>
          <a:lstStyle/>
          <a:p>
            <a:pPr marL="463550" indent="-463550"/>
            <a:r>
              <a:rPr lang="en-US" dirty="0"/>
              <a:t>Suppose we want to know if there is a relationship between studying and test performance.</a:t>
            </a:r>
          </a:p>
          <a:p>
            <a:pPr marL="463550" indent="-463550">
              <a:spcBef>
                <a:spcPts val="1824"/>
              </a:spcBef>
            </a:pPr>
            <a:r>
              <a:rPr lang="en-US" dirty="0"/>
              <a:t>Both of these variables are measured using </a:t>
            </a:r>
            <a:r>
              <a:rPr lang="en-US" sz="3400" b="1" dirty="0">
                <a:solidFill>
                  <a:srgbClr val="800000"/>
                </a:solidFill>
              </a:rPr>
              <a:t>nominal</a:t>
            </a:r>
            <a:r>
              <a:rPr lang="en-US" dirty="0">
                <a:solidFill>
                  <a:srgbClr val="800000"/>
                </a:solidFill>
              </a:rPr>
              <a:t> </a:t>
            </a:r>
            <a:r>
              <a:rPr lang="en-US" dirty="0"/>
              <a:t>scales.</a:t>
            </a:r>
          </a:p>
        </p:txBody>
      </p:sp>
      <p:sp>
        <p:nvSpPr>
          <p:cNvPr id="22533" name="Text Box 5"/>
          <p:cNvSpPr txBox="1">
            <a:spLocks noChangeArrowheads="1"/>
          </p:cNvSpPr>
          <p:nvPr/>
        </p:nvSpPr>
        <p:spPr bwMode="auto">
          <a:xfrm>
            <a:off x="152400" y="5181600"/>
            <a:ext cx="8763000" cy="1028700"/>
          </a:xfrm>
          <a:prstGeom prst="rect">
            <a:avLst/>
          </a:prstGeom>
          <a:gradFill rotWithShape="1">
            <a:gsLst>
              <a:gs pos="0">
                <a:schemeClr val="accent1">
                  <a:gamma/>
                  <a:tint val="0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381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3000" b="1" i="1">
                <a:latin typeface="Times New Roman" pitchFamily="18" charset="0"/>
              </a:rPr>
              <a:t>1. </a:t>
            </a:r>
            <a:r>
              <a:rPr lang="en-US" sz="2900" b="1" i="1">
                <a:latin typeface="Times New Roman" pitchFamily="18" charset="0"/>
              </a:rPr>
              <a:t>Did you study for the midterm test? (yes/no)</a:t>
            </a:r>
          </a:p>
          <a:p>
            <a:r>
              <a:rPr lang="en-US" sz="2900" b="1" i="1">
                <a:latin typeface="Times New Roman" pitchFamily="18" charset="0"/>
              </a:rPr>
              <a:t>2. How did you perform on the midterm test? (pass/fail)</a:t>
            </a:r>
            <a:endParaRPr lang="en-US" sz="2900">
              <a:latin typeface="Times New Roman" pitchFamily="18" charset="0"/>
            </a:endParaRPr>
          </a:p>
        </p:txBody>
      </p:sp>
      <p:sp>
        <p:nvSpPr>
          <p:cNvPr id="22534" name="Text Box 6"/>
          <p:cNvSpPr txBox="1">
            <a:spLocks noChangeArrowheads="1"/>
          </p:cNvSpPr>
          <p:nvPr/>
        </p:nvSpPr>
        <p:spPr bwMode="auto">
          <a:xfrm>
            <a:off x="152400" y="4495800"/>
            <a:ext cx="2514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Questions: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2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2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build="p" bldLvl="2"/>
      <p:bldP spid="22533" grpId="0" animBg="1"/>
      <p:bldP spid="22534" grpId="0"/>
    </p:bldLst>
  </p:timing>
</p:sld>
</file>

<file path=ppt/theme/theme1.xml><?xml version="1.0" encoding="utf-8"?>
<a:theme xmlns:a="http://schemas.openxmlformats.org/drawingml/2006/main" name="ms01_1">
  <a:themeElements>
    <a:clrScheme name="ms01_1 1">
      <a:dk1>
        <a:srgbClr val="1A1A70"/>
      </a:dk1>
      <a:lt1>
        <a:srgbClr val="FFFFFF"/>
      </a:lt1>
      <a:dk2>
        <a:srgbClr val="12449E"/>
      </a:dk2>
      <a:lt2>
        <a:srgbClr val="C0C0C0"/>
      </a:lt2>
      <a:accent1>
        <a:srgbClr val="3167D3"/>
      </a:accent1>
      <a:accent2>
        <a:srgbClr val="87A3E9"/>
      </a:accent2>
      <a:accent3>
        <a:srgbClr val="FFFFFF"/>
      </a:accent3>
      <a:accent4>
        <a:srgbClr val="14145F"/>
      </a:accent4>
      <a:accent5>
        <a:srgbClr val="ADB8E6"/>
      </a:accent5>
      <a:accent6>
        <a:srgbClr val="7A93D3"/>
      </a:accent6>
      <a:hlink>
        <a:srgbClr val="90B54D"/>
      </a:hlink>
      <a:folHlink>
        <a:srgbClr val="F6A23C"/>
      </a:folHlink>
    </a:clrScheme>
    <a:fontScheme name="ms01_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s01_1 1">
        <a:dk1>
          <a:srgbClr val="1A1A70"/>
        </a:dk1>
        <a:lt1>
          <a:srgbClr val="FFFFFF"/>
        </a:lt1>
        <a:dk2>
          <a:srgbClr val="12449E"/>
        </a:dk2>
        <a:lt2>
          <a:srgbClr val="C0C0C0"/>
        </a:lt2>
        <a:accent1>
          <a:srgbClr val="3167D3"/>
        </a:accent1>
        <a:accent2>
          <a:srgbClr val="87A3E9"/>
        </a:accent2>
        <a:accent3>
          <a:srgbClr val="FFFFFF"/>
        </a:accent3>
        <a:accent4>
          <a:srgbClr val="14145F"/>
        </a:accent4>
        <a:accent5>
          <a:srgbClr val="ADB8E6"/>
        </a:accent5>
        <a:accent6>
          <a:srgbClr val="7A93D3"/>
        </a:accent6>
        <a:hlink>
          <a:srgbClr val="90B54D"/>
        </a:hlink>
        <a:folHlink>
          <a:srgbClr val="F6A2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01_1 2">
        <a:dk1>
          <a:srgbClr val="0E5D92"/>
        </a:dk1>
        <a:lt1>
          <a:srgbClr val="FFFFFF"/>
        </a:lt1>
        <a:dk2>
          <a:srgbClr val="137C9D"/>
        </a:dk2>
        <a:lt2>
          <a:srgbClr val="C0C0C0"/>
        </a:lt2>
        <a:accent1>
          <a:srgbClr val="35AACF"/>
        </a:accent1>
        <a:accent2>
          <a:srgbClr val="75CDB2"/>
        </a:accent2>
        <a:accent3>
          <a:srgbClr val="FFFFFF"/>
        </a:accent3>
        <a:accent4>
          <a:srgbClr val="0A4E7C"/>
        </a:accent4>
        <a:accent5>
          <a:srgbClr val="AED2E4"/>
        </a:accent5>
        <a:accent6>
          <a:srgbClr val="69BAA1"/>
        </a:accent6>
        <a:hlink>
          <a:srgbClr val="E8C86E"/>
        </a:hlink>
        <a:folHlink>
          <a:srgbClr val="1E68D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01_1 3">
        <a:dk1>
          <a:srgbClr val="164D60"/>
        </a:dk1>
        <a:lt1>
          <a:srgbClr val="FFFFFF"/>
        </a:lt1>
        <a:dk2>
          <a:srgbClr val="2A8486"/>
        </a:dk2>
        <a:lt2>
          <a:srgbClr val="C0C0C0"/>
        </a:lt2>
        <a:accent1>
          <a:srgbClr val="48BC77"/>
        </a:accent1>
        <a:accent2>
          <a:srgbClr val="ECCA4C"/>
        </a:accent2>
        <a:accent3>
          <a:srgbClr val="FFFFFF"/>
        </a:accent3>
        <a:accent4>
          <a:srgbClr val="114051"/>
        </a:accent4>
        <a:accent5>
          <a:srgbClr val="B1DABD"/>
        </a:accent5>
        <a:accent6>
          <a:srgbClr val="D6B744"/>
        </a:accent6>
        <a:hlink>
          <a:srgbClr val="3191E9"/>
        </a:hlink>
        <a:folHlink>
          <a:srgbClr val="E3694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1990</TotalTime>
  <Words>2230</Words>
  <Application>Microsoft Office PowerPoint</Application>
  <PresentationFormat>On-screen Show (4:3)</PresentationFormat>
  <Paragraphs>514</Paragraphs>
  <Slides>62</Slides>
  <Notes>9</Notes>
  <HiddenSlides>3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3" baseType="lpstr">
      <vt:lpstr>ms01_1</vt:lpstr>
      <vt:lpstr>B2B Research, Cross-tabulation Analyses, &amp; Correlation Analyses PART II</vt:lpstr>
      <vt:lpstr>Characteristics of Relationships Between Variables</vt:lpstr>
      <vt:lpstr>Why?</vt:lpstr>
      <vt:lpstr>Characteristics of Relationships Between Variables</vt:lpstr>
      <vt:lpstr>Characteristics of Relationships Between Variables</vt:lpstr>
      <vt:lpstr>Characteristics of Relationships</vt:lpstr>
      <vt:lpstr>Characteristics of Relationships</vt:lpstr>
      <vt:lpstr>Cross Tabulations</vt:lpstr>
      <vt:lpstr>Application: Cross Tabulation</vt:lpstr>
      <vt:lpstr>Slide 10</vt:lpstr>
      <vt:lpstr>First, Visually Inspect:</vt:lpstr>
      <vt:lpstr>Next, Inspect the Cross Tabulation</vt:lpstr>
      <vt:lpstr>Cross Tabulation: Components</vt:lpstr>
      <vt:lpstr>Cross Tabulation: Components</vt:lpstr>
      <vt:lpstr>Cross Tabulation: Components</vt:lpstr>
      <vt:lpstr>Application: Cross Tabulation</vt:lpstr>
      <vt:lpstr>Application: Cross Tabulation</vt:lpstr>
      <vt:lpstr>Cross Tabulation Components</vt:lpstr>
      <vt:lpstr>Application: How to Analyze the Cross Tabulation</vt:lpstr>
      <vt:lpstr>Application: How to Analyze the Cross-Tabulation</vt:lpstr>
      <vt:lpstr>Cross Tabulations</vt:lpstr>
      <vt:lpstr>Cross Tabulations</vt:lpstr>
      <vt:lpstr>Chi-Square Analysis</vt:lpstr>
      <vt:lpstr>Chi-Square Analysis</vt:lpstr>
      <vt:lpstr>Chi-Square Analysis</vt:lpstr>
      <vt:lpstr>Chi-Square Analysis</vt:lpstr>
      <vt:lpstr>Chi Square Distribution</vt:lpstr>
      <vt:lpstr>Chi-Square Analysis</vt:lpstr>
      <vt:lpstr>Slide 29</vt:lpstr>
      <vt:lpstr>Slide 30</vt:lpstr>
      <vt:lpstr>Chi-Square Interpretation</vt:lpstr>
      <vt:lpstr>Chi-Square Interpretation</vt:lpstr>
      <vt:lpstr>Presence, Direction and Strength</vt:lpstr>
      <vt:lpstr>Presence, Direction and Strength</vt:lpstr>
      <vt:lpstr>Based on the results below, do you think there is a “strong” relationship between the two variables? </vt:lpstr>
      <vt:lpstr>Rule of Thumb: Using Crosstabs &amp; Chi-Square</vt:lpstr>
      <vt:lpstr>Remember…</vt:lpstr>
      <vt:lpstr>Next…</vt:lpstr>
      <vt:lpstr>Correlation Analysis  </vt:lpstr>
      <vt:lpstr>Associations Among Variables</vt:lpstr>
      <vt:lpstr>What are Correlations?</vt:lpstr>
      <vt:lpstr>Correlation Coefficients &amp; Co-variation</vt:lpstr>
      <vt:lpstr>Correlation Coefficients &amp; Co-variation</vt:lpstr>
      <vt:lpstr>How to Measure Correlations</vt:lpstr>
      <vt:lpstr>Correlation Coefficient</vt:lpstr>
      <vt:lpstr>Evaluate Associations Among Variables</vt:lpstr>
      <vt:lpstr>Evaluating Correlations</vt:lpstr>
      <vt:lpstr>Evaluating Correlations</vt:lpstr>
      <vt:lpstr>Slide 49</vt:lpstr>
      <vt:lpstr>Scatter Diagram</vt:lpstr>
      <vt:lpstr>Slide 51</vt:lpstr>
      <vt:lpstr>Slide 52</vt:lpstr>
      <vt:lpstr>Slide 53</vt:lpstr>
      <vt:lpstr>Evaluating Correlations</vt:lpstr>
      <vt:lpstr>Evaluating Correlations</vt:lpstr>
      <vt:lpstr>Strength of Association  Rules of Thumb:</vt:lpstr>
      <vt:lpstr>Correlation Cautions</vt:lpstr>
      <vt:lpstr>Evaluating Correlations Summary</vt:lpstr>
      <vt:lpstr>Correlation Analyses</vt:lpstr>
      <vt:lpstr>Review: Three major topics</vt:lpstr>
      <vt:lpstr>Review: Three major topics</vt:lpstr>
      <vt:lpstr>Slide 62</vt:lpstr>
    </vt:vector>
  </TitlesOfParts>
  <Manager/>
  <Company>Theme Gallery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Click to add title</dc:title>
  <dc:subject/>
  <dc:creator/>
  <cp:keywords/>
  <dc:description/>
  <cp:lastModifiedBy>Academic Computing Services</cp:lastModifiedBy>
  <cp:revision>46</cp:revision>
  <dcterms:created xsi:type="dcterms:W3CDTF">2009-11-12T15:25:00Z</dcterms:created>
  <dcterms:modified xsi:type="dcterms:W3CDTF">2009-11-12T17:47:18Z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TC011367991033</vt:lpwstr>
  </property>
</Properties>
</file>