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notesSlides/notesSlide48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103"/>
  </p:notesMasterIdLst>
  <p:sldIdLst>
    <p:sldId id="494" r:id="rId2"/>
    <p:sldId id="499" r:id="rId3"/>
    <p:sldId id="383" r:id="rId4"/>
    <p:sldId id="501" r:id="rId5"/>
    <p:sldId id="293" r:id="rId6"/>
    <p:sldId id="384" r:id="rId7"/>
    <p:sldId id="385" r:id="rId8"/>
    <p:sldId id="296" r:id="rId9"/>
    <p:sldId id="297" r:id="rId10"/>
    <p:sldId id="502" r:id="rId11"/>
    <p:sldId id="542" r:id="rId12"/>
    <p:sldId id="334" r:id="rId13"/>
    <p:sldId id="388" r:id="rId14"/>
    <p:sldId id="503" r:id="rId15"/>
    <p:sldId id="396" r:id="rId16"/>
    <p:sldId id="317" r:id="rId17"/>
    <p:sldId id="389" r:id="rId18"/>
    <p:sldId id="399" r:id="rId19"/>
    <p:sldId id="352" r:id="rId20"/>
    <p:sldId id="390" r:id="rId21"/>
    <p:sldId id="558" r:id="rId22"/>
    <p:sldId id="360" r:id="rId23"/>
    <p:sldId id="395" r:id="rId24"/>
    <p:sldId id="343" r:id="rId25"/>
    <p:sldId id="344" r:id="rId26"/>
    <p:sldId id="398" r:id="rId27"/>
    <p:sldId id="404" r:id="rId28"/>
    <p:sldId id="405" r:id="rId29"/>
    <p:sldId id="407" r:id="rId30"/>
    <p:sldId id="557" r:id="rId31"/>
    <p:sldId id="406" r:id="rId32"/>
    <p:sldId id="489" r:id="rId33"/>
    <p:sldId id="365" r:id="rId34"/>
    <p:sldId id="504" r:id="rId35"/>
    <p:sldId id="410" r:id="rId36"/>
    <p:sldId id="411" r:id="rId37"/>
    <p:sldId id="412" r:id="rId38"/>
    <p:sldId id="401" r:id="rId39"/>
    <p:sldId id="415" r:id="rId40"/>
    <p:sldId id="490" r:id="rId41"/>
    <p:sldId id="366" r:id="rId42"/>
    <p:sldId id="417" r:id="rId43"/>
    <p:sldId id="418" r:id="rId44"/>
    <p:sldId id="506" r:id="rId45"/>
    <p:sldId id="507" r:id="rId46"/>
    <p:sldId id="423" r:id="rId47"/>
    <p:sldId id="496" r:id="rId48"/>
    <p:sldId id="419" r:id="rId49"/>
    <p:sldId id="372" r:id="rId50"/>
    <p:sldId id="420" r:id="rId51"/>
    <p:sldId id="376" r:id="rId52"/>
    <p:sldId id="375" r:id="rId53"/>
    <p:sldId id="508" r:id="rId54"/>
    <p:sldId id="350" r:id="rId55"/>
    <p:sldId id="347" r:id="rId56"/>
    <p:sldId id="422" r:id="rId57"/>
    <p:sldId id="497" r:id="rId58"/>
    <p:sldId id="421" r:id="rId59"/>
    <p:sldId id="379" r:id="rId60"/>
    <p:sldId id="424" r:id="rId61"/>
    <p:sldId id="426" r:id="rId62"/>
    <p:sldId id="500" r:id="rId63"/>
    <p:sldId id="488" r:id="rId64"/>
    <p:sldId id="565" r:id="rId65"/>
    <p:sldId id="537" r:id="rId66"/>
    <p:sldId id="538" r:id="rId67"/>
    <p:sldId id="513" r:id="rId68"/>
    <p:sldId id="514" r:id="rId69"/>
    <p:sldId id="531" r:id="rId70"/>
    <p:sldId id="530" r:id="rId71"/>
    <p:sldId id="518" r:id="rId72"/>
    <p:sldId id="519" r:id="rId73"/>
    <p:sldId id="533" r:id="rId74"/>
    <p:sldId id="521" r:id="rId75"/>
    <p:sldId id="522" r:id="rId76"/>
    <p:sldId id="559" r:id="rId77"/>
    <p:sldId id="532" r:id="rId78"/>
    <p:sldId id="534" r:id="rId79"/>
    <p:sldId id="535" r:id="rId80"/>
    <p:sldId id="536" r:id="rId81"/>
    <p:sldId id="523" r:id="rId82"/>
    <p:sldId id="524" r:id="rId83"/>
    <p:sldId id="525" r:id="rId84"/>
    <p:sldId id="526" r:id="rId85"/>
    <p:sldId id="527" r:id="rId86"/>
    <p:sldId id="528" r:id="rId87"/>
    <p:sldId id="560" r:id="rId88"/>
    <p:sldId id="562" r:id="rId89"/>
    <p:sldId id="545" r:id="rId90"/>
    <p:sldId id="547" r:id="rId91"/>
    <p:sldId id="546" r:id="rId92"/>
    <p:sldId id="540" r:id="rId93"/>
    <p:sldId id="549" r:id="rId94"/>
    <p:sldId id="511" r:id="rId95"/>
    <p:sldId id="550" r:id="rId96"/>
    <p:sldId id="541" r:id="rId97"/>
    <p:sldId id="551" r:id="rId98"/>
    <p:sldId id="552" r:id="rId99"/>
    <p:sldId id="556" r:id="rId100"/>
    <p:sldId id="543" r:id="rId101"/>
    <p:sldId id="544" r:id="rId1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99"/>
    <a:srgbClr val="CC0000"/>
    <a:srgbClr val="FFFF00"/>
    <a:srgbClr val="008000"/>
    <a:srgbClr val="6600FF"/>
    <a:srgbClr val="FFFFCC"/>
    <a:srgbClr val="CC0066"/>
    <a:srgbClr val="00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1" autoAdjust="0"/>
    <p:restoredTop sz="90990" autoAdjust="0"/>
  </p:normalViewPr>
  <p:slideViewPr>
    <p:cSldViewPr>
      <p:cViewPr>
        <p:scale>
          <a:sx n="60" d="100"/>
          <a:sy n="60" d="100"/>
        </p:scale>
        <p:origin x="-142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97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G:\2009\2309-09\Labs\CollegeLifeE-zin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style val="26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Average Preference </a:t>
            </a:r>
          </a:p>
        </c:rich>
      </c:tx>
    </c:title>
    <c:plotArea>
      <c:layout/>
      <c:barChart>
        <c:barDir val="bar"/>
        <c:grouping val="clustered"/>
        <c:ser>
          <c:idx val="0"/>
          <c:order val="0"/>
          <c:tx>
            <c:strRef>
              <c:f>Q15Avg!$C$4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Val val="1"/>
          </c:dLbls>
          <c:cat>
            <c:strRef>
              <c:f>Q15Avg!$B$5:$B$10</c:f>
              <c:strCache>
                <c:ptCount val="6"/>
                <c:pt idx="0">
                  <c:v>Local “specials” </c:v>
                </c:pt>
                <c:pt idx="1">
                  <c:v>Entertaninment News</c:v>
                </c:pt>
                <c:pt idx="2">
                  <c:v>Cyber-Sports   </c:v>
                </c:pt>
                <c:pt idx="3">
                  <c:v>Inside Sports</c:v>
                </c:pt>
                <c:pt idx="4">
                  <c:v>Weather Today</c:v>
                </c:pt>
                <c:pt idx="5">
                  <c:v>World &amp; National News </c:v>
                </c:pt>
              </c:strCache>
            </c:strRef>
          </c:cat>
          <c:val>
            <c:numRef>
              <c:f>Q15Avg!$C$5:$C$10</c:f>
              <c:numCache>
                <c:formatCode>0.0</c:formatCode>
                <c:ptCount val="6"/>
                <c:pt idx="0">
                  <c:v>4.6624999999999943</c:v>
                </c:pt>
                <c:pt idx="1">
                  <c:v>4.1374999999999975</c:v>
                </c:pt>
                <c:pt idx="2">
                  <c:v>3.3374999999999977</c:v>
                </c:pt>
                <c:pt idx="3">
                  <c:v>3.2</c:v>
                </c:pt>
                <c:pt idx="4">
                  <c:v>2.59375</c:v>
                </c:pt>
                <c:pt idx="5">
                  <c:v>1.575</c:v>
                </c:pt>
              </c:numCache>
            </c:numRef>
          </c:val>
        </c:ser>
        <c:dLbls>
          <c:showVal val="1"/>
        </c:dLbls>
        <c:axId val="64806272"/>
        <c:axId val="65003520"/>
      </c:barChart>
      <c:catAx>
        <c:axId val="64806272"/>
        <c:scaling>
          <c:orientation val="minMax"/>
        </c:scaling>
        <c:axPos val="l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65003520"/>
        <c:crosses val="autoZero"/>
        <c:auto val="1"/>
        <c:lblAlgn val="ctr"/>
        <c:lblOffset val="100"/>
      </c:catAx>
      <c:valAx>
        <c:axId val="65003520"/>
        <c:scaling>
          <c:orientation val="minMax"/>
        </c:scaling>
        <c:axPos val="b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numFmt formatCode="0.0" sourceLinked="1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64806272"/>
        <c:crosses val="autoZero"/>
        <c:crossBetween val="between"/>
      </c:valAx>
    </c:plotArea>
    <c:plotVisOnly val="1"/>
  </c:chart>
  <c:spPr>
    <a:ln>
      <a:solidFill>
        <a:srgbClr val="000066"/>
      </a:solidFill>
    </a:ln>
  </c:sp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5E3C9-85E5-4931-9EEF-82FD4DB35393}" type="doc">
      <dgm:prSet loTypeId="urn:microsoft.com/office/officeart/2005/8/layout/hList6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CA"/>
        </a:p>
      </dgm:t>
    </dgm:pt>
    <dgm:pt modelId="{3F81A768-3660-4202-8816-949E81D48518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Type of Question</a:t>
          </a:r>
          <a:endParaRPr lang="en-CA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2BCF68-81CB-4FB7-9C4A-11648F982654}" type="parTrans" cxnId="{73D36EB6-4353-4F6A-8CC5-79EB56FA224B}">
      <dgm:prSet/>
      <dgm:spPr/>
      <dgm:t>
        <a:bodyPr/>
        <a:lstStyle/>
        <a:p>
          <a:endParaRPr lang="en-CA"/>
        </a:p>
      </dgm:t>
    </dgm:pt>
    <dgm:pt modelId="{168DBE2D-0341-4574-AA3B-0750E5761132}" type="sibTrans" cxnId="{73D36EB6-4353-4F6A-8CC5-79EB56FA224B}">
      <dgm:prSet/>
      <dgm:spPr/>
      <dgm:t>
        <a:bodyPr/>
        <a:lstStyle/>
        <a:p>
          <a:endParaRPr lang="en-CA"/>
        </a:p>
      </dgm:t>
    </dgm:pt>
    <dgm:pt modelId="{C98E2088-9364-44CE-BE33-570CC6290542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 of Measurement</a:t>
          </a:r>
          <a:endParaRPr lang="en-CA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B1A099-E361-4F34-A536-984318DD60B8}" type="parTrans" cxnId="{8D113152-53F2-46E2-92BC-79F87053F70A}">
      <dgm:prSet/>
      <dgm:spPr/>
      <dgm:t>
        <a:bodyPr/>
        <a:lstStyle/>
        <a:p>
          <a:endParaRPr lang="en-CA"/>
        </a:p>
      </dgm:t>
    </dgm:pt>
    <dgm:pt modelId="{33D1EC4A-F6C6-4895-AC27-409B7850CF21}" type="sibTrans" cxnId="{8D113152-53F2-46E2-92BC-79F87053F70A}">
      <dgm:prSet/>
      <dgm:spPr/>
      <dgm:t>
        <a:bodyPr/>
        <a:lstStyle/>
        <a:p>
          <a:endParaRPr lang="en-CA"/>
        </a:p>
      </dgm:t>
    </dgm:pt>
    <dgm:pt modelId="{77DA20B0-1F1E-4AF7-AD0A-49ACA087A132}">
      <dgm:prSet phldrT="[Text]" custT="1"/>
      <dgm:spPr/>
      <dgm:t>
        <a:bodyPr/>
        <a:lstStyle/>
        <a:p>
          <a:r>
            <a:rPr lang="en-US" sz="3600" b="1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Type of Analysis</a:t>
          </a:r>
          <a:endParaRPr lang="en-CA" sz="3600" b="1" dirty="0">
            <a:solidFill>
              <a:srgbClr val="00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9CE9D0-98B8-4BDB-A683-04D9366D0D4E}" type="parTrans" cxnId="{BE4E136B-ABF0-4802-8CF9-7222DB47D34C}">
      <dgm:prSet/>
      <dgm:spPr/>
      <dgm:t>
        <a:bodyPr/>
        <a:lstStyle/>
        <a:p>
          <a:endParaRPr lang="en-CA"/>
        </a:p>
      </dgm:t>
    </dgm:pt>
    <dgm:pt modelId="{CDBEF99F-D25A-4DF1-B2EA-C473C778B047}" type="sibTrans" cxnId="{BE4E136B-ABF0-4802-8CF9-7222DB47D34C}">
      <dgm:prSet/>
      <dgm:spPr/>
      <dgm:t>
        <a:bodyPr/>
        <a:lstStyle/>
        <a:p>
          <a:endParaRPr lang="en-CA"/>
        </a:p>
      </dgm:t>
    </dgm:pt>
    <dgm:pt modelId="{95BA8695-3F58-4C8C-A0D8-0B042C4B514F}" type="pres">
      <dgm:prSet presAssocID="{F875E3C9-85E5-4931-9EEF-82FD4DB353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82A3547-D86A-465F-9BE1-C4D419CEFB5B}" type="pres">
      <dgm:prSet presAssocID="{3F81A768-3660-4202-8816-949E81D4851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5FBBF8F-B0EC-460C-A1A4-71159BA0F38C}" type="pres">
      <dgm:prSet presAssocID="{168DBE2D-0341-4574-AA3B-0750E5761132}" presName="sibTrans" presStyleCnt="0"/>
      <dgm:spPr/>
    </dgm:pt>
    <dgm:pt modelId="{9D344142-BC43-4D05-8986-6967B284AAA2}" type="pres">
      <dgm:prSet presAssocID="{C98E2088-9364-44CE-BE33-570CC6290542}" presName="node" presStyleLbl="node1" presStyleIdx="1" presStyleCnt="3" custScaleX="13121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2C78922-E5C2-4744-9ACC-5F05AAA4E0B0}" type="pres">
      <dgm:prSet presAssocID="{33D1EC4A-F6C6-4895-AC27-409B7850CF21}" presName="sibTrans" presStyleCnt="0"/>
      <dgm:spPr/>
    </dgm:pt>
    <dgm:pt modelId="{185CEA36-97A0-46C0-81DF-E66DFEF182C4}" type="pres">
      <dgm:prSet presAssocID="{77DA20B0-1F1E-4AF7-AD0A-49ACA087A1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345CB34-C24C-4E84-BE04-5344933D12C3}" type="presOf" srcId="{F875E3C9-85E5-4931-9EEF-82FD4DB35393}" destId="{95BA8695-3F58-4C8C-A0D8-0B042C4B514F}" srcOrd="0" destOrd="0" presId="urn:microsoft.com/office/officeart/2005/8/layout/hList6"/>
    <dgm:cxn modelId="{8D113152-53F2-46E2-92BC-79F87053F70A}" srcId="{F875E3C9-85E5-4931-9EEF-82FD4DB35393}" destId="{C98E2088-9364-44CE-BE33-570CC6290542}" srcOrd="1" destOrd="0" parTransId="{95B1A099-E361-4F34-A536-984318DD60B8}" sibTransId="{33D1EC4A-F6C6-4895-AC27-409B7850CF21}"/>
    <dgm:cxn modelId="{4825C3E2-32F6-44BB-A447-E30FF0DE91FF}" type="presOf" srcId="{C98E2088-9364-44CE-BE33-570CC6290542}" destId="{9D344142-BC43-4D05-8986-6967B284AAA2}" srcOrd="0" destOrd="0" presId="urn:microsoft.com/office/officeart/2005/8/layout/hList6"/>
    <dgm:cxn modelId="{F9691B09-F189-47F7-B485-431469D2585D}" type="presOf" srcId="{77DA20B0-1F1E-4AF7-AD0A-49ACA087A132}" destId="{185CEA36-97A0-46C0-81DF-E66DFEF182C4}" srcOrd="0" destOrd="0" presId="urn:microsoft.com/office/officeart/2005/8/layout/hList6"/>
    <dgm:cxn modelId="{87DBF047-86E4-4C93-968B-E2D4AFB374FE}" type="presOf" srcId="{3F81A768-3660-4202-8816-949E81D48518}" destId="{C82A3547-D86A-465F-9BE1-C4D419CEFB5B}" srcOrd="0" destOrd="0" presId="urn:microsoft.com/office/officeart/2005/8/layout/hList6"/>
    <dgm:cxn modelId="{BE4E136B-ABF0-4802-8CF9-7222DB47D34C}" srcId="{F875E3C9-85E5-4931-9EEF-82FD4DB35393}" destId="{77DA20B0-1F1E-4AF7-AD0A-49ACA087A132}" srcOrd="2" destOrd="0" parTransId="{719CE9D0-98B8-4BDB-A683-04D9366D0D4E}" sibTransId="{CDBEF99F-D25A-4DF1-B2EA-C473C778B047}"/>
    <dgm:cxn modelId="{73D36EB6-4353-4F6A-8CC5-79EB56FA224B}" srcId="{F875E3C9-85E5-4931-9EEF-82FD4DB35393}" destId="{3F81A768-3660-4202-8816-949E81D48518}" srcOrd="0" destOrd="0" parTransId="{ED2BCF68-81CB-4FB7-9C4A-11648F982654}" sibTransId="{168DBE2D-0341-4574-AA3B-0750E5761132}"/>
    <dgm:cxn modelId="{5436BF99-6C51-496D-B5BA-F4FA4484C8B7}" type="presParOf" srcId="{95BA8695-3F58-4C8C-A0D8-0B042C4B514F}" destId="{C82A3547-D86A-465F-9BE1-C4D419CEFB5B}" srcOrd="0" destOrd="0" presId="urn:microsoft.com/office/officeart/2005/8/layout/hList6"/>
    <dgm:cxn modelId="{1DC8206D-B395-434F-85BD-99608827ACD6}" type="presParOf" srcId="{95BA8695-3F58-4C8C-A0D8-0B042C4B514F}" destId="{F5FBBF8F-B0EC-460C-A1A4-71159BA0F38C}" srcOrd="1" destOrd="0" presId="urn:microsoft.com/office/officeart/2005/8/layout/hList6"/>
    <dgm:cxn modelId="{447E3170-C16E-47DD-9A7F-EE4D25D993EF}" type="presParOf" srcId="{95BA8695-3F58-4C8C-A0D8-0B042C4B514F}" destId="{9D344142-BC43-4D05-8986-6967B284AAA2}" srcOrd="2" destOrd="0" presId="urn:microsoft.com/office/officeart/2005/8/layout/hList6"/>
    <dgm:cxn modelId="{B08083C3-E214-4B01-8FCD-266425D8A76F}" type="presParOf" srcId="{95BA8695-3F58-4C8C-A0D8-0B042C4B514F}" destId="{62C78922-E5C2-4744-9ACC-5F05AAA4E0B0}" srcOrd="3" destOrd="0" presId="urn:microsoft.com/office/officeart/2005/8/layout/hList6"/>
    <dgm:cxn modelId="{8CA14136-3F54-49EA-8EC6-A74279C0A85B}" type="presParOf" srcId="{95BA8695-3F58-4C8C-A0D8-0B042C4B514F}" destId="{185CEA36-97A0-46C0-81DF-E66DFEF182C4}" srcOrd="4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2A3547-D86A-465F-9BE1-C4D419CEFB5B}">
      <dsp:nvSpPr>
        <dsp:cNvPr id="0" name=""/>
        <dsp:cNvSpPr/>
      </dsp:nvSpPr>
      <dsp:spPr>
        <a:xfrm rot="16200000">
          <a:off x="-851801" y="855569"/>
          <a:ext cx="4063999" cy="2352861"/>
        </a:xfrm>
        <a:prstGeom prst="flowChartManualOperati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Type of Question</a:t>
          </a:r>
          <a:endParaRPr lang="en-CA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851801" y="855569"/>
        <a:ext cx="4063999" cy="2352861"/>
      </dsp:txXfrm>
    </dsp:sp>
    <dsp:sp modelId="{9D344142-BC43-4D05-8986-6967B284AAA2}">
      <dsp:nvSpPr>
        <dsp:cNvPr id="0" name=""/>
        <dsp:cNvSpPr/>
      </dsp:nvSpPr>
      <dsp:spPr>
        <a:xfrm rot="16200000">
          <a:off x="2044699" y="488393"/>
          <a:ext cx="4063999" cy="3087212"/>
        </a:xfrm>
        <a:prstGeom prst="flowChartManualOperati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2744"/>
                <a:lumOff val="8771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2744"/>
                <a:lumOff val="8771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2744"/>
                <a:lumOff val="87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 of Measurement</a:t>
          </a:r>
          <a:endParaRPr lang="en-CA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2044699" y="488393"/>
        <a:ext cx="4063999" cy="3087212"/>
      </dsp:txXfrm>
    </dsp:sp>
    <dsp:sp modelId="{185CEA36-97A0-46C0-81DF-E66DFEF182C4}">
      <dsp:nvSpPr>
        <dsp:cNvPr id="0" name=""/>
        <dsp:cNvSpPr/>
      </dsp:nvSpPr>
      <dsp:spPr>
        <a:xfrm rot="16200000">
          <a:off x="4941201" y="855569"/>
          <a:ext cx="4063999" cy="2352861"/>
        </a:xfrm>
        <a:prstGeom prst="flowChartManualOperati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5488"/>
                <a:lumOff val="17541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5488"/>
                <a:lumOff val="17541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5488"/>
                <a:lumOff val="175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Type of Analysis</a:t>
          </a:r>
          <a:endParaRPr lang="en-CA" sz="3600" b="1" kern="1200" dirty="0">
            <a:solidFill>
              <a:srgbClr val="00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4941201" y="855569"/>
        <a:ext cx="4063999" cy="2352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0.00443</cdr:x>
      <cdr:y>0.94247</cdr:y>
    </cdr:from>
    <cdr:to>
      <cdr:x>0.17839</cdr:x>
      <cdr:y>0.99281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80" y="3994786"/>
          <a:ext cx="1196340" cy="21336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2">
              <a:lumMod val="50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 i="1"/>
            <a:t>Sample Size: 160</a:t>
          </a:r>
        </a:p>
      </cdr:txBody>
    </cdr:sp>
  </cdr:relSizeAnchor>
  <cdr:relSizeAnchor xmlns:cdr="http://schemas.openxmlformats.org/drawingml/2006/chartDrawing">
    <cdr:from>
      <cdr:x>0.6759</cdr:x>
      <cdr:y>0.12449</cdr:y>
    </cdr:from>
    <cdr:to>
      <cdr:x>0.98837</cdr:x>
      <cdr:y>0.2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648201" y="527667"/>
          <a:ext cx="2148870" cy="32005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accent2">
              <a:lumMod val="50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i="1" baseline="0">
              <a:latin typeface="+mn-lt"/>
              <a:ea typeface="+mn-ea"/>
              <a:cs typeface="+mn-cs"/>
            </a:rPr>
            <a:t>1=Not Prefer, 5=Prefer</a:t>
          </a:r>
          <a:endParaRPr lang="en-CA" sz="1400" i="1"/>
        </a:p>
        <a:p xmlns:a="http://schemas.openxmlformats.org/drawingml/2006/main">
          <a:pPr algn="l"/>
          <a:endParaRPr lang="en-CA" sz="1400" i="1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4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9BC23CB-4813-4CE3-809D-24E05D5FE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dirty="0" smtClean="0"/>
              <a:t>Data: </a:t>
            </a:r>
            <a:r>
              <a:rPr lang="en-US" b="1" dirty="0" smtClean="0">
                <a:solidFill>
                  <a:srgbClr val="000066"/>
                </a:solidFill>
              </a:rPr>
              <a:t>categorical </a:t>
            </a:r>
            <a:r>
              <a:rPr lang="en-US" dirty="0" smtClean="0"/>
              <a:t>(“yes,” ordered Egg McMuffin; “no,” did not order Egg McMuffin)</a:t>
            </a:r>
          </a:p>
          <a:p>
            <a:pPr eaLnBrk="1" hangingPunct="1">
              <a:lnSpc>
                <a:spcPct val="90000"/>
              </a:lnSpc>
              <a:buClr>
                <a:srgbClr val="000066"/>
              </a:buClr>
              <a:buFont typeface="Wingdings" pitchFamily="2" charset="2"/>
              <a:buChar char="§"/>
            </a:pPr>
            <a:r>
              <a:rPr lang="en-US" dirty="0" smtClean="0"/>
              <a:t>Appropriate summarization statistic: </a:t>
            </a:r>
            <a:r>
              <a:rPr lang="en-US" b="1" dirty="0" smtClean="0">
                <a:solidFill>
                  <a:srgbClr val="000066"/>
                </a:solidFill>
              </a:rPr>
              <a:t>percentage </a:t>
            </a:r>
            <a:r>
              <a:rPr lang="en-US" dirty="0" smtClean="0"/>
              <a:t>for Categorical</a:t>
            </a:r>
            <a:r>
              <a:rPr lang="en-US" b="1" dirty="0" smtClean="0">
                <a:solidFill>
                  <a:srgbClr val="000066"/>
                </a:solidFill>
              </a:rPr>
              <a:t> </a:t>
            </a:r>
            <a:r>
              <a:rPr lang="en-US" dirty="0" smtClean="0"/>
              <a:t>variable.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F83CE-B499-42E1-954A-4ADE48EC774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ts val="55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66"/>
                </a:solidFill>
              </a:rPr>
              <a:t>Z</a:t>
            </a:r>
            <a:r>
              <a:rPr lang="en-US" sz="1600" baseline="-25000" dirty="0" smtClean="0">
                <a:solidFill>
                  <a:srgbClr val="000066"/>
                </a:solidFill>
                <a:latin typeface="Symbol" pitchFamily="18" charset="2"/>
              </a:rPr>
              <a:t>95  </a:t>
            </a:r>
            <a:r>
              <a:rPr lang="en-US" sz="1200" dirty="0" smtClean="0"/>
              <a:t>= 1.96</a:t>
            </a:r>
          </a:p>
          <a:p>
            <a:pPr marL="342900" indent="-342900">
              <a:lnSpc>
                <a:spcPts val="55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2"/>
                </a:solidFill>
              </a:rPr>
              <a:t>Z</a:t>
            </a:r>
            <a:r>
              <a:rPr lang="en-US" sz="1600" baseline="-25000" dirty="0" smtClean="0">
                <a:solidFill>
                  <a:schemeClr val="bg2"/>
                </a:solidFill>
                <a:latin typeface="Symbol" pitchFamily="18" charset="2"/>
              </a:rPr>
              <a:t>99 </a:t>
            </a:r>
            <a:r>
              <a:rPr lang="en-US" sz="1600" baseline="-25000" dirty="0" smtClean="0">
                <a:latin typeface="Symbol" pitchFamily="18" charset="2"/>
              </a:rPr>
              <a:t> </a:t>
            </a:r>
            <a:r>
              <a:rPr lang="en-US" sz="1200" dirty="0" smtClean="0"/>
              <a:t>= 2.58</a:t>
            </a:r>
            <a:r>
              <a:rPr lang="en-US" sz="1600" dirty="0" smtClean="0"/>
              <a:t>	</a:t>
            </a:r>
          </a:p>
          <a:p>
            <a:pPr marL="342900" indent="-342900">
              <a:buClr>
                <a:schemeClr val="bg2"/>
              </a:buClr>
              <a:buFont typeface="Symbol"/>
              <a:buChar char="a"/>
            </a:pPr>
            <a:r>
              <a:rPr lang="en-US" sz="1200" dirty="0" smtClean="0"/>
              <a:t>= 95% or 99%</a:t>
            </a:r>
          </a:p>
          <a:p>
            <a:pPr marL="342900" indent="-342900">
              <a:buClr>
                <a:schemeClr val="bg2"/>
              </a:buClr>
              <a:buFont typeface="Symbol"/>
              <a:buNone/>
            </a:pPr>
            <a:r>
              <a:rPr lang="en-US" sz="1200" b="1" dirty="0" smtClean="0">
                <a:solidFill>
                  <a:srgbClr val="008000"/>
                </a:solidFill>
              </a:rPr>
              <a:t>S</a:t>
            </a:r>
            <a:r>
              <a:rPr lang="en-US" sz="1200" b="1" baseline="-25000" dirty="0" smtClean="0">
                <a:solidFill>
                  <a:srgbClr val="008000"/>
                </a:solidFill>
              </a:rPr>
              <a:t>p </a:t>
            </a:r>
            <a:r>
              <a:rPr lang="en-US" sz="1200" baseline="-25000" dirty="0" smtClean="0">
                <a:solidFill>
                  <a:srgbClr val="008000"/>
                </a:solidFill>
              </a:rPr>
              <a:t> </a:t>
            </a:r>
            <a:r>
              <a:rPr lang="en-US" sz="1400" dirty="0" smtClean="0"/>
              <a:t>=</a:t>
            </a:r>
            <a:r>
              <a:rPr lang="en-US" sz="1800" dirty="0" smtClean="0"/>
              <a:t> </a:t>
            </a:r>
            <a:r>
              <a:rPr lang="en-US" sz="1200" dirty="0" smtClean="0">
                <a:latin typeface="Arial Narrow" pitchFamily="34" charset="0"/>
              </a:rPr>
              <a:t>Standard error (of percent)</a:t>
            </a:r>
            <a:endParaRPr lang="en-US" sz="12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p ± </a:t>
            </a:r>
            <a:r>
              <a:rPr lang="en-US" sz="1200" i="0" dirty="0" smtClean="0">
                <a:solidFill>
                  <a:srgbClr val="CC0000"/>
                </a:solidFill>
              </a:rPr>
              <a:t>error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p ± (</a:t>
            </a:r>
            <a:r>
              <a:rPr lang="en-US" sz="1200" i="0" dirty="0" smtClean="0">
                <a:solidFill>
                  <a:srgbClr val="CC0000"/>
                </a:solidFill>
              </a:rPr>
              <a:t>1.96* </a:t>
            </a:r>
            <a:r>
              <a:rPr lang="en-US" sz="1600" dirty="0" smtClean="0">
                <a:solidFill>
                  <a:srgbClr val="008000"/>
                </a:solidFill>
              </a:rPr>
              <a:t>s</a:t>
            </a:r>
            <a:r>
              <a:rPr lang="en-US" sz="1600" baseline="-25000" dirty="0" smtClean="0">
                <a:solidFill>
                  <a:srgbClr val="008000"/>
                </a:solidFill>
              </a:rPr>
              <a:t>p</a:t>
            </a:r>
            <a:r>
              <a:rPr lang="en-US" sz="1200" i="0" dirty="0" smtClean="0">
                <a:solidFill>
                  <a:srgbClr val="CC0000"/>
                </a:solidFill>
              </a:rPr>
              <a:t>)</a:t>
            </a:r>
            <a:r>
              <a:rPr lang="en-US" sz="1200" i="0" baseline="0" dirty="0" smtClean="0">
                <a:solidFill>
                  <a:srgbClr val="CC0000"/>
                </a:solidFill>
              </a:rPr>
              <a:t> where </a:t>
            </a:r>
            <a:r>
              <a:rPr lang="en-US" sz="1800" dirty="0" smtClean="0">
                <a:solidFill>
                  <a:srgbClr val="008000"/>
                </a:solidFill>
              </a:rPr>
              <a:t>s</a:t>
            </a:r>
            <a:r>
              <a:rPr lang="en-US" sz="1800" baseline="-25000" dirty="0" smtClean="0">
                <a:solidFill>
                  <a:srgbClr val="008000"/>
                </a:solidFill>
              </a:rPr>
              <a:t>p</a:t>
            </a:r>
            <a:r>
              <a:rPr lang="en-US" sz="2800" baseline="-25000" dirty="0" smtClean="0"/>
              <a:t> </a:t>
            </a:r>
            <a:r>
              <a:rPr lang="en-US" sz="1800" dirty="0" smtClean="0"/>
              <a:t>= </a:t>
            </a:r>
            <a:r>
              <a:rPr lang="en-US" sz="1200" dirty="0" smtClean="0">
                <a:latin typeface="Arial Narrow" pitchFamily="34" charset="0"/>
              </a:rPr>
              <a:t>Standard Error (Percent)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 smtClean="0"/>
              <a:t>Case 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60% ± (</a:t>
            </a:r>
            <a:r>
              <a:rPr lang="en-US" sz="1200" i="0" dirty="0" smtClean="0">
                <a:solidFill>
                  <a:srgbClr val="CC0000"/>
                </a:solidFill>
              </a:rPr>
              <a:t>1.96*5%) ~ </a:t>
            </a:r>
            <a:r>
              <a:rPr lang="en-US" sz="1200" dirty="0" smtClean="0"/>
              <a:t>60% ± </a:t>
            </a:r>
            <a:r>
              <a:rPr lang="en-US" sz="1200" i="0" dirty="0" smtClean="0">
                <a:solidFill>
                  <a:srgbClr val="CC0000"/>
                </a:solidFill>
              </a:rPr>
              <a:t>10% ~ 50% - 70%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 smtClean="0"/>
              <a:t>Case 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60% ± (</a:t>
            </a:r>
            <a:r>
              <a:rPr lang="en-US" sz="1200" i="0" dirty="0" smtClean="0">
                <a:solidFill>
                  <a:srgbClr val="CC0000"/>
                </a:solidFill>
              </a:rPr>
              <a:t>1.96*2%) ~ </a:t>
            </a:r>
            <a:r>
              <a:rPr lang="en-US" sz="1200" dirty="0" smtClean="0"/>
              <a:t>60% ± </a:t>
            </a:r>
            <a:r>
              <a:rPr lang="en-US" sz="1200" i="0" dirty="0" smtClean="0">
                <a:solidFill>
                  <a:srgbClr val="CC0000"/>
                </a:solidFill>
              </a:rPr>
              <a:t>4% ~ 56% - 64% </a:t>
            </a:r>
            <a:endParaRPr lang="en-US" sz="1200" i="1" dirty="0" smtClean="0">
              <a:solidFill>
                <a:srgbClr val="CC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rgbClr val="CC0000"/>
              </a:solidFill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810B6-10B4-46CB-ABF2-6887DEE17A3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49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E6689A-6113-4A5D-ABFA-571DB40ADA83}" type="slidenum">
              <a:rPr lang="en-US" sz="1200">
                <a:latin typeface="Times New Roman" pitchFamily="18" charset="0"/>
              </a:rPr>
              <a:pPr algn="r"/>
              <a:t>23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18910-F0E6-447B-AD6B-CF7B99CE281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42A23-B18D-430A-B7C3-447D59F3F78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rgbClr val="000066"/>
              </a:buClr>
            </a:pPr>
            <a:r>
              <a:rPr lang="en-US" dirty="0" smtClean="0"/>
              <a:t>Data are </a:t>
            </a:r>
            <a:r>
              <a:rPr lang="en-US" b="1" dirty="0" smtClean="0">
                <a:solidFill>
                  <a:srgbClr val="000066"/>
                </a:solidFill>
              </a:rPr>
              <a:t>Metric </a:t>
            </a:r>
            <a:r>
              <a:rPr lang="en-US" dirty="0" smtClean="0"/>
              <a:t>(number of minutes)</a:t>
            </a:r>
          </a:p>
          <a:p>
            <a:pPr>
              <a:lnSpc>
                <a:spcPct val="90000"/>
              </a:lnSpc>
              <a:buClr>
                <a:srgbClr val="000066"/>
              </a:buClr>
            </a:pPr>
            <a:r>
              <a:rPr lang="en-US" dirty="0" smtClean="0"/>
              <a:t>Appropriate summarization statistic: </a:t>
            </a:r>
            <a:r>
              <a:rPr lang="en-US" b="1" dirty="0" smtClean="0">
                <a:solidFill>
                  <a:srgbClr val="000066"/>
                </a:solidFill>
              </a:rPr>
              <a:t>Average </a:t>
            </a:r>
            <a:r>
              <a:rPr lang="en-US" dirty="0" smtClean="0"/>
              <a:t>for Metric</a:t>
            </a:r>
            <a:r>
              <a:rPr lang="en-US" b="1" dirty="0" smtClean="0">
                <a:solidFill>
                  <a:srgbClr val="000066"/>
                </a:solidFill>
              </a:rPr>
              <a:t> </a:t>
            </a:r>
            <a:r>
              <a:rPr lang="en-US" dirty="0" smtClean="0"/>
              <a:t>variable.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how spread out the data is.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ts val="55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66"/>
                </a:solidFill>
              </a:rPr>
              <a:t>Z</a:t>
            </a:r>
            <a:r>
              <a:rPr lang="en-US" sz="1600" baseline="-25000" dirty="0" smtClean="0">
                <a:solidFill>
                  <a:srgbClr val="000066"/>
                </a:solidFill>
                <a:latin typeface="Symbol" pitchFamily="18" charset="2"/>
              </a:rPr>
              <a:t>95  </a:t>
            </a:r>
            <a:r>
              <a:rPr lang="en-US" sz="1200" dirty="0" smtClean="0"/>
              <a:t>= 1.96</a:t>
            </a:r>
          </a:p>
          <a:p>
            <a:pPr marL="342900" indent="-342900">
              <a:lnSpc>
                <a:spcPts val="55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2"/>
                </a:solidFill>
              </a:rPr>
              <a:t>Z</a:t>
            </a:r>
            <a:r>
              <a:rPr lang="en-US" sz="1600" baseline="-25000" dirty="0" smtClean="0">
                <a:solidFill>
                  <a:schemeClr val="bg2"/>
                </a:solidFill>
                <a:latin typeface="Symbol" pitchFamily="18" charset="2"/>
              </a:rPr>
              <a:t>99 </a:t>
            </a:r>
            <a:r>
              <a:rPr lang="en-US" sz="1600" baseline="-25000" dirty="0" smtClean="0">
                <a:latin typeface="Symbol" pitchFamily="18" charset="2"/>
              </a:rPr>
              <a:t> </a:t>
            </a:r>
            <a:r>
              <a:rPr lang="en-US" sz="1200" dirty="0" smtClean="0"/>
              <a:t>= 2.58</a:t>
            </a:r>
            <a:r>
              <a:rPr lang="en-US" sz="1600" dirty="0" smtClean="0"/>
              <a:t>	</a:t>
            </a:r>
          </a:p>
          <a:p>
            <a:pPr marL="342900" indent="-342900">
              <a:buClr>
                <a:schemeClr val="bg2"/>
              </a:buClr>
              <a:buFont typeface="Symbol"/>
              <a:buChar char="a"/>
            </a:pPr>
            <a:r>
              <a:rPr lang="en-US" sz="1200" dirty="0" smtClean="0"/>
              <a:t>= 95% or 99%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Symbol"/>
              <a:buNone/>
              <a:tabLst/>
              <a:defRPr/>
            </a:pPr>
            <a:r>
              <a:rPr lang="en-US" sz="1800" b="1" dirty="0" err="1" smtClean="0"/>
              <a:t>S</a:t>
            </a:r>
            <a:r>
              <a:rPr lang="en-US" sz="1800" b="1" baseline="-25000" dirty="0" err="1" smtClean="0"/>
              <a:t>x</a:t>
            </a:r>
            <a:r>
              <a:rPr lang="en-US" sz="1800" dirty="0" smtClean="0"/>
              <a:t>	</a:t>
            </a:r>
            <a:r>
              <a:rPr lang="en-US" sz="1400" dirty="0" smtClean="0"/>
              <a:t>=</a:t>
            </a:r>
            <a:r>
              <a:rPr lang="en-US" sz="1800" dirty="0" smtClean="0"/>
              <a:t> </a:t>
            </a:r>
            <a:r>
              <a:rPr lang="en-US" sz="1200" dirty="0" smtClean="0">
                <a:latin typeface="Arial Narrow" pitchFamily="34" charset="0"/>
              </a:rPr>
              <a:t>Standard error (of average)</a:t>
            </a:r>
          </a:p>
          <a:p>
            <a:pPr marL="342900" indent="-342900">
              <a:buClr>
                <a:schemeClr val="bg2"/>
              </a:buClr>
              <a:buFont typeface="Symbol"/>
              <a:buChar char="a"/>
            </a:pPr>
            <a:endParaRPr lang="en-US" sz="12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59946-0B3A-453A-93C7-C561BF411B6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D4331-DB7E-4189-80C5-CB8AA73B635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59946-0B3A-453A-93C7-C561BF411B6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21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2EC834-FEF0-4D42-A48C-C0D9B8EF522F}" type="slidenum">
              <a:rPr lang="en-US" sz="1200">
                <a:latin typeface="Times New Roman" pitchFamily="18" charset="0"/>
              </a:rPr>
              <a:pPr algn="r"/>
              <a:t>35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FB9553A-B3AE-4638-BB1B-13EFF973F918}" type="slidenum">
              <a:rPr lang="en-US" sz="1200">
                <a:latin typeface="Times New Roman" pitchFamily="18" charset="0"/>
              </a:rPr>
              <a:pPr algn="r"/>
              <a:t>36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4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D0E9C10-4939-42E8-8299-FF24EFD16E92}" type="slidenum">
              <a:rPr lang="en-US" sz="1200">
                <a:latin typeface="Times New Roman" pitchFamily="18" charset="0"/>
              </a:rPr>
              <a:pPr algn="r"/>
              <a:t>37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E0CE2-F0D8-448D-BB48-B89E60D0CD46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10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720497-D076-4B4E-8EF2-B362C8BC9571}" type="slidenum">
              <a:rPr lang="en-US" sz="1200">
                <a:latin typeface="Times New Roman" pitchFamily="18" charset="0"/>
              </a:rPr>
              <a:pPr algn="r"/>
              <a:t>47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B177A-7F7C-4FA5-A2C6-72B52A5CAAD4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A4694-F547-4914-A4E8-BDBAD2A2ADC0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B1D22-8131-49BB-AB3F-4999FBA0D9E0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AAEFA-317B-4DC6-900B-39CF6F93FF5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B1D22-8131-49BB-AB3F-4999FBA0D9E0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2B545-AF91-40F7-8B5E-0DD030AB6734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5B716-DBED-476D-B802-C93E86BCD6F3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30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7F2226-9F1A-46FD-B7DE-3F4849DAEE94}" type="slidenum">
              <a:rPr lang="en-US" sz="1200">
                <a:latin typeface="Times New Roman" pitchFamily="18" charset="0"/>
              </a:rPr>
              <a:pPr algn="r"/>
              <a:t>57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4ECD9-1A83-4916-B03F-F076E247FCAE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D884CA-74F7-414D-A7E6-85E2F516F64B}" type="slidenum">
              <a:rPr lang="en-US" sz="1200">
                <a:latin typeface="Times New Roman" pitchFamily="18" charset="0"/>
              </a:rPr>
              <a:pPr algn="r"/>
              <a:t>60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74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FFCD9A-EB79-4C69-B8F0-E4A4F5EB0175}" type="slidenum">
              <a:rPr lang="en-US" sz="1200">
                <a:latin typeface="Times New Roman" pitchFamily="18" charset="0"/>
              </a:rPr>
              <a:pPr algn="r"/>
              <a:t>61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A2388-9A1E-4F73-B810-3DFFBC8BE8C9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49ED0-A80A-4BB7-9904-B1A845266DF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56BD0-DDB2-48F8-962D-51F431E4B085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56BD0-DDB2-48F8-962D-51F431E4B085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B305E-3FBC-49D9-8E29-F55867D3C354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C5106-B3F2-4864-A918-6DF5ECEF002B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to column chart is an improvement,</a:t>
            </a:r>
            <a:r>
              <a:rPr lang="en-US" baseline="0" dirty="0" smtClean="0"/>
              <a:t> but much more is needed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C3578-5528-4D47-A0D5-CB3BFBA9005D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1AA7A-5CBD-4270-A3F6-85BC5C249E74}" type="slidenum">
              <a:rPr lang="en-US" smtClean="0"/>
              <a:pPr/>
              <a:t>83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E4796-028C-4590-B106-C30D0F5FB1F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F4CE0-8C17-426E-807C-20D80BC8E501}" type="slidenum">
              <a:rPr lang="en-US" smtClean="0"/>
              <a:pPr/>
              <a:t>84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5693D-3095-44D1-A739-B24E44C61722}" type="slidenum">
              <a:rPr lang="en-US" smtClean="0"/>
              <a:pPr/>
              <a:t>85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2DBBB-5E25-406A-ABD6-9E1836B52185}" type="slidenum">
              <a:rPr lang="en-US" smtClean="0"/>
              <a:pPr/>
              <a:t>86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C23CB-4813-4CE3-809D-24E05D5FE7EC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57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9FD37D-417F-4E07-8720-1BCBEAA10E29}" type="slidenum">
              <a:rPr lang="en-US" sz="1200">
                <a:latin typeface="Times New Roman" pitchFamily="18" charset="0"/>
              </a:rPr>
              <a:pPr algn="r"/>
              <a:t>13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57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9FD37D-417F-4E07-8720-1BCBEAA10E29}" type="slidenum">
              <a:rPr lang="en-US" sz="1200">
                <a:latin typeface="Times New Roman" pitchFamily="18" charset="0"/>
              </a:rPr>
              <a:pPr algn="r"/>
              <a:t>14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Note: this example is for a calculated percent i.e., Categorical data.</a:t>
            </a:r>
          </a:p>
          <a:p>
            <a:r>
              <a:rPr lang="en-US" smtClean="0"/>
              <a:t>Similar concept for Metric data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A0F0B-25DB-4AD8-81F8-FF1B9C6CC2A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1556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6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4ABA252-46D4-416D-9AC9-141AE319E0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6C308-F9D0-4BCE-B82E-DAFE4E0CD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1336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2484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6313C-2F6E-419C-B335-4A276E38CC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86C59B-573B-4C91-99DC-033EB8840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152400" y="638175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1927E-C33C-4F38-BE1A-074E7CB132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7E145-DEDF-4EDE-BB19-459FEDB7CB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6830-191B-4996-BA42-FFB427D00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4C94E-E1C7-4585-ADA6-B22BC04BE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816-5F1A-478D-9A93-715F8452E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E0FC9-57C3-4467-9368-4658B0EF3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DA09-BF01-4EE6-B543-0B6242700B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19A63-1A9A-41FA-971F-6251D8F92C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itchFamily="34" charset="0"/>
              </a:defRPr>
            </a:lvl1pPr>
          </a:lstStyle>
          <a:p>
            <a:pPr>
              <a:defRPr/>
            </a:pPr>
            <a:fld id="{1728CC90-9CCE-4DB5-B4A2-17380FB11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817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MKTG2341-09 Lec 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801" r:id="rId9"/>
    <p:sldLayoutId id="2147483797" r:id="rId10"/>
    <p:sldLayoutId id="2147483798" r:id="rId11"/>
    <p:sldLayoutId id="21474837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spc="-110" baseline="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2286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891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133600"/>
            <a:ext cx="67818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Correlation Analysis</a:t>
            </a:r>
            <a:br>
              <a:rPr lang="en-US" sz="5000" dirty="0" smtClean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&amp; </a:t>
            </a:r>
            <a:br>
              <a:rPr lang="en-US" sz="5000" dirty="0" smtClean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Generalizing </a:t>
            </a:r>
          </a:p>
        </p:txBody>
      </p:sp>
      <p:sp>
        <p:nvSpPr>
          <p:cNvPr id="165892" name="Text Box 10"/>
          <p:cNvSpPr txBox="1">
            <a:spLocks noChangeArrowheads="1"/>
          </p:cNvSpPr>
          <p:nvPr/>
        </p:nvSpPr>
        <p:spPr bwMode="auto">
          <a:xfrm>
            <a:off x="533400" y="4038600"/>
            <a:ext cx="381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W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E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E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7E0FC9-57C3-4467-9368-4658B0EF30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" name="Flowchart: Connector 3"/>
          <p:cNvSpPr/>
          <p:nvPr/>
        </p:nvSpPr>
        <p:spPr bwMode="auto">
          <a:xfrm>
            <a:off x="4191000" y="1524000"/>
            <a:ext cx="4572000" cy="41148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POPULATION</a:t>
            </a: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bg1"/>
                </a:solidFill>
                <a:latin typeface="Arial Narrow" pitchFamily="34" charset="0"/>
              </a:rPr>
              <a:t>(Greek Letters):</a:t>
            </a:r>
          </a:p>
          <a:p>
            <a:pPr marL="347663" indent="-287338">
              <a:spcBef>
                <a:spcPts val="600"/>
              </a:spcBef>
              <a:buClr>
                <a:srgbClr val="000066"/>
              </a:buClr>
            </a:pPr>
            <a:r>
              <a:rPr lang="el-GR" sz="3200" dirty="0" smtClean="0">
                <a:solidFill>
                  <a:schemeClr val="bg1"/>
                </a:solidFill>
                <a:cs typeface="Arial" charset="0"/>
              </a:rPr>
              <a:t>π</a:t>
            </a:r>
            <a:r>
              <a:rPr lang="en-US" sz="3200" dirty="0" smtClean="0">
                <a:solidFill>
                  <a:schemeClr val="bg1"/>
                </a:solidFill>
                <a:cs typeface="Arial" charset="0"/>
              </a:rPr>
              <a:t> = percent</a:t>
            </a:r>
          </a:p>
          <a:p>
            <a:pPr marL="347663" indent="-287338">
              <a:spcBef>
                <a:spcPts val="600"/>
              </a:spcBef>
              <a:buClr>
                <a:srgbClr val="000066"/>
              </a:buClr>
            </a:pPr>
            <a:r>
              <a:rPr lang="en-US" sz="3200" dirty="0" smtClean="0">
                <a:solidFill>
                  <a:schemeClr val="bg1"/>
                </a:solidFill>
                <a:cs typeface="Arial" charset="0"/>
              </a:rPr>
              <a:t>µ = average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1000" y="3505200"/>
            <a:ext cx="3581400" cy="2895600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72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AMPLE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bg1"/>
                </a:solidFill>
                <a:latin typeface="Arial Narrow" pitchFamily="34" charset="0"/>
              </a:rPr>
              <a:t>(Roman Letters):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347663" indent="-287338">
              <a:spcBef>
                <a:spcPts val="600"/>
              </a:spcBef>
              <a:buClr>
                <a:srgbClr val="000066"/>
              </a:buClr>
            </a:pPr>
            <a:r>
              <a:rPr lang="en-US" sz="3200" i="1" dirty="0" smtClean="0"/>
              <a:t>p</a:t>
            </a:r>
            <a:r>
              <a:rPr lang="en-US" sz="3200" dirty="0" smtClean="0"/>
              <a:t> = percent</a:t>
            </a:r>
          </a:p>
          <a:p>
            <a:pPr marL="347663" indent="-287338">
              <a:spcBef>
                <a:spcPts val="600"/>
              </a:spcBef>
              <a:buClr>
                <a:srgbClr val="000066"/>
              </a:buClr>
            </a:pPr>
            <a:r>
              <a:rPr lang="en-US" sz="3200" i="1" dirty="0" smtClean="0"/>
              <a:t>x </a:t>
            </a:r>
            <a:r>
              <a:rPr lang="en-US" sz="3200" dirty="0" smtClean="0"/>
              <a:t>= average</a:t>
            </a:r>
            <a:endParaRPr lang="en-US" sz="3200" dirty="0" smtClean="0">
              <a:latin typeface="Webdings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Curved Down Arrow 5"/>
          <p:cNvSpPr/>
          <p:nvPr/>
        </p:nvSpPr>
        <p:spPr bwMode="auto">
          <a:xfrm rot="20130482">
            <a:off x="962719" y="1194670"/>
            <a:ext cx="5122938" cy="1593677"/>
          </a:xfrm>
          <a:prstGeom prst="curvedDownArrow">
            <a:avLst>
              <a:gd name="adj1" fmla="val 33610"/>
              <a:gd name="adj2" fmla="val 107784"/>
              <a:gd name="adj3" fmla="val 29336"/>
            </a:avLst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66800" y="5638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 rot="19680027">
            <a:off x="-82306" y="499682"/>
            <a:ext cx="5540655" cy="27160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Estimates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447800"/>
          </a:xfrm>
        </p:spPr>
        <p:txBody>
          <a:bodyPr/>
          <a:lstStyle/>
          <a:p>
            <a:r>
              <a:rPr lang="en-US" dirty="0" smtClean="0"/>
              <a:t>Multiple Response Qs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3352800" cy="4191000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295400"/>
            <a:ext cx="3352800" cy="41910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 bwMode="auto">
          <a:xfrm>
            <a:off x="685800" y="1219200"/>
            <a:ext cx="7315200" cy="4267200"/>
          </a:xfrm>
          <a:prstGeom prst="round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1066800" y="5715000"/>
            <a:ext cx="6629400" cy="914400"/>
          </a:xfrm>
          <a:prstGeom prst="borderCallout1">
            <a:avLst>
              <a:gd name="adj1" fmla="val 893"/>
              <a:gd name="adj2" fmla="val 50116"/>
              <a:gd name="adj3" fmla="val -26966"/>
              <a:gd name="adj4" fmla="val 50118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Analysis in Snap (See PC Lab Wk 6&amp;7).</a:t>
            </a:r>
          </a:p>
          <a:p>
            <a:r>
              <a:rPr lang="en-US" sz="2800" dirty="0" smtClean="0"/>
              <a:t>Both tables in the Report (if relevant).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1066800"/>
          </a:xfrm>
        </p:spPr>
        <p:txBody>
          <a:bodyPr/>
          <a:lstStyle/>
          <a:p>
            <a:r>
              <a:rPr lang="en-US" sz="4800" i="1" dirty="0" smtClean="0"/>
              <a:t>Review Visuals!</a:t>
            </a:r>
            <a:endParaRPr lang="en-CA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000066"/>
                </a:solidFill>
              </a:rPr>
              <a:t>Visuals: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Several types of visuals; choose visuals that are appropriate for the data.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Use visuals as much as possible in the Report.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Place tables in the Appendix (remember headings).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Crosstabs are often better kept just a Percent Table in the report.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b="1" dirty="0" smtClean="0">
                <a:solidFill>
                  <a:srgbClr val="000066"/>
                </a:solidFill>
              </a:rPr>
              <a:t>Analysis: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600" b="1" i="1" dirty="0" smtClean="0">
                <a:solidFill>
                  <a:srgbClr val="C00000"/>
                </a:solidFill>
              </a:rPr>
              <a:t>XLDA:</a:t>
            </a:r>
            <a:r>
              <a:rPr lang="en-US" sz="2600" dirty="0" smtClean="0"/>
              <a:t> Single Response, Grid, Crosstabs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600" b="1" i="1" dirty="0" smtClean="0">
                <a:solidFill>
                  <a:srgbClr val="C00000"/>
                </a:solidFill>
              </a:rPr>
              <a:t>Snap:</a:t>
            </a:r>
            <a:r>
              <a:rPr lang="en-US" sz="2600" dirty="0" smtClean="0"/>
              <a:t> Multiple Response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300" b="1" dirty="0" smtClean="0"/>
              <a:t>Confidence Interval</a:t>
            </a:r>
            <a:endParaRPr lang="en-US" sz="6300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09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41C1A3-F82C-49F9-8CFF-459F38E6C00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09600" y="14478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CC0000"/>
                </a:solidFill>
              </a:rPr>
              <a:t>A </a:t>
            </a:r>
            <a:r>
              <a:rPr lang="en-US" sz="3200" b="1" dirty="0">
                <a:solidFill>
                  <a:srgbClr val="CC0000"/>
                </a:solidFill>
              </a:rPr>
              <a:t>range</a:t>
            </a:r>
            <a:r>
              <a:rPr lang="en-US" sz="3200" b="1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(lower and upper boundary) into which the researcher believes the population parameter falls with a degree of confidence.</a:t>
            </a:r>
          </a:p>
          <a:p>
            <a:pPr marL="342900" indent="-342900">
              <a:buClr>
                <a:srgbClr val="000066"/>
              </a:buClr>
              <a:buFont typeface="Wingdings" pitchFamily="2" charset="2"/>
              <a:buNone/>
            </a:pPr>
            <a:endParaRPr lang="en-US" sz="1000" dirty="0"/>
          </a:p>
          <a:p>
            <a:pPr marL="342900" indent="-342900"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Industry standard: 95% or 99%.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52400" y="304800"/>
            <a:ext cx="8839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Confidence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19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695938-54A6-43D3-9B06-B6678FD5F97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609600" y="1295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sz="3600" b="1" dirty="0">
                <a:solidFill>
                  <a:srgbClr val="000066"/>
                </a:solidFill>
              </a:rPr>
              <a:t>Understanding Level of Confidence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If you took many, many samples and plotted your percentage, your </a:t>
            </a:r>
            <a:r>
              <a:rPr lang="en-US" sz="3200" b="1" dirty="0">
                <a:solidFill>
                  <a:srgbClr val="CC0000"/>
                </a:solidFill>
              </a:rPr>
              <a:t>sampling distribution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would look like a bell-shaped curve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Confidence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19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695938-54A6-43D3-9B06-B6678FD5F97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381000" y="1295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sz="3600" b="1" dirty="0">
                <a:solidFill>
                  <a:srgbClr val="000066"/>
                </a:solidFill>
              </a:rPr>
              <a:t>Understanding Level of Confidence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95</a:t>
            </a:r>
            <a:r>
              <a:rPr lang="en-US" sz="3200" dirty="0"/>
              <a:t>% of your percentages would fall </a:t>
            </a:r>
            <a:r>
              <a:rPr lang="en-US" sz="3200" dirty="0" smtClean="0"/>
              <a:t>between </a:t>
            </a:r>
            <a:r>
              <a:rPr lang="en-US" sz="3200" dirty="0" smtClean="0">
                <a:cs typeface="Arial" charset="0"/>
              </a:rPr>
              <a:t>± </a:t>
            </a:r>
            <a:r>
              <a:rPr lang="en-US" sz="3200" dirty="0">
                <a:cs typeface="Arial" charset="0"/>
              </a:rPr>
              <a:t>1.96 times the standard error of the percentage.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>
                <a:cs typeface="Arial" charset="0"/>
              </a:rPr>
              <a:t>We can say that we are 95% confident that the population percentage falls in the </a:t>
            </a:r>
            <a:r>
              <a:rPr lang="en-US" sz="3200" dirty="0" smtClean="0">
                <a:cs typeface="Arial" charset="0"/>
              </a:rPr>
              <a:t>range.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>
                <a:cs typeface="Arial" charset="0"/>
              </a:rPr>
              <a:t>The range is the </a:t>
            </a:r>
            <a:r>
              <a:rPr lang="en-US" sz="3200" b="1" dirty="0" smtClean="0">
                <a:solidFill>
                  <a:srgbClr val="CC0000"/>
                </a:solidFill>
                <a:cs typeface="Arial" charset="0"/>
              </a:rPr>
              <a:t>confidence interval, </a:t>
            </a:r>
            <a:r>
              <a:rPr lang="en-US" sz="3200" dirty="0" smtClean="0">
                <a:cs typeface="Arial" charset="0"/>
              </a:rPr>
              <a:t>and expressed as ± X%.</a:t>
            </a:r>
            <a:endParaRPr lang="en-US" sz="3200" b="1" dirty="0" smtClean="0">
              <a:solidFill>
                <a:srgbClr val="CC0000"/>
              </a:solidFill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000066"/>
              </a:buClr>
              <a:buFont typeface="Wingdings" pitchFamily="2" charset="2"/>
              <a:buChar char="§"/>
            </a:pPr>
            <a:endParaRPr lang="en-US" sz="3200" b="1" dirty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Confidence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CB451F-04FF-4A81-8666-E849FAAEF38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Confidence Interval</a:t>
            </a:r>
          </a:p>
        </p:txBody>
      </p:sp>
      <p:pic>
        <p:nvPicPr>
          <p:cNvPr id="5929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8839200" cy="4835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710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6D1569-EC65-4C1F-8DCC-3429C5F6FA0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228600" y="1447800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4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We </a:t>
            </a:r>
            <a:r>
              <a:rPr lang="en-US" sz="3200" dirty="0"/>
              <a:t>know the sample finding contains sampling </a:t>
            </a:r>
            <a:r>
              <a:rPr lang="en-US" sz="3200" b="1" dirty="0">
                <a:solidFill>
                  <a:srgbClr val="CC0000"/>
                </a:solidFill>
              </a:rPr>
              <a:t>error</a:t>
            </a:r>
            <a:r>
              <a:rPr lang="en-US" sz="3200" b="1" dirty="0" smtClean="0">
                <a:solidFill>
                  <a:srgbClr val="CC0000"/>
                </a:solidFill>
              </a:rPr>
              <a:t>. </a:t>
            </a:r>
            <a:endParaRPr lang="en-US" sz="3200" b="1" dirty="0"/>
          </a:p>
          <a:p>
            <a:pPr marL="347663" indent="-347663">
              <a:lnSpc>
                <a:spcPct val="90000"/>
              </a:lnSpc>
              <a:spcBef>
                <a:spcPts val="3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We translate our sample findings into ranges:        </a:t>
            </a:r>
            <a:r>
              <a:rPr lang="en-US" sz="3200" dirty="0" smtClean="0"/>
              <a:t>			 40</a:t>
            </a:r>
            <a:r>
              <a:rPr lang="en-US" sz="3200" dirty="0"/>
              <a:t>%    </a:t>
            </a:r>
            <a:r>
              <a:rPr lang="en-US" sz="3200" dirty="0" smtClean="0"/>
              <a:t> ±    </a:t>
            </a:r>
            <a:r>
              <a:rPr lang="en-US" sz="3200" dirty="0"/>
              <a:t>5%</a:t>
            </a:r>
          </a:p>
          <a:p>
            <a:pPr marL="347663" indent="-347663" algn="ctr">
              <a:buClr>
                <a:srgbClr val="000066"/>
              </a:buClr>
              <a:buFont typeface="Wingdings" pitchFamily="2" charset="2"/>
              <a:buNone/>
            </a:pPr>
            <a:r>
              <a:rPr lang="en-US" sz="3200" i="1" dirty="0"/>
              <a:t>percent </a:t>
            </a:r>
            <a:r>
              <a:rPr lang="en-US" sz="3200" dirty="0"/>
              <a:t> ±    </a:t>
            </a:r>
            <a:r>
              <a:rPr lang="en-US" sz="3200" i="1" dirty="0"/>
              <a:t>error   </a:t>
            </a:r>
          </a:p>
          <a:p>
            <a:pPr marL="347663" indent="-347663" algn="ctr">
              <a:buClr>
                <a:srgbClr val="000066"/>
              </a:buClr>
              <a:buFont typeface="Wingdings" pitchFamily="2" charset="2"/>
              <a:buNone/>
            </a:pPr>
            <a:r>
              <a:rPr lang="en-US" sz="3200" b="1" i="1" dirty="0">
                <a:solidFill>
                  <a:srgbClr val="CC0000"/>
                </a:solidFill>
              </a:rPr>
              <a:t>p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>
                <a:solidFill>
                  <a:srgbClr val="CC0000"/>
                </a:solidFill>
              </a:rPr>
              <a:t>      ±     </a:t>
            </a:r>
            <a:r>
              <a:rPr lang="en-US" sz="3200" b="1" i="1" dirty="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200">
                <a:latin typeface="Verdana" pitchFamily="34" charset="0"/>
              </a:rPr>
              <a:t>Calculating Confidence Interval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81000" y="5334000"/>
            <a:ext cx="8534400" cy="977900"/>
          </a:xfrm>
          <a:prstGeom prst="rect">
            <a:avLst/>
          </a:prstGeom>
          <a:solidFill>
            <a:srgbClr val="FFFFCC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This example is for </a:t>
            </a:r>
            <a:r>
              <a:rPr lang="en-US" sz="3200" b="1" dirty="0">
                <a:latin typeface="Arial Narrow" pitchFamily="34" charset="0"/>
              </a:rPr>
              <a:t>categorical</a:t>
            </a:r>
            <a:r>
              <a:rPr lang="en-US" sz="3200" dirty="0">
                <a:latin typeface="Arial Narrow" pitchFamily="34" charset="0"/>
              </a:rPr>
              <a:t> data – using </a:t>
            </a:r>
            <a:r>
              <a:rPr lang="en-US" sz="3200" b="1" dirty="0">
                <a:latin typeface="Arial Narrow" pitchFamily="34" charset="0"/>
              </a:rPr>
              <a:t>percent.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Similar concept for </a:t>
            </a:r>
            <a:r>
              <a:rPr lang="en-US" sz="3200" b="1" dirty="0">
                <a:latin typeface="Arial Narrow" pitchFamily="34" charset="0"/>
              </a:rPr>
              <a:t>metric</a:t>
            </a:r>
            <a:r>
              <a:rPr lang="en-US" sz="3200" dirty="0">
                <a:latin typeface="Arial Narrow" pitchFamily="34" charset="0"/>
              </a:rPr>
              <a:t> data – using </a:t>
            </a:r>
            <a:r>
              <a:rPr lang="en-US" sz="3200" b="1" dirty="0">
                <a:latin typeface="Arial Narrow" pitchFamily="34" charset="0"/>
              </a:rPr>
              <a:t>average.</a:t>
            </a:r>
            <a:endParaRPr lang="en-US" sz="3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D60C36-EEE1-41E1-85C1-E5B0726422B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Confidence Intervals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The formula you use to calculate the Confidence Interval depends on the </a:t>
            </a:r>
            <a:r>
              <a:rPr lang="en-US" sz="3600" b="1" dirty="0" smtClean="0">
                <a:solidFill>
                  <a:srgbClr val="CC0000"/>
                </a:solidFill>
              </a:rPr>
              <a:t>level of measurement:</a:t>
            </a:r>
          </a:p>
          <a:p>
            <a:pPr marL="1374775" lvl="1" eaLnBrk="1" hangingPunct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3600" dirty="0" smtClean="0"/>
              <a:t>Categorical data.</a:t>
            </a:r>
          </a:p>
          <a:p>
            <a:pPr marL="1374775" lvl="1" eaLnBrk="1" hangingPunct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3600" dirty="0" smtClean="0"/>
              <a:t>Metric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C350EB-29F6-4F85-9934-B049CCFD3C8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dirty="0" smtClean="0"/>
              <a:t>Confidence Interval </a:t>
            </a:r>
            <a:br>
              <a:rPr lang="en-US" sz="5400" b="1" dirty="0" smtClean="0"/>
            </a:br>
            <a:r>
              <a:rPr lang="en-US" sz="5400" b="1" dirty="0" smtClean="0"/>
              <a:t>for </a:t>
            </a:r>
            <a:br>
              <a:rPr lang="en-US" sz="5400" b="1" dirty="0" smtClean="0"/>
            </a:br>
            <a:r>
              <a:rPr lang="en-US" sz="5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Categorical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CC0000"/>
                </a:solidFill>
              </a:rPr>
              <a:t>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4608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C7A908-1D42-4E8D-A6C4-D06DDC8C21B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52400" y="16002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Ex: Random </a:t>
            </a:r>
            <a:r>
              <a:rPr lang="en-US" sz="3200" dirty="0"/>
              <a:t>sample to measure the percentage of respondents </a:t>
            </a:r>
            <a:r>
              <a:rPr lang="en-US" sz="3200" dirty="0" smtClean="0"/>
              <a:t>ordering </a:t>
            </a:r>
            <a:r>
              <a:rPr lang="en-US" sz="3200" dirty="0"/>
              <a:t>Egg McMuffins for breakfast at McDonald’s</a:t>
            </a:r>
            <a:r>
              <a:rPr lang="en-US" sz="32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Q: did you order </a:t>
            </a:r>
            <a:r>
              <a:rPr lang="en-US" sz="3200" dirty="0" smtClean="0"/>
              <a:t>a </a:t>
            </a:r>
            <a:r>
              <a:rPr lang="en-US" sz="3200" dirty="0" err="1" smtClean="0"/>
              <a:t>McMuffin</a:t>
            </a:r>
            <a:r>
              <a:rPr lang="en-US" sz="3200" dirty="0" smtClean="0"/>
              <a:t> </a:t>
            </a:r>
            <a:r>
              <a:rPr lang="en-US" sz="3200" dirty="0" smtClean="0"/>
              <a:t>today? Yes / No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endParaRPr lang="en-US" sz="3200" dirty="0"/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0" y="38100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dirty="0">
                <a:solidFill>
                  <a:srgbClr val="000066"/>
                </a:solidFill>
                <a:latin typeface="Verdana" pitchFamily="34" charset="0"/>
              </a:rPr>
              <a:t>Estimate a Population Percentage for Categorical Data</a:t>
            </a:r>
          </a:p>
        </p:txBody>
      </p:sp>
      <p:pic>
        <p:nvPicPr>
          <p:cNvPr id="46086" name="Picture 8" descr="EggMcMuff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657600"/>
            <a:ext cx="35814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4038600"/>
            <a:ext cx="525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Data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C00000"/>
                </a:solidFill>
              </a:rPr>
              <a:t>Categorical.</a:t>
            </a:r>
            <a:endParaRPr lang="en-US" sz="32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Statistic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CC0000"/>
                </a:solidFill>
              </a:rPr>
              <a:t>Percentage.</a:t>
            </a: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mtClean="0"/>
              <a:t>MKTG2341-09 Lec 11</a:t>
            </a:r>
            <a:endParaRPr lang="en-US"/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35D57-8633-4429-ABDC-06C6C91924E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Outcomes: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pPr marL="347663" indent="-347663" eaLnBrk="1" hangingPunct="1">
              <a:buNone/>
            </a:pPr>
            <a:r>
              <a:rPr lang="en-US" b="1" u="sng" dirty="0" smtClean="0">
                <a:solidFill>
                  <a:schemeClr val="bg2"/>
                </a:solidFill>
              </a:rPr>
              <a:t>1. Generalization (Ch 12)</a:t>
            </a:r>
          </a:p>
          <a:p>
            <a:pPr indent="-282575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Explain the concept of generalization and how it is used to estimate population values.</a:t>
            </a:r>
          </a:p>
          <a:p>
            <a:pPr indent="-282575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Estimate a Confidence Interval.</a:t>
            </a:r>
          </a:p>
          <a:p>
            <a:pPr indent="-282575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Test a Hypothesis.</a:t>
            </a:r>
          </a:p>
          <a:p>
            <a:pPr indent="-282575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Demonstrate the Generalize functions in XLDA.</a:t>
            </a:r>
          </a:p>
          <a:p>
            <a:pPr marL="347663" indent="-347663" eaLnBrk="1" hangingPunct="1">
              <a:spcBef>
                <a:spcPts val="1800"/>
              </a:spcBef>
              <a:buNone/>
            </a:pPr>
            <a:r>
              <a:rPr lang="en-US" b="1" u="sng" dirty="0" smtClean="0">
                <a:solidFill>
                  <a:schemeClr val="bg2"/>
                </a:solidFill>
              </a:rPr>
              <a:t>2. Visuals &amp; Data Analysis</a:t>
            </a:r>
          </a:p>
          <a:p>
            <a:pPr indent="-282575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Describe proper use of Visuals in research reporting.</a:t>
            </a:r>
          </a:p>
          <a:p>
            <a:pPr indent="-282575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Explain how Type of Question and Level of Measurement affects the Type of Analysis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A40A42-6565-45F6-95F9-E8F9AB1ED0E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 spc="-150" dirty="0" smtClean="0">
                <a:solidFill>
                  <a:srgbClr val="000000"/>
                </a:solidFill>
              </a:rPr>
              <a:t>Confidence Interval: Categorical Data</a:t>
            </a:r>
          </a:p>
        </p:txBody>
      </p:sp>
      <p:sp>
        <p:nvSpPr>
          <p:cNvPr id="50182" name="Text Box 10"/>
          <p:cNvSpPr txBox="1">
            <a:spLocks noChangeArrowheads="1"/>
          </p:cNvSpPr>
          <p:nvPr/>
        </p:nvSpPr>
        <p:spPr bwMode="auto">
          <a:xfrm>
            <a:off x="685800" y="3276600"/>
            <a:ext cx="3429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/>
              <a:t>p ± </a:t>
            </a:r>
            <a:r>
              <a:rPr lang="en-US" sz="4400" i="1" dirty="0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169995" name="Line 11"/>
          <p:cNvSpPr>
            <a:spLocks noChangeShapeType="1"/>
          </p:cNvSpPr>
          <p:nvPr/>
        </p:nvSpPr>
        <p:spPr bwMode="auto">
          <a:xfrm>
            <a:off x="3429000" y="3886200"/>
            <a:ext cx="1524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CA"/>
          </a:p>
        </p:txBody>
      </p:sp>
      <p:pic>
        <p:nvPicPr>
          <p:cNvPr id="17000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124200"/>
            <a:ext cx="3276600" cy="16875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953000" y="1524000"/>
            <a:ext cx="3276600" cy="1421928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tabLst>
                <a:tab pos="1092200" algn="l"/>
              </a:tabLst>
            </a:pPr>
            <a:r>
              <a:rPr lang="en-US" sz="3200" b="1" i="1" dirty="0" smtClean="0">
                <a:solidFill>
                  <a:srgbClr val="000066"/>
                </a:solidFill>
                <a:latin typeface="Arial Narrow" pitchFamily="34" charset="0"/>
              </a:rPr>
              <a:t>Ordered McMuffin?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tabLst>
                <a:tab pos="1092200" algn="l"/>
              </a:tabLst>
            </a:pPr>
            <a:r>
              <a:rPr lang="en-US" sz="3200" b="1" i="1" dirty="0" smtClean="0">
                <a:solidFill>
                  <a:srgbClr val="C00000"/>
                </a:solidFill>
                <a:latin typeface="Arial Narrow" pitchFamily="34" charset="0"/>
              </a:rPr>
              <a:t>p</a:t>
            </a:r>
            <a:r>
              <a:rPr lang="en-US" sz="3200" b="1" i="1" dirty="0">
                <a:solidFill>
                  <a:srgbClr val="C00000"/>
                </a:solidFill>
                <a:latin typeface="Arial Narrow" pitchFamily="34" charset="0"/>
              </a:rPr>
              <a:t>:</a:t>
            </a:r>
            <a:r>
              <a:rPr lang="en-US" sz="3200" dirty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latin typeface="Arial Narrow" pitchFamily="34" charset="0"/>
              </a:rPr>
              <a:t>percent (Yes)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tabLst>
                <a:tab pos="1092200" algn="l"/>
              </a:tabLst>
            </a:pPr>
            <a:r>
              <a:rPr lang="en-US" sz="3200" b="1" i="1" dirty="0" smtClean="0">
                <a:solidFill>
                  <a:srgbClr val="C00000"/>
                </a:solidFill>
                <a:latin typeface="Arial Narrow" pitchFamily="34" charset="0"/>
              </a:rPr>
              <a:t>q</a:t>
            </a:r>
            <a:r>
              <a:rPr lang="en-US" sz="3200" b="1" i="1" dirty="0">
                <a:solidFill>
                  <a:srgbClr val="C00000"/>
                </a:solidFill>
                <a:latin typeface="Arial Narrow" pitchFamily="34" charset="0"/>
              </a:rPr>
              <a:t>:</a:t>
            </a:r>
            <a:r>
              <a:rPr lang="en-US" sz="3200" b="1" dirty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latin typeface="Arial Narrow" pitchFamily="34" charset="0"/>
              </a:rPr>
              <a:t>100% – </a:t>
            </a:r>
            <a:r>
              <a:rPr lang="en-US" sz="3200" i="1" dirty="0" smtClean="0">
                <a:latin typeface="Arial Narrow" pitchFamily="34" charset="0"/>
              </a:rPr>
              <a:t>p </a:t>
            </a:r>
            <a:r>
              <a:rPr lang="en-US" sz="3200" dirty="0" smtClean="0">
                <a:latin typeface="Arial Narrow" pitchFamily="34" charset="0"/>
              </a:rPr>
              <a:t>(No)</a:t>
            </a:r>
            <a:endParaRPr lang="en-US" sz="3200" dirty="0"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5029200"/>
            <a:ext cx="7696200" cy="1421928"/>
          </a:xfrm>
          <a:prstGeom prst="rect">
            <a:avLst/>
          </a:prstGeom>
          <a:solidFill>
            <a:srgbClr val="FFFF99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2575" indent="-282575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3200" dirty="0" smtClean="0"/>
              <a:t>The size of the error depends on: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200" dirty="0" smtClean="0"/>
              <a:t>Variability: </a:t>
            </a:r>
            <a:r>
              <a:rPr lang="en-US" sz="3200" b="1" dirty="0" smtClean="0">
                <a:solidFill>
                  <a:srgbClr val="C00000"/>
                </a:solidFill>
              </a:rPr>
              <a:t>p * q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200" dirty="0" smtClean="0"/>
              <a:t>Sample size: </a:t>
            </a:r>
            <a:r>
              <a:rPr lang="en-US" sz="3200" b="1" dirty="0" smtClean="0">
                <a:solidFill>
                  <a:srgbClr val="C00000"/>
                </a:solidFill>
              </a:rPr>
              <a:t>n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85" decel="100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85" decel="100000"/>
                                        <p:tgtEl>
                                          <p:spTgt spid="501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385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385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169995" grpId="0" animBg="1"/>
      <p:bldP spid="14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390ECB-34D0-4116-A652-CCD17A5394E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Error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0772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b="1" dirty="0" smtClean="0"/>
              <a:t>The Standard Error of Percent </a:t>
            </a:r>
            <a:r>
              <a:rPr lang="en-US" dirty="0" smtClean="0"/>
              <a:t>is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C00000"/>
              </a:buClr>
            </a:pPr>
            <a:r>
              <a:rPr lang="en-US" sz="3000" b="1" dirty="0" smtClean="0">
                <a:solidFill>
                  <a:srgbClr val="CC0000"/>
                </a:solidFill>
              </a:rPr>
              <a:t>Larger</a:t>
            </a:r>
            <a:r>
              <a:rPr lang="en-US" sz="3000" dirty="0" smtClean="0"/>
              <a:t> with more variability.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C00000"/>
              </a:buClr>
            </a:pPr>
            <a:r>
              <a:rPr lang="en-US" sz="3000" b="1" dirty="0" smtClean="0">
                <a:solidFill>
                  <a:srgbClr val="CC0000"/>
                </a:solidFill>
              </a:rPr>
              <a:t>Smaller</a:t>
            </a:r>
            <a:r>
              <a:rPr lang="en-US" sz="3000" dirty="0" smtClean="0"/>
              <a:t> with large samples (n).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823BEA-D606-412C-A101-059188C4CE9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200" spc="-110" dirty="0">
                <a:solidFill>
                  <a:srgbClr val="000066"/>
                </a:solidFill>
                <a:latin typeface="Verdana" pitchFamily="34" charset="0"/>
              </a:rPr>
              <a:t>Variability </a:t>
            </a:r>
            <a:r>
              <a:rPr lang="en-US" sz="4200" spc="-110" dirty="0" smtClean="0">
                <a:solidFill>
                  <a:srgbClr val="000066"/>
                </a:solidFill>
                <a:latin typeface="Verdana" pitchFamily="34" charset="0"/>
              </a:rPr>
              <a:t>&amp; Sampling </a:t>
            </a:r>
            <a:r>
              <a:rPr lang="en-US" sz="4200" spc="-110" dirty="0">
                <a:solidFill>
                  <a:srgbClr val="000066"/>
                </a:solidFill>
                <a:latin typeface="Verdana" pitchFamily="34" charset="0"/>
              </a:rPr>
              <a:t>Distribution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426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5791200"/>
            <a:ext cx="9144000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CC0000"/>
                </a:solidFill>
              </a:rPr>
              <a:t>shape</a:t>
            </a:r>
            <a:r>
              <a:rPr lang="en-US" sz="3200" dirty="0"/>
              <a:t> of the sampling distribution is a function of variability and sample size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5529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F41AF7-26A5-41B5-A847-D4A92253DE4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304800" y="14478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Sample Finding:</a:t>
            </a:r>
            <a:r>
              <a:rPr lang="en-US" sz="2800" dirty="0"/>
              <a:t> 30% </a:t>
            </a:r>
            <a:r>
              <a:rPr lang="en-US" sz="2800" dirty="0" smtClean="0"/>
              <a:t>ordered </a:t>
            </a:r>
            <a:r>
              <a:rPr lang="en-US" sz="2800" dirty="0"/>
              <a:t>Egg McMuffin.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66"/>
                </a:solidFill>
              </a:rPr>
              <a:t>Level </a:t>
            </a:r>
            <a:r>
              <a:rPr lang="en-US" sz="2800" b="1" dirty="0">
                <a:solidFill>
                  <a:srgbClr val="000066"/>
                </a:solidFill>
              </a:rPr>
              <a:t>of confidence:</a:t>
            </a:r>
            <a:r>
              <a:rPr lang="en-US" sz="2800" dirty="0"/>
              <a:t> 95</a:t>
            </a:r>
            <a:r>
              <a:rPr lang="en-US" sz="2800" dirty="0" smtClean="0"/>
              <a:t>%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66"/>
                </a:solidFill>
              </a:rPr>
              <a:t>Sample error:</a:t>
            </a:r>
            <a:r>
              <a:rPr lang="en-US" sz="2800" dirty="0" smtClean="0"/>
              <a:t> 5%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66"/>
                </a:solidFill>
              </a:rPr>
              <a:t>Confidence </a:t>
            </a:r>
            <a:r>
              <a:rPr lang="en-US" sz="2800" b="1" dirty="0">
                <a:solidFill>
                  <a:srgbClr val="000066"/>
                </a:solidFill>
              </a:rPr>
              <a:t>Interval:</a:t>
            </a:r>
            <a:r>
              <a:rPr lang="en-US" sz="2800" dirty="0"/>
              <a:t> </a:t>
            </a:r>
            <a:r>
              <a:rPr lang="en-US" sz="2800" dirty="0" smtClean="0"/>
              <a:t>30% ± 5%</a:t>
            </a:r>
            <a:endParaRPr lang="en-US" sz="2800" dirty="0"/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Conclusion:</a:t>
            </a:r>
            <a:r>
              <a:rPr lang="en-US" sz="2800" dirty="0"/>
              <a:t> we are 95% sure that the </a:t>
            </a:r>
            <a:r>
              <a:rPr lang="en-US" sz="2800" b="1" dirty="0">
                <a:solidFill>
                  <a:srgbClr val="CC0000"/>
                </a:solidFill>
              </a:rPr>
              <a:t>‘true’ </a:t>
            </a:r>
            <a:r>
              <a:rPr lang="en-US" sz="2800" dirty="0" smtClean="0"/>
              <a:t>value</a:t>
            </a:r>
            <a:r>
              <a:rPr lang="en-US" sz="2800" b="1" dirty="0" smtClean="0">
                <a:solidFill>
                  <a:srgbClr val="CC0000"/>
                </a:solidFill>
              </a:rPr>
              <a:t> </a:t>
            </a:r>
            <a:r>
              <a:rPr lang="en-US" sz="2800" dirty="0" smtClean="0"/>
              <a:t>is </a:t>
            </a:r>
            <a:r>
              <a:rPr lang="en-US" sz="2800" dirty="0"/>
              <a:t>between 25% and 35%.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Generalization &amp; Interpretation:</a:t>
            </a:r>
            <a:r>
              <a:rPr lang="en-US" sz="2800" dirty="0"/>
              <a:t> we are 95% sure that 25</a:t>
            </a:r>
            <a:r>
              <a:rPr lang="en-US" sz="2800" dirty="0" smtClean="0"/>
              <a:t>% - 35</a:t>
            </a:r>
            <a:r>
              <a:rPr lang="en-US" sz="2800" dirty="0"/>
              <a:t>% of the target population will order Egg </a:t>
            </a:r>
            <a:r>
              <a:rPr lang="en-US" sz="2800" dirty="0" err="1"/>
              <a:t>McMuffins</a:t>
            </a:r>
            <a:r>
              <a:rPr lang="en-US" sz="2800" dirty="0"/>
              <a:t> for breakfast at McDonald’s.</a:t>
            </a: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86868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Back to the Example …</a:t>
            </a:r>
          </a:p>
        </p:txBody>
      </p:sp>
      <p:pic>
        <p:nvPicPr>
          <p:cNvPr id="55302" name="Picture 5" descr="McDonald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133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uiExpand="1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C22F07-BA1A-43B4-AD09-8C22D1CD33C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300" spc="-150" dirty="0" smtClean="0">
                <a:solidFill>
                  <a:srgbClr val="000066"/>
                </a:solidFill>
                <a:latin typeface="Verdana" pitchFamily="34" charset="0"/>
              </a:rPr>
              <a:t>XLDA Confidence Interval: Percent</a:t>
            </a:r>
            <a:endParaRPr lang="en-US" sz="4300" spc="-150" dirty="0">
              <a:solidFill>
                <a:srgbClr val="000066"/>
              </a:solidFill>
              <a:latin typeface="Verdana" pitchFamily="34" charset="0"/>
            </a:endParaRPr>
          </a:p>
        </p:txBody>
      </p:sp>
      <p:pic>
        <p:nvPicPr>
          <p:cNvPr id="56325" name="Picture 4" descr="BBBMR2eFig12003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C4A3F7-17C3-4F5A-858B-4443CB1A64A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300" spc="-150" dirty="0" smtClean="0">
                <a:solidFill>
                  <a:srgbClr val="000066"/>
                </a:solidFill>
                <a:latin typeface="Verdana" pitchFamily="34" charset="0"/>
              </a:rPr>
              <a:t>XLDA Confidence Interval: Percent</a:t>
            </a:r>
            <a:endParaRPr lang="en-US" sz="4300" spc="-150" dirty="0">
              <a:solidFill>
                <a:srgbClr val="000066"/>
              </a:solidFill>
              <a:latin typeface="Verdana" pitchFamily="34" charset="0"/>
            </a:endParaRPr>
          </a:p>
        </p:txBody>
      </p:sp>
      <p:pic>
        <p:nvPicPr>
          <p:cNvPr id="57349" name="Picture 4" descr="BBBMR2eFig12004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8001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47800" y="2895600"/>
            <a:ext cx="3657600" cy="685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181600" y="2743200"/>
            <a:ext cx="1447800" cy="838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7010400" y="3657600"/>
            <a:ext cx="2133600" cy="838200"/>
          </a:xfrm>
          <a:prstGeom prst="wedgeRectCallout">
            <a:avLst>
              <a:gd name="adj1" fmla="val -67560"/>
              <a:gd name="adj2" fmla="val -80491"/>
            </a:avLst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800"/>
              <a:t>Confidence Interval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6553200" y="5105400"/>
            <a:ext cx="2133600" cy="838200"/>
          </a:xfrm>
          <a:prstGeom prst="wedgeRectCallout">
            <a:avLst>
              <a:gd name="adj1" fmla="val -131323"/>
              <a:gd name="adj2" fmla="val -247915"/>
            </a:avLst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800"/>
              <a:t>Summarize:  Percent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5" grpId="0" animBg="1"/>
      <p:bldP spid="27656" grpId="0" animBg="1"/>
      <p:bldP spid="276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AC183C-5ACE-4954-A4A4-1AA9378E1F9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dirty="0" smtClean="0"/>
              <a:t>Confidence Interval </a:t>
            </a:r>
            <a:br>
              <a:rPr lang="en-US" sz="5400" b="1" dirty="0" smtClean="0"/>
            </a:br>
            <a:r>
              <a:rPr lang="en-US" sz="5400" b="1" dirty="0" smtClean="0"/>
              <a:t>for </a:t>
            </a:r>
            <a:br>
              <a:rPr lang="en-US" sz="5400" b="1" dirty="0" smtClean="0"/>
            </a:br>
            <a:r>
              <a:rPr lang="en-US" sz="5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Metric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CC0000"/>
                </a:solidFill>
              </a:rPr>
              <a:t>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F16EF1-2295-41A9-A553-9B1F5C486A9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pPr eaLnBrk="1" hangingPunct="1"/>
            <a:r>
              <a:rPr lang="en-US" sz="4200" dirty="0" smtClean="0"/>
              <a:t>Confidence Interval for Metric Data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The general principles of Confidence Interval that you have just learned for Categorical is the same for Metric data.</a:t>
            </a:r>
          </a:p>
          <a:p>
            <a:pPr eaLnBrk="1" hangingPunct="1">
              <a:buFont typeface="Wingdings" pitchFamily="2" charset="2"/>
              <a:buNone/>
            </a:pPr>
            <a:endParaRPr lang="en-US" sz="1800" dirty="0" smtClean="0"/>
          </a:p>
          <a:p>
            <a:pPr eaLnBrk="1" hangingPunct="1"/>
            <a:r>
              <a:rPr lang="en-US" dirty="0" smtClean="0"/>
              <a:t>However, the </a:t>
            </a:r>
            <a:r>
              <a:rPr lang="en-US" b="1" dirty="0" smtClean="0">
                <a:solidFill>
                  <a:srgbClr val="CC0000"/>
                </a:solidFill>
              </a:rPr>
              <a:t>formulas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C0000"/>
                </a:solidFill>
              </a:rPr>
              <a:t>are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1F447C-BEA5-423B-B5E2-9CA51823F70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Estimate Population Average for Metric Data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/>
              <a:t>Random sample to determine the average number of minutes readers spend reading the Vancouver Sun.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Q: How many minutes do you read the </a:t>
            </a:r>
            <a:r>
              <a:rPr lang="en-US" dirty="0" err="1" smtClean="0"/>
              <a:t>Vcr</a:t>
            </a:r>
            <a:r>
              <a:rPr lang="en-US" dirty="0" smtClean="0"/>
              <a:t> Sun per day?</a:t>
            </a:r>
          </a:p>
        </p:txBody>
      </p:sp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228600" y="4648200"/>
            <a:ext cx="434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Data: </a:t>
            </a:r>
            <a:r>
              <a:rPr lang="en-US" sz="3200" b="1" dirty="0">
                <a:solidFill>
                  <a:srgbClr val="C00000"/>
                </a:solidFill>
              </a:rPr>
              <a:t>Metric.</a:t>
            </a:r>
            <a:endParaRPr lang="en-US" sz="32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Statistic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CC0000"/>
                </a:solidFill>
              </a:rPr>
              <a:t>Average.</a:t>
            </a:r>
            <a:endParaRPr lang="en-US" sz="3200" dirty="0">
              <a:solidFill>
                <a:srgbClr val="CC0000"/>
              </a:solidFill>
            </a:endParaRPr>
          </a:p>
        </p:txBody>
      </p:sp>
      <p:pic>
        <p:nvPicPr>
          <p:cNvPr id="9" name="Content Placeholder 9" descr="Woman reading Ne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29200" y="3810000"/>
            <a:ext cx="30670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99D7D4-F83E-407D-BF5F-FFA8222FD4A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Variability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1534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Metric Data: </a:t>
            </a:r>
            <a:r>
              <a:rPr lang="en-US" b="1" dirty="0" smtClean="0">
                <a:solidFill>
                  <a:srgbClr val="CC0000"/>
                </a:solidFill>
              </a:rPr>
              <a:t>Standard Deviation </a:t>
            </a:r>
          </a:p>
          <a:p>
            <a:pPr eaLnBrk="1" hangingPunct="1"/>
            <a:r>
              <a:rPr lang="en-US" dirty="0" smtClean="0"/>
              <a:t>Categorical Data: </a:t>
            </a:r>
            <a:r>
              <a:rPr lang="en-US" b="1" dirty="0" smtClean="0">
                <a:solidFill>
                  <a:srgbClr val="C00000"/>
                </a:solidFill>
              </a:rPr>
              <a:t>Variability.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b="1" dirty="0" smtClean="0">
                <a:solidFill>
                  <a:schemeClr val="bg2"/>
                </a:solidFill>
              </a:rPr>
              <a:t>Metric Variables</a:t>
            </a:r>
            <a:r>
              <a:rPr lang="en-US" dirty="0" smtClean="0"/>
              <a:t>, we calculate the Standard Deviation along with the Average in the Summarizing command.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2A4696-3890-401B-9548-FB8AB91F1E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/>
          <a:p>
            <a:pPr eaLnBrk="1" hangingPunct="1"/>
            <a:r>
              <a:rPr lang="en-US" smtClean="0"/>
              <a:t>The Concept of Generalization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sz="4000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…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Researchers draw sample because it is cheaper and faster than surveying the whole population.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Only a probability sample is </a:t>
            </a:r>
            <a:r>
              <a:rPr lang="en-US" b="1" dirty="0" smtClean="0">
                <a:solidFill>
                  <a:srgbClr val="C00000"/>
                </a:solidFill>
              </a:rPr>
              <a:t>representative</a:t>
            </a:r>
            <a:r>
              <a:rPr lang="en-US" dirty="0" smtClean="0">
                <a:solidFill>
                  <a:srgbClr val="000000"/>
                </a:solidFill>
              </a:rPr>
              <a:t> of the target population.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A probability sample size is based on the amount of error that the manager can accept.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r>
              <a:rPr lang="en-US" dirty="0" smtClean="0"/>
              <a:t>Standard Deviation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2362200"/>
            <a:ext cx="6867525" cy="2009775"/>
            <a:chOff x="609600" y="2362200"/>
            <a:chExt cx="6867525" cy="200977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2362200"/>
              <a:ext cx="6867525" cy="200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 bwMode="auto">
            <a:xfrm>
              <a:off x="4038600" y="3276600"/>
              <a:ext cx="914400" cy="990600"/>
            </a:xfrm>
            <a:prstGeom prst="roundRect">
              <a:avLst/>
            </a:prstGeom>
            <a:noFill/>
            <a:ln w="2857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1295400" y="2514600"/>
            <a:ext cx="3124200" cy="381000"/>
          </a:xfrm>
          <a:prstGeom prst="ellipse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4953000"/>
            <a:ext cx="8534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Standard Deviation:</a:t>
            </a:r>
          </a:p>
          <a:p>
            <a:pPr marL="0" indent="0">
              <a:buNone/>
            </a:pPr>
            <a:r>
              <a:rPr lang="en-US" dirty="0" smtClean="0"/>
              <a:t>	Measures how spread out the data is.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71DF97-CC42-48B7-A4B1-221E024745F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Confidence Interval: Metric Data</a:t>
            </a:r>
          </a:p>
        </p:txBody>
      </p:sp>
      <p:grpSp>
        <p:nvGrpSpPr>
          <p:cNvPr id="61456" name="Group 7"/>
          <p:cNvGrpSpPr>
            <a:grpSpLocks/>
          </p:cNvGrpSpPr>
          <p:nvPr/>
        </p:nvGrpSpPr>
        <p:grpSpPr bwMode="auto">
          <a:xfrm>
            <a:off x="304800" y="1143000"/>
            <a:ext cx="3124200" cy="1248546"/>
            <a:chOff x="336" y="1104"/>
            <a:chExt cx="1968" cy="960"/>
          </a:xfrm>
        </p:grpSpPr>
        <p:sp>
          <p:nvSpPr>
            <p:cNvPr id="61458" name="Rectangle 5"/>
            <p:cNvSpPr>
              <a:spLocks noChangeArrowheads="1"/>
            </p:cNvSpPr>
            <p:nvPr/>
          </p:nvSpPr>
          <p:spPr bwMode="auto">
            <a:xfrm>
              <a:off x="336" y="1104"/>
              <a:ext cx="1968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55000"/>
                </a:lnSpc>
                <a:buClr>
                  <a:schemeClr val="bg2"/>
                </a:buClr>
              </a:pPr>
              <a:r>
                <a:rPr lang="en-US" sz="6000" dirty="0"/>
                <a:t>x ± </a:t>
              </a:r>
              <a:r>
                <a:rPr lang="en-US" sz="4400" i="1" dirty="0" smtClean="0">
                  <a:solidFill>
                    <a:srgbClr val="CC0000"/>
                  </a:solidFill>
                </a:rPr>
                <a:t>error</a:t>
              </a:r>
              <a:endParaRPr lang="en-US" sz="6000" i="1" dirty="0" smtClean="0">
                <a:solidFill>
                  <a:srgbClr val="CC0000"/>
                </a:solidFill>
              </a:endParaRPr>
            </a:p>
            <a:p>
              <a:pPr marL="342900" indent="-342900">
                <a:lnSpc>
                  <a:spcPct val="155000"/>
                </a:lnSpc>
                <a:buClr>
                  <a:schemeClr val="bg2"/>
                </a:buClr>
                <a:buFont typeface="Wingdings" pitchFamily="2" charset="2"/>
                <a:buNone/>
              </a:pPr>
              <a:endParaRPr lang="en-US" sz="6000" baseline="-25000" dirty="0">
                <a:solidFill>
                  <a:srgbClr val="008000"/>
                </a:solidFill>
              </a:endParaRPr>
            </a:p>
          </p:txBody>
        </p:sp>
        <p:pic>
          <p:nvPicPr>
            <p:cNvPr id="6145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1514"/>
              <a:ext cx="24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28600" y="3276600"/>
            <a:ext cx="3733800" cy="835025"/>
            <a:chOff x="96" y="1680"/>
            <a:chExt cx="2352" cy="526"/>
          </a:xfrm>
        </p:grpSpPr>
        <p:sp>
          <p:nvSpPr>
            <p:cNvPr id="61454" name="Text Box 21"/>
            <p:cNvSpPr txBox="1">
              <a:spLocks noChangeArrowheads="1"/>
            </p:cNvSpPr>
            <p:nvPr/>
          </p:nvSpPr>
          <p:spPr bwMode="auto">
            <a:xfrm>
              <a:off x="96" y="1680"/>
              <a:ext cx="2352" cy="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US"/>
                <a:t>        </a:t>
              </a:r>
              <a:r>
                <a:rPr lang="en-US" sz="3600"/>
                <a:t>= </a:t>
              </a:r>
              <a:r>
                <a:rPr lang="en-US" sz="3200">
                  <a:latin typeface="Arial Narrow" pitchFamily="34" charset="0"/>
                </a:rPr>
                <a:t>Sample Average</a:t>
              </a:r>
            </a:p>
          </p:txBody>
        </p:sp>
        <p:pic>
          <p:nvPicPr>
            <p:cNvPr id="61455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" y="1776"/>
              <a:ext cx="2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49" name="Line 22"/>
          <p:cNvSpPr>
            <a:spLocks noChangeShapeType="1"/>
          </p:cNvSpPr>
          <p:nvPr/>
        </p:nvSpPr>
        <p:spPr bwMode="auto">
          <a:xfrm flipV="1">
            <a:off x="609600" y="2286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CA"/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4191001" y="1447800"/>
            <a:ext cx="4190999" cy="1012825"/>
            <a:chOff x="1479" y="3216"/>
            <a:chExt cx="1922" cy="638"/>
          </a:xfrm>
        </p:grpSpPr>
        <p:pic>
          <p:nvPicPr>
            <p:cNvPr id="22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1" y="3456"/>
              <a:ext cx="141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1479" y="3360"/>
              <a:ext cx="50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>
                  <a:latin typeface="Arial Narrow" pitchFamily="34" charset="0"/>
                </a:rPr>
                <a:t>1.96</a:t>
              </a:r>
              <a:r>
                <a:rPr lang="en-US" sz="3200" b="1" dirty="0" smtClean="0">
                  <a:latin typeface="Arial Black" pitchFamily="34" charset="0"/>
                </a:rPr>
                <a:t>*</a:t>
              </a:r>
              <a:endParaRPr lang="en-US" sz="3200" b="1" dirty="0">
                <a:latin typeface="Arial Black" pitchFamily="34" charset="0"/>
              </a:endParaRP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917" y="3216"/>
              <a:ext cx="14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/>
                <a:t>Standard Deviation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288" y="3408"/>
              <a:ext cx="27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/>
                <a:t>n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4190999" y="1295400"/>
            <a:ext cx="4114801" cy="12954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971800" y="2057400"/>
            <a:ext cx="1143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914400" y="5029200"/>
            <a:ext cx="7696200" cy="1421928"/>
          </a:xfrm>
          <a:prstGeom prst="rect">
            <a:avLst/>
          </a:prstGeom>
          <a:solidFill>
            <a:srgbClr val="FFFF99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2575" indent="-282575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3200" dirty="0" smtClean="0"/>
              <a:t>The size of the error depends on: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200" dirty="0" smtClean="0"/>
              <a:t>Standard Deviation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914400" lvl="1" indent="-457200" eaLnBrk="1" hangingPunct="1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200" dirty="0" smtClean="0"/>
              <a:t>Sample size: </a:t>
            </a:r>
            <a:r>
              <a:rPr lang="en-US" sz="3200" b="1" dirty="0" smtClean="0"/>
              <a:t>n</a:t>
            </a:r>
            <a:endParaRPr lang="en-US" sz="3200" baseline="-25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614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 animBg="1"/>
      <p:bldP spid="27" grpId="0" animBg="1"/>
      <p:bldP spid="20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390ECB-34D0-4116-A652-CCD17A5394E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Error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The same logic is used here as with the standard error of the percentage.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b="1" dirty="0" smtClean="0">
                <a:solidFill>
                  <a:schemeClr val="bg2"/>
                </a:solidFill>
              </a:rPr>
              <a:t>The Standard Error of Average </a:t>
            </a:r>
            <a:r>
              <a:rPr lang="en-US" dirty="0" smtClean="0"/>
              <a:t>is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C00000"/>
              </a:buClr>
            </a:pPr>
            <a:r>
              <a:rPr lang="en-US" sz="3000" b="1" dirty="0" smtClean="0">
                <a:solidFill>
                  <a:srgbClr val="CC0000"/>
                </a:solidFill>
              </a:rPr>
              <a:t>Larger</a:t>
            </a:r>
            <a:r>
              <a:rPr lang="en-US" sz="3000" dirty="0" smtClean="0"/>
              <a:t> with higher standard deviation (more variability).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C00000"/>
              </a:buClr>
            </a:pPr>
            <a:r>
              <a:rPr lang="en-US" sz="3000" b="1" dirty="0" smtClean="0">
                <a:solidFill>
                  <a:srgbClr val="CC0000"/>
                </a:solidFill>
              </a:rPr>
              <a:t>Smaller</a:t>
            </a:r>
            <a:r>
              <a:rPr lang="en-US" sz="3000" dirty="0" smtClean="0"/>
              <a:t> with large samples (n).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451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BD1512-7141-4B66-BD60-E4B920A75F1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685800" y="19050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7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If we conducted the survey many, many times and plotted the average number of minutes of reading the </a:t>
            </a:r>
            <a:r>
              <a:rPr lang="en-US" sz="3200" dirty="0" smtClean="0"/>
              <a:t>Vancouver Sun for </a:t>
            </a:r>
            <a:r>
              <a:rPr lang="en-US" sz="3200" dirty="0"/>
              <a:t>each sample in a </a:t>
            </a:r>
            <a:r>
              <a:rPr lang="en-US" sz="3200" b="1" dirty="0">
                <a:solidFill>
                  <a:srgbClr val="C00000"/>
                </a:solidFill>
              </a:rPr>
              <a:t>frequency distribution, </a:t>
            </a:r>
            <a:r>
              <a:rPr lang="en-US" sz="3200" dirty="0"/>
              <a:t>it would look like a bell-shaped curve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79248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Interpreting a Confidence </a:t>
            </a:r>
          </a:p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Interval Metric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451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BD1512-7141-4B66-BD60-E4B920A75F1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152400" y="16764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7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95</a:t>
            </a:r>
            <a:r>
              <a:rPr lang="en-US" sz="3200" dirty="0"/>
              <a:t>% of the sample averages would fall in the confidence interval defined by the population average </a:t>
            </a:r>
            <a:r>
              <a:rPr lang="en-US" sz="3200" b="1" dirty="0">
                <a:solidFill>
                  <a:srgbClr val="C00000"/>
                </a:solidFill>
                <a:cs typeface="Arial" charset="0"/>
              </a:rPr>
              <a:t>± </a:t>
            </a:r>
            <a:r>
              <a:rPr lang="en-US" sz="3200" b="1" dirty="0" smtClean="0">
                <a:solidFill>
                  <a:srgbClr val="C00000"/>
                </a:solidFill>
                <a:cs typeface="Arial" charset="0"/>
              </a:rPr>
              <a:t>error.</a:t>
            </a:r>
            <a:endParaRPr lang="en-US" sz="3200" dirty="0"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7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>
                <a:cs typeface="Arial" charset="0"/>
              </a:rPr>
              <a:t>This allows us to state that we are 95% confident that the true population average falls within the range calculated by our confidence interval.</a:t>
            </a: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79248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Interpreting a Confidence </a:t>
            </a:r>
          </a:p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Interval Metric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9BD6C6-3498-48AC-AE04-FC99897B18C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52400" y="12192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Sample Finding:</a:t>
            </a:r>
            <a:r>
              <a:rPr lang="en-US" sz="2800" dirty="0"/>
              <a:t> Average of 45 min.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Standard Deviation:</a:t>
            </a:r>
            <a:r>
              <a:rPr lang="en-US" sz="2800" dirty="0"/>
              <a:t> 20 min.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66"/>
                </a:solidFill>
              </a:rPr>
              <a:t>Level </a:t>
            </a:r>
            <a:r>
              <a:rPr lang="en-US" sz="2800" b="1" dirty="0">
                <a:solidFill>
                  <a:srgbClr val="000066"/>
                </a:solidFill>
              </a:rPr>
              <a:t>of confidence:</a:t>
            </a:r>
            <a:r>
              <a:rPr lang="en-US" sz="2800" dirty="0"/>
              <a:t> 95%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Confidence Interval:</a:t>
            </a:r>
            <a:r>
              <a:rPr lang="en-US" sz="2800" dirty="0"/>
              <a:t> 41.1 – 48.9 min.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Conclusion:</a:t>
            </a:r>
            <a:r>
              <a:rPr lang="en-US" sz="2800" dirty="0"/>
              <a:t> we are 95% sure that the ‘true’ is between 41.1 – 48.9 min.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66"/>
                </a:solidFill>
              </a:rPr>
              <a:t>Generalization &amp; Interpretation:</a:t>
            </a:r>
            <a:r>
              <a:rPr lang="en-US" sz="2800" dirty="0"/>
              <a:t> we are 95% sure that the target population spends 41.1 – 48.9 minutes reading the </a:t>
            </a:r>
            <a:r>
              <a:rPr lang="en-US" sz="2800" dirty="0" smtClean="0"/>
              <a:t>Vancouver Sun.</a:t>
            </a:r>
            <a:endParaRPr lang="en-US" sz="2800" dirty="0"/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000066"/>
                </a:solidFill>
                <a:latin typeface="Verdana" pitchFamily="34" charset="0"/>
              </a:rPr>
              <a:t>Back to the Example …</a:t>
            </a:r>
          </a:p>
        </p:txBody>
      </p:sp>
      <p:pic>
        <p:nvPicPr>
          <p:cNvPr id="66567" name="Picture 11" descr="man-reading-news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0" y="0"/>
            <a:ext cx="24765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26815D-3A6D-4D99-950D-FF193C22D2F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300" spc="-150" dirty="0" smtClean="0">
                <a:solidFill>
                  <a:srgbClr val="000066"/>
                </a:solidFill>
                <a:latin typeface="Verdana" pitchFamily="34" charset="0"/>
              </a:rPr>
              <a:t>XLDA Confidence Interval: Percent</a:t>
            </a:r>
            <a:endParaRPr lang="en-US" sz="43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7589" name="Picture 4" descr="BBBMR2eFig12005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86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A6F287-B013-454C-9BD2-84BE065E4DB2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68613" name="Picture 4" descr="BBBMR2eFig12006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3276600" y="2362200"/>
            <a:ext cx="2057400" cy="9906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5410200" y="2362200"/>
            <a:ext cx="1447800" cy="9906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1975" name="AutoShape 7"/>
          <p:cNvSpPr>
            <a:spLocks noChangeArrowheads="1"/>
          </p:cNvSpPr>
          <p:nvPr/>
        </p:nvSpPr>
        <p:spPr bwMode="auto">
          <a:xfrm>
            <a:off x="152400" y="5105400"/>
            <a:ext cx="2743200" cy="838200"/>
          </a:xfrm>
          <a:prstGeom prst="wedgeRectCallout">
            <a:avLst>
              <a:gd name="adj1" fmla="val 85410"/>
              <a:gd name="adj2" fmla="val -255492"/>
            </a:avLst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800" dirty="0"/>
              <a:t>Summarize:  </a:t>
            </a:r>
            <a:r>
              <a:rPr lang="en-US" sz="2800" dirty="0" smtClean="0"/>
              <a:t>Average &amp; SD</a:t>
            </a:r>
            <a:endParaRPr lang="en-US" sz="2800" dirty="0"/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6629400" y="4114800"/>
            <a:ext cx="2133600" cy="838200"/>
          </a:xfrm>
          <a:prstGeom prst="wedgeRectCallout">
            <a:avLst>
              <a:gd name="adj1" fmla="val -49704"/>
              <a:gd name="adj2" fmla="val -135037"/>
            </a:avLst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800"/>
              <a:t>Confidence Interval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300" spc="-150" dirty="0" smtClean="0">
                <a:solidFill>
                  <a:srgbClr val="000066"/>
                </a:solidFill>
                <a:latin typeface="Verdana" pitchFamily="34" charset="0"/>
              </a:rPr>
              <a:t>XLDA Confidence Interval: Percent</a:t>
            </a:r>
            <a:endParaRPr lang="en-US" sz="43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animBg="1"/>
      <p:bldP spid="211974" grpId="0" animBg="1"/>
      <p:bldP spid="211975" grpId="0" animBg="1"/>
      <p:bldP spid="2119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300" b="1" smtClean="0"/>
              <a:t>Testing Hypotheses</a:t>
            </a:r>
            <a:endParaRPr lang="en-US" sz="6300" b="1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93B6AF-3DCA-4450-A547-103E963CEB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Hypothesis?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5720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smtClean="0"/>
              <a:t>Sometimes the marketing researcher or manager – client makes a </a:t>
            </a:r>
            <a:r>
              <a:rPr lang="en-US" b="1" smtClean="0">
                <a:solidFill>
                  <a:srgbClr val="CC0000"/>
                </a:solidFill>
              </a:rPr>
              <a:t>statement </a:t>
            </a:r>
            <a:r>
              <a:rPr lang="en-US" smtClean="0"/>
              <a:t>about the population parameter based on prior knowledge, assumptions, or intuition.</a:t>
            </a:r>
          </a:p>
          <a:p>
            <a:pPr eaLnBrk="1" hangingPunct="1">
              <a:spcBef>
                <a:spcPts val="2400"/>
              </a:spcBef>
            </a:pPr>
            <a:r>
              <a:rPr lang="en-US" smtClean="0"/>
              <a:t>This statement, called a </a:t>
            </a:r>
            <a:r>
              <a:rPr lang="en-US" b="1" smtClean="0">
                <a:solidFill>
                  <a:srgbClr val="CC0000"/>
                </a:solidFill>
              </a:rPr>
              <a:t>hypothesis</a:t>
            </a:r>
            <a:r>
              <a:rPr lang="en-US" smtClean="0"/>
              <a:t>, most commonly takes the form of an exact specification as to what the population value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2A4696-3890-401B-9548-FB8AB91F1E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/>
          <a:p>
            <a:pPr eaLnBrk="1" hangingPunct="1"/>
            <a:r>
              <a:rPr lang="en-US" smtClean="0"/>
              <a:t>The Concept of Generalization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solidFill>
                  <a:srgbClr val="000000"/>
                </a:solidFill>
              </a:rPr>
              <a:t>Sample finding is an estimate yet, with the right tools, we can </a:t>
            </a:r>
            <a:r>
              <a:rPr lang="en-US" b="1" dirty="0" smtClean="0">
                <a:solidFill>
                  <a:srgbClr val="CC0000"/>
                </a:solidFill>
              </a:rPr>
              <a:t>generalize</a:t>
            </a:r>
            <a:r>
              <a:rPr lang="en-US" dirty="0" smtClean="0">
                <a:solidFill>
                  <a:srgbClr val="000000"/>
                </a:solidFill>
              </a:rPr>
              <a:t> the sample finding to the total customer population.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solidFill>
                  <a:srgbClr val="000000"/>
                </a:solidFill>
              </a:rPr>
              <a:t>For a </a:t>
            </a:r>
            <a:r>
              <a:rPr lang="en-US" b="1" dirty="0" smtClean="0">
                <a:solidFill>
                  <a:srgbClr val="CC0000"/>
                </a:solidFill>
              </a:rPr>
              <a:t>probability sample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we can generalize the findings to the total target population.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Ex: 20% of the sample intend to buy our brand within 3 months.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We therefore can expect that 20% of the target </a:t>
            </a:r>
            <a:r>
              <a:rPr lang="en-US" spc="-110" dirty="0" smtClean="0"/>
              <a:t>population </a:t>
            </a:r>
            <a:r>
              <a:rPr lang="en-US" dirty="0" smtClean="0"/>
              <a:t>intend to buy our brand within 3 months.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ADC044-2EC7-44AC-B95C-F7711C6EF9A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315200" cy="914400"/>
          </a:xfrm>
        </p:spPr>
        <p:txBody>
          <a:bodyPr/>
          <a:lstStyle/>
          <a:p>
            <a:pPr eaLnBrk="1" hangingPunct="1"/>
            <a:r>
              <a:rPr lang="en-US" smtClean="0"/>
              <a:t>Hypothesis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943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When we form beliefs, gather evidence (findings) and make conclusions.</a:t>
            </a:r>
          </a:p>
          <a:p>
            <a:pPr eaLnBrk="1" hangingPunct="1"/>
            <a:endParaRPr lang="en-US" sz="1400" dirty="0" smtClean="0"/>
          </a:p>
        </p:txBody>
      </p:sp>
      <p:pic>
        <p:nvPicPr>
          <p:cNvPr id="737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286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9718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sz="3200" b="1" kern="0" dirty="0">
                <a:solidFill>
                  <a:srgbClr val="000066"/>
                </a:solidFill>
                <a:latin typeface="+mn-lt"/>
              </a:rPr>
              <a:t>Example</a:t>
            </a:r>
            <a:r>
              <a:rPr lang="en-US" sz="3200" b="1" kern="0" dirty="0" smtClean="0">
                <a:solidFill>
                  <a:srgbClr val="000066"/>
                </a:solidFill>
                <a:latin typeface="+mn-lt"/>
              </a:rPr>
              <a:t>: Intuitive Hypothesis Testing</a:t>
            </a:r>
            <a:endParaRPr lang="en-US" sz="3200" b="1" kern="0" dirty="0">
              <a:solidFill>
                <a:srgbClr val="000066"/>
              </a:solidFill>
              <a:latin typeface="+mn-lt"/>
            </a:endParaRPr>
          </a:p>
          <a:p>
            <a:pPr marL="742950" lvl="1" indent="-28575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+mn-lt"/>
              </a:rPr>
              <a:t>Bill doesn’t wear his seatbelt, and he thinks only 1/3 of people wear seatbelts [hypothesis].</a:t>
            </a:r>
          </a:p>
          <a:p>
            <a:pPr marL="742950" lvl="1" indent="-28575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+mn-lt"/>
              </a:rPr>
              <a:t>Getting rides for a week with other drivers he observes that most wear seatbelts [findings].</a:t>
            </a:r>
          </a:p>
          <a:p>
            <a:pPr marL="742950" lvl="1" indent="-28575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+mn-lt"/>
              </a:rPr>
              <a:t>Bill changed his beliefs and begins to wear a seatbelt [conclusion].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47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A9F367-C324-40D8-BA81-92158CBCA7A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304800" y="19050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sz="3600" b="1" dirty="0">
                <a:solidFill>
                  <a:srgbClr val="000066"/>
                </a:solidFill>
              </a:rPr>
              <a:t>Hypothesis Testing: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A statistical procedure used to “support” (accept) or “not support” (reject) the hypothesis </a:t>
            </a:r>
            <a:r>
              <a:rPr lang="en-US" sz="3200" b="1" dirty="0">
                <a:solidFill>
                  <a:srgbClr val="C00000"/>
                </a:solidFill>
              </a:rPr>
              <a:t>based on sample information.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In </a:t>
            </a:r>
            <a:r>
              <a:rPr lang="en-US" sz="3200" dirty="0" smtClean="0"/>
              <a:t>essence, </a:t>
            </a:r>
            <a:r>
              <a:rPr lang="en-US" sz="3200" dirty="0"/>
              <a:t>we are generalizing the findings into our beliefs so they are consistent with the findings.</a:t>
            </a:r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Testing Hypotheses about </a:t>
            </a:r>
          </a:p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Percents or Averages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E92D43-2E34-414A-B064-B29658A1042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Hypothesis Testing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dirty="0" smtClean="0"/>
              <a:t>Hypothesis testing uses sample data as the source of information about the population.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dirty="0" smtClean="0"/>
              <a:t>Hypothesis testing is only valid for a </a:t>
            </a:r>
            <a:r>
              <a:rPr lang="en-US" b="1" dirty="0" smtClean="0">
                <a:solidFill>
                  <a:srgbClr val="C00000"/>
                </a:solidFill>
              </a:rPr>
              <a:t>probability sample.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dirty="0" smtClean="0"/>
              <a:t>Sample results are used to determine whether or not the hypothesis about the population parameter has been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C62452-90D0-4418-BCA2-689DCF16058E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Null Hypotheses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b="1" dirty="0" smtClean="0">
                <a:solidFill>
                  <a:srgbClr val="000066"/>
                </a:solidFill>
              </a:rPr>
              <a:t>The Null Hypothesis H</a:t>
            </a:r>
            <a:r>
              <a:rPr lang="en-US" b="1" baseline="-25000" dirty="0" smtClean="0">
                <a:solidFill>
                  <a:srgbClr val="000066"/>
                </a:solidFill>
              </a:rPr>
              <a:t>0</a:t>
            </a:r>
            <a:r>
              <a:rPr lang="en-US" b="1" dirty="0" smtClean="0">
                <a:solidFill>
                  <a:schemeClr val="bg2"/>
                </a:solidFill>
              </a:rPr>
              <a:t>:</a:t>
            </a:r>
            <a:r>
              <a:rPr lang="en-US" b="1" dirty="0" smtClean="0">
                <a:solidFill>
                  <a:srgbClr val="000066"/>
                </a:solidFill>
              </a:rPr>
              <a:t> </a:t>
            </a:r>
            <a:r>
              <a:rPr lang="en-US" dirty="0" smtClean="0"/>
              <a:t>is a formal statement that there is </a:t>
            </a:r>
            <a:r>
              <a:rPr lang="en-US" b="1" dirty="0" smtClean="0">
                <a:solidFill>
                  <a:srgbClr val="CC0000"/>
                </a:solidFill>
              </a:rPr>
              <a:t>no (or null) difference </a:t>
            </a:r>
            <a:r>
              <a:rPr lang="en-US" dirty="0" smtClean="0"/>
              <a:t>between the hypothesized value and the percent value found in the sample.</a:t>
            </a:r>
          </a:p>
          <a:p>
            <a:pPr eaLnBrk="1" hangingPunct="1">
              <a:spcBef>
                <a:spcPts val="2400"/>
              </a:spcBef>
            </a:pPr>
            <a:r>
              <a:rPr lang="en-US" b="1" dirty="0" smtClean="0">
                <a:solidFill>
                  <a:srgbClr val="000066"/>
                </a:solidFill>
              </a:rPr>
              <a:t>Hypothesis Test: </a:t>
            </a:r>
            <a:r>
              <a:rPr lang="en-US" dirty="0" smtClean="0"/>
              <a:t>Compare the value we think (hypothesize) is the real population value with the sample value.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C62452-90D0-4418-BCA2-689DCF16058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Null Hypotheses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Study BCIT students’ beer drinking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pPr lvl="0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From previous studies or observation, you believe (hypothesize) that 75% of BCIT students drink beer.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dirty="0" smtClean="0"/>
          </a:p>
        </p:txBody>
      </p:sp>
      <p:pic>
        <p:nvPicPr>
          <p:cNvPr id="130050" name="Picture 2" descr="http://www.key-alcoholism-info.com/male-college-student-drinking-beer-at-a-pu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276600"/>
            <a:ext cx="3352800" cy="3124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276600"/>
            <a:ext cx="5181600" cy="3124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There is no difference between the sample findings and the hypothesized value of 75%.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3200" b="1" kern="0" dirty="0" smtClean="0">
                <a:solidFill>
                  <a:srgbClr val="C00000"/>
                </a:solidFill>
              </a:rPr>
              <a:t>H</a:t>
            </a:r>
            <a:r>
              <a:rPr lang="en-US" sz="3200" b="1" kern="0" baseline="-25000" dirty="0" smtClean="0">
                <a:solidFill>
                  <a:srgbClr val="C00000"/>
                </a:solidFill>
              </a:rPr>
              <a:t>a</a:t>
            </a:r>
            <a:r>
              <a:rPr lang="en-US" sz="3200" b="1" kern="0" dirty="0" smtClean="0">
                <a:solidFill>
                  <a:srgbClr val="C00000"/>
                </a:solidFill>
              </a:rPr>
              <a:t>:</a:t>
            </a:r>
            <a:r>
              <a:rPr lang="en-US" sz="3200" b="1" kern="0" dirty="0" smtClean="0">
                <a:solidFill>
                  <a:schemeClr val="bg2"/>
                </a:solidFill>
              </a:rPr>
              <a:t> </a:t>
            </a:r>
            <a:r>
              <a:rPr lang="en-US" sz="3200" kern="0" dirty="0" smtClean="0"/>
              <a:t>There is a difference.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The formula you use for Hypothesis Testing depends on the </a:t>
            </a:r>
            <a:r>
              <a:rPr lang="en-US" sz="3600" b="1" dirty="0" smtClean="0">
                <a:solidFill>
                  <a:srgbClr val="CC0000"/>
                </a:solidFill>
              </a:rPr>
              <a:t>level of measurement:</a:t>
            </a:r>
          </a:p>
          <a:p>
            <a:pPr marL="1374775" lvl="1" eaLnBrk="1" hangingPunct="1">
              <a:buClr>
                <a:srgbClr val="000066"/>
              </a:buClr>
            </a:pPr>
            <a:r>
              <a:rPr lang="en-US" sz="3600" dirty="0" smtClean="0"/>
              <a:t>Categorical data.</a:t>
            </a:r>
          </a:p>
          <a:p>
            <a:pPr marL="1374775" lvl="1" eaLnBrk="1" hangingPunct="1">
              <a:buClr>
                <a:srgbClr val="000066"/>
              </a:buClr>
            </a:pPr>
            <a:r>
              <a:rPr lang="en-US" sz="3600" dirty="0" smtClean="0"/>
              <a:t>Metric data.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78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AA3016-2F07-4072-BB30-F81E74F9BFF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38400"/>
            <a:ext cx="8686800" cy="2286000"/>
          </a:xfrm>
        </p:spPr>
        <p:txBody>
          <a:bodyPr/>
          <a:lstStyle/>
          <a:p>
            <a:pPr eaLnBrk="1" hangingPunct="1"/>
            <a:r>
              <a:rPr lang="en-US" sz="4800" b="1" smtClean="0"/>
              <a:t>Hypothesis Testing for </a:t>
            </a:r>
            <a:r>
              <a:rPr lang="en-US" sz="4800" b="1" smtClean="0">
                <a:solidFill>
                  <a:srgbClr val="CC0000"/>
                </a:solidFill>
              </a:rPr>
              <a:t>Categorical</a:t>
            </a:r>
            <a:r>
              <a:rPr lang="en-US" sz="4800" b="1" smtClean="0"/>
              <a:t> Data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169986" name="Slide Number Placeholder 2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9A649F-2E80-42D4-A70F-0999ADEF2861}" type="slidenum">
              <a:rPr lang="en-US" sz="1400">
                <a:latin typeface="Arial Black" pitchFamily="34" charset="0"/>
              </a:rPr>
              <a:pPr algn="r"/>
              <a:t>47</a:t>
            </a:fld>
            <a:endParaRPr lang="en-US" sz="1400">
              <a:latin typeface="Arial Black" pitchFamily="34" charset="0"/>
            </a:endParaRPr>
          </a:p>
        </p:txBody>
      </p:sp>
      <p:sp>
        <p:nvSpPr>
          <p:cNvPr id="169987" name="Rectangle 2"/>
          <p:cNvSpPr>
            <a:spLocks noChangeArrowheads="1"/>
          </p:cNvSpPr>
          <p:nvPr/>
        </p:nvSpPr>
        <p:spPr bwMode="auto">
          <a:xfrm>
            <a:off x="609600" y="18288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/>
              <a:t>If your variable is </a:t>
            </a:r>
            <a:r>
              <a:rPr lang="en-US" sz="3200" b="1">
                <a:solidFill>
                  <a:srgbClr val="CC0000"/>
                </a:solidFill>
              </a:rPr>
              <a:t>Categorical</a:t>
            </a:r>
            <a:r>
              <a:rPr lang="en-US" sz="3200"/>
              <a:t>, the </a:t>
            </a:r>
            <a:r>
              <a:rPr lang="en-US" sz="3200" b="1">
                <a:solidFill>
                  <a:srgbClr val="CC0000"/>
                </a:solidFill>
              </a:rPr>
              <a:t>Percent</a:t>
            </a:r>
            <a:r>
              <a:rPr lang="en-US" sz="3200"/>
              <a:t> is the appropriate summarization statistic.</a:t>
            </a:r>
          </a:p>
        </p:txBody>
      </p:sp>
      <p:sp>
        <p:nvSpPr>
          <p:cNvPr id="169988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Verdana" pitchFamily="34" charset="0"/>
              </a:rPr>
              <a:t>Hypothesis Testing about </a:t>
            </a:r>
            <a:r>
              <a:rPr lang="en-US" sz="4000" dirty="0">
                <a:latin typeface="Verdana" pitchFamily="34" charset="0"/>
              </a:rPr>
              <a:t>a </a:t>
            </a:r>
            <a:r>
              <a:rPr lang="en-US" sz="4000" b="1" i="1" dirty="0">
                <a:solidFill>
                  <a:srgbClr val="000066"/>
                </a:solidFill>
                <a:latin typeface="Verdana" pitchFamily="34" charset="0"/>
              </a:rPr>
              <a:t>Percent</a:t>
            </a:r>
          </a:p>
        </p:txBody>
      </p:sp>
      <p:pic>
        <p:nvPicPr>
          <p:cNvPr id="169989" name="Picture 5" descr="2-for-1-coupon_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19400"/>
            <a:ext cx="2057400" cy="3733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69990" name="Rectangle 2"/>
          <p:cNvSpPr>
            <a:spLocks noChangeArrowheads="1"/>
          </p:cNvSpPr>
          <p:nvPr/>
        </p:nvSpPr>
        <p:spPr bwMode="auto">
          <a:xfrm>
            <a:off x="533400" y="3276600"/>
            <a:ext cx="5562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Ex: “Do you typically use   2-for-1 specials and other promotions you see in magazines or newspapers?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Hypothesis: </a:t>
            </a:r>
            <a:r>
              <a:rPr lang="en-US" sz="3200" dirty="0"/>
              <a:t>50% say yes.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7E0FC9-57C3-4467-9368-4658B0EF30B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88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D5602A-9CDC-482D-9AB6-B541F1613C3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Hypothesis Test about a Percent</a:t>
            </a:r>
          </a:p>
        </p:txBody>
      </p:sp>
      <p:sp>
        <p:nvSpPr>
          <p:cNvPr id="78853" name="Rectangle 9"/>
          <p:cNvSpPr>
            <a:spLocks noChangeArrowheads="1"/>
          </p:cNvSpPr>
          <p:nvPr/>
        </p:nvSpPr>
        <p:spPr bwMode="auto">
          <a:xfrm>
            <a:off x="381000" y="3962400"/>
            <a:ext cx="8382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4000" dirty="0"/>
              <a:t>p</a:t>
            </a:r>
            <a:r>
              <a:rPr lang="en-US" sz="3200" dirty="0"/>
              <a:t> = Sample percent</a:t>
            </a:r>
          </a:p>
          <a:p>
            <a:pPr lvl="1"/>
            <a:r>
              <a:rPr lang="el-GR" sz="4000" dirty="0"/>
              <a:t>π</a:t>
            </a:r>
            <a:r>
              <a:rPr lang="en-US" sz="4000" baseline="-25000" dirty="0"/>
              <a:t>H</a:t>
            </a:r>
            <a:r>
              <a:rPr lang="en-US" sz="2000" baseline="-25000" dirty="0"/>
              <a:t> </a:t>
            </a:r>
            <a:r>
              <a:rPr lang="en-US" sz="3200" dirty="0"/>
              <a:t>=</a:t>
            </a:r>
            <a:r>
              <a:rPr lang="en-US" sz="2000" baseline="-25000" dirty="0"/>
              <a:t> </a:t>
            </a:r>
            <a:r>
              <a:rPr lang="en-US" sz="3200" dirty="0"/>
              <a:t>Hypothesized population percent </a:t>
            </a:r>
          </a:p>
          <a:p>
            <a:pPr lvl="1"/>
            <a:r>
              <a:rPr lang="en-US" sz="4000" dirty="0"/>
              <a:t>s</a:t>
            </a:r>
            <a:r>
              <a:rPr lang="en-US" sz="4000" baseline="-25000" dirty="0"/>
              <a:t>p </a:t>
            </a:r>
            <a:r>
              <a:rPr lang="en-US" sz="3200" dirty="0"/>
              <a:t>= Standard Error of Percent </a:t>
            </a:r>
          </a:p>
        </p:txBody>
      </p:sp>
      <p:grpSp>
        <p:nvGrpSpPr>
          <p:cNvPr id="78854" name="Group 11"/>
          <p:cNvGrpSpPr>
            <a:grpSpLocks/>
          </p:cNvGrpSpPr>
          <p:nvPr/>
        </p:nvGrpSpPr>
        <p:grpSpPr bwMode="auto">
          <a:xfrm>
            <a:off x="2743200" y="1600200"/>
            <a:ext cx="3124200" cy="1676400"/>
            <a:chOff x="1584" y="1056"/>
            <a:chExt cx="1968" cy="1056"/>
          </a:xfrm>
        </p:grpSpPr>
        <p:grpSp>
          <p:nvGrpSpPr>
            <p:cNvPr id="78855" name="Group 8"/>
            <p:cNvGrpSpPr>
              <a:grpSpLocks/>
            </p:cNvGrpSpPr>
            <p:nvPr/>
          </p:nvGrpSpPr>
          <p:grpSpPr bwMode="auto">
            <a:xfrm>
              <a:off x="1632" y="1056"/>
              <a:ext cx="1920" cy="990"/>
              <a:chOff x="1344" y="1248"/>
              <a:chExt cx="1872" cy="875"/>
            </a:xfrm>
          </p:grpSpPr>
          <p:sp>
            <p:nvSpPr>
              <p:cNvPr id="78857" name="Text Box 4"/>
              <p:cNvSpPr txBox="1">
                <a:spLocks noChangeArrowheads="1"/>
              </p:cNvSpPr>
              <p:nvPr/>
            </p:nvSpPr>
            <p:spPr bwMode="auto">
              <a:xfrm>
                <a:off x="2112" y="1248"/>
                <a:ext cx="110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000"/>
                  <a:t>p - </a:t>
                </a:r>
                <a:r>
                  <a:rPr lang="el-GR" sz="4000"/>
                  <a:t>π</a:t>
                </a:r>
                <a:r>
                  <a:rPr lang="en-US" sz="4000" baseline="-25000"/>
                  <a:t>H</a:t>
                </a:r>
              </a:p>
            </p:txBody>
          </p:sp>
          <p:sp>
            <p:nvSpPr>
              <p:cNvPr id="78858" name="Text Box 5"/>
              <p:cNvSpPr txBox="1">
                <a:spLocks noChangeArrowheads="1"/>
              </p:cNvSpPr>
              <p:nvPr/>
            </p:nvSpPr>
            <p:spPr bwMode="auto">
              <a:xfrm>
                <a:off x="1344" y="1536"/>
                <a:ext cx="672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000" i="1"/>
                  <a:t>z =</a:t>
                </a:r>
              </a:p>
            </p:txBody>
          </p:sp>
          <p:sp>
            <p:nvSpPr>
              <p:cNvPr id="7885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680"/>
                <a:ext cx="480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ct val="80000"/>
                  </a:spcBef>
                  <a:spcAft>
                    <a:spcPct val="60000"/>
                  </a:spcAft>
                </a:pPr>
                <a:r>
                  <a:rPr lang="en-US" sz="4400"/>
                  <a:t>s</a:t>
                </a:r>
                <a:r>
                  <a:rPr lang="en-US" sz="4000" baseline="-25000"/>
                  <a:t>p</a:t>
                </a:r>
              </a:p>
            </p:txBody>
          </p:sp>
          <p:sp>
            <p:nvSpPr>
              <p:cNvPr id="78860" name="Line 7"/>
              <p:cNvSpPr>
                <a:spLocks noChangeShapeType="1"/>
              </p:cNvSpPr>
              <p:nvPr/>
            </p:nvSpPr>
            <p:spPr bwMode="auto">
              <a:xfrm>
                <a:off x="2064" y="172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CA"/>
              </a:p>
            </p:txBody>
          </p:sp>
        </p:grpSp>
        <p:sp>
          <p:nvSpPr>
            <p:cNvPr id="78856" name="Rectangle 10"/>
            <p:cNvSpPr>
              <a:spLocks noChangeArrowheads="1"/>
            </p:cNvSpPr>
            <p:nvPr/>
          </p:nvSpPr>
          <p:spPr bwMode="auto">
            <a:xfrm>
              <a:off x="1584" y="1056"/>
              <a:ext cx="1968" cy="1056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987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7F7070-1AB7-43E8-9024-E781334446FD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381000" y="14478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/>
              <a:t>In the formula, the sample percent (p) is compared to the hypothesized population percent (</a:t>
            </a:r>
            <a:r>
              <a:rPr lang="el-GR" sz="3200">
                <a:cs typeface="Arial" charset="0"/>
              </a:rPr>
              <a:t>π</a:t>
            </a:r>
            <a:r>
              <a:rPr lang="en-US" sz="3200" baseline="-25000">
                <a:cs typeface="Arial" charset="0"/>
              </a:rPr>
              <a:t>H</a:t>
            </a:r>
            <a:r>
              <a:rPr lang="en-US" sz="3200">
                <a:cs typeface="Arial" charset="0"/>
              </a:rPr>
              <a:t>).</a:t>
            </a:r>
          </a:p>
          <a:p>
            <a:pPr marL="342900" indent="-342900">
              <a:lnSpc>
                <a:spcPct val="90000"/>
              </a:lnSpc>
              <a:spcBef>
                <a:spcPct val="5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/>
              <a:t>This difference is divided by the standard error to determine </a:t>
            </a:r>
            <a:r>
              <a:rPr lang="en-US" sz="3200" b="1">
                <a:solidFill>
                  <a:srgbClr val="CC0000"/>
                </a:solidFill>
              </a:rPr>
              <a:t>how many standard errors away </a:t>
            </a:r>
            <a:r>
              <a:rPr lang="en-US" sz="3200"/>
              <a:t>from the hypothesized parameter the sample percentage falls.</a:t>
            </a:r>
          </a:p>
        </p:txBody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200">
                <a:latin typeface="Verdana" pitchFamily="34" charset="0"/>
              </a:rPr>
              <a:t>Hypothesis Test about a Percent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337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0F6205-20BF-40B1-80C1-F88BE43D23B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304800" y="13716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2"/>
                </a:solidFill>
              </a:rPr>
              <a:t>Population Fact: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200" dirty="0"/>
              <a:t>the </a:t>
            </a:r>
            <a:r>
              <a:rPr lang="en-US" sz="3200" b="1" i="1" dirty="0">
                <a:solidFill>
                  <a:srgbClr val="CC0000"/>
                </a:solidFill>
              </a:rPr>
              <a:t>true value</a:t>
            </a:r>
            <a:r>
              <a:rPr lang="en-US" sz="3200" dirty="0"/>
              <a:t> when a census of the population is taken </a:t>
            </a:r>
            <a:r>
              <a:rPr lang="en-US" sz="3200" dirty="0" smtClean="0"/>
              <a:t>using </a:t>
            </a:r>
            <a:r>
              <a:rPr lang="en-US" sz="3200" dirty="0"/>
              <a:t>all members of the population.</a:t>
            </a:r>
          </a:p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/>
              <a:t>Population facts are rarely ever known.</a:t>
            </a:r>
          </a:p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/>
              <a:t>Sample findings, are used to estimate population facts.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Verdana" pitchFamily="34" charset="0"/>
              </a:rPr>
              <a:t>Population Fact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2B1DAD-641D-49C9-BADC-C80CEA507BAE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Hypothesis Test about a Percent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en-US" smtClean="0"/>
              <a:t>IF the hypothesized value is in fact the real population value, we would expect 95% of our sample percentages to fall between ± 1.96 standard errors.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en-US" smtClean="0"/>
              <a:t>In other words, to </a:t>
            </a:r>
            <a:r>
              <a:rPr lang="en-US" b="1" smtClean="0">
                <a:solidFill>
                  <a:srgbClr val="CC0000"/>
                </a:solidFill>
              </a:rPr>
              <a:t>support</a:t>
            </a:r>
            <a:r>
              <a:rPr lang="en-US" smtClean="0"/>
              <a:t> the hypothesis, we would expect z to fall </a:t>
            </a:r>
            <a:r>
              <a:rPr lang="en-US" b="1" smtClean="0">
                <a:solidFill>
                  <a:srgbClr val="CC0000"/>
                </a:solidFill>
              </a:rPr>
              <a:t>between ± 1.96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19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4C73A3-3D65-42D8-8A38-9258FDA4B47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000066"/>
                </a:solidFill>
                <a:latin typeface="Verdana" pitchFamily="34" charset="0"/>
              </a:rPr>
              <a:t>Acceptance and Rejection for Hypothesis Tests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9144000" cy="4283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29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D05B1-D91E-4F5E-995E-614AEBAC2F0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304800" y="16002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35000"/>
              </a:spcBef>
              <a:buClr>
                <a:srgbClr val="000066"/>
              </a:buClr>
            </a:pPr>
            <a:r>
              <a:rPr lang="en-US" sz="3200" b="1" dirty="0">
                <a:solidFill>
                  <a:srgbClr val="000066"/>
                </a:solidFill>
              </a:rPr>
              <a:t>Directional Hypothesis:</a:t>
            </a:r>
            <a:r>
              <a:rPr lang="en-US" sz="3200" dirty="0"/>
              <a:t> </a:t>
            </a:r>
            <a:endParaRPr lang="en-US" sz="3200" dirty="0" smtClean="0"/>
          </a:p>
          <a:p>
            <a:pPr marL="457200" indent="-457200">
              <a:spcBef>
                <a:spcPts val="12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A hypothesis that </a:t>
            </a:r>
            <a:r>
              <a:rPr lang="en-US" sz="3200" dirty="0"/>
              <a:t>indicates the direction in which you believe the population parameter falls relative to some hypothesized average or percentage</a:t>
            </a:r>
            <a:r>
              <a:rPr lang="en-US" sz="3200" dirty="0" smtClean="0"/>
              <a:t>.</a:t>
            </a:r>
          </a:p>
          <a:p>
            <a:pPr marL="457200" indent="-457200">
              <a:spcBef>
                <a:spcPts val="24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You are testing “greater than” or “less than”…</a:t>
            </a:r>
            <a:endParaRPr lang="en-US" sz="3200" dirty="0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0" y="3048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000066"/>
                </a:solidFill>
                <a:latin typeface="Verdana" pitchFamily="34" charset="0"/>
              </a:rPr>
              <a:t>Testing a Directional Hypothesis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29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D05B1-D91E-4F5E-995E-614AEBAC2F0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304800" y="14478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To </a:t>
            </a:r>
            <a:r>
              <a:rPr lang="en-US" sz="3200" dirty="0"/>
              <a:t>test </a:t>
            </a:r>
            <a:r>
              <a:rPr lang="en-US" sz="3200" dirty="0" smtClean="0"/>
              <a:t>Directional Hypotheses</a:t>
            </a:r>
            <a:r>
              <a:rPr lang="en-US" sz="3200" dirty="0"/>
              <a:t>: </a:t>
            </a:r>
          </a:p>
          <a:p>
            <a:pPr marL="9144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/>
              <a:t>The sample percent or average must be in the right direction.</a:t>
            </a:r>
          </a:p>
          <a:p>
            <a:pPr marL="9144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/>
              <a:t>The critical z value is 1.64 (for the 95% level of confidence.</a:t>
            </a:r>
          </a:p>
          <a:p>
            <a:pPr marL="342900" indent="-342900">
              <a:lnSpc>
                <a:spcPct val="90000"/>
              </a:lnSpc>
              <a:spcBef>
                <a:spcPct val="5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1.64 is used instead of 1.96 because we are using only one side of the bell-shaped curve in what is known as a one-tailed test.</a:t>
            </a:r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0" y="3048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000066"/>
                </a:solidFill>
                <a:latin typeface="Verdana" pitchFamily="34" charset="0"/>
              </a:rPr>
              <a:t>Testing a Directional Hypothesis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397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74A8D7-F9A6-4884-9CA4-D2EDF0B26F75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000" dirty="0">
                <a:solidFill>
                  <a:srgbClr val="000066"/>
                </a:solidFill>
                <a:latin typeface="Verdana" pitchFamily="34" charset="0"/>
              </a:rPr>
              <a:t>XLDA: Hypothesis Testing about a Percentage</a:t>
            </a:r>
          </a:p>
        </p:txBody>
      </p:sp>
      <p:pic>
        <p:nvPicPr>
          <p:cNvPr id="83973" name="Picture 4" descr="BBBMR2eFig12008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0"/>
            <a:ext cx="693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724400" y="5334000"/>
            <a:ext cx="1447800" cy="609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1981200" y="5562600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49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D7245F-F1C8-45F6-92B6-02AF8E9325D7}" type="slidenum">
              <a:rPr lang="en-US" smtClean="0"/>
              <a:pPr/>
              <a:t>55</a:t>
            </a:fld>
            <a:endParaRPr lang="en-US" smtClean="0"/>
          </a:p>
        </p:txBody>
      </p:sp>
      <p:pic>
        <p:nvPicPr>
          <p:cNvPr id="84997" name="Picture 4" descr="BBBMR2eFig12009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3810000"/>
            <a:ext cx="4876800" cy="2133600"/>
          </a:xfrm>
          <a:prstGeom prst="rect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6307911">
            <a:off x="5185569" y="2994819"/>
            <a:ext cx="1516062" cy="215900"/>
          </a:xfrm>
          <a:prstGeom prst="rightArrow">
            <a:avLst>
              <a:gd name="adj1" fmla="val 50000"/>
              <a:gd name="adj2" fmla="val 182021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447800"/>
            <a:ext cx="2895600" cy="838200"/>
          </a:xfrm>
          <a:prstGeom prst="wedgeRectCallout">
            <a:avLst>
              <a:gd name="adj1" fmla="val 2190"/>
              <a:gd name="adj2" fmla="val 98486"/>
            </a:avLst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800"/>
              <a:t>You don’t need to know this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000" dirty="0">
                <a:solidFill>
                  <a:srgbClr val="000066"/>
                </a:solidFill>
                <a:latin typeface="Verdana" pitchFamily="34" charset="0"/>
              </a:rPr>
              <a:t>XLDA: Hypothesis Testing about a Percentage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4E4129-DBF5-4610-8F9C-7E4942799576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438400"/>
            <a:ext cx="8686800" cy="22860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Hypothesis Testing for </a:t>
            </a:r>
            <a:r>
              <a:rPr lang="en-US" sz="4800" b="1" dirty="0" smtClean="0">
                <a:solidFill>
                  <a:srgbClr val="CC0000"/>
                </a:solidFill>
              </a:rPr>
              <a:t>Metric</a:t>
            </a:r>
            <a:r>
              <a:rPr lang="en-US" sz="4800" b="1" dirty="0" smtClean="0"/>
              <a:t>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172034" name="Slide Number Placeholder 2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1BE945-45AB-40B0-89DF-81327C63E4E0}" type="slidenum">
              <a:rPr lang="en-US" sz="1400">
                <a:latin typeface="Arial Black" pitchFamily="34" charset="0"/>
              </a:rPr>
              <a:pPr algn="r"/>
              <a:t>57</a:t>
            </a:fld>
            <a:endParaRPr lang="en-US" sz="1400">
              <a:latin typeface="Arial Black" pitchFamily="34" charset="0"/>
            </a:endParaRPr>
          </a:p>
        </p:txBody>
      </p:sp>
      <p:sp>
        <p:nvSpPr>
          <p:cNvPr id="172035" name="Rectangle 2"/>
          <p:cNvSpPr>
            <a:spLocks noChangeArrowheads="1"/>
          </p:cNvSpPr>
          <p:nvPr/>
        </p:nvSpPr>
        <p:spPr bwMode="auto">
          <a:xfrm>
            <a:off x="304800" y="18288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/>
              <a:t>If your variable is </a:t>
            </a:r>
            <a:r>
              <a:rPr lang="en-US" sz="3200" b="1">
                <a:solidFill>
                  <a:srgbClr val="CC0000"/>
                </a:solidFill>
              </a:rPr>
              <a:t>Metric</a:t>
            </a:r>
            <a:r>
              <a:rPr lang="en-US" sz="3200"/>
              <a:t>, the </a:t>
            </a:r>
            <a:r>
              <a:rPr lang="en-US" sz="3200" b="1">
                <a:solidFill>
                  <a:srgbClr val="CC0000"/>
                </a:solidFill>
              </a:rPr>
              <a:t>Average</a:t>
            </a:r>
            <a:r>
              <a:rPr lang="en-US" sz="3200"/>
              <a:t> is the appropriate summarization statistic.</a:t>
            </a:r>
          </a:p>
        </p:txBody>
      </p:sp>
      <p:sp>
        <p:nvSpPr>
          <p:cNvPr id="172036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7924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dirty="0" smtClean="0">
                <a:solidFill>
                  <a:srgbClr val="000066"/>
                </a:solidFill>
              </a:rPr>
              <a:t>Hypothesis Test about a Average</a:t>
            </a:r>
            <a:endParaRPr lang="en-US" sz="4400" dirty="0">
              <a:solidFill>
                <a:srgbClr val="000066"/>
              </a:solidFill>
              <a:latin typeface="Verdana" pitchFamily="34" charset="0"/>
            </a:endParaRPr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1788" y="2895600"/>
            <a:ext cx="3370262" cy="35052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72038" name="Rectangle 2"/>
          <p:cNvSpPr>
            <a:spLocks noChangeArrowheads="1"/>
          </p:cNvSpPr>
          <p:nvPr/>
        </p:nvSpPr>
        <p:spPr bwMode="auto">
          <a:xfrm>
            <a:off x="304800" y="2971800"/>
            <a:ext cx="518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000" dirty="0"/>
              <a:t>The hypothesis testing follows same principle as with a percent, but the formula is different.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000" b="1" dirty="0" smtClean="0">
                <a:solidFill>
                  <a:srgbClr val="C00000"/>
                </a:solidFill>
              </a:rPr>
              <a:t>Q: </a:t>
            </a:r>
            <a:r>
              <a:rPr lang="en-US" sz="3000" dirty="0"/>
              <a:t>How much money do you plan to spend on shopping over the Internet over the next 2 </a:t>
            </a:r>
            <a:r>
              <a:rPr lang="en-US" sz="3000" dirty="0" smtClean="0"/>
              <a:t>months?</a:t>
            </a:r>
            <a:endParaRPr lang="en-US" sz="3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7E0FC9-57C3-4467-9368-4658B0EF30B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922A78-9D06-40D2-B4D4-0C96769BB0C0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Hypothesis Test about an Average</a:t>
            </a:r>
          </a:p>
        </p:txBody>
      </p:sp>
      <p:grpSp>
        <p:nvGrpSpPr>
          <p:cNvPr id="88069" name="Group 17"/>
          <p:cNvGrpSpPr>
            <a:grpSpLocks/>
          </p:cNvGrpSpPr>
          <p:nvPr/>
        </p:nvGrpSpPr>
        <p:grpSpPr bwMode="auto">
          <a:xfrm>
            <a:off x="381000" y="3962400"/>
            <a:ext cx="8382000" cy="1938338"/>
            <a:chOff x="381000" y="3962401"/>
            <a:chExt cx="8382000" cy="1938992"/>
          </a:xfrm>
        </p:grpSpPr>
        <p:sp>
          <p:nvSpPr>
            <p:cNvPr id="88080" name="Rectangle 3"/>
            <p:cNvSpPr>
              <a:spLocks noChangeArrowheads="1"/>
            </p:cNvSpPr>
            <p:nvPr/>
          </p:nvSpPr>
          <p:spPr bwMode="auto">
            <a:xfrm>
              <a:off x="381000" y="3962401"/>
              <a:ext cx="838200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4000"/>
                <a:t>x</a:t>
              </a:r>
              <a:r>
                <a:rPr lang="en-US" sz="3200"/>
                <a:t> = Sample average</a:t>
              </a:r>
            </a:p>
            <a:p>
              <a:pPr lvl="1"/>
              <a:r>
                <a:rPr lang="en-US" sz="4000"/>
                <a:t>u</a:t>
              </a:r>
              <a:r>
                <a:rPr lang="en-US" sz="4000" baseline="-25000"/>
                <a:t>H</a:t>
              </a:r>
              <a:r>
                <a:rPr lang="en-US" sz="2000" baseline="-25000"/>
                <a:t> </a:t>
              </a:r>
              <a:r>
                <a:rPr lang="en-US" sz="3200"/>
                <a:t>=</a:t>
              </a:r>
              <a:r>
                <a:rPr lang="en-US" sz="2000" baseline="-25000"/>
                <a:t> </a:t>
              </a:r>
              <a:r>
                <a:rPr lang="en-US" sz="3200"/>
                <a:t>Hypothesized population average </a:t>
              </a:r>
            </a:p>
            <a:p>
              <a:pPr lvl="1"/>
              <a:r>
                <a:rPr lang="en-US" sz="4000"/>
                <a:t>s</a:t>
              </a:r>
              <a:r>
                <a:rPr lang="en-US" sz="4000" baseline="-25000"/>
                <a:t>x </a:t>
              </a:r>
              <a:r>
                <a:rPr lang="en-US" sz="3200"/>
                <a:t>= Standard Error of Average </a:t>
              </a:r>
            </a:p>
          </p:txBody>
        </p:sp>
        <p:pic>
          <p:nvPicPr>
            <p:cNvPr id="88081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5486400"/>
              <a:ext cx="228600" cy="119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82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4114800"/>
              <a:ext cx="409575" cy="10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8070" name="Group 14"/>
          <p:cNvGrpSpPr>
            <a:grpSpLocks/>
          </p:cNvGrpSpPr>
          <p:nvPr/>
        </p:nvGrpSpPr>
        <p:grpSpPr bwMode="auto">
          <a:xfrm>
            <a:off x="2590800" y="1752600"/>
            <a:ext cx="3124200" cy="1524000"/>
            <a:chOff x="1728" y="1008"/>
            <a:chExt cx="1968" cy="1056"/>
          </a:xfrm>
        </p:grpSpPr>
        <p:grpSp>
          <p:nvGrpSpPr>
            <p:cNvPr id="88071" name="Group 4"/>
            <p:cNvGrpSpPr>
              <a:grpSpLocks/>
            </p:cNvGrpSpPr>
            <p:nvPr/>
          </p:nvGrpSpPr>
          <p:grpSpPr bwMode="auto">
            <a:xfrm>
              <a:off x="1728" y="1008"/>
              <a:ext cx="1968" cy="1056"/>
              <a:chOff x="1584" y="1056"/>
              <a:chExt cx="1968" cy="1056"/>
            </a:xfrm>
          </p:grpSpPr>
          <p:grpSp>
            <p:nvGrpSpPr>
              <p:cNvPr id="88074" name="Group 5"/>
              <p:cNvGrpSpPr>
                <a:grpSpLocks/>
              </p:cNvGrpSpPr>
              <p:nvPr/>
            </p:nvGrpSpPr>
            <p:grpSpPr bwMode="auto">
              <a:xfrm>
                <a:off x="1632" y="1056"/>
                <a:ext cx="1920" cy="990"/>
                <a:chOff x="1344" y="1248"/>
                <a:chExt cx="1872" cy="875"/>
              </a:xfrm>
            </p:grpSpPr>
            <p:sp>
              <p:nvSpPr>
                <p:cNvPr id="880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112" y="1248"/>
                  <a:ext cx="1104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4000"/>
                    <a:t>x - u</a:t>
                  </a:r>
                  <a:r>
                    <a:rPr lang="en-US" sz="4000" baseline="-25000"/>
                    <a:t>H</a:t>
                  </a:r>
                </a:p>
              </p:txBody>
            </p:sp>
            <p:sp>
              <p:nvSpPr>
                <p:cNvPr id="8807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44" y="1536"/>
                  <a:ext cx="672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4000" i="1"/>
                    <a:t>z =</a:t>
                  </a:r>
                </a:p>
              </p:txBody>
            </p:sp>
            <p:sp>
              <p:nvSpPr>
                <p:cNvPr id="880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4" y="1680"/>
                  <a:ext cx="480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05000"/>
                    </a:lnSpc>
                    <a:spcBef>
                      <a:spcPct val="80000"/>
                    </a:spcBef>
                    <a:spcAft>
                      <a:spcPct val="60000"/>
                    </a:spcAft>
                  </a:pPr>
                  <a:r>
                    <a:rPr lang="en-US" sz="4400"/>
                    <a:t>s</a:t>
                  </a:r>
                  <a:r>
                    <a:rPr lang="en-US" sz="4400" baseline="-25000"/>
                    <a:t>x</a:t>
                  </a:r>
                </a:p>
              </p:txBody>
            </p:sp>
            <p:sp>
              <p:nvSpPr>
                <p:cNvPr id="88079" name="Line 9"/>
                <p:cNvSpPr>
                  <a:spLocks noChangeShapeType="1"/>
                </p:cNvSpPr>
                <p:nvPr/>
              </p:nvSpPr>
              <p:spPr bwMode="auto">
                <a:xfrm>
                  <a:off x="2064" y="1728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sp>
            <p:nvSpPr>
              <p:cNvPr id="88075" name="Rectangle 10"/>
              <p:cNvSpPr>
                <a:spLocks noChangeArrowheads="1"/>
              </p:cNvSpPr>
              <p:nvPr/>
            </p:nvSpPr>
            <p:spPr bwMode="auto">
              <a:xfrm>
                <a:off x="1584" y="1056"/>
                <a:ext cx="1968" cy="1056"/>
              </a:xfrm>
              <a:prstGeom prst="rect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pic>
          <p:nvPicPr>
            <p:cNvPr id="88072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2" y="1104"/>
              <a:ext cx="228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3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76" y="1776"/>
              <a:ext cx="13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8909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AE6BCC-6870-4C0E-9606-C4F384A7DEA5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7924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Verdana" pitchFamily="34" charset="0"/>
              </a:rPr>
              <a:t>Testing a Hypothesis about </a:t>
            </a:r>
          </a:p>
          <a:p>
            <a:pPr algn="ctr"/>
            <a:r>
              <a:rPr lang="en-US" sz="4400">
                <a:solidFill>
                  <a:srgbClr val="000000"/>
                </a:solidFill>
                <a:latin typeface="Verdana" pitchFamily="34" charset="0"/>
              </a:rPr>
              <a:t>an Average</a:t>
            </a: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91440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A06EF4-7F70-4996-977E-DBD4812F96B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Findings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600" b="1" dirty="0" smtClean="0">
                <a:solidFill>
                  <a:schemeClr val="bg2"/>
                </a:solidFill>
              </a:rPr>
              <a:t>Sampling Findings:</a:t>
            </a:r>
            <a:r>
              <a:rPr lang="en-US" sz="3600" i="1" dirty="0" smtClean="0"/>
              <a:t> </a:t>
            </a:r>
            <a:r>
              <a:rPr lang="en-US" dirty="0" smtClean="0"/>
              <a:t>values based on sample data.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Sample findings are expressed as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Percentage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Other analysis value.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Sample findings are our best estimates of population facts though they always contain </a:t>
            </a:r>
            <a:r>
              <a:rPr lang="en-US" b="1" dirty="0" smtClean="0">
                <a:solidFill>
                  <a:srgbClr val="CC0000"/>
                </a:solidFill>
              </a:rPr>
              <a:t>sample error.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4BA96-C939-4139-8E4F-0AF2624659CF}" type="slidenum">
              <a:rPr lang="en-US" smtClean="0"/>
              <a:pPr/>
              <a:t>60</a:t>
            </a:fld>
            <a:endParaRPr lang="en-US" smtClean="0"/>
          </a:p>
        </p:txBody>
      </p:sp>
      <p:pic>
        <p:nvPicPr>
          <p:cNvPr id="90116" name="Picture 4" descr="BBBMR2eFig120011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XLDA: Hypothesis Testing about an Average</a:t>
            </a:r>
          </a:p>
        </p:txBody>
      </p:sp>
      <p:sp>
        <p:nvSpPr>
          <p:cNvPr id="229380" name="Oval 4"/>
          <p:cNvSpPr>
            <a:spLocks noChangeArrowheads="1"/>
          </p:cNvSpPr>
          <p:nvPr/>
        </p:nvSpPr>
        <p:spPr bwMode="auto">
          <a:xfrm>
            <a:off x="5029200" y="5257800"/>
            <a:ext cx="1447800" cy="533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2286000" y="5410200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911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C7BE30-6F28-4B44-9419-53EE841BAD7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400" dirty="0">
                <a:solidFill>
                  <a:srgbClr val="000066"/>
                </a:solidFill>
                <a:latin typeface="Verdana" pitchFamily="34" charset="0"/>
              </a:rPr>
              <a:t>XLDA: Hypothesis Testing about an Average</a:t>
            </a:r>
          </a:p>
        </p:txBody>
      </p:sp>
      <p:pic>
        <p:nvPicPr>
          <p:cNvPr id="91141" name="Picture 4" descr="BBBMR2eFig120012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28750"/>
            <a:ext cx="7239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9" name="AutoShape 7"/>
          <p:cNvSpPr>
            <a:spLocks noChangeArrowheads="1"/>
          </p:cNvSpPr>
          <p:nvPr/>
        </p:nvSpPr>
        <p:spPr bwMode="auto">
          <a:xfrm>
            <a:off x="6096000" y="1447800"/>
            <a:ext cx="2895600" cy="838200"/>
          </a:xfrm>
          <a:prstGeom prst="wedgeRectCallout">
            <a:avLst>
              <a:gd name="adj1" fmla="val -40352"/>
              <a:gd name="adj2" fmla="val 83333"/>
            </a:avLst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800"/>
              <a:t>You don’t need to know this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3886200"/>
            <a:ext cx="4648200" cy="2133600"/>
          </a:xfrm>
          <a:prstGeom prst="rect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CA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6708085">
            <a:off x="3998913" y="2992438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i="1" dirty="0" smtClean="0">
                <a:solidFill>
                  <a:srgbClr val="002060"/>
                </a:solidFill>
              </a:rPr>
              <a:t>We have covered a lot of technical stuff today …</a:t>
            </a:r>
            <a:endParaRPr lang="en-CA" sz="6000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4153CE-C9BB-4E06-95A0-0827AEEABB22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4" name="Picture 10" descr="1x11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87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194B02-BA25-4FDD-B9D7-FECDCE18499E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4800" i="1" dirty="0" smtClean="0">
                <a:solidFill>
                  <a:schemeClr val="bg2"/>
                </a:solidFill>
              </a:rPr>
              <a:t>Ch 12 Review! 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  <a:spcBef>
                <a:spcPct val="30000"/>
              </a:spcBef>
              <a:buClr>
                <a:srgbClr val="000066"/>
              </a:buClr>
              <a:buFont typeface="Wingdings" pitchFamily="2" charset="2"/>
              <a:buAutoNum type="arabicPeriod"/>
            </a:pPr>
            <a:r>
              <a:rPr lang="en-US" b="1" dirty="0" smtClean="0">
                <a:solidFill>
                  <a:srgbClr val="000066"/>
                </a:solidFill>
              </a:rPr>
              <a:t>Generalization:</a:t>
            </a:r>
          </a:p>
          <a:p>
            <a:pPr marL="858838" lvl="1" indent="-381000" eaLnBrk="1" hangingPunct="1">
              <a:lnSpc>
                <a:spcPct val="85000"/>
              </a:lnSpc>
              <a:spcBef>
                <a:spcPct val="30000"/>
              </a:spcBef>
              <a:buClr>
                <a:srgbClr val="C00000"/>
              </a:buClr>
            </a:pPr>
            <a:r>
              <a:rPr lang="en-US" dirty="0" smtClean="0"/>
              <a:t>With Probability Sample, we can generalize the sample findings to the target population.</a:t>
            </a:r>
          </a:p>
          <a:p>
            <a:pPr marL="858838" lvl="1" indent="-381000" eaLnBrk="1" hangingPunct="1">
              <a:lnSpc>
                <a:spcPct val="85000"/>
              </a:lnSpc>
              <a:spcBef>
                <a:spcPct val="30000"/>
              </a:spcBef>
              <a:buClr>
                <a:srgbClr val="C00000"/>
              </a:buClr>
            </a:pPr>
            <a:r>
              <a:rPr lang="en-US" dirty="0" smtClean="0"/>
              <a:t>Different formulas for Categorical and Metric data.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30000"/>
              </a:spcBef>
              <a:buClr>
                <a:srgbClr val="000066"/>
              </a:buClr>
              <a:buFont typeface="Wingdings" pitchFamily="2" charset="2"/>
              <a:buAutoNum type="arabicPeriod"/>
            </a:pPr>
            <a:r>
              <a:rPr lang="en-US" b="1" dirty="0" smtClean="0">
                <a:solidFill>
                  <a:srgbClr val="000066"/>
                </a:solidFill>
              </a:rPr>
              <a:t>Testing a Hypothesis:</a:t>
            </a:r>
          </a:p>
          <a:p>
            <a:pPr marL="858838" lvl="1" indent="-381000" eaLnBrk="1" hangingPunct="1">
              <a:lnSpc>
                <a:spcPct val="85000"/>
              </a:lnSpc>
              <a:spcBef>
                <a:spcPct val="30000"/>
              </a:spcBef>
              <a:buClr>
                <a:srgbClr val="C00000"/>
              </a:buClr>
            </a:pPr>
            <a:r>
              <a:rPr lang="en-US" dirty="0" smtClean="0"/>
              <a:t>With Probability Sample, we can test a hypothesis against sample findings.</a:t>
            </a:r>
          </a:p>
          <a:p>
            <a:pPr marL="858838" lvl="1" indent="-381000" eaLnBrk="1" hangingPunct="1">
              <a:lnSpc>
                <a:spcPct val="85000"/>
              </a:lnSpc>
              <a:spcBef>
                <a:spcPct val="30000"/>
              </a:spcBef>
              <a:buClr>
                <a:srgbClr val="C00000"/>
              </a:buClr>
            </a:pPr>
            <a:r>
              <a:rPr lang="en-US" dirty="0" smtClean="0"/>
              <a:t>Different formulas for Categorical and Metric data.</a:t>
            </a:r>
          </a:p>
        </p:txBody>
      </p:sp>
      <p:sp>
        <p:nvSpPr>
          <p:cNvPr id="6" name="Explosion 2 5"/>
          <p:cNvSpPr/>
          <p:nvPr/>
        </p:nvSpPr>
        <p:spPr bwMode="auto">
          <a:xfrm>
            <a:off x="457200" y="4800600"/>
            <a:ext cx="8229600" cy="1828800"/>
          </a:xfrm>
          <a:prstGeom prst="irregularSeal2">
            <a:avLst/>
          </a:prstGeom>
          <a:solidFill>
            <a:srgbClr val="FFFF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Only relevant for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Probability samples!</a:t>
            </a:r>
            <a:endParaRPr kumimoji="0" lang="en-CA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265218" name="Picture 2" descr="http://jimenapulse.files.wordpress.com/2008/03/spiral-clo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"/>
            <a:ext cx="6629400" cy="6039897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133600"/>
            <a:ext cx="67818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5400" dirty="0" smtClean="0">
                <a:solidFill>
                  <a:schemeClr val="bg1"/>
                </a:solidFill>
              </a:rPr>
              <a:t>Visual Display of Research Findings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 smtClean="0">
                <a:solidFill>
                  <a:schemeClr val="bg2"/>
                </a:solidFill>
              </a:rPr>
              <a:t>Visuals in the Research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000066"/>
                </a:solidFill>
              </a:rPr>
              <a:t>General Rule:</a:t>
            </a:r>
          </a:p>
          <a:p>
            <a:r>
              <a:rPr lang="en-US" dirty="0" smtClean="0"/>
              <a:t>Use visuals in the </a:t>
            </a:r>
            <a:r>
              <a:rPr lang="en-US" b="1" dirty="0" smtClean="0">
                <a:solidFill>
                  <a:srgbClr val="C00000"/>
                </a:solidFill>
              </a:rPr>
              <a:t>body of the report.</a:t>
            </a:r>
          </a:p>
          <a:p>
            <a:r>
              <a:rPr lang="en-US" dirty="0" smtClean="0"/>
              <a:t>Place tables in the Appendix.</a:t>
            </a:r>
          </a:p>
          <a:p>
            <a:r>
              <a:rPr lang="en-US" dirty="0" smtClean="0"/>
              <a:t>Develop a style sheet for the group to follow: </a:t>
            </a:r>
          </a:p>
          <a:p>
            <a:pPr lvl="1"/>
            <a:r>
              <a:rPr lang="en-US" dirty="0" smtClean="0"/>
              <a:t>Style of visuals, Labels, Titles, etc.</a:t>
            </a:r>
          </a:p>
          <a:p>
            <a:pPr lvl="1"/>
            <a:r>
              <a:rPr lang="en-US" dirty="0" smtClean="0"/>
              <a:t>Fonts, font size.</a:t>
            </a:r>
          </a:p>
          <a:p>
            <a:pPr lvl="1"/>
            <a:r>
              <a:rPr lang="en-US" dirty="0" smtClean="0"/>
              <a:t>Headings.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200" spc="-150" dirty="0" smtClean="0">
                <a:solidFill>
                  <a:schemeClr val="bg2"/>
                </a:solidFill>
              </a:rPr>
              <a:t>Visual Display of Research Findings</a:t>
            </a:r>
            <a:endParaRPr lang="en-US" sz="4200" spc="-15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828800"/>
            <a:ext cx="3733800" cy="365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Visuals include: </a:t>
            </a:r>
          </a:p>
          <a:p>
            <a:pPr marL="742950" lvl="2" indent="-342900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Tables</a:t>
            </a:r>
          </a:p>
          <a:p>
            <a:pPr marL="742950" lvl="2" indent="-342900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Figures </a:t>
            </a:r>
          </a:p>
          <a:p>
            <a:pPr marL="742950" lvl="2" indent="-342900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Charts 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3581400" y="1676400"/>
            <a:ext cx="3733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Diagrams </a:t>
            </a:r>
          </a:p>
          <a:p>
            <a:pPr marL="742950" marR="0" lvl="2" indent="-34290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Graphs </a:t>
            </a:r>
          </a:p>
          <a:p>
            <a:pPr marL="742950" marR="0" lvl="2" indent="-34290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Maps</a:t>
            </a:r>
          </a:p>
          <a:p>
            <a:pPr marL="742950" marR="0" lvl="2" indent="-34290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3200" kern="0" dirty="0" smtClean="0">
                <a:latin typeface="+mn-lt"/>
              </a:rPr>
              <a:t>Etc…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0"/>
            <a:ext cx="8077200" cy="533400"/>
          </a:xfrm>
        </p:spPr>
        <p:txBody>
          <a:bodyPr/>
          <a:lstStyle/>
          <a:p>
            <a:pPr marL="342900" lvl="1" indent="-34290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3200" dirty="0" smtClean="0"/>
              <a:t>Tables identify </a:t>
            </a:r>
            <a:r>
              <a:rPr lang="en-US" sz="3200" dirty="0" smtClean="0">
                <a:solidFill>
                  <a:srgbClr val="C00000"/>
                </a:solidFill>
              </a:rPr>
              <a:t>exact values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0273" t="18894" r="35709" b="41099"/>
          <a:stretch>
            <a:fillRect/>
          </a:stretch>
        </p:blipFill>
        <p:spPr bwMode="auto">
          <a:xfrm>
            <a:off x="1143000" y="12192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4478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05400"/>
            <a:ext cx="7543800" cy="144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Compare a specific part to the </a:t>
            </a:r>
            <a:r>
              <a:rPr lang="en-US" sz="3200" dirty="0" smtClean="0"/>
              <a:t>whole.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Max 4 answer categories.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Add data labels &amp; legend</a:t>
            </a:r>
          </a:p>
          <a:p>
            <a:pPr>
              <a:buFontTx/>
              <a:buChar char="•"/>
            </a:pPr>
            <a:endParaRPr lang="en-US" b="1" i="1" dirty="0" smtClean="0">
              <a:solidFill>
                <a:srgbClr val="6600FF"/>
              </a:solidFill>
            </a:endParaRPr>
          </a:p>
          <a:p>
            <a:endParaRPr lang="en-US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64252"/>
            <a:ext cx="6705600" cy="386019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B433BF-0F28-41EE-938F-B861784A1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5334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2"/>
                </a:solidFill>
              </a:rPr>
              <a:t>Generalization:</a:t>
            </a:r>
            <a:r>
              <a:rPr lang="en-US" dirty="0" smtClean="0"/>
              <a:t> is the act of estimating a population fact from a sample finding.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000066"/>
                </a:solidFill>
              </a:rPr>
              <a:t>Definition: </a:t>
            </a:r>
            <a:r>
              <a:rPr lang="en-US" dirty="0" smtClean="0"/>
              <a:t>Generalization is a form of logic in which you make an </a:t>
            </a:r>
            <a:r>
              <a:rPr lang="en-US" b="1" dirty="0" smtClean="0">
                <a:solidFill>
                  <a:srgbClr val="CC0000"/>
                </a:solidFill>
              </a:rPr>
              <a:t>inference</a:t>
            </a:r>
            <a:r>
              <a:rPr lang="en-US" dirty="0" smtClean="0"/>
              <a:t> about an entire group based on some evidence about that group.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dirty="0" smtClean="0"/>
              <a:t>When we generalize the results, we </a:t>
            </a:r>
            <a:r>
              <a:rPr lang="en-US" b="1" dirty="0" smtClean="0">
                <a:solidFill>
                  <a:srgbClr val="CC0000"/>
                </a:solidFill>
              </a:rPr>
              <a:t>project</a:t>
            </a:r>
            <a:r>
              <a:rPr lang="en-US" dirty="0" smtClean="0"/>
              <a:t> the findings onto the entire target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838200"/>
          </a:xfrm>
        </p:spPr>
        <p:txBody>
          <a:bodyPr/>
          <a:lstStyle/>
          <a:p>
            <a:r>
              <a:rPr lang="en-US" dirty="0" smtClean="0"/>
              <a:t>Bar/Column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62600"/>
            <a:ext cx="8991600" cy="990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Show correlations between response categories.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Be careful with 3-D charts.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419600"/>
            <a:ext cx="2819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124200"/>
            <a:ext cx="2508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15000"/>
            <a:ext cx="8077200" cy="1143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 smtClean="0"/>
              <a:t>Show </a:t>
            </a:r>
            <a:r>
              <a:rPr lang="en-US" sz="3200" dirty="0" smtClean="0"/>
              <a:t>changes</a:t>
            </a:r>
            <a:r>
              <a:rPr lang="en-US" dirty="0" smtClean="0"/>
              <a:t> in a variable </a:t>
            </a:r>
            <a:r>
              <a:rPr lang="en-US" b="1" dirty="0" smtClean="0">
                <a:solidFill>
                  <a:srgbClr val="C00000"/>
                </a:solidFill>
              </a:rPr>
              <a:t>over time </a:t>
            </a:r>
            <a:r>
              <a:rPr lang="en-US" dirty="0" smtClean="0"/>
              <a:t>as well as relationships between variables.</a:t>
            </a:r>
          </a:p>
          <a:p>
            <a:pPr>
              <a:buFontTx/>
              <a:buChar char="•"/>
            </a:pPr>
            <a:endParaRPr lang="en-US" b="1" i="1" dirty="0" smtClean="0">
              <a:solidFill>
                <a:srgbClr val="6600FF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237" t="20737" r="42660" b="17661"/>
          <a:stretch>
            <a:fillRect/>
          </a:stretch>
        </p:blipFill>
        <p:spPr bwMode="auto">
          <a:xfrm>
            <a:off x="1143000" y="1143000"/>
            <a:ext cx="6858000" cy="4191000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990600" y="5105400"/>
            <a:ext cx="731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3200" dirty="0" smtClean="0"/>
              <a:t>Introduce a set of topics and illustrate their relationships.</a:t>
            </a:r>
          </a:p>
          <a:p>
            <a:pPr marL="342900" indent="-342900">
              <a:buFontTx/>
              <a:buChar char="•"/>
            </a:pPr>
            <a:endParaRPr lang="en-US" sz="3200" dirty="0"/>
          </a:p>
          <a:p>
            <a:pPr marL="342900" indent="-342900">
              <a:buFontTx/>
              <a:buChar char="•"/>
            </a:pPr>
            <a:endParaRPr lang="en-US" sz="3200" i="1" dirty="0"/>
          </a:p>
          <a:p>
            <a:pPr marL="342900" indent="-342900">
              <a:buFontTx/>
              <a:buChar char="•"/>
            </a:pPr>
            <a:endParaRPr lang="en-US" sz="3200" i="1" dirty="0"/>
          </a:p>
        </p:txBody>
      </p:sp>
      <p:graphicFrame>
        <p:nvGraphicFramePr>
          <p:cNvPr id="594950" name="Object 6"/>
          <p:cNvGraphicFramePr>
            <a:graphicFrameLocks noChangeAspect="1"/>
          </p:cNvGraphicFramePr>
          <p:nvPr/>
        </p:nvGraphicFramePr>
        <p:xfrm>
          <a:off x="1295400" y="1752600"/>
          <a:ext cx="6705600" cy="2592539"/>
        </p:xfrm>
        <a:graphic>
          <a:graphicData uri="http://schemas.openxmlformats.org/presentationml/2006/ole">
            <p:oleObj spid="_x0000_s90114" name="Bitmap Image" r:id="rId4" imgW="4458322" imgH="1419048" progId="PBrush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build="p" bldLvl="2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2895600" y="5715000"/>
            <a:ext cx="396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6400" indent="-406400" algn="ctr">
              <a:lnSpc>
                <a:spcPct val="90000"/>
              </a:lnSpc>
              <a:spcBef>
                <a:spcPts val="0"/>
              </a:spcBef>
              <a:buClr>
                <a:srgbClr val="000066"/>
              </a:buClr>
            </a:pPr>
            <a:r>
              <a:rPr lang="en-US" sz="3200" dirty="0" smtClean="0"/>
              <a:t>Define </a:t>
            </a:r>
            <a:r>
              <a:rPr lang="en-US" sz="3200" b="1" dirty="0" smtClean="0">
                <a:solidFill>
                  <a:srgbClr val="C00000"/>
                </a:solidFill>
              </a:rPr>
              <a:t>locations</a:t>
            </a:r>
            <a:r>
              <a:rPr lang="en-US" sz="3200" dirty="0" smtClean="0"/>
              <a:t>.</a:t>
            </a:r>
          </a:p>
          <a:p>
            <a:pPr marL="406400" indent="-406400" algn="ctr">
              <a:lnSpc>
                <a:spcPct val="90000"/>
              </a:lnSpc>
              <a:spcBef>
                <a:spcPts val="0"/>
              </a:spcBef>
              <a:buClr>
                <a:srgbClr val="000066"/>
              </a:buClr>
            </a:pPr>
            <a:r>
              <a:rPr lang="en-US" sz="3200" dirty="0" smtClean="0"/>
              <a:t>Show area size.</a:t>
            </a:r>
          </a:p>
          <a:p>
            <a:pPr marL="342900" indent="-342900">
              <a:spcBef>
                <a:spcPts val="0"/>
              </a:spcBef>
              <a:buFontTx/>
              <a:buChar char="•"/>
            </a:pPr>
            <a:endParaRPr lang="en-US" sz="3200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/>
          <a:lstStyle/>
          <a:p>
            <a:r>
              <a:rPr lang="en-US" dirty="0" smtClean="0"/>
              <a:t>Maps</a:t>
            </a:r>
            <a:endParaRPr lang="en-CA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72422"/>
            <a:ext cx="7239000" cy="456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304800" y="1371600"/>
            <a:ext cx="388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/>
              <a:t>Present an aura of legitimacy because they are not “created” in the sense that other visuals are created.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Photos depict factual content…</a:t>
            </a:r>
          </a:p>
          <a:p>
            <a:pPr marL="342900" indent="-342900">
              <a:buFontTx/>
              <a:buChar char="•"/>
            </a:pPr>
            <a:endParaRPr lang="en-US" sz="2400" i="1" dirty="0"/>
          </a:p>
          <a:p>
            <a:pPr marL="342900" indent="-342900">
              <a:buFontTx/>
              <a:buChar char="•"/>
            </a:pPr>
            <a:endParaRPr lang="en-US" sz="2400" i="1" dirty="0"/>
          </a:p>
          <a:p>
            <a:pPr marL="342900" indent="-342900">
              <a:buFontTx/>
              <a:buChar char="•"/>
            </a:pPr>
            <a:endParaRPr lang="en-US" sz="3200" i="1" dirty="0" smtClean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1064" t="20968" r="67236" b="6452"/>
          <a:stretch>
            <a:fillRect/>
          </a:stretch>
        </p:blipFill>
        <p:spPr bwMode="auto">
          <a:xfrm>
            <a:off x="5105400" y="1371600"/>
            <a:ext cx="31519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dirty="0" smtClean="0"/>
              <a:t>Photos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p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381000" y="15240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An </a:t>
            </a:r>
            <a:r>
              <a:rPr lang="en-US" sz="3200" b="1" i="1" dirty="0" smtClean="0">
                <a:solidFill>
                  <a:srgbClr val="C00000"/>
                </a:solidFill>
              </a:rPr>
              <a:t>ethical visual </a:t>
            </a:r>
            <a:r>
              <a:rPr lang="en-US" sz="3200" dirty="0" smtClean="0"/>
              <a:t>is one that is totally </a:t>
            </a:r>
            <a:r>
              <a:rPr lang="en-US" sz="3200" b="1" dirty="0" smtClean="0">
                <a:solidFill>
                  <a:srgbClr val="C00000"/>
                </a:solidFill>
              </a:rPr>
              <a:t>objective</a:t>
            </a:r>
            <a:r>
              <a:rPr lang="en-US" sz="3200" dirty="0" smtClean="0"/>
              <a:t> in terms of how information is presented in the research report.</a:t>
            </a:r>
            <a:endParaRPr lang="en-US" sz="3200" i="1" dirty="0"/>
          </a:p>
          <a:p>
            <a:pPr lvl="1" indent="-4572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Double- and triple-check all labels, numbers, and visual shapes. </a:t>
            </a:r>
          </a:p>
          <a:p>
            <a:pPr lvl="1" indent="-4572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Make sure all parts of the scales are shown.</a:t>
            </a:r>
          </a:p>
          <a:p>
            <a:pPr lvl="1" indent="-45720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 smtClean="0"/>
              <a:t>Exercise caution if you use 3-D figures.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914400"/>
          </a:xfrm>
        </p:spPr>
        <p:txBody>
          <a:bodyPr/>
          <a:lstStyle/>
          <a:p>
            <a:r>
              <a:rPr lang="en-US" dirty="0" smtClean="0"/>
              <a:t>Ethical Visuals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3559175"/>
          </a:xfrm>
        </p:spPr>
        <p:txBody>
          <a:bodyPr/>
          <a:lstStyle/>
          <a:p>
            <a:r>
              <a:rPr lang="en-US" dirty="0" smtClean="0"/>
              <a:t>Components of Charts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914400"/>
          </a:xfrm>
        </p:spPr>
        <p:txBody>
          <a:bodyPr/>
          <a:lstStyle/>
          <a:p>
            <a:r>
              <a:rPr lang="en-US" dirty="0" smtClean="0"/>
              <a:t>Required Components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4294967295"/>
          </p:nvPr>
        </p:nvSpPr>
        <p:spPr>
          <a:xfrm>
            <a:off x="685800" y="5638800"/>
            <a:ext cx="7924800" cy="914400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dirty="0" smtClean="0"/>
              <a:t>Illustrate relationships among items.</a:t>
            </a:r>
          </a:p>
          <a:p>
            <a:pPr marL="342900" lvl="1" indent="-342900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dirty="0" smtClean="0"/>
              <a:t>Compare averages.</a:t>
            </a:r>
          </a:p>
          <a:p>
            <a:endParaRPr lang="en-CA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85800" y="1219200"/>
          <a:ext cx="7391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Line Callout 1 14"/>
          <p:cNvSpPr/>
          <p:nvPr/>
        </p:nvSpPr>
        <p:spPr bwMode="auto">
          <a:xfrm>
            <a:off x="7315200" y="2286000"/>
            <a:ext cx="1447800" cy="685800"/>
          </a:xfrm>
          <a:prstGeom prst="borderCallout1">
            <a:avLst>
              <a:gd name="adj1" fmla="val 52084"/>
              <a:gd name="adj2" fmla="val 1042"/>
              <a:gd name="adj3" fmla="val -32785"/>
              <a:gd name="adj4" fmla="val -52494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Specify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scale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Line Callout 1 15"/>
          <p:cNvSpPr/>
          <p:nvPr/>
        </p:nvSpPr>
        <p:spPr bwMode="auto">
          <a:xfrm>
            <a:off x="7848600" y="3657600"/>
            <a:ext cx="1066800" cy="685800"/>
          </a:xfrm>
          <a:prstGeom prst="borderCallout1">
            <a:avLst>
              <a:gd name="adj1" fmla="val 52084"/>
              <a:gd name="adj2" fmla="val 1042"/>
              <a:gd name="adj3" fmla="val -88342"/>
              <a:gd name="adj4" fmla="val -144974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ine Callout 1 16"/>
          <p:cNvSpPr/>
          <p:nvPr/>
        </p:nvSpPr>
        <p:spPr bwMode="auto">
          <a:xfrm>
            <a:off x="0" y="4267200"/>
            <a:ext cx="1143000" cy="685800"/>
          </a:xfrm>
          <a:prstGeom prst="borderCallout1">
            <a:avLst>
              <a:gd name="adj1" fmla="val 100232"/>
              <a:gd name="adj2" fmla="val 51042"/>
              <a:gd name="adj3" fmla="val 117214"/>
              <a:gd name="adj4" fmla="val 85978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Sample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ine Callout 1 17"/>
          <p:cNvSpPr/>
          <p:nvPr/>
        </p:nvSpPr>
        <p:spPr bwMode="auto">
          <a:xfrm>
            <a:off x="228600" y="1066800"/>
            <a:ext cx="1447800" cy="457200"/>
          </a:xfrm>
          <a:prstGeom prst="borderCallout1">
            <a:avLst>
              <a:gd name="adj1" fmla="val 52084"/>
              <a:gd name="adj2" fmla="val 99288"/>
              <a:gd name="adj3" fmla="val 83883"/>
              <a:gd name="adj4" fmla="val 180840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Edit Title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improved?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7818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 bwMode="auto">
          <a:xfrm>
            <a:off x="2743200" y="5943600"/>
            <a:ext cx="5105400" cy="533400"/>
          </a:xfrm>
          <a:prstGeom prst="borderCallout1">
            <a:avLst>
              <a:gd name="adj1" fmla="val 2878"/>
              <a:gd name="adj2" fmla="val 50175"/>
              <a:gd name="adj3" fmla="val -246807"/>
              <a:gd name="adj4" fmla="val 95603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Too many categories for a pie chart.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 smtClean="0"/>
              <a:t>What else should be Improved?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002" y="1411160"/>
            <a:ext cx="7963798" cy="430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 bwMode="auto">
          <a:xfrm>
            <a:off x="4724400" y="2743200"/>
            <a:ext cx="4114800" cy="533400"/>
          </a:xfrm>
          <a:prstGeom prst="borderCallout1">
            <a:avLst>
              <a:gd name="adj1" fmla="val 100497"/>
              <a:gd name="adj2" fmla="val 63440"/>
              <a:gd name="adj3" fmla="val 186526"/>
              <a:gd name="adj4" fmla="val 63607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Delete Legend (same as Tile)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3124200" y="6019800"/>
            <a:ext cx="5867400" cy="533400"/>
          </a:xfrm>
          <a:prstGeom prst="borderCallout1">
            <a:avLst>
              <a:gd name="adj1" fmla="val -1884"/>
              <a:gd name="adj2" fmla="val 66842"/>
              <a:gd name="adj3" fmla="val -80141"/>
              <a:gd name="adj4" fmla="val 53537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Add Labels: what’s good and what’s bad?</a:t>
            </a:r>
            <a:endParaRPr lang="en-CA" sz="2400" dirty="0"/>
          </a:p>
        </p:txBody>
      </p:sp>
      <p:sp>
        <p:nvSpPr>
          <p:cNvPr id="14" name="Line Callout 1 13"/>
          <p:cNvSpPr/>
          <p:nvPr/>
        </p:nvSpPr>
        <p:spPr bwMode="auto">
          <a:xfrm>
            <a:off x="228600" y="6019800"/>
            <a:ext cx="2286000" cy="533400"/>
          </a:xfrm>
          <a:prstGeom prst="borderCallout1">
            <a:avLst>
              <a:gd name="adj1" fmla="val -1884"/>
              <a:gd name="adj2" fmla="val 50246"/>
              <a:gd name="adj3" fmla="val -118237"/>
              <a:gd name="adj4" fmla="val 30653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spc="-110" dirty="0" smtClean="0"/>
              <a:t>Reduce decimals</a:t>
            </a:r>
            <a:endParaRPr lang="en-CA" sz="2400" spc="-110" dirty="0"/>
          </a:p>
        </p:txBody>
      </p:sp>
      <p:sp>
        <p:nvSpPr>
          <p:cNvPr id="15" name="Line Callout 1 14"/>
          <p:cNvSpPr/>
          <p:nvPr/>
        </p:nvSpPr>
        <p:spPr bwMode="auto">
          <a:xfrm>
            <a:off x="152400" y="990600"/>
            <a:ext cx="5105400" cy="533400"/>
          </a:xfrm>
          <a:prstGeom prst="borderCallout1">
            <a:avLst>
              <a:gd name="adj1" fmla="val 98116"/>
              <a:gd name="adj2" fmla="val 9159"/>
              <a:gd name="adj3" fmla="val 169858"/>
              <a:gd name="adj4" fmla="val 9211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Reduce axis categories &amp; gridlines</a:t>
            </a:r>
            <a:endParaRPr lang="en-CA" sz="2400" dirty="0"/>
          </a:p>
        </p:txBody>
      </p:sp>
      <p:sp>
        <p:nvSpPr>
          <p:cNvPr id="18" name="Line Callout 1 17"/>
          <p:cNvSpPr/>
          <p:nvPr/>
        </p:nvSpPr>
        <p:spPr bwMode="auto">
          <a:xfrm>
            <a:off x="4876800" y="1905000"/>
            <a:ext cx="4267200" cy="533400"/>
          </a:xfrm>
          <a:prstGeom prst="borderCallout1">
            <a:avLst>
              <a:gd name="adj1" fmla="val -1884"/>
              <a:gd name="adj2" fmla="val 50345"/>
              <a:gd name="adj3" fmla="val -32522"/>
              <a:gd name="adj4" fmla="val 133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Edit title: Preference for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4CF33D-3D5D-4C4A-A2C9-B3C89544B28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304800" y="13716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The stronger the evidence, the more confident you are about the generalizations.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Clr>
                <a:srgbClr val="000066"/>
              </a:buClr>
              <a:buFont typeface="Wingdings" pitchFamily="2" charset="2"/>
              <a:buChar char="§"/>
            </a:pPr>
            <a:endParaRPr lang="en-US" sz="1000" dirty="0"/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CC0000"/>
                </a:solidFill>
              </a:rPr>
              <a:t>strength</a:t>
            </a:r>
            <a:r>
              <a:rPr lang="en-US" sz="3200" dirty="0"/>
              <a:t> of the evidence is based on:</a:t>
            </a:r>
          </a:p>
          <a:p>
            <a:pPr marL="863600" lvl="1" indent="-342900">
              <a:lnSpc>
                <a:spcPct val="90000"/>
              </a:lnSpc>
              <a:spcBef>
                <a:spcPct val="25000"/>
              </a:spcBef>
              <a:buClr>
                <a:srgbClr val="000066"/>
              </a:buClr>
              <a:buFont typeface="Wingdings" pitchFamily="2" charset="2"/>
              <a:buAutoNum type="arabicPeriod"/>
            </a:pPr>
            <a:r>
              <a:rPr lang="en-US" sz="3000" b="1" dirty="0">
                <a:solidFill>
                  <a:srgbClr val="000066"/>
                </a:solidFill>
              </a:rPr>
              <a:t>The sample size:</a:t>
            </a:r>
          </a:p>
          <a:p>
            <a:pPr marL="1257300" lvl="2" indent="-223838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/>
              <a:t>The larger the sample size, the greater the evidence.</a:t>
            </a:r>
          </a:p>
          <a:p>
            <a:pPr marL="863600" lvl="1" indent="-342900">
              <a:lnSpc>
                <a:spcPct val="90000"/>
              </a:lnSpc>
              <a:spcBef>
                <a:spcPct val="25000"/>
              </a:spcBef>
              <a:buClr>
                <a:srgbClr val="000066"/>
              </a:buClr>
              <a:buFont typeface="Wingdings" pitchFamily="2" charset="2"/>
              <a:buAutoNum type="arabicPeriod"/>
            </a:pPr>
            <a:r>
              <a:rPr lang="en-US" sz="3000" b="1" dirty="0">
                <a:solidFill>
                  <a:srgbClr val="000066"/>
                </a:solidFill>
              </a:rPr>
              <a:t>The </a:t>
            </a:r>
            <a:r>
              <a:rPr lang="en-US" sz="3000" b="1" dirty="0" smtClean="0">
                <a:solidFill>
                  <a:srgbClr val="000066"/>
                </a:solidFill>
              </a:rPr>
              <a:t>variability </a:t>
            </a:r>
            <a:r>
              <a:rPr lang="en-US" sz="3000" b="1" dirty="0">
                <a:solidFill>
                  <a:srgbClr val="000066"/>
                </a:solidFill>
              </a:rPr>
              <a:t>within the sample data:</a:t>
            </a:r>
          </a:p>
          <a:p>
            <a:pPr marL="1257300" lvl="2" indent="-223838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/>
              <a:t>The less the </a:t>
            </a:r>
            <a:r>
              <a:rPr lang="en-US" sz="2800" dirty="0" smtClean="0"/>
              <a:t>variability </a:t>
            </a:r>
            <a:r>
              <a:rPr lang="en-US" sz="2800" dirty="0"/>
              <a:t>in the sample data, the stronger the evidence.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latin typeface="Verdana" pitchFamily="34" charset="0"/>
              </a:rPr>
              <a:t>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/>
          <a:lstStyle/>
          <a:p>
            <a:r>
              <a:rPr lang="en-US" dirty="0" smtClean="0"/>
              <a:t>Much Better …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524000"/>
            <a:ext cx="8680548" cy="4876800"/>
            <a:chOff x="304800" y="1524000"/>
            <a:chExt cx="8680548" cy="4876800"/>
          </a:xfrm>
        </p:grpSpPr>
        <p:pic>
          <p:nvPicPr>
            <p:cNvPr id="962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524000"/>
              <a:ext cx="8680548" cy="465642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6" name="TextBox 1"/>
            <p:cNvSpPr txBox="1"/>
            <p:nvPr/>
          </p:nvSpPr>
          <p:spPr>
            <a:xfrm>
              <a:off x="304800" y="6172200"/>
              <a:ext cx="1447800" cy="22860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b="1" i="1" dirty="0"/>
                <a:t>Sample Size: 160</a:t>
              </a:r>
            </a:p>
          </p:txBody>
        </p:sp>
      </p:grpSp>
      <p:sp>
        <p:nvSpPr>
          <p:cNvPr id="7" name="Line Callout 1 6"/>
          <p:cNvSpPr/>
          <p:nvPr/>
        </p:nvSpPr>
        <p:spPr bwMode="auto">
          <a:xfrm>
            <a:off x="2133600" y="6324600"/>
            <a:ext cx="2895600" cy="381000"/>
          </a:xfrm>
          <a:prstGeom prst="borderCallout1">
            <a:avLst>
              <a:gd name="adj1" fmla="val 43354"/>
              <a:gd name="adj2" fmla="val -83"/>
              <a:gd name="adj3" fmla="val -3951"/>
              <a:gd name="adj4" fmla="val -13462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Specify sample size</a:t>
            </a:r>
            <a:endParaRPr lang="en-CA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90600" y="2057400"/>
            <a:ext cx="7543800" cy="2133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Creating Visuals in </a:t>
            </a:r>
            <a:r>
              <a:rPr lang="en-US" sz="4800" dirty="0" smtClean="0">
                <a:solidFill>
                  <a:srgbClr val="CC0000"/>
                </a:solidFill>
              </a:rPr>
              <a:t>XLDA</a:t>
            </a:r>
            <a:endParaRPr lang="en-US" sz="4800" dirty="0">
              <a:solidFill>
                <a:srgbClr val="CC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E7E145-DEDF-4EDE-BB19-459FEDB7CBC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4" descr="BBBMR2eUNFig1500A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563880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 1: Let XLDA create the initial graph by summarizing percents for a categorical variable.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533400"/>
          </a:xfrm>
        </p:spPr>
        <p:txBody>
          <a:bodyPr/>
          <a:lstStyle/>
          <a:p>
            <a:r>
              <a:rPr lang="en-US" dirty="0" smtClean="0"/>
              <a:t>XLDA: Edit Charts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4" descr="BBBMR2eUNFig1500B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57150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 2: Change the pie chart if you want by clicking on the chart to activate the menu.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81000" y="304800"/>
            <a:ext cx="85344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-11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XLDA: Edit Charts</a:t>
            </a:r>
            <a:endParaRPr kumimoji="0" lang="en-CA" sz="4400" b="0" i="0" u="none" strike="noStrike" kern="0" cap="none" spc="-11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7E0FC9-57C3-4467-9368-4658B0EF30B4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4" descr="BBBMR2eUNFig1500C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7772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578078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STEP 3: Customize the pie chart.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pPr lvl="0"/>
            <a:r>
              <a:rPr lang="en-US" dirty="0" smtClean="0"/>
              <a:t>XLDA: Edit Charts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4" descr="BBBMR2eUNFig1500D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5780782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STEP 4: Format the plot area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914400"/>
          </a:xfrm>
        </p:spPr>
        <p:txBody>
          <a:bodyPr/>
          <a:lstStyle/>
          <a:p>
            <a:r>
              <a:rPr lang="en-US" dirty="0" smtClean="0"/>
              <a:t>XLDA: Edit Charts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36816-5F1A-478D-9A93-715F8452E6D3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000066"/>
                </a:solidFill>
                <a:latin typeface="+mj-lt"/>
              </a:rPr>
              <a:t>XLDA: Edit Charts</a:t>
            </a:r>
            <a:endParaRPr lang="en-US" sz="440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39939" name="Picture 4" descr="BBBMR2eUNFig1500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5780782"/>
            <a:ext cx="9144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STEP 5: Consider using a picture to personalize your graph.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7E0FC9-57C3-4467-9368-4658B0EF30B4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3810000"/>
          </a:xfrm>
        </p:spPr>
        <p:txBody>
          <a:bodyPr/>
          <a:lstStyle/>
          <a:p>
            <a:pPr algn="ctr">
              <a:spcBef>
                <a:spcPts val="4800"/>
              </a:spcBef>
            </a:pPr>
            <a:r>
              <a:rPr lang="en-CA" sz="4400" dirty="0" smtClean="0"/>
              <a:t>Type of Question </a:t>
            </a:r>
            <a:br>
              <a:rPr lang="en-CA" sz="4400" dirty="0" smtClean="0"/>
            </a:br>
            <a:r>
              <a:rPr lang="en-CA" sz="4400" dirty="0" smtClean="0"/>
              <a:t>Level of Measurement </a:t>
            </a:r>
            <a:br>
              <a:rPr lang="en-CA" sz="4400" dirty="0" smtClean="0"/>
            </a:br>
            <a:r>
              <a:rPr lang="en-CA" sz="4400" dirty="0" smtClean="0">
                <a:solidFill>
                  <a:srgbClr val="C00000"/>
                </a:solidFill>
              </a:rPr>
              <a:t>Type of Analysis</a:t>
            </a:r>
            <a:endParaRPr lang="en-CA" sz="4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18288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CA" dirty="0" smtClean="0"/>
              <a:t>Q Type, Measurement,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2819400"/>
          </a:xfrm>
          <a:ln>
            <a:solidFill>
              <a:srgbClr val="000066"/>
            </a:solidFill>
          </a:ln>
        </p:spPr>
        <p:txBody>
          <a:bodyPr/>
          <a:lstStyle/>
          <a:p>
            <a:pPr marL="536575" indent="-536575">
              <a:spcBef>
                <a:spcPts val="0"/>
              </a:spcBef>
              <a:buFont typeface="+mj-lt"/>
              <a:buAutoNum type="arabicPeriod" startAt="38"/>
              <a:tabLst>
                <a:tab pos="536575" algn="l"/>
              </a:tabLst>
            </a:pPr>
            <a:r>
              <a:rPr lang="en-CA" sz="2800" i="1" dirty="0" smtClean="0"/>
              <a:t>Please indicate your academic classification:</a:t>
            </a:r>
          </a:p>
          <a:p>
            <a:pPr marL="1260475" lvl="1" indent="-514350">
              <a:spcBef>
                <a:spcPts val="0"/>
              </a:spcBef>
              <a:buFont typeface="Arial" pitchFamily="34" charset="0"/>
              <a:buChar char="―"/>
            </a:pPr>
            <a:r>
              <a:rPr lang="en-CA" i="1" dirty="0" smtClean="0"/>
              <a:t>Freshman</a:t>
            </a:r>
          </a:p>
          <a:p>
            <a:pPr marL="1260475" lvl="1" indent="-514350">
              <a:spcBef>
                <a:spcPts val="0"/>
              </a:spcBef>
              <a:buFont typeface="Arial" pitchFamily="34" charset="0"/>
              <a:buChar char="―"/>
            </a:pPr>
            <a:r>
              <a:rPr lang="en-CA" i="1" dirty="0" smtClean="0"/>
              <a:t>Sophomore</a:t>
            </a:r>
          </a:p>
          <a:p>
            <a:pPr marL="1260475" lvl="1" indent="-514350">
              <a:spcBef>
                <a:spcPts val="0"/>
              </a:spcBef>
              <a:buFont typeface="Arial" pitchFamily="34" charset="0"/>
              <a:buChar char="―"/>
            </a:pPr>
            <a:r>
              <a:rPr lang="en-CA" i="1" dirty="0" smtClean="0"/>
              <a:t>Junior</a:t>
            </a:r>
          </a:p>
          <a:p>
            <a:pPr marL="1260475" lvl="1" indent="-514350">
              <a:spcBef>
                <a:spcPts val="0"/>
              </a:spcBef>
              <a:buFont typeface="Arial" pitchFamily="34" charset="0"/>
              <a:buChar char="―"/>
            </a:pPr>
            <a:r>
              <a:rPr lang="en-CA" i="1" dirty="0" smtClean="0"/>
              <a:t>Senior</a:t>
            </a:r>
          </a:p>
          <a:p>
            <a:pPr marL="1260475" lvl="1" indent="-514350">
              <a:spcBef>
                <a:spcPts val="0"/>
              </a:spcBef>
              <a:buFont typeface="Arial" pitchFamily="34" charset="0"/>
              <a:buChar char="―"/>
            </a:pPr>
            <a:r>
              <a:rPr lang="en-CA" i="1" dirty="0" smtClean="0"/>
              <a:t>Grad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648200"/>
          <a:ext cx="815340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69852"/>
                <a:gridCol w="43835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Type of Question: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Single Response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Measurement: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Categorical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Analysis: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Percent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419600" y="4648200"/>
            <a:ext cx="4343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19600" y="5257800"/>
            <a:ext cx="4343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19600" y="5867400"/>
            <a:ext cx="43434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3789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70E09F-7B14-4F01-9B09-1504EC06A2E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304800" y="12954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/>
              <a:t>Statisticians refer to </a:t>
            </a:r>
            <a:r>
              <a:rPr lang="en-US" sz="3200" b="1">
                <a:solidFill>
                  <a:srgbClr val="CC0000"/>
                </a:solidFill>
              </a:rPr>
              <a:t>population</a:t>
            </a:r>
            <a:r>
              <a:rPr lang="en-US" sz="3200"/>
              <a:t> values as </a:t>
            </a:r>
            <a:r>
              <a:rPr lang="en-US" sz="3200" b="1">
                <a:solidFill>
                  <a:srgbClr val="CC0000"/>
                </a:solidFill>
              </a:rPr>
              <a:t>parameters.</a:t>
            </a:r>
          </a:p>
          <a:p>
            <a:pPr marL="342900" indent="-342900">
              <a:lnSpc>
                <a:spcPct val="95000"/>
              </a:lnSpc>
              <a:spcBef>
                <a:spcPct val="5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/>
              <a:t>Parameter estimation: the process of generalizing a sample’s finding to the population.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152400" y="3048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Verdana" pitchFamily="34" charset="0"/>
              </a:rPr>
              <a:t>Symbols Used in Generalizing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381000" y="5029200"/>
            <a:ext cx="3200400" cy="15700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Based on research we can estimate how many minutes students study each day</a:t>
            </a:r>
          </a:p>
        </p:txBody>
      </p:sp>
      <p:pic>
        <p:nvPicPr>
          <p:cNvPr id="15368" name="Picture 8" descr="Study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657600"/>
            <a:ext cx="4419600" cy="2919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/>
          <a:lstStyle/>
          <a:p>
            <a:pPr algn="l"/>
            <a:r>
              <a:rPr lang="en-US" dirty="0" smtClean="0"/>
              <a:t>Summarize: Percent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58197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 bwMode="auto">
          <a:xfrm>
            <a:off x="914400" y="1600200"/>
            <a:ext cx="4953000" cy="3048000"/>
          </a:xfrm>
          <a:prstGeom prst="round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14400" y="4724400"/>
            <a:ext cx="5029200" cy="2133600"/>
          </a:xfrm>
          <a:prstGeom prst="round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ine Callout 1 12"/>
          <p:cNvSpPr/>
          <p:nvPr/>
        </p:nvSpPr>
        <p:spPr bwMode="auto">
          <a:xfrm>
            <a:off x="6248400" y="2743200"/>
            <a:ext cx="2667000" cy="533400"/>
          </a:xfrm>
          <a:prstGeom prst="borderCallout1">
            <a:avLst>
              <a:gd name="adj1" fmla="val 48116"/>
              <a:gd name="adj2" fmla="val -301"/>
              <a:gd name="adj3" fmla="val 50811"/>
              <a:gd name="adj4" fmla="val -14168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Chart in Report</a:t>
            </a:r>
            <a:endParaRPr lang="en-CA" sz="2800" dirty="0"/>
          </a:p>
        </p:txBody>
      </p:sp>
      <p:sp>
        <p:nvSpPr>
          <p:cNvPr id="14" name="Line Callout 1 13"/>
          <p:cNvSpPr/>
          <p:nvPr/>
        </p:nvSpPr>
        <p:spPr bwMode="auto">
          <a:xfrm>
            <a:off x="6096000" y="5410200"/>
            <a:ext cx="2895600" cy="457200"/>
          </a:xfrm>
          <a:prstGeom prst="borderCallout1">
            <a:avLst>
              <a:gd name="adj1" fmla="val 48116"/>
              <a:gd name="adj2" fmla="val -301"/>
              <a:gd name="adj3" fmla="val 50811"/>
              <a:gd name="adj4" fmla="val -5973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Table in Appendix</a:t>
            </a:r>
            <a:endParaRPr lang="en-CA" sz="2800" dirty="0"/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5943600" y="0"/>
            <a:ext cx="3200400" cy="990600"/>
          </a:xfrm>
          <a:prstGeom prst="wedgeRoundRectCallout">
            <a:avLst>
              <a:gd name="adj1" fmla="val -63198"/>
              <a:gd name="adj2" fmla="val 35444"/>
              <a:gd name="adj3" fmla="val 16667"/>
            </a:avLst>
          </a:prstGeom>
          <a:solidFill>
            <a:srgbClr val="0070C0">
              <a:alpha val="68000"/>
            </a:srgbClr>
          </a:solidFill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Response </a:t>
            </a:r>
          </a:p>
          <a:p>
            <a:pPr algn="ctr"/>
            <a:r>
              <a:rPr lang="en-C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 </a:t>
            </a:r>
            <a:endParaRPr lang="en-CA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CA" dirty="0" smtClean="0"/>
              <a:t>Q Type, Measurement,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1219200"/>
          </a:xfrm>
          <a:ln>
            <a:solidFill>
              <a:srgbClr val="000066"/>
            </a:solidFill>
          </a:ln>
        </p:spPr>
        <p:txBody>
          <a:bodyPr/>
          <a:lstStyle/>
          <a:p>
            <a:pPr marL="536575" indent="-536575">
              <a:spcBef>
                <a:spcPts val="0"/>
              </a:spcBef>
              <a:buNone/>
              <a:tabLst>
                <a:tab pos="536575" algn="l"/>
              </a:tabLst>
            </a:pPr>
            <a:endParaRPr lang="en-CA" sz="1100" i="1" dirty="0" smtClean="0"/>
          </a:p>
          <a:p>
            <a:pPr marL="536575" indent="-536575">
              <a:spcBef>
                <a:spcPts val="600"/>
              </a:spcBef>
              <a:buNone/>
              <a:tabLst>
                <a:tab pos="536575" algn="l"/>
              </a:tabLst>
            </a:pPr>
            <a:r>
              <a:rPr lang="en-CA" i="1" dirty="0" smtClean="0"/>
              <a:t>41. What is your GPA? ____________</a:t>
            </a:r>
            <a:endParaRPr lang="en-CA" sz="36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962400"/>
          <a:ext cx="815340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69852"/>
                <a:gridCol w="43835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Type of Question: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Single Response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Measurement: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Metric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Analysis: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Average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343400" y="3886200"/>
            <a:ext cx="4343400" cy="6966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343400" y="4495800"/>
            <a:ext cx="4343400" cy="6966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43400" y="5105400"/>
            <a:ext cx="4343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534400" cy="914400"/>
          </a:xfrm>
        </p:spPr>
        <p:txBody>
          <a:bodyPr/>
          <a:lstStyle/>
          <a:p>
            <a:pPr algn="l"/>
            <a:r>
              <a:rPr lang="en-US" spc="-150" dirty="0" smtClean="0"/>
              <a:t>Summarize: Average</a:t>
            </a:r>
            <a:endParaRPr lang="en-CA" spc="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8600" y="2209800"/>
            <a:ext cx="7162800" cy="2057400"/>
            <a:chOff x="609600" y="2286000"/>
            <a:chExt cx="7162800" cy="2057400"/>
          </a:xfrm>
        </p:grpSpPr>
        <p:pic>
          <p:nvPicPr>
            <p:cNvPr id="993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2286000"/>
              <a:ext cx="6867525" cy="200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ounded Rectangle 6"/>
            <p:cNvSpPr/>
            <p:nvPr/>
          </p:nvSpPr>
          <p:spPr bwMode="auto">
            <a:xfrm>
              <a:off x="1219200" y="2514600"/>
              <a:ext cx="6553200" cy="1828800"/>
            </a:xfrm>
            <a:prstGeom prst="roundRect">
              <a:avLst/>
            </a:prstGeom>
            <a:noFill/>
            <a:ln w="2857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Line Callout 1 7"/>
          <p:cNvSpPr/>
          <p:nvPr/>
        </p:nvSpPr>
        <p:spPr bwMode="auto">
          <a:xfrm>
            <a:off x="5257800" y="1600200"/>
            <a:ext cx="3352800" cy="533400"/>
          </a:xfrm>
          <a:prstGeom prst="borderCallout1">
            <a:avLst>
              <a:gd name="adj1" fmla="val 48116"/>
              <a:gd name="adj2" fmla="val -301"/>
              <a:gd name="adj3" fmla="val 155573"/>
              <a:gd name="adj4" fmla="val -24168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Table in Appendix</a:t>
            </a:r>
            <a:endParaRPr lang="en-CA" sz="2800" dirty="0"/>
          </a:p>
        </p:txBody>
      </p:sp>
      <p:sp>
        <p:nvSpPr>
          <p:cNvPr id="10" name="Line Callout 1 9"/>
          <p:cNvSpPr/>
          <p:nvPr/>
        </p:nvSpPr>
        <p:spPr bwMode="auto">
          <a:xfrm>
            <a:off x="990600" y="4648200"/>
            <a:ext cx="6934200" cy="1600200"/>
          </a:xfrm>
          <a:prstGeom prst="borderCallout1">
            <a:avLst>
              <a:gd name="adj1" fmla="val 1907"/>
              <a:gd name="adj2" fmla="val 50248"/>
              <a:gd name="adj3" fmla="val -34725"/>
              <a:gd name="adj4" fmla="val 35648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No Chart for this analysis. 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Just comment on Average and potentially 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on the Standard Deviation in the report.</a:t>
            </a:r>
            <a:endParaRPr lang="en-CA" sz="2800" dirty="0"/>
          </a:p>
        </p:txBody>
      </p:sp>
      <p:sp>
        <p:nvSpPr>
          <p:cNvPr id="11" name="Oval 10"/>
          <p:cNvSpPr/>
          <p:nvPr/>
        </p:nvSpPr>
        <p:spPr bwMode="auto">
          <a:xfrm>
            <a:off x="3048000" y="3810000"/>
            <a:ext cx="609600" cy="304800"/>
          </a:xfrm>
          <a:prstGeom prst="ellipse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096000" y="0"/>
            <a:ext cx="3048000" cy="990600"/>
          </a:xfrm>
          <a:prstGeom prst="wedgeRoundRectCallout">
            <a:avLst>
              <a:gd name="adj1" fmla="val -62681"/>
              <a:gd name="adj2" fmla="val 44993"/>
              <a:gd name="adj3" fmla="val 16667"/>
            </a:avLst>
          </a:prstGeom>
          <a:solidFill>
            <a:srgbClr val="0070C0">
              <a:alpha val="68000"/>
            </a:srgbClr>
          </a:solidFill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Response </a:t>
            </a:r>
          </a:p>
          <a:p>
            <a:pPr algn="ctr"/>
            <a:r>
              <a:rPr lang="en-C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</a:t>
            </a:r>
            <a:endParaRPr lang="en-CA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CA" dirty="0" smtClean="0"/>
              <a:t>Q Type, Measurement, 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648200"/>
          <a:ext cx="838200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75549"/>
                <a:gridCol w="450645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Type of Question: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Grid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Measurement: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Metric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Analysis: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Compare Average</a:t>
                      </a:r>
                      <a:endParaRPr lang="en-CA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05800" cy="2844486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 bwMode="auto">
          <a:xfrm>
            <a:off x="4267200" y="4648200"/>
            <a:ext cx="4343400" cy="6966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67200" y="5257800"/>
            <a:ext cx="4343400" cy="6966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5867400"/>
            <a:ext cx="4343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447800"/>
          </a:xfrm>
        </p:spPr>
        <p:txBody>
          <a:bodyPr/>
          <a:lstStyle/>
          <a:p>
            <a:r>
              <a:rPr lang="en-US" dirty="0" smtClean="0"/>
              <a:t>Grid Questions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614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 bwMode="auto">
          <a:xfrm>
            <a:off x="6477000" y="2362200"/>
            <a:ext cx="2438400" cy="533400"/>
          </a:xfrm>
          <a:prstGeom prst="borderCallout1">
            <a:avLst>
              <a:gd name="adj1" fmla="val 48116"/>
              <a:gd name="adj2" fmla="val -301"/>
              <a:gd name="adj3" fmla="val 48430"/>
              <a:gd name="adj4" fmla="val -10088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spc="-110" dirty="0" smtClean="0"/>
              <a:t>Table in Appendix</a:t>
            </a:r>
            <a:endParaRPr lang="en-CA" sz="2400" spc="-11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914400" y="1600200"/>
            <a:ext cx="5334000" cy="1752600"/>
          </a:xfrm>
          <a:prstGeom prst="round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90600" y="3505200"/>
            <a:ext cx="5334000" cy="2971800"/>
          </a:xfrm>
          <a:prstGeom prst="round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477000" y="4648200"/>
            <a:ext cx="2438400" cy="533400"/>
          </a:xfrm>
          <a:prstGeom prst="borderCallout1">
            <a:avLst>
              <a:gd name="adj1" fmla="val 48116"/>
              <a:gd name="adj2" fmla="val -301"/>
              <a:gd name="adj3" fmla="val 50811"/>
              <a:gd name="adj4" fmla="val -6549"/>
            </a:avLst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Chart in Report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r>
              <a:rPr lang="en-CA" dirty="0" smtClean="0"/>
              <a:t>Q Type, Measurement, 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219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343400"/>
            <a:ext cx="3927844" cy="106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</p:pic>
      <p:pic>
        <p:nvPicPr>
          <p:cNvPr id="219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7786800" cy="1676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52400"/>
            <a:ext cx="3581400" cy="1066800"/>
          </a:xfrm>
        </p:spPr>
        <p:txBody>
          <a:bodyPr/>
          <a:lstStyle/>
          <a:p>
            <a:r>
              <a:rPr lang="en-US" dirty="0" smtClean="0"/>
              <a:t>Crosstabs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50292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228600" y="3200400"/>
            <a:ext cx="3505200" cy="1524000"/>
          </a:xfrm>
          <a:prstGeom prst="roundRect">
            <a:avLst/>
          </a:prstGeom>
          <a:noFill/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6096000" y="1066800"/>
            <a:ext cx="2667000" cy="914400"/>
          </a:xfrm>
          <a:prstGeom prst="borderCallout1">
            <a:avLst>
              <a:gd name="adj1" fmla="val 48116"/>
              <a:gd name="adj2" fmla="val -301"/>
              <a:gd name="adj3" fmla="val 49819"/>
              <a:gd name="adj4" fmla="val -21311"/>
            </a:avLst>
          </a:prstGeom>
          <a:solidFill>
            <a:srgbClr val="FFFF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Copy all Tables</a:t>
            </a:r>
          </a:p>
          <a:p>
            <a:r>
              <a:rPr lang="en-US" sz="2800" dirty="0" smtClean="0"/>
              <a:t>into Appendix.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5715000" y="2362200"/>
            <a:ext cx="3276600" cy="990600"/>
          </a:xfrm>
          <a:prstGeom prst="borderCallout1">
            <a:avLst>
              <a:gd name="adj1" fmla="val 48116"/>
              <a:gd name="adj2" fmla="val -301"/>
              <a:gd name="adj3" fmla="val -37737"/>
              <a:gd name="adj4" fmla="val -31785"/>
            </a:avLst>
          </a:prstGeom>
          <a:solidFill>
            <a:srgbClr val="FFFF99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Make sure to incl.</a:t>
            </a:r>
          </a:p>
          <a:p>
            <a:r>
              <a:rPr lang="en-US" sz="2800" dirty="0" smtClean="0"/>
              <a:t>the grey sig table.</a:t>
            </a:r>
            <a:endParaRPr lang="en-CA" sz="2800" dirty="0"/>
          </a:p>
        </p:txBody>
      </p:sp>
      <p:sp>
        <p:nvSpPr>
          <p:cNvPr id="10" name="Line Callout 1 9"/>
          <p:cNvSpPr/>
          <p:nvPr/>
        </p:nvSpPr>
        <p:spPr bwMode="auto">
          <a:xfrm>
            <a:off x="5791200" y="3810000"/>
            <a:ext cx="3200400" cy="2667000"/>
          </a:xfrm>
          <a:prstGeom prst="borderCallout1">
            <a:avLst>
              <a:gd name="adj1" fmla="val 48116"/>
              <a:gd name="adj2" fmla="val -301"/>
              <a:gd name="adj3" fmla="val -3973"/>
              <a:gd name="adj4" fmla="val -63236"/>
            </a:avLst>
          </a:prstGeom>
          <a:solidFill>
            <a:srgbClr val="FFFF99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Copy </a:t>
            </a:r>
            <a:r>
              <a:rPr lang="en-US" sz="2800" spc="-150" dirty="0" smtClean="0"/>
              <a:t>Col. </a:t>
            </a:r>
            <a:r>
              <a:rPr lang="en-US" sz="2800" dirty="0" smtClean="0"/>
              <a:t>Pct.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table into Report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(or create a visual</a:t>
            </a:r>
          </a:p>
          <a:p>
            <a:pPr>
              <a:lnSpc>
                <a:spcPct val="90000"/>
              </a:lnSpc>
            </a:pPr>
            <a:r>
              <a:rPr lang="en-US" sz="2800" spc="-150" dirty="0" smtClean="0"/>
              <a:t>of the Col. </a:t>
            </a:r>
            <a:r>
              <a:rPr lang="en-US" sz="2800" dirty="0" smtClean="0"/>
              <a:t>Pct. Table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for the report).</a:t>
            </a:r>
          </a:p>
          <a:p>
            <a:pPr>
              <a:spcBef>
                <a:spcPts val="1200"/>
              </a:spcBef>
            </a:pPr>
            <a:r>
              <a:rPr lang="en-US" sz="2800" b="1" i="1" dirty="0" smtClean="0">
                <a:solidFill>
                  <a:srgbClr val="CC0000"/>
                </a:solidFill>
              </a:rPr>
              <a:t>Remember a title!</a:t>
            </a:r>
            <a:endParaRPr lang="en-CA" sz="2800" b="1" i="1" dirty="0">
              <a:solidFill>
                <a:srgbClr val="CC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52400" y="381000"/>
            <a:ext cx="5334000" cy="6172200"/>
          </a:xfrm>
          <a:prstGeom prst="round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1447800"/>
            <a:ext cx="1447800" cy="609600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lvl="0"/>
            <a:r>
              <a:rPr lang="en-CA" dirty="0" smtClean="0"/>
              <a:t>Q Type, Measurement, 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pic>
        <p:nvPicPr>
          <p:cNvPr id="220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874000" cy="1600200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4648200"/>
          <a:ext cx="830580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40317"/>
                <a:gridCol w="446548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Type of Question: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0" dirty="0" smtClean="0"/>
                        <a:t>Multiple Response Qs</a:t>
                      </a:r>
                      <a:endParaRPr lang="en-CA" sz="32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Measurement: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 smtClean="0"/>
                        <a:t>Categorical (0,1)</a:t>
                      </a:r>
                      <a:endParaRPr lang="en-CA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rgbClr val="000066"/>
                          </a:solidFill>
                        </a:rPr>
                        <a:t>Analysis:</a:t>
                      </a:r>
                      <a:r>
                        <a:rPr lang="en-CA" sz="32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b="1" i="1" dirty="0" smtClean="0">
                          <a:solidFill>
                            <a:srgbClr val="C00000"/>
                          </a:solidFill>
                        </a:rPr>
                        <a:t>SNAP: </a:t>
                      </a:r>
                      <a:r>
                        <a:rPr lang="en-CA" sz="3200" dirty="0" smtClean="0"/>
                        <a:t>Crosstabs</a:t>
                      </a:r>
                      <a:endParaRPr lang="en-CA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267200" y="4648200"/>
            <a:ext cx="4343400" cy="6966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5257800"/>
            <a:ext cx="4343400" cy="6966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5867400"/>
            <a:ext cx="4343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Producing Tables in Snap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789363"/>
            <a:ext cx="8229600" cy="1620837"/>
          </a:xfrm>
        </p:spPr>
        <p:txBody>
          <a:bodyPr/>
          <a:lstStyle/>
          <a:p>
            <a:pPr marL="609600" indent="-609600" algn="ctr" eaLnBrk="1" hangingPunct="1">
              <a:buNone/>
            </a:pPr>
            <a:r>
              <a:rPr lang="en-CA" dirty="0" smtClean="0"/>
              <a:t>Choose Variables        to display the list of variables (=questions).</a:t>
            </a:r>
          </a:p>
          <a:p>
            <a:pPr marL="609600" indent="-609600" eaLnBrk="1" hangingPunct="1"/>
            <a:endParaRPr lang="en-US" dirty="0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00213"/>
            <a:ext cx="8316912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476375" y="2636838"/>
            <a:ext cx="719138" cy="7207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810000"/>
            <a:ext cx="576262" cy="468312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4643438" y="2708275"/>
            <a:ext cx="719137" cy="7207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4" y="1268413"/>
            <a:ext cx="5299075" cy="3600450"/>
          </a:xfrm>
        </p:spPr>
        <p:txBody>
          <a:bodyPr/>
          <a:lstStyle/>
          <a:p>
            <a:pPr marL="514350" eaLnBrk="1" hangingPunct="1">
              <a:lnSpc>
                <a:spcPct val="80000"/>
              </a:lnSpc>
              <a:spcBef>
                <a:spcPct val="30000"/>
              </a:spcBef>
              <a:buSzPct val="115000"/>
              <a:defRPr/>
            </a:pPr>
            <a:r>
              <a:rPr lang="en-CA" dirty="0" smtClean="0"/>
              <a:t>You can choose to display the frequency base as:</a:t>
            </a:r>
          </a:p>
          <a:p>
            <a:pPr marL="514350" eaLnBrk="1" hangingPunct="1">
              <a:spcBef>
                <a:spcPct val="50000"/>
              </a:spcBef>
              <a:buSzPct val="110000"/>
              <a:defRPr/>
            </a:pPr>
            <a:r>
              <a:rPr lang="en-CA" b="1" dirty="0" smtClean="0"/>
              <a:t>Respondents</a:t>
            </a:r>
          </a:p>
          <a:p>
            <a:pPr marL="514350" eaLnBrk="1" hangingPunct="1">
              <a:spcBef>
                <a:spcPct val="50000"/>
              </a:spcBef>
              <a:buSzPct val="110000"/>
              <a:defRPr/>
            </a:pPr>
            <a:r>
              <a:rPr lang="en-CA" b="1" dirty="0" smtClean="0"/>
              <a:t>Responses</a:t>
            </a:r>
            <a:endParaRPr lang="en-CA" dirty="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Multiple Response in Snap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5661025"/>
            <a:ext cx="6477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1268413"/>
            <a:ext cx="27717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852738"/>
            <a:ext cx="2913063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8" name="Line 16"/>
          <p:cNvSpPr>
            <a:spLocks noChangeShapeType="1"/>
          </p:cNvSpPr>
          <p:nvPr/>
        </p:nvSpPr>
        <p:spPr bwMode="auto">
          <a:xfrm flipV="1">
            <a:off x="2895600" y="1916112"/>
            <a:ext cx="3548062" cy="9032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V="1">
            <a:off x="2895600" y="3581400"/>
            <a:ext cx="592138" cy="152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10610" name="Oval 18"/>
          <p:cNvSpPr>
            <a:spLocks noChangeArrowheads="1"/>
          </p:cNvSpPr>
          <p:nvPr/>
        </p:nvSpPr>
        <p:spPr bwMode="auto">
          <a:xfrm>
            <a:off x="3708400" y="2997200"/>
            <a:ext cx="288925" cy="287338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755650" y="4797425"/>
            <a:ext cx="2305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/>
              <a:t>To switch base click</a:t>
            </a:r>
            <a:endParaRPr lang="en-US" sz="2800"/>
          </a:p>
        </p:txBody>
      </p:sp>
      <p:sp>
        <p:nvSpPr>
          <p:cNvPr id="31757" name="Line 31"/>
          <p:cNvSpPr>
            <a:spLocks noChangeShapeType="1"/>
          </p:cNvSpPr>
          <p:nvPr/>
        </p:nvSpPr>
        <p:spPr bwMode="auto">
          <a:xfrm>
            <a:off x="1979613" y="59499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10625" name="Freeform 33"/>
          <p:cNvSpPr>
            <a:spLocks/>
          </p:cNvSpPr>
          <p:nvPr/>
        </p:nvSpPr>
        <p:spPr bwMode="auto">
          <a:xfrm>
            <a:off x="1979613" y="3213100"/>
            <a:ext cx="3636962" cy="2735263"/>
          </a:xfrm>
          <a:custGeom>
            <a:avLst/>
            <a:gdLst>
              <a:gd name="T0" fmla="*/ 0 w 2291"/>
              <a:gd name="T1" fmla="*/ 2147483647 h 1814"/>
              <a:gd name="T2" fmla="*/ 2147483647 w 2291"/>
              <a:gd name="T3" fmla="*/ 2147483647 h 1814"/>
              <a:gd name="T4" fmla="*/ 2147483647 w 2291"/>
              <a:gd name="T5" fmla="*/ 0 h 1814"/>
              <a:gd name="T6" fmla="*/ 0 60000 65536"/>
              <a:gd name="T7" fmla="*/ 0 60000 65536"/>
              <a:gd name="T8" fmla="*/ 0 60000 65536"/>
              <a:gd name="T9" fmla="*/ 0 w 2291"/>
              <a:gd name="T10" fmla="*/ 0 h 1814"/>
              <a:gd name="T11" fmla="*/ 2291 w 2291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1" h="1814">
                <a:moveTo>
                  <a:pt x="0" y="1814"/>
                </a:moveTo>
                <a:cubicBezTo>
                  <a:pt x="941" y="1670"/>
                  <a:pt x="1883" y="1527"/>
                  <a:pt x="2087" y="1225"/>
                </a:cubicBezTo>
                <a:cubicBezTo>
                  <a:pt x="2291" y="923"/>
                  <a:pt x="1369" y="204"/>
                  <a:pt x="1225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MKTG2341-09 Lec 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1927E-C33C-4F38-BE1A-074E7CB1320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8" grpId="0" animBg="1"/>
      <p:bldP spid="110609" grpId="0" animBg="1"/>
      <p:bldP spid="110610" grpId="0" animBg="1"/>
      <p:bldP spid="11062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bush and burns excel</Template>
  <TotalTime>8909</TotalTime>
  <Words>3425</Words>
  <Application>Microsoft Office PowerPoint</Application>
  <PresentationFormat>On-screen Show (4:3)</PresentationFormat>
  <Paragraphs>693</Paragraphs>
  <Slides>101</Slides>
  <Notes>55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3" baseType="lpstr">
      <vt:lpstr>Pixel</vt:lpstr>
      <vt:lpstr>Bitmap Image</vt:lpstr>
      <vt:lpstr>Correlation Analysis &amp;  Generalizing </vt:lpstr>
      <vt:lpstr>Learning Outcomes: </vt:lpstr>
      <vt:lpstr>The Concept of Generalization</vt:lpstr>
      <vt:lpstr>The Concept of Generalization</vt:lpstr>
      <vt:lpstr>Slide 5</vt:lpstr>
      <vt:lpstr>Sample Findings</vt:lpstr>
      <vt:lpstr>Generalization</vt:lpstr>
      <vt:lpstr>Slide 8</vt:lpstr>
      <vt:lpstr>Slide 9</vt:lpstr>
      <vt:lpstr>Slide 10</vt:lpstr>
      <vt:lpstr>Confidence Interval</vt:lpstr>
      <vt:lpstr>Slide 12</vt:lpstr>
      <vt:lpstr>Slide 13</vt:lpstr>
      <vt:lpstr>Slide 14</vt:lpstr>
      <vt:lpstr>Confidence Interval</vt:lpstr>
      <vt:lpstr>Slide 16</vt:lpstr>
      <vt:lpstr>Calculating Confidence Intervals</vt:lpstr>
      <vt:lpstr>Confidence Interval  for  Categorical Data</vt:lpstr>
      <vt:lpstr>Slide 19</vt:lpstr>
      <vt:lpstr>Confidence Interval: Categorical Data</vt:lpstr>
      <vt:lpstr>Standard Error</vt:lpstr>
      <vt:lpstr>Slide 22</vt:lpstr>
      <vt:lpstr>Slide 23</vt:lpstr>
      <vt:lpstr>Slide 24</vt:lpstr>
      <vt:lpstr>Slide 25</vt:lpstr>
      <vt:lpstr>Confidence Interval  for  Metric Data</vt:lpstr>
      <vt:lpstr>Confidence Interval for Metric Data</vt:lpstr>
      <vt:lpstr>Estimate Population Average for Metric Data</vt:lpstr>
      <vt:lpstr>Variability</vt:lpstr>
      <vt:lpstr>Standard Deviation</vt:lpstr>
      <vt:lpstr>Confidence Interval: Metric Data</vt:lpstr>
      <vt:lpstr>Standard Error</vt:lpstr>
      <vt:lpstr>Slide 33</vt:lpstr>
      <vt:lpstr>Slide 34</vt:lpstr>
      <vt:lpstr>Slide 35</vt:lpstr>
      <vt:lpstr>Slide 36</vt:lpstr>
      <vt:lpstr>Slide 37</vt:lpstr>
      <vt:lpstr>Testing Hypotheses</vt:lpstr>
      <vt:lpstr>What is a Hypothesis?</vt:lpstr>
      <vt:lpstr>Hypothesis</vt:lpstr>
      <vt:lpstr>Slide 41</vt:lpstr>
      <vt:lpstr>Hypothesis Testing</vt:lpstr>
      <vt:lpstr>Null Hypotheses</vt:lpstr>
      <vt:lpstr>Null Hypotheses</vt:lpstr>
      <vt:lpstr>Hypothesis Testing</vt:lpstr>
      <vt:lpstr>Hypothesis Testing for Categorical Data</vt:lpstr>
      <vt:lpstr>Slide 47</vt:lpstr>
      <vt:lpstr>Hypothesis Test about a Percent</vt:lpstr>
      <vt:lpstr>Slide 49</vt:lpstr>
      <vt:lpstr>Hypothesis Test about a Percent</vt:lpstr>
      <vt:lpstr>Slide 51</vt:lpstr>
      <vt:lpstr>Slide 52</vt:lpstr>
      <vt:lpstr>Slide 53</vt:lpstr>
      <vt:lpstr>Slide 54</vt:lpstr>
      <vt:lpstr>Slide 55</vt:lpstr>
      <vt:lpstr>Hypothesis Testing for Metric Data</vt:lpstr>
      <vt:lpstr>Slide 57</vt:lpstr>
      <vt:lpstr>Hypothesis Test about an Average</vt:lpstr>
      <vt:lpstr>Slide 59</vt:lpstr>
      <vt:lpstr>Slide 60</vt:lpstr>
      <vt:lpstr>Slide 61</vt:lpstr>
      <vt:lpstr>We have covered a lot of technical stuff today …</vt:lpstr>
      <vt:lpstr>Ch 12 Review! </vt:lpstr>
      <vt:lpstr>Slide 64</vt:lpstr>
      <vt:lpstr>Visual Display of Research Findings</vt:lpstr>
      <vt:lpstr>Visuals in the Research Report</vt:lpstr>
      <vt:lpstr>Visual Display of Research Findings</vt:lpstr>
      <vt:lpstr>Tables</vt:lpstr>
      <vt:lpstr>Pie Charts</vt:lpstr>
      <vt:lpstr>Bar/Column Charts</vt:lpstr>
      <vt:lpstr>Line Graphs</vt:lpstr>
      <vt:lpstr>Flow Diagrams</vt:lpstr>
      <vt:lpstr>Maps</vt:lpstr>
      <vt:lpstr>Photos</vt:lpstr>
      <vt:lpstr>Ethical Visuals</vt:lpstr>
      <vt:lpstr>Components of Charts</vt:lpstr>
      <vt:lpstr>Required Components</vt:lpstr>
      <vt:lpstr>What should be improved?</vt:lpstr>
      <vt:lpstr>What else should be Improved?</vt:lpstr>
      <vt:lpstr>Much Better …</vt:lpstr>
      <vt:lpstr>Creating Visuals in XLDA</vt:lpstr>
      <vt:lpstr>XLDA: Edit Charts</vt:lpstr>
      <vt:lpstr>Slide 83</vt:lpstr>
      <vt:lpstr>XLDA: Edit Charts</vt:lpstr>
      <vt:lpstr>XLDA: Edit Charts</vt:lpstr>
      <vt:lpstr>Slide 86</vt:lpstr>
      <vt:lpstr>Type of Question  Level of Measurement  Type of Analysis</vt:lpstr>
      <vt:lpstr>Key Characteristics</vt:lpstr>
      <vt:lpstr>Q Type, Measurement, Analysis</vt:lpstr>
      <vt:lpstr>Summarize: Percent</vt:lpstr>
      <vt:lpstr>Q Type, Measurement, Analysis</vt:lpstr>
      <vt:lpstr>Summarize: Average</vt:lpstr>
      <vt:lpstr>Q Type, Measurement, Analysis</vt:lpstr>
      <vt:lpstr>Grid Questions</vt:lpstr>
      <vt:lpstr>Q Type, Measurement, Analysis</vt:lpstr>
      <vt:lpstr>Crosstabs</vt:lpstr>
      <vt:lpstr>Q Type, Measurement, Analysis</vt:lpstr>
      <vt:lpstr>Producing Tables in Snap</vt:lpstr>
      <vt:lpstr>Multiple Response in Snap</vt:lpstr>
      <vt:lpstr>Multiple Response Qs</vt:lpstr>
      <vt:lpstr>Review Visuals!</vt:lpstr>
    </vt:vector>
  </TitlesOfParts>
  <Company>KP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</dc:title>
  <dc:creator>Karen Plesner</dc:creator>
  <cp:lastModifiedBy>Client Name</cp:lastModifiedBy>
  <cp:revision>521</cp:revision>
  <dcterms:created xsi:type="dcterms:W3CDTF">2002-09-04T00:54:49Z</dcterms:created>
  <dcterms:modified xsi:type="dcterms:W3CDTF">2009-11-19T16:26:21Z</dcterms:modified>
</cp:coreProperties>
</file>