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65" r:id="rId3"/>
    <p:sldId id="366" r:id="rId4"/>
    <p:sldId id="259" r:id="rId5"/>
    <p:sldId id="269" r:id="rId6"/>
    <p:sldId id="287" r:id="rId7"/>
    <p:sldId id="288" r:id="rId8"/>
    <p:sldId id="289" r:id="rId9"/>
    <p:sldId id="291" r:id="rId10"/>
    <p:sldId id="290" r:id="rId11"/>
    <p:sldId id="271" r:id="rId12"/>
    <p:sldId id="292" r:id="rId13"/>
    <p:sldId id="316" r:id="rId14"/>
    <p:sldId id="317" r:id="rId15"/>
    <p:sldId id="293" r:id="rId16"/>
    <p:sldId id="294" r:id="rId17"/>
    <p:sldId id="318" r:id="rId18"/>
    <p:sldId id="296" r:id="rId19"/>
    <p:sldId id="319" r:id="rId20"/>
    <p:sldId id="297" r:id="rId21"/>
    <p:sldId id="299" r:id="rId22"/>
    <p:sldId id="300" r:id="rId23"/>
    <p:sldId id="321" r:id="rId24"/>
    <p:sldId id="322" r:id="rId25"/>
    <p:sldId id="320" r:id="rId26"/>
    <p:sldId id="301" r:id="rId27"/>
    <p:sldId id="304" r:id="rId28"/>
    <p:sldId id="305" r:id="rId29"/>
    <p:sldId id="306" r:id="rId30"/>
    <p:sldId id="307" r:id="rId31"/>
    <p:sldId id="323" r:id="rId32"/>
    <p:sldId id="324" r:id="rId33"/>
    <p:sldId id="326" r:id="rId34"/>
    <p:sldId id="327" r:id="rId35"/>
    <p:sldId id="325" r:id="rId36"/>
    <p:sldId id="367" r:id="rId37"/>
    <p:sldId id="328" r:id="rId38"/>
    <p:sldId id="330" r:id="rId39"/>
    <p:sldId id="331" r:id="rId40"/>
    <p:sldId id="309" r:id="rId41"/>
    <p:sldId id="369" r:id="rId42"/>
    <p:sldId id="370" r:id="rId43"/>
    <p:sldId id="368" r:id="rId44"/>
    <p:sldId id="311" r:id="rId45"/>
    <p:sldId id="332" r:id="rId46"/>
    <p:sldId id="371" r:id="rId47"/>
    <p:sldId id="312" r:id="rId48"/>
    <p:sldId id="314" r:id="rId49"/>
    <p:sldId id="277" r:id="rId50"/>
    <p:sldId id="278" r:id="rId51"/>
    <p:sldId id="333" r:id="rId52"/>
    <p:sldId id="334" r:id="rId53"/>
    <p:sldId id="360" r:id="rId54"/>
    <p:sldId id="361" r:id="rId55"/>
    <p:sldId id="362" r:id="rId56"/>
    <p:sldId id="363" r:id="rId57"/>
    <p:sldId id="279" r:id="rId58"/>
    <p:sldId id="280" r:id="rId59"/>
    <p:sldId id="36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1005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D200C-AA71-4677-8450-CEB7326FD3C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D200C-AA71-4677-8450-CEB7326FD3C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D200C-AA71-4677-8450-CEB7326FD3C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0B15B-510C-41D1-A70A-CF6074833301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965B0-0D6F-4B99-A415-2843519800F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965B0-0D6F-4B99-A415-2843519800F3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C05C2-5845-4639-8F5B-58B99D088090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DC05C2-5845-4639-8F5B-58B99D088090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EB7FB-DB8A-4AAD-B1EF-E685DF6DB6D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2D6824-E31F-4582-BFFE-BBF12F36DB1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F8E6B-D59F-4D9A-96F6-0FEEBDC0B175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317DC-11DF-49FB-8381-26375435544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317DC-11DF-49FB-8381-263754355449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317DC-11DF-49FB-8381-263754355449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323211-96B4-4E1B-85FE-5AC97F1E655B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71A39-FB69-4C7A-B8A0-98BB36EA4F13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11483-5445-4E4B-8C9E-2CE3FB4E6482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1C188C-049B-4A2A-AB0F-D208EC4615B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FA0F5-C8FA-4CBA-91F0-ADF3E9D53B92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FA0F5-C8FA-4CBA-91F0-ADF3E9D53B92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FA0F5-C8FA-4CBA-91F0-ADF3E9D53B92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FA0F5-C8FA-4CBA-91F0-ADF3E9D53B92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FA0F5-C8FA-4CBA-91F0-ADF3E9D53B9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FA0F5-C8FA-4CBA-91F0-ADF3E9D53B92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FA0F5-C8FA-4CBA-91F0-ADF3E9D53B92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1C188C-049B-4A2A-AB0F-D208EC4615B8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1C188C-049B-4A2A-AB0F-D208EC4615B8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97B2B-375D-4A54-8DC0-CC77287A80B8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97B2B-375D-4A54-8DC0-CC77287A80B8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97B2B-375D-4A54-8DC0-CC77287A80B8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BE352-39B5-43D4-9266-2E647AE1DA9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78E92-E1AB-4EC0-992E-53BE299D9C0C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78E92-E1AB-4EC0-992E-53BE299D9C0C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78E92-E1AB-4EC0-992E-53BE299D9C0C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59271-270A-4440-837F-1F11101A5512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0830E-7A94-45CC-83D9-101BA7F2EDCC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*lack of care in writing up</a:t>
            </a:r>
            <a:r>
              <a:rPr lang="en-US" baseline="0" dirty="0" smtClean="0"/>
              <a:t> research findings makes the findings themselves suspect – if a researcher is careless in reporting findings, were they also careless in collecting the data? This applies not only to research reports but to every kind of business report.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*lack of care in writing up</a:t>
            </a:r>
            <a:r>
              <a:rPr lang="en-US" baseline="0" dirty="0" smtClean="0"/>
              <a:t> research findings makes the findings themselves suspect – if a researcher is careless in reporting findings, were they also careless in collecting the data? This applies not only to research reports but to every kind of business report.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CF68E-0CA4-4C22-8AF4-D94D4DCBE3A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CF68E-0CA4-4C22-8AF4-D94D4DCBE3A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STOP:</a:t>
            </a:r>
            <a:r>
              <a:rPr lang="en-US" dirty="0" smtClean="0"/>
              <a:t> Ask students about how</a:t>
            </a:r>
            <a:r>
              <a:rPr lang="en-US" baseline="0" dirty="0" smtClean="0"/>
              <a:t> they think they might use marketing research in their own careers.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 userDrawn="1"/>
          </p:nvSpPr>
          <p:spPr>
            <a:xfrm>
              <a:off x="0" y="5184648"/>
              <a:ext cx="9144000" cy="1673352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5257800"/>
              <a:ext cx="9144000" cy="1600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3352801"/>
              <a:ext cx="9144000" cy="18275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5181600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55676" y="3373031"/>
            <a:ext cx="8229600" cy="2043684"/>
          </a:xfrm>
          <a:noFill/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 kern="1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566801" y="5429252"/>
            <a:ext cx="8129524" cy="757517"/>
          </a:xfrm>
        </p:spPr>
        <p:txBody>
          <a:bodyPr/>
          <a:lstStyle>
            <a:lvl1pPr marL="0" indent="0" algn="l">
              <a:buNone/>
              <a:defRPr sz="1600" kern="100" cap="all" spc="1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 userDrawn="1"/>
          </p:nvSpPr>
          <p:spPr>
            <a:xfrm>
              <a:off x="0" y="342900"/>
              <a:ext cx="9144000" cy="61722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40000"/>
                  </a:schemeClr>
                </a:gs>
                <a:gs pos="0">
                  <a:schemeClr val="accent5">
                    <a:alpha val="90000"/>
                  </a:schemeClr>
                </a:gs>
                <a:gs pos="100000">
                  <a:schemeClr val="accent3">
                    <a:alpha val="40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457200"/>
              <a:ext cx="9144000" cy="5943600"/>
            </a:xfrm>
            <a:prstGeom prst="rect">
              <a:avLst/>
            </a:prstGeom>
            <a:gradFill flip="none" rotWithShape="1">
              <a:gsLst>
                <a:gs pos="39000">
                  <a:schemeClr val="accent5">
                    <a:alpha val="25000"/>
                  </a:schemeClr>
                </a:gs>
                <a:gs pos="100000">
                  <a:schemeClr val="accent3">
                    <a:alpha val="2500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41312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6505575"/>
              <a:ext cx="9144000" cy="1588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2" y="3962402"/>
            <a:ext cx="8153399" cy="1371599"/>
          </a:xfrm>
        </p:spPr>
        <p:txBody>
          <a:bodyPr anchor="b" anchorCtr="0"/>
          <a:lstStyle>
            <a:lvl1pPr algn="l">
              <a:defRPr sz="40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57276" y="5438776"/>
            <a:ext cx="8129524" cy="904875"/>
          </a:xfrm>
        </p:spPr>
        <p:txBody>
          <a:bodyPr anchor="t" anchorCtr="0"/>
          <a:lstStyle>
            <a:lvl1pPr marL="0" indent="0">
              <a:buNone/>
              <a:defRPr sz="1400" cap="all" spc="1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5334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3963988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533400" y="2174877"/>
            <a:ext cx="39639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7" y="1600201"/>
            <a:ext cx="3965574" cy="574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3965574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2932114" cy="968375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457200"/>
            <a:ext cx="5035550" cy="5562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33400" y="1435101"/>
            <a:ext cx="2932114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ctangle 18"/>
          <p:cNvPicPr>
            <a:picLocks noChangeAspect="1"/>
          </p:cNvPicPr>
          <p:nvPr/>
        </p:nvPicPr>
        <p:blipFill>
          <a:blip r:embed="rId11" cstate="print">
            <a:duotone>
              <a:schemeClr val="accent3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304800" y="0"/>
            <a:ext cx="8534400" cy="6860650"/>
            <a:chOff x="304800" y="0"/>
            <a:chExt cx="8534400" cy="686065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457200" y="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flipH="1">
              <a:off x="457200" y="381000"/>
              <a:ext cx="8229600" cy="6477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86800" y="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4800" y="383650"/>
              <a:ext cx="152400" cy="64770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57200" y="6477000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 flipH="1">
              <a:off x="304800" y="310738"/>
              <a:ext cx="8382000" cy="76200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6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</a:gradFill>
            <a:ln w="25400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5426"/>
          </a:xfrm>
          <a:prstGeom prst="rect">
            <a:avLst/>
          </a:prstGeom>
        </p:spPr>
        <p:txBody>
          <a:bodyPr vert="horz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3"/>
            <a:ext cx="8077200" cy="441241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11/26/2009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04626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10462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304800" y="3373031"/>
            <a:ext cx="8686800" cy="1656169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+mn-lt"/>
              </a:rPr>
              <a:t>Preparing and Presenting Research Results</a:t>
            </a:r>
            <a:endParaRPr lang="en-US" sz="5400" b="1" dirty="0">
              <a:latin typeface="+mn-lt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MKTG </a:t>
            </a:r>
            <a:r>
              <a:rPr lang="en-US" smtClean="0"/>
              <a:t>2341-09 </a:t>
            </a:r>
            <a:r>
              <a:rPr lang="en-US" dirty="0" smtClean="0"/>
              <a:t>Lecture Week </a:t>
            </a:r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rPr>
              <a:t>Decisions Affected by Research</a:t>
            </a: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9530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VanCity Credit Union </a:t>
            </a:r>
            <a:r>
              <a:rPr lang="en-US" dirty="0" smtClean="0">
                <a:solidFill>
                  <a:srgbClr val="002060"/>
                </a:solidFill>
              </a:rPr>
              <a:t>decides which air carrier to partner with on its VISA card.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i="1" dirty="0" smtClean="0">
                <a:solidFill>
                  <a:srgbClr val="002060"/>
                </a:solidFill>
              </a:rPr>
              <a:t>real estate development and management company </a:t>
            </a:r>
            <a:r>
              <a:rPr lang="en-US" dirty="0" smtClean="0">
                <a:solidFill>
                  <a:srgbClr val="002060"/>
                </a:solidFill>
              </a:rPr>
              <a:t>decides what benefits to offer employees.</a:t>
            </a:r>
          </a:p>
          <a:p>
            <a:r>
              <a:rPr lang="en-US" b="1" i="1" dirty="0" smtClean="0">
                <a:solidFill>
                  <a:srgbClr val="002060"/>
                </a:solidFill>
              </a:rPr>
              <a:t>Canfor</a:t>
            </a:r>
            <a:r>
              <a:rPr lang="en-US" dirty="0" smtClean="0">
                <a:solidFill>
                  <a:srgbClr val="002060"/>
                </a:solidFill>
              </a:rPr>
              <a:t> decides how to market its 2 x 4’s in a commodity market.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002060"/>
                </a:solidFill>
              </a:rPr>
              <a:t>BC Lotteries </a:t>
            </a:r>
            <a:r>
              <a:rPr lang="en-US" dirty="0" smtClean="0">
                <a:solidFill>
                  <a:srgbClr val="002060"/>
                </a:solidFill>
              </a:rPr>
              <a:t>decides what features to include on its </a:t>
            </a:r>
            <a:r>
              <a:rPr lang="en-US" i="1" dirty="0" smtClean="0">
                <a:solidFill>
                  <a:srgbClr val="002060"/>
                </a:solidFill>
              </a:rPr>
              <a:t>PlayNow</a:t>
            </a:r>
            <a:r>
              <a:rPr lang="en-US" dirty="0" smtClean="0">
                <a:solidFill>
                  <a:srgbClr val="002060"/>
                </a:solidFill>
              </a:rPr>
              <a:t> website and how to market it to most effect.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3962400"/>
            <a:ext cx="8153400" cy="1371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Content of the Research Report</a:t>
            </a:r>
            <a:endParaRPr lang="en-US" sz="4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609600" y="1905000"/>
            <a:ext cx="792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Marketing research reports are </a:t>
            </a:r>
            <a:r>
              <a:rPr lang="en-US" sz="3200" b="1" dirty="0" smtClean="0">
                <a:solidFill>
                  <a:srgbClr val="C00000"/>
                </a:solidFill>
              </a:rPr>
              <a:t>tailored</a:t>
            </a:r>
            <a:r>
              <a:rPr lang="en-US" sz="3200" dirty="0" smtClean="0">
                <a:solidFill>
                  <a:srgbClr val="002060"/>
                </a:solidFill>
              </a:rPr>
              <a:t> to specific audiences and purposes.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You need to consider both in all phases of the research process, including planning the report.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 of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the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Research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0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609600" y="1828800"/>
            <a:ext cx="7924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3200" b="1" dirty="0" smtClean="0">
                <a:solidFill>
                  <a:srgbClr val="002060"/>
                </a:solidFill>
              </a:rPr>
              <a:t>Things to consider:</a:t>
            </a:r>
          </a:p>
          <a:p>
            <a:pPr marL="800100" lvl="2" indent="-342900"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</a:rPr>
              <a:t>purpose</a:t>
            </a:r>
            <a:r>
              <a:rPr lang="en-US" sz="3200" dirty="0" smtClean="0">
                <a:solidFill>
                  <a:srgbClr val="002060"/>
                </a:solidFill>
              </a:rPr>
              <a:t> of the study.</a:t>
            </a:r>
          </a:p>
          <a:p>
            <a:pPr marL="800100" lvl="2" indent="-342900"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</a:rPr>
              <a:t>audience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</a:p>
          <a:p>
            <a:pPr marL="800100" lvl="2" indent="-342900"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audience’s interests, values, concerns.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 of the Research Report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0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0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533400" y="16002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3200" b="1" dirty="0" smtClean="0">
                <a:solidFill>
                  <a:srgbClr val="002060"/>
                </a:solidFill>
              </a:rPr>
              <a:t>Different things for different audiences:</a:t>
            </a:r>
          </a:p>
          <a:p>
            <a:pPr marL="800100" lvl="2" indent="-342900">
              <a:spcBef>
                <a:spcPts val="12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Front line staff need to know what they should be doing on a day-to-day basis.</a:t>
            </a:r>
          </a:p>
          <a:p>
            <a:pPr marL="800100" lvl="2" indent="-342900"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Managers want to know how the results affect their departments.</a:t>
            </a:r>
          </a:p>
          <a:p>
            <a:pPr marL="800100" lvl="2" indent="-342900"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Upper management wants to know how to ‘steer’ the company.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 of the Research Report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0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0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609600" y="1600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800"/>
              </a:spcBef>
            </a:pPr>
            <a:r>
              <a:rPr lang="en-US" sz="3200" b="1" dirty="0" smtClean="0">
                <a:solidFill>
                  <a:srgbClr val="002060"/>
                </a:solidFill>
              </a:rPr>
              <a:t>Three main sections:</a:t>
            </a:r>
            <a:endParaRPr lang="en-US" sz="2400" b="1" i="1" dirty="0">
              <a:solidFill>
                <a:srgbClr val="6600FF"/>
              </a:solidFill>
            </a:endParaRPr>
          </a:p>
          <a:p>
            <a:pPr marL="971550" lvl="2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Front matter</a:t>
            </a:r>
          </a:p>
          <a:p>
            <a:pPr marL="971550" lvl="2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Body</a:t>
            </a:r>
          </a:p>
          <a:p>
            <a:pPr marL="971550" lvl="2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End matter</a:t>
            </a:r>
          </a:p>
          <a:p>
            <a:pPr marL="800100" lvl="2" indent="-342900">
              <a:spcBef>
                <a:spcPts val="1800"/>
              </a:spcBef>
            </a:pPr>
            <a:endParaRPr lang="en-US" sz="3200" dirty="0" smtClean="0">
              <a:solidFill>
                <a:srgbClr val="002060"/>
              </a:solidFill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 of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the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Research Report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6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609600" y="19050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6875">
              <a:spcBef>
                <a:spcPts val="1800"/>
              </a:spcBef>
            </a:pPr>
            <a:r>
              <a:rPr lang="en-US" sz="3200" b="1" i="1" dirty="0" smtClean="0">
                <a:solidFill>
                  <a:srgbClr val="C00000"/>
                </a:solidFill>
              </a:rPr>
              <a:t>Front matter: </a:t>
            </a:r>
            <a:r>
              <a:rPr lang="en-US" sz="3200" b="1" dirty="0" smtClean="0">
                <a:solidFill>
                  <a:srgbClr val="002060"/>
                </a:solidFill>
              </a:rPr>
              <a:t>all of the pages that </a:t>
            </a:r>
            <a:r>
              <a:rPr lang="en-US" sz="3200" b="1" dirty="0" smtClean="0">
                <a:solidFill>
                  <a:srgbClr val="C00000"/>
                </a:solidFill>
              </a:rPr>
              <a:t>precede</a:t>
            </a:r>
            <a:r>
              <a:rPr lang="en-US" sz="3200" b="1" dirty="0" smtClean="0">
                <a:solidFill>
                  <a:srgbClr val="002060"/>
                </a:solidFill>
              </a:rPr>
              <a:t> the first page of the report.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1) Front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609600" y="19050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3200" b="1" i="1" dirty="0" smtClean="0">
                <a:solidFill>
                  <a:srgbClr val="C00000"/>
                </a:solidFill>
              </a:rPr>
              <a:t>Front matter </a:t>
            </a:r>
            <a:r>
              <a:rPr lang="en-US" sz="3200" b="1" dirty="0" smtClean="0">
                <a:solidFill>
                  <a:srgbClr val="002060"/>
                </a:solidFill>
              </a:rPr>
              <a:t>consists of: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 Title Page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 Table of Contents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 Executive Summary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 List of Illustrations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1) Front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ChangeArrowheads="1"/>
          </p:cNvSpPr>
          <p:nvPr/>
        </p:nvSpPr>
        <p:spPr bwMode="auto">
          <a:xfrm>
            <a:off x="609600" y="1447800"/>
            <a:ext cx="792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sz="3200" b="1" dirty="0" smtClean="0">
                <a:solidFill>
                  <a:srgbClr val="002060"/>
                </a:solidFill>
              </a:rPr>
              <a:t>The </a:t>
            </a:r>
            <a:r>
              <a:rPr lang="en-US" sz="3600" b="1" dirty="0" smtClean="0">
                <a:solidFill>
                  <a:srgbClr val="C00000"/>
                </a:solidFill>
              </a:rPr>
              <a:t>Title Page </a:t>
            </a:r>
            <a:r>
              <a:rPr lang="en-US" sz="3200" b="1" dirty="0" smtClean="0">
                <a:solidFill>
                  <a:srgbClr val="002060"/>
                </a:solidFill>
              </a:rPr>
              <a:t>contains:</a:t>
            </a:r>
            <a:endParaRPr lang="en-US" sz="2400" b="1" i="1" dirty="0">
              <a:solidFill>
                <a:srgbClr val="6600FF"/>
              </a:solidFill>
            </a:endParaRPr>
          </a:p>
          <a:p>
            <a:pPr marL="800100" lvl="2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title of the document</a:t>
            </a:r>
          </a:p>
          <a:p>
            <a:pPr marL="800100" lvl="2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organization/person(s) for whom the report was prepared</a:t>
            </a:r>
          </a:p>
          <a:p>
            <a:pPr marL="800100" lvl="2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organization/person(s) who prepared the report</a:t>
            </a:r>
          </a:p>
          <a:p>
            <a:pPr marL="800100" lvl="2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date of submission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Front Matter: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Title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ChangeArrowheads="1"/>
          </p:cNvSpPr>
          <p:nvPr/>
        </p:nvSpPr>
        <p:spPr bwMode="auto">
          <a:xfrm>
            <a:off x="609600" y="1447800"/>
            <a:ext cx="792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sz="3200" b="1" dirty="0" smtClean="0">
                <a:solidFill>
                  <a:srgbClr val="002060"/>
                </a:solidFill>
              </a:rPr>
              <a:t>The </a:t>
            </a:r>
            <a:r>
              <a:rPr lang="en-US" sz="3600" b="1" dirty="0" smtClean="0">
                <a:solidFill>
                  <a:srgbClr val="C00000"/>
                </a:solidFill>
              </a:rPr>
              <a:t>Title Page </a:t>
            </a:r>
            <a:r>
              <a:rPr lang="en-US" sz="3200" b="1" dirty="0" smtClean="0">
                <a:solidFill>
                  <a:srgbClr val="002060"/>
                </a:solidFill>
              </a:rPr>
              <a:t>contains:</a:t>
            </a:r>
            <a:endParaRPr lang="en-US" sz="2400" b="1" i="1" dirty="0">
              <a:solidFill>
                <a:srgbClr val="6600FF"/>
              </a:solidFill>
            </a:endParaRPr>
          </a:p>
          <a:p>
            <a:pPr marL="800100" lvl="2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title of the document</a:t>
            </a:r>
          </a:p>
          <a:p>
            <a:pPr marL="800100" lvl="2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organization/person(s) for whom the report was prepared</a:t>
            </a:r>
          </a:p>
          <a:p>
            <a:pPr marL="800100" lvl="2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organization/person(s) who prepared the report</a:t>
            </a:r>
          </a:p>
          <a:p>
            <a:pPr marL="800100" lvl="2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The date of submission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Front Matter: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Title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2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Announcements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 smtClean="0"/>
              <a:t>Research report is due next Friday, December 4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, by noon.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Next week’s lecture will include a course review – make sure that you attend!</a:t>
            </a:r>
          </a:p>
          <a:p>
            <a:pPr>
              <a:spcBef>
                <a:spcPts val="1800"/>
              </a:spcBef>
            </a:pPr>
            <a:r>
              <a:rPr lang="en-US" sz="3600" dirty="0" smtClean="0"/>
              <a:t>Student evaluations will be conducted next week during labs.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Front Matter: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Title Page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 l="8828" t="22489" r="49768" b="6769"/>
          <a:stretch>
            <a:fillRect/>
          </a:stretch>
        </p:blipFill>
        <p:spPr bwMode="auto">
          <a:xfrm>
            <a:off x="2514600" y="1066800"/>
            <a:ext cx="441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609600" y="19050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</a:rPr>
              <a:t>Table of Contents</a:t>
            </a:r>
            <a:r>
              <a:rPr lang="en-US" sz="3200" b="1" dirty="0" smtClean="0">
                <a:solidFill>
                  <a:srgbClr val="002060"/>
                </a:solidFill>
              </a:rPr>
              <a:t> helps the reader find information in the research report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Front Matter: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Table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3048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Front Matter: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Table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of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Contents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l="49520" t="19585" r="10289" b="10672"/>
          <a:stretch>
            <a:fillRect/>
          </a:stretch>
        </p:blipFill>
        <p:spPr bwMode="auto">
          <a:xfrm>
            <a:off x="2133600" y="990600"/>
            <a:ext cx="510539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762000" y="14478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Very important </a:t>
            </a:r>
            <a:r>
              <a:rPr lang="en-US" sz="3200" b="1" dirty="0" smtClean="0">
                <a:solidFill>
                  <a:srgbClr val="002060"/>
                </a:solidFill>
              </a:rPr>
              <a:t>– this cannot be overstated!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A ‘</a:t>
            </a:r>
            <a:r>
              <a:rPr lang="en-US" sz="3200" b="1" dirty="0" smtClean="0">
                <a:solidFill>
                  <a:srgbClr val="C00000"/>
                </a:solidFill>
              </a:rPr>
              <a:t>snapshot</a:t>
            </a:r>
            <a:r>
              <a:rPr lang="en-US" sz="3200" b="1" dirty="0" smtClean="0">
                <a:solidFill>
                  <a:srgbClr val="002060"/>
                </a:solidFill>
              </a:rPr>
              <a:t>’ view of the research report.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What most people read.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Only those with specific needs tend to dig into the rest of the report.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Front Matter: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Executive Summary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685800" y="14478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sz="3200" b="1" dirty="0" smtClean="0">
                <a:solidFill>
                  <a:srgbClr val="002060"/>
                </a:solidFill>
              </a:rPr>
              <a:t>Includes the following:</a:t>
            </a:r>
          </a:p>
          <a:p>
            <a:pPr marL="971550" lvl="1" indent="-514350">
              <a:lnSpc>
                <a:spcPct val="9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Introduction</a:t>
            </a:r>
            <a:r>
              <a:rPr lang="en-US" sz="3200" b="1" dirty="0" smtClean="0">
                <a:solidFill>
                  <a:srgbClr val="002060"/>
                </a:solidFill>
              </a:rPr>
              <a:t> and </a:t>
            </a:r>
            <a:r>
              <a:rPr lang="en-US" sz="3200" b="1" dirty="0" smtClean="0">
                <a:solidFill>
                  <a:srgbClr val="C00000"/>
                </a:solidFill>
              </a:rPr>
              <a:t>Background</a:t>
            </a:r>
          </a:p>
          <a:p>
            <a:pPr marL="971550" lvl="1" indent="-514350">
              <a:lnSpc>
                <a:spcPct val="9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3200" b="1" dirty="0" smtClean="0">
                <a:solidFill>
                  <a:srgbClr val="002060"/>
                </a:solidFill>
              </a:rPr>
              <a:t>Brief </a:t>
            </a:r>
            <a:r>
              <a:rPr lang="en-US" sz="3200" b="1" dirty="0" smtClean="0">
                <a:solidFill>
                  <a:srgbClr val="C00000"/>
                </a:solidFill>
              </a:rPr>
              <a:t>Methodology</a:t>
            </a:r>
          </a:p>
          <a:p>
            <a:pPr marL="971550" lvl="1" indent="-514350">
              <a:lnSpc>
                <a:spcPct val="9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Key Findings</a:t>
            </a:r>
          </a:p>
          <a:p>
            <a:pPr marL="971550" lvl="1" indent="-514350">
              <a:lnSpc>
                <a:spcPct val="9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Conclusions</a:t>
            </a:r>
            <a:r>
              <a:rPr lang="en-US" sz="3200" b="1" dirty="0" smtClean="0">
                <a:solidFill>
                  <a:srgbClr val="002060"/>
                </a:solidFill>
              </a:rPr>
              <a:t> and </a:t>
            </a:r>
            <a:r>
              <a:rPr lang="en-US" sz="3200" b="1" dirty="0" smtClean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Front Matter: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Executive Summary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609600" y="1600200"/>
            <a:ext cx="792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All </a:t>
            </a:r>
            <a:r>
              <a:rPr lang="en-US" sz="3200" b="1" dirty="0" smtClean="0">
                <a:solidFill>
                  <a:srgbClr val="C00000"/>
                </a:solidFill>
              </a:rPr>
              <a:t>tables and figures </a:t>
            </a:r>
            <a:r>
              <a:rPr lang="en-US" sz="3200" b="1" dirty="0" smtClean="0">
                <a:solidFill>
                  <a:srgbClr val="002060"/>
                </a:solidFill>
              </a:rPr>
              <a:t>should be included in this list by their respective titles.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Tables</a:t>
            </a:r>
            <a:r>
              <a:rPr lang="en-US" sz="3200" b="1" dirty="0" smtClean="0">
                <a:solidFill>
                  <a:srgbClr val="002060"/>
                </a:solidFill>
              </a:rPr>
              <a:t> are words or numbers that are arranged in rows and columns.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Figures</a:t>
            </a:r>
            <a:r>
              <a:rPr lang="en-US" sz="3200" b="1" dirty="0" smtClean="0">
                <a:solidFill>
                  <a:srgbClr val="002060"/>
                </a:solidFill>
              </a:rPr>
              <a:t> are graphs, charts, maps, pictures, and so on.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Front Matter: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List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of Illustrations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ChangeArrowheads="1"/>
          </p:cNvSpPr>
          <p:nvPr/>
        </p:nvSpPr>
        <p:spPr bwMode="auto">
          <a:xfrm>
            <a:off x="457200" y="13716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This is the </a:t>
            </a:r>
            <a:r>
              <a:rPr lang="en-US" sz="3600" b="1" i="1" dirty="0" smtClean="0">
                <a:solidFill>
                  <a:srgbClr val="002060"/>
                </a:solidFill>
              </a:rPr>
              <a:t>main section </a:t>
            </a:r>
            <a:r>
              <a:rPr lang="en-US" sz="3600" b="1" dirty="0" smtClean="0">
                <a:solidFill>
                  <a:srgbClr val="002060"/>
                </a:solidFill>
              </a:rPr>
              <a:t>of the report and includes: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Introduction</a:t>
            </a: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Research Objectives</a:t>
            </a: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Methodology</a:t>
            </a: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Limitations</a:t>
            </a: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Key Findings</a:t>
            </a:r>
          </a:p>
          <a:p>
            <a:pPr marL="8001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Conclusions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2) Body of the Report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609600" y="20574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</a:rPr>
              <a:t>introduction</a:t>
            </a:r>
            <a:r>
              <a:rPr lang="en-US" sz="3600" b="1" dirty="0" smtClean="0">
                <a:solidFill>
                  <a:srgbClr val="002060"/>
                </a:solidFill>
              </a:rPr>
              <a:t> to the marketing research report.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Orients</a:t>
            </a:r>
            <a:r>
              <a:rPr lang="en-US" sz="3600" b="1" dirty="0" smtClean="0">
                <a:solidFill>
                  <a:srgbClr val="002060"/>
                </a:solidFill>
              </a:rPr>
              <a:t> the reader to the contents of the report.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Introduction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609600" y="1524000"/>
            <a:ext cx="7924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The introduction should contain: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statement of the </a:t>
            </a:r>
            <a:r>
              <a:rPr lang="en-US" sz="3200" b="1" dirty="0" smtClean="0">
                <a:solidFill>
                  <a:srgbClr val="C00000"/>
                </a:solidFill>
              </a:rPr>
              <a:t>background situation</a:t>
            </a:r>
            <a:r>
              <a:rPr lang="en-US" sz="3600" b="1" dirty="0" smtClean="0">
                <a:solidFill>
                  <a:srgbClr val="002060"/>
                </a:solidFill>
              </a:rPr>
              <a:t> leading to the problem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clear statement of the research problem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summary description of how the research </a:t>
            </a:r>
            <a:r>
              <a:rPr lang="en-US" sz="3200" b="1" dirty="0" smtClean="0">
                <a:solidFill>
                  <a:srgbClr val="C00000"/>
                </a:solidFill>
              </a:rPr>
              <a:t>process</a:t>
            </a:r>
            <a:r>
              <a:rPr lang="en-US" sz="3600" b="1" dirty="0" smtClean="0">
                <a:solidFill>
                  <a:srgbClr val="002060"/>
                </a:solidFill>
              </a:rPr>
              <a:t> was initiated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Introduction</a:t>
            </a: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609600" y="17526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Research objectives, both general and specific, must be listed.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Research Objectives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8077200" cy="319321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i="1" dirty="0" smtClean="0"/>
              <a:t>On to the lecture…</a:t>
            </a:r>
            <a:endParaRPr lang="en-US" sz="4400" b="1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609600" y="12192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This section describes, </a:t>
            </a:r>
            <a:r>
              <a:rPr lang="en-US" sz="3600" b="1" i="1" dirty="0" smtClean="0">
                <a:solidFill>
                  <a:srgbClr val="002060"/>
                </a:solidFill>
              </a:rPr>
              <a:t>in as much detail as necessary</a:t>
            </a:r>
            <a:r>
              <a:rPr lang="en-US" sz="3600" b="1" dirty="0" smtClean="0">
                <a:solidFill>
                  <a:srgbClr val="002060"/>
                </a:solidFill>
              </a:rPr>
              <a:t>: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how you conducted the research,  including the secondary, qualitative and quantitative research activities that took place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goal is to provide people with enough information to </a:t>
            </a:r>
            <a:r>
              <a:rPr lang="en-US" sz="3200" b="1" dirty="0" smtClean="0">
                <a:solidFill>
                  <a:srgbClr val="C00000"/>
                </a:solidFill>
              </a:rPr>
              <a:t>replicate</a:t>
            </a:r>
            <a:r>
              <a:rPr lang="en-US" sz="3600" b="1" dirty="0" smtClean="0">
                <a:solidFill>
                  <a:srgbClr val="002060"/>
                </a:solidFill>
              </a:rPr>
              <a:t> the research, if necessary, in the future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Methodology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6096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6600"/>
                </a:solidFill>
              </a:rPr>
              <a:t>Secondary Research </a:t>
            </a:r>
            <a:r>
              <a:rPr lang="en-US" sz="3600" b="1" dirty="0" smtClean="0">
                <a:solidFill>
                  <a:srgbClr val="002060"/>
                </a:solidFill>
              </a:rPr>
              <a:t>information to include: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sources</a:t>
            </a:r>
            <a:r>
              <a:rPr lang="en-US" sz="3600" b="1" dirty="0" smtClean="0">
                <a:solidFill>
                  <a:srgbClr val="002060"/>
                </a:solidFill>
              </a:rPr>
              <a:t> that were used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how information was collected, compiled and analyzed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Methodology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609600" y="1295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6600"/>
                </a:solidFill>
              </a:rPr>
              <a:t>Qualitative Research</a:t>
            </a:r>
            <a:r>
              <a:rPr lang="en-US" sz="3600" b="1" dirty="0" smtClean="0">
                <a:solidFill>
                  <a:srgbClr val="002060"/>
                </a:solidFill>
              </a:rPr>
              <a:t> information to include: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type of research conducted – in-depth interviews and/or focus groups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types of individuals/target populations included in the research (but do not identify specific individuals)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Methodology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609600" y="1295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6600"/>
                </a:solidFill>
              </a:rPr>
              <a:t>Qualitative Research</a:t>
            </a:r>
            <a:r>
              <a:rPr lang="en-US" sz="3600" b="1" dirty="0" smtClean="0">
                <a:solidFill>
                  <a:srgbClr val="002060"/>
                </a:solidFill>
              </a:rPr>
              <a:t> information to include: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when and where the interviews and/or focus groups were conducted (be very specific)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who</a:t>
            </a:r>
            <a:r>
              <a:rPr lang="en-US" sz="3600" b="1" dirty="0" smtClean="0">
                <a:solidFill>
                  <a:srgbClr val="002060"/>
                </a:solidFill>
              </a:rPr>
              <a:t> conducted the research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products</a:t>
            </a:r>
            <a:r>
              <a:rPr lang="en-US" sz="3600" b="1" dirty="0" smtClean="0">
                <a:solidFill>
                  <a:srgbClr val="002060"/>
                </a:solidFill>
              </a:rPr>
              <a:t> of the research (e.g., existence of audio/video tapes, etc.)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Methodology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609600" y="14478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6600"/>
                </a:solidFill>
              </a:rPr>
              <a:t>Quantitative Research </a:t>
            </a:r>
            <a:r>
              <a:rPr lang="en-US" sz="3600" b="1" dirty="0" smtClean="0">
                <a:solidFill>
                  <a:srgbClr val="002060"/>
                </a:solidFill>
              </a:rPr>
              <a:t>information to include: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specifics of the type of survey research conducted: on-site, mail, online, telephone, etc.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types of individuals/target populations included in the research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Methodology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609600" y="13716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6600"/>
                </a:solidFill>
              </a:rPr>
              <a:t>Quantitative Research </a:t>
            </a:r>
            <a:r>
              <a:rPr lang="en-US" sz="3600" b="1" dirty="0" smtClean="0">
                <a:solidFill>
                  <a:srgbClr val="002060"/>
                </a:solidFill>
              </a:rPr>
              <a:t>information to include: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description of the </a:t>
            </a:r>
            <a:r>
              <a:rPr lang="en-US" sz="3200" b="1" dirty="0" smtClean="0">
                <a:solidFill>
                  <a:srgbClr val="C00000"/>
                </a:solidFill>
              </a:rPr>
              <a:t>sample plan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C00000"/>
                </a:solidFill>
              </a:rPr>
              <a:t>sample size </a:t>
            </a:r>
            <a:r>
              <a:rPr lang="en-US" sz="3600" b="1" dirty="0" smtClean="0">
                <a:solidFill>
                  <a:srgbClr val="002060"/>
                </a:solidFill>
              </a:rPr>
              <a:t>determination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how the data were </a:t>
            </a:r>
            <a:r>
              <a:rPr lang="en-US" sz="3200" b="1" dirty="0" smtClean="0">
                <a:solidFill>
                  <a:srgbClr val="C00000"/>
                </a:solidFill>
              </a:rPr>
              <a:t>analyzed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products of the research (e.g., questionnaire(s), hard and/or electronic copies of data files, etc.) 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Methodology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609600" y="13716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200" b="1" dirty="0" smtClean="0">
                <a:solidFill>
                  <a:srgbClr val="C00000"/>
                </a:solidFill>
              </a:rPr>
              <a:t>IMPORTANT: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It is convention within the marketing research industry that the methodology for the entire project be written up in one section and included in the body of the report.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However, for your project, you need to write separate methodologies for your secondary, qualitative and quantitative research and to include them in the relevant sections.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Methodology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609600" y="19050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Do not attempt to hide or disguise problems in your research; no research is </a:t>
            </a:r>
            <a:r>
              <a:rPr lang="en-US" sz="3600" b="1" dirty="0" smtClean="0">
                <a:solidFill>
                  <a:srgbClr val="C00000"/>
                </a:solidFill>
              </a:rPr>
              <a:t>faultless</a:t>
            </a:r>
            <a:r>
              <a:rPr lang="en-US" sz="36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Always be honest and open regarding all aspects of your research.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endParaRPr lang="en-US" sz="3600" b="1" dirty="0" smtClean="0">
              <a:solidFill>
                <a:srgbClr val="00206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Limitations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609600" y="17526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Typical limitations in research reports often focus on but are not limited to factors such as time, money, size of sample, availability of contact lists, and personnel.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Limitations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ChangeArrowheads="1"/>
          </p:cNvSpPr>
          <p:nvPr/>
        </p:nvSpPr>
        <p:spPr bwMode="auto">
          <a:xfrm>
            <a:off x="609600" y="1676400"/>
            <a:ext cx="792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The results section: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is the most </a:t>
            </a:r>
            <a:r>
              <a:rPr lang="en-US" sz="3200" b="1" dirty="0" smtClean="0">
                <a:solidFill>
                  <a:srgbClr val="C00000"/>
                </a:solidFill>
              </a:rPr>
              <a:t>important</a:t>
            </a:r>
            <a:r>
              <a:rPr lang="en-US" sz="3600" b="1" dirty="0" smtClean="0">
                <a:solidFill>
                  <a:srgbClr val="002060"/>
                </a:solidFill>
              </a:rPr>
              <a:t> (and largest) section of your report.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addresses, through text and/or tables and charts, each question on the questionnaire(s)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Key Findings (Results)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Learning Outcomes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/>
              <a:t>Appreciate the importance of the marketing research report.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Understand the information to include in each section of the report.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Understand basic guidelines for writing effective reports.</a:t>
            </a:r>
          </a:p>
          <a:p>
            <a:pPr>
              <a:spcAft>
                <a:spcPts val="1800"/>
              </a:spcAft>
            </a:pPr>
            <a:r>
              <a:rPr lang="en-US" sz="3200" dirty="0" smtClean="0"/>
              <a:t>Understand how to use headings and subheadings effectively.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ChangeArrowheads="1"/>
          </p:cNvSpPr>
          <p:nvPr/>
        </p:nvSpPr>
        <p:spPr bwMode="auto">
          <a:xfrm>
            <a:off x="609600" y="16764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The results section: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should </a:t>
            </a:r>
            <a:r>
              <a:rPr lang="en-US" sz="3200" b="1" dirty="0" smtClean="0">
                <a:solidFill>
                  <a:srgbClr val="C00000"/>
                </a:solidFill>
              </a:rPr>
              <a:t>logically</a:t>
            </a:r>
            <a:r>
              <a:rPr lang="en-US" sz="3600" b="1" dirty="0" smtClean="0">
                <a:solidFill>
                  <a:srgbClr val="002060"/>
                </a:solidFill>
              </a:rPr>
              <a:t> present the findings of your research and be organized around the objectives of the study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Here’s an example from a recent ‘brand audit’ conducted for the School of Business…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endParaRPr lang="en-US" sz="3600" b="1" dirty="0" smtClean="0">
              <a:solidFill>
                <a:srgbClr val="00206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Key Findings (Results)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l="49618" t="20045" r="7524" b="6757"/>
          <a:stretch>
            <a:fillRect/>
          </a:stretch>
        </p:blipFill>
        <p:spPr bwMode="auto">
          <a:xfrm>
            <a:off x="34290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09600" y="3124200"/>
            <a:ext cx="26670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3276600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Here’s a major section, focusing on one of the major study objectives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76600" y="4114800"/>
            <a:ext cx="914400" cy="1524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" y="4953000"/>
            <a:ext cx="26670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4953000"/>
            <a:ext cx="251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And here are sub-sections, each of which addresses an aspect of this section’s theme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3352800" y="5105400"/>
            <a:ext cx="990600" cy="6858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 l="6285" t="20316" r="7914" b="6721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562600" y="2438400"/>
            <a:ext cx="26670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038600" y="2133600"/>
            <a:ext cx="1524000" cy="8382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4038600" y="3962400"/>
            <a:ext cx="1524000" cy="13716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2590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More major sections or ‘themes’.</a:t>
            </a:r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ChangeArrowheads="1"/>
          </p:cNvSpPr>
          <p:nvPr/>
        </p:nvSpPr>
        <p:spPr bwMode="auto">
          <a:xfrm>
            <a:off x="609600" y="16764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The results section: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should </a:t>
            </a:r>
            <a:r>
              <a:rPr lang="en-US" sz="3200" b="1" dirty="0" smtClean="0">
                <a:solidFill>
                  <a:srgbClr val="C00000"/>
                </a:solidFill>
              </a:rPr>
              <a:t>logically</a:t>
            </a:r>
            <a:r>
              <a:rPr lang="en-US" sz="3600" b="1" dirty="0" smtClean="0">
                <a:solidFill>
                  <a:srgbClr val="002060"/>
                </a:solidFill>
              </a:rPr>
              <a:t> present the findings of your research and be organized around the objectives of the study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C00000"/>
                </a:solidFill>
              </a:rPr>
              <a:t>NOTE</a:t>
            </a:r>
            <a:r>
              <a:rPr lang="en-US" sz="3600" b="1" dirty="0" smtClean="0">
                <a:solidFill>
                  <a:srgbClr val="002060"/>
                </a:solidFill>
              </a:rPr>
              <a:t>: do not ‘leave out’ findings even if you think that they are unimportant or uninteresting!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endParaRPr lang="en-US" sz="3600" b="1" dirty="0" smtClean="0">
              <a:solidFill>
                <a:srgbClr val="00206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Key Findings (Results)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9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ChangeArrowheads="1"/>
          </p:cNvSpPr>
          <p:nvPr/>
        </p:nvSpPr>
        <p:spPr bwMode="auto">
          <a:xfrm>
            <a:off x="609600" y="2057400"/>
            <a:ext cx="7924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Very important, this is what the client is paying you for!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i="1" dirty="0" smtClean="0">
                <a:solidFill>
                  <a:srgbClr val="006600"/>
                </a:solidFill>
              </a:rPr>
              <a:t>Conclusions</a:t>
            </a:r>
            <a:r>
              <a:rPr lang="en-US" sz="3600" b="1" i="1" dirty="0" smtClean="0">
                <a:solidFill>
                  <a:srgbClr val="002060"/>
                </a:solidFill>
              </a:rPr>
              <a:t>: </a:t>
            </a:r>
            <a:r>
              <a:rPr lang="en-US" sz="3200" b="1" dirty="0" smtClean="0">
                <a:solidFill>
                  <a:srgbClr val="002060"/>
                </a:solidFill>
              </a:rPr>
              <a:t>are the </a:t>
            </a:r>
            <a:r>
              <a:rPr lang="en-US" sz="3200" b="1" dirty="0" smtClean="0">
                <a:solidFill>
                  <a:srgbClr val="C00000"/>
                </a:solidFill>
              </a:rPr>
              <a:t>outcomes</a:t>
            </a:r>
            <a:r>
              <a:rPr lang="en-US" sz="3200" b="1" dirty="0" smtClean="0">
                <a:solidFill>
                  <a:srgbClr val="002060"/>
                </a:solidFill>
              </a:rPr>
              <a:t> and decisions you have reached based on your research results.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i="1" dirty="0" smtClean="0">
                <a:solidFill>
                  <a:srgbClr val="006600"/>
                </a:solidFill>
              </a:rPr>
              <a:t>Recommendations</a:t>
            </a:r>
            <a:r>
              <a:rPr lang="en-US" sz="3600" b="1" i="1" dirty="0" smtClean="0">
                <a:solidFill>
                  <a:srgbClr val="002060"/>
                </a:solidFill>
              </a:rPr>
              <a:t>: </a:t>
            </a:r>
            <a:r>
              <a:rPr lang="en-US" sz="3200" b="1" dirty="0" smtClean="0">
                <a:solidFill>
                  <a:srgbClr val="002060"/>
                </a:solidFill>
              </a:rPr>
              <a:t>are </a:t>
            </a:r>
            <a:r>
              <a:rPr lang="en-US" sz="3200" b="1" dirty="0" smtClean="0">
                <a:solidFill>
                  <a:srgbClr val="C00000"/>
                </a:solidFill>
              </a:rPr>
              <a:t>suggestions</a:t>
            </a:r>
            <a:r>
              <a:rPr lang="en-US" sz="3200" b="1" dirty="0" smtClean="0">
                <a:solidFill>
                  <a:srgbClr val="002060"/>
                </a:solidFill>
              </a:rPr>
              <a:t> for how to proceed based on the conclusions.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800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Conclusions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and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1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1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1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4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ChangeArrowheads="1"/>
          </p:cNvSpPr>
          <p:nvPr/>
        </p:nvSpPr>
        <p:spPr bwMode="auto">
          <a:xfrm>
            <a:off x="457200" y="20574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Conclusions and recommendations may be listed together or in separate sections, depending on the amount of material you have to report.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They are usually reported in the Executive Summary as well.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1" i="1" dirty="0">
              <a:solidFill>
                <a:srgbClr val="6600FF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800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Conclusions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and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4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ChangeArrowheads="1"/>
          </p:cNvSpPr>
          <p:nvPr/>
        </p:nvSpPr>
        <p:spPr bwMode="auto">
          <a:xfrm>
            <a:off x="609600" y="19050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IMPORTANT!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dirty="0" smtClean="0"/>
              <a:t>Make sure that your conclusions are tied back to the research objectives.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dirty="0" smtClean="0"/>
              <a:t>Do not just summarize the Secondary, Qualitative, and Quantitative Research in three separate paragraphs.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200" dirty="0" smtClean="0"/>
              <a:t>Combine the findings into major conclusions drawing on all three types of research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b="1" i="1" dirty="0">
              <a:solidFill>
                <a:srgbClr val="6600FF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800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Conclusions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and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4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609600" y="15240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lang="en-US" sz="3600" b="1" dirty="0" smtClean="0">
                <a:solidFill>
                  <a:srgbClr val="002060"/>
                </a:solidFill>
              </a:rPr>
              <a:t>The end matter: 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contains information that the reader may need to refer to for further reading but that is not </a:t>
            </a:r>
            <a:r>
              <a:rPr lang="en-US" sz="3200" b="1" dirty="0" smtClean="0">
                <a:solidFill>
                  <a:srgbClr val="C00000"/>
                </a:solidFill>
              </a:rPr>
              <a:t>essential</a:t>
            </a:r>
            <a:r>
              <a:rPr lang="en-US" sz="3600" b="1" dirty="0" smtClean="0">
                <a:solidFill>
                  <a:srgbClr val="002060"/>
                </a:solidFill>
              </a:rPr>
              <a:t> to reporting the data and includes:</a:t>
            </a:r>
          </a:p>
          <a:p>
            <a:pPr marL="1257300" lvl="2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Appendices</a:t>
            </a:r>
          </a:p>
          <a:p>
            <a:pPr marL="1257300" lvl="2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Endnotes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End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609600" y="1828800"/>
            <a:ext cx="7924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A reference page or endnotes should precede the </a:t>
            </a:r>
            <a:r>
              <a:rPr lang="en-US" sz="3200" b="1" dirty="0" smtClean="0">
                <a:solidFill>
                  <a:srgbClr val="C00000"/>
                </a:solidFill>
              </a:rPr>
              <a:t>appendix</a:t>
            </a:r>
            <a:r>
              <a:rPr lang="en-US" sz="36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i="1" dirty="0" smtClean="0">
                <a:solidFill>
                  <a:srgbClr val="002060"/>
                </a:solidFill>
              </a:rPr>
              <a:t>Appendices: </a:t>
            </a:r>
            <a:r>
              <a:rPr lang="en-US" sz="3600" b="1" dirty="0" smtClean="0">
                <a:solidFill>
                  <a:srgbClr val="002060"/>
                </a:solidFill>
              </a:rPr>
              <a:t>contain the ‘nice to know’ information, not the ‘need to know’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5334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Body: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End Matter</a:t>
            </a:r>
            <a:endParaRPr 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9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3962400"/>
            <a:ext cx="8153400" cy="1371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Calibri" pitchFamily="34" charset="0"/>
              </a:rPr>
              <a:t>Writing Effective Research Reports</a:t>
            </a:r>
            <a:endParaRPr lang="en-US" sz="4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3962400"/>
            <a:ext cx="8153400" cy="1371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Calibri" pitchFamily="34" charset="0"/>
              </a:rPr>
              <a:t>Importance of the Research Report</a:t>
            </a:r>
            <a:endParaRPr lang="en-US" sz="4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762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rPr>
              <a:t>Writing Effective Research Reports</a:t>
            </a:r>
            <a:endParaRPr 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A well written report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presents findings in an </a:t>
            </a:r>
            <a:r>
              <a:rPr lang="en-US" sz="3200" b="1" dirty="0" smtClean="0">
                <a:solidFill>
                  <a:srgbClr val="C00000"/>
                </a:solidFill>
              </a:rPr>
              <a:t>objective</a:t>
            </a:r>
            <a:r>
              <a:rPr lang="en-US" sz="3200" b="1" dirty="0" smtClean="0">
                <a:solidFill>
                  <a:srgbClr val="002060"/>
                </a:solidFill>
              </a:rPr>
              <a:t> and easy to read and understand manner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flows </a:t>
            </a:r>
            <a:r>
              <a:rPr lang="en-US" sz="3200" b="1" dirty="0" smtClean="0">
                <a:solidFill>
                  <a:srgbClr val="C00000"/>
                </a:solidFill>
              </a:rPr>
              <a:t>logically</a:t>
            </a:r>
            <a:r>
              <a:rPr lang="en-US" sz="3200" b="1" dirty="0" smtClean="0">
                <a:solidFill>
                  <a:srgbClr val="002060"/>
                </a:solidFill>
              </a:rPr>
              <a:t> from beginning to end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groups findings into common </a:t>
            </a:r>
            <a:r>
              <a:rPr lang="en-US" sz="3200" b="1" dirty="0" smtClean="0">
                <a:solidFill>
                  <a:srgbClr val="C00000"/>
                </a:solidFill>
              </a:rPr>
              <a:t>themes</a:t>
            </a:r>
            <a:r>
              <a:rPr lang="en-US" sz="3200" b="1" dirty="0" smtClean="0">
                <a:solidFill>
                  <a:srgbClr val="002060"/>
                </a:solidFill>
              </a:rPr>
              <a:t> that are tied directly to research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9144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rPr>
              <a:t>Writing Effective Research Reports</a:t>
            </a:r>
            <a:endParaRPr 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A well written report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is devoid of spelling, punctuation and grammar mistakes*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uses only enough words as necessary to </a:t>
            </a:r>
            <a:r>
              <a:rPr lang="en-US" sz="3200" b="1" dirty="0" smtClean="0">
                <a:solidFill>
                  <a:srgbClr val="C00000"/>
                </a:solidFill>
              </a:rPr>
              <a:t>convey</a:t>
            </a:r>
            <a:r>
              <a:rPr lang="en-US" sz="3200" b="1" dirty="0" smtClean="0">
                <a:solidFill>
                  <a:srgbClr val="002060"/>
                </a:solidFill>
              </a:rPr>
              <a:t> its messages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makes </a:t>
            </a:r>
            <a:r>
              <a:rPr lang="en-US" sz="3200" b="1" dirty="0" smtClean="0">
                <a:solidFill>
                  <a:srgbClr val="C00000"/>
                </a:solidFill>
              </a:rPr>
              <a:t>effective</a:t>
            </a:r>
            <a:r>
              <a:rPr lang="en-US" sz="3200" b="1" dirty="0" smtClean="0">
                <a:solidFill>
                  <a:srgbClr val="002060"/>
                </a:solidFill>
              </a:rPr>
              <a:t> use of visuals such as tables and charts to display findings</a:t>
            </a:r>
          </a:p>
          <a:p>
            <a:pPr>
              <a:spcBef>
                <a:spcPts val="1800"/>
              </a:spcBef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096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rPr>
              <a:t>Writing Effective Research Reports</a:t>
            </a:r>
            <a:endParaRPr 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A word on </a:t>
            </a:r>
            <a:r>
              <a:rPr lang="en-US" sz="3600" b="1" i="1" dirty="0" smtClean="0">
                <a:solidFill>
                  <a:srgbClr val="006600"/>
                </a:solidFill>
              </a:rPr>
              <a:t>style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Stylistic devices can make the difference in whether or not your reader </a:t>
            </a:r>
            <a:r>
              <a:rPr lang="en-US" sz="3200" b="1" dirty="0" smtClean="0">
                <a:solidFill>
                  <a:srgbClr val="C00000"/>
                </a:solidFill>
              </a:rPr>
              <a:t>gets the message </a:t>
            </a:r>
            <a:r>
              <a:rPr lang="en-US" sz="3200" b="1" dirty="0" smtClean="0">
                <a:solidFill>
                  <a:srgbClr val="002060"/>
                </a:solidFill>
              </a:rPr>
              <a:t>as you intended it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Some tips…</a:t>
            </a:r>
          </a:p>
          <a:p>
            <a:pPr lvl="2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A good paragraph has </a:t>
            </a:r>
            <a:r>
              <a:rPr lang="en-US" sz="3200" b="1" dirty="0" smtClean="0">
                <a:solidFill>
                  <a:srgbClr val="C00000"/>
                </a:solidFill>
              </a:rPr>
              <a:t>one main idea</a:t>
            </a:r>
            <a:r>
              <a:rPr lang="en-US" sz="3200" b="1" dirty="0" smtClean="0">
                <a:solidFill>
                  <a:srgbClr val="002060"/>
                </a:solidFill>
              </a:rPr>
              <a:t>.</a:t>
            </a:r>
          </a:p>
          <a:p>
            <a:pPr lvl="2">
              <a:spcBef>
                <a:spcPts val="1800"/>
              </a:spcBef>
              <a:buFontTx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Capitalize on white space.</a:t>
            </a:r>
          </a:p>
          <a:p>
            <a:pPr lvl="1">
              <a:spcBef>
                <a:spcPts val="1800"/>
              </a:spcBef>
              <a:buNone/>
            </a:pPr>
            <a:endParaRPr lang="en-US" sz="3200" b="1" dirty="0" smtClean="0">
              <a:solidFill>
                <a:srgbClr val="002060"/>
              </a:solidFill>
            </a:endParaRPr>
          </a:p>
          <a:p>
            <a:pPr lvl="1">
              <a:spcBef>
                <a:spcPts val="1800"/>
              </a:spcBef>
              <a:buFontTx/>
              <a:buChar char="•"/>
            </a:pPr>
            <a:endParaRPr lang="en-US" sz="3200" b="1" dirty="0" smtClean="0">
              <a:solidFill>
                <a:srgbClr val="002060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3962400"/>
            <a:ext cx="8153400" cy="1371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</a:rPr>
              <a:t>Reporting on Research Findings</a:t>
            </a:r>
            <a:endParaRPr lang="en-US" sz="4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762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rPr>
              <a:t>Reporting on Research Findings</a:t>
            </a:r>
            <a:endParaRPr 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3600" b="1" i="1" dirty="0" smtClean="0">
                <a:solidFill>
                  <a:srgbClr val="002060"/>
                </a:solidFill>
              </a:rPr>
              <a:t>What to report…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Look first for </a:t>
            </a:r>
            <a:r>
              <a:rPr lang="en-US" sz="3600" b="1" dirty="0" smtClean="0">
                <a:solidFill>
                  <a:srgbClr val="C00000"/>
                </a:solidFill>
              </a:rPr>
              <a:t>strong, consistent trends</a:t>
            </a:r>
            <a:r>
              <a:rPr lang="en-US" sz="3600" b="1" dirty="0" smtClean="0">
                <a:solidFill>
                  <a:srgbClr val="002060"/>
                </a:solidFill>
              </a:rPr>
              <a:t> in the data (e.g., purchase intention increases with respondents’ age).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002060"/>
                </a:solidFill>
              </a:rPr>
              <a:t>When no trends are evident, report on </a:t>
            </a:r>
            <a:r>
              <a:rPr lang="en-US" sz="3600" b="1" dirty="0" smtClean="0">
                <a:solidFill>
                  <a:srgbClr val="C00000"/>
                </a:solidFill>
              </a:rPr>
              <a:t>largest and smallest percentages</a:t>
            </a:r>
            <a:r>
              <a:rPr lang="en-US" sz="3600" b="1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762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rPr>
              <a:t>Reporting on Research Findings</a:t>
            </a:r>
            <a:endParaRPr 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3600" b="1" i="1" dirty="0" smtClean="0">
                <a:solidFill>
                  <a:srgbClr val="002060"/>
                </a:solidFill>
              </a:rPr>
              <a:t>What to report…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dirty="0" smtClean="0">
                <a:solidFill>
                  <a:srgbClr val="C00000"/>
                </a:solidFill>
              </a:rPr>
              <a:t>Statistically significant relationships </a:t>
            </a:r>
            <a:r>
              <a:rPr lang="en-US" sz="3600" b="1" dirty="0" smtClean="0">
                <a:solidFill>
                  <a:srgbClr val="002060"/>
                </a:solidFill>
              </a:rPr>
              <a:t>found during cross-tabulation analyses.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endParaRPr lang="en-US" sz="3600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09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rPr>
              <a:t>Reporting Example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25465" t="19355" r="27236" b="7528"/>
          <a:stretch>
            <a:fillRect/>
          </a:stretch>
        </p:blipFill>
        <p:spPr bwMode="auto">
          <a:xfrm>
            <a:off x="2209800" y="1219200"/>
            <a:ext cx="5105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3400" y="3962400"/>
            <a:ext cx="8153400" cy="1371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Calibri" pitchFamily="34" charset="0"/>
              </a:rPr>
              <a:t>Using Headings and Sub-Headings</a:t>
            </a:r>
            <a:endParaRPr lang="en-US" sz="4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762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rPr>
              <a:t>Using Headings and Sub-Headings</a:t>
            </a:r>
            <a:endParaRPr 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16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i="1" dirty="0" smtClean="0">
                <a:solidFill>
                  <a:srgbClr val="006600"/>
                </a:solidFill>
              </a:rPr>
              <a:t>Headings</a:t>
            </a:r>
            <a:r>
              <a:rPr lang="en-US" sz="3600" b="1" dirty="0" smtClean="0">
                <a:solidFill>
                  <a:srgbClr val="002060"/>
                </a:solidFill>
              </a:rPr>
              <a:t>: indicate the </a:t>
            </a:r>
            <a:r>
              <a:rPr lang="en-US" sz="3200" b="1" dirty="0" smtClean="0">
                <a:solidFill>
                  <a:srgbClr val="C00000"/>
                </a:solidFill>
              </a:rPr>
              <a:t>topic</a:t>
            </a:r>
            <a:r>
              <a:rPr lang="en-US" sz="3600" b="1" dirty="0" smtClean="0">
                <a:solidFill>
                  <a:srgbClr val="002060"/>
                </a:solidFill>
              </a:rPr>
              <a:t> of each section.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en-US" sz="3600" b="1" i="1" dirty="0" smtClean="0">
                <a:solidFill>
                  <a:srgbClr val="006600"/>
                </a:solidFill>
              </a:rPr>
              <a:t>Subheadings</a:t>
            </a:r>
            <a:r>
              <a:rPr lang="en-US" sz="3600" b="1" dirty="0" smtClean="0">
                <a:solidFill>
                  <a:srgbClr val="002060"/>
                </a:solidFill>
              </a:rPr>
              <a:t>: should divide that information into </a:t>
            </a:r>
            <a:r>
              <a:rPr lang="en-US" sz="3200" b="1" dirty="0" smtClean="0">
                <a:solidFill>
                  <a:srgbClr val="C00000"/>
                </a:solidFill>
              </a:rPr>
              <a:t>segments</a:t>
            </a:r>
            <a:r>
              <a:rPr lang="en-US" sz="3600" b="1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077200" cy="342181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/>
              <a:t>The End</a:t>
            </a:r>
            <a:endParaRPr lang="en-US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609600" y="16002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3200" b="1" dirty="0" smtClean="0">
                <a:solidFill>
                  <a:srgbClr val="002060"/>
                </a:solidFill>
              </a:rPr>
              <a:t>Conveys the following:</a:t>
            </a:r>
          </a:p>
          <a:p>
            <a:pPr marL="971550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b="1" dirty="0" smtClean="0">
                <a:solidFill>
                  <a:srgbClr val="002060"/>
                </a:solidFill>
              </a:rPr>
              <a:t>Background &amp; research objectives</a:t>
            </a:r>
          </a:p>
          <a:p>
            <a:pPr marL="971550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b="1" dirty="0" smtClean="0">
                <a:solidFill>
                  <a:srgbClr val="002060"/>
                </a:solidFill>
              </a:rPr>
              <a:t>Methodology</a:t>
            </a:r>
          </a:p>
          <a:p>
            <a:pPr marL="971550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b="1" dirty="0" smtClean="0">
                <a:solidFill>
                  <a:srgbClr val="002060"/>
                </a:solidFill>
              </a:rPr>
              <a:t>Research findings</a:t>
            </a:r>
          </a:p>
          <a:p>
            <a:pPr marL="971550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b="1" dirty="0" smtClean="0">
                <a:solidFill>
                  <a:srgbClr val="002060"/>
                </a:solidFill>
              </a:rPr>
              <a:t>Conclusions</a:t>
            </a:r>
          </a:p>
          <a:p>
            <a:pPr marL="971550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b="1" dirty="0" smtClean="0">
                <a:solidFill>
                  <a:srgbClr val="002060"/>
                </a:solidFill>
              </a:rPr>
              <a:t>Recommendations</a:t>
            </a:r>
          </a:p>
          <a:p>
            <a:pPr marL="971550" lvl="1" indent="-514350">
              <a:spcBef>
                <a:spcPts val="1800"/>
              </a:spcBef>
              <a:buFont typeface="+mj-lt"/>
              <a:buAutoNum type="alphaLcParenR"/>
            </a:pPr>
            <a:r>
              <a:rPr lang="en-US" sz="3200" b="1" dirty="0" smtClean="0">
                <a:solidFill>
                  <a:srgbClr val="002060"/>
                </a:solidFill>
              </a:rPr>
              <a:t>Other important information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685800" y="609600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The Marketing Research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609600" y="1524000"/>
            <a:ext cx="792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1435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Most importantly, the client bases his/her </a:t>
            </a:r>
            <a:r>
              <a:rPr lang="en-US" sz="3200" b="1" dirty="0" smtClean="0">
                <a:solidFill>
                  <a:srgbClr val="C00000"/>
                </a:solidFill>
              </a:rPr>
              <a:t>decisions</a:t>
            </a:r>
            <a:r>
              <a:rPr lang="en-US" sz="3200" b="1" dirty="0" smtClean="0">
                <a:solidFill>
                  <a:srgbClr val="002060"/>
                </a:solidFill>
              </a:rPr>
              <a:t> on the contents of the report.</a:t>
            </a:r>
          </a:p>
          <a:p>
            <a:pPr marL="971550" lvl="1" indent="-51435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The marketing research report is the </a:t>
            </a:r>
            <a:r>
              <a:rPr lang="en-US" sz="3200" b="1" dirty="0" smtClean="0">
                <a:solidFill>
                  <a:srgbClr val="C00000"/>
                </a:solidFill>
              </a:rPr>
              <a:t>product</a:t>
            </a:r>
            <a:r>
              <a:rPr lang="en-US" sz="3200" b="1" dirty="0" smtClean="0">
                <a:solidFill>
                  <a:srgbClr val="002060"/>
                </a:solidFill>
              </a:rPr>
              <a:t> that represents the efforts of the marketing research team, and it may be the only part of the project that the client will see.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533400"/>
            <a:ext cx="8915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Importance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of the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Research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Report</a:t>
            </a:r>
          </a:p>
          <a:p>
            <a:pPr algn="ctr"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9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9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6B2A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609600" y="1828800"/>
            <a:ext cx="7924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1435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The time and effort expended in the </a:t>
            </a:r>
            <a:r>
              <a:rPr lang="en-US" sz="3200" b="1" dirty="0" smtClean="0">
                <a:solidFill>
                  <a:srgbClr val="C00000"/>
                </a:solidFill>
              </a:rPr>
              <a:t>research process </a:t>
            </a:r>
            <a:r>
              <a:rPr lang="en-US" sz="3200" b="1" dirty="0" smtClean="0">
                <a:solidFill>
                  <a:srgbClr val="002060"/>
                </a:solidFill>
              </a:rPr>
              <a:t>are wasted if the report does not communicate the findings effectively.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609600"/>
            <a:ext cx="8915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Importance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of the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Research 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Report</a:t>
            </a:r>
          </a:p>
          <a:p>
            <a:pPr algn="ctr"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107473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+mn-cs"/>
              </a:rPr>
              <a:t>Decisions Affected by Research</a:t>
            </a:r>
            <a:endParaRPr 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953000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b="1" i="1" dirty="0" smtClean="0">
                <a:solidFill>
                  <a:srgbClr val="002060"/>
                </a:solidFill>
              </a:rPr>
              <a:t>BC Government </a:t>
            </a:r>
            <a:r>
              <a:rPr lang="en-US" dirty="0" smtClean="0">
                <a:solidFill>
                  <a:srgbClr val="002060"/>
                </a:solidFill>
              </a:rPr>
              <a:t>changes course on public policy regarding minimum wage, wage parity, forest practices, health care, education…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002060"/>
                </a:solidFill>
              </a:rPr>
              <a:t>Vancouver Parks and Recreation </a:t>
            </a:r>
            <a:r>
              <a:rPr lang="en-US" dirty="0" smtClean="0">
                <a:solidFill>
                  <a:srgbClr val="002060"/>
                </a:solidFill>
              </a:rPr>
              <a:t>makes the decision to devote more of its budget to an under-served area of the City. 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i="1" dirty="0" smtClean="0">
                <a:solidFill>
                  <a:srgbClr val="002060"/>
                </a:solidFill>
              </a:rPr>
              <a:t>tourism operator </a:t>
            </a:r>
            <a:r>
              <a:rPr lang="en-US" dirty="0" smtClean="0">
                <a:solidFill>
                  <a:srgbClr val="002060"/>
                </a:solidFill>
              </a:rPr>
              <a:t>starts marketing to a completely different market.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002060"/>
                </a:solidFill>
              </a:rPr>
              <a:t>A Chinese </a:t>
            </a:r>
            <a:r>
              <a:rPr lang="en-US" b="1" i="1" dirty="0" smtClean="0">
                <a:solidFill>
                  <a:srgbClr val="002060"/>
                </a:solidFill>
              </a:rPr>
              <a:t>motorcycle manufacturer </a:t>
            </a:r>
            <a:r>
              <a:rPr lang="en-US" dirty="0" smtClean="0">
                <a:solidFill>
                  <a:srgbClr val="002060"/>
                </a:solidFill>
              </a:rPr>
              <a:t>decides which models to introduce first in Canada.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usiness Plan">
      <a:dk1>
        <a:sysClr val="windowText" lastClr="000000"/>
      </a:dk1>
      <a:lt1>
        <a:sysClr val="window" lastClr="FFFFFF"/>
      </a:lt1>
      <a:dk2>
        <a:srgbClr val="284E6A"/>
      </a:dk2>
      <a:lt2>
        <a:srgbClr val="EFE3C4"/>
      </a:lt2>
      <a:accent1>
        <a:srgbClr val="646F4D"/>
      </a:accent1>
      <a:accent2>
        <a:srgbClr val="934721"/>
      </a:accent2>
      <a:accent3>
        <a:srgbClr val="A46721"/>
      </a:accent3>
      <a:accent4>
        <a:srgbClr val="655E6D"/>
      </a:accent4>
      <a:accent5>
        <a:srgbClr val="3A5F7B"/>
      </a:accent5>
      <a:accent6>
        <a:srgbClr val="665E45"/>
      </a:accent6>
      <a:hlink>
        <a:srgbClr val="64A2C8"/>
      </a:hlink>
      <a:folHlink>
        <a:srgbClr val="9BA967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1928</Words>
  <Application>Microsoft Office PowerPoint</Application>
  <PresentationFormat>On-screen Show (4:3)</PresentationFormat>
  <Paragraphs>271</Paragraphs>
  <Slides>59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Business plan presentation</vt:lpstr>
      <vt:lpstr>Preparing and Presenting Research Results</vt:lpstr>
      <vt:lpstr>Announcements</vt:lpstr>
      <vt:lpstr>Slide 3</vt:lpstr>
      <vt:lpstr>Learning Outcomes</vt:lpstr>
      <vt:lpstr>Importance of the Research Report</vt:lpstr>
      <vt:lpstr>Slide 6</vt:lpstr>
      <vt:lpstr>Slide 7</vt:lpstr>
      <vt:lpstr>Slide 8</vt:lpstr>
      <vt:lpstr>Decisions Affected by Research</vt:lpstr>
      <vt:lpstr>Decisions Affected by Research</vt:lpstr>
      <vt:lpstr>Content of the Research Report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Writing Effective Research Reports</vt:lpstr>
      <vt:lpstr>Writing Effective Research Reports</vt:lpstr>
      <vt:lpstr>Writing Effective Research Reports</vt:lpstr>
      <vt:lpstr>Writing Effective Research Reports</vt:lpstr>
      <vt:lpstr>Reporting on Research Findings</vt:lpstr>
      <vt:lpstr>Reporting on Research Findings</vt:lpstr>
      <vt:lpstr>Reporting on Research Findings</vt:lpstr>
      <vt:lpstr>Reporting Example</vt:lpstr>
      <vt:lpstr>Using Headings and Sub-Headings</vt:lpstr>
      <vt:lpstr>Using Headings and Sub-Headings</vt:lpstr>
      <vt:lpstr>Slide 59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2009-11-25T22:57:00Z</dcterms:created>
  <dcterms:modified xsi:type="dcterms:W3CDTF">2009-11-26T16:21:40Z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TC100819221033</vt:lpwstr>
  </property>
</Properties>
</file>