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4" r:id="rId2"/>
    <p:sldMasterId id="2147483657" r:id="rId3"/>
    <p:sldMasterId id="2147483658" r:id="rId4"/>
    <p:sldMasterId id="2147483669" r:id="rId5"/>
  </p:sldMasterIdLst>
  <p:notesMasterIdLst>
    <p:notesMasterId r:id="rId90"/>
  </p:notesMasterIdLst>
  <p:handoutMasterIdLst>
    <p:handoutMasterId r:id="rId91"/>
  </p:handoutMasterIdLst>
  <p:sldIdLst>
    <p:sldId id="256" r:id="rId6"/>
    <p:sldId id="725" r:id="rId7"/>
    <p:sldId id="784" r:id="rId8"/>
    <p:sldId id="606" r:id="rId9"/>
    <p:sldId id="607" r:id="rId10"/>
    <p:sldId id="727" r:id="rId11"/>
    <p:sldId id="788" r:id="rId12"/>
    <p:sldId id="543" r:id="rId13"/>
    <p:sldId id="722" r:id="rId14"/>
    <p:sldId id="623" r:id="rId15"/>
    <p:sldId id="584" r:id="rId16"/>
    <p:sldId id="540" r:id="rId17"/>
    <p:sldId id="790" r:id="rId18"/>
    <p:sldId id="637" r:id="rId19"/>
    <p:sldId id="323" r:id="rId20"/>
    <p:sldId id="511" r:id="rId21"/>
    <p:sldId id="632" r:id="rId22"/>
    <p:sldId id="603" r:id="rId23"/>
    <p:sldId id="512" r:id="rId24"/>
    <p:sldId id="802" r:id="rId25"/>
    <p:sldId id="634" r:id="rId26"/>
    <p:sldId id="609" r:id="rId27"/>
    <p:sldId id="515" r:id="rId28"/>
    <p:sldId id="794" r:id="rId29"/>
    <p:sldId id="797" r:id="rId30"/>
    <p:sldId id="583" r:id="rId31"/>
    <p:sldId id="730" r:id="rId32"/>
    <p:sldId id="709" r:id="rId33"/>
    <p:sldId id="785" r:id="rId34"/>
    <p:sldId id="711" r:id="rId35"/>
    <p:sldId id="712" r:id="rId36"/>
    <p:sldId id="713" r:id="rId37"/>
    <p:sldId id="714" r:id="rId38"/>
    <p:sldId id="715" r:id="rId39"/>
    <p:sldId id="716" r:id="rId40"/>
    <p:sldId id="719" r:id="rId41"/>
    <p:sldId id="792" r:id="rId42"/>
    <p:sldId id="638" r:id="rId43"/>
    <p:sldId id="312" r:id="rId44"/>
    <p:sldId id="510" r:id="rId45"/>
    <p:sldId id="793" r:id="rId46"/>
    <p:sldId id="325" r:id="rId47"/>
    <p:sldId id="746" r:id="rId48"/>
    <p:sldId id="745" r:id="rId49"/>
    <p:sldId id="740" r:id="rId50"/>
    <p:sldId id="747" r:id="rId51"/>
    <p:sldId id="750" r:id="rId52"/>
    <p:sldId id="798" r:id="rId53"/>
    <p:sldId id="741" r:id="rId54"/>
    <p:sldId id="742" r:id="rId55"/>
    <p:sldId id="743" r:id="rId56"/>
    <p:sldId id="801" r:id="rId57"/>
    <p:sldId id="744" r:id="rId58"/>
    <p:sldId id="781" r:id="rId59"/>
    <p:sldId id="795" r:id="rId60"/>
    <p:sldId id="641" r:id="rId61"/>
    <p:sldId id="642" r:id="rId62"/>
    <p:sldId id="646" r:id="rId63"/>
    <p:sldId id="644" r:id="rId64"/>
    <p:sldId id="783" r:id="rId65"/>
    <p:sldId id="748" r:id="rId66"/>
    <p:sldId id="754" r:id="rId67"/>
    <p:sldId id="755" r:id="rId68"/>
    <p:sldId id="759" r:id="rId69"/>
    <p:sldId id="762" r:id="rId70"/>
    <p:sldId id="764" r:id="rId71"/>
    <p:sldId id="765" r:id="rId72"/>
    <p:sldId id="766" r:id="rId73"/>
    <p:sldId id="769" r:id="rId74"/>
    <p:sldId id="761" r:id="rId75"/>
    <p:sldId id="651" r:id="rId76"/>
    <p:sldId id="610" r:id="rId77"/>
    <p:sldId id="671" r:id="rId78"/>
    <p:sldId id="777" r:id="rId79"/>
    <p:sldId id="800" r:id="rId80"/>
    <p:sldId id="538" r:id="rId81"/>
    <p:sldId id="668" r:id="rId82"/>
    <p:sldId id="789" r:id="rId83"/>
    <p:sldId id="326" r:id="rId84"/>
    <p:sldId id="780" r:id="rId85"/>
    <p:sldId id="693" r:id="rId86"/>
    <p:sldId id="723" r:id="rId87"/>
    <p:sldId id="724" r:id="rId88"/>
    <p:sldId id="617"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Century Gothic" pitchFamily="34" charset="0"/>
        <a:ea typeface="+mn-ea"/>
        <a:cs typeface="+mn-cs"/>
      </a:defRPr>
    </a:lvl2pPr>
    <a:lvl3pPr marL="914400" algn="l" rtl="0" fontAlgn="base">
      <a:spcBef>
        <a:spcPct val="0"/>
      </a:spcBef>
      <a:spcAft>
        <a:spcPct val="0"/>
      </a:spcAft>
      <a:defRPr kern="1200">
        <a:solidFill>
          <a:schemeClr val="tx1"/>
        </a:solidFill>
        <a:latin typeface="Century Gothic" pitchFamily="34" charset="0"/>
        <a:ea typeface="+mn-ea"/>
        <a:cs typeface="+mn-cs"/>
      </a:defRPr>
    </a:lvl3pPr>
    <a:lvl4pPr marL="1371600" algn="l" rtl="0" fontAlgn="base">
      <a:spcBef>
        <a:spcPct val="0"/>
      </a:spcBef>
      <a:spcAft>
        <a:spcPct val="0"/>
      </a:spcAft>
      <a:defRPr kern="1200">
        <a:solidFill>
          <a:schemeClr val="tx1"/>
        </a:solidFill>
        <a:latin typeface="Century Gothic" pitchFamily="34" charset="0"/>
        <a:ea typeface="+mn-ea"/>
        <a:cs typeface="+mn-cs"/>
      </a:defRPr>
    </a:lvl4pPr>
    <a:lvl5pPr marL="1828800" algn="l" rtl="0" fontAlgn="base">
      <a:spcBef>
        <a:spcPct val="0"/>
      </a:spcBef>
      <a:spcAft>
        <a:spcPct val="0"/>
      </a:spcAft>
      <a:defRPr kern="1200">
        <a:solidFill>
          <a:schemeClr val="tx1"/>
        </a:solidFill>
        <a:latin typeface="Century Gothic" pitchFamily="34" charset="0"/>
        <a:ea typeface="+mn-ea"/>
        <a:cs typeface="+mn-cs"/>
      </a:defRPr>
    </a:lvl5pPr>
    <a:lvl6pPr marL="2286000" algn="l" defTabSz="914400" rtl="0" eaLnBrk="1" latinLnBrk="0" hangingPunct="1">
      <a:defRPr kern="1200">
        <a:solidFill>
          <a:schemeClr val="tx1"/>
        </a:solidFill>
        <a:latin typeface="Century Gothic" pitchFamily="34" charset="0"/>
        <a:ea typeface="+mn-ea"/>
        <a:cs typeface="+mn-cs"/>
      </a:defRPr>
    </a:lvl6pPr>
    <a:lvl7pPr marL="2743200" algn="l" defTabSz="914400" rtl="0" eaLnBrk="1" latinLnBrk="0" hangingPunct="1">
      <a:defRPr kern="1200">
        <a:solidFill>
          <a:schemeClr val="tx1"/>
        </a:solidFill>
        <a:latin typeface="Century Gothic" pitchFamily="34" charset="0"/>
        <a:ea typeface="+mn-ea"/>
        <a:cs typeface="+mn-cs"/>
      </a:defRPr>
    </a:lvl7pPr>
    <a:lvl8pPr marL="3200400" algn="l" defTabSz="914400" rtl="0" eaLnBrk="1" latinLnBrk="0" hangingPunct="1">
      <a:defRPr kern="1200">
        <a:solidFill>
          <a:schemeClr val="tx1"/>
        </a:solidFill>
        <a:latin typeface="Century Gothic" pitchFamily="34" charset="0"/>
        <a:ea typeface="+mn-ea"/>
        <a:cs typeface="+mn-cs"/>
      </a:defRPr>
    </a:lvl8pPr>
    <a:lvl9pPr marL="3657600" algn="l" defTabSz="914400" rtl="0" eaLnBrk="1" latinLnBrk="0" hangingPunct="1">
      <a:defRPr kern="1200">
        <a:solidFill>
          <a:schemeClr val="tx1"/>
        </a:solidFill>
        <a:latin typeface="Century Gothic"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DAD500"/>
    <a:srgbClr val="000066"/>
    <a:srgbClr val="9A9600"/>
    <a:srgbClr val="E7E200"/>
    <a:srgbClr val="CCECFF"/>
    <a:srgbClr val="005E5C"/>
    <a:srgbClr val="FFFFCC"/>
    <a:srgbClr val="B2B2B2"/>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61" autoAdjust="0"/>
    <p:restoredTop sz="88693" autoAdjust="0"/>
  </p:normalViewPr>
  <p:slideViewPr>
    <p:cSldViewPr>
      <p:cViewPr>
        <p:scale>
          <a:sx n="80" d="100"/>
          <a:sy n="80" d="100"/>
        </p:scale>
        <p:origin x="-618" y="3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0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01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p>
        </p:txBody>
      </p:sp>
      <p:sp>
        <p:nvSpPr>
          <p:cNvPr id="7301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p>
        </p:txBody>
      </p:sp>
      <p:sp>
        <p:nvSpPr>
          <p:cNvPr id="7301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p>
        </p:txBody>
      </p:sp>
      <p:sp>
        <p:nvSpPr>
          <p:cNvPr id="7301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387EF037-453B-4D9D-BF66-470AEB8110EE}"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3EE5B477-B8CC-420D-A898-770196112E9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2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2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2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EE6746-4BAE-4222-8E52-CDF1D2BC4905}" type="slidenum">
              <a:rPr lang="en-US"/>
              <a:pPr/>
              <a:t>5</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SD = Standard</a:t>
            </a:r>
            <a:r>
              <a:rPr lang="en-US" baseline="0" dirty="0" smtClean="0"/>
              <a:t> Deviation</a:t>
            </a:r>
            <a:endParaRPr lang="en-CA" dirty="0"/>
          </a:p>
        </p:txBody>
      </p:sp>
      <p:sp>
        <p:nvSpPr>
          <p:cNvPr id="4" name="Slide Number Placeholder 3"/>
          <p:cNvSpPr>
            <a:spLocks noGrp="1"/>
          </p:cNvSpPr>
          <p:nvPr>
            <p:ph type="sldNum" sz="quarter" idx="10"/>
          </p:nvPr>
        </p:nvSpPr>
        <p:spPr/>
        <p:txBody>
          <a:bodyPr/>
          <a:lstStyle/>
          <a:p>
            <a:fld id="{3EE5B477-B8CC-420D-A898-770196112E99}"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3C2D7865-ACF0-4472-BB93-FAF3C5750AC5}" type="slidenum">
              <a:rPr lang="en-US" sz="1200"/>
              <a:pPr algn="r" eaLnBrk="1" hangingPunct="1"/>
              <a:t>25</a:t>
            </a:fld>
            <a:endParaRPr lang="en-US" sz="120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r>
              <a:rPr lang="en-US" sz="1000" dirty="0" smtClean="0"/>
              <a:t>Fortunately, statisticians have given us a formula which is based upon these relationships.</a:t>
            </a:r>
          </a:p>
          <a:p>
            <a:pPr eaLnBrk="1" hangingPunct="1"/>
            <a:r>
              <a:rPr lang="en-US" sz="1000" dirty="0" smtClean="0"/>
              <a:t>The formula requires that we</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Estimate the </a:t>
            </a:r>
            <a:r>
              <a:rPr lang="en-US" b="1" i="1" dirty="0" smtClean="0"/>
              <a:t>variability  </a:t>
            </a:r>
            <a:r>
              <a:rPr lang="en-US" dirty="0" smtClean="0"/>
              <a:t>in the population</a:t>
            </a:r>
          </a:p>
          <a:p>
            <a:pPr lvl="1" eaLnBrk="1" hangingPunct="1"/>
            <a:r>
              <a:rPr lang="en-US" dirty="0" smtClean="0"/>
              <a:t>Specify the amount of </a:t>
            </a:r>
            <a:r>
              <a:rPr lang="en-US" b="1" i="1" dirty="0" smtClean="0"/>
              <a:t>confidence</a:t>
            </a:r>
            <a:r>
              <a:rPr lang="en-US" dirty="0" smtClean="0"/>
              <a:t> we wish</a:t>
            </a:r>
          </a:p>
          <a:p>
            <a:pPr lvl="1" eaLnBrk="1" hangingPunct="1"/>
            <a:r>
              <a:rPr lang="en-US" dirty="0" smtClean="0"/>
              <a:t>Specify the amount of desired </a:t>
            </a:r>
            <a:r>
              <a:rPr lang="en-US" b="1" i="1" dirty="0" smtClean="0"/>
              <a:t>accuracy</a:t>
            </a:r>
            <a:r>
              <a:rPr lang="en-US" dirty="0" smtClean="0"/>
              <a:t> (error)</a:t>
            </a:r>
          </a:p>
          <a:p>
            <a:pPr lvl="0" eaLnBrk="1" hangingPunct="1"/>
            <a:r>
              <a:rPr lang="en-US" sz="1000" dirty="0" smtClean="0"/>
              <a:t>When we specify the above, the formula tells us what sample size (n) we need to use.</a:t>
            </a:r>
          </a:p>
          <a:p>
            <a:pPr eaLnBrk="1" hangingPunct="1"/>
            <a:endParaRPr lang="en-US" dirty="0" smtClean="0"/>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9FDE8-4415-4776-AD16-0F5197375726}" type="slidenum">
              <a:rPr lang="en-US"/>
              <a:pPr/>
              <a:t>26</a:t>
            </a:fld>
            <a:endParaRPr lang="en-US"/>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r>
              <a:rPr lang="en-US"/>
              <a:t>http://www.raosoft.com/samplesize.html</a:t>
            </a:r>
          </a:p>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1344C-892E-45A0-A2D0-F922A6B0CA34}" type="slidenum">
              <a:rPr lang="en-US"/>
              <a:pPr/>
              <a:t>27</a:t>
            </a:fld>
            <a:endParaRPr lang="en-US"/>
          </a:p>
        </p:txBody>
      </p:sp>
      <p:sp>
        <p:nvSpPr>
          <p:cNvPr id="969730" name="Rectangle 2"/>
          <p:cNvSpPr>
            <a:spLocks noGrp="1" noRot="1" noChangeAspect="1" noChangeArrowheads="1" noTextEdit="1"/>
          </p:cNvSpPr>
          <p:nvPr>
            <p:ph type="sldImg"/>
          </p:nvPr>
        </p:nvSpPr>
        <p:spPr>
          <a:ln/>
        </p:spPr>
      </p:sp>
      <p:sp>
        <p:nvSpPr>
          <p:cNvPr id="9697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03C5F1-8259-4809-BDE7-69E5C0A3273F}" type="slidenum">
              <a:rPr lang="en-US"/>
              <a:pPr/>
              <a:t>28</a:t>
            </a:fld>
            <a:endParaRPr lang="en-US"/>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03C5F1-8259-4809-BDE7-69E5C0A3273F}" type="slidenum">
              <a:rPr lang="en-US"/>
              <a:pPr/>
              <a:t>29</a:t>
            </a:fld>
            <a:endParaRPr lang="en-US"/>
          </a:p>
        </p:txBody>
      </p:sp>
      <p:sp>
        <p:nvSpPr>
          <p:cNvPr id="932866" name="Rectangle 2"/>
          <p:cNvSpPr>
            <a:spLocks noGrp="1" noRot="1" noChangeAspect="1" noChangeArrowheads="1" noTextEdit="1"/>
          </p:cNvSpPr>
          <p:nvPr>
            <p:ph type="sldImg"/>
          </p:nvPr>
        </p:nvSpPr>
        <p:spPr>
          <a:ln/>
        </p:spPr>
      </p:sp>
      <p:sp>
        <p:nvSpPr>
          <p:cNvPr id="93286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Arial" pitchFamily="34" charset="0"/>
              </a:rPr>
              <a:t>This allows the panel company to quickly identify the members who are eligible to participate in any one survey.</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AFF8D-9FBE-4557-A7E9-2F171B88A472}" type="slidenum">
              <a:rPr lang="en-US"/>
              <a:pPr/>
              <a:t>30</a:t>
            </a:fld>
            <a:endParaRPr lang="en-US"/>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1C5068-C62A-467F-BB32-D124D18FC4CA}" type="slidenum">
              <a:rPr lang="en-US"/>
              <a:pPr/>
              <a:t>31</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r>
              <a:rPr lang="en-US" b="1"/>
              <a:t>GMI</a:t>
            </a:r>
            <a:r>
              <a:rPr lang="en-US"/>
              <a:t> (http://www.gmi-mr.com/): although they are based in Seattle, they have a strong panel in Canada, and apparently they are one of the most competitive with their prices. </a:t>
            </a:r>
          </a:p>
          <a:p>
            <a:r>
              <a:rPr lang="en-US" b="1"/>
              <a:t>Greenfield</a:t>
            </a:r>
            <a:r>
              <a:rPr lang="en-US"/>
              <a:t> (www.greenfield.com) </a:t>
            </a:r>
          </a:p>
          <a:p>
            <a:r>
              <a:rPr lang="en-US" b="1"/>
              <a:t>SSI </a:t>
            </a:r>
            <a:r>
              <a:rPr lang="en-US"/>
              <a:t>(www.surveysampling.com)</a:t>
            </a:r>
            <a:br>
              <a:rPr lang="en-US"/>
            </a:br>
            <a:r>
              <a:rPr lang="en-US"/>
              <a:t/>
            </a:r>
            <a:br>
              <a:rPr lang="en-US"/>
            </a:br>
            <a:r>
              <a:rPr lang="en-US"/>
              <a:t>The way it works is that they will give you a quote on </a:t>
            </a:r>
            <a:r>
              <a:rPr lang="en-US" i="1"/>
              <a:t>completed</a:t>
            </a:r>
            <a:r>
              <a:rPr lang="en-US"/>
              <a:t>  surveys based on your sample definition. Before you phone, you need to think about the definition of the target market and sample. You can ask for any sample size by segment (in essence a stratified sample - some call that quotas). For example, you can ask for X males 25-35, Y females 25-35, Z females 35-45 etc. You will narrow the exact definition of the target market once you have completed the focus groups, so at this stage just get enough pricing information to put a budget together for the proposal</a:t>
            </a:r>
            <a:br>
              <a:rPr lang="en-US"/>
            </a:b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41E014-AFB0-46DA-B4F3-F734ECE09C9F}" type="slidenum">
              <a:rPr lang="en-US"/>
              <a:pPr/>
              <a:t>32</a:t>
            </a:fld>
            <a:endParaRPr lang="en-US"/>
          </a:p>
        </p:txBody>
      </p:sp>
      <p:sp>
        <p:nvSpPr>
          <p:cNvPr id="941058" name="Rectangle 2"/>
          <p:cNvSpPr>
            <a:spLocks noGrp="1" noRot="1" noChangeAspect="1" noChangeArrowheads="1" noTextEdit="1"/>
          </p:cNvSpPr>
          <p:nvPr>
            <p:ph type="sldImg"/>
          </p:nvPr>
        </p:nvSpPr>
        <p:spPr>
          <a:ln/>
        </p:spPr>
      </p:sp>
      <p:sp>
        <p:nvSpPr>
          <p:cNvPr id="941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205E18-A5F3-4169-9DBE-F749731FC7EE}" type="slidenum">
              <a:rPr lang="en-US"/>
              <a:pPr/>
              <a:t>33</a:t>
            </a:fld>
            <a:endParaRPr lang="en-US"/>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8420C-7CBC-4238-A9B7-72F5BBE69FEA}" type="slidenum">
              <a:rPr lang="en-US"/>
              <a:pPr/>
              <a:t>6</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pPr lvl="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A3A121-4B92-48B3-9AF4-93AE1A97467D}" type="slidenum">
              <a:rPr lang="en-US"/>
              <a:pPr/>
              <a:t>34</a:t>
            </a:fld>
            <a:endParaRPr 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pPr>
              <a:lnSpc>
                <a:spcPct val="90000"/>
              </a:lnSpc>
            </a:pPr>
            <a:r>
              <a:rPr lang="en-US"/>
              <a:t>www.ipsos.ca</a:t>
            </a:r>
          </a:p>
          <a:p>
            <a:pPr>
              <a:lnSpc>
                <a:spcPct val="90000"/>
              </a:lnSpc>
            </a:pPr>
            <a:r>
              <a:rPr lang="en-US"/>
              <a:t>www.synovate.com</a:t>
            </a:r>
          </a:p>
          <a:p>
            <a:pPr>
              <a:lnSpc>
                <a:spcPct val="90000"/>
              </a:lnSpc>
            </a:pPr>
            <a:r>
              <a:rPr lang="en-US"/>
              <a:t>www.tns-cf.com</a:t>
            </a:r>
          </a:p>
          <a:p>
            <a:pPr>
              <a:lnSpc>
                <a:spcPct val="90000"/>
              </a:lnSpc>
            </a:pPr>
            <a:r>
              <a:rPr lang="en-US"/>
              <a:t>www.mustelgroup.com</a:t>
            </a:r>
          </a:p>
          <a:p>
            <a:pPr>
              <a:lnSpc>
                <a:spcPct val="90000"/>
              </a:lnSpc>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63D6D-57B0-458F-8989-EE48CB9892C0}" type="slidenum">
              <a:rPr lang="en-US"/>
              <a:pPr/>
              <a:t>35</a:t>
            </a:fld>
            <a:endParaRPr lang="en-US"/>
          </a:p>
        </p:txBody>
      </p:sp>
      <p:sp>
        <p:nvSpPr>
          <p:cNvPr id="947202" name="Rectangle 2"/>
          <p:cNvSpPr>
            <a:spLocks noGrp="1" noRot="1" noChangeAspec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2D671F-D177-4F6B-98BA-AE6317727EBF}" type="slidenum">
              <a:rPr lang="en-US"/>
              <a:pPr/>
              <a:t>36</a:t>
            </a:fld>
            <a:endParaRPr lang="en-US"/>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p:txBody>
          <a:bodyPr/>
          <a:lstStyle/>
          <a:p>
            <a:r>
              <a:rPr lang="en-US" dirty="0" err="1"/>
              <a:t>Ipsos</a:t>
            </a:r>
            <a:r>
              <a:rPr lang="en-US" dirty="0"/>
              <a:t> Reid is Canada’s market intelligence leader. With operations in seven cities, </a:t>
            </a:r>
            <a:r>
              <a:rPr lang="en-US" dirty="0" err="1"/>
              <a:t>Ipsos</a:t>
            </a:r>
            <a:r>
              <a:rPr lang="en-US" dirty="0"/>
              <a:t> Reid employs more than 400 researchers and support staff in Canada. The company has the biggest network of telephone call </a:t>
            </a:r>
            <a:r>
              <a:rPr lang="en-US" dirty="0" err="1"/>
              <a:t>centres</a:t>
            </a:r>
            <a:r>
              <a:rPr lang="en-US" dirty="0"/>
              <a:t> in Canada, as well as the largest </a:t>
            </a:r>
            <a:r>
              <a:rPr lang="en-US" dirty="0" err="1"/>
              <a:t>prerecruited</a:t>
            </a:r>
            <a:r>
              <a:rPr lang="en-US" dirty="0"/>
              <a:t> household and online panels. </a:t>
            </a:r>
            <a:r>
              <a:rPr lang="en-US" dirty="0" err="1"/>
              <a:t>Ipsos</a:t>
            </a:r>
            <a:r>
              <a:rPr lang="en-US" dirty="0"/>
              <a:t> Reid’s marketing research and public affairs practices are staffed with seasoned research consultants, with extensive industry-specific backgrounds, offering the premier suite of custom and syndicated research vehicles in Canada. </a:t>
            </a:r>
            <a:r>
              <a:rPr lang="en-US" dirty="0" err="1"/>
              <a:t>Ipsos</a:t>
            </a:r>
            <a:r>
              <a:rPr lang="en-US" dirty="0"/>
              <a:t> Reid is a member of the </a:t>
            </a:r>
            <a:r>
              <a:rPr lang="en-US" dirty="0" err="1"/>
              <a:t>Ipsos</a:t>
            </a:r>
            <a:r>
              <a:rPr lang="en-US" dirty="0"/>
              <a:t> Group, a leading global </a:t>
            </a:r>
            <a:r>
              <a:rPr lang="en-US" dirty="0" err="1"/>
              <a:t>surveybased</a:t>
            </a:r>
            <a:r>
              <a:rPr lang="en-US" dirty="0"/>
              <a:t> market research group. To learn more, visit www.ipsos.ca</a:t>
            </a:r>
            <a:r>
              <a:rPr lang="en-US" dirty="0" smtClean="0"/>
              <a:t>.</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8420C-7CBC-4238-A9B7-72F5BBE69FEA}" type="slidenum">
              <a:rPr lang="en-US"/>
              <a:pPr/>
              <a:t>37</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pPr lvl="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9A1A75-FEAA-4C20-86DF-3DEE0FA87F8E}" type="slidenum">
              <a:rPr lang="en-US"/>
              <a:pPr/>
              <a:t>40</a:t>
            </a:fld>
            <a:endParaRPr lang="en-US"/>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8420C-7CBC-4238-A9B7-72F5BBE69FEA}" type="slidenum">
              <a:rPr lang="en-US"/>
              <a:pPr/>
              <a:t>41</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pPr lvl="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261AA3C-6B92-4FA7-AB2F-31E1191602A5}" type="slidenum">
              <a:rPr lang="en-US"/>
              <a:pPr/>
              <a:t>44</a:t>
            </a:fld>
            <a:endParaRPr lang="en-US"/>
          </a:p>
        </p:txBody>
      </p:sp>
      <p:sp>
        <p:nvSpPr>
          <p:cNvPr id="100454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wrap="none" anchor="b"/>
          <a:lstStyle/>
          <a:p>
            <a:pPr algn="r" eaLnBrk="0" hangingPunct="0"/>
            <a:fld id="{F2A5F2C3-C7E4-480E-BE2A-05DA0D01EC3B}" type="slidenum">
              <a:rPr lang="en-US" sz="1200">
                <a:latin typeface="Times New Roman" pitchFamily="18" charset="0"/>
              </a:rPr>
              <a:pPr algn="r" eaLnBrk="0" hangingPunct="0"/>
              <a:t>44</a:t>
            </a:fld>
            <a:endParaRPr lang="en-US" sz="1200">
              <a:latin typeface="Times New Roman" pitchFamily="18" charset="0"/>
            </a:endParaRPr>
          </a:p>
        </p:txBody>
      </p:sp>
      <p:sp>
        <p:nvSpPr>
          <p:cNvPr id="1004547" name="Rectangle 2"/>
          <p:cNvSpPr>
            <a:spLocks noGrp="1" noRot="1" noChangeAspect="1" noChangeArrowheads="1" noTextEdit="1"/>
          </p:cNvSpPr>
          <p:nvPr>
            <p:ph type="sldImg"/>
          </p:nvPr>
        </p:nvSpPr>
        <p:spPr>
          <a:ln/>
        </p:spPr>
      </p:sp>
      <p:sp>
        <p:nvSpPr>
          <p:cNvPr id="1004548" name="Rectangle 3"/>
          <p:cNvSpPr>
            <a:spLocks noGrp="1" noChangeArrowheads="1"/>
          </p:cNvSpPr>
          <p:nvPr>
            <p:ph type="body" idx="1"/>
          </p:nvPr>
        </p:nvSpPr>
        <p:spPr>
          <a:xfrm>
            <a:off x="914400" y="4343400"/>
            <a:ext cx="5029200" cy="4114800"/>
          </a:xfrm>
        </p:spPr>
        <p:txBody>
          <a:bodyPr wrap="none" anchor="ctr"/>
          <a:lstStyle/>
          <a:p>
            <a:r>
              <a:rPr lang="en-US"/>
              <a:t>See Figure 11.3</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A621A96-0805-494C-989A-B9B4D2E2B4F0}" type="slidenum">
              <a:rPr lang="en-US"/>
              <a:pPr/>
              <a:t>46</a:t>
            </a:fld>
            <a:endParaRPr lang="en-US"/>
          </a:p>
        </p:txBody>
      </p:sp>
      <p:sp>
        <p:nvSpPr>
          <p:cNvPr id="1007618" name="Slide Image Placeholder 1"/>
          <p:cNvSpPr>
            <a:spLocks noGrp="1" noRot="1" noChangeAspect="1" noTextEdit="1"/>
          </p:cNvSpPr>
          <p:nvPr>
            <p:ph type="sldImg"/>
          </p:nvPr>
        </p:nvSpPr>
        <p:spPr>
          <a:ln/>
        </p:spPr>
      </p:sp>
      <p:sp>
        <p:nvSpPr>
          <p:cNvPr id="1007619" name="Notes Placeholder 2"/>
          <p:cNvSpPr>
            <a:spLocks noGrp="1"/>
          </p:cNvSpPr>
          <p:nvPr>
            <p:ph type="body" idx="1"/>
          </p:nvPr>
        </p:nvSpPr>
        <p:spPr>
          <a:xfrm>
            <a:off x="914400" y="4343400"/>
            <a:ext cx="5029200" cy="4114800"/>
          </a:xfrm>
        </p:spPr>
        <p:txBody>
          <a:bodyPr wrap="none" anchor="ctr"/>
          <a:lstStyle/>
          <a:p>
            <a:endParaRPr lang="en-CA"/>
          </a:p>
        </p:txBody>
      </p:sp>
      <p:sp>
        <p:nvSpPr>
          <p:cNvPr id="1007620" name="Slide Number Placeholder 3"/>
          <p:cNvSpPr txBox="1">
            <a:spLocks noGrp="1"/>
          </p:cNvSpPr>
          <p:nvPr/>
        </p:nvSpPr>
        <p:spPr bwMode="auto">
          <a:xfrm>
            <a:off x="3886200" y="8686800"/>
            <a:ext cx="2971800" cy="457200"/>
          </a:xfrm>
          <a:prstGeom prst="rect">
            <a:avLst/>
          </a:prstGeom>
          <a:noFill/>
          <a:ln w="9525">
            <a:noFill/>
            <a:miter lim="800000"/>
            <a:headEnd/>
            <a:tailEnd/>
          </a:ln>
        </p:spPr>
        <p:txBody>
          <a:bodyPr wrap="none" anchor="b"/>
          <a:lstStyle/>
          <a:p>
            <a:pPr algn="r" eaLnBrk="0" hangingPunct="0"/>
            <a:fld id="{04C5235F-2360-4453-A608-0915996DDD93}" type="slidenum">
              <a:rPr lang="en-US" sz="1200">
                <a:latin typeface="Times New Roman" pitchFamily="18" charset="0"/>
              </a:rPr>
              <a:pPr algn="r" eaLnBrk="0" hangingPunct="0"/>
              <a:t>46</a:t>
            </a:fld>
            <a:endParaRPr lang="en-US" sz="120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29BC23CB-4813-4CE3-809D-24E05D5FE7EC}" type="slidenum">
              <a:rPr lang="en-US" smtClean="0"/>
              <a:pPr>
                <a:defRPr/>
              </a:pPr>
              <a:t>48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B7FE797-6E65-4879-B541-BC11B942738B}" type="slidenum">
              <a:rPr lang="en-US"/>
              <a:pPr/>
              <a:t>49</a:t>
            </a:fld>
            <a:endParaRPr lang="en-US"/>
          </a:p>
        </p:txBody>
      </p:sp>
      <p:sp>
        <p:nvSpPr>
          <p:cNvPr id="996354" name="Slide Image Placeholder 1"/>
          <p:cNvSpPr>
            <a:spLocks noGrp="1" noRot="1" noChangeAspect="1" noTextEdit="1"/>
          </p:cNvSpPr>
          <p:nvPr>
            <p:ph type="sldImg"/>
          </p:nvPr>
        </p:nvSpPr>
        <p:spPr>
          <a:ln/>
        </p:spPr>
      </p:sp>
      <p:sp>
        <p:nvSpPr>
          <p:cNvPr id="996355" name="Notes Placeholder 2"/>
          <p:cNvSpPr>
            <a:spLocks noGrp="1"/>
          </p:cNvSpPr>
          <p:nvPr>
            <p:ph type="body" idx="1"/>
          </p:nvPr>
        </p:nvSpPr>
        <p:spPr>
          <a:noFill/>
        </p:spPr>
        <p:txBody>
          <a:bodyPr/>
          <a:lstStyle/>
          <a:p>
            <a:r>
              <a:rPr lang="en-US"/>
              <a:t>PC Lab 8</a:t>
            </a:r>
          </a:p>
        </p:txBody>
      </p:sp>
      <p:sp>
        <p:nvSpPr>
          <p:cNvPr id="99635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D55BD00-7904-4BEE-8789-86A1103B8023}" type="slidenum">
              <a:rPr lang="en-US" sz="1200">
                <a:latin typeface="Arial" pitchFamily="34" charset="0"/>
              </a:rPr>
              <a:pPr algn="r"/>
              <a:t>49</a:t>
            </a:fld>
            <a:endParaRPr lang="en-US" sz="120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EE5B477-B8CC-420D-A898-770196112E99}" type="slidenum">
              <a:rPr lang="en-US" smtClean="0"/>
              <a:pPr/>
              <a:t>7</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1FA5892-60A3-483B-AC28-9494957CB51F}" type="slidenum">
              <a:rPr lang="en-US"/>
              <a:pPr/>
              <a:t>50</a:t>
            </a:fld>
            <a:endParaRPr lang="en-US"/>
          </a:p>
        </p:txBody>
      </p:sp>
      <p:sp>
        <p:nvSpPr>
          <p:cNvPr id="998402" name="Slide Image Placeholder 1"/>
          <p:cNvSpPr>
            <a:spLocks noGrp="1" noRot="1" noChangeAspect="1" noTextEdit="1"/>
          </p:cNvSpPr>
          <p:nvPr>
            <p:ph type="sldImg"/>
          </p:nvPr>
        </p:nvSpPr>
        <p:spPr>
          <a:ln/>
        </p:spPr>
      </p:sp>
      <p:sp>
        <p:nvSpPr>
          <p:cNvPr id="998403" name="Notes Placeholder 2"/>
          <p:cNvSpPr>
            <a:spLocks noGrp="1"/>
          </p:cNvSpPr>
          <p:nvPr>
            <p:ph type="body" idx="1"/>
          </p:nvPr>
        </p:nvSpPr>
        <p:spPr/>
        <p:txBody>
          <a:bodyPr/>
          <a:lstStyle/>
          <a:p>
            <a:endParaRPr lang="en-US"/>
          </a:p>
        </p:txBody>
      </p:sp>
      <p:sp>
        <p:nvSpPr>
          <p:cNvPr id="99840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A08E9C9-9C26-4F52-A35F-7A9874ED0A70}" type="slidenum">
              <a:rPr lang="en-US" sz="1200">
                <a:latin typeface="Arial" pitchFamily="34" charset="0"/>
              </a:rPr>
              <a:pPr algn="r"/>
              <a:t>50</a:t>
            </a:fld>
            <a:endParaRPr lang="en-US" sz="120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A99063E-0896-427A-B84C-C4A7970B8F44}" type="slidenum">
              <a:rPr lang="en-US"/>
              <a:pPr/>
              <a:t>51</a:t>
            </a:fld>
            <a:endParaRPr lang="en-US"/>
          </a:p>
        </p:txBody>
      </p:sp>
      <p:sp>
        <p:nvSpPr>
          <p:cNvPr id="1000450" name="Slide Image Placeholder 1"/>
          <p:cNvSpPr>
            <a:spLocks noGrp="1" noRot="1" noChangeAspect="1" noTextEdit="1"/>
          </p:cNvSpPr>
          <p:nvPr>
            <p:ph type="sldImg"/>
          </p:nvPr>
        </p:nvSpPr>
        <p:spPr>
          <a:ln/>
        </p:spPr>
      </p:sp>
      <p:sp>
        <p:nvSpPr>
          <p:cNvPr id="1000451" name="Notes Placeholder 2"/>
          <p:cNvSpPr>
            <a:spLocks noGrp="1"/>
          </p:cNvSpPr>
          <p:nvPr>
            <p:ph type="body" idx="1"/>
          </p:nvPr>
        </p:nvSpPr>
        <p:spPr/>
        <p:txBody>
          <a:bodyPr/>
          <a:lstStyle/>
          <a:p>
            <a:endParaRPr lang="en-US"/>
          </a:p>
        </p:txBody>
      </p:sp>
      <p:sp>
        <p:nvSpPr>
          <p:cNvPr id="10004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01B2590-2164-4060-8EE1-A8A04D9CBCAD}" type="slidenum">
              <a:rPr lang="en-US" sz="1200">
                <a:latin typeface="Arial" pitchFamily="34" charset="0"/>
              </a:rPr>
              <a:pPr algn="r"/>
              <a:t>51</a:t>
            </a:fld>
            <a:endParaRPr lang="en-US" sz="120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29BC23CB-4813-4CE3-809D-24E05D5FE7EC}" type="slidenum">
              <a:rPr lang="en-US" smtClean="0"/>
              <a:pPr>
                <a:defRPr/>
              </a:pPr>
              <a:t>52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F517B5-2889-43A8-A749-7A1AA479A933}" type="slidenum">
              <a:rPr lang="en-US"/>
              <a:pPr/>
              <a:t>53</a:t>
            </a:fld>
            <a:endParaRPr lang="en-US"/>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r>
              <a:rPr lang="en-US"/>
              <a:t>CL Lab 10</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28C1D9A-2E2B-46D0-80F3-AEC1D68808D8}" type="slidenum">
              <a:rPr lang="en-US"/>
              <a:pPr/>
              <a:t>64</a:t>
            </a:fld>
            <a:endParaRPr lang="en-US"/>
          </a:p>
        </p:txBody>
      </p:sp>
      <p:sp>
        <p:nvSpPr>
          <p:cNvPr id="1022978" name="Slide Image Placeholder 1"/>
          <p:cNvSpPr>
            <a:spLocks noGrp="1" noRot="1" noChangeAspect="1" noTextEdit="1"/>
          </p:cNvSpPr>
          <p:nvPr>
            <p:ph type="sldImg"/>
          </p:nvPr>
        </p:nvSpPr>
        <p:spPr>
          <a:ln/>
        </p:spPr>
      </p:sp>
      <p:sp>
        <p:nvSpPr>
          <p:cNvPr id="1022979" name="Notes Placeholder 2"/>
          <p:cNvSpPr>
            <a:spLocks noGrp="1"/>
          </p:cNvSpPr>
          <p:nvPr>
            <p:ph type="body" idx="1"/>
          </p:nvPr>
        </p:nvSpPr>
        <p:spPr/>
        <p:txBody>
          <a:bodyPr/>
          <a:lstStyle/>
          <a:p>
            <a:endParaRPr lang="en-US"/>
          </a:p>
        </p:txBody>
      </p:sp>
      <p:sp>
        <p:nvSpPr>
          <p:cNvPr id="102298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FC0304C-01CA-4D9E-8467-EC8A4D5E13BE}" type="slidenum">
              <a:rPr lang="en-US" sz="1200">
                <a:latin typeface="Times New Roman" pitchFamily="18" charset="0"/>
              </a:rPr>
              <a:pPr algn="r"/>
              <a:t>64</a:t>
            </a:fld>
            <a:endParaRPr lang="en-US" sz="120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48CAC0E-18D2-4929-8801-F55DD322BC50}" type="slidenum">
              <a:rPr lang="en-US"/>
              <a:pPr/>
              <a:t>66</a:t>
            </a:fld>
            <a:endParaRPr lang="en-US"/>
          </a:p>
        </p:txBody>
      </p:sp>
      <p:sp>
        <p:nvSpPr>
          <p:cNvPr id="1031170" name="Slide Image Placeholder 1"/>
          <p:cNvSpPr>
            <a:spLocks noGrp="1" noRot="1" noChangeAspect="1" noTextEdit="1"/>
          </p:cNvSpPr>
          <p:nvPr>
            <p:ph type="sldImg"/>
          </p:nvPr>
        </p:nvSpPr>
        <p:spPr>
          <a:ln/>
        </p:spPr>
      </p:sp>
      <p:sp>
        <p:nvSpPr>
          <p:cNvPr id="1031171" name="Notes Placeholder 2"/>
          <p:cNvSpPr>
            <a:spLocks noGrp="1"/>
          </p:cNvSpPr>
          <p:nvPr>
            <p:ph type="body" idx="1"/>
          </p:nvPr>
        </p:nvSpPr>
        <p:spPr/>
        <p:txBody>
          <a:bodyPr/>
          <a:lstStyle/>
          <a:p>
            <a:endParaRPr lang="en-US"/>
          </a:p>
        </p:txBody>
      </p:sp>
      <p:sp>
        <p:nvSpPr>
          <p:cNvPr id="103117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A636613-C47B-47E3-9989-E9FB2FB6751B}" type="slidenum">
              <a:rPr lang="en-US" sz="1200">
                <a:latin typeface="Times New Roman" pitchFamily="18" charset="0"/>
              </a:rPr>
              <a:pPr algn="r"/>
              <a:t>66</a:t>
            </a:fld>
            <a:endParaRPr lang="en-US" sz="120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87FD197-29B6-46A2-AAA2-93E7363695EE}" type="slidenum">
              <a:rPr lang="en-US"/>
              <a:pPr/>
              <a:t>67</a:t>
            </a:fld>
            <a:endParaRPr lang="en-US"/>
          </a:p>
        </p:txBody>
      </p:sp>
      <p:sp>
        <p:nvSpPr>
          <p:cNvPr id="1034242" name="Slide Image Placeholder 1"/>
          <p:cNvSpPr>
            <a:spLocks noGrp="1" noRot="1" noChangeAspect="1" noTextEdit="1"/>
          </p:cNvSpPr>
          <p:nvPr>
            <p:ph type="sldImg"/>
          </p:nvPr>
        </p:nvSpPr>
        <p:spPr>
          <a:ln/>
        </p:spPr>
      </p:sp>
      <p:sp>
        <p:nvSpPr>
          <p:cNvPr id="1034243" name="Notes Placeholder 2"/>
          <p:cNvSpPr>
            <a:spLocks noGrp="1"/>
          </p:cNvSpPr>
          <p:nvPr>
            <p:ph type="body" idx="1"/>
          </p:nvPr>
        </p:nvSpPr>
        <p:spPr/>
        <p:txBody>
          <a:bodyPr/>
          <a:lstStyle/>
          <a:p>
            <a:endParaRPr lang="en-US"/>
          </a:p>
        </p:txBody>
      </p:sp>
      <p:sp>
        <p:nvSpPr>
          <p:cNvPr id="1034244"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A5B838D-6CA2-4DFD-B700-0D5C1DA3E9BF}" type="slidenum">
              <a:rPr lang="en-US" sz="1200">
                <a:latin typeface="Times New Roman" pitchFamily="18" charset="0"/>
              </a:rPr>
              <a:pPr algn="r"/>
              <a:t>67</a:t>
            </a:fld>
            <a:endParaRPr lang="en-US" sz="120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13AE452-E8B5-449E-8716-E56BFBA645B5}" type="slidenum">
              <a:rPr lang="en-US"/>
              <a:pPr/>
              <a:t>68</a:t>
            </a:fld>
            <a:endParaRPr lang="en-US"/>
          </a:p>
        </p:txBody>
      </p:sp>
      <p:sp>
        <p:nvSpPr>
          <p:cNvPr id="1036290" name="Slide Image Placeholder 1"/>
          <p:cNvSpPr>
            <a:spLocks noGrp="1" noRot="1" noChangeAspect="1" noTextEdit="1"/>
          </p:cNvSpPr>
          <p:nvPr>
            <p:ph type="sldImg"/>
          </p:nvPr>
        </p:nvSpPr>
        <p:spPr>
          <a:ln/>
        </p:spPr>
      </p:sp>
      <p:sp>
        <p:nvSpPr>
          <p:cNvPr id="1036291" name="Notes Placeholder 2"/>
          <p:cNvSpPr>
            <a:spLocks noGrp="1"/>
          </p:cNvSpPr>
          <p:nvPr>
            <p:ph type="body" idx="1"/>
          </p:nvPr>
        </p:nvSpPr>
        <p:spPr/>
        <p:txBody>
          <a:bodyPr/>
          <a:lstStyle/>
          <a:p>
            <a:endParaRPr lang="en-US"/>
          </a:p>
        </p:txBody>
      </p:sp>
      <p:sp>
        <p:nvSpPr>
          <p:cNvPr id="10362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AD958E6-74B8-4C82-9FCE-58FABA43E8DA}" type="slidenum">
              <a:rPr lang="en-US" sz="1200">
                <a:latin typeface="Times New Roman" pitchFamily="18" charset="0"/>
              </a:rPr>
              <a:pPr algn="r"/>
              <a:t>68</a:t>
            </a:fld>
            <a:endParaRPr lang="en-US" sz="120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2451764-397B-42D4-9AB7-24261A9780E9}" type="slidenum">
              <a:rPr lang="en-US"/>
              <a:pPr/>
              <a:t>70</a:t>
            </a:fld>
            <a:endParaRPr lang="en-US"/>
          </a:p>
        </p:txBody>
      </p:sp>
      <p:sp>
        <p:nvSpPr>
          <p:cNvPr id="1026050" name="Slide Image Placeholder 1"/>
          <p:cNvSpPr>
            <a:spLocks noGrp="1" noRot="1" noChangeAspect="1" noTextEdit="1"/>
          </p:cNvSpPr>
          <p:nvPr>
            <p:ph type="sldImg"/>
          </p:nvPr>
        </p:nvSpPr>
        <p:spPr>
          <a:ln/>
        </p:spPr>
      </p:sp>
      <p:sp>
        <p:nvSpPr>
          <p:cNvPr id="1026051" name="Notes Placeholder 2"/>
          <p:cNvSpPr>
            <a:spLocks noGrp="1"/>
          </p:cNvSpPr>
          <p:nvPr>
            <p:ph type="body" idx="1"/>
          </p:nvPr>
        </p:nvSpPr>
        <p:spPr/>
        <p:txBody>
          <a:bodyPr/>
          <a:lstStyle/>
          <a:p>
            <a:endParaRPr lang="en-CA"/>
          </a:p>
        </p:txBody>
      </p:sp>
      <p:sp>
        <p:nvSpPr>
          <p:cNvPr id="10260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849E93C-79AB-4623-B52E-8E95ADBB91B2}" type="slidenum">
              <a:rPr lang="en-US" sz="1200">
                <a:latin typeface="Times New Roman" pitchFamily="18" charset="0"/>
              </a:rPr>
              <a:pPr algn="r"/>
              <a:t>70</a:t>
            </a:fld>
            <a:endParaRPr lang="en-US" sz="120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C8E4BD0-510C-47A4-9C45-A91ECE9E3F9B}" type="slidenum">
              <a:rPr lang="en-US"/>
              <a:pPr/>
              <a:t>75</a:t>
            </a:fld>
            <a:endParaRPr lang="en-US"/>
          </a:p>
        </p:txBody>
      </p:sp>
      <p:sp>
        <p:nvSpPr>
          <p:cNvPr id="1056770" name="Slide Image Placeholder 1"/>
          <p:cNvSpPr>
            <a:spLocks noGrp="1" noRot="1" noChangeAspect="1" noTextEdit="1"/>
          </p:cNvSpPr>
          <p:nvPr>
            <p:ph type="sldImg"/>
          </p:nvPr>
        </p:nvSpPr>
        <p:spPr>
          <a:ln/>
        </p:spPr>
      </p:sp>
      <p:sp>
        <p:nvSpPr>
          <p:cNvPr id="1056771" name="Notes Placeholder 2"/>
          <p:cNvSpPr>
            <a:spLocks noGrp="1"/>
          </p:cNvSpPr>
          <p:nvPr>
            <p:ph type="body" idx="1"/>
          </p:nvPr>
        </p:nvSpPr>
        <p:spPr/>
        <p:txBody>
          <a:bodyPr/>
          <a:lstStyle/>
          <a:p>
            <a:r>
              <a:rPr lang="en-US" dirty="0" smtClean="0"/>
              <a:t>Skip:</a:t>
            </a:r>
          </a:p>
          <a:p>
            <a:pPr marL="228600" indent="-228600">
              <a:buFont typeface="Arial" pitchFamily="34" charset="0"/>
              <a:buChar char="•"/>
            </a:pPr>
            <a:r>
              <a:rPr lang="en-US" dirty="0" smtClean="0"/>
              <a:t>Comparing Averages for 3+ groups [ANOVA]</a:t>
            </a:r>
          </a:p>
          <a:p>
            <a:pPr marL="228600" indent="-228600">
              <a:buFont typeface="Arial" pitchFamily="34" charset="0"/>
              <a:buChar char="•"/>
            </a:pPr>
            <a:r>
              <a:rPr lang="en-US" dirty="0" smtClean="0"/>
              <a:t>Comparing Variable Averages.</a:t>
            </a:r>
            <a:endParaRPr lang="en-US" dirty="0"/>
          </a:p>
        </p:txBody>
      </p:sp>
      <p:sp>
        <p:nvSpPr>
          <p:cNvPr id="105677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DED14E9-7939-49E4-AD2D-ABE56FED208C}" type="slidenum">
              <a:rPr lang="en-US" sz="1200">
                <a:latin typeface="Arial" pitchFamily="34" charset="0"/>
              </a:rPr>
              <a:pPr algn="r"/>
              <a:t>75</a:t>
            </a:fld>
            <a:endParaRPr lang="en-US" sz="120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8EDC74-1A4E-4FBD-90CA-67B5CC35FF57}" type="slidenum">
              <a:rPr lang="en-US"/>
              <a:pPr/>
              <a:t>12</a:t>
            </a:fld>
            <a:endParaRPr 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r>
              <a:rPr lang="en-US"/>
              <a:t>If you plan to do any on-line research yourself</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AEFE4-D06A-4B6E-9BDB-1E0D587D71EC}" type="slidenum">
              <a:rPr lang="en-US"/>
              <a:pPr/>
              <a:t>76</a:t>
            </a:fld>
            <a:endParaRPr lang="en-US"/>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pPr>
              <a:lnSpc>
                <a:spcPct val="90000"/>
              </a:lnSpc>
              <a:spcBef>
                <a:spcPct val="40000"/>
              </a:spcBef>
            </a:pPr>
            <a:r>
              <a:rPr lang="en-US" sz="1600"/>
              <a:t>Online calculator: </a:t>
            </a:r>
            <a:r>
              <a:rPr lang="en-US" sz="1300">
                <a:latin typeface="Arial Narrow" pitchFamily="34" charset="0"/>
              </a:rPr>
              <a:t>http://www.dimensionresearch.com/resources/calculators.html</a:t>
            </a:r>
          </a:p>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8420C-7CBC-4238-A9B7-72F5BBE69FEA}" type="slidenum">
              <a:rPr lang="en-US"/>
              <a:pPr/>
              <a:t>78</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pPr lvl="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BBFD284-A29E-4935-BADB-517189584EB2}" type="slidenum">
              <a:rPr lang="en-US"/>
              <a:pPr/>
              <a:t>80</a:t>
            </a:fld>
            <a:endParaRPr lang="en-US"/>
          </a:p>
        </p:txBody>
      </p:sp>
      <p:sp>
        <p:nvSpPr>
          <p:cNvPr id="1061890" name="Slide Image Placeholder 1"/>
          <p:cNvSpPr>
            <a:spLocks noGrp="1" noRot="1" noChangeAspect="1" noTextEdit="1"/>
          </p:cNvSpPr>
          <p:nvPr>
            <p:ph type="sldImg"/>
          </p:nvPr>
        </p:nvSpPr>
        <p:spPr>
          <a:ln/>
        </p:spPr>
      </p:sp>
      <p:sp>
        <p:nvSpPr>
          <p:cNvPr id="1061891" name="Notes Placeholder 2"/>
          <p:cNvSpPr>
            <a:spLocks noGrp="1"/>
          </p:cNvSpPr>
          <p:nvPr>
            <p:ph type="body" idx="1"/>
          </p:nvPr>
        </p:nvSpPr>
        <p:spPr/>
        <p:txBody>
          <a:bodyPr/>
          <a:lstStyle/>
          <a:p>
            <a:pPr>
              <a:spcBef>
                <a:spcPct val="0"/>
              </a:spcBef>
            </a:pPr>
            <a:endParaRPr lang="en-US"/>
          </a:p>
        </p:txBody>
      </p:sp>
      <p:sp>
        <p:nvSpPr>
          <p:cNvPr id="106189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376B02E-CA58-41C4-ADB2-5C3AE4768027}" type="slidenum">
              <a:rPr lang="en-US" sz="1200">
                <a:latin typeface="Calibri" pitchFamily="34" charset="0"/>
              </a:rPr>
              <a:pPr algn="r"/>
              <a:t>80</a:t>
            </a:fld>
            <a:endParaRPr lang="en-US"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8420C-7CBC-4238-A9B7-72F5BBE69FEA}" type="slidenum">
              <a:rPr lang="en-US"/>
              <a:pPr/>
              <a:t>13</a:t>
            </a:fld>
            <a:endParaRPr lang="en-US"/>
          </a:p>
        </p:txBody>
      </p:sp>
      <p:sp>
        <p:nvSpPr>
          <p:cNvPr id="963586" name="Rectangle 2"/>
          <p:cNvSpPr>
            <a:spLocks noGrp="1" noRot="1" noChangeAspect="1" noChangeArrowheads="1" noTextEdit="1"/>
          </p:cNvSpPr>
          <p:nvPr>
            <p:ph type="sldImg"/>
          </p:nvPr>
        </p:nvSpPr>
        <p:spPr>
          <a:ln/>
        </p:spPr>
      </p:sp>
      <p:sp>
        <p:nvSpPr>
          <p:cNvPr id="963587" name="Rectangle 3"/>
          <p:cNvSpPr>
            <a:spLocks noGrp="1" noChangeArrowheads="1"/>
          </p:cNvSpPr>
          <p:nvPr>
            <p:ph type="body" idx="1"/>
          </p:nvPr>
        </p:nvSpPr>
        <p:spPr/>
        <p:txBody>
          <a:bodyPr/>
          <a:lstStyle/>
          <a:p>
            <a:pPr lvl="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FD375A-3164-4244-8A9D-6E751F06807B}" type="slidenum">
              <a:rPr lang="en-US"/>
              <a:pPr/>
              <a:t>16</a:t>
            </a:fld>
            <a:endParaRPr lang="en-US"/>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pPr>
              <a:buClr>
                <a:schemeClr val="folHlink"/>
              </a:buClr>
            </a:pPr>
            <a:r>
              <a:rPr lang="en-US"/>
              <a:t>Reasons for Taking a Sample:</a:t>
            </a:r>
          </a:p>
          <a:p>
            <a:pPr>
              <a:buClr>
                <a:schemeClr val="folHlink"/>
              </a:buClr>
              <a:buFontTx/>
              <a:buChar char="•"/>
            </a:pPr>
            <a:r>
              <a:rPr lang="en-US"/>
              <a:t>Practical considerations such as cost and population size </a:t>
            </a:r>
          </a:p>
          <a:p>
            <a:pPr>
              <a:buClr>
                <a:schemeClr val="folHlink"/>
              </a:buClr>
              <a:buFontTx/>
              <a:buChar char="•"/>
            </a:pPr>
            <a:r>
              <a:rPr lang="en-US"/>
              <a:t>Inability of researcher to analyze huge amounts of data generated by census</a:t>
            </a:r>
          </a:p>
          <a:p>
            <a:pPr>
              <a:buClr>
                <a:schemeClr val="folHlink"/>
              </a:buClr>
              <a:buFontTx/>
              <a:buChar char="•"/>
            </a:pPr>
            <a:r>
              <a:rPr lang="en-US"/>
              <a:t>Samples can produce precise results</a:t>
            </a:r>
          </a:p>
          <a:p>
            <a:endParaRPr lang="en-US"/>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1E5FB4-BE2C-4455-B04E-1136D044B372}" type="slidenum">
              <a:rPr lang="en-US"/>
              <a:pPr/>
              <a:t>17</a:t>
            </a:fld>
            <a:endParaRPr lang="en-US"/>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a:xfrm>
            <a:off x="914400" y="4343400"/>
            <a:ext cx="5029200" cy="4114800"/>
          </a:xfrm>
        </p:spPr>
        <p:txBody>
          <a:bodyPr/>
          <a:lstStyle/>
          <a:p>
            <a:endParaRPr lang="en-C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B065B-B967-40B8-BE6E-D212735633D5}" type="slidenum">
              <a:rPr lang="en-US"/>
              <a:pPr/>
              <a:t>20</a:t>
            </a:fld>
            <a:endParaRPr lang="en-US"/>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9070B-913E-487B-B035-F93B563C7736}" type="slidenum">
              <a:rPr lang="en-US"/>
              <a:pPr/>
              <a:t>23</a:t>
            </a:fld>
            <a:endParaRPr lang="en-US"/>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en-US" b="1" i="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7972A85-4FB4-46C3-A550-EC9A2275EF3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433699-617B-4FD7-9619-BFD734EB953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600200"/>
            <a:ext cx="2114550" cy="4525963"/>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1600200"/>
            <a:ext cx="619125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9C3033-83D9-4192-B467-5BD41641BA8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6C86028-DEAD-4646-8FCE-74EC16679D3F}"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BAE76EC8-7FC5-443E-8E38-E5551F20EB03}"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1077815-3FB8-471D-89DB-415A43CB6490}" type="slidenum">
              <a:rPr lang="en-GB"/>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27D83697-702A-4E5D-8A66-B0A39835F78C}" type="slidenum">
              <a:rPr lang="en-GB"/>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r>
              <a:rPr lang="en-US" smtClean="0"/>
              <a:t>2341-09 Lecture Wk13</a:t>
            </a:r>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541D5B48-2337-4329-87AE-996D8018B32C}" type="slidenum">
              <a:rPr lang="en-GB"/>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smtClean="0"/>
              <a:t>2341-09 Lecture Wk13</a:t>
            </a:r>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EB4ABCE2-25B2-44BF-8C3F-8EB95B9DD169}" type="slidenum">
              <a:rPr lang="en-GB"/>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2341-09 Lecture Wk13</a:t>
            </a:r>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8567BD79-EC37-4247-8791-2ED5D205F314}" type="slidenum">
              <a:rPr lang="en-GB"/>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B618BB0B-1EDE-4C80-AABC-7659355C0E5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0832B06-D837-4F4B-A0AF-5BD6D1954ABD}"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6C1C1721-2B92-4577-9C7D-2C0E0D7F316D}" type="slidenum">
              <a:rPr lang="en-GB"/>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FB464B8-B279-4174-A72F-2E1CF2159711}" type="slidenum">
              <a:rPr lang="en-GB"/>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01332A08-8A6A-4855-AC0B-899B62568DEA}" type="slidenum">
              <a:rPr lang="en-GB"/>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5BAD96-287A-4DFA-A0A5-222124E64FC7}"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000825-5801-4497-BB15-3A9B18E3B731}"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4E7D25-3840-41B1-8270-27F52F1EBD4F}"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65E8E7D-E15A-4693-9348-52E97587CF68}"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r>
              <a:rPr lang="en-US" smtClean="0"/>
              <a:t>2341-09 Lecture Wk13</a:t>
            </a:r>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B5D89A0-2ACE-4042-B5C2-398EDE8A7344}"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smtClean="0"/>
              <a:t>2341-09 Lecture Wk13</a:t>
            </a:r>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41AEC18-4FF9-48FE-A33F-BC4990A71293}"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2341-09 Lecture Wk13</a:t>
            </a:r>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CD23545-7CF7-414F-B684-647A5F87ADD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8633E3-F196-4F76-B452-48B0DD2EC9C6}"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C61B702-3667-457D-AA91-AE9316BA2E46}"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15785E-9C10-4DC0-8FA8-1609A199870D}"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0FB3B1A-79CD-40BE-AF3D-7B9F241C5244}"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C0F80C-9622-4E86-BDE9-E4DCBFA8F1FE}"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80BB9D-746C-4D73-B17C-BE14C9C1D748}"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862A20-C9D0-48CF-A8DB-718D77E689B2}"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FEDF207-7BEC-4C89-9BA0-F096AB16C69E}" type="slidenum">
              <a:rPr lang="en-US"/>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E9A852E-2B2C-4D09-903F-F08132475403}"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r>
              <a:rPr lang="en-US" smtClean="0"/>
              <a:t>2341-09 Lecture Wk13</a:t>
            </a:r>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D3648EAC-A998-4A3F-8483-E0A457E0E952}"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smtClean="0"/>
              <a:t>2341-09 Lecture Wk13</a:t>
            </a:r>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35A9FC9-A5D9-4D76-80BE-18336F54CE0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E206F2-9871-4BCF-B3FF-100EA746B9BD}"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2341-09 Lecture Wk13</a:t>
            </a:r>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98C834D-5C5F-444A-9CC8-36BA3AE2AF9A}"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D482B6-CDBD-452C-8EDE-7BED4554F263}"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391CDC1-552D-4167-B2BE-D7CF492D84AD}"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5DB4C5-540A-4BBC-ABB7-E81ECC225F06}"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C0C51E-2053-4286-8469-6657D3E3B6E7}"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51938"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CA"/>
          </a:p>
        </p:txBody>
      </p:sp>
      <p:sp>
        <p:nvSpPr>
          <p:cNvPr id="551939" name="Rectangle 3"/>
          <p:cNvSpPr>
            <a:spLocks noGrp="1" noChangeArrowheads="1"/>
          </p:cNvSpPr>
          <p:nvPr>
            <p:ph type="ctrTitle"/>
          </p:nvPr>
        </p:nvSpPr>
        <p:spPr>
          <a:xfrm>
            <a:off x="315913" y="466725"/>
            <a:ext cx="6781800" cy="2133600"/>
          </a:xfrm>
        </p:spPr>
        <p:txBody>
          <a:bodyPr/>
          <a:lstStyle>
            <a:lvl1pPr algn="r">
              <a:defRPr sz="5500"/>
            </a:lvl1pPr>
          </a:lstStyle>
          <a:p>
            <a:r>
              <a:rPr lang="en-US" altLang="en-US"/>
              <a:t>Click to edit Master title style</a:t>
            </a:r>
          </a:p>
        </p:txBody>
      </p:sp>
      <p:sp>
        <p:nvSpPr>
          <p:cNvPr id="5519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551941" name="Rectangle 5"/>
          <p:cNvSpPr>
            <a:spLocks noGrp="1" noChangeArrowheads="1"/>
          </p:cNvSpPr>
          <p:nvPr>
            <p:ph type="dt" sz="half" idx="2"/>
          </p:nvPr>
        </p:nvSpPr>
        <p:spPr/>
        <p:txBody>
          <a:bodyPr/>
          <a:lstStyle>
            <a:lvl1pPr>
              <a:defRPr sz="1000"/>
            </a:lvl1pPr>
          </a:lstStyle>
          <a:p>
            <a:r>
              <a:rPr lang="en-US" altLang="en-US" smtClean="0"/>
              <a:t>2341-09 Lecture Wk13</a:t>
            </a:r>
            <a:endParaRPr lang="en-US" altLang="en-US"/>
          </a:p>
        </p:txBody>
      </p:sp>
      <p:sp>
        <p:nvSpPr>
          <p:cNvPr id="551942" name="Rectangle 6"/>
          <p:cNvSpPr>
            <a:spLocks noGrp="1" noChangeArrowheads="1"/>
          </p:cNvSpPr>
          <p:nvPr>
            <p:ph type="ftr" sz="quarter" idx="3"/>
          </p:nvPr>
        </p:nvSpPr>
        <p:spPr/>
        <p:txBody>
          <a:bodyPr/>
          <a:lstStyle>
            <a:lvl1pPr>
              <a:defRPr/>
            </a:lvl1pPr>
          </a:lstStyle>
          <a:p>
            <a:endParaRPr lang="en-US" altLang="en-US"/>
          </a:p>
        </p:txBody>
      </p:sp>
      <p:sp>
        <p:nvSpPr>
          <p:cNvPr id="551943" name="Rectangle 7"/>
          <p:cNvSpPr>
            <a:spLocks noGrp="1" noChangeArrowheads="1"/>
          </p:cNvSpPr>
          <p:nvPr>
            <p:ph type="sldNum" sz="quarter" idx="4"/>
          </p:nvPr>
        </p:nvSpPr>
        <p:spPr/>
        <p:txBody>
          <a:bodyPr/>
          <a:lstStyle>
            <a:lvl1pPr>
              <a:defRPr sz="1000"/>
            </a:lvl1pPr>
          </a:lstStyle>
          <a:p>
            <a:fld id="{F9EC86A6-3FF0-45BC-B608-5E28A4BA711F}" type="slidenum">
              <a:rPr lang="en-US" altLang="en-US"/>
              <a:pPr/>
              <a:t>‹#›</a:t>
            </a:fld>
            <a:endParaRPr lang="en-US" altLang="en-US"/>
          </a:p>
        </p:txBody>
      </p:sp>
      <p:grpSp>
        <p:nvGrpSpPr>
          <p:cNvPr id="551944" name="Group 8"/>
          <p:cNvGrpSpPr>
            <a:grpSpLocks/>
          </p:cNvGrpSpPr>
          <p:nvPr/>
        </p:nvGrpSpPr>
        <p:grpSpPr bwMode="auto">
          <a:xfrm>
            <a:off x="7493000" y="2992438"/>
            <a:ext cx="1338263" cy="2189162"/>
            <a:chOff x="4704" y="1885"/>
            <a:chExt cx="843" cy="1379"/>
          </a:xfrm>
        </p:grpSpPr>
        <p:sp>
          <p:nvSpPr>
            <p:cNvPr id="551945"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CA"/>
            </a:p>
          </p:txBody>
        </p:sp>
        <p:sp>
          <p:nvSpPr>
            <p:cNvPr id="551946"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CA"/>
            </a:p>
          </p:txBody>
        </p:sp>
        <p:sp>
          <p:nvSpPr>
            <p:cNvPr id="551947"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CA"/>
            </a:p>
          </p:txBody>
        </p:sp>
        <p:sp>
          <p:nvSpPr>
            <p:cNvPr id="551948"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CA"/>
            </a:p>
          </p:txBody>
        </p:sp>
        <p:sp>
          <p:nvSpPr>
            <p:cNvPr id="551949"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CA"/>
            </a:p>
          </p:txBody>
        </p:sp>
        <p:sp>
          <p:nvSpPr>
            <p:cNvPr id="551950"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CA"/>
            </a:p>
          </p:txBody>
        </p:sp>
        <p:sp>
          <p:nvSpPr>
            <p:cNvPr id="551951"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CA"/>
            </a:p>
          </p:txBody>
        </p:sp>
        <p:sp>
          <p:nvSpPr>
            <p:cNvPr id="551952"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CA"/>
            </a:p>
          </p:txBody>
        </p:sp>
        <p:sp>
          <p:nvSpPr>
            <p:cNvPr id="551953"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CA"/>
            </a:p>
          </p:txBody>
        </p:sp>
        <p:sp>
          <p:nvSpPr>
            <p:cNvPr id="551954"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CA"/>
            </a:p>
          </p:txBody>
        </p:sp>
        <p:sp>
          <p:nvSpPr>
            <p:cNvPr id="551955"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CA"/>
            </a:p>
          </p:txBody>
        </p:sp>
        <p:sp>
          <p:nvSpPr>
            <p:cNvPr id="551956"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CA"/>
            </a:p>
          </p:txBody>
        </p:sp>
        <p:sp>
          <p:nvSpPr>
            <p:cNvPr id="551957"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CA"/>
            </a:p>
          </p:txBody>
        </p:sp>
        <p:sp>
          <p:nvSpPr>
            <p:cNvPr id="551958"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CA"/>
            </a:p>
          </p:txBody>
        </p:sp>
        <p:sp>
          <p:nvSpPr>
            <p:cNvPr id="551959"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CA"/>
            </a:p>
          </p:txBody>
        </p:sp>
        <p:sp>
          <p:nvSpPr>
            <p:cNvPr id="551960"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CA"/>
            </a:p>
          </p:txBody>
        </p:sp>
        <p:sp>
          <p:nvSpPr>
            <p:cNvPr id="551961"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CA"/>
            </a:p>
          </p:txBody>
        </p:sp>
        <p:sp>
          <p:nvSpPr>
            <p:cNvPr id="551962"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CA"/>
            </a:p>
          </p:txBody>
        </p:sp>
        <p:sp>
          <p:nvSpPr>
            <p:cNvPr id="551963"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CA"/>
            </a:p>
          </p:txBody>
        </p:sp>
        <p:sp>
          <p:nvSpPr>
            <p:cNvPr id="551964"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CA"/>
            </a:p>
          </p:txBody>
        </p:sp>
        <p:sp>
          <p:nvSpPr>
            <p:cNvPr id="551965"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CA"/>
            </a:p>
          </p:txBody>
        </p:sp>
        <p:sp>
          <p:nvSpPr>
            <p:cNvPr id="551966"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CA"/>
            </a:p>
          </p:txBody>
        </p:sp>
        <p:sp>
          <p:nvSpPr>
            <p:cNvPr id="551967"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CA"/>
            </a:p>
          </p:txBody>
        </p:sp>
        <p:sp>
          <p:nvSpPr>
            <p:cNvPr id="551968"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CA"/>
            </a:p>
          </p:txBody>
        </p:sp>
        <p:sp>
          <p:nvSpPr>
            <p:cNvPr id="551969"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CA"/>
            </a:p>
          </p:txBody>
        </p:sp>
        <p:sp>
          <p:nvSpPr>
            <p:cNvPr id="551970"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CA"/>
            </a:p>
          </p:txBody>
        </p:sp>
        <p:sp>
          <p:nvSpPr>
            <p:cNvPr id="551971"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CA"/>
            </a:p>
          </p:txBody>
        </p:sp>
        <p:sp>
          <p:nvSpPr>
            <p:cNvPr id="551972"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CA"/>
            </a:p>
          </p:txBody>
        </p:sp>
        <p:sp>
          <p:nvSpPr>
            <p:cNvPr id="551973"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CA"/>
            </a:p>
          </p:txBody>
        </p:sp>
        <p:sp>
          <p:nvSpPr>
            <p:cNvPr id="551974"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CA"/>
            </a:p>
          </p:txBody>
        </p:sp>
        <p:sp>
          <p:nvSpPr>
            <p:cNvPr id="551975"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CA"/>
            </a:p>
          </p:txBody>
        </p:sp>
      </p:grpSp>
      <p:sp>
        <p:nvSpPr>
          <p:cNvPr id="551976"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CA"/>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E1C16F7-53D4-49E4-B822-8F51715BDD45}" type="slidenum">
              <a:rPr lang="en-US" altLang="en-US"/>
              <a:pPr/>
              <a:t>‹#›</a:t>
            </a:fld>
            <a:endParaRPr lang="en-US"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318942C-6D7A-4490-AD45-ED6DB124DF49}" type="slidenum">
              <a:rPr lang="en-US" altLang="en-US"/>
              <a:pPr/>
              <a:t>‹#›</a:t>
            </a:fld>
            <a:endParaRPr lang="en-US"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87D55CD-8533-4014-99FF-C550727BAC8E}" type="slidenum">
              <a:rPr lang="en-US" altLang="en-US"/>
              <a:pPr/>
              <a:t>‹#›</a:t>
            </a:fld>
            <a:endParaRPr lang="en-US"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r>
              <a:rPr lang="en-US" smtClean="0"/>
              <a:t>2341-09 Lecture Wk13</a:t>
            </a:r>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129746A0-E9E6-43F9-92F6-0C8242AFED3E}"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r>
              <a:rPr lang="en-US" smtClean="0"/>
              <a:t>2341-09 Lecture Wk13</a:t>
            </a:r>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1CB7CC4-784C-4D72-90B4-EC4959ADC3C4}"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smtClean="0"/>
              <a:t>2341-09 Lecture Wk13</a:t>
            </a:r>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E574CE5B-8088-4D09-A352-F112F9FEDA7D}" type="slidenum">
              <a:rPr lang="en-US" altLang="en-US"/>
              <a:pPr/>
              <a:t>‹#›</a:t>
            </a:fld>
            <a:endParaRPr lang="en-US"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2341-09 Lecture Wk13</a:t>
            </a:r>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4F107DE-7780-459B-AB4D-0F9FE7D94536}" type="slidenum">
              <a:rPr lang="en-US" altLang="en-US"/>
              <a:pPr/>
              <a:t>‹#›</a:t>
            </a:fld>
            <a:endParaRPr lang="en-US"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56CA144-7387-4D69-9DB6-2281E58567EE}" type="slidenum">
              <a:rPr lang="en-US" altLang="en-US"/>
              <a:pPr/>
              <a:t>‹#›</a:t>
            </a:fld>
            <a:endParaRPr lang="en-US"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0F6739C-7783-45B5-8F23-E0787C09542E}" type="slidenum">
              <a:rPr lang="en-US" altLang="en-US"/>
              <a:pPr/>
              <a:t>‹#›</a:t>
            </a:fld>
            <a:endParaRPr lang="en-US"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E847813-A4AE-48CE-BEE6-49CBBA2F173D}" type="slidenum">
              <a:rPr lang="en-US" altLang="en-US"/>
              <a:pPr/>
              <a:t>‹#›</a:t>
            </a:fld>
            <a:endParaRPr lang="en-US"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309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0"/>
            <a:ext cx="6019800" cy="61309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r>
              <a:rPr lang="en-US" smtClean="0"/>
              <a:t>2341-09 Lecture Wk13</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759FDDA-B1AB-4FE9-8F6F-8B9ECD341404}" type="slidenum">
              <a:rPr lang="en-US" altLang="en-US"/>
              <a:pPr/>
              <a:t>‹#›</a:t>
            </a:fld>
            <a:endParaRPr lang="en-US"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543800" cy="12954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457200" y="6248400"/>
            <a:ext cx="2133600" cy="457200"/>
          </a:xfrm>
        </p:spPr>
        <p:txBody>
          <a:bodyPr/>
          <a:lstStyle>
            <a:lvl1pPr>
              <a:defRPr/>
            </a:lvl1pPr>
          </a:lstStyle>
          <a:p>
            <a:r>
              <a:rPr lang="en-US" smtClean="0"/>
              <a:t>2341-09 Lecture Wk13</a:t>
            </a: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A3A44D24-F30D-4890-89D6-6872D1A2C6FA}" type="slidenum">
              <a:rPr lang="en-US" altLang="en-US"/>
              <a:pPr/>
              <a:t>‹#›</a:t>
            </a:fld>
            <a:endParaRPr lang="en-US"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543800" cy="1295400"/>
          </a:xfr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Date Placeholder 5"/>
          <p:cNvSpPr>
            <a:spLocks noGrp="1"/>
          </p:cNvSpPr>
          <p:nvPr>
            <p:ph type="dt" sz="half" idx="10"/>
          </p:nvPr>
        </p:nvSpPr>
        <p:spPr>
          <a:xfrm>
            <a:off x="457200" y="6248400"/>
            <a:ext cx="2133600" cy="457200"/>
          </a:xfrm>
        </p:spPr>
        <p:txBody>
          <a:bodyPr/>
          <a:lstStyle>
            <a:lvl1pPr>
              <a:defRPr/>
            </a:lvl1pPr>
          </a:lstStyle>
          <a:p>
            <a:r>
              <a:rPr lang="en-US" smtClean="0"/>
              <a:t>2341-09 Lecture Wk13</a:t>
            </a:r>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803BBD35-9813-4929-9267-3B573C75D719}"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smtClean="0"/>
              <a:t>2341-09 Lecture Wk13</a:t>
            </a:r>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6B56E53-B9E0-433E-8640-4DE21B43B78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2341-09 Lecture Wk13</a:t>
            </a:r>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1FF6B3B-380B-41D4-BAA2-B36723161BF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0A79164-B1ED-446F-80B4-EA765FFCBCF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2341-09 Lecture Wk13</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58B057A-342F-4C72-9F4D-C5EA9F5BF0A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EFD"/>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2590800" y="2971800"/>
            <a:ext cx="6324600" cy="1676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83" name="Rectangle 3"/>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r>
              <a:rPr lang="en-US" smtClean="0"/>
              <a:t>2341-09 Lecture Wk13</a:t>
            </a:r>
            <a:endParaRPr lang="en-US"/>
          </a:p>
        </p:txBody>
      </p:sp>
      <p:sp>
        <p:nvSpPr>
          <p:cNvPr id="20484" name="Rectangle 4"/>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20485" name="Rectangle 5"/>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47124238-DCF3-4753-8449-B52F40F0FCC9}" type="slidenum">
              <a:rPr lang="en-US"/>
              <a:pPr/>
              <a:t>‹#›</a:t>
            </a:fld>
            <a:endParaRPr lang="en-US"/>
          </a:p>
        </p:txBody>
      </p:sp>
      <p:pic>
        <p:nvPicPr>
          <p:cNvPr id="20486" name="Picture 6"/>
          <p:cNvPicPr>
            <a:picLocks noChangeAspect="1" noChangeArrowheads="1"/>
          </p:cNvPicPr>
          <p:nvPr/>
        </p:nvPicPr>
        <p:blipFill>
          <a:blip r:embed="rId13" cstate="print"/>
          <a:srcRect/>
          <a:stretch>
            <a:fillRect/>
          </a:stretch>
        </p:blipFill>
        <p:spPr bwMode="auto">
          <a:xfrm>
            <a:off x="0" y="0"/>
            <a:ext cx="9144000" cy="1828800"/>
          </a:xfrm>
          <a:prstGeom prst="rect">
            <a:avLst/>
          </a:prstGeom>
          <a:noFill/>
          <a:ln w="9525">
            <a:noFill/>
            <a:miter lim="800000"/>
            <a:headEnd/>
            <a:tailEnd/>
          </a:ln>
          <a:effectLst/>
        </p:spPr>
      </p:pic>
      <p:sp>
        <p:nvSpPr>
          <p:cNvPr id="20487" name="Rectangle 7"/>
          <p:cNvSpPr>
            <a:spLocks noChangeArrowheads="1"/>
          </p:cNvSpPr>
          <p:nvPr/>
        </p:nvSpPr>
        <p:spPr bwMode="auto">
          <a:xfrm>
            <a:off x="304800" y="0"/>
            <a:ext cx="8839200" cy="1644650"/>
          </a:xfrm>
          <a:prstGeom prst="rect">
            <a:avLst/>
          </a:prstGeom>
          <a:solidFill>
            <a:srgbClr val="666699"/>
          </a:solidFill>
          <a:ln w="9525">
            <a:noFill/>
            <a:miter lim="800000"/>
            <a:headEnd/>
            <a:tailEnd/>
          </a:ln>
          <a:effectLst/>
        </p:spPr>
        <p:txBody>
          <a:bodyPr wrap="none" anchor="ctr"/>
          <a:lstStyle/>
          <a:p>
            <a:endParaRPr lang="en-CA"/>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p:txStyles>
    <p:titleStyle>
      <a:lvl1pPr algn="ctr" rtl="0" fontAlgn="base">
        <a:spcBef>
          <a:spcPct val="0"/>
        </a:spcBef>
        <a:spcAft>
          <a:spcPct val="0"/>
        </a:spcAft>
        <a:defRPr sz="4400" b="1">
          <a:solidFill>
            <a:srgbClr val="666699"/>
          </a:solidFill>
          <a:latin typeface="+mj-lt"/>
          <a:ea typeface="+mj-ea"/>
          <a:cs typeface="+mj-cs"/>
        </a:defRPr>
      </a:lvl1pPr>
      <a:lvl2pPr algn="ctr" rtl="0" fontAlgn="base">
        <a:spcBef>
          <a:spcPct val="0"/>
        </a:spcBef>
        <a:spcAft>
          <a:spcPct val="0"/>
        </a:spcAft>
        <a:defRPr sz="4400" b="1">
          <a:solidFill>
            <a:srgbClr val="666699"/>
          </a:solidFill>
          <a:latin typeface="Century Gothic" pitchFamily="34" charset="0"/>
        </a:defRPr>
      </a:lvl2pPr>
      <a:lvl3pPr algn="ctr" rtl="0" fontAlgn="base">
        <a:spcBef>
          <a:spcPct val="0"/>
        </a:spcBef>
        <a:spcAft>
          <a:spcPct val="0"/>
        </a:spcAft>
        <a:defRPr sz="4400" b="1">
          <a:solidFill>
            <a:srgbClr val="666699"/>
          </a:solidFill>
          <a:latin typeface="Century Gothic" pitchFamily="34" charset="0"/>
        </a:defRPr>
      </a:lvl3pPr>
      <a:lvl4pPr algn="ctr" rtl="0" fontAlgn="base">
        <a:spcBef>
          <a:spcPct val="0"/>
        </a:spcBef>
        <a:spcAft>
          <a:spcPct val="0"/>
        </a:spcAft>
        <a:defRPr sz="4400" b="1">
          <a:solidFill>
            <a:srgbClr val="666699"/>
          </a:solidFill>
          <a:latin typeface="Century Gothic" pitchFamily="34" charset="0"/>
        </a:defRPr>
      </a:lvl4pPr>
      <a:lvl5pPr algn="ctr" rtl="0" fontAlgn="base">
        <a:spcBef>
          <a:spcPct val="0"/>
        </a:spcBef>
        <a:spcAft>
          <a:spcPct val="0"/>
        </a:spcAft>
        <a:defRPr sz="4400" b="1">
          <a:solidFill>
            <a:srgbClr val="666699"/>
          </a:solidFill>
          <a:latin typeface="Century Gothic" pitchFamily="34" charset="0"/>
        </a:defRPr>
      </a:lvl5pPr>
      <a:lvl6pPr marL="457200" algn="ctr" rtl="0" fontAlgn="base">
        <a:spcBef>
          <a:spcPct val="0"/>
        </a:spcBef>
        <a:spcAft>
          <a:spcPct val="0"/>
        </a:spcAft>
        <a:defRPr sz="4400" b="1">
          <a:solidFill>
            <a:srgbClr val="666699"/>
          </a:solidFill>
          <a:latin typeface="Century Gothic" pitchFamily="34" charset="0"/>
        </a:defRPr>
      </a:lvl6pPr>
      <a:lvl7pPr marL="914400" algn="ctr" rtl="0" fontAlgn="base">
        <a:spcBef>
          <a:spcPct val="0"/>
        </a:spcBef>
        <a:spcAft>
          <a:spcPct val="0"/>
        </a:spcAft>
        <a:defRPr sz="4400" b="1">
          <a:solidFill>
            <a:srgbClr val="666699"/>
          </a:solidFill>
          <a:latin typeface="Century Gothic" pitchFamily="34" charset="0"/>
        </a:defRPr>
      </a:lvl7pPr>
      <a:lvl8pPr marL="1371600" algn="ctr" rtl="0" fontAlgn="base">
        <a:spcBef>
          <a:spcPct val="0"/>
        </a:spcBef>
        <a:spcAft>
          <a:spcPct val="0"/>
        </a:spcAft>
        <a:defRPr sz="4400" b="1">
          <a:solidFill>
            <a:srgbClr val="666699"/>
          </a:solidFill>
          <a:latin typeface="Century Gothic" pitchFamily="34" charset="0"/>
        </a:defRPr>
      </a:lvl8pPr>
      <a:lvl9pPr marL="1828800" algn="ctr" rtl="0" fontAlgn="base">
        <a:spcBef>
          <a:spcPct val="0"/>
        </a:spcBef>
        <a:spcAft>
          <a:spcPct val="0"/>
        </a:spcAft>
        <a:defRPr sz="4400" b="1">
          <a:solidFill>
            <a:srgbClr val="666699"/>
          </a:solidFill>
          <a:latin typeface="Century Gothic"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25600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5600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mn-lt"/>
              </a:defRPr>
            </a:lvl1pPr>
          </a:lstStyle>
          <a:p>
            <a:r>
              <a:rPr lang="en-US" smtClean="0"/>
              <a:t>2341-09 Lecture Wk13</a:t>
            </a:r>
            <a:endParaRPr lang="en-GB"/>
          </a:p>
        </p:txBody>
      </p:sp>
      <p:sp>
        <p:nvSpPr>
          <p:cNvPr id="25600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mn-lt"/>
              </a:defRPr>
            </a:lvl1pPr>
          </a:lstStyle>
          <a:p>
            <a:endParaRPr lang="en-GB"/>
          </a:p>
        </p:txBody>
      </p:sp>
      <p:sp>
        <p:nvSpPr>
          <p:cNvPr id="25600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mn-lt"/>
              </a:defRPr>
            </a:lvl1pPr>
          </a:lstStyle>
          <a:p>
            <a:fld id="{3D7B4748-F8FB-476A-9701-616F9B19EB83}" type="slidenum">
              <a:rPr lang="en-GB"/>
              <a:pPr/>
              <a:t>‹#›</a:t>
            </a:fld>
            <a:endParaRPr lang="en-GB"/>
          </a:p>
        </p:txBody>
      </p:sp>
      <p:sp>
        <p:nvSpPr>
          <p:cNvPr id="256007"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endParaRPr lang="en-GB" sz="2400">
              <a:latin typeface="Times New Roman" pitchFamily="18" charset="0"/>
            </a:endParaRPr>
          </a:p>
        </p:txBody>
      </p:sp>
      <p:sp>
        <p:nvSpPr>
          <p:cNvPr id="256008"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endParaRPr lang="en-CA"/>
          </a:p>
        </p:txBody>
      </p:sp>
      <p:sp>
        <p:nvSpPr>
          <p:cNvPr id="256009"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endParaRPr lang="en-GB" sz="2400">
              <a:latin typeface="Times New Roman" pitchFamily="18" charset="0"/>
            </a:endParaRPr>
          </a:p>
        </p:txBody>
      </p:sp>
      <p:sp>
        <p:nvSpPr>
          <p:cNvPr id="256010"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endParaRPr lang="en-GB"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hf hdr="0" ft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Century Gothic" pitchFamily="34" charset="0"/>
        </a:defRPr>
      </a:lvl2pPr>
      <a:lvl3pPr algn="l" rtl="0" fontAlgn="base">
        <a:spcBef>
          <a:spcPct val="0"/>
        </a:spcBef>
        <a:spcAft>
          <a:spcPct val="0"/>
        </a:spcAft>
        <a:defRPr sz="4400">
          <a:solidFill>
            <a:schemeClr val="tx2"/>
          </a:solidFill>
          <a:latin typeface="Century Gothic" pitchFamily="34" charset="0"/>
        </a:defRPr>
      </a:lvl3pPr>
      <a:lvl4pPr algn="l" rtl="0" fontAlgn="base">
        <a:spcBef>
          <a:spcPct val="0"/>
        </a:spcBef>
        <a:spcAft>
          <a:spcPct val="0"/>
        </a:spcAft>
        <a:defRPr sz="4400">
          <a:solidFill>
            <a:schemeClr val="tx2"/>
          </a:solidFill>
          <a:latin typeface="Century Gothic" pitchFamily="34" charset="0"/>
        </a:defRPr>
      </a:lvl4pPr>
      <a:lvl5pPr algn="l" rtl="0" fontAlgn="base">
        <a:spcBef>
          <a:spcPct val="0"/>
        </a:spcBef>
        <a:spcAft>
          <a:spcPct val="0"/>
        </a:spcAft>
        <a:defRPr sz="4400">
          <a:solidFill>
            <a:schemeClr val="tx2"/>
          </a:solidFill>
          <a:latin typeface="Century Gothic" pitchFamily="34" charset="0"/>
        </a:defRPr>
      </a:lvl5pPr>
      <a:lvl6pPr marL="457200" algn="l" rtl="0" fontAlgn="base">
        <a:spcBef>
          <a:spcPct val="0"/>
        </a:spcBef>
        <a:spcAft>
          <a:spcPct val="0"/>
        </a:spcAft>
        <a:defRPr sz="4400">
          <a:solidFill>
            <a:schemeClr val="tx2"/>
          </a:solidFill>
          <a:latin typeface="Century Gothic" pitchFamily="34" charset="0"/>
        </a:defRPr>
      </a:lvl6pPr>
      <a:lvl7pPr marL="914400" algn="l" rtl="0" fontAlgn="base">
        <a:spcBef>
          <a:spcPct val="0"/>
        </a:spcBef>
        <a:spcAft>
          <a:spcPct val="0"/>
        </a:spcAft>
        <a:defRPr sz="4400">
          <a:solidFill>
            <a:schemeClr val="tx2"/>
          </a:solidFill>
          <a:latin typeface="Century Gothic" pitchFamily="34" charset="0"/>
        </a:defRPr>
      </a:lvl7pPr>
      <a:lvl8pPr marL="1371600" algn="l" rtl="0" fontAlgn="base">
        <a:spcBef>
          <a:spcPct val="0"/>
        </a:spcBef>
        <a:spcAft>
          <a:spcPct val="0"/>
        </a:spcAft>
        <a:defRPr sz="4400">
          <a:solidFill>
            <a:schemeClr val="tx2"/>
          </a:solidFill>
          <a:latin typeface="Century Gothic" pitchFamily="34" charset="0"/>
        </a:defRPr>
      </a:lvl8pPr>
      <a:lvl9pPr marL="1828800" algn="l" rtl="0" fontAlgn="base">
        <a:spcBef>
          <a:spcPct val="0"/>
        </a:spcBef>
        <a:spcAft>
          <a:spcPct val="0"/>
        </a:spcAft>
        <a:defRPr sz="4400">
          <a:solidFill>
            <a:schemeClr val="tx2"/>
          </a:solidFill>
          <a:latin typeface="Century Gothic" pitchFamily="34" charset="0"/>
        </a:defRPr>
      </a:lvl9pPr>
    </p:titleStyle>
    <p:bodyStyle>
      <a:lvl1pPr marL="342900" indent="-342900"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fontAlgn="base">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461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46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r>
              <a:rPr lang="en-US" smtClean="0"/>
              <a:t>2341-09 Lecture Wk13</a:t>
            </a:r>
            <a:endParaRPr lang="en-US"/>
          </a:p>
        </p:txBody>
      </p:sp>
      <p:sp>
        <p:nvSpPr>
          <p:cNvPr id="3246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3246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EE197E9D-9DA0-4484-9F5E-48DCC7DBD77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E7EEFD"/>
        </a:solidFill>
        <a:effectLst/>
      </p:bgPr>
    </p:bg>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141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14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r>
              <a:rPr lang="en-US" smtClean="0"/>
              <a:t>2341-09 Lecture Wk13</a:t>
            </a:r>
            <a:endParaRPr lang="en-US"/>
          </a:p>
        </p:txBody>
      </p:sp>
      <p:sp>
        <p:nvSpPr>
          <p:cNvPr id="4014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C0C0C0"/>
                </a:solidFill>
                <a:latin typeface="Arial" pitchFamily="34" charset="0"/>
              </a:defRPr>
            </a:lvl1pPr>
          </a:lstStyle>
          <a:p>
            <a:endParaRPr lang="en-US"/>
          </a:p>
        </p:txBody>
      </p:sp>
      <p:sp>
        <p:nvSpPr>
          <p:cNvPr id="401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fld id="{47F3234D-E308-4EBD-B58C-9A90DB08255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p:txStyles>
    <p:titleStyle>
      <a:lvl1pPr algn="l" rtl="0" fontAlgn="base">
        <a:spcBef>
          <a:spcPct val="0"/>
        </a:spcBef>
        <a:spcAft>
          <a:spcPct val="0"/>
        </a:spcAft>
        <a:defRPr sz="3800" b="1">
          <a:solidFill>
            <a:srgbClr val="666699"/>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3800" b="1">
          <a:solidFill>
            <a:srgbClr val="666699"/>
          </a:solidFill>
          <a:effectLst>
            <a:outerShdw blurRad="38100" dist="38100" dir="2700000" algn="tl">
              <a:srgbClr val="000000"/>
            </a:outerShdw>
          </a:effectLst>
          <a:latin typeface="Century Gothic" pitchFamily="34" charset="0"/>
        </a:defRPr>
      </a:lvl2pPr>
      <a:lvl3pPr algn="l" rtl="0" fontAlgn="base">
        <a:spcBef>
          <a:spcPct val="0"/>
        </a:spcBef>
        <a:spcAft>
          <a:spcPct val="0"/>
        </a:spcAft>
        <a:defRPr sz="3800" b="1">
          <a:solidFill>
            <a:srgbClr val="666699"/>
          </a:solidFill>
          <a:effectLst>
            <a:outerShdw blurRad="38100" dist="38100" dir="2700000" algn="tl">
              <a:srgbClr val="000000"/>
            </a:outerShdw>
          </a:effectLst>
          <a:latin typeface="Century Gothic" pitchFamily="34" charset="0"/>
        </a:defRPr>
      </a:lvl3pPr>
      <a:lvl4pPr algn="l" rtl="0" fontAlgn="base">
        <a:spcBef>
          <a:spcPct val="0"/>
        </a:spcBef>
        <a:spcAft>
          <a:spcPct val="0"/>
        </a:spcAft>
        <a:defRPr sz="3800" b="1">
          <a:solidFill>
            <a:srgbClr val="666699"/>
          </a:solidFill>
          <a:effectLst>
            <a:outerShdw blurRad="38100" dist="38100" dir="2700000" algn="tl">
              <a:srgbClr val="000000"/>
            </a:outerShdw>
          </a:effectLst>
          <a:latin typeface="Century Gothic" pitchFamily="34" charset="0"/>
        </a:defRPr>
      </a:lvl4pPr>
      <a:lvl5pPr algn="l" rtl="0" fontAlgn="base">
        <a:spcBef>
          <a:spcPct val="0"/>
        </a:spcBef>
        <a:spcAft>
          <a:spcPct val="0"/>
        </a:spcAft>
        <a:defRPr sz="3800" b="1">
          <a:solidFill>
            <a:srgbClr val="666699"/>
          </a:solidFill>
          <a:effectLst>
            <a:outerShdw blurRad="38100" dist="38100" dir="2700000" algn="tl">
              <a:srgbClr val="000000"/>
            </a:outerShdw>
          </a:effectLst>
          <a:latin typeface="Century Gothic" pitchFamily="34" charset="0"/>
        </a:defRPr>
      </a:lvl5pPr>
      <a:lvl6pPr marL="457200" algn="l" rtl="0" fontAlgn="base">
        <a:spcBef>
          <a:spcPct val="0"/>
        </a:spcBef>
        <a:spcAft>
          <a:spcPct val="0"/>
        </a:spcAft>
        <a:defRPr sz="3800" b="1">
          <a:solidFill>
            <a:srgbClr val="666699"/>
          </a:solidFill>
          <a:effectLst>
            <a:outerShdw blurRad="38100" dist="38100" dir="2700000" algn="tl">
              <a:srgbClr val="000000"/>
            </a:outerShdw>
          </a:effectLst>
          <a:latin typeface="Century Gothic" pitchFamily="34" charset="0"/>
        </a:defRPr>
      </a:lvl6pPr>
      <a:lvl7pPr marL="914400" algn="l" rtl="0" fontAlgn="base">
        <a:spcBef>
          <a:spcPct val="0"/>
        </a:spcBef>
        <a:spcAft>
          <a:spcPct val="0"/>
        </a:spcAft>
        <a:defRPr sz="3800" b="1">
          <a:solidFill>
            <a:srgbClr val="666699"/>
          </a:solidFill>
          <a:effectLst>
            <a:outerShdw blurRad="38100" dist="38100" dir="2700000" algn="tl">
              <a:srgbClr val="000000"/>
            </a:outerShdw>
          </a:effectLst>
          <a:latin typeface="Century Gothic" pitchFamily="34" charset="0"/>
        </a:defRPr>
      </a:lvl7pPr>
      <a:lvl8pPr marL="1371600" algn="l" rtl="0" fontAlgn="base">
        <a:spcBef>
          <a:spcPct val="0"/>
        </a:spcBef>
        <a:spcAft>
          <a:spcPct val="0"/>
        </a:spcAft>
        <a:defRPr sz="3800" b="1">
          <a:solidFill>
            <a:srgbClr val="666699"/>
          </a:solidFill>
          <a:effectLst>
            <a:outerShdw blurRad="38100" dist="38100" dir="2700000" algn="tl">
              <a:srgbClr val="000000"/>
            </a:outerShdw>
          </a:effectLst>
          <a:latin typeface="Century Gothic" pitchFamily="34" charset="0"/>
        </a:defRPr>
      </a:lvl8pPr>
      <a:lvl9pPr marL="1828800" algn="l" rtl="0" fontAlgn="base">
        <a:spcBef>
          <a:spcPct val="0"/>
        </a:spcBef>
        <a:spcAft>
          <a:spcPct val="0"/>
        </a:spcAft>
        <a:defRPr sz="3800" b="1">
          <a:solidFill>
            <a:srgbClr val="666699"/>
          </a:solidFill>
          <a:effectLst>
            <a:outerShdw blurRad="38100" dist="38100" dir="2700000" algn="tl">
              <a:srgbClr val="000000"/>
            </a:outerShdw>
          </a:effectLst>
          <a:latin typeface="Century Gothic"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0915" name="Rectangle 3"/>
          <p:cNvSpPr>
            <a:spLocks noGrp="1" noChangeArrowheads="1"/>
          </p:cNvSpPr>
          <p:nvPr>
            <p:ph type="title"/>
          </p:nvPr>
        </p:nvSpPr>
        <p:spPr bwMode="auto">
          <a:xfrm>
            <a:off x="457200" y="0"/>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550916"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50917"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r>
              <a:rPr lang="en-US" smtClean="0"/>
              <a:t>2341-09 Lecture Wk13</a:t>
            </a:r>
            <a:endParaRPr lang="en-US" altLang="en-US"/>
          </a:p>
        </p:txBody>
      </p:sp>
      <p:sp>
        <p:nvSpPr>
          <p:cNvPr id="550918"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mn-lt"/>
              </a:defRPr>
            </a:lvl1pPr>
          </a:lstStyle>
          <a:p>
            <a:endParaRPr lang="en-US" altLang="en-US"/>
          </a:p>
        </p:txBody>
      </p:sp>
      <p:sp>
        <p:nvSpPr>
          <p:cNvPr id="550919"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atin typeface="+mn-lt"/>
              </a:defRPr>
            </a:lvl1pPr>
          </a:lstStyle>
          <a:p>
            <a:fld id="{0CD62F11-A29A-48A0-843C-DF0709331829}" type="slidenum">
              <a:rPr lang="en-US" altLang="en-US"/>
              <a:pPr/>
              <a:t>‹#›</a:t>
            </a:fld>
            <a:endParaRPr lang="en-US" altLang="en-US"/>
          </a:p>
        </p:txBody>
      </p:sp>
      <p:grpSp>
        <p:nvGrpSpPr>
          <p:cNvPr id="550920" name="Group 8"/>
          <p:cNvGrpSpPr>
            <a:grpSpLocks/>
          </p:cNvGrpSpPr>
          <p:nvPr/>
        </p:nvGrpSpPr>
        <p:grpSpPr bwMode="auto">
          <a:xfrm>
            <a:off x="8153400" y="152400"/>
            <a:ext cx="792163" cy="1143000"/>
            <a:chOff x="5136" y="960"/>
            <a:chExt cx="528" cy="864"/>
          </a:xfrm>
        </p:grpSpPr>
        <p:sp>
          <p:nvSpPr>
            <p:cNvPr id="55092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CA"/>
            </a:p>
          </p:txBody>
        </p:sp>
        <p:sp>
          <p:nvSpPr>
            <p:cNvPr id="550922"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CA"/>
            </a:p>
          </p:txBody>
        </p:sp>
        <p:sp>
          <p:nvSpPr>
            <p:cNvPr id="550923"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CA"/>
            </a:p>
          </p:txBody>
        </p:sp>
        <p:sp>
          <p:nvSpPr>
            <p:cNvPr id="550924"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CA"/>
            </a:p>
          </p:txBody>
        </p:sp>
        <p:sp>
          <p:nvSpPr>
            <p:cNvPr id="550925"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CA"/>
            </a:p>
          </p:txBody>
        </p:sp>
        <p:sp>
          <p:nvSpPr>
            <p:cNvPr id="550926"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CA"/>
            </a:p>
          </p:txBody>
        </p:sp>
        <p:sp>
          <p:nvSpPr>
            <p:cNvPr id="550927"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CA"/>
            </a:p>
          </p:txBody>
        </p:sp>
        <p:sp>
          <p:nvSpPr>
            <p:cNvPr id="550928"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CA"/>
            </a:p>
          </p:txBody>
        </p:sp>
        <p:sp>
          <p:nvSpPr>
            <p:cNvPr id="550929"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CA"/>
            </a:p>
          </p:txBody>
        </p:sp>
        <p:sp>
          <p:nvSpPr>
            <p:cNvPr id="550930"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550931"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550932"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CA"/>
            </a:p>
          </p:txBody>
        </p:sp>
        <p:sp>
          <p:nvSpPr>
            <p:cNvPr id="55093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CA"/>
            </a:p>
          </p:txBody>
        </p:sp>
        <p:sp>
          <p:nvSpPr>
            <p:cNvPr id="550934"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550935"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550936"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CA"/>
            </a:p>
          </p:txBody>
        </p:sp>
        <p:sp>
          <p:nvSpPr>
            <p:cNvPr id="55093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550938"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550939"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550940"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55094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CA"/>
            </a:p>
          </p:txBody>
        </p:sp>
        <p:sp>
          <p:nvSpPr>
            <p:cNvPr id="550942"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CA"/>
            </a:p>
          </p:txBody>
        </p:sp>
        <p:sp>
          <p:nvSpPr>
            <p:cNvPr id="550943"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550944"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550945"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CA"/>
            </a:p>
          </p:txBody>
        </p:sp>
        <p:sp>
          <p:nvSpPr>
            <p:cNvPr id="550946"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550947"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550948"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550949"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550950"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CA"/>
            </a:p>
          </p:txBody>
        </p:sp>
        <p:sp>
          <p:nvSpPr>
            <p:cNvPr id="550951"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CA"/>
            </a:p>
          </p:txBody>
        </p:sp>
      </p:grpSp>
      <p:sp>
        <p:nvSpPr>
          <p:cNvPr id="550952" name="Line 40"/>
          <p:cNvSpPr>
            <a:spLocks noChangeShapeType="1"/>
          </p:cNvSpPr>
          <p:nvPr userDrawn="1"/>
        </p:nvSpPr>
        <p:spPr bwMode="auto">
          <a:xfrm>
            <a:off x="0" y="1371600"/>
            <a:ext cx="8077200" cy="0"/>
          </a:xfrm>
          <a:prstGeom prst="line">
            <a:avLst/>
          </a:prstGeom>
          <a:noFill/>
          <a:ln w="19050">
            <a:solidFill>
              <a:schemeClr val="tx2"/>
            </a:solidFill>
            <a:round/>
            <a:headEnd/>
            <a:tailEnd/>
          </a:ln>
          <a:effectLst/>
        </p:spPr>
        <p:txBody>
          <a:bodyPr/>
          <a:lstStyle/>
          <a:p>
            <a:endParaRPr lang="en-CA"/>
          </a:p>
        </p:txBody>
      </p:sp>
    </p:spTree>
  </p:cSld>
  <p:clrMap bg1="lt1" tx1="dk1" bg2="lt2" tx2="dk2" accent1="accent1" accent2="accent2" accent3="accent3" accent4="accent4" accent5="accent5" accent6="accent6" hlink="hlink" folHlink="folHlink"/>
  <p:sldLayoutIdLst>
    <p:sldLayoutId id="2147483670"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timing>
    <p:tnLst>
      <p:par>
        <p:cTn id="1" dur="indefinite" restart="never" nodeType="tmRoot"/>
      </p:par>
    </p:tnLst>
  </p:timing>
  <p:hf hdr="0" ft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Century Gothic" pitchFamily="34" charset="0"/>
          <a:cs typeface="Arial" pitchFamily="34" charset="0"/>
        </a:defRPr>
      </a:lvl2pPr>
      <a:lvl3pPr algn="l" rtl="0" fontAlgn="base">
        <a:spcBef>
          <a:spcPct val="0"/>
        </a:spcBef>
        <a:spcAft>
          <a:spcPct val="0"/>
        </a:spcAft>
        <a:defRPr sz="4400">
          <a:solidFill>
            <a:schemeClr val="tx2"/>
          </a:solidFill>
          <a:latin typeface="Century Gothic" pitchFamily="34" charset="0"/>
          <a:cs typeface="Arial" pitchFamily="34" charset="0"/>
        </a:defRPr>
      </a:lvl3pPr>
      <a:lvl4pPr algn="l" rtl="0" fontAlgn="base">
        <a:spcBef>
          <a:spcPct val="0"/>
        </a:spcBef>
        <a:spcAft>
          <a:spcPct val="0"/>
        </a:spcAft>
        <a:defRPr sz="4400">
          <a:solidFill>
            <a:schemeClr val="tx2"/>
          </a:solidFill>
          <a:latin typeface="Century Gothic" pitchFamily="34" charset="0"/>
          <a:cs typeface="Arial" pitchFamily="34" charset="0"/>
        </a:defRPr>
      </a:lvl4pPr>
      <a:lvl5pPr algn="l" rtl="0" fontAlgn="base">
        <a:spcBef>
          <a:spcPct val="0"/>
        </a:spcBef>
        <a:spcAft>
          <a:spcPct val="0"/>
        </a:spcAft>
        <a:defRPr sz="4400">
          <a:solidFill>
            <a:schemeClr val="tx2"/>
          </a:solidFill>
          <a:latin typeface="Century Gothic" pitchFamily="34" charset="0"/>
          <a:cs typeface="Arial" pitchFamily="34" charset="0"/>
        </a:defRPr>
      </a:lvl5pPr>
      <a:lvl6pPr marL="457200" algn="l" rtl="0" fontAlgn="base">
        <a:spcBef>
          <a:spcPct val="0"/>
        </a:spcBef>
        <a:spcAft>
          <a:spcPct val="0"/>
        </a:spcAft>
        <a:defRPr sz="4400">
          <a:solidFill>
            <a:schemeClr val="tx2"/>
          </a:solidFill>
          <a:latin typeface="Century Gothic" pitchFamily="34" charset="0"/>
          <a:cs typeface="Arial" pitchFamily="34" charset="0"/>
        </a:defRPr>
      </a:lvl6pPr>
      <a:lvl7pPr marL="914400" algn="l" rtl="0" fontAlgn="base">
        <a:spcBef>
          <a:spcPct val="0"/>
        </a:spcBef>
        <a:spcAft>
          <a:spcPct val="0"/>
        </a:spcAft>
        <a:defRPr sz="4400">
          <a:solidFill>
            <a:schemeClr val="tx2"/>
          </a:solidFill>
          <a:latin typeface="Century Gothic" pitchFamily="34" charset="0"/>
          <a:cs typeface="Arial" pitchFamily="34" charset="0"/>
        </a:defRPr>
      </a:lvl7pPr>
      <a:lvl8pPr marL="1371600" algn="l" rtl="0" fontAlgn="base">
        <a:spcBef>
          <a:spcPct val="0"/>
        </a:spcBef>
        <a:spcAft>
          <a:spcPct val="0"/>
        </a:spcAft>
        <a:defRPr sz="4400">
          <a:solidFill>
            <a:schemeClr val="tx2"/>
          </a:solidFill>
          <a:latin typeface="Century Gothic" pitchFamily="34" charset="0"/>
          <a:cs typeface="Arial" pitchFamily="34" charset="0"/>
        </a:defRPr>
      </a:lvl8pPr>
      <a:lvl9pPr marL="1828800" algn="l" rtl="0" fontAlgn="base">
        <a:spcBef>
          <a:spcPct val="0"/>
        </a:spcBef>
        <a:spcAft>
          <a:spcPct val="0"/>
        </a:spcAft>
        <a:defRPr sz="4400">
          <a:solidFill>
            <a:schemeClr val="tx2"/>
          </a:solidFill>
          <a:latin typeface="Century Gothic" pitchFamily="34" charset="0"/>
          <a:cs typeface="Arial" pitchFamily="34" charset="0"/>
        </a:defRPr>
      </a:lvl9pPr>
    </p:titleStyle>
    <p:bodyStyle>
      <a:lvl1pPr marL="342900" indent="-342900" algn="l" rtl="0" fontAlgn="base">
        <a:spcBef>
          <a:spcPct val="20000"/>
        </a:spcBef>
        <a:spcAft>
          <a:spcPct val="0"/>
        </a:spcAft>
        <a:buClr>
          <a:schemeClr val="tx2"/>
        </a:buClr>
        <a:buSzPct val="6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60000"/>
        <a:buFont typeface="Wingdings" pitchFamily="2" charset="2"/>
        <a:buChar char="l"/>
        <a:defRPr sz="2600">
          <a:solidFill>
            <a:schemeClr val="tx1"/>
          </a:solidFill>
          <a:latin typeface="+mn-lt"/>
          <a:cs typeface="+mn-cs"/>
        </a:defRPr>
      </a:lvl2pPr>
      <a:lvl3pPr marL="987425" indent="-293688" algn="l" rtl="0" fontAlgn="base">
        <a:spcBef>
          <a:spcPct val="20000"/>
        </a:spcBef>
        <a:spcAft>
          <a:spcPct val="0"/>
        </a:spcAft>
        <a:buClr>
          <a:schemeClr val="accent1"/>
        </a:buClr>
        <a:buSzPct val="60000"/>
        <a:buFont typeface="Wingdings" pitchFamily="2" charset="2"/>
        <a:buChar char="l"/>
        <a:defRPr sz="2300">
          <a:solidFill>
            <a:schemeClr val="tx1"/>
          </a:solidFill>
          <a:latin typeface="+mn-lt"/>
          <a:cs typeface="+mn-cs"/>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hyperlink" Target="http://www.surveymonkey.com/home.asp" TargetMode="Externa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8.xml"/><Relationship Id="rId6" Type="http://schemas.openxmlformats.org/officeDocument/2006/relationships/image" Target="../media/image10.jpeg"/><Relationship Id="rId5" Type="http://schemas.openxmlformats.org/officeDocument/2006/relationships/hyperlink" Target="http://info.zoomerang.com/index.htm"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8.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hyperlink" Target="http://images.google.ca/imgres?imgurl=http://instruct1.cit.cornell.edu/courses/ns421/caution.gif&amp;imgrefurl=http://instruct1.cit.cornell.edu/courses/ns421/&amp;h=180&amp;w=203&amp;sz=4&amp;hl=en&amp;start=3&amp;tbnid=GbNlPvXxRsDMvM:&amp;tbnh=93&amp;tbnw=105&amp;prev=/images?q=Caution&amp;svnum=10&amp;hl=en&amp;lr=lang_en" TargetMode="External"/><Relationship Id="rId2" Type="http://schemas.openxmlformats.org/officeDocument/2006/relationships/notesSlide" Target="../notesSlides/notesSlide9.xml"/><Relationship Id="rId1" Type="http://schemas.openxmlformats.org/officeDocument/2006/relationships/slideLayout" Target="../slideLayouts/slideLayout56.xm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1.xml"/><Relationship Id="rId5" Type="http://schemas.openxmlformats.org/officeDocument/2006/relationships/image" Target="../media/image16.wmf"/><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7.xml"/><Relationship Id="rId7" Type="http://schemas.openxmlformats.org/officeDocument/2006/relationships/image" Target="../media/image25.jpeg"/><Relationship Id="rId2" Type="http://schemas.openxmlformats.org/officeDocument/2006/relationships/slideLayout" Target="../slideLayouts/slideLayout57.xml"/><Relationship Id="rId1" Type="http://schemas.openxmlformats.org/officeDocument/2006/relationships/vmlDrawing" Target="../drawings/vmlDrawing2.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32.jpeg"/><Relationship Id="rId2" Type="http://schemas.openxmlformats.org/officeDocument/2006/relationships/slideLayout" Target="../slideLayouts/slideLayout57.xml"/><Relationship Id="rId1" Type="http://schemas.openxmlformats.org/officeDocument/2006/relationships/vmlDrawing" Target="../drawings/vmlDrawing3.vml"/><Relationship Id="rId6" Type="http://schemas.openxmlformats.org/officeDocument/2006/relationships/image" Target="../media/image31.png"/><Relationship Id="rId5" Type="http://schemas.openxmlformats.org/officeDocument/2006/relationships/oleObject" Target="../embeddings/oleObject3.bin"/><Relationship Id="rId4" Type="http://schemas.openxmlformats.org/officeDocument/2006/relationships/image" Target="../media/image30.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57.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50.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51.xml"/><Relationship Id="rId4" Type="http://schemas.openxmlformats.org/officeDocument/2006/relationships/image" Target="../media/image47.png"/></Relationships>
</file>

<file path=ppt/slides/_rels/slide6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0.xml"/></Relationships>
</file>

<file path=ppt/slides/_rels/slide7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0.xml"/><Relationship Id="rId1" Type="http://schemas.openxmlformats.org/officeDocument/2006/relationships/slideLayout" Target="../slideLayouts/slideLayout57.xml"/><Relationship Id="rId4" Type="http://schemas.openxmlformats.org/officeDocument/2006/relationships/image" Target="../media/image49.png"/></Relationships>
</file>

<file path=ppt/slides/_rels/slide7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8.xml"/></Relationships>
</file>

<file path=ppt/slides/_rels/slide7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133600" y="2362200"/>
            <a:ext cx="7010400" cy="4038600"/>
          </a:xfrm>
        </p:spPr>
        <p:txBody>
          <a:bodyPr/>
          <a:lstStyle/>
          <a:p>
            <a:r>
              <a:rPr lang="en-US" sz="5000" i="1" spc="-150" dirty="0" smtClean="0">
                <a:effectLst>
                  <a:outerShdw blurRad="38100" dist="38100" dir="2700000" algn="tl">
                    <a:srgbClr val="000000"/>
                  </a:outerShdw>
                </a:effectLst>
                <a:latin typeface="+mn-lt"/>
              </a:rPr>
              <a:t>Professional Resources </a:t>
            </a:r>
            <a:br>
              <a:rPr lang="en-US" sz="5000" i="1" spc="-150" dirty="0" smtClean="0">
                <a:effectLst>
                  <a:outerShdw blurRad="38100" dist="38100" dir="2700000" algn="tl">
                    <a:srgbClr val="000000"/>
                  </a:outerShdw>
                </a:effectLst>
                <a:latin typeface="+mn-lt"/>
              </a:rPr>
            </a:br>
            <a:r>
              <a:rPr lang="en-US" sz="5000" i="1" spc="-150" dirty="0" smtClean="0">
                <a:effectLst>
                  <a:outerShdw blurRad="38100" dist="38100" dir="2700000" algn="tl">
                    <a:srgbClr val="000000"/>
                  </a:outerShdw>
                </a:effectLst>
                <a:latin typeface="+mn-lt"/>
              </a:rPr>
              <a:t> &amp; </a:t>
            </a:r>
            <a:br>
              <a:rPr lang="en-US" sz="5000" i="1" spc="-150" dirty="0" smtClean="0">
                <a:effectLst>
                  <a:outerShdw blurRad="38100" dist="38100" dir="2700000" algn="tl">
                    <a:srgbClr val="000000"/>
                  </a:outerShdw>
                </a:effectLst>
                <a:latin typeface="+mn-lt"/>
              </a:rPr>
            </a:br>
            <a:r>
              <a:rPr lang="en-US" sz="6000" i="1" spc="-150" dirty="0" smtClean="0">
                <a:effectLst>
                  <a:outerShdw blurRad="38100" dist="38100" dir="2700000" algn="tl">
                    <a:srgbClr val="000000"/>
                  </a:outerShdw>
                </a:effectLst>
                <a:latin typeface="+mn-lt"/>
              </a:rPr>
              <a:t>Review</a:t>
            </a:r>
            <a:r>
              <a:rPr lang="en-US" sz="5000" i="1" spc="-150" dirty="0" smtClean="0">
                <a:effectLst>
                  <a:outerShdw blurRad="38100" dist="38100" dir="2700000" algn="tl">
                    <a:srgbClr val="000000"/>
                  </a:outerShdw>
                </a:effectLst>
                <a:latin typeface="+mn-lt"/>
              </a:rPr>
              <a:t>   </a:t>
            </a:r>
            <a:r>
              <a:rPr lang="en-US" sz="4000" i="1" spc="-150" dirty="0" smtClean="0">
                <a:effectLst>
                  <a:outerShdw blurRad="38100" dist="38100" dir="2700000" algn="tl">
                    <a:srgbClr val="000000"/>
                  </a:outerShdw>
                </a:effectLst>
              </a:rPr>
              <a:t/>
            </a:r>
            <a:br>
              <a:rPr lang="en-US" sz="4000" i="1" spc="-150" dirty="0" smtClean="0">
                <a:effectLst>
                  <a:outerShdw blurRad="38100" dist="38100" dir="2700000" algn="tl">
                    <a:srgbClr val="000000"/>
                  </a:outerShdw>
                </a:effectLst>
              </a:rPr>
            </a:br>
            <a:r>
              <a:rPr lang="en-US" sz="4200" i="1" spc="-150" dirty="0" smtClean="0">
                <a:effectLst>
                  <a:outerShdw blurRad="38100" dist="38100" dir="2700000" algn="tl">
                    <a:srgbClr val="000000"/>
                  </a:outerShdw>
                </a:effectLst>
              </a:rPr>
              <a:t>Marketing Research Process</a:t>
            </a:r>
            <a:endParaRPr lang="en-US" i="1" dirty="0">
              <a:effectLst>
                <a:outerShdw blurRad="38100" dist="38100" dir="2700000" algn="tl">
                  <a:srgbClr val="000000"/>
                </a:outerShdw>
              </a:effectLst>
            </a:endParaRPr>
          </a:p>
        </p:txBody>
      </p:sp>
      <p:pic>
        <p:nvPicPr>
          <p:cNvPr id="7" name="Picture 5"/>
          <p:cNvPicPr>
            <a:picLocks noChangeAspect="1" noChangeArrowheads="1"/>
          </p:cNvPicPr>
          <p:nvPr/>
        </p:nvPicPr>
        <p:blipFill>
          <a:blip r:embed="rId2" cstate="print"/>
          <a:srcRect/>
          <a:stretch>
            <a:fillRect/>
          </a:stretch>
        </p:blipFill>
        <p:spPr bwMode="auto">
          <a:xfrm>
            <a:off x="152400" y="2514600"/>
            <a:ext cx="1828800" cy="3790950"/>
          </a:xfrm>
          <a:prstGeom prst="rect">
            <a:avLst/>
          </a:prstGeom>
          <a:noFill/>
          <a:ln w="76200">
            <a:solidFill>
              <a:srgbClr val="1D374B"/>
            </a:solidFill>
            <a:miter lim="800000"/>
            <a:headEnd/>
            <a:tailEnd/>
          </a:ln>
          <a:effectLst>
            <a:outerShdw dist="107763" dir="2700000" algn="ctr" rotWithShape="0">
              <a:srgbClr val="808080">
                <a:alpha val="50000"/>
              </a:srgbClr>
            </a:outerShdw>
          </a:effectLst>
        </p:spPr>
      </p:pic>
      <p:sp>
        <p:nvSpPr>
          <p:cNvPr id="5" name="Slide Number Placeholder 4"/>
          <p:cNvSpPr>
            <a:spLocks noGrp="1"/>
          </p:cNvSpPr>
          <p:nvPr>
            <p:ph type="sldNum" sz="quarter" idx="12"/>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smtClean="0"/>
              <a:t>2341-09 Lecture Wk13</a:t>
            </a:r>
            <a:endParaRPr lang="en-US" altLang="en-US"/>
          </a:p>
        </p:txBody>
      </p:sp>
      <p:sp>
        <p:nvSpPr>
          <p:cNvPr id="8" name="Slide Number Placeholder 6"/>
          <p:cNvSpPr>
            <a:spLocks noGrp="1"/>
          </p:cNvSpPr>
          <p:nvPr>
            <p:ph type="sldNum" sz="quarter" idx="12"/>
          </p:nvPr>
        </p:nvSpPr>
        <p:spPr/>
        <p:txBody>
          <a:bodyPr/>
          <a:lstStyle/>
          <a:p>
            <a:fld id="{3DE68826-9E4A-40AB-9981-8C818ECA4971}" type="slidenum">
              <a:rPr lang="en-US" altLang="en-US"/>
              <a:pPr/>
              <a:t>10</a:t>
            </a:fld>
            <a:endParaRPr lang="en-US" altLang="en-US"/>
          </a:p>
        </p:txBody>
      </p:sp>
      <p:sp>
        <p:nvSpPr>
          <p:cNvPr id="742402" name="Rectangle 2"/>
          <p:cNvSpPr>
            <a:spLocks noGrp="1" noChangeArrowheads="1"/>
          </p:cNvSpPr>
          <p:nvPr>
            <p:ph type="title"/>
          </p:nvPr>
        </p:nvSpPr>
        <p:spPr/>
        <p:txBody>
          <a:bodyPr/>
          <a:lstStyle/>
          <a:p>
            <a:r>
              <a:rPr lang="en-US" sz="4800"/>
              <a:t>Professional Resources</a:t>
            </a:r>
          </a:p>
        </p:txBody>
      </p:sp>
      <p:sp>
        <p:nvSpPr>
          <p:cNvPr id="742403" name="Rectangle 3"/>
          <p:cNvSpPr>
            <a:spLocks noGrp="1" noChangeArrowheads="1"/>
          </p:cNvSpPr>
          <p:nvPr>
            <p:ph type="body" sz="half" idx="1"/>
          </p:nvPr>
        </p:nvSpPr>
        <p:spPr>
          <a:xfrm>
            <a:off x="457200" y="1719263"/>
            <a:ext cx="4419600" cy="4411662"/>
          </a:xfrm>
        </p:spPr>
        <p:txBody>
          <a:bodyPr/>
          <a:lstStyle/>
          <a:p>
            <a:pPr>
              <a:buClr>
                <a:srgbClr val="000066"/>
              </a:buClr>
              <a:buSzPct val="50000"/>
            </a:pPr>
            <a:r>
              <a:rPr lang="en-US" sz="3200" dirty="0"/>
              <a:t>Secondary Research</a:t>
            </a:r>
          </a:p>
          <a:p>
            <a:pPr marL="852488" lvl="1">
              <a:buClr>
                <a:schemeClr val="accent2">
                  <a:lumMod val="75000"/>
                </a:schemeClr>
              </a:buClr>
              <a:buSzPct val="50000"/>
            </a:pPr>
            <a:r>
              <a:rPr lang="en-US" sz="2800" dirty="0"/>
              <a:t>Electronic Sources</a:t>
            </a:r>
          </a:p>
          <a:p>
            <a:pPr marL="852488" lvl="1">
              <a:buClr>
                <a:schemeClr val="accent2">
                  <a:lumMod val="75000"/>
                </a:schemeClr>
              </a:buClr>
              <a:buSzPct val="50000"/>
            </a:pPr>
            <a:r>
              <a:rPr lang="en-US" sz="2800" dirty="0" smtClean="0"/>
              <a:t>Statistics </a:t>
            </a:r>
            <a:r>
              <a:rPr lang="en-US" sz="2800" dirty="0"/>
              <a:t>Canada</a:t>
            </a:r>
          </a:p>
          <a:p>
            <a:pPr>
              <a:buClr>
                <a:srgbClr val="000066"/>
              </a:buClr>
              <a:buSzPct val="50000"/>
            </a:pPr>
            <a:r>
              <a:rPr lang="en-US" sz="3200" dirty="0" smtClean="0"/>
              <a:t>Available </a:t>
            </a:r>
            <a:r>
              <a:rPr lang="en-US" sz="3200" dirty="0"/>
              <a:t>through:</a:t>
            </a:r>
          </a:p>
          <a:p>
            <a:pPr lvl="2">
              <a:buSzPct val="115000"/>
              <a:buFont typeface="Wingdings" pitchFamily="2" charset="2"/>
              <a:buChar char="§"/>
            </a:pPr>
            <a:endParaRPr lang="en-US" sz="2500" dirty="0"/>
          </a:p>
          <a:p>
            <a:pPr lvl="2">
              <a:buSzPct val="115000"/>
              <a:buFont typeface="Wingdings" pitchFamily="2" charset="2"/>
              <a:buChar char="§"/>
            </a:pPr>
            <a:endParaRPr lang="en-US" sz="2500" dirty="0"/>
          </a:p>
        </p:txBody>
      </p:sp>
      <p:sp>
        <p:nvSpPr>
          <p:cNvPr id="742404" name="Rectangle 4"/>
          <p:cNvSpPr>
            <a:spLocks noGrp="1" noChangeArrowheads="1"/>
          </p:cNvSpPr>
          <p:nvPr>
            <p:ph type="body" sz="half" idx="2"/>
          </p:nvPr>
        </p:nvSpPr>
        <p:spPr>
          <a:xfrm>
            <a:off x="5029200" y="1752600"/>
            <a:ext cx="3962400" cy="4411663"/>
          </a:xfrm>
        </p:spPr>
        <p:txBody>
          <a:bodyPr/>
          <a:lstStyle/>
          <a:p>
            <a:pPr marL="0" indent="0">
              <a:lnSpc>
                <a:spcPct val="90000"/>
              </a:lnSpc>
              <a:buSzPct val="50000"/>
              <a:buNone/>
            </a:pPr>
            <a:r>
              <a:rPr lang="en-US" sz="3200" dirty="0"/>
              <a:t>Anywhere, Anytime use </a:t>
            </a:r>
            <a:r>
              <a:rPr lang="en-US" sz="3200" b="1" i="1" dirty="0">
                <a:solidFill>
                  <a:srgbClr val="CC0000"/>
                </a:solidFill>
              </a:rPr>
              <a:t>advanced search strategies </a:t>
            </a:r>
            <a:r>
              <a:rPr lang="en-US" sz="3200" dirty="0"/>
              <a:t>with Search Engines such as:</a:t>
            </a:r>
          </a:p>
          <a:p>
            <a:pPr marL="746125" lvl="1">
              <a:buClr>
                <a:srgbClr val="000066"/>
              </a:buClr>
              <a:buSzPct val="50000"/>
            </a:pPr>
            <a:r>
              <a:rPr lang="en-US" sz="3000" dirty="0"/>
              <a:t>Google</a:t>
            </a:r>
          </a:p>
          <a:p>
            <a:pPr marL="746125" lvl="1">
              <a:buClr>
                <a:srgbClr val="000066"/>
              </a:buClr>
              <a:buSzPct val="50000"/>
            </a:pPr>
            <a:r>
              <a:rPr lang="en-US" sz="3000" dirty="0"/>
              <a:t>Yahoo</a:t>
            </a:r>
          </a:p>
        </p:txBody>
      </p:sp>
      <p:pic>
        <p:nvPicPr>
          <p:cNvPr id="742405" name="Picture 5" descr="Vancouver Public Library coloured logo"/>
          <p:cNvPicPr>
            <a:picLocks noGrp="1" noChangeAspect="1" noChangeArrowheads="1"/>
          </p:cNvPicPr>
          <p:nvPr>
            <p:ph sz="half" idx="4294967295"/>
          </p:nvPr>
        </p:nvPicPr>
        <p:blipFill>
          <a:blip r:embed="rId2" cstate="print"/>
          <a:srcRect/>
          <a:stretch>
            <a:fillRect/>
          </a:stretch>
        </p:blipFill>
        <p:spPr>
          <a:xfrm>
            <a:off x="685800" y="4038600"/>
            <a:ext cx="3276600" cy="10461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smtClean="0"/>
              <a:t>2341-09 Lecture Wk13</a:t>
            </a:r>
            <a:endParaRPr lang="en-US" altLang="en-US"/>
          </a:p>
        </p:txBody>
      </p:sp>
      <p:sp>
        <p:nvSpPr>
          <p:cNvPr id="8" name="Slide Number Placeholder 5"/>
          <p:cNvSpPr>
            <a:spLocks noGrp="1"/>
          </p:cNvSpPr>
          <p:nvPr>
            <p:ph type="sldNum" sz="quarter" idx="12"/>
          </p:nvPr>
        </p:nvSpPr>
        <p:spPr/>
        <p:txBody>
          <a:bodyPr/>
          <a:lstStyle/>
          <a:p>
            <a:fld id="{BE8AF1B2-41A6-4116-A642-A0FBB5CD2E43}" type="slidenum">
              <a:rPr lang="en-US" altLang="en-US"/>
              <a:pPr/>
              <a:t>11</a:t>
            </a:fld>
            <a:endParaRPr lang="en-US" altLang="en-US"/>
          </a:p>
        </p:txBody>
      </p:sp>
      <p:sp>
        <p:nvSpPr>
          <p:cNvPr id="651270" name="Rectangle 6"/>
          <p:cNvSpPr>
            <a:spLocks noGrp="1" noChangeArrowheads="1"/>
          </p:cNvSpPr>
          <p:nvPr>
            <p:ph type="title"/>
          </p:nvPr>
        </p:nvSpPr>
        <p:spPr>
          <a:xfrm>
            <a:off x="457200" y="0"/>
            <a:ext cx="7086600" cy="1295400"/>
          </a:xfrm>
        </p:spPr>
        <p:txBody>
          <a:bodyPr/>
          <a:lstStyle/>
          <a:p>
            <a:r>
              <a:rPr lang="en-US" sz="4800"/>
              <a:t>Professional Resources</a:t>
            </a:r>
          </a:p>
        </p:txBody>
      </p:sp>
      <p:sp>
        <p:nvSpPr>
          <p:cNvPr id="651278" name="Rectangle 14"/>
          <p:cNvSpPr>
            <a:spLocks noGrp="1" noChangeArrowheads="1"/>
          </p:cNvSpPr>
          <p:nvPr>
            <p:ph type="body" idx="1"/>
          </p:nvPr>
        </p:nvSpPr>
        <p:spPr>
          <a:xfrm>
            <a:off x="457200" y="1447800"/>
            <a:ext cx="8229600" cy="4683125"/>
          </a:xfrm>
        </p:spPr>
        <p:txBody>
          <a:bodyPr/>
          <a:lstStyle/>
          <a:p>
            <a:pPr>
              <a:buSzPct val="50000"/>
            </a:pPr>
            <a:r>
              <a:rPr lang="en-US" sz="3400" dirty="0" smtClean="0"/>
              <a:t>Quirk’s Marketing Research Review:</a:t>
            </a:r>
          </a:p>
          <a:p>
            <a:pPr>
              <a:buSzPct val="50000"/>
            </a:pPr>
            <a:r>
              <a:rPr lang="en-US" sz="3400" dirty="0" smtClean="0"/>
              <a:t>Search </a:t>
            </a:r>
            <a:r>
              <a:rPr lang="en-US" sz="3400" dirty="0"/>
              <a:t>under “Research Topics” for professional tips on how to:</a:t>
            </a:r>
          </a:p>
          <a:p>
            <a:pPr lvl="1">
              <a:buSzPct val="50000"/>
            </a:pPr>
            <a:r>
              <a:rPr lang="en-US" sz="3000" dirty="0"/>
              <a:t>Conduct Focus Groups</a:t>
            </a:r>
          </a:p>
          <a:p>
            <a:pPr lvl="1">
              <a:buSzPct val="50000"/>
            </a:pPr>
            <a:r>
              <a:rPr lang="en-US" sz="3000" dirty="0"/>
              <a:t>Conduct Telephone Surveys</a:t>
            </a:r>
          </a:p>
          <a:p>
            <a:pPr lvl="1">
              <a:buSzPct val="50000"/>
            </a:pPr>
            <a:r>
              <a:rPr lang="en-US" sz="3000" dirty="0"/>
              <a:t>Set up Mall Intercepts</a:t>
            </a:r>
          </a:p>
          <a:p>
            <a:pPr lvl="1">
              <a:buSzPct val="50000"/>
            </a:pPr>
            <a:r>
              <a:rPr lang="en-US" sz="3000" dirty="0"/>
              <a:t>etc.</a:t>
            </a:r>
          </a:p>
        </p:txBody>
      </p:sp>
      <p:pic>
        <p:nvPicPr>
          <p:cNvPr id="651279" name="Picture 15"/>
          <p:cNvPicPr>
            <a:picLocks noChangeAspect="1" noChangeArrowheads="1"/>
          </p:cNvPicPr>
          <p:nvPr/>
        </p:nvPicPr>
        <p:blipFill>
          <a:blip r:embed="rId2" cstate="print"/>
          <a:srcRect/>
          <a:stretch>
            <a:fillRect/>
          </a:stretch>
        </p:blipFill>
        <p:spPr bwMode="auto">
          <a:xfrm>
            <a:off x="5334000" y="4267200"/>
            <a:ext cx="3486150" cy="2266950"/>
          </a:xfrm>
          <a:prstGeom prst="rect">
            <a:avLst/>
          </a:prstGeom>
          <a:noFill/>
        </p:spPr>
      </p:pic>
      <p:pic>
        <p:nvPicPr>
          <p:cNvPr id="651280" name="Picture 16"/>
          <p:cNvPicPr>
            <a:picLocks noChangeAspect="1" noChangeArrowheads="1"/>
          </p:cNvPicPr>
          <p:nvPr/>
        </p:nvPicPr>
        <p:blipFill>
          <a:blip r:embed="rId3" cstate="print"/>
          <a:srcRect/>
          <a:stretch>
            <a:fillRect/>
          </a:stretch>
        </p:blipFill>
        <p:spPr bwMode="auto">
          <a:xfrm>
            <a:off x="2286000" y="5410200"/>
            <a:ext cx="2609850" cy="128111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p:txBody>
          <a:bodyPr/>
          <a:lstStyle/>
          <a:p>
            <a:r>
              <a:rPr lang="en-US" smtClean="0"/>
              <a:t>2341-09 Lecture Wk13</a:t>
            </a:r>
            <a:endParaRPr lang="en-US" altLang="en-US"/>
          </a:p>
        </p:txBody>
      </p:sp>
      <p:sp>
        <p:nvSpPr>
          <p:cNvPr id="9" name="Slide Number Placeholder 6"/>
          <p:cNvSpPr>
            <a:spLocks noGrp="1"/>
          </p:cNvSpPr>
          <p:nvPr>
            <p:ph type="sldNum" sz="quarter" idx="12"/>
          </p:nvPr>
        </p:nvSpPr>
        <p:spPr/>
        <p:txBody>
          <a:bodyPr/>
          <a:lstStyle/>
          <a:p>
            <a:fld id="{2F241581-2FDD-4695-A6A9-3CD0D85824BC}" type="slidenum">
              <a:rPr lang="en-US" altLang="en-US"/>
              <a:pPr/>
              <a:t>12</a:t>
            </a:fld>
            <a:endParaRPr lang="en-US" altLang="en-US"/>
          </a:p>
        </p:txBody>
      </p:sp>
      <p:sp>
        <p:nvSpPr>
          <p:cNvPr id="532499" name="Rectangle 19"/>
          <p:cNvSpPr>
            <a:spLocks noGrp="1" noChangeArrowheads="1"/>
          </p:cNvSpPr>
          <p:nvPr>
            <p:ph type="title"/>
          </p:nvPr>
        </p:nvSpPr>
        <p:spPr/>
        <p:txBody>
          <a:bodyPr/>
          <a:lstStyle/>
          <a:p>
            <a:r>
              <a:rPr lang="en-US"/>
              <a:t>Professional Resources</a:t>
            </a:r>
          </a:p>
        </p:txBody>
      </p:sp>
      <p:sp>
        <p:nvSpPr>
          <p:cNvPr id="532500" name="Rectangle 20"/>
          <p:cNvSpPr>
            <a:spLocks noGrp="1" noChangeArrowheads="1"/>
          </p:cNvSpPr>
          <p:nvPr>
            <p:ph type="body" sz="half" idx="1"/>
          </p:nvPr>
        </p:nvSpPr>
        <p:spPr>
          <a:xfrm>
            <a:off x="152400" y="1719263"/>
            <a:ext cx="4648200" cy="4411662"/>
          </a:xfrm>
        </p:spPr>
        <p:txBody>
          <a:bodyPr/>
          <a:lstStyle/>
          <a:p>
            <a:pPr>
              <a:buClr>
                <a:schemeClr val="accent1"/>
              </a:buClr>
              <a:buSzPct val="115000"/>
              <a:buFont typeface="Wingdings" pitchFamily="2" charset="2"/>
              <a:buChar char="§"/>
            </a:pPr>
            <a:endParaRPr lang="en-US" sz="2600" dirty="0"/>
          </a:p>
          <a:p>
            <a:pPr>
              <a:buClr>
                <a:schemeClr val="accent1"/>
              </a:buClr>
              <a:buSzPct val="115000"/>
              <a:buFont typeface="Wingdings" pitchFamily="2" charset="2"/>
              <a:buChar char="§"/>
            </a:pPr>
            <a:endParaRPr lang="en-US" sz="2600" dirty="0"/>
          </a:p>
          <a:p>
            <a:pPr>
              <a:buClr>
                <a:schemeClr val="accent1"/>
              </a:buClr>
              <a:buSzPct val="115000"/>
              <a:buFont typeface="Wingdings" pitchFamily="2" charset="2"/>
              <a:buChar char="§"/>
            </a:pPr>
            <a:endParaRPr lang="en-US" sz="2600" dirty="0"/>
          </a:p>
          <a:p>
            <a:pPr>
              <a:buClr>
                <a:srgbClr val="000066"/>
              </a:buClr>
              <a:buSzPct val="50000"/>
            </a:pPr>
            <a:r>
              <a:rPr lang="en-US" sz="3000" dirty="0"/>
              <a:t>Free basic subscription (30 Qs, n</a:t>
            </a:r>
            <a:r>
              <a:rPr lang="en-US" sz="3000" u="sng" dirty="0"/>
              <a:t>&lt;</a:t>
            </a:r>
            <a:r>
              <a:rPr lang="en-US" sz="3000" dirty="0"/>
              <a:t>100, 10 days)</a:t>
            </a:r>
          </a:p>
          <a:p>
            <a:pPr>
              <a:buClr>
                <a:srgbClr val="000066"/>
              </a:buClr>
              <a:buSzPct val="50000"/>
            </a:pPr>
            <a:r>
              <a:rPr lang="en-US" sz="3000" dirty="0"/>
              <a:t>Pro subscription </a:t>
            </a:r>
            <a:r>
              <a:rPr lang="en-US" sz="3000" dirty="0" smtClean="0"/>
              <a:t>$199 </a:t>
            </a:r>
            <a:r>
              <a:rPr lang="en-US" sz="3000" dirty="0"/>
              <a:t>USD/yr</a:t>
            </a:r>
          </a:p>
        </p:txBody>
      </p:sp>
      <p:sp>
        <p:nvSpPr>
          <p:cNvPr id="532486" name="Rectangle 6"/>
          <p:cNvSpPr>
            <a:spLocks noGrp="1" noChangeArrowheads="1"/>
          </p:cNvSpPr>
          <p:nvPr>
            <p:ph type="body" sz="half" idx="2"/>
          </p:nvPr>
        </p:nvSpPr>
        <p:spPr>
          <a:xfrm>
            <a:off x="4648200" y="1719263"/>
            <a:ext cx="4495800" cy="4411662"/>
          </a:xfrm>
        </p:spPr>
        <p:txBody>
          <a:bodyPr/>
          <a:lstStyle/>
          <a:p>
            <a:pPr>
              <a:buClr>
                <a:schemeClr val="accent1"/>
              </a:buClr>
              <a:buSzPct val="115000"/>
              <a:buFont typeface="Wingdings" pitchFamily="2" charset="2"/>
              <a:buChar char="§"/>
            </a:pPr>
            <a:endParaRPr lang="en-US" sz="2600" dirty="0"/>
          </a:p>
          <a:p>
            <a:pPr>
              <a:buClr>
                <a:schemeClr val="accent1"/>
              </a:buClr>
              <a:buSzPct val="115000"/>
              <a:buFont typeface="Wingdings" pitchFamily="2" charset="2"/>
              <a:buChar char="§"/>
            </a:pPr>
            <a:endParaRPr lang="en-US" sz="2600" dirty="0"/>
          </a:p>
          <a:p>
            <a:pPr>
              <a:buClr>
                <a:schemeClr val="accent1"/>
              </a:buClr>
              <a:buSzPct val="115000"/>
              <a:buFont typeface="Wingdings" pitchFamily="2" charset="2"/>
              <a:buChar char="§"/>
            </a:pPr>
            <a:endParaRPr lang="en-US" sz="2600" dirty="0"/>
          </a:p>
          <a:p>
            <a:pPr>
              <a:buClr>
                <a:srgbClr val="000066"/>
              </a:buClr>
              <a:buSzPct val="50000"/>
            </a:pPr>
            <a:r>
              <a:rPr lang="en-US" sz="3000" dirty="0"/>
              <a:t>Free basic subscription (10 Qs, n</a:t>
            </a:r>
            <a:r>
              <a:rPr lang="en-US" sz="3000" u="sng" dirty="0"/>
              <a:t>&lt;</a:t>
            </a:r>
            <a:r>
              <a:rPr lang="en-US" sz="3000" dirty="0"/>
              <a:t>100) </a:t>
            </a:r>
          </a:p>
          <a:p>
            <a:pPr>
              <a:buClr>
                <a:srgbClr val="000066"/>
              </a:buClr>
              <a:buSzPct val="50000"/>
            </a:pPr>
            <a:r>
              <a:rPr lang="en-US" sz="3000" dirty="0"/>
              <a:t>Pro subscription $20 USD/month</a:t>
            </a:r>
          </a:p>
        </p:txBody>
      </p:sp>
      <p:pic>
        <p:nvPicPr>
          <p:cNvPr id="532490" name="Picture 10" descr="monkey_top2">
            <a:hlinkClick r:id="rId3"/>
          </p:cNvPr>
          <p:cNvPicPr>
            <a:picLocks noGrp="1" noChangeAspect="1" noChangeArrowheads="1"/>
          </p:cNvPicPr>
          <p:nvPr>
            <p:ph sz="half" idx="4294967295"/>
          </p:nvPr>
        </p:nvPicPr>
        <p:blipFill>
          <a:blip r:embed="rId4" cstate="print"/>
          <a:srcRect r="13498"/>
          <a:stretch>
            <a:fillRect/>
          </a:stretch>
        </p:blipFill>
        <p:spPr>
          <a:xfrm>
            <a:off x="4724400" y="1719263"/>
            <a:ext cx="3962400" cy="947737"/>
          </a:xfrm>
          <a:ln>
            <a:solidFill>
              <a:srgbClr val="000066"/>
            </a:solidFill>
          </a:ln>
        </p:spPr>
      </p:pic>
      <p:pic>
        <p:nvPicPr>
          <p:cNvPr id="532496" name="Picture 16" descr="Zoomerang">
            <a:hlinkClick r:id="rId5"/>
          </p:cNvPr>
          <p:cNvPicPr>
            <a:picLocks noGrp="1" noChangeAspect="1" noChangeArrowheads="1"/>
          </p:cNvPicPr>
          <p:nvPr>
            <p:ph sz="half" idx="4294967295"/>
          </p:nvPr>
        </p:nvPicPr>
        <p:blipFill>
          <a:blip r:embed="rId6" cstate="print"/>
          <a:srcRect/>
          <a:stretch>
            <a:fillRect/>
          </a:stretch>
        </p:blipFill>
        <p:spPr>
          <a:xfrm>
            <a:off x="546100" y="1719263"/>
            <a:ext cx="3949700" cy="928687"/>
          </a:xfrm>
          <a:ln>
            <a:solidFill>
              <a:srgbClr val="000066"/>
            </a:solidFill>
          </a:ln>
        </p:spPr>
      </p:pic>
      <p:pic>
        <p:nvPicPr>
          <p:cNvPr id="10" name="Picture 9"/>
          <p:cNvPicPr/>
          <p:nvPr/>
        </p:nvPicPr>
        <p:blipFill>
          <a:blip r:embed="rId7" cstate="print"/>
          <a:srcRect l="14263" t="12625" r="19712" b="61724"/>
          <a:stretch>
            <a:fillRect/>
          </a:stretch>
        </p:blipFill>
        <p:spPr bwMode="auto">
          <a:xfrm>
            <a:off x="2209800" y="5334000"/>
            <a:ext cx="3924300" cy="1219200"/>
          </a:xfrm>
          <a:prstGeom prst="rect">
            <a:avLst/>
          </a:prstGeom>
          <a:noFill/>
          <a:ln w="9525">
            <a:noFill/>
            <a:miter lim="800000"/>
            <a:headEnd/>
            <a:tailEnd/>
          </a:ln>
        </p:spPr>
      </p:pic>
      <p:sp>
        <p:nvSpPr>
          <p:cNvPr id="11" name="Left Arrow 10"/>
          <p:cNvSpPr/>
          <p:nvPr/>
        </p:nvSpPr>
        <p:spPr>
          <a:xfrm>
            <a:off x="6172200" y="5715000"/>
            <a:ext cx="990600" cy="3810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p:cNvSpPr txBox="1"/>
          <p:nvPr/>
        </p:nvSpPr>
        <p:spPr>
          <a:xfrm>
            <a:off x="7315200" y="5562600"/>
            <a:ext cx="1524000" cy="646331"/>
          </a:xfrm>
          <a:prstGeom prst="rect">
            <a:avLst/>
          </a:prstGeom>
          <a:noFill/>
        </p:spPr>
        <p:txBody>
          <a:bodyPr wrap="square" rtlCol="0">
            <a:spAutoFit/>
          </a:bodyPr>
          <a:lstStyle/>
          <a:p>
            <a:r>
              <a:rPr lang="en-CA" sz="3600" b="1" dirty="0" smtClean="0"/>
              <a:t>FREE!</a:t>
            </a:r>
            <a:endParaRPr lang="en-CA"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32496"/>
                                        </p:tgtEl>
                                        <p:attrNameLst>
                                          <p:attrName>style.visibility</p:attrName>
                                        </p:attrNameLst>
                                      </p:cBhvr>
                                      <p:to>
                                        <p:strVal val="visible"/>
                                      </p:to>
                                    </p:set>
                                    <p:animEffect transition="in" filter="blinds(horizontal)">
                                      <p:cBhvr>
                                        <p:cTn id="7" dur="500"/>
                                        <p:tgtEl>
                                          <p:spTgt spid="532496"/>
                                        </p:tgtEl>
                                      </p:cBhvr>
                                    </p:animEffect>
                                  </p:childTnLst>
                                </p:cTn>
                              </p:par>
                              <p:par>
                                <p:cTn id="8" presetID="3" presetClass="entr" presetSubtype="10" fill="hold" nodeType="withEffect">
                                  <p:stCondLst>
                                    <p:cond delay="0"/>
                                  </p:stCondLst>
                                  <p:childTnLst>
                                    <p:set>
                                      <p:cBhvr>
                                        <p:cTn id="9" dur="1" fill="hold">
                                          <p:stCondLst>
                                            <p:cond delay="0"/>
                                          </p:stCondLst>
                                        </p:cTn>
                                        <p:tgtEl>
                                          <p:spTgt spid="532500">
                                            <p:txEl>
                                              <p:pRg st="3" end="3"/>
                                            </p:txEl>
                                          </p:spTgt>
                                        </p:tgtEl>
                                        <p:attrNameLst>
                                          <p:attrName>style.visibility</p:attrName>
                                        </p:attrNameLst>
                                      </p:cBhvr>
                                      <p:to>
                                        <p:strVal val="visible"/>
                                      </p:to>
                                    </p:set>
                                    <p:animEffect transition="in" filter="blinds(horizontal)">
                                      <p:cBhvr>
                                        <p:cTn id="10" dur="500"/>
                                        <p:tgtEl>
                                          <p:spTgt spid="532500">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32500">
                                            <p:txEl>
                                              <p:pRg st="4" end="4"/>
                                            </p:txEl>
                                          </p:spTgt>
                                        </p:tgtEl>
                                        <p:attrNameLst>
                                          <p:attrName>style.visibility</p:attrName>
                                        </p:attrNameLst>
                                      </p:cBhvr>
                                      <p:to>
                                        <p:strVal val="visible"/>
                                      </p:to>
                                    </p:set>
                                    <p:animEffect transition="in" filter="blinds(horizontal)">
                                      <p:cBhvr>
                                        <p:cTn id="13" dur="500"/>
                                        <p:tgtEl>
                                          <p:spTgt spid="532500">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32490"/>
                                        </p:tgtEl>
                                        <p:attrNameLst>
                                          <p:attrName>style.visibility</p:attrName>
                                        </p:attrNameLst>
                                      </p:cBhvr>
                                      <p:to>
                                        <p:strVal val="visible"/>
                                      </p:to>
                                    </p:set>
                                    <p:animEffect transition="in" filter="blinds(horizontal)">
                                      <p:cBhvr>
                                        <p:cTn id="16" dur="500"/>
                                        <p:tgtEl>
                                          <p:spTgt spid="532490"/>
                                        </p:tgtEl>
                                      </p:cBhvr>
                                    </p:animEffect>
                                  </p:childTnLst>
                                </p:cTn>
                              </p:par>
                              <p:par>
                                <p:cTn id="17" presetID="3" presetClass="entr" presetSubtype="10" fill="hold" nodeType="withEffect">
                                  <p:stCondLst>
                                    <p:cond delay="0"/>
                                  </p:stCondLst>
                                  <p:childTnLst>
                                    <p:set>
                                      <p:cBhvr>
                                        <p:cTn id="18" dur="1" fill="hold">
                                          <p:stCondLst>
                                            <p:cond delay="0"/>
                                          </p:stCondLst>
                                        </p:cTn>
                                        <p:tgtEl>
                                          <p:spTgt spid="532486">
                                            <p:txEl>
                                              <p:pRg st="3" end="3"/>
                                            </p:txEl>
                                          </p:spTgt>
                                        </p:tgtEl>
                                        <p:attrNameLst>
                                          <p:attrName>style.visibility</p:attrName>
                                        </p:attrNameLst>
                                      </p:cBhvr>
                                      <p:to>
                                        <p:strVal val="visible"/>
                                      </p:to>
                                    </p:set>
                                    <p:animEffect transition="in" filter="blinds(horizontal)">
                                      <p:cBhvr>
                                        <p:cTn id="19" dur="500"/>
                                        <p:tgtEl>
                                          <p:spTgt spid="532486">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32486">
                                            <p:txEl>
                                              <p:pRg st="4" end="4"/>
                                            </p:txEl>
                                          </p:spTgt>
                                        </p:tgtEl>
                                        <p:attrNameLst>
                                          <p:attrName>style.visibility</p:attrName>
                                        </p:attrNameLst>
                                      </p:cBhvr>
                                      <p:to>
                                        <p:strVal val="visible"/>
                                      </p:to>
                                    </p:set>
                                    <p:animEffect transition="in" filter="blinds(horizontal)">
                                      <p:cBhvr>
                                        <p:cTn id="22" dur="500"/>
                                        <p:tgtEl>
                                          <p:spTgt spid="5324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smtClean="0"/>
              <a:t>2341-09 Lecture Wk13</a:t>
            </a:r>
            <a:endParaRPr lang="en-US" altLang="en-US"/>
          </a:p>
        </p:txBody>
      </p:sp>
      <p:sp>
        <p:nvSpPr>
          <p:cNvPr id="8" name="Slide Number Placeholder 6"/>
          <p:cNvSpPr>
            <a:spLocks noGrp="1"/>
          </p:cNvSpPr>
          <p:nvPr>
            <p:ph type="sldNum" sz="quarter" idx="12"/>
          </p:nvPr>
        </p:nvSpPr>
        <p:spPr/>
        <p:txBody>
          <a:bodyPr/>
          <a:lstStyle/>
          <a:p>
            <a:fld id="{E363D654-940E-4D37-9ABC-9E799A53D01F}" type="slidenum">
              <a:rPr lang="en-US" altLang="en-US"/>
              <a:pPr/>
              <a:t>13</a:t>
            </a:fld>
            <a:endParaRPr lang="en-US" altLang="en-US"/>
          </a:p>
        </p:txBody>
      </p:sp>
      <p:sp>
        <p:nvSpPr>
          <p:cNvPr id="962562" name="Rectangle 2"/>
          <p:cNvSpPr>
            <a:spLocks noGrp="1" noChangeArrowheads="1"/>
          </p:cNvSpPr>
          <p:nvPr>
            <p:ph type="title"/>
          </p:nvPr>
        </p:nvSpPr>
        <p:spPr>
          <a:xfrm>
            <a:off x="228600" y="152400"/>
            <a:ext cx="8001000" cy="808038"/>
          </a:xfrm>
        </p:spPr>
        <p:txBody>
          <a:bodyPr/>
          <a:lstStyle/>
          <a:p>
            <a:r>
              <a:rPr lang="en-US" sz="4000">
                <a:solidFill>
                  <a:srgbClr val="FFFFCC"/>
                </a:solidFill>
              </a:rPr>
              <a:t>Marketing Research Process</a:t>
            </a:r>
          </a:p>
        </p:txBody>
      </p:sp>
      <p:sp>
        <p:nvSpPr>
          <p:cNvPr id="962563" name="Rectangle 3"/>
          <p:cNvSpPr>
            <a:spLocks noGrp="1" noChangeArrowheads="1"/>
          </p:cNvSpPr>
          <p:nvPr>
            <p:ph type="body" sz="half" idx="1"/>
          </p:nvPr>
        </p:nvSpPr>
        <p:spPr>
          <a:xfrm>
            <a:off x="304800" y="1295400"/>
            <a:ext cx="4267200" cy="5562600"/>
          </a:xfrm>
        </p:spPr>
        <p:txBody>
          <a:bodyPr/>
          <a:lstStyle/>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Establish the need for </a:t>
            </a:r>
            <a:r>
              <a:rPr lang="en-CA" sz="3200" dirty="0" err="1" smtClean="0">
                <a:solidFill>
                  <a:srgbClr val="FFFFCC"/>
                </a:solidFill>
              </a:rPr>
              <a:t>mktg</a:t>
            </a:r>
            <a:r>
              <a:rPr lang="en-CA" sz="3200" dirty="0" smtClean="0">
                <a:solidFill>
                  <a:srgbClr val="FFFFCC"/>
                </a:solidFill>
              </a:rPr>
              <a:t> </a:t>
            </a:r>
            <a:r>
              <a:rPr lang="en-CA" sz="3200" dirty="0">
                <a:solidFill>
                  <a:srgbClr val="FFFFCC"/>
                </a:solidFill>
              </a:rPr>
              <a:t>research</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Define the problem</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Establish research objectives</a:t>
            </a:r>
            <a:endParaRPr lang="en-CA" sz="3200" b="1" dirty="0">
              <a:solidFill>
                <a:srgbClr val="FFFFCC"/>
              </a:solidFill>
            </a:endParaRP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Determine research design</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Identify information types and sources</a:t>
            </a:r>
          </a:p>
          <a:p>
            <a:pPr marL="347663" indent="-347663">
              <a:lnSpc>
                <a:spcPct val="85000"/>
              </a:lnSpc>
              <a:spcBef>
                <a:spcPts val="1600"/>
              </a:spcBef>
              <a:buClr>
                <a:srgbClr val="FFFFCC"/>
              </a:buClr>
              <a:buSzPct val="85000"/>
              <a:buFont typeface="Wingdings" pitchFamily="2" charset="2"/>
              <a:buAutoNum type="arabicPeriod"/>
            </a:pPr>
            <a:endParaRPr lang="en-US" sz="3200" dirty="0">
              <a:solidFill>
                <a:srgbClr val="FFFFCC"/>
              </a:solidFill>
            </a:endParaRPr>
          </a:p>
        </p:txBody>
      </p:sp>
      <p:sp>
        <p:nvSpPr>
          <p:cNvPr id="962564" name="Rectangle 4"/>
          <p:cNvSpPr>
            <a:spLocks noGrp="1" noChangeArrowheads="1"/>
          </p:cNvSpPr>
          <p:nvPr>
            <p:ph type="body" sz="half" idx="2"/>
          </p:nvPr>
        </p:nvSpPr>
        <p:spPr>
          <a:xfrm>
            <a:off x="4652963" y="1219200"/>
            <a:ext cx="4491037" cy="5064125"/>
          </a:xfrm>
        </p:spPr>
        <p:txBody>
          <a:bodyPr/>
          <a:lstStyle/>
          <a:p>
            <a:pPr marL="533400" indent="-533400">
              <a:lnSpc>
                <a:spcPct val="85000"/>
              </a:lnSpc>
              <a:spcBef>
                <a:spcPts val="1600"/>
              </a:spcBef>
              <a:buClr>
                <a:srgbClr val="FFFFCC"/>
              </a:buClr>
              <a:buSzPct val="85000"/>
              <a:buFont typeface="+mj-lt"/>
              <a:buAutoNum type="arabicPeriod" startAt="6"/>
            </a:pPr>
            <a:r>
              <a:rPr lang="en-CA" sz="3200" dirty="0" smtClean="0">
                <a:solidFill>
                  <a:srgbClr val="FFFFCC"/>
                </a:solidFill>
              </a:rPr>
              <a:t>Determine methods of accessing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smtClean="0">
                <a:solidFill>
                  <a:srgbClr val="FFFFCC"/>
                </a:solidFill>
              </a:rPr>
              <a:t>Design </a:t>
            </a:r>
            <a:r>
              <a:rPr lang="en-CA" sz="3200" dirty="0">
                <a:solidFill>
                  <a:srgbClr val="FFFFCC"/>
                </a:solidFill>
              </a:rPr>
              <a:t>data collection forms</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Determine sample plan and size</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Collect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Analyze data</a:t>
            </a:r>
          </a:p>
          <a:p>
            <a:pPr marL="533400" indent="-533400">
              <a:lnSpc>
                <a:spcPct val="85000"/>
              </a:lnSpc>
              <a:spcBef>
                <a:spcPts val="1600"/>
              </a:spcBef>
              <a:buClr>
                <a:srgbClr val="FFFFCC"/>
              </a:buClr>
              <a:buSzPct val="85000"/>
              <a:buFont typeface="Wingdings" pitchFamily="2" charset="2"/>
              <a:buAutoNum type="arabicPeriod" startAt="6"/>
            </a:pPr>
            <a:r>
              <a:rPr lang="en-CA" sz="3200" spc="-110" dirty="0" smtClean="0">
                <a:solidFill>
                  <a:srgbClr val="FFFFCC"/>
                </a:solidFill>
              </a:rPr>
              <a:t>Final </a:t>
            </a:r>
            <a:r>
              <a:rPr lang="en-CA" sz="3200" spc="-110" dirty="0">
                <a:solidFill>
                  <a:srgbClr val="FFFFCC"/>
                </a:solidFill>
              </a:rPr>
              <a:t>research report</a:t>
            </a:r>
          </a:p>
        </p:txBody>
      </p:sp>
      <p:sp>
        <p:nvSpPr>
          <p:cNvPr id="9" name="Rectangle 6"/>
          <p:cNvSpPr>
            <a:spLocks noChangeArrowheads="1"/>
          </p:cNvSpPr>
          <p:nvPr/>
        </p:nvSpPr>
        <p:spPr bwMode="auto">
          <a:xfrm>
            <a:off x="4572000" y="3124200"/>
            <a:ext cx="4419600" cy="3048000"/>
          </a:xfrm>
          <a:prstGeom prst="rect">
            <a:avLst/>
          </a:prstGeom>
          <a:noFill/>
          <a:ln w="57150" algn="ctr">
            <a:solidFill>
              <a:schemeClr val="accent1"/>
            </a:solidFill>
            <a:miter lim="800000"/>
            <a:headEnd/>
            <a:tailEnd/>
          </a:ln>
          <a:effectLst/>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2341-09 Lecture Wk13</a:t>
            </a:r>
            <a:endParaRPr lang="en-US" altLang="en-US"/>
          </a:p>
        </p:txBody>
      </p:sp>
      <p:sp>
        <p:nvSpPr>
          <p:cNvPr id="10" name="Slide Number Placeholder 5"/>
          <p:cNvSpPr>
            <a:spLocks noGrp="1"/>
          </p:cNvSpPr>
          <p:nvPr>
            <p:ph type="sldNum" sz="quarter" idx="12"/>
          </p:nvPr>
        </p:nvSpPr>
        <p:spPr/>
        <p:txBody>
          <a:bodyPr/>
          <a:lstStyle/>
          <a:p>
            <a:fld id="{8AA78F0B-E4C9-482C-8105-262208438F0B}" type="slidenum">
              <a:rPr lang="en-US" altLang="en-US"/>
              <a:pPr/>
              <a:t>14</a:t>
            </a:fld>
            <a:endParaRPr lang="en-US" altLang="en-US"/>
          </a:p>
        </p:txBody>
      </p:sp>
      <p:sp>
        <p:nvSpPr>
          <p:cNvPr id="788482" name="Rectangle 2"/>
          <p:cNvSpPr>
            <a:spLocks noGrp="1" noChangeArrowheads="1"/>
          </p:cNvSpPr>
          <p:nvPr>
            <p:ph type="title"/>
          </p:nvPr>
        </p:nvSpPr>
        <p:spPr/>
        <p:txBody>
          <a:bodyPr/>
          <a:lstStyle/>
          <a:p>
            <a:r>
              <a:rPr lang="en-US" sz="4800"/>
              <a:t>Step 8: Sampling</a:t>
            </a:r>
          </a:p>
        </p:txBody>
      </p:sp>
      <p:sp>
        <p:nvSpPr>
          <p:cNvPr id="788483" name="Rectangle 3"/>
          <p:cNvSpPr>
            <a:spLocks noGrp="1" noChangeArrowheads="1"/>
          </p:cNvSpPr>
          <p:nvPr>
            <p:ph type="body" idx="1"/>
          </p:nvPr>
        </p:nvSpPr>
        <p:spPr/>
        <p:txBody>
          <a:bodyPr/>
          <a:lstStyle/>
          <a:p>
            <a:endParaRPr lang="en-US"/>
          </a:p>
        </p:txBody>
      </p:sp>
      <p:pic>
        <p:nvPicPr>
          <p:cNvPr id="788486" name="Picture 6" descr="openbook"/>
          <p:cNvPicPr>
            <a:picLocks noChangeAspect="1" noChangeArrowheads="1"/>
          </p:cNvPicPr>
          <p:nvPr/>
        </p:nvPicPr>
        <p:blipFill>
          <a:blip r:embed="rId2" cstate="print"/>
          <a:srcRect/>
          <a:stretch>
            <a:fillRect/>
          </a:stretch>
        </p:blipFill>
        <p:spPr bwMode="auto">
          <a:xfrm>
            <a:off x="0" y="1676400"/>
            <a:ext cx="8991600" cy="5181600"/>
          </a:xfrm>
          <a:prstGeom prst="rect">
            <a:avLst/>
          </a:prstGeom>
          <a:noFill/>
        </p:spPr>
      </p:pic>
      <p:sp>
        <p:nvSpPr>
          <p:cNvPr id="788488" name="Rectangle 8"/>
          <p:cNvSpPr>
            <a:spLocks noChangeArrowheads="1"/>
          </p:cNvSpPr>
          <p:nvPr/>
        </p:nvSpPr>
        <p:spPr bwMode="auto">
          <a:xfrm>
            <a:off x="1981200" y="3200400"/>
            <a:ext cx="2438400" cy="1077218"/>
          </a:xfrm>
          <a:prstGeom prst="rect">
            <a:avLst/>
          </a:prstGeom>
          <a:noFill/>
          <a:ln w="9525">
            <a:noFill/>
            <a:miter lim="800000"/>
            <a:headEnd/>
            <a:tailEnd/>
          </a:ln>
          <a:effectLst/>
        </p:spPr>
        <p:txBody>
          <a:bodyPr>
            <a:spAutoFit/>
          </a:bodyPr>
          <a:lstStyle/>
          <a:p>
            <a:r>
              <a:rPr lang="en-US" sz="3200" b="1" i="1" dirty="0">
                <a:solidFill>
                  <a:schemeClr val="tx2"/>
                </a:solidFill>
                <a:latin typeface="Arial" pitchFamily="34" charset="0"/>
              </a:rPr>
              <a:t>Chapter 10</a:t>
            </a:r>
          </a:p>
          <a:p>
            <a:r>
              <a:rPr lang="en-US" sz="3200" b="1" i="1" dirty="0" smtClean="0">
                <a:solidFill>
                  <a:srgbClr val="008080"/>
                </a:solidFill>
                <a:latin typeface="Arial" pitchFamily="34" charset="0"/>
              </a:rPr>
              <a:t> </a:t>
            </a:r>
            <a:endParaRPr lang="en-US" sz="3200" b="1" dirty="0">
              <a:solidFill>
                <a:srgbClr val="008080"/>
              </a:solidFill>
              <a:latin typeface="Arial" pitchFamily="34" charset="0"/>
            </a:endParaRPr>
          </a:p>
        </p:txBody>
      </p:sp>
      <p:sp>
        <p:nvSpPr>
          <p:cNvPr id="788492" name="Rectangle 12"/>
          <p:cNvSpPr>
            <a:spLocks noChangeArrowheads="1"/>
          </p:cNvSpPr>
          <p:nvPr/>
        </p:nvSpPr>
        <p:spPr bwMode="auto">
          <a:xfrm>
            <a:off x="2057400" y="2209800"/>
            <a:ext cx="1905000" cy="641350"/>
          </a:xfrm>
          <a:prstGeom prst="rect">
            <a:avLst/>
          </a:prstGeom>
          <a:noFill/>
          <a:ln w="9525">
            <a:noFill/>
            <a:miter lim="800000"/>
            <a:headEnd/>
            <a:tailEnd/>
          </a:ln>
          <a:effectLst/>
        </p:spPr>
        <p:txBody>
          <a:bodyPr>
            <a:spAutoFit/>
          </a:bodyPr>
          <a:lstStyle/>
          <a:p>
            <a:r>
              <a:rPr lang="en-US" sz="3600" b="1" i="1" u="sng" dirty="0">
                <a:solidFill>
                  <a:schemeClr val="tx2"/>
                </a:solidFill>
                <a:latin typeface="Arial" pitchFamily="34" charset="0"/>
              </a:rPr>
              <a:t>Week 8 </a:t>
            </a:r>
            <a:endParaRPr lang="en-US" sz="3600" b="1" u="sng" dirty="0">
              <a:solidFill>
                <a:schemeClr val="tx2"/>
              </a:solidFill>
              <a:latin typeface="Arial" pitchFamily="34" charset="0"/>
            </a:endParaRPr>
          </a:p>
        </p:txBody>
      </p:sp>
      <p:sp>
        <p:nvSpPr>
          <p:cNvPr id="788494" name="Rectangle 14"/>
          <p:cNvSpPr>
            <a:spLocks noChangeArrowheads="1"/>
          </p:cNvSpPr>
          <p:nvPr/>
        </p:nvSpPr>
        <p:spPr bwMode="auto">
          <a:xfrm>
            <a:off x="4648200" y="2819400"/>
            <a:ext cx="2438400" cy="2062103"/>
          </a:xfrm>
          <a:prstGeom prst="rect">
            <a:avLst/>
          </a:prstGeom>
          <a:noFill/>
          <a:ln w="9525">
            <a:noFill/>
            <a:miter lim="800000"/>
            <a:headEnd/>
            <a:tailEnd/>
          </a:ln>
          <a:effectLst/>
        </p:spPr>
        <p:txBody>
          <a:bodyPr>
            <a:spAutoFit/>
          </a:bodyPr>
          <a:lstStyle/>
          <a:p>
            <a:r>
              <a:rPr lang="en-US" sz="3200" b="1" i="1" dirty="0" smtClean="0">
                <a:solidFill>
                  <a:srgbClr val="008080"/>
                </a:solidFill>
                <a:latin typeface="Arial" pitchFamily="34" charset="0"/>
              </a:rPr>
              <a:t>Sample Methods &amp;</a:t>
            </a:r>
            <a:endParaRPr lang="en-US" sz="3200" b="1" i="1" dirty="0">
              <a:solidFill>
                <a:schemeClr val="tx2"/>
              </a:solidFill>
              <a:latin typeface="Arial" pitchFamily="34" charset="0"/>
            </a:endParaRPr>
          </a:p>
          <a:p>
            <a:r>
              <a:rPr lang="en-US" sz="3200" b="1" i="1" dirty="0">
                <a:solidFill>
                  <a:srgbClr val="008080"/>
                </a:solidFill>
                <a:latin typeface="Arial" pitchFamily="34" charset="0"/>
              </a:rPr>
              <a:t>Sample Size</a:t>
            </a:r>
            <a:endParaRPr lang="en-US" sz="3200" b="1" dirty="0">
              <a:solidFill>
                <a:srgbClr val="008080"/>
              </a:solidFill>
              <a:latin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2341-09 Lecture Wk13</a:t>
            </a:r>
            <a:endParaRPr lang="en-US" altLang="en-US"/>
          </a:p>
        </p:txBody>
      </p:sp>
      <p:sp>
        <p:nvSpPr>
          <p:cNvPr id="7" name="Slide Number Placeholder 5"/>
          <p:cNvSpPr>
            <a:spLocks noGrp="1"/>
          </p:cNvSpPr>
          <p:nvPr>
            <p:ph type="sldNum" sz="quarter" idx="12"/>
          </p:nvPr>
        </p:nvSpPr>
        <p:spPr/>
        <p:txBody>
          <a:bodyPr/>
          <a:lstStyle/>
          <a:p>
            <a:fld id="{38DF26ED-065D-4BCF-B28B-162AF7979908}" type="slidenum">
              <a:rPr lang="en-US" altLang="en-US"/>
              <a:pPr/>
              <a:t>15</a:t>
            </a:fld>
            <a:endParaRPr lang="en-US" altLang="en-US"/>
          </a:p>
        </p:txBody>
      </p:sp>
      <p:sp>
        <p:nvSpPr>
          <p:cNvPr id="99330" name="Rectangle 2"/>
          <p:cNvSpPr>
            <a:spLocks noGrp="1" noChangeArrowheads="1"/>
          </p:cNvSpPr>
          <p:nvPr>
            <p:ph type="title"/>
          </p:nvPr>
        </p:nvSpPr>
        <p:spPr>
          <a:xfrm>
            <a:off x="381000" y="152400"/>
            <a:ext cx="7696200" cy="1143000"/>
          </a:xfrm>
        </p:spPr>
        <p:txBody>
          <a:bodyPr/>
          <a:lstStyle/>
          <a:p>
            <a:pPr>
              <a:lnSpc>
                <a:spcPct val="85000"/>
              </a:lnSpc>
            </a:pPr>
            <a:r>
              <a:rPr lang="en-CA"/>
              <a:t>Step 8: Sampling</a:t>
            </a:r>
          </a:p>
        </p:txBody>
      </p:sp>
      <p:sp>
        <p:nvSpPr>
          <p:cNvPr id="99331" name="Rectangle 3"/>
          <p:cNvSpPr>
            <a:spLocks noGrp="1" noChangeArrowheads="1"/>
          </p:cNvSpPr>
          <p:nvPr>
            <p:ph type="body" idx="1"/>
          </p:nvPr>
        </p:nvSpPr>
        <p:spPr>
          <a:xfrm>
            <a:off x="457200" y="1600200"/>
            <a:ext cx="8077200" cy="2057400"/>
          </a:xfrm>
        </p:spPr>
        <p:txBody>
          <a:bodyPr/>
          <a:lstStyle/>
          <a:p>
            <a:pPr>
              <a:lnSpc>
                <a:spcPct val="95000"/>
              </a:lnSpc>
            </a:pPr>
            <a:r>
              <a:rPr lang="en-CA" sz="3200" dirty="0"/>
              <a:t>Sample Plan – describe how each sample element, or unit, is to be drawn from the total population.</a:t>
            </a:r>
          </a:p>
          <a:p>
            <a:pPr>
              <a:lnSpc>
                <a:spcPct val="95000"/>
              </a:lnSpc>
            </a:pPr>
            <a:r>
              <a:rPr lang="en-CA" sz="3200" dirty="0"/>
              <a:t>Key Concepts:</a:t>
            </a:r>
          </a:p>
        </p:txBody>
      </p:sp>
      <p:sp>
        <p:nvSpPr>
          <p:cNvPr id="99333" name="Text Box 5"/>
          <p:cNvSpPr txBox="1">
            <a:spLocks noChangeArrowheads="1"/>
          </p:cNvSpPr>
          <p:nvPr/>
        </p:nvSpPr>
        <p:spPr bwMode="auto">
          <a:xfrm>
            <a:off x="304800" y="3810000"/>
            <a:ext cx="8382000" cy="1520416"/>
          </a:xfrm>
          <a:prstGeom prst="rect">
            <a:avLst/>
          </a:prstGeom>
          <a:solidFill>
            <a:schemeClr val="bg1"/>
          </a:solidFill>
          <a:ln w="76200">
            <a:solidFill>
              <a:schemeClr val="accent1"/>
            </a:solidFill>
            <a:miter lim="800000"/>
            <a:headEnd/>
            <a:tailEnd/>
          </a:ln>
          <a:effectLst>
            <a:outerShdw dist="107763" dir="2700000" algn="ctr" rotWithShape="0">
              <a:schemeClr val="bg2">
                <a:alpha val="50000"/>
              </a:schemeClr>
            </a:outerShdw>
          </a:effectLst>
        </p:spPr>
        <p:txBody>
          <a:bodyPr>
            <a:spAutoFit/>
          </a:bodyPr>
          <a:lstStyle/>
          <a:p>
            <a:endParaRPr lang="en-CA" sz="900" dirty="0"/>
          </a:p>
          <a:p>
            <a:pPr>
              <a:lnSpc>
                <a:spcPct val="110000"/>
              </a:lnSpc>
            </a:pPr>
            <a:r>
              <a:rPr lang="en-CA" sz="3400" dirty="0"/>
              <a:t>Sample Method – </a:t>
            </a:r>
            <a:r>
              <a:rPr lang="en-CA" sz="3400" b="1" i="1" dirty="0">
                <a:solidFill>
                  <a:srgbClr val="CC0000"/>
                </a:solidFill>
                <a:effectLst>
                  <a:outerShdw blurRad="38100" dist="38100" dir="2700000" algn="tl">
                    <a:srgbClr val="C0C0C0"/>
                  </a:outerShdw>
                </a:effectLst>
              </a:rPr>
              <a:t>representativeness</a:t>
            </a:r>
            <a:r>
              <a:rPr lang="en-CA" sz="3400" dirty="0">
                <a:solidFill>
                  <a:srgbClr val="CC0000"/>
                </a:solidFill>
              </a:rPr>
              <a:t> </a:t>
            </a:r>
          </a:p>
          <a:p>
            <a:pPr>
              <a:lnSpc>
                <a:spcPct val="110000"/>
              </a:lnSpc>
            </a:pPr>
            <a:r>
              <a:rPr lang="en-CA" sz="3400" dirty="0"/>
              <a:t>Sample Size – </a:t>
            </a:r>
            <a:r>
              <a:rPr lang="en-CA" sz="3400" b="1" i="1" dirty="0">
                <a:solidFill>
                  <a:srgbClr val="CC0000"/>
                </a:solidFill>
                <a:effectLst>
                  <a:outerShdw blurRad="38100" dist="38100" dir="2700000" algn="tl">
                    <a:srgbClr val="C0C0C0"/>
                  </a:outerShdw>
                </a:effectLst>
              </a:rPr>
              <a:t>accuracy</a:t>
            </a:r>
          </a:p>
          <a:p>
            <a:endParaRPr lang="en-CA" sz="900" b="1" i="1" dirty="0">
              <a:solidFill>
                <a:schemeClr val="tx2"/>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184704C9-A29B-4D4D-81CD-FA8F6039373D}" type="slidenum">
              <a:rPr lang="en-US" altLang="en-US"/>
              <a:pPr/>
              <a:t>16</a:t>
            </a:fld>
            <a:endParaRPr lang="en-US" altLang="en-US"/>
          </a:p>
        </p:txBody>
      </p:sp>
      <p:sp>
        <p:nvSpPr>
          <p:cNvPr id="465922" name="Rectangle 2"/>
          <p:cNvSpPr>
            <a:spLocks noGrp="1" noChangeArrowheads="1"/>
          </p:cNvSpPr>
          <p:nvPr>
            <p:ph type="title"/>
          </p:nvPr>
        </p:nvSpPr>
        <p:spPr>
          <a:xfrm>
            <a:off x="0" y="106363"/>
            <a:ext cx="8001000" cy="884237"/>
          </a:xfrm>
        </p:spPr>
        <p:txBody>
          <a:bodyPr/>
          <a:lstStyle/>
          <a:p>
            <a:r>
              <a:rPr lang="en-US"/>
              <a:t>Basic Concepts in Sampling</a:t>
            </a:r>
          </a:p>
        </p:txBody>
      </p:sp>
      <p:sp>
        <p:nvSpPr>
          <p:cNvPr id="465923" name="Rectangle 3"/>
          <p:cNvSpPr>
            <a:spLocks noGrp="1" noChangeArrowheads="1"/>
          </p:cNvSpPr>
          <p:nvPr>
            <p:ph type="body" idx="1"/>
          </p:nvPr>
        </p:nvSpPr>
        <p:spPr>
          <a:xfrm>
            <a:off x="457200" y="1447800"/>
            <a:ext cx="8839200" cy="5410200"/>
          </a:xfrm>
          <a:noFill/>
          <a:ln/>
        </p:spPr>
        <p:txBody>
          <a:bodyPr/>
          <a:lstStyle/>
          <a:p>
            <a:pPr>
              <a:lnSpc>
                <a:spcPct val="85000"/>
              </a:lnSpc>
              <a:spcBef>
                <a:spcPts val="1800"/>
              </a:spcBef>
            </a:pPr>
            <a:r>
              <a:rPr lang="en-US" sz="3400" b="1" i="1" dirty="0">
                <a:solidFill>
                  <a:schemeClr val="tx2"/>
                </a:solidFill>
                <a:effectLst>
                  <a:outerShdw blurRad="38100" dist="38100" dir="2700000" algn="tl">
                    <a:srgbClr val="C0C0C0"/>
                  </a:outerShdw>
                </a:effectLst>
              </a:rPr>
              <a:t>Population:</a:t>
            </a:r>
            <a:r>
              <a:rPr lang="en-US" sz="3400" dirty="0">
                <a:solidFill>
                  <a:schemeClr val="tx2"/>
                </a:solidFill>
              </a:rPr>
              <a:t> </a:t>
            </a:r>
          </a:p>
          <a:p>
            <a:pPr marL="979488" lvl="1">
              <a:lnSpc>
                <a:spcPct val="85000"/>
              </a:lnSpc>
              <a:spcBef>
                <a:spcPts val="600"/>
              </a:spcBef>
            </a:pPr>
            <a:r>
              <a:rPr lang="en-US" sz="3200" dirty="0"/>
              <a:t>Entire group under study as defined by research objectives.</a:t>
            </a:r>
          </a:p>
          <a:p>
            <a:pPr>
              <a:lnSpc>
                <a:spcPct val="85000"/>
              </a:lnSpc>
              <a:spcBef>
                <a:spcPts val="1800"/>
              </a:spcBef>
            </a:pPr>
            <a:r>
              <a:rPr lang="en-US" sz="3400" b="1" i="1" dirty="0">
                <a:solidFill>
                  <a:schemeClr val="tx2"/>
                </a:solidFill>
                <a:effectLst>
                  <a:outerShdw blurRad="38100" dist="38100" dir="2700000" algn="tl">
                    <a:srgbClr val="C0C0C0"/>
                  </a:outerShdw>
                </a:effectLst>
              </a:rPr>
              <a:t>Census:</a:t>
            </a:r>
            <a:r>
              <a:rPr lang="en-US" sz="3400" dirty="0">
                <a:solidFill>
                  <a:schemeClr val="tx2"/>
                </a:solidFill>
              </a:rPr>
              <a:t> </a:t>
            </a:r>
          </a:p>
          <a:p>
            <a:pPr marL="979488" lvl="1">
              <a:lnSpc>
                <a:spcPct val="85000"/>
              </a:lnSpc>
              <a:spcBef>
                <a:spcPts val="600"/>
              </a:spcBef>
            </a:pPr>
            <a:r>
              <a:rPr lang="en-US" sz="3200" dirty="0"/>
              <a:t>Research of the </a:t>
            </a:r>
            <a:r>
              <a:rPr lang="en-US" sz="3200" b="1" dirty="0" smtClean="0">
                <a:solidFill>
                  <a:srgbClr val="CC0000"/>
                </a:solidFill>
              </a:rPr>
              <a:t>total population</a:t>
            </a:r>
            <a:r>
              <a:rPr lang="en-US" sz="3200" b="1" dirty="0">
                <a:solidFill>
                  <a:srgbClr val="CC0000"/>
                </a:solidFill>
              </a:rPr>
              <a:t>.</a:t>
            </a:r>
          </a:p>
          <a:p>
            <a:pPr>
              <a:lnSpc>
                <a:spcPct val="85000"/>
              </a:lnSpc>
              <a:spcBef>
                <a:spcPts val="1800"/>
              </a:spcBef>
            </a:pPr>
            <a:r>
              <a:rPr lang="en-US" sz="3400" b="1" i="1" dirty="0">
                <a:solidFill>
                  <a:schemeClr val="tx2"/>
                </a:solidFill>
                <a:effectLst>
                  <a:outerShdw blurRad="38100" dist="38100" dir="2700000" algn="tl">
                    <a:srgbClr val="C0C0C0"/>
                  </a:outerShdw>
                </a:effectLst>
              </a:rPr>
              <a:t>Sample:</a:t>
            </a:r>
            <a:r>
              <a:rPr lang="en-US" sz="3400" dirty="0">
                <a:solidFill>
                  <a:schemeClr val="tx2"/>
                </a:solidFill>
              </a:rPr>
              <a:t> </a:t>
            </a:r>
          </a:p>
          <a:p>
            <a:pPr marL="979488" lvl="1">
              <a:lnSpc>
                <a:spcPct val="85000"/>
              </a:lnSpc>
              <a:spcBef>
                <a:spcPts val="600"/>
              </a:spcBef>
            </a:pPr>
            <a:r>
              <a:rPr lang="en-US" sz="3200" b="1" dirty="0">
                <a:solidFill>
                  <a:srgbClr val="CC0000"/>
                </a:solidFill>
              </a:rPr>
              <a:t>Subset</a:t>
            </a:r>
            <a:r>
              <a:rPr lang="en-US" sz="3200" dirty="0"/>
              <a:t> of the population that should represent the entire group.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animEffect transition="in" filter="blinds(horizontal)">
                                      <p:cBhvr>
                                        <p:cTn id="7" dur="500"/>
                                        <p:tgtEl>
                                          <p:spTgt spid="465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65923">
                                            <p:txEl>
                                              <p:pRg st="1" end="1"/>
                                            </p:txEl>
                                          </p:spTgt>
                                        </p:tgtEl>
                                        <p:attrNameLst>
                                          <p:attrName>style.visibility</p:attrName>
                                        </p:attrNameLst>
                                      </p:cBhvr>
                                      <p:to>
                                        <p:strVal val="visible"/>
                                      </p:to>
                                    </p:set>
                                    <p:animEffect transition="in" filter="blinds(horizontal)">
                                      <p:cBhvr>
                                        <p:cTn id="12" dur="500"/>
                                        <p:tgtEl>
                                          <p:spTgt spid="465923">
                                            <p:txEl>
                                              <p:pRg st="1" end="1"/>
                                            </p:txEl>
                                          </p:spTgt>
                                        </p:tgtEl>
                                      </p:cBhvr>
                                    </p:animEffect>
                                  </p:childTnLst>
                                </p:cTn>
                              </p:par>
                              <p:par>
                                <p:cTn id="13" presetID="3" presetClass="entr" presetSubtype="10" fill="hold" grpId="1" nodeType="withEffect">
                                  <p:stCondLst>
                                    <p:cond delay="0"/>
                                  </p:stCondLst>
                                  <p:childTnLst>
                                    <p:set>
                                      <p:cBhvr>
                                        <p:cTn id="14" dur="1" fill="hold">
                                          <p:stCondLst>
                                            <p:cond delay="0"/>
                                          </p:stCondLst>
                                        </p:cTn>
                                        <p:tgtEl>
                                          <p:spTgt spid="465923">
                                            <p:txEl>
                                              <p:pRg st="2" end="2"/>
                                            </p:txEl>
                                          </p:spTgt>
                                        </p:tgtEl>
                                        <p:attrNameLst>
                                          <p:attrName>style.visibility</p:attrName>
                                        </p:attrNameLst>
                                      </p:cBhvr>
                                      <p:to>
                                        <p:strVal val="visible"/>
                                      </p:to>
                                    </p:set>
                                    <p:animEffect transition="in" filter="blinds(horizontal)">
                                      <p:cBhvr>
                                        <p:cTn id="15" dur="500"/>
                                        <p:tgtEl>
                                          <p:spTgt spid="46592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465923">
                                            <p:txEl>
                                              <p:pRg st="3" end="3"/>
                                            </p:txEl>
                                          </p:spTgt>
                                        </p:tgtEl>
                                        <p:attrNameLst>
                                          <p:attrName>style.visibility</p:attrName>
                                        </p:attrNameLst>
                                      </p:cBhvr>
                                      <p:to>
                                        <p:strVal val="visible"/>
                                      </p:to>
                                    </p:set>
                                    <p:animEffect transition="in" filter="blinds(horizontal)">
                                      <p:cBhvr>
                                        <p:cTn id="20" dur="500"/>
                                        <p:tgtEl>
                                          <p:spTgt spid="465923">
                                            <p:txEl>
                                              <p:pRg st="3" end="3"/>
                                            </p:txEl>
                                          </p:spTgt>
                                        </p:tgtEl>
                                      </p:cBhvr>
                                    </p:animEffect>
                                  </p:childTnLst>
                                </p:cTn>
                              </p:par>
                              <p:par>
                                <p:cTn id="21" presetID="3" presetClass="entr" presetSubtype="10" fill="hold" grpId="1" nodeType="withEffect">
                                  <p:stCondLst>
                                    <p:cond delay="0"/>
                                  </p:stCondLst>
                                  <p:childTnLst>
                                    <p:set>
                                      <p:cBhvr>
                                        <p:cTn id="22" dur="1" fill="hold">
                                          <p:stCondLst>
                                            <p:cond delay="0"/>
                                          </p:stCondLst>
                                        </p:cTn>
                                        <p:tgtEl>
                                          <p:spTgt spid="465923">
                                            <p:txEl>
                                              <p:pRg st="4" end="4"/>
                                            </p:txEl>
                                          </p:spTgt>
                                        </p:tgtEl>
                                        <p:attrNameLst>
                                          <p:attrName>style.visibility</p:attrName>
                                        </p:attrNameLst>
                                      </p:cBhvr>
                                      <p:to>
                                        <p:strVal val="visible"/>
                                      </p:to>
                                    </p:set>
                                    <p:animEffect transition="in" filter="blinds(horizontal)">
                                      <p:cBhvr>
                                        <p:cTn id="23" dur="500"/>
                                        <p:tgtEl>
                                          <p:spTgt spid="46592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1" nodeType="clickEffect">
                                  <p:stCondLst>
                                    <p:cond delay="0"/>
                                  </p:stCondLst>
                                  <p:childTnLst>
                                    <p:set>
                                      <p:cBhvr>
                                        <p:cTn id="27" dur="1" fill="hold">
                                          <p:stCondLst>
                                            <p:cond delay="0"/>
                                          </p:stCondLst>
                                        </p:cTn>
                                        <p:tgtEl>
                                          <p:spTgt spid="465923">
                                            <p:txEl>
                                              <p:pRg st="5" end="5"/>
                                            </p:txEl>
                                          </p:spTgt>
                                        </p:tgtEl>
                                        <p:attrNameLst>
                                          <p:attrName>style.visibility</p:attrName>
                                        </p:attrNameLst>
                                      </p:cBhvr>
                                      <p:to>
                                        <p:strVal val="visible"/>
                                      </p:to>
                                    </p:set>
                                    <p:animEffect transition="in" filter="blinds(horizontal)">
                                      <p:cBhvr>
                                        <p:cTn id="28" dur="500"/>
                                        <p:tgtEl>
                                          <p:spTgt spid="465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1"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553200"/>
            <a:ext cx="2133600" cy="304800"/>
          </a:xfrm>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23863210-1994-420E-969E-8E524DFF3582}" type="slidenum">
              <a:rPr lang="en-US" altLang="en-US"/>
              <a:pPr/>
              <a:t>17</a:t>
            </a:fld>
            <a:endParaRPr lang="en-US" altLang="en-US"/>
          </a:p>
        </p:txBody>
      </p:sp>
      <p:sp>
        <p:nvSpPr>
          <p:cNvPr id="757762" name="Text Box 2"/>
          <p:cNvSpPr txBox="1">
            <a:spLocks noChangeArrowheads="1"/>
          </p:cNvSpPr>
          <p:nvPr/>
        </p:nvSpPr>
        <p:spPr bwMode="auto">
          <a:xfrm>
            <a:off x="0" y="304800"/>
            <a:ext cx="8534400" cy="762000"/>
          </a:xfrm>
          <a:prstGeom prst="rect">
            <a:avLst/>
          </a:prstGeom>
          <a:noFill/>
          <a:ln w="76200">
            <a:noFill/>
            <a:miter lim="800000"/>
            <a:headEnd/>
            <a:tailEnd/>
          </a:ln>
          <a:effectLst/>
        </p:spPr>
        <p:txBody>
          <a:bodyPr>
            <a:spAutoFit/>
          </a:bodyPr>
          <a:lstStyle/>
          <a:p>
            <a:pPr eaLnBrk="0" hangingPunct="0"/>
            <a:r>
              <a:rPr lang="en-US" sz="4400">
                <a:solidFill>
                  <a:schemeClr val="tx2"/>
                </a:solidFill>
              </a:rPr>
              <a:t>Basic Concepts in Sampling</a:t>
            </a:r>
          </a:p>
        </p:txBody>
      </p:sp>
      <p:sp>
        <p:nvSpPr>
          <p:cNvPr id="757763" name="Rectangle 3"/>
          <p:cNvSpPr>
            <a:spLocks noGrp="1" noChangeArrowheads="1"/>
          </p:cNvSpPr>
          <p:nvPr>
            <p:ph type="body" idx="1"/>
          </p:nvPr>
        </p:nvSpPr>
        <p:spPr>
          <a:xfrm>
            <a:off x="228600" y="1447800"/>
            <a:ext cx="8915400" cy="5029200"/>
          </a:xfrm>
        </p:spPr>
        <p:txBody>
          <a:bodyPr/>
          <a:lstStyle/>
          <a:p>
            <a:pPr>
              <a:lnSpc>
                <a:spcPct val="85000"/>
              </a:lnSpc>
              <a:spcBef>
                <a:spcPts val="1800"/>
              </a:spcBef>
            </a:pPr>
            <a:r>
              <a:rPr lang="en-US" sz="3400" b="1" i="1" dirty="0" smtClean="0">
                <a:solidFill>
                  <a:schemeClr val="tx2"/>
                </a:solidFill>
                <a:effectLst>
                  <a:outerShdw blurRad="38100" dist="38100" dir="2700000" algn="tl">
                    <a:srgbClr val="C0C0C0"/>
                  </a:outerShdw>
                </a:effectLst>
              </a:rPr>
              <a:t>Sampling </a:t>
            </a:r>
            <a:r>
              <a:rPr lang="en-US" sz="3400" b="1" i="1" dirty="0">
                <a:solidFill>
                  <a:schemeClr val="tx2"/>
                </a:solidFill>
                <a:effectLst>
                  <a:outerShdw blurRad="38100" dist="38100" dir="2700000" algn="tl">
                    <a:srgbClr val="C0C0C0"/>
                  </a:outerShdw>
                </a:effectLst>
              </a:rPr>
              <a:t>Frame: </a:t>
            </a:r>
          </a:p>
          <a:p>
            <a:pPr marL="979488" lvl="1">
              <a:lnSpc>
                <a:spcPct val="85000"/>
              </a:lnSpc>
              <a:spcBef>
                <a:spcPts val="600"/>
              </a:spcBef>
            </a:pPr>
            <a:r>
              <a:rPr lang="en-US" sz="3200" b="1" dirty="0">
                <a:solidFill>
                  <a:srgbClr val="CC0000"/>
                </a:solidFill>
              </a:rPr>
              <a:t>Master list </a:t>
            </a:r>
            <a:r>
              <a:rPr lang="en-US" sz="3200" dirty="0"/>
              <a:t>of the entire target population.</a:t>
            </a:r>
          </a:p>
          <a:p>
            <a:pPr>
              <a:lnSpc>
                <a:spcPct val="85000"/>
              </a:lnSpc>
              <a:spcBef>
                <a:spcPts val="1800"/>
              </a:spcBef>
            </a:pPr>
            <a:r>
              <a:rPr lang="en-US" sz="3400" b="1" i="1" dirty="0" smtClean="0">
                <a:solidFill>
                  <a:schemeClr val="tx2"/>
                </a:solidFill>
                <a:effectLst>
                  <a:outerShdw blurRad="38100" dist="38100" dir="2700000" algn="tl">
                    <a:srgbClr val="C0C0C0"/>
                  </a:outerShdw>
                </a:effectLst>
              </a:rPr>
              <a:t>Sampling </a:t>
            </a:r>
            <a:r>
              <a:rPr lang="en-US" sz="3400" b="1" i="1" dirty="0">
                <a:solidFill>
                  <a:schemeClr val="tx2"/>
                </a:solidFill>
                <a:effectLst>
                  <a:outerShdw blurRad="38100" dist="38100" dir="2700000" algn="tl">
                    <a:srgbClr val="C0C0C0"/>
                  </a:outerShdw>
                </a:effectLst>
              </a:rPr>
              <a:t>Frame Error: </a:t>
            </a:r>
          </a:p>
          <a:p>
            <a:pPr marL="979488" lvl="1">
              <a:lnSpc>
                <a:spcPct val="85000"/>
              </a:lnSpc>
              <a:spcBef>
                <a:spcPts val="600"/>
              </a:spcBef>
            </a:pPr>
            <a:r>
              <a:rPr lang="en-US" sz="3200" dirty="0"/>
              <a:t>How much the sample frame fails to account for all of the population.</a:t>
            </a:r>
          </a:p>
          <a:p>
            <a:pPr marL="979488" lvl="1">
              <a:lnSpc>
                <a:spcPct val="85000"/>
              </a:lnSpc>
              <a:spcBef>
                <a:spcPts val="600"/>
              </a:spcBef>
            </a:pPr>
            <a:r>
              <a:rPr lang="en-US" sz="3200" dirty="0"/>
              <a:t>Ex: Telephone book excludes unlisted numbers and only cell-phones subscribers.</a:t>
            </a:r>
          </a:p>
          <a:p>
            <a:pPr>
              <a:lnSpc>
                <a:spcPct val="85000"/>
              </a:lnSpc>
              <a:spcBef>
                <a:spcPts val="1800"/>
              </a:spcBef>
            </a:pPr>
            <a:r>
              <a:rPr lang="en-US" sz="3400" b="1" i="1" dirty="0">
                <a:solidFill>
                  <a:schemeClr val="tx2"/>
                </a:solidFill>
                <a:effectLst>
                  <a:outerShdw blurRad="38100" dist="38100" dir="2700000" algn="tl">
                    <a:srgbClr val="C0C0C0"/>
                  </a:outerShdw>
                </a:effectLst>
              </a:rPr>
              <a:t>Incidence Rate: </a:t>
            </a:r>
          </a:p>
          <a:p>
            <a:pPr marL="979488" lvl="1">
              <a:lnSpc>
                <a:spcPct val="85000"/>
              </a:lnSpc>
              <a:spcBef>
                <a:spcPts val="600"/>
              </a:spcBef>
            </a:pPr>
            <a:r>
              <a:rPr lang="en-US" sz="3200" dirty="0"/>
              <a:t>Percentage of people who </a:t>
            </a:r>
            <a:r>
              <a:rPr lang="en-US" sz="3200" b="1" dirty="0">
                <a:solidFill>
                  <a:srgbClr val="CC0000"/>
                </a:solidFill>
              </a:rPr>
              <a:t>qualify</a:t>
            </a:r>
            <a:r>
              <a:rPr lang="en-US" sz="3200" dirty="0"/>
              <a:t> as members of the population.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763">
                                            <p:txEl>
                                              <p:pRg st="1" end="1"/>
                                            </p:txEl>
                                          </p:spTgt>
                                        </p:tgtEl>
                                        <p:attrNameLst>
                                          <p:attrName>style.visibility</p:attrName>
                                        </p:attrNameLst>
                                      </p:cBhvr>
                                      <p:to>
                                        <p:strVal val="visible"/>
                                      </p:to>
                                    </p:set>
                                    <p:animEffect transition="in" filter="blinds(horizontal)">
                                      <p:cBhvr>
                                        <p:cTn id="7" dur="500"/>
                                        <p:tgtEl>
                                          <p:spTgt spid="7577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63">
                                            <p:txEl>
                                              <p:pRg st="3" end="3"/>
                                            </p:txEl>
                                          </p:spTgt>
                                        </p:tgtEl>
                                        <p:attrNameLst>
                                          <p:attrName>style.visibility</p:attrName>
                                        </p:attrNameLst>
                                      </p:cBhvr>
                                      <p:to>
                                        <p:strVal val="visible"/>
                                      </p:to>
                                    </p:set>
                                    <p:animEffect transition="in" filter="blinds(horizontal)">
                                      <p:cBhvr>
                                        <p:cTn id="12" dur="500"/>
                                        <p:tgtEl>
                                          <p:spTgt spid="75776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57763">
                                            <p:txEl>
                                              <p:pRg st="4" end="4"/>
                                            </p:txEl>
                                          </p:spTgt>
                                        </p:tgtEl>
                                        <p:attrNameLst>
                                          <p:attrName>style.visibility</p:attrName>
                                        </p:attrNameLst>
                                      </p:cBhvr>
                                      <p:to>
                                        <p:strVal val="visible"/>
                                      </p:to>
                                    </p:set>
                                    <p:animEffect transition="in" filter="blinds(horizontal)">
                                      <p:cBhvr>
                                        <p:cTn id="15" dur="500"/>
                                        <p:tgtEl>
                                          <p:spTgt spid="75776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57763">
                                            <p:txEl>
                                              <p:pRg st="6" end="6"/>
                                            </p:txEl>
                                          </p:spTgt>
                                        </p:tgtEl>
                                        <p:attrNameLst>
                                          <p:attrName>style.visibility</p:attrName>
                                        </p:attrNameLst>
                                      </p:cBhvr>
                                      <p:to>
                                        <p:strVal val="visible"/>
                                      </p:to>
                                    </p:set>
                                    <p:animEffect transition="in" filter="blinds(horizontal)">
                                      <p:cBhvr>
                                        <p:cTn id="20" dur="500"/>
                                        <p:tgtEl>
                                          <p:spTgt spid="7577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77BD06D5-A474-4F86-9EF5-0C3C45E096A4}" type="slidenum">
              <a:rPr lang="en-US" altLang="en-US"/>
              <a:pPr/>
              <a:t>18</a:t>
            </a:fld>
            <a:endParaRPr lang="en-US" altLang="en-US"/>
          </a:p>
        </p:txBody>
      </p:sp>
      <p:sp>
        <p:nvSpPr>
          <p:cNvPr id="700418" name="Rectangle 2"/>
          <p:cNvSpPr>
            <a:spLocks noGrp="1" noChangeArrowheads="1"/>
          </p:cNvSpPr>
          <p:nvPr>
            <p:ph type="title"/>
          </p:nvPr>
        </p:nvSpPr>
        <p:spPr>
          <a:xfrm>
            <a:off x="304800" y="334963"/>
            <a:ext cx="7543800" cy="808037"/>
          </a:xfrm>
        </p:spPr>
        <p:txBody>
          <a:bodyPr/>
          <a:lstStyle/>
          <a:p>
            <a:r>
              <a:rPr lang="en-US"/>
              <a:t>Sampling Methods</a:t>
            </a:r>
          </a:p>
        </p:txBody>
      </p:sp>
      <p:sp>
        <p:nvSpPr>
          <p:cNvPr id="700419" name="Rectangle 3"/>
          <p:cNvSpPr>
            <a:spLocks noGrp="1" noChangeArrowheads="1"/>
          </p:cNvSpPr>
          <p:nvPr>
            <p:ph type="body" idx="1"/>
          </p:nvPr>
        </p:nvSpPr>
        <p:spPr>
          <a:xfrm>
            <a:off x="152400" y="1447800"/>
            <a:ext cx="8991600" cy="4683125"/>
          </a:xfrm>
        </p:spPr>
        <p:txBody>
          <a:bodyPr/>
          <a:lstStyle/>
          <a:p>
            <a:r>
              <a:rPr lang="en-US" sz="3600" b="1" i="1" dirty="0">
                <a:solidFill>
                  <a:schemeClr val="tx2"/>
                </a:solidFill>
                <a:effectLst>
                  <a:outerShdw blurRad="38100" dist="38100" dir="2700000" algn="tl">
                    <a:srgbClr val="C0C0C0"/>
                  </a:outerShdw>
                </a:effectLst>
              </a:rPr>
              <a:t>Probability Samples:</a:t>
            </a:r>
          </a:p>
          <a:p>
            <a:pPr lvl="1">
              <a:lnSpc>
                <a:spcPct val="90000"/>
              </a:lnSpc>
              <a:spcBef>
                <a:spcPts val="600"/>
              </a:spcBef>
            </a:pPr>
            <a:r>
              <a:rPr lang="en-US" sz="3200" dirty="0"/>
              <a:t>Results can be projected to the population.</a:t>
            </a:r>
          </a:p>
          <a:p>
            <a:pPr lvl="1">
              <a:lnSpc>
                <a:spcPct val="90000"/>
              </a:lnSpc>
              <a:spcBef>
                <a:spcPts val="600"/>
              </a:spcBef>
            </a:pPr>
            <a:r>
              <a:rPr lang="en-US" sz="3200" dirty="0"/>
              <a:t>Sampling error can be computed.</a:t>
            </a:r>
            <a:r>
              <a:rPr lang="en-US" sz="3000" dirty="0"/>
              <a:t>  </a:t>
            </a:r>
          </a:p>
          <a:p>
            <a:endParaRPr lang="en-US" sz="1000" dirty="0"/>
          </a:p>
          <a:p>
            <a:r>
              <a:rPr lang="en-US" sz="3400" b="1" i="1" dirty="0">
                <a:solidFill>
                  <a:schemeClr val="tx2"/>
                </a:solidFill>
                <a:effectLst>
                  <a:outerShdw blurRad="38100" dist="38100" dir="2700000" algn="tl">
                    <a:srgbClr val="C0C0C0"/>
                  </a:outerShdw>
                </a:effectLst>
              </a:rPr>
              <a:t>Non-Probability Samples:</a:t>
            </a:r>
          </a:p>
          <a:p>
            <a:pPr lvl="1">
              <a:lnSpc>
                <a:spcPct val="90000"/>
              </a:lnSpc>
              <a:spcBef>
                <a:spcPts val="600"/>
              </a:spcBef>
            </a:pPr>
            <a:r>
              <a:rPr lang="en-US" sz="3200" dirty="0"/>
              <a:t>Results can </a:t>
            </a:r>
            <a:r>
              <a:rPr lang="en-US" sz="3200" b="1" spc="-150" dirty="0">
                <a:solidFill>
                  <a:srgbClr val="CC0000"/>
                </a:solidFill>
              </a:rPr>
              <a:t>NOT</a:t>
            </a:r>
            <a:r>
              <a:rPr lang="en-US" sz="3200" spc="-150" dirty="0"/>
              <a:t> </a:t>
            </a:r>
            <a:r>
              <a:rPr lang="en-US" sz="3200" dirty="0"/>
              <a:t>be projected to </a:t>
            </a:r>
            <a:r>
              <a:rPr lang="en-US" sz="3200" dirty="0" smtClean="0"/>
              <a:t>population.</a:t>
            </a:r>
            <a:endParaRPr lang="en-US" sz="3200" dirty="0"/>
          </a:p>
          <a:p>
            <a:pPr lvl="1">
              <a:lnSpc>
                <a:spcPct val="90000"/>
              </a:lnSpc>
              <a:spcBef>
                <a:spcPts val="600"/>
              </a:spcBef>
            </a:pPr>
            <a:r>
              <a:rPr lang="en-US" sz="3200" dirty="0"/>
              <a:t>Sampling error can </a:t>
            </a:r>
            <a:r>
              <a:rPr lang="en-US" sz="3200" b="1" spc="-150" dirty="0">
                <a:solidFill>
                  <a:srgbClr val="CC0000"/>
                </a:solidFill>
              </a:rPr>
              <a:t>NOT</a:t>
            </a:r>
            <a:r>
              <a:rPr lang="en-US" sz="3200" spc="-150" dirty="0"/>
              <a:t> </a:t>
            </a:r>
            <a:r>
              <a:rPr lang="en-US" sz="3200" dirty="0"/>
              <a:t>be computed.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0419">
                                            <p:txEl>
                                              <p:pRg st="0" end="0"/>
                                            </p:txEl>
                                          </p:spTgt>
                                        </p:tgtEl>
                                        <p:attrNameLst>
                                          <p:attrName>style.visibility</p:attrName>
                                        </p:attrNameLst>
                                      </p:cBhvr>
                                      <p:to>
                                        <p:strVal val="visible"/>
                                      </p:to>
                                    </p:set>
                                    <p:animEffect transition="in" filter="checkerboard(across)">
                                      <p:cBhvr>
                                        <p:cTn id="7" dur="500"/>
                                        <p:tgtEl>
                                          <p:spTgt spid="70041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00419">
                                            <p:txEl>
                                              <p:pRg st="1" end="1"/>
                                            </p:txEl>
                                          </p:spTgt>
                                        </p:tgtEl>
                                        <p:attrNameLst>
                                          <p:attrName>style.visibility</p:attrName>
                                        </p:attrNameLst>
                                      </p:cBhvr>
                                      <p:to>
                                        <p:strVal val="visible"/>
                                      </p:to>
                                    </p:set>
                                    <p:animEffect transition="in" filter="checkerboard(across)">
                                      <p:cBhvr>
                                        <p:cTn id="10" dur="500"/>
                                        <p:tgtEl>
                                          <p:spTgt spid="700419">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00419">
                                            <p:txEl>
                                              <p:pRg st="2" end="2"/>
                                            </p:txEl>
                                          </p:spTgt>
                                        </p:tgtEl>
                                        <p:attrNameLst>
                                          <p:attrName>style.visibility</p:attrName>
                                        </p:attrNameLst>
                                      </p:cBhvr>
                                      <p:to>
                                        <p:strVal val="visible"/>
                                      </p:to>
                                    </p:set>
                                    <p:animEffect transition="in" filter="checkerboard(across)">
                                      <p:cBhvr>
                                        <p:cTn id="13" dur="500"/>
                                        <p:tgtEl>
                                          <p:spTgt spid="700419">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00419">
                                            <p:txEl>
                                              <p:pRg st="4" end="4"/>
                                            </p:txEl>
                                          </p:spTgt>
                                        </p:tgtEl>
                                        <p:attrNameLst>
                                          <p:attrName>style.visibility</p:attrName>
                                        </p:attrNameLst>
                                      </p:cBhvr>
                                      <p:to>
                                        <p:strVal val="visible"/>
                                      </p:to>
                                    </p:set>
                                    <p:animEffect transition="in" filter="checkerboard(across)">
                                      <p:cBhvr>
                                        <p:cTn id="16" dur="500"/>
                                        <p:tgtEl>
                                          <p:spTgt spid="700419">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00419">
                                            <p:txEl>
                                              <p:pRg st="5" end="5"/>
                                            </p:txEl>
                                          </p:spTgt>
                                        </p:tgtEl>
                                        <p:attrNameLst>
                                          <p:attrName>style.visibility</p:attrName>
                                        </p:attrNameLst>
                                      </p:cBhvr>
                                      <p:to>
                                        <p:strVal val="visible"/>
                                      </p:to>
                                    </p:set>
                                    <p:animEffect transition="in" filter="checkerboard(across)">
                                      <p:cBhvr>
                                        <p:cTn id="19" dur="500"/>
                                        <p:tgtEl>
                                          <p:spTgt spid="700419">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700419">
                                            <p:txEl>
                                              <p:pRg st="6" end="6"/>
                                            </p:txEl>
                                          </p:spTgt>
                                        </p:tgtEl>
                                        <p:attrNameLst>
                                          <p:attrName>style.visibility</p:attrName>
                                        </p:attrNameLst>
                                      </p:cBhvr>
                                      <p:to>
                                        <p:strVal val="visible"/>
                                      </p:to>
                                    </p:set>
                                    <p:animEffect transition="in" filter="checkerboard(across)">
                                      <p:cBhvr>
                                        <p:cTn id="22" dur="500"/>
                                        <p:tgtEl>
                                          <p:spTgt spid="700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Slide Number Placeholder 3"/>
          <p:cNvSpPr>
            <a:spLocks noGrp="1"/>
          </p:cNvSpPr>
          <p:nvPr>
            <p:ph type="sldNum" sz="quarter" idx="12"/>
          </p:nvPr>
        </p:nvSpPr>
        <p:spPr/>
        <p:txBody>
          <a:bodyPr/>
          <a:lstStyle/>
          <a:p>
            <a:fld id="{5548A80D-A42A-42FA-A06D-87695384C562}" type="slidenum">
              <a:rPr lang="en-US"/>
              <a:pPr/>
              <a:t>19</a:t>
            </a:fld>
            <a:endParaRPr lang="en-US"/>
          </a:p>
        </p:txBody>
      </p:sp>
      <p:sp>
        <p:nvSpPr>
          <p:cNvPr id="467971" name="Oval 3"/>
          <p:cNvSpPr>
            <a:spLocks noChangeArrowheads="1"/>
          </p:cNvSpPr>
          <p:nvPr/>
        </p:nvSpPr>
        <p:spPr bwMode="auto">
          <a:xfrm>
            <a:off x="3124200" y="762000"/>
            <a:ext cx="2819400" cy="1143000"/>
          </a:xfrm>
          <a:prstGeom prst="ellipse">
            <a:avLst/>
          </a:prstGeom>
          <a:gradFill rotWithShape="1">
            <a:gsLst>
              <a:gs pos="0">
                <a:srgbClr val="9999FF"/>
              </a:gs>
              <a:gs pos="100000">
                <a:srgbClr val="9999FF">
                  <a:gamma/>
                  <a:tint val="0"/>
                  <a:invGamma/>
                </a:srgbClr>
              </a:gs>
            </a:gsLst>
            <a:lin ang="5400000" scaled="1"/>
          </a:gradFill>
          <a:ln w="9525">
            <a:round/>
            <a:headEnd/>
            <a:tailEnd/>
          </a:ln>
          <a:effectLst/>
          <a:scene3d>
            <a:camera prst="legacyPerspectiveFront">
              <a:rot lat="20399999" lon="20999999" rev="0"/>
            </a:camera>
            <a:lightRig rig="legacyFlat2" dir="t"/>
          </a:scene3d>
          <a:sp3d extrusionH="430200" prstMaterial="legacyMatte">
            <a:bevelT w="13500" h="13500" prst="angle"/>
            <a:bevelB w="13500" h="13500" prst="angle"/>
            <a:extrusionClr>
              <a:srgbClr val="9999FF"/>
            </a:extrusionClr>
          </a:sp3d>
        </p:spPr>
        <p:txBody>
          <a:bodyPr tIns="274320" anchor="ctr" anchorCtr="1">
            <a:flatTx/>
          </a:bodyPr>
          <a:lstStyle/>
          <a:p>
            <a:pPr algn="ctr" eaLnBrk="0" hangingPunct="0"/>
            <a:r>
              <a:rPr lang="en-US" sz="2600" b="1">
                <a:latin typeface="Helvetica" charset="0"/>
              </a:rPr>
              <a:t>Sampling Methods</a:t>
            </a:r>
          </a:p>
          <a:p>
            <a:pPr algn="ctr" eaLnBrk="0" hangingPunct="0"/>
            <a:endParaRPr lang="en-US" sz="2600" b="1">
              <a:latin typeface="Helvetica" charset="0"/>
            </a:endParaRPr>
          </a:p>
        </p:txBody>
      </p:sp>
      <p:sp>
        <p:nvSpPr>
          <p:cNvPr id="467972" name="Oval 4"/>
          <p:cNvSpPr>
            <a:spLocks noChangeArrowheads="1"/>
          </p:cNvSpPr>
          <p:nvPr/>
        </p:nvSpPr>
        <p:spPr bwMode="auto">
          <a:xfrm>
            <a:off x="1066800" y="2286000"/>
            <a:ext cx="2133600" cy="990600"/>
          </a:xfrm>
          <a:prstGeom prst="ellipse">
            <a:avLst/>
          </a:prstGeom>
          <a:gradFill rotWithShape="1">
            <a:gsLst>
              <a:gs pos="0">
                <a:srgbClr val="9999FF"/>
              </a:gs>
              <a:gs pos="100000">
                <a:srgbClr val="9999FF">
                  <a:gamma/>
                  <a:tint val="27451"/>
                  <a:invGamma/>
                </a:srgbClr>
              </a:gs>
            </a:gsLst>
            <a:lin ang="5400000" scaled="1"/>
          </a:gradFill>
          <a:ln w="9525">
            <a:round/>
            <a:headEnd/>
            <a:tailEnd/>
          </a:ln>
          <a:effectLst/>
          <a:scene3d>
            <a:camera prst="legacyPerspectiveFront">
              <a:rot lat="20399999" lon="20999999" rev="0"/>
            </a:camera>
            <a:lightRig rig="legacyFlat2" dir="t"/>
          </a:scene3d>
          <a:sp3d extrusionH="430200" prstMaterial="legacyMatte">
            <a:bevelT w="13500" h="13500" prst="angle"/>
            <a:bevelB w="13500" h="13500" prst="angle"/>
            <a:extrusionClr>
              <a:schemeClr val="tx2"/>
            </a:extrusionClr>
          </a:sp3d>
        </p:spPr>
        <p:txBody>
          <a:bodyPr tIns="274320" anchor="ctr" anchorCtr="1">
            <a:flatTx/>
          </a:bodyPr>
          <a:lstStyle/>
          <a:p>
            <a:pPr algn="ctr" eaLnBrk="0" hangingPunct="0"/>
            <a:r>
              <a:rPr lang="en-US" sz="2000" b="1">
                <a:latin typeface="Helvetica" charset="0"/>
              </a:rPr>
              <a:t>Probability Samples</a:t>
            </a:r>
          </a:p>
          <a:p>
            <a:pPr algn="ctr" eaLnBrk="0" hangingPunct="0"/>
            <a:endParaRPr lang="en-US" sz="2000" b="1">
              <a:latin typeface="Helvetica" charset="0"/>
            </a:endParaRPr>
          </a:p>
        </p:txBody>
      </p:sp>
      <p:sp>
        <p:nvSpPr>
          <p:cNvPr id="467973" name="Oval 5"/>
          <p:cNvSpPr>
            <a:spLocks noChangeArrowheads="1"/>
          </p:cNvSpPr>
          <p:nvPr/>
        </p:nvSpPr>
        <p:spPr bwMode="auto">
          <a:xfrm>
            <a:off x="152400" y="4191000"/>
            <a:ext cx="1905000" cy="990600"/>
          </a:xfrm>
          <a:prstGeom prst="ellipse">
            <a:avLst/>
          </a:prstGeom>
          <a:gradFill rotWithShape="1">
            <a:gsLst>
              <a:gs pos="0">
                <a:srgbClr val="9999FF"/>
              </a:gs>
              <a:gs pos="100000">
                <a:srgbClr val="9999FF">
                  <a:gamma/>
                  <a:tint val="23529"/>
                  <a:invGamma/>
                </a:srgbClr>
              </a:gs>
            </a:gsLst>
            <a:lin ang="5400000" scaled="1"/>
          </a:gradFill>
          <a:ln w="9525">
            <a:round/>
            <a:headEnd/>
            <a:tailEnd/>
          </a:ln>
          <a:effectLst/>
          <a:scene3d>
            <a:camera prst="legacyPerspectiveFront">
              <a:rot lat="20399999" lon="20999999" rev="0"/>
            </a:camera>
            <a:lightRig rig="legacyFlat2" dir="t"/>
          </a:scene3d>
          <a:sp3d extrusionH="430200" prstMaterial="legacyMatte">
            <a:bevelT w="13500" h="13500" prst="angle"/>
            <a:bevelB w="13500" h="13500" prst="angle"/>
            <a:extrusionClr>
              <a:schemeClr val="tx2"/>
            </a:extrusionClr>
          </a:sp3d>
        </p:spPr>
        <p:txBody>
          <a:bodyPr tIns="274320" anchor="ctr" anchorCtr="1">
            <a:flatTx/>
          </a:bodyPr>
          <a:lstStyle/>
          <a:p>
            <a:pPr algn="ctr" eaLnBrk="0" hangingPunct="0"/>
            <a:r>
              <a:rPr lang="en-US" b="1">
                <a:latin typeface="Arial" pitchFamily="34" charset="0"/>
              </a:rPr>
              <a:t>Simple Random</a:t>
            </a:r>
            <a:endParaRPr lang="en-US" b="1">
              <a:latin typeface="Helvetica" charset="0"/>
            </a:endParaRPr>
          </a:p>
          <a:p>
            <a:pPr algn="ctr" eaLnBrk="0" hangingPunct="0"/>
            <a:endParaRPr lang="en-US" b="1">
              <a:latin typeface="Helvetica" charset="0"/>
            </a:endParaRPr>
          </a:p>
        </p:txBody>
      </p:sp>
      <p:sp>
        <p:nvSpPr>
          <p:cNvPr id="467974" name="Oval 6"/>
          <p:cNvSpPr>
            <a:spLocks noChangeArrowheads="1"/>
          </p:cNvSpPr>
          <p:nvPr/>
        </p:nvSpPr>
        <p:spPr bwMode="auto">
          <a:xfrm>
            <a:off x="152400" y="5562600"/>
            <a:ext cx="1905000" cy="1066800"/>
          </a:xfrm>
          <a:prstGeom prst="ellipse">
            <a:avLst/>
          </a:prstGeom>
          <a:gradFill rotWithShape="1">
            <a:gsLst>
              <a:gs pos="0">
                <a:srgbClr val="9999FF"/>
              </a:gs>
              <a:gs pos="100000">
                <a:srgbClr val="9999FF">
                  <a:gamma/>
                  <a:tint val="23529"/>
                  <a:invGamma/>
                </a:srgbClr>
              </a:gs>
            </a:gsLst>
            <a:lin ang="5400000" scaled="1"/>
          </a:gradFill>
          <a:ln w="9525">
            <a:round/>
            <a:headEnd/>
            <a:tailEnd/>
          </a:ln>
          <a:effectLst/>
          <a:scene3d>
            <a:camera prst="legacyPerspectiveFront">
              <a:rot lat="20399999" lon="20999999" rev="0"/>
            </a:camera>
            <a:lightRig rig="legacyFlat2" dir="t"/>
          </a:scene3d>
          <a:sp3d extrusionH="430200" prstMaterial="legacyMatte">
            <a:bevelT w="13500" h="13500" prst="angle"/>
            <a:bevelB w="13500" h="13500" prst="angle"/>
            <a:extrusionClr>
              <a:schemeClr val="tx2"/>
            </a:extrusionClr>
          </a:sp3d>
        </p:spPr>
        <p:txBody>
          <a:bodyPr tIns="274320" anchor="ctr" anchorCtr="1">
            <a:flatTx/>
          </a:bodyPr>
          <a:lstStyle/>
          <a:p>
            <a:pPr algn="ctr" eaLnBrk="0" hangingPunct="0"/>
            <a:r>
              <a:rPr lang="en-US" b="1">
                <a:latin typeface="Arial" pitchFamily="34" charset="0"/>
              </a:rPr>
              <a:t>Stratified</a:t>
            </a:r>
            <a:endParaRPr lang="en-US" b="1">
              <a:latin typeface="Helvetica" charset="0"/>
            </a:endParaRPr>
          </a:p>
          <a:p>
            <a:pPr algn="ctr" eaLnBrk="0" hangingPunct="0"/>
            <a:endParaRPr lang="en-US" b="1">
              <a:latin typeface="Helvetica" charset="0"/>
            </a:endParaRPr>
          </a:p>
        </p:txBody>
      </p:sp>
      <p:sp>
        <p:nvSpPr>
          <p:cNvPr id="467975" name="Oval 7"/>
          <p:cNvSpPr>
            <a:spLocks noChangeArrowheads="1"/>
          </p:cNvSpPr>
          <p:nvPr/>
        </p:nvSpPr>
        <p:spPr bwMode="auto">
          <a:xfrm>
            <a:off x="2286000" y="4191000"/>
            <a:ext cx="1981200" cy="914400"/>
          </a:xfrm>
          <a:prstGeom prst="ellipse">
            <a:avLst/>
          </a:prstGeom>
          <a:gradFill rotWithShape="1">
            <a:gsLst>
              <a:gs pos="0">
                <a:srgbClr val="9999FF"/>
              </a:gs>
              <a:gs pos="100000">
                <a:srgbClr val="9999FF">
                  <a:gamma/>
                  <a:tint val="27451"/>
                  <a:invGamma/>
                </a:srgbClr>
              </a:gs>
            </a:gsLst>
            <a:lin ang="5400000" scaled="1"/>
          </a:gradFill>
          <a:ln w="9525">
            <a:round/>
            <a:headEnd/>
            <a:tailEnd/>
          </a:ln>
          <a:effectLst/>
          <a:scene3d>
            <a:camera prst="legacyPerspectiveFront">
              <a:rot lat="20399999" lon="20999999" rev="0"/>
            </a:camera>
            <a:lightRig rig="legacyFlat2" dir="t"/>
          </a:scene3d>
          <a:sp3d extrusionH="430200" prstMaterial="legacyMatte">
            <a:bevelT w="13500" h="13500" prst="angle"/>
            <a:bevelB w="13500" h="13500" prst="angle"/>
            <a:extrusionClr>
              <a:schemeClr val="tx2"/>
            </a:extrusionClr>
          </a:sp3d>
        </p:spPr>
        <p:txBody>
          <a:bodyPr tIns="274320" anchor="ctr" anchorCtr="1">
            <a:flatTx/>
          </a:bodyPr>
          <a:lstStyle/>
          <a:p>
            <a:pPr algn="ctr" eaLnBrk="0" hangingPunct="0"/>
            <a:r>
              <a:rPr lang="en-US" b="1" dirty="0">
                <a:latin typeface="Arial" pitchFamily="34" charset="0"/>
              </a:rPr>
              <a:t>Systematic</a:t>
            </a:r>
            <a:endParaRPr lang="en-US" b="1" dirty="0">
              <a:latin typeface="Helvetica" charset="0"/>
            </a:endParaRPr>
          </a:p>
          <a:p>
            <a:pPr algn="ctr" eaLnBrk="0" hangingPunct="0"/>
            <a:endParaRPr lang="en-US" b="1" dirty="0">
              <a:latin typeface="Helvetica" charset="0"/>
            </a:endParaRPr>
          </a:p>
        </p:txBody>
      </p:sp>
      <p:sp>
        <p:nvSpPr>
          <p:cNvPr id="467976" name="Oval 8"/>
          <p:cNvSpPr>
            <a:spLocks noChangeArrowheads="1"/>
          </p:cNvSpPr>
          <p:nvPr/>
        </p:nvSpPr>
        <p:spPr bwMode="auto">
          <a:xfrm>
            <a:off x="2133600" y="5638800"/>
            <a:ext cx="1981200" cy="990600"/>
          </a:xfrm>
          <a:prstGeom prst="ellipse">
            <a:avLst/>
          </a:prstGeom>
          <a:gradFill rotWithShape="1">
            <a:gsLst>
              <a:gs pos="0">
                <a:srgbClr val="9999FF"/>
              </a:gs>
              <a:gs pos="100000">
                <a:srgbClr val="9999FF">
                  <a:gamma/>
                  <a:tint val="35294"/>
                  <a:invGamma/>
                </a:srgbClr>
              </a:gs>
            </a:gsLst>
            <a:lin ang="5400000" scaled="1"/>
          </a:gradFill>
          <a:ln w="9525">
            <a:round/>
            <a:headEnd/>
            <a:tailEnd/>
          </a:ln>
          <a:effectLst/>
          <a:scene3d>
            <a:camera prst="legacyPerspectiveFront">
              <a:rot lat="20399999" lon="20999999" rev="0"/>
            </a:camera>
            <a:lightRig rig="legacyFlat2" dir="t"/>
          </a:scene3d>
          <a:sp3d extrusionH="430200" prstMaterial="legacyMatte">
            <a:bevelT w="13500" h="13500" prst="angle"/>
            <a:bevelB w="13500" h="13500" prst="angle"/>
            <a:extrusionClr>
              <a:schemeClr val="tx2"/>
            </a:extrusionClr>
          </a:sp3d>
        </p:spPr>
        <p:txBody>
          <a:bodyPr tIns="274320" anchor="ctr" anchorCtr="1">
            <a:flatTx/>
          </a:bodyPr>
          <a:lstStyle/>
          <a:p>
            <a:pPr algn="ctr" eaLnBrk="0" hangingPunct="0"/>
            <a:r>
              <a:rPr lang="en-US" b="1">
                <a:latin typeface="Arial" pitchFamily="34" charset="0"/>
              </a:rPr>
              <a:t>Cluster</a:t>
            </a:r>
            <a:endParaRPr lang="en-US" b="1">
              <a:latin typeface="Helvetica" charset="0"/>
            </a:endParaRPr>
          </a:p>
          <a:p>
            <a:pPr algn="ctr" eaLnBrk="0" hangingPunct="0"/>
            <a:endParaRPr lang="en-US" b="1">
              <a:latin typeface="Helvetica" charset="0"/>
            </a:endParaRPr>
          </a:p>
        </p:txBody>
      </p:sp>
      <p:sp>
        <p:nvSpPr>
          <p:cNvPr id="467977" name="Oval 9"/>
          <p:cNvSpPr>
            <a:spLocks noChangeArrowheads="1"/>
          </p:cNvSpPr>
          <p:nvPr/>
        </p:nvSpPr>
        <p:spPr bwMode="auto">
          <a:xfrm>
            <a:off x="5715000" y="2438400"/>
            <a:ext cx="2590800" cy="990600"/>
          </a:xfrm>
          <a:prstGeom prst="ellipse">
            <a:avLst/>
          </a:prstGeom>
          <a:gradFill rotWithShape="1">
            <a:gsLst>
              <a:gs pos="0">
                <a:srgbClr val="9999FF"/>
              </a:gs>
              <a:gs pos="100000">
                <a:srgbClr val="9999FF">
                  <a:gamma/>
                  <a:tint val="15686"/>
                  <a:invGamma/>
                </a:srgbClr>
              </a:gs>
            </a:gsLst>
            <a:lin ang="5400000" scaled="1"/>
          </a:gradFill>
          <a:ln w="9525">
            <a:round/>
            <a:headEnd/>
            <a:tailEnd/>
          </a:ln>
          <a:effectLst/>
          <a:scene3d>
            <a:camera prst="legacyPerspectiveFront">
              <a:rot lat="20399999" lon="20999999" rev="0"/>
            </a:camera>
            <a:lightRig rig="legacyFlat2" dir="t"/>
          </a:scene3d>
          <a:sp3d extrusionH="430200" prstMaterial="legacyMatte">
            <a:bevelT w="13500" h="13500" prst="angle"/>
            <a:bevelB w="13500" h="13500" prst="angle"/>
            <a:extrusionClr>
              <a:schemeClr val="tx2"/>
            </a:extrusionClr>
          </a:sp3d>
        </p:spPr>
        <p:txBody>
          <a:bodyPr lIns="18000" tIns="274320" rIns="18000" anchor="ctr" anchorCtr="1">
            <a:flatTx/>
          </a:bodyPr>
          <a:lstStyle/>
          <a:p>
            <a:pPr algn="ctr" eaLnBrk="0" hangingPunct="0"/>
            <a:r>
              <a:rPr lang="en-US" sz="2000" b="1">
                <a:latin typeface="Helvetica" charset="0"/>
              </a:rPr>
              <a:t>Nonprobability Samples</a:t>
            </a:r>
          </a:p>
          <a:p>
            <a:pPr algn="ctr" eaLnBrk="0" hangingPunct="0"/>
            <a:endParaRPr lang="en-US" sz="2000" b="1">
              <a:latin typeface="Helvetica" charset="0"/>
            </a:endParaRPr>
          </a:p>
        </p:txBody>
      </p:sp>
      <p:sp>
        <p:nvSpPr>
          <p:cNvPr id="467978" name="Oval 10"/>
          <p:cNvSpPr>
            <a:spLocks noChangeArrowheads="1"/>
          </p:cNvSpPr>
          <p:nvPr/>
        </p:nvSpPr>
        <p:spPr bwMode="auto">
          <a:xfrm>
            <a:off x="4343400" y="4114800"/>
            <a:ext cx="2590800" cy="990600"/>
          </a:xfrm>
          <a:prstGeom prst="ellipse">
            <a:avLst/>
          </a:prstGeom>
          <a:gradFill rotWithShape="1">
            <a:gsLst>
              <a:gs pos="0">
                <a:srgbClr val="9999FF"/>
              </a:gs>
              <a:gs pos="100000">
                <a:srgbClr val="9999FF">
                  <a:gamma/>
                  <a:tint val="15686"/>
                  <a:invGamma/>
                </a:srgbClr>
              </a:gs>
            </a:gsLst>
            <a:lin ang="5400000" scaled="1"/>
          </a:gradFill>
          <a:ln w="9525">
            <a:round/>
            <a:headEnd/>
            <a:tailEnd/>
          </a:ln>
          <a:effectLst/>
          <a:scene3d>
            <a:camera prst="legacyPerspectiveFront">
              <a:rot lat="20399999" lon="20999999" rev="0"/>
            </a:camera>
            <a:lightRig rig="legacyFlat2" dir="t"/>
          </a:scene3d>
          <a:sp3d extrusionH="430200" prstMaterial="legacyMatte">
            <a:bevelT w="13500" h="13500" prst="angle"/>
            <a:bevelB w="13500" h="13500" prst="angle"/>
            <a:extrusionClr>
              <a:schemeClr val="tx2"/>
            </a:extrusionClr>
          </a:sp3d>
        </p:spPr>
        <p:txBody>
          <a:bodyPr tIns="274320" anchor="ctr" anchorCtr="1">
            <a:flatTx/>
          </a:bodyPr>
          <a:lstStyle/>
          <a:p>
            <a:pPr algn="ctr" eaLnBrk="0" hangingPunct="0">
              <a:lnSpc>
                <a:spcPct val="90000"/>
              </a:lnSpc>
            </a:pPr>
            <a:r>
              <a:rPr lang="en-US" b="1" dirty="0">
                <a:latin typeface="Helvetica" charset="0"/>
              </a:rPr>
              <a:t>Convenience</a:t>
            </a:r>
          </a:p>
          <a:p>
            <a:pPr algn="ctr" eaLnBrk="0" hangingPunct="0">
              <a:lnSpc>
                <a:spcPct val="90000"/>
              </a:lnSpc>
            </a:pPr>
            <a:r>
              <a:rPr lang="en-US" b="1" dirty="0">
                <a:solidFill>
                  <a:srgbClr val="FF0000"/>
                </a:solidFill>
                <a:effectLst>
                  <a:outerShdw blurRad="38100" dist="38100" dir="2700000" algn="tl">
                    <a:srgbClr val="000000"/>
                  </a:outerShdw>
                </a:effectLst>
                <a:latin typeface="Helvetica" charset="0"/>
              </a:rPr>
              <a:t>(incl. Mall Intercept)</a:t>
            </a:r>
          </a:p>
          <a:p>
            <a:pPr algn="ctr" eaLnBrk="0" hangingPunct="0"/>
            <a:endParaRPr lang="en-US" b="1" dirty="0">
              <a:solidFill>
                <a:srgbClr val="FF0000"/>
              </a:solidFill>
              <a:effectLst>
                <a:outerShdw blurRad="38100" dist="38100" dir="2700000" algn="tl">
                  <a:srgbClr val="000000"/>
                </a:outerShdw>
              </a:effectLst>
              <a:latin typeface="Helvetica" charset="0"/>
            </a:endParaRPr>
          </a:p>
        </p:txBody>
      </p:sp>
      <p:sp>
        <p:nvSpPr>
          <p:cNvPr id="467979" name="Oval 11"/>
          <p:cNvSpPr>
            <a:spLocks noChangeArrowheads="1"/>
          </p:cNvSpPr>
          <p:nvPr/>
        </p:nvSpPr>
        <p:spPr bwMode="auto">
          <a:xfrm>
            <a:off x="4800600" y="5638800"/>
            <a:ext cx="2057400" cy="990600"/>
          </a:xfrm>
          <a:prstGeom prst="ellipse">
            <a:avLst/>
          </a:prstGeom>
          <a:gradFill rotWithShape="1">
            <a:gsLst>
              <a:gs pos="0">
                <a:srgbClr val="9999FF"/>
              </a:gs>
              <a:gs pos="100000">
                <a:srgbClr val="9999FF">
                  <a:gamma/>
                  <a:tint val="19608"/>
                  <a:invGamma/>
                </a:srgbClr>
              </a:gs>
            </a:gsLst>
            <a:lin ang="5400000" scaled="1"/>
          </a:gradFill>
          <a:ln w="9525">
            <a:round/>
            <a:headEnd/>
            <a:tailEnd/>
          </a:ln>
          <a:effectLst/>
          <a:scene3d>
            <a:camera prst="legacyPerspectiveFront">
              <a:rot lat="20399999" lon="20999999" rev="0"/>
            </a:camera>
            <a:lightRig rig="legacyFlat2" dir="t"/>
          </a:scene3d>
          <a:sp3d extrusionH="430200" prstMaterial="legacyMatte">
            <a:bevelT w="13500" h="13500" prst="angle"/>
            <a:bevelB w="13500" h="13500" prst="angle"/>
            <a:extrusionClr>
              <a:schemeClr val="tx2"/>
            </a:extrusionClr>
          </a:sp3d>
        </p:spPr>
        <p:txBody>
          <a:bodyPr tIns="274320" anchor="ctr" anchorCtr="1">
            <a:flatTx/>
          </a:bodyPr>
          <a:lstStyle/>
          <a:p>
            <a:pPr algn="ctr" eaLnBrk="0" hangingPunct="0"/>
            <a:r>
              <a:rPr lang="en-US" b="1">
                <a:latin typeface="Arial" pitchFamily="34" charset="0"/>
              </a:rPr>
              <a:t>Snowball</a:t>
            </a:r>
          </a:p>
          <a:p>
            <a:pPr algn="ctr" eaLnBrk="0" hangingPunct="0"/>
            <a:endParaRPr lang="en-US" b="1">
              <a:latin typeface="Helvetica" charset="0"/>
            </a:endParaRPr>
          </a:p>
        </p:txBody>
      </p:sp>
      <p:sp>
        <p:nvSpPr>
          <p:cNvPr id="467980" name="Oval 12"/>
          <p:cNvSpPr>
            <a:spLocks noChangeArrowheads="1"/>
          </p:cNvSpPr>
          <p:nvPr/>
        </p:nvSpPr>
        <p:spPr bwMode="auto">
          <a:xfrm>
            <a:off x="7315200" y="4191000"/>
            <a:ext cx="1828800" cy="990600"/>
          </a:xfrm>
          <a:prstGeom prst="ellipse">
            <a:avLst/>
          </a:prstGeom>
          <a:gradFill rotWithShape="1">
            <a:gsLst>
              <a:gs pos="0">
                <a:srgbClr val="9999FF"/>
              </a:gs>
              <a:gs pos="100000">
                <a:srgbClr val="9999FF">
                  <a:gamma/>
                  <a:tint val="23529"/>
                  <a:invGamma/>
                </a:srgbClr>
              </a:gs>
            </a:gsLst>
            <a:lin ang="5400000" scaled="1"/>
          </a:gradFill>
          <a:ln w="9525">
            <a:round/>
            <a:headEnd/>
            <a:tailEnd/>
          </a:ln>
          <a:effectLst/>
          <a:scene3d>
            <a:camera prst="legacyPerspectiveFront">
              <a:rot lat="20399999" lon="20999999" rev="0"/>
            </a:camera>
            <a:lightRig rig="legacyFlat2" dir="t"/>
          </a:scene3d>
          <a:sp3d extrusionH="430200" prstMaterial="legacyMatte">
            <a:bevelT w="13500" h="13500" prst="angle"/>
            <a:bevelB w="13500" h="13500" prst="angle"/>
            <a:extrusionClr>
              <a:schemeClr val="tx2"/>
            </a:extrusionClr>
          </a:sp3d>
        </p:spPr>
        <p:txBody>
          <a:bodyPr tIns="274320" anchor="ctr" anchorCtr="1">
            <a:flatTx/>
          </a:bodyPr>
          <a:lstStyle/>
          <a:p>
            <a:pPr algn="ctr" eaLnBrk="0" hangingPunct="0"/>
            <a:r>
              <a:rPr lang="en-US" b="1">
                <a:latin typeface="Arial" pitchFamily="34" charset="0"/>
              </a:rPr>
              <a:t>Judgment</a:t>
            </a:r>
            <a:endParaRPr lang="en-US" b="1">
              <a:latin typeface="Helvetica" charset="0"/>
            </a:endParaRPr>
          </a:p>
          <a:p>
            <a:pPr algn="ctr" eaLnBrk="0" hangingPunct="0"/>
            <a:endParaRPr lang="en-US" b="1">
              <a:latin typeface="Helvetica" charset="0"/>
            </a:endParaRPr>
          </a:p>
        </p:txBody>
      </p:sp>
      <p:sp>
        <p:nvSpPr>
          <p:cNvPr id="467981" name="Oval 13"/>
          <p:cNvSpPr>
            <a:spLocks noChangeArrowheads="1"/>
          </p:cNvSpPr>
          <p:nvPr/>
        </p:nvSpPr>
        <p:spPr bwMode="auto">
          <a:xfrm>
            <a:off x="7086600" y="5715000"/>
            <a:ext cx="1828800" cy="990600"/>
          </a:xfrm>
          <a:prstGeom prst="ellipse">
            <a:avLst/>
          </a:prstGeom>
          <a:gradFill rotWithShape="1">
            <a:gsLst>
              <a:gs pos="0">
                <a:srgbClr val="9999FF"/>
              </a:gs>
              <a:gs pos="100000">
                <a:srgbClr val="9999FF">
                  <a:gamma/>
                  <a:tint val="19608"/>
                  <a:invGamma/>
                </a:srgbClr>
              </a:gs>
            </a:gsLst>
            <a:lin ang="5400000" scaled="1"/>
          </a:gradFill>
          <a:ln w="9525">
            <a:round/>
            <a:headEnd/>
            <a:tailEnd/>
          </a:ln>
          <a:effectLst/>
          <a:scene3d>
            <a:camera prst="legacyPerspectiveFront">
              <a:rot lat="20399999" lon="20999999" rev="0"/>
            </a:camera>
            <a:lightRig rig="legacyFlat2" dir="t"/>
          </a:scene3d>
          <a:sp3d extrusionH="430200" prstMaterial="legacyMatte">
            <a:bevelT w="13500" h="13500" prst="angle"/>
            <a:bevelB w="13500" h="13500" prst="angle"/>
            <a:extrusionClr>
              <a:schemeClr val="tx2"/>
            </a:extrusionClr>
          </a:sp3d>
        </p:spPr>
        <p:txBody>
          <a:bodyPr tIns="274320" anchor="ctr" anchorCtr="1">
            <a:flatTx/>
          </a:bodyPr>
          <a:lstStyle/>
          <a:p>
            <a:pPr algn="ctr" eaLnBrk="0" hangingPunct="0"/>
            <a:r>
              <a:rPr lang="en-US" b="1">
                <a:latin typeface="Helvetica" charset="0"/>
              </a:rPr>
              <a:t>Quota</a:t>
            </a:r>
          </a:p>
          <a:p>
            <a:pPr algn="ctr" eaLnBrk="0" hangingPunct="0"/>
            <a:endParaRPr lang="en-US" b="1">
              <a:latin typeface="Helvetica" charset="0"/>
            </a:endParaRPr>
          </a:p>
        </p:txBody>
      </p:sp>
      <p:sp>
        <p:nvSpPr>
          <p:cNvPr id="467982" name="Freeform 14"/>
          <p:cNvSpPr>
            <a:spLocks/>
          </p:cNvSpPr>
          <p:nvPr/>
        </p:nvSpPr>
        <p:spPr bwMode="auto">
          <a:xfrm>
            <a:off x="1600200" y="3505200"/>
            <a:ext cx="531813" cy="2133600"/>
          </a:xfrm>
          <a:custGeom>
            <a:avLst/>
            <a:gdLst/>
            <a:ahLst/>
            <a:cxnLst>
              <a:cxn ang="0">
                <a:pos x="288" y="0"/>
              </a:cxn>
              <a:cxn ang="0">
                <a:pos x="288" y="864"/>
              </a:cxn>
              <a:cxn ang="0">
                <a:pos x="0" y="1200"/>
              </a:cxn>
            </a:cxnLst>
            <a:rect l="0" t="0" r="r" b="b"/>
            <a:pathLst>
              <a:path w="335" h="1200">
                <a:moveTo>
                  <a:pt x="288" y="0"/>
                </a:moveTo>
                <a:cubicBezTo>
                  <a:pt x="311" y="332"/>
                  <a:pt x="335" y="664"/>
                  <a:pt x="288" y="864"/>
                </a:cubicBezTo>
                <a:cubicBezTo>
                  <a:pt x="240" y="1063"/>
                  <a:pt x="120" y="1131"/>
                  <a:pt x="0" y="1200"/>
                </a:cubicBezTo>
              </a:path>
            </a:pathLst>
          </a:custGeom>
          <a:noFill/>
          <a:ln w="57150" cmpd="sng">
            <a:solidFill>
              <a:schemeClr val="tx1"/>
            </a:solidFill>
            <a:round/>
            <a:headEnd type="none" w="med" len="med"/>
            <a:tailEnd type="triangle" w="med" len="med"/>
          </a:ln>
          <a:effectLst/>
        </p:spPr>
        <p:txBody>
          <a:bodyPr wrap="none" anchor="ctr"/>
          <a:lstStyle/>
          <a:p>
            <a:endParaRPr lang="en-CA"/>
          </a:p>
        </p:txBody>
      </p:sp>
      <p:sp>
        <p:nvSpPr>
          <p:cNvPr id="467983" name="Freeform 15"/>
          <p:cNvSpPr>
            <a:spLocks/>
          </p:cNvSpPr>
          <p:nvPr/>
        </p:nvSpPr>
        <p:spPr bwMode="auto">
          <a:xfrm>
            <a:off x="6400800" y="3581400"/>
            <a:ext cx="531813" cy="2133600"/>
          </a:xfrm>
          <a:custGeom>
            <a:avLst/>
            <a:gdLst/>
            <a:ahLst/>
            <a:cxnLst>
              <a:cxn ang="0">
                <a:pos x="288" y="0"/>
              </a:cxn>
              <a:cxn ang="0">
                <a:pos x="288" y="864"/>
              </a:cxn>
              <a:cxn ang="0">
                <a:pos x="0" y="1200"/>
              </a:cxn>
            </a:cxnLst>
            <a:rect l="0" t="0" r="r" b="b"/>
            <a:pathLst>
              <a:path w="335" h="1200">
                <a:moveTo>
                  <a:pt x="288" y="0"/>
                </a:moveTo>
                <a:cubicBezTo>
                  <a:pt x="311" y="332"/>
                  <a:pt x="335" y="664"/>
                  <a:pt x="288" y="864"/>
                </a:cubicBezTo>
                <a:cubicBezTo>
                  <a:pt x="240" y="1063"/>
                  <a:pt x="120" y="1131"/>
                  <a:pt x="0" y="1200"/>
                </a:cubicBezTo>
              </a:path>
            </a:pathLst>
          </a:custGeom>
          <a:noFill/>
          <a:ln w="57150" cmpd="sng">
            <a:solidFill>
              <a:schemeClr val="tx1"/>
            </a:solidFill>
            <a:round/>
            <a:headEnd type="none" w="med" len="med"/>
            <a:tailEnd type="triangle" w="med" len="med"/>
          </a:ln>
          <a:effectLst/>
        </p:spPr>
        <p:txBody>
          <a:bodyPr wrap="none" anchor="ctr"/>
          <a:lstStyle/>
          <a:p>
            <a:endParaRPr lang="en-CA"/>
          </a:p>
        </p:txBody>
      </p:sp>
      <p:sp>
        <p:nvSpPr>
          <p:cNvPr id="467984" name="Freeform 16"/>
          <p:cNvSpPr>
            <a:spLocks/>
          </p:cNvSpPr>
          <p:nvPr/>
        </p:nvSpPr>
        <p:spPr bwMode="auto">
          <a:xfrm rot="9448498" flipV="1">
            <a:off x="2619375" y="3346450"/>
            <a:ext cx="304800" cy="914400"/>
          </a:xfrm>
          <a:custGeom>
            <a:avLst/>
            <a:gdLst/>
            <a:ahLst/>
            <a:cxnLst>
              <a:cxn ang="0">
                <a:pos x="288" y="0"/>
              </a:cxn>
              <a:cxn ang="0">
                <a:pos x="288" y="864"/>
              </a:cxn>
              <a:cxn ang="0">
                <a:pos x="0" y="1200"/>
              </a:cxn>
            </a:cxnLst>
            <a:rect l="0" t="0" r="r" b="b"/>
            <a:pathLst>
              <a:path w="335" h="1200">
                <a:moveTo>
                  <a:pt x="288" y="0"/>
                </a:moveTo>
                <a:cubicBezTo>
                  <a:pt x="311" y="332"/>
                  <a:pt x="335" y="664"/>
                  <a:pt x="288" y="864"/>
                </a:cubicBezTo>
                <a:cubicBezTo>
                  <a:pt x="240" y="1063"/>
                  <a:pt x="120" y="1131"/>
                  <a:pt x="0" y="1200"/>
                </a:cubicBezTo>
              </a:path>
            </a:pathLst>
          </a:custGeom>
          <a:noFill/>
          <a:ln w="57150" cmpd="sng">
            <a:solidFill>
              <a:schemeClr val="tx1"/>
            </a:solidFill>
            <a:round/>
            <a:headEnd type="none" w="med" len="med"/>
            <a:tailEnd type="triangle" w="med" len="med"/>
          </a:ln>
          <a:effectLst/>
        </p:spPr>
        <p:txBody>
          <a:bodyPr wrap="none" anchor="ctr"/>
          <a:lstStyle/>
          <a:p>
            <a:endParaRPr lang="en-CA"/>
          </a:p>
        </p:txBody>
      </p:sp>
      <p:sp>
        <p:nvSpPr>
          <p:cNvPr id="467985" name="Freeform 17"/>
          <p:cNvSpPr>
            <a:spLocks/>
          </p:cNvSpPr>
          <p:nvPr/>
        </p:nvSpPr>
        <p:spPr bwMode="auto">
          <a:xfrm rot="10800000" flipV="1">
            <a:off x="7010400" y="3581400"/>
            <a:ext cx="531813" cy="2209800"/>
          </a:xfrm>
          <a:custGeom>
            <a:avLst/>
            <a:gdLst/>
            <a:ahLst/>
            <a:cxnLst>
              <a:cxn ang="0">
                <a:pos x="288" y="0"/>
              </a:cxn>
              <a:cxn ang="0">
                <a:pos x="288" y="864"/>
              </a:cxn>
              <a:cxn ang="0">
                <a:pos x="0" y="1200"/>
              </a:cxn>
            </a:cxnLst>
            <a:rect l="0" t="0" r="r" b="b"/>
            <a:pathLst>
              <a:path w="335" h="1200">
                <a:moveTo>
                  <a:pt x="288" y="0"/>
                </a:moveTo>
                <a:cubicBezTo>
                  <a:pt x="311" y="332"/>
                  <a:pt x="335" y="664"/>
                  <a:pt x="288" y="864"/>
                </a:cubicBezTo>
                <a:cubicBezTo>
                  <a:pt x="240" y="1063"/>
                  <a:pt x="120" y="1131"/>
                  <a:pt x="0" y="1200"/>
                </a:cubicBezTo>
              </a:path>
            </a:pathLst>
          </a:custGeom>
          <a:noFill/>
          <a:ln w="57150" cmpd="sng">
            <a:solidFill>
              <a:schemeClr val="tx1"/>
            </a:solidFill>
            <a:round/>
            <a:headEnd type="none" w="med" len="med"/>
            <a:tailEnd type="triangle" w="med" len="med"/>
          </a:ln>
          <a:effectLst/>
        </p:spPr>
        <p:txBody>
          <a:bodyPr wrap="none" anchor="ctr"/>
          <a:lstStyle/>
          <a:p>
            <a:endParaRPr lang="en-CA"/>
          </a:p>
        </p:txBody>
      </p:sp>
      <p:sp>
        <p:nvSpPr>
          <p:cNvPr id="467986" name="Rectangle 18"/>
          <p:cNvSpPr>
            <a:spLocks noChangeArrowheads="1"/>
          </p:cNvSpPr>
          <p:nvPr/>
        </p:nvSpPr>
        <p:spPr bwMode="auto">
          <a:xfrm>
            <a:off x="0" y="0"/>
            <a:ext cx="9144000" cy="457200"/>
          </a:xfrm>
          <a:prstGeom prst="rect">
            <a:avLst/>
          </a:prstGeom>
          <a:gradFill rotWithShape="1">
            <a:gsLst>
              <a:gs pos="0">
                <a:srgbClr val="FFFFFF"/>
              </a:gs>
              <a:gs pos="100000">
                <a:schemeClr val="accent1"/>
              </a:gs>
            </a:gsLst>
            <a:lin ang="0" scaled="1"/>
          </a:gradFill>
          <a:ln w="9525">
            <a:noFill/>
            <a:miter lim="800000"/>
            <a:headEnd/>
            <a:tailEnd/>
          </a:ln>
          <a:effectLst/>
        </p:spPr>
        <p:txBody>
          <a:bodyPr wrap="none" anchor="ctr"/>
          <a:lstStyle/>
          <a:p>
            <a:endParaRPr lang="en-CA"/>
          </a:p>
        </p:txBody>
      </p:sp>
      <p:sp>
        <p:nvSpPr>
          <p:cNvPr id="467987" name="Text Box 19"/>
          <p:cNvSpPr txBox="1">
            <a:spLocks noChangeArrowheads="1"/>
          </p:cNvSpPr>
          <p:nvPr/>
        </p:nvSpPr>
        <p:spPr bwMode="auto">
          <a:xfrm>
            <a:off x="0" y="-152400"/>
            <a:ext cx="7281863" cy="762000"/>
          </a:xfrm>
          <a:prstGeom prst="rect">
            <a:avLst/>
          </a:prstGeom>
          <a:noFill/>
          <a:ln w="9525">
            <a:noFill/>
            <a:miter lim="800000"/>
            <a:headEnd/>
            <a:tailEnd/>
          </a:ln>
          <a:effectLst/>
        </p:spPr>
        <p:txBody>
          <a:bodyPr>
            <a:spAutoFit/>
          </a:bodyPr>
          <a:lstStyle/>
          <a:p>
            <a:pPr eaLnBrk="0" hangingPunct="0"/>
            <a:r>
              <a:rPr lang="en-US" sz="4400"/>
              <a:t>Sampling Methods</a:t>
            </a:r>
          </a:p>
        </p:txBody>
      </p:sp>
      <p:sp>
        <p:nvSpPr>
          <p:cNvPr id="467988" name="Freeform 20"/>
          <p:cNvSpPr>
            <a:spLocks/>
          </p:cNvSpPr>
          <p:nvPr/>
        </p:nvSpPr>
        <p:spPr bwMode="auto">
          <a:xfrm rot="8839785" flipV="1">
            <a:off x="4800600" y="2057400"/>
            <a:ext cx="381000" cy="1243013"/>
          </a:xfrm>
          <a:custGeom>
            <a:avLst/>
            <a:gdLst/>
            <a:ahLst/>
            <a:cxnLst>
              <a:cxn ang="0">
                <a:pos x="288" y="0"/>
              </a:cxn>
              <a:cxn ang="0">
                <a:pos x="288" y="864"/>
              </a:cxn>
              <a:cxn ang="0">
                <a:pos x="0" y="1200"/>
              </a:cxn>
            </a:cxnLst>
            <a:rect l="0" t="0" r="r" b="b"/>
            <a:pathLst>
              <a:path w="335" h="1200">
                <a:moveTo>
                  <a:pt x="288" y="0"/>
                </a:moveTo>
                <a:cubicBezTo>
                  <a:pt x="311" y="332"/>
                  <a:pt x="335" y="664"/>
                  <a:pt x="288" y="864"/>
                </a:cubicBezTo>
                <a:cubicBezTo>
                  <a:pt x="240" y="1063"/>
                  <a:pt x="120" y="1131"/>
                  <a:pt x="0" y="1200"/>
                </a:cubicBezTo>
              </a:path>
            </a:pathLst>
          </a:custGeom>
          <a:noFill/>
          <a:ln w="57150" cmpd="sng">
            <a:solidFill>
              <a:schemeClr val="tx1"/>
            </a:solidFill>
            <a:round/>
            <a:headEnd type="none" w="med" len="med"/>
            <a:tailEnd type="triangle" w="med" len="med"/>
          </a:ln>
          <a:effectLst/>
        </p:spPr>
        <p:txBody>
          <a:bodyPr wrap="none" anchor="ctr"/>
          <a:lstStyle/>
          <a:p>
            <a:endParaRPr lang="en-CA"/>
          </a:p>
        </p:txBody>
      </p:sp>
      <p:sp>
        <p:nvSpPr>
          <p:cNvPr id="467989" name="Freeform 21"/>
          <p:cNvSpPr>
            <a:spLocks/>
          </p:cNvSpPr>
          <p:nvPr/>
        </p:nvSpPr>
        <p:spPr bwMode="auto">
          <a:xfrm rot="1986268">
            <a:off x="3754438" y="2062163"/>
            <a:ext cx="334962" cy="1309687"/>
          </a:xfrm>
          <a:custGeom>
            <a:avLst/>
            <a:gdLst/>
            <a:ahLst/>
            <a:cxnLst>
              <a:cxn ang="0">
                <a:pos x="288" y="0"/>
              </a:cxn>
              <a:cxn ang="0">
                <a:pos x="288" y="864"/>
              </a:cxn>
              <a:cxn ang="0">
                <a:pos x="0" y="1200"/>
              </a:cxn>
            </a:cxnLst>
            <a:rect l="0" t="0" r="r" b="b"/>
            <a:pathLst>
              <a:path w="335" h="1200">
                <a:moveTo>
                  <a:pt x="288" y="0"/>
                </a:moveTo>
                <a:cubicBezTo>
                  <a:pt x="311" y="332"/>
                  <a:pt x="335" y="664"/>
                  <a:pt x="288" y="864"/>
                </a:cubicBezTo>
                <a:cubicBezTo>
                  <a:pt x="240" y="1063"/>
                  <a:pt x="120" y="1131"/>
                  <a:pt x="0" y="1200"/>
                </a:cubicBezTo>
              </a:path>
            </a:pathLst>
          </a:custGeom>
          <a:noFill/>
          <a:ln w="57150" cmpd="sng">
            <a:solidFill>
              <a:schemeClr val="tx1"/>
            </a:solidFill>
            <a:round/>
            <a:headEnd type="none" w="med" len="med"/>
            <a:tailEnd type="triangle" w="med" len="med"/>
          </a:ln>
          <a:effectLst/>
        </p:spPr>
        <p:txBody>
          <a:bodyPr wrap="none" anchor="ctr"/>
          <a:lstStyle/>
          <a:p>
            <a:endParaRPr lang="en-CA"/>
          </a:p>
        </p:txBody>
      </p:sp>
      <p:sp>
        <p:nvSpPr>
          <p:cNvPr id="467990" name="Freeform 22"/>
          <p:cNvSpPr>
            <a:spLocks/>
          </p:cNvSpPr>
          <p:nvPr/>
        </p:nvSpPr>
        <p:spPr bwMode="auto">
          <a:xfrm rot="1319352">
            <a:off x="1384300" y="3430588"/>
            <a:ext cx="285750" cy="863600"/>
          </a:xfrm>
          <a:custGeom>
            <a:avLst/>
            <a:gdLst/>
            <a:ahLst/>
            <a:cxnLst>
              <a:cxn ang="0">
                <a:pos x="288" y="0"/>
              </a:cxn>
              <a:cxn ang="0">
                <a:pos x="288" y="864"/>
              </a:cxn>
              <a:cxn ang="0">
                <a:pos x="0" y="1200"/>
              </a:cxn>
            </a:cxnLst>
            <a:rect l="0" t="0" r="r" b="b"/>
            <a:pathLst>
              <a:path w="335" h="1200">
                <a:moveTo>
                  <a:pt x="288" y="0"/>
                </a:moveTo>
                <a:cubicBezTo>
                  <a:pt x="311" y="332"/>
                  <a:pt x="335" y="664"/>
                  <a:pt x="288" y="864"/>
                </a:cubicBezTo>
                <a:cubicBezTo>
                  <a:pt x="240" y="1063"/>
                  <a:pt x="120" y="1131"/>
                  <a:pt x="0" y="1200"/>
                </a:cubicBezTo>
              </a:path>
            </a:pathLst>
          </a:custGeom>
          <a:noFill/>
          <a:ln w="57150" cmpd="sng">
            <a:solidFill>
              <a:schemeClr val="tx1"/>
            </a:solidFill>
            <a:round/>
            <a:headEnd type="none" w="med" len="med"/>
            <a:tailEnd type="triangle" w="med" len="med"/>
          </a:ln>
          <a:effectLst/>
        </p:spPr>
        <p:txBody>
          <a:bodyPr wrap="none" anchor="ctr"/>
          <a:lstStyle/>
          <a:p>
            <a:endParaRPr lang="en-CA"/>
          </a:p>
        </p:txBody>
      </p:sp>
      <p:sp>
        <p:nvSpPr>
          <p:cNvPr id="467991" name="Freeform 23"/>
          <p:cNvSpPr>
            <a:spLocks/>
          </p:cNvSpPr>
          <p:nvPr/>
        </p:nvSpPr>
        <p:spPr bwMode="auto">
          <a:xfrm rot="1319352">
            <a:off x="6096000" y="3505200"/>
            <a:ext cx="306388" cy="787400"/>
          </a:xfrm>
          <a:custGeom>
            <a:avLst/>
            <a:gdLst/>
            <a:ahLst/>
            <a:cxnLst>
              <a:cxn ang="0">
                <a:pos x="288" y="0"/>
              </a:cxn>
              <a:cxn ang="0">
                <a:pos x="288" y="864"/>
              </a:cxn>
              <a:cxn ang="0">
                <a:pos x="0" y="1200"/>
              </a:cxn>
            </a:cxnLst>
            <a:rect l="0" t="0" r="r" b="b"/>
            <a:pathLst>
              <a:path w="335" h="1200">
                <a:moveTo>
                  <a:pt x="288" y="0"/>
                </a:moveTo>
                <a:cubicBezTo>
                  <a:pt x="311" y="332"/>
                  <a:pt x="335" y="664"/>
                  <a:pt x="288" y="864"/>
                </a:cubicBezTo>
                <a:cubicBezTo>
                  <a:pt x="240" y="1063"/>
                  <a:pt x="120" y="1131"/>
                  <a:pt x="0" y="1200"/>
                </a:cubicBezTo>
              </a:path>
            </a:pathLst>
          </a:custGeom>
          <a:noFill/>
          <a:ln w="57150" cmpd="sng">
            <a:solidFill>
              <a:schemeClr val="tx1"/>
            </a:solidFill>
            <a:round/>
            <a:headEnd type="none" w="med" len="med"/>
            <a:tailEnd type="triangle" w="med" len="med"/>
          </a:ln>
          <a:effectLst/>
        </p:spPr>
        <p:txBody>
          <a:bodyPr wrap="none" anchor="ctr"/>
          <a:lstStyle/>
          <a:p>
            <a:endParaRPr lang="en-CA"/>
          </a:p>
        </p:txBody>
      </p:sp>
      <p:sp>
        <p:nvSpPr>
          <p:cNvPr id="467992" name="Freeform 24"/>
          <p:cNvSpPr>
            <a:spLocks/>
          </p:cNvSpPr>
          <p:nvPr/>
        </p:nvSpPr>
        <p:spPr bwMode="auto">
          <a:xfrm rot="10800000" flipV="1">
            <a:off x="2209800" y="3505200"/>
            <a:ext cx="531813" cy="2133600"/>
          </a:xfrm>
          <a:custGeom>
            <a:avLst/>
            <a:gdLst/>
            <a:ahLst/>
            <a:cxnLst>
              <a:cxn ang="0">
                <a:pos x="288" y="0"/>
              </a:cxn>
              <a:cxn ang="0">
                <a:pos x="288" y="864"/>
              </a:cxn>
              <a:cxn ang="0">
                <a:pos x="0" y="1200"/>
              </a:cxn>
            </a:cxnLst>
            <a:rect l="0" t="0" r="r" b="b"/>
            <a:pathLst>
              <a:path w="335" h="1200">
                <a:moveTo>
                  <a:pt x="288" y="0"/>
                </a:moveTo>
                <a:cubicBezTo>
                  <a:pt x="311" y="332"/>
                  <a:pt x="335" y="664"/>
                  <a:pt x="288" y="864"/>
                </a:cubicBezTo>
                <a:cubicBezTo>
                  <a:pt x="240" y="1063"/>
                  <a:pt x="120" y="1131"/>
                  <a:pt x="0" y="1200"/>
                </a:cubicBezTo>
              </a:path>
            </a:pathLst>
          </a:custGeom>
          <a:noFill/>
          <a:ln w="57150" cmpd="sng">
            <a:solidFill>
              <a:schemeClr val="tx1"/>
            </a:solidFill>
            <a:round/>
            <a:headEnd type="none" w="med" len="med"/>
            <a:tailEnd type="triangle" w="med" len="med"/>
          </a:ln>
          <a:effectLst/>
        </p:spPr>
        <p:txBody>
          <a:bodyPr wrap="none" anchor="ctr"/>
          <a:lstStyle/>
          <a:p>
            <a:endParaRPr lang="en-CA"/>
          </a:p>
        </p:txBody>
      </p:sp>
      <p:sp>
        <p:nvSpPr>
          <p:cNvPr id="467993" name="Freeform 25"/>
          <p:cNvSpPr>
            <a:spLocks/>
          </p:cNvSpPr>
          <p:nvPr/>
        </p:nvSpPr>
        <p:spPr bwMode="auto">
          <a:xfrm rot="9792557" flipV="1">
            <a:off x="7315200" y="3581400"/>
            <a:ext cx="304800" cy="762000"/>
          </a:xfrm>
          <a:custGeom>
            <a:avLst/>
            <a:gdLst/>
            <a:ahLst/>
            <a:cxnLst>
              <a:cxn ang="0">
                <a:pos x="288" y="0"/>
              </a:cxn>
              <a:cxn ang="0">
                <a:pos x="288" y="864"/>
              </a:cxn>
              <a:cxn ang="0">
                <a:pos x="0" y="1200"/>
              </a:cxn>
            </a:cxnLst>
            <a:rect l="0" t="0" r="r" b="b"/>
            <a:pathLst>
              <a:path w="335" h="1200">
                <a:moveTo>
                  <a:pt x="288" y="0"/>
                </a:moveTo>
                <a:cubicBezTo>
                  <a:pt x="311" y="332"/>
                  <a:pt x="335" y="664"/>
                  <a:pt x="288" y="864"/>
                </a:cubicBezTo>
                <a:cubicBezTo>
                  <a:pt x="240" y="1063"/>
                  <a:pt x="120" y="1131"/>
                  <a:pt x="0" y="1200"/>
                </a:cubicBezTo>
              </a:path>
            </a:pathLst>
          </a:custGeom>
          <a:noFill/>
          <a:ln w="57150" cmpd="sng">
            <a:solidFill>
              <a:schemeClr val="tx1"/>
            </a:solidFill>
            <a:round/>
            <a:headEnd type="none" w="med" len="med"/>
            <a:tailEnd type="triangle" w="med" len="med"/>
          </a:ln>
          <a:effectLst/>
        </p:spPr>
        <p:txBody>
          <a:bodyPr wrap="none" anchor="ctr"/>
          <a:lstStyle/>
          <a:p>
            <a:endParaRPr lang="en-CA"/>
          </a:p>
        </p:txBody>
      </p:sp>
      <p:sp>
        <p:nvSpPr>
          <p:cNvPr id="26" name="Date Placeholder 25"/>
          <p:cNvSpPr>
            <a:spLocks noGrp="1"/>
          </p:cNvSpPr>
          <p:nvPr>
            <p:ph type="dt" sz="half" idx="10"/>
          </p:nvPr>
        </p:nvSpPr>
        <p:spPr/>
        <p:txBody>
          <a:bodyPr/>
          <a:lstStyle/>
          <a:p>
            <a:r>
              <a:rPr lang="en-US" smtClean="0"/>
              <a:t>2341-09 Lecture Wk13</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467971"/>
                                        </p:tgtEl>
                                        <p:attrNameLst>
                                          <p:attrName>style.visibility</p:attrName>
                                        </p:attrNameLst>
                                      </p:cBhvr>
                                      <p:to>
                                        <p:strVal val="visible"/>
                                      </p:to>
                                    </p:set>
                                    <p:anim calcmode="lin" valueType="num">
                                      <p:cBhvr>
                                        <p:cTn id="7" dur="1000" fill="hold"/>
                                        <p:tgtEl>
                                          <p:spTgt spid="467971"/>
                                        </p:tgtEl>
                                        <p:attrNameLst>
                                          <p:attrName>ppt_w</p:attrName>
                                        </p:attrNameLst>
                                      </p:cBhvr>
                                      <p:tavLst>
                                        <p:tav tm="0">
                                          <p:val>
                                            <p:strVal val="#ppt_w+.3"/>
                                          </p:val>
                                        </p:tav>
                                        <p:tav tm="100000">
                                          <p:val>
                                            <p:strVal val="#ppt_w"/>
                                          </p:val>
                                        </p:tav>
                                      </p:tavLst>
                                    </p:anim>
                                    <p:anim calcmode="lin" valueType="num">
                                      <p:cBhvr>
                                        <p:cTn id="8" dur="1000" fill="hold"/>
                                        <p:tgtEl>
                                          <p:spTgt spid="467971"/>
                                        </p:tgtEl>
                                        <p:attrNameLst>
                                          <p:attrName>ppt_h</p:attrName>
                                        </p:attrNameLst>
                                      </p:cBhvr>
                                      <p:tavLst>
                                        <p:tav tm="0">
                                          <p:val>
                                            <p:strVal val="#ppt_h"/>
                                          </p:val>
                                        </p:tav>
                                        <p:tav tm="100000">
                                          <p:val>
                                            <p:strVal val="#ppt_h"/>
                                          </p:val>
                                        </p:tav>
                                      </p:tavLst>
                                    </p:anim>
                                    <p:animEffect transition="in" filter="fade">
                                      <p:cBhvr>
                                        <p:cTn id="9" dur="1000"/>
                                        <p:tgtEl>
                                          <p:spTgt spid="467971"/>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467972"/>
                                        </p:tgtEl>
                                        <p:attrNameLst>
                                          <p:attrName>style.visibility</p:attrName>
                                        </p:attrNameLst>
                                      </p:cBhvr>
                                      <p:to>
                                        <p:strVal val="visible"/>
                                      </p:to>
                                    </p:set>
                                    <p:anim calcmode="lin" valueType="num">
                                      <p:cBhvr>
                                        <p:cTn id="12" dur="1000" fill="hold"/>
                                        <p:tgtEl>
                                          <p:spTgt spid="467972"/>
                                        </p:tgtEl>
                                        <p:attrNameLst>
                                          <p:attrName>ppt_w</p:attrName>
                                        </p:attrNameLst>
                                      </p:cBhvr>
                                      <p:tavLst>
                                        <p:tav tm="0">
                                          <p:val>
                                            <p:strVal val="#ppt_w+.3"/>
                                          </p:val>
                                        </p:tav>
                                        <p:tav tm="100000">
                                          <p:val>
                                            <p:strVal val="#ppt_w"/>
                                          </p:val>
                                        </p:tav>
                                      </p:tavLst>
                                    </p:anim>
                                    <p:anim calcmode="lin" valueType="num">
                                      <p:cBhvr>
                                        <p:cTn id="13" dur="1000" fill="hold"/>
                                        <p:tgtEl>
                                          <p:spTgt spid="467972"/>
                                        </p:tgtEl>
                                        <p:attrNameLst>
                                          <p:attrName>ppt_h</p:attrName>
                                        </p:attrNameLst>
                                      </p:cBhvr>
                                      <p:tavLst>
                                        <p:tav tm="0">
                                          <p:val>
                                            <p:strVal val="#ppt_h"/>
                                          </p:val>
                                        </p:tav>
                                        <p:tav tm="100000">
                                          <p:val>
                                            <p:strVal val="#ppt_h"/>
                                          </p:val>
                                        </p:tav>
                                      </p:tavLst>
                                    </p:anim>
                                    <p:animEffect transition="in" filter="fade">
                                      <p:cBhvr>
                                        <p:cTn id="14" dur="1000"/>
                                        <p:tgtEl>
                                          <p:spTgt spid="467972"/>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67973"/>
                                        </p:tgtEl>
                                        <p:attrNameLst>
                                          <p:attrName>style.visibility</p:attrName>
                                        </p:attrNameLst>
                                      </p:cBhvr>
                                      <p:to>
                                        <p:strVal val="visible"/>
                                      </p:to>
                                    </p:set>
                                    <p:anim calcmode="lin" valueType="num">
                                      <p:cBhvr>
                                        <p:cTn id="17" dur="1000" fill="hold"/>
                                        <p:tgtEl>
                                          <p:spTgt spid="467973"/>
                                        </p:tgtEl>
                                        <p:attrNameLst>
                                          <p:attrName>ppt_w</p:attrName>
                                        </p:attrNameLst>
                                      </p:cBhvr>
                                      <p:tavLst>
                                        <p:tav tm="0">
                                          <p:val>
                                            <p:strVal val="#ppt_w+.3"/>
                                          </p:val>
                                        </p:tav>
                                        <p:tav tm="100000">
                                          <p:val>
                                            <p:strVal val="#ppt_w"/>
                                          </p:val>
                                        </p:tav>
                                      </p:tavLst>
                                    </p:anim>
                                    <p:anim calcmode="lin" valueType="num">
                                      <p:cBhvr>
                                        <p:cTn id="18" dur="1000" fill="hold"/>
                                        <p:tgtEl>
                                          <p:spTgt spid="467973"/>
                                        </p:tgtEl>
                                        <p:attrNameLst>
                                          <p:attrName>ppt_h</p:attrName>
                                        </p:attrNameLst>
                                      </p:cBhvr>
                                      <p:tavLst>
                                        <p:tav tm="0">
                                          <p:val>
                                            <p:strVal val="#ppt_h"/>
                                          </p:val>
                                        </p:tav>
                                        <p:tav tm="100000">
                                          <p:val>
                                            <p:strVal val="#ppt_h"/>
                                          </p:val>
                                        </p:tav>
                                      </p:tavLst>
                                    </p:anim>
                                    <p:animEffect transition="in" filter="fade">
                                      <p:cBhvr>
                                        <p:cTn id="19" dur="1000"/>
                                        <p:tgtEl>
                                          <p:spTgt spid="467973"/>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67982"/>
                                        </p:tgtEl>
                                        <p:attrNameLst>
                                          <p:attrName>style.visibility</p:attrName>
                                        </p:attrNameLst>
                                      </p:cBhvr>
                                      <p:to>
                                        <p:strVal val="visible"/>
                                      </p:to>
                                    </p:set>
                                    <p:anim calcmode="lin" valueType="num">
                                      <p:cBhvr>
                                        <p:cTn id="22" dur="1000" fill="hold"/>
                                        <p:tgtEl>
                                          <p:spTgt spid="467982"/>
                                        </p:tgtEl>
                                        <p:attrNameLst>
                                          <p:attrName>ppt_w</p:attrName>
                                        </p:attrNameLst>
                                      </p:cBhvr>
                                      <p:tavLst>
                                        <p:tav tm="0">
                                          <p:val>
                                            <p:strVal val="#ppt_w+.3"/>
                                          </p:val>
                                        </p:tav>
                                        <p:tav tm="100000">
                                          <p:val>
                                            <p:strVal val="#ppt_w"/>
                                          </p:val>
                                        </p:tav>
                                      </p:tavLst>
                                    </p:anim>
                                    <p:anim calcmode="lin" valueType="num">
                                      <p:cBhvr>
                                        <p:cTn id="23" dur="1000" fill="hold"/>
                                        <p:tgtEl>
                                          <p:spTgt spid="467982"/>
                                        </p:tgtEl>
                                        <p:attrNameLst>
                                          <p:attrName>ppt_h</p:attrName>
                                        </p:attrNameLst>
                                      </p:cBhvr>
                                      <p:tavLst>
                                        <p:tav tm="0">
                                          <p:val>
                                            <p:strVal val="#ppt_h"/>
                                          </p:val>
                                        </p:tav>
                                        <p:tav tm="100000">
                                          <p:val>
                                            <p:strVal val="#ppt_h"/>
                                          </p:val>
                                        </p:tav>
                                      </p:tavLst>
                                    </p:anim>
                                    <p:animEffect transition="in" filter="fade">
                                      <p:cBhvr>
                                        <p:cTn id="24" dur="1000"/>
                                        <p:tgtEl>
                                          <p:spTgt spid="467982"/>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67974"/>
                                        </p:tgtEl>
                                        <p:attrNameLst>
                                          <p:attrName>style.visibility</p:attrName>
                                        </p:attrNameLst>
                                      </p:cBhvr>
                                      <p:to>
                                        <p:strVal val="visible"/>
                                      </p:to>
                                    </p:set>
                                    <p:anim calcmode="lin" valueType="num">
                                      <p:cBhvr>
                                        <p:cTn id="27" dur="1000" fill="hold"/>
                                        <p:tgtEl>
                                          <p:spTgt spid="467974"/>
                                        </p:tgtEl>
                                        <p:attrNameLst>
                                          <p:attrName>ppt_w</p:attrName>
                                        </p:attrNameLst>
                                      </p:cBhvr>
                                      <p:tavLst>
                                        <p:tav tm="0">
                                          <p:val>
                                            <p:strVal val="#ppt_w+.3"/>
                                          </p:val>
                                        </p:tav>
                                        <p:tav tm="100000">
                                          <p:val>
                                            <p:strVal val="#ppt_w"/>
                                          </p:val>
                                        </p:tav>
                                      </p:tavLst>
                                    </p:anim>
                                    <p:anim calcmode="lin" valueType="num">
                                      <p:cBhvr>
                                        <p:cTn id="28" dur="1000" fill="hold"/>
                                        <p:tgtEl>
                                          <p:spTgt spid="467974"/>
                                        </p:tgtEl>
                                        <p:attrNameLst>
                                          <p:attrName>ppt_h</p:attrName>
                                        </p:attrNameLst>
                                      </p:cBhvr>
                                      <p:tavLst>
                                        <p:tav tm="0">
                                          <p:val>
                                            <p:strVal val="#ppt_h"/>
                                          </p:val>
                                        </p:tav>
                                        <p:tav tm="100000">
                                          <p:val>
                                            <p:strVal val="#ppt_h"/>
                                          </p:val>
                                        </p:tav>
                                      </p:tavLst>
                                    </p:anim>
                                    <p:animEffect transition="in" filter="fade">
                                      <p:cBhvr>
                                        <p:cTn id="29" dur="1000"/>
                                        <p:tgtEl>
                                          <p:spTgt spid="467974"/>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467984"/>
                                        </p:tgtEl>
                                        <p:attrNameLst>
                                          <p:attrName>style.visibility</p:attrName>
                                        </p:attrNameLst>
                                      </p:cBhvr>
                                      <p:to>
                                        <p:strVal val="visible"/>
                                      </p:to>
                                    </p:set>
                                    <p:anim calcmode="lin" valueType="num">
                                      <p:cBhvr>
                                        <p:cTn id="32" dur="1000" fill="hold"/>
                                        <p:tgtEl>
                                          <p:spTgt spid="467984"/>
                                        </p:tgtEl>
                                        <p:attrNameLst>
                                          <p:attrName>ppt_w</p:attrName>
                                        </p:attrNameLst>
                                      </p:cBhvr>
                                      <p:tavLst>
                                        <p:tav tm="0">
                                          <p:val>
                                            <p:strVal val="#ppt_w+.3"/>
                                          </p:val>
                                        </p:tav>
                                        <p:tav tm="100000">
                                          <p:val>
                                            <p:strVal val="#ppt_w"/>
                                          </p:val>
                                        </p:tav>
                                      </p:tavLst>
                                    </p:anim>
                                    <p:anim calcmode="lin" valueType="num">
                                      <p:cBhvr>
                                        <p:cTn id="33" dur="1000" fill="hold"/>
                                        <p:tgtEl>
                                          <p:spTgt spid="467984"/>
                                        </p:tgtEl>
                                        <p:attrNameLst>
                                          <p:attrName>ppt_h</p:attrName>
                                        </p:attrNameLst>
                                      </p:cBhvr>
                                      <p:tavLst>
                                        <p:tav tm="0">
                                          <p:val>
                                            <p:strVal val="#ppt_h"/>
                                          </p:val>
                                        </p:tav>
                                        <p:tav tm="100000">
                                          <p:val>
                                            <p:strVal val="#ppt_h"/>
                                          </p:val>
                                        </p:tav>
                                      </p:tavLst>
                                    </p:anim>
                                    <p:animEffect transition="in" filter="fade">
                                      <p:cBhvr>
                                        <p:cTn id="34" dur="1000"/>
                                        <p:tgtEl>
                                          <p:spTgt spid="467984"/>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467976"/>
                                        </p:tgtEl>
                                        <p:attrNameLst>
                                          <p:attrName>style.visibility</p:attrName>
                                        </p:attrNameLst>
                                      </p:cBhvr>
                                      <p:to>
                                        <p:strVal val="visible"/>
                                      </p:to>
                                    </p:set>
                                    <p:anim calcmode="lin" valueType="num">
                                      <p:cBhvr>
                                        <p:cTn id="37" dur="1000" fill="hold"/>
                                        <p:tgtEl>
                                          <p:spTgt spid="467976"/>
                                        </p:tgtEl>
                                        <p:attrNameLst>
                                          <p:attrName>ppt_w</p:attrName>
                                        </p:attrNameLst>
                                      </p:cBhvr>
                                      <p:tavLst>
                                        <p:tav tm="0">
                                          <p:val>
                                            <p:strVal val="#ppt_w+.3"/>
                                          </p:val>
                                        </p:tav>
                                        <p:tav tm="100000">
                                          <p:val>
                                            <p:strVal val="#ppt_w"/>
                                          </p:val>
                                        </p:tav>
                                      </p:tavLst>
                                    </p:anim>
                                    <p:anim calcmode="lin" valueType="num">
                                      <p:cBhvr>
                                        <p:cTn id="38" dur="1000" fill="hold"/>
                                        <p:tgtEl>
                                          <p:spTgt spid="467976"/>
                                        </p:tgtEl>
                                        <p:attrNameLst>
                                          <p:attrName>ppt_h</p:attrName>
                                        </p:attrNameLst>
                                      </p:cBhvr>
                                      <p:tavLst>
                                        <p:tav tm="0">
                                          <p:val>
                                            <p:strVal val="#ppt_h"/>
                                          </p:val>
                                        </p:tav>
                                        <p:tav tm="100000">
                                          <p:val>
                                            <p:strVal val="#ppt_h"/>
                                          </p:val>
                                        </p:tav>
                                      </p:tavLst>
                                    </p:anim>
                                    <p:animEffect transition="in" filter="fade">
                                      <p:cBhvr>
                                        <p:cTn id="39" dur="1000"/>
                                        <p:tgtEl>
                                          <p:spTgt spid="467976"/>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467975"/>
                                        </p:tgtEl>
                                        <p:attrNameLst>
                                          <p:attrName>style.visibility</p:attrName>
                                        </p:attrNameLst>
                                      </p:cBhvr>
                                      <p:to>
                                        <p:strVal val="visible"/>
                                      </p:to>
                                    </p:set>
                                    <p:anim calcmode="lin" valueType="num">
                                      <p:cBhvr>
                                        <p:cTn id="42" dur="1000" fill="hold"/>
                                        <p:tgtEl>
                                          <p:spTgt spid="467975"/>
                                        </p:tgtEl>
                                        <p:attrNameLst>
                                          <p:attrName>ppt_w</p:attrName>
                                        </p:attrNameLst>
                                      </p:cBhvr>
                                      <p:tavLst>
                                        <p:tav tm="0">
                                          <p:val>
                                            <p:strVal val="#ppt_w+.3"/>
                                          </p:val>
                                        </p:tav>
                                        <p:tav tm="100000">
                                          <p:val>
                                            <p:strVal val="#ppt_w"/>
                                          </p:val>
                                        </p:tav>
                                      </p:tavLst>
                                    </p:anim>
                                    <p:anim calcmode="lin" valueType="num">
                                      <p:cBhvr>
                                        <p:cTn id="43" dur="1000" fill="hold"/>
                                        <p:tgtEl>
                                          <p:spTgt spid="467975"/>
                                        </p:tgtEl>
                                        <p:attrNameLst>
                                          <p:attrName>ppt_h</p:attrName>
                                        </p:attrNameLst>
                                      </p:cBhvr>
                                      <p:tavLst>
                                        <p:tav tm="0">
                                          <p:val>
                                            <p:strVal val="#ppt_h"/>
                                          </p:val>
                                        </p:tav>
                                        <p:tav tm="100000">
                                          <p:val>
                                            <p:strVal val="#ppt_h"/>
                                          </p:val>
                                        </p:tav>
                                      </p:tavLst>
                                    </p:anim>
                                    <p:animEffect transition="in" filter="fade">
                                      <p:cBhvr>
                                        <p:cTn id="44" dur="1000"/>
                                        <p:tgtEl>
                                          <p:spTgt spid="467975"/>
                                        </p:tgtEl>
                                      </p:cBhvr>
                                    </p:animEffect>
                                  </p:childTnLst>
                                </p:cTn>
                              </p:par>
                              <p:par>
                                <p:cTn id="45" presetID="50" presetClass="entr" presetSubtype="0" decel="100000" fill="hold" grpId="0" nodeType="withEffect">
                                  <p:stCondLst>
                                    <p:cond delay="0"/>
                                  </p:stCondLst>
                                  <p:childTnLst>
                                    <p:set>
                                      <p:cBhvr>
                                        <p:cTn id="46" dur="1" fill="hold">
                                          <p:stCondLst>
                                            <p:cond delay="0"/>
                                          </p:stCondLst>
                                        </p:cTn>
                                        <p:tgtEl>
                                          <p:spTgt spid="467977"/>
                                        </p:tgtEl>
                                        <p:attrNameLst>
                                          <p:attrName>style.visibility</p:attrName>
                                        </p:attrNameLst>
                                      </p:cBhvr>
                                      <p:to>
                                        <p:strVal val="visible"/>
                                      </p:to>
                                    </p:set>
                                    <p:anim calcmode="lin" valueType="num">
                                      <p:cBhvr>
                                        <p:cTn id="47" dur="1000" fill="hold"/>
                                        <p:tgtEl>
                                          <p:spTgt spid="467977"/>
                                        </p:tgtEl>
                                        <p:attrNameLst>
                                          <p:attrName>ppt_w</p:attrName>
                                        </p:attrNameLst>
                                      </p:cBhvr>
                                      <p:tavLst>
                                        <p:tav tm="0">
                                          <p:val>
                                            <p:strVal val="#ppt_w+.3"/>
                                          </p:val>
                                        </p:tav>
                                        <p:tav tm="100000">
                                          <p:val>
                                            <p:strVal val="#ppt_w"/>
                                          </p:val>
                                        </p:tav>
                                      </p:tavLst>
                                    </p:anim>
                                    <p:anim calcmode="lin" valueType="num">
                                      <p:cBhvr>
                                        <p:cTn id="48" dur="1000" fill="hold"/>
                                        <p:tgtEl>
                                          <p:spTgt spid="467977"/>
                                        </p:tgtEl>
                                        <p:attrNameLst>
                                          <p:attrName>ppt_h</p:attrName>
                                        </p:attrNameLst>
                                      </p:cBhvr>
                                      <p:tavLst>
                                        <p:tav tm="0">
                                          <p:val>
                                            <p:strVal val="#ppt_h"/>
                                          </p:val>
                                        </p:tav>
                                        <p:tav tm="100000">
                                          <p:val>
                                            <p:strVal val="#ppt_h"/>
                                          </p:val>
                                        </p:tav>
                                      </p:tavLst>
                                    </p:anim>
                                    <p:animEffect transition="in" filter="fade">
                                      <p:cBhvr>
                                        <p:cTn id="49" dur="1000"/>
                                        <p:tgtEl>
                                          <p:spTgt spid="467977"/>
                                        </p:tgtEl>
                                      </p:cBhvr>
                                    </p:animEffect>
                                  </p:childTnLst>
                                </p:cTn>
                              </p:par>
                              <p:par>
                                <p:cTn id="50" presetID="50" presetClass="entr" presetSubtype="0" decel="100000" fill="hold" grpId="0" nodeType="withEffect">
                                  <p:stCondLst>
                                    <p:cond delay="0"/>
                                  </p:stCondLst>
                                  <p:childTnLst>
                                    <p:set>
                                      <p:cBhvr>
                                        <p:cTn id="51" dur="1" fill="hold">
                                          <p:stCondLst>
                                            <p:cond delay="0"/>
                                          </p:stCondLst>
                                        </p:cTn>
                                        <p:tgtEl>
                                          <p:spTgt spid="467978"/>
                                        </p:tgtEl>
                                        <p:attrNameLst>
                                          <p:attrName>style.visibility</p:attrName>
                                        </p:attrNameLst>
                                      </p:cBhvr>
                                      <p:to>
                                        <p:strVal val="visible"/>
                                      </p:to>
                                    </p:set>
                                    <p:anim calcmode="lin" valueType="num">
                                      <p:cBhvr>
                                        <p:cTn id="52" dur="1000" fill="hold"/>
                                        <p:tgtEl>
                                          <p:spTgt spid="467978"/>
                                        </p:tgtEl>
                                        <p:attrNameLst>
                                          <p:attrName>ppt_w</p:attrName>
                                        </p:attrNameLst>
                                      </p:cBhvr>
                                      <p:tavLst>
                                        <p:tav tm="0">
                                          <p:val>
                                            <p:strVal val="#ppt_w+.3"/>
                                          </p:val>
                                        </p:tav>
                                        <p:tav tm="100000">
                                          <p:val>
                                            <p:strVal val="#ppt_w"/>
                                          </p:val>
                                        </p:tav>
                                      </p:tavLst>
                                    </p:anim>
                                    <p:anim calcmode="lin" valueType="num">
                                      <p:cBhvr>
                                        <p:cTn id="53" dur="1000" fill="hold"/>
                                        <p:tgtEl>
                                          <p:spTgt spid="467978"/>
                                        </p:tgtEl>
                                        <p:attrNameLst>
                                          <p:attrName>ppt_h</p:attrName>
                                        </p:attrNameLst>
                                      </p:cBhvr>
                                      <p:tavLst>
                                        <p:tav tm="0">
                                          <p:val>
                                            <p:strVal val="#ppt_h"/>
                                          </p:val>
                                        </p:tav>
                                        <p:tav tm="100000">
                                          <p:val>
                                            <p:strVal val="#ppt_h"/>
                                          </p:val>
                                        </p:tav>
                                      </p:tavLst>
                                    </p:anim>
                                    <p:animEffect transition="in" filter="fade">
                                      <p:cBhvr>
                                        <p:cTn id="54" dur="1000"/>
                                        <p:tgtEl>
                                          <p:spTgt spid="467978"/>
                                        </p:tgtEl>
                                      </p:cBhvr>
                                    </p:animEffect>
                                  </p:childTnLst>
                                </p:cTn>
                              </p:par>
                              <p:par>
                                <p:cTn id="55" presetID="50" presetClass="entr" presetSubtype="0" decel="100000" fill="hold" grpId="0" nodeType="withEffect">
                                  <p:stCondLst>
                                    <p:cond delay="0"/>
                                  </p:stCondLst>
                                  <p:childTnLst>
                                    <p:set>
                                      <p:cBhvr>
                                        <p:cTn id="56" dur="1" fill="hold">
                                          <p:stCondLst>
                                            <p:cond delay="0"/>
                                          </p:stCondLst>
                                        </p:cTn>
                                        <p:tgtEl>
                                          <p:spTgt spid="467983"/>
                                        </p:tgtEl>
                                        <p:attrNameLst>
                                          <p:attrName>style.visibility</p:attrName>
                                        </p:attrNameLst>
                                      </p:cBhvr>
                                      <p:to>
                                        <p:strVal val="visible"/>
                                      </p:to>
                                    </p:set>
                                    <p:anim calcmode="lin" valueType="num">
                                      <p:cBhvr>
                                        <p:cTn id="57" dur="1000" fill="hold"/>
                                        <p:tgtEl>
                                          <p:spTgt spid="467983"/>
                                        </p:tgtEl>
                                        <p:attrNameLst>
                                          <p:attrName>ppt_w</p:attrName>
                                        </p:attrNameLst>
                                      </p:cBhvr>
                                      <p:tavLst>
                                        <p:tav tm="0">
                                          <p:val>
                                            <p:strVal val="#ppt_w+.3"/>
                                          </p:val>
                                        </p:tav>
                                        <p:tav tm="100000">
                                          <p:val>
                                            <p:strVal val="#ppt_w"/>
                                          </p:val>
                                        </p:tav>
                                      </p:tavLst>
                                    </p:anim>
                                    <p:anim calcmode="lin" valueType="num">
                                      <p:cBhvr>
                                        <p:cTn id="58" dur="1000" fill="hold"/>
                                        <p:tgtEl>
                                          <p:spTgt spid="467983"/>
                                        </p:tgtEl>
                                        <p:attrNameLst>
                                          <p:attrName>ppt_h</p:attrName>
                                        </p:attrNameLst>
                                      </p:cBhvr>
                                      <p:tavLst>
                                        <p:tav tm="0">
                                          <p:val>
                                            <p:strVal val="#ppt_h"/>
                                          </p:val>
                                        </p:tav>
                                        <p:tav tm="100000">
                                          <p:val>
                                            <p:strVal val="#ppt_h"/>
                                          </p:val>
                                        </p:tav>
                                      </p:tavLst>
                                    </p:anim>
                                    <p:animEffect transition="in" filter="fade">
                                      <p:cBhvr>
                                        <p:cTn id="59" dur="1000"/>
                                        <p:tgtEl>
                                          <p:spTgt spid="467983"/>
                                        </p:tgtEl>
                                      </p:cBhvr>
                                    </p:animEffect>
                                  </p:childTnLst>
                                </p:cTn>
                              </p:par>
                              <p:par>
                                <p:cTn id="60" presetID="50" presetClass="entr" presetSubtype="0" decel="100000" fill="hold" grpId="0" nodeType="withEffect">
                                  <p:stCondLst>
                                    <p:cond delay="0"/>
                                  </p:stCondLst>
                                  <p:childTnLst>
                                    <p:set>
                                      <p:cBhvr>
                                        <p:cTn id="61" dur="1" fill="hold">
                                          <p:stCondLst>
                                            <p:cond delay="0"/>
                                          </p:stCondLst>
                                        </p:cTn>
                                        <p:tgtEl>
                                          <p:spTgt spid="467979"/>
                                        </p:tgtEl>
                                        <p:attrNameLst>
                                          <p:attrName>style.visibility</p:attrName>
                                        </p:attrNameLst>
                                      </p:cBhvr>
                                      <p:to>
                                        <p:strVal val="visible"/>
                                      </p:to>
                                    </p:set>
                                    <p:anim calcmode="lin" valueType="num">
                                      <p:cBhvr>
                                        <p:cTn id="62" dur="1000" fill="hold"/>
                                        <p:tgtEl>
                                          <p:spTgt spid="467979"/>
                                        </p:tgtEl>
                                        <p:attrNameLst>
                                          <p:attrName>ppt_w</p:attrName>
                                        </p:attrNameLst>
                                      </p:cBhvr>
                                      <p:tavLst>
                                        <p:tav tm="0">
                                          <p:val>
                                            <p:strVal val="#ppt_w+.3"/>
                                          </p:val>
                                        </p:tav>
                                        <p:tav tm="100000">
                                          <p:val>
                                            <p:strVal val="#ppt_w"/>
                                          </p:val>
                                        </p:tav>
                                      </p:tavLst>
                                    </p:anim>
                                    <p:anim calcmode="lin" valueType="num">
                                      <p:cBhvr>
                                        <p:cTn id="63" dur="1000" fill="hold"/>
                                        <p:tgtEl>
                                          <p:spTgt spid="467979"/>
                                        </p:tgtEl>
                                        <p:attrNameLst>
                                          <p:attrName>ppt_h</p:attrName>
                                        </p:attrNameLst>
                                      </p:cBhvr>
                                      <p:tavLst>
                                        <p:tav tm="0">
                                          <p:val>
                                            <p:strVal val="#ppt_h"/>
                                          </p:val>
                                        </p:tav>
                                        <p:tav tm="100000">
                                          <p:val>
                                            <p:strVal val="#ppt_h"/>
                                          </p:val>
                                        </p:tav>
                                      </p:tavLst>
                                    </p:anim>
                                    <p:animEffect transition="in" filter="fade">
                                      <p:cBhvr>
                                        <p:cTn id="64" dur="1000"/>
                                        <p:tgtEl>
                                          <p:spTgt spid="467979"/>
                                        </p:tgtEl>
                                      </p:cBhvr>
                                    </p:animEffect>
                                  </p:childTnLst>
                                </p:cTn>
                              </p:par>
                              <p:par>
                                <p:cTn id="65" presetID="50" presetClass="entr" presetSubtype="0" decel="100000" fill="hold" grpId="0" nodeType="withEffect">
                                  <p:stCondLst>
                                    <p:cond delay="0"/>
                                  </p:stCondLst>
                                  <p:childTnLst>
                                    <p:set>
                                      <p:cBhvr>
                                        <p:cTn id="66" dur="1" fill="hold">
                                          <p:stCondLst>
                                            <p:cond delay="0"/>
                                          </p:stCondLst>
                                        </p:cTn>
                                        <p:tgtEl>
                                          <p:spTgt spid="467985"/>
                                        </p:tgtEl>
                                        <p:attrNameLst>
                                          <p:attrName>style.visibility</p:attrName>
                                        </p:attrNameLst>
                                      </p:cBhvr>
                                      <p:to>
                                        <p:strVal val="visible"/>
                                      </p:to>
                                    </p:set>
                                    <p:anim calcmode="lin" valueType="num">
                                      <p:cBhvr>
                                        <p:cTn id="67" dur="1000" fill="hold"/>
                                        <p:tgtEl>
                                          <p:spTgt spid="467985"/>
                                        </p:tgtEl>
                                        <p:attrNameLst>
                                          <p:attrName>ppt_w</p:attrName>
                                        </p:attrNameLst>
                                      </p:cBhvr>
                                      <p:tavLst>
                                        <p:tav tm="0">
                                          <p:val>
                                            <p:strVal val="#ppt_w+.3"/>
                                          </p:val>
                                        </p:tav>
                                        <p:tav tm="100000">
                                          <p:val>
                                            <p:strVal val="#ppt_w"/>
                                          </p:val>
                                        </p:tav>
                                      </p:tavLst>
                                    </p:anim>
                                    <p:anim calcmode="lin" valueType="num">
                                      <p:cBhvr>
                                        <p:cTn id="68" dur="1000" fill="hold"/>
                                        <p:tgtEl>
                                          <p:spTgt spid="467985"/>
                                        </p:tgtEl>
                                        <p:attrNameLst>
                                          <p:attrName>ppt_h</p:attrName>
                                        </p:attrNameLst>
                                      </p:cBhvr>
                                      <p:tavLst>
                                        <p:tav tm="0">
                                          <p:val>
                                            <p:strVal val="#ppt_h"/>
                                          </p:val>
                                        </p:tav>
                                        <p:tav tm="100000">
                                          <p:val>
                                            <p:strVal val="#ppt_h"/>
                                          </p:val>
                                        </p:tav>
                                      </p:tavLst>
                                    </p:anim>
                                    <p:animEffect transition="in" filter="fade">
                                      <p:cBhvr>
                                        <p:cTn id="69" dur="1000"/>
                                        <p:tgtEl>
                                          <p:spTgt spid="467985"/>
                                        </p:tgtEl>
                                      </p:cBhvr>
                                    </p:animEffect>
                                  </p:childTnLst>
                                </p:cTn>
                              </p:par>
                              <p:par>
                                <p:cTn id="70" presetID="50" presetClass="entr" presetSubtype="0" decel="100000" fill="hold" grpId="0" nodeType="withEffect">
                                  <p:stCondLst>
                                    <p:cond delay="0"/>
                                  </p:stCondLst>
                                  <p:childTnLst>
                                    <p:set>
                                      <p:cBhvr>
                                        <p:cTn id="71" dur="1" fill="hold">
                                          <p:stCondLst>
                                            <p:cond delay="0"/>
                                          </p:stCondLst>
                                        </p:cTn>
                                        <p:tgtEl>
                                          <p:spTgt spid="467981"/>
                                        </p:tgtEl>
                                        <p:attrNameLst>
                                          <p:attrName>style.visibility</p:attrName>
                                        </p:attrNameLst>
                                      </p:cBhvr>
                                      <p:to>
                                        <p:strVal val="visible"/>
                                      </p:to>
                                    </p:set>
                                    <p:anim calcmode="lin" valueType="num">
                                      <p:cBhvr>
                                        <p:cTn id="72" dur="1000" fill="hold"/>
                                        <p:tgtEl>
                                          <p:spTgt spid="467981"/>
                                        </p:tgtEl>
                                        <p:attrNameLst>
                                          <p:attrName>ppt_w</p:attrName>
                                        </p:attrNameLst>
                                      </p:cBhvr>
                                      <p:tavLst>
                                        <p:tav tm="0">
                                          <p:val>
                                            <p:strVal val="#ppt_w+.3"/>
                                          </p:val>
                                        </p:tav>
                                        <p:tav tm="100000">
                                          <p:val>
                                            <p:strVal val="#ppt_w"/>
                                          </p:val>
                                        </p:tav>
                                      </p:tavLst>
                                    </p:anim>
                                    <p:anim calcmode="lin" valueType="num">
                                      <p:cBhvr>
                                        <p:cTn id="73" dur="1000" fill="hold"/>
                                        <p:tgtEl>
                                          <p:spTgt spid="467981"/>
                                        </p:tgtEl>
                                        <p:attrNameLst>
                                          <p:attrName>ppt_h</p:attrName>
                                        </p:attrNameLst>
                                      </p:cBhvr>
                                      <p:tavLst>
                                        <p:tav tm="0">
                                          <p:val>
                                            <p:strVal val="#ppt_h"/>
                                          </p:val>
                                        </p:tav>
                                        <p:tav tm="100000">
                                          <p:val>
                                            <p:strVal val="#ppt_h"/>
                                          </p:val>
                                        </p:tav>
                                      </p:tavLst>
                                    </p:anim>
                                    <p:animEffect transition="in" filter="fade">
                                      <p:cBhvr>
                                        <p:cTn id="74" dur="1000"/>
                                        <p:tgtEl>
                                          <p:spTgt spid="467981"/>
                                        </p:tgtEl>
                                      </p:cBhvr>
                                    </p:animEffect>
                                  </p:childTnLst>
                                </p:cTn>
                              </p:par>
                              <p:par>
                                <p:cTn id="75" presetID="50" presetClass="entr" presetSubtype="0" decel="100000" fill="hold" grpId="0" nodeType="withEffect">
                                  <p:stCondLst>
                                    <p:cond delay="0"/>
                                  </p:stCondLst>
                                  <p:childTnLst>
                                    <p:set>
                                      <p:cBhvr>
                                        <p:cTn id="76" dur="1" fill="hold">
                                          <p:stCondLst>
                                            <p:cond delay="0"/>
                                          </p:stCondLst>
                                        </p:cTn>
                                        <p:tgtEl>
                                          <p:spTgt spid="467980"/>
                                        </p:tgtEl>
                                        <p:attrNameLst>
                                          <p:attrName>style.visibility</p:attrName>
                                        </p:attrNameLst>
                                      </p:cBhvr>
                                      <p:to>
                                        <p:strVal val="visible"/>
                                      </p:to>
                                    </p:set>
                                    <p:anim calcmode="lin" valueType="num">
                                      <p:cBhvr>
                                        <p:cTn id="77" dur="1000" fill="hold"/>
                                        <p:tgtEl>
                                          <p:spTgt spid="467980"/>
                                        </p:tgtEl>
                                        <p:attrNameLst>
                                          <p:attrName>ppt_w</p:attrName>
                                        </p:attrNameLst>
                                      </p:cBhvr>
                                      <p:tavLst>
                                        <p:tav tm="0">
                                          <p:val>
                                            <p:strVal val="#ppt_w+.3"/>
                                          </p:val>
                                        </p:tav>
                                        <p:tav tm="100000">
                                          <p:val>
                                            <p:strVal val="#ppt_w"/>
                                          </p:val>
                                        </p:tav>
                                      </p:tavLst>
                                    </p:anim>
                                    <p:anim calcmode="lin" valueType="num">
                                      <p:cBhvr>
                                        <p:cTn id="78" dur="1000" fill="hold"/>
                                        <p:tgtEl>
                                          <p:spTgt spid="467980"/>
                                        </p:tgtEl>
                                        <p:attrNameLst>
                                          <p:attrName>ppt_h</p:attrName>
                                        </p:attrNameLst>
                                      </p:cBhvr>
                                      <p:tavLst>
                                        <p:tav tm="0">
                                          <p:val>
                                            <p:strVal val="#ppt_h"/>
                                          </p:val>
                                        </p:tav>
                                        <p:tav tm="100000">
                                          <p:val>
                                            <p:strVal val="#ppt_h"/>
                                          </p:val>
                                        </p:tav>
                                      </p:tavLst>
                                    </p:anim>
                                    <p:animEffect transition="in" filter="fade">
                                      <p:cBhvr>
                                        <p:cTn id="79" dur="1000"/>
                                        <p:tgtEl>
                                          <p:spTgt spid="467980"/>
                                        </p:tgtEl>
                                      </p:cBhvr>
                                    </p:animEffect>
                                  </p:childTnLst>
                                </p:cTn>
                              </p:par>
                              <p:par>
                                <p:cTn id="80" presetID="50" presetClass="entr" presetSubtype="0" decel="100000" fill="hold" grpId="0" nodeType="withEffect">
                                  <p:stCondLst>
                                    <p:cond delay="0"/>
                                  </p:stCondLst>
                                  <p:childTnLst>
                                    <p:set>
                                      <p:cBhvr>
                                        <p:cTn id="81" dur="1" fill="hold">
                                          <p:stCondLst>
                                            <p:cond delay="0"/>
                                          </p:stCondLst>
                                        </p:cTn>
                                        <p:tgtEl>
                                          <p:spTgt spid="467988"/>
                                        </p:tgtEl>
                                        <p:attrNameLst>
                                          <p:attrName>style.visibility</p:attrName>
                                        </p:attrNameLst>
                                      </p:cBhvr>
                                      <p:to>
                                        <p:strVal val="visible"/>
                                      </p:to>
                                    </p:set>
                                    <p:anim calcmode="lin" valueType="num">
                                      <p:cBhvr>
                                        <p:cTn id="82" dur="1000" fill="hold"/>
                                        <p:tgtEl>
                                          <p:spTgt spid="467988"/>
                                        </p:tgtEl>
                                        <p:attrNameLst>
                                          <p:attrName>ppt_w</p:attrName>
                                        </p:attrNameLst>
                                      </p:cBhvr>
                                      <p:tavLst>
                                        <p:tav tm="0">
                                          <p:val>
                                            <p:strVal val="#ppt_w+.3"/>
                                          </p:val>
                                        </p:tav>
                                        <p:tav tm="100000">
                                          <p:val>
                                            <p:strVal val="#ppt_w"/>
                                          </p:val>
                                        </p:tav>
                                      </p:tavLst>
                                    </p:anim>
                                    <p:anim calcmode="lin" valueType="num">
                                      <p:cBhvr>
                                        <p:cTn id="83" dur="1000" fill="hold"/>
                                        <p:tgtEl>
                                          <p:spTgt spid="467988"/>
                                        </p:tgtEl>
                                        <p:attrNameLst>
                                          <p:attrName>ppt_h</p:attrName>
                                        </p:attrNameLst>
                                      </p:cBhvr>
                                      <p:tavLst>
                                        <p:tav tm="0">
                                          <p:val>
                                            <p:strVal val="#ppt_h"/>
                                          </p:val>
                                        </p:tav>
                                        <p:tav tm="100000">
                                          <p:val>
                                            <p:strVal val="#ppt_h"/>
                                          </p:val>
                                        </p:tav>
                                      </p:tavLst>
                                    </p:anim>
                                    <p:animEffect transition="in" filter="fade">
                                      <p:cBhvr>
                                        <p:cTn id="84" dur="1000"/>
                                        <p:tgtEl>
                                          <p:spTgt spid="467988"/>
                                        </p:tgtEl>
                                      </p:cBhvr>
                                    </p:animEffect>
                                  </p:childTnLst>
                                </p:cTn>
                              </p:par>
                              <p:par>
                                <p:cTn id="85" presetID="50" presetClass="entr" presetSubtype="0" decel="100000" fill="hold" grpId="0" nodeType="withEffect">
                                  <p:stCondLst>
                                    <p:cond delay="0"/>
                                  </p:stCondLst>
                                  <p:childTnLst>
                                    <p:set>
                                      <p:cBhvr>
                                        <p:cTn id="86" dur="1" fill="hold">
                                          <p:stCondLst>
                                            <p:cond delay="0"/>
                                          </p:stCondLst>
                                        </p:cTn>
                                        <p:tgtEl>
                                          <p:spTgt spid="467989"/>
                                        </p:tgtEl>
                                        <p:attrNameLst>
                                          <p:attrName>style.visibility</p:attrName>
                                        </p:attrNameLst>
                                      </p:cBhvr>
                                      <p:to>
                                        <p:strVal val="visible"/>
                                      </p:to>
                                    </p:set>
                                    <p:anim calcmode="lin" valueType="num">
                                      <p:cBhvr>
                                        <p:cTn id="87" dur="1000" fill="hold"/>
                                        <p:tgtEl>
                                          <p:spTgt spid="467989"/>
                                        </p:tgtEl>
                                        <p:attrNameLst>
                                          <p:attrName>ppt_w</p:attrName>
                                        </p:attrNameLst>
                                      </p:cBhvr>
                                      <p:tavLst>
                                        <p:tav tm="0">
                                          <p:val>
                                            <p:strVal val="#ppt_w+.3"/>
                                          </p:val>
                                        </p:tav>
                                        <p:tav tm="100000">
                                          <p:val>
                                            <p:strVal val="#ppt_w"/>
                                          </p:val>
                                        </p:tav>
                                      </p:tavLst>
                                    </p:anim>
                                    <p:anim calcmode="lin" valueType="num">
                                      <p:cBhvr>
                                        <p:cTn id="88" dur="1000" fill="hold"/>
                                        <p:tgtEl>
                                          <p:spTgt spid="467989"/>
                                        </p:tgtEl>
                                        <p:attrNameLst>
                                          <p:attrName>ppt_h</p:attrName>
                                        </p:attrNameLst>
                                      </p:cBhvr>
                                      <p:tavLst>
                                        <p:tav tm="0">
                                          <p:val>
                                            <p:strVal val="#ppt_h"/>
                                          </p:val>
                                        </p:tav>
                                        <p:tav tm="100000">
                                          <p:val>
                                            <p:strVal val="#ppt_h"/>
                                          </p:val>
                                        </p:tav>
                                      </p:tavLst>
                                    </p:anim>
                                    <p:animEffect transition="in" filter="fade">
                                      <p:cBhvr>
                                        <p:cTn id="89" dur="1000"/>
                                        <p:tgtEl>
                                          <p:spTgt spid="467989"/>
                                        </p:tgtEl>
                                      </p:cBhvr>
                                    </p:animEffect>
                                  </p:childTnLst>
                                </p:cTn>
                              </p:par>
                              <p:par>
                                <p:cTn id="90" presetID="50" presetClass="entr" presetSubtype="0" decel="100000" fill="hold" grpId="0" nodeType="withEffect">
                                  <p:stCondLst>
                                    <p:cond delay="0"/>
                                  </p:stCondLst>
                                  <p:childTnLst>
                                    <p:set>
                                      <p:cBhvr>
                                        <p:cTn id="91" dur="1" fill="hold">
                                          <p:stCondLst>
                                            <p:cond delay="0"/>
                                          </p:stCondLst>
                                        </p:cTn>
                                        <p:tgtEl>
                                          <p:spTgt spid="467990"/>
                                        </p:tgtEl>
                                        <p:attrNameLst>
                                          <p:attrName>style.visibility</p:attrName>
                                        </p:attrNameLst>
                                      </p:cBhvr>
                                      <p:to>
                                        <p:strVal val="visible"/>
                                      </p:to>
                                    </p:set>
                                    <p:anim calcmode="lin" valueType="num">
                                      <p:cBhvr>
                                        <p:cTn id="92" dur="1000" fill="hold"/>
                                        <p:tgtEl>
                                          <p:spTgt spid="467990"/>
                                        </p:tgtEl>
                                        <p:attrNameLst>
                                          <p:attrName>ppt_w</p:attrName>
                                        </p:attrNameLst>
                                      </p:cBhvr>
                                      <p:tavLst>
                                        <p:tav tm="0">
                                          <p:val>
                                            <p:strVal val="#ppt_w+.3"/>
                                          </p:val>
                                        </p:tav>
                                        <p:tav tm="100000">
                                          <p:val>
                                            <p:strVal val="#ppt_w"/>
                                          </p:val>
                                        </p:tav>
                                      </p:tavLst>
                                    </p:anim>
                                    <p:anim calcmode="lin" valueType="num">
                                      <p:cBhvr>
                                        <p:cTn id="93" dur="1000" fill="hold"/>
                                        <p:tgtEl>
                                          <p:spTgt spid="467990"/>
                                        </p:tgtEl>
                                        <p:attrNameLst>
                                          <p:attrName>ppt_h</p:attrName>
                                        </p:attrNameLst>
                                      </p:cBhvr>
                                      <p:tavLst>
                                        <p:tav tm="0">
                                          <p:val>
                                            <p:strVal val="#ppt_h"/>
                                          </p:val>
                                        </p:tav>
                                        <p:tav tm="100000">
                                          <p:val>
                                            <p:strVal val="#ppt_h"/>
                                          </p:val>
                                        </p:tav>
                                      </p:tavLst>
                                    </p:anim>
                                    <p:animEffect transition="in" filter="fade">
                                      <p:cBhvr>
                                        <p:cTn id="94" dur="1000"/>
                                        <p:tgtEl>
                                          <p:spTgt spid="467990"/>
                                        </p:tgtEl>
                                      </p:cBhvr>
                                    </p:animEffect>
                                  </p:childTnLst>
                                </p:cTn>
                              </p:par>
                              <p:par>
                                <p:cTn id="95" presetID="50" presetClass="entr" presetSubtype="0" decel="100000" fill="hold" grpId="0" nodeType="withEffect">
                                  <p:stCondLst>
                                    <p:cond delay="0"/>
                                  </p:stCondLst>
                                  <p:childTnLst>
                                    <p:set>
                                      <p:cBhvr>
                                        <p:cTn id="96" dur="1" fill="hold">
                                          <p:stCondLst>
                                            <p:cond delay="0"/>
                                          </p:stCondLst>
                                        </p:cTn>
                                        <p:tgtEl>
                                          <p:spTgt spid="467991"/>
                                        </p:tgtEl>
                                        <p:attrNameLst>
                                          <p:attrName>style.visibility</p:attrName>
                                        </p:attrNameLst>
                                      </p:cBhvr>
                                      <p:to>
                                        <p:strVal val="visible"/>
                                      </p:to>
                                    </p:set>
                                    <p:anim calcmode="lin" valueType="num">
                                      <p:cBhvr>
                                        <p:cTn id="97" dur="1000" fill="hold"/>
                                        <p:tgtEl>
                                          <p:spTgt spid="467991"/>
                                        </p:tgtEl>
                                        <p:attrNameLst>
                                          <p:attrName>ppt_w</p:attrName>
                                        </p:attrNameLst>
                                      </p:cBhvr>
                                      <p:tavLst>
                                        <p:tav tm="0">
                                          <p:val>
                                            <p:strVal val="#ppt_w+.3"/>
                                          </p:val>
                                        </p:tav>
                                        <p:tav tm="100000">
                                          <p:val>
                                            <p:strVal val="#ppt_w"/>
                                          </p:val>
                                        </p:tav>
                                      </p:tavLst>
                                    </p:anim>
                                    <p:anim calcmode="lin" valueType="num">
                                      <p:cBhvr>
                                        <p:cTn id="98" dur="1000" fill="hold"/>
                                        <p:tgtEl>
                                          <p:spTgt spid="467991"/>
                                        </p:tgtEl>
                                        <p:attrNameLst>
                                          <p:attrName>ppt_h</p:attrName>
                                        </p:attrNameLst>
                                      </p:cBhvr>
                                      <p:tavLst>
                                        <p:tav tm="0">
                                          <p:val>
                                            <p:strVal val="#ppt_h"/>
                                          </p:val>
                                        </p:tav>
                                        <p:tav tm="100000">
                                          <p:val>
                                            <p:strVal val="#ppt_h"/>
                                          </p:val>
                                        </p:tav>
                                      </p:tavLst>
                                    </p:anim>
                                    <p:animEffect transition="in" filter="fade">
                                      <p:cBhvr>
                                        <p:cTn id="99" dur="1000"/>
                                        <p:tgtEl>
                                          <p:spTgt spid="467991"/>
                                        </p:tgtEl>
                                      </p:cBhvr>
                                    </p:animEffect>
                                  </p:childTnLst>
                                </p:cTn>
                              </p:par>
                              <p:par>
                                <p:cTn id="100" presetID="50" presetClass="entr" presetSubtype="0" decel="100000" fill="hold" grpId="0" nodeType="withEffect">
                                  <p:stCondLst>
                                    <p:cond delay="0"/>
                                  </p:stCondLst>
                                  <p:childTnLst>
                                    <p:set>
                                      <p:cBhvr>
                                        <p:cTn id="101" dur="1" fill="hold">
                                          <p:stCondLst>
                                            <p:cond delay="0"/>
                                          </p:stCondLst>
                                        </p:cTn>
                                        <p:tgtEl>
                                          <p:spTgt spid="467992"/>
                                        </p:tgtEl>
                                        <p:attrNameLst>
                                          <p:attrName>style.visibility</p:attrName>
                                        </p:attrNameLst>
                                      </p:cBhvr>
                                      <p:to>
                                        <p:strVal val="visible"/>
                                      </p:to>
                                    </p:set>
                                    <p:anim calcmode="lin" valueType="num">
                                      <p:cBhvr>
                                        <p:cTn id="102" dur="1000" fill="hold"/>
                                        <p:tgtEl>
                                          <p:spTgt spid="467992"/>
                                        </p:tgtEl>
                                        <p:attrNameLst>
                                          <p:attrName>ppt_w</p:attrName>
                                        </p:attrNameLst>
                                      </p:cBhvr>
                                      <p:tavLst>
                                        <p:tav tm="0">
                                          <p:val>
                                            <p:strVal val="#ppt_w+.3"/>
                                          </p:val>
                                        </p:tav>
                                        <p:tav tm="100000">
                                          <p:val>
                                            <p:strVal val="#ppt_w"/>
                                          </p:val>
                                        </p:tav>
                                      </p:tavLst>
                                    </p:anim>
                                    <p:anim calcmode="lin" valueType="num">
                                      <p:cBhvr>
                                        <p:cTn id="103" dur="1000" fill="hold"/>
                                        <p:tgtEl>
                                          <p:spTgt spid="467992"/>
                                        </p:tgtEl>
                                        <p:attrNameLst>
                                          <p:attrName>ppt_h</p:attrName>
                                        </p:attrNameLst>
                                      </p:cBhvr>
                                      <p:tavLst>
                                        <p:tav tm="0">
                                          <p:val>
                                            <p:strVal val="#ppt_h"/>
                                          </p:val>
                                        </p:tav>
                                        <p:tav tm="100000">
                                          <p:val>
                                            <p:strVal val="#ppt_h"/>
                                          </p:val>
                                        </p:tav>
                                      </p:tavLst>
                                    </p:anim>
                                    <p:animEffect transition="in" filter="fade">
                                      <p:cBhvr>
                                        <p:cTn id="104" dur="1000"/>
                                        <p:tgtEl>
                                          <p:spTgt spid="467992"/>
                                        </p:tgtEl>
                                      </p:cBhvr>
                                    </p:animEffect>
                                  </p:childTnLst>
                                </p:cTn>
                              </p:par>
                              <p:par>
                                <p:cTn id="105" presetID="50" presetClass="entr" presetSubtype="0" decel="100000" fill="hold" grpId="0" nodeType="withEffect">
                                  <p:stCondLst>
                                    <p:cond delay="0"/>
                                  </p:stCondLst>
                                  <p:childTnLst>
                                    <p:set>
                                      <p:cBhvr>
                                        <p:cTn id="106" dur="1" fill="hold">
                                          <p:stCondLst>
                                            <p:cond delay="0"/>
                                          </p:stCondLst>
                                        </p:cTn>
                                        <p:tgtEl>
                                          <p:spTgt spid="467993"/>
                                        </p:tgtEl>
                                        <p:attrNameLst>
                                          <p:attrName>style.visibility</p:attrName>
                                        </p:attrNameLst>
                                      </p:cBhvr>
                                      <p:to>
                                        <p:strVal val="visible"/>
                                      </p:to>
                                    </p:set>
                                    <p:anim calcmode="lin" valueType="num">
                                      <p:cBhvr>
                                        <p:cTn id="107" dur="1000" fill="hold"/>
                                        <p:tgtEl>
                                          <p:spTgt spid="467993"/>
                                        </p:tgtEl>
                                        <p:attrNameLst>
                                          <p:attrName>ppt_w</p:attrName>
                                        </p:attrNameLst>
                                      </p:cBhvr>
                                      <p:tavLst>
                                        <p:tav tm="0">
                                          <p:val>
                                            <p:strVal val="#ppt_w+.3"/>
                                          </p:val>
                                        </p:tav>
                                        <p:tav tm="100000">
                                          <p:val>
                                            <p:strVal val="#ppt_w"/>
                                          </p:val>
                                        </p:tav>
                                      </p:tavLst>
                                    </p:anim>
                                    <p:anim calcmode="lin" valueType="num">
                                      <p:cBhvr>
                                        <p:cTn id="108" dur="1000" fill="hold"/>
                                        <p:tgtEl>
                                          <p:spTgt spid="467993"/>
                                        </p:tgtEl>
                                        <p:attrNameLst>
                                          <p:attrName>ppt_h</p:attrName>
                                        </p:attrNameLst>
                                      </p:cBhvr>
                                      <p:tavLst>
                                        <p:tav tm="0">
                                          <p:val>
                                            <p:strVal val="#ppt_h"/>
                                          </p:val>
                                        </p:tav>
                                        <p:tav tm="100000">
                                          <p:val>
                                            <p:strVal val="#ppt_h"/>
                                          </p:val>
                                        </p:tav>
                                      </p:tavLst>
                                    </p:anim>
                                    <p:animEffect transition="in" filter="fade">
                                      <p:cBhvr>
                                        <p:cTn id="109" dur="1000"/>
                                        <p:tgtEl>
                                          <p:spTgt spid="467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animBg="1" autoUpdateAnimBg="0"/>
      <p:bldP spid="467972" grpId="0" animBg="1" autoUpdateAnimBg="0"/>
      <p:bldP spid="467973" grpId="0" animBg="1" autoUpdateAnimBg="0"/>
      <p:bldP spid="467974" grpId="0" animBg="1" autoUpdateAnimBg="0"/>
      <p:bldP spid="467975" grpId="0" animBg="1" autoUpdateAnimBg="0"/>
      <p:bldP spid="467976" grpId="0" animBg="1" autoUpdateAnimBg="0"/>
      <p:bldP spid="467977" grpId="0" animBg="1" autoUpdateAnimBg="0"/>
      <p:bldP spid="467978" grpId="0" animBg="1" autoUpdateAnimBg="0"/>
      <p:bldP spid="467979" grpId="0" animBg="1" autoUpdateAnimBg="0"/>
      <p:bldP spid="467980" grpId="0" animBg="1" autoUpdateAnimBg="0"/>
      <p:bldP spid="467981" grpId="0" animBg="1" autoUpdateAnimBg="0"/>
      <p:bldP spid="467982" grpId="0" animBg="1"/>
      <p:bldP spid="467983" grpId="0" animBg="1"/>
      <p:bldP spid="467984" grpId="0" animBg="1"/>
      <p:bldP spid="467985" grpId="0" animBg="1"/>
      <p:bldP spid="467988" grpId="0" animBg="1"/>
      <p:bldP spid="467989" grpId="0" animBg="1"/>
      <p:bldP spid="467990" grpId="0" animBg="1"/>
      <p:bldP spid="467991" grpId="0" animBg="1"/>
      <p:bldP spid="467992" grpId="0" animBg="1"/>
      <p:bldP spid="46799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2341-09 Lecture Wk13</a:t>
            </a:r>
            <a:endParaRPr lang="en-US" altLang="en-US"/>
          </a:p>
        </p:txBody>
      </p:sp>
      <p:sp>
        <p:nvSpPr>
          <p:cNvPr id="7" name="Slide Number Placeholder 6"/>
          <p:cNvSpPr>
            <a:spLocks noGrp="1"/>
          </p:cNvSpPr>
          <p:nvPr>
            <p:ph type="sldNum" sz="quarter" idx="12"/>
          </p:nvPr>
        </p:nvSpPr>
        <p:spPr/>
        <p:txBody>
          <a:bodyPr/>
          <a:lstStyle/>
          <a:p>
            <a:fld id="{E960FBB4-5AFE-4B86-B658-7B84EE203E13}" type="slidenum">
              <a:rPr lang="en-US" altLang="en-US" smtClean="0"/>
              <a:pPr/>
              <a:t>2</a:t>
            </a:fld>
            <a:endParaRPr lang="en-US" altLang="en-US" dirty="0"/>
          </a:p>
        </p:txBody>
      </p:sp>
      <p:sp>
        <p:nvSpPr>
          <p:cNvPr id="959490" name="Rectangle 2"/>
          <p:cNvSpPr>
            <a:spLocks noGrp="1" noChangeArrowheads="1"/>
          </p:cNvSpPr>
          <p:nvPr>
            <p:ph type="title"/>
          </p:nvPr>
        </p:nvSpPr>
        <p:spPr/>
        <p:txBody>
          <a:bodyPr/>
          <a:lstStyle/>
          <a:p>
            <a:r>
              <a:rPr lang="en-US" sz="4800"/>
              <a:t>Final Exam …</a:t>
            </a:r>
          </a:p>
        </p:txBody>
      </p:sp>
      <p:graphicFrame>
        <p:nvGraphicFramePr>
          <p:cNvPr id="959491" name="Object 3"/>
          <p:cNvGraphicFramePr>
            <a:graphicFrameLocks/>
          </p:cNvGraphicFramePr>
          <p:nvPr>
            <p:ph sz="half" idx="1"/>
          </p:nvPr>
        </p:nvGraphicFramePr>
        <p:xfrm>
          <a:off x="762000" y="1600200"/>
          <a:ext cx="7454900" cy="4343400"/>
        </p:xfrm>
        <a:graphic>
          <a:graphicData uri="http://schemas.openxmlformats.org/presentationml/2006/ole">
            <p:oleObj spid="_x0000_s959491" name="Clip" r:id="rId3" imgW="2792160" imgH="3657600" progId="">
              <p:embed/>
            </p:oleObj>
          </a:graphicData>
        </a:graphic>
      </p:graphicFrame>
      <p:sp>
        <p:nvSpPr>
          <p:cNvPr id="959492" name="Text Box 4"/>
          <p:cNvSpPr txBox="1">
            <a:spLocks noChangeArrowheads="1"/>
          </p:cNvSpPr>
          <p:nvPr/>
        </p:nvSpPr>
        <p:spPr bwMode="auto">
          <a:xfrm>
            <a:off x="914400" y="2438400"/>
            <a:ext cx="7010400" cy="2287588"/>
          </a:xfrm>
          <a:prstGeom prst="rect">
            <a:avLst/>
          </a:prstGeom>
          <a:noFill/>
          <a:ln w="9525">
            <a:noFill/>
            <a:miter lim="800000"/>
            <a:headEnd/>
            <a:tailEnd/>
          </a:ln>
          <a:effectLst/>
        </p:spPr>
        <p:txBody>
          <a:bodyPr>
            <a:spAutoFit/>
          </a:bodyPr>
          <a:lstStyle/>
          <a:p>
            <a:pPr marL="339725" lvl="1">
              <a:buFontTx/>
              <a:buChar char="•"/>
            </a:pPr>
            <a:r>
              <a:rPr lang="en-US" sz="4800" dirty="0">
                <a:solidFill>
                  <a:srgbClr val="000066"/>
                </a:solidFill>
              </a:rPr>
              <a:t>Tuesday Dec. </a:t>
            </a:r>
            <a:r>
              <a:rPr lang="en-US" sz="4800" dirty="0" smtClean="0">
                <a:solidFill>
                  <a:srgbClr val="000066"/>
                </a:solidFill>
              </a:rPr>
              <a:t>8th</a:t>
            </a:r>
            <a:endParaRPr lang="en-US" sz="4800" dirty="0">
              <a:solidFill>
                <a:srgbClr val="000066"/>
              </a:solidFill>
            </a:endParaRPr>
          </a:p>
          <a:p>
            <a:pPr marL="339725" lvl="1">
              <a:buFontTx/>
              <a:buChar char="•"/>
            </a:pPr>
            <a:r>
              <a:rPr lang="en-US" sz="4800" dirty="0">
                <a:solidFill>
                  <a:srgbClr val="000066"/>
                </a:solidFill>
              </a:rPr>
              <a:t>In </a:t>
            </a:r>
            <a:r>
              <a:rPr lang="en-US" sz="4800" dirty="0" smtClean="0">
                <a:solidFill>
                  <a:srgbClr val="000066"/>
                </a:solidFill>
              </a:rPr>
              <a:t>SE6-204</a:t>
            </a:r>
            <a:endParaRPr lang="en-US" sz="4800" dirty="0">
              <a:solidFill>
                <a:srgbClr val="000066"/>
              </a:solidFill>
            </a:endParaRPr>
          </a:p>
          <a:p>
            <a:pPr marL="339725" lvl="1">
              <a:buFontTx/>
              <a:buChar char="•"/>
            </a:pPr>
            <a:r>
              <a:rPr lang="en-US" sz="4800" dirty="0" smtClean="0">
                <a:solidFill>
                  <a:srgbClr val="000066"/>
                </a:solidFill>
              </a:rPr>
              <a:t>1:00 am – 3:00 </a:t>
            </a:r>
            <a:r>
              <a:rPr lang="en-US" sz="4800" dirty="0">
                <a:solidFill>
                  <a:srgbClr val="000066"/>
                </a:solidFill>
              </a:rPr>
              <a:t>pm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6"/>
          <p:cNvSpPr>
            <a:spLocks noGrp="1"/>
          </p:cNvSpPr>
          <p:nvPr>
            <p:ph type="sldNum" sz="quarter" idx="12"/>
          </p:nvPr>
        </p:nvSpPr>
        <p:spPr/>
        <p:txBody>
          <a:bodyPr/>
          <a:lstStyle/>
          <a:p>
            <a:fld id="{4848E5E6-6620-4F82-8D2E-99A859F3BAC2}" type="slidenum">
              <a:rPr lang="en-US" altLang="en-US"/>
              <a:pPr/>
              <a:t>20</a:t>
            </a:fld>
            <a:endParaRPr lang="en-US" altLang="en-US"/>
          </a:p>
        </p:txBody>
      </p:sp>
      <p:sp>
        <p:nvSpPr>
          <p:cNvPr id="471042" name="Rectangle 2"/>
          <p:cNvSpPr>
            <a:spLocks noGrp="1" noChangeArrowheads="1"/>
          </p:cNvSpPr>
          <p:nvPr>
            <p:ph type="title"/>
          </p:nvPr>
        </p:nvSpPr>
        <p:spPr>
          <a:xfrm>
            <a:off x="0" y="228600"/>
            <a:ext cx="8458200" cy="914400"/>
          </a:xfrm>
        </p:spPr>
        <p:txBody>
          <a:bodyPr/>
          <a:lstStyle/>
          <a:p>
            <a:r>
              <a:rPr lang="en-US" sz="4800" spc="-110" dirty="0"/>
              <a:t>Stratified </a:t>
            </a:r>
            <a:r>
              <a:rPr lang="en-US" sz="4800" spc="-110" dirty="0" smtClean="0"/>
              <a:t>Random Sampling</a:t>
            </a:r>
            <a:endParaRPr lang="en-US" sz="4800" spc="-110" dirty="0"/>
          </a:p>
        </p:txBody>
      </p:sp>
      <p:sp>
        <p:nvSpPr>
          <p:cNvPr id="471044" name="Rectangle 4"/>
          <p:cNvSpPr>
            <a:spLocks noGrp="1" noChangeArrowheads="1"/>
          </p:cNvSpPr>
          <p:nvPr>
            <p:ph type="body" sz="half" idx="2"/>
          </p:nvPr>
        </p:nvSpPr>
        <p:spPr>
          <a:xfrm>
            <a:off x="0" y="1371600"/>
            <a:ext cx="9144000" cy="1752600"/>
          </a:xfrm>
          <a:ln/>
        </p:spPr>
        <p:txBody>
          <a:bodyPr/>
          <a:lstStyle/>
          <a:p>
            <a:pPr>
              <a:lnSpc>
                <a:spcPct val="90000"/>
              </a:lnSpc>
              <a:spcBef>
                <a:spcPts val="600"/>
              </a:spcBef>
            </a:pPr>
            <a:r>
              <a:rPr lang="en-US" sz="3200" dirty="0" smtClean="0"/>
              <a:t>Divide target population into groups</a:t>
            </a:r>
            <a:r>
              <a:rPr lang="en-US" sz="3200" b="1" dirty="0" smtClean="0">
                <a:solidFill>
                  <a:srgbClr val="CC0000"/>
                </a:solidFill>
                <a:effectLst>
                  <a:outerShdw blurRad="38100" dist="38100" dir="2700000" algn="tl">
                    <a:srgbClr val="C0C0C0"/>
                  </a:outerShdw>
                </a:effectLst>
              </a:rPr>
              <a:t> </a:t>
            </a:r>
            <a:r>
              <a:rPr lang="en-US" sz="3200" dirty="0" smtClean="0"/>
              <a:t>(</a:t>
            </a:r>
            <a:r>
              <a:rPr lang="en-US" sz="3200" b="1" dirty="0" smtClean="0">
                <a:solidFill>
                  <a:srgbClr val="CC0000"/>
                </a:solidFill>
              </a:rPr>
              <a:t>Strata</a:t>
            </a:r>
            <a:r>
              <a:rPr lang="en-US" sz="3200" dirty="0" smtClean="0"/>
              <a:t>).</a:t>
            </a:r>
            <a:endParaRPr lang="en-US" sz="3200" dirty="0"/>
          </a:p>
          <a:p>
            <a:pPr>
              <a:lnSpc>
                <a:spcPct val="90000"/>
              </a:lnSpc>
              <a:spcBef>
                <a:spcPts val="1200"/>
              </a:spcBef>
            </a:pPr>
            <a:r>
              <a:rPr lang="en-US" sz="3200" b="1" dirty="0" smtClean="0">
                <a:solidFill>
                  <a:srgbClr val="CC0000"/>
                </a:solidFill>
              </a:rPr>
              <a:t>Random </a:t>
            </a:r>
            <a:r>
              <a:rPr lang="en-US" sz="3200" b="1" dirty="0">
                <a:solidFill>
                  <a:srgbClr val="CC0000"/>
                </a:solidFill>
              </a:rPr>
              <a:t>selection </a:t>
            </a:r>
            <a:r>
              <a:rPr lang="en-US" sz="3200" dirty="0"/>
              <a:t>within </a:t>
            </a:r>
            <a:r>
              <a:rPr lang="en-US" sz="3200" dirty="0" smtClean="0"/>
              <a:t>each group.</a:t>
            </a:r>
            <a:endParaRPr lang="en-US" sz="3200" dirty="0"/>
          </a:p>
          <a:p>
            <a:pPr lvl="1">
              <a:lnSpc>
                <a:spcPct val="90000"/>
              </a:lnSpc>
              <a:spcBef>
                <a:spcPts val="600"/>
              </a:spcBef>
            </a:pPr>
            <a:r>
              <a:rPr lang="en-US" sz="3200" dirty="0" smtClean="0"/>
              <a:t>Ex: Small, Medium Large customers.</a:t>
            </a:r>
            <a:endParaRPr lang="en-US" sz="3200" dirty="0"/>
          </a:p>
          <a:p>
            <a:endParaRPr lang="en-US" sz="3200" dirty="0"/>
          </a:p>
        </p:txBody>
      </p:sp>
      <p:grpSp>
        <p:nvGrpSpPr>
          <p:cNvPr id="2" name="Group 39"/>
          <p:cNvGrpSpPr/>
          <p:nvPr/>
        </p:nvGrpSpPr>
        <p:grpSpPr>
          <a:xfrm>
            <a:off x="2209800" y="3657600"/>
            <a:ext cx="2133600" cy="914400"/>
            <a:chOff x="304800" y="3505200"/>
            <a:chExt cx="2133600" cy="914400"/>
          </a:xfrm>
        </p:grpSpPr>
        <p:sp>
          <p:nvSpPr>
            <p:cNvPr id="471051" name="AutoShape 11"/>
            <p:cNvSpPr>
              <a:spLocks noChangeArrowheads="1"/>
            </p:cNvSpPr>
            <p:nvPr/>
          </p:nvSpPr>
          <p:spPr bwMode="auto">
            <a:xfrm>
              <a:off x="304800" y="3505200"/>
              <a:ext cx="2133600" cy="914400"/>
            </a:xfrm>
            <a:prstGeom prst="roundRect">
              <a:avLst>
                <a:gd name="adj" fmla="val 16667"/>
              </a:avLst>
            </a:prstGeom>
            <a:solidFill>
              <a:schemeClr val="accent1"/>
            </a:solidFill>
            <a:ln w="38100">
              <a:solidFill>
                <a:schemeClr val="tx2"/>
              </a:solidFill>
              <a:round/>
              <a:headEnd/>
              <a:tailEnd/>
            </a:ln>
            <a:effectLst>
              <a:outerShdw dist="107763" dir="2700000" algn="ctr" rotWithShape="0">
                <a:schemeClr val="bg2">
                  <a:alpha val="50000"/>
                </a:schemeClr>
              </a:outerShdw>
            </a:effectLst>
          </p:spPr>
          <p:txBody>
            <a:bodyPr wrap="none" anchor="ctr"/>
            <a:lstStyle/>
            <a:p>
              <a:endParaRPr lang="en-CA"/>
            </a:p>
          </p:txBody>
        </p:sp>
        <p:sp>
          <p:nvSpPr>
            <p:cNvPr id="471053" name="Oval 13"/>
            <p:cNvSpPr>
              <a:spLocks noChangeArrowheads="1"/>
            </p:cNvSpPr>
            <p:nvPr/>
          </p:nvSpPr>
          <p:spPr bwMode="auto">
            <a:xfrm>
              <a:off x="381000" y="35052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S</a:t>
              </a:r>
              <a:r>
                <a:rPr lang="en-US" sz="3600" b="1" baseline="-25000" dirty="0" smtClean="0"/>
                <a:t>1</a:t>
              </a:r>
              <a:endParaRPr lang="en-US" sz="3600" b="1" baseline="-25000" dirty="0"/>
            </a:p>
          </p:txBody>
        </p:sp>
        <p:sp>
          <p:nvSpPr>
            <p:cNvPr id="471058" name="Oval 18"/>
            <p:cNvSpPr>
              <a:spLocks noChangeArrowheads="1"/>
            </p:cNvSpPr>
            <p:nvPr/>
          </p:nvSpPr>
          <p:spPr bwMode="auto">
            <a:xfrm>
              <a:off x="1066800" y="37338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S</a:t>
              </a:r>
              <a:r>
                <a:rPr lang="en-US" sz="3600" b="1" baseline="-25000" dirty="0" smtClean="0"/>
                <a:t>2</a:t>
              </a:r>
              <a:endParaRPr lang="en-US" sz="3600" b="1" dirty="0"/>
            </a:p>
          </p:txBody>
        </p:sp>
        <p:sp>
          <p:nvSpPr>
            <p:cNvPr id="16" name="Oval 18"/>
            <p:cNvSpPr>
              <a:spLocks noChangeArrowheads="1"/>
            </p:cNvSpPr>
            <p:nvPr/>
          </p:nvSpPr>
          <p:spPr bwMode="auto">
            <a:xfrm>
              <a:off x="1752600" y="35814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S</a:t>
              </a:r>
              <a:r>
                <a:rPr lang="en-US" sz="3600" b="1" baseline="-25000" dirty="0" smtClean="0"/>
                <a:t>3</a:t>
              </a:r>
              <a:endParaRPr lang="en-US" sz="3600" b="1" dirty="0"/>
            </a:p>
          </p:txBody>
        </p:sp>
      </p:grpSp>
      <p:grpSp>
        <p:nvGrpSpPr>
          <p:cNvPr id="3" name="Group 52"/>
          <p:cNvGrpSpPr/>
          <p:nvPr/>
        </p:nvGrpSpPr>
        <p:grpSpPr>
          <a:xfrm>
            <a:off x="3429000" y="5867400"/>
            <a:ext cx="4038600" cy="762000"/>
            <a:chOff x="2743200" y="5867400"/>
            <a:chExt cx="4038600" cy="762000"/>
          </a:xfrm>
        </p:grpSpPr>
        <p:sp>
          <p:nvSpPr>
            <p:cNvPr id="17" name="AutoShape 11"/>
            <p:cNvSpPr>
              <a:spLocks noChangeArrowheads="1"/>
            </p:cNvSpPr>
            <p:nvPr/>
          </p:nvSpPr>
          <p:spPr bwMode="auto">
            <a:xfrm>
              <a:off x="2743200" y="5867400"/>
              <a:ext cx="4038600" cy="762000"/>
            </a:xfrm>
            <a:prstGeom prst="roundRect">
              <a:avLst>
                <a:gd name="adj" fmla="val 16667"/>
              </a:avLst>
            </a:prstGeom>
            <a:solidFill>
              <a:schemeClr val="accent1"/>
            </a:solidFill>
            <a:ln w="38100">
              <a:solidFill>
                <a:schemeClr val="tx2"/>
              </a:solidFill>
              <a:round/>
              <a:headEnd/>
              <a:tailEnd/>
            </a:ln>
            <a:effectLst>
              <a:outerShdw dist="107763" dir="2700000" algn="ctr" rotWithShape="0">
                <a:schemeClr val="bg2">
                  <a:alpha val="50000"/>
                </a:schemeClr>
              </a:outerShdw>
            </a:effectLst>
          </p:spPr>
          <p:txBody>
            <a:bodyPr wrap="none" anchor="ctr"/>
            <a:lstStyle/>
            <a:p>
              <a:endParaRPr lang="en-CA" dirty="0"/>
            </a:p>
          </p:txBody>
        </p:sp>
        <p:sp>
          <p:nvSpPr>
            <p:cNvPr id="471052" name="Oval 12"/>
            <p:cNvSpPr>
              <a:spLocks noChangeArrowheads="1"/>
            </p:cNvSpPr>
            <p:nvPr/>
          </p:nvSpPr>
          <p:spPr bwMode="auto">
            <a:xfrm>
              <a:off x="3352800" y="59436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S</a:t>
              </a:r>
              <a:r>
                <a:rPr lang="en-US" sz="3600" b="1" baseline="-25000" dirty="0" smtClean="0"/>
                <a:t>3</a:t>
              </a:r>
              <a:endParaRPr lang="en-US" sz="3600" b="1" baseline="-25000" dirty="0"/>
            </a:p>
          </p:txBody>
        </p:sp>
        <p:sp>
          <p:nvSpPr>
            <p:cNvPr id="31" name="Oval 12"/>
            <p:cNvSpPr>
              <a:spLocks noChangeArrowheads="1"/>
            </p:cNvSpPr>
            <p:nvPr/>
          </p:nvSpPr>
          <p:spPr bwMode="auto">
            <a:xfrm>
              <a:off x="4419600" y="59436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M</a:t>
              </a:r>
              <a:r>
                <a:rPr lang="en-US" sz="3600" b="1" baseline="-25000" dirty="0" smtClean="0"/>
                <a:t>1</a:t>
              </a:r>
              <a:endParaRPr lang="en-US" sz="3600" b="1" baseline="-25000" dirty="0"/>
            </a:p>
          </p:txBody>
        </p:sp>
        <p:sp>
          <p:nvSpPr>
            <p:cNvPr id="32" name="Oval 12"/>
            <p:cNvSpPr>
              <a:spLocks noChangeArrowheads="1"/>
            </p:cNvSpPr>
            <p:nvPr/>
          </p:nvSpPr>
          <p:spPr bwMode="auto">
            <a:xfrm>
              <a:off x="5638800" y="59436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L</a:t>
              </a:r>
              <a:r>
                <a:rPr lang="en-US" sz="3600" b="1" baseline="-25000" dirty="0" smtClean="0"/>
                <a:t>2</a:t>
              </a:r>
              <a:endParaRPr lang="en-US" sz="3600" b="1" baseline="-25000" dirty="0"/>
            </a:p>
          </p:txBody>
        </p:sp>
      </p:grpSp>
      <p:sp>
        <p:nvSpPr>
          <p:cNvPr id="39" name="Down Arrow Callout 38"/>
          <p:cNvSpPr/>
          <p:nvPr/>
        </p:nvSpPr>
        <p:spPr>
          <a:xfrm>
            <a:off x="3429000" y="4724400"/>
            <a:ext cx="4038600" cy="1143000"/>
          </a:xfrm>
          <a:prstGeom prst="downArrowCallou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5000"/>
              </a:lnSpc>
            </a:pPr>
            <a:r>
              <a:rPr lang="en-US" sz="2800" b="1" dirty="0" smtClean="0">
                <a:solidFill>
                  <a:schemeClr val="tx1"/>
                </a:solidFill>
              </a:rPr>
              <a:t>Random Selection from each group</a:t>
            </a:r>
            <a:endParaRPr lang="en-CA" sz="2800" b="1" dirty="0">
              <a:solidFill>
                <a:schemeClr val="tx1"/>
              </a:solidFill>
            </a:endParaRPr>
          </a:p>
        </p:txBody>
      </p:sp>
      <p:grpSp>
        <p:nvGrpSpPr>
          <p:cNvPr id="4" name="Group 40"/>
          <p:cNvGrpSpPr/>
          <p:nvPr/>
        </p:nvGrpSpPr>
        <p:grpSpPr>
          <a:xfrm>
            <a:off x="4495800" y="3657600"/>
            <a:ext cx="2133600" cy="914400"/>
            <a:chOff x="304800" y="3505200"/>
            <a:chExt cx="2133600" cy="914400"/>
          </a:xfrm>
        </p:grpSpPr>
        <p:sp>
          <p:nvSpPr>
            <p:cNvPr id="42" name="AutoShape 11"/>
            <p:cNvSpPr>
              <a:spLocks noChangeArrowheads="1"/>
            </p:cNvSpPr>
            <p:nvPr/>
          </p:nvSpPr>
          <p:spPr bwMode="auto">
            <a:xfrm>
              <a:off x="304800" y="3505200"/>
              <a:ext cx="2133600" cy="914400"/>
            </a:xfrm>
            <a:prstGeom prst="roundRect">
              <a:avLst>
                <a:gd name="adj" fmla="val 16667"/>
              </a:avLst>
            </a:prstGeom>
            <a:solidFill>
              <a:schemeClr val="accent1"/>
            </a:solidFill>
            <a:ln w="38100">
              <a:solidFill>
                <a:schemeClr val="tx2"/>
              </a:solidFill>
              <a:round/>
              <a:headEnd/>
              <a:tailEnd/>
            </a:ln>
            <a:effectLst>
              <a:outerShdw dist="107763" dir="2700000" algn="ctr" rotWithShape="0">
                <a:schemeClr val="bg2">
                  <a:alpha val="50000"/>
                </a:schemeClr>
              </a:outerShdw>
            </a:effectLst>
          </p:spPr>
          <p:txBody>
            <a:bodyPr wrap="none" anchor="ctr"/>
            <a:lstStyle/>
            <a:p>
              <a:endParaRPr lang="en-CA"/>
            </a:p>
          </p:txBody>
        </p:sp>
        <p:sp>
          <p:nvSpPr>
            <p:cNvPr id="43" name="Oval 13"/>
            <p:cNvSpPr>
              <a:spLocks noChangeArrowheads="1"/>
            </p:cNvSpPr>
            <p:nvPr/>
          </p:nvSpPr>
          <p:spPr bwMode="auto">
            <a:xfrm>
              <a:off x="381000" y="35052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M</a:t>
              </a:r>
              <a:r>
                <a:rPr lang="en-US" sz="3600" b="1" baseline="-25000" dirty="0" smtClean="0"/>
                <a:t>1</a:t>
              </a:r>
              <a:endParaRPr lang="en-US" sz="3600" b="1" baseline="-25000" dirty="0"/>
            </a:p>
          </p:txBody>
        </p:sp>
        <p:sp>
          <p:nvSpPr>
            <p:cNvPr id="44" name="Oval 18"/>
            <p:cNvSpPr>
              <a:spLocks noChangeArrowheads="1"/>
            </p:cNvSpPr>
            <p:nvPr/>
          </p:nvSpPr>
          <p:spPr bwMode="auto">
            <a:xfrm>
              <a:off x="1066800" y="37338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M</a:t>
              </a:r>
              <a:r>
                <a:rPr lang="en-US" sz="3600" b="1" baseline="-25000" dirty="0" smtClean="0"/>
                <a:t>2</a:t>
              </a:r>
              <a:endParaRPr lang="en-US" sz="3600" b="1" dirty="0"/>
            </a:p>
          </p:txBody>
        </p:sp>
        <p:sp>
          <p:nvSpPr>
            <p:cNvPr id="45" name="Oval 18"/>
            <p:cNvSpPr>
              <a:spLocks noChangeArrowheads="1"/>
            </p:cNvSpPr>
            <p:nvPr/>
          </p:nvSpPr>
          <p:spPr bwMode="auto">
            <a:xfrm>
              <a:off x="1752600" y="35814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M</a:t>
              </a:r>
              <a:r>
                <a:rPr lang="en-US" sz="3600" b="1" baseline="-25000" dirty="0" smtClean="0"/>
                <a:t>3</a:t>
              </a:r>
              <a:endParaRPr lang="en-US" sz="3600" b="1" dirty="0"/>
            </a:p>
          </p:txBody>
        </p:sp>
      </p:grpSp>
      <p:grpSp>
        <p:nvGrpSpPr>
          <p:cNvPr id="5" name="Group 45"/>
          <p:cNvGrpSpPr/>
          <p:nvPr/>
        </p:nvGrpSpPr>
        <p:grpSpPr>
          <a:xfrm>
            <a:off x="6781800" y="3657600"/>
            <a:ext cx="2133600" cy="914400"/>
            <a:chOff x="304800" y="3505200"/>
            <a:chExt cx="2133600" cy="914400"/>
          </a:xfrm>
        </p:grpSpPr>
        <p:sp>
          <p:nvSpPr>
            <p:cNvPr id="47" name="AutoShape 11"/>
            <p:cNvSpPr>
              <a:spLocks noChangeArrowheads="1"/>
            </p:cNvSpPr>
            <p:nvPr/>
          </p:nvSpPr>
          <p:spPr bwMode="auto">
            <a:xfrm>
              <a:off x="304800" y="3505200"/>
              <a:ext cx="2133600" cy="914400"/>
            </a:xfrm>
            <a:prstGeom prst="roundRect">
              <a:avLst>
                <a:gd name="adj" fmla="val 16667"/>
              </a:avLst>
            </a:prstGeom>
            <a:solidFill>
              <a:schemeClr val="accent1"/>
            </a:solidFill>
            <a:ln w="38100">
              <a:solidFill>
                <a:schemeClr val="tx2"/>
              </a:solidFill>
              <a:round/>
              <a:headEnd/>
              <a:tailEnd/>
            </a:ln>
            <a:effectLst>
              <a:outerShdw dist="107763" dir="2700000" algn="ctr" rotWithShape="0">
                <a:schemeClr val="bg2">
                  <a:alpha val="50000"/>
                </a:schemeClr>
              </a:outerShdw>
            </a:effectLst>
          </p:spPr>
          <p:txBody>
            <a:bodyPr wrap="none" anchor="ctr"/>
            <a:lstStyle/>
            <a:p>
              <a:endParaRPr lang="en-CA"/>
            </a:p>
          </p:txBody>
        </p:sp>
        <p:sp>
          <p:nvSpPr>
            <p:cNvPr id="48" name="Oval 13"/>
            <p:cNvSpPr>
              <a:spLocks noChangeArrowheads="1"/>
            </p:cNvSpPr>
            <p:nvPr/>
          </p:nvSpPr>
          <p:spPr bwMode="auto">
            <a:xfrm>
              <a:off x="381000" y="35052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L</a:t>
              </a:r>
              <a:r>
                <a:rPr lang="en-US" sz="3600" b="1" baseline="-25000" dirty="0" smtClean="0"/>
                <a:t>1</a:t>
              </a:r>
              <a:endParaRPr lang="en-US" sz="3600" b="1" baseline="-25000" dirty="0"/>
            </a:p>
          </p:txBody>
        </p:sp>
        <p:sp>
          <p:nvSpPr>
            <p:cNvPr id="49" name="Oval 18"/>
            <p:cNvSpPr>
              <a:spLocks noChangeArrowheads="1"/>
            </p:cNvSpPr>
            <p:nvPr/>
          </p:nvSpPr>
          <p:spPr bwMode="auto">
            <a:xfrm>
              <a:off x="1066800" y="37338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L</a:t>
              </a:r>
              <a:r>
                <a:rPr lang="en-US" sz="3600" b="1" baseline="-25000" dirty="0" smtClean="0"/>
                <a:t>2</a:t>
              </a:r>
              <a:endParaRPr lang="en-US" sz="3600" b="1" dirty="0"/>
            </a:p>
          </p:txBody>
        </p:sp>
        <p:sp>
          <p:nvSpPr>
            <p:cNvPr id="50" name="Oval 18"/>
            <p:cNvSpPr>
              <a:spLocks noChangeArrowheads="1"/>
            </p:cNvSpPr>
            <p:nvPr/>
          </p:nvSpPr>
          <p:spPr bwMode="auto">
            <a:xfrm>
              <a:off x="1752600" y="3581400"/>
              <a:ext cx="609600" cy="609600"/>
            </a:xfrm>
            <a:prstGeom prst="ellipse">
              <a:avLst/>
            </a:prstGeom>
            <a:solidFill>
              <a:schemeClr val="bg1"/>
            </a:solidFill>
            <a:ln w="9525">
              <a:solidFill>
                <a:schemeClr val="tx1"/>
              </a:solidFill>
              <a:round/>
              <a:headEnd/>
              <a:tailEnd/>
            </a:ln>
            <a:effectLst/>
          </p:spPr>
          <p:txBody>
            <a:bodyPr wrap="none" anchor="ctr"/>
            <a:lstStyle/>
            <a:p>
              <a:pPr algn="ctr"/>
              <a:r>
                <a:rPr lang="en-US" sz="3200" b="1" dirty="0" smtClean="0"/>
                <a:t>L</a:t>
              </a:r>
              <a:r>
                <a:rPr lang="en-US" sz="3600" b="1" baseline="-25000" dirty="0" smtClean="0"/>
                <a:t>3</a:t>
              </a:r>
              <a:endParaRPr lang="en-US" sz="3600" b="1" dirty="0"/>
            </a:p>
          </p:txBody>
        </p:sp>
      </p:grpSp>
      <p:sp>
        <p:nvSpPr>
          <p:cNvPr id="51" name="TextBox 50"/>
          <p:cNvSpPr txBox="1"/>
          <p:nvPr/>
        </p:nvSpPr>
        <p:spPr>
          <a:xfrm>
            <a:off x="0" y="3810000"/>
            <a:ext cx="2133600" cy="584775"/>
          </a:xfrm>
          <a:prstGeom prst="rect">
            <a:avLst/>
          </a:prstGeom>
          <a:noFill/>
          <a:ln>
            <a:noFill/>
          </a:ln>
        </p:spPr>
        <p:txBody>
          <a:bodyPr wrap="square" rtlCol="0">
            <a:spAutoFit/>
          </a:bodyPr>
          <a:lstStyle/>
          <a:p>
            <a:r>
              <a:rPr lang="en-US" sz="3200" b="1" spc="-150" dirty="0" smtClean="0"/>
              <a:t>Population</a:t>
            </a:r>
            <a:endParaRPr lang="en-CA" sz="3200" b="1" spc="-150" dirty="0"/>
          </a:p>
        </p:txBody>
      </p:sp>
      <p:sp>
        <p:nvSpPr>
          <p:cNvPr id="52" name="TextBox 51"/>
          <p:cNvSpPr txBox="1"/>
          <p:nvPr/>
        </p:nvSpPr>
        <p:spPr>
          <a:xfrm>
            <a:off x="228600" y="6019800"/>
            <a:ext cx="1676400" cy="584775"/>
          </a:xfrm>
          <a:prstGeom prst="rect">
            <a:avLst/>
          </a:prstGeom>
          <a:noFill/>
        </p:spPr>
        <p:txBody>
          <a:bodyPr wrap="square" rtlCol="0">
            <a:spAutoFit/>
          </a:bodyPr>
          <a:lstStyle/>
          <a:p>
            <a:r>
              <a:rPr lang="en-US" sz="3200" b="1" spc="-150" dirty="0" smtClean="0"/>
              <a:t>Sample</a:t>
            </a:r>
            <a:endParaRPr lang="en-CA" sz="3200" b="1" spc="-150" dirty="0"/>
          </a:p>
        </p:txBody>
      </p:sp>
      <p:cxnSp>
        <p:nvCxnSpPr>
          <p:cNvPr id="62" name="Straight Arrow Connector 61"/>
          <p:cNvCxnSpPr/>
          <p:nvPr/>
        </p:nvCxnSpPr>
        <p:spPr>
          <a:xfrm rot="5400000">
            <a:off x="76200" y="5257800"/>
            <a:ext cx="1676400" cy="1588"/>
          </a:xfrm>
          <a:prstGeom prst="straightConnector1">
            <a:avLst/>
          </a:prstGeom>
          <a:ln w="57150">
            <a:solidFill>
              <a:srgbClr val="CC0000"/>
            </a:solidFill>
            <a:tailEnd type="arrow"/>
          </a:ln>
        </p:spPr>
        <p:style>
          <a:lnRef idx="1">
            <a:schemeClr val="accent1"/>
          </a:lnRef>
          <a:fillRef idx="0">
            <a:schemeClr val="accent1"/>
          </a:fillRef>
          <a:effectRef idx="0">
            <a:schemeClr val="accent1"/>
          </a:effectRef>
          <a:fontRef idx="minor">
            <a:schemeClr val="tx1"/>
          </a:fontRef>
        </p:style>
      </p:cxnSp>
      <p:sp>
        <p:nvSpPr>
          <p:cNvPr id="29" name="Date Placeholder 28"/>
          <p:cNvSpPr>
            <a:spLocks noGrp="1"/>
          </p:cNvSpPr>
          <p:nvPr>
            <p:ph type="dt" sz="half" idx="10"/>
          </p:nvPr>
        </p:nvSpPr>
        <p:spPr/>
        <p:txBody>
          <a:bodyPr/>
          <a:lstStyle/>
          <a:p>
            <a:r>
              <a:rPr lang="en-US" smtClean="0"/>
              <a:t>2341-09 Lecture Wk13</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linds(horizontal)">
                                      <p:cBhvr>
                                        <p:cTn id="7" dur="500"/>
                                        <p:tgtEl>
                                          <p:spTgt spid="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blinds(horizontal)">
                                      <p:cBhvr>
                                        <p:cTn id="10" dur="500"/>
                                        <p:tgtEl>
                                          <p:spTgt spid="52"/>
                                        </p:tgtEl>
                                      </p:cBhvr>
                                    </p:animEffect>
                                  </p:childTnLst>
                                </p:cTn>
                              </p:par>
                              <p:par>
                                <p:cTn id="11" presetID="22" presetClass="entr" presetSubtype="1"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wipe(up)">
                                      <p:cBhvr>
                                        <p:cTn id="13" dur="500"/>
                                        <p:tgtEl>
                                          <p:spTgt spid="6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par>
                                <p:cTn id="22" presetID="3"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up)">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1" grpId="0"/>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629400"/>
            <a:ext cx="2133600" cy="228600"/>
          </a:xfrm>
        </p:spPr>
        <p:txBody>
          <a:bodyPr/>
          <a:lstStyle/>
          <a:p>
            <a:r>
              <a:rPr lang="en-US" smtClean="0"/>
              <a:t>2341-09 Lecture Wk13</a:t>
            </a:r>
            <a:endParaRPr lang="en-US" altLang="en-US" dirty="0"/>
          </a:p>
        </p:txBody>
      </p:sp>
      <p:sp>
        <p:nvSpPr>
          <p:cNvPr id="6" name="Slide Number Placeholder 5"/>
          <p:cNvSpPr>
            <a:spLocks noGrp="1"/>
          </p:cNvSpPr>
          <p:nvPr>
            <p:ph type="sldNum" sz="quarter" idx="12"/>
          </p:nvPr>
        </p:nvSpPr>
        <p:spPr>
          <a:xfrm>
            <a:off x="7010400" y="6400800"/>
            <a:ext cx="2133600" cy="457200"/>
          </a:xfrm>
        </p:spPr>
        <p:txBody>
          <a:bodyPr/>
          <a:lstStyle/>
          <a:p>
            <a:fld id="{6E8DF837-A53D-47F4-BEB0-FBF7330C6C46}" type="slidenum">
              <a:rPr lang="en-US" altLang="en-US"/>
              <a:pPr/>
              <a:t>21</a:t>
            </a:fld>
            <a:endParaRPr lang="en-US" altLang="en-US" dirty="0"/>
          </a:p>
        </p:txBody>
      </p:sp>
      <p:sp>
        <p:nvSpPr>
          <p:cNvPr id="782338" name="Rectangle 2"/>
          <p:cNvSpPr>
            <a:spLocks noGrp="1" noChangeArrowheads="1"/>
          </p:cNvSpPr>
          <p:nvPr>
            <p:ph type="title"/>
          </p:nvPr>
        </p:nvSpPr>
        <p:spPr>
          <a:xfrm>
            <a:off x="152400" y="0"/>
            <a:ext cx="7848600" cy="1295400"/>
          </a:xfrm>
        </p:spPr>
        <p:txBody>
          <a:bodyPr/>
          <a:lstStyle/>
          <a:p>
            <a:r>
              <a:rPr lang="en-US"/>
              <a:t>Online Sampling Techniques</a:t>
            </a:r>
          </a:p>
        </p:txBody>
      </p:sp>
      <p:sp>
        <p:nvSpPr>
          <p:cNvPr id="782339" name="Rectangle 3"/>
          <p:cNvSpPr>
            <a:spLocks noGrp="1" noChangeArrowheads="1"/>
          </p:cNvSpPr>
          <p:nvPr>
            <p:ph type="body" idx="1"/>
          </p:nvPr>
        </p:nvSpPr>
        <p:spPr>
          <a:xfrm>
            <a:off x="152400" y="1447800"/>
            <a:ext cx="8991600" cy="5029200"/>
          </a:xfrm>
        </p:spPr>
        <p:txBody>
          <a:bodyPr/>
          <a:lstStyle/>
          <a:p>
            <a:pPr marL="339725" indent="-339725">
              <a:lnSpc>
                <a:spcPct val="85000"/>
              </a:lnSpc>
              <a:spcBef>
                <a:spcPct val="35000"/>
              </a:spcBef>
              <a:buClr>
                <a:schemeClr val="accent1"/>
              </a:buClr>
            </a:pPr>
            <a:r>
              <a:rPr lang="en-US" sz="3400" b="1" i="1" dirty="0">
                <a:solidFill>
                  <a:schemeClr val="tx2"/>
                </a:solidFill>
                <a:effectLst>
                  <a:outerShdw blurRad="38100" dist="38100" dir="2700000" algn="tl">
                    <a:srgbClr val="C0C0C0"/>
                  </a:outerShdw>
                </a:effectLst>
              </a:rPr>
              <a:t>Random </a:t>
            </a:r>
            <a:r>
              <a:rPr lang="en-US" sz="3400" b="1" i="1" dirty="0" smtClean="0">
                <a:solidFill>
                  <a:schemeClr val="tx2"/>
                </a:solidFill>
                <a:effectLst>
                  <a:outerShdw blurRad="38100" dist="38100" dir="2700000" algn="tl">
                    <a:srgbClr val="C0C0C0"/>
                  </a:outerShdw>
                </a:effectLst>
              </a:rPr>
              <a:t>Website </a:t>
            </a:r>
            <a:r>
              <a:rPr lang="en-US" sz="3400" b="1" i="1" dirty="0">
                <a:solidFill>
                  <a:schemeClr val="tx2"/>
                </a:solidFill>
                <a:effectLst>
                  <a:outerShdw blurRad="38100" dist="38100" dir="2700000" algn="tl">
                    <a:srgbClr val="C0C0C0"/>
                  </a:outerShdw>
                </a:effectLst>
              </a:rPr>
              <a:t>Intercept Sampling</a:t>
            </a:r>
          </a:p>
          <a:p>
            <a:pPr marL="690563" lvl="1" indent="-236538">
              <a:lnSpc>
                <a:spcPct val="85000"/>
              </a:lnSpc>
              <a:spcBef>
                <a:spcPts val="600"/>
              </a:spcBef>
            </a:pPr>
            <a:r>
              <a:rPr lang="en-US" sz="3000" dirty="0" smtClean="0"/>
              <a:t>Random </a:t>
            </a:r>
            <a:r>
              <a:rPr lang="en-US" sz="3000" dirty="0"/>
              <a:t>sample if population is </a:t>
            </a:r>
            <a:r>
              <a:rPr lang="en-US" sz="3000" dirty="0" smtClean="0"/>
              <a:t>website </a:t>
            </a:r>
            <a:r>
              <a:rPr lang="en-US" sz="3000" dirty="0"/>
              <a:t>visitors.</a:t>
            </a:r>
          </a:p>
          <a:p>
            <a:pPr marL="690563" lvl="1" indent="-236538">
              <a:lnSpc>
                <a:spcPct val="85000"/>
              </a:lnSpc>
              <a:spcBef>
                <a:spcPts val="600"/>
              </a:spcBef>
            </a:pPr>
            <a:r>
              <a:rPr lang="en-US" sz="3000" dirty="0"/>
              <a:t>Otherwise non-probability sample, like </a:t>
            </a:r>
            <a:r>
              <a:rPr lang="en-US" sz="3000" dirty="0" smtClean="0"/>
              <a:t>intercept</a:t>
            </a:r>
            <a:r>
              <a:rPr lang="en-US" sz="3000" dirty="0"/>
              <a:t>. </a:t>
            </a:r>
          </a:p>
          <a:p>
            <a:pPr marL="339725" indent="-339725">
              <a:lnSpc>
                <a:spcPct val="85000"/>
              </a:lnSpc>
              <a:spcBef>
                <a:spcPts val="2200"/>
              </a:spcBef>
              <a:buClr>
                <a:schemeClr val="accent1"/>
              </a:buClr>
            </a:pPr>
            <a:r>
              <a:rPr lang="en-US" sz="3400" b="1" i="1" dirty="0">
                <a:solidFill>
                  <a:schemeClr val="tx2"/>
                </a:solidFill>
                <a:effectLst>
                  <a:outerShdw blurRad="38100" dist="38100" dir="2700000" algn="tl">
                    <a:srgbClr val="C0C0C0"/>
                  </a:outerShdw>
                </a:effectLst>
              </a:rPr>
              <a:t>Invitation Online Sampling</a:t>
            </a:r>
          </a:p>
          <a:p>
            <a:pPr marL="690563" lvl="1" indent="-236538">
              <a:lnSpc>
                <a:spcPct val="85000"/>
              </a:lnSpc>
              <a:spcBef>
                <a:spcPts val="600"/>
              </a:spcBef>
            </a:pPr>
            <a:r>
              <a:rPr lang="en-US" sz="3000" dirty="0"/>
              <a:t>Sample frame ex: emails of </a:t>
            </a:r>
            <a:r>
              <a:rPr lang="en-US" sz="3000" dirty="0" smtClean="0"/>
              <a:t>customers.</a:t>
            </a:r>
            <a:endParaRPr lang="en-US" sz="3000" dirty="0"/>
          </a:p>
          <a:p>
            <a:pPr marL="339725" indent="-339725">
              <a:lnSpc>
                <a:spcPct val="85000"/>
              </a:lnSpc>
              <a:spcBef>
                <a:spcPts val="2200"/>
              </a:spcBef>
              <a:buClr>
                <a:schemeClr val="accent1"/>
              </a:buClr>
            </a:pPr>
            <a:r>
              <a:rPr lang="en-US" sz="3400" b="1" i="1" dirty="0">
                <a:solidFill>
                  <a:schemeClr val="tx2"/>
                </a:solidFill>
                <a:effectLst>
                  <a:outerShdw blurRad="38100" dist="38100" dir="2700000" algn="tl">
                    <a:srgbClr val="C0C0C0"/>
                  </a:outerShdw>
                </a:effectLst>
              </a:rPr>
              <a:t>Online Panel Sampling</a:t>
            </a:r>
          </a:p>
          <a:p>
            <a:pPr marL="690563" lvl="1" indent="-236538">
              <a:lnSpc>
                <a:spcPct val="85000"/>
              </a:lnSpc>
              <a:spcBef>
                <a:spcPts val="600"/>
              </a:spcBef>
            </a:pPr>
            <a:r>
              <a:rPr lang="en-US" sz="3000" dirty="0"/>
              <a:t>Developed by research companies to conduct surveys with (almost) representative samples.</a:t>
            </a:r>
          </a:p>
          <a:p>
            <a:pPr marL="690563" lvl="1" indent="-236538">
              <a:lnSpc>
                <a:spcPct val="85000"/>
              </a:lnSpc>
              <a:spcBef>
                <a:spcPts val="600"/>
              </a:spcBef>
            </a:pPr>
            <a:r>
              <a:rPr lang="en-US" sz="3000" b="1" i="1" dirty="0" smtClean="0">
                <a:solidFill>
                  <a:srgbClr val="CC0000"/>
                </a:solidFill>
              </a:rPr>
              <a:t>NOT </a:t>
            </a:r>
            <a:r>
              <a:rPr lang="en-US" sz="3000" dirty="0"/>
              <a:t>a probability sample, </a:t>
            </a:r>
            <a:r>
              <a:rPr lang="en-US" sz="3000" dirty="0" smtClean="0"/>
              <a:t>but </a:t>
            </a:r>
            <a:r>
              <a:rPr lang="en-US" sz="3000" dirty="0"/>
              <a:t>very high level of representativeness.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2339">
                                            <p:txEl>
                                              <p:pRg st="0" end="0"/>
                                            </p:txEl>
                                          </p:spTgt>
                                        </p:tgtEl>
                                        <p:attrNameLst>
                                          <p:attrName>style.visibility</p:attrName>
                                        </p:attrNameLst>
                                      </p:cBhvr>
                                      <p:to>
                                        <p:strVal val="visible"/>
                                      </p:to>
                                    </p:set>
                                    <p:animEffect transition="in" filter="blinds(horizontal)">
                                      <p:cBhvr>
                                        <p:cTn id="7" dur="500"/>
                                        <p:tgtEl>
                                          <p:spTgt spid="7823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82339">
                                            <p:txEl>
                                              <p:pRg st="3" end="3"/>
                                            </p:txEl>
                                          </p:spTgt>
                                        </p:tgtEl>
                                        <p:attrNameLst>
                                          <p:attrName>style.visibility</p:attrName>
                                        </p:attrNameLst>
                                      </p:cBhvr>
                                      <p:to>
                                        <p:strVal val="visible"/>
                                      </p:to>
                                    </p:set>
                                    <p:animEffect transition="in" filter="blinds(horizontal)">
                                      <p:cBhvr>
                                        <p:cTn id="10" dur="500"/>
                                        <p:tgtEl>
                                          <p:spTgt spid="78233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82339">
                                            <p:txEl>
                                              <p:pRg st="5" end="5"/>
                                            </p:txEl>
                                          </p:spTgt>
                                        </p:tgtEl>
                                        <p:attrNameLst>
                                          <p:attrName>style.visibility</p:attrName>
                                        </p:attrNameLst>
                                      </p:cBhvr>
                                      <p:to>
                                        <p:strVal val="visible"/>
                                      </p:to>
                                    </p:set>
                                    <p:animEffect transition="in" filter="blinds(horizontal)">
                                      <p:cBhvr>
                                        <p:cTn id="13" dur="500"/>
                                        <p:tgtEl>
                                          <p:spTgt spid="782339">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82339">
                                            <p:txEl>
                                              <p:pRg st="1" end="1"/>
                                            </p:txEl>
                                          </p:spTgt>
                                        </p:tgtEl>
                                        <p:attrNameLst>
                                          <p:attrName>style.visibility</p:attrName>
                                        </p:attrNameLst>
                                      </p:cBhvr>
                                      <p:to>
                                        <p:strVal val="visible"/>
                                      </p:to>
                                    </p:set>
                                    <p:animEffect transition="in" filter="blinds(horizontal)">
                                      <p:cBhvr>
                                        <p:cTn id="18" dur="500"/>
                                        <p:tgtEl>
                                          <p:spTgt spid="782339">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82339">
                                            <p:txEl>
                                              <p:pRg st="2" end="2"/>
                                            </p:txEl>
                                          </p:spTgt>
                                        </p:tgtEl>
                                        <p:attrNameLst>
                                          <p:attrName>style.visibility</p:attrName>
                                        </p:attrNameLst>
                                      </p:cBhvr>
                                      <p:to>
                                        <p:strVal val="visible"/>
                                      </p:to>
                                    </p:set>
                                    <p:animEffect transition="in" filter="blinds(horizontal)">
                                      <p:cBhvr>
                                        <p:cTn id="21" dur="500"/>
                                        <p:tgtEl>
                                          <p:spTgt spid="78233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82339">
                                            <p:txEl>
                                              <p:pRg st="4" end="4"/>
                                            </p:txEl>
                                          </p:spTgt>
                                        </p:tgtEl>
                                        <p:attrNameLst>
                                          <p:attrName>style.visibility</p:attrName>
                                        </p:attrNameLst>
                                      </p:cBhvr>
                                      <p:to>
                                        <p:strVal val="visible"/>
                                      </p:to>
                                    </p:set>
                                    <p:animEffect transition="in" filter="blinds(horizontal)">
                                      <p:cBhvr>
                                        <p:cTn id="26" dur="500"/>
                                        <p:tgtEl>
                                          <p:spTgt spid="78233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782339">
                                            <p:txEl>
                                              <p:pRg st="6" end="6"/>
                                            </p:txEl>
                                          </p:spTgt>
                                        </p:tgtEl>
                                        <p:attrNameLst>
                                          <p:attrName>style.visibility</p:attrName>
                                        </p:attrNameLst>
                                      </p:cBhvr>
                                      <p:to>
                                        <p:strVal val="visible"/>
                                      </p:to>
                                    </p:set>
                                    <p:animEffect transition="in" filter="blinds(horizontal)">
                                      <p:cBhvr>
                                        <p:cTn id="31" dur="500"/>
                                        <p:tgtEl>
                                          <p:spTgt spid="782339">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82339">
                                            <p:txEl>
                                              <p:pRg st="7" end="7"/>
                                            </p:txEl>
                                          </p:spTgt>
                                        </p:tgtEl>
                                        <p:attrNameLst>
                                          <p:attrName>style.visibility</p:attrName>
                                        </p:attrNameLst>
                                      </p:cBhvr>
                                      <p:to>
                                        <p:strVal val="visible"/>
                                      </p:to>
                                    </p:set>
                                    <p:animEffect transition="in" filter="blinds(horizontal)">
                                      <p:cBhvr>
                                        <p:cTn id="34" dur="500"/>
                                        <p:tgtEl>
                                          <p:spTgt spid="782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FF194949-6613-4740-A467-AA7570B85B26}" type="slidenum">
              <a:rPr lang="en-US" altLang="en-US"/>
              <a:pPr/>
              <a:t>22</a:t>
            </a:fld>
            <a:endParaRPr lang="en-US" altLang="en-US"/>
          </a:p>
        </p:txBody>
      </p:sp>
      <p:sp>
        <p:nvSpPr>
          <p:cNvPr id="720898" name="Rectangle 2"/>
          <p:cNvSpPr>
            <a:spLocks noGrp="1" noChangeArrowheads="1"/>
          </p:cNvSpPr>
          <p:nvPr>
            <p:ph type="title"/>
          </p:nvPr>
        </p:nvSpPr>
        <p:spPr/>
        <p:txBody>
          <a:bodyPr/>
          <a:lstStyle/>
          <a:p>
            <a:r>
              <a:rPr lang="en-US"/>
              <a:t>Errors in Sampling</a:t>
            </a:r>
          </a:p>
        </p:txBody>
      </p:sp>
      <p:sp>
        <p:nvSpPr>
          <p:cNvPr id="720899" name="Rectangle 3"/>
          <p:cNvSpPr>
            <a:spLocks noGrp="1" noChangeArrowheads="1"/>
          </p:cNvSpPr>
          <p:nvPr>
            <p:ph type="body" idx="1"/>
          </p:nvPr>
        </p:nvSpPr>
        <p:spPr>
          <a:xfrm>
            <a:off x="457200" y="1524000"/>
            <a:ext cx="8686800" cy="4606925"/>
          </a:xfrm>
        </p:spPr>
        <p:txBody>
          <a:bodyPr/>
          <a:lstStyle/>
          <a:p>
            <a:r>
              <a:rPr lang="en-US" sz="3400" b="1" i="1" dirty="0">
                <a:solidFill>
                  <a:schemeClr val="tx2"/>
                </a:solidFill>
                <a:effectLst>
                  <a:outerShdw blurRad="38100" dist="38100" dir="2700000" algn="tl">
                    <a:srgbClr val="C0C0C0"/>
                  </a:outerShdw>
                </a:effectLst>
              </a:rPr>
              <a:t>Sampling Error: </a:t>
            </a:r>
          </a:p>
          <a:p>
            <a:pPr marL="979488" lvl="1">
              <a:lnSpc>
                <a:spcPct val="85000"/>
              </a:lnSpc>
              <a:spcBef>
                <a:spcPts val="600"/>
              </a:spcBef>
            </a:pPr>
            <a:r>
              <a:rPr lang="en-US" sz="3200" dirty="0" smtClean="0"/>
              <a:t>Any </a:t>
            </a:r>
            <a:r>
              <a:rPr lang="en-US" sz="3200" dirty="0"/>
              <a:t>error in a survey that occurs because a sample is used.</a:t>
            </a:r>
          </a:p>
          <a:p>
            <a:pPr marL="979488" lvl="1">
              <a:lnSpc>
                <a:spcPct val="85000"/>
              </a:lnSpc>
              <a:spcBef>
                <a:spcPts val="600"/>
              </a:spcBef>
            </a:pPr>
            <a:r>
              <a:rPr lang="en-US" sz="3200" b="1" i="1" dirty="0" smtClean="0">
                <a:solidFill>
                  <a:srgbClr val="CC0000"/>
                </a:solidFill>
                <a:effectLst>
                  <a:outerShdw blurRad="38100" dist="38100" dir="2700000" algn="tl">
                    <a:srgbClr val="000000">
                      <a:alpha val="43137"/>
                    </a:srgbClr>
                  </a:outerShdw>
                </a:effectLst>
              </a:rPr>
              <a:t>Probability</a:t>
            </a:r>
            <a:r>
              <a:rPr lang="en-US" sz="3200" dirty="0" smtClean="0">
                <a:solidFill>
                  <a:srgbClr val="CC0000"/>
                </a:solidFill>
                <a:effectLst>
                  <a:outerShdw blurRad="38100" dist="38100" dir="2700000" algn="tl">
                    <a:srgbClr val="000000">
                      <a:alpha val="43137"/>
                    </a:srgbClr>
                  </a:outerShdw>
                </a:effectLst>
              </a:rPr>
              <a:t> </a:t>
            </a:r>
            <a:r>
              <a:rPr lang="en-US" sz="3200" dirty="0" smtClean="0"/>
              <a:t>samples: can </a:t>
            </a:r>
            <a:r>
              <a:rPr lang="en-US" sz="3200" dirty="0"/>
              <a:t>be </a:t>
            </a:r>
            <a:r>
              <a:rPr lang="en-US" sz="3200" b="1" dirty="0" smtClean="0">
                <a:solidFill>
                  <a:srgbClr val="CC0000"/>
                </a:solidFill>
              </a:rPr>
              <a:t>measured.</a:t>
            </a:r>
            <a:endParaRPr lang="en-US" sz="3200" dirty="0"/>
          </a:p>
          <a:p>
            <a:pPr lvl="1">
              <a:buSzPct val="50000"/>
              <a:buFont typeface="Wingdings" pitchFamily="2" charset="2"/>
              <a:buNone/>
            </a:pPr>
            <a:endParaRPr lang="en-US" sz="1000" dirty="0"/>
          </a:p>
          <a:p>
            <a:r>
              <a:rPr lang="en-US" sz="3400" b="1" i="1" dirty="0" smtClean="0">
                <a:solidFill>
                  <a:schemeClr val="tx2"/>
                </a:solidFill>
                <a:effectLst>
                  <a:outerShdw blurRad="38100" dist="38100" dir="2700000" algn="tl">
                    <a:srgbClr val="C0C0C0"/>
                  </a:outerShdw>
                </a:effectLst>
              </a:rPr>
              <a:t>Sampling </a:t>
            </a:r>
            <a:r>
              <a:rPr lang="en-US" sz="3400" b="1" i="1" dirty="0">
                <a:solidFill>
                  <a:schemeClr val="tx2"/>
                </a:solidFill>
                <a:effectLst>
                  <a:outerShdw blurRad="38100" dist="38100" dir="2700000" algn="tl">
                    <a:srgbClr val="C0C0C0"/>
                  </a:outerShdw>
                </a:effectLst>
              </a:rPr>
              <a:t>Frame Error: </a:t>
            </a:r>
          </a:p>
          <a:p>
            <a:pPr marL="979488" lvl="1">
              <a:lnSpc>
                <a:spcPct val="85000"/>
              </a:lnSpc>
              <a:spcBef>
                <a:spcPts val="600"/>
              </a:spcBef>
            </a:pPr>
            <a:r>
              <a:rPr lang="en-US" sz="3200" dirty="0"/>
              <a:t>How incomplete is the master list?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0899">
                                            <p:txEl>
                                              <p:pRg st="1" end="1"/>
                                            </p:txEl>
                                          </p:spTgt>
                                        </p:tgtEl>
                                        <p:attrNameLst>
                                          <p:attrName>style.visibility</p:attrName>
                                        </p:attrNameLst>
                                      </p:cBhvr>
                                      <p:to>
                                        <p:strVal val="visible"/>
                                      </p:to>
                                    </p:set>
                                    <p:animEffect transition="in" filter="blinds(horizontal)">
                                      <p:cBhvr>
                                        <p:cTn id="7" dur="500"/>
                                        <p:tgtEl>
                                          <p:spTgt spid="72089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20899">
                                            <p:txEl>
                                              <p:pRg st="2" end="2"/>
                                            </p:txEl>
                                          </p:spTgt>
                                        </p:tgtEl>
                                        <p:attrNameLst>
                                          <p:attrName>style.visibility</p:attrName>
                                        </p:attrNameLst>
                                      </p:cBhvr>
                                      <p:to>
                                        <p:strVal val="visible"/>
                                      </p:to>
                                    </p:set>
                                    <p:animEffect transition="in" filter="blinds(horizontal)">
                                      <p:cBhvr>
                                        <p:cTn id="10" dur="500"/>
                                        <p:tgtEl>
                                          <p:spTgt spid="72089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20899">
                                            <p:txEl>
                                              <p:pRg st="5" end="5"/>
                                            </p:txEl>
                                          </p:spTgt>
                                        </p:tgtEl>
                                        <p:attrNameLst>
                                          <p:attrName>style.visibility</p:attrName>
                                        </p:attrNameLst>
                                      </p:cBhvr>
                                      <p:to>
                                        <p:strVal val="visible"/>
                                      </p:to>
                                    </p:set>
                                    <p:animEffect transition="in" filter="blinds(horizontal)">
                                      <p:cBhvr>
                                        <p:cTn id="15" dur="500"/>
                                        <p:tgtEl>
                                          <p:spTgt spid="720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4"/>
          <p:cNvSpPr>
            <a:spLocks noGrp="1"/>
          </p:cNvSpPr>
          <p:nvPr>
            <p:ph type="dt" sz="half" idx="10"/>
          </p:nvPr>
        </p:nvSpPr>
        <p:spPr/>
        <p:txBody>
          <a:bodyPr/>
          <a:lstStyle/>
          <a:p>
            <a:r>
              <a:rPr lang="en-US" smtClean="0"/>
              <a:t>2341-09 Lecture Wk13</a:t>
            </a:r>
            <a:endParaRPr lang="en-US" altLang="en-US"/>
          </a:p>
        </p:txBody>
      </p:sp>
      <p:sp>
        <p:nvSpPr>
          <p:cNvPr id="15" name="Slide Number Placeholder 6"/>
          <p:cNvSpPr>
            <a:spLocks noGrp="1"/>
          </p:cNvSpPr>
          <p:nvPr>
            <p:ph type="sldNum" sz="quarter" idx="12"/>
          </p:nvPr>
        </p:nvSpPr>
        <p:spPr/>
        <p:txBody>
          <a:bodyPr/>
          <a:lstStyle/>
          <a:p>
            <a:fld id="{65600300-9E5C-4DEA-BE08-D4A49973C665}" type="slidenum">
              <a:rPr lang="en-US" altLang="en-US"/>
              <a:pPr/>
              <a:t>23</a:t>
            </a:fld>
            <a:endParaRPr lang="en-US" altLang="en-US"/>
          </a:p>
        </p:txBody>
      </p:sp>
      <p:sp>
        <p:nvSpPr>
          <p:cNvPr id="473090" name="Rectangle 2"/>
          <p:cNvSpPr>
            <a:spLocks noGrp="1" noChangeArrowheads="1"/>
          </p:cNvSpPr>
          <p:nvPr>
            <p:ph type="title"/>
          </p:nvPr>
        </p:nvSpPr>
        <p:spPr/>
        <p:txBody>
          <a:bodyPr/>
          <a:lstStyle/>
          <a:p>
            <a:r>
              <a:rPr lang="en-US"/>
              <a:t>Margin of Error Statements</a:t>
            </a:r>
          </a:p>
        </p:txBody>
      </p:sp>
      <p:sp>
        <p:nvSpPr>
          <p:cNvPr id="473091" name="Rectangle 3"/>
          <p:cNvSpPr>
            <a:spLocks noGrp="1" noChangeArrowheads="1"/>
          </p:cNvSpPr>
          <p:nvPr>
            <p:ph type="body" sz="half" idx="1"/>
          </p:nvPr>
        </p:nvSpPr>
        <p:spPr>
          <a:xfrm>
            <a:off x="381000" y="1600200"/>
            <a:ext cx="8763000" cy="4419600"/>
          </a:xfrm>
        </p:spPr>
        <p:txBody>
          <a:bodyPr/>
          <a:lstStyle/>
          <a:p>
            <a:pPr>
              <a:lnSpc>
                <a:spcPct val="90000"/>
              </a:lnSpc>
              <a:spcBef>
                <a:spcPts val="600"/>
              </a:spcBef>
            </a:pPr>
            <a:r>
              <a:rPr lang="en-US" sz="3200" dirty="0" smtClean="0"/>
              <a:t>Ex: Margin </a:t>
            </a:r>
            <a:r>
              <a:rPr lang="en-US" sz="3200" dirty="0"/>
              <a:t>of error for a 600 sample survey is</a:t>
            </a:r>
          </a:p>
          <a:p>
            <a:pPr lvl="3">
              <a:lnSpc>
                <a:spcPct val="90000"/>
              </a:lnSpc>
              <a:buFont typeface="Wingdings" pitchFamily="2" charset="2"/>
              <a:buNone/>
            </a:pPr>
            <a:r>
              <a:rPr lang="en-US" dirty="0"/>
              <a:t> </a:t>
            </a:r>
            <a:r>
              <a:rPr lang="en-US" sz="3200" u="sng" dirty="0"/>
              <a:t>+</a:t>
            </a:r>
            <a:r>
              <a:rPr lang="en-US" sz="3200" dirty="0"/>
              <a:t>4%,  19 times out of 20.</a:t>
            </a:r>
          </a:p>
          <a:p>
            <a:pPr>
              <a:lnSpc>
                <a:spcPct val="90000"/>
              </a:lnSpc>
            </a:pPr>
            <a:endParaRPr lang="en-US" sz="3400" dirty="0"/>
          </a:p>
          <a:p>
            <a:pPr>
              <a:lnSpc>
                <a:spcPct val="90000"/>
              </a:lnSpc>
            </a:pPr>
            <a:endParaRPr lang="en-US" sz="2600" dirty="0"/>
          </a:p>
          <a:p>
            <a:pPr>
              <a:lnSpc>
                <a:spcPct val="90000"/>
              </a:lnSpc>
              <a:buFont typeface="Wingdings" pitchFamily="2" charset="2"/>
              <a:buNone/>
            </a:pPr>
            <a:endParaRPr lang="en-US" sz="2600" b="1" i="1" u="sng" dirty="0">
              <a:solidFill>
                <a:srgbClr val="CC0000"/>
              </a:solidFill>
              <a:effectLst>
                <a:outerShdw blurRad="38100" dist="38100" dir="2700000" algn="tl">
                  <a:srgbClr val="C0C0C0"/>
                </a:outerShdw>
              </a:effectLst>
              <a:latin typeface="Arial Narrow" pitchFamily="34" charset="0"/>
            </a:endParaRPr>
          </a:p>
          <a:p>
            <a:pPr>
              <a:lnSpc>
                <a:spcPct val="90000"/>
              </a:lnSpc>
              <a:buFont typeface="Wingdings" pitchFamily="2" charset="2"/>
              <a:buNone/>
            </a:pPr>
            <a:r>
              <a:rPr lang="en-US" sz="3200" b="1" i="1" u="sng" dirty="0">
                <a:solidFill>
                  <a:srgbClr val="CC0000"/>
                </a:solidFill>
                <a:effectLst>
                  <a:outerShdw blurRad="38100" dist="38100" dir="2700000" algn="tl">
                    <a:srgbClr val="C0C0C0"/>
                  </a:outerShdw>
                </a:effectLst>
                <a:latin typeface="Arial Narrow" pitchFamily="34" charset="0"/>
              </a:rPr>
              <a:t>CAUTION:</a:t>
            </a:r>
          </a:p>
          <a:p>
            <a:pPr>
              <a:lnSpc>
                <a:spcPct val="90000"/>
              </a:lnSpc>
              <a:buFont typeface="Wingdings" pitchFamily="2" charset="2"/>
              <a:buNone/>
            </a:pPr>
            <a:r>
              <a:rPr lang="en-US" sz="3200" dirty="0"/>
              <a:t>Only relevant for </a:t>
            </a:r>
          </a:p>
          <a:p>
            <a:pPr>
              <a:lnSpc>
                <a:spcPct val="90000"/>
              </a:lnSpc>
              <a:buFont typeface="Wingdings" pitchFamily="2" charset="2"/>
              <a:buNone/>
            </a:pPr>
            <a:r>
              <a:rPr lang="en-US" sz="3200" i="1" dirty="0"/>
              <a:t>Probability Samples!</a:t>
            </a:r>
            <a:endParaRPr lang="en-US" sz="3200" dirty="0"/>
          </a:p>
          <a:p>
            <a:pPr>
              <a:lnSpc>
                <a:spcPct val="90000"/>
              </a:lnSpc>
            </a:pPr>
            <a:endParaRPr lang="en-US" dirty="0"/>
          </a:p>
        </p:txBody>
      </p:sp>
      <p:sp>
        <p:nvSpPr>
          <p:cNvPr id="473092" name="AutoShape 4"/>
          <p:cNvSpPr>
            <a:spLocks noChangeArrowheads="1"/>
          </p:cNvSpPr>
          <p:nvPr/>
        </p:nvSpPr>
        <p:spPr bwMode="auto">
          <a:xfrm>
            <a:off x="2667000" y="2057400"/>
            <a:ext cx="3657600" cy="685800"/>
          </a:xfrm>
          <a:prstGeom prst="flowChartTerminator">
            <a:avLst/>
          </a:prstGeom>
          <a:noFill/>
          <a:ln w="31750">
            <a:solidFill>
              <a:srgbClr val="008080"/>
            </a:solidFill>
            <a:miter lim="800000"/>
            <a:headEnd/>
            <a:tailEnd/>
          </a:ln>
          <a:effectLst/>
        </p:spPr>
        <p:txBody>
          <a:bodyPr wrap="none" anchor="ctr"/>
          <a:lstStyle/>
          <a:p>
            <a:endParaRPr lang="en-CA"/>
          </a:p>
        </p:txBody>
      </p:sp>
      <p:cxnSp>
        <p:nvCxnSpPr>
          <p:cNvPr id="473093" name="AutoShape 5"/>
          <p:cNvCxnSpPr>
            <a:cxnSpLocks noChangeShapeType="1"/>
            <a:stCxn id="473091" idx="0"/>
            <a:endCxn id="473091" idx="0"/>
          </p:cNvCxnSpPr>
          <p:nvPr/>
        </p:nvCxnSpPr>
        <p:spPr bwMode="auto">
          <a:xfrm rot="5400000" flipH="1" flipV="1">
            <a:off x="4762500" y="1600200"/>
            <a:ext cx="1588" cy="1588"/>
          </a:xfrm>
          <a:prstGeom prst="straightConnector1">
            <a:avLst/>
          </a:prstGeom>
          <a:noFill/>
          <a:ln w="9525">
            <a:solidFill>
              <a:schemeClr val="tx1"/>
            </a:solidFill>
            <a:round/>
            <a:headEnd/>
            <a:tailEnd/>
          </a:ln>
          <a:effectLst/>
        </p:spPr>
      </p:cxnSp>
      <p:grpSp>
        <p:nvGrpSpPr>
          <p:cNvPr id="18" name="Group 17"/>
          <p:cNvGrpSpPr/>
          <p:nvPr/>
        </p:nvGrpSpPr>
        <p:grpSpPr>
          <a:xfrm>
            <a:off x="3581400" y="2743200"/>
            <a:ext cx="5029200" cy="990600"/>
            <a:chOff x="3657600" y="3124200"/>
            <a:chExt cx="5029200" cy="990600"/>
          </a:xfrm>
        </p:grpSpPr>
        <p:sp>
          <p:nvSpPr>
            <p:cNvPr id="473094" name="Line 6"/>
            <p:cNvSpPr>
              <a:spLocks noChangeShapeType="1"/>
            </p:cNvSpPr>
            <p:nvPr/>
          </p:nvSpPr>
          <p:spPr bwMode="auto">
            <a:xfrm>
              <a:off x="4495800" y="3124200"/>
              <a:ext cx="0" cy="457200"/>
            </a:xfrm>
            <a:prstGeom prst="line">
              <a:avLst/>
            </a:prstGeom>
            <a:noFill/>
            <a:ln w="31750">
              <a:solidFill>
                <a:srgbClr val="008080"/>
              </a:solidFill>
              <a:round/>
              <a:headEnd/>
              <a:tailEnd/>
            </a:ln>
            <a:effectLst/>
          </p:spPr>
          <p:txBody>
            <a:bodyPr/>
            <a:lstStyle/>
            <a:p>
              <a:endParaRPr lang="en-CA"/>
            </a:p>
          </p:txBody>
        </p:sp>
        <p:sp>
          <p:nvSpPr>
            <p:cNvPr id="473096" name="Rectangle 8"/>
            <p:cNvSpPr>
              <a:spLocks noChangeArrowheads="1"/>
            </p:cNvSpPr>
            <p:nvPr/>
          </p:nvSpPr>
          <p:spPr bwMode="auto">
            <a:xfrm>
              <a:off x="3657600" y="3429000"/>
              <a:ext cx="5029200" cy="685800"/>
            </a:xfrm>
            <a:prstGeom prst="rect">
              <a:avLst/>
            </a:prstGeom>
            <a:noFill/>
            <a:ln w="9525">
              <a:noFill/>
              <a:miter lim="800000"/>
              <a:headEnd/>
              <a:tailEnd/>
            </a:ln>
            <a:effectLst/>
          </p:spPr>
          <p:txBody>
            <a:bodyPr wrap="none" anchor="ctr"/>
            <a:lstStyle/>
            <a:p>
              <a:pPr algn="ctr" eaLnBrk="0" hangingPunct="0"/>
              <a:r>
                <a:rPr lang="en-US" sz="3200" b="1" dirty="0">
                  <a:solidFill>
                    <a:srgbClr val="008080"/>
                  </a:solidFill>
                  <a:latin typeface="Arial" pitchFamily="34" charset="0"/>
                </a:rPr>
                <a:t>Confidence </a:t>
              </a:r>
              <a:r>
                <a:rPr lang="en-US" sz="3200" b="1" dirty="0" smtClean="0">
                  <a:solidFill>
                    <a:srgbClr val="008080"/>
                  </a:solidFill>
                  <a:latin typeface="Arial" pitchFamily="34" charset="0"/>
                </a:rPr>
                <a:t>Interval (95%)</a:t>
              </a:r>
              <a:endParaRPr lang="en-US" sz="3200" b="1" dirty="0">
                <a:solidFill>
                  <a:srgbClr val="008080"/>
                </a:solidFill>
                <a:latin typeface="Arial" pitchFamily="34" charset="0"/>
              </a:endParaRPr>
            </a:p>
          </p:txBody>
        </p:sp>
      </p:grpSp>
      <p:sp>
        <p:nvSpPr>
          <p:cNvPr id="473097" name="AutoShape 9"/>
          <p:cNvSpPr>
            <a:spLocks noChangeArrowheads="1"/>
          </p:cNvSpPr>
          <p:nvPr/>
        </p:nvSpPr>
        <p:spPr bwMode="auto">
          <a:xfrm>
            <a:off x="1524000" y="2133600"/>
            <a:ext cx="1066800" cy="609600"/>
          </a:xfrm>
          <a:prstGeom prst="flowChartTerminator">
            <a:avLst/>
          </a:prstGeom>
          <a:noFill/>
          <a:ln w="31750">
            <a:solidFill>
              <a:schemeClr val="tx2"/>
            </a:solidFill>
            <a:miter lim="800000"/>
            <a:headEnd/>
            <a:tailEnd/>
          </a:ln>
          <a:effectLst/>
        </p:spPr>
        <p:txBody>
          <a:bodyPr wrap="none" anchor="ctr"/>
          <a:lstStyle/>
          <a:p>
            <a:pPr algn="ctr"/>
            <a:endParaRPr lang="en-US">
              <a:solidFill>
                <a:schemeClr val="tx2"/>
              </a:solidFill>
            </a:endParaRPr>
          </a:p>
        </p:txBody>
      </p:sp>
      <p:grpSp>
        <p:nvGrpSpPr>
          <p:cNvPr id="19" name="Group 18"/>
          <p:cNvGrpSpPr/>
          <p:nvPr/>
        </p:nvGrpSpPr>
        <p:grpSpPr>
          <a:xfrm>
            <a:off x="838200" y="2743200"/>
            <a:ext cx="2438400" cy="914400"/>
            <a:chOff x="838200" y="3124200"/>
            <a:chExt cx="2438400" cy="914400"/>
          </a:xfrm>
        </p:grpSpPr>
        <p:sp>
          <p:nvSpPr>
            <p:cNvPr id="473098" name="Line 10"/>
            <p:cNvSpPr>
              <a:spLocks noChangeShapeType="1"/>
            </p:cNvSpPr>
            <p:nvPr/>
          </p:nvSpPr>
          <p:spPr bwMode="auto">
            <a:xfrm>
              <a:off x="2133600" y="3124200"/>
              <a:ext cx="0" cy="457200"/>
            </a:xfrm>
            <a:prstGeom prst="line">
              <a:avLst/>
            </a:prstGeom>
            <a:noFill/>
            <a:ln w="31750">
              <a:solidFill>
                <a:schemeClr val="tx2"/>
              </a:solidFill>
              <a:round/>
              <a:headEnd/>
              <a:tailEnd/>
            </a:ln>
            <a:effectLst/>
          </p:spPr>
          <p:txBody>
            <a:bodyPr/>
            <a:lstStyle/>
            <a:p>
              <a:endParaRPr lang="en-CA"/>
            </a:p>
          </p:txBody>
        </p:sp>
        <p:sp>
          <p:nvSpPr>
            <p:cNvPr id="473099" name="Rectangle 11"/>
            <p:cNvSpPr>
              <a:spLocks noChangeArrowheads="1"/>
            </p:cNvSpPr>
            <p:nvPr/>
          </p:nvSpPr>
          <p:spPr bwMode="auto">
            <a:xfrm>
              <a:off x="838200" y="3581400"/>
              <a:ext cx="2438400" cy="457200"/>
            </a:xfrm>
            <a:prstGeom prst="rect">
              <a:avLst/>
            </a:prstGeom>
            <a:noFill/>
            <a:ln w="9525">
              <a:noFill/>
              <a:miter lim="800000"/>
              <a:headEnd/>
              <a:tailEnd/>
            </a:ln>
            <a:effectLst/>
          </p:spPr>
          <p:txBody>
            <a:bodyPr wrap="none" anchor="ctr"/>
            <a:lstStyle/>
            <a:p>
              <a:pPr algn="ctr" eaLnBrk="0" hangingPunct="0"/>
              <a:r>
                <a:rPr lang="en-US" sz="3200" b="1" dirty="0">
                  <a:solidFill>
                    <a:schemeClr val="tx2"/>
                  </a:solidFill>
                  <a:latin typeface="Arial" pitchFamily="34" charset="0"/>
                </a:rPr>
                <a:t>Sample Error</a:t>
              </a:r>
            </a:p>
          </p:txBody>
        </p:sp>
      </p:grpSp>
      <p:pic>
        <p:nvPicPr>
          <p:cNvPr id="473100" name="Picture 12" descr="caution">
            <a:hlinkClick r:id="rId3"/>
          </p:cNvPr>
          <p:cNvPicPr>
            <a:picLocks noGrp="1" noChangeAspect="1" noChangeArrowheads="1"/>
          </p:cNvPicPr>
          <p:nvPr>
            <p:ph sz="half" idx="2"/>
          </p:nvPr>
        </p:nvPicPr>
        <p:blipFill>
          <a:blip r:embed="rId4" cstate="print"/>
          <a:srcRect/>
          <a:stretch>
            <a:fillRect/>
          </a:stretch>
        </p:blipFill>
        <p:spPr>
          <a:xfrm>
            <a:off x="4572000" y="4572000"/>
            <a:ext cx="1905000" cy="1623308"/>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3097"/>
                                        </p:tgtEl>
                                        <p:attrNameLst>
                                          <p:attrName>style.visibility</p:attrName>
                                        </p:attrNameLst>
                                      </p:cBhvr>
                                      <p:to>
                                        <p:strVal val="visible"/>
                                      </p:to>
                                    </p:set>
                                    <p:animEffect transition="in" filter="wipe(down)">
                                      <p:cBhvr>
                                        <p:cTn id="7" dur="500"/>
                                        <p:tgtEl>
                                          <p:spTgt spid="47309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73092"/>
                                        </p:tgtEl>
                                        <p:attrNameLst>
                                          <p:attrName>style.visibility</p:attrName>
                                        </p:attrNameLst>
                                      </p:cBhvr>
                                      <p:to>
                                        <p:strVal val="visible"/>
                                      </p:to>
                                    </p:set>
                                    <p:animEffect transition="in" filter="wipe(down)">
                                      <p:cBhvr>
                                        <p:cTn id="10" dur="500"/>
                                        <p:tgtEl>
                                          <p:spTgt spid="473092"/>
                                        </p:tgtEl>
                                      </p:cBhvr>
                                    </p:animEffect>
                                  </p:childTnLst>
                                </p:cTn>
                              </p:par>
                              <p:par>
                                <p:cTn id="11" presetID="3" presetClass="entr" presetSubtype="1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linds(horizontal)">
                                      <p:cBhvr>
                                        <p:cTn id="13" dur="500"/>
                                        <p:tgtEl>
                                          <p:spTgt spid="19"/>
                                        </p:tgtEl>
                                      </p:cBhvr>
                                    </p:animEffect>
                                  </p:childTnLst>
                                </p:cTn>
                              </p:par>
                              <p:par>
                                <p:cTn id="14" presetID="3"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35" presetClass="entr" presetSubtype="0" fill="hold" nodeType="clickEffect">
                                  <p:stCondLst>
                                    <p:cond delay="0"/>
                                  </p:stCondLst>
                                  <p:childTnLst>
                                    <p:set>
                                      <p:cBhvr>
                                        <p:cTn id="20" dur="1" fill="hold">
                                          <p:stCondLst>
                                            <p:cond delay="0"/>
                                          </p:stCondLst>
                                        </p:cTn>
                                        <p:tgtEl>
                                          <p:spTgt spid="473100"/>
                                        </p:tgtEl>
                                        <p:attrNameLst>
                                          <p:attrName>style.visibility</p:attrName>
                                        </p:attrNameLst>
                                      </p:cBhvr>
                                      <p:to>
                                        <p:strVal val="visible"/>
                                      </p:to>
                                    </p:set>
                                    <p:animEffect transition="in" filter="fade">
                                      <p:cBhvr>
                                        <p:cTn id="21" dur="1000"/>
                                        <p:tgtEl>
                                          <p:spTgt spid="473100"/>
                                        </p:tgtEl>
                                      </p:cBhvr>
                                    </p:animEffect>
                                    <p:anim calcmode="lin" valueType="num">
                                      <p:cBhvr>
                                        <p:cTn id="22" dur="1000" fill="hold"/>
                                        <p:tgtEl>
                                          <p:spTgt spid="473100"/>
                                        </p:tgtEl>
                                        <p:attrNameLst>
                                          <p:attrName>style.rotation</p:attrName>
                                        </p:attrNameLst>
                                      </p:cBhvr>
                                      <p:tavLst>
                                        <p:tav tm="0">
                                          <p:val>
                                            <p:fltVal val="720"/>
                                          </p:val>
                                        </p:tav>
                                        <p:tav tm="100000">
                                          <p:val>
                                            <p:fltVal val="0"/>
                                          </p:val>
                                        </p:tav>
                                      </p:tavLst>
                                    </p:anim>
                                    <p:anim calcmode="lin" valueType="num">
                                      <p:cBhvr>
                                        <p:cTn id="23" dur="1000" fill="hold"/>
                                        <p:tgtEl>
                                          <p:spTgt spid="473100"/>
                                        </p:tgtEl>
                                        <p:attrNameLst>
                                          <p:attrName>ppt_h</p:attrName>
                                        </p:attrNameLst>
                                      </p:cBhvr>
                                      <p:tavLst>
                                        <p:tav tm="0">
                                          <p:val>
                                            <p:fltVal val="0"/>
                                          </p:val>
                                        </p:tav>
                                        <p:tav tm="100000">
                                          <p:val>
                                            <p:strVal val="#ppt_h"/>
                                          </p:val>
                                        </p:tav>
                                      </p:tavLst>
                                    </p:anim>
                                    <p:anim calcmode="lin" valueType="num">
                                      <p:cBhvr>
                                        <p:cTn id="24" dur="1000" fill="hold"/>
                                        <p:tgtEl>
                                          <p:spTgt spid="473100"/>
                                        </p:tgtEl>
                                        <p:attrNameLst>
                                          <p:attrName>ppt_w</p:attrName>
                                        </p:attrNameLst>
                                      </p:cBhvr>
                                      <p:tavLst>
                                        <p:tav tm="0">
                                          <p:val>
                                            <p:fltVal val="0"/>
                                          </p:val>
                                        </p:tav>
                                        <p:tav tm="100000">
                                          <p:val>
                                            <p:strVal val="#ppt_w"/>
                                          </p:val>
                                        </p:tav>
                                      </p:tavLst>
                                    </p:anim>
                                  </p:childTnLst>
                                </p:cTn>
                              </p:par>
                              <p:par>
                                <p:cTn id="25" presetID="3" presetClass="entr" presetSubtype="10" fill="hold" nodeType="withEffect">
                                  <p:stCondLst>
                                    <p:cond delay="0"/>
                                  </p:stCondLst>
                                  <p:childTnLst>
                                    <p:set>
                                      <p:cBhvr>
                                        <p:cTn id="26" dur="1" fill="hold">
                                          <p:stCondLst>
                                            <p:cond delay="0"/>
                                          </p:stCondLst>
                                        </p:cTn>
                                        <p:tgtEl>
                                          <p:spTgt spid="473091">
                                            <p:txEl>
                                              <p:pRg st="5" end="5"/>
                                            </p:txEl>
                                          </p:spTgt>
                                        </p:tgtEl>
                                        <p:attrNameLst>
                                          <p:attrName>style.visibility</p:attrName>
                                        </p:attrNameLst>
                                      </p:cBhvr>
                                      <p:to>
                                        <p:strVal val="visible"/>
                                      </p:to>
                                    </p:set>
                                    <p:animEffect transition="in" filter="blinds(horizontal)">
                                      <p:cBhvr>
                                        <p:cTn id="27" dur="500"/>
                                        <p:tgtEl>
                                          <p:spTgt spid="473091">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73091">
                                            <p:txEl>
                                              <p:pRg st="6" end="6"/>
                                            </p:txEl>
                                          </p:spTgt>
                                        </p:tgtEl>
                                        <p:attrNameLst>
                                          <p:attrName>style.visibility</p:attrName>
                                        </p:attrNameLst>
                                      </p:cBhvr>
                                      <p:to>
                                        <p:strVal val="visible"/>
                                      </p:to>
                                    </p:set>
                                    <p:animEffect transition="in" filter="blinds(horizontal)">
                                      <p:cBhvr>
                                        <p:cTn id="30" dur="500"/>
                                        <p:tgtEl>
                                          <p:spTgt spid="47309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73091">
                                            <p:txEl>
                                              <p:pRg st="7" end="7"/>
                                            </p:txEl>
                                          </p:spTgt>
                                        </p:tgtEl>
                                        <p:attrNameLst>
                                          <p:attrName>style.visibility</p:attrName>
                                        </p:attrNameLst>
                                      </p:cBhvr>
                                      <p:to>
                                        <p:strVal val="visible"/>
                                      </p:to>
                                    </p:set>
                                    <p:animEffect transition="in" filter="blinds(horizontal)">
                                      <p:cBhvr>
                                        <p:cTn id="33" dur="500"/>
                                        <p:tgtEl>
                                          <p:spTgt spid="473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2" grpId="0" animBg="1"/>
      <p:bldP spid="47309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Sample Size Calculation</a:t>
            </a:r>
            <a:endParaRPr lang="en-CA" dirty="0"/>
          </a:p>
        </p:txBody>
      </p:sp>
      <p:sp>
        <p:nvSpPr>
          <p:cNvPr id="8" name="Content Placeholder 7"/>
          <p:cNvSpPr>
            <a:spLocks noGrp="1"/>
          </p:cNvSpPr>
          <p:nvPr>
            <p:ph idx="1"/>
          </p:nvPr>
        </p:nvSpPr>
        <p:spPr>
          <a:xfrm>
            <a:off x="228600" y="1600200"/>
            <a:ext cx="8915400" cy="4800600"/>
          </a:xfrm>
        </p:spPr>
        <p:txBody>
          <a:bodyPr/>
          <a:lstStyle/>
          <a:p>
            <a:pPr>
              <a:buNone/>
            </a:pPr>
            <a:r>
              <a:rPr lang="en-US" sz="3600" b="1" dirty="0" smtClean="0">
                <a:solidFill>
                  <a:schemeClr val="tx2"/>
                </a:solidFill>
              </a:rPr>
              <a:t>Confidence Interval Approach:</a:t>
            </a:r>
            <a:endParaRPr lang="en-US" sz="3600" dirty="0" smtClean="0">
              <a:solidFill>
                <a:schemeClr val="tx2"/>
              </a:solidFill>
            </a:endParaRPr>
          </a:p>
          <a:p>
            <a:pPr marL="687388" lvl="1" indent="-452438">
              <a:buClr>
                <a:srgbClr val="CC0000"/>
              </a:buClr>
              <a:buSzPct val="90000"/>
              <a:buFont typeface="+mj-lt"/>
              <a:buAutoNum type="arabicPeriod"/>
            </a:pPr>
            <a:r>
              <a:rPr lang="en-US" sz="3200" b="1" i="1" dirty="0" smtClean="0">
                <a:solidFill>
                  <a:srgbClr val="CC0000"/>
                </a:solidFill>
              </a:rPr>
              <a:t>Variability:</a:t>
            </a:r>
            <a:r>
              <a:rPr lang="en-US" sz="3200" b="1" i="1" dirty="0" smtClean="0">
                <a:solidFill>
                  <a:schemeClr val="tx2"/>
                </a:solidFill>
              </a:rPr>
              <a:t> </a:t>
            </a:r>
          </a:p>
          <a:p>
            <a:pPr marL="1025525" lvl="2" indent="-222250">
              <a:lnSpc>
                <a:spcPct val="90000"/>
              </a:lnSpc>
              <a:spcBef>
                <a:spcPts val="600"/>
              </a:spcBef>
              <a:buClr>
                <a:schemeClr val="tx2"/>
              </a:buClr>
              <a:buSzPct val="50000"/>
            </a:pPr>
            <a:r>
              <a:rPr lang="en-US" sz="3000" dirty="0" smtClean="0"/>
              <a:t>How similar the responses are: [p*q] or [SD].</a:t>
            </a:r>
          </a:p>
          <a:p>
            <a:pPr marL="687388" lvl="1" indent="-452438">
              <a:buClr>
                <a:srgbClr val="CC0000"/>
              </a:buClr>
              <a:buSzPct val="90000"/>
              <a:buFont typeface="+mj-lt"/>
              <a:buAutoNum type="arabicPeriod"/>
            </a:pPr>
            <a:r>
              <a:rPr lang="en-US" sz="3200" b="1" i="1" dirty="0" smtClean="0">
                <a:solidFill>
                  <a:srgbClr val="CC0000"/>
                </a:solidFill>
              </a:rPr>
              <a:t>Confidence Interval: </a:t>
            </a:r>
          </a:p>
          <a:p>
            <a:pPr marL="1025525" lvl="2" indent="-222250">
              <a:lnSpc>
                <a:spcPct val="90000"/>
              </a:lnSpc>
              <a:spcBef>
                <a:spcPts val="600"/>
              </a:spcBef>
              <a:buClr>
                <a:schemeClr val="tx2"/>
              </a:buClr>
              <a:buSzPct val="50000"/>
            </a:pPr>
            <a:r>
              <a:rPr lang="en-US" sz="3000" dirty="0" smtClean="0"/>
              <a:t>95% (z=1.96) or 99% (z=2.58) </a:t>
            </a:r>
          </a:p>
          <a:p>
            <a:pPr marL="687388" lvl="1" indent="-452438">
              <a:buClr>
                <a:srgbClr val="CC0000"/>
              </a:buClr>
              <a:buSzPct val="90000"/>
              <a:buFont typeface="+mj-lt"/>
              <a:buAutoNum type="arabicPeriod"/>
            </a:pPr>
            <a:r>
              <a:rPr lang="en-US" sz="3200" b="1" i="1" dirty="0" smtClean="0">
                <a:solidFill>
                  <a:srgbClr val="CC0000"/>
                </a:solidFill>
              </a:rPr>
              <a:t>Accuracy: </a:t>
            </a:r>
          </a:p>
          <a:p>
            <a:pPr marL="1025525" lvl="2" indent="-222250">
              <a:lnSpc>
                <a:spcPct val="90000"/>
              </a:lnSpc>
              <a:spcBef>
                <a:spcPts val="600"/>
              </a:spcBef>
              <a:buClr>
                <a:schemeClr val="tx2"/>
              </a:buClr>
              <a:buSzPct val="50000"/>
            </a:pPr>
            <a:r>
              <a:rPr lang="en-US" sz="3000" dirty="0" smtClean="0"/>
              <a:t>Allowable Sample Error </a:t>
            </a:r>
            <a:r>
              <a:rPr lang="en-US" sz="3000" u="sng" dirty="0" smtClean="0"/>
              <a:t>+</a:t>
            </a:r>
            <a:r>
              <a:rPr lang="en-US" sz="3000" dirty="0" smtClean="0"/>
              <a:t> X%.</a:t>
            </a:r>
          </a:p>
          <a:p>
            <a:pPr lvl="1">
              <a:spcBef>
                <a:spcPts val="1800"/>
              </a:spcBef>
              <a:buNone/>
            </a:pPr>
            <a:r>
              <a:rPr lang="en-US" sz="3600" b="1" i="1" dirty="0" smtClean="0"/>
              <a:t>… to  create a “correct” sample size.</a:t>
            </a:r>
            <a:endParaRPr lang="en-CA" sz="3600" i="1" dirty="0"/>
          </a:p>
        </p:txBody>
      </p:sp>
      <p:sp>
        <p:nvSpPr>
          <p:cNvPr id="5" name="Date Placeholder 4"/>
          <p:cNvSpPr>
            <a:spLocks noGrp="1"/>
          </p:cNvSpPr>
          <p:nvPr>
            <p:ph type="dt" sz="half" idx="10"/>
          </p:nvPr>
        </p:nvSpPr>
        <p:spPr>
          <a:xfrm>
            <a:off x="0" y="6553200"/>
            <a:ext cx="2133600" cy="304800"/>
          </a:xfrm>
        </p:spPr>
        <p:txBody>
          <a:bodyPr/>
          <a:lstStyle/>
          <a:p>
            <a:r>
              <a:rPr lang="en-US" smtClean="0"/>
              <a:t>2341-09 Lecture Wk13</a:t>
            </a:r>
            <a:endParaRPr lang="en-US" altLang="en-US" dirty="0"/>
          </a:p>
        </p:txBody>
      </p:sp>
      <p:sp>
        <p:nvSpPr>
          <p:cNvPr id="6" name="Slide Number Placeholder 5"/>
          <p:cNvSpPr>
            <a:spLocks noGrp="1"/>
          </p:cNvSpPr>
          <p:nvPr>
            <p:ph type="sldNum" sz="quarter" idx="12"/>
          </p:nvPr>
        </p:nvSpPr>
        <p:spPr>
          <a:xfrm>
            <a:off x="7010400" y="6400800"/>
            <a:ext cx="2133600" cy="457200"/>
          </a:xfrm>
        </p:spPr>
        <p:txBody>
          <a:bodyPr/>
          <a:lstStyle/>
          <a:p>
            <a:fld id="{A3A44D24-F30D-4890-89D6-6872D1A2C6FA}" type="slidenum">
              <a:rPr lang="en-US" altLang="en-US" smtClean="0"/>
              <a:pPr/>
              <a:t>24</a:t>
            </a:fld>
            <a:endParaRPr lang="en-US"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Rectangle 2"/>
          <p:cNvSpPr>
            <a:spLocks noGrp="1" noChangeArrowheads="1"/>
          </p:cNvSpPr>
          <p:nvPr>
            <p:ph type="title" idx="4294967295"/>
          </p:nvPr>
        </p:nvSpPr>
        <p:spPr/>
        <p:txBody>
          <a:bodyPr/>
          <a:lstStyle/>
          <a:p>
            <a:pPr eaLnBrk="1" hangingPunct="1"/>
            <a:r>
              <a:rPr lang="en-US" smtClean="0"/>
              <a:t>Sample Size Formula</a:t>
            </a:r>
          </a:p>
        </p:txBody>
      </p:sp>
      <p:sp>
        <p:nvSpPr>
          <p:cNvPr id="46083" name="Rectangle 3"/>
          <p:cNvSpPr>
            <a:spLocks noGrp="1" noChangeArrowheads="1"/>
          </p:cNvSpPr>
          <p:nvPr>
            <p:ph type="body" idx="4294967295"/>
          </p:nvPr>
        </p:nvSpPr>
        <p:spPr>
          <a:xfrm>
            <a:off x="457200" y="1600200"/>
            <a:ext cx="5943600" cy="1265238"/>
          </a:xfrm>
        </p:spPr>
        <p:txBody>
          <a:bodyPr/>
          <a:lstStyle/>
          <a:p>
            <a:pPr marL="0" indent="0" eaLnBrk="1" hangingPunct="1">
              <a:buFont typeface="Wingdings" pitchFamily="2" charset="2"/>
              <a:buNone/>
            </a:pPr>
            <a:r>
              <a:rPr lang="en-US" dirty="0" smtClean="0"/>
              <a:t>Standard sample size formula for estimating a percentage:</a:t>
            </a:r>
            <a:endParaRPr lang="en-US" sz="3600" dirty="0" smtClean="0"/>
          </a:p>
        </p:txBody>
      </p:sp>
      <p:pic>
        <p:nvPicPr>
          <p:cNvPr id="46088" name="Picture 8"/>
          <p:cNvPicPr>
            <a:picLocks noChangeAspect="1" noChangeArrowheads="1"/>
          </p:cNvPicPr>
          <p:nvPr/>
        </p:nvPicPr>
        <p:blipFill>
          <a:blip r:embed="rId3" cstate="print"/>
          <a:srcRect/>
          <a:stretch>
            <a:fillRect/>
          </a:stretch>
        </p:blipFill>
        <p:spPr bwMode="auto">
          <a:xfrm>
            <a:off x="2743200" y="2819400"/>
            <a:ext cx="2514600" cy="1504950"/>
          </a:xfrm>
          <a:prstGeom prst="rect">
            <a:avLst/>
          </a:prstGeom>
          <a:noFill/>
          <a:ln w="9525">
            <a:noFill/>
            <a:miter lim="800000"/>
            <a:headEnd/>
            <a:tailEnd/>
          </a:ln>
        </p:spPr>
      </p:pic>
      <p:pic>
        <p:nvPicPr>
          <p:cNvPr id="46090" name="Picture 10"/>
          <p:cNvPicPr>
            <a:picLocks noChangeAspect="1" noChangeArrowheads="1"/>
          </p:cNvPicPr>
          <p:nvPr/>
        </p:nvPicPr>
        <p:blipFill>
          <a:blip r:embed="rId4" cstate="print"/>
          <a:srcRect/>
          <a:stretch>
            <a:fillRect/>
          </a:stretch>
        </p:blipFill>
        <p:spPr bwMode="auto">
          <a:xfrm>
            <a:off x="533400" y="4419600"/>
            <a:ext cx="7315200" cy="1967023"/>
          </a:xfrm>
          <a:prstGeom prst="rect">
            <a:avLst/>
          </a:prstGeom>
          <a:noFill/>
          <a:ln w="9525">
            <a:noFill/>
            <a:miter lim="800000"/>
            <a:headEnd/>
            <a:tailEnd/>
          </a:ln>
        </p:spPr>
      </p:pic>
      <p:grpSp>
        <p:nvGrpSpPr>
          <p:cNvPr id="2" name="Group 8"/>
          <p:cNvGrpSpPr>
            <a:grpSpLocks/>
          </p:cNvGrpSpPr>
          <p:nvPr/>
        </p:nvGrpSpPr>
        <p:grpSpPr bwMode="auto">
          <a:xfrm>
            <a:off x="6400800" y="1371600"/>
            <a:ext cx="2447925" cy="3200400"/>
            <a:chOff x="4080" y="864"/>
            <a:chExt cx="1494" cy="2064"/>
          </a:xfrm>
        </p:grpSpPr>
        <p:pic>
          <p:nvPicPr>
            <p:cNvPr id="215049" name="Picture 9" descr="MCj04260720000[1]"/>
            <p:cNvPicPr>
              <a:picLocks noChangeAspect="1" noChangeArrowheads="1"/>
            </p:cNvPicPr>
            <p:nvPr/>
          </p:nvPicPr>
          <p:blipFill>
            <a:blip r:embed="rId5" cstate="print"/>
            <a:srcRect/>
            <a:stretch>
              <a:fillRect/>
            </a:stretch>
          </p:blipFill>
          <p:spPr bwMode="auto">
            <a:xfrm>
              <a:off x="4080" y="864"/>
              <a:ext cx="1494" cy="2064"/>
            </a:xfrm>
            <a:prstGeom prst="rect">
              <a:avLst/>
            </a:prstGeom>
            <a:noFill/>
          </p:spPr>
        </p:pic>
        <p:sp>
          <p:nvSpPr>
            <p:cNvPr id="215050" name="Text Box 10"/>
            <p:cNvSpPr txBox="1">
              <a:spLocks noChangeArrowheads="1"/>
            </p:cNvSpPr>
            <p:nvPr/>
          </p:nvSpPr>
          <p:spPr bwMode="auto">
            <a:xfrm>
              <a:off x="4173" y="1306"/>
              <a:ext cx="1296" cy="655"/>
            </a:xfrm>
            <a:prstGeom prst="rect">
              <a:avLst/>
            </a:prstGeom>
            <a:noFill/>
            <a:ln w="9525">
              <a:noFill/>
              <a:miter lim="800000"/>
              <a:headEnd/>
              <a:tailEnd/>
            </a:ln>
            <a:effectLst/>
          </p:spPr>
          <p:txBody>
            <a:bodyPr>
              <a:spAutoFit/>
            </a:bodyPr>
            <a:lstStyle/>
            <a:p>
              <a:pPr algn="ctr">
                <a:spcBef>
                  <a:spcPct val="50000"/>
                </a:spcBef>
              </a:pPr>
              <a:r>
                <a:rPr lang="en-US" sz="2000" b="1" dirty="0" smtClean="0">
                  <a:latin typeface="+mn-lt"/>
                </a:rPr>
                <a:t>Population </a:t>
              </a:r>
              <a:r>
                <a:rPr lang="en-US" sz="2000" b="1" dirty="0">
                  <a:latin typeface="+mn-lt"/>
                </a:rPr>
                <a:t>Size is </a:t>
              </a:r>
              <a:r>
                <a:rPr lang="en-US" sz="2000" b="1" i="1" dirty="0" smtClean="0">
                  <a:solidFill>
                    <a:srgbClr val="DA0000"/>
                  </a:solidFill>
                  <a:latin typeface="+mn-lt"/>
                </a:rPr>
                <a:t>NOT</a:t>
              </a:r>
              <a:r>
                <a:rPr lang="en-US" sz="2000" b="1" dirty="0" smtClean="0">
                  <a:latin typeface="+mn-lt"/>
                </a:rPr>
                <a:t> </a:t>
              </a:r>
              <a:r>
                <a:rPr lang="en-US" sz="2000" b="1" dirty="0">
                  <a:latin typeface="+mn-lt"/>
                </a:rPr>
                <a:t>in the formula</a:t>
              </a:r>
            </a:p>
          </p:txBody>
        </p:sp>
      </p:grpSp>
      <p:sp>
        <p:nvSpPr>
          <p:cNvPr id="11" name="Date Placeholder 4"/>
          <p:cNvSpPr>
            <a:spLocks noGrp="1"/>
          </p:cNvSpPr>
          <p:nvPr>
            <p:ph type="dt" sz="half" idx="10"/>
          </p:nvPr>
        </p:nvSpPr>
        <p:spPr>
          <a:xfrm>
            <a:off x="0" y="6553200"/>
            <a:ext cx="2133600" cy="304800"/>
          </a:xfrm>
        </p:spPr>
        <p:txBody>
          <a:bodyPr/>
          <a:lstStyle/>
          <a:p>
            <a:r>
              <a:rPr lang="en-US" smtClean="0"/>
              <a:t>2341-09 Lecture Wk13</a:t>
            </a:r>
            <a:endParaRPr lang="en-US" altLang="en-US" dirty="0"/>
          </a:p>
        </p:txBody>
      </p:sp>
      <p:sp>
        <p:nvSpPr>
          <p:cNvPr id="12" name="Slide Number Placeholder 5"/>
          <p:cNvSpPr>
            <a:spLocks noGrp="1"/>
          </p:cNvSpPr>
          <p:nvPr>
            <p:ph type="sldNum" sz="quarter" idx="12"/>
          </p:nvPr>
        </p:nvSpPr>
        <p:spPr>
          <a:xfrm>
            <a:off x="7010400" y="6400800"/>
            <a:ext cx="2133600" cy="457200"/>
          </a:xfrm>
        </p:spPr>
        <p:txBody>
          <a:bodyPr/>
          <a:lstStyle/>
          <a:p>
            <a:fld id="{A3A44D24-F30D-4890-89D6-6872D1A2C6FA}" type="slidenum">
              <a:rPr lang="en-US" altLang="en-US" smtClean="0"/>
              <a:pPr/>
              <a:t>25</a:t>
            </a:fld>
            <a:endParaRPr lang="en-US" altLang="en-US" dirty="0"/>
          </a:p>
        </p:txBody>
      </p:sp>
      <p:sp>
        <p:nvSpPr>
          <p:cNvPr id="15" name="Down Arrow 14"/>
          <p:cNvSpPr/>
          <p:nvPr/>
        </p:nvSpPr>
        <p:spPr>
          <a:xfrm rot="3622910">
            <a:off x="5573673" y="2299405"/>
            <a:ext cx="242451" cy="1568978"/>
          </a:xfrm>
          <a:prstGeom prst="downArrow">
            <a:avLst/>
          </a:prstGeom>
          <a:solidFill>
            <a:srgbClr val="CC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ounded Rectangle 15"/>
          <p:cNvSpPr/>
          <p:nvPr/>
        </p:nvSpPr>
        <p:spPr>
          <a:xfrm>
            <a:off x="3657600" y="2895600"/>
            <a:ext cx="1219200" cy="1274793"/>
          </a:xfrm>
          <a:prstGeom prst="roundRect">
            <a:avLst/>
          </a:prstGeom>
          <a:no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46088"/>
                                        </p:tgtEl>
                                        <p:attrNameLst>
                                          <p:attrName>style.visibility</p:attrName>
                                        </p:attrNameLst>
                                      </p:cBhvr>
                                      <p:to>
                                        <p:strVal val="visible"/>
                                      </p:to>
                                    </p:set>
                                    <p:animEffect transition="in" filter="blinds(horizontal)">
                                      <p:cBhvr>
                                        <p:cTn id="9" dur="500"/>
                                        <p:tgtEl>
                                          <p:spTgt spid="46088"/>
                                        </p:tgtEl>
                                      </p:cBhvr>
                                    </p:animEffect>
                                  </p:childTnLst>
                                </p:cTn>
                              </p:par>
                              <p:par>
                                <p:cTn id="10" presetID="1" presetClass="entr" presetSubtype="0" fill="hold" nodeType="withEffect">
                                  <p:stCondLst>
                                    <p:cond delay="0"/>
                                  </p:stCondLst>
                                  <p:childTnLst>
                                    <p:set>
                                      <p:cBhvr>
                                        <p:cTn id="11" dur="1" fill="hold">
                                          <p:stCondLst>
                                            <p:cond delay="0"/>
                                          </p:stCondLst>
                                        </p:cTn>
                                        <p:tgtEl>
                                          <p:spTgt spid="4609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3"/>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4" name="Date Placeholder 5"/>
          <p:cNvSpPr>
            <a:spLocks noGrp="1"/>
          </p:cNvSpPr>
          <p:nvPr>
            <p:ph type="dt" sz="half" idx="10"/>
          </p:nvPr>
        </p:nvSpPr>
        <p:spPr/>
        <p:txBody>
          <a:bodyPr/>
          <a:lstStyle/>
          <a:p>
            <a:r>
              <a:rPr lang="en-US" smtClean="0"/>
              <a:t>2341-09 Lecture Wk13</a:t>
            </a:r>
            <a:endParaRPr lang="en-US" altLang="en-US"/>
          </a:p>
        </p:txBody>
      </p:sp>
      <p:sp>
        <p:nvSpPr>
          <p:cNvPr id="6" name="Slide Number Placeholder 7"/>
          <p:cNvSpPr>
            <a:spLocks noGrp="1"/>
          </p:cNvSpPr>
          <p:nvPr>
            <p:ph type="sldNum" sz="quarter" idx="12"/>
          </p:nvPr>
        </p:nvSpPr>
        <p:spPr/>
        <p:txBody>
          <a:bodyPr/>
          <a:lstStyle/>
          <a:p>
            <a:fld id="{18D22A55-D9E7-47E9-8F14-C23E0701AACF}" type="slidenum">
              <a:rPr lang="en-US" altLang="en-US"/>
              <a:pPr/>
              <a:t>26</a:t>
            </a:fld>
            <a:endParaRPr lang="en-US" altLang="en-US"/>
          </a:p>
        </p:txBody>
      </p:sp>
      <p:sp>
        <p:nvSpPr>
          <p:cNvPr id="648194" name="Rectangle 2"/>
          <p:cNvSpPr>
            <a:spLocks noGrp="1" noChangeArrowheads="1"/>
          </p:cNvSpPr>
          <p:nvPr>
            <p:ph type="title"/>
          </p:nvPr>
        </p:nvSpPr>
        <p:spPr>
          <a:xfrm>
            <a:off x="304800" y="0"/>
            <a:ext cx="7315200" cy="1295400"/>
          </a:xfrm>
        </p:spPr>
        <p:txBody>
          <a:bodyPr/>
          <a:lstStyle/>
          <a:p>
            <a:r>
              <a:rPr lang="en-US" sz="4800"/>
              <a:t>Professional Resources</a:t>
            </a:r>
          </a:p>
        </p:txBody>
      </p:sp>
      <p:pic>
        <p:nvPicPr>
          <p:cNvPr id="648202" name="Picture 10"/>
          <p:cNvPicPr>
            <a:picLocks noChangeAspect="1" noChangeArrowheads="1"/>
          </p:cNvPicPr>
          <p:nvPr/>
        </p:nvPicPr>
        <p:blipFill>
          <a:blip r:embed="rId3" cstate="print"/>
          <a:srcRect/>
          <a:stretch>
            <a:fillRect/>
          </a:stretch>
        </p:blipFill>
        <p:spPr bwMode="auto">
          <a:xfrm>
            <a:off x="533400" y="1447800"/>
            <a:ext cx="7467600" cy="5257800"/>
          </a:xfrm>
          <a:prstGeom prst="rect">
            <a:avLst/>
          </a:prstGeom>
          <a:noFill/>
          <a:ln w="38100">
            <a:solidFill>
              <a:srgbClr val="333399"/>
            </a:solidFill>
            <a:miter lim="800000"/>
            <a:headEnd/>
            <a:tailEnd/>
          </a:ln>
          <a:effectLst>
            <a:outerShdw dist="107763" dir="2700000" algn="ctr" rotWithShape="0">
              <a:srgbClr val="808080">
                <a:alpha val="50000"/>
              </a:srgbClr>
            </a:outerShdw>
          </a:effec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7" name="Date Placeholder 5"/>
          <p:cNvSpPr>
            <a:spLocks noGrp="1"/>
          </p:cNvSpPr>
          <p:nvPr>
            <p:ph type="dt" sz="half" idx="10"/>
          </p:nvPr>
        </p:nvSpPr>
        <p:spPr/>
        <p:txBody>
          <a:bodyPr/>
          <a:lstStyle/>
          <a:p>
            <a:r>
              <a:rPr lang="en-US" smtClean="0"/>
              <a:t>2341-09 Lecture Wk13</a:t>
            </a:r>
            <a:endParaRPr lang="en-US" altLang="en-US"/>
          </a:p>
        </p:txBody>
      </p:sp>
      <p:sp>
        <p:nvSpPr>
          <p:cNvPr id="9" name="Slide Number Placeholder 7"/>
          <p:cNvSpPr>
            <a:spLocks noGrp="1"/>
          </p:cNvSpPr>
          <p:nvPr>
            <p:ph type="sldNum" sz="quarter" idx="12"/>
          </p:nvPr>
        </p:nvSpPr>
        <p:spPr/>
        <p:txBody>
          <a:bodyPr/>
          <a:lstStyle/>
          <a:p>
            <a:fld id="{11EDE084-49D3-4DB3-9586-1AF10908AF8E}" type="slidenum">
              <a:rPr lang="en-US" altLang="en-US"/>
              <a:pPr/>
              <a:t>27</a:t>
            </a:fld>
            <a:endParaRPr lang="en-US" altLang="en-US"/>
          </a:p>
        </p:txBody>
      </p:sp>
      <p:sp>
        <p:nvSpPr>
          <p:cNvPr id="968706" name="Rectangle 2"/>
          <p:cNvSpPr>
            <a:spLocks noGrp="1" noChangeArrowheads="1"/>
          </p:cNvSpPr>
          <p:nvPr>
            <p:ph type="title"/>
          </p:nvPr>
        </p:nvSpPr>
        <p:spPr>
          <a:xfrm>
            <a:off x="304800" y="0"/>
            <a:ext cx="7315200" cy="1295400"/>
          </a:xfrm>
        </p:spPr>
        <p:txBody>
          <a:bodyPr/>
          <a:lstStyle/>
          <a:p>
            <a:r>
              <a:rPr lang="en-US" sz="4800"/>
              <a:t>Professional Resources</a:t>
            </a:r>
          </a:p>
        </p:txBody>
      </p:sp>
      <p:pic>
        <p:nvPicPr>
          <p:cNvPr id="968708" name="Picture 6"/>
          <p:cNvPicPr>
            <a:picLocks noChangeAspect="1" noChangeArrowheads="1"/>
          </p:cNvPicPr>
          <p:nvPr/>
        </p:nvPicPr>
        <p:blipFill>
          <a:blip r:embed="rId3" cstate="print"/>
          <a:srcRect l="38716" t="36412" r="39098" b="40141"/>
          <a:stretch>
            <a:fillRect/>
          </a:stretch>
        </p:blipFill>
        <p:spPr bwMode="auto">
          <a:xfrm>
            <a:off x="838200" y="2514600"/>
            <a:ext cx="3657600" cy="2743200"/>
          </a:xfrm>
          <a:prstGeom prst="rect">
            <a:avLst/>
          </a:prstGeom>
          <a:noFill/>
          <a:ln w="9525">
            <a:noFill/>
            <a:miter lim="800000"/>
            <a:headEnd/>
            <a:tailEnd/>
          </a:ln>
        </p:spPr>
      </p:pic>
      <p:sp>
        <p:nvSpPr>
          <p:cNvPr id="968709" name="Title 1"/>
          <p:cNvSpPr>
            <a:spLocks/>
          </p:cNvSpPr>
          <p:nvPr/>
        </p:nvSpPr>
        <p:spPr bwMode="auto">
          <a:xfrm>
            <a:off x="228600" y="1676400"/>
            <a:ext cx="8720138" cy="914400"/>
          </a:xfrm>
          <a:prstGeom prst="rect">
            <a:avLst/>
          </a:prstGeom>
          <a:noFill/>
          <a:ln w="9525">
            <a:noFill/>
            <a:miter lim="800000"/>
            <a:headEnd/>
            <a:tailEnd/>
          </a:ln>
          <a:effectLst/>
        </p:spPr>
        <p:txBody>
          <a:bodyPr anchor="ctr"/>
          <a:lstStyle/>
          <a:p>
            <a:r>
              <a:rPr lang="en-US" sz="3700">
                <a:solidFill>
                  <a:schemeClr val="tx2"/>
                </a:solidFill>
                <a:cs typeface="Arial" pitchFamily="34" charset="0"/>
              </a:rPr>
              <a:t>XLDA </a:t>
            </a:r>
            <a:r>
              <a:rPr lang="en-US" sz="3700" b="1">
                <a:solidFill>
                  <a:schemeClr val="tx2"/>
                </a:solidFill>
                <a:cs typeface="Arial" pitchFamily="34" charset="0"/>
              </a:rPr>
              <a:t>Sample Size Calculator:</a:t>
            </a:r>
          </a:p>
        </p:txBody>
      </p:sp>
      <p:sp>
        <p:nvSpPr>
          <p:cNvPr id="6" name="Text Box 5"/>
          <p:cNvSpPr>
            <a:spLocks noChangeArrowheads="1"/>
          </p:cNvSpPr>
          <p:nvPr/>
        </p:nvSpPr>
        <p:spPr bwMode="auto">
          <a:xfrm>
            <a:off x="152400" y="5486400"/>
            <a:ext cx="8991600" cy="579438"/>
          </a:xfrm>
          <a:prstGeom prst="rect">
            <a:avLst/>
          </a:prstGeom>
          <a:noFill/>
          <a:ln w="9525">
            <a:noFill/>
            <a:miter lim="800000"/>
            <a:headEnd/>
            <a:tailEnd/>
          </a:ln>
          <a:effectLst/>
        </p:spPr>
        <p:txBody>
          <a:bodyPr>
            <a:spAutoFit/>
          </a:bodyPr>
          <a:lstStyle/>
          <a:p>
            <a:pPr marL="342900" indent="-342900">
              <a:spcBef>
                <a:spcPct val="20000"/>
              </a:spcBef>
              <a:buClr>
                <a:schemeClr val="tx2"/>
              </a:buClr>
              <a:buSzPct val="60000"/>
              <a:buFont typeface="Wingdings" pitchFamily="2" charset="2"/>
              <a:buNone/>
            </a:pPr>
            <a:r>
              <a:rPr lang="en-US" sz="3200" dirty="0">
                <a:latin typeface="Arial" pitchFamily="34" charset="0"/>
                <a:cs typeface="Arial" pitchFamily="34" charset="0"/>
              </a:rPr>
              <a:t>XLDA refers to ‘sample error’ as ‘allowable error</a:t>
            </a:r>
          </a:p>
        </p:txBody>
      </p:sp>
      <p:sp>
        <p:nvSpPr>
          <p:cNvPr id="11" name="Line Callout 1 10"/>
          <p:cNvSpPr/>
          <p:nvPr/>
        </p:nvSpPr>
        <p:spPr>
          <a:xfrm>
            <a:off x="5486400" y="2590800"/>
            <a:ext cx="3352800" cy="2362200"/>
          </a:xfrm>
          <a:prstGeom prst="borderCallout1">
            <a:avLst>
              <a:gd name="adj1" fmla="val 49475"/>
              <a:gd name="adj2" fmla="val -1126"/>
              <a:gd name="adj3" fmla="val 39223"/>
              <a:gd name="adj4" fmla="val -58890"/>
            </a:avLst>
          </a:prstGeom>
          <a:solidFill>
            <a:srgbClr val="000066"/>
          </a:solid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b="1" i="1" dirty="0" smtClean="0"/>
              <a:t>Remember: </a:t>
            </a:r>
          </a:p>
          <a:p>
            <a:pPr algn="ctr">
              <a:lnSpc>
                <a:spcPct val="90000"/>
              </a:lnSpc>
            </a:pPr>
            <a:r>
              <a:rPr lang="en-US" sz="2800" dirty="0" smtClean="0"/>
              <a:t>If you don’t know the variability use the  ‘worst case’ scenario of  </a:t>
            </a:r>
            <a:r>
              <a:rPr lang="en-US" sz="2800" dirty="0" smtClean="0">
                <a:solidFill>
                  <a:srgbClr val="CC0000"/>
                </a:solidFill>
              </a:rPr>
              <a:t>p=50</a:t>
            </a:r>
            <a:endParaRPr lang="en-CA" sz="2800" dirty="0">
              <a:solidFill>
                <a:srgbClr val="CC0000"/>
              </a:solidFill>
            </a:endParaRPr>
          </a:p>
        </p:txBody>
      </p:sp>
      <p:sp>
        <p:nvSpPr>
          <p:cNvPr id="10" name="Oval 9"/>
          <p:cNvSpPr/>
          <p:nvPr/>
        </p:nvSpPr>
        <p:spPr>
          <a:xfrm>
            <a:off x="7543800" y="4267200"/>
            <a:ext cx="1295400" cy="533400"/>
          </a:xfrm>
          <a:prstGeom prst="ellipse">
            <a:avLst/>
          </a:prstGeom>
          <a:noFill/>
          <a:ln w="57150">
            <a:solidFill>
              <a:srgbClr val="DA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68708"/>
                                        </p:tgtEl>
                                        <p:attrNameLst>
                                          <p:attrName>style.visibility</p:attrName>
                                        </p:attrNameLst>
                                      </p:cBhvr>
                                      <p:to>
                                        <p:strVal val="visible"/>
                                      </p:to>
                                    </p:set>
                                    <p:animEffect transition="in" filter="dissolve">
                                      <p:cBhvr>
                                        <p:cTn id="7" dur="500"/>
                                        <p:tgtEl>
                                          <p:spTgt spid="968708"/>
                                        </p:tgtEl>
                                      </p:cBhvr>
                                    </p:animEffect>
                                  </p:childTnLst>
                                </p:cTn>
                              </p:par>
                              <p:par>
                                <p:cTn id="8" presetID="1"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41" name="Text Box 45"/>
          <p:cNvSpPr txBox="1">
            <a:spLocks noChangeArrowheads="1"/>
          </p:cNvSpPr>
          <p:nvPr/>
        </p:nvSpPr>
        <p:spPr bwMode="auto">
          <a:xfrm>
            <a:off x="533400" y="2362200"/>
            <a:ext cx="7543800" cy="2188291"/>
          </a:xfrm>
          <a:prstGeom prst="rect">
            <a:avLst/>
          </a:prstGeom>
          <a:solidFill>
            <a:srgbClr val="B9D1D0"/>
          </a:solidFill>
          <a:ln w="57150">
            <a:noFill/>
            <a:miter lim="800000"/>
            <a:headEnd/>
            <a:tailEnd/>
          </a:ln>
          <a:effectLst>
            <a:glow rad="228600">
              <a:schemeClr val="accent4">
                <a:satMod val="175000"/>
                <a:alpha val="40000"/>
              </a:schemeClr>
            </a:glow>
            <a:outerShdw dist="107763" dir="2700000" algn="ctr" rotWithShape="0">
              <a:srgbClr val="808080">
                <a:alpha val="50000"/>
              </a:srgbClr>
            </a:outerShdw>
          </a:effectLst>
        </p:spPr>
        <p:txBody>
          <a:bodyPr wrap="square">
            <a:spAutoFit/>
          </a:bodyPr>
          <a:lstStyle/>
          <a:p>
            <a:pPr>
              <a:lnSpc>
                <a:spcPct val="85000"/>
              </a:lnSpc>
              <a:spcBef>
                <a:spcPct val="10000"/>
              </a:spcBef>
            </a:pPr>
            <a:endParaRPr lang="en-US" sz="4400" dirty="0" smtClean="0">
              <a:solidFill>
                <a:srgbClr val="000066"/>
              </a:solidFill>
            </a:endParaRPr>
          </a:p>
          <a:p>
            <a:pPr>
              <a:lnSpc>
                <a:spcPct val="85000"/>
              </a:lnSpc>
              <a:spcBef>
                <a:spcPct val="10000"/>
              </a:spcBef>
            </a:pPr>
            <a:r>
              <a:rPr lang="en-US" sz="5400" b="1" i="1" dirty="0" smtClean="0">
                <a:solidFill>
                  <a:srgbClr val="000066"/>
                </a:solidFill>
              </a:rPr>
              <a:t> </a:t>
            </a:r>
            <a:r>
              <a:rPr lang="en-US" sz="6000" b="1" i="1" dirty="0" smtClean="0">
                <a:solidFill>
                  <a:schemeClr val="tx2">
                    <a:lumMod val="75000"/>
                  </a:schemeClr>
                </a:solidFill>
              </a:rPr>
              <a:t>Panel Suppliers</a:t>
            </a:r>
            <a:endParaRPr lang="en-US" sz="5400" b="1" i="1" dirty="0" smtClean="0">
              <a:solidFill>
                <a:schemeClr val="tx2">
                  <a:lumMod val="75000"/>
                </a:schemeClr>
              </a:solidFill>
            </a:endParaRPr>
          </a:p>
          <a:p>
            <a:pPr algn="ctr">
              <a:lnSpc>
                <a:spcPct val="85000"/>
              </a:lnSpc>
              <a:spcBef>
                <a:spcPct val="10000"/>
              </a:spcBef>
            </a:pPr>
            <a:endParaRPr lang="en-US" sz="4400" dirty="0">
              <a:solidFill>
                <a:srgbClr val="000066"/>
              </a:solidFill>
            </a:endParaRPr>
          </a:p>
        </p:txBody>
      </p:sp>
      <p:sp>
        <p:nvSpPr>
          <p:cNvPr id="38" name="Date Placeholder 5"/>
          <p:cNvSpPr>
            <a:spLocks noGrp="1"/>
          </p:cNvSpPr>
          <p:nvPr>
            <p:ph type="dt" sz="half" idx="10"/>
          </p:nvPr>
        </p:nvSpPr>
        <p:spPr/>
        <p:txBody>
          <a:bodyPr/>
          <a:lstStyle/>
          <a:p>
            <a:r>
              <a:rPr lang="en-US" smtClean="0"/>
              <a:t>2341-09 Lecture Wk13</a:t>
            </a:r>
            <a:endParaRPr lang="en-US" altLang="en-US"/>
          </a:p>
        </p:txBody>
      </p:sp>
      <p:sp>
        <p:nvSpPr>
          <p:cNvPr id="40" name="Slide Number Placeholder 7"/>
          <p:cNvSpPr>
            <a:spLocks noGrp="1"/>
          </p:cNvSpPr>
          <p:nvPr>
            <p:ph type="sldNum" sz="quarter" idx="12"/>
          </p:nvPr>
        </p:nvSpPr>
        <p:spPr/>
        <p:txBody>
          <a:bodyPr/>
          <a:lstStyle/>
          <a:p>
            <a:fld id="{30A71A62-DDCB-4159-9E5E-A4AB280E81AB}" type="slidenum">
              <a:rPr lang="en-US" altLang="en-US"/>
              <a:pPr/>
              <a:t>28</a:t>
            </a:fld>
            <a:endParaRPr lang="en-US" altLang="en-US"/>
          </a:p>
        </p:txBody>
      </p:sp>
      <p:sp>
        <p:nvSpPr>
          <p:cNvPr id="931842" name="Rectangle 2"/>
          <p:cNvSpPr>
            <a:spLocks noChangeArrowheads="1"/>
          </p:cNvSpPr>
          <p:nvPr/>
        </p:nvSpPr>
        <p:spPr bwMode="auto">
          <a:xfrm>
            <a:off x="381000" y="0"/>
            <a:ext cx="3657600" cy="1447800"/>
          </a:xfrm>
          <a:prstGeom prst="rect">
            <a:avLst/>
          </a:prstGeom>
          <a:noFill/>
          <a:ln w="9525">
            <a:noFill/>
            <a:miter lim="800000"/>
            <a:headEnd/>
            <a:tailEnd/>
          </a:ln>
          <a:effectLst/>
        </p:spPr>
        <p:txBody>
          <a:bodyPr anchor="ctr"/>
          <a:lstStyle/>
          <a:p>
            <a:pPr>
              <a:lnSpc>
                <a:spcPct val="80000"/>
              </a:lnSpc>
            </a:pPr>
            <a:r>
              <a:rPr lang="en-US" sz="4800">
                <a:solidFill>
                  <a:schemeClr val="tx2"/>
                </a:solidFill>
              </a:rPr>
              <a:t>Professional</a:t>
            </a:r>
            <a:br>
              <a:rPr lang="en-US" sz="4800">
                <a:solidFill>
                  <a:schemeClr val="tx2"/>
                </a:solidFill>
              </a:rPr>
            </a:br>
            <a:r>
              <a:rPr lang="en-US" sz="4800">
                <a:solidFill>
                  <a:schemeClr val="tx2"/>
                </a:solidFill>
              </a:rPr>
              <a:t>Resources</a:t>
            </a:r>
          </a:p>
        </p:txBody>
      </p:sp>
      <p:grpSp>
        <p:nvGrpSpPr>
          <p:cNvPr id="931886" name="Group 46"/>
          <p:cNvGrpSpPr>
            <a:grpSpLocks/>
          </p:cNvGrpSpPr>
          <p:nvPr/>
        </p:nvGrpSpPr>
        <p:grpSpPr bwMode="auto">
          <a:xfrm>
            <a:off x="6781800" y="2514600"/>
            <a:ext cx="1143000" cy="1828800"/>
            <a:chOff x="5136" y="960"/>
            <a:chExt cx="528" cy="864"/>
          </a:xfrm>
        </p:grpSpPr>
        <p:sp>
          <p:nvSpPr>
            <p:cNvPr id="931887" name="Oval 47"/>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CA"/>
            </a:p>
          </p:txBody>
        </p:sp>
        <p:sp>
          <p:nvSpPr>
            <p:cNvPr id="931888" name="Oval 48"/>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CA"/>
            </a:p>
          </p:txBody>
        </p:sp>
        <p:sp>
          <p:nvSpPr>
            <p:cNvPr id="931889" name="Oval 49"/>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CA"/>
            </a:p>
          </p:txBody>
        </p:sp>
        <p:sp>
          <p:nvSpPr>
            <p:cNvPr id="931890" name="Oval 50"/>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CA"/>
            </a:p>
          </p:txBody>
        </p:sp>
        <p:sp>
          <p:nvSpPr>
            <p:cNvPr id="931891" name="Oval 51"/>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CA"/>
            </a:p>
          </p:txBody>
        </p:sp>
        <p:sp>
          <p:nvSpPr>
            <p:cNvPr id="931892" name="Oval 52"/>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CA"/>
            </a:p>
          </p:txBody>
        </p:sp>
        <p:sp>
          <p:nvSpPr>
            <p:cNvPr id="931893" name="Oval 53"/>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CA"/>
            </a:p>
          </p:txBody>
        </p:sp>
        <p:sp>
          <p:nvSpPr>
            <p:cNvPr id="931894" name="Oval 54"/>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CA"/>
            </a:p>
          </p:txBody>
        </p:sp>
        <p:sp>
          <p:nvSpPr>
            <p:cNvPr id="931895" name="Oval 55"/>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CA"/>
            </a:p>
          </p:txBody>
        </p:sp>
        <p:sp>
          <p:nvSpPr>
            <p:cNvPr id="931896" name="Oval 56"/>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31897" name="Oval 57"/>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31898" name="Oval 58"/>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CA"/>
            </a:p>
          </p:txBody>
        </p:sp>
        <p:sp>
          <p:nvSpPr>
            <p:cNvPr id="931899" name="Oval 59"/>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CA"/>
            </a:p>
          </p:txBody>
        </p:sp>
        <p:sp>
          <p:nvSpPr>
            <p:cNvPr id="931900" name="Oval 60"/>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31901" name="Oval 61"/>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31902" name="Oval 62"/>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CA"/>
            </a:p>
          </p:txBody>
        </p:sp>
        <p:sp>
          <p:nvSpPr>
            <p:cNvPr id="931903" name="Oval 63"/>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31904" name="Oval 64"/>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31905" name="Oval 65"/>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31906" name="Oval 66"/>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31907" name="Oval 67"/>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CA"/>
            </a:p>
          </p:txBody>
        </p:sp>
        <p:sp>
          <p:nvSpPr>
            <p:cNvPr id="931908" name="Oval 68"/>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CA"/>
            </a:p>
          </p:txBody>
        </p:sp>
        <p:sp>
          <p:nvSpPr>
            <p:cNvPr id="931909" name="Oval 69"/>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31910" name="Oval 70"/>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31911" name="Oval 71"/>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CA"/>
            </a:p>
          </p:txBody>
        </p:sp>
        <p:sp>
          <p:nvSpPr>
            <p:cNvPr id="931912" name="Oval 72"/>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31913" name="Oval 73"/>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31914" name="Oval 74"/>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31915" name="Oval 75"/>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31916" name="Oval 76"/>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CA"/>
            </a:p>
          </p:txBody>
        </p:sp>
        <p:sp>
          <p:nvSpPr>
            <p:cNvPr id="931917" name="Oval 77"/>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CA"/>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38" name="Date Placeholder 5"/>
          <p:cNvSpPr>
            <a:spLocks noGrp="1"/>
          </p:cNvSpPr>
          <p:nvPr>
            <p:ph type="dt" sz="half" idx="10"/>
          </p:nvPr>
        </p:nvSpPr>
        <p:spPr/>
        <p:txBody>
          <a:bodyPr/>
          <a:lstStyle/>
          <a:p>
            <a:r>
              <a:rPr lang="en-US" smtClean="0"/>
              <a:t>2341-09 Lecture Wk13</a:t>
            </a:r>
            <a:endParaRPr lang="en-US" altLang="en-US"/>
          </a:p>
        </p:txBody>
      </p:sp>
      <p:sp>
        <p:nvSpPr>
          <p:cNvPr id="40" name="Slide Number Placeholder 7"/>
          <p:cNvSpPr>
            <a:spLocks noGrp="1"/>
          </p:cNvSpPr>
          <p:nvPr>
            <p:ph type="sldNum" sz="quarter" idx="12"/>
          </p:nvPr>
        </p:nvSpPr>
        <p:spPr/>
        <p:txBody>
          <a:bodyPr/>
          <a:lstStyle/>
          <a:p>
            <a:fld id="{30A71A62-DDCB-4159-9E5E-A4AB280E81AB}" type="slidenum">
              <a:rPr lang="en-US" altLang="en-US"/>
              <a:pPr/>
              <a:t>29</a:t>
            </a:fld>
            <a:endParaRPr lang="en-US" altLang="en-US"/>
          </a:p>
        </p:txBody>
      </p:sp>
      <p:sp>
        <p:nvSpPr>
          <p:cNvPr id="931842" name="Rectangle 2"/>
          <p:cNvSpPr>
            <a:spLocks noChangeArrowheads="1"/>
          </p:cNvSpPr>
          <p:nvPr/>
        </p:nvSpPr>
        <p:spPr bwMode="auto">
          <a:xfrm>
            <a:off x="381000" y="0"/>
            <a:ext cx="3657600" cy="1447800"/>
          </a:xfrm>
          <a:prstGeom prst="rect">
            <a:avLst/>
          </a:prstGeom>
          <a:noFill/>
          <a:ln w="9525">
            <a:noFill/>
            <a:miter lim="800000"/>
            <a:headEnd/>
            <a:tailEnd/>
          </a:ln>
          <a:effectLst/>
        </p:spPr>
        <p:txBody>
          <a:bodyPr anchor="ctr"/>
          <a:lstStyle/>
          <a:p>
            <a:pPr>
              <a:lnSpc>
                <a:spcPct val="80000"/>
              </a:lnSpc>
            </a:pPr>
            <a:r>
              <a:rPr lang="en-US" sz="4800">
                <a:solidFill>
                  <a:schemeClr val="tx2"/>
                </a:solidFill>
              </a:rPr>
              <a:t>Professional</a:t>
            </a:r>
            <a:br>
              <a:rPr lang="en-US" sz="4800">
                <a:solidFill>
                  <a:schemeClr val="tx2"/>
                </a:solidFill>
              </a:rPr>
            </a:br>
            <a:r>
              <a:rPr lang="en-US" sz="4800">
                <a:solidFill>
                  <a:schemeClr val="tx2"/>
                </a:solidFill>
              </a:rPr>
              <a:t>Resources</a:t>
            </a:r>
          </a:p>
        </p:txBody>
      </p:sp>
      <p:sp>
        <p:nvSpPr>
          <p:cNvPr id="931844" name="Text Box 4"/>
          <p:cNvSpPr txBox="1">
            <a:spLocks noChangeArrowheads="1"/>
          </p:cNvSpPr>
          <p:nvPr/>
        </p:nvSpPr>
        <p:spPr bwMode="auto">
          <a:xfrm>
            <a:off x="533400" y="1828800"/>
            <a:ext cx="8610600" cy="3539430"/>
          </a:xfrm>
          <a:prstGeom prst="rect">
            <a:avLst/>
          </a:prstGeom>
          <a:noFill/>
          <a:ln w="9525">
            <a:noFill/>
            <a:miter lim="800000"/>
            <a:headEnd/>
            <a:tailEnd/>
          </a:ln>
          <a:effectLst/>
        </p:spPr>
        <p:txBody>
          <a:bodyPr wrap="square">
            <a:spAutoFit/>
          </a:bodyPr>
          <a:lstStyle/>
          <a:p>
            <a:pPr>
              <a:spcBef>
                <a:spcPct val="50000"/>
              </a:spcBef>
            </a:pPr>
            <a:r>
              <a:rPr lang="en-US" sz="3200" dirty="0" smtClean="0">
                <a:latin typeface="Arial" pitchFamily="34" charset="0"/>
              </a:rPr>
              <a:t>Panel companies recruit people for inclusion on their panels.</a:t>
            </a:r>
          </a:p>
          <a:p>
            <a:pPr>
              <a:spcBef>
                <a:spcPct val="50000"/>
              </a:spcBef>
            </a:pPr>
            <a:r>
              <a:rPr lang="en-US" sz="3200" dirty="0" smtClean="0">
                <a:latin typeface="Arial" pitchFamily="34" charset="0"/>
              </a:rPr>
              <a:t>Panel members are paid for their participation.</a:t>
            </a:r>
          </a:p>
          <a:p>
            <a:pPr>
              <a:spcBef>
                <a:spcPct val="50000"/>
              </a:spcBef>
            </a:pPr>
            <a:r>
              <a:rPr lang="en-US" sz="3200" dirty="0" smtClean="0">
                <a:latin typeface="Arial" pitchFamily="34" charset="0"/>
              </a:rPr>
              <a:t>At the time of recruitment,                                a lot of </a:t>
            </a:r>
            <a:r>
              <a:rPr lang="en-US" sz="3200" b="1" dirty="0" smtClean="0">
                <a:solidFill>
                  <a:srgbClr val="CC0000"/>
                </a:solidFill>
                <a:latin typeface="Arial" pitchFamily="34" charset="0"/>
              </a:rPr>
              <a:t>demographic </a:t>
            </a:r>
            <a:r>
              <a:rPr lang="en-US" sz="3200" dirty="0" smtClean="0">
                <a:latin typeface="Arial" pitchFamily="34" charset="0"/>
              </a:rPr>
              <a:t>                             information is collected.</a:t>
            </a:r>
          </a:p>
        </p:txBody>
      </p:sp>
      <p:grpSp>
        <p:nvGrpSpPr>
          <p:cNvPr id="2" name="Group 44"/>
          <p:cNvGrpSpPr>
            <a:grpSpLocks/>
          </p:cNvGrpSpPr>
          <p:nvPr/>
        </p:nvGrpSpPr>
        <p:grpSpPr bwMode="auto">
          <a:xfrm>
            <a:off x="5562600" y="0"/>
            <a:ext cx="3352800" cy="1231900"/>
            <a:chOff x="3504" y="96"/>
            <a:chExt cx="2112" cy="776"/>
          </a:xfrm>
        </p:grpSpPr>
        <p:sp>
          <p:nvSpPr>
            <p:cNvPr id="931885" name="Text Box 45"/>
            <p:cNvSpPr txBox="1">
              <a:spLocks noChangeArrowheads="1"/>
            </p:cNvSpPr>
            <p:nvPr/>
          </p:nvSpPr>
          <p:spPr bwMode="auto">
            <a:xfrm>
              <a:off x="3504" y="96"/>
              <a:ext cx="2112" cy="776"/>
            </a:xfrm>
            <a:prstGeom prst="rect">
              <a:avLst/>
            </a:prstGeom>
            <a:solidFill>
              <a:srgbClr val="B9D1D0"/>
            </a:solidFill>
            <a:ln w="57150">
              <a:noFill/>
              <a:miter lim="800000"/>
              <a:headEnd/>
              <a:tailEnd/>
            </a:ln>
            <a:effectLst>
              <a:outerShdw dist="107763" dir="2700000" algn="ctr" rotWithShape="0">
                <a:srgbClr val="808080">
                  <a:alpha val="50000"/>
                </a:srgbClr>
              </a:outerShdw>
            </a:effectLst>
          </p:spPr>
          <p:txBody>
            <a:bodyPr>
              <a:spAutoFit/>
            </a:bodyPr>
            <a:lstStyle/>
            <a:p>
              <a:pPr>
                <a:lnSpc>
                  <a:spcPct val="85000"/>
                </a:lnSpc>
                <a:spcBef>
                  <a:spcPct val="10000"/>
                </a:spcBef>
              </a:pPr>
              <a:r>
                <a:rPr lang="en-US" sz="4400">
                  <a:solidFill>
                    <a:srgbClr val="000066"/>
                  </a:solidFill>
                </a:rPr>
                <a:t>Panel Suppliers</a:t>
              </a:r>
            </a:p>
          </p:txBody>
        </p:sp>
        <p:grpSp>
          <p:nvGrpSpPr>
            <p:cNvPr id="3" name="Group 46"/>
            <p:cNvGrpSpPr>
              <a:grpSpLocks/>
            </p:cNvGrpSpPr>
            <p:nvPr/>
          </p:nvGrpSpPr>
          <p:grpSpPr bwMode="auto">
            <a:xfrm>
              <a:off x="5232" y="144"/>
              <a:ext cx="355" cy="528"/>
              <a:chOff x="5136" y="960"/>
              <a:chExt cx="528" cy="864"/>
            </a:xfrm>
          </p:grpSpPr>
          <p:sp>
            <p:nvSpPr>
              <p:cNvPr id="931887" name="Oval 47"/>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CA"/>
              </a:p>
            </p:txBody>
          </p:sp>
          <p:sp>
            <p:nvSpPr>
              <p:cNvPr id="931888" name="Oval 48"/>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CA"/>
              </a:p>
            </p:txBody>
          </p:sp>
          <p:sp>
            <p:nvSpPr>
              <p:cNvPr id="931889" name="Oval 49"/>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CA"/>
              </a:p>
            </p:txBody>
          </p:sp>
          <p:sp>
            <p:nvSpPr>
              <p:cNvPr id="931890" name="Oval 50"/>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CA"/>
              </a:p>
            </p:txBody>
          </p:sp>
          <p:sp>
            <p:nvSpPr>
              <p:cNvPr id="931891" name="Oval 51"/>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CA"/>
              </a:p>
            </p:txBody>
          </p:sp>
          <p:sp>
            <p:nvSpPr>
              <p:cNvPr id="931892" name="Oval 52"/>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CA"/>
              </a:p>
            </p:txBody>
          </p:sp>
          <p:sp>
            <p:nvSpPr>
              <p:cNvPr id="931893" name="Oval 53"/>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CA"/>
              </a:p>
            </p:txBody>
          </p:sp>
          <p:sp>
            <p:nvSpPr>
              <p:cNvPr id="931894" name="Oval 54"/>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CA"/>
              </a:p>
            </p:txBody>
          </p:sp>
          <p:sp>
            <p:nvSpPr>
              <p:cNvPr id="931895" name="Oval 55"/>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CA"/>
              </a:p>
            </p:txBody>
          </p:sp>
          <p:sp>
            <p:nvSpPr>
              <p:cNvPr id="931896" name="Oval 56"/>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31897" name="Oval 57"/>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31898" name="Oval 58"/>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CA"/>
              </a:p>
            </p:txBody>
          </p:sp>
          <p:sp>
            <p:nvSpPr>
              <p:cNvPr id="931899" name="Oval 59"/>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CA"/>
              </a:p>
            </p:txBody>
          </p:sp>
          <p:sp>
            <p:nvSpPr>
              <p:cNvPr id="931900" name="Oval 60"/>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31901" name="Oval 61"/>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31902" name="Oval 62"/>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CA"/>
              </a:p>
            </p:txBody>
          </p:sp>
          <p:sp>
            <p:nvSpPr>
              <p:cNvPr id="931903" name="Oval 63"/>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31904" name="Oval 64"/>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31905" name="Oval 65"/>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31906" name="Oval 66"/>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31907" name="Oval 67"/>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CA"/>
              </a:p>
            </p:txBody>
          </p:sp>
          <p:sp>
            <p:nvSpPr>
              <p:cNvPr id="931908" name="Oval 68"/>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CA"/>
              </a:p>
            </p:txBody>
          </p:sp>
          <p:sp>
            <p:nvSpPr>
              <p:cNvPr id="931909" name="Oval 69"/>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31910" name="Oval 70"/>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31911" name="Oval 71"/>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CA"/>
              </a:p>
            </p:txBody>
          </p:sp>
          <p:sp>
            <p:nvSpPr>
              <p:cNvPr id="931912" name="Oval 72"/>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31913" name="Oval 73"/>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31914" name="Oval 74"/>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31915" name="Oval 75"/>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31916" name="Oval 76"/>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CA"/>
              </a:p>
            </p:txBody>
          </p:sp>
          <p:sp>
            <p:nvSpPr>
              <p:cNvPr id="931917" name="Oval 77"/>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CA"/>
              </a:p>
            </p:txBody>
          </p:sp>
        </p:grpSp>
      </p:grpSp>
      <p:pic>
        <p:nvPicPr>
          <p:cNvPr id="41" name="Picture 2" descr="http://unigatedetailing.com/images/telemarketing-image_xh48%5B2%5D.jpg"/>
          <p:cNvPicPr>
            <a:picLocks noChangeAspect="1" noChangeArrowheads="1"/>
          </p:cNvPicPr>
          <p:nvPr/>
        </p:nvPicPr>
        <p:blipFill>
          <a:blip r:embed="rId3" cstate="print"/>
          <a:srcRect/>
          <a:stretch>
            <a:fillRect/>
          </a:stretch>
        </p:blipFill>
        <p:spPr bwMode="auto">
          <a:xfrm>
            <a:off x="5410200" y="3810000"/>
            <a:ext cx="2895600" cy="28194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44">
                                            <p:txEl>
                                              <p:pRg st="0" end="0"/>
                                            </p:txEl>
                                          </p:spTgt>
                                        </p:tgtEl>
                                        <p:attrNameLst>
                                          <p:attrName>style.visibility</p:attrName>
                                        </p:attrNameLst>
                                      </p:cBhvr>
                                      <p:to>
                                        <p:strVal val="visible"/>
                                      </p:to>
                                    </p:set>
                                    <p:animEffect transition="in" filter="blinds(horizontal)">
                                      <p:cBhvr>
                                        <p:cTn id="7" dur="500"/>
                                        <p:tgtEl>
                                          <p:spTgt spid="9318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1844">
                                            <p:txEl>
                                              <p:pRg st="1" end="1"/>
                                            </p:txEl>
                                          </p:spTgt>
                                        </p:tgtEl>
                                        <p:attrNameLst>
                                          <p:attrName>style.visibility</p:attrName>
                                        </p:attrNameLst>
                                      </p:cBhvr>
                                      <p:to>
                                        <p:strVal val="visible"/>
                                      </p:to>
                                    </p:set>
                                    <p:animEffect transition="in" filter="blinds(horizontal)">
                                      <p:cBhvr>
                                        <p:cTn id="12" dur="500"/>
                                        <p:tgtEl>
                                          <p:spTgt spid="9318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31844">
                                            <p:txEl>
                                              <p:pRg st="2" end="2"/>
                                            </p:txEl>
                                          </p:spTgt>
                                        </p:tgtEl>
                                        <p:attrNameLst>
                                          <p:attrName>style.visibility</p:attrName>
                                        </p:attrNameLst>
                                      </p:cBhvr>
                                      <p:to>
                                        <p:strVal val="visible"/>
                                      </p:to>
                                    </p:set>
                                    <p:animEffect transition="in" filter="blinds(horizontal)">
                                      <p:cBhvr>
                                        <p:cTn id="17" dur="500"/>
                                        <p:tgtEl>
                                          <p:spTgt spid="9318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2341-09 Lecture Wk13</a:t>
            </a:r>
            <a:endParaRPr lang="en-US"/>
          </a:p>
        </p:txBody>
      </p:sp>
      <p:sp>
        <p:nvSpPr>
          <p:cNvPr id="7" name="Slide Number Placeholder 3"/>
          <p:cNvSpPr>
            <a:spLocks noGrp="1"/>
          </p:cNvSpPr>
          <p:nvPr>
            <p:ph type="sldNum" sz="quarter" idx="12"/>
          </p:nvPr>
        </p:nvSpPr>
        <p:spPr/>
        <p:txBody>
          <a:bodyPr/>
          <a:lstStyle/>
          <a:p>
            <a:fld id="{98F20FCB-D071-4912-8333-9566C1B3661C}" type="slidenum">
              <a:rPr lang="en-US"/>
              <a:pPr/>
              <a:t>3</a:t>
            </a:fld>
            <a:endParaRPr lang="en-US"/>
          </a:p>
        </p:txBody>
      </p:sp>
      <p:sp>
        <p:nvSpPr>
          <p:cNvPr id="1067010" name="Rectangle 2"/>
          <p:cNvSpPr>
            <a:spLocks noChangeArrowheads="1"/>
          </p:cNvSpPr>
          <p:nvPr/>
        </p:nvSpPr>
        <p:spPr bwMode="auto">
          <a:xfrm>
            <a:off x="0" y="0"/>
            <a:ext cx="9144000" cy="6858000"/>
          </a:xfrm>
          <a:prstGeom prst="rect">
            <a:avLst/>
          </a:prstGeom>
          <a:solidFill>
            <a:srgbClr val="000000"/>
          </a:solidFill>
          <a:ln w="9525" algn="ctr">
            <a:solidFill>
              <a:schemeClr val="tx1"/>
            </a:solidFill>
            <a:miter lim="800000"/>
            <a:headEnd/>
            <a:tailEnd/>
          </a:ln>
          <a:effectLst/>
        </p:spPr>
        <p:txBody>
          <a:bodyPr wrap="none" anchor="ctr"/>
          <a:lstStyle/>
          <a:p>
            <a:pPr marL="742950" indent="-285750" algn="ctr">
              <a:spcBef>
                <a:spcPct val="20000"/>
              </a:spcBef>
              <a:buClr>
                <a:schemeClr val="accent1"/>
              </a:buClr>
              <a:buSzPct val="75000"/>
              <a:buFont typeface="Wingdings" pitchFamily="2" charset="2"/>
              <a:buChar char="n"/>
            </a:pPr>
            <a:endParaRPr lang="en-US" sz="4200">
              <a:latin typeface="Arial" pitchFamily="34" charset="0"/>
            </a:endParaRPr>
          </a:p>
        </p:txBody>
      </p:sp>
      <p:pic>
        <p:nvPicPr>
          <p:cNvPr id="1067013" name="Picture 5" descr="Einstein"/>
          <p:cNvPicPr>
            <a:picLocks noChangeAspect="1" noChangeArrowheads="1"/>
          </p:cNvPicPr>
          <p:nvPr/>
        </p:nvPicPr>
        <p:blipFill>
          <a:blip r:embed="rId2" cstate="print"/>
          <a:srcRect/>
          <a:stretch>
            <a:fillRect/>
          </a:stretch>
        </p:blipFill>
        <p:spPr bwMode="auto">
          <a:xfrm>
            <a:off x="1676400" y="0"/>
            <a:ext cx="7696200" cy="6932613"/>
          </a:xfrm>
          <a:prstGeom prst="rect">
            <a:avLst/>
          </a:prstGeom>
          <a:noFill/>
        </p:spPr>
      </p:pic>
      <p:sp>
        <p:nvSpPr>
          <p:cNvPr id="1067012" name="Text Box 4"/>
          <p:cNvSpPr txBox="1">
            <a:spLocks noChangeArrowheads="1"/>
          </p:cNvSpPr>
          <p:nvPr/>
        </p:nvSpPr>
        <p:spPr bwMode="auto">
          <a:xfrm>
            <a:off x="0" y="1066800"/>
            <a:ext cx="2971800" cy="5210175"/>
          </a:xfrm>
          <a:prstGeom prst="rect">
            <a:avLst/>
          </a:prstGeom>
          <a:noFill/>
          <a:ln w="9525" algn="ctr">
            <a:noFill/>
            <a:miter lim="800000"/>
            <a:headEnd/>
            <a:tailEnd/>
          </a:ln>
          <a:effectLst/>
        </p:spPr>
        <p:txBody>
          <a:bodyPr>
            <a:spAutoFit/>
          </a:bodyPr>
          <a:lstStyle/>
          <a:p>
            <a:pPr>
              <a:spcBef>
                <a:spcPct val="50000"/>
              </a:spcBef>
              <a:buClr>
                <a:schemeClr val="accent1"/>
              </a:buClr>
              <a:buSzPct val="75000"/>
              <a:buFont typeface="Wingdings" pitchFamily="2" charset="2"/>
              <a:buNone/>
            </a:pPr>
            <a:r>
              <a:rPr lang="en-US" sz="4200" i="1">
                <a:solidFill>
                  <a:schemeClr val="bg1"/>
                </a:solidFill>
                <a:latin typeface="Arial" pitchFamily="34" charset="0"/>
              </a:rPr>
              <a:t>The formulation of the problem is often more essential than its solution</a:t>
            </a: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41" name="Date Placeholder 5"/>
          <p:cNvSpPr>
            <a:spLocks noGrp="1"/>
          </p:cNvSpPr>
          <p:nvPr>
            <p:ph type="dt" sz="half" idx="10"/>
          </p:nvPr>
        </p:nvSpPr>
        <p:spPr>
          <a:xfrm>
            <a:off x="0" y="6400800"/>
            <a:ext cx="2133600" cy="457200"/>
          </a:xfrm>
        </p:spPr>
        <p:txBody>
          <a:bodyPr/>
          <a:lstStyle/>
          <a:p>
            <a:r>
              <a:rPr lang="en-US" smtClean="0"/>
              <a:t>2341-09 Lecture Wk13</a:t>
            </a:r>
            <a:endParaRPr lang="en-US" altLang="en-US" dirty="0"/>
          </a:p>
        </p:txBody>
      </p:sp>
      <p:sp>
        <p:nvSpPr>
          <p:cNvPr id="43" name="Slide Number Placeholder 7"/>
          <p:cNvSpPr>
            <a:spLocks noGrp="1"/>
          </p:cNvSpPr>
          <p:nvPr>
            <p:ph type="sldNum" sz="quarter" idx="12"/>
          </p:nvPr>
        </p:nvSpPr>
        <p:spPr/>
        <p:txBody>
          <a:bodyPr/>
          <a:lstStyle/>
          <a:p>
            <a:fld id="{374B77A2-68D7-48EC-9536-BEA8B982271A}" type="slidenum">
              <a:rPr lang="en-US" altLang="en-US"/>
              <a:pPr/>
              <a:t>30</a:t>
            </a:fld>
            <a:endParaRPr lang="en-US" altLang="en-US"/>
          </a:p>
        </p:txBody>
      </p:sp>
      <p:sp>
        <p:nvSpPr>
          <p:cNvPr id="935940" name="Text Box 4"/>
          <p:cNvSpPr txBox="1">
            <a:spLocks noChangeArrowheads="1"/>
          </p:cNvSpPr>
          <p:nvPr/>
        </p:nvSpPr>
        <p:spPr bwMode="auto">
          <a:xfrm>
            <a:off x="304800" y="1828800"/>
            <a:ext cx="8839200" cy="584775"/>
          </a:xfrm>
          <a:prstGeom prst="rect">
            <a:avLst/>
          </a:prstGeom>
          <a:noFill/>
          <a:ln w="9525">
            <a:noFill/>
            <a:miter lim="800000"/>
            <a:headEnd/>
            <a:tailEnd/>
          </a:ln>
          <a:effectLst/>
        </p:spPr>
        <p:txBody>
          <a:bodyPr wrap="square">
            <a:spAutoFit/>
          </a:bodyPr>
          <a:lstStyle/>
          <a:p>
            <a:pPr>
              <a:spcBef>
                <a:spcPct val="50000"/>
              </a:spcBef>
            </a:pPr>
            <a:r>
              <a:rPr lang="en-US" sz="3200" dirty="0">
                <a:latin typeface="Arial" pitchFamily="34" charset="0"/>
              </a:rPr>
              <a:t>Panel companies charge per </a:t>
            </a:r>
            <a:r>
              <a:rPr lang="en-US" sz="3200" b="1" dirty="0" smtClean="0">
                <a:solidFill>
                  <a:srgbClr val="CC0000"/>
                </a:solidFill>
                <a:latin typeface="Arial" pitchFamily="34" charset="0"/>
              </a:rPr>
              <a:t>complete survey.</a:t>
            </a:r>
            <a:endParaRPr lang="en-US" sz="3200" b="1" dirty="0">
              <a:solidFill>
                <a:srgbClr val="CC0000"/>
              </a:solidFill>
              <a:latin typeface="Arial" pitchFamily="34" charset="0"/>
            </a:endParaRPr>
          </a:p>
        </p:txBody>
      </p:sp>
      <p:sp>
        <p:nvSpPr>
          <p:cNvPr id="935941" name="Text Box 5"/>
          <p:cNvSpPr txBox="1">
            <a:spLocks noChangeArrowheads="1"/>
          </p:cNvSpPr>
          <p:nvPr/>
        </p:nvSpPr>
        <p:spPr bwMode="auto">
          <a:xfrm>
            <a:off x="304800" y="2743200"/>
            <a:ext cx="6400800" cy="1569660"/>
          </a:xfrm>
          <a:prstGeom prst="rect">
            <a:avLst/>
          </a:prstGeom>
          <a:noFill/>
          <a:ln w="9525">
            <a:noFill/>
            <a:miter lim="800000"/>
            <a:headEnd/>
            <a:tailEnd/>
          </a:ln>
          <a:effectLst/>
        </p:spPr>
        <p:txBody>
          <a:bodyPr wrap="square">
            <a:spAutoFit/>
          </a:bodyPr>
          <a:lstStyle/>
          <a:p>
            <a:pPr>
              <a:spcBef>
                <a:spcPct val="50000"/>
              </a:spcBef>
            </a:pPr>
            <a:r>
              <a:rPr lang="en-US" sz="3200" dirty="0">
                <a:latin typeface="Arial" pitchFamily="34" charset="0"/>
              </a:rPr>
              <a:t>Prices vary widely and are dependent on the incidence rate of the population required.</a:t>
            </a:r>
          </a:p>
        </p:txBody>
      </p:sp>
      <p:sp>
        <p:nvSpPr>
          <p:cNvPr id="935942" name="Text Box 6"/>
          <p:cNvSpPr txBox="1">
            <a:spLocks noChangeArrowheads="1"/>
          </p:cNvSpPr>
          <p:nvPr/>
        </p:nvSpPr>
        <p:spPr bwMode="auto">
          <a:xfrm>
            <a:off x="228600" y="4572000"/>
            <a:ext cx="7848600" cy="1569660"/>
          </a:xfrm>
          <a:prstGeom prst="rect">
            <a:avLst/>
          </a:prstGeom>
          <a:noFill/>
          <a:ln w="9525">
            <a:noFill/>
            <a:miter lim="800000"/>
            <a:headEnd/>
            <a:tailEnd/>
          </a:ln>
          <a:effectLst/>
        </p:spPr>
        <p:txBody>
          <a:bodyPr wrap="square">
            <a:spAutoFit/>
          </a:bodyPr>
          <a:lstStyle/>
          <a:p>
            <a:pPr>
              <a:spcBef>
                <a:spcPct val="50000"/>
              </a:spcBef>
            </a:pPr>
            <a:r>
              <a:rPr lang="en-US" sz="3200" dirty="0">
                <a:latin typeface="Arial" pitchFamily="34" charset="0"/>
              </a:rPr>
              <a:t>General population costs average about $</a:t>
            </a:r>
            <a:r>
              <a:rPr lang="en-US" sz="3200" dirty="0" smtClean="0">
                <a:latin typeface="Arial" pitchFamily="34" charset="0"/>
              </a:rPr>
              <a:t>10-$15 </a:t>
            </a:r>
            <a:r>
              <a:rPr lang="en-US" sz="3200" dirty="0">
                <a:latin typeface="Arial" pitchFamily="34" charset="0"/>
              </a:rPr>
              <a:t>per </a:t>
            </a:r>
            <a:r>
              <a:rPr lang="en-US" sz="3200" dirty="0" smtClean="0">
                <a:latin typeface="Arial" pitchFamily="34" charset="0"/>
              </a:rPr>
              <a:t>completed </a:t>
            </a:r>
            <a:r>
              <a:rPr lang="en-US" sz="3200" dirty="0">
                <a:latin typeface="Arial" pitchFamily="34" charset="0"/>
              </a:rPr>
              <a:t>for a 7-8 minute questionnaire and go up from there.</a:t>
            </a:r>
          </a:p>
        </p:txBody>
      </p:sp>
      <p:sp>
        <p:nvSpPr>
          <p:cNvPr id="935944" name="Rectangle 8"/>
          <p:cNvSpPr>
            <a:spLocks noChangeArrowheads="1"/>
          </p:cNvSpPr>
          <p:nvPr/>
        </p:nvSpPr>
        <p:spPr bwMode="auto">
          <a:xfrm>
            <a:off x="381000" y="0"/>
            <a:ext cx="3657600" cy="1447800"/>
          </a:xfrm>
          <a:prstGeom prst="rect">
            <a:avLst/>
          </a:prstGeom>
          <a:noFill/>
          <a:ln w="9525">
            <a:noFill/>
            <a:miter lim="800000"/>
            <a:headEnd/>
            <a:tailEnd/>
          </a:ln>
          <a:effectLst/>
        </p:spPr>
        <p:txBody>
          <a:bodyPr anchor="ctr"/>
          <a:lstStyle/>
          <a:p>
            <a:pPr>
              <a:lnSpc>
                <a:spcPct val="80000"/>
              </a:lnSpc>
            </a:pPr>
            <a:r>
              <a:rPr lang="en-US" sz="4800">
                <a:solidFill>
                  <a:schemeClr val="tx2"/>
                </a:solidFill>
              </a:rPr>
              <a:t>Professional</a:t>
            </a:r>
            <a:br>
              <a:rPr lang="en-US" sz="4800">
                <a:solidFill>
                  <a:schemeClr val="tx2"/>
                </a:solidFill>
              </a:rPr>
            </a:br>
            <a:r>
              <a:rPr lang="en-US" sz="4800">
                <a:solidFill>
                  <a:schemeClr val="tx2"/>
                </a:solidFill>
              </a:rPr>
              <a:t>Resources</a:t>
            </a:r>
          </a:p>
        </p:txBody>
      </p:sp>
      <p:grpSp>
        <p:nvGrpSpPr>
          <p:cNvPr id="935945" name="Group 9"/>
          <p:cNvGrpSpPr>
            <a:grpSpLocks/>
          </p:cNvGrpSpPr>
          <p:nvPr/>
        </p:nvGrpSpPr>
        <p:grpSpPr bwMode="auto">
          <a:xfrm>
            <a:off x="5562600" y="0"/>
            <a:ext cx="3352800" cy="1231900"/>
            <a:chOff x="3504" y="96"/>
            <a:chExt cx="2112" cy="776"/>
          </a:xfrm>
        </p:grpSpPr>
        <p:sp>
          <p:nvSpPr>
            <p:cNvPr id="935946" name="Text Box 10"/>
            <p:cNvSpPr txBox="1">
              <a:spLocks noChangeArrowheads="1"/>
            </p:cNvSpPr>
            <p:nvPr/>
          </p:nvSpPr>
          <p:spPr bwMode="auto">
            <a:xfrm>
              <a:off x="3504" y="96"/>
              <a:ext cx="2112" cy="776"/>
            </a:xfrm>
            <a:prstGeom prst="rect">
              <a:avLst/>
            </a:prstGeom>
            <a:solidFill>
              <a:srgbClr val="B9D1D0"/>
            </a:solidFill>
            <a:ln w="57150">
              <a:noFill/>
              <a:miter lim="800000"/>
              <a:headEnd/>
              <a:tailEnd/>
            </a:ln>
            <a:effectLst>
              <a:outerShdw dist="107763" dir="2700000" algn="ctr" rotWithShape="0">
                <a:srgbClr val="808080">
                  <a:alpha val="50000"/>
                </a:srgbClr>
              </a:outerShdw>
            </a:effectLst>
          </p:spPr>
          <p:txBody>
            <a:bodyPr>
              <a:spAutoFit/>
            </a:bodyPr>
            <a:lstStyle/>
            <a:p>
              <a:pPr>
                <a:lnSpc>
                  <a:spcPct val="85000"/>
                </a:lnSpc>
                <a:spcBef>
                  <a:spcPct val="10000"/>
                </a:spcBef>
              </a:pPr>
              <a:r>
                <a:rPr lang="en-US" sz="4400">
                  <a:solidFill>
                    <a:srgbClr val="000066"/>
                  </a:solidFill>
                </a:rPr>
                <a:t>Panel Suppliers</a:t>
              </a:r>
            </a:p>
          </p:txBody>
        </p:sp>
        <p:grpSp>
          <p:nvGrpSpPr>
            <p:cNvPr id="935947" name="Group 11"/>
            <p:cNvGrpSpPr>
              <a:grpSpLocks/>
            </p:cNvGrpSpPr>
            <p:nvPr/>
          </p:nvGrpSpPr>
          <p:grpSpPr bwMode="auto">
            <a:xfrm>
              <a:off x="5232" y="144"/>
              <a:ext cx="355" cy="528"/>
              <a:chOff x="5136" y="960"/>
              <a:chExt cx="528" cy="864"/>
            </a:xfrm>
          </p:grpSpPr>
          <p:sp>
            <p:nvSpPr>
              <p:cNvPr id="935948" name="Oval 12"/>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CA"/>
              </a:p>
            </p:txBody>
          </p:sp>
          <p:sp>
            <p:nvSpPr>
              <p:cNvPr id="935949" name="Oval 13"/>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CA"/>
              </a:p>
            </p:txBody>
          </p:sp>
          <p:sp>
            <p:nvSpPr>
              <p:cNvPr id="935950" name="Oval 14"/>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CA"/>
              </a:p>
            </p:txBody>
          </p:sp>
          <p:sp>
            <p:nvSpPr>
              <p:cNvPr id="935951" name="Oval 15"/>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CA"/>
              </a:p>
            </p:txBody>
          </p:sp>
          <p:sp>
            <p:nvSpPr>
              <p:cNvPr id="935952" name="Oval 16"/>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CA"/>
              </a:p>
            </p:txBody>
          </p:sp>
          <p:sp>
            <p:nvSpPr>
              <p:cNvPr id="935953" name="Oval 17"/>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CA"/>
              </a:p>
            </p:txBody>
          </p:sp>
          <p:sp>
            <p:nvSpPr>
              <p:cNvPr id="935954" name="Oval 18"/>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CA"/>
              </a:p>
            </p:txBody>
          </p:sp>
          <p:sp>
            <p:nvSpPr>
              <p:cNvPr id="935955" name="Oval 19"/>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CA"/>
              </a:p>
            </p:txBody>
          </p:sp>
          <p:sp>
            <p:nvSpPr>
              <p:cNvPr id="935956" name="Oval 20"/>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CA"/>
              </a:p>
            </p:txBody>
          </p:sp>
          <p:sp>
            <p:nvSpPr>
              <p:cNvPr id="935957" name="Oval 21"/>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35958" name="Oval 22"/>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35959" name="Oval 23"/>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CA"/>
              </a:p>
            </p:txBody>
          </p:sp>
          <p:sp>
            <p:nvSpPr>
              <p:cNvPr id="935960" name="Oval 24"/>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CA"/>
              </a:p>
            </p:txBody>
          </p:sp>
          <p:sp>
            <p:nvSpPr>
              <p:cNvPr id="935961" name="Oval 25"/>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35962" name="Oval 26"/>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35963" name="Oval 27"/>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CA"/>
              </a:p>
            </p:txBody>
          </p:sp>
          <p:sp>
            <p:nvSpPr>
              <p:cNvPr id="935964" name="Oval 28"/>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35965" name="Oval 29"/>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35966" name="Oval 30"/>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35967" name="Oval 31"/>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35968" name="Oval 32"/>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CA"/>
              </a:p>
            </p:txBody>
          </p:sp>
          <p:sp>
            <p:nvSpPr>
              <p:cNvPr id="935969" name="Oval 33"/>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CA"/>
              </a:p>
            </p:txBody>
          </p:sp>
          <p:sp>
            <p:nvSpPr>
              <p:cNvPr id="935970" name="Oval 34"/>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35971" name="Oval 35"/>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35972" name="Oval 36"/>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CA"/>
              </a:p>
            </p:txBody>
          </p:sp>
          <p:sp>
            <p:nvSpPr>
              <p:cNvPr id="935973" name="Oval 37"/>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35974" name="Oval 38"/>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35975" name="Oval 39"/>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35976" name="Oval 40"/>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35977" name="Oval 41"/>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CA"/>
              </a:p>
            </p:txBody>
          </p:sp>
          <p:sp>
            <p:nvSpPr>
              <p:cNvPr id="935978" name="Oval 42"/>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CA"/>
              </a:p>
            </p:txBody>
          </p:sp>
        </p:grpSp>
      </p:grpSp>
      <p:pic>
        <p:nvPicPr>
          <p:cNvPr id="935982" name="Picture 46" descr="C:\Documents and Settings\Karen\Local Settings\Temporary Internet Files\Content.IE5\E6S2AVSA\MPj03901330000[1].jpg"/>
          <p:cNvPicPr>
            <a:picLocks noChangeAspect="1" noChangeArrowheads="1"/>
          </p:cNvPicPr>
          <p:nvPr/>
        </p:nvPicPr>
        <p:blipFill>
          <a:blip r:embed="rId3" cstate="print"/>
          <a:srcRect/>
          <a:stretch>
            <a:fillRect/>
          </a:stretch>
        </p:blipFill>
        <p:spPr bwMode="auto">
          <a:xfrm>
            <a:off x="6477000" y="2590800"/>
            <a:ext cx="2375731" cy="1694688"/>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withEffect">
                                  <p:stCondLst>
                                    <p:cond delay="0"/>
                                  </p:stCondLst>
                                  <p:childTnLst>
                                    <p:set>
                                      <p:cBhvr>
                                        <p:cTn id="6" dur="1" fill="hold">
                                          <p:stCondLst>
                                            <p:cond delay="0"/>
                                          </p:stCondLst>
                                        </p:cTn>
                                        <p:tgtEl>
                                          <p:spTgt spid="935940">
                                            <p:txEl>
                                              <p:pRg st="0" end="0"/>
                                            </p:txEl>
                                          </p:spTgt>
                                        </p:tgtEl>
                                        <p:attrNameLst>
                                          <p:attrName>style.visibility</p:attrName>
                                        </p:attrNameLst>
                                      </p:cBhvr>
                                      <p:to>
                                        <p:strVal val="visible"/>
                                      </p:to>
                                    </p:set>
                                    <p:animEffect transition="in" filter="blinds(horizontal)">
                                      <p:cBhvr>
                                        <p:cTn id="7" dur="500"/>
                                        <p:tgtEl>
                                          <p:spTgt spid="935940">
                                            <p:txEl>
                                              <p:pRg st="0" end="0"/>
                                            </p:txEl>
                                          </p:spTgt>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935941">
                                            <p:txEl>
                                              <p:pRg st="0" end="0"/>
                                            </p:txEl>
                                          </p:spTgt>
                                        </p:tgtEl>
                                        <p:attrNameLst>
                                          <p:attrName>style.visibility</p:attrName>
                                        </p:attrNameLst>
                                      </p:cBhvr>
                                      <p:to>
                                        <p:strVal val="visible"/>
                                      </p:to>
                                    </p:set>
                                    <p:animEffect transition="in" filter="blinds(horizontal)">
                                      <p:cBhvr>
                                        <p:cTn id="10" dur="500"/>
                                        <p:tgtEl>
                                          <p:spTgt spid="935941">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35942">
                                            <p:txEl>
                                              <p:pRg st="0" end="0"/>
                                            </p:txEl>
                                          </p:spTgt>
                                        </p:tgtEl>
                                        <p:attrNameLst>
                                          <p:attrName>style.visibility</p:attrName>
                                        </p:attrNameLst>
                                      </p:cBhvr>
                                      <p:to>
                                        <p:strVal val="visible"/>
                                      </p:to>
                                    </p:set>
                                    <p:animEffect transition="in" filter="blinds(horizontal)">
                                      <p:cBhvr>
                                        <p:cTn id="13" dur="500"/>
                                        <p:tgtEl>
                                          <p:spTgt spid="9359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40" grpId="1" build="allAtOnce"/>
      <p:bldP spid="935941" grpI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45" name="Date Placeholder 5"/>
          <p:cNvSpPr>
            <a:spLocks noGrp="1"/>
          </p:cNvSpPr>
          <p:nvPr>
            <p:ph type="dt" sz="half" idx="10"/>
          </p:nvPr>
        </p:nvSpPr>
        <p:spPr>
          <a:xfrm>
            <a:off x="0" y="6553200"/>
            <a:ext cx="2133600" cy="304800"/>
          </a:xfrm>
        </p:spPr>
        <p:txBody>
          <a:bodyPr/>
          <a:lstStyle/>
          <a:p>
            <a:r>
              <a:rPr lang="en-US" smtClean="0"/>
              <a:t>2341-09 Lecture Wk13</a:t>
            </a:r>
            <a:endParaRPr lang="en-US" altLang="en-US" dirty="0"/>
          </a:p>
        </p:txBody>
      </p:sp>
      <p:sp>
        <p:nvSpPr>
          <p:cNvPr id="47" name="Slide Number Placeholder 7"/>
          <p:cNvSpPr>
            <a:spLocks noGrp="1"/>
          </p:cNvSpPr>
          <p:nvPr>
            <p:ph type="sldNum" sz="quarter" idx="12"/>
          </p:nvPr>
        </p:nvSpPr>
        <p:spPr>
          <a:xfrm>
            <a:off x="7010400" y="6400800"/>
            <a:ext cx="2133600" cy="457200"/>
          </a:xfrm>
        </p:spPr>
        <p:txBody>
          <a:bodyPr/>
          <a:lstStyle/>
          <a:p>
            <a:fld id="{B7814123-BA98-4555-A2F0-284AF777B62D}" type="slidenum">
              <a:rPr lang="en-US" altLang="en-US"/>
              <a:pPr/>
              <a:t>31</a:t>
            </a:fld>
            <a:endParaRPr lang="en-US" altLang="en-US" dirty="0"/>
          </a:p>
        </p:txBody>
      </p:sp>
      <p:sp>
        <p:nvSpPr>
          <p:cNvPr id="937988" name="Text Box 4"/>
          <p:cNvSpPr txBox="1">
            <a:spLocks noChangeArrowheads="1"/>
          </p:cNvSpPr>
          <p:nvPr/>
        </p:nvSpPr>
        <p:spPr bwMode="auto">
          <a:xfrm>
            <a:off x="5715000" y="457200"/>
            <a:ext cx="28194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937990" name="Text Box 6"/>
          <p:cNvSpPr txBox="1">
            <a:spLocks noChangeArrowheads="1"/>
          </p:cNvSpPr>
          <p:nvPr/>
        </p:nvSpPr>
        <p:spPr bwMode="auto">
          <a:xfrm>
            <a:off x="5029200" y="2209800"/>
            <a:ext cx="2895600" cy="366713"/>
          </a:xfrm>
          <a:prstGeom prst="rect">
            <a:avLst/>
          </a:prstGeom>
          <a:noFill/>
          <a:ln w="9525">
            <a:noFill/>
            <a:miter lim="800000"/>
            <a:headEnd/>
            <a:tailEnd/>
          </a:ln>
          <a:effectLst/>
        </p:spPr>
        <p:txBody>
          <a:bodyPr>
            <a:spAutoFit/>
          </a:bodyPr>
          <a:lstStyle/>
          <a:p>
            <a:pPr>
              <a:spcBef>
                <a:spcPct val="50000"/>
              </a:spcBef>
            </a:pPr>
            <a:endParaRPr lang="en-US"/>
          </a:p>
        </p:txBody>
      </p:sp>
      <p:pic>
        <p:nvPicPr>
          <p:cNvPr id="937991" name="Picture 7" descr="gmi-title-graphic"/>
          <p:cNvPicPr>
            <a:picLocks noChangeAspect="1" noChangeArrowheads="1"/>
          </p:cNvPicPr>
          <p:nvPr/>
        </p:nvPicPr>
        <p:blipFill>
          <a:blip r:embed="rId4" cstate="print"/>
          <a:srcRect/>
          <a:stretch>
            <a:fillRect/>
          </a:stretch>
        </p:blipFill>
        <p:spPr bwMode="auto">
          <a:xfrm>
            <a:off x="685800" y="1752600"/>
            <a:ext cx="2667000" cy="1217613"/>
          </a:xfrm>
          <a:prstGeom prst="rect">
            <a:avLst/>
          </a:prstGeom>
          <a:noFill/>
        </p:spPr>
      </p:pic>
      <p:pic>
        <p:nvPicPr>
          <p:cNvPr id="937992" name="Picture 8" descr="cvi-logo"/>
          <p:cNvPicPr>
            <a:picLocks noChangeAspect="1" noChangeArrowheads="1"/>
          </p:cNvPicPr>
          <p:nvPr/>
        </p:nvPicPr>
        <p:blipFill>
          <a:blip r:embed="rId5" cstate="print"/>
          <a:srcRect/>
          <a:stretch>
            <a:fillRect/>
          </a:stretch>
        </p:blipFill>
        <p:spPr bwMode="auto">
          <a:xfrm>
            <a:off x="3657600" y="3200400"/>
            <a:ext cx="1470958" cy="1219200"/>
          </a:xfrm>
          <a:prstGeom prst="rect">
            <a:avLst/>
          </a:prstGeom>
          <a:noFill/>
          <a:ln>
            <a:solidFill>
              <a:srgbClr val="000066"/>
            </a:solidFill>
          </a:ln>
        </p:spPr>
      </p:pic>
      <p:pic>
        <p:nvPicPr>
          <p:cNvPr id="937993" name="Picture 9" descr="ssi_logo"/>
          <p:cNvPicPr>
            <a:picLocks noChangeAspect="1" noChangeArrowheads="1"/>
          </p:cNvPicPr>
          <p:nvPr/>
        </p:nvPicPr>
        <p:blipFill>
          <a:blip r:embed="rId6" cstate="print"/>
          <a:srcRect/>
          <a:stretch>
            <a:fillRect/>
          </a:stretch>
        </p:blipFill>
        <p:spPr bwMode="auto">
          <a:xfrm>
            <a:off x="762000" y="3581400"/>
            <a:ext cx="2286000" cy="1458913"/>
          </a:xfrm>
          <a:prstGeom prst="rect">
            <a:avLst/>
          </a:prstGeom>
          <a:noFill/>
        </p:spPr>
      </p:pic>
      <p:pic>
        <p:nvPicPr>
          <p:cNvPr id="937994" name="Picture 10" descr="logo_eri_globalFrontDoor"/>
          <p:cNvPicPr>
            <a:picLocks noChangeAspect="1" noChangeArrowheads="1"/>
          </p:cNvPicPr>
          <p:nvPr/>
        </p:nvPicPr>
        <p:blipFill>
          <a:blip r:embed="rId7" cstate="print"/>
          <a:srcRect/>
          <a:stretch>
            <a:fillRect/>
          </a:stretch>
        </p:blipFill>
        <p:spPr bwMode="auto">
          <a:xfrm>
            <a:off x="5638800" y="3733800"/>
            <a:ext cx="2730500" cy="1435100"/>
          </a:xfrm>
          <a:prstGeom prst="rect">
            <a:avLst/>
          </a:prstGeom>
          <a:noFill/>
        </p:spPr>
      </p:pic>
      <p:graphicFrame>
        <p:nvGraphicFramePr>
          <p:cNvPr id="937995" name="Object 11"/>
          <p:cNvGraphicFramePr>
            <a:graphicFrameLocks noChangeAspect="1"/>
          </p:cNvGraphicFramePr>
          <p:nvPr/>
        </p:nvGraphicFramePr>
        <p:xfrm>
          <a:off x="914400" y="5562600"/>
          <a:ext cx="7256463" cy="1000125"/>
        </p:xfrm>
        <a:graphic>
          <a:graphicData uri="http://schemas.openxmlformats.org/presentationml/2006/ole">
            <p:oleObj spid="_x0000_s937995" name="Bitmap Image" r:id="rId8" imgW="7257143" imgH="1000000" progId="PBrush">
              <p:embed/>
            </p:oleObj>
          </a:graphicData>
        </a:graphic>
      </p:graphicFrame>
      <p:sp>
        <p:nvSpPr>
          <p:cNvPr id="937997" name="Rectangle 13"/>
          <p:cNvSpPr>
            <a:spLocks noChangeArrowheads="1"/>
          </p:cNvSpPr>
          <p:nvPr/>
        </p:nvSpPr>
        <p:spPr bwMode="auto">
          <a:xfrm>
            <a:off x="381000" y="0"/>
            <a:ext cx="3657600" cy="1447800"/>
          </a:xfrm>
          <a:prstGeom prst="rect">
            <a:avLst/>
          </a:prstGeom>
          <a:noFill/>
          <a:ln w="9525">
            <a:noFill/>
            <a:miter lim="800000"/>
            <a:headEnd/>
            <a:tailEnd/>
          </a:ln>
          <a:effectLst/>
        </p:spPr>
        <p:txBody>
          <a:bodyPr anchor="ctr"/>
          <a:lstStyle/>
          <a:p>
            <a:pPr>
              <a:lnSpc>
                <a:spcPct val="80000"/>
              </a:lnSpc>
            </a:pPr>
            <a:r>
              <a:rPr lang="en-US" sz="4800">
                <a:solidFill>
                  <a:schemeClr val="tx2"/>
                </a:solidFill>
              </a:rPr>
              <a:t>Professional</a:t>
            </a:r>
            <a:br>
              <a:rPr lang="en-US" sz="4800">
                <a:solidFill>
                  <a:schemeClr val="tx2"/>
                </a:solidFill>
              </a:rPr>
            </a:br>
            <a:r>
              <a:rPr lang="en-US" sz="4800">
                <a:solidFill>
                  <a:schemeClr val="tx2"/>
                </a:solidFill>
              </a:rPr>
              <a:t>Resources</a:t>
            </a:r>
          </a:p>
        </p:txBody>
      </p:sp>
      <p:grpSp>
        <p:nvGrpSpPr>
          <p:cNvPr id="937998" name="Group 14"/>
          <p:cNvGrpSpPr>
            <a:grpSpLocks/>
          </p:cNvGrpSpPr>
          <p:nvPr/>
        </p:nvGrpSpPr>
        <p:grpSpPr bwMode="auto">
          <a:xfrm>
            <a:off x="5562600" y="0"/>
            <a:ext cx="3352800" cy="1231900"/>
            <a:chOff x="3504" y="96"/>
            <a:chExt cx="2112" cy="776"/>
          </a:xfrm>
        </p:grpSpPr>
        <p:sp>
          <p:nvSpPr>
            <p:cNvPr id="937999" name="Text Box 15"/>
            <p:cNvSpPr txBox="1">
              <a:spLocks noChangeArrowheads="1"/>
            </p:cNvSpPr>
            <p:nvPr/>
          </p:nvSpPr>
          <p:spPr bwMode="auto">
            <a:xfrm>
              <a:off x="3504" y="96"/>
              <a:ext cx="2112" cy="776"/>
            </a:xfrm>
            <a:prstGeom prst="rect">
              <a:avLst/>
            </a:prstGeom>
            <a:solidFill>
              <a:srgbClr val="B9D1D0"/>
            </a:solidFill>
            <a:ln w="57150">
              <a:noFill/>
              <a:miter lim="800000"/>
              <a:headEnd/>
              <a:tailEnd/>
            </a:ln>
            <a:effectLst>
              <a:outerShdw dist="107763" dir="2700000" algn="ctr" rotWithShape="0">
                <a:srgbClr val="808080">
                  <a:alpha val="50000"/>
                </a:srgbClr>
              </a:outerShdw>
            </a:effectLst>
          </p:spPr>
          <p:txBody>
            <a:bodyPr>
              <a:spAutoFit/>
            </a:bodyPr>
            <a:lstStyle/>
            <a:p>
              <a:pPr>
                <a:lnSpc>
                  <a:spcPct val="85000"/>
                </a:lnSpc>
                <a:spcBef>
                  <a:spcPct val="10000"/>
                </a:spcBef>
              </a:pPr>
              <a:r>
                <a:rPr lang="en-US" sz="4400">
                  <a:solidFill>
                    <a:srgbClr val="000066"/>
                  </a:solidFill>
                </a:rPr>
                <a:t>Panel Suppliers</a:t>
              </a:r>
            </a:p>
          </p:txBody>
        </p:sp>
        <p:grpSp>
          <p:nvGrpSpPr>
            <p:cNvPr id="938000" name="Group 16"/>
            <p:cNvGrpSpPr>
              <a:grpSpLocks/>
            </p:cNvGrpSpPr>
            <p:nvPr/>
          </p:nvGrpSpPr>
          <p:grpSpPr bwMode="auto">
            <a:xfrm>
              <a:off x="5232" y="144"/>
              <a:ext cx="355" cy="528"/>
              <a:chOff x="5136" y="960"/>
              <a:chExt cx="528" cy="864"/>
            </a:xfrm>
          </p:grpSpPr>
          <p:sp>
            <p:nvSpPr>
              <p:cNvPr id="938001" name="Oval 17"/>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CA"/>
              </a:p>
            </p:txBody>
          </p:sp>
          <p:sp>
            <p:nvSpPr>
              <p:cNvPr id="938002" name="Oval 18"/>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CA"/>
              </a:p>
            </p:txBody>
          </p:sp>
          <p:sp>
            <p:nvSpPr>
              <p:cNvPr id="938003" name="Oval 19"/>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CA"/>
              </a:p>
            </p:txBody>
          </p:sp>
          <p:sp>
            <p:nvSpPr>
              <p:cNvPr id="938004" name="Oval 20"/>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CA"/>
              </a:p>
            </p:txBody>
          </p:sp>
          <p:sp>
            <p:nvSpPr>
              <p:cNvPr id="938005" name="Oval 21"/>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CA"/>
              </a:p>
            </p:txBody>
          </p:sp>
          <p:sp>
            <p:nvSpPr>
              <p:cNvPr id="938006" name="Oval 22"/>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CA"/>
              </a:p>
            </p:txBody>
          </p:sp>
          <p:sp>
            <p:nvSpPr>
              <p:cNvPr id="938007" name="Oval 23"/>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CA"/>
              </a:p>
            </p:txBody>
          </p:sp>
          <p:sp>
            <p:nvSpPr>
              <p:cNvPr id="938008" name="Oval 24"/>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CA"/>
              </a:p>
            </p:txBody>
          </p:sp>
          <p:sp>
            <p:nvSpPr>
              <p:cNvPr id="938009" name="Oval 25"/>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CA"/>
              </a:p>
            </p:txBody>
          </p:sp>
          <p:sp>
            <p:nvSpPr>
              <p:cNvPr id="938010" name="Oval 26"/>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38011" name="Oval 27"/>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38012" name="Oval 28"/>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CA"/>
              </a:p>
            </p:txBody>
          </p:sp>
          <p:sp>
            <p:nvSpPr>
              <p:cNvPr id="938013" name="Oval 29"/>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CA"/>
              </a:p>
            </p:txBody>
          </p:sp>
          <p:sp>
            <p:nvSpPr>
              <p:cNvPr id="938014" name="Oval 30"/>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38015" name="Oval 31"/>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38016" name="Oval 32"/>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CA"/>
              </a:p>
            </p:txBody>
          </p:sp>
          <p:sp>
            <p:nvSpPr>
              <p:cNvPr id="938017" name="Oval 33"/>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38018" name="Oval 34"/>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38019" name="Oval 35"/>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38020" name="Oval 36"/>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38021" name="Oval 37"/>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CA"/>
              </a:p>
            </p:txBody>
          </p:sp>
          <p:sp>
            <p:nvSpPr>
              <p:cNvPr id="938022" name="Oval 38"/>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CA"/>
              </a:p>
            </p:txBody>
          </p:sp>
          <p:sp>
            <p:nvSpPr>
              <p:cNvPr id="938023" name="Oval 39"/>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38024" name="Oval 40"/>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38025" name="Oval 41"/>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CA"/>
              </a:p>
            </p:txBody>
          </p:sp>
          <p:sp>
            <p:nvSpPr>
              <p:cNvPr id="938026" name="Oval 42"/>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38027" name="Oval 43"/>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38028" name="Oval 44"/>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38029" name="Oval 45"/>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38030" name="Oval 46"/>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CA"/>
              </a:p>
            </p:txBody>
          </p:sp>
          <p:sp>
            <p:nvSpPr>
              <p:cNvPr id="938031" name="Oval 47"/>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CA"/>
              </a:p>
            </p:txBody>
          </p:sp>
        </p:grpSp>
      </p:grpSp>
      <p:pic>
        <p:nvPicPr>
          <p:cNvPr id="938032" name="Picture 48"/>
          <p:cNvPicPr>
            <a:picLocks noChangeAspect="1" noChangeArrowheads="1"/>
          </p:cNvPicPr>
          <p:nvPr/>
        </p:nvPicPr>
        <p:blipFill>
          <a:blip r:embed="rId9" cstate="print"/>
          <a:srcRect/>
          <a:stretch>
            <a:fillRect/>
          </a:stretch>
        </p:blipFill>
        <p:spPr bwMode="auto">
          <a:xfrm>
            <a:off x="5029200" y="1752600"/>
            <a:ext cx="3543300" cy="7620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937991"/>
                                        </p:tgtEl>
                                        <p:attrNameLst>
                                          <p:attrName>style.visibility</p:attrName>
                                        </p:attrNameLst>
                                      </p:cBhvr>
                                      <p:to>
                                        <p:strVal val="visible"/>
                                      </p:to>
                                    </p:set>
                                    <p:anim calcmode="lin" valueType="num">
                                      <p:cBhvr>
                                        <p:cTn id="7" dur="500" fill="hold"/>
                                        <p:tgtEl>
                                          <p:spTgt spid="937991"/>
                                        </p:tgtEl>
                                        <p:attrNameLst>
                                          <p:attrName>ppt_w</p:attrName>
                                        </p:attrNameLst>
                                      </p:cBhvr>
                                      <p:tavLst>
                                        <p:tav tm="0">
                                          <p:val>
                                            <p:fltVal val="0"/>
                                          </p:val>
                                        </p:tav>
                                        <p:tav tm="100000">
                                          <p:val>
                                            <p:strVal val="#ppt_w"/>
                                          </p:val>
                                        </p:tav>
                                      </p:tavLst>
                                    </p:anim>
                                    <p:anim calcmode="lin" valueType="num">
                                      <p:cBhvr>
                                        <p:cTn id="8" dur="500" fill="hold"/>
                                        <p:tgtEl>
                                          <p:spTgt spid="937991"/>
                                        </p:tgtEl>
                                        <p:attrNameLst>
                                          <p:attrName>ppt_h</p:attrName>
                                        </p:attrNameLst>
                                      </p:cBhvr>
                                      <p:tavLst>
                                        <p:tav tm="0">
                                          <p:val>
                                            <p:fltVal val="0"/>
                                          </p:val>
                                        </p:tav>
                                        <p:tav tm="100000">
                                          <p:val>
                                            <p:strVal val="#ppt_h"/>
                                          </p:val>
                                        </p:tav>
                                      </p:tavLst>
                                    </p:anim>
                                    <p:anim calcmode="lin" valueType="num">
                                      <p:cBhvr>
                                        <p:cTn id="9" dur="500" fill="hold"/>
                                        <p:tgtEl>
                                          <p:spTgt spid="937991"/>
                                        </p:tgtEl>
                                        <p:attrNameLst>
                                          <p:attrName>style.rotation</p:attrName>
                                        </p:attrNameLst>
                                      </p:cBhvr>
                                      <p:tavLst>
                                        <p:tav tm="0">
                                          <p:val>
                                            <p:fltVal val="90"/>
                                          </p:val>
                                        </p:tav>
                                        <p:tav tm="100000">
                                          <p:val>
                                            <p:fltVal val="0"/>
                                          </p:val>
                                        </p:tav>
                                      </p:tavLst>
                                    </p:anim>
                                    <p:animEffect transition="in" filter="fade">
                                      <p:cBhvr>
                                        <p:cTn id="10" dur="500"/>
                                        <p:tgtEl>
                                          <p:spTgt spid="937991"/>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937993"/>
                                        </p:tgtEl>
                                        <p:attrNameLst>
                                          <p:attrName>style.visibility</p:attrName>
                                        </p:attrNameLst>
                                      </p:cBhvr>
                                      <p:to>
                                        <p:strVal val="visible"/>
                                      </p:to>
                                    </p:set>
                                    <p:anim calcmode="lin" valueType="num">
                                      <p:cBhvr>
                                        <p:cTn id="13" dur="500" fill="hold"/>
                                        <p:tgtEl>
                                          <p:spTgt spid="937993"/>
                                        </p:tgtEl>
                                        <p:attrNameLst>
                                          <p:attrName>ppt_w</p:attrName>
                                        </p:attrNameLst>
                                      </p:cBhvr>
                                      <p:tavLst>
                                        <p:tav tm="0">
                                          <p:val>
                                            <p:fltVal val="0"/>
                                          </p:val>
                                        </p:tav>
                                        <p:tav tm="100000">
                                          <p:val>
                                            <p:strVal val="#ppt_w"/>
                                          </p:val>
                                        </p:tav>
                                      </p:tavLst>
                                    </p:anim>
                                    <p:anim calcmode="lin" valueType="num">
                                      <p:cBhvr>
                                        <p:cTn id="14" dur="500" fill="hold"/>
                                        <p:tgtEl>
                                          <p:spTgt spid="937993"/>
                                        </p:tgtEl>
                                        <p:attrNameLst>
                                          <p:attrName>ppt_h</p:attrName>
                                        </p:attrNameLst>
                                      </p:cBhvr>
                                      <p:tavLst>
                                        <p:tav tm="0">
                                          <p:val>
                                            <p:fltVal val="0"/>
                                          </p:val>
                                        </p:tav>
                                        <p:tav tm="100000">
                                          <p:val>
                                            <p:strVal val="#ppt_h"/>
                                          </p:val>
                                        </p:tav>
                                      </p:tavLst>
                                    </p:anim>
                                    <p:anim calcmode="lin" valueType="num">
                                      <p:cBhvr>
                                        <p:cTn id="15" dur="500" fill="hold"/>
                                        <p:tgtEl>
                                          <p:spTgt spid="937993"/>
                                        </p:tgtEl>
                                        <p:attrNameLst>
                                          <p:attrName>style.rotation</p:attrName>
                                        </p:attrNameLst>
                                      </p:cBhvr>
                                      <p:tavLst>
                                        <p:tav tm="0">
                                          <p:val>
                                            <p:fltVal val="90"/>
                                          </p:val>
                                        </p:tav>
                                        <p:tav tm="100000">
                                          <p:val>
                                            <p:fltVal val="0"/>
                                          </p:val>
                                        </p:tav>
                                      </p:tavLst>
                                    </p:anim>
                                    <p:animEffect transition="in" filter="fade">
                                      <p:cBhvr>
                                        <p:cTn id="16" dur="500"/>
                                        <p:tgtEl>
                                          <p:spTgt spid="937993"/>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937994"/>
                                        </p:tgtEl>
                                        <p:attrNameLst>
                                          <p:attrName>style.visibility</p:attrName>
                                        </p:attrNameLst>
                                      </p:cBhvr>
                                      <p:to>
                                        <p:strVal val="visible"/>
                                      </p:to>
                                    </p:set>
                                    <p:anim calcmode="lin" valueType="num">
                                      <p:cBhvr>
                                        <p:cTn id="19" dur="500" fill="hold"/>
                                        <p:tgtEl>
                                          <p:spTgt spid="937994"/>
                                        </p:tgtEl>
                                        <p:attrNameLst>
                                          <p:attrName>ppt_w</p:attrName>
                                        </p:attrNameLst>
                                      </p:cBhvr>
                                      <p:tavLst>
                                        <p:tav tm="0">
                                          <p:val>
                                            <p:fltVal val="0"/>
                                          </p:val>
                                        </p:tav>
                                        <p:tav tm="100000">
                                          <p:val>
                                            <p:strVal val="#ppt_w"/>
                                          </p:val>
                                        </p:tav>
                                      </p:tavLst>
                                    </p:anim>
                                    <p:anim calcmode="lin" valueType="num">
                                      <p:cBhvr>
                                        <p:cTn id="20" dur="500" fill="hold"/>
                                        <p:tgtEl>
                                          <p:spTgt spid="937994"/>
                                        </p:tgtEl>
                                        <p:attrNameLst>
                                          <p:attrName>ppt_h</p:attrName>
                                        </p:attrNameLst>
                                      </p:cBhvr>
                                      <p:tavLst>
                                        <p:tav tm="0">
                                          <p:val>
                                            <p:fltVal val="0"/>
                                          </p:val>
                                        </p:tav>
                                        <p:tav tm="100000">
                                          <p:val>
                                            <p:strVal val="#ppt_h"/>
                                          </p:val>
                                        </p:tav>
                                      </p:tavLst>
                                    </p:anim>
                                    <p:anim calcmode="lin" valueType="num">
                                      <p:cBhvr>
                                        <p:cTn id="21" dur="500" fill="hold"/>
                                        <p:tgtEl>
                                          <p:spTgt spid="937994"/>
                                        </p:tgtEl>
                                        <p:attrNameLst>
                                          <p:attrName>style.rotation</p:attrName>
                                        </p:attrNameLst>
                                      </p:cBhvr>
                                      <p:tavLst>
                                        <p:tav tm="0">
                                          <p:val>
                                            <p:fltVal val="90"/>
                                          </p:val>
                                        </p:tav>
                                        <p:tav tm="100000">
                                          <p:val>
                                            <p:fltVal val="0"/>
                                          </p:val>
                                        </p:tav>
                                      </p:tavLst>
                                    </p:anim>
                                    <p:animEffect transition="in" filter="fade">
                                      <p:cBhvr>
                                        <p:cTn id="22" dur="500"/>
                                        <p:tgtEl>
                                          <p:spTgt spid="937994"/>
                                        </p:tgtEl>
                                      </p:cBhvr>
                                    </p:animEffect>
                                  </p:childTnLst>
                                </p:cTn>
                              </p:par>
                              <p:par>
                                <p:cTn id="23" presetID="39" presetClass="entr" presetSubtype="0" accel="100000" fill="hold" nodeType="withEffect">
                                  <p:stCondLst>
                                    <p:cond delay="0"/>
                                  </p:stCondLst>
                                  <p:childTnLst>
                                    <p:set>
                                      <p:cBhvr>
                                        <p:cTn id="24" dur="1" fill="hold">
                                          <p:stCondLst>
                                            <p:cond delay="0"/>
                                          </p:stCondLst>
                                        </p:cTn>
                                        <p:tgtEl>
                                          <p:spTgt spid="937995"/>
                                        </p:tgtEl>
                                        <p:attrNameLst>
                                          <p:attrName>style.visibility</p:attrName>
                                        </p:attrNameLst>
                                      </p:cBhvr>
                                      <p:to>
                                        <p:strVal val="visible"/>
                                      </p:to>
                                    </p:set>
                                    <p:anim calcmode="lin" valueType="num">
                                      <p:cBhvr>
                                        <p:cTn id="25" dur="500" fill="hold"/>
                                        <p:tgtEl>
                                          <p:spTgt spid="937995"/>
                                        </p:tgtEl>
                                        <p:attrNameLst>
                                          <p:attrName>ppt_h</p:attrName>
                                        </p:attrNameLst>
                                      </p:cBhvr>
                                      <p:tavLst>
                                        <p:tav tm="0">
                                          <p:val>
                                            <p:strVal val="#ppt_h/20"/>
                                          </p:val>
                                        </p:tav>
                                        <p:tav tm="50000">
                                          <p:val>
                                            <p:strVal val="#ppt_h/20"/>
                                          </p:val>
                                        </p:tav>
                                        <p:tav tm="100000">
                                          <p:val>
                                            <p:strVal val="#ppt_h"/>
                                          </p:val>
                                        </p:tav>
                                      </p:tavLst>
                                    </p:anim>
                                    <p:anim calcmode="lin" valueType="num">
                                      <p:cBhvr>
                                        <p:cTn id="26" dur="500" fill="hold"/>
                                        <p:tgtEl>
                                          <p:spTgt spid="937995"/>
                                        </p:tgtEl>
                                        <p:attrNameLst>
                                          <p:attrName>ppt_w</p:attrName>
                                        </p:attrNameLst>
                                      </p:cBhvr>
                                      <p:tavLst>
                                        <p:tav tm="0">
                                          <p:val>
                                            <p:strVal val="#ppt_w+.3"/>
                                          </p:val>
                                        </p:tav>
                                        <p:tav tm="50000">
                                          <p:val>
                                            <p:strVal val="#ppt_w+.3"/>
                                          </p:val>
                                        </p:tav>
                                        <p:tav tm="100000">
                                          <p:val>
                                            <p:strVal val="#ppt_w"/>
                                          </p:val>
                                        </p:tav>
                                      </p:tavLst>
                                    </p:anim>
                                    <p:anim calcmode="lin" valueType="num">
                                      <p:cBhvr>
                                        <p:cTn id="27" dur="500" fill="hold"/>
                                        <p:tgtEl>
                                          <p:spTgt spid="937995"/>
                                        </p:tgtEl>
                                        <p:attrNameLst>
                                          <p:attrName>ppt_x</p:attrName>
                                        </p:attrNameLst>
                                      </p:cBhvr>
                                      <p:tavLst>
                                        <p:tav tm="0">
                                          <p:val>
                                            <p:strVal val="#ppt_x-.3"/>
                                          </p:val>
                                        </p:tav>
                                        <p:tav tm="50000">
                                          <p:val>
                                            <p:strVal val="#ppt_x"/>
                                          </p:val>
                                        </p:tav>
                                        <p:tav tm="100000">
                                          <p:val>
                                            <p:strVal val="#ppt_x"/>
                                          </p:val>
                                        </p:tav>
                                      </p:tavLst>
                                    </p:anim>
                                    <p:anim calcmode="lin" valueType="num">
                                      <p:cBhvr>
                                        <p:cTn id="28" dur="500" fill="hold"/>
                                        <p:tgtEl>
                                          <p:spTgt spid="937995"/>
                                        </p:tgtEl>
                                        <p:attrNameLst>
                                          <p:attrName>ppt_y</p:attrName>
                                        </p:attrNameLst>
                                      </p:cBhvr>
                                      <p:tavLst>
                                        <p:tav tm="0">
                                          <p:val>
                                            <p:strVal val="#ppt_y"/>
                                          </p:val>
                                        </p:tav>
                                        <p:tav tm="100000">
                                          <p:val>
                                            <p:strVal val="#ppt_y"/>
                                          </p:val>
                                        </p:tav>
                                      </p:tavLst>
                                    </p:anim>
                                  </p:childTnLst>
                                </p:cTn>
                              </p:par>
                              <p:par>
                                <p:cTn id="29" presetID="34" presetClass="entr" presetSubtype="0" fill="hold" nodeType="withEffect">
                                  <p:stCondLst>
                                    <p:cond delay="0"/>
                                  </p:stCondLst>
                                  <p:iterate type="lt">
                                    <p:tmPct val="0"/>
                                  </p:iterate>
                                  <p:childTnLst>
                                    <p:set>
                                      <p:cBhvr>
                                        <p:cTn id="30" dur="1" fill="hold">
                                          <p:stCondLst>
                                            <p:cond delay="0"/>
                                          </p:stCondLst>
                                        </p:cTn>
                                        <p:tgtEl>
                                          <p:spTgt spid="937992"/>
                                        </p:tgtEl>
                                        <p:attrNameLst>
                                          <p:attrName>style.visibility</p:attrName>
                                        </p:attrNameLst>
                                      </p:cBhvr>
                                      <p:to>
                                        <p:strVal val="visible"/>
                                      </p:to>
                                    </p:set>
                                    <p:anim from="(-#ppt_w/2)" to="(#ppt_x)" calcmode="lin" valueType="num">
                                      <p:cBhvr>
                                        <p:cTn id="31" dur="600" fill="hold">
                                          <p:stCondLst>
                                            <p:cond delay="0"/>
                                          </p:stCondLst>
                                        </p:cTn>
                                        <p:tgtEl>
                                          <p:spTgt spid="937992"/>
                                        </p:tgtEl>
                                        <p:attrNameLst>
                                          <p:attrName>ppt_x</p:attrName>
                                        </p:attrNameLst>
                                      </p:cBhvr>
                                    </p:anim>
                                    <p:anim from="0" to="-1.0" calcmode="lin" valueType="num">
                                      <p:cBhvr>
                                        <p:cTn id="32" dur="200" decel="50000" autoRev="1" fill="hold">
                                          <p:stCondLst>
                                            <p:cond delay="600"/>
                                          </p:stCondLst>
                                        </p:cTn>
                                        <p:tgtEl>
                                          <p:spTgt spid="937992"/>
                                        </p:tgtEl>
                                        <p:attrNameLst>
                                          <p:attrName>xshear</p:attrName>
                                        </p:attrNameLst>
                                      </p:cBhvr>
                                    </p:anim>
                                    <p:animScale>
                                      <p:cBhvr>
                                        <p:cTn id="33" dur="200" decel="100000" autoRev="1" fill="hold">
                                          <p:stCondLst>
                                            <p:cond delay="600"/>
                                          </p:stCondLst>
                                        </p:cTn>
                                        <p:tgtEl>
                                          <p:spTgt spid="937992"/>
                                        </p:tgtEl>
                                      </p:cBhvr>
                                      <p:from x="100000" y="100000"/>
                                      <p:to x="80000" y="100000"/>
                                    </p:animScale>
                                    <p:anim by="(#ppt_h/3+#ppt_w*0.1)" calcmode="lin" valueType="num">
                                      <p:cBhvr additive="sum">
                                        <p:cTn id="34" dur="200" decel="100000" autoRev="1" fill="hold">
                                          <p:stCondLst>
                                            <p:cond delay="600"/>
                                          </p:stCondLst>
                                        </p:cTn>
                                        <p:tgtEl>
                                          <p:spTgt spid="93799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41" name="Date Placeholder 5"/>
          <p:cNvSpPr>
            <a:spLocks noGrp="1"/>
          </p:cNvSpPr>
          <p:nvPr>
            <p:ph type="dt" sz="half" idx="10"/>
          </p:nvPr>
        </p:nvSpPr>
        <p:spPr/>
        <p:txBody>
          <a:bodyPr/>
          <a:lstStyle/>
          <a:p>
            <a:r>
              <a:rPr lang="en-US" smtClean="0"/>
              <a:t>2341-09 Lecture Wk13</a:t>
            </a:r>
            <a:endParaRPr lang="en-US" altLang="en-US"/>
          </a:p>
        </p:txBody>
      </p:sp>
      <p:sp>
        <p:nvSpPr>
          <p:cNvPr id="43" name="Slide Number Placeholder 7"/>
          <p:cNvSpPr>
            <a:spLocks noGrp="1"/>
          </p:cNvSpPr>
          <p:nvPr>
            <p:ph type="sldNum" sz="quarter" idx="12"/>
          </p:nvPr>
        </p:nvSpPr>
        <p:spPr/>
        <p:txBody>
          <a:bodyPr/>
          <a:lstStyle/>
          <a:p>
            <a:fld id="{A66D0EA4-85BC-4153-9547-E4326417AA36}" type="slidenum">
              <a:rPr lang="en-US" altLang="en-US"/>
              <a:pPr/>
              <a:t>32</a:t>
            </a:fld>
            <a:endParaRPr lang="en-US" altLang="en-US"/>
          </a:p>
        </p:txBody>
      </p:sp>
      <p:sp>
        <p:nvSpPr>
          <p:cNvPr id="940035" name="Text Box 3"/>
          <p:cNvSpPr txBox="1">
            <a:spLocks noChangeArrowheads="1"/>
          </p:cNvSpPr>
          <p:nvPr/>
        </p:nvSpPr>
        <p:spPr bwMode="auto">
          <a:xfrm>
            <a:off x="152400" y="1600200"/>
            <a:ext cx="8763000" cy="4512004"/>
          </a:xfrm>
          <a:prstGeom prst="rect">
            <a:avLst/>
          </a:prstGeom>
          <a:noFill/>
          <a:ln w="9525">
            <a:noFill/>
            <a:miter lim="800000"/>
            <a:headEnd/>
            <a:tailEnd/>
          </a:ln>
          <a:effectLst/>
        </p:spPr>
        <p:txBody>
          <a:bodyPr wrap="square">
            <a:spAutoFit/>
          </a:bodyPr>
          <a:lstStyle/>
          <a:p>
            <a:pPr lvl="1">
              <a:spcBef>
                <a:spcPct val="50000"/>
              </a:spcBef>
            </a:pPr>
            <a:r>
              <a:rPr lang="en-US" sz="3600" b="1" dirty="0">
                <a:solidFill>
                  <a:schemeClr val="tx2"/>
                </a:solidFill>
                <a:latin typeface="Arial" pitchFamily="34" charset="0"/>
              </a:rPr>
              <a:t>Omnibus Surveys:</a:t>
            </a:r>
          </a:p>
          <a:p>
            <a:pPr lvl="1">
              <a:spcBef>
                <a:spcPct val="50000"/>
              </a:spcBef>
            </a:pPr>
            <a:r>
              <a:rPr lang="en-US" sz="3200" dirty="0">
                <a:latin typeface="Arial" pitchFamily="34" charset="0"/>
              </a:rPr>
              <a:t>Allow you to purchase questions on a </a:t>
            </a:r>
            <a:r>
              <a:rPr lang="en-US" sz="3200" b="1" dirty="0">
                <a:solidFill>
                  <a:srgbClr val="CC0000"/>
                </a:solidFill>
                <a:latin typeface="Arial" pitchFamily="34" charset="0"/>
              </a:rPr>
              <a:t>shared-cost survey</a:t>
            </a:r>
            <a:r>
              <a:rPr lang="en-US" sz="3200" dirty="0">
                <a:latin typeface="Arial" pitchFamily="34" charset="0"/>
              </a:rPr>
              <a:t> rather than having to commission a custom survey.</a:t>
            </a:r>
          </a:p>
          <a:p>
            <a:pPr lvl="1">
              <a:lnSpc>
                <a:spcPct val="90000"/>
              </a:lnSpc>
              <a:spcBef>
                <a:spcPct val="5000"/>
              </a:spcBef>
            </a:pPr>
            <a:endParaRPr lang="en-US" sz="3200" dirty="0">
              <a:latin typeface="Arial" pitchFamily="34" charset="0"/>
            </a:endParaRPr>
          </a:p>
          <a:p>
            <a:pPr lvl="1">
              <a:lnSpc>
                <a:spcPct val="90000"/>
              </a:lnSpc>
              <a:spcBef>
                <a:spcPct val="5000"/>
              </a:spcBef>
            </a:pPr>
            <a:r>
              <a:rPr lang="en-US" sz="3200" dirty="0">
                <a:latin typeface="Arial" pitchFamily="34" charset="0"/>
              </a:rPr>
              <a:t>Usually run on a monthly</a:t>
            </a:r>
          </a:p>
          <a:p>
            <a:pPr lvl="1">
              <a:lnSpc>
                <a:spcPct val="90000"/>
              </a:lnSpc>
              <a:spcBef>
                <a:spcPct val="5000"/>
              </a:spcBef>
            </a:pPr>
            <a:r>
              <a:rPr lang="en-US" sz="3200" dirty="0">
                <a:latin typeface="Arial" pitchFamily="34" charset="0"/>
              </a:rPr>
              <a:t>or bi-monthly basis.</a:t>
            </a:r>
          </a:p>
          <a:p>
            <a:pPr lvl="1">
              <a:spcBef>
                <a:spcPct val="50000"/>
              </a:spcBef>
            </a:pPr>
            <a:endParaRPr lang="en-US" sz="3200" dirty="0">
              <a:latin typeface="Arial" pitchFamily="34" charset="0"/>
            </a:endParaRPr>
          </a:p>
        </p:txBody>
      </p:sp>
      <p:sp>
        <p:nvSpPr>
          <p:cNvPr id="940037" name="Text Box 5"/>
          <p:cNvSpPr txBox="1">
            <a:spLocks noChangeArrowheads="1"/>
          </p:cNvSpPr>
          <p:nvPr/>
        </p:nvSpPr>
        <p:spPr bwMode="auto">
          <a:xfrm>
            <a:off x="5638800" y="762000"/>
            <a:ext cx="2286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940039" name="Text Box 7"/>
          <p:cNvSpPr txBox="1">
            <a:spLocks noChangeArrowheads="1"/>
          </p:cNvSpPr>
          <p:nvPr/>
        </p:nvSpPr>
        <p:spPr bwMode="auto">
          <a:xfrm>
            <a:off x="152400" y="5181600"/>
            <a:ext cx="8991600" cy="579438"/>
          </a:xfrm>
          <a:prstGeom prst="rect">
            <a:avLst/>
          </a:prstGeom>
          <a:noFill/>
          <a:ln w="9525">
            <a:noFill/>
            <a:miter lim="800000"/>
            <a:headEnd/>
            <a:tailEnd/>
          </a:ln>
          <a:effectLst/>
        </p:spPr>
        <p:txBody>
          <a:bodyPr>
            <a:spAutoFit/>
          </a:bodyPr>
          <a:lstStyle/>
          <a:p>
            <a:pPr lvl="1">
              <a:spcBef>
                <a:spcPct val="50000"/>
              </a:spcBef>
            </a:pPr>
            <a:endParaRPr lang="en-US" sz="3200">
              <a:latin typeface="Arial" pitchFamily="34" charset="0"/>
            </a:endParaRPr>
          </a:p>
        </p:txBody>
      </p:sp>
      <p:sp>
        <p:nvSpPr>
          <p:cNvPr id="940042" name="Rectangle 10"/>
          <p:cNvSpPr>
            <a:spLocks noChangeArrowheads="1"/>
          </p:cNvSpPr>
          <p:nvPr/>
        </p:nvSpPr>
        <p:spPr bwMode="auto">
          <a:xfrm>
            <a:off x="381000" y="0"/>
            <a:ext cx="3657600" cy="1447800"/>
          </a:xfrm>
          <a:prstGeom prst="rect">
            <a:avLst/>
          </a:prstGeom>
          <a:noFill/>
          <a:ln w="9525">
            <a:noFill/>
            <a:miter lim="800000"/>
            <a:headEnd/>
            <a:tailEnd/>
          </a:ln>
          <a:effectLst/>
        </p:spPr>
        <p:txBody>
          <a:bodyPr anchor="ctr"/>
          <a:lstStyle/>
          <a:p>
            <a:pPr>
              <a:lnSpc>
                <a:spcPct val="80000"/>
              </a:lnSpc>
            </a:pPr>
            <a:r>
              <a:rPr lang="en-US" sz="4800">
                <a:solidFill>
                  <a:schemeClr val="tx2"/>
                </a:solidFill>
              </a:rPr>
              <a:t>Professional</a:t>
            </a:r>
            <a:br>
              <a:rPr lang="en-US" sz="4800">
                <a:solidFill>
                  <a:schemeClr val="tx2"/>
                </a:solidFill>
              </a:rPr>
            </a:br>
            <a:r>
              <a:rPr lang="en-US" sz="4800">
                <a:solidFill>
                  <a:schemeClr val="tx2"/>
                </a:solidFill>
              </a:rPr>
              <a:t>Resources</a:t>
            </a:r>
          </a:p>
        </p:txBody>
      </p:sp>
      <p:grpSp>
        <p:nvGrpSpPr>
          <p:cNvPr id="940043" name="Group 11"/>
          <p:cNvGrpSpPr>
            <a:grpSpLocks/>
          </p:cNvGrpSpPr>
          <p:nvPr/>
        </p:nvGrpSpPr>
        <p:grpSpPr bwMode="auto">
          <a:xfrm>
            <a:off x="5638800" y="0"/>
            <a:ext cx="3276600" cy="1231900"/>
            <a:chOff x="3504" y="96"/>
            <a:chExt cx="2112" cy="776"/>
          </a:xfrm>
        </p:grpSpPr>
        <p:sp>
          <p:nvSpPr>
            <p:cNvPr id="940044" name="Text Box 12"/>
            <p:cNvSpPr txBox="1">
              <a:spLocks noChangeArrowheads="1"/>
            </p:cNvSpPr>
            <p:nvPr/>
          </p:nvSpPr>
          <p:spPr bwMode="auto">
            <a:xfrm>
              <a:off x="3504" y="96"/>
              <a:ext cx="2112" cy="776"/>
            </a:xfrm>
            <a:prstGeom prst="rect">
              <a:avLst/>
            </a:prstGeom>
            <a:solidFill>
              <a:srgbClr val="B9D1D0"/>
            </a:solidFill>
            <a:ln w="57150">
              <a:noFill/>
              <a:miter lim="800000"/>
              <a:headEnd/>
              <a:tailEnd/>
            </a:ln>
            <a:effectLst>
              <a:outerShdw dist="107763" dir="2700000" algn="ctr" rotWithShape="0">
                <a:srgbClr val="808080">
                  <a:alpha val="50000"/>
                </a:srgbClr>
              </a:outerShdw>
            </a:effectLst>
          </p:spPr>
          <p:txBody>
            <a:bodyPr>
              <a:spAutoFit/>
            </a:bodyPr>
            <a:lstStyle/>
            <a:p>
              <a:pPr>
                <a:lnSpc>
                  <a:spcPct val="85000"/>
                </a:lnSpc>
                <a:spcBef>
                  <a:spcPct val="10000"/>
                </a:spcBef>
              </a:pPr>
              <a:r>
                <a:rPr lang="en-US" sz="4400">
                  <a:solidFill>
                    <a:srgbClr val="000066"/>
                  </a:solidFill>
                </a:rPr>
                <a:t>Omnibus Surveys</a:t>
              </a:r>
            </a:p>
          </p:txBody>
        </p:sp>
        <p:grpSp>
          <p:nvGrpSpPr>
            <p:cNvPr id="940045" name="Group 13"/>
            <p:cNvGrpSpPr>
              <a:grpSpLocks/>
            </p:cNvGrpSpPr>
            <p:nvPr/>
          </p:nvGrpSpPr>
          <p:grpSpPr bwMode="auto">
            <a:xfrm>
              <a:off x="5232" y="144"/>
              <a:ext cx="355" cy="528"/>
              <a:chOff x="5136" y="960"/>
              <a:chExt cx="528" cy="864"/>
            </a:xfrm>
          </p:grpSpPr>
          <p:sp>
            <p:nvSpPr>
              <p:cNvPr id="940046" name="Oval 14"/>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CA"/>
              </a:p>
            </p:txBody>
          </p:sp>
          <p:sp>
            <p:nvSpPr>
              <p:cNvPr id="940047" name="Oval 15"/>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CA"/>
              </a:p>
            </p:txBody>
          </p:sp>
          <p:sp>
            <p:nvSpPr>
              <p:cNvPr id="940048" name="Oval 16"/>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CA"/>
              </a:p>
            </p:txBody>
          </p:sp>
          <p:sp>
            <p:nvSpPr>
              <p:cNvPr id="940049" name="Oval 17"/>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CA"/>
              </a:p>
            </p:txBody>
          </p:sp>
          <p:sp>
            <p:nvSpPr>
              <p:cNvPr id="940050" name="Oval 18"/>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CA"/>
              </a:p>
            </p:txBody>
          </p:sp>
          <p:sp>
            <p:nvSpPr>
              <p:cNvPr id="940051" name="Oval 19"/>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CA"/>
              </a:p>
            </p:txBody>
          </p:sp>
          <p:sp>
            <p:nvSpPr>
              <p:cNvPr id="940052" name="Oval 20"/>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CA"/>
              </a:p>
            </p:txBody>
          </p:sp>
          <p:sp>
            <p:nvSpPr>
              <p:cNvPr id="940053" name="Oval 21"/>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CA"/>
              </a:p>
            </p:txBody>
          </p:sp>
          <p:sp>
            <p:nvSpPr>
              <p:cNvPr id="940054" name="Oval 22"/>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CA"/>
              </a:p>
            </p:txBody>
          </p:sp>
          <p:sp>
            <p:nvSpPr>
              <p:cNvPr id="940055" name="Oval 23"/>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40056" name="Oval 24"/>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40057" name="Oval 25"/>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CA"/>
              </a:p>
            </p:txBody>
          </p:sp>
          <p:sp>
            <p:nvSpPr>
              <p:cNvPr id="940058" name="Oval 26"/>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CA"/>
              </a:p>
            </p:txBody>
          </p:sp>
          <p:sp>
            <p:nvSpPr>
              <p:cNvPr id="940059" name="Oval 27"/>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40060" name="Oval 28"/>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40061" name="Oval 29"/>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CA"/>
              </a:p>
            </p:txBody>
          </p:sp>
          <p:sp>
            <p:nvSpPr>
              <p:cNvPr id="940062" name="Oval 30"/>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40063" name="Oval 31"/>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40064" name="Oval 32"/>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40065" name="Oval 33"/>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40066" name="Oval 34"/>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CA"/>
              </a:p>
            </p:txBody>
          </p:sp>
          <p:sp>
            <p:nvSpPr>
              <p:cNvPr id="940067" name="Oval 35"/>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CA"/>
              </a:p>
            </p:txBody>
          </p:sp>
          <p:sp>
            <p:nvSpPr>
              <p:cNvPr id="940068" name="Oval 36"/>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40069" name="Oval 37"/>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40070" name="Oval 38"/>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CA"/>
              </a:p>
            </p:txBody>
          </p:sp>
          <p:sp>
            <p:nvSpPr>
              <p:cNvPr id="940071" name="Oval 39"/>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40072" name="Oval 40"/>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40073" name="Oval 41"/>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40074" name="Oval 42"/>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40075" name="Oval 43"/>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CA"/>
              </a:p>
            </p:txBody>
          </p:sp>
          <p:sp>
            <p:nvSpPr>
              <p:cNvPr id="940076" name="Oval 44"/>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CA"/>
              </a:p>
            </p:txBody>
          </p:sp>
        </p:grpSp>
      </p:grpSp>
      <p:pic>
        <p:nvPicPr>
          <p:cNvPr id="44" name="Picture 43" descr="Telemarketing Supervision.jpg"/>
          <p:cNvPicPr>
            <a:picLocks noChangeAspect="1"/>
          </p:cNvPicPr>
          <p:nvPr/>
        </p:nvPicPr>
        <p:blipFill>
          <a:blip r:embed="rId3" cstate="print"/>
          <a:stretch>
            <a:fillRect/>
          </a:stretch>
        </p:blipFill>
        <p:spPr>
          <a:xfrm>
            <a:off x="5257800" y="3979421"/>
            <a:ext cx="3725883" cy="2761348"/>
          </a:xfrm>
          <a:prstGeom prst="rect">
            <a:avLst/>
          </a:prstGeom>
          <a:ln>
            <a:noFill/>
          </a:ln>
          <a:effectLst>
            <a:softEdge rad="112500"/>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iterate type="lt">
                                    <p:tmPct val="0"/>
                                  </p:iterate>
                                  <p:childTnLst>
                                    <p:set>
                                      <p:cBhvr>
                                        <p:cTn id="6" dur="1" fill="hold">
                                          <p:stCondLst>
                                            <p:cond delay="0"/>
                                          </p:stCondLst>
                                        </p:cTn>
                                        <p:tgtEl>
                                          <p:spTgt spid="940043"/>
                                        </p:tgtEl>
                                        <p:attrNameLst>
                                          <p:attrName>style.visibility</p:attrName>
                                        </p:attrNameLst>
                                      </p:cBhvr>
                                      <p:to>
                                        <p:strVal val="visible"/>
                                      </p:to>
                                    </p:set>
                                    <p:anim from="(-#ppt_w/2)" to="(#ppt_x)" calcmode="lin" valueType="num">
                                      <p:cBhvr>
                                        <p:cTn id="7" dur="600" fill="hold">
                                          <p:stCondLst>
                                            <p:cond delay="0"/>
                                          </p:stCondLst>
                                        </p:cTn>
                                        <p:tgtEl>
                                          <p:spTgt spid="940043"/>
                                        </p:tgtEl>
                                        <p:attrNameLst>
                                          <p:attrName>ppt_x</p:attrName>
                                        </p:attrNameLst>
                                      </p:cBhvr>
                                    </p:anim>
                                    <p:anim from="0" to="-1.0" calcmode="lin" valueType="num">
                                      <p:cBhvr>
                                        <p:cTn id="8" dur="200" decel="50000" autoRev="1" fill="hold">
                                          <p:stCondLst>
                                            <p:cond delay="600"/>
                                          </p:stCondLst>
                                        </p:cTn>
                                        <p:tgtEl>
                                          <p:spTgt spid="940043"/>
                                        </p:tgtEl>
                                        <p:attrNameLst>
                                          <p:attrName>xshear</p:attrName>
                                        </p:attrNameLst>
                                      </p:cBhvr>
                                    </p:anim>
                                    <p:animScale>
                                      <p:cBhvr>
                                        <p:cTn id="9" dur="200" decel="100000" autoRev="1" fill="hold">
                                          <p:stCondLst>
                                            <p:cond delay="600"/>
                                          </p:stCondLst>
                                        </p:cTn>
                                        <p:tgtEl>
                                          <p:spTgt spid="940043"/>
                                        </p:tgtEl>
                                      </p:cBhvr>
                                      <p:from x="100000" y="100000"/>
                                      <p:to x="80000" y="100000"/>
                                    </p:animScale>
                                    <p:anim by="(#ppt_h/3+#ppt_w*0.1)" calcmode="lin" valueType="num">
                                      <p:cBhvr additive="sum">
                                        <p:cTn id="10" dur="200" decel="100000" autoRev="1" fill="hold">
                                          <p:stCondLst>
                                            <p:cond delay="600"/>
                                          </p:stCondLst>
                                        </p:cTn>
                                        <p:tgtEl>
                                          <p:spTgt spid="940043"/>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40035">
                                            <p:txEl>
                                              <p:pRg st="0" end="0"/>
                                            </p:txEl>
                                          </p:spTgt>
                                        </p:tgtEl>
                                        <p:attrNameLst>
                                          <p:attrName>style.visibility</p:attrName>
                                        </p:attrNameLst>
                                      </p:cBhvr>
                                      <p:to>
                                        <p:strVal val="visible"/>
                                      </p:to>
                                    </p:set>
                                    <p:animEffect transition="in" filter="blinds(horizontal)">
                                      <p:cBhvr>
                                        <p:cTn id="15" dur="500"/>
                                        <p:tgtEl>
                                          <p:spTgt spid="940035">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40035">
                                            <p:txEl>
                                              <p:pRg st="1" end="1"/>
                                            </p:txEl>
                                          </p:spTgt>
                                        </p:tgtEl>
                                        <p:attrNameLst>
                                          <p:attrName>style.visibility</p:attrName>
                                        </p:attrNameLst>
                                      </p:cBhvr>
                                      <p:to>
                                        <p:strVal val="visible"/>
                                      </p:to>
                                    </p:set>
                                    <p:animEffect transition="in" filter="blinds(horizontal)">
                                      <p:cBhvr>
                                        <p:cTn id="18" dur="500"/>
                                        <p:tgtEl>
                                          <p:spTgt spid="940035">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40035">
                                            <p:txEl>
                                              <p:pRg st="3" end="3"/>
                                            </p:txEl>
                                          </p:spTgt>
                                        </p:tgtEl>
                                        <p:attrNameLst>
                                          <p:attrName>style.visibility</p:attrName>
                                        </p:attrNameLst>
                                      </p:cBhvr>
                                      <p:to>
                                        <p:strVal val="visible"/>
                                      </p:to>
                                    </p:set>
                                    <p:animEffect transition="in" filter="blinds(horizontal)">
                                      <p:cBhvr>
                                        <p:cTn id="21" dur="500"/>
                                        <p:tgtEl>
                                          <p:spTgt spid="94003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40035">
                                            <p:txEl>
                                              <p:pRg st="4" end="4"/>
                                            </p:txEl>
                                          </p:spTgt>
                                        </p:tgtEl>
                                        <p:attrNameLst>
                                          <p:attrName>style.visibility</p:attrName>
                                        </p:attrNameLst>
                                      </p:cBhvr>
                                      <p:to>
                                        <p:strVal val="visible"/>
                                      </p:to>
                                    </p:set>
                                    <p:animEffect transition="in" filter="blinds(horizontal)">
                                      <p:cBhvr>
                                        <p:cTn id="24" dur="500"/>
                                        <p:tgtEl>
                                          <p:spTgt spid="940035">
                                            <p:txEl>
                                              <p:pRg st="4" end="4"/>
                                            </p:txEl>
                                          </p:spTgt>
                                        </p:tgtEl>
                                      </p:cBhvr>
                                    </p:animEffect>
                                  </p:childTnLst>
                                </p:cTn>
                              </p:par>
                              <p:par>
                                <p:cTn id="25" presetID="3" presetClass="entr" presetSubtype="10" fill="hold" grpId="0" nodeType="withEffect" nodePh="1">
                                  <p:stCondLst>
                                    <p:cond delay="0"/>
                                  </p:stCondLst>
                                  <p:endCondLst>
                                    <p:cond evt="begin" delay="0">
                                      <p:tn val="25"/>
                                    </p:cond>
                                  </p:endCondLst>
                                  <p:childTnLst>
                                    <p:set>
                                      <p:cBhvr>
                                        <p:cTn id="26" dur="1" fill="hold">
                                          <p:stCondLst>
                                            <p:cond delay="0"/>
                                          </p:stCondLst>
                                        </p:cTn>
                                        <p:tgtEl>
                                          <p:spTgt spid="940039"/>
                                        </p:tgtEl>
                                        <p:attrNameLst>
                                          <p:attrName>style.visibility</p:attrName>
                                        </p:attrNameLst>
                                      </p:cBhvr>
                                      <p:to>
                                        <p:strVal val="visible"/>
                                      </p:to>
                                    </p:set>
                                    <p:animEffect transition="in" filter="blinds(horizontal)">
                                      <p:cBhvr>
                                        <p:cTn id="27" dur="500"/>
                                        <p:tgtEl>
                                          <p:spTgt spid="940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42" name="Date Placeholder 5"/>
          <p:cNvSpPr>
            <a:spLocks noGrp="1"/>
          </p:cNvSpPr>
          <p:nvPr>
            <p:ph type="dt" sz="half" idx="10"/>
          </p:nvPr>
        </p:nvSpPr>
        <p:spPr/>
        <p:txBody>
          <a:bodyPr/>
          <a:lstStyle/>
          <a:p>
            <a:r>
              <a:rPr lang="en-US" smtClean="0"/>
              <a:t>2341-09 Lecture Wk13</a:t>
            </a:r>
            <a:endParaRPr lang="en-US" altLang="en-US"/>
          </a:p>
        </p:txBody>
      </p:sp>
      <p:sp>
        <p:nvSpPr>
          <p:cNvPr id="44" name="Slide Number Placeholder 7"/>
          <p:cNvSpPr>
            <a:spLocks noGrp="1"/>
          </p:cNvSpPr>
          <p:nvPr>
            <p:ph type="sldNum" sz="quarter" idx="12"/>
          </p:nvPr>
        </p:nvSpPr>
        <p:spPr/>
        <p:txBody>
          <a:bodyPr/>
          <a:lstStyle/>
          <a:p>
            <a:fld id="{887AB162-46D2-4D2C-BCFD-1DE9F2E40DEF}" type="slidenum">
              <a:rPr lang="en-US" altLang="en-US"/>
              <a:pPr/>
              <a:t>33</a:t>
            </a:fld>
            <a:endParaRPr lang="en-US" altLang="en-US"/>
          </a:p>
        </p:txBody>
      </p:sp>
      <p:sp>
        <p:nvSpPr>
          <p:cNvPr id="942083" name="Text Box 3"/>
          <p:cNvSpPr txBox="1">
            <a:spLocks noChangeArrowheads="1"/>
          </p:cNvSpPr>
          <p:nvPr/>
        </p:nvSpPr>
        <p:spPr bwMode="auto">
          <a:xfrm>
            <a:off x="152400" y="1752600"/>
            <a:ext cx="8610600" cy="1066800"/>
          </a:xfrm>
          <a:prstGeom prst="rect">
            <a:avLst/>
          </a:prstGeom>
          <a:noFill/>
          <a:ln w="9525">
            <a:noFill/>
            <a:miter lim="800000"/>
            <a:headEnd/>
            <a:tailEnd/>
          </a:ln>
          <a:effectLst/>
        </p:spPr>
        <p:txBody>
          <a:bodyPr>
            <a:spAutoFit/>
          </a:bodyPr>
          <a:lstStyle/>
          <a:p>
            <a:pPr lvl="1">
              <a:spcBef>
                <a:spcPct val="50000"/>
              </a:spcBef>
            </a:pPr>
            <a:r>
              <a:rPr lang="en-US" sz="3200" dirty="0">
                <a:latin typeface="Arial" pitchFamily="34" charset="0"/>
              </a:rPr>
              <a:t>Most are provincial in scope, some are national.</a:t>
            </a:r>
            <a:endParaRPr lang="en-US" dirty="0"/>
          </a:p>
        </p:txBody>
      </p:sp>
      <p:sp>
        <p:nvSpPr>
          <p:cNvPr id="942084" name="Text Box 4"/>
          <p:cNvSpPr txBox="1">
            <a:spLocks noChangeArrowheads="1"/>
          </p:cNvSpPr>
          <p:nvPr/>
        </p:nvSpPr>
        <p:spPr bwMode="auto">
          <a:xfrm>
            <a:off x="5638800" y="609600"/>
            <a:ext cx="2667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942087" name="Text Box 7"/>
          <p:cNvSpPr txBox="1">
            <a:spLocks noChangeArrowheads="1"/>
          </p:cNvSpPr>
          <p:nvPr/>
        </p:nvSpPr>
        <p:spPr bwMode="auto">
          <a:xfrm>
            <a:off x="152400" y="3886200"/>
            <a:ext cx="8610600" cy="1554163"/>
          </a:xfrm>
          <a:prstGeom prst="rect">
            <a:avLst/>
          </a:prstGeom>
          <a:noFill/>
          <a:ln w="9525">
            <a:noFill/>
            <a:miter lim="800000"/>
            <a:headEnd/>
            <a:tailEnd/>
          </a:ln>
          <a:effectLst/>
        </p:spPr>
        <p:txBody>
          <a:bodyPr>
            <a:spAutoFit/>
          </a:bodyPr>
          <a:lstStyle/>
          <a:p>
            <a:pPr lvl="1">
              <a:spcBef>
                <a:spcPct val="50000"/>
              </a:spcBef>
            </a:pPr>
            <a:r>
              <a:rPr lang="en-US" sz="3200" dirty="0">
                <a:latin typeface="Arial" pitchFamily="34" charset="0"/>
              </a:rPr>
              <a:t>Most are general population samples, but some survey unique populations, such as youth.</a:t>
            </a:r>
            <a:endParaRPr lang="en-US" dirty="0"/>
          </a:p>
        </p:txBody>
      </p:sp>
      <p:pic>
        <p:nvPicPr>
          <p:cNvPr id="942088" name="Picture 8" descr="survey1"/>
          <p:cNvPicPr>
            <a:picLocks noChangeAspect="1" noChangeArrowheads="1"/>
          </p:cNvPicPr>
          <p:nvPr/>
        </p:nvPicPr>
        <p:blipFill>
          <a:blip r:embed="rId3" cstate="print"/>
          <a:srcRect/>
          <a:stretch>
            <a:fillRect/>
          </a:stretch>
        </p:blipFill>
        <p:spPr bwMode="auto">
          <a:xfrm>
            <a:off x="5638800" y="5029200"/>
            <a:ext cx="2209800" cy="1657350"/>
          </a:xfrm>
          <a:prstGeom prst="rect">
            <a:avLst/>
          </a:prstGeom>
          <a:ln>
            <a:noFill/>
          </a:ln>
          <a:effectLst>
            <a:softEdge rad="112500"/>
          </a:effectLst>
        </p:spPr>
      </p:pic>
      <p:sp>
        <p:nvSpPr>
          <p:cNvPr id="942089" name="Text Box 9"/>
          <p:cNvSpPr txBox="1">
            <a:spLocks noChangeArrowheads="1"/>
          </p:cNvSpPr>
          <p:nvPr/>
        </p:nvSpPr>
        <p:spPr bwMode="auto">
          <a:xfrm>
            <a:off x="0" y="2971800"/>
            <a:ext cx="8839200" cy="579438"/>
          </a:xfrm>
          <a:prstGeom prst="rect">
            <a:avLst/>
          </a:prstGeom>
          <a:noFill/>
          <a:ln w="9525">
            <a:noFill/>
            <a:miter lim="800000"/>
            <a:headEnd/>
            <a:tailEnd/>
          </a:ln>
          <a:effectLst/>
        </p:spPr>
        <p:txBody>
          <a:bodyPr>
            <a:spAutoFit/>
          </a:bodyPr>
          <a:lstStyle/>
          <a:p>
            <a:pPr lvl="1">
              <a:spcBef>
                <a:spcPct val="50000"/>
              </a:spcBef>
            </a:pPr>
            <a:r>
              <a:rPr lang="en-US" sz="3200" b="1" dirty="0">
                <a:latin typeface="Arial" pitchFamily="34" charset="0"/>
              </a:rPr>
              <a:t> </a:t>
            </a:r>
            <a:r>
              <a:rPr lang="en-US" sz="3200" dirty="0">
                <a:latin typeface="Arial" pitchFamily="34" charset="0"/>
              </a:rPr>
              <a:t>Most sample sizes vary from 500 to 1,000.</a:t>
            </a:r>
            <a:endParaRPr lang="en-US" dirty="0"/>
          </a:p>
        </p:txBody>
      </p:sp>
      <p:sp>
        <p:nvSpPr>
          <p:cNvPr id="942091" name="Rectangle 11"/>
          <p:cNvSpPr>
            <a:spLocks noChangeArrowheads="1"/>
          </p:cNvSpPr>
          <p:nvPr/>
        </p:nvSpPr>
        <p:spPr bwMode="auto">
          <a:xfrm>
            <a:off x="381000" y="0"/>
            <a:ext cx="3657600" cy="1447800"/>
          </a:xfrm>
          <a:prstGeom prst="rect">
            <a:avLst/>
          </a:prstGeom>
          <a:noFill/>
          <a:ln w="9525">
            <a:noFill/>
            <a:miter lim="800000"/>
            <a:headEnd/>
            <a:tailEnd/>
          </a:ln>
          <a:effectLst/>
        </p:spPr>
        <p:txBody>
          <a:bodyPr anchor="ctr"/>
          <a:lstStyle/>
          <a:p>
            <a:pPr>
              <a:lnSpc>
                <a:spcPct val="80000"/>
              </a:lnSpc>
            </a:pPr>
            <a:r>
              <a:rPr lang="en-US" sz="4800">
                <a:solidFill>
                  <a:schemeClr val="tx2"/>
                </a:solidFill>
              </a:rPr>
              <a:t>Professional</a:t>
            </a:r>
            <a:br>
              <a:rPr lang="en-US" sz="4800">
                <a:solidFill>
                  <a:schemeClr val="tx2"/>
                </a:solidFill>
              </a:rPr>
            </a:br>
            <a:r>
              <a:rPr lang="en-US" sz="4800">
                <a:solidFill>
                  <a:schemeClr val="tx2"/>
                </a:solidFill>
              </a:rPr>
              <a:t>Resources</a:t>
            </a:r>
          </a:p>
        </p:txBody>
      </p:sp>
      <p:grpSp>
        <p:nvGrpSpPr>
          <p:cNvPr id="942092" name="Group 12"/>
          <p:cNvGrpSpPr>
            <a:grpSpLocks/>
          </p:cNvGrpSpPr>
          <p:nvPr/>
        </p:nvGrpSpPr>
        <p:grpSpPr bwMode="auto">
          <a:xfrm>
            <a:off x="5562600" y="0"/>
            <a:ext cx="3352800" cy="1231900"/>
            <a:chOff x="3504" y="96"/>
            <a:chExt cx="2112" cy="776"/>
          </a:xfrm>
        </p:grpSpPr>
        <p:sp>
          <p:nvSpPr>
            <p:cNvPr id="942093" name="Text Box 13"/>
            <p:cNvSpPr txBox="1">
              <a:spLocks noChangeArrowheads="1"/>
            </p:cNvSpPr>
            <p:nvPr/>
          </p:nvSpPr>
          <p:spPr bwMode="auto">
            <a:xfrm>
              <a:off x="3504" y="96"/>
              <a:ext cx="2112" cy="776"/>
            </a:xfrm>
            <a:prstGeom prst="rect">
              <a:avLst/>
            </a:prstGeom>
            <a:solidFill>
              <a:srgbClr val="B9D1D0"/>
            </a:solidFill>
            <a:ln w="57150">
              <a:noFill/>
              <a:miter lim="800000"/>
              <a:headEnd/>
              <a:tailEnd/>
            </a:ln>
            <a:effectLst>
              <a:outerShdw dist="107763" dir="2700000" algn="ctr" rotWithShape="0">
                <a:srgbClr val="808080">
                  <a:alpha val="50000"/>
                </a:srgbClr>
              </a:outerShdw>
            </a:effectLst>
          </p:spPr>
          <p:txBody>
            <a:bodyPr>
              <a:spAutoFit/>
            </a:bodyPr>
            <a:lstStyle/>
            <a:p>
              <a:pPr>
                <a:lnSpc>
                  <a:spcPct val="85000"/>
                </a:lnSpc>
                <a:spcBef>
                  <a:spcPct val="10000"/>
                </a:spcBef>
              </a:pPr>
              <a:r>
                <a:rPr lang="en-US" sz="4400">
                  <a:solidFill>
                    <a:srgbClr val="000066"/>
                  </a:solidFill>
                </a:rPr>
                <a:t>Omnibus Surveys</a:t>
              </a:r>
            </a:p>
          </p:txBody>
        </p:sp>
        <p:grpSp>
          <p:nvGrpSpPr>
            <p:cNvPr id="942094" name="Group 14"/>
            <p:cNvGrpSpPr>
              <a:grpSpLocks/>
            </p:cNvGrpSpPr>
            <p:nvPr/>
          </p:nvGrpSpPr>
          <p:grpSpPr bwMode="auto">
            <a:xfrm>
              <a:off x="5232" y="144"/>
              <a:ext cx="355" cy="528"/>
              <a:chOff x="5136" y="960"/>
              <a:chExt cx="528" cy="864"/>
            </a:xfrm>
          </p:grpSpPr>
          <p:sp>
            <p:nvSpPr>
              <p:cNvPr id="942095" name="Oval 15"/>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CA"/>
              </a:p>
            </p:txBody>
          </p:sp>
          <p:sp>
            <p:nvSpPr>
              <p:cNvPr id="942096" name="Oval 16"/>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CA"/>
              </a:p>
            </p:txBody>
          </p:sp>
          <p:sp>
            <p:nvSpPr>
              <p:cNvPr id="942097" name="Oval 17"/>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CA"/>
              </a:p>
            </p:txBody>
          </p:sp>
          <p:sp>
            <p:nvSpPr>
              <p:cNvPr id="942098" name="Oval 18"/>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CA"/>
              </a:p>
            </p:txBody>
          </p:sp>
          <p:sp>
            <p:nvSpPr>
              <p:cNvPr id="942099" name="Oval 19"/>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CA"/>
              </a:p>
            </p:txBody>
          </p:sp>
          <p:sp>
            <p:nvSpPr>
              <p:cNvPr id="942100" name="Oval 20"/>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CA"/>
              </a:p>
            </p:txBody>
          </p:sp>
          <p:sp>
            <p:nvSpPr>
              <p:cNvPr id="942101" name="Oval 21"/>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CA"/>
              </a:p>
            </p:txBody>
          </p:sp>
          <p:sp>
            <p:nvSpPr>
              <p:cNvPr id="942102" name="Oval 22"/>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CA"/>
              </a:p>
            </p:txBody>
          </p:sp>
          <p:sp>
            <p:nvSpPr>
              <p:cNvPr id="942103" name="Oval 23"/>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CA"/>
              </a:p>
            </p:txBody>
          </p:sp>
          <p:sp>
            <p:nvSpPr>
              <p:cNvPr id="942104" name="Oval 24"/>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42105" name="Oval 25"/>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42106" name="Oval 26"/>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CA"/>
              </a:p>
            </p:txBody>
          </p:sp>
          <p:sp>
            <p:nvSpPr>
              <p:cNvPr id="942107" name="Oval 27"/>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CA"/>
              </a:p>
            </p:txBody>
          </p:sp>
          <p:sp>
            <p:nvSpPr>
              <p:cNvPr id="942108" name="Oval 28"/>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42109" name="Oval 29"/>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42110" name="Oval 30"/>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CA"/>
              </a:p>
            </p:txBody>
          </p:sp>
          <p:sp>
            <p:nvSpPr>
              <p:cNvPr id="942111" name="Oval 31"/>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42112" name="Oval 32"/>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42113" name="Oval 33"/>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42114" name="Oval 34"/>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42115" name="Oval 35"/>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CA"/>
              </a:p>
            </p:txBody>
          </p:sp>
          <p:sp>
            <p:nvSpPr>
              <p:cNvPr id="942116" name="Oval 36"/>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CA"/>
              </a:p>
            </p:txBody>
          </p:sp>
          <p:sp>
            <p:nvSpPr>
              <p:cNvPr id="942117" name="Oval 37"/>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42118" name="Oval 38"/>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42119" name="Oval 39"/>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CA"/>
              </a:p>
            </p:txBody>
          </p:sp>
          <p:sp>
            <p:nvSpPr>
              <p:cNvPr id="942120" name="Oval 40"/>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42121" name="Oval 41"/>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42122" name="Oval 42"/>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42123" name="Oval 43"/>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42124" name="Oval 44"/>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CA"/>
              </a:p>
            </p:txBody>
          </p:sp>
          <p:sp>
            <p:nvSpPr>
              <p:cNvPr id="942125" name="Oval 45"/>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CA"/>
              </a:p>
            </p:txBody>
          </p:sp>
        </p:grpSp>
      </p:grpSp>
    </p:spTree>
  </p:cSld>
  <p:clrMapOvr>
    <a:masterClrMapping/>
  </p:clrMapOvr>
  <p:transition>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43" name="Date Placeholder 5"/>
          <p:cNvSpPr>
            <a:spLocks noGrp="1"/>
          </p:cNvSpPr>
          <p:nvPr>
            <p:ph type="dt" sz="half" idx="10"/>
          </p:nvPr>
        </p:nvSpPr>
        <p:spPr/>
        <p:txBody>
          <a:bodyPr/>
          <a:lstStyle/>
          <a:p>
            <a:r>
              <a:rPr lang="en-US" smtClean="0"/>
              <a:t>2341-09 Lecture Wk13</a:t>
            </a:r>
            <a:endParaRPr lang="en-US" altLang="en-US"/>
          </a:p>
        </p:txBody>
      </p:sp>
      <p:sp>
        <p:nvSpPr>
          <p:cNvPr id="45" name="Slide Number Placeholder 7"/>
          <p:cNvSpPr>
            <a:spLocks noGrp="1"/>
          </p:cNvSpPr>
          <p:nvPr>
            <p:ph type="sldNum" sz="quarter" idx="12"/>
          </p:nvPr>
        </p:nvSpPr>
        <p:spPr/>
        <p:txBody>
          <a:bodyPr/>
          <a:lstStyle/>
          <a:p>
            <a:fld id="{22A44904-16A2-4A20-8597-6D4339DF50EF}" type="slidenum">
              <a:rPr lang="en-US" altLang="en-US"/>
              <a:pPr/>
              <a:t>34</a:t>
            </a:fld>
            <a:endParaRPr lang="en-US" altLang="en-US"/>
          </a:p>
        </p:txBody>
      </p:sp>
      <p:sp>
        <p:nvSpPr>
          <p:cNvPr id="944131" name="Text Box 3"/>
          <p:cNvSpPr txBox="1">
            <a:spLocks noChangeArrowheads="1"/>
          </p:cNvSpPr>
          <p:nvPr/>
        </p:nvSpPr>
        <p:spPr bwMode="auto">
          <a:xfrm>
            <a:off x="609600" y="1828800"/>
            <a:ext cx="8153400" cy="1066800"/>
          </a:xfrm>
          <a:prstGeom prst="rect">
            <a:avLst/>
          </a:prstGeom>
          <a:noFill/>
          <a:ln w="9525">
            <a:noFill/>
            <a:miter lim="800000"/>
            <a:headEnd/>
            <a:tailEnd/>
          </a:ln>
          <a:effectLst/>
        </p:spPr>
        <p:txBody>
          <a:bodyPr>
            <a:spAutoFit/>
          </a:bodyPr>
          <a:lstStyle/>
          <a:p>
            <a:pPr>
              <a:spcBef>
                <a:spcPct val="50000"/>
              </a:spcBef>
            </a:pPr>
            <a:r>
              <a:rPr lang="en-US" sz="3200" dirty="0">
                <a:latin typeface="Arial" pitchFamily="34" charset="0"/>
              </a:rPr>
              <a:t>Offered by most major marketing research companies…</a:t>
            </a:r>
            <a:endParaRPr lang="en-US" sz="3200" dirty="0"/>
          </a:p>
        </p:txBody>
      </p:sp>
      <p:sp>
        <p:nvSpPr>
          <p:cNvPr id="944132" name="Text Box 4"/>
          <p:cNvSpPr txBox="1">
            <a:spLocks noChangeArrowheads="1"/>
          </p:cNvSpPr>
          <p:nvPr/>
        </p:nvSpPr>
        <p:spPr bwMode="auto">
          <a:xfrm>
            <a:off x="5638800" y="609600"/>
            <a:ext cx="2667000" cy="366713"/>
          </a:xfrm>
          <a:prstGeom prst="rect">
            <a:avLst/>
          </a:prstGeom>
          <a:noFill/>
          <a:ln w="9525">
            <a:noFill/>
            <a:miter lim="800000"/>
            <a:headEnd/>
            <a:tailEnd/>
          </a:ln>
          <a:effectLst/>
        </p:spPr>
        <p:txBody>
          <a:bodyPr>
            <a:spAutoFit/>
          </a:bodyPr>
          <a:lstStyle/>
          <a:p>
            <a:pPr>
              <a:spcBef>
                <a:spcPct val="50000"/>
              </a:spcBef>
            </a:pPr>
            <a:endParaRPr lang="en-US"/>
          </a:p>
        </p:txBody>
      </p:sp>
      <p:pic>
        <p:nvPicPr>
          <p:cNvPr id="944135" name="Picture 7"/>
          <p:cNvPicPr>
            <a:picLocks noChangeAspect="1" noChangeArrowheads="1"/>
          </p:cNvPicPr>
          <p:nvPr/>
        </p:nvPicPr>
        <p:blipFill>
          <a:blip r:embed="rId4" cstate="print"/>
          <a:srcRect/>
          <a:stretch>
            <a:fillRect/>
          </a:stretch>
        </p:blipFill>
        <p:spPr bwMode="auto">
          <a:xfrm>
            <a:off x="685800" y="3124200"/>
            <a:ext cx="3319463" cy="922338"/>
          </a:xfrm>
          <a:prstGeom prst="rect">
            <a:avLst/>
          </a:prstGeom>
          <a:noFill/>
          <a:ln w="9525">
            <a:noFill/>
            <a:miter lim="800000"/>
            <a:headEnd/>
            <a:tailEnd/>
          </a:ln>
          <a:effectLst/>
        </p:spPr>
      </p:pic>
      <p:graphicFrame>
        <p:nvGraphicFramePr>
          <p:cNvPr id="944136" name="Object 8"/>
          <p:cNvGraphicFramePr>
            <a:graphicFrameLocks noChangeAspect="1"/>
          </p:cNvGraphicFramePr>
          <p:nvPr/>
        </p:nvGraphicFramePr>
        <p:xfrm>
          <a:off x="5638800" y="2971800"/>
          <a:ext cx="2124075" cy="1295400"/>
        </p:xfrm>
        <a:graphic>
          <a:graphicData uri="http://schemas.openxmlformats.org/presentationml/2006/ole">
            <p:oleObj spid="_x0000_s944136" name="Bitmap Image" r:id="rId5" imgW="1362265" imgH="895238" progId="PBrush">
              <p:embed/>
            </p:oleObj>
          </a:graphicData>
        </a:graphic>
      </p:graphicFrame>
      <p:pic>
        <p:nvPicPr>
          <p:cNvPr id="944137" name="Picture 9" descr="tns-cf-web"/>
          <p:cNvPicPr>
            <a:picLocks noChangeAspect="1" noChangeArrowheads="1"/>
          </p:cNvPicPr>
          <p:nvPr/>
        </p:nvPicPr>
        <p:blipFill>
          <a:blip r:embed="rId6" cstate="print"/>
          <a:srcRect/>
          <a:stretch>
            <a:fillRect/>
          </a:stretch>
        </p:blipFill>
        <p:spPr bwMode="auto">
          <a:xfrm>
            <a:off x="762000" y="4648200"/>
            <a:ext cx="2743200" cy="1184275"/>
          </a:xfrm>
          <a:prstGeom prst="rect">
            <a:avLst/>
          </a:prstGeom>
          <a:noFill/>
        </p:spPr>
      </p:pic>
      <p:pic>
        <p:nvPicPr>
          <p:cNvPr id="944138" name="Picture 10" descr="mustel-logo-wh"/>
          <p:cNvPicPr>
            <a:picLocks noChangeAspect="1" noChangeArrowheads="1"/>
          </p:cNvPicPr>
          <p:nvPr/>
        </p:nvPicPr>
        <p:blipFill>
          <a:blip r:embed="rId7" cstate="print"/>
          <a:srcRect/>
          <a:stretch>
            <a:fillRect/>
          </a:stretch>
        </p:blipFill>
        <p:spPr bwMode="auto">
          <a:xfrm>
            <a:off x="5334000" y="4724400"/>
            <a:ext cx="2749550" cy="1524000"/>
          </a:xfrm>
          <a:prstGeom prst="rect">
            <a:avLst/>
          </a:prstGeom>
          <a:noFill/>
        </p:spPr>
      </p:pic>
      <p:sp>
        <p:nvSpPr>
          <p:cNvPr id="944140" name="Rectangle 12"/>
          <p:cNvSpPr>
            <a:spLocks noChangeArrowheads="1"/>
          </p:cNvSpPr>
          <p:nvPr/>
        </p:nvSpPr>
        <p:spPr bwMode="auto">
          <a:xfrm>
            <a:off x="381000" y="0"/>
            <a:ext cx="3657600" cy="1447800"/>
          </a:xfrm>
          <a:prstGeom prst="rect">
            <a:avLst/>
          </a:prstGeom>
          <a:noFill/>
          <a:ln w="9525">
            <a:noFill/>
            <a:miter lim="800000"/>
            <a:headEnd/>
            <a:tailEnd/>
          </a:ln>
          <a:effectLst/>
        </p:spPr>
        <p:txBody>
          <a:bodyPr anchor="ctr"/>
          <a:lstStyle/>
          <a:p>
            <a:pPr>
              <a:lnSpc>
                <a:spcPct val="80000"/>
              </a:lnSpc>
            </a:pPr>
            <a:r>
              <a:rPr lang="en-US" sz="4800">
                <a:solidFill>
                  <a:schemeClr val="tx2"/>
                </a:solidFill>
              </a:rPr>
              <a:t>Professional</a:t>
            </a:r>
            <a:br>
              <a:rPr lang="en-US" sz="4800">
                <a:solidFill>
                  <a:schemeClr val="tx2"/>
                </a:solidFill>
              </a:rPr>
            </a:br>
            <a:r>
              <a:rPr lang="en-US" sz="4800">
                <a:solidFill>
                  <a:schemeClr val="tx2"/>
                </a:solidFill>
              </a:rPr>
              <a:t>Resources</a:t>
            </a:r>
          </a:p>
        </p:txBody>
      </p:sp>
      <p:grpSp>
        <p:nvGrpSpPr>
          <p:cNvPr id="944141" name="Group 13"/>
          <p:cNvGrpSpPr>
            <a:grpSpLocks/>
          </p:cNvGrpSpPr>
          <p:nvPr/>
        </p:nvGrpSpPr>
        <p:grpSpPr bwMode="auto">
          <a:xfrm>
            <a:off x="5562600" y="0"/>
            <a:ext cx="3352800" cy="1231900"/>
            <a:chOff x="3504" y="96"/>
            <a:chExt cx="2112" cy="776"/>
          </a:xfrm>
        </p:grpSpPr>
        <p:sp>
          <p:nvSpPr>
            <p:cNvPr id="944142" name="Text Box 14"/>
            <p:cNvSpPr txBox="1">
              <a:spLocks noChangeArrowheads="1"/>
            </p:cNvSpPr>
            <p:nvPr/>
          </p:nvSpPr>
          <p:spPr bwMode="auto">
            <a:xfrm>
              <a:off x="3504" y="96"/>
              <a:ext cx="2112" cy="776"/>
            </a:xfrm>
            <a:prstGeom prst="rect">
              <a:avLst/>
            </a:prstGeom>
            <a:solidFill>
              <a:srgbClr val="B9D1D0"/>
            </a:solidFill>
            <a:ln w="57150">
              <a:noFill/>
              <a:miter lim="800000"/>
              <a:headEnd/>
              <a:tailEnd/>
            </a:ln>
            <a:effectLst>
              <a:outerShdw dist="107763" dir="2700000" algn="ctr" rotWithShape="0">
                <a:srgbClr val="808080">
                  <a:alpha val="50000"/>
                </a:srgbClr>
              </a:outerShdw>
            </a:effectLst>
          </p:spPr>
          <p:txBody>
            <a:bodyPr>
              <a:spAutoFit/>
            </a:bodyPr>
            <a:lstStyle/>
            <a:p>
              <a:pPr>
                <a:lnSpc>
                  <a:spcPct val="85000"/>
                </a:lnSpc>
                <a:spcBef>
                  <a:spcPct val="10000"/>
                </a:spcBef>
              </a:pPr>
              <a:r>
                <a:rPr lang="en-US" sz="4400">
                  <a:solidFill>
                    <a:srgbClr val="000066"/>
                  </a:solidFill>
                </a:rPr>
                <a:t>Omnibus Surveys</a:t>
              </a:r>
            </a:p>
          </p:txBody>
        </p:sp>
        <p:grpSp>
          <p:nvGrpSpPr>
            <p:cNvPr id="944143" name="Group 15"/>
            <p:cNvGrpSpPr>
              <a:grpSpLocks/>
            </p:cNvGrpSpPr>
            <p:nvPr/>
          </p:nvGrpSpPr>
          <p:grpSpPr bwMode="auto">
            <a:xfrm>
              <a:off x="5232" y="144"/>
              <a:ext cx="355" cy="528"/>
              <a:chOff x="5136" y="960"/>
              <a:chExt cx="528" cy="864"/>
            </a:xfrm>
          </p:grpSpPr>
          <p:sp>
            <p:nvSpPr>
              <p:cNvPr id="944144" name="Oval 16"/>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CA"/>
              </a:p>
            </p:txBody>
          </p:sp>
          <p:sp>
            <p:nvSpPr>
              <p:cNvPr id="944145" name="Oval 17"/>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CA"/>
              </a:p>
            </p:txBody>
          </p:sp>
          <p:sp>
            <p:nvSpPr>
              <p:cNvPr id="944146" name="Oval 18"/>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CA"/>
              </a:p>
            </p:txBody>
          </p:sp>
          <p:sp>
            <p:nvSpPr>
              <p:cNvPr id="944147" name="Oval 19"/>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CA"/>
              </a:p>
            </p:txBody>
          </p:sp>
          <p:sp>
            <p:nvSpPr>
              <p:cNvPr id="944148" name="Oval 20"/>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CA"/>
              </a:p>
            </p:txBody>
          </p:sp>
          <p:sp>
            <p:nvSpPr>
              <p:cNvPr id="944149" name="Oval 21"/>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CA"/>
              </a:p>
            </p:txBody>
          </p:sp>
          <p:sp>
            <p:nvSpPr>
              <p:cNvPr id="944150" name="Oval 22"/>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CA"/>
              </a:p>
            </p:txBody>
          </p:sp>
          <p:sp>
            <p:nvSpPr>
              <p:cNvPr id="944151" name="Oval 23"/>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CA"/>
              </a:p>
            </p:txBody>
          </p:sp>
          <p:sp>
            <p:nvSpPr>
              <p:cNvPr id="944152" name="Oval 24"/>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CA"/>
              </a:p>
            </p:txBody>
          </p:sp>
          <p:sp>
            <p:nvSpPr>
              <p:cNvPr id="944153" name="Oval 25"/>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44154" name="Oval 26"/>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44155" name="Oval 27"/>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CA"/>
              </a:p>
            </p:txBody>
          </p:sp>
          <p:sp>
            <p:nvSpPr>
              <p:cNvPr id="944156" name="Oval 28"/>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CA"/>
              </a:p>
            </p:txBody>
          </p:sp>
          <p:sp>
            <p:nvSpPr>
              <p:cNvPr id="944157" name="Oval 29"/>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44158" name="Oval 30"/>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44159" name="Oval 31"/>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CA"/>
              </a:p>
            </p:txBody>
          </p:sp>
          <p:sp>
            <p:nvSpPr>
              <p:cNvPr id="944160" name="Oval 32"/>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44161" name="Oval 33"/>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44162" name="Oval 34"/>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44163" name="Oval 35"/>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44164" name="Oval 36"/>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CA"/>
              </a:p>
            </p:txBody>
          </p:sp>
          <p:sp>
            <p:nvSpPr>
              <p:cNvPr id="944165" name="Oval 37"/>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CA"/>
              </a:p>
            </p:txBody>
          </p:sp>
          <p:sp>
            <p:nvSpPr>
              <p:cNvPr id="944166" name="Oval 38"/>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44167" name="Oval 39"/>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44168" name="Oval 40"/>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CA"/>
              </a:p>
            </p:txBody>
          </p:sp>
          <p:sp>
            <p:nvSpPr>
              <p:cNvPr id="944169" name="Oval 41"/>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44170" name="Oval 42"/>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44171" name="Oval 43"/>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44172" name="Oval 44"/>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44173" name="Oval 45"/>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CA"/>
              </a:p>
            </p:txBody>
          </p:sp>
          <p:sp>
            <p:nvSpPr>
              <p:cNvPr id="944174" name="Oval 46"/>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CA"/>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944135"/>
                                        </p:tgtEl>
                                        <p:attrNameLst>
                                          <p:attrName>style.visibility</p:attrName>
                                        </p:attrNameLst>
                                      </p:cBhvr>
                                      <p:to>
                                        <p:strVal val="visible"/>
                                      </p:to>
                                    </p:set>
                                    <p:anim calcmode="lin" valueType="num">
                                      <p:cBhvr>
                                        <p:cTn id="7" dur="500" fill="hold"/>
                                        <p:tgtEl>
                                          <p:spTgt spid="944135"/>
                                        </p:tgtEl>
                                        <p:attrNameLst>
                                          <p:attrName>ppt_w</p:attrName>
                                        </p:attrNameLst>
                                      </p:cBhvr>
                                      <p:tavLst>
                                        <p:tav tm="0">
                                          <p:val>
                                            <p:strVal val="#ppt_w*2.5"/>
                                          </p:val>
                                        </p:tav>
                                        <p:tav tm="100000">
                                          <p:val>
                                            <p:strVal val="#ppt_w"/>
                                          </p:val>
                                        </p:tav>
                                      </p:tavLst>
                                    </p:anim>
                                    <p:anim calcmode="lin" valueType="num">
                                      <p:cBhvr>
                                        <p:cTn id="8" dur="500" fill="hold"/>
                                        <p:tgtEl>
                                          <p:spTgt spid="944135"/>
                                        </p:tgtEl>
                                        <p:attrNameLst>
                                          <p:attrName>ppt_h</p:attrName>
                                        </p:attrNameLst>
                                      </p:cBhvr>
                                      <p:tavLst>
                                        <p:tav tm="0">
                                          <p:val>
                                            <p:strVal val="#ppt_h*0.01"/>
                                          </p:val>
                                        </p:tav>
                                        <p:tav tm="100000">
                                          <p:val>
                                            <p:strVal val="#ppt_h"/>
                                          </p:val>
                                        </p:tav>
                                      </p:tavLst>
                                    </p:anim>
                                    <p:anim calcmode="lin" valueType="num">
                                      <p:cBhvr>
                                        <p:cTn id="9" dur="500" fill="hold"/>
                                        <p:tgtEl>
                                          <p:spTgt spid="944135"/>
                                        </p:tgtEl>
                                        <p:attrNameLst>
                                          <p:attrName>ppt_x</p:attrName>
                                        </p:attrNameLst>
                                      </p:cBhvr>
                                      <p:tavLst>
                                        <p:tav tm="0">
                                          <p:val>
                                            <p:strVal val="#ppt_x"/>
                                          </p:val>
                                        </p:tav>
                                        <p:tav tm="100000">
                                          <p:val>
                                            <p:strVal val="#ppt_x"/>
                                          </p:val>
                                        </p:tav>
                                      </p:tavLst>
                                    </p:anim>
                                    <p:anim calcmode="lin" valueType="num">
                                      <p:cBhvr>
                                        <p:cTn id="10" dur="500" fill="hold"/>
                                        <p:tgtEl>
                                          <p:spTgt spid="944135"/>
                                        </p:tgtEl>
                                        <p:attrNameLst>
                                          <p:attrName>ppt_y</p:attrName>
                                        </p:attrNameLst>
                                      </p:cBhvr>
                                      <p:tavLst>
                                        <p:tav tm="0">
                                          <p:val>
                                            <p:strVal val="#ppt_h+1"/>
                                          </p:val>
                                        </p:tav>
                                        <p:tav tm="100000">
                                          <p:val>
                                            <p:strVal val="#ppt_y"/>
                                          </p:val>
                                        </p:tav>
                                      </p:tavLst>
                                    </p:anim>
                                    <p:animEffect transition="in" filter="fade">
                                      <p:cBhvr>
                                        <p:cTn id="11" dur="500"/>
                                        <p:tgtEl>
                                          <p:spTgt spid="944135"/>
                                        </p:tgtEl>
                                      </p:cBhvr>
                                    </p:animEffect>
                                  </p:childTnLst>
                                </p:cTn>
                              </p:par>
                              <p:par>
                                <p:cTn id="12" presetID="58" presetClass="entr" presetSubtype="0" accel="100000" fill="hold" nodeType="withEffect">
                                  <p:stCondLst>
                                    <p:cond delay="500"/>
                                  </p:stCondLst>
                                  <p:childTnLst>
                                    <p:set>
                                      <p:cBhvr>
                                        <p:cTn id="13" dur="1" fill="hold">
                                          <p:stCondLst>
                                            <p:cond delay="0"/>
                                          </p:stCondLst>
                                        </p:cTn>
                                        <p:tgtEl>
                                          <p:spTgt spid="944136"/>
                                        </p:tgtEl>
                                        <p:attrNameLst>
                                          <p:attrName>style.visibility</p:attrName>
                                        </p:attrNameLst>
                                      </p:cBhvr>
                                      <p:to>
                                        <p:strVal val="visible"/>
                                      </p:to>
                                    </p:set>
                                    <p:anim calcmode="lin" valueType="num">
                                      <p:cBhvr>
                                        <p:cTn id="14" dur="500" fill="hold"/>
                                        <p:tgtEl>
                                          <p:spTgt spid="944136"/>
                                        </p:tgtEl>
                                        <p:attrNameLst>
                                          <p:attrName>ppt_w</p:attrName>
                                        </p:attrNameLst>
                                      </p:cBhvr>
                                      <p:tavLst>
                                        <p:tav tm="0">
                                          <p:val>
                                            <p:strVal val="#ppt_w*2.5"/>
                                          </p:val>
                                        </p:tav>
                                        <p:tav tm="100000">
                                          <p:val>
                                            <p:strVal val="#ppt_w"/>
                                          </p:val>
                                        </p:tav>
                                      </p:tavLst>
                                    </p:anim>
                                    <p:anim calcmode="lin" valueType="num">
                                      <p:cBhvr>
                                        <p:cTn id="15" dur="500" fill="hold"/>
                                        <p:tgtEl>
                                          <p:spTgt spid="944136"/>
                                        </p:tgtEl>
                                        <p:attrNameLst>
                                          <p:attrName>ppt_h</p:attrName>
                                        </p:attrNameLst>
                                      </p:cBhvr>
                                      <p:tavLst>
                                        <p:tav tm="0">
                                          <p:val>
                                            <p:strVal val="#ppt_h*0.01"/>
                                          </p:val>
                                        </p:tav>
                                        <p:tav tm="100000">
                                          <p:val>
                                            <p:strVal val="#ppt_h"/>
                                          </p:val>
                                        </p:tav>
                                      </p:tavLst>
                                    </p:anim>
                                    <p:anim calcmode="lin" valueType="num">
                                      <p:cBhvr>
                                        <p:cTn id="16" dur="500" fill="hold"/>
                                        <p:tgtEl>
                                          <p:spTgt spid="944136"/>
                                        </p:tgtEl>
                                        <p:attrNameLst>
                                          <p:attrName>ppt_x</p:attrName>
                                        </p:attrNameLst>
                                      </p:cBhvr>
                                      <p:tavLst>
                                        <p:tav tm="0">
                                          <p:val>
                                            <p:strVal val="#ppt_x"/>
                                          </p:val>
                                        </p:tav>
                                        <p:tav tm="100000">
                                          <p:val>
                                            <p:strVal val="#ppt_x"/>
                                          </p:val>
                                        </p:tav>
                                      </p:tavLst>
                                    </p:anim>
                                    <p:anim calcmode="lin" valueType="num">
                                      <p:cBhvr>
                                        <p:cTn id="17" dur="500" fill="hold"/>
                                        <p:tgtEl>
                                          <p:spTgt spid="944136"/>
                                        </p:tgtEl>
                                        <p:attrNameLst>
                                          <p:attrName>ppt_y</p:attrName>
                                        </p:attrNameLst>
                                      </p:cBhvr>
                                      <p:tavLst>
                                        <p:tav tm="0">
                                          <p:val>
                                            <p:strVal val="#ppt_h+1"/>
                                          </p:val>
                                        </p:tav>
                                        <p:tav tm="100000">
                                          <p:val>
                                            <p:strVal val="#ppt_y"/>
                                          </p:val>
                                        </p:tav>
                                      </p:tavLst>
                                    </p:anim>
                                    <p:animEffect transition="in" filter="fade">
                                      <p:cBhvr>
                                        <p:cTn id="18" dur="500"/>
                                        <p:tgtEl>
                                          <p:spTgt spid="944136"/>
                                        </p:tgtEl>
                                      </p:cBhvr>
                                    </p:animEffect>
                                  </p:childTnLst>
                                </p:cTn>
                              </p:par>
                              <p:par>
                                <p:cTn id="19" presetID="58" presetClass="entr" presetSubtype="0" accel="100000" fill="hold" nodeType="withEffect">
                                  <p:stCondLst>
                                    <p:cond delay="500"/>
                                  </p:stCondLst>
                                  <p:childTnLst>
                                    <p:set>
                                      <p:cBhvr>
                                        <p:cTn id="20" dur="1" fill="hold">
                                          <p:stCondLst>
                                            <p:cond delay="0"/>
                                          </p:stCondLst>
                                        </p:cTn>
                                        <p:tgtEl>
                                          <p:spTgt spid="944137"/>
                                        </p:tgtEl>
                                        <p:attrNameLst>
                                          <p:attrName>style.visibility</p:attrName>
                                        </p:attrNameLst>
                                      </p:cBhvr>
                                      <p:to>
                                        <p:strVal val="visible"/>
                                      </p:to>
                                    </p:set>
                                    <p:anim calcmode="lin" valueType="num">
                                      <p:cBhvr>
                                        <p:cTn id="21" dur="500" fill="hold"/>
                                        <p:tgtEl>
                                          <p:spTgt spid="944137"/>
                                        </p:tgtEl>
                                        <p:attrNameLst>
                                          <p:attrName>ppt_w</p:attrName>
                                        </p:attrNameLst>
                                      </p:cBhvr>
                                      <p:tavLst>
                                        <p:tav tm="0">
                                          <p:val>
                                            <p:strVal val="#ppt_w*2.5"/>
                                          </p:val>
                                        </p:tav>
                                        <p:tav tm="100000">
                                          <p:val>
                                            <p:strVal val="#ppt_w"/>
                                          </p:val>
                                        </p:tav>
                                      </p:tavLst>
                                    </p:anim>
                                    <p:anim calcmode="lin" valueType="num">
                                      <p:cBhvr>
                                        <p:cTn id="22" dur="500" fill="hold"/>
                                        <p:tgtEl>
                                          <p:spTgt spid="944137"/>
                                        </p:tgtEl>
                                        <p:attrNameLst>
                                          <p:attrName>ppt_h</p:attrName>
                                        </p:attrNameLst>
                                      </p:cBhvr>
                                      <p:tavLst>
                                        <p:tav tm="0">
                                          <p:val>
                                            <p:strVal val="#ppt_h*0.01"/>
                                          </p:val>
                                        </p:tav>
                                        <p:tav tm="100000">
                                          <p:val>
                                            <p:strVal val="#ppt_h"/>
                                          </p:val>
                                        </p:tav>
                                      </p:tavLst>
                                    </p:anim>
                                    <p:anim calcmode="lin" valueType="num">
                                      <p:cBhvr>
                                        <p:cTn id="23" dur="500" fill="hold"/>
                                        <p:tgtEl>
                                          <p:spTgt spid="944137"/>
                                        </p:tgtEl>
                                        <p:attrNameLst>
                                          <p:attrName>ppt_x</p:attrName>
                                        </p:attrNameLst>
                                      </p:cBhvr>
                                      <p:tavLst>
                                        <p:tav tm="0">
                                          <p:val>
                                            <p:strVal val="#ppt_x"/>
                                          </p:val>
                                        </p:tav>
                                        <p:tav tm="100000">
                                          <p:val>
                                            <p:strVal val="#ppt_x"/>
                                          </p:val>
                                        </p:tav>
                                      </p:tavLst>
                                    </p:anim>
                                    <p:anim calcmode="lin" valueType="num">
                                      <p:cBhvr>
                                        <p:cTn id="24" dur="500" fill="hold"/>
                                        <p:tgtEl>
                                          <p:spTgt spid="944137"/>
                                        </p:tgtEl>
                                        <p:attrNameLst>
                                          <p:attrName>ppt_y</p:attrName>
                                        </p:attrNameLst>
                                      </p:cBhvr>
                                      <p:tavLst>
                                        <p:tav tm="0">
                                          <p:val>
                                            <p:strVal val="#ppt_h+1"/>
                                          </p:val>
                                        </p:tav>
                                        <p:tav tm="100000">
                                          <p:val>
                                            <p:strVal val="#ppt_y"/>
                                          </p:val>
                                        </p:tav>
                                      </p:tavLst>
                                    </p:anim>
                                    <p:animEffect transition="in" filter="fade">
                                      <p:cBhvr>
                                        <p:cTn id="25" dur="500"/>
                                        <p:tgtEl>
                                          <p:spTgt spid="944137"/>
                                        </p:tgtEl>
                                      </p:cBhvr>
                                    </p:animEffect>
                                  </p:childTnLst>
                                </p:cTn>
                              </p:par>
                              <p:par>
                                <p:cTn id="26" presetID="58" presetClass="entr" presetSubtype="0" accel="100000" fill="hold" nodeType="withEffect">
                                  <p:stCondLst>
                                    <p:cond delay="1000"/>
                                  </p:stCondLst>
                                  <p:childTnLst>
                                    <p:set>
                                      <p:cBhvr>
                                        <p:cTn id="27" dur="1" fill="hold">
                                          <p:stCondLst>
                                            <p:cond delay="0"/>
                                          </p:stCondLst>
                                        </p:cTn>
                                        <p:tgtEl>
                                          <p:spTgt spid="944138"/>
                                        </p:tgtEl>
                                        <p:attrNameLst>
                                          <p:attrName>style.visibility</p:attrName>
                                        </p:attrNameLst>
                                      </p:cBhvr>
                                      <p:to>
                                        <p:strVal val="visible"/>
                                      </p:to>
                                    </p:set>
                                    <p:anim calcmode="lin" valueType="num">
                                      <p:cBhvr>
                                        <p:cTn id="28" dur="500" fill="hold"/>
                                        <p:tgtEl>
                                          <p:spTgt spid="944138"/>
                                        </p:tgtEl>
                                        <p:attrNameLst>
                                          <p:attrName>ppt_w</p:attrName>
                                        </p:attrNameLst>
                                      </p:cBhvr>
                                      <p:tavLst>
                                        <p:tav tm="0">
                                          <p:val>
                                            <p:strVal val="#ppt_w*2.5"/>
                                          </p:val>
                                        </p:tav>
                                        <p:tav tm="100000">
                                          <p:val>
                                            <p:strVal val="#ppt_w"/>
                                          </p:val>
                                        </p:tav>
                                      </p:tavLst>
                                    </p:anim>
                                    <p:anim calcmode="lin" valueType="num">
                                      <p:cBhvr>
                                        <p:cTn id="29" dur="500" fill="hold"/>
                                        <p:tgtEl>
                                          <p:spTgt spid="944138"/>
                                        </p:tgtEl>
                                        <p:attrNameLst>
                                          <p:attrName>ppt_h</p:attrName>
                                        </p:attrNameLst>
                                      </p:cBhvr>
                                      <p:tavLst>
                                        <p:tav tm="0">
                                          <p:val>
                                            <p:strVal val="#ppt_h*0.01"/>
                                          </p:val>
                                        </p:tav>
                                        <p:tav tm="100000">
                                          <p:val>
                                            <p:strVal val="#ppt_h"/>
                                          </p:val>
                                        </p:tav>
                                      </p:tavLst>
                                    </p:anim>
                                    <p:anim calcmode="lin" valueType="num">
                                      <p:cBhvr>
                                        <p:cTn id="30" dur="500" fill="hold"/>
                                        <p:tgtEl>
                                          <p:spTgt spid="944138"/>
                                        </p:tgtEl>
                                        <p:attrNameLst>
                                          <p:attrName>ppt_x</p:attrName>
                                        </p:attrNameLst>
                                      </p:cBhvr>
                                      <p:tavLst>
                                        <p:tav tm="0">
                                          <p:val>
                                            <p:strVal val="#ppt_x"/>
                                          </p:val>
                                        </p:tav>
                                        <p:tav tm="100000">
                                          <p:val>
                                            <p:strVal val="#ppt_x"/>
                                          </p:val>
                                        </p:tav>
                                      </p:tavLst>
                                    </p:anim>
                                    <p:anim calcmode="lin" valueType="num">
                                      <p:cBhvr>
                                        <p:cTn id="31" dur="500" fill="hold"/>
                                        <p:tgtEl>
                                          <p:spTgt spid="944138"/>
                                        </p:tgtEl>
                                        <p:attrNameLst>
                                          <p:attrName>ppt_y</p:attrName>
                                        </p:attrNameLst>
                                      </p:cBhvr>
                                      <p:tavLst>
                                        <p:tav tm="0">
                                          <p:val>
                                            <p:strVal val="#ppt_h+1"/>
                                          </p:val>
                                        </p:tav>
                                        <p:tav tm="100000">
                                          <p:val>
                                            <p:strVal val="#ppt_y"/>
                                          </p:val>
                                        </p:tav>
                                      </p:tavLst>
                                    </p:anim>
                                    <p:animEffect transition="in" filter="fade">
                                      <p:cBhvr>
                                        <p:cTn id="32" dur="500"/>
                                        <p:tgtEl>
                                          <p:spTgt spid="944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39" name="Date Placeholder 5"/>
          <p:cNvSpPr>
            <a:spLocks noGrp="1"/>
          </p:cNvSpPr>
          <p:nvPr>
            <p:ph type="dt" sz="half" idx="10"/>
          </p:nvPr>
        </p:nvSpPr>
        <p:spPr/>
        <p:txBody>
          <a:bodyPr/>
          <a:lstStyle/>
          <a:p>
            <a:r>
              <a:rPr lang="en-US" smtClean="0"/>
              <a:t>2341-09 Lecture Wk13</a:t>
            </a:r>
            <a:endParaRPr lang="en-US" altLang="en-US"/>
          </a:p>
        </p:txBody>
      </p:sp>
      <p:sp>
        <p:nvSpPr>
          <p:cNvPr id="41" name="Slide Number Placeholder 7"/>
          <p:cNvSpPr>
            <a:spLocks noGrp="1"/>
          </p:cNvSpPr>
          <p:nvPr>
            <p:ph type="sldNum" sz="quarter" idx="12"/>
          </p:nvPr>
        </p:nvSpPr>
        <p:spPr/>
        <p:txBody>
          <a:bodyPr/>
          <a:lstStyle/>
          <a:p>
            <a:fld id="{A30D5AF5-B79E-4E97-8D63-C3E6383C4864}" type="slidenum">
              <a:rPr lang="en-US" altLang="en-US"/>
              <a:pPr/>
              <a:t>35</a:t>
            </a:fld>
            <a:endParaRPr lang="en-US" altLang="en-US"/>
          </a:p>
        </p:txBody>
      </p:sp>
      <p:sp>
        <p:nvSpPr>
          <p:cNvPr id="946179" name="Text Box 3"/>
          <p:cNvSpPr txBox="1">
            <a:spLocks noChangeArrowheads="1"/>
          </p:cNvSpPr>
          <p:nvPr/>
        </p:nvSpPr>
        <p:spPr bwMode="auto">
          <a:xfrm>
            <a:off x="228600" y="1676400"/>
            <a:ext cx="8610600" cy="4975225"/>
          </a:xfrm>
          <a:prstGeom prst="rect">
            <a:avLst/>
          </a:prstGeom>
          <a:noFill/>
          <a:ln w="9525">
            <a:noFill/>
            <a:miter lim="800000"/>
            <a:headEnd/>
            <a:tailEnd/>
          </a:ln>
          <a:effectLst/>
        </p:spPr>
        <p:txBody>
          <a:bodyPr>
            <a:spAutoFit/>
          </a:bodyPr>
          <a:lstStyle/>
          <a:p>
            <a:pPr marL="347663" indent="-347663">
              <a:spcBef>
                <a:spcPct val="50000"/>
              </a:spcBef>
            </a:pPr>
            <a:r>
              <a:rPr lang="en-US" sz="3600" b="1" dirty="0">
                <a:solidFill>
                  <a:schemeClr val="tx2"/>
                </a:solidFill>
              </a:rPr>
              <a:t>Omnibus Surveys: Costs</a:t>
            </a:r>
          </a:p>
          <a:p>
            <a:pPr marL="347663" indent="-347663">
              <a:spcBef>
                <a:spcPct val="50000"/>
              </a:spcBef>
              <a:buFontTx/>
              <a:buChar char="•"/>
            </a:pPr>
            <a:r>
              <a:rPr lang="en-US" sz="3200" dirty="0">
                <a:latin typeface="Arial" pitchFamily="34" charset="0"/>
              </a:rPr>
              <a:t>Costs vary by </a:t>
            </a:r>
            <a:r>
              <a:rPr lang="en-US" sz="3200" b="1" dirty="0">
                <a:solidFill>
                  <a:srgbClr val="CC0000"/>
                </a:solidFill>
                <a:latin typeface="Arial" pitchFamily="34" charset="0"/>
              </a:rPr>
              <a:t>type of question </a:t>
            </a:r>
            <a:r>
              <a:rPr lang="en-US" sz="3200" dirty="0">
                <a:latin typeface="Arial" pitchFamily="34" charset="0"/>
              </a:rPr>
              <a:t>asked.</a:t>
            </a:r>
          </a:p>
          <a:p>
            <a:pPr marL="347663" indent="-347663">
              <a:spcBef>
                <a:spcPct val="50000"/>
              </a:spcBef>
              <a:buFontTx/>
              <a:buChar char="•"/>
            </a:pPr>
            <a:r>
              <a:rPr lang="en-US" sz="3200" dirty="0">
                <a:latin typeface="Arial" pitchFamily="34" charset="0"/>
              </a:rPr>
              <a:t>Open-ended questions are the most expensive.</a:t>
            </a:r>
          </a:p>
          <a:p>
            <a:pPr marL="347663" indent="-347663">
              <a:spcBef>
                <a:spcPct val="50000"/>
              </a:spcBef>
              <a:buFontTx/>
              <a:buChar char="•"/>
            </a:pPr>
            <a:r>
              <a:rPr lang="en-US" sz="3200" dirty="0">
                <a:latin typeface="Arial" pitchFamily="34" charset="0"/>
              </a:rPr>
              <a:t>Item bank questions are the least expensive.</a:t>
            </a:r>
          </a:p>
          <a:p>
            <a:pPr marL="347663" indent="-347663">
              <a:spcBef>
                <a:spcPct val="50000"/>
              </a:spcBef>
            </a:pPr>
            <a:endParaRPr lang="en-US" dirty="0"/>
          </a:p>
          <a:p>
            <a:pPr marL="347663" indent="-347663">
              <a:spcBef>
                <a:spcPct val="50000"/>
              </a:spcBef>
            </a:pPr>
            <a:endParaRPr lang="en-US" dirty="0"/>
          </a:p>
          <a:p>
            <a:pPr marL="347663" indent="-347663">
              <a:spcBef>
                <a:spcPct val="50000"/>
              </a:spcBef>
            </a:pPr>
            <a:endParaRPr lang="en-US" dirty="0"/>
          </a:p>
          <a:p>
            <a:pPr marL="347663" indent="-347663">
              <a:spcBef>
                <a:spcPct val="50000"/>
              </a:spcBef>
            </a:pPr>
            <a:endParaRPr lang="en-US" dirty="0"/>
          </a:p>
        </p:txBody>
      </p:sp>
      <p:sp>
        <p:nvSpPr>
          <p:cNvPr id="946182" name="Text Box 6"/>
          <p:cNvSpPr txBox="1">
            <a:spLocks noChangeArrowheads="1"/>
          </p:cNvSpPr>
          <p:nvPr/>
        </p:nvSpPr>
        <p:spPr bwMode="auto">
          <a:xfrm>
            <a:off x="5638800" y="762000"/>
            <a:ext cx="2286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946185" name="Rectangle 9"/>
          <p:cNvSpPr>
            <a:spLocks noChangeArrowheads="1"/>
          </p:cNvSpPr>
          <p:nvPr/>
        </p:nvSpPr>
        <p:spPr bwMode="auto">
          <a:xfrm>
            <a:off x="381000" y="0"/>
            <a:ext cx="3657600" cy="1447800"/>
          </a:xfrm>
          <a:prstGeom prst="rect">
            <a:avLst/>
          </a:prstGeom>
          <a:noFill/>
          <a:ln w="9525">
            <a:noFill/>
            <a:miter lim="800000"/>
            <a:headEnd/>
            <a:tailEnd/>
          </a:ln>
          <a:effectLst/>
        </p:spPr>
        <p:txBody>
          <a:bodyPr anchor="ctr"/>
          <a:lstStyle/>
          <a:p>
            <a:pPr>
              <a:lnSpc>
                <a:spcPct val="80000"/>
              </a:lnSpc>
            </a:pPr>
            <a:r>
              <a:rPr lang="en-US" sz="4800">
                <a:solidFill>
                  <a:schemeClr val="tx2"/>
                </a:solidFill>
              </a:rPr>
              <a:t>Professional</a:t>
            </a:r>
            <a:br>
              <a:rPr lang="en-US" sz="4800">
                <a:solidFill>
                  <a:schemeClr val="tx2"/>
                </a:solidFill>
              </a:rPr>
            </a:br>
            <a:r>
              <a:rPr lang="en-US" sz="4800">
                <a:solidFill>
                  <a:schemeClr val="tx2"/>
                </a:solidFill>
              </a:rPr>
              <a:t>Resources</a:t>
            </a:r>
          </a:p>
        </p:txBody>
      </p:sp>
      <p:grpSp>
        <p:nvGrpSpPr>
          <p:cNvPr id="946186" name="Group 10"/>
          <p:cNvGrpSpPr>
            <a:grpSpLocks/>
          </p:cNvGrpSpPr>
          <p:nvPr/>
        </p:nvGrpSpPr>
        <p:grpSpPr bwMode="auto">
          <a:xfrm>
            <a:off x="5562600" y="0"/>
            <a:ext cx="3352800" cy="1231900"/>
            <a:chOff x="3504" y="96"/>
            <a:chExt cx="2112" cy="776"/>
          </a:xfrm>
        </p:grpSpPr>
        <p:sp>
          <p:nvSpPr>
            <p:cNvPr id="946187" name="Text Box 11"/>
            <p:cNvSpPr txBox="1">
              <a:spLocks noChangeArrowheads="1"/>
            </p:cNvSpPr>
            <p:nvPr/>
          </p:nvSpPr>
          <p:spPr bwMode="auto">
            <a:xfrm>
              <a:off x="3504" y="96"/>
              <a:ext cx="2112" cy="776"/>
            </a:xfrm>
            <a:prstGeom prst="rect">
              <a:avLst/>
            </a:prstGeom>
            <a:solidFill>
              <a:srgbClr val="B9D1D0"/>
            </a:solidFill>
            <a:ln w="57150">
              <a:noFill/>
              <a:miter lim="800000"/>
              <a:headEnd/>
              <a:tailEnd/>
            </a:ln>
            <a:effectLst>
              <a:outerShdw dist="107763" dir="2700000" algn="ctr" rotWithShape="0">
                <a:srgbClr val="808080">
                  <a:alpha val="50000"/>
                </a:srgbClr>
              </a:outerShdw>
            </a:effectLst>
          </p:spPr>
          <p:txBody>
            <a:bodyPr>
              <a:spAutoFit/>
            </a:bodyPr>
            <a:lstStyle/>
            <a:p>
              <a:pPr>
                <a:lnSpc>
                  <a:spcPct val="85000"/>
                </a:lnSpc>
                <a:spcBef>
                  <a:spcPct val="10000"/>
                </a:spcBef>
              </a:pPr>
              <a:r>
                <a:rPr lang="en-US" sz="4400">
                  <a:solidFill>
                    <a:srgbClr val="000066"/>
                  </a:solidFill>
                </a:rPr>
                <a:t>Omnibus Surveys</a:t>
              </a:r>
            </a:p>
          </p:txBody>
        </p:sp>
        <p:grpSp>
          <p:nvGrpSpPr>
            <p:cNvPr id="946188" name="Group 12"/>
            <p:cNvGrpSpPr>
              <a:grpSpLocks/>
            </p:cNvGrpSpPr>
            <p:nvPr/>
          </p:nvGrpSpPr>
          <p:grpSpPr bwMode="auto">
            <a:xfrm>
              <a:off x="5232" y="144"/>
              <a:ext cx="355" cy="528"/>
              <a:chOff x="5136" y="960"/>
              <a:chExt cx="528" cy="864"/>
            </a:xfrm>
          </p:grpSpPr>
          <p:sp>
            <p:nvSpPr>
              <p:cNvPr id="946189" name="Oval 13"/>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CA"/>
              </a:p>
            </p:txBody>
          </p:sp>
          <p:sp>
            <p:nvSpPr>
              <p:cNvPr id="946190" name="Oval 14"/>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CA"/>
              </a:p>
            </p:txBody>
          </p:sp>
          <p:sp>
            <p:nvSpPr>
              <p:cNvPr id="946191" name="Oval 15"/>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CA"/>
              </a:p>
            </p:txBody>
          </p:sp>
          <p:sp>
            <p:nvSpPr>
              <p:cNvPr id="946192" name="Oval 16"/>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CA"/>
              </a:p>
            </p:txBody>
          </p:sp>
          <p:sp>
            <p:nvSpPr>
              <p:cNvPr id="946193" name="Oval 17"/>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CA"/>
              </a:p>
            </p:txBody>
          </p:sp>
          <p:sp>
            <p:nvSpPr>
              <p:cNvPr id="946194" name="Oval 18"/>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CA"/>
              </a:p>
            </p:txBody>
          </p:sp>
          <p:sp>
            <p:nvSpPr>
              <p:cNvPr id="946195" name="Oval 19"/>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CA"/>
              </a:p>
            </p:txBody>
          </p:sp>
          <p:sp>
            <p:nvSpPr>
              <p:cNvPr id="946196" name="Oval 20"/>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CA"/>
              </a:p>
            </p:txBody>
          </p:sp>
          <p:sp>
            <p:nvSpPr>
              <p:cNvPr id="946197" name="Oval 21"/>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CA"/>
              </a:p>
            </p:txBody>
          </p:sp>
          <p:sp>
            <p:nvSpPr>
              <p:cNvPr id="946198" name="Oval 22"/>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46199" name="Oval 23"/>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46200" name="Oval 24"/>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CA"/>
              </a:p>
            </p:txBody>
          </p:sp>
          <p:sp>
            <p:nvSpPr>
              <p:cNvPr id="946201" name="Oval 25"/>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CA"/>
              </a:p>
            </p:txBody>
          </p:sp>
          <p:sp>
            <p:nvSpPr>
              <p:cNvPr id="946202" name="Oval 26"/>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46203" name="Oval 27"/>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46204" name="Oval 28"/>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CA"/>
              </a:p>
            </p:txBody>
          </p:sp>
          <p:sp>
            <p:nvSpPr>
              <p:cNvPr id="946205" name="Oval 29"/>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46206" name="Oval 30"/>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46207" name="Oval 31"/>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46208" name="Oval 32"/>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46209" name="Oval 33"/>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CA"/>
              </a:p>
            </p:txBody>
          </p:sp>
          <p:sp>
            <p:nvSpPr>
              <p:cNvPr id="946210" name="Oval 34"/>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CA"/>
              </a:p>
            </p:txBody>
          </p:sp>
          <p:sp>
            <p:nvSpPr>
              <p:cNvPr id="946211" name="Oval 35"/>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46212" name="Oval 36"/>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46213" name="Oval 37"/>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CA"/>
              </a:p>
            </p:txBody>
          </p:sp>
          <p:sp>
            <p:nvSpPr>
              <p:cNvPr id="946214" name="Oval 38"/>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46215" name="Oval 39"/>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46216" name="Oval 40"/>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46217" name="Oval 41"/>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46218" name="Oval 42"/>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CA"/>
              </a:p>
            </p:txBody>
          </p:sp>
          <p:sp>
            <p:nvSpPr>
              <p:cNvPr id="946219" name="Oval 43"/>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CA"/>
              </a:p>
            </p:txBody>
          </p:sp>
        </p:gr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41" name="Date Placeholder 5"/>
          <p:cNvSpPr>
            <a:spLocks noGrp="1"/>
          </p:cNvSpPr>
          <p:nvPr>
            <p:ph type="dt" sz="half" idx="10"/>
          </p:nvPr>
        </p:nvSpPr>
        <p:spPr/>
        <p:txBody>
          <a:bodyPr/>
          <a:lstStyle/>
          <a:p>
            <a:r>
              <a:rPr lang="en-US" smtClean="0"/>
              <a:t>2341-09 Lecture Wk13</a:t>
            </a:r>
            <a:endParaRPr lang="en-US" altLang="en-US"/>
          </a:p>
        </p:txBody>
      </p:sp>
      <p:sp>
        <p:nvSpPr>
          <p:cNvPr id="43" name="Slide Number Placeholder 7"/>
          <p:cNvSpPr>
            <a:spLocks noGrp="1"/>
          </p:cNvSpPr>
          <p:nvPr>
            <p:ph type="sldNum" sz="quarter" idx="12"/>
          </p:nvPr>
        </p:nvSpPr>
        <p:spPr/>
        <p:txBody>
          <a:bodyPr/>
          <a:lstStyle/>
          <a:p>
            <a:fld id="{2235E80F-2204-4543-ADCF-C25AFF5E330B}" type="slidenum">
              <a:rPr lang="en-US" altLang="en-US"/>
              <a:pPr/>
              <a:t>36</a:t>
            </a:fld>
            <a:endParaRPr lang="en-US" altLang="en-US"/>
          </a:p>
        </p:txBody>
      </p:sp>
      <p:pic>
        <p:nvPicPr>
          <p:cNvPr id="952360" name="Picture 40"/>
          <p:cNvPicPr>
            <a:picLocks noChangeAspect="1" noChangeArrowheads="1"/>
          </p:cNvPicPr>
          <p:nvPr/>
        </p:nvPicPr>
        <p:blipFill>
          <a:blip r:embed="rId3" cstate="print"/>
          <a:srcRect/>
          <a:stretch>
            <a:fillRect/>
          </a:stretch>
        </p:blipFill>
        <p:spPr bwMode="auto">
          <a:xfrm>
            <a:off x="609600" y="2895600"/>
            <a:ext cx="7880350" cy="3349625"/>
          </a:xfrm>
          <a:prstGeom prst="rect">
            <a:avLst/>
          </a:prstGeom>
          <a:noFill/>
        </p:spPr>
      </p:pic>
      <p:sp>
        <p:nvSpPr>
          <p:cNvPr id="952323" name="Text Box 3"/>
          <p:cNvSpPr txBox="1">
            <a:spLocks noChangeArrowheads="1"/>
          </p:cNvSpPr>
          <p:nvPr/>
        </p:nvSpPr>
        <p:spPr bwMode="auto">
          <a:xfrm>
            <a:off x="5638800" y="762000"/>
            <a:ext cx="2286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952325" name="Rectangle 5"/>
          <p:cNvSpPr>
            <a:spLocks noChangeArrowheads="1"/>
          </p:cNvSpPr>
          <p:nvPr/>
        </p:nvSpPr>
        <p:spPr bwMode="auto">
          <a:xfrm>
            <a:off x="381000" y="0"/>
            <a:ext cx="3657600" cy="1447800"/>
          </a:xfrm>
          <a:prstGeom prst="rect">
            <a:avLst/>
          </a:prstGeom>
          <a:noFill/>
          <a:ln w="9525">
            <a:noFill/>
            <a:miter lim="800000"/>
            <a:headEnd/>
            <a:tailEnd/>
          </a:ln>
          <a:effectLst/>
        </p:spPr>
        <p:txBody>
          <a:bodyPr anchor="ctr"/>
          <a:lstStyle/>
          <a:p>
            <a:pPr>
              <a:lnSpc>
                <a:spcPct val="80000"/>
              </a:lnSpc>
            </a:pPr>
            <a:r>
              <a:rPr lang="en-US" sz="4800">
                <a:solidFill>
                  <a:schemeClr val="tx2"/>
                </a:solidFill>
              </a:rPr>
              <a:t>Professional</a:t>
            </a:r>
            <a:br>
              <a:rPr lang="en-US" sz="4800">
                <a:solidFill>
                  <a:schemeClr val="tx2"/>
                </a:solidFill>
              </a:rPr>
            </a:br>
            <a:r>
              <a:rPr lang="en-US" sz="4800">
                <a:solidFill>
                  <a:schemeClr val="tx2"/>
                </a:solidFill>
              </a:rPr>
              <a:t>Resources</a:t>
            </a:r>
          </a:p>
        </p:txBody>
      </p:sp>
      <p:grpSp>
        <p:nvGrpSpPr>
          <p:cNvPr id="952326" name="Group 6"/>
          <p:cNvGrpSpPr>
            <a:grpSpLocks/>
          </p:cNvGrpSpPr>
          <p:nvPr/>
        </p:nvGrpSpPr>
        <p:grpSpPr bwMode="auto">
          <a:xfrm>
            <a:off x="5562600" y="0"/>
            <a:ext cx="3352800" cy="1231900"/>
            <a:chOff x="3504" y="96"/>
            <a:chExt cx="2112" cy="776"/>
          </a:xfrm>
        </p:grpSpPr>
        <p:sp>
          <p:nvSpPr>
            <p:cNvPr id="952327" name="Text Box 7"/>
            <p:cNvSpPr txBox="1">
              <a:spLocks noChangeArrowheads="1"/>
            </p:cNvSpPr>
            <p:nvPr/>
          </p:nvSpPr>
          <p:spPr bwMode="auto">
            <a:xfrm>
              <a:off x="3504" y="96"/>
              <a:ext cx="2112" cy="776"/>
            </a:xfrm>
            <a:prstGeom prst="rect">
              <a:avLst/>
            </a:prstGeom>
            <a:solidFill>
              <a:srgbClr val="B9D1D0"/>
            </a:solidFill>
            <a:ln w="57150">
              <a:noFill/>
              <a:miter lim="800000"/>
              <a:headEnd/>
              <a:tailEnd/>
            </a:ln>
            <a:effectLst>
              <a:outerShdw dist="107763" dir="2700000" algn="ctr" rotWithShape="0">
                <a:srgbClr val="808080">
                  <a:alpha val="50000"/>
                </a:srgbClr>
              </a:outerShdw>
            </a:effectLst>
          </p:spPr>
          <p:txBody>
            <a:bodyPr>
              <a:spAutoFit/>
            </a:bodyPr>
            <a:lstStyle/>
            <a:p>
              <a:pPr>
                <a:lnSpc>
                  <a:spcPct val="85000"/>
                </a:lnSpc>
                <a:spcBef>
                  <a:spcPct val="10000"/>
                </a:spcBef>
              </a:pPr>
              <a:r>
                <a:rPr lang="en-US" sz="4400">
                  <a:solidFill>
                    <a:srgbClr val="000066"/>
                  </a:solidFill>
                </a:rPr>
                <a:t>Omnibus Surveys</a:t>
              </a:r>
            </a:p>
          </p:txBody>
        </p:sp>
        <p:grpSp>
          <p:nvGrpSpPr>
            <p:cNvPr id="952328" name="Group 8"/>
            <p:cNvGrpSpPr>
              <a:grpSpLocks/>
            </p:cNvGrpSpPr>
            <p:nvPr/>
          </p:nvGrpSpPr>
          <p:grpSpPr bwMode="auto">
            <a:xfrm>
              <a:off x="5232" y="144"/>
              <a:ext cx="355" cy="528"/>
              <a:chOff x="5136" y="960"/>
              <a:chExt cx="528" cy="864"/>
            </a:xfrm>
          </p:grpSpPr>
          <p:sp>
            <p:nvSpPr>
              <p:cNvPr id="95232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CA"/>
              </a:p>
            </p:txBody>
          </p:sp>
          <p:sp>
            <p:nvSpPr>
              <p:cNvPr id="952330"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CA"/>
              </a:p>
            </p:txBody>
          </p:sp>
          <p:sp>
            <p:nvSpPr>
              <p:cNvPr id="952331"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CA"/>
              </a:p>
            </p:txBody>
          </p:sp>
          <p:sp>
            <p:nvSpPr>
              <p:cNvPr id="952332"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CA"/>
              </a:p>
            </p:txBody>
          </p:sp>
          <p:sp>
            <p:nvSpPr>
              <p:cNvPr id="952333"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CA"/>
              </a:p>
            </p:txBody>
          </p:sp>
          <p:sp>
            <p:nvSpPr>
              <p:cNvPr id="952334"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CA"/>
              </a:p>
            </p:txBody>
          </p:sp>
          <p:sp>
            <p:nvSpPr>
              <p:cNvPr id="952335"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CA"/>
              </a:p>
            </p:txBody>
          </p:sp>
          <p:sp>
            <p:nvSpPr>
              <p:cNvPr id="952336"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CA"/>
              </a:p>
            </p:txBody>
          </p:sp>
          <p:sp>
            <p:nvSpPr>
              <p:cNvPr id="952337"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CA"/>
              </a:p>
            </p:txBody>
          </p:sp>
          <p:sp>
            <p:nvSpPr>
              <p:cNvPr id="952338"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52339"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CA"/>
              </a:p>
            </p:txBody>
          </p:sp>
          <p:sp>
            <p:nvSpPr>
              <p:cNvPr id="952340"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CA"/>
              </a:p>
            </p:txBody>
          </p:sp>
          <p:sp>
            <p:nvSpPr>
              <p:cNvPr id="95234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CA"/>
              </a:p>
            </p:txBody>
          </p:sp>
          <p:sp>
            <p:nvSpPr>
              <p:cNvPr id="952342"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52343"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CA"/>
              </a:p>
            </p:txBody>
          </p:sp>
          <p:sp>
            <p:nvSpPr>
              <p:cNvPr id="952344"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CA"/>
              </a:p>
            </p:txBody>
          </p:sp>
          <p:sp>
            <p:nvSpPr>
              <p:cNvPr id="95234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52346"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CA"/>
              </a:p>
            </p:txBody>
          </p:sp>
          <p:sp>
            <p:nvSpPr>
              <p:cNvPr id="952347"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52348"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CA"/>
              </a:p>
            </p:txBody>
          </p:sp>
          <p:sp>
            <p:nvSpPr>
              <p:cNvPr id="95234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CA"/>
              </a:p>
            </p:txBody>
          </p:sp>
          <p:sp>
            <p:nvSpPr>
              <p:cNvPr id="952350"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CA"/>
              </a:p>
            </p:txBody>
          </p:sp>
          <p:sp>
            <p:nvSpPr>
              <p:cNvPr id="952351"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52352"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CA"/>
              </a:p>
            </p:txBody>
          </p:sp>
          <p:sp>
            <p:nvSpPr>
              <p:cNvPr id="952353"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CA"/>
              </a:p>
            </p:txBody>
          </p:sp>
          <p:sp>
            <p:nvSpPr>
              <p:cNvPr id="952354"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52355"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CA"/>
              </a:p>
            </p:txBody>
          </p:sp>
          <p:sp>
            <p:nvSpPr>
              <p:cNvPr id="952356"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52357"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CA"/>
              </a:p>
            </p:txBody>
          </p:sp>
          <p:sp>
            <p:nvSpPr>
              <p:cNvPr id="952358"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CA"/>
              </a:p>
            </p:txBody>
          </p:sp>
          <p:sp>
            <p:nvSpPr>
              <p:cNvPr id="952359"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CA"/>
              </a:p>
            </p:txBody>
          </p:sp>
        </p:grpSp>
      </p:grpSp>
      <p:pic>
        <p:nvPicPr>
          <p:cNvPr id="952361" name="Picture 41"/>
          <p:cNvPicPr>
            <a:picLocks noChangeAspect="1" noChangeArrowheads="1"/>
          </p:cNvPicPr>
          <p:nvPr/>
        </p:nvPicPr>
        <p:blipFill>
          <a:blip r:embed="rId4" cstate="print"/>
          <a:srcRect/>
          <a:stretch>
            <a:fillRect/>
          </a:stretch>
        </p:blipFill>
        <p:spPr bwMode="auto">
          <a:xfrm>
            <a:off x="609600" y="1828800"/>
            <a:ext cx="7848600" cy="1089025"/>
          </a:xfrm>
          <a:prstGeom prst="rect">
            <a:avLst/>
          </a:prstGeom>
          <a:noFill/>
        </p:spPr>
      </p:pic>
      <p:sp>
        <p:nvSpPr>
          <p:cNvPr id="952362" name="Line 42"/>
          <p:cNvSpPr>
            <a:spLocks noChangeShapeType="1"/>
          </p:cNvSpPr>
          <p:nvPr/>
        </p:nvSpPr>
        <p:spPr bwMode="auto">
          <a:xfrm>
            <a:off x="609600" y="2895600"/>
            <a:ext cx="7848600" cy="0"/>
          </a:xfrm>
          <a:prstGeom prst="line">
            <a:avLst/>
          </a:prstGeom>
          <a:noFill/>
          <a:ln w="28575">
            <a:solidFill>
              <a:schemeClr val="accent2"/>
            </a:solidFill>
            <a:round/>
            <a:headEnd/>
            <a:tailEnd/>
          </a:ln>
          <a:effectLst/>
        </p:spPr>
        <p:txBody>
          <a:bodyPr/>
          <a:lstStyle/>
          <a:p>
            <a:endParaRPr lang="en-CA"/>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smtClean="0"/>
              <a:t>2341-09 Lecture Wk13</a:t>
            </a:r>
            <a:endParaRPr lang="en-US" altLang="en-US"/>
          </a:p>
        </p:txBody>
      </p:sp>
      <p:sp>
        <p:nvSpPr>
          <p:cNvPr id="8" name="Slide Number Placeholder 6"/>
          <p:cNvSpPr>
            <a:spLocks noGrp="1"/>
          </p:cNvSpPr>
          <p:nvPr>
            <p:ph type="sldNum" sz="quarter" idx="12"/>
          </p:nvPr>
        </p:nvSpPr>
        <p:spPr/>
        <p:txBody>
          <a:bodyPr/>
          <a:lstStyle/>
          <a:p>
            <a:fld id="{E363D654-940E-4D37-9ABC-9E799A53D01F}" type="slidenum">
              <a:rPr lang="en-US" altLang="en-US"/>
              <a:pPr/>
              <a:t>37</a:t>
            </a:fld>
            <a:endParaRPr lang="en-US" altLang="en-US"/>
          </a:p>
        </p:txBody>
      </p:sp>
      <p:sp>
        <p:nvSpPr>
          <p:cNvPr id="962562" name="Rectangle 2"/>
          <p:cNvSpPr>
            <a:spLocks noGrp="1" noChangeArrowheads="1"/>
          </p:cNvSpPr>
          <p:nvPr>
            <p:ph type="title"/>
          </p:nvPr>
        </p:nvSpPr>
        <p:spPr>
          <a:xfrm>
            <a:off x="228600" y="152400"/>
            <a:ext cx="8001000" cy="808038"/>
          </a:xfrm>
        </p:spPr>
        <p:txBody>
          <a:bodyPr/>
          <a:lstStyle/>
          <a:p>
            <a:r>
              <a:rPr lang="en-US" sz="4000">
                <a:solidFill>
                  <a:srgbClr val="FFFFCC"/>
                </a:solidFill>
              </a:rPr>
              <a:t>Marketing Research Process</a:t>
            </a:r>
          </a:p>
        </p:txBody>
      </p:sp>
      <p:sp>
        <p:nvSpPr>
          <p:cNvPr id="962563" name="Rectangle 3"/>
          <p:cNvSpPr>
            <a:spLocks noGrp="1" noChangeArrowheads="1"/>
          </p:cNvSpPr>
          <p:nvPr>
            <p:ph type="body" sz="half" idx="1"/>
          </p:nvPr>
        </p:nvSpPr>
        <p:spPr>
          <a:xfrm>
            <a:off x="304800" y="1295400"/>
            <a:ext cx="4267200" cy="5562600"/>
          </a:xfrm>
        </p:spPr>
        <p:txBody>
          <a:bodyPr/>
          <a:lstStyle/>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Establish the need for </a:t>
            </a:r>
            <a:r>
              <a:rPr lang="en-CA" sz="3200" dirty="0" err="1" smtClean="0">
                <a:solidFill>
                  <a:srgbClr val="FFFFCC"/>
                </a:solidFill>
              </a:rPr>
              <a:t>mktg</a:t>
            </a:r>
            <a:r>
              <a:rPr lang="en-CA" sz="3200" dirty="0" smtClean="0">
                <a:solidFill>
                  <a:srgbClr val="FFFFCC"/>
                </a:solidFill>
              </a:rPr>
              <a:t> </a:t>
            </a:r>
            <a:r>
              <a:rPr lang="en-CA" sz="3200" dirty="0">
                <a:solidFill>
                  <a:srgbClr val="FFFFCC"/>
                </a:solidFill>
              </a:rPr>
              <a:t>research</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Define the problem</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Establish research objectives</a:t>
            </a:r>
            <a:endParaRPr lang="en-CA" sz="3200" b="1" dirty="0">
              <a:solidFill>
                <a:srgbClr val="FFFFCC"/>
              </a:solidFill>
            </a:endParaRP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Determine research design</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Identify information types and sources</a:t>
            </a:r>
          </a:p>
          <a:p>
            <a:pPr marL="347663" indent="-347663">
              <a:lnSpc>
                <a:spcPct val="85000"/>
              </a:lnSpc>
              <a:spcBef>
                <a:spcPts val="1600"/>
              </a:spcBef>
              <a:buClr>
                <a:srgbClr val="FFFFCC"/>
              </a:buClr>
              <a:buSzPct val="85000"/>
              <a:buFont typeface="Wingdings" pitchFamily="2" charset="2"/>
              <a:buAutoNum type="arabicPeriod"/>
            </a:pPr>
            <a:endParaRPr lang="en-US" sz="3200" dirty="0">
              <a:solidFill>
                <a:srgbClr val="FFFFCC"/>
              </a:solidFill>
            </a:endParaRPr>
          </a:p>
        </p:txBody>
      </p:sp>
      <p:sp>
        <p:nvSpPr>
          <p:cNvPr id="962564" name="Rectangle 4"/>
          <p:cNvSpPr>
            <a:spLocks noGrp="1" noChangeArrowheads="1"/>
          </p:cNvSpPr>
          <p:nvPr>
            <p:ph type="body" sz="half" idx="2"/>
          </p:nvPr>
        </p:nvSpPr>
        <p:spPr>
          <a:xfrm>
            <a:off x="4652963" y="1219200"/>
            <a:ext cx="4491037" cy="5064125"/>
          </a:xfrm>
        </p:spPr>
        <p:txBody>
          <a:bodyPr/>
          <a:lstStyle/>
          <a:p>
            <a:pPr marL="533400" indent="-533400">
              <a:lnSpc>
                <a:spcPct val="85000"/>
              </a:lnSpc>
              <a:spcBef>
                <a:spcPts val="1600"/>
              </a:spcBef>
              <a:buClr>
                <a:srgbClr val="FFFFCC"/>
              </a:buClr>
              <a:buSzPct val="85000"/>
              <a:buFont typeface="+mj-lt"/>
              <a:buAutoNum type="arabicPeriod" startAt="6"/>
            </a:pPr>
            <a:r>
              <a:rPr lang="en-CA" sz="3200" dirty="0" smtClean="0">
                <a:solidFill>
                  <a:srgbClr val="FFFFCC"/>
                </a:solidFill>
              </a:rPr>
              <a:t>Determine methods of accessing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smtClean="0">
                <a:solidFill>
                  <a:srgbClr val="FFFFCC"/>
                </a:solidFill>
              </a:rPr>
              <a:t>Design </a:t>
            </a:r>
            <a:r>
              <a:rPr lang="en-CA" sz="3200" dirty="0">
                <a:solidFill>
                  <a:srgbClr val="FFFFCC"/>
                </a:solidFill>
              </a:rPr>
              <a:t>data collection forms</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Determine sample plan and size</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Collect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Analyze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smtClean="0">
                <a:solidFill>
                  <a:srgbClr val="FFFFCC"/>
                </a:solidFill>
              </a:rPr>
              <a:t>Final </a:t>
            </a:r>
            <a:r>
              <a:rPr lang="en-CA" sz="3200" dirty="0">
                <a:solidFill>
                  <a:srgbClr val="FFFFCC"/>
                </a:solidFill>
              </a:rPr>
              <a:t>research</a:t>
            </a:r>
            <a:r>
              <a:rPr lang="en-CA" sz="3200" spc="-300" dirty="0">
                <a:solidFill>
                  <a:srgbClr val="FFFFCC"/>
                </a:solidFill>
              </a:rPr>
              <a:t> </a:t>
            </a:r>
            <a:r>
              <a:rPr lang="en-CA" sz="3200" dirty="0">
                <a:solidFill>
                  <a:srgbClr val="FFFFCC"/>
                </a:solidFill>
              </a:rPr>
              <a:t>report</a:t>
            </a:r>
          </a:p>
        </p:txBody>
      </p:sp>
      <p:sp>
        <p:nvSpPr>
          <p:cNvPr id="10" name="Rectangle 6"/>
          <p:cNvSpPr>
            <a:spLocks noChangeArrowheads="1"/>
          </p:cNvSpPr>
          <p:nvPr/>
        </p:nvSpPr>
        <p:spPr bwMode="auto">
          <a:xfrm>
            <a:off x="4648200" y="4191000"/>
            <a:ext cx="4038600" cy="685800"/>
          </a:xfrm>
          <a:prstGeom prst="rect">
            <a:avLst/>
          </a:prstGeom>
          <a:noFill/>
          <a:ln w="57150" algn="ctr">
            <a:solidFill>
              <a:schemeClr val="accent1"/>
            </a:solidFill>
            <a:miter lim="800000"/>
            <a:headEnd/>
            <a:tailEnd/>
          </a:ln>
          <a:effectLst/>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2341-09 Lecture Wk13</a:t>
            </a:r>
            <a:endParaRPr lang="en-US" altLang="en-US"/>
          </a:p>
        </p:txBody>
      </p:sp>
      <p:sp>
        <p:nvSpPr>
          <p:cNvPr id="10" name="Slide Number Placeholder 5"/>
          <p:cNvSpPr>
            <a:spLocks noGrp="1"/>
          </p:cNvSpPr>
          <p:nvPr>
            <p:ph type="sldNum" sz="quarter" idx="12"/>
          </p:nvPr>
        </p:nvSpPr>
        <p:spPr/>
        <p:txBody>
          <a:bodyPr/>
          <a:lstStyle/>
          <a:p>
            <a:fld id="{19506D28-57BD-4A49-8293-F397D79C0795}" type="slidenum">
              <a:rPr lang="en-US" altLang="en-US"/>
              <a:pPr/>
              <a:t>38</a:t>
            </a:fld>
            <a:endParaRPr lang="en-US" altLang="en-US"/>
          </a:p>
        </p:txBody>
      </p:sp>
      <p:sp>
        <p:nvSpPr>
          <p:cNvPr id="789506" name="Rectangle 2"/>
          <p:cNvSpPr>
            <a:spLocks noGrp="1" noChangeArrowheads="1"/>
          </p:cNvSpPr>
          <p:nvPr>
            <p:ph type="title"/>
          </p:nvPr>
        </p:nvSpPr>
        <p:spPr/>
        <p:txBody>
          <a:bodyPr/>
          <a:lstStyle/>
          <a:p>
            <a:r>
              <a:rPr lang="en-US"/>
              <a:t>Step 9: Collect Data</a:t>
            </a:r>
          </a:p>
        </p:txBody>
      </p:sp>
      <p:sp>
        <p:nvSpPr>
          <p:cNvPr id="789507" name="Rectangle 3"/>
          <p:cNvSpPr>
            <a:spLocks noGrp="1" noChangeArrowheads="1"/>
          </p:cNvSpPr>
          <p:nvPr>
            <p:ph type="body" idx="1"/>
          </p:nvPr>
        </p:nvSpPr>
        <p:spPr/>
        <p:txBody>
          <a:bodyPr/>
          <a:lstStyle/>
          <a:p>
            <a:endParaRPr lang="en-US"/>
          </a:p>
        </p:txBody>
      </p:sp>
      <p:pic>
        <p:nvPicPr>
          <p:cNvPr id="789508" name="Picture 4" descr="openbook"/>
          <p:cNvPicPr>
            <a:picLocks noChangeAspect="1" noChangeArrowheads="1"/>
          </p:cNvPicPr>
          <p:nvPr/>
        </p:nvPicPr>
        <p:blipFill>
          <a:blip r:embed="rId2" cstate="print"/>
          <a:srcRect/>
          <a:stretch>
            <a:fillRect/>
          </a:stretch>
        </p:blipFill>
        <p:spPr bwMode="auto">
          <a:xfrm>
            <a:off x="0" y="1524000"/>
            <a:ext cx="8991600" cy="5181600"/>
          </a:xfrm>
          <a:prstGeom prst="rect">
            <a:avLst/>
          </a:prstGeom>
          <a:noFill/>
        </p:spPr>
      </p:pic>
      <p:sp>
        <p:nvSpPr>
          <p:cNvPr id="789509" name="Rectangle 5"/>
          <p:cNvSpPr>
            <a:spLocks noChangeArrowheads="1"/>
          </p:cNvSpPr>
          <p:nvPr/>
        </p:nvSpPr>
        <p:spPr bwMode="auto">
          <a:xfrm>
            <a:off x="1600200" y="3124200"/>
            <a:ext cx="2971800" cy="646331"/>
          </a:xfrm>
          <a:prstGeom prst="rect">
            <a:avLst/>
          </a:prstGeom>
          <a:noFill/>
          <a:ln w="9525">
            <a:noFill/>
            <a:miter lim="800000"/>
            <a:headEnd/>
            <a:tailEnd/>
          </a:ln>
          <a:effectLst/>
        </p:spPr>
        <p:txBody>
          <a:bodyPr>
            <a:spAutoFit/>
          </a:bodyPr>
          <a:lstStyle/>
          <a:p>
            <a:r>
              <a:rPr lang="en-US" sz="3600" b="1" i="1" dirty="0">
                <a:solidFill>
                  <a:schemeClr val="tx2"/>
                </a:solidFill>
                <a:latin typeface="Arial" pitchFamily="34" charset="0"/>
              </a:rPr>
              <a:t>Chapter </a:t>
            </a:r>
            <a:r>
              <a:rPr lang="en-US" sz="3600" b="1" i="1" dirty="0" smtClean="0">
                <a:solidFill>
                  <a:schemeClr val="tx2"/>
                </a:solidFill>
                <a:latin typeface="Arial" pitchFamily="34" charset="0"/>
              </a:rPr>
              <a:t>11</a:t>
            </a:r>
            <a:endParaRPr lang="en-US" sz="3600" b="1" i="1" dirty="0">
              <a:solidFill>
                <a:schemeClr val="tx2"/>
              </a:solidFill>
              <a:latin typeface="Arial" pitchFamily="34" charset="0"/>
            </a:endParaRPr>
          </a:p>
        </p:txBody>
      </p:sp>
      <p:sp>
        <p:nvSpPr>
          <p:cNvPr id="789511" name="Rectangle 7"/>
          <p:cNvSpPr>
            <a:spLocks noChangeArrowheads="1"/>
          </p:cNvSpPr>
          <p:nvPr/>
        </p:nvSpPr>
        <p:spPr bwMode="auto">
          <a:xfrm>
            <a:off x="1752600" y="2209800"/>
            <a:ext cx="2438400" cy="641350"/>
          </a:xfrm>
          <a:prstGeom prst="rect">
            <a:avLst/>
          </a:prstGeom>
          <a:noFill/>
          <a:ln w="9525">
            <a:noFill/>
            <a:miter lim="800000"/>
            <a:headEnd/>
            <a:tailEnd/>
          </a:ln>
          <a:effectLst/>
        </p:spPr>
        <p:txBody>
          <a:bodyPr>
            <a:spAutoFit/>
          </a:bodyPr>
          <a:lstStyle/>
          <a:p>
            <a:r>
              <a:rPr lang="en-US" sz="3600" b="1" i="1" u="sng" dirty="0">
                <a:solidFill>
                  <a:schemeClr val="tx2"/>
                </a:solidFill>
                <a:latin typeface="Arial" pitchFamily="34" charset="0"/>
              </a:rPr>
              <a:t>Week 9 </a:t>
            </a:r>
            <a:endParaRPr lang="en-US" sz="3600" b="1" u="sng" dirty="0">
              <a:solidFill>
                <a:schemeClr val="tx2"/>
              </a:solidFill>
              <a:latin typeface="Arial" pitchFamily="34" charset="0"/>
            </a:endParaRPr>
          </a:p>
        </p:txBody>
      </p:sp>
      <p:sp>
        <p:nvSpPr>
          <p:cNvPr id="789512" name="Text Box 8"/>
          <p:cNvSpPr txBox="1">
            <a:spLocks noChangeArrowheads="1"/>
          </p:cNvSpPr>
          <p:nvPr/>
        </p:nvSpPr>
        <p:spPr bwMode="auto">
          <a:xfrm>
            <a:off x="4572000" y="2362200"/>
            <a:ext cx="2819400" cy="1865126"/>
          </a:xfrm>
          <a:prstGeom prst="rect">
            <a:avLst/>
          </a:prstGeom>
          <a:noFill/>
          <a:ln w="9525">
            <a:noFill/>
            <a:miter lim="800000"/>
            <a:headEnd/>
            <a:tailEnd/>
          </a:ln>
          <a:effectLst/>
        </p:spPr>
        <p:txBody>
          <a:bodyPr wrap="square">
            <a:spAutoFit/>
          </a:bodyPr>
          <a:lstStyle/>
          <a:p>
            <a:pPr>
              <a:lnSpc>
                <a:spcPct val="90000"/>
              </a:lnSpc>
            </a:pPr>
            <a:r>
              <a:rPr lang="en-US" sz="3200" b="1" i="1" dirty="0" smtClean="0">
                <a:solidFill>
                  <a:srgbClr val="008080"/>
                </a:solidFill>
                <a:latin typeface="Arial" pitchFamily="34" charset="0"/>
              </a:rPr>
              <a:t>Data Collection </a:t>
            </a:r>
            <a:r>
              <a:rPr lang="en-US" sz="3200" b="1" i="1" spc="-150" dirty="0" smtClean="0">
                <a:solidFill>
                  <a:srgbClr val="008080"/>
                </a:solidFill>
                <a:latin typeface="Arial" pitchFamily="34" charset="0"/>
              </a:rPr>
              <a:t>Summarizing</a:t>
            </a:r>
          </a:p>
          <a:p>
            <a:pPr>
              <a:lnSpc>
                <a:spcPct val="90000"/>
              </a:lnSpc>
            </a:pPr>
            <a:r>
              <a:rPr lang="en-US" sz="3200" b="1" i="1" dirty="0" smtClean="0">
                <a:solidFill>
                  <a:srgbClr val="008080"/>
                </a:solidFill>
                <a:latin typeface="Arial" pitchFamily="34" charset="0"/>
              </a:rPr>
              <a:t>Findings</a:t>
            </a:r>
            <a:endParaRPr lang="en-US" sz="3200" dirty="0"/>
          </a:p>
        </p:txBody>
      </p:sp>
    </p:spTree>
  </p:cSld>
  <p:clrMapOvr>
    <a:masterClrMapping/>
  </p:clrMapOvr>
  <p:transition>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E2F654B2-A0FB-4C7C-9845-F3CE9D5337E7}" type="slidenum">
              <a:rPr lang="en-US" altLang="en-US"/>
              <a:pPr/>
              <a:t>39</a:t>
            </a:fld>
            <a:endParaRPr lang="en-US" altLang="en-US"/>
          </a:p>
        </p:txBody>
      </p:sp>
      <p:sp>
        <p:nvSpPr>
          <p:cNvPr id="88066" name="Rectangle 2"/>
          <p:cNvSpPr>
            <a:spLocks noGrp="1" noChangeArrowheads="1"/>
          </p:cNvSpPr>
          <p:nvPr>
            <p:ph type="title"/>
          </p:nvPr>
        </p:nvSpPr>
        <p:spPr/>
        <p:txBody>
          <a:bodyPr/>
          <a:lstStyle/>
          <a:p>
            <a:r>
              <a:rPr lang="en-US"/>
              <a:t>Step 9: Collect Data</a:t>
            </a:r>
          </a:p>
        </p:txBody>
      </p:sp>
      <p:sp>
        <p:nvSpPr>
          <p:cNvPr id="88067" name="Rectangle 3"/>
          <p:cNvSpPr>
            <a:spLocks noGrp="1" noChangeArrowheads="1"/>
          </p:cNvSpPr>
          <p:nvPr>
            <p:ph type="body" idx="1"/>
          </p:nvPr>
        </p:nvSpPr>
        <p:spPr>
          <a:xfrm>
            <a:off x="457200" y="1447800"/>
            <a:ext cx="8458200" cy="5410200"/>
          </a:xfrm>
        </p:spPr>
        <p:txBody>
          <a:bodyPr/>
          <a:lstStyle/>
          <a:p>
            <a:pPr>
              <a:lnSpc>
                <a:spcPct val="120000"/>
              </a:lnSpc>
              <a:buFont typeface="Wingdings" pitchFamily="2" charset="2"/>
              <a:buNone/>
            </a:pPr>
            <a:r>
              <a:rPr lang="en-US" sz="3800" b="1" i="1" dirty="0">
                <a:solidFill>
                  <a:schemeClr val="tx2"/>
                </a:solidFill>
                <a:effectLst>
                  <a:outerShdw blurRad="38100" dist="38100" dir="2700000" algn="tl">
                    <a:srgbClr val="C0C0C0"/>
                  </a:outerShdw>
                </a:effectLst>
              </a:rPr>
              <a:t>Non-Sampling Errors:</a:t>
            </a:r>
          </a:p>
          <a:p>
            <a:pPr>
              <a:lnSpc>
                <a:spcPct val="85000"/>
              </a:lnSpc>
              <a:spcBef>
                <a:spcPts val="1800"/>
              </a:spcBef>
            </a:pPr>
            <a:r>
              <a:rPr lang="en-US" sz="3200" dirty="0"/>
              <a:t>Data analysis cannot fix bad data.</a:t>
            </a:r>
          </a:p>
          <a:p>
            <a:pPr>
              <a:lnSpc>
                <a:spcPct val="85000"/>
              </a:lnSpc>
              <a:spcBef>
                <a:spcPts val="1800"/>
              </a:spcBef>
            </a:pPr>
            <a:r>
              <a:rPr lang="en-US" sz="3200" dirty="0" smtClean="0"/>
              <a:t>Non-sampling errors are caused by: </a:t>
            </a:r>
            <a:endParaRPr lang="en-US" sz="3200" dirty="0"/>
          </a:p>
          <a:p>
            <a:pPr lvl="2">
              <a:lnSpc>
                <a:spcPct val="85000"/>
              </a:lnSpc>
              <a:spcBef>
                <a:spcPts val="600"/>
              </a:spcBef>
            </a:pPr>
            <a:r>
              <a:rPr lang="en-US" sz="3000" dirty="0"/>
              <a:t>Errors by fieldworkers or </a:t>
            </a:r>
            <a:r>
              <a:rPr lang="en-US" sz="3000" dirty="0" smtClean="0"/>
              <a:t>respondents. </a:t>
            </a:r>
            <a:endParaRPr lang="en-US" sz="3000" dirty="0"/>
          </a:p>
          <a:p>
            <a:pPr lvl="2">
              <a:lnSpc>
                <a:spcPct val="85000"/>
              </a:lnSpc>
              <a:spcBef>
                <a:spcPts val="600"/>
              </a:spcBef>
            </a:pPr>
            <a:r>
              <a:rPr lang="en-US" sz="3000" dirty="0"/>
              <a:t>Can be intentional or </a:t>
            </a:r>
            <a:r>
              <a:rPr lang="en-US" sz="3000" dirty="0" smtClean="0"/>
              <a:t>unintentional.</a:t>
            </a:r>
            <a:endParaRPr lang="en-US" sz="3000" dirty="0"/>
          </a:p>
          <a:p>
            <a:pPr>
              <a:lnSpc>
                <a:spcPct val="85000"/>
              </a:lnSpc>
              <a:spcBef>
                <a:spcPts val="1800"/>
              </a:spcBef>
            </a:pPr>
            <a:r>
              <a:rPr lang="en-US" sz="3200" dirty="0"/>
              <a:t>Managing Non-sampling errors:</a:t>
            </a:r>
          </a:p>
          <a:p>
            <a:pPr lvl="2">
              <a:lnSpc>
                <a:spcPct val="85000"/>
              </a:lnSpc>
              <a:spcBef>
                <a:spcPts val="600"/>
              </a:spcBef>
            </a:pPr>
            <a:r>
              <a:rPr lang="en-US" sz="3000" dirty="0"/>
              <a:t>Can only be </a:t>
            </a:r>
            <a:r>
              <a:rPr lang="en-US" sz="3200" b="1" dirty="0">
                <a:solidFill>
                  <a:srgbClr val="CC0000"/>
                </a:solidFill>
              </a:rPr>
              <a:t>minimized</a:t>
            </a:r>
            <a:r>
              <a:rPr lang="en-US" sz="3200" dirty="0"/>
              <a:t> </a:t>
            </a:r>
            <a:r>
              <a:rPr lang="en-US" sz="3000" dirty="0"/>
              <a:t>by controls.</a:t>
            </a:r>
          </a:p>
          <a:p>
            <a:pPr lvl="2">
              <a:lnSpc>
                <a:spcPct val="85000"/>
              </a:lnSpc>
              <a:spcBef>
                <a:spcPts val="600"/>
              </a:spcBef>
            </a:pPr>
            <a:r>
              <a:rPr lang="en-US" sz="3000" dirty="0"/>
              <a:t>Can </a:t>
            </a:r>
            <a:r>
              <a:rPr lang="en-US" sz="3200" b="1" dirty="0">
                <a:solidFill>
                  <a:srgbClr val="CC0000"/>
                </a:solidFill>
              </a:rPr>
              <a:t>not be measured</a:t>
            </a:r>
            <a:r>
              <a:rPr lang="en-US" sz="3000" b="1" dirty="0">
                <a:solidFill>
                  <a:srgbClr val="CC0000"/>
                </a:solidFill>
              </a:rPr>
              <a:t>.</a:t>
            </a:r>
            <a:endParaRPr lang="en-US" sz="3000" dirty="0">
              <a:solidFill>
                <a:srgbClr val="CC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E1FB0D44-3886-40E1-8FC9-F86C8E6DFE3D}" type="slidenum">
              <a:rPr lang="en-US" altLang="en-US"/>
              <a:pPr/>
              <a:t>4</a:t>
            </a:fld>
            <a:endParaRPr lang="en-US" altLang="en-US"/>
          </a:p>
        </p:txBody>
      </p:sp>
      <p:sp>
        <p:nvSpPr>
          <p:cNvPr id="714754" name="Rectangle 2"/>
          <p:cNvSpPr>
            <a:spLocks noGrp="1" noChangeArrowheads="1"/>
          </p:cNvSpPr>
          <p:nvPr>
            <p:ph type="title"/>
          </p:nvPr>
        </p:nvSpPr>
        <p:spPr/>
        <p:txBody>
          <a:bodyPr/>
          <a:lstStyle/>
          <a:p>
            <a:r>
              <a:rPr lang="en-US" sz="5900"/>
              <a:t>Today’s Agenda</a:t>
            </a:r>
          </a:p>
        </p:txBody>
      </p:sp>
      <p:sp>
        <p:nvSpPr>
          <p:cNvPr id="714755" name="Rectangle 3"/>
          <p:cNvSpPr>
            <a:spLocks noGrp="1" noChangeArrowheads="1"/>
          </p:cNvSpPr>
          <p:nvPr>
            <p:ph type="body" idx="1"/>
          </p:nvPr>
        </p:nvSpPr>
        <p:spPr>
          <a:xfrm>
            <a:off x="228600" y="1524000"/>
            <a:ext cx="8915400" cy="5029200"/>
          </a:xfrm>
        </p:spPr>
        <p:txBody>
          <a:bodyPr/>
          <a:lstStyle/>
          <a:p>
            <a:pPr marL="400050" indent="-400050">
              <a:buSzPct val="90000"/>
              <a:buFont typeface="Wingdings" pitchFamily="2" charset="2"/>
              <a:buAutoNum type="arabicPeriod"/>
            </a:pPr>
            <a:r>
              <a:rPr lang="en-US" sz="3400" dirty="0" smtClean="0"/>
              <a:t>Highlight of key Professional Resources</a:t>
            </a:r>
          </a:p>
          <a:p>
            <a:pPr marL="914400" lvl="1" indent="-338138">
              <a:buClr>
                <a:schemeClr val="accent1"/>
              </a:buClr>
            </a:pPr>
            <a:r>
              <a:rPr lang="en-US" sz="3200" dirty="0" smtClean="0"/>
              <a:t>Featured in light blue slides</a:t>
            </a:r>
          </a:p>
          <a:p>
            <a:pPr marL="914400" lvl="1" indent="-338138">
              <a:buClr>
                <a:schemeClr val="accent1"/>
              </a:buClr>
            </a:pPr>
            <a:r>
              <a:rPr lang="en-US" sz="3200" dirty="0" smtClean="0"/>
              <a:t>Special: Panel and Omnibus Research</a:t>
            </a:r>
          </a:p>
          <a:p>
            <a:pPr marL="400050" indent="-400050">
              <a:spcBef>
                <a:spcPts val="3600"/>
              </a:spcBef>
              <a:buSzPct val="90000"/>
              <a:buFont typeface="Wingdings" pitchFamily="2" charset="2"/>
              <a:buAutoNum type="arabicPeriod"/>
            </a:pPr>
            <a:r>
              <a:rPr lang="en-US" sz="3400" dirty="0" smtClean="0"/>
              <a:t>Marketing </a:t>
            </a:r>
            <a:r>
              <a:rPr lang="en-US" sz="3400" dirty="0"/>
              <a:t>Research Process – </a:t>
            </a:r>
            <a:r>
              <a:rPr lang="en-US" sz="3400" b="1" i="1" dirty="0">
                <a:solidFill>
                  <a:srgbClr val="CC0000"/>
                </a:solidFill>
                <a:effectLst>
                  <a:outerShdw blurRad="38100" dist="38100" dir="2700000" algn="tl">
                    <a:srgbClr val="C0C0C0"/>
                  </a:outerShdw>
                </a:effectLst>
              </a:rPr>
              <a:t>Review</a:t>
            </a:r>
            <a:r>
              <a:rPr lang="en-US" sz="3400" dirty="0"/>
              <a:t> </a:t>
            </a:r>
          </a:p>
          <a:p>
            <a:pPr marL="914400" lvl="1" indent="-338138">
              <a:buClr>
                <a:schemeClr val="accent1"/>
              </a:buClr>
            </a:pPr>
            <a:r>
              <a:rPr lang="en-US" sz="3200" dirty="0"/>
              <a:t>Focusing on the material from the midterm</a:t>
            </a:r>
          </a:p>
          <a:p>
            <a:pPr marL="914400" lvl="1" indent="-338138">
              <a:buClr>
                <a:schemeClr val="accent1"/>
              </a:buClr>
            </a:pPr>
            <a:r>
              <a:rPr lang="en-US" sz="3200" dirty="0"/>
              <a:t>Emphasizing the Need-to-Know material</a:t>
            </a:r>
          </a:p>
          <a:p>
            <a:pPr marL="914400" lvl="1" indent="-338138">
              <a:buClr>
                <a:schemeClr val="accent1"/>
              </a:buClr>
            </a:pPr>
            <a:endParaRPr lang="en-US" dirty="0"/>
          </a:p>
          <a:p>
            <a:pPr marL="914400" lvl="1" indent="-338138">
              <a:buClr>
                <a:schemeClr val="accent1"/>
              </a:buClr>
            </a:pPr>
            <a:endParaRPr lang="en-US" sz="1400" dirty="0"/>
          </a:p>
          <a:p>
            <a:pPr marL="914400" lvl="1" indent="-338138">
              <a:buClr>
                <a:schemeClr val="accent1"/>
              </a:buClr>
            </a:pPr>
            <a:endParaRPr lang="en-US" dirty="0"/>
          </a:p>
        </p:txBody>
      </p:sp>
    </p:spTree>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smtClean="0"/>
              <a:t>2341-09 Lecture Wk13</a:t>
            </a:r>
            <a:endParaRPr lang="en-US" altLang="en-US"/>
          </a:p>
        </p:txBody>
      </p:sp>
      <p:sp>
        <p:nvSpPr>
          <p:cNvPr id="12" name="Slide Number Placeholder 5"/>
          <p:cNvSpPr>
            <a:spLocks noGrp="1"/>
          </p:cNvSpPr>
          <p:nvPr>
            <p:ph type="sldNum" sz="quarter" idx="12"/>
          </p:nvPr>
        </p:nvSpPr>
        <p:spPr/>
        <p:txBody>
          <a:bodyPr/>
          <a:lstStyle/>
          <a:p>
            <a:fld id="{CCEB06C9-A762-4D2F-B5F1-4C55A5443C0D}" type="slidenum">
              <a:rPr lang="en-US" altLang="en-US"/>
              <a:pPr/>
              <a:t>40</a:t>
            </a:fld>
            <a:endParaRPr lang="en-US" altLang="en-US"/>
          </a:p>
        </p:txBody>
      </p:sp>
      <p:sp>
        <p:nvSpPr>
          <p:cNvPr id="461826" name="Rectangle 2"/>
          <p:cNvSpPr>
            <a:spLocks noGrp="1" noChangeArrowheads="1"/>
          </p:cNvSpPr>
          <p:nvPr>
            <p:ph type="title"/>
          </p:nvPr>
        </p:nvSpPr>
        <p:spPr/>
        <p:txBody>
          <a:bodyPr/>
          <a:lstStyle/>
          <a:p>
            <a:r>
              <a:rPr lang="en-US"/>
              <a:t>Data Collection Errors</a:t>
            </a:r>
          </a:p>
        </p:txBody>
      </p:sp>
      <p:pic>
        <p:nvPicPr>
          <p:cNvPr id="461827" name="Picture 3"/>
          <p:cNvPicPr>
            <a:picLocks noGrp="1" noChangeAspect="1" noChangeArrowheads="1"/>
          </p:cNvPicPr>
          <p:nvPr>
            <p:ph type="body" idx="1"/>
          </p:nvPr>
        </p:nvPicPr>
        <p:blipFill>
          <a:blip r:embed="rId3" cstate="print"/>
          <a:srcRect l="3311" t="2386" r="1892" b="5569"/>
          <a:stretch>
            <a:fillRect/>
          </a:stretch>
        </p:blipFill>
        <p:spPr>
          <a:xfrm>
            <a:off x="0" y="1384300"/>
            <a:ext cx="9144000" cy="4686300"/>
          </a:xfrm>
          <a:noFill/>
        </p:spPr>
      </p:pic>
      <p:sp>
        <p:nvSpPr>
          <p:cNvPr id="461828" name="Rectangle 4"/>
          <p:cNvSpPr>
            <a:spLocks noChangeArrowheads="1"/>
          </p:cNvSpPr>
          <p:nvPr/>
        </p:nvSpPr>
        <p:spPr bwMode="auto">
          <a:xfrm>
            <a:off x="2209800" y="3886200"/>
            <a:ext cx="1981200" cy="1828800"/>
          </a:xfrm>
          <a:prstGeom prst="rect">
            <a:avLst/>
          </a:prstGeom>
          <a:noFill/>
          <a:ln w="25400">
            <a:solidFill>
              <a:schemeClr val="accent2"/>
            </a:solidFill>
            <a:miter lim="800000"/>
            <a:headEnd/>
            <a:tailEnd/>
          </a:ln>
          <a:effectLst/>
        </p:spPr>
        <p:txBody>
          <a:bodyPr wrap="none" anchor="ctr"/>
          <a:lstStyle/>
          <a:p>
            <a:endParaRPr lang="en-CA"/>
          </a:p>
        </p:txBody>
      </p:sp>
      <p:sp>
        <p:nvSpPr>
          <p:cNvPr id="461829" name="Rectangle 5"/>
          <p:cNvSpPr>
            <a:spLocks noChangeArrowheads="1"/>
          </p:cNvSpPr>
          <p:nvPr/>
        </p:nvSpPr>
        <p:spPr bwMode="auto">
          <a:xfrm>
            <a:off x="6858000" y="3886200"/>
            <a:ext cx="2209800" cy="2133600"/>
          </a:xfrm>
          <a:prstGeom prst="rect">
            <a:avLst/>
          </a:prstGeom>
          <a:noFill/>
          <a:ln w="25400">
            <a:solidFill>
              <a:schemeClr val="accent2"/>
            </a:solidFill>
            <a:miter lim="800000"/>
            <a:headEnd/>
            <a:tailEnd/>
          </a:ln>
          <a:effectLst/>
        </p:spPr>
        <p:txBody>
          <a:bodyPr wrap="none" anchor="ctr"/>
          <a:lstStyle/>
          <a:p>
            <a:endParaRPr lang="en-CA"/>
          </a:p>
        </p:txBody>
      </p:sp>
      <p:sp>
        <p:nvSpPr>
          <p:cNvPr id="461830" name="Rectangle 6"/>
          <p:cNvSpPr>
            <a:spLocks noChangeArrowheads="1"/>
          </p:cNvSpPr>
          <p:nvPr/>
        </p:nvSpPr>
        <p:spPr bwMode="auto">
          <a:xfrm>
            <a:off x="5029200" y="3886200"/>
            <a:ext cx="1600200" cy="1295400"/>
          </a:xfrm>
          <a:prstGeom prst="rect">
            <a:avLst/>
          </a:prstGeom>
          <a:noFill/>
          <a:ln w="25400">
            <a:solidFill>
              <a:schemeClr val="accent2"/>
            </a:solidFill>
            <a:miter lim="800000"/>
            <a:headEnd/>
            <a:tailEnd/>
          </a:ln>
          <a:effectLst/>
        </p:spPr>
        <p:txBody>
          <a:bodyPr wrap="none" anchor="ctr"/>
          <a:lstStyle/>
          <a:p>
            <a:endParaRPr lang="en-CA"/>
          </a:p>
        </p:txBody>
      </p:sp>
      <p:sp>
        <p:nvSpPr>
          <p:cNvPr id="461831" name="Rectangle 7"/>
          <p:cNvSpPr>
            <a:spLocks noChangeArrowheads="1"/>
          </p:cNvSpPr>
          <p:nvPr/>
        </p:nvSpPr>
        <p:spPr bwMode="auto">
          <a:xfrm>
            <a:off x="76200" y="3886200"/>
            <a:ext cx="1600200" cy="1524000"/>
          </a:xfrm>
          <a:prstGeom prst="rect">
            <a:avLst/>
          </a:prstGeom>
          <a:noFill/>
          <a:ln w="25400">
            <a:solidFill>
              <a:schemeClr val="accent2"/>
            </a:solidFill>
            <a:miter lim="800000"/>
            <a:headEnd/>
            <a:tailEnd/>
          </a:ln>
          <a:effectLst/>
        </p:spPr>
        <p:txBody>
          <a:bodyPr wrap="none" anchor="ctr"/>
          <a:lstStyle/>
          <a:p>
            <a:endParaRPr lang="en-CA"/>
          </a:p>
        </p:txBody>
      </p:sp>
      <p:sp>
        <p:nvSpPr>
          <p:cNvPr id="461832" name="Rectangle 8"/>
          <p:cNvSpPr>
            <a:spLocks noChangeArrowheads="1"/>
          </p:cNvSpPr>
          <p:nvPr/>
        </p:nvSpPr>
        <p:spPr bwMode="auto">
          <a:xfrm>
            <a:off x="914400" y="2590800"/>
            <a:ext cx="1752600" cy="381000"/>
          </a:xfrm>
          <a:prstGeom prst="rect">
            <a:avLst/>
          </a:prstGeom>
          <a:noFill/>
          <a:ln w="25400">
            <a:solidFill>
              <a:srgbClr val="CC0000"/>
            </a:solidFill>
            <a:miter lim="800000"/>
            <a:headEnd/>
            <a:tailEnd/>
          </a:ln>
          <a:effectLst/>
        </p:spPr>
        <p:txBody>
          <a:bodyPr wrap="none" anchor="ctr"/>
          <a:lstStyle/>
          <a:p>
            <a:endParaRPr lang="en-CA"/>
          </a:p>
        </p:txBody>
      </p:sp>
      <p:sp>
        <p:nvSpPr>
          <p:cNvPr id="461833" name="Rectangle 9"/>
          <p:cNvSpPr>
            <a:spLocks noChangeArrowheads="1"/>
          </p:cNvSpPr>
          <p:nvPr/>
        </p:nvSpPr>
        <p:spPr bwMode="auto">
          <a:xfrm>
            <a:off x="5791200" y="2590800"/>
            <a:ext cx="1752600" cy="381000"/>
          </a:xfrm>
          <a:prstGeom prst="rect">
            <a:avLst/>
          </a:prstGeom>
          <a:noFill/>
          <a:ln w="25400">
            <a:solidFill>
              <a:srgbClr val="CC0000"/>
            </a:solidFill>
            <a:miter lim="800000"/>
            <a:headEnd/>
            <a:tailEnd/>
          </a:ln>
          <a:effectLst/>
        </p:spPr>
        <p:txBody>
          <a:bodyPr wrap="none" anchor="ctr"/>
          <a:lstStyle/>
          <a:p>
            <a:endParaRPr lang="en-CA"/>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smtClean="0"/>
              <a:t>2341-09 Lecture Wk13</a:t>
            </a:r>
            <a:endParaRPr lang="en-US" altLang="en-US"/>
          </a:p>
        </p:txBody>
      </p:sp>
      <p:sp>
        <p:nvSpPr>
          <p:cNvPr id="8" name="Slide Number Placeholder 6"/>
          <p:cNvSpPr>
            <a:spLocks noGrp="1"/>
          </p:cNvSpPr>
          <p:nvPr>
            <p:ph type="sldNum" sz="quarter" idx="12"/>
          </p:nvPr>
        </p:nvSpPr>
        <p:spPr/>
        <p:txBody>
          <a:bodyPr/>
          <a:lstStyle/>
          <a:p>
            <a:fld id="{E363D654-940E-4D37-9ABC-9E799A53D01F}" type="slidenum">
              <a:rPr lang="en-US" altLang="en-US"/>
              <a:pPr/>
              <a:t>41</a:t>
            </a:fld>
            <a:endParaRPr lang="en-US" altLang="en-US"/>
          </a:p>
        </p:txBody>
      </p:sp>
      <p:sp>
        <p:nvSpPr>
          <p:cNvPr id="962562" name="Rectangle 2"/>
          <p:cNvSpPr>
            <a:spLocks noGrp="1" noChangeArrowheads="1"/>
          </p:cNvSpPr>
          <p:nvPr>
            <p:ph type="title"/>
          </p:nvPr>
        </p:nvSpPr>
        <p:spPr>
          <a:xfrm>
            <a:off x="228600" y="152400"/>
            <a:ext cx="8001000" cy="808038"/>
          </a:xfrm>
        </p:spPr>
        <p:txBody>
          <a:bodyPr/>
          <a:lstStyle/>
          <a:p>
            <a:r>
              <a:rPr lang="en-US" sz="4000">
                <a:solidFill>
                  <a:srgbClr val="FFFFCC"/>
                </a:solidFill>
              </a:rPr>
              <a:t>Marketing Research Process</a:t>
            </a:r>
          </a:p>
        </p:txBody>
      </p:sp>
      <p:sp>
        <p:nvSpPr>
          <p:cNvPr id="962563" name="Rectangle 3"/>
          <p:cNvSpPr>
            <a:spLocks noGrp="1" noChangeArrowheads="1"/>
          </p:cNvSpPr>
          <p:nvPr>
            <p:ph type="body" sz="half" idx="1"/>
          </p:nvPr>
        </p:nvSpPr>
        <p:spPr>
          <a:xfrm>
            <a:off x="304800" y="1295400"/>
            <a:ext cx="4267200" cy="5562600"/>
          </a:xfrm>
        </p:spPr>
        <p:txBody>
          <a:bodyPr/>
          <a:lstStyle/>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Establish the need for </a:t>
            </a:r>
            <a:r>
              <a:rPr lang="en-CA" sz="3200" dirty="0" err="1" smtClean="0">
                <a:solidFill>
                  <a:srgbClr val="FFFFCC"/>
                </a:solidFill>
              </a:rPr>
              <a:t>mktg</a:t>
            </a:r>
            <a:r>
              <a:rPr lang="en-CA" sz="3200" dirty="0" smtClean="0">
                <a:solidFill>
                  <a:srgbClr val="FFFFCC"/>
                </a:solidFill>
              </a:rPr>
              <a:t> </a:t>
            </a:r>
            <a:r>
              <a:rPr lang="en-CA" sz="3200" dirty="0">
                <a:solidFill>
                  <a:srgbClr val="FFFFCC"/>
                </a:solidFill>
              </a:rPr>
              <a:t>research</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Define the problem</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Establish research objectives</a:t>
            </a:r>
            <a:endParaRPr lang="en-CA" sz="3200" b="1" dirty="0">
              <a:solidFill>
                <a:srgbClr val="FFFFCC"/>
              </a:solidFill>
            </a:endParaRP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Determine research design</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Identify information types and sources</a:t>
            </a:r>
          </a:p>
          <a:p>
            <a:pPr marL="347663" indent="-347663">
              <a:lnSpc>
                <a:spcPct val="85000"/>
              </a:lnSpc>
              <a:spcBef>
                <a:spcPts val="1600"/>
              </a:spcBef>
              <a:buClr>
                <a:srgbClr val="FFFFCC"/>
              </a:buClr>
              <a:buSzPct val="85000"/>
              <a:buFont typeface="Wingdings" pitchFamily="2" charset="2"/>
              <a:buAutoNum type="arabicPeriod"/>
            </a:pPr>
            <a:endParaRPr lang="en-US" sz="3200" dirty="0">
              <a:solidFill>
                <a:srgbClr val="FFFFCC"/>
              </a:solidFill>
            </a:endParaRPr>
          </a:p>
        </p:txBody>
      </p:sp>
      <p:sp>
        <p:nvSpPr>
          <p:cNvPr id="962564" name="Rectangle 4"/>
          <p:cNvSpPr>
            <a:spLocks noGrp="1" noChangeArrowheads="1"/>
          </p:cNvSpPr>
          <p:nvPr>
            <p:ph type="body" sz="half" idx="2"/>
          </p:nvPr>
        </p:nvSpPr>
        <p:spPr>
          <a:xfrm>
            <a:off x="4652963" y="1219200"/>
            <a:ext cx="4491037" cy="5064125"/>
          </a:xfrm>
        </p:spPr>
        <p:txBody>
          <a:bodyPr/>
          <a:lstStyle/>
          <a:p>
            <a:pPr marL="533400" indent="-533400">
              <a:lnSpc>
                <a:spcPct val="85000"/>
              </a:lnSpc>
              <a:spcBef>
                <a:spcPts val="1600"/>
              </a:spcBef>
              <a:buClr>
                <a:srgbClr val="FFFFCC"/>
              </a:buClr>
              <a:buSzPct val="85000"/>
              <a:buFont typeface="+mj-lt"/>
              <a:buAutoNum type="arabicPeriod" startAt="6"/>
            </a:pPr>
            <a:r>
              <a:rPr lang="en-CA" sz="3200" dirty="0" smtClean="0">
                <a:solidFill>
                  <a:srgbClr val="FFFFCC"/>
                </a:solidFill>
              </a:rPr>
              <a:t>Determine methods of accessing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smtClean="0">
                <a:solidFill>
                  <a:srgbClr val="FFFFCC"/>
                </a:solidFill>
              </a:rPr>
              <a:t>Design </a:t>
            </a:r>
            <a:r>
              <a:rPr lang="en-CA" sz="3200" dirty="0">
                <a:solidFill>
                  <a:srgbClr val="FFFFCC"/>
                </a:solidFill>
              </a:rPr>
              <a:t>data collection forms</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Determine sample plan and size</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Collect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Analyze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smtClean="0">
                <a:solidFill>
                  <a:srgbClr val="FFFFCC"/>
                </a:solidFill>
              </a:rPr>
              <a:t>Final </a:t>
            </a:r>
            <a:r>
              <a:rPr lang="en-CA" sz="3200" dirty="0">
                <a:solidFill>
                  <a:srgbClr val="FFFFCC"/>
                </a:solidFill>
              </a:rPr>
              <a:t>research</a:t>
            </a:r>
            <a:r>
              <a:rPr lang="en-CA" sz="3200" spc="-300" dirty="0">
                <a:solidFill>
                  <a:srgbClr val="FFFFCC"/>
                </a:solidFill>
              </a:rPr>
              <a:t> </a:t>
            </a:r>
            <a:r>
              <a:rPr lang="en-CA" sz="3200" dirty="0">
                <a:solidFill>
                  <a:srgbClr val="FFFFCC"/>
                </a:solidFill>
              </a:rPr>
              <a:t>report</a:t>
            </a:r>
          </a:p>
        </p:txBody>
      </p:sp>
      <p:sp>
        <p:nvSpPr>
          <p:cNvPr id="10" name="Rectangle 6"/>
          <p:cNvSpPr>
            <a:spLocks noChangeArrowheads="1"/>
          </p:cNvSpPr>
          <p:nvPr/>
        </p:nvSpPr>
        <p:spPr bwMode="auto">
          <a:xfrm>
            <a:off x="4572000" y="4800600"/>
            <a:ext cx="4038600" cy="685800"/>
          </a:xfrm>
          <a:prstGeom prst="rect">
            <a:avLst/>
          </a:prstGeom>
          <a:noFill/>
          <a:ln w="57150" algn="ctr">
            <a:solidFill>
              <a:schemeClr val="accent1"/>
            </a:solidFill>
            <a:miter lim="800000"/>
            <a:headEnd/>
            <a:tailEnd/>
          </a:ln>
          <a:effectLst/>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7ED221AD-1F28-4D4F-9EFE-6BD650EA5238}" type="slidenum">
              <a:rPr lang="en-US" altLang="en-US"/>
              <a:pPr/>
              <a:t>42</a:t>
            </a:fld>
            <a:endParaRPr lang="en-US" altLang="en-US"/>
          </a:p>
        </p:txBody>
      </p:sp>
      <p:sp>
        <p:nvSpPr>
          <p:cNvPr id="101378" name="Rectangle 2"/>
          <p:cNvSpPr>
            <a:spLocks noGrp="1" noChangeArrowheads="1"/>
          </p:cNvSpPr>
          <p:nvPr>
            <p:ph type="title"/>
          </p:nvPr>
        </p:nvSpPr>
        <p:spPr/>
        <p:txBody>
          <a:bodyPr/>
          <a:lstStyle/>
          <a:p>
            <a:r>
              <a:rPr lang="en-CA"/>
              <a:t>Step 10: Analyze Data</a:t>
            </a:r>
          </a:p>
        </p:txBody>
      </p:sp>
      <p:sp>
        <p:nvSpPr>
          <p:cNvPr id="101379" name="Rectangle 3"/>
          <p:cNvSpPr>
            <a:spLocks noGrp="1" noChangeArrowheads="1"/>
          </p:cNvSpPr>
          <p:nvPr>
            <p:ph type="body" idx="1"/>
          </p:nvPr>
        </p:nvSpPr>
        <p:spPr>
          <a:xfrm>
            <a:off x="228600" y="1719263"/>
            <a:ext cx="8763000" cy="4411662"/>
          </a:xfrm>
        </p:spPr>
        <p:txBody>
          <a:bodyPr/>
          <a:lstStyle/>
          <a:p>
            <a:pPr marL="341313" indent="-341313">
              <a:lnSpc>
                <a:spcPct val="90000"/>
              </a:lnSpc>
              <a:buSzPct val="120000"/>
              <a:buFont typeface="Arial" pitchFamily="34" charset="0"/>
              <a:buChar char="•"/>
            </a:pPr>
            <a:r>
              <a:rPr lang="en-CA" sz="3400" dirty="0"/>
              <a:t>Data must be transferred from the data collection forms </a:t>
            </a:r>
            <a:r>
              <a:rPr lang="en-CA" sz="3400" dirty="0" smtClean="0"/>
              <a:t>(e.g., questionnaire) to </a:t>
            </a:r>
            <a:r>
              <a:rPr lang="en-CA" sz="3400" dirty="0"/>
              <a:t>analysis software </a:t>
            </a:r>
            <a:r>
              <a:rPr lang="en-CA" sz="3400" dirty="0" smtClean="0"/>
              <a:t>(e.g., XLDA</a:t>
            </a:r>
            <a:r>
              <a:rPr lang="en-CA" sz="3400" dirty="0"/>
              <a:t>).</a:t>
            </a:r>
          </a:p>
          <a:p>
            <a:pPr marL="914400" lvl="1" indent="-403225">
              <a:lnSpc>
                <a:spcPct val="130000"/>
              </a:lnSpc>
              <a:buClr>
                <a:srgbClr val="000066"/>
              </a:buClr>
              <a:buSzPct val="90000"/>
              <a:buFontTx/>
              <a:buAutoNum type="arabicPeriod"/>
            </a:pPr>
            <a:r>
              <a:rPr lang="en-US" sz="3200" dirty="0"/>
              <a:t>Data cleaning – inspecting data for errors.</a:t>
            </a:r>
          </a:p>
          <a:p>
            <a:pPr marL="914400" lvl="1" indent="-403225">
              <a:lnSpc>
                <a:spcPct val="130000"/>
              </a:lnSpc>
              <a:buClr>
                <a:srgbClr val="000066"/>
              </a:buClr>
              <a:buSzPct val="90000"/>
              <a:buFontTx/>
              <a:buAutoNum type="arabicPeriod"/>
            </a:pPr>
            <a:r>
              <a:rPr lang="en-US" sz="3200" dirty="0"/>
              <a:t>Data analysis </a:t>
            </a:r>
            <a:r>
              <a:rPr lang="en-US" sz="3200" dirty="0" smtClean="0"/>
              <a:t>– statistical analysis.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blinds(horizontal)">
                                      <p:cBhvr>
                                        <p:cTn id="7" dur="500"/>
                                        <p:tgtEl>
                                          <p:spTgt spid="1013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10" dur="500"/>
                                        <p:tgtEl>
                                          <p:spTgt spid="1013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1379">
                                            <p:txEl>
                                              <p:pRg st="2" end="2"/>
                                            </p:txEl>
                                          </p:spTgt>
                                        </p:tgtEl>
                                        <p:attrNameLst>
                                          <p:attrName>style.visibility</p:attrName>
                                        </p:attrNameLst>
                                      </p:cBhvr>
                                      <p:to>
                                        <p:strVal val="visible"/>
                                      </p:to>
                                    </p:set>
                                    <p:animEffect transition="in" filter="blinds(horizontal)">
                                      <p:cBhvr>
                                        <p:cTn id="13" dur="500"/>
                                        <p:tgtEl>
                                          <p:spTgt spid="101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2341-09 Lecture Wk13</a:t>
            </a:r>
            <a:endParaRPr lang="en-US" altLang="en-US"/>
          </a:p>
        </p:txBody>
      </p:sp>
      <p:sp>
        <p:nvSpPr>
          <p:cNvPr id="6" name="Slide Number Placeholder 3"/>
          <p:cNvSpPr>
            <a:spLocks noGrp="1"/>
          </p:cNvSpPr>
          <p:nvPr>
            <p:ph type="sldNum" sz="quarter" idx="12"/>
          </p:nvPr>
        </p:nvSpPr>
        <p:spPr/>
        <p:txBody>
          <a:bodyPr/>
          <a:lstStyle/>
          <a:p>
            <a:fld id="{EDB98C07-72FA-4FF1-963D-BDAD4A6AC91E}" type="slidenum">
              <a:rPr lang="en-US" altLang="en-US"/>
              <a:pPr/>
              <a:t>43</a:t>
            </a:fld>
            <a:endParaRPr lang="en-US" altLang="en-US"/>
          </a:p>
        </p:txBody>
      </p:sp>
      <p:pic>
        <p:nvPicPr>
          <p:cNvPr id="343044" name="Picture 4"/>
          <p:cNvPicPr>
            <a:picLocks noChangeAspect="1" noChangeArrowheads="1"/>
          </p:cNvPicPr>
          <p:nvPr/>
        </p:nvPicPr>
        <p:blipFill>
          <a:blip r:embed="rId2" cstate="print"/>
          <a:srcRect/>
          <a:stretch>
            <a:fillRect/>
          </a:stretch>
        </p:blipFill>
        <p:spPr bwMode="auto">
          <a:xfrm>
            <a:off x="990600" y="1676400"/>
            <a:ext cx="7010400" cy="4530725"/>
          </a:xfrm>
          <a:prstGeom prst="rect">
            <a:avLst/>
          </a:prstGeom>
          <a:noFill/>
          <a:ln w="9525">
            <a:solidFill>
              <a:srgbClr val="000000"/>
            </a:solidFill>
            <a:miter lim="800000"/>
            <a:headEnd/>
            <a:tailEnd/>
          </a:ln>
          <a:effectLst>
            <a:outerShdw dist="107763" dir="2700000" algn="ctr" rotWithShape="0">
              <a:srgbClr val="808080">
                <a:alpha val="50000"/>
              </a:srgbClr>
            </a:outerShdw>
          </a:effectLst>
        </p:spPr>
      </p:pic>
      <p:sp>
        <p:nvSpPr>
          <p:cNvPr id="1005572" name="Rectangle 7"/>
          <p:cNvSpPr>
            <a:spLocks noGrp="1" noChangeArrowheads="1"/>
          </p:cNvSpPr>
          <p:nvPr>
            <p:ph type="title" idx="4294967295"/>
          </p:nvPr>
        </p:nvSpPr>
        <p:spPr>
          <a:xfrm>
            <a:off x="0" y="0"/>
            <a:ext cx="9144000" cy="1066800"/>
          </a:xfrm>
        </p:spPr>
        <p:txBody>
          <a:bodyPr/>
          <a:lstStyle/>
          <a:p>
            <a:pPr algn="ctr">
              <a:lnSpc>
                <a:spcPct val="90000"/>
              </a:lnSpc>
            </a:pPr>
            <a:r>
              <a:rPr lang="en-US" sz="5400">
                <a:solidFill>
                  <a:srgbClr val="00003E"/>
                </a:solidFill>
              </a:rPr>
              <a:t>Levels of Analysis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2341-09 Lecture Wk13</a:t>
            </a:r>
            <a:endParaRPr lang="en-US" altLang="en-US"/>
          </a:p>
        </p:txBody>
      </p:sp>
      <p:sp>
        <p:nvSpPr>
          <p:cNvPr id="7" name="Slide Number Placeholder 3"/>
          <p:cNvSpPr>
            <a:spLocks noGrp="1"/>
          </p:cNvSpPr>
          <p:nvPr>
            <p:ph type="sldNum" sz="quarter" idx="12"/>
          </p:nvPr>
        </p:nvSpPr>
        <p:spPr/>
        <p:txBody>
          <a:bodyPr/>
          <a:lstStyle/>
          <a:p>
            <a:fld id="{5152CAE7-AD00-4053-BBB9-71C867E7BCF0}" type="slidenum">
              <a:rPr lang="en-US" altLang="en-US"/>
              <a:pPr/>
              <a:t>44</a:t>
            </a:fld>
            <a:endParaRPr lang="en-US" altLang="en-US"/>
          </a:p>
        </p:txBody>
      </p:sp>
      <p:sp>
        <p:nvSpPr>
          <p:cNvPr id="1003523" name="Rectangle 2"/>
          <p:cNvSpPr>
            <a:spLocks noGrp="1" noChangeArrowheads="1"/>
          </p:cNvSpPr>
          <p:nvPr>
            <p:ph type="title" idx="4294967295"/>
          </p:nvPr>
        </p:nvSpPr>
        <p:spPr>
          <a:xfrm>
            <a:off x="533400" y="0"/>
            <a:ext cx="8382000" cy="1066800"/>
          </a:xfrm>
        </p:spPr>
        <p:txBody>
          <a:bodyPr/>
          <a:lstStyle/>
          <a:p>
            <a:pPr algn="ctr">
              <a:lnSpc>
                <a:spcPct val="80000"/>
              </a:lnSpc>
            </a:pPr>
            <a:r>
              <a:rPr lang="en-US">
                <a:solidFill>
                  <a:srgbClr val="00003E"/>
                </a:solidFill>
              </a:rPr>
              <a:t>Types of Data Analyses</a:t>
            </a:r>
          </a:p>
        </p:txBody>
      </p:sp>
      <p:sp>
        <p:nvSpPr>
          <p:cNvPr id="1003524" name="Rectangle 3"/>
          <p:cNvSpPr>
            <a:spLocks noGrp="1" noChangeArrowheads="1"/>
          </p:cNvSpPr>
          <p:nvPr>
            <p:ph type="body" idx="4294967295"/>
          </p:nvPr>
        </p:nvSpPr>
        <p:spPr>
          <a:xfrm>
            <a:off x="304800" y="1600200"/>
            <a:ext cx="8610600" cy="3886200"/>
          </a:xfrm>
        </p:spPr>
        <p:txBody>
          <a:bodyPr/>
          <a:lstStyle/>
          <a:p>
            <a:pPr marL="463550" indent="-463550">
              <a:lnSpc>
                <a:spcPct val="80000"/>
              </a:lnSpc>
              <a:buSzPct val="80000"/>
              <a:buFontTx/>
              <a:buAutoNum type="arabicPeriod"/>
            </a:pPr>
            <a:r>
              <a:rPr lang="en-US" b="1" dirty="0"/>
              <a:t>Description</a:t>
            </a:r>
          </a:p>
          <a:p>
            <a:pPr marL="914400" lvl="1" indent="-287338">
              <a:lnSpc>
                <a:spcPct val="75000"/>
              </a:lnSpc>
              <a:spcBef>
                <a:spcPct val="10000"/>
              </a:spcBef>
              <a:spcAft>
                <a:spcPct val="10000"/>
              </a:spcAft>
            </a:pPr>
            <a:r>
              <a:rPr lang="en-US" sz="2800" dirty="0">
                <a:latin typeface="Arial Narrow" pitchFamily="34" charset="0"/>
              </a:rPr>
              <a:t>Data summarization and simple description.</a:t>
            </a:r>
          </a:p>
          <a:p>
            <a:pPr marL="914400" lvl="1" indent="-287338">
              <a:lnSpc>
                <a:spcPct val="75000"/>
              </a:lnSpc>
              <a:spcBef>
                <a:spcPct val="10000"/>
              </a:spcBef>
              <a:spcAft>
                <a:spcPct val="10000"/>
              </a:spcAft>
              <a:buSzPct val="80000"/>
            </a:pPr>
            <a:endParaRPr lang="en-US" sz="900" dirty="0">
              <a:latin typeface="Arial Narrow" pitchFamily="34" charset="0"/>
            </a:endParaRPr>
          </a:p>
          <a:p>
            <a:pPr marL="463550" indent="-463550">
              <a:lnSpc>
                <a:spcPct val="80000"/>
              </a:lnSpc>
              <a:buSzPct val="80000"/>
              <a:buFontTx/>
              <a:buAutoNum type="arabicPeriod"/>
            </a:pPr>
            <a:r>
              <a:rPr lang="en-US" b="1" dirty="0"/>
              <a:t>Generalization</a:t>
            </a:r>
          </a:p>
          <a:p>
            <a:pPr marL="914400" lvl="1" indent="-287338">
              <a:lnSpc>
                <a:spcPct val="75000"/>
              </a:lnSpc>
              <a:spcBef>
                <a:spcPct val="10000"/>
              </a:spcBef>
              <a:spcAft>
                <a:spcPct val="10000"/>
              </a:spcAft>
            </a:pPr>
            <a:r>
              <a:rPr lang="en-US" sz="2800" dirty="0">
                <a:latin typeface="Arial Narrow" pitchFamily="34" charset="0"/>
              </a:rPr>
              <a:t>Project the sample findings to the population.</a:t>
            </a:r>
          </a:p>
          <a:p>
            <a:pPr marL="914400" lvl="1" indent="-287338">
              <a:lnSpc>
                <a:spcPct val="75000"/>
              </a:lnSpc>
              <a:spcBef>
                <a:spcPct val="10000"/>
              </a:spcBef>
              <a:spcAft>
                <a:spcPct val="10000"/>
              </a:spcAft>
              <a:buSzPct val="80000"/>
            </a:pPr>
            <a:endParaRPr lang="en-US" sz="900" dirty="0">
              <a:latin typeface="Arial Narrow" pitchFamily="34" charset="0"/>
            </a:endParaRPr>
          </a:p>
          <a:p>
            <a:pPr marL="463550" indent="-463550">
              <a:lnSpc>
                <a:spcPct val="80000"/>
              </a:lnSpc>
              <a:buSzPct val="80000"/>
              <a:buFontTx/>
              <a:buAutoNum type="arabicPeriod"/>
            </a:pPr>
            <a:r>
              <a:rPr lang="en-US" b="1" dirty="0"/>
              <a:t>Differences</a:t>
            </a:r>
          </a:p>
          <a:p>
            <a:pPr marL="914400" lvl="1" indent="-287338">
              <a:lnSpc>
                <a:spcPct val="75000"/>
              </a:lnSpc>
              <a:spcBef>
                <a:spcPct val="10000"/>
              </a:spcBef>
              <a:spcAft>
                <a:spcPct val="10000"/>
              </a:spcAft>
            </a:pPr>
            <a:r>
              <a:rPr lang="en-US" sz="2800" dirty="0">
                <a:latin typeface="Arial Narrow" pitchFamily="34" charset="0"/>
              </a:rPr>
              <a:t>Detect differences in responses.</a:t>
            </a:r>
          </a:p>
          <a:p>
            <a:pPr marL="914400" lvl="1" indent="-287338">
              <a:lnSpc>
                <a:spcPct val="75000"/>
              </a:lnSpc>
              <a:spcBef>
                <a:spcPct val="10000"/>
              </a:spcBef>
              <a:spcAft>
                <a:spcPct val="10000"/>
              </a:spcAft>
            </a:pPr>
            <a:endParaRPr lang="en-US" sz="900" dirty="0">
              <a:latin typeface="Arial Narrow" pitchFamily="34" charset="0"/>
            </a:endParaRPr>
          </a:p>
          <a:p>
            <a:pPr marL="463550" indent="-463550">
              <a:lnSpc>
                <a:spcPct val="80000"/>
              </a:lnSpc>
              <a:buSzPct val="80000"/>
              <a:buFontTx/>
              <a:buAutoNum type="arabicPeriod"/>
            </a:pPr>
            <a:r>
              <a:rPr lang="en-US" b="1" dirty="0"/>
              <a:t>Relationships</a:t>
            </a:r>
          </a:p>
          <a:p>
            <a:pPr marL="914400" lvl="1" indent="-287338">
              <a:lnSpc>
                <a:spcPct val="75000"/>
              </a:lnSpc>
              <a:spcBef>
                <a:spcPct val="10000"/>
              </a:spcBef>
              <a:spcAft>
                <a:spcPct val="10000"/>
              </a:spcAft>
            </a:pPr>
            <a:r>
              <a:rPr lang="en-US" sz="2800" dirty="0">
                <a:latin typeface="Arial Narrow" pitchFamily="34" charset="0"/>
              </a:rPr>
              <a:t>Determine relationships between variables.</a:t>
            </a:r>
            <a:endParaRPr lang="en-US" dirty="0">
              <a:latin typeface="Arial Narrow" pitchFamily="34" charset="0"/>
            </a:endParaRPr>
          </a:p>
        </p:txBody>
      </p:sp>
      <p:sp>
        <p:nvSpPr>
          <p:cNvPr id="1003525" name="Rectangle 5"/>
          <p:cNvSpPr>
            <a:spLocks noChangeArrowheads="1"/>
          </p:cNvSpPr>
          <p:nvPr/>
        </p:nvSpPr>
        <p:spPr bwMode="auto">
          <a:xfrm>
            <a:off x="3581400" y="5867400"/>
            <a:ext cx="2057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t>Table 11.3</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F10A403A-7867-49BE-BF50-DDE57318DAE6}" type="slidenum">
              <a:rPr lang="en-US" altLang="en-US"/>
              <a:pPr/>
              <a:t>45</a:t>
            </a:fld>
            <a:endParaRPr lang="en-US" altLang="en-US"/>
          </a:p>
        </p:txBody>
      </p:sp>
      <p:sp>
        <p:nvSpPr>
          <p:cNvPr id="994306" name="Rectangle 2"/>
          <p:cNvSpPr>
            <a:spLocks noGrp="1" noChangeArrowheads="1"/>
          </p:cNvSpPr>
          <p:nvPr>
            <p:ph type="title"/>
          </p:nvPr>
        </p:nvSpPr>
        <p:spPr/>
        <p:txBody>
          <a:bodyPr/>
          <a:lstStyle/>
          <a:p>
            <a:r>
              <a:rPr lang="en-US"/>
              <a:t>Statistical Analyses</a:t>
            </a:r>
          </a:p>
        </p:txBody>
      </p:sp>
      <p:sp>
        <p:nvSpPr>
          <p:cNvPr id="994307" name="Rectangle 3"/>
          <p:cNvSpPr>
            <a:spLocks noGrp="1" noChangeArrowheads="1"/>
          </p:cNvSpPr>
          <p:nvPr>
            <p:ph type="body" idx="1"/>
          </p:nvPr>
        </p:nvSpPr>
        <p:spPr>
          <a:xfrm>
            <a:off x="228600" y="1600200"/>
            <a:ext cx="8915400" cy="4530725"/>
          </a:xfrm>
        </p:spPr>
        <p:txBody>
          <a:bodyPr/>
          <a:lstStyle/>
          <a:p>
            <a:pPr>
              <a:spcBef>
                <a:spcPct val="50000"/>
              </a:spcBef>
              <a:buFont typeface="Wingdings" pitchFamily="2" charset="2"/>
              <a:buNone/>
            </a:pPr>
            <a:r>
              <a:rPr lang="en-US" sz="3400" b="1" dirty="0">
                <a:solidFill>
                  <a:schemeClr val="tx2"/>
                </a:solidFill>
              </a:rPr>
              <a:t>Statistical Analyses </a:t>
            </a:r>
            <a:r>
              <a:rPr lang="en-US" sz="3400" b="1" dirty="0" smtClean="0">
                <a:solidFill>
                  <a:schemeClr val="tx2"/>
                </a:solidFill>
              </a:rPr>
              <a:t>used in your projects: </a:t>
            </a:r>
            <a:endParaRPr lang="en-US" sz="3400" b="1" dirty="0">
              <a:solidFill>
                <a:schemeClr val="tx2"/>
              </a:solidFill>
            </a:endParaRPr>
          </a:p>
          <a:p>
            <a:pPr>
              <a:spcBef>
                <a:spcPts val="600"/>
              </a:spcBef>
              <a:buClr>
                <a:srgbClr val="CC0000"/>
              </a:buClr>
              <a:buSzPct val="50000"/>
            </a:pPr>
            <a:r>
              <a:rPr lang="en-US" sz="3200" b="1" i="1" dirty="0">
                <a:solidFill>
                  <a:srgbClr val="CC0000"/>
                </a:solidFill>
              </a:rPr>
              <a:t>Summarize (Ch11)</a:t>
            </a:r>
          </a:p>
          <a:p>
            <a:pPr lvl="2">
              <a:lnSpc>
                <a:spcPct val="90000"/>
              </a:lnSpc>
              <a:spcBef>
                <a:spcPts val="600"/>
              </a:spcBef>
            </a:pPr>
            <a:r>
              <a:rPr lang="en-US" sz="3000" dirty="0" smtClean="0"/>
              <a:t>Categorical: Percent</a:t>
            </a:r>
          </a:p>
          <a:p>
            <a:pPr lvl="2">
              <a:lnSpc>
                <a:spcPct val="90000"/>
              </a:lnSpc>
              <a:spcBef>
                <a:spcPts val="600"/>
              </a:spcBef>
            </a:pPr>
            <a:r>
              <a:rPr lang="en-US" sz="3000" dirty="0" smtClean="0"/>
              <a:t>Metric: Average </a:t>
            </a:r>
            <a:endParaRPr lang="en-US" sz="3000" dirty="0"/>
          </a:p>
          <a:p>
            <a:pPr lvl="2">
              <a:lnSpc>
                <a:spcPct val="90000"/>
              </a:lnSpc>
              <a:spcBef>
                <a:spcPts val="600"/>
              </a:spcBef>
            </a:pPr>
            <a:r>
              <a:rPr lang="en-US" sz="3000" dirty="0"/>
              <a:t>Multiple </a:t>
            </a:r>
            <a:r>
              <a:rPr lang="en-US" sz="3000" dirty="0" smtClean="0"/>
              <a:t>Response</a:t>
            </a:r>
            <a:endParaRPr lang="en-US" sz="3000" dirty="0"/>
          </a:p>
          <a:p>
            <a:pPr>
              <a:spcBef>
                <a:spcPts val="2400"/>
              </a:spcBef>
              <a:buClr>
                <a:srgbClr val="CC0000"/>
              </a:buClr>
              <a:buSzPct val="50000"/>
            </a:pPr>
            <a:r>
              <a:rPr lang="en-US" sz="3200" b="1" i="1" dirty="0" smtClean="0">
                <a:solidFill>
                  <a:srgbClr val="CC0000"/>
                </a:solidFill>
              </a:rPr>
              <a:t>Relate </a:t>
            </a:r>
            <a:r>
              <a:rPr lang="en-US" sz="3200" b="1" i="1" dirty="0">
                <a:solidFill>
                  <a:srgbClr val="CC0000"/>
                </a:solidFill>
              </a:rPr>
              <a:t>(Ch14)</a:t>
            </a:r>
          </a:p>
          <a:p>
            <a:pPr lvl="2">
              <a:lnSpc>
                <a:spcPct val="90000"/>
              </a:lnSpc>
              <a:spcBef>
                <a:spcPts val="600"/>
              </a:spcBef>
            </a:pPr>
            <a:r>
              <a:rPr lang="en-US" sz="3000" dirty="0" smtClean="0"/>
              <a:t>Two Categorical: Cross-tabulations</a:t>
            </a:r>
          </a:p>
          <a:p>
            <a:pPr lvl="2">
              <a:lnSpc>
                <a:spcPct val="90000"/>
              </a:lnSpc>
              <a:spcBef>
                <a:spcPts val="600"/>
              </a:spcBef>
            </a:pPr>
            <a:r>
              <a:rPr lang="en-US" sz="3000" dirty="0" smtClean="0"/>
              <a:t>Two Metric: Correlation Coefficient</a:t>
            </a:r>
            <a:endParaRPr 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994307">
                                            <p:txEl>
                                              <p:pRg st="2" end="2"/>
                                            </p:txEl>
                                          </p:spTgt>
                                        </p:tgtEl>
                                        <p:attrNameLst>
                                          <p:attrName>style.visibility</p:attrName>
                                        </p:attrNameLst>
                                      </p:cBhvr>
                                      <p:to>
                                        <p:strVal val="visible"/>
                                      </p:to>
                                    </p:set>
                                    <p:animEffect transition="in" filter="checkerboard(across)">
                                      <p:cBhvr>
                                        <p:cTn id="7" dur="500"/>
                                        <p:tgtEl>
                                          <p:spTgt spid="99430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94307">
                                            <p:txEl>
                                              <p:pRg st="3" end="3"/>
                                            </p:txEl>
                                          </p:spTgt>
                                        </p:tgtEl>
                                        <p:attrNameLst>
                                          <p:attrName>style.visibility</p:attrName>
                                        </p:attrNameLst>
                                      </p:cBhvr>
                                      <p:to>
                                        <p:strVal val="visible"/>
                                      </p:to>
                                    </p:set>
                                    <p:animEffect transition="in" filter="checkerboard(across)">
                                      <p:cBhvr>
                                        <p:cTn id="10" dur="500"/>
                                        <p:tgtEl>
                                          <p:spTgt spid="99430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94307">
                                            <p:txEl>
                                              <p:pRg st="4" end="4"/>
                                            </p:txEl>
                                          </p:spTgt>
                                        </p:tgtEl>
                                        <p:attrNameLst>
                                          <p:attrName>style.visibility</p:attrName>
                                        </p:attrNameLst>
                                      </p:cBhvr>
                                      <p:to>
                                        <p:strVal val="visible"/>
                                      </p:to>
                                    </p:set>
                                    <p:animEffect transition="in" filter="checkerboard(across)">
                                      <p:cBhvr>
                                        <p:cTn id="13" dur="500"/>
                                        <p:tgtEl>
                                          <p:spTgt spid="99430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994307">
                                            <p:txEl>
                                              <p:pRg st="5" end="5"/>
                                            </p:txEl>
                                          </p:spTgt>
                                        </p:tgtEl>
                                        <p:attrNameLst>
                                          <p:attrName>style.visibility</p:attrName>
                                        </p:attrNameLst>
                                      </p:cBhvr>
                                      <p:to>
                                        <p:strVal val="visible"/>
                                      </p:to>
                                    </p:set>
                                    <p:animEffect transition="in" filter="checkerboard(across)">
                                      <p:cBhvr>
                                        <p:cTn id="16" dur="500"/>
                                        <p:tgtEl>
                                          <p:spTgt spid="994307">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994307">
                                            <p:txEl>
                                              <p:pRg st="6" end="6"/>
                                            </p:txEl>
                                          </p:spTgt>
                                        </p:tgtEl>
                                        <p:attrNameLst>
                                          <p:attrName>style.visibility</p:attrName>
                                        </p:attrNameLst>
                                      </p:cBhvr>
                                      <p:to>
                                        <p:strVal val="visible"/>
                                      </p:to>
                                    </p:set>
                                    <p:animEffect transition="in" filter="checkerboard(across)">
                                      <p:cBhvr>
                                        <p:cTn id="19" dur="500"/>
                                        <p:tgtEl>
                                          <p:spTgt spid="994307">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994307">
                                            <p:txEl>
                                              <p:pRg st="7" end="7"/>
                                            </p:txEl>
                                          </p:spTgt>
                                        </p:tgtEl>
                                        <p:attrNameLst>
                                          <p:attrName>style.visibility</p:attrName>
                                        </p:attrNameLst>
                                      </p:cBhvr>
                                      <p:to>
                                        <p:strVal val="visible"/>
                                      </p:to>
                                    </p:set>
                                    <p:animEffect transition="in" filter="checkerboard(across)">
                                      <p:cBhvr>
                                        <p:cTn id="22" dur="500"/>
                                        <p:tgtEl>
                                          <p:spTgt spid="9943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2341-09 Lecture Wk13</a:t>
            </a:r>
            <a:endParaRPr lang="en-US" altLang="en-US" dirty="0"/>
          </a:p>
        </p:txBody>
      </p:sp>
      <p:sp>
        <p:nvSpPr>
          <p:cNvPr id="6" name="Slide Number Placeholder 3"/>
          <p:cNvSpPr>
            <a:spLocks noGrp="1"/>
          </p:cNvSpPr>
          <p:nvPr>
            <p:ph type="sldNum" sz="quarter" idx="12"/>
          </p:nvPr>
        </p:nvSpPr>
        <p:spPr/>
        <p:txBody>
          <a:bodyPr/>
          <a:lstStyle/>
          <a:p>
            <a:fld id="{2519B762-485B-466C-8D0C-1C0E620AFC5A}" type="slidenum">
              <a:rPr lang="en-US" altLang="en-US"/>
              <a:pPr/>
              <a:t>46</a:t>
            </a:fld>
            <a:endParaRPr lang="en-US" altLang="en-US"/>
          </a:p>
        </p:txBody>
      </p:sp>
      <p:sp>
        <p:nvSpPr>
          <p:cNvPr id="1006595" name="Rectangle 2"/>
          <p:cNvSpPr>
            <a:spLocks noGrp="1" noChangeArrowheads="1"/>
          </p:cNvSpPr>
          <p:nvPr>
            <p:ph type="title" idx="4294967295"/>
          </p:nvPr>
        </p:nvSpPr>
        <p:spPr/>
        <p:txBody>
          <a:bodyPr/>
          <a:lstStyle/>
          <a:p>
            <a:r>
              <a:rPr lang="en-US" dirty="0"/>
              <a:t>Summarize the Data</a:t>
            </a:r>
          </a:p>
        </p:txBody>
      </p:sp>
      <p:sp>
        <p:nvSpPr>
          <p:cNvPr id="362499" name="Rectangle 3"/>
          <p:cNvSpPr>
            <a:spLocks noGrp="1" noChangeArrowheads="1"/>
          </p:cNvSpPr>
          <p:nvPr>
            <p:ph type="body" idx="4294967295"/>
          </p:nvPr>
        </p:nvSpPr>
        <p:spPr>
          <a:xfrm>
            <a:off x="152400" y="1676400"/>
            <a:ext cx="8763000" cy="4419600"/>
          </a:xfrm>
        </p:spPr>
        <p:txBody>
          <a:bodyPr/>
          <a:lstStyle/>
          <a:p>
            <a:pPr marL="406400" indent="-406400">
              <a:buSzPct val="90000"/>
              <a:buFont typeface="Wingdings" pitchFamily="2" charset="2"/>
              <a:buAutoNum type="arabicPeriod"/>
            </a:pPr>
            <a:r>
              <a:rPr lang="en-US" sz="3400" b="1" i="1" dirty="0">
                <a:solidFill>
                  <a:schemeClr val="tx2"/>
                </a:solidFill>
              </a:rPr>
              <a:t>Categorical: </a:t>
            </a:r>
            <a:r>
              <a:rPr lang="en-US" sz="3400" b="1" i="1" dirty="0" smtClean="0">
                <a:solidFill>
                  <a:srgbClr val="CC0000"/>
                </a:solidFill>
              </a:rPr>
              <a:t>Percents</a:t>
            </a:r>
            <a:endParaRPr lang="en-US" sz="3400" b="1" i="1" dirty="0">
              <a:solidFill>
                <a:srgbClr val="CC0000"/>
              </a:solidFill>
            </a:endParaRPr>
          </a:p>
          <a:p>
            <a:pPr marL="914400" lvl="1" indent="-393700">
              <a:lnSpc>
                <a:spcPct val="90000"/>
              </a:lnSpc>
              <a:spcBef>
                <a:spcPts val="600"/>
              </a:spcBef>
            </a:pPr>
            <a:r>
              <a:rPr lang="en-US" sz="3200" dirty="0"/>
              <a:t>Group the related variables in each run.</a:t>
            </a:r>
          </a:p>
          <a:p>
            <a:pPr marL="914400" lvl="1" indent="-393700">
              <a:lnSpc>
                <a:spcPct val="90000"/>
              </a:lnSpc>
              <a:spcBef>
                <a:spcPts val="600"/>
              </a:spcBef>
            </a:pPr>
            <a:r>
              <a:rPr lang="en-US" sz="3200" dirty="0"/>
              <a:t>Ex. Percent of all demographic variables producing “Respondent Profile”.</a:t>
            </a:r>
          </a:p>
          <a:p>
            <a:pPr marL="406400" indent="-406400">
              <a:spcBef>
                <a:spcPts val="2400"/>
              </a:spcBef>
              <a:buSzPct val="90000"/>
              <a:buFont typeface="Wingdings" pitchFamily="2" charset="2"/>
              <a:buAutoNum type="arabicPeriod"/>
            </a:pPr>
            <a:r>
              <a:rPr lang="en-US" sz="3400" b="1" i="1" dirty="0" smtClean="0">
                <a:solidFill>
                  <a:schemeClr val="tx2"/>
                </a:solidFill>
              </a:rPr>
              <a:t>Metric</a:t>
            </a:r>
            <a:r>
              <a:rPr lang="en-US" sz="3400" b="1" i="1" dirty="0">
                <a:solidFill>
                  <a:schemeClr val="tx2"/>
                </a:solidFill>
              </a:rPr>
              <a:t>: </a:t>
            </a:r>
            <a:r>
              <a:rPr lang="en-US" sz="3400" b="1" i="1" dirty="0">
                <a:solidFill>
                  <a:srgbClr val="CC0000"/>
                </a:solidFill>
              </a:rPr>
              <a:t>Averages</a:t>
            </a:r>
          </a:p>
          <a:p>
            <a:pPr marL="914400" lvl="1" indent="-393700">
              <a:lnSpc>
                <a:spcPct val="90000"/>
              </a:lnSpc>
              <a:spcBef>
                <a:spcPts val="600"/>
              </a:spcBef>
            </a:pPr>
            <a:r>
              <a:rPr lang="en-US" sz="3200" dirty="0"/>
              <a:t>Group the related variables in each run.</a:t>
            </a:r>
          </a:p>
          <a:p>
            <a:pPr marL="914400" lvl="1" indent="-393700">
              <a:lnSpc>
                <a:spcPct val="90000"/>
              </a:lnSpc>
              <a:spcBef>
                <a:spcPts val="600"/>
              </a:spcBef>
            </a:pPr>
            <a:r>
              <a:rPr lang="en-US" sz="3200" dirty="0"/>
              <a:t>Ex. Include all the categories in one Grid question into one run </a:t>
            </a:r>
            <a:r>
              <a:rPr lang="en-US" sz="3200" dirty="0" smtClean="0"/>
              <a:t>(creating </a:t>
            </a:r>
            <a:r>
              <a:rPr lang="en-US" sz="3200" dirty="0"/>
              <a:t>one table).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2341-09 Lecture Wk13</a:t>
            </a:r>
            <a:endParaRPr lang="en-US" altLang="en-US"/>
          </a:p>
        </p:txBody>
      </p:sp>
      <p:sp>
        <p:nvSpPr>
          <p:cNvPr id="6" name="Slide Number Placeholder 3"/>
          <p:cNvSpPr>
            <a:spLocks noGrp="1"/>
          </p:cNvSpPr>
          <p:nvPr>
            <p:ph type="sldNum" sz="quarter" idx="12"/>
          </p:nvPr>
        </p:nvSpPr>
        <p:spPr/>
        <p:txBody>
          <a:bodyPr/>
          <a:lstStyle/>
          <a:p>
            <a:fld id="{96A4389E-9D4C-47F5-91AC-69F8BFD58DE7}" type="slidenum">
              <a:rPr lang="en-US" altLang="en-US"/>
              <a:pPr/>
              <a:t>47</a:t>
            </a:fld>
            <a:endParaRPr lang="en-US" altLang="en-US"/>
          </a:p>
        </p:txBody>
      </p:sp>
      <p:sp>
        <p:nvSpPr>
          <p:cNvPr id="1011715" name="Rectangle 2"/>
          <p:cNvSpPr>
            <a:spLocks noGrp="1" noChangeArrowheads="1"/>
          </p:cNvSpPr>
          <p:nvPr>
            <p:ph type="title" idx="4294967295"/>
          </p:nvPr>
        </p:nvSpPr>
        <p:spPr>
          <a:xfrm>
            <a:off x="0" y="76200"/>
            <a:ext cx="8839200" cy="1066800"/>
          </a:xfrm>
        </p:spPr>
        <p:txBody>
          <a:bodyPr/>
          <a:lstStyle/>
          <a:p>
            <a:r>
              <a:rPr lang="en-US" spc="-300" dirty="0"/>
              <a:t>Characteristics of </a:t>
            </a:r>
            <a:r>
              <a:rPr lang="en-US" spc="-150" dirty="0"/>
              <a:t>Single Variables</a:t>
            </a:r>
          </a:p>
        </p:txBody>
      </p:sp>
      <p:sp>
        <p:nvSpPr>
          <p:cNvPr id="128003" name="Rectangle 3"/>
          <p:cNvSpPr>
            <a:spLocks noGrp="1" noChangeArrowheads="1"/>
          </p:cNvSpPr>
          <p:nvPr>
            <p:ph type="body" idx="4294967295"/>
          </p:nvPr>
        </p:nvSpPr>
        <p:spPr>
          <a:xfrm>
            <a:off x="152400" y="1371600"/>
            <a:ext cx="8991600" cy="4419600"/>
          </a:xfrm>
        </p:spPr>
        <p:txBody>
          <a:bodyPr/>
          <a:lstStyle/>
          <a:p>
            <a:pPr marL="400050" indent="-400050">
              <a:lnSpc>
                <a:spcPct val="90000"/>
              </a:lnSpc>
              <a:spcBef>
                <a:spcPct val="50000"/>
              </a:spcBef>
              <a:buSzPct val="90000"/>
              <a:buFontTx/>
              <a:buAutoNum type="arabicPeriod"/>
            </a:pPr>
            <a:r>
              <a:rPr lang="en-US" sz="3400" b="1" i="1" dirty="0">
                <a:solidFill>
                  <a:schemeClr val="tx2"/>
                </a:solidFill>
              </a:rPr>
              <a:t>Central Tendency</a:t>
            </a:r>
          </a:p>
          <a:p>
            <a:pPr marL="795338" lvl="1" indent="-280988">
              <a:lnSpc>
                <a:spcPct val="90000"/>
              </a:lnSpc>
              <a:spcBef>
                <a:spcPts val="600"/>
              </a:spcBef>
              <a:buClr>
                <a:srgbClr val="000066"/>
              </a:buClr>
              <a:buSzTx/>
              <a:buFont typeface="Arial" pitchFamily="34" charset="0"/>
              <a:buChar char="•"/>
            </a:pPr>
            <a:r>
              <a:rPr lang="en-US" sz="3200" dirty="0"/>
              <a:t>The ‘typical’ respondent (ex: average age).</a:t>
            </a:r>
          </a:p>
          <a:p>
            <a:pPr marL="795338" lvl="1" indent="-280988">
              <a:lnSpc>
                <a:spcPct val="90000"/>
              </a:lnSpc>
              <a:spcBef>
                <a:spcPts val="600"/>
              </a:spcBef>
              <a:buClr>
                <a:srgbClr val="000066"/>
              </a:buClr>
              <a:buSzTx/>
              <a:buFont typeface="Arial" pitchFamily="34" charset="0"/>
              <a:buChar char="•"/>
            </a:pPr>
            <a:r>
              <a:rPr lang="en-US" sz="3200" dirty="0" smtClean="0"/>
              <a:t>Measures: </a:t>
            </a:r>
            <a:r>
              <a:rPr lang="en-US" sz="3200" b="1" i="1" dirty="0">
                <a:solidFill>
                  <a:srgbClr val="CC0000"/>
                </a:solidFill>
              </a:rPr>
              <a:t>Mean</a:t>
            </a:r>
            <a:r>
              <a:rPr lang="en-US" sz="3200" b="1" i="1" dirty="0"/>
              <a:t>, Median, </a:t>
            </a:r>
            <a:r>
              <a:rPr lang="en-US" sz="3200" b="1" i="1" dirty="0" smtClean="0"/>
              <a:t>Mode</a:t>
            </a:r>
            <a:endParaRPr lang="en-US" sz="3200" b="1" i="1" dirty="0"/>
          </a:p>
          <a:p>
            <a:pPr marL="400050" indent="-400050">
              <a:lnSpc>
                <a:spcPct val="90000"/>
              </a:lnSpc>
              <a:spcBef>
                <a:spcPct val="50000"/>
              </a:spcBef>
              <a:buSzPct val="90000"/>
              <a:buFontTx/>
              <a:buAutoNum type="arabicPeriod"/>
            </a:pPr>
            <a:r>
              <a:rPr lang="en-US" sz="3400" b="1" i="1" dirty="0">
                <a:solidFill>
                  <a:schemeClr val="tx2"/>
                </a:solidFill>
              </a:rPr>
              <a:t>Variability</a:t>
            </a:r>
          </a:p>
          <a:p>
            <a:pPr marL="795338" lvl="1" indent="-280988">
              <a:lnSpc>
                <a:spcPct val="90000"/>
              </a:lnSpc>
              <a:spcBef>
                <a:spcPts val="600"/>
              </a:spcBef>
              <a:buClr>
                <a:srgbClr val="000066"/>
              </a:buClr>
              <a:buSzTx/>
              <a:buFont typeface="Arial" pitchFamily="34" charset="0"/>
              <a:buChar char="•"/>
            </a:pPr>
            <a:r>
              <a:rPr lang="en-US" sz="3200" dirty="0" smtClean="0"/>
              <a:t>Dispersion, </a:t>
            </a:r>
            <a:r>
              <a:rPr lang="en-US" sz="3200" dirty="0"/>
              <a:t>the </a:t>
            </a:r>
            <a:r>
              <a:rPr lang="en-US" sz="3200" dirty="0" smtClean="0"/>
              <a:t>‘spread’ </a:t>
            </a:r>
            <a:r>
              <a:rPr lang="en-US" sz="3200" dirty="0"/>
              <a:t>of </a:t>
            </a:r>
            <a:r>
              <a:rPr lang="en-US" sz="3200" dirty="0" smtClean="0"/>
              <a:t>values. </a:t>
            </a:r>
            <a:endParaRPr lang="en-US" sz="3200" dirty="0"/>
          </a:p>
          <a:p>
            <a:pPr marL="795338" lvl="1" indent="-280988">
              <a:lnSpc>
                <a:spcPct val="90000"/>
              </a:lnSpc>
              <a:spcBef>
                <a:spcPts val="600"/>
              </a:spcBef>
              <a:buClr>
                <a:srgbClr val="000066"/>
              </a:buClr>
              <a:buSzTx/>
              <a:buFont typeface="Arial" pitchFamily="34" charset="0"/>
              <a:buChar char="•"/>
            </a:pPr>
            <a:r>
              <a:rPr lang="en-US" sz="3200" dirty="0" smtClean="0"/>
              <a:t>Measures: </a:t>
            </a:r>
            <a:r>
              <a:rPr lang="en-US" sz="3200" b="1" i="1" dirty="0" smtClean="0"/>
              <a:t>Standard Deviation, Variability</a:t>
            </a:r>
            <a:r>
              <a:rPr lang="en-US" sz="3200" i="1" dirty="0" smtClean="0"/>
              <a:t> </a:t>
            </a:r>
            <a:r>
              <a:rPr lang="en-US" sz="3200" dirty="0" smtClean="0"/>
              <a:t>(p*q), </a:t>
            </a:r>
            <a:r>
              <a:rPr lang="en-US" sz="3200" b="1" i="1" dirty="0" smtClean="0">
                <a:solidFill>
                  <a:srgbClr val="CC0000"/>
                </a:solidFill>
              </a:rPr>
              <a:t>Range</a:t>
            </a:r>
            <a:r>
              <a:rPr lang="en-US" sz="3200" b="1" dirty="0" smtClean="0"/>
              <a:t> </a:t>
            </a:r>
            <a:r>
              <a:rPr lang="en-US" sz="3200" dirty="0"/>
              <a:t>(highest-lowest</a:t>
            </a:r>
            <a:r>
              <a:rPr lang="en-US" sz="3200" dirty="0" smtClean="0"/>
              <a:t>)</a:t>
            </a:r>
            <a:endParaRPr lang="en-US" sz="3200" dirty="0"/>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914400"/>
          </a:xfrm>
        </p:spPr>
        <p:txBody>
          <a:bodyPr/>
          <a:lstStyle/>
          <a:p>
            <a:r>
              <a:rPr lang="en-CA" sz="4000" dirty="0" smtClean="0"/>
              <a:t>Q Type, Measurement, Analysis</a:t>
            </a:r>
            <a:endParaRPr lang="en-CA" sz="4000" dirty="0"/>
          </a:p>
        </p:txBody>
      </p:sp>
      <p:sp>
        <p:nvSpPr>
          <p:cNvPr id="3" name="Content Placeholder 2"/>
          <p:cNvSpPr>
            <a:spLocks noGrp="1"/>
          </p:cNvSpPr>
          <p:nvPr>
            <p:ph idx="1"/>
          </p:nvPr>
        </p:nvSpPr>
        <p:spPr>
          <a:xfrm>
            <a:off x="228600" y="1447800"/>
            <a:ext cx="7924800" cy="1676400"/>
          </a:xfrm>
          <a:ln>
            <a:solidFill>
              <a:srgbClr val="000066"/>
            </a:solidFill>
          </a:ln>
        </p:spPr>
        <p:txBody>
          <a:bodyPr/>
          <a:lstStyle/>
          <a:p>
            <a:pPr marL="536575" indent="-536575">
              <a:lnSpc>
                <a:spcPct val="80000"/>
              </a:lnSpc>
              <a:spcBef>
                <a:spcPts val="0"/>
              </a:spcBef>
              <a:buFont typeface="+mj-lt"/>
              <a:buAutoNum type="arabicPeriod" startAt="38"/>
              <a:tabLst>
                <a:tab pos="536575" algn="l"/>
              </a:tabLst>
            </a:pPr>
            <a:r>
              <a:rPr lang="en-CA" sz="2800" i="1" dirty="0" smtClean="0"/>
              <a:t>Please indicate your academic classification:</a:t>
            </a:r>
          </a:p>
          <a:p>
            <a:pPr marL="1260475" lvl="1" indent="-514350">
              <a:lnSpc>
                <a:spcPct val="80000"/>
              </a:lnSpc>
              <a:spcBef>
                <a:spcPts val="0"/>
              </a:spcBef>
              <a:buFont typeface="Arial" pitchFamily="34" charset="0"/>
              <a:buChar char="―"/>
            </a:pPr>
            <a:r>
              <a:rPr lang="en-CA" i="1" dirty="0" smtClean="0"/>
              <a:t>Freshman</a:t>
            </a:r>
          </a:p>
          <a:p>
            <a:pPr marL="1260475" lvl="1" indent="-514350">
              <a:lnSpc>
                <a:spcPct val="80000"/>
              </a:lnSpc>
              <a:spcBef>
                <a:spcPts val="0"/>
              </a:spcBef>
              <a:buFont typeface="Arial" pitchFamily="34" charset="0"/>
              <a:buChar char="―"/>
            </a:pPr>
            <a:r>
              <a:rPr lang="en-CA" i="1" dirty="0" smtClean="0"/>
              <a:t>Sophomore</a:t>
            </a:r>
          </a:p>
          <a:p>
            <a:pPr marL="1260475" lvl="1" indent="-514350">
              <a:lnSpc>
                <a:spcPct val="80000"/>
              </a:lnSpc>
              <a:spcBef>
                <a:spcPts val="0"/>
              </a:spcBef>
              <a:buFont typeface="Arial" pitchFamily="34" charset="0"/>
              <a:buChar char="―"/>
            </a:pPr>
            <a:r>
              <a:rPr lang="en-CA" i="1" dirty="0" smtClean="0"/>
              <a:t>Junior</a:t>
            </a:r>
          </a:p>
          <a:p>
            <a:pPr marL="1260475" lvl="1" indent="-514350">
              <a:lnSpc>
                <a:spcPct val="80000"/>
              </a:lnSpc>
              <a:spcBef>
                <a:spcPts val="0"/>
              </a:spcBef>
              <a:buFont typeface="Arial" pitchFamily="34" charset="0"/>
              <a:buChar char="―"/>
            </a:pPr>
            <a:r>
              <a:rPr lang="en-CA" i="1" dirty="0" smtClean="0"/>
              <a:t>Senior</a:t>
            </a:r>
          </a:p>
        </p:txBody>
      </p:sp>
      <p:sp>
        <p:nvSpPr>
          <p:cNvPr id="10" name="Rounded Rectangular Callout 9"/>
          <p:cNvSpPr/>
          <p:nvPr/>
        </p:nvSpPr>
        <p:spPr bwMode="auto">
          <a:xfrm>
            <a:off x="3962400" y="2057400"/>
            <a:ext cx="2209800" cy="838200"/>
          </a:xfrm>
          <a:prstGeom prst="wedgeRoundRectCallout">
            <a:avLst>
              <a:gd name="adj1" fmla="val -50208"/>
              <a:gd name="adj2" fmla="val 33382"/>
              <a:gd name="adj3" fmla="val 16667"/>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a:lnSpc>
                <a:spcPct val="80000"/>
              </a:lnSpc>
            </a:pPr>
            <a:r>
              <a:rPr lang="en-CA" sz="2800" b="1" dirty="0" smtClean="0">
                <a:solidFill>
                  <a:schemeClr val="tx2"/>
                </a:solidFill>
              </a:rPr>
              <a:t>Categorical</a:t>
            </a:r>
          </a:p>
          <a:p>
            <a:pPr>
              <a:lnSpc>
                <a:spcPct val="80000"/>
              </a:lnSpc>
            </a:pPr>
            <a:r>
              <a:rPr lang="en-CA" sz="2800" b="1" dirty="0" smtClean="0">
                <a:solidFill>
                  <a:schemeClr val="tx2"/>
                </a:solidFill>
              </a:rPr>
              <a:t>Percent </a:t>
            </a:r>
            <a:endParaRPr lang="en-CA" sz="2800" b="1" dirty="0">
              <a:solidFill>
                <a:schemeClr val="tx2"/>
              </a:solidFill>
            </a:endParaRPr>
          </a:p>
        </p:txBody>
      </p:sp>
      <p:pic>
        <p:nvPicPr>
          <p:cNvPr id="11" name="Picture 3"/>
          <p:cNvPicPr>
            <a:picLocks noChangeAspect="1" noChangeArrowheads="1"/>
          </p:cNvPicPr>
          <p:nvPr/>
        </p:nvPicPr>
        <p:blipFill>
          <a:blip r:embed="rId3" cstate="print"/>
          <a:srcRect/>
          <a:stretch>
            <a:fillRect/>
          </a:stretch>
        </p:blipFill>
        <p:spPr bwMode="auto">
          <a:xfrm>
            <a:off x="228600" y="5105400"/>
            <a:ext cx="8610600" cy="1447800"/>
          </a:xfrm>
          <a:prstGeom prst="rect">
            <a:avLst/>
          </a:prstGeom>
          <a:noFill/>
          <a:ln w="9525">
            <a:solidFill>
              <a:srgbClr val="000066"/>
            </a:solidFill>
            <a:miter lim="800000"/>
            <a:headEnd/>
            <a:tailEnd/>
          </a:ln>
          <a:effectLst/>
        </p:spPr>
      </p:pic>
      <p:sp>
        <p:nvSpPr>
          <p:cNvPr id="13" name="Content Placeholder 2"/>
          <p:cNvSpPr txBox="1">
            <a:spLocks/>
          </p:cNvSpPr>
          <p:nvPr/>
        </p:nvSpPr>
        <p:spPr bwMode="auto">
          <a:xfrm>
            <a:off x="228600" y="3505200"/>
            <a:ext cx="7924800" cy="914400"/>
          </a:xfrm>
          <a:prstGeom prst="rect">
            <a:avLst/>
          </a:prstGeom>
          <a:noFill/>
          <a:ln w="9525">
            <a:solidFill>
              <a:srgbClr val="000066"/>
            </a:solidFill>
            <a:miter lim="800000"/>
            <a:headEnd/>
            <a:tailEnd/>
          </a:ln>
          <a:effectLst/>
        </p:spPr>
        <p:txBody>
          <a:bodyPr vert="horz" wrap="square" lIns="91440" tIns="45720" rIns="91440" bIns="45720" numCol="1" anchor="t" anchorCtr="0" compatLnSpc="1">
            <a:prstTxWarp prst="textNoShape">
              <a:avLst/>
            </a:prstTxWarp>
          </a:bodyPr>
          <a:lstStyle/>
          <a:p>
            <a:pPr marL="536575" marR="0" lvl="0" indent="-536575" algn="l" defTabSz="914400" rtl="0" eaLnBrk="1" fontAlgn="base" latinLnBrk="0" hangingPunct="1">
              <a:lnSpc>
                <a:spcPct val="100000"/>
              </a:lnSpc>
              <a:spcBef>
                <a:spcPts val="0"/>
              </a:spcBef>
              <a:spcAft>
                <a:spcPct val="0"/>
              </a:spcAft>
              <a:buClr>
                <a:schemeClr val="tx2"/>
              </a:buClr>
              <a:buSzPct val="60000"/>
              <a:buFont typeface="Wingdings" pitchFamily="2" charset="2"/>
              <a:buNone/>
              <a:tabLst>
                <a:tab pos="536575" algn="l"/>
              </a:tabLst>
              <a:defRPr/>
            </a:pPr>
            <a:endParaRPr kumimoji="0" lang="en-CA" sz="1100" b="0" i="1" u="none" strike="noStrike" kern="0" cap="none" spc="0" normalizeH="0" baseline="0" noProof="0" dirty="0" smtClean="0">
              <a:ln>
                <a:noFill/>
              </a:ln>
              <a:solidFill>
                <a:schemeClr val="tx1"/>
              </a:solidFill>
              <a:effectLst/>
              <a:uLnTx/>
              <a:uFillTx/>
              <a:latin typeface="+mn-lt"/>
              <a:ea typeface="+mn-ea"/>
              <a:cs typeface="+mn-cs"/>
            </a:endParaRPr>
          </a:p>
          <a:p>
            <a:pPr marL="536575" marR="0" lvl="0" indent="-536575" defTabSz="914400" eaLnBrk="1" latinLnBrk="0" hangingPunct="1">
              <a:lnSpc>
                <a:spcPct val="100000"/>
              </a:lnSpc>
              <a:spcBef>
                <a:spcPts val="0"/>
              </a:spcBef>
              <a:buClr>
                <a:schemeClr val="tx2"/>
              </a:buClr>
              <a:buSzPct val="60000"/>
              <a:buFont typeface="+mj-lt"/>
              <a:buAutoNum type="arabicPeriod" startAt="39"/>
              <a:tabLst>
                <a:tab pos="536575" algn="l"/>
              </a:tabLst>
              <a:defRPr/>
            </a:pPr>
            <a:r>
              <a:rPr lang="en-CA" sz="2800" i="1" dirty="0" smtClean="0">
                <a:latin typeface="+mn-lt"/>
              </a:rPr>
              <a:t>What is your GPA? _____</a:t>
            </a:r>
          </a:p>
        </p:txBody>
      </p:sp>
      <p:sp>
        <p:nvSpPr>
          <p:cNvPr id="15" name="Rounded Rectangular Callout 14"/>
          <p:cNvSpPr/>
          <p:nvPr/>
        </p:nvSpPr>
        <p:spPr bwMode="auto">
          <a:xfrm>
            <a:off x="5410200" y="3581400"/>
            <a:ext cx="2133600" cy="762000"/>
          </a:xfrm>
          <a:prstGeom prst="wedgeRoundRectCallout">
            <a:avLst>
              <a:gd name="adj1" fmla="val -50208"/>
              <a:gd name="adj2" fmla="val 33382"/>
              <a:gd name="adj3" fmla="val 16667"/>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a:lnSpc>
                <a:spcPct val="80000"/>
              </a:lnSpc>
            </a:pPr>
            <a:r>
              <a:rPr lang="en-CA" sz="2800" b="1" dirty="0" smtClean="0">
                <a:solidFill>
                  <a:schemeClr val="tx2"/>
                </a:solidFill>
              </a:rPr>
              <a:t>Metric</a:t>
            </a:r>
          </a:p>
          <a:p>
            <a:pPr>
              <a:lnSpc>
                <a:spcPct val="80000"/>
              </a:lnSpc>
            </a:pPr>
            <a:r>
              <a:rPr lang="en-CA" sz="2800" b="1" dirty="0" smtClean="0">
                <a:solidFill>
                  <a:schemeClr val="tx2"/>
                </a:solidFill>
              </a:rPr>
              <a:t>Average</a:t>
            </a:r>
            <a:endParaRPr lang="en-CA" sz="2800" b="1" dirty="0">
              <a:solidFill>
                <a:schemeClr val="tx2"/>
              </a:solidFill>
            </a:endParaRPr>
          </a:p>
        </p:txBody>
      </p:sp>
      <p:sp>
        <p:nvSpPr>
          <p:cNvPr id="16" name="Rounded Rectangular Callout 15"/>
          <p:cNvSpPr/>
          <p:nvPr/>
        </p:nvSpPr>
        <p:spPr bwMode="auto">
          <a:xfrm>
            <a:off x="304800" y="5638800"/>
            <a:ext cx="2133600" cy="762000"/>
          </a:xfrm>
          <a:prstGeom prst="wedgeRoundRectCallout">
            <a:avLst>
              <a:gd name="adj1" fmla="val -50208"/>
              <a:gd name="adj2" fmla="val 33382"/>
              <a:gd name="adj3" fmla="val 16667"/>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t" anchorCtr="0" compatLnSpc="1">
            <a:prstTxWarp prst="textNoShape">
              <a:avLst/>
            </a:prstTxWarp>
          </a:bodyPr>
          <a:lstStyle/>
          <a:p>
            <a:pPr>
              <a:lnSpc>
                <a:spcPct val="80000"/>
              </a:lnSpc>
            </a:pPr>
            <a:r>
              <a:rPr lang="en-CA" sz="2800" b="1" dirty="0" smtClean="0">
                <a:solidFill>
                  <a:schemeClr val="tx2"/>
                </a:solidFill>
              </a:rPr>
              <a:t>Metric</a:t>
            </a:r>
          </a:p>
          <a:p>
            <a:pPr>
              <a:lnSpc>
                <a:spcPct val="80000"/>
              </a:lnSpc>
            </a:pPr>
            <a:r>
              <a:rPr lang="en-CA" sz="2800" b="1" dirty="0" smtClean="0">
                <a:solidFill>
                  <a:schemeClr val="tx2"/>
                </a:solidFill>
              </a:rPr>
              <a:t>Average</a:t>
            </a:r>
            <a:endParaRPr lang="en-CA" sz="2800" b="1" dirty="0">
              <a:solidFill>
                <a:schemeClr val="tx2"/>
              </a:solidFill>
            </a:endParaRPr>
          </a:p>
        </p:txBody>
      </p:sp>
      <p:sp>
        <p:nvSpPr>
          <p:cNvPr id="9" name="Date Placeholder 8"/>
          <p:cNvSpPr>
            <a:spLocks noGrp="1"/>
          </p:cNvSpPr>
          <p:nvPr>
            <p:ph type="dt" sz="half" idx="10"/>
          </p:nvPr>
        </p:nvSpPr>
        <p:spPr/>
        <p:txBody>
          <a:bodyPr/>
          <a:lstStyle/>
          <a:p>
            <a:r>
              <a:rPr lang="en-US" smtClean="0"/>
              <a:t>2341-09 Lecture Wk13</a:t>
            </a:r>
            <a:endParaRPr lang="en-US" altLang="en-US"/>
          </a:p>
        </p:txBody>
      </p:sp>
      <p:sp>
        <p:nvSpPr>
          <p:cNvPr id="12" name="Slide Number Placeholder 11"/>
          <p:cNvSpPr>
            <a:spLocks noGrp="1"/>
          </p:cNvSpPr>
          <p:nvPr>
            <p:ph type="sldNum" sz="quarter" idx="12"/>
          </p:nvPr>
        </p:nvSpPr>
        <p:spPr/>
        <p:txBody>
          <a:bodyPr/>
          <a:lstStyle/>
          <a:p>
            <a:fld id="{0E1C16F7-53D4-49E4-B822-8F51715BDD45}" type="slidenum">
              <a:rPr lang="en-US" altLang="en-US" smtClean="0"/>
              <a:pPr/>
              <a:t>48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linds(horizontal)">
                                      <p:cBhvr>
                                        <p:cTn id="7" dur="500"/>
                                        <p:tgtEl>
                                          <p:spTgt spid="3">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Scale>
                                      <p:cBhvr>
                                        <p:cTn id="27"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10"/>
                                        </p:tgtEl>
                                        <p:attrNameLst>
                                          <p:attrName>ppt_x</p:attrName>
                                          <p:attrName>ppt_y</p:attrName>
                                        </p:attrNameLst>
                                      </p:cBhvr>
                                    </p:animMotion>
                                    <p:animEffect transition="in" filter="fade">
                                      <p:cBhvr>
                                        <p:cTn id="29" dur="1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5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Scale>
                                      <p:cBhvr>
                                        <p:cTn id="39"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15"/>
                                        </p:tgtEl>
                                        <p:attrNameLst>
                                          <p:attrName>ppt_x</p:attrName>
                                          <p:attrName>ppt_y</p:attrName>
                                        </p:attrNameLst>
                                      </p:cBhvr>
                                    </p:animMotion>
                                    <p:animEffect transition="in" filter="fade">
                                      <p:cBhvr>
                                        <p:cTn id="41" dur="10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ssolv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52"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Scale>
                                      <p:cBhvr>
                                        <p:cTn id="5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16"/>
                                        </p:tgtEl>
                                        <p:attrNameLst>
                                          <p:attrName>ppt_x</p:attrName>
                                          <p:attrName>ppt_y</p:attrName>
                                        </p:attrNameLst>
                                      </p:cBhvr>
                                    </p:animMotion>
                                    <p:animEffect transition="in" filter="fade">
                                      <p:cBhvr>
                                        <p:cTn id="5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0" grpId="0" animBg="1"/>
      <p:bldP spid="13" grpId="0" animBg="1"/>
      <p:bldP spid="15" grpId="0" animBg="1"/>
      <p:bldP spid="1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D2927A65-AD66-412D-962B-04BE20B8A428}" type="slidenum">
              <a:rPr lang="en-US" altLang="en-US"/>
              <a:pPr/>
              <a:t>49</a:t>
            </a:fld>
            <a:endParaRPr lang="en-US" altLang="en-US"/>
          </a:p>
        </p:txBody>
      </p:sp>
      <p:sp>
        <p:nvSpPr>
          <p:cNvPr id="20483" name="Text Box 3"/>
          <p:cNvSpPr txBox="1">
            <a:spLocks noChangeArrowheads="1"/>
          </p:cNvSpPr>
          <p:nvPr/>
        </p:nvSpPr>
        <p:spPr bwMode="auto">
          <a:xfrm>
            <a:off x="304800" y="0"/>
            <a:ext cx="8839200" cy="1138773"/>
          </a:xfrm>
          <a:prstGeom prst="rect">
            <a:avLst/>
          </a:prstGeom>
          <a:noFill/>
          <a:ln w="9525">
            <a:noFill/>
            <a:miter lim="800000"/>
            <a:headEnd/>
            <a:tailEnd/>
          </a:ln>
        </p:spPr>
        <p:txBody>
          <a:bodyPr>
            <a:spAutoFit/>
          </a:bodyPr>
          <a:lstStyle/>
          <a:p>
            <a:pPr>
              <a:lnSpc>
                <a:spcPct val="85000"/>
              </a:lnSpc>
            </a:pPr>
            <a:r>
              <a:rPr lang="en-US" sz="4000" b="1" dirty="0">
                <a:solidFill>
                  <a:schemeClr val="tx2"/>
                </a:solidFill>
                <a:effectLst>
                  <a:outerShdw blurRad="38100" dist="38100" dir="2700000" algn="tl">
                    <a:srgbClr val="C0C0C0"/>
                  </a:outerShdw>
                </a:effectLst>
                <a:latin typeface="+mj-lt"/>
              </a:rPr>
              <a:t>XLDA: Summarize </a:t>
            </a:r>
          </a:p>
          <a:p>
            <a:pPr>
              <a:lnSpc>
                <a:spcPct val="85000"/>
              </a:lnSpc>
            </a:pPr>
            <a:r>
              <a:rPr lang="en-US" sz="4000" b="1" dirty="0">
                <a:solidFill>
                  <a:srgbClr val="CC0000"/>
                </a:solidFill>
                <a:effectLst>
                  <a:outerShdw blurRad="38100" dist="38100" dir="2700000" algn="tl">
                    <a:srgbClr val="C0C0C0"/>
                  </a:outerShdw>
                </a:effectLst>
                <a:latin typeface="+mj-lt"/>
              </a:rPr>
              <a:t>Categorical</a:t>
            </a:r>
            <a:r>
              <a:rPr lang="en-US" sz="4000" b="1" dirty="0">
                <a:solidFill>
                  <a:schemeClr val="tx2"/>
                </a:solidFill>
                <a:effectLst>
                  <a:outerShdw blurRad="38100" dist="38100" dir="2700000" algn="tl">
                    <a:srgbClr val="C0C0C0"/>
                  </a:outerShdw>
                </a:effectLst>
                <a:latin typeface="+mj-lt"/>
              </a:rPr>
              <a:t> Variables</a:t>
            </a:r>
            <a:r>
              <a:rPr lang="en-US" sz="3600" b="1" dirty="0">
                <a:solidFill>
                  <a:schemeClr val="tx2"/>
                </a:solidFill>
                <a:effectLst>
                  <a:outerShdw blurRad="38100" dist="38100" dir="2700000" algn="tl">
                    <a:srgbClr val="C0C0C0"/>
                  </a:outerShdw>
                </a:effectLst>
                <a:latin typeface="+mj-lt"/>
              </a:rPr>
              <a:t> </a:t>
            </a:r>
          </a:p>
        </p:txBody>
      </p:sp>
      <p:pic>
        <p:nvPicPr>
          <p:cNvPr id="995331" name="Picture 4" descr="BBBMR2eFig11004.tif"/>
          <p:cNvPicPr>
            <a:picLocks noChangeAspect="1"/>
          </p:cNvPicPr>
          <p:nvPr/>
        </p:nvPicPr>
        <p:blipFill>
          <a:blip r:embed="rId3" cstate="print"/>
          <a:srcRect/>
          <a:stretch>
            <a:fillRect/>
          </a:stretch>
        </p:blipFill>
        <p:spPr bwMode="auto">
          <a:xfrm>
            <a:off x="990600" y="1295400"/>
            <a:ext cx="7239000" cy="535305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r>
              <a:rPr lang="en-US" smtClean="0"/>
              <a:t>2341-09 Lecture Wk13</a:t>
            </a:r>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2341-09 Lecture Wk13</a:t>
            </a:r>
            <a:endParaRPr lang="en-US" altLang="en-US"/>
          </a:p>
        </p:txBody>
      </p:sp>
      <p:sp>
        <p:nvSpPr>
          <p:cNvPr id="7" name="Slide Number Placeholder 5"/>
          <p:cNvSpPr>
            <a:spLocks noGrp="1"/>
          </p:cNvSpPr>
          <p:nvPr>
            <p:ph type="sldNum" sz="quarter" idx="12"/>
          </p:nvPr>
        </p:nvSpPr>
        <p:spPr/>
        <p:txBody>
          <a:bodyPr/>
          <a:lstStyle/>
          <a:p>
            <a:fld id="{C9DF141C-074F-4935-A164-6CD15B900225}" type="slidenum">
              <a:rPr lang="en-US" altLang="en-US"/>
              <a:pPr/>
              <a:t>5</a:t>
            </a:fld>
            <a:endParaRPr lang="en-US" altLang="en-US"/>
          </a:p>
        </p:txBody>
      </p:sp>
      <p:sp>
        <p:nvSpPr>
          <p:cNvPr id="715778" name="Rectangle 2"/>
          <p:cNvSpPr>
            <a:spLocks noGrp="1" noChangeArrowheads="1"/>
          </p:cNvSpPr>
          <p:nvPr>
            <p:ph type="title"/>
          </p:nvPr>
        </p:nvSpPr>
        <p:spPr>
          <a:xfrm>
            <a:off x="0" y="152400"/>
            <a:ext cx="8229600" cy="960438"/>
          </a:xfrm>
        </p:spPr>
        <p:txBody>
          <a:bodyPr/>
          <a:lstStyle/>
          <a:p>
            <a:r>
              <a:rPr lang="en-US" spc="-150" dirty="0"/>
              <a:t>We’ve covered a lot of ground!</a:t>
            </a:r>
          </a:p>
        </p:txBody>
      </p:sp>
      <p:sp>
        <p:nvSpPr>
          <p:cNvPr id="715779" name="Rectangle 3"/>
          <p:cNvSpPr>
            <a:spLocks noGrp="1" noChangeArrowheads="1"/>
          </p:cNvSpPr>
          <p:nvPr>
            <p:ph type="body" idx="1"/>
          </p:nvPr>
        </p:nvSpPr>
        <p:spPr/>
        <p:txBody>
          <a:bodyPr/>
          <a:lstStyle/>
          <a:p>
            <a:pPr>
              <a:spcBef>
                <a:spcPts val="2400"/>
              </a:spcBef>
            </a:pPr>
            <a:r>
              <a:rPr lang="en-US" sz="3400" dirty="0"/>
              <a:t>Think back </a:t>
            </a:r>
            <a:r>
              <a:rPr lang="en-US" sz="3400" dirty="0" smtClean="0"/>
              <a:t>to when </a:t>
            </a:r>
            <a:r>
              <a:rPr lang="en-US" sz="3400" dirty="0"/>
              <a:t>you </a:t>
            </a:r>
            <a:r>
              <a:rPr lang="en-US" sz="3400" dirty="0" smtClean="0"/>
              <a:t>developed your </a:t>
            </a:r>
            <a:r>
              <a:rPr lang="en-US" sz="3400" dirty="0"/>
              <a:t>proposal …</a:t>
            </a:r>
          </a:p>
          <a:p>
            <a:pPr>
              <a:spcBef>
                <a:spcPts val="2400"/>
              </a:spcBef>
            </a:pPr>
            <a:r>
              <a:rPr lang="en-US" sz="3400" dirty="0"/>
              <a:t>Let’s look at how much we’ve have covered …</a:t>
            </a:r>
          </a:p>
        </p:txBody>
      </p:sp>
      <p:sp>
        <p:nvSpPr>
          <p:cNvPr id="715780" name="AutoShape 4"/>
          <p:cNvSpPr>
            <a:spLocks noChangeArrowheads="1"/>
          </p:cNvSpPr>
          <p:nvPr/>
        </p:nvSpPr>
        <p:spPr bwMode="auto">
          <a:xfrm>
            <a:off x="3048000" y="4953000"/>
            <a:ext cx="4572000" cy="1066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blinds(horizontal)">
                                      <p:cBhvr>
                                        <p:cTn id="7" dur="500"/>
                                        <p:tgtEl>
                                          <p:spTgt spid="71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blinds(horizontal)">
                                      <p:cBhvr>
                                        <p:cTn id="12" dur="500"/>
                                        <p:tgtEl>
                                          <p:spTgt spid="71577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15780"/>
                                        </p:tgtEl>
                                        <p:attrNameLst>
                                          <p:attrName>style.visibility</p:attrName>
                                        </p:attrNameLst>
                                      </p:cBhvr>
                                      <p:to>
                                        <p:strVal val="visible"/>
                                      </p:to>
                                    </p:set>
                                    <p:animEffect transition="in" filter="wipe(left)">
                                      <p:cBhvr>
                                        <p:cTn id="15" dur="500"/>
                                        <p:tgtEl>
                                          <p:spTgt spid="71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8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4A226A0A-6BB6-4612-A3B2-BAA2F18C33F9}" type="slidenum">
              <a:rPr lang="en-US" altLang="en-US"/>
              <a:pPr/>
              <a:t>50</a:t>
            </a:fld>
            <a:endParaRPr lang="en-US" altLang="en-US"/>
          </a:p>
        </p:txBody>
      </p:sp>
      <p:sp>
        <p:nvSpPr>
          <p:cNvPr id="21507" name="Text Box 3"/>
          <p:cNvSpPr txBox="1">
            <a:spLocks noChangeArrowheads="1"/>
          </p:cNvSpPr>
          <p:nvPr/>
        </p:nvSpPr>
        <p:spPr bwMode="auto">
          <a:xfrm>
            <a:off x="609600" y="0"/>
            <a:ext cx="8534400" cy="1127125"/>
          </a:xfrm>
          <a:prstGeom prst="rect">
            <a:avLst/>
          </a:prstGeom>
          <a:noFill/>
          <a:ln w="9525">
            <a:noFill/>
            <a:miter lim="800000"/>
            <a:headEnd/>
            <a:tailEnd/>
          </a:ln>
        </p:spPr>
        <p:txBody>
          <a:bodyPr>
            <a:spAutoFit/>
          </a:bodyPr>
          <a:lstStyle/>
          <a:p>
            <a:pPr>
              <a:lnSpc>
                <a:spcPct val="85000"/>
              </a:lnSpc>
            </a:pPr>
            <a:r>
              <a:rPr lang="en-US" sz="4000" b="1" dirty="0">
                <a:solidFill>
                  <a:schemeClr val="tx2"/>
                </a:solidFill>
                <a:effectLst>
                  <a:outerShdw blurRad="38100" dist="38100" dir="2700000" algn="tl">
                    <a:srgbClr val="C0C0C0"/>
                  </a:outerShdw>
                </a:effectLst>
              </a:rPr>
              <a:t>XLDA: Summarize </a:t>
            </a:r>
          </a:p>
          <a:p>
            <a:pPr>
              <a:lnSpc>
                <a:spcPct val="85000"/>
              </a:lnSpc>
            </a:pPr>
            <a:r>
              <a:rPr lang="en-US" sz="4000" b="1" dirty="0">
                <a:solidFill>
                  <a:srgbClr val="CC0000"/>
                </a:solidFill>
                <a:effectLst>
                  <a:outerShdw blurRad="38100" dist="38100" dir="2700000" algn="tl">
                    <a:srgbClr val="C0C0C0"/>
                  </a:outerShdw>
                </a:effectLst>
              </a:rPr>
              <a:t>Categorical</a:t>
            </a:r>
            <a:r>
              <a:rPr lang="en-US" sz="4000" b="1" dirty="0">
                <a:solidFill>
                  <a:schemeClr val="tx2"/>
                </a:solidFill>
                <a:effectLst>
                  <a:outerShdw blurRad="38100" dist="38100" dir="2700000" algn="tl">
                    <a:srgbClr val="C0C0C0"/>
                  </a:outerShdw>
                </a:effectLst>
              </a:rPr>
              <a:t> Variables</a:t>
            </a:r>
            <a:endParaRPr lang="en-US" sz="3600" b="1" dirty="0">
              <a:solidFill>
                <a:schemeClr val="bg1"/>
              </a:solidFill>
              <a:effectLst>
                <a:outerShdw blurRad="38100" dist="38100" dir="2700000" algn="tl">
                  <a:srgbClr val="C0C0C0"/>
                </a:outerShdw>
              </a:effectLst>
              <a:latin typeface="Arial" pitchFamily="34" charset="0"/>
            </a:endParaRPr>
          </a:p>
        </p:txBody>
      </p:sp>
      <p:pic>
        <p:nvPicPr>
          <p:cNvPr id="997379" name="Picture 4" descr="BBBMR2eFig11005.tif"/>
          <p:cNvPicPr>
            <a:picLocks noChangeAspect="1"/>
          </p:cNvPicPr>
          <p:nvPr/>
        </p:nvPicPr>
        <p:blipFill>
          <a:blip r:embed="rId3" cstate="print"/>
          <a:srcRect/>
          <a:stretch>
            <a:fillRect/>
          </a:stretch>
        </p:blipFill>
        <p:spPr bwMode="auto">
          <a:xfrm>
            <a:off x="1066800" y="1295400"/>
            <a:ext cx="7162800" cy="53721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r>
              <a:rPr lang="en-US" smtClean="0"/>
              <a:t>2341-09 Lecture Wk13</a:t>
            </a:r>
            <a:endParaRPr lang="en-US"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half" idx="10"/>
          </p:nvPr>
        </p:nvSpPr>
        <p:spPr/>
        <p:txBody>
          <a:bodyPr/>
          <a:lstStyle/>
          <a:p>
            <a:r>
              <a:rPr lang="en-US" smtClean="0"/>
              <a:t>2341-09 Lecture Wk13</a:t>
            </a:r>
            <a:endParaRPr lang="en-US" altLang="en-US"/>
          </a:p>
        </p:txBody>
      </p:sp>
      <p:sp>
        <p:nvSpPr>
          <p:cNvPr id="7" name="Slide Number Placeholder 3"/>
          <p:cNvSpPr>
            <a:spLocks noGrp="1"/>
          </p:cNvSpPr>
          <p:nvPr>
            <p:ph type="sldNum" sz="quarter" idx="12"/>
          </p:nvPr>
        </p:nvSpPr>
        <p:spPr/>
        <p:txBody>
          <a:bodyPr/>
          <a:lstStyle/>
          <a:p>
            <a:fld id="{C94F39D1-3786-466B-8732-FFE76669B238}" type="slidenum">
              <a:rPr lang="en-US" altLang="en-US"/>
              <a:pPr/>
              <a:t>51</a:t>
            </a:fld>
            <a:endParaRPr lang="en-US" altLang="en-US"/>
          </a:p>
        </p:txBody>
      </p:sp>
      <p:sp>
        <p:nvSpPr>
          <p:cNvPr id="21507" name="Text Box 3"/>
          <p:cNvSpPr txBox="1">
            <a:spLocks noChangeArrowheads="1"/>
          </p:cNvSpPr>
          <p:nvPr/>
        </p:nvSpPr>
        <p:spPr bwMode="auto">
          <a:xfrm>
            <a:off x="609600" y="0"/>
            <a:ext cx="8534400" cy="1127125"/>
          </a:xfrm>
          <a:prstGeom prst="rect">
            <a:avLst/>
          </a:prstGeom>
          <a:noFill/>
          <a:ln w="9525">
            <a:noFill/>
            <a:miter lim="800000"/>
            <a:headEnd/>
            <a:tailEnd/>
          </a:ln>
        </p:spPr>
        <p:txBody>
          <a:bodyPr>
            <a:spAutoFit/>
          </a:bodyPr>
          <a:lstStyle/>
          <a:p>
            <a:pPr>
              <a:lnSpc>
                <a:spcPct val="85000"/>
              </a:lnSpc>
            </a:pPr>
            <a:r>
              <a:rPr lang="en-US" sz="4000" b="1" dirty="0">
                <a:solidFill>
                  <a:schemeClr val="tx2"/>
                </a:solidFill>
                <a:effectLst>
                  <a:outerShdw blurRad="38100" dist="38100" dir="2700000" algn="tl">
                    <a:srgbClr val="C0C0C0"/>
                  </a:outerShdw>
                </a:effectLst>
              </a:rPr>
              <a:t>XLDA: Summarize </a:t>
            </a:r>
          </a:p>
          <a:p>
            <a:pPr>
              <a:lnSpc>
                <a:spcPct val="85000"/>
              </a:lnSpc>
            </a:pPr>
            <a:r>
              <a:rPr lang="en-US" sz="4000" b="1" dirty="0">
                <a:solidFill>
                  <a:srgbClr val="CC0000"/>
                </a:solidFill>
                <a:effectLst>
                  <a:outerShdw blurRad="38100" dist="38100" dir="2700000" algn="tl">
                    <a:srgbClr val="C0C0C0"/>
                  </a:outerShdw>
                </a:effectLst>
              </a:rPr>
              <a:t>Metric</a:t>
            </a:r>
            <a:r>
              <a:rPr lang="en-US" sz="4000" b="1" dirty="0">
                <a:solidFill>
                  <a:schemeClr val="tx2"/>
                </a:solidFill>
                <a:effectLst>
                  <a:outerShdw blurRad="38100" dist="38100" dir="2700000" algn="tl">
                    <a:srgbClr val="C0C0C0"/>
                  </a:outerShdw>
                </a:effectLst>
              </a:rPr>
              <a:t> Variables</a:t>
            </a:r>
            <a:endParaRPr lang="en-US" sz="3600" b="1" dirty="0">
              <a:solidFill>
                <a:schemeClr val="bg1"/>
              </a:solidFill>
              <a:effectLst>
                <a:outerShdw blurRad="38100" dist="38100" dir="2700000" algn="tl">
                  <a:srgbClr val="C0C0C0"/>
                </a:outerShdw>
              </a:effectLst>
              <a:latin typeface="Arial" pitchFamily="34" charset="0"/>
            </a:endParaRPr>
          </a:p>
        </p:txBody>
      </p:sp>
      <p:pic>
        <p:nvPicPr>
          <p:cNvPr id="999427" name="Picture 4" descr="BBBMR2eFig11007.tif"/>
          <p:cNvPicPr>
            <a:picLocks noChangeAspect="1"/>
          </p:cNvPicPr>
          <p:nvPr/>
        </p:nvPicPr>
        <p:blipFill>
          <a:blip r:embed="rId3" cstate="print"/>
          <a:srcRect/>
          <a:stretch>
            <a:fillRect/>
          </a:stretch>
        </p:blipFill>
        <p:spPr bwMode="auto">
          <a:xfrm>
            <a:off x="1676400" y="1447800"/>
            <a:ext cx="5334000" cy="4000500"/>
          </a:xfrm>
          <a:prstGeom prst="rect">
            <a:avLst/>
          </a:prstGeom>
          <a:noFill/>
          <a:ln w="9525">
            <a:noFill/>
            <a:miter lim="800000"/>
            <a:headEnd/>
            <a:tailEnd/>
          </a:ln>
        </p:spPr>
      </p:pic>
      <p:sp>
        <p:nvSpPr>
          <p:cNvPr id="589826" name="Rectangle 2"/>
          <p:cNvSpPr>
            <a:spLocks noChangeArrowheads="1"/>
          </p:cNvSpPr>
          <p:nvPr/>
        </p:nvSpPr>
        <p:spPr bwMode="auto">
          <a:xfrm>
            <a:off x="381000" y="5715000"/>
            <a:ext cx="8305800" cy="914400"/>
          </a:xfrm>
          <a:prstGeom prst="rect">
            <a:avLst/>
          </a:prstGeom>
          <a:gradFill rotWithShape="1">
            <a:gsLst>
              <a:gs pos="0">
                <a:schemeClr val="accent1"/>
              </a:gs>
              <a:gs pos="50000">
                <a:srgbClr val="FFFFFF"/>
              </a:gs>
              <a:gs pos="100000">
                <a:schemeClr val="accent1"/>
              </a:gs>
            </a:gsLst>
            <a:lin ang="5400000" scaled="1"/>
          </a:gradFill>
          <a:ln w="9525">
            <a:noFill/>
            <a:miter lim="800000"/>
            <a:headEnd/>
            <a:tailEnd/>
          </a:ln>
        </p:spPr>
        <p:txBody>
          <a:bodyPr/>
          <a:lstStyle/>
          <a:p>
            <a:pPr marL="342900" indent="-342900">
              <a:lnSpc>
                <a:spcPct val="90000"/>
              </a:lnSpc>
            </a:pPr>
            <a:r>
              <a:rPr lang="en-US" sz="3200" b="1" i="1">
                <a:latin typeface="Arial" pitchFamily="34" charset="0"/>
              </a:rPr>
              <a:t>Metric Variable:</a:t>
            </a:r>
          </a:p>
          <a:p>
            <a:pPr marL="342900" indent="-342900">
              <a:lnSpc>
                <a:spcPct val="90000"/>
              </a:lnSpc>
            </a:pPr>
            <a:r>
              <a:rPr lang="en-US" sz="2800">
                <a:latin typeface="Arial" pitchFamily="34" charset="0"/>
              </a:rPr>
              <a:t>	Q41 What is your Grade Point Average?</a:t>
            </a:r>
            <a:endParaRPr lang="en-US" sz="2800" b="1" i="1">
              <a:latin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914400"/>
          </a:xfrm>
        </p:spPr>
        <p:txBody>
          <a:bodyPr/>
          <a:lstStyle/>
          <a:p>
            <a:pPr lvl="0"/>
            <a:r>
              <a:rPr lang="en-CA" dirty="0" smtClean="0"/>
              <a:t>Q Type, Measurement, Analysis</a:t>
            </a:r>
            <a:endParaRPr lang="en-CA" dirty="0"/>
          </a:p>
        </p:txBody>
      </p:sp>
      <p:pic>
        <p:nvPicPr>
          <p:cNvPr id="220162" name="Picture 2"/>
          <p:cNvPicPr>
            <a:picLocks noGrp="1" noChangeAspect="1" noChangeArrowheads="1"/>
          </p:cNvPicPr>
          <p:nvPr>
            <p:ph idx="1"/>
          </p:nvPr>
        </p:nvPicPr>
        <p:blipFill>
          <a:blip r:embed="rId3" cstate="print"/>
          <a:srcRect/>
          <a:stretch>
            <a:fillRect/>
          </a:stretch>
        </p:blipFill>
        <p:spPr bwMode="auto">
          <a:xfrm>
            <a:off x="609600" y="2209800"/>
            <a:ext cx="7874000" cy="1600200"/>
          </a:xfrm>
          <a:prstGeom prst="rect">
            <a:avLst/>
          </a:prstGeom>
          <a:noFill/>
          <a:ln w="38100">
            <a:solidFill>
              <a:srgbClr val="000066"/>
            </a:solidFill>
            <a:miter lim="800000"/>
            <a:headEnd/>
            <a:tailEnd/>
          </a:ln>
          <a:effectLst>
            <a:outerShdw blurRad="50800" dist="38100" dir="2700000" algn="tl" rotWithShape="0">
              <a:prstClr val="black">
                <a:alpha val="40000"/>
              </a:prstClr>
            </a:outerShdw>
          </a:effectLst>
        </p:spPr>
      </p:pic>
      <p:graphicFrame>
        <p:nvGraphicFramePr>
          <p:cNvPr id="8" name="Table 7"/>
          <p:cNvGraphicFramePr>
            <a:graphicFrameLocks noGrp="1"/>
          </p:cNvGraphicFramePr>
          <p:nvPr/>
        </p:nvGraphicFramePr>
        <p:xfrm>
          <a:off x="304800" y="4343400"/>
          <a:ext cx="8305800" cy="1737360"/>
        </p:xfrm>
        <a:graphic>
          <a:graphicData uri="http://schemas.openxmlformats.org/drawingml/2006/table">
            <a:tbl>
              <a:tblPr firstRow="1" bandRow="1">
                <a:tableStyleId>{22838BEF-8BB2-4498-84A7-C5851F593DF1}</a:tableStyleId>
              </a:tblPr>
              <a:tblGrid>
                <a:gridCol w="3840317"/>
                <a:gridCol w="4465483"/>
              </a:tblGrid>
              <a:tr h="370840">
                <a:tc>
                  <a:txBody>
                    <a:bodyPr/>
                    <a:lstStyle/>
                    <a:p>
                      <a:r>
                        <a:rPr lang="en-CA" sz="3200" b="1" dirty="0" smtClean="0">
                          <a:solidFill>
                            <a:srgbClr val="000066"/>
                          </a:solidFill>
                        </a:rPr>
                        <a:t>Type of Question: </a:t>
                      </a:r>
                      <a:endParaRPr lang="en-CA" sz="32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CA" sz="3200" b="0" dirty="0" smtClean="0"/>
                        <a:t>Multiple Response Qs</a:t>
                      </a:r>
                      <a:endParaRPr lang="en-CA" sz="3200" b="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370840">
                <a:tc>
                  <a:txBody>
                    <a:bodyPr/>
                    <a:lstStyle/>
                    <a:p>
                      <a:r>
                        <a:rPr lang="en-CA" sz="3200" b="1" dirty="0" smtClean="0">
                          <a:solidFill>
                            <a:srgbClr val="000066"/>
                          </a:solidFill>
                        </a:rPr>
                        <a:t>Measurement:</a:t>
                      </a:r>
                      <a:r>
                        <a:rPr lang="en-CA" sz="3200" b="1" dirty="0" smtClean="0">
                          <a:solidFill>
                            <a:srgbClr val="C00000"/>
                          </a:solidFill>
                        </a:rPr>
                        <a:t> </a:t>
                      </a:r>
                      <a:endParaRPr lang="en-CA" sz="3200" dirty="0"/>
                    </a:p>
                  </a:txBody>
                  <a:tcPr>
                    <a:lnL w="12700" cap="flat" cmpd="sng" algn="ctr">
                      <a:solidFill>
                        <a:schemeClr val="tx1"/>
                      </a:solidFill>
                      <a:prstDash val="solid"/>
                      <a:round/>
                      <a:headEnd type="none" w="med" len="med"/>
                      <a:tailEnd type="none" w="med" len="med"/>
                    </a:lnL>
                  </a:tcPr>
                </a:tc>
                <a:tc>
                  <a:txBody>
                    <a:bodyPr/>
                    <a:lstStyle/>
                    <a:p>
                      <a:r>
                        <a:rPr lang="en-CA" sz="3200" dirty="0" smtClean="0"/>
                        <a:t>Categorical (0,1)</a:t>
                      </a:r>
                      <a:endParaRPr lang="en-CA" sz="3200" dirty="0"/>
                    </a:p>
                  </a:txBody>
                  <a:tcPr>
                    <a:lnR w="12700" cap="flat" cmpd="sng" algn="ctr">
                      <a:solidFill>
                        <a:schemeClr val="tx1"/>
                      </a:solidFill>
                      <a:prstDash val="solid"/>
                      <a:round/>
                      <a:headEnd type="none" w="med" len="med"/>
                      <a:tailEnd type="none" w="med" len="med"/>
                    </a:lnR>
                  </a:tcPr>
                </a:tc>
              </a:tr>
              <a:tr h="370840">
                <a:tc>
                  <a:txBody>
                    <a:bodyPr/>
                    <a:lstStyle/>
                    <a:p>
                      <a:r>
                        <a:rPr lang="en-CA" sz="3200" b="1" dirty="0" smtClean="0">
                          <a:solidFill>
                            <a:srgbClr val="000066"/>
                          </a:solidFill>
                        </a:rPr>
                        <a:t>Analysis:</a:t>
                      </a:r>
                      <a:r>
                        <a:rPr lang="en-CA" sz="3200" b="1" dirty="0" smtClean="0">
                          <a:solidFill>
                            <a:srgbClr val="C00000"/>
                          </a:solidFill>
                        </a:rPr>
                        <a:t> </a:t>
                      </a:r>
                      <a:endParaRPr lang="en-CA" sz="32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CA" sz="3200" b="1" i="1" dirty="0" smtClean="0">
                          <a:solidFill>
                            <a:srgbClr val="C00000"/>
                          </a:solidFill>
                        </a:rPr>
                        <a:t>SNAP: </a:t>
                      </a:r>
                      <a:r>
                        <a:rPr lang="en-CA" sz="3200" kern="1200" dirty="0" smtClean="0">
                          <a:solidFill>
                            <a:schemeClr val="dk1"/>
                          </a:solidFill>
                          <a:latin typeface="+mn-lt"/>
                          <a:ea typeface="+mn-ea"/>
                          <a:cs typeface="+mn-cs"/>
                        </a:rPr>
                        <a:t>MR Tables</a:t>
                      </a:r>
                      <a:endParaRPr lang="en-CA" sz="3200" kern="1200" dirty="0">
                        <a:solidFill>
                          <a:schemeClr val="dk1"/>
                        </a:solidFill>
                        <a:latin typeface="+mn-lt"/>
                        <a:ea typeface="+mn-ea"/>
                        <a:cs typeface="+mn-cs"/>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7" name="Date Placeholder 1"/>
          <p:cNvSpPr>
            <a:spLocks noGrp="1"/>
          </p:cNvSpPr>
          <p:nvPr>
            <p:ph type="dt" sz="half" idx="10"/>
          </p:nvPr>
        </p:nvSpPr>
        <p:spPr>
          <a:xfrm>
            <a:off x="457200" y="6248400"/>
            <a:ext cx="2133600" cy="457200"/>
          </a:xfrm>
        </p:spPr>
        <p:txBody>
          <a:bodyPr/>
          <a:lstStyle/>
          <a:p>
            <a:r>
              <a:rPr lang="en-US" smtClean="0"/>
              <a:t>2341-09 Lecture Wk13</a:t>
            </a:r>
            <a:endParaRPr lang="en-US" dirty="0"/>
          </a:p>
        </p:txBody>
      </p:sp>
      <p:sp>
        <p:nvSpPr>
          <p:cNvPr id="9" name="Slide Number Placeholder 5"/>
          <p:cNvSpPr>
            <a:spLocks noGrp="1"/>
          </p:cNvSpPr>
          <p:nvPr>
            <p:ph type="sldNum" sz="quarter" idx="12"/>
          </p:nvPr>
        </p:nvSpPr>
        <p:spPr>
          <a:xfrm>
            <a:off x="7010400" y="6400800"/>
            <a:ext cx="2133600" cy="457200"/>
          </a:xfrm>
        </p:spPr>
        <p:txBody>
          <a:bodyPr/>
          <a:lstStyle/>
          <a:p>
            <a:fld id="{CB33B597-1140-457E-A2FD-04A8F5B8D322}" type="slidenum">
              <a:rPr lang="en-US" altLang="en-US"/>
              <a:pPr/>
              <a:t>52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50AFF66E-B108-4455-A2A8-99D3CADBBC26}" type="slidenum">
              <a:rPr lang="en-US" altLang="en-US"/>
              <a:pPr/>
              <a:t>53</a:t>
            </a:fld>
            <a:endParaRPr lang="en-US" altLang="en-US"/>
          </a:p>
        </p:txBody>
      </p:sp>
      <p:pic>
        <p:nvPicPr>
          <p:cNvPr id="1001474" name="Picture 2"/>
          <p:cNvPicPr>
            <a:picLocks noChangeAspect="1" noChangeArrowheads="1"/>
          </p:cNvPicPr>
          <p:nvPr/>
        </p:nvPicPr>
        <p:blipFill>
          <a:blip r:embed="rId3" cstate="print"/>
          <a:srcRect/>
          <a:stretch>
            <a:fillRect/>
          </a:stretch>
        </p:blipFill>
        <p:spPr bwMode="auto">
          <a:xfrm>
            <a:off x="685800" y="1524000"/>
            <a:ext cx="7467600" cy="5184775"/>
          </a:xfrm>
          <a:prstGeom prst="rect">
            <a:avLst/>
          </a:prstGeom>
          <a:noFill/>
        </p:spPr>
      </p:pic>
      <p:sp>
        <p:nvSpPr>
          <p:cNvPr id="1001475" name="Rectangle 3"/>
          <p:cNvSpPr>
            <a:spLocks noGrp="1" noChangeArrowheads="1"/>
          </p:cNvSpPr>
          <p:nvPr>
            <p:ph type="title"/>
          </p:nvPr>
        </p:nvSpPr>
        <p:spPr/>
        <p:txBody>
          <a:bodyPr/>
          <a:lstStyle/>
          <a:p>
            <a:r>
              <a:rPr lang="en-US"/>
              <a:t>Multiple Response</a:t>
            </a:r>
          </a:p>
        </p:txBody>
      </p:sp>
      <p:sp>
        <p:nvSpPr>
          <p:cNvPr id="1001476" name="Oval 4"/>
          <p:cNvSpPr>
            <a:spLocks noChangeArrowheads="1"/>
          </p:cNvSpPr>
          <p:nvPr/>
        </p:nvSpPr>
        <p:spPr bwMode="auto">
          <a:xfrm>
            <a:off x="3124200" y="2133600"/>
            <a:ext cx="1295400" cy="685800"/>
          </a:xfrm>
          <a:prstGeom prst="ellipse">
            <a:avLst/>
          </a:prstGeom>
          <a:noFill/>
          <a:ln w="38100">
            <a:solidFill>
              <a:srgbClr val="CC0000"/>
            </a:solidFill>
            <a:round/>
            <a:headEnd/>
            <a:tailEnd/>
          </a:ln>
          <a:effectLst/>
        </p:spPr>
        <p:txBody>
          <a:bodyPr wrap="none" anchor="ctr"/>
          <a:lstStyle/>
          <a:p>
            <a:endParaRPr lang="en-CA" dirty="0">
              <a:solidFill>
                <a:srgbClr val="CC0000"/>
              </a:solidFill>
            </a:endParaRPr>
          </a:p>
        </p:txBody>
      </p:sp>
      <p:sp>
        <p:nvSpPr>
          <p:cNvPr id="9" name="Oval 4"/>
          <p:cNvSpPr>
            <a:spLocks noChangeArrowheads="1"/>
          </p:cNvSpPr>
          <p:nvPr/>
        </p:nvSpPr>
        <p:spPr bwMode="auto">
          <a:xfrm>
            <a:off x="6934200" y="2057400"/>
            <a:ext cx="1295400" cy="685800"/>
          </a:xfrm>
          <a:prstGeom prst="ellipse">
            <a:avLst/>
          </a:prstGeom>
          <a:noFill/>
          <a:ln w="38100">
            <a:solidFill>
              <a:srgbClr val="CC0000"/>
            </a:solidFill>
            <a:round/>
            <a:headEnd/>
            <a:tailEnd/>
          </a:ln>
          <a:effectLst/>
        </p:spPr>
        <p:txBody>
          <a:bodyPr wrap="none" anchor="ctr"/>
          <a:lstStyle/>
          <a:p>
            <a:endParaRPr lang="en-CA" dirty="0">
              <a:solidFill>
                <a:srgbClr val="CC0000"/>
              </a:solidFill>
            </a:endParaRPr>
          </a:p>
        </p:txBody>
      </p:sp>
      <p:sp>
        <p:nvSpPr>
          <p:cNvPr id="7" name="Date Placeholder 6"/>
          <p:cNvSpPr>
            <a:spLocks noGrp="1"/>
          </p:cNvSpPr>
          <p:nvPr>
            <p:ph type="dt" sz="half" idx="10"/>
          </p:nvPr>
        </p:nvSpPr>
        <p:spPr/>
        <p:txBody>
          <a:bodyPr/>
          <a:lstStyle/>
          <a:p>
            <a:r>
              <a:rPr lang="en-US" smtClean="0"/>
              <a:t>2341-09 Lecture Wk13</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01476"/>
                                        </p:tgtEl>
                                        <p:attrNameLst>
                                          <p:attrName>style.visibility</p:attrName>
                                        </p:attrNameLst>
                                      </p:cBhvr>
                                      <p:to>
                                        <p:strVal val="visible"/>
                                      </p:to>
                                    </p:set>
                                    <p:animEffect transition="in" filter="wipe(down)">
                                      <p:cBhvr>
                                        <p:cTn id="7" dur="500"/>
                                        <p:tgtEl>
                                          <p:spTgt spid="10014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6"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2341-09 Lecture Wk13</a:t>
            </a:r>
            <a:endParaRPr lang="en-US" altLang="en-US"/>
          </a:p>
        </p:txBody>
      </p:sp>
      <p:sp>
        <p:nvSpPr>
          <p:cNvPr id="10" name="Slide Number Placeholder 5"/>
          <p:cNvSpPr>
            <a:spLocks noGrp="1"/>
          </p:cNvSpPr>
          <p:nvPr>
            <p:ph type="sldNum" sz="quarter" idx="12"/>
          </p:nvPr>
        </p:nvSpPr>
        <p:spPr/>
        <p:txBody>
          <a:bodyPr/>
          <a:lstStyle/>
          <a:p>
            <a:fld id="{B45CF664-98A6-47D1-A82C-69CB80A747EF}" type="slidenum">
              <a:rPr lang="en-US" altLang="en-US"/>
              <a:pPr/>
              <a:t>54</a:t>
            </a:fld>
            <a:endParaRPr lang="en-US" altLang="en-US"/>
          </a:p>
        </p:txBody>
      </p:sp>
      <p:sp>
        <p:nvSpPr>
          <p:cNvPr id="1063938" name="Rectangle 2"/>
          <p:cNvSpPr>
            <a:spLocks noGrp="1" noChangeArrowheads="1"/>
          </p:cNvSpPr>
          <p:nvPr>
            <p:ph type="title"/>
          </p:nvPr>
        </p:nvSpPr>
        <p:spPr/>
        <p:txBody>
          <a:bodyPr/>
          <a:lstStyle/>
          <a:p>
            <a:r>
              <a:rPr lang="en-US" sz="4000"/>
              <a:t>Going Back to:</a:t>
            </a:r>
            <a:br>
              <a:rPr lang="en-US" sz="4000"/>
            </a:br>
            <a:r>
              <a:rPr lang="en-US" sz="4000"/>
              <a:t>Step 9: Collect Data</a:t>
            </a:r>
          </a:p>
        </p:txBody>
      </p:sp>
      <p:sp>
        <p:nvSpPr>
          <p:cNvPr id="1063939" name="Rectangle 3"/>
          <p:cNvSpPr>
            <a:spLocks noGrp="1" noChangeArrowheads="1"/>
          </p:cNvSpPr>
          <p:nvPr>
            <p:ph type="body" idx="1"/>
          </p:nvPr>
        </p:nvSpPr>
        <p:spPr/>
        <p:txBody>
          <a:bodyPr/>
          <a:lstStyle/>
          <a:p>
            <a:endParaRPr lang="en-US"/>
          </a:p>
        </p:txBody>
      </p:sp>
      <p:pic>
        <p:nvPicPr>
          <p:cNvPr id="1063940" name="Picture 4" descr="openbook"/>
          <p:cNvPicPr>
            <a:picLocks noChangeAspect="1" noChangeArrowheads="1"/>
          </p:cNvPicPr>
          <p:nvPr/>
        </p:nvPicPr>
        <p:blipFill>
          <a:blip r:embed="rId2" cstate="print"/>
          <a:srcRect/>
          <a:stretch>
            <a:fillRect/>
          </a:stretch>
        </p:blipFill>
        <p:spPr bwMode="auto">
          <a:xfrm>
            <a:off x="0" y="1371600"/>
            <a:ext cx="8991600" cy="5181600"/>
          </a:xfrm>
          <a:prstGeom prst="rect">
            <a:avLst/>
          </a:prstGeom>
          <a:noFill/>
        </p:spPr>
      </p:pic>
      <p:sp>
        <p:nvSpPr>
          <p:cNvPr id="1063941" name="Rectangle 5"/>
          <p:cNvSpPr>
            <a:spLocks noChangeArrowheads="1"/>
          </p:cNvSpPr>
          <p:nvPr/>
        </p:nvSpPr>
        <p:spPr bwMode="auto">
          <a:xfrm>
            <a:off x="4724400" y="2743200"/>
            <a:ext cx="2133600" cy="1569660"/>
          </a:xfrm>
          <a:prstGeom prst="rect">
            <a:avLst/>
          </a:prstGeom>
          <a:noFill/>
          <a:ln w="9525">
            <a:noFill/>
            <a:miter lim="800000"/>
            <a:headEnd/>
            <a:tailEnd/>
          </a:ln>
          <a:effectLst/>
        </p:spPr>
        <p:txBody>
          <a:bodyPr>
            <a:spAutoFit/>
          </a:bodyPr>
          <a:lstStyle/>
          <a:p>
            <a:pPr algn="ctr"/>
            <a:r>
              <a:rPr lang="en-US" sz="3200" i="1" dirty="0" smtClean="0">
                <a:solidFill>
                  <a:schemeClr val="tx2"/>
                </a:solidFill>
              </a:rPr>
              <a:t>1st half of wk 10 lecture</a:t>
            </a:r>
            <a:endParaRPr lang="en-US" sz="3200" dirty="0">
              <a:solidFill>
                <a:srgbClr val="008080"/>
              </a:solidFill>
            </a:endParaRPr>
          </a:p>
        </p:txBody>
      </p:sp>
      <p:sp>
        <p:nvSpPr>
          <p:cNvPr id="1063942" name="Rectangle 6"/>
          <p:cNvSpPr>
            <a:spLocks noChangeArrowheads="1"/>
          </p:cNvSpPr>
          <p:nvPr/>
        </p:nvSpPr>
        <p:spPr bwMode="auto">
          <a:xfrm>
            <a:off x="1981200" y="2895600"/>
            <a:ext cx="2438400" cy="1517650"/>
          </a:xfrm>
          <a:prstGeom prst="rect">
            <a:avLst/>
          </a:prstGeom>
          <a:noFill/>
          <a:ln w="9525">
            <a:noFill/>
            <a:miter lim="800000"/>
            <a:headEnd/>
            <a:tailEnd/>
          </a:ln>
          <a:effectLst/>
        </p:spPr>
        <p:txBody>
          <a:bodyPr>
            <a:spAutoFit/>
          </a:bodyPr>
          <a:lstStyle/>
          <a:p>
            <a:r>
              <a:rPr lang="en-US" sz="3600" b="1" i="1" dirty="0">
                <a:solidFill>
                  <a:schemeClr val="tx2"/>
                </a:solidFill>
                <a:latin typeface="Arial" pitchFamily="34" charset="0"/>
              </a:rPr>
              <a:t>B2B Res</a:t>
            </a:r>
          </a:p>
          <a:p>
            <a:pPr algn="ctr">
              <a:lnSpc>
                <a:spcPct val="90000"/>
              </a:lnSpc>
            </a:pPr>
            <a:r>
              <a:rPr lang="en-US" sz="3200" b="1" i="1" dirty="0">
                <a:solidFill>
                  <a:srgbClr val="008080"/>
                </a:solidFill>
                <a:latin typeface="Arial" pitchFamily="34" charset="0"/>
              </a:rPr>
              <a:t>Not in the text</a:t>
            </a:r>
            <a:endParaRPr lang="en-US" sz="3200" b="1" dirty="0">
              <a:solidFill>
                <a:srgbClr val="008080"/>
              </a:solidFill>
              <a:latin typeface="Arial" pitchFamily="34" charset="0"/>
            </a:endParaRPr>
          </a:p>
        </p:txBody>
      </p:sp>
      <p:sp>
        <p:nvSpPr>
          <p:cNvPr id="1063943" name="Rectangle 7"/>
          <p:cNvSpPr>
            <a:spLocks noChangeArrowheads="1"/>
          </p:cNvSpPr>
          <p:nvPr/>
        </p:nvSpPr>
        <p:spPr bwMode="auto">
          <a:xfrm>
            <a:off x="1905000" y="2057400"/>
            <a:ext cx="2438400" cy="641350"/>
          </a:xfrm>
          <a:prstGeom prst="rect">
            <a:avLst/>
          </a:prstGeom>
          <a:noFill/>
          <a:ln w="9525">
            <a:noFill/>
            <a:miter lim="800000"/>
            <a:headEnd/>
            <a:tailEnd/>
          </a:ln>
          <a:effectLst/>
        </p:spPr>
        <p:txBody>
          <a:bodyPr>
            <a:spAutoFit/>
          </a:bodyPr>
          <a:lstStyle/>
          <a:p>
            <a:r>
              <a:rPr lang="en-US" sz="3600" b="1" i="1" u="sng" dirty="0">
                <a:solidFill>
                  <a:schemeClr val="tx2"/>
                </a:solidFill>
                <a:latin typeface="Arial" pitchFamily="34" charset="0"/>
              </a:rPr>
              <a:t>Week 10 </a:t>
            </a:r>
            <a:endParaRPr lang="en-US" sz="3600" b="1" u="sng" dirty="0">
              <a:solidFill>
                <a:schemeClr val="tx2"/>
              </a:solidFill>
              <a:latin typeface="Arial" pitchFamily="34" charset="0"/>
            </a:endParaRPr>
          </a:p>
        </p:txBody>
      </p:sp>
    </p:spTree>
  </p:cSld>
  <p:clrMapOvr>
    <a:masterClrMapping/>
  </p:clrMapOvr>
  <p:transition>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1"/>
          <p:cNvSpPr>
            <a:spLocks noGrp="1"/>
          </p:cNvSpPr>
          <p:nvPr>
            <p:ph type="dt" sz="half" idx="10"/>
          </p:nvPr>
        </p:nvSpPr>
        <p:spPr>
          <a:xfrm>
            <a:off x="0" y="6400800"/>
            <a:ext cx="2133600" cy="457200"/>
          </a:xfrm>
        </p:spPr>
        <p:txBody>
          <a:bodyPr/>
          <a:lstStyle/>
          <a:p>
            <a:r>
              <a:rPr lang="en-US" smtClean="0"/>
              <a:t>2341-09 Lecture Wk13</a:t>
            </a:r>
            <a:endParaRPr lang="en-US" dirty="0"/>
          </a:p>
        </p:txBody>
      </p:sp>
      <p:sp>
        <p:nvSpPr>
          <p:cNvPr id="16" name="Slide Number Placeholder 3"/>
          <p:cNvSpPr>
            <a:spLocks noGrp="1"/>
          </p:cNvSpPr>
          <p:nvPr>
            <p:ph type="sldNum" sz="quarter" idx="12"/>
          </p:nvPr>
        </p:nvSpPr>
        <p:spPr/>
        <p:txBody>
          <a:bodyPr/>
          <a:lstStyle/>
          <a:p>
            <a:pPr>
              <a:defRPr/>
            </a:pPr>
            <a:fld id="{CCC34132-E78B-4E42-AA60-AA3A22057645}" type="slidenum">
              <a:rPr lang="en-US"/>
              <a:pPr>
                <a:defRPr/>
              </a:pPr>
              <a:t>55</a:t>
            </a:fld>
            <a:endParaRPr lang="en-US"/>
          </a:p>
        </p:txBody>
      </p:sp>
      <p:sp>
        <p:nvSpPr>
          <p:cNvPr id="20483" name="AutoShape 19"/>
          <p:cNvSpPr>
            <a:spLocks noGrp="1" noChangeArrowheads="1"/>
          </p:cNvSpPr>
          <p:nvPr>
            <p:ph type="title" idx="4294967295"/>
          </p:nvPr>
        </p:nvSpPr>
        <p:spPr/>
        <p:txBody>
          <a:bodyPr/>
          <a:lstStyle/>
          <a:p>
            <a:pPr eaLnBrk="1" hangingPunct="1"/>
            <a:r>
              <a:rPr lang="en-US" sz="4000" dirty="0" smtClean="0"/>
              <a:t>B2B Research on two levels</a:t>
            </a:r>
          </a:p>
        </p:txBody>
      </p:sp>
      <p:sp>
        <p:nvSpPr>
          <p:cNvPr id="274458" name="Line 26"/>
          <p:cNvSpPr>
            <a:spLocks noChangeShapeType="1"/>
          </p:cNvSpPr>
          <p:nvPr/>
        </p:nvSpPr>
        <p:spPr bwMode="auto">
          <a:xfrm>
            <a:off x="3276600" y="3429000"/>
            <a:ext cx="0" cy="609600"/>
          </a:xfrm>
          <a:prstGeom prst="line">
            <a:avLst/>
          </a:prstGeom>
          <a:noFill/>
          <a:ln w="38100">
            <a:solidFill>
              <a:srgbClr val="CC0000"/>
            </a:solidFill>
            <a:round/>
            <a:headEnd type="triangle" w="med" len="med"/>
            <a:tailEnd type="triangle" w="med" len="med"/>
          </a:ln>
        </p:spPr>
        <p:txBody>
          <a:bodyPr/>
          <a:lstStyle/>
          <a:p>
            <a:endParaRPr lang="en-CA"/>
          </a:p>
        </p:txBody>
      </p:sp>
      <p:sp>
        <p:nvSpPr>
          <p:cNvPr id="274460" name="Line 28"/>
          <p:cNvSpPr>
            <a:spLocks noChangeShapeType="1"/>
          </p:cNvSpPr>
          <p:nvPr/>
        </p:nvSpPr>
        <p:spPr bwMode="auto">
          <a:xfrm>
            <a:off x="4419600" y="4876800"/>
            <a:ext cx="0" cy="533400"/>
          </a:xfrm>
          <a:prstGeom prst="line">
            <a:avLst/>
          </a:prstGeom>
          <a:noFill/>
          <a:ln w="38100">
            <a:solidFill>
              <a:srgbClr val="CC0000"/>
            </a:solidFill>
            <a:round/>
            <a:headEnd type="triangle" w="med" len="med"/>
            <a:tailEnd type="triangle" w="med" len="med"/>
          </a:ln>
        </p:spPr>
        <p:txBody>
          <a:bodyPr/>
          <a:lstStyle/>
          <a:p>
            <a:endParaRPr lang="en-CA"/>
          </a:p>
        </p:txBody>
      </p:sp>
      <p:sp>
        <p:nvSpPr>
          <p:cNvPr id="274452" name="AutoShape 20"/>
          <p:cNvSpPr>
            <a:spLocks noChangeArrowheads="1"/>
          </p:cNvSpPr>
          <p:nvPr/>
        </p:nvSpPr>
        <p:spPr bwMode="auto">
          <a:xfrm>
            <a:off x="2286000" y="5410200"/>
            <a:ext cx="3581400" cy="838200"/>
          </a:xfrm>
          <a:prstGeom prst="flowChartAlternateProcess">
            <a:avLst/>
          </a:prstGeom>
          <a:gradFill flip="none" rotWithShape="1">
            <a:gsLst>
              <a:gs pos="0">
                <a:schemeClr val="accent2"/>
              </a:gs>
              <a:gs pos="50000">
                <a:schemeClr val="bg1"/>
              </a:gs>
              <a:gs pos="100000">
                <a:schemeClr val="accent2"/>
              </a:gs>
            </a:gsLst>
            <a:lin ang="16200000" scaled="1"/>
            <a:tileRect/>
          </a:gradFill>
          <a:ln w="9525">
            <a:solidFill>
              <a:schemeClr val="tx1"/>
            </a:solidFill>
            <a:miter lim="800000"/>
            <a:headEnd/>
            <a:tailEnd/>
          </a:ln>
          <a:effectLst/>
        </p:spPr>
        <p:txBody>
          <a:bodyPr wrap="none" anchor="ctr"/>
          <a:lstStyle/>
          <a:p>
            <a:pPr algn="ctr">
              <a:lnSpc>
                <a:spcPct val="80000"/>
              </a:lnSpc>
              <a:defRPr/>
            </a:pPr>
            <a:r>
              <a:rPr lang="en-US" sz="3200">
                <a:latin typeface="Arial" charset="0"/>
              </a:rPr>
              <a:t>Respondents:</a:t>
            </a:r>
          </a:p>
          <a:p>
            <a:pPr algn="ctr">
              <a:lnSpc>
                <a:spcPct val="80000"/>
              </a:lnSpc>
              <a:defRPr/>
            </a:pPr>
            <a:r>
              <a:rPr lang="en-US" sz="3200">
                <a:latin typeface="Arial" charset="0"/>
              </a:rPr>
              <a:t>Final Consumers</a:t>
            </a:r>
          </a:p>
        </p:txBody>
      </p:sp>
      <p:sp>
        <p:nvSpPr>
          <p:cNvPr id="274453" name="AutoShape 21"/>
          <p:cNvSpPr>
            <a:spLocks noChangeArrowheads="1"/>
          </p:cNvSpPr>
          <p:nvPr/>
        </p:nvSpPr>
        <p:spPr bwMode="auto">
          <a:xfrm>
            <a:off x="2362200" y="1600200"/>
            <a:ext cx="4419600" cy="609600"/>
          </a:xfrm>
          <a:prstGeom prst="flowChartAlternateProcess">
            <a:avLst/>
          </a:prstGeom>
          <a:gradFill flip="none" rotWithShape="1">
            <a:gsLst>
              <a:gs pos="0">
                <a:schemeClr val="accent2"/>
              </a:gs>
              <a:gs pos="50000">
                <a:schemeClr val="bg1"/>
              </a:gs>
              <a:gs pos="100000">
                <a:schemeClr val="accent2"/>
              </a:gs>
            </a:gsLst>
            <a:lin ang="16200000" scaled="1"/>
            <a:tileRect/>
          </a:gradFill>
          <a:ln w="9525">
            <a:solidFill>
              <a:srgbClr val="003B3A"/>
            </a:solidFill>
            <a:miter lim="800000"/>
            <a:headEnd/>
            <a:tailEnd/>
          </a:ln>
          <a:effectLst/>
        </p:spPr>
        <p:txBody>
          <a:bodyPr wrap="none" anchor="ctr"/>
          <a:lstStyle/>
          <a:p>
            <a:pPr algn="ctr">
              <a:defRPr/>
            </a:pPr>
            <a:r>
              <a:rPr lang="en-US" sz="3200" dirty="0">
                <a:latin typeface="Arial" charset="0"/>
              </a:rPr>
              <a:t>Marketing Research Co</a:t>
            </a:r>
          </a:p>
        </p:txBody>
      </p:sp>
      <p:sp>
        <p:nvSpPr>
          <p:cNvPr id="274454" name="AutoShape 22"/>
          <p:cNvSpPr>
            <a:spLocks noChangeArrowheads="1"/>
          </p:cNvSpPr>
          <p:nvPr/>
        </p:nvSpPr>
        <p:spPr bwMode="auto">
          <a:xfrm>
            <a:off x="381000" y="2819400"/>
            <a:ext cx="3200400" cy="609600"/>
          </a:xfrm>
          <a:prstGeom prst="flowChartAlternateProcess">
            <a:avLst/>
          </a:prstGeom>
          <a:gradFill rotWithShape="1">
            <a:gsLst>
              <a:gs pos="0">
                <a:schemeClr val="bg1"/>
              </a:gs>
              <a:gs pos="100000">
                <a:schemeClr val="accent1"/>
              </a:gs>
            </a:gsLst>
            <a:path path="shape">
              <a:fillToRect l="50000" t="50000" r="50000" b="50000"/>
            </a:path>
          </a:gradFill>
          <a:ln w="9525">
            <a:solidFill>
              <a:schemeClr val="tx1"/>
            </a:solidFill>
            <a:miter lim="800000"/>
            <a:headEnd/>
            <a:tailEnd/>
          </a:ln>
          <a:effectLst/>
        </p:spPr>
        <p:txBody>
          <a:bodyPr wrap="none" anchor="ctr"/>
          <a:lstStyle/>
          <a:p>
            <a:pPr algn="ctr" eaLnBrk="0" hangingPunct="0">
              <a:defRPr/>
            </a:pPr>
            <a:r>
              <a:rPr lang="en-US" sz="3200" dirty="0">
                <a:latin typeface="Arial" pitchFamily="34" charset="0"/>
              </a:rPr>
              <a:t>Client Company</a:t>
            </a:r>
          </a:p>
        </p:txBody>
      </p:sp>
      <p:sp>
        <p:nvSpPr>
          <p:cNvPr id="274455" name="AutoShape 23"/>
          <p:cNvSpPr>
            <a:spLocks noChangeArrowheads="1"/>
          </p:cNvSpPr>
          <p:nvPr/>
        </p:nvSpPr>
        <p:spPr bwMode="auto">
          <a:xfrm>
            <a:off x="838200" y="4038600"/>
            <a:ext cx="3962400" cy="838200"/>
          </a:xfrm>
          <a:prstGeom prst="flowChartAlternateProcess">
            <a:avLst/>
          </a:prstGeom>
          <a:gradFill rotWithShape="1">
            <a:gsLst>
              <a:gs pos="0">
                <a:schemeClr val="bg1"/>
              </a:gs>
              <a:gs pos="100000">
                <a:schemeClr val="accent1"/>
              </a:gs>
            </a:gsLst>
            <a:path path="shape">
              <a:fillToRect l="50000" t="50000" r="50000" b="50000"/>
            </a:path>
          </a:gradFill>
          <a:ln w="9525">
            <a:solidFill>
              <a:schemeClr val="tx1"/>
            </a:solidFill>
            <a:miter lim="800000"/>
            <a:headEnd/>
            <a:tailEnd/>
          </a:ln>
          <a:effectLst/>
        </p:spPr>
        <p:txBody>
          <a:bodyPr wrap="none" anchor="ctr"/>
          <a:lstStyle/>
          <a:p>
            <a:pPr algn="ctr" eaLnBrk="0" hangingPunct="0">
              <a:lnSpc>
                <a:spcPct val="80000"/>
              </a:lnSpc>
              <a:defRPr/>
            </a:pPr>
            <a:r>
              <a:rPr lang="en-US" sz="3200" dirty="0">
                <a:latin typeface="Arial" pitchFamily="34" charset="0"/>
              </a:rPr>
              <a:t>Respondents:</a:t>
            </a:r>
          </a:p>
          <a:p>
            <a:pPr algn="ctr" eaLnBrk="0" hangingPunct="0">
              <a:lnSpc>
                <a:spcPct val="80000"/>
              </a:lnSpc>
              <a:defRPr/>
            </a:pPr>
            <a:r>
              <a:rPr lang="en-US" sz="3200" dirty="0">
                <a:latin typeface="Arial" pitchFamily="34" charset="0"/>
              </a:rPr>
              <a:t>Customer Companies</a:t>
            </a:r>
          </a:p>
        </p:txBody>
      </p:sp>
      <p:sp>
        <p:nvSpPr>
          <p:cNvPr id="274456" name="Line 24"/>
          <p:cNvSpPr>
            <a:spLocks noChangeShapeType="1"/>
          </p:cNvSpPr>
          <p:nvPr/>
        </p:nvSpPr>
        <p:spPr bwMode="auto">
          <a:xfrm>
            <a:off x="4419600" y="2209800"/>
            <a:ext cx="0" cy="1828800"/>
          </a:xfrm>
          <a:prstGeom prst="line">
            <a:avLst/>
          </a:prstGeom>
          <a:noFill/>
          <a:ln w="38100">
            <a:solidFill>
              <a:srgbClr val="000066"/>
            </a:solidFill>
            <a:round/>
            <a:headEnd type="triangle" w="med" len="med"/>
            <a:tailEnd type="triangle" w="med" len="med"/>
          </a:ln>
        </p:spPr>
        <p:txBody>
          <a:bodyPr/>
          <a:lstStyle/>
          <a:p>
            <a:endParaRPr lang="en-CA"/>
          </a:p>
        </p:txBody>
      </p:sp>
      <p:sp>
        <p:nvSpPr>
          <p:cNvPr id="274457" name="Line 25"/>
          <p:cNvSpPr>
            <a:spLocks noChangeShapeType="1"/>
          </p:cNvSpPr>
          <p:nvPr/>
        </p:nvSpPr>
        <p:spPr bwMode="auto">
          <a:xfrm>
            <a:off x="5486400" y="2209800"/>
            <a:ext cx="0" cy="3200400"/>
          </a:xfrm>
          <a:prstGeom prst="line">
            <a:avLst/>
          </a:prstGeom>
          <a:noFill/>
          <a:ln w="38100">
            <a:solidFill>
              <a:srgbClr val="000066"/>
            </a:solidFill>
            <a:round/>
            <a:headEnd type="triangle" w="med" len="med"/>
            <a:tailEnd type="triangle" w="med" len="med"/>
          </a:ln>
        </p:spPr>
        <p:txBody>
          <a:bodyPr/>
          <a:lstStyle/>
          <a:p>
            <a:endParaRPr lang="en-CA"/>
          </a:p>
        </p:txBody>
      </p:sp>
      <p:sp>
        <p:nvSpPr>
          <p:cNvPr id="274459" name="Line 27"/>
          <p:cNvSpPr>
            <a:spLocks noChangeShapeType="1"/>
          </p:cNvSpPr>
          <p:nvPr/>
        </p:nvSpPr>
        <p:spPr bwMode="auto">
          <a:xfrm>
            <a:off x="3276600" y="2209800"/>
            <a:ext cx="0" cy="609600"/>
          </a:xfrm>
          <a:prstGeom prst="line">
            <a:avLst/>
          </a:prstGeom>
          <a:noFill/>
          <a:ln w="38100">
            <a:solidFill>
              <a:srgbClr val="000066"/>
            </a:solidFill>
            <a:round/>
            <a:headEnd type="triangle" w="med" len="med"/>
            <a:tailEnd type="triangle" w="med" len="med"/>
          </a:ln>
        </p:spPr>
        <p:txBody>
          <a:bodyPr/>
          <a:lstStyle/>
          <a:p>
            <a:endParaRPr lang="en-CA"/>
          </a:p>
        </p:txBody>
      </p:sp>
      <p:sp>
        <p:nvSpPr>
          <p:cNvPr id="274462" name="Text Box 30"/>
          <p:cNvSpPr txBox="1">
            <a:spLocks noChangeArrowheads="1"/>
          </p:cNvSpPr>
          <p:nvPr/>
        </p:nvSpPr>
        <p:spPr bwMode="auto">
          <a:xfrm>
            <a:off x="3429000" y="4876800"/>
            <a:ext cx="914400" cy="519113"/>
          </a:xfrm>
          <a:prstGeom prst="rect">
            <a:avLst/>
          </a:prstGeom>
          <a:noFill/>
          <a:ln w="9525">
            <a:noFill/>
            <a:miter lim="800000"/>
            <a:headEnd/>
            <a:tailEnd/>
          </a:ln>
          <a:effectLst/>
        </p:spPr>
        <p:txBody>
          <a:bodyPr>
            <a:spAutoFit/>
          </a:bodyPr>
          <a:lstStyle/>
          <a:p>
            <a:pPr>
              <a:spcBef>
                <a:spcPct val="50000"/>
              </a:spcBef>
              <a:defRPr/>
            </a:pPr>
            <a:r>
              <a:rPr lang="en-US" sz="2800" b="1" dirty="0">
                <a:solidFill>
                  <a:srgbClr val="CC0000"/>
                </a:solidFill>
                <a:effectLst>
                  <a:outerShdw blurRad="38100" dist="38100" dir="2700000" algn="tl">
                    <a:srgbClr val="C0C0C0"/>
                  </a:outerShdw>
                </a:effectLst>
                <a:latin typeface="Arial" charset="0"/>
              </a:rPr>
              <a:t>B2C</a:t>
            </a:r>
          </a:p>
        </p:txBody>
      </p:sp>
      <p:sp>
        <p:nvSpPr>
          <p:cNvPr id="274464" name="Text Box 32"/>
          <p:cNvSpPr txBox="1">
            <a:spLocks noChangeArrowheads="1"/>
          </p:cNvSpPr>
          <p:nvPr/>
        </p:nvSpPr>
        <p:spPr bwMode="auto">
          <a:xfrm>
            <a:off x="2286000" y="3505200"/>
            <a:ext cx="914400" cy="519113"/>
          </a:xfrm>
          <a:prstGeom prst="rect">
            <a:avLst/>
          </a:prstGeom>
          <a:noFill/>
          <a:ln w="9525">
            <a:noFill/>
            <a:miter lim="800000"/>
            <a:headEnd/>
            <a:tailEnd/>
          </a:ln>
          <a:effectLst/>
        </p:spPr>
        <p:txBody>
          <a:bodyPr>
            <a:spAutoFit/>
          </a:bodyPr>
          <a:lstStyle/>
          <a:p>
            <a:pPr>
              <a:spcBef>
                <a:spcPct val="50000"/>
              </a:spcBef>
              <a:defRPr/>
            </a:pPr>
            <a:r>
              <a:rPr lang="en-US" sz="2800" b="1" dirty="0">
                <a:solidFill>
                  <a:srgbClr val="CC0000"/>
                </a:solidFill>
                <a:effectLst>
                  <a:outerShdw blurRad="38100" dist="38100" dir="2700000" algn="tl">
                    <a:srgbClr val="C0C0C0"/>
                  </a:outerShdw>
                </a:effectLst>
                <a:latin typeface="Arial" charset="0"/>
              </a:rPr>
              <a:t>B2B</a:t>
            </a:r>
          </a:p>
        </p:txBody>
      </p:sp>
      <p:sp>
        <p:nvSpPr>
          <p:cNvPr id="17" name="TextBox 16"/>
          <p:cNvSpPr txBox="1"/>
          <p:nvPr/>
        </p:nvSpPr>
        <p:spPr>
          <a:xfrm>
            <a:off x="5943600" y="3429000"/>
            <a:ext cx="3048000" cy="584775"/>
          </a:xfrm>
          <a:prstGeom prst="rect">
            <a:avLst/>
          </a:prstGeom>
          <a:noFill/>
        </p:spPr>
        <p:txBody>
          <a:bodyPr wrap="square" rtlCol="0">
            <a:spAutoFit/>
          </a:bodyPr>
          <a:lstStyle/>
          <a:p>
            <a:r>
              <a:rPr lang="en-US" sz="3200" b="1" dirty="0" smtClean="0">
                <a:solidFill>
                  <a:srgbClr val="CC0000"/>
                </a:solidFill>
                <a:effectLst>
                  <a:outerShdw blurRad="38100" dist="38100" dir="2700000" algn="tl">
                    <a:srgbClr val="C0C0C0"/>
                  </a:outerShdw>
                </a:effectLst>
                <a:latin typeface="Arial" charset="0"/>
              </a:rPr>
              <a:t>Business Flow</a:t>
            </a:r>
          </a:p>
        </p:txBody>
      </p:sp>
      <p:sp>
        <p:nvSpPr>
          <p:cNvPr id="19" name="TextBox 18"/>
          <p:cNvSpPr txBox="1"/>
          <p:nvPr/>
        </p:nvSpPr>
        <p:spPr>
          <a:xfrm>
            <a:off x="5943600" y="4038600"/>
            <a:ext cx="3048000" cy="584775"/>
          </a:xfrm>
          <a:prstGeom prst="rect">
            <a:avLst/>
          </a:prstGeom>
          <a:noFill/>
        </p:spPr>
        <p:txBody>
          <a:bodyPr wrap="square" rtlCol="0">
            <a:spAutoFit/>
          </a:bodyPr>
          <a:lstStyle/>
          <a:p>
            <a:r>
              <a:rPr lang="en-US" sz="3200" b="1" dirty="0" smtClean="0">
                <a:solidFill>
                  <a:srgbClr val="000066"/>
                </a:solidFill>
                <a:effectLst>
                  <a:outerShdw blurRad="38100" dist="38100" dir="2700000" algn="tl">
                    <a:srgbClr val="C0C0C0"/>
                  </a:outerShdw>
                </a:effectLst>
                <a:latin typeface="Arial" charset="0"/>
              </a:rPr>
              <a:t>Research Flow</a:t>
            </a:r>
            <a:endParaRPr lang="en-CA" sz="3200" b="1" dirty="0" smtClean="0">
              <a:solidFill>
                <a:srgbClr val="000066"/>
              </a:solidFill>
              <a:effectLst>
                <a:outerShdw blurRad="38100" dist="38100" dir="2700000" algn="tl">
                  <a:srgbClr val="C0C0C0"/>
                </a:outerShdw>
              </a:effectLst>
              <a:latin typeface="Arial" charset="0"/>
            </a:endParaRPr>
          </a:p>
        </p:txBody>
      </p:sp>
      <p:sp>
        <p:nvSpPr>
          <p:cNvPr id="20" name="Line 27"/>
          <p:cNvSpPr>
            <a:spLocks noChangeShapeType="1"/>
          </p:cNvSpPr>
          <p:nvPr/>
        </p:nvSpPr>
        <p:spPr bwMode="auto">
          <a:xfrm>
            <a:off x="2743200" y="2209800"/>
            <a:ext cx="0" cy="609600"/>
          </a:xfrm>
          <a:prstGeom prst="line">
            <a:avLst/>
          </a:prstGeom>
          <a:noFill/>
          <a:ln w="38100">
            <a:solidFill>
              <a:srgbClr val="CC0000"/>
            </a:solidFill>
            <a:round/>
            <a:headEnd type="triangle" w="med" len="med"/>
            <a:tailEnd type="triangle" w="med" len="med"/>
          </a:ln>
        </p:spPr>
        <p:txBody>
          <a:bodyP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4458"/>
                                        </p:tgtEl>
                                        <p:attrNameLst>
                                          <p:attrName>style.visibility</p:attrName>
                                        </p:attrNameLst>
                                      </p:cBhvr>
                                      <p:to>
                                        <p:strVal val="visible"/>
                                      </p:to>
                                    </p:set>
                                    <p:animEffect transition="in" filter="blinds(horizontal)">
                                      <p:cBhvr>
                                        <p:cTn id="13" dur="500"/>
                                        <p:tgtEl>
                                          <p:spTgt spid="27445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74460"/>
                                        </p:tgtEl>
                                        <p:attrNameLst>
                                          <p:attrName>style.visibility</p:attrName>
                                        </p:attrNameLst>
                                      </p:cBhvr>
                                      <p:to>
                                        <p:strVal val="visible"/>
                                      </p:to>
                                    </p:set>
                                    <p:animEffect transition="in" filter="blinds(horizontal)">
                                      <p:cBhvr>
                                        <p:cTn id="16" dur="500"/>
                                        <p:tgtEl>
                                          <p:spTgt spid="27446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74459"/>
                                        </p:tgtEl>
                                        <p:attrNameLst>
                                          <p:attrName>style.visibility</p:attrName>
                                        </p:attrNameLst>
                                      </p:cBhvr>
                                      <p:to>
                                        <p:strVal val="visible"/>
                                      </p:to>
                                    </p:set>
                                    <p:animEffect transition="in" filter="blinds(horizontal)">
                                      <p:cBhvr>
                                        <p:cTn id="24" dur="500"/>
                                        <p:tgtEl>
                                          <p:spTgt spid="27445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74456"/>
                                        </p:tgtEl>
                                        <p:attrNameLst>
                                          <p:attrName>style.visibility</p:attrName>
                                        </p:attrNameLst>
                                      </p:cBhvr>
                                      <p:to>
                                        <p:strVal val="visible"/>
                                      </p:to>
                                    </p:set>
                                    <p:animEffect transition="in" filter="blinds(horizontal)">
                                      <p:cBhvr>
                                        <p:cTn id="27" dur="500"/>
                                        <p:tgtEl>
                                          <p:spTgt spid="27445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74457"/>
                                        </p:tgtEl>
                                        <p:attrNameLst>
                                          <p:attrName>style.visibility</p:attrName>
                                        </p:attrNameLst>
                                      </p:cBhvr>
                                      <p:to>
                                        <p:strVal val="visible"/>
                                      </p:to>
                                    </p:set>
                                    <p:animEffect transition="in" filter="blinds(horizontal)">
                                      <p:cBhvr>
                                        <p:cTn id="30" dur="500"/>
                                        <p:tgtEl>
                                          <p:spTgt spid="274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58" grpId="0" animBg="1"/>
      <p:bldP spid="274460" grpId="0" animBg="1"/>
      <p:bldP spid="274456" grpId="0" animBg="1"/>
      <p:bldP spid="274457" grpId="0" animBg="1"/>
      <p:bldP spid="274459" grpId="0" animBg="1"/>
      <p:bldP spid="17" grpId="0"/>
      <p:bldP spid="19" grpId="0"/>
      <p:bldP spid="2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FFE80883-48AB-4603-B104-BEE1AFDB4D3B}" type="slidenum">
              <a:rPr lang="en-US" altLang="en-US"/>
              <a:pPr/>
              <a:t>56</a:t>
            </a:fld>
            <a:endParaRPr lang="en-US" altLang="en-US"/>
          </a:p>
        </p:txBody>
      </p:sp>
      <p:sp>
        <p:nvSpPr>
          <p:cNvPr id="792578" name="Rectangle 2"/>
          <p:cNvSpPr>
            <a:spLocks noGrp="1" noChangeArrowheads="1"/>
          </p:cNvSpPr>
          <p:nvPr>
            <p:ph type="title"/>
          </p:nvPr>
        </p:nvSpPr>
        <p:spPr/>
        <p:txBody>
          <a:bodyPr/>
          <a:lstStyle/>
          <a:p>
            <a:r>
              <a:rPr lang="en-US"/>
              <a:t>B2B Markets</a:t>
            </a:r>
          </a:p>
        </p:txBody>
      </p:sp>
      <p:sp>
        <p:nvSpPr>
          <p:cNvPr id="792579" name="Rectangle 3"/>
          <p:cNvSpPr>
            <a:spLocks noGrp="1" noChangeArrowheads="1"/>
          </p:cNvSpPr>
          <p:nvPr>
            <p:ph type="body" idx="1"/>
          </p:nvPr>
        </p:nvSpPr>
        <p:spPr>
          <a:xfrm>
            <a:off x="152400" y="1447800"/>
            <a:ext cx="8991600" cy="4716463"/>
          </a:xfrm>
        </p:spPr>
        <p:txBody>
          <a:bodyPr/>
          <a:lstStyle/>
          <a:p>
            <a:r>
              <a:rPr lang="en-US" sz="3400" b="1" i="1" dirty="0">
                <a:solidFill>
                  <a:schemeClr val="tx2"/>
                </a:solidFill>
                <a:effectLst>
                  <a:outerShdw blurRad="38100" dist="38100" dir="2700000" algn="tl">
                    <a:srgbClr val="C0C0C0"/>
                  </a:outerShdw>
                </a:effectLst>
              </a:rPr>
              <a:t>Standardized commodity markets:</a:t>
            </a:r>
          </a:p>
          <a:p>
            <a:pPr marL="739775" lvl="2"/>
            <a:r>
              <a:rPr lang="en-US" sz="3200" dirty="0"/>
              <a:t>Research designs can resemble B2C. </a:t>
            </a:r>
          </a:p>
          <a:p>
            <a:pPr>
              <a:spcBef>
                <a:spcPts val="1200"/>
              </a:spcBef>
            </a:pPr>
            <a:r>
              <a:rPr lang="en-US" sz="3400" b="1" i="1" dirty="0" smtClean="0">
                <a:solidFill>
                  <a:schemeClr val="tx2"/>
                </a:solidFill>
                <a:effectLst>
                  <a:outerShdw blurRad="38100" dist="38100" dir="2700000" algn="tl">
                    <a:srgbClr val="C0C0C0"/>
                  </a:outerShdw>
                </a:effectLst>
              </a:rPr>
              <a:t>Custom </a:t>
            </a:r>
            <a:r>
              <a:rPr lang="en-US" sz="3400" b="1" i="1" dirty="0">
                <a:solidFill>
                  <a:schemeClr val="tx2"/>
                </a:solidFill>
                <a:effectLst>
                  <a:outerShdw blurRad="38100" dist="38100" dir="2700000" algn="tl">
                    <a:srgbClr val="C0C0C0"/>
                  </a:outerShdw>
                </a:effectLst>
              </a:rPr>
              <a:t>design or engineering markets:</a:t>
            </a:r>
          </a:p>
          <a:p>
            <a:pPr marL="739775" lvl="2"/>
            <a:r>
              <a:rPr lang="en-US" sz="3200" dirty="0"/>
              <a:t>Relationships based on </a:t>
            </a:r>
            <a:r>
              <a:rPr lang="en-US" sz="3200" b="1" dirty="0">
                <a:solidFill>
                  <a:srgbClr val="CC0000"/>
                </a:solidFill>
              </a:rPr>
              <a:t>specialty</a:t>
            </a:r>
            <a:r>
              <a:rPr lang="en-US" sz="3200" dirty="0"/>
              <a:t> </a:t>
            </a:r>
            <a:r>
              <a:rPr lang="en-US" sz="3200" spc="-110" dirty="0" smtClean="0"/>
              <a:t>knowledge</a:t>
            </a:r>
            <a:endParaRPr lang="en-US" sz="3200" spc="-110" dirty="0"/>
          </a:p>
          <a:p>
            <a:pPr marL="739775" lvl="2"/>
            <a:r>
              <a:rPr lang="en-US" sz="3200" dirty="0"/>
              <a:t>B2B research tailored to each situation.</a:t>
            </a:r>
          </a:p>
        </p:txBody>
      </p:sp>
      <p:pic>
        <p:nvPicPr>
          <p:cNvPr id="8" name="Picture 7" descr="B2B vs B2C.jpg"/>
          <p:cNvPicPr>
            <a:picLocks noChangeAspect="1"/>
          </p:cNvPicPr>
          <p:nvPr/>
        </p:nvPicPr>
        <p:blipFill>
          <a:blip r:embed="rId2" cstate="print"/>
          <a:stretch>
            <a:fillRect/>
          </a:stretch>
        </p:blipFill>
        <p:spPr>
          <a:xfrm>
            <a:off x="2743200" y="4546404"/>
            <a:ext cx="3755155" cy="208299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10F1C4A4-E020-41F0-AFDF-2C1B81111BFB}" type="slidenum">
              <a:rPr lang="en-US" altLang="en-US"/>
              <a:pPr/>
              <a:t>57</a:t>
            </a:fld>
            <a:endParaRPr lang="en-US" altLang="en-US"/>
          </a:p>
        </p:txBody>
      </p:sp>
      <p:sp>
        <p:nvSpPr>
          <p:cNvPr id="793602" name="Rectangle 2"/>
          <p:cNvSpPr>
            <a:spLocks noGrp="1" noChangeArrowheads="1"/>
          </p:cNvSpPr>
          <p:nvPr>
            <p:ph type="title"/>
          </p:nvPr>
        </p:nvSpPr>
        <p:spPr>
          <a:xfrm>
            <a:off x="0" y="228600"/>
            <a:ext cx="8991600" cy="1143000"/>
          </a:xfrm>
        </p:spPr>
        <p:txBody>
          <a:bodyPr/>
          <a:lstStyle/>
          <a:p>
            <a:r>
              <a:rPr lang="en-US"/>
              <a:t>B2B Research Characteristics</a:t>
            </a:r>
          </a:p>
        </p:txBody>
      </p:sp>
      <p:sp>
        <p:nvSpPr>
          <p:cNvPr id="793603" name="Rectangle 3"/>
          <p:cNvSpPr>
            <a:spLocks noGrp="1" noChangeArrowheads="1"/>
          </p:cNvSpPr>
          <p:nvPr>
            <p:ph type="body" idx="1"/>
          </p:nvPr>
        </p:nvSpPr>
        <p:spPr>
          <a:xfrm>
            <a:off x="152400" y="1447800"/>
            <a:ext cx="8991600" cy="5105400"/>
          </a:xfrm>
        </p:spPr>
        <p:txBody>
          <a:bodyPr/>
          <a:lstStyle/>
          <a:p>
            <a:r>
              <a:rPr lang="en-US" sz="3400" b="1" i="1" dirty="0">
                <a:solidFill>
                  <a:schemeClr val="tx2"/>
                </a:solidFill>
                <a:effectLst>
                  <a:outerShdw blurRad="38100" dist="38100" dir="2700000" algn="tl">
                    <a:srgbClr val="C0C0C0"/>
                  </a:outerShdw>
                </a:effectLst>
              </a:rPr>
              <a:t>Sampling Characteristics:</a:t>
            </a:r>
          </a:p>
          <a:p>
            <a:pPr marL="746125" lvl="2">
              <a:lnSpc>
                <a:spcPct val="90000"/>
              </a:lnSpc>
              <a:spcBef>
                <a:spcPts val="600"/>
              </a:spcBef>
            </a:pPr>
            <a:r>
              <a:rPr lang="en-US" sz="3200" dirty="0"/>
              <a:t>Small target </a:t>
            </a:r>
            <a:r>
              <a:rPr lang="en-US" sz="3200" dirty="0" smtClean="0"/>
              <a:t>population:</a:t>
            </a:r>
            <a:r>
              <a:rPr lang="en-US" sz="3200" spc="-150" dirty="0" smtClean="0"/>
              <a:t> </a:t>
            </a:r>
            <a:r>
              <a:rPr lang="en-US" sz="3200" dirty="0" smtClean="0"/>
              <a:t>at times </a:t>
            </a:r>
            <a:r>
              <a:rPr lang="en-US" sz="3200" dirty="0"/>
              <a:t>a </a:t>
            </a:r>
            <a:r>
              <a:rPr lang="en-US" sz="3200" dirty="0" smtClean="0"/>
              <a:t>census.</a:t>
            </a:r>
            <a:endParaRPr lang="en-US" sz="3200" dirty="0"/>
          </a:p>
          <a:p>
            <a:pPr marL="746125" lvl="2">
              <a:lnSpc>
                <a:spcPct val="90000"/>
              </a:lnSpc>
              <a:spcBef>
                <a:spcPts val="600"/>
              </a:spcBef>
            </a:pPr>
            <a:r>
              <a:rPr lang="en-US" sz="3200" b="1" dirty="0" smtClean="0">
                <a:solidFill>
                  <a:srgbClr val="CC0000"/>
                </a:solidFill>
              </a:rPr>
              <a:t>Small </a:t>
            </a:r>
            <a:r>
              <a:rPr lang="en-US" sz="3200" dirty="0"/>
              <a:t>sample sizes.</a:t>
            </a:r>
          </a:p>
          <a:p>
            <a:pPr marL="746125" lvl="2">
              <a:lnSpc>
                <a:spcPct val="90000"/>
              </a:lnSpc>
              <a:spcBef>
                <a:spcPts val="600"/>
              </a:spcBef>
            </a:pPr>
            <a:r>
              <a:rPr lang="en-US" sz="3200" dirty="0"/>
              <a:t>Sample a large % of the population.</a:t>
            </a:r>
          </a:p>
          <a:p>
            <a:pPr marL="746125" lvl="2">
              <a:lnSpc>
                <a:spcPct val="90000"/>
              </a:lnSpc>
              <a:spcBef>
                <a:spcPts val="600"/>
              </a:spcBef>
            </a:pPr>
            <a:r>
              <a:rPr lang="en-US" sz="3200" dirty="0"/>
              <a:t>Often lack of reliable sample frame.</a:t>
            </a:r>
          </a:p>
          <a:p>
            <a:pPr>
              <a:lnSpc>
                <a:spcPct val="90000"/>
              </a:lnSpc>
              <a:spcBef>
                <a:spcPts val="3000"/>
              </a:spcBef>
              <a:buSzPct val="65000"/>
            </a:pPr>
            <a:r>
              <a:rPr lang="en-US" sz="3400" b="1" i="1" dirty="0">
                <a:solidFill>
                  <a:schemeClr val="tx2"/>
                </a:solidFill>
                <a:effectLst>
                  <a:outerShdw blurRad="38100" dist="38100" dir="2700000" algn="tl">
                    <a:srgbClr val="C0C0C0"/>
                  </a:outerShdw>
                </a:effectLst>
              </a:rPr>
              <a:t>Respondents Characteristics:</a:t>
            </a:r>
          </a:p>
          <a:p>
            <a:pPr marL="746125" lvl="2">
              <a:lnSpc>
                <a:spcPct val="90000"/>
              </a:lnSpc>
              <a:spcBef>
                <a:spcPts val="600"/>
              </a:spcBef>
            </a:pPr>
            <a:r>
              <a:rPr lang="en-US" sz="3200" spc="-110" dirty="0"/>
              <a:t>Respondents often geographically </a:t>
            </a:r>
            <a:r>
              <a:rPr lang="en-US" sz="3200" spc="-110" dirty="0" smtClean="0"/>
              <a:t>dispersed.</a:t>
            </a:r>
            <a:endParaRPr lang="en-US" sz="3200" spc="-110" dirty="0"/>
          </a:p>
          <a:p>
            <a:pPr marL="746125" lvl="2">
              <a:lnSpc>
                <a:spcPct val="90000"/>
              </a:lnSpc>
              <a:spcBef>
                <a:spcPts val="600"/>
              </a:spcBef>
            </a:pPr>
            <a:r>
              <a:rPr lang="en-US" sz="3200" dirty="0"/>
              <a:t>Respondents have very busy schedules.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3603">
                                            <p:txEl>
                                              <p:pRg st="0" end="0"/>
                                            </p:txEl>
                                          </p:spTgt>
                                        </p:tgtEl>
                                        <p:attrNameLst>
                                          <p:attrName>style.visibility</p:attrName>
                                        </p:attrNameLst>
                                      </p:cBhvr>
                                      <p:to>
                                        <p:strVal val="visible"/>
                                      </p:to>
                                    </p:set>
                                    <p:animEffect transition="in" filter="blinds(horizontal)">
                                      <p:cBhvr>
                                        <p:cTn id="7" dur="500"/>
                                        <p:tgtEl>
                                          <p:spTgt spid="7936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93603">
                                            <p:txEl>
                                              <p:pRg st="5" end="5"/>
                                            </p:txEl>
                                          </p:spTgt>
                                        </p:tgtEl>
                                        <p:attrNameLst>
                                          <p:attrName>style.visibility</p:attrName>
                                        </p:attrNameLst>
                                      </p:cBhvr>
                                      <p:to>
                                        <p:strVal val="visible"/>
                                      </p:to>
                                    </p:set>
                                    <p:animEffect transition="in" filter="blinds(horizontal)">
                                      <p:cBhvr>
                                        <p:cTn id="10" dur="500"/>
                                        <p:tgtEl>
                                          <p:spTgt spid="79360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93603">
                                            <p:txEl>
                                              <p:pRg st="1" end="1"/>
                                            </p:txEl>
                                          </p:spTgt>
                                        </p:tgtEl>
                                        <p:attrNameLst>
                                          <p:attrName>style.visibility</p:attrName>
                                        </p:attrNameLst>
                                      </p:cBhvr>
                                      <p:to>
                                        <p:strVal val="visible"/>
                                      </p:to>
                                    </p:set>
                                    <p:animEffect transition="in" filter="blinds(horizontal)">
                                      <p:cBhvr>
                                        <p:cTn id="15" dur="500"/>
                                        <p:tgtEl>
                                          <p:spTgt spid="793603">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93603">
                                            <p:txEl>
                                              <p:pRg st="2" end="2"/>
                                            </p:txEl>
                                          </p:spTgt>
                                        </p:tgtEl>
                                        <p:attrNameLst>
                                          <p:attrName>style.visibility</p:attrName>
                                        </p:attrNameLst>
                                      </p:cBhvr>
                                      <p:to>
                                        <p:strVal val="visible"/>
                                      </p:to>
                                    </p:set>
                                    <p:animEffect transition="in" filter="blinds(horizontal)">
                                      <p:cBhvr>
                                        <p:cTn id="18" dur="500"/>
                                        <p:tgtEl>
                                          <p:spTgt spid="79360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93603">
                                            <p:txEl>
                                              <p:pRg st="3" end="3"/>
                                            </p:txEl>
                                          </p:spTgt>
                                        </p:tgtEl>
                                        <p:attrNameLst>
                                          <p:attrName>style.visibility</p:attrName>
                                        </p:attrNameLst>
                                      </p:cBhvr>
                                      <p:to>
                                        <p:strVal val="visible"/>
                                      </p:to>
                                    </p:set>
                                    <p:animEffect transition="in" filter="blinds(horizontal)">
                                      <p:cBhvr>
                                        <p:cTn id="21" dur="500"/>
                                        <p:tgtEl>
                                          <p:spTgt spid="79360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93603">
                                            <p:txEl>
                                              <p:pRg st="4" end="4"/>
                                            </p:txEl>
                                          </p:spTgt>
                                        </p:tgtEl>
                                        <p:attrNameLst>
                                          <p:attrName>style.visibility</p:attrName>
                                        </p:attrNameLst>
                                      </p:cBhvr>
                                      <p:to>
                                        <p:strVal val="visible"/>
                                      </p:to>
                                    </p:set>
                                    <p:animEffect transition="in" filter="blinds(horizontal)">
                                      <p:cBhvr>
                                        <p:cTn id="24" dur="500"/>
                                        <p:tgtEl>
                                          <p:spTgt spid="79360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93603">
                                            <p:txEl>
                                              <p:pRg st="6" end="6"/>
                                            </p:txEl>
                                          </p:spTgt>
                                        </p:tgtEl>
                                        <p:attrNameLst>
                                          <p:attrName>style.visibility</p:attrName>
                                        </p:attrNameLst>
                                      </p:cBhvr>
                                      <p:to>
                                        <p:strVal val="visible"/>
                                      </p:to>
                                    </p:set>
                                    <p:animEffect transition="in" filter="blinds(horizontal)">
                                      <p:cBhvr>
                                        <p:cTn id="29" dur="500"/>
                                        <p:tgtEl>
                                          <p:spTgt spid="79360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93603">
                                            <p:txEl>
                                              <p:pRg st="7" end="7"/>
                                            </p:txEl>
                                          </p:spTgt>
                                        </p:tgtEl>
                                        <p:attrNameLst>
                                          <p:attrName>style.visibility</p:attrName>
                                        </p:attrNameLst>
                                      </p:cBhvr>
                                      <p:to>
                                        <p:strVal val="visible"/>
                                      </p:to>
                                    </p:set>
                                    <p:animEffect transition="in" filter="blinds(horizontal)">
                                      <p:cBhvr>
                                        <p:cTn id="32" dur="500"/>
                                        <p:tgtEl>
                                          <p:spTgt spid="793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6BEFA30E-5DF3-4353-B11F-F27314146DA0}" type="slidenum">
              <a:rPr lang="en-US" altLang="en-US"/>
              <a:pPr/>
              <a:t>58</a:t>
            </a:fld>
            <a:endParaRPr lang="en-US" altLang="en-US"/>
          </a:p>
        </p:txBody>
      </p:sp>
      <p:sp>
        <p:nvSpPr>
          <p:cNvPr id="797698" name="Rectangle 2"/>
          <p:cNvSpPr>
            <a:spLocks noGrp="1" noChangeArrowheads="1"/>
          </p:cNvSpPr>
          <p:nvPr>
            <p:ph type="title"/>
          </p:nvPr>
        </p:nvSpPr>
        <p:spPr>
          <a:xfrm>
            <a:off x="0" y="228600"/>
            <a:ext cx="8991600" cy="1143000"/>
          </a:xfrm>
        </p:spPr>
        <p:txBody>
          <a:bodyPr/>
          <a:lstStyle/>
          <a:p>
            <a:r>
              <a:rPr lang="en-US"/>
              <a:t>B2B Research Characteristics</a:t>
            </a:r>
          </a:p>
        </p:txBody>
      </p:sp>
      <p:sp>
        <p:nvSpPr>
          <p:cNvPr id="797699" name="Rectangle 3"/>
          <p:cNvSpPr>
            <a:spLocks noGrp="1" noChangeArrowheads="1"/>
          </p:cNvSpPr>
          <p:nvPr>
            <p:ph type="body" idx="1"/>
          </p:nvPr>
        </p:nvSpPr>
        <p:spPr>
          <a:xfrm>
            <a:off x="228600" y="1447800"/>
            <a:ext cx="8763000" cy="5105400"/>
          </a:xfrm>
        </p:spPr>
        <p:txBody>
          <a:bodyPr/>
          <a:lstStyle/>
          <a:p>
            <a:pPr>
              <a:spcBef>
                <a:spcPct val="45000"/>
              </a:spcBef>
              <a:buSzPct val="65000"/>
            </a:pPr>
            <a:r>
              <a:rPr lang="en-US" sz="3400" b="1" i="1" dirty="0">
                <a:solidFill>
                  <a:schemeClr val="tx2"/>
                </a:solidFill>
                <a:effectLst>
                  <a:outerShdw blurRad="38100" dist="38100" dir="2700000" algn="tl">
                    <a:srgbClr val="C0C0C0"/>
                  </a:outerShdw>
                </a:effectLst>
              </a:rPr>
              <a:t>Cost Characteristics:</a:t>
            </a:r>
          </a:p>
          <a:p>
            <a:pPr marL="801688" lvl="2" indent="-344488">
              <a:lnSpc>
                <a:spcPct val="90000"/>
              </a:lnSpc>
              <a:spcBef>
                <a:spcPts val="600"/>
              </a:spcBef>
              <a:buSzPct val="65000"/>
            </a:pPr>
            <a:r>
              <a:rPr lang="en-US" sz="3200" dirty="0"/>
              <a:t>Incentives are common.</a:t>
            </a:r>
          </a:p>
          <a:p>
            <a:pPr marL="801688" lvl="2" indent="-344488">
              <a:lnSpc>
                <a:spcPct val="90000"/>
              </a:lnSpc>
              <a:spcBef>
                <a:spcPts val="600"/>
              </a:spcBef>
              <a:buSzPct val="65000"/>
            </a:pPr>
            <a:r>
              <a:rPr lang="en-US" sz="3200" dirty="0" smtClean="0"/>
              <a:t>Cost/interview </a:t>
            </a:r>
            <a:r>
              <a:rPr lang="en-US" sz="3200" b="1" dirty="0">
                <a:solidFill>
                  <a:srgbClr val="CC0000"/>
                </a:solidFill>
              </a:rPr>
              <a:t>higher</a:t>
            </a:r>
            <a:r>
              <a:rPr lang="en-US" sz="3200" dirty="0"/>
              <a:t> than </a:t>
            </a:r>
            <a:r>
              <a:rPr lang="en-US" sz="3200" dirty="0" smtClean="0"/>
              <a:t>B2C.</a:t>
            </a:r>
            <a:endParaRPr lang="en-US" sz="3200" dirty="0"/>
          </a:p>
          <a:p>
            <a:pPr>
              <a:spcBef>
                <a:spcPct val="45000"/>
              </a:spcBef>
              <a:buSzPct val="65000"/>
            </a:pPr>
            <a:r>
              <a:rPr lang="en-US" sz="3400" b="1" i="1" dirty="0">
                <a:solidFill>
                  <a:schemeClr val="tx2"/>
                </a:solidFill>
                <a:effectLst>
                  <a:outerShdw blurRad="38100" dist="38100" dir="2700000" algn="tl">
                    <a:srgbClr val="C0C0C0"/>
                  </a:outerShdw>
                </a:effectLst>
              </a:rPr>
              <a:t>Business Characteristics:</a:t>
            </a:r>
          </a:p>
          <a:p>
            <a:pPr marL="801688" lvl="2" indent="-344488">
              <a:lnSpc>
                <a:spcPct val="90000"/>
              </a:lnSpc>
              <a:spcBef>
                <a:spcPts val="600"/>
              </a:spcBef>
              <a:buSzPct val="65000"/>
            </a:pPr>
            <a:r>
              <a:rPr lang="en-US" sz="3200" dirty="0"/>
              <a:t>Average B2B customer often represents large sales volume.</a:t>
            </a:r>
          </a:p>
          <a:p>
            <a:pPr marL="801688" lvl="2" indent="-344488">
              <a:lnSpc>
                <a:spcPct val="90000"/>
              </a:lnSpc>
              <a:spcBef>
                <a:spcPts val="600"/>
              </a:spcBef>
              <a:buSzPct val="65000"/>
            </a:pPr>
            <a:r>
              <a:rPr lang="en-US" sz="3200" dirty="0"/>
              <a:t>Relationship with </a:t>
            </a:r>
            <a:r>
              <a:rPr lang="en-US" sz="3200" dirty="0" smtClean="0"/>
              <a:t>B2B customers </a:t>
            </a:r>
            <a:r>
              <a:rPr lang="en-US" sz="3200" dirty="0"/>
              <a:t>crucial.</a:t>
            </a:r>
          </a:p>
          <a:p>
            <a:pPr marL="801688" lvl="2" indent="-344488">
              <a:lnSpc>
                <a:spcPct val="90000"/>
              </a:lnSpc>
              <a:spcBef>
                <a:spcPts val="600"/>
              </a:spcBef>
              <a:buSzPct val="65000"/>
            </a:pPr>
            <a:r>
              <a:rPr lang="en-US" sz="3200" dirty="0"/>
              <a:t>Sales persons may be involved in customer contact and data collection.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blinds(horizontal)">
                                      <p:cBhvr>
                                        <p:cTn id="7" dur="500"/>
                                        <p:tgtEl>
                                          <p:spTgt spid="797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97699">
                                            <p:txEl>
                                              <p:pRg st="3" end="3"/>
                                            </p:txEl>
                                          </p:spTgt>
                                        </p:tgtEl>
                                        <p:attrNameLst>
                                          <p:attrName>style.visibility</p:attrName>
                                        </p:attrNameLst>
                                      </p:cBhvr>
                                      <p:to>
                                        <p:strVal val="visible"/>
                                      </p:to>
                                    </p:set>
                                    <p:animEffect transition="in" filter="blinds(horizontal)">
                                      <p:cBhvr>
                                        <p:cTn id="10" dur="500"/>
                                        <p:tgtEl>
                                          <p:spTgt spid="79769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97699">
                                            <p:txEl>
                                              <p:pRg st="1" end="1"/>
                                            </p:txEl>
                                          </p:spTgt>
                                        </p:tgtEl>
                                        <p:attrNameLst>
                                          <p:attrName>style.visibility</p:attrName>
                                        </p:attrNameLst>
                                      </p:cBhvr>
                                      <p:to>
                                        <p:strVal val="visible"/>
                                      </p:to>
                                    </p:set>
                                    <p:animEffect transition="in" filter="blinds(horizontal)">
                                      <p:cBhvr>
                                        <p:cTn id="15" dur="500"/>
                                        <p:tgtEl>
                                          <p:spTgt spid="79769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97699">
                                            <p:txEl>
                                              <p:pRg st="2" end="2"/>
                                            </p:txEl>
                                          </p:spTgt>
                                        </p:tgtEl>
                                        <p:attrNameLst>
                                          <p:attrName>style.visibility</p:attrName>
                                        </p:attrNameLst>
                                      </p:cBhvr>
                                      <p:to>
                                        <p:strVal val="visible"/>
                                      </p:to>
                                    </p:set>
                                    <p:animEffect transition="in" filter="blinds(horizontal)">
                                      <p:cBhvr>
                                        <p:cTn id="18" dur="500"/>
                                        <p:tgtEl>
                                          <p:spTgt spid="79769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97699">
                                            <p:txEl>
                                              <p:pRg st="4" end="4"/>
                                            </p:txEl>
                                          </p:spTgt>
                                        </p:tgtEl>
                                        <p:attrNameLst>
                                          <p:attrName>style.visibility</p:attrName>
                                        </p:attrNameLst>
                                      </p:cBhvr>
                                      <p:to>
                                        <p:strVal val="visible"/>
                                      </p:to>
                                    </p:set>
                                    <p:animEffect transition="in" filter="blinds(horizontal)">
                                      <p:cBhvr>
                                        <p:cTn id="23" dur="500"/>
                                        <p:tgtEl>
                                          <p:spTgt spid="797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97699">
                                            <p:txEl>
                                              <p:pRg st="5" end="5"/>
                                            </p:txEl>
                                          </p:spTgt>
                                        </p:tgtEl>
                                        <p:attrNameLst>
                                          <p:attrName>style.visibility</p:attrName>
                                        </p:attrNameLst>
                                      </p:cBhvr>
                                      <p:to>
                                        <p:strVal val="visible"/>
                                      </p:to>
                                    </p:set>
                                    <p:animEffect transition="in" filter="blinds(horizontal)">
                                      <p:cBhvr>
                                        <p:cTn id="26" dur="500"/>
                                        <p:tgtEl>
                                          <p:spTgt spid="79769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97699">
                                            <p:txEl>
                                              <p:pRg st="6" end="6"/>
                                            </p:txEl>
                                          </p:spTgt>
                                        </p:tgtEl>
                                        <p:attrNameLst>
                                          <p:attrName>style.visibility</p:attrName>
                                        </p:attrNameLst>
                                      </p:cBhvr>
                                      <p:to>
                                        <p:strVal val="visible"/>
                                      </p:to>
                                    </p:set>
                                    <p:animEffect transition="in" filter="blinds(horizontal)">
                                      <p:cBhvr>
                                        <p:cTn id="29" dur="500"/>
                                        <p:tgtEl>
                                          <p:spTgt spid="797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spc="-150" dirty="0"/>
              <a:t>Best Practices: B2B Research</a:t>
            </a:r>
          </a:p>
        </p:txBody>
      </p:sp>
      <p:sp>
        <p:nvSpPr>
          <p:cNvPr id="795651" name="Rectangle 3"/>
          <p:cNvSpPr>
            <a:spLocks noGrp="1" noChangeArrowheads="1"/>
          </p:cNvSpPr>
          <p:nvPr>
            <p:ph sz="half" idx="1"/>
          </p:nvPr>
        </p:nvSpPr>
        <p:spPr>
          <a:xfrm>
            <a:off x="228600" y="1719262"/>
            <a:ext cx="4038600" cy="4529137"/>
          </a:xfrm>
        </p:spPr>
        <p:txBody>
          <a:bodyPr/>
          <a:lstStyle/>
          <a:p>
            <a:pPr marL="457200" indent="-457200">
              <a:lnSpc>
                <a:spcPct val="80000"/>
              </a:lnSpc>
              <a:spcBef>
                <a:spcPts val="1200"/>
              </a:spcBef>
              <a:buSzPct val="95000"/>
              <a:buFont typeface="Wingdings" pitchFamily="2" charset="2"/>
              <a:buAutoNum type="arabicPeriod"/>
            </a:pPr>
            <a:r>
              <a:rPr lang="en-US" sz="3200" dirty="0" smtClean="0"/>
              <a:t>Foster </a:t>
            </a:r>
            <a:r>
              <a:rPr lang="en-US" sz="3200" dirty="0"/>
              <a:t>customer relationships.</a:t>
            </a:r>
          </a:p>
          <a:p>
            <a:pPr marL="457200" indent="-457200">
              <a:lnSpc>
                <a:spcPct val="80000"/>
              </a:lnSpc>
              <a:spcBef>
                <a:spcPts val="1200"/>
              </a:spcBef>
              <a:buSzPct val="95000"/>
              <a:buFont typeface="Wingdings" pitchFamily="2" charset="2"/>
              <a:buAutoNum type="arabicPeriod"/>
            </a:pPr>
            <a:r>
              <a:rPr lang="en-US" sz="3200" dirty="0" smtClean="0"/>
              <a:t>Multiple </a:t>
            </a:r>
            <a:r>
              <a:rPr lang="en-US" sz="3200" dirty="0"/>
              <a:t>contacts in client co</a:t>
            </a:r>
            <a:r>
              <a:rPr lang="en-US" sz="3200" dirty="0" smtClean="0"/>
              <a:t>.</a:t>
            </a:r>
          </a:p>
          <a:p>
            <a:pPr marL="457200" indent="-457200">
              <a:lnSpc>
                <a:spcPct val="80000"/>
              </a:lnSpc>
              <a:spcBef>
                <a:spcPts val="1200"/>
              </a:spcBef>
              <a:buSzPct val="95000"/>
              <a:buFont typeface="Wingdings" pitchFamily="2" charset="2"/>
              <a:buAutoNum type="arabicPeriod"/>
            </a:pPr>
            <a:r>
              <a:rPr lang="en-US" sz="3200" dirty="0" smtClean="0"/>
              <a:t>Multiple levels in </a:t>
            </a:r>
            <a:r>
              <a:rPr lang="en-US" sz="3200" b="1" dirty="0" smtClean="0">
                <a:solidFill>
                  <a:srgbClr val="CC0000"/>
                </a:solidFill>
              </a:rPr>
              <a:t>customer</a:t>
            </a:r>
            <a:r>
              <a:rPr lang="en-US" sz="3200" dirty="0" smtClean="0"/>
              <a:t> co.</a:t>
            </a:r>
            <a:endParaRPr lang="en-US" sz="3200" dirty="0"/>
          </a:p>
          <a:p>
            <a:pPr marL="457200" indent="-457200">
              <a:lnSpc>
                <a:spcPct val="80000"/>
              </a:lnSpc>
              <a:spcBef>
                <a:spcPts val="1200"/>
              </a:spcBef>
              <a:buSzPct val="95000"/>
              <a:buFont typeface="Wingdings" pitchFamily="2" charset="2"/>
              <a:buAutoNum type="arabicPeriod"/>
            </a:pPr>
            <a:r>
              <a:rPr lang="en-US" sz="3200" dirty="0"/>
              <a:t>Inform all staff in client </a:t>
            </a:r>
            <a:r>
              <a:rPr lang="en-US" sz="3200" dirty="0" smtClean="0"/>
              <a:t>co.</a:t>
            </a:r>
            <a:endParaRPr lang="en-US" sz="3200" dirty="0"/>
          </a:p>
          <a:p>
            <a:pPr marL="457200" indent="-457200">
              <a:lnSpc>
                <a:spcPct val="80000"/>
              </a:lnSpc>
              <a:spcBef>
                <a:spcPts val="1200"/>
              </a:spcBef>
              <a:buSzPct val="95000"/>
              <a:buFont typeface="Wingdings" pitchFamily="2" charset="2"/>
              <a:buAutoNum type="arabicPeriod"/>
            </a:pPr>
            <a:endParaRPr lang="en-US" dirty="0" smtClean="0"/>
          </a:p>
        </p:txBody>
      </p:sp>
      <p:sp>
        <p:nvSpPr>
          <p:cNvPr id="11" name="Content Placeholder 10"/>
          <p:cNvSpPr>
            <a:spLocks noGrp="1"/>
          </p:cNvSpPr>
          <p:nvPr>
            <p:ph sz="half" idx="2"/>
          </p:nvPr>
        </p:nvSpPr>
        <p:spPr>
          <a:xfrm>
            <a:off x="4191000" y="1676400"/>
            <a:ext cx="4953000" cy="4411662"/>
          </a:xfrm>
        </p:spPr>
        <p:txBody>
          <a:bodyPr/>
          <a:lstStyle/>
          <a:p>
            <a:pPr marL="514350" indent="-514350">
              <a:lnSpc>
                <a:spcPct val="80000"/>
              </a:lnSpc>
              <a:spcBef>
                <a:spcPts val="1200"/>
              </a:spcBef>
              <a:buSzPct val="95000"/>
              <a:buFont typeface="+mj-lt"/>
              <a:buAutoNum type="arabicPeriod" startAt="5"/>
            </a:pPr>
            <a:r>
              <a:rPr lang="en-US" sz="3200" dirty="0" smtClean="0"/>
              <a:t>Expect challenges in </a:t>
            </a:r>
            <a:r>
              <a:rPr lang="en-US" sz="3200" spc="-110" dirty="0" smtClean="0"/>
              <a:t>compiling sample frame.</a:t>
            </a:r>
          </a:p>
          <a:p>
            <a:pPr marL="514350" indent="-514350">
              <a:lnSpc>
                <a:spcPct val="80000"/>
              </a:lnSpc>
              <a:spcBef>
                <a:spcPts val="1200"/>
              </a:spcBef>
              <a:buSzPct val="95000"/>
              <a:buFont typeface="+mj-lt"/>
              <a:buAutoNum type="arabicPeriod" startAt="5"/>
            </a:pPr>
            <a:r>
              <a:rPr lang="en-US" sz="3200" dirty="0" smtClean="0"/>
              <a:t>Creative interview &amp; </a:t>
            </a:r>
            <a:r>
              <a:rPr lang="en-US" sz="3200" spc="-110" dirty="0" smtClean="0"/>
              <a:t>com. methods</a:t>
            </a:r>
          </a:p>
          <a:p>
            <a:pPr marL="514350" indent="-514350">
              <a:lnSpc>
                <a:spcPct val="80000"/>
              </a:lnSpc>
              <a:spcBef>
                <a:spcPts val="1200"/>
              </a:spcBef>
              <a:buSzPct val="95000"/>
              <a:buFont typeface="+mj-lt"/>
              <a:buAutoNum type="arabicPeriod" startAt="5"/>
            </a:pPr>
            <a:r>
              <a:rPr lang="en-US" sz="3200" dirty="0" smtClean="0"/>
              <a:t>Specially trained interviewers.</a:t>
            </a:r>
          </a:p>
          <a:p>
            <a:pPr marL="514350" indent="-514350">
              <a:lnSpc>
                <a:spcPct val="80000"/>
              </a:lnSpc>
              <a:spcBef>
                <a:spcPts val="1200"/>
              </a:spcBef>
              <a:buSzPct val="95000"/>
              <a:buFont typeface="+mj-lt"/>
              <a:buAutoNum type="arabicPeriod" startAt="5"/>
            </a:pPr>
            <a:r>
              <a:rPr lang="en-US" sz="3200" dirty="0" smtClean="0"/>
              <a:t>Questionnaire for busy respondents.</a:t>
            </a:r>
          </a:p>
        </p:txBody>
      </p:sp>
      <p:sp>
        <p:nvSpPr>
          <p:cNvPr id="5" name="Date Placeholder 3"/>
          <p:cNvSpPr>
            <a:spLocks noGrp="1"/>
          </p:cNvSpPr>
          <p:nvPr>
            <p:ph type="dt" sz="half" idx="10"/>
          </p:nvPr>
        </p:nvSpPr>
        <p:spPr>
          <a:xfrm>
            <a:off x="0" y="6553200"/>
            <a:ext cx="2133600" cy="304800"/>
          </a:xfrm>
        </p:spPr>
        <p:txBody>
          <a:bodyPr/>
          <a:lstStyle/>
          <a:p>
            <a:r>
              <a:rPr lang="en-US" smtClean="0"/>
              <a:t>2341-09 Lecture Wk13</a:t>
            </a:r>
            <a:endParaRPr lang="en-US" altLang="en-US" dirty="0"/>
          </a:p>
        </p:txBody>
      </p:sp>
      <p:sp>
        <p:nvSpPr>
          <p:cNvPr id="7" name="Slide Number Placeholder 5"/>
          <p:cNvSpPr>
            <a:spLocks noGrp="1"/>
          </p:cNvSpPr>
          <p:nvPr>
            <p:ph type="sldNum" sz="quarter" idx="12"/>
          </p:nvPr>
        </p:nvSpPr>
        <p:spPr>
          <a:xfrm>
            <a:off x="7010400" y="6400800"/>
            <a:ext cx="2133600" cy="457200"/>
          </a:xfrm>
        </p:spPr>
        <p:txBody>
          <a:bodyPr/>
          <a:lstStyle/>
          <a:p>
            <a:fld id="{CB33B597-1140-457E-A2FD-04A8F5B8D322}" type="slidenum">
              <a:rPr lang="en-US" altLang="en-US"/>
              <a:pPr/>
              <a:t>59</a:t>
            </a:fld>
            <a:endParaRPr lang="en-US" altLang="en-US" dirty="0"/>
          </a:p>
        </p:txBody>
      </p:sp>
      <p:sp>
        <p:nvSpPr>
          <p:cNvPr id="795652" name="Text Box 4"/>
          <p:cNvSpPr txBox="1">
            <a:spLocks noChangeArrowheads="1"/>
          </p:cNvSpPr>
          <p:nvPr/>
        </p:nvSpPr>
        <p:spPr bwMode="auto">
          <a:xfrm>
            <a:off x="0" y="1"/>
            <a:ext cx="1295400" cy="861774"/>
          </a:xfrm>
          <a:prstGeom prst="rect">
            <a:avLst/>
          </a:prstGeom>
          <a:noFill/>
          <a:ln w="9525">
            <a:noFill/>
            <a:miter lim="800000"/>
            <a:headEnd/>
            <a:tailEnd/>
          </a:ln>
          <a:effectLst/>
        </p:spPr>
        <p:txBody>
          <a:bodyPr wrap="square">
            <a:spAutoFit/>
          </a:bodyPr>
          <a:lstStyle/>
          <a:p>
            <a:pPr>
              <a:spcBef>
                <a:spcPct val="50000"/>
              </a:spcBef>
            </a:pPr>
            <a:r>
              <a:rPr lang="en-US" sz="5000" b="1" i="1" dirty="0" smtClean="0">
                <a:solidFill>
                  <a:srgbClr val="9A9600"/>
                </a:solidFill>
                <a:effectLst>
                  <a:outerShdw blurRad="38100" dist="38100" dir="2700000" algn="tl">
                    <a:srgbClr val="C0C0C0"/>
                  </a:outerShdw>
                </a:effectLst>
                <a:latin typeface="Arial Rounded MT Bold" pitchFamily="34" charset="0"/>
                <a:cs typeface="Times New Roman" pitchFamily="18" charset="0"/>
              </a:rPr>
              <a:t>8</a:t>
            </a:r>
            <a:endParaRPr lang="en-US" sz="5000" b="1" i="1" dirty="0">
              <a:solidFill>
                <a:srgbClr val="9A9600"/>
              </a:solidFill>
              <a:effectLst>
                <a:outerShdw blurRad="38100" dist="38100" dir="2700000" algn="tl">
                  <a:srgbClr val="C0C0C0"/>
                </a:outerShdw>
              </a:effectLst>
              <a:latin typeface="Arial Rounded MT Bold" pitchFamily="34"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Effect transition="in" filter="blinds(horizontal)">
                                      <p:cBhvr>
                                        <p:cTn id="7" dur="500"/>
                                        <p:tgtEl>
                                          <p:spTgt spid="7956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95651">
                                            <p:txEl>
                                              <p:pRg st="1" end="1"/>
                                            </p:txEl>
                                          </p:spTgt>
                                        </p:tgtEl>
                                        <p:attrNameLst>
                                          <p:attrName>style.visibility</p:attrName>
                                        </p:attrNameLst>
                                      </p:cBhvr>
                                      <p:to>
                                        <p:strVal val="visible"/>
                                      </p:to>
                                    </p:set>
                                    <p:animEffect transition="in" filter="blinds(horizontal)">
                                      <p:cBhvr>
                                        <p:cTn id="10" dur="500"/>
                                        <p:tgtEl>
                                          <p:spTgt spid="7956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95651">
                                            <p:txEl>
                                              <p:pRg st="2" end="2"/>
                                            </p:txEl>
                                          </p:spTgt>
                                        </p:tgtEl>
                                        <p:attrNameLst>
                                          <p:attrName>style.visibility</p:attrName>
                                        </p:attrNameLst>
                                      </p:cBhvr>
                                      <p:to>
                                        <p:strVal val="visible"/>
                                      </p:to>
                                    </p:set>
                                    <p:animEffect transition="in" filter="blinds(horizontal)">
                                      <p:cBhvr>
                                        <p:cTn id="13" dur="500"/>
                                        <p:tgtEl>
                                          <p:spTgt spid="7956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95651">
                                            <p:txEl>
                                              <p:pRg st="3" end="3"/>
                                            </p:txEl>
                                          </p:spTgt>
                                        </p:tgtEl>
                                        <p:attrNameLst>
                                          <p:attrName>style.visibility</p:attrName>
                                        </p:attrNameLst>
                                      </p:cBhvr>
                                      <p:to>
                                        <p:strVal val="visible"/>
                                      </p:to>
                                    </p:set>
                                    <p:animEffect transition="in" filter="blinds(horizontal)">
                                      <p:cBhvr>
                                        <p:cTn id="16" dur="500"/>
                                        <p:tgtEl>
                                          <p:spTgt spid="795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smtClean="0"/>
              <a:t>2341-09 Lecture Wk13</a:t>
            </a:r>
            <a:endParaRPr lang="en-US" altLang="en-US"/>
          </a:p>
        </p:txBody>
      </p:sp>
      <p:sp>
        <p:nvSpPr>
          <p:cNvPr id="8" name="Slide Number Placeholder 6"/>
          <p:cNvSpPr>
            <a:spLocks noGrp="1"/>
          </p:cNvSpPr>
          <p:nvPr>
            <p:ph type="sldNum" sz="quarter" idx="12"/>
          </p:nvPr>
        </p:nvSpPr>
        <p:spPr/>
        <p:txBody>
          <a:bodyPr/>
          <a:lstStyle/>
          <a:p>
            <a:fld id="{E363D654-940E-4D37-9ABC-9E799A53D01F}" type="slidenum">
              <a:rPr lang="en-US" altLang="en-US"/>
              <a:pPr/>
              <a:t>6</a:t>
            </a:fld>
            <a:endParaRPr lang="en-US" altLang="en-US"/>
          </a:p>
        </p:txBody>
      </p:sp>
      <p:sp>
        <p:nvSpPr>
          <p:cNvPr id="962562" name="Rectangle 2"/>
          <p:cNvSpPr>
            <a:spLocks noGrp="1" noChangeArrowheads="1"/>
          </p:cNvSpPr>
          <p:nvPr>
            <p:ph type="title"/>
          </p:nvPr>
        </p:nvSpPr>
        <p:spPr>
          <a:xfrm>
            <a:off x="228600" y="152400"/>
            <a:ext cx="8001000" cy="808038"/>
          </a:xfrm>
        </p:spPr>
        <p:txBody>
          <a:bodyPr/>
          <a:lstStyle/>
          <a:p>
            <a:r>
              <a:rPr lang="en-US" sz="4000">
                <a:solidFill>
                  <a:srgbClr val="FFFFCC"/>
                </a:solidFill>
              </a:rPr>
              <a:t>Marketing Research Process</a:t>
            </a:r>
          </a:p>
        </p:txBody>
      </p:sp>
      <p:sp>
        <p:nvSpPr>
          <p:cNvPr id="962563" name="Rectangle 3"/>
          <p:cNvSpPr>
            <a:spLocks noGrp="1" noChangeArrowheads="1"/>
          </p:cNvSpPr>
          <p:nvPr>
            <p:ph type="body" sz="half" idx="1"/>
          </p:nvPr>
        </p:nvSpPr>
        <p:spPr>
          <a:xfrm>
            <a:off x="304800" y="1066800"/>
            <a:ext cx="4267200" cy="5562600"/>
          </a:xfrm>
        </p:spPr>
        <p:txBody>
          <a:bodyPr/>
          <a:lstStyle/>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Establish the need for </a:t>
            </a:r>
            <a:r>
              <a:rPr lang="en-CA" sz="3200" dirty="0" err="1" smtClean="0">
                <a:solidFill>
                  <a:srgbClr val="FFFFCC"/>
                </a:solidFill>
              </a:rPr>
              <a:t>mktg</a:t>
            </a:r>
            <a:r>
              <a:rPr lang="en-CA" sz="3200" dirty="0" smtClean="0">
                <a:solidFill>
                  <a:srgbClr val="FFFFCC"/>
                </a:solidFill>
              </a:rPr>
              <a:t> </a:t>
            </a:r>
            <a:r>
              <a:rPr lang="en-CA" sz="3200" dirty="0">
                <a:solidFill>
                  <a:srgbClr val="FFFFCC"/>
                </a:solidFill>
              </a:rPr>
              <a:t>research</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Define the problem</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Establish research objectives</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Determine research design</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Identify information types and sources</a:t>
            </a:r>
          </a:p>
          <a:p>
            <a:pPr marL="347663" indent="-347663">
              <a:lnSpc>
                <a:spcPct val="85000"/>
              </a:lnSpc>
              <a:spcBef>
                <a:spcPts val="1600"/>
              </a:spcBef>
              <a:buClr>
                <a:srgbClr val="FFFFCC"/>
              </a:buClr>
              <a:buSzPct val="85000"/>
              <a:buFont typeface="Wingdings" pitchFamily="2" charset="2"/>
              <a:buAutoNum type="arabicPeriod"/>
            </a:pPr>
            <a:endParaRPr lang="en-US" sz="3200" dirty="0">
              <a:solidFill>
                <a:srgbClr val="FFFFCC"/>
              </a:solidFill>
            </a:endParaRPr>
          </a:p>
        </p:txBody>
      </p:sp>
      <p:sp>
        <p:nvSpPr>
          <p:cNvPr id="962564" name="Rectangle 4"/>
          <p:cNvSpPr>
            <a:spLocks noGrp="1" noChangeArrowheads="1"/>
          </p:cNvSpPr>
          <p:nvPr>
            <p:ph type="body" sz="half" idx="2"/>
          </p:nvPr>
        </p:nvSpPr>
        <p:spPr>
          <a:xfrm>
            <a:off x="4652963" y="1066800"/>
            <a:ext cx="4491037" cy="5064125"/>
          </a:xfrm>
        </p:spPr>
        <p:txBody>
          <a:bodyPr/>
          <a:lstStyle/>
          <a:p>
            <a:pPr marL="533400" indent="-533400">
              <a:lnSpc>
                <a:spcPct val="85000"/>
              </a:lnSpc>
              <a:spcBef>
                <a:spcPts val="1600"/>
              </a:spcBef>
              <a:buClr>
                <a:srgbClr val="FFFFCC"/>
              </a:buClr>
              <a:buSzPct val="85000"/>
              <a:buFont typeface="+mj-lt"/>
              <a:buAutoNum type="arabicPeriod" startAt="6"/>
            </a:pPr>
            <a:r>
              <a:rPr lang="en-CA" sz="3200" dirty="0" smtClean="0">
                <a:solidFill>
                  <a:srgbClr val="FFFFCC"/>
                </a:solidFill>
              </a:rPr>
              <a:t>Determine methods of accessing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smtClean="0">
                <a:solidFill>
                  <a:srgbClr val="FFFFCC"/>
                </a:solidFill>
              </a:rPr>
              <a:t>Design </a:t>
            </a:r>
            <a:r>
              <a:rPr lang="en-CA" sz="3200" dirty="0">
                <a:solidFill>
                  <a:srgbClr val="FFFFCC"/>
                </a:solidFill>
              </a:rPr>
              <a:t>data collection forms</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Determine sample plan and size</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Collect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Analyze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smtClean="0">
                <a:solidFill>
                  <a:srgbClr val="FFFFCC"/>
                </a:solidFill>
              </a:rPr>
              <a:t>Final </a:t>
            </a:r>
            <a:r>
              <a:rPr lang="en-CA" sz="3200" dirty="0">
                <a:solidFill>
                  <a:srgbClr val="FFFFCC"/>
                </a:solidFill>
              </a:rPr>
              <a:t>research report</a:t>
            </a:r>
          </a:p>
        </p:txBody>
      </p:sp>
      <p:sp>
        <p:nvSpPr>
          <p:cNvPr id="962565" name="Oval 5"/>
          <p:cNvSpPr>
            <a:spLocks noChangeArrowheads="1"/>
          </p:cNvSpPr>
          <p:nvPr/>
        </p:nvSpPr>
        <p:spPr bwMode="auto">
          <a:xfrm>
            <a:off x="838200" y="2514600"/>
            <a:ext cx="3733800" cy="1219200"/>
          </a:xfrm>
          <a:prstGeom prst="ellipse">
            <a:avLst/>
          </a:prstGeom>
          <a:noFill/>
          <a:ln w="9525" algn="ctr">
            <a:noFill/>
            <a:round/>
            <a:headEnd/>
            <a:tailEnd/>
          </a:ln>
          <a:effectLst/>
        </p:spPr>
        <p:txBody>
          <a:bodyPr wrap="none" anchor="ctr"/>
          <a:lstStyle/>
          <a:p>
            <a:endParaRPr lang="en-CA"/>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2341-09 Lecture Wk13</a:t>
            </a:r>
            <a:endParaRPr lang="en-US" altLang="en-US"/>
          </a:p>
        </p:txBody>
      </p:sp>
      <p:sp>
        <p:nvSpPr>
          <p:cNvPr id="10" name="Slide Number Placeholder 5"/>
          <p:cNvSpPr>
            <a:spLocks noGrp="1"/>
          </p:cNvSpPr>
          <p:nvPr>
            <p:ph type="sldNum" sz="quarter" idx="12"/>
          </p:nvPr>
        </p:nvSpPr>
        <p:spPr/>
        <p:txBody>
          <a:bodyPr/>
          <a:lstStyle/>
          <a:p>
            <a:fld id="{DA1C73F2-40DF-4150-BD51-923022B54242}" type="slidenum">
              <a:rPr lang="en-US" altLang="en-US"/>
              <a:pPr/>
              <a:t>60</a:t>
            </a:fld>
            <a:endParaRPr lang="en-US" altLang="en-US"/>
          </a:p>
        </p:txBody>
      </p:sp>
      <p:sp>
        <p:nvSpPr>
          <p:cNvPr id="1065986" name="Rectangle 2"/>
          <p:cNvSpPr>
            <a:spLocks noGrp="1" noChangeArrowheads="1"/>
          </p:cNvSpPr>
          <p:nvPr>
            <p:ph type="title"/>
          </p:nvPr>
        </p:nvSpPr>
        <p:spPr/>
        <p:txBody>
          <a:bodyPr/>
          <a:lstStyle/>
          <a:p>
            <a:r>
              <a:rPr lang="en-US"/>
              <a:t>Step 10: Analyze Data</a:t>
            </a:r>
          </a:p>
        </p:txBody>
      </p:sp>
      <p:sp>
        <p:nvSpPr>
          <p:cNvPr id="1065987" name="Rectangle 3"/>
          <p:cNvSpPr>
            <a:spLocks noGrp="1" noChangeArrowheads="1"/>
          </p:cNvSpPr>
          <p:nvPr>
            <p:ph type="body" idx="1"/>
          </p:nvPr>
        </p:nvSpPr>
        <p:spPr/>
        <p:txBody>
          <a:bodyPr/>
          <a:lstStyle/>
          <a:p>
            <a:endParaRPr lang="en-US"/>
          </a:p>
        </p:txBody>
      </p:sp>
      <p:pic>
        <p:nvPicPr>
          <p:cNvPr id="1065988" name="Picture 4" descr="openbook"/>
          <p:cNvPicPr>
            <a:picLocks noChangeAspect="1" noChangeArrowheads="1"/>
          </p:cNvPicPr>
          <p:nvPr/>
        </p:nvPicPr>
        <p:blipFill>
          <a:blip r:embed="rId2" cstate="print"/>
          <a:srcRect/>
          <a:stretch>
            <a:fillRect/>
          </a:stretch>
        </p:blipFill>
        <p:spPr bwMode="auto">
          <a:xfrm>
            <a:off x="0" y="1524000"/>
            <a:ext cx="8991600" cy="5181600"/>
          </a:xfrm>
          <a:prstGeom prst="rect">
            <a:avLst/>
          </a:prstGeom>
          <a:noFill/>
        </p:spPr>
      </p:pic>
      <p:sp>
        <p:nvSpPr>
          <p:cNvPr id="1065989" name="Rectangle 5"/>
          <p:cNvSpPr>
            <a:spLocks noChangeArrowheads="1"/>
          </p:cNvSpPr>
          <p:nvPr/>
        </p:nvSpPr>
        <p:spPr bwMode="auto">
          <a:xfrm>
            <a:off x="1828800" y="2971800"/>
            <a:ext cx="2971800" cy="2074414"/>
          </a:xfrm>
          <a:prstGeom prst="rect">
            <a:avLst/>
          </a:prstGeom>
          <a:noFill/>
          <a:ln w="9525">
            <a:noFill/>
            <a:miter lim="800000"/>
            <a:headEnd/>
            <a:tailEnd/>
          </a:ln>
          <a:effectLst/>
        </p:spPr>
        <p:txBody>
          <a:bodyPr>
            <a:spAutoFit/>
          </a:bodyPr>
          <a:lstStyle/>
          <a:p>
            <a:r>
              <a:rPr lang="en-US" sz="3600" b="1" i="1" dirty="0">
                <a:solidFill>
                  <a:schemeClr val="tx2"/>
                </a:solidFill>
                <a:latin typeface="Arial" pitchFamily="34" charset="0"/>
              </a:rPr>
              <a:t>Chapter 14</a:t>
            </a:r>
          </a:p>
          <a:p>
            <a:pPr algn="ctr"/>
            <a:r>
              <a:rPr lang="en-US" sz="3200" b="1" i="1" dirty="0">
                <a:solidFill>
                  <a:srgbClr val="008080"/>
                </a:solidFill>
                <a:latin typeface="Arial" pitchFamily="34" charset="0"/>
              </a:rPr>
              <a:t>Crosstabs</a:t>
            </a:r>
          </a:p>
          <a:p>
            <a:pPr algn="ctr"/>
            <a:r>
              <a:rPr lang="en-US" sz="3200" b="1" i="1" dirty="0">
                <a:solidFill>
                  <a:srgbClr val="008080"/>
                </a:solidFill>
                <a:latin typeface="Arial" pitchFamily="34" charset="0"/>
              </a:rPr>
              <a:t>Correlations</a:t>
            </a:r>
          </a:p>
          <a:p>
            <a:pPr algn="ctr">
              <a:lnSpc>
                <a:spcPct val="90000"/>
              </a:lnSpc>
            </a:pPr>
            <a:endParaRPr lang="en-US" sz="3200" b="1" i="1" dirty="0">
              <a:solidFill>
                <a:srgbClr val="008080"/>
              </a:solidFill>
              <a:latin typeface="Arial" pitchFamily="34" charset="0"/>
            </a:endParaRPr>
          </a:p>
        </p:txBody>
      </p:sp>
      <p:sp>
        <p:nvSpPr>
          <p:cNvPr id="1065990" name="Rectangle 6"/>
          <p:cNvSpPr>
            <a:spLocks noChangeArrowheads="1"/>
          </p:cNvSpPr>
          <p:nvPr/>
        </p:nvSpPr>
        <p:spPr bwMode="auto">
          <a:xfrm>
            <a:off x="4495800" y="2819400"/>
            <a:ext cx="2590800" cy="1569660"/>
          </a:xfrm>
          <a:prstGeom prst="rect">
            <a:avLst/>
          </a:prstGeom>
          <a:noFill/>
          <a:ln w="9525">
            <a:noFill/>
            <a:miter lim="800000"/>
            <a:headEnd/>
            <a:tailEnd/>
          </a:ln>
          <a:effectLst/>
        </p:spPr>
        <p:txBody>
          <a:bodyPr>
            <a:spAutoFit/>
          </a:bodyPr>
          <a:lstStyle/>
          <a:p>
            <a:pPr algn="ctr"/>
            <a:r>
              <a:rPr lang="en-US" sz="3200" i="1" dirty="0" smtClean="0">
                <a:solidFill>
                  <a:schemeClr val="tx2"/>
                </a:solidFill>
              </a:rPr>
              <a:t>2nd half of wk 10 lecture</a:t>
            </a:r>
            <a:endParaRPr lang="en-US" sz="3200" dirty="0">
              <a:solidFill>
                <a:srgbClr val="008080"/>
              </a:solidFill>
            </a:endParaRPr>
          </a:p>
        </p:txBody>
      </p:sp>
      <p:sp>
        <p:nvSpPr>
          <p:cNvPr id="1065991" name="Rectangle 7"/>
          <p:cNvSpPr>
            <a:spLocks noChangeArrowheads="1"/>
          </p:cNvSpPr>
          <p:nvPr/>
        </p:nvSpPr>
        <p:spPr bwMode="auto">
          <a:xfrm>
            <a:off x="1905000" y="2057400"/>
            <a:ext cx="2438400" cy="641350"/>
          </a:xfrm>
          <a:prstGeom prst="rect">
            <a:avLst/>
          </a:prstGeom>
          <a:noFill/>
          <a:ln w="9525">
            <a:noFill/>
            <a:miter lim="800000"/>
            <a:headEnd/>
            <a:tailEnd/>
          </a:ln>
          <a:effectLst/>
        </p:spPr>
        <p:txBody>
          <a:bodyPr>
            <a:spAutoFit/>
          </a:bodyPr>
          <a:lstStyle/>
          <a:p>
            <a:r>
              <a:rPr lang="en-US" sz="3600" b="1" i="1" u="sng" dirty="0">
                <a:solidFill>
                  <a:schemeClr val="tx2"/>
                </a:solidFill>
                <a:latin typeface="Arial" pitchFamily="34" charset="0"/>
              </a:rPr>
              <a:t>Week 10 </a:t>
            </a:r>
            <a:endParaRPr lang="en-US" sz="3600" b="1" u="sng" dirty="0">
              <a:solidFill>
                <a:schemeClr val="tx2"/>
              </a:solidFill>
              <a:latin typeface="Arial" pitchFamily="34" charset="0"/>
            </a:endParaRPr>
          </a:p>
        </p:txBody>
      </p:sp>
    </p:spTree>
  </p:cSld>
  <p:clrMapOvr>
    <a:masterClrMapping/>
  </p:clrMapOvr>
  <p:transition>
    <p:cove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D6BFCAD7-7528-4CBE-8BEB-6D88EBA58D23}" type="slidenum">
              <a:rPr lang="en-US" altLang="en-US"/>
              <a:pPr/>
              <a:t>61</a:t>
            </a:fld>
            <a:endParaRPr lang="en-US" altLang="en-US"/>
          </a:p>
        </p:txBody>
      </p:sp>
      <p:sp>
        <p:nvSpPr>
          <p:cNvPr id="1009667" name="Rectangle 3"/>
          <p:cNvSpPr>
            <a:spLocks noGrp="1" noChangeArrowheads="1"/>
          </p:cNvSpPr>
          <p:nvPr>
            <p:ph type="body" idx="1"/>
          </p:nvPr>
        </p:nvSpPr>
        <p:spPr>
          <a:xfrm>
            <a:off x="152400" y="1676400"/>
            <a:ext cx="8991600" cy="5181600"/>
          </a:xfrm>
        </p:spPr>
        <p:txBody>
          <a:bodyPr/>
          <a:lstStyle/>
          <a:p>
            <a:pPr marL="346075" indent="-346075">
              <a:lnSpc>
                <a:spcPct val="90000"/>
              </a:lnSpc>
              <a:spcBef>
                <a:spcPts val="600"/>
              </a:spcBef>
              <a:spcAft>
                <a:spcPts val="0"/>
              </a:spcAft>
              <a:buSzPct val="50000"/>
              <a:buNone/>
            </a:pPr>
            <a:r>
              <a:rPr lang="en-US" sz="3200" b="1" dirty="0" smtClean="0"/>
              <a:t>Two Categorical </a:t>
            </a:r>
            <a:r>
              <a:rPr lang="en-US" sz="3200" b="1" dirty="0" err="1" smtClean="0"/>
              <a:t>var</a:t>
            </a:r>
            <a:r>
              <a:rPr lang="en-US" sz="3200" b="1" dirty="0" smtClean="0"/>
              <a:t>:</a:t>
            </a:r>
            <a:r>
              <a:rPr lang="en-US" sz="3200" dirty="0" smtClean="0"/>
              <a:t> </a:t>
            </a:r>
            <a:r>
              <a:rPr lang="en-US" sz="3200" b="1" dirty="0">
                <a:solidFill>
                  <a:srgbClr val="CC0000"/>
                </a:solidFill>
              </a:rPr>
              <a:t>Crosstabs &amp; </a:t>
            </a:r>
            <a:r>
              <a:rPr lang="en-US" sz="3200" b="1" dirty="0" smtClean="0">
                <a:solidFill>
                  <a:srgbClr val="CC0000"/>
                </a:solidFill>
              </a:rPr>
              <a:t>Chi-square</a:t>
            </a:r>
            <a:endParaRPr lang="en-US" sz="3200" b="1" dirty="0">
              <a:solidFill>
                <a:srgbClr val="CC0000"/>
              </a:solidFill>
            </a:endParaRPr>
          </a:p>
          <a:p>
            <a:pPr marL="346075" indent="-346075">
              <a:lnSpc>
                <a:spcPct val="90000"/>
              </a:lnSpc>
              <a:spcBef>
                <a:spcPts val="600"/>
              </a:spcBef>
              <a:spcAft>
                <a:spcPts val="0"/>
              </a:spcAft>
              <a:buSzPct val="50000"/>
              <a:buNone/>
            </a:pPr>
            <a:r>
              <a:rPr lang="en-US" sz="3200" b="1" dirty="0" smtClean="0"/>
              <a:t>Two Metric </a:t>
            </a:r>
            <a:r>
              <a:rPr lang="en-US" sz="3200" b="1" dirty="0" err="1" smtClean="0"/>
              <a:t>var</a:t>
            </a:r>
            <a:r>
              <a:rPr lang="en-US" sz="3200" b="1" dirty="0" smtClean="0"/>
              <a:t>:</a:t>
            </a:r>
            <a:r>
              <a:rPr lang="en-US" sz="3200" dirty="0" smtClean="0"/>
              <a:t> </a:t>
            </a:r>
            <a:r>
              <a:rPr lang="en-US" sz="3200" b="1" dirty="0">
                <a:solidFill>
                  <a:srgbClr val="CC0000"/>
                </a:solidFill>
              </a:rPr>
              <a:t>Correlation &amp; sig.</a:t>
            </a:r>
          </a:p>
          <a:p>
            <a:pPr marL="346075" indent="-346075">
              <a:lnSpc>
                <a:spcPct val="90000"/>
              </a:lnSpc>
              <a:buSzPct val="95000"/>
              <a:buFont typeface="Wingdings" pitchFamily="2" charset="2"/>
              <a:buChar char="Ø"/>
            </a:pPr>
            <a:endParaRPr lang="en-US" dirty="0" smtClean="0"/>
          </a:p>
          <a:p>
            <a:pPr marL="346075" indent="-346075">
              <a:lnSpc>
                <a:spcPct val="90000"/>
              </a:lnSpc>
              <a:buSzPct val="95000"/>
              <a:buFont typeface="Wingdings" pitchFamily="2" charset="2"/>
              <a:buChar char="Ø"/>
            </a:pPr>
            <a:r>
              <a:rPr lang="en-US" sz="3200" dirty="0" smtClean="0"/>
              <a:t>Regardless </a:t>
            </a:r>
            <a:r>
              <a:rPr lang="en-US" sz="3200" dirty="0"/>
              <a:t>of type of variable, we evaluate </a:t>
            </a:r>
            <a:r>
              <a:rPr lang="en-US" sz="3200" dirty="0" smtClean="0"/>
              <a:t> the </a:t>
            </a:r>
            <a:r>
              <a:rPr lang="en-US" sz="3200" b="1" dirty="0">
                <a:solidFill>
                  <a:srgbClr val="CC0000"/>
                </a:solidFill>
              </a:rPr>
              <a:t>relationship</a:t>
            </a:r>
            <a:r>
              <a:rPr lang="en-US" sz="3200" b="1" dirty="0">
                <a:solidFill>
                  <a:srgbClr val="000066"/>
                </a:solidFill>
              </a:rPr>
              <a:t> </a:t>
            </a:r>
            <a:r>
              <a:rPr lang="en-US" sz="3200" dirty="0"/>
              <a:t>in terms of:</a:t>
            </a:r>
          </a:p>
          <a:p>
            <a:pPr marL="1835150" lvl="1" indent="-533400">
              <a:lnSpc>
                <a:spcPct val="90000"/>
              </a:lnSpc>
              <a:buClr>
                <a:srgbClr val="CC0000"/>
              </a:buClr>
              <a:buSzPct val="90000"/>
              <a:buFont typeface="Wingdings" pitchFamily="2" charset="2"/>
              <a:buChar char="þ"/>
            </a:pPr>
            <a:r>
              <a:rPr lang="en-US" sz="3200" i="1" dirty="0"/>
              <a:t>Presence</a:t>
            </a:r>
          </a:p>
          <a:p>
            <a:pPr marL="1835150" lvl="1" indent="-533400">
              <a:lnSpc>
                <a:spcPct val="90000"/>
              </a:lnSpc>
              <a:buClr>
                <a:srgbClr val="CC0000"/>
              </a:buClr>
              <a:buSzPct val="90000"/>
              <a:buFont typeface="Wingdings" pitchFamily="2" charset="2"/>
              <a:buChar char="þ"/>
            </a:pPr>
            <a:r>
              <a:rPr lang="en-US" sz="3200" i="1" dirty="0"/>
              <a:t>Strength</a:t>
            </a:r>
          </a:p>
          <a:p>
            <a:pPr marL="1835150" lvl="1" indent="-533400">
              <a:lnSpc>
                <a:spcPct val="90000"/>
              </a:lnSpc>
              <a:buClr>
                <a:srgbClr val="CC0000"/>
              </a:buClr>
              <a:buSzPct val="90000"/>
              <a:buFont typeface="Wingdings" pitchFamily="2" charset="2"/>
              <a:buChar char="þ"/>
            </a:pPr>
            <a:r>
              <a:rPr lang="en-US" sz="3200" i="1" dirty="0"/>
              <a:t>Direction</a:t>
            </a:r>
            <a:endParaRPr lang="en-US" sz="3000" i="1" dirty="0"/>
          </a:p>
        </p:txBody>
      </p:sp>
      <p:sp>
        <p:nvSpPr>
          <p:cNvPr id="1009668" name="Rectangle 4"/>
          <p:cNvSpPr>
            <a:spLocks noGrp="1" noChangeArrowheads="1"/>
          </p:cNvSpPr>
          <p:nvPr>
            <p:ph type="title"/>
          </p:nvPr>
        </p:nvSpPr>
        <p:spPr>
          <a:xfrm>
            <a:off x="0" y="0"/>
            <a:ext cx="8001000" cy="1295400"/>
          </a:xfrm>
        </p:spPr>
        <p:txBody>
          <a:bodyPr/>
          <a:lstStyle/>
          <a:p>
            <a:r>
              <a:rPr lang="en-US" sz="4000"/>
              <a:t>Associations among Variables</a:t>
            </a:r>
          </a:p>
        </p:txBody>
      </p:sp>
      <p:sp>
        <p:nvSpPr>
          <p:cNvPr id="7" name="Rectangle 6"/>
          <p:cNvSpPr/>
          <p:nvPr/>
        </p:nvSpPr>
        <p:spPr>
          <a:xfrm>
            <a:off x="4343400" y="1676400"/>
            <a:ext cx="4648200" cy="533400"/>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smtClean="0">
                <a:solidFill>
                  <a:srgbClr val="CC0000"/>
                </a:solidFill>
              </a:rPr>
              <a:t>?</a:t>
            </a:r>
            <a:endParaRPr lang="en-CA" sz="4400" b="1" i="1" dirty="0">
              <a:solidFill>
                <a:srgbClr val="CC0000"/>
              </a:solidFill>
            </a:endParaRPr>
          </a:p>
        </p:txBody>
      </p:sp>
      <p:sp>
        <p:nvSpPr>
          <p:cNvPr id="9" name="Rectangle 8"/>
          <p:cNvSpPr/>
          <p:nvPr/>
        </p:nvSpPr>
        <p:spPr>
          <a:xfrm>
            <a:off x="3276600" y="2286000"/>
            <a:ext cx="4648200" cy="457200"/>
          </a:xfrm>
          <a:prstGeom prst="rect">
            <a:avLst/>
          </a:prstGeom>
          <a:solidFill>
            <a:schemeClr val="bg1"/>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i="1" dirty="0" smtClean="0">
                <a:solidFill>
                  <a:srgbClr val="CC0000"/>
                </a:solidFill>
              </a:rPr>
              <a:t>?</a:t>
            </a:r>
            <a:endParaRPr lang="en-CA" sz="4400" b="1" i="1"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animEffect transition="in" filter="blinds(horizontal)">
                                      <p:cBhvr>
                                        <p:cTn id="7" dur="500"/>
                                        <p:tgtEl>
                                          <p:spTgt spid="10096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09667">
                                            <p:txEl>
                                              <p:pRg st="1" end="1"/>
                                            </p:txEl>
                                          </p:spTgt>
                                        </p:tgtEl>
                                        <p:attrNameLst>
                                          <p:attrName>style.visibility</p:attrName>
                                        </p:attrNameLst>
                                      </p:cBhvr>
                                      <p:to>
                                        <p:strVal val="visible"/>
                                      </p:to>
                                    </p:set>
                                    <p:animEffect transition="in" filter="blinds(horizontal)">
                                      <p:cBhvr>
                                        <p:cTn id="10" dur="500"/>
                                        <p:tgtEl>
                                          <p:spTgt spid="100966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grpId="0" nodeType="clickEffect">
                                  <p:stCondLst>
                                    <p:cond delay="0"/>
                                  </p:stCondLst>
                                  <p:childTnLst>
                                    <p:animEffect transition="out" filter="wipe(left)">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grpId="0" nodeType="clickEffect">
                                  <p:stCondLst>
                                    <p:cond delay="0"/>
                                  </p:stCondLst>
                                  <p:childTnLst>
                                    <p:animEffect transition="out" filter="wipe(left)">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09667">
                                            <p:txEl>
                                              <p:pRg st="3" end="3"/>
                                            </p:txEl>
                                          </p:spTgt>
                                        </p:tgtEl>
                                        <p:attrNameLst>
                                          <p:attrName>style.visibility</p:attrName>
                                        </p:attrNameLst>
                                      </p:cBhvr>
                                      <p:to>
                                        <p:strVal val="visible"/>
                                      </p:to>
                                    </p:set>
                                    <p:animEffect transition="in" filter="blinds(horizontal)">
                                      <p:cBhvr>
                                        <p:cTn id="25" dur="500"/>
                                        <p:tgtEl>
                                          <p:spTgt spid="1009667">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09667">
                                            <p:txEl>
                                              <p:pRg st="4" end="4"/>
                                            </p:txEl>
                                          </p:spTgt>
                                        </p:tgtEl>
                                        <p:attrNameLst>
                                          <p:attrName>style.visibility</p:attrName>
                                        </p:attrNameLst>
                                      </p:cBhvr>
                                      <p:to>
                                        <p:strVal val="visible"/>
                                      </p:to>
                                    </p:set>
                                    <p:animEffect transition="in" filter="blinds(horizontal)">
                                      <p:cBhvr>
                                        <p:cTn id="28" dur="500"/>
                                        <p:tgtEl>
                                          <p:spTgt spid="1009667">
                                            <p:txEl>
                                              <p:pRg st="4" end="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09667">
                                            <p:txEl>
                                              <p:pRg st="5" end="5"/>
                                            </p:txEl>
                                          </p:spTgt>
                                        </p:tgtEl>
                                        <p:attrNameLst>
                                          <p:attrName>style.visibility</p:attrName>
                                        </p:attrNameLst>
                                      </p:cBhvr>
                                      <p:to>
                                        <p:strVal val="visible"/>
                                      </p:to>
                                    </p:set>
                                    <p:animEffect transition="in" filter="blinds(horizontal)">
                                      <p:cBhvr>
                                        <p:cTn id="31" dur="500"/>
                                        <p:tgtEl>
                                          <p:spTgt spid="1009667">
                                            <p:txEl>
                                              <p:pRg st="5" end="5"/>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009667">
                                            <p:txEl>
                                              <p:pRg st="6" end="6"/>
                                            </p:txEl>
                                          </p:spTgt>
                                        </p:tgtEl>
                                        <p:attrNameLst>
                                          <p:attrName>style.visibility</p:attrName>
                                        </p:attrNameLst>
                                      </p:cBhvr>
                                      <p:to>
                                        <p:strVal val="visible"/>
                                      </p:to>
                                    </p:set>
                                    <p:animEffect transition="in" filter="blinds(horizontal)">
                                      <p:cBhvr>
                                        <p:cTn id="34" dur="500"/>
                                        <p:tgtEl>
                                          <p:spTgt spid="10096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uiExpand="1" build="p"/>
      <p:bldP spid="7"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r>
              <a:rPr lang="en-US" smtClean="0"/>
              <a:t>2341-09 Lecture Wk13</a:t>
            </a:r>
            <a:endParaRPr lang="en-US" altLang="en-US"/>
          </a:p>
        </p:txBody>
      </p:sp>
      <p:sp>
        <p:nvSpPr>
          <p:cNvPr id="12" name="Slide Number Placeholder 3"/>
          <p:cNvSpPr>
            <a:spLocks noGrp="1"/>
          </p:cNvSpPr>
          <p:nvPr>
            <p:ph type="sldNum" sz="quarter" idx="12"/>
          </p:nvPr>
        </p:nvSpPr>
        <p:spPr/>
        <p:txBody>
          <a:bodyPr/>
          <a:lstStyle/>
          <a:p>
            <a:fld id="{118514E1-FED8-4742-BD7D-E2F3CB0406F1}" type="slidenum">
              <a:rPr lang="en-US" altLang="en-US"/>
              <a:pPr/>
              <a:t>62</a:t>
            </a:fld>
            <a:endParaRPr lang="en-US" altLang="en-US"/>
          </a:p>
        </p:txBody>
      </p:sp>
      <p:pic>
        <p:nvPicPr>
          <p:cNvPr id="1015818" name="Picture 10"/>
          <p:cNvPicPr>
            <a:picLocks noChangeAspect="1" noChangeArrowheads="1"/>
          </p:cNvPicPr>
          <p:nvPr/>
        </p:nvPicPr>
        <p:blipFill>
          <a:blip r:embed="rId2" cstate="print"/>
          <a:srcRect/>
          <a:stretch>
            <a:fillRect/>
          </a:stretch>
        </p:blipFill>
        <p:spPr bwMode="auto">
          <a:xfrm>
            <a:off x="1219200" y="2667000"/>
            <a:ext cx="5943600" cy="1939925"/>
          </a:xfrm>
          <a:prstGeom prst="rect">
            <a:avLst/>
          </a:prstGeom>
          <a:noFill/>
          <a:ln w="9525">
            <a:solidFill>
              <a:srgbClr val="000066"/>
            </a:solidFill>
            <a:miter lim="800000"/>
            <a:headEnd/>
            <a:tailEnd/>
          </a:ln>
          <a:effectLst>
            <a:outerShdw dist="107763" dir="2700000" algn="ctr" rotWithShape="0">
              <a:srgbClr val="808080">
                <a:alpha val="50000"/>
              </a:srgbClr>
            </a:outerShdw>
          </a:effectLst>
        </p:spPr>
      </p:pic>
      <p:sp>
        <p:nvSpPr>
          <p:cNvPr id="1015810" name="Title 1"/>
          <p:cNvSpPr>
            <a:spLocks noGrp="1"/>
          </p:cNvSpPr>
          <p:nvPr>
            <p:ph type="title" idx="4294967295"/>
          </p:nvPr>
        </p:nvSpPr>
        <p:spPr/>
        <p:txBody>
          <a:bodyPr anchor="ctr"/>
          <a:lstStyle/>
          <a:p>
            <a:r>
              <a:rPr lang="en-US"/>
              <a:t>Constructing Crosstabs</a:t>
            </a:r>
          </a:p>
        </p:txBody>
      </p:sp>
      <p:sp>
        <p:nvSpPr>
          <p:cNvPr id="8" name="Rectangle 7"/>
          <p:cNvSpPr/>
          <p:nvPr/>
        </p:nvSpPr>
        <p:spPr>
          <a:xfrm>
            <a:off x="3352800" y="3048000"/>
            <a:ext cx="25146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ular Callout 8"/>
          <p:cNvSpPr>
            <a:spLocks noChangeArrowheads="1"/>
          </p:cNvSpPr>
          <p:nvPr/>
        </p:nvSpPr>
        <p:spPr bwMode="auto">
          <a:xfrm>
            <a:off x="4114800" y="1371600"/>
            <a:ext cx="4724400" cy="990600"/>
          </a:xfrm>
          <a:prstGeom prst="wedgeRectCallout">
            <a:avLst>
              <a:gd name="adj1" fmla="val -60532"/>
              <a:gd name="adj2" fmla="val 116028"/>
            </a:avLst>
          </a:prstGeom>
          <a:solidFill>
            <a:srgbClr val="FFFF66"/>
          </a:solidFill>
          <a:ln w="25400" algn="ctr">
            <a:solidFill>
              <a:srgbClr val="214A9B"/>
            </a:solidFill>
            <a:miter lim="800000"/>
            <a:headEnd/>
            <a:tailEnd/>
          </a:ln>
        </p:spPr>
        <p:txBody>
          <a:bodyPr anchor="ctr"/>
          <a:lstStyle/>
          <a:p>
            <a:pPr>
              <a:lnSpc>
                <a:spcPct val="90000"/>
              </a:lnSpc>
            </a:pPr>
            <a:r>
              <a:rPr lang="en-US" sz="3200" b="1" dirty="0">
                <a:solidFill>
                  <a:srgbClr val="CC0000"/>
                </a:solidFill>
                <a:latin typeface="Arial" pitchFamily="34" charset="0"/>
              </a:rPr>
              <a:t>Columns:</a:t>
            </a:r>
            <a:r>
              <a:rPr lang="en-US" sz="3200" dirty="0">
                <a:latin typeface="Arial" pitchFamily="34" charset="0"/>
              </a:rPr>
              <a:t> </a:t>
            </a:r>
            <a:r>
              <a:rPr lang="en-US" sz="3200" b="1" dirty="0">
                <a:solidFill>
                  <a:srgbClr val="CC0000"/>
                </a:solidFill>
                <a:latin typeface="Arial" pitchFamily="34" charset="0"/>
              </a:rPr>
              <a:t>Independent</a:t>
            </a:r>
          </a:p>
          <a:p>
            <a:pPr>
              <a:lnSpc>
                <a:spcPct val="90000"/>
              </a:lnSpc>
            </a:pPr>
            <a:r>
              <a:rPr lang="en-US" sz="3200" dirty="0">
                <a:latin typeface="Arial" pitchFamily="34" charset="0"/>
              </a:rPr>
              <a:t>Ex: demographics</a:t>
            </a:r>
            <a:endParaRPr lang="en-US" sz="3200" dirty="0">
              <a:latin typeface="Arial Narrow" pitchFamily="34" charset="0"/>
            </a:endParaRPr>
          </a:p>
        </p:txBody>
      </p:sp>
      <p:sp>
        <p:nvSpPr>
          <p:cNvPr id="3" name="Rectangle 7"/>
          <p:cNvSpPr/>
          <p:nvPr/>
        </p:nvSpPr>
        <p:spPr>
          <a:xfrm>
            <a:off x="1295400" y="3352800"/>
            <a:ext cx="990600" cy="914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ular Callout 8"/>
          <p:cNvSpPr>
            <a:spLocks noChangeArrowheads="1"/>
          </p:cNvSpPr>
          <p:nvPr/>
        </p:nvSpPr>
        <p:spPr bwMode="auto">
          <a:xfrm>
            <a:off x="2895600" y="5562600"/>
            <a:ext cx="4191000" cy="990600"/>
          </a:xfrm>
          <a:prstGeom prst="wedgeRectCallout">
            <a:avLst>
              <a:gd name="adj1" fmla="val -82272"/>
              <a:gd name="adj2" fmla="val -178975"/>
            </a:avLst>
          </a:prstGeom>
          <a:solidFill>
            <a:srgbClr val="FFFF66"/>
          </a:solidFill>
          <a:ln w="25400" algn="ctr">
            <a:solidFill>
              <a:srgbClr val="214A9B"/>
            </a:solidFill>
            <a:miter lim="800000"/>
            <a:headEnd/>
            <a:tailEnd/>
          </a:ln>
        </p:spPr>
        <p:txBody>
          <a:bodyPr anchor="ctr"/>
          <a:lstStyle/>
          <a:p>
            <a:pPr>
              <a:lnSpc>
                <a:spcPct val="90000"/>
              </a:lnSpc>
            </a:pPr>
            <a:r>
              <a:rPr lang="en-US" sz="3200" b="1" dirty="0">
                <a:solidFill>
                  <a:srgbClr val="CC0000"/>
                </a:solidFill>
                <a:latin typeface="Arial" pitchFamily="34" charset="0"/>
              </a:rPr>
              <a:t>Rows: Dependent</a:t>
            </a:r>
          </a:p>
          <a:p>
            <a:pPr>
              <a:lnSpc>
                <a:spcPct val="90000"/>
              </a:lnSpc>
            </a:pPr>
            <a:r>
              <a:rPr lang="en-US" sz="3200" dirty="0">
                <a:latin typeface="Arial" pitchFamily="34" charset="0"/>
              </a:rPr>
              <a:t>Ex: rating, purchase </a:t>
            </a:r>
            <a:endParaRPr lang="en-US" sz="3200" dirty="0">
              <a:solidFill>
                <a:srgbClr val="FFFFFF"/>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3"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r>
              <a:rPr lang="en-US" smtClean="0"/>
              <a:t>2341-09 Lecture Wk13</a:t>
            </a:r>
            <a:endParaRPr lang="en-US" altLang="en-US"/>
          </a:p>
        </p:txBody>
      </p:sp>
      <p:sp>
        <p:nvSpPr>
          <p:cNvPr id="12" name="Slide Number Placeholder 3"/>
          <p:cNvSpPr>
            <a:spLocks noGrp="1"/>
          </p:cNvSpPr>
          <p:nvPr>
            <p:ph type="sldNum" sz="quarter" idx="12"/>
          </p:nvPr>
        </p:nvSpPr>
        <p:spPr/>
        <p:txBody>
          <a:bodyPr/>
          <a:lstStyle/>
          <a:p>
            <a:fld id="{CA7C3DAF-F1C8-42D4-83D1-C78B3B05D771}" type="slidenum">
              <a:rPr lang="en-US" altLang="en-US"/>
              <a:pPr/>
              <a:t>63</a:t>
            </a:fld>
            <a:endParaRPr lang="en-US" altLang="en-US"/>
          </a:p>
        </p:txBody>
      </p:sp>
      <p:pic>
        <p:nvPicPr>
          <p:cNvPr id="1016840" name="Picture 8" descr="Q43 Crosstab"/>
          <p:cNvPicPr>
            <a:picLocks noChangeAspect="1" noChangeArrowheads="1"/>
          </p:cNvPicPr>
          <p:nvPr/>
        </p:nvPicPr>
        <p:blipFill>
          <a:blip r:embed="rId2" cstate="print"/>
          <a:srcRect/>
          <a:stretch>
            <a:fillRect/>
          </a:stretch>
        </p:blipFill>
        <p:spPr bwMode="auto">
          <a:xfrm>
            <a:off x="152400" y="152400"/>
            <a:ext cx="5953125" cy="6362700"/>
          </a:xfrm>
          <a:prstGeom prst="rect">
            <a:avLst/>
          </a:prstGeom>
          <a:noFill/>
          <a:ln w="9525">
            <a:solidFill>
              <a:schemeClr val="tx1"/>
            </a:solidFill>
            <a:miter lim="800000"/>
            <a:headEnd/>
            <a:tailEnd/>
          </a:ln>
        </p:spPr>
      </p:pic>
      <p:sp>
        <p:nvSpPr>
          <p:cNvPr id="9" name="Rectangular Callout 8"/>
          <p:cNvSpPr>
            <a:spLocks noChangeArrowheads="1"/>
          </p:cNvSpPr>
          <p:nvPr/>
        </p:nvSpPr>
        <p:spPr bwMode="auto">
          <a:xfrm>
            <a:off x="4953000" y="2209800"/>
            <a:ext cx="4191000" cy="1447800"/>
          </a:xfrm>
          <a:prstGeom prst="wedgeRectCallout">
            <a:avLst>
              <a:gd name="adj1" fmla="val -27007"/>
              <a:gd name="adj2" fmla="val -79024"/>
            </a:avLst>
          </a:prstGeom>
          <a:solidFill>
            <a:srgbClr val="FFFF66"/>
          </a:solidFill>
          <a:ln w="25400" algn="ctr">
            <a:solidFill>
              <a:srgbClr val="214A9B"/>
            </a:solidFill>
            <a:miter lim="800000"/>
            <a:headEnd/>
            <a:tailEnd/>
          </a:ln>
        </p:spPr>
        <p:txBody>
          <a:bodyPr anchor="ctr"/>
          <a:lstStyle/>
          <a:p>
            <a:pPr>
              <a:lnSpc>
                <a:spcPct val="90000"/>
              </a:lnSpc>
            </a:pPr>
            <a:r>
              <a:rPr lang="en-US" sz="3200" b="1" dirty="0">
                <a:latin typeface="Arial" pitchFamily="34" charset="0"/>
              </a:rPr>
              <a:t>Step 1: </a:t>
            </a:r>
            <a:r>
              <a:rPr lang="en-US" sz="3200" b="1" dirty="0">
                <a:solidFill>
                  <a:srgbClr val="CC0000"/>
                </a:solidFill>
                <a:latin typeface="Arial" pitchFamily="34" charset="0"/>
              </a:rPr>
              <a:t>Significant?</a:t>
            </a:r>
          </a:p>
          <a:p>
            <a:pPr>
              <a:lnSpc>
                <a:spcPct val="90000"/>
              </a:lnSpc>
            </a:pPr>
            <a:r>
              <a:rPr lang="en-US" sz="3200" dirty="0">
                <a:latin typeface="Arial" pitchFamily="34" charset="0"/>
              </a:rPr>
              <a:t>0.05 </a:t>
            </a:r>
            <a:r>
              <a:rPr lang="en-US" sz="3200" u="sng" dirty="0">
                <a:latin typeface="Arial" pitchFamily="34" charset="0"/>
              </a:rPr>
              <a:t>&lt;</a:t>
            </a:r>
            <a:r>
              <a:rPr lang="en-US" sz="3200" dirty="0">
                <a:latin typeface="Arial" pitchFamily="34" charset="0"/>
              </a:rPr>
              <a:t> sig</a:t>
            </a:r>
            <a:endParaRPr lang="en-US" sz="2800" dirty="0">
              <a:latin typeface="Arial" pitchFamily="34" charset="0"/>
            </a:endParaRPr>
          </a:p>
          <a:p>
            <a:pPr>
              <a:lnSpc>
                <a:spcPct val="90000"/>
              </a:lnSpc>
            </a:pPr>
            <a:r>
              <a:rPr lang="en-US" sz="3200" dirty="0">
                <a:latin typeface="+mn-lt"/>
              </a:rPr>
              <a:t>If not, don’t </a:t>
            </a:r>
            <a:r>
              <a:rPr lang="en-US" sz="3200" dirty="0" smtClean="0">
                <a:latin typeface="+mn-lt"/>
              </a:rPr>
              <a:t>analyze</a:t>
            </a:r>
            <a:endParaRPr lang="en-US" sz="3200" dirty="0">
              <a:latin typeface="+mn-lt"/>
            </a:endParaRPr>
          </a:p>
        </p:txBody>
      </p:sp>
      <p:sp>
        <p:nvSpPr>
          <p:cNvPr id="1016841" name="Line 9"/>
          <p:cNvSpPr>
            <a:spLocks noChangeShapeType="1"/>
          </p:cNvSpPr>
          <p:nvPr/>
        </p:nvSpPr>
        <p:spPr bwMode="auto">
          <a:xfrm flipV="1">
            <a:off x="228600" y="914400"/>
            <a:ext cx="3886200" cy="1600200"/>
          </a:xfrm>
          <a:prstGeom prst="line">
            <a:avLst/>
          </a:prstGeom>
          <a:noFill/>
          <a:ln w="9525">
            <a:solidFill>
              <a:srgbClr val="CC0000"/>
            </a:solidFill>
            <a:round/>
            <a:headEnd/>
            <a:tailEnd/>
          </a:ln>
          <a:effectLst/>
        </p:spPr>
        <p:txBody>
          <a:bodyPr/>
          <a:lstStyle/>
          <a:p>
            <a:endParaRPr lang="en-CA"/>
          </a:p>
        </p:txBody>
      </p:sp>
      <p:sp>
        <p:nvSpPr>
          <p:cNvPr id="1016842" name="Line 10"/>
          <p:cNvSpPr>
            <a:spLocks noChangeShapeType="1"/>
          </p:cNvSpPr>
          <p:nvPr/>
        </p:nvSpPr>
        <p:spPr bwMode="auto">
          <a:xfrm flipH="1" flipV="1">
            <a:off x="228600" y="990600"/>
            <a:ext cx="3886200" cy="1600200"/>
          </a:xfrm>
          <a:prstGeom prst="line">
            <a:avLst/>
          </a:prstGeom>
          <a:noFill/>
          <a:ln w="9525">
            <a:solidFill>
              <a:srgbClr val="CC0000"/>
            </a:solidFill>
            <a:round/>
            <a:headEnd/>
            <a:tailEnd/>
          </a:ln>
          <a:effectLst/>
        </p:spPr>
        <p:txBody>
          <a:bodyPr/>
          <a:lstStyle/>
          <a:p>
            <a:endParaRPr lang="en-CA"/>
          </a:p>
        </p:txBody>
      </p:sp>
      <p:sp>
        <p:nvSpPr>
          <p:cNvPr id="1016843" name="Line 11"/>
          <p:cNvSpPr>
            <a:spLocks noChangeShapeType="1"/>
          </p:cNvSpPr>
          <p:nvPr/>
        </p:nvSpPr>
        <p:spPr bwMode="auto">
          <a:xfrm flipH="1" flipV="1">
            <a:off x="228600" y="5029200"/>
            <a:ext cx="3810000" cy="1447800"/>
          </a:xfrm>
          <a:prstGeom prst="line">
            <a:avLst/>
          </a:prstGeom>
          <a:noFill/>
          <a:ln w="9525">
            <a:solidFill>
              <a:srgbClr val="CC0000"/>
            </a:solidFill>
            <a:round/>
            <a:headEnd/>
            <a:tailEnd/>
          </a:ln>
          <a:effectLst/>
        </p:spPr>
        <p:txBody>
          <a:bodyPr/>
          <a:lstStyle/>
          <a:p>
            <a:endParaRPr lang="en-CA"/>
          </a:p>
        </p:txBody>
      </p:sp>
      <p:sp>
        <p:nvSpPr>
          <p:cNvPr id="1016844" name="Line 12"/>
          <p:cNvSpPr>
            <a:spLocks noChangeShapeType="1"/>
          </p:cNvSpPr>
          <p:nvPr/>
        </p:nvSpPr>
        <p:spPr bwMode="auto">
          <a:xfrm flipV="1">
            <a:off x="228600" y="4876800"/>
            <a:ext cx="3886200" cy="1600200"/>
          </a:xfrm>
          <a:prstGeom prst="line">
            <a:avLst/>
          </a:prstGeom>
          <a:noFill/>
          <a:ln w="9525">
            <a:solidFill>
              <a:srgbClr val="CC0000"/>
            </a:solidFill>
            <a:round/>
            <a:headEnd/>
            <a:tailEnd/>
          </a:ln>
          <a:effectLst/>
        </p:spPr>
        <p:txBody>
          <a:bodyPr/>
          <a:lstStyle/>
          <a:p>
            <a:endParaRPr lang="en-CA"/>
          </a:p>
        </p:txBody>
      </p:sp>
      <p:sp>
        <p:nvSpPr>
          <p:cNvPr id="1016845" name="Rectangle 13"/>
          <p:cNvSpPr>
            <a:spLocks noChangeArrowheads="1"/>
          </p:cNvSpPr>
          <p:nvPr/>
        </p:nvSpPr>
        <p:spPr bwMode="auto">
          <a:xfrm>
            <a:off x="152400" y="2667000"/>
            <a:ext cx="4114800" cy="1905000"/>
          </a:xfrm>
          <a:prstGeom prst="rect">
            <a:avLst/>
          </a:prstGeom>
          <a:noFill/>
          <a:ln w="28575">
            <a:solidFill>
              <a:srgbClr val="CC0000"/>
            </a:solidFill>
            <a:miter lim="800000"/>
            <a:headEnd/>
            <a:tailEnd/>
          </a:ln>
          <a:effectLst/>
        </p:spPr>
        <p:txBody>
          <a:bodyPr wrap="none" anchor="ctr"/>
          <a:lstStyle/>
          <a:p>
            <a:endParaRPr lang="en-CA"/>
          </a:p>
        </p:txBody>
      </p:sp>
      <p:sp>
        <p:nvSpPr>
          <p:cNvPr id="2" name="Rectangular Callout 8"/>
          <p:cNvSpPr>
            <a:spLocks noChangeArrowheads="1"/>
          </p:cNvSpPr>
          <p:nvPr/>
        </p:nvSpPr>
        <p:spPr bwMode="auto">
          <a:xfrm>
            <a:off x="4572000" y="4876800"/>
            <a:ext cx="3429000" cy="1295400"/>
          </a:xfrm>
          <a:prstGeom prst="wedgeRectCallout">
            <a:avLst>
              <a:gd name="adj1" fmla="val -57728"/>
              <a:gd name="adj2" fmla="val -134913"/>
            </a:avLst>
          </a:prstGeom>
          <a:solidFill>
            <a:srgbClr val="FFFF66"/>
          </a:solidFill>
          <a:ln w="25400" algn="ctr">
            <a:solidFill>
              <a:srgbClr val="214A9B"/>
            </a:solidFill>
            <a:miter lim="800000"/>
            <a:headEnd/>
            <a:tailEnd/>
          </a:ln>
        </p:spPr>
        <p:txBody>
          <a:bodyPr anchor="ctr"/>
          <a:lstStyle/>
          <a:p>
            <a:pPr>
              <a:lnSpc>
                <a:spcPct val="90000"/>
              </a:lnSpc>
            </a:pPr>
            <a:r>
              <a:rPr lang="en-US" sz="3200" b="1" dirty="0">
                <a:latin typeface="Arial" pitchFamily="34" charset="0"/>
              </a:rPr>
              <a:t>Step 2: </a:t>
            </a:r>
            <a:r>
              <a:rPr lang="en-US" sz="3200" b="1" dirty="0">
                <a:solidFill>
                  <a:srgbClr val="CC0000"/>
                </a:solidFill>
                <a:latin typeface="Arial" pitchFamily="34" charset="0"/>
              </a:rPr>
              <a:t>Trends?</a:t>
            </a:r>
          </a:p>
          <a:p>
            <a:pPr>
              <a:lnSpc>
                <a:spcPct val="90000"/>
              </a:lnSpc>
            </a:pPr>
            <a:r>
              <a:rPr lang="en-US" sz="3200" dirty="0" smtClean="0">
                <a:latin typeface="Arial" pitchFamily="34" charset="0"/>
              </a:rPr>
              <a:t>Analyze Col</a:t>
            </a:r>
            <a:r>
              <a:rPr lang="en-US" sz="3200" dirty="0">
                <a:latin typeface="Arial" pitchFamily="34" charset="0"/>
              </a:rPr>
              <a:t>. Pct. </a:t>
            </a:r>
            <a:r>
              <a:rPr lang="en-US" sz="3200" dirty="0" smtClean="0">
                <a:latin typeface="Arial" pitchFamily="34" charset="0"/>
              </a:rPr>
              <a:t>Across the rows</a:t>
            </a:r>
            <a:endParaRPr lang="en-US" sz="3200" dirty="0">
              <a:solidFill>
                <a:srgbClr val="FFFFFF"/>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16845"/>
                                        </p:tgtEl>
                                        <p:attrNameLst>
                                          <p:attrName>style.visibility</p:attrName>
                                        </p:attrNameLst>
                                      </p:cBhvr>
                                      <p:to>
                                        <p:strVal val="visible"/>
                                      </p:to>
                                    </p:set>
                                    <p:animEffect transition="in" filter="wipe(down)">
                                      <p:cBhvr>
                                        <p:cTn id="12" dur="500"/>
                                        <p:tgtEl>
                                          <p:spTgt spid="1016845"/>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right)">
                                      <p:cBhvr>
                                        <p:cTn id="15" dur="500"/>
                                        <p:tgtEl>
                                          <p:spTgt spid="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16841"/>
                                        </p:tgtEl>
                                        <p:attrNameLst>
                                          <p:attrName>style.visibility</p:attrName>
                                        </p:attrNameLst>
                                      </p:cBhvr>
                                      <p:to>
                                        <p:strVal val="visible"/>
                                      </p:to>
                                    </p:set>
                                    <p:animEffect transition="in" filter="wipe(down)">
                                      <p:cBhvr>
                                        <p:cTn id="18" dur="500"/>
                                        <p:tgtEl>
                                          <p:spTgt spid="101684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016842"/>
                                        </p:tgtEl>
                                        <p:attrNameLst>
                                          <p:attrName>style.visibility</p:attrName>
                                        </p:attrNameLst>
                                      </p:cBhvr>
                                      <p:to>
                                        <p:strVal val="visible"/>
                                      </p:to>
                                    </p:set>
                                    <p:animEffect transition="in" filter="wipe(down)">
                                      <p:cBhvr>
                                        <p:cTn id="21" dur="500"/>
                                        <p:tgtEl>
                                          <p:spTgt spid="101684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16843"/>
                                        </p:tgtEl>
                                        <p:attrNameLst>
                                          <p:attrName>style.visibility</p:attrName>
                                        </p:attrNameLst>
                                      </p:cBhvr>
                                      <p:to>
                                        <p:strVal val="visible"/>
                                      </p:to>
                                    </p:set>
                                    <p:animEffect transition="in" filter="wipe(down)">
                                      <p:cBhvr>
                                        <p:cTn id="24" dur="500"/>
                                        <p:tgtEl>
                                          <p:spTgt spid="101684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16844"/>
                                        </p:tgtEl>
                                        <p:attrNameLst>
                                          <p:attrName>style.visibility</p:attrName>
                                        </p:attrNameLst>
                                      </p:cBhvr>
                                      <p:to>
                                        <p:strVal val="visible"/>
                                      </p:to>
                                    </p:set>
                                    <p:animEffect transition="in" filter="wipe(down)">
                                      <p:cBhvr>
                                        <p:cTn id="27" dur="500"/>
                                        <p:tgtEl>
                                          <p:spTgt spid="1016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16841" grpId="0" animBg="1"/>
      <p:bldP spid="1016842" grpId="0" animBg="1"/>
      <p:bldP spid="1016843" grpId="0" animBg="1"/>
      <p:bldP spid="1016844" grpId="0" animBg="1"/>
      <p:bldP spid="1016845" grpId="0" animBg="1"/>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1"/>
          <p:cNvSpPr>
            <a:spLocks noGrp="1"/>
          </p:cNvSpPr>
          <p:nvPr>
            <p:ph type="dt" sz="half" idx="10"/>
          </p:nvPr>
        </p:nvSpPr>
        <p:spPr/>
        <p:txBody>
          <a:bodyPr/>
          <a:lstStyle/>
          <a:p>
            <a:r>
              <a:rPr lang="en-US" smtClean="0"/>
              <a:t>2341-09 Lecture Wk13</a:t>
            </a:r>
            <a:endParaRPr lang="en-US" altLang="en-US"/>
          </a:p>
        </p:txBody>
      </p:sp>
      <p:sp>
        <p:nvSpPr>
          <p:cNvPr id="12" name="Slide Number Placeholder 3"/>
          <p:cNvSpPr>
            <a:spLocks noGrp="1"/>
          </p:cNvSpPr>
          <p:nvPr>
            <p:ph type="sldNum" sz="quarter" idx="12"/>
          </p:nvPr>
        </p:nvSpPr>
        <p:spPr/>
        <p:txBody>
          <a:bodyPr/>
          <a:lstStyle/>
          <a:p>
            <a:fld id="{BF3381B7-DC03-4DFF-AD71-BEE48F9E35D0}" type="slidenum">
              <a:rPr lang="en-US" altLang="en-US"/>
              <a:pPr/>
              <a:t>64</a:t>
            </a:fld>
            <a:endParaRPr lang="en-US" altLang="en-US"/>
          </a:p>
        </p:txBody>
      </p:sp>
      <p:pic>
        <p:nvPicPr>
          <p:cNvPr id="1021964" name="Picture 12"/>
          <p:cNvPicPr>
            <a:picLocks noChangeAspect="1" noChangeArrowheads="1"/>
          </p:cNvPicPr>
          <p:nvPr/>
        </p:nvPicPr>
        <p:blipFill>
          <a:blip r:embed="rId3" cstate="print"/>
          <a:srcRect/>
          <a:stretch>
            <a:fillRect/>
          </a:stretch>
        </p:blipFill>
        <p:spPr bwMode="auto">
          <a:xfrm>
            <a:off x="457200" y="1600200"/>
            <a:ext cx="7627938" cy="2162175"/>
          </a:xfrm>
          <a:prstGeom prst="rect">
            <a:avLst/>
          </a:prstGeom>
          <a:noFill/>
          <a:ln w="28575">
            <a:solidFill>
              <a:srgbClr val="000066"/>
            </a:solidFill>
            <a:miter lim="800000"/>
            <a:headEnd/>
            <a:tailEnd/>
          </a:ln>
          <a:effectLst>
            <a:outerShdw dist="107763" dir="2700000" algn="ctr" rotWithShape="0">
              <a:srgbClr val="808080">
                <a:alpha val="50000"/>
              </a:srgbClr>
            </a:outerShdw>
          </a:effectLst>
        </p:spPr>
      </p:pic>
      <p:sp>
        <p:nvSpPr>
          <p:cNvPr id="1021955" name="Text Box 3"/>
          <p:cNvSpPr txBox="1">
            <a:spLocks noChangeArrowheads="1"/>
          </p:cNvSpPr>
          <p:nvPr/>
        </p:nvSpPr>
        <p:spPr bwMode="auto">
          <a:xfrm>
            <a:off x="0" y="304800"/>
            <a:ext cx="8534400" cy="762000"/>
          </a:xfrm>
          <a:prstGeom prst="rect">
            <a:avLst/>
          </a:prstGeom>
          <a:noFill/>
          <a:ln w="9525">
            <a:noFill/>
            <a:miter lim="800000"/>
            <a:headEnd/>
            <a:tailEnd/>
          </a:ln>
        </p:spPr>
        <p:txBody>
          <a:bodyPr>
            <a:spAutoFit/>
          </a:bodyPr>
          <a:lstStyle/>
          <a:p>
            <a:r>
              <a:rPr lang="en-US" sz="4400">
                <a:solidFill>
                  <a:srgbClr val="000000"/>
                </a:solidFill>
                <a:latin typeface="Verdana" pitchFamily="34" charset="0"/>
              </a:rPr>
              <a:t>XLDA: Correlation Analysis</a:t>
            </a:r>
          </a:p>
        </p:txBody>
      </p:sp>
      <p:sp>
        <p:nvSpPr>
          <p:cNvPr id="9" name="Rectangular Callout 8"/>
          <p:cNvSpPr>
            <a:spLocks noChangeArrowheads="1"/>
          </p:cNvSpPr>
          <p:nvPr/>
        </p:nvSpPr>
        <p:spPr bwMode="auto">
          <a:xfrm>
            <a:off x="5181600" y="4038600"/>
            <a:ext cx="3657600" cy="914400"/>
          </a:xfrm>
          <a:prstGeom prst="wedgeRectCallout">
            <a:avLst>
              <a:gd name="adj1" fmla="val 21440"/>
              <a:gd name="adj2" fmla="val -171009"/>
            </a:avLst>
          </a:prstGeom>
          <a:solidFill>
            <a:srgbClr val="FFFF66"/>
          </a:solidFill>
          <a:ln w="25400" algn="ctr">
            <a:solidFill>
              <a:srgbClr val="214A9B"/>
            </a:solidFill>
            <a:miter lim="800000"/>
            <a:headEnd/>
            <a:tailEnd/>
          </a:ln>
        </p:spPr>
        <p:txBody>
          <a:bodyPr anchor="ctr"/>
          <a:lstStyle/>
          <a:p>
            <a:pPr>
              <a:lnSpc>
                <a:spcPct val="90000"/>
              </a:lnSpc>
            </a:pPr>
            <a:r>
              <a:rPr lang="en-US" sz="2800" b="1" dirty="0">
                <a:latin typeface="Arial" pitchFamily="34" charset="0"/>
              </a:rPr>
              <a:t>Step 1: </a:t>
            </a:r>
            <a:r>
              <a:rPr lang="en-US" sz="2800" b="1" dirty="0">
                <a:solidFill>
                  <a:srgbClr val="CC0000"/>
                </a:solidFill>
                <a:latin typeface="Arial" pitchFamily="34" charset="0"/>
              </a:rPr>
              <a:t>Significant?</a:t>
            </a:r>
          </a:p>
          <a:p>
            <a:pPr>
              <a:lnSpc>
                <a:spcPct val="90000"/>
              </a:lnSpc>
            </a:pPr>
            <a:r>
              <a:rPr lang="en-US" sz="2800" dirty="0">
                <a:latin typeface="Arial" pitchFamily="34" charset="0"/>
              </a:rPr>
              <a:t>0.05 </a:t>
            </a:r>
            <a:r>
              <a:rPr lang="en-US" sz="2800" u="sng" dirty="0">
                <a:latin typeface="Arial" pitchFamily="34" charset="0"/>
              </a:rPr>
              <a:t>&lt;</a:t>
            </a:r>
            <a:r>
              <a:rPr lang="en-US" sz="2800" dirty="0">
                <a:latin typeface="Arial" pitchFamily="34" charset="0"/>
              </a:rPr>
              <a:t> sig</a:t>
            </a:r>
            <a:endParaRPr lang="en-US" sz="2800" dirty="0">
              <a:latin typeface="Arial Narrow" pitchFamily="34" charset="0"/>
            </a:endParaRPr>
          </a:p>
        </p:txBody>
      </p:sp>
      <p:sp>
        <p:nvSpPr>
          <p:cNvPr id="2" name="Rectangular Callout 8"/>
          <p:cNvSpPr>
            <a:spLocks noChangeArrowheads="1"/>
          </p:cNvSpPr>
          <p:nvPr/>
        </p:nvSpPr>
        <p:spPr bwMode="auto">
          <a:xfrm>
            <a:off x="152400" y="4038600"/>
            <a:ext cx="4800600" cy="914400"/>
          </a:xfrm>
          <a:prstGeom prst="wedgeRectCallout">
            <a:avLst>
              <a:gd name="adj1" fmla="val 10815"/>
              <a:gd name="adj2" fmla="val -167537"/>
            </a:avLst>
          </a:prstGeom>
          <a:solidFill>
            <a:srgbClr val="FFFF66"/>
          </a:solidFill>
          <a:ln w="25400" algn="ctr">
            <a:solidFill>
              <a:srgbClr val="214A9B"/>
            </a:solidFill>
            <a:miter lim="800000"/>
            <a:headEnd/>
            <a:tailEnd/>
          </a:ln>
        </p:spPr>
        <p:txBody>
          <a:bodyPr anchor="ctr"/>
          <a:lstStyle/>
          <a:p>
            <a:pPr>
              <a:lnSpc>
                <a:spcPct val="90000"/>
              </a:lnSpc>
            </a:pPr>
            <a:r>
              <a:rPr lang="en-US" sz="2800" b="1" spc="-110" dirty="0">
                <a:latin typeface="Arial" pitchFamily="34" charset="0"/>
              </a:rPr>
              <a:t>Step 2: </a:t>
            </a:r>
            <a:r>
              <a:rPr lang="en-US" sz="2800" b="1" spc="-110" dirty="0" smtClean="0">
                <a:solidFill>
                  <a:srgbClr val="CC0000"/>
                </a:solidFill>
                <a:latin typeface="Arial" pitchFamily="34" charset="0"/>
              </a:rPr>
              <a:t>Correlation </a:t>
            </a:r>
            <a:r>
              <a:rPr lang="en-US" sz="2800" b="1" spc="-110" dirty="0" err="1" smtClean="0">
                <a:solidFill>
                  <a:srgbClr val="CC0000"/>
                </a:solidFill>
                <a:latin typeface="Arial" pitchFamily="34" charset="0"/>
              </a:rPr>
              <a:t>Coeff</a:t>
            </a:r>
            <a:r>
              <a:rPr lang="en-US" sz="2800" b="1" spc="-110" dirty="0" smtClean="0">
                <a:solidFill>
                  <a:srgbClr val="CC0000"/>
                </a:solidFill>
                <a:latin typeface="Arial" pitchFamily="34" charset="0"/>
              </a:rPr>
              <a:t>?</a:t>
            </a:r>
            <a:endParaRPr lang="en-US" sz="2800" b="1" spc="-110" dirty="0">
              <a:solidFill>
                <a:srgbClr val="CC0000"/>
              </a:solidFill>
              <a:latin typeface="Arial" pitchFamily="34" charset="0"/>
            </a:endParaRPr>
          </a:p>
          <a:p>
            <a:pPr>
              <a:lnSpc>
                <a:spcPct val="90000"/>
              </a:lnSpc>
            </a:pPr>
            <a:r>
              <a:rPr lang="en-US" sz="2800" dirty="0">
                <a:latin typeface="Arial" pitchFamily="34" charset="0"/>
              </a:rPr>
              <a:t>Strength &amp; Direction</a:t>
            </a:r>
          </a:p>
        </p:txBody>
      </p:sp>
      <p:sp>
        <p:nvSpPr>
          <p:cNvPr id="6" name="Oval 5"/>
          <p:cNvSpPr>
            <a:spLocks noChangeArrowheads="1"/>
          </p:cNvSpPr>
          <p:nvPr/>
        </p:nvSpPr>
        <p:spPr bwMode="auto">
          <a:xfrm>
            <a:off x="2590800" y="2057400"/>
            <a:ext cx="1066800" cy="1066800"/>
          </a:xfrm>
          <a:prstGeom prst="ellipse">
            <a:avLst/>
          </a:prstGeom>
          <a:noFill/>
          <a:ln w="28575">
            <a:solidFill>
              <a:srgbClr val="CC0000"/>
            </a:solidFill>
            <a:round/>
            <a:headEnd/>
            <a:tailEnd/>
          </a:ln>
        </p:spPr>
        <p:txBody>
          <a:bodyPr wrap="none" anchor="ctr"/>
          <a:lstStyle/>
          <a:p>
            <a:pPr algn="ctr"/>
            <a:endParaRPr lang="en-US">
              <a:solidFill>
                <a:srgbClr val="CC0000"/>
              </a:solidFill>
              <a:latin typeface="Arial" pitchFamily="34" charset="0"/>
            </a:endParaRPr>
          </a:p>
        </p:txBody>
      </p:sp>
      <p:sp>
        <p:nvSpPr>
          <p:cNvPr id="247812" name="Rectangle 4"/>
          <p:cNvSpPr>
            <a:spLocks noChangeArrowheads="1"/>
          </p:cNvSpPr>
          <p:nvPr/>
        </p:nvSpPr>
        <p:spPr bwMode="auto">
          <a:xfrm>
            <a:off x="2590800" y="5486400"/>
            <a:ext cx="4953000" cy="1143000"/>
          </a:xfrm>
          <a:prstGeom prst="rect">
            <a:avLst/>
          </a:prstGeom>
          <a:noFill/>
          <a:ln w="38100">
            <a:solidFill>
              <a:srgbClr val="000066"/>
            </a:solidFill>
            <a:miter lim="800000"/>
            <a:headEnd/>
            <a:tailEnd/>
          </a:ln>
          <a:effectLst/>
        </p:spPr>
        <p:txBody>
          <a:bodyPr/>
          <a:lstStyle/>
          <a:p>
            <a:pPr>
              <a:spcBef>
                <a:spcPct val="20000"/>
              </a:spcBef>
              <a:buClr>
                <a:schemeClr val="tx2"/>
              </a:buClr>
              <a:buSzPct val="60000"/>
              <a:buFont typeface="Wingdings" pitchFamily="2" charset="2"/>
              <a:buNone/>
            </a:pPr>
            <a:r>
              <a:rPr lang="en-US" sz="2800" dirty="0">
                <a:effectLst>
                  <a:outerShdw blurRad="38100" dist="38100" dir="2700000" algn="tl">
                    <a:srgbClr val="C0C0C0"/>
                  </a:outerShdw>
                </a:effectLst>
                <a:latin typeface="Arial" pitchFamily="34" charset="0"/>
                <a:cs typeface="Arial" pitchFamily="34" charset="0"/>
              </a:rPr>
              <a:t>The closer </a:t>
            </a:r>
            <a:r>
              <a:rPr lang="en-US" sz="3400" b="1" i="1" dirty="0">
                <a:solidFill>
                  <a:srgbClr val="CC0000"/>
                </a:solidFill>
                <a:effectLst>
                  <a:outerShdw blurRad="38100" dist="38100" dir="2700000" algn="tl">
                    <a:srgbClr val="C0C0C0"/>
                  </a:outerShdw>
                </a:effectLst>
                <a:latin typeface="Arial" pitchFamily="34" charset="0"/>
                <a:cs typeface="Arial" pitchFamily="34" charset="0"/>
              </a:rPr>
              <a:t>‘r’</a:t>
            </a:r>
            <a:r>
              <a:rPr lang="en-US" sz="2800" dirty="0">
                <a:effectLst>
                  <a:outerShdw blurRad="38100" dist="38100" dir="2700000" algn="tl">
                    <a:srgbClr val="C0C0C0"/>
                  </a:outerShdw>
                </a:effectLst>
                <a:latin typeface="Arial" pitchFamily="34" charset="0"/>
                <a:cs typeface="Arial" pitchFamily="34" charset="0"/>
              </a:rPr>
              <a:t> is to </a:t>
            </a:r>
            <a:r>
              <a:rPr lang="en-US" sz="2800" u="sng" dirty="0" smtClean="0">
                <a:effectLst>
                  <a:outerShdw blurRad="38100" dist="38100" dir="2700000" algn="tl">
                    <a:srgbClr val="C0C0C0"/>
                  </a:outerShdw>
                </a:effectLst>
                <a:latin typeface="Arial" pitchFamily="34" charset="0"/>
                <a:cs typeface="Arial" pitchFamily="34" charset="0"/>
              </a:rPr>
              <a:t>+</a:t>
            </a:r>
            <a:r>
              <a:rPr lang="en-US" sz="2800" dirty="0" smtClean="0">
                <a:effectLst>
                  <a:outerShdw blurRad="38100" dist="38100" dir="2700000" algn="tl">
                    <a:srgbClr val="C0C0C0"/>
                  </a:outerShdw>
                </a:effectLst>
                <a:latin typeface="Arial" pitchFamily="34" charset="0"/>
                <a:cs typeface="Arial" pitchFamily="34" charset="0"/>
              </a:rPr>
              <a:t>1.0 </a:t>
            </a:r>
            <a:r>
              <a:rPr lang="en-US" sz="2800" dirty="0">
                <a:effectLst>
                  <a:outerShdw blurRad="38100" dist="38100" dir="2700000" algn="tl">
                    <a:srgbClr val="C0C0C0"/>
                  </a:outerShdw>
                </a:effectLst>
                <a:latin typeface="Arial" pitchFamily="34" charset="0"/>
                <a:cs typeface="Arial" pitchFamily="34" charset="0"/>
              </a:rPr>
              <a:t>the stronger the relationship.</a:t>
            </a:r>
          </a:p>
        </p:txBody>
      </p:sp>
      <p:pic>
        <p:nvPicPr>
          <p:cNvPr id="247814" name="Picture 6" descr="thumb"/>
          <p:cNvPicPr>
            <a:picLocks noChangeAspect="1" noChangeArrowheads="1"/>
          </p:cNvPicPr>
          <p:nvPr/>
        </p:nvPicPr>
        <p:blipFill>
          <a:blip r:embed="rId4" cstate="print"/>
          <a:srcRect/>
          <a:stretch>
            <a:fillRect/>
          </a:stretch>
        </p:blipFill>
        <p:spPr bwMode="auto">
          <a:xfrm>
            <a:off x="7696200" y="5334000"/>
            <a:ext cx="1447800" cy="1349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47812">
                                            <p:bg/>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47812">
                                            <p:txEl>
                                              <p:pRg st="0" end="0"/>
                                            </p:txEl>
                                          </p:spTgt>
                                        </p:tgtEl>
                                        <p:attrNameLst>
                                          <p:attrName>style.visibility</p:attrName>
                                        </p:attrNameLst>
                                      </p:cBhvr>
                                      <p:to>
                                        <p:strVal val="visible"/>
                                      </p:to>
                                    </p:set>
                                  </p:childTnLst>
                                </p:cTn>
                              </p:par>
                              <p:par>
                                <p:cTn id="22" presetID="3" presetClass="entr" presetSubtype="10" fill="hold" nodeType="withEffect">
                                  <p:stCondLst>
                                    <p:cond delay="0"/>
                                  </p:stCondLst>
                                  <p:childTnLst>
                                    <p:set>
                                      <p:cBhvr>
                                        <p:cTn id="23" dur="1" fill="hold">
                                          <p:stCondLst>
                                            <p:cond delay="0"/>
                                          </p:stCondLst>
                                        </p:cTn>
                                        <p:tgtEl>
                                          <p:spTgt spid="247814"/>
                                        </p:tgtEl>
                                        <p:attrNameLst>
                                          <p:attrName>style.visibility</p:attrName>
                                        </p:attrNameLst>
                                      </p:cBhvr>
                                      <p:to>
                                        <p:strVal val="visible"/>
                                      </p:to>
                                    </p:set>
                                    <p:animEffect transition="in" filter="blinds(horizontal)">
                                      <p:cBhvr>
                                        <p:cTn id="24" dur="500"/>
                                        <p:tgtEl>
                                          <p:spTgt spid="247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P spid="6" grpId="0" animBg="1"/>
      <p:bldP spid="247812" grpId="0"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2341-09 Lecture Wk13</a:t>
            </a:r>
            <a:endParaRPr lang="en-US" altLang="en-US"/>
          </a:p>
        </p:txBody>
      </p:sp>
      <p:sp>
        <p:nvSpPr>
          <p:cNvPr id="10" name="Slide Number Placeholder 5"/>
          <p:cNvSpPr>
            <a:spLocks noGrp="1"/>
          </p:cNvSpPr>
          <p:nvPr>
            <p:ph type="sldNum" sz="quarter" idx="12"/>
          </p:nvPr>
        </p:nvSpPr>
        <p:spPr/>
        <p:txBody>
          <a:bodyPr/>
          <a:lstStyle/>
          <a:p>
            <a:fld id="{52C59FB6-A2F9-4C9F-81E6-79A454BA3CDE}" type="slidenum">
              <a:rPr lang="en-US" altLang="en-US"/>
              <a:pPr/>
              <a:t>65</a:t>
            </a:fld>
            <a:endParaRPr lang="en-US" altLang="en-US"/>
          </a:p>
        </p:txBody>
      </p:sp>
      <p:sp>
        <p:nvSpPr>
          <p:cNvPr id="1028098" name="Rectangle 2"/>
          <p:cNvSpPr>
            <a:spLocks noGrp="1" noChangeArrowheads="1"/>
          </p:cNvSpPr>
          <p:nvPr>
            <p:ph type="title"/>
          </p:nvPr>
        </p:nvSpPr>
        <p:spPr/>
        <p:txBody>
          <a:bodyPr/>
          <a:lstStyle/>
          <a:p>
            <a:r>
              <a:rPr lang="en-US" sz="4000"/>
              <a:t>Step 10 continued: </a:t>
            </a:r>
            <a:br>
              <a:rPr lang="en-US" sz="4000"/>
            </a:br>
            <a:r>
              <a:rPr lang="en-US" sz="4000"/>
              <a:t>More Analysis of Data</a:t>
            </a:r>
          </a:p>
        </p:txBody>
      </p:sp>
      <p:sp>
        <p:nvSpPr>
          <p:cNvPr id="1028099" name="Rectangle 3"/>
          <p:cNvSpPr>
            <a:spLocks noGrp="1" noChangeArrowheads="1"/>
          </p:cNvSpPr>
          <p:nvPr>
            <p:ph type="body" idx="1"/>
          </p:nvPr>
        </p:nvSpPr>
        <p:spPr/>
        <p:txBody>
          <a:bodyPr/>
          <a:lstStyle/>
          <a:p>
            <a:endParaRPr lang="en-US"/>
          </a:p>
        </p:txBody>
      </p:sp>
      <p:pic>
        <p:nvPicPr>
          <p:cNvPr id="1028100" name="Picture 4" descr="openbook"/>
          <p:cNvPicPr>
            <a:picLocks noChangeAspect="1" noChangeArrowheads="1"/>
          </p:cNvPicPr>
          <p:nvPr/>
        </p:nvPicPr>
        <p:blipFill>
          <a:blip r:embed="rId2" cstate="print"/>
          <a:srcRect/>
          <a:stretch>
            <a:fillRect/>
          </a:stretch>
        </p:blipFill>
        <p:spPr bwMode="auto">
          <a:xfrm>
            <a:off x="-228600" y="1524000"/>
            <a:ext cx="9372600" cy="5181600"/>
          </a:xfrm>
          <a:prstGeom prst="rect">
            <a:avLst/>
          </a:prstGeom>
          <a:noFill/>
        </p:spPr>
      </p:pic>
      <p:sp>
        <p:nvSpPr>
          <p:cNvPr id="1028101" name="Rectangle 5"/>
          <p:cNvSpPr>
            <a:spLocks noChangeArrowheads="1"/>
          </p:cNvSpPr>
          <p:nvPr/>
        </p:nvSpPr>
        <p:spPr bwMode="auto">
          <a:xfrm>
            <a:off x="1828800" y="2971800"/>
            <a:ext cx="2590800" cy="1600200"/>
          </a:xfrm>
          <a:prstGeom prst="rect">
            <a:avLst/>
          </a:prstGeom>
          <a:noFill/>
          <a:ln w="9525">
            <a:noFill/>
            <a:miter lim="800000"/>
            <a:headEnd/>
            <a:tailEnd/>
          </a:ln>
          <a:effectLst/>
        </p:spPr>
        <p:txBody>
          <a:bodyPr>
            <a:spAutoFit/>
          </a:bodyPr>
          <a:lstStyle/>
          <a:p>
            <a:r>
              <a:rPr lang="en-US" sz="3500" b="1" i="1" dirty="0">
                <a:solidFill>
                  <a:schemeClr val="tx2"/>
                </a:solidFill>
                <a:latin typeface="Arial" pitchFamily="34" charset="0"/>
              </a:rPr>
              <a:t>Chapter 12</a:t>
            </a:r>
          </a:p>
          <a:p>
            <a:pPr algn="ctr"/>
            <a:r>
              <a:rPr lang="en-US" sz="3200" b="1" i="1" dirty="0">
                <a:solidFill>
                  <a:srgbClr val="008080"/>
                </a:solidFill>
                <a:latin typeface="Arial" pitchFamily="34" charset="0"/>
              </a:rPr>
              <a:t>Confidence </a:t>
            </a:r>
            <a:r>
              <a:rPr lang="en-US" sz="3200" b="1" i="1" dirty="0" smtClean="0">
                <a:solidFill>
                  <a:srgbClr val="008080"/>
                </a:solidFill>
                <a:latin typeface="Arial" pitchFamily="34" charset="0"/>
              </a:rPr>
              <a:t>Interval</a:t>
            </a:r>
            <a:endParaRPr lang="en-US" sz="3200" b="1" dirty="0">
              <a:solidFill>
                <a:srgbClr val="008080"/>
              </a:solidFill>
              <a:latin typeface="Arial" pitchFamily="34" charset="0"/>
            </a:endParaRPr>
          </a:p>
        </p:txBody>
      </p:sp>
      <p:sp>
        <p:nvSpPr>
          <p:cNvPr id="1028102" name="Rectangle 6"/>
          <p:cNvSpPr>
            <a:spLocks noChangeArrowheads="1"/>
          </p:cNvSpPr>
          <p:nvPr/>
        </p:nvSpPr>
        <p:spPr bwMode="auto">
          <a:xfrm>
            <a:off x="4495800" y="3048000"/>
            <a:ext cx="2667000" cy="2041525"/>
          </a:xfrm>
          <a:prstGeom prst="rect">
            <a:avLst/>
          </a:prstGeom>
          <a:noFill/>
          <a:ln w="9525">
            <a:noFill/>
            <a:miter lim="800000"/>
            <a:headEnd/>
            <a:tailEnd/>
          </a:ln>
          <a:effectLst/>
        </p:spPr>
        <p:txBody>
          <a:bodyPr>
            <a:spAutoFit/>
          </a:bodyPr>
          <a:lstStyle/>
          <a:p>
            <a:pPr algn="ctr"/>
            <a:r>
              <a:rPr lang="en-US" sz="3200" b="1" i="1">
                <a:solidFill>
                  <a:srgbClr val="008080"/>
                </a:solidFill>
                <a:latin typeface="Arial" pitchFamily="34" charset="0"/>
              </a:rPr>
              <a:t>Generalize</a:t>
            </a:r>
          </a:p>
          <a:p>
            <a:pPr algn="ctr"/>
            <a:r>
              <a:rPr lang="en-US" sz="3200" b="1" i="1">
                <a:solidFill>
                  <a:srgbClr val="008080"/>
                </a:solidFill>
                <a:latin typeface="Arial" pitchFamily="34" charset="0"/>
              </a:rPr>
              <a:t>&amp;</a:t>
            </a:r>
          </a:p>
          <a:p>
            <a:pPr algn="ctr"/>
            <a:r>
              <a:rPr lang="en-US" sz="3200" b="1" i="1">
                <a:solidFill>
                  <a:srgbClr val="008080"/>
                </a:solidFill>
                <a:latin typeface="Arial" pitchFamily="34" charset="0"/>
              </a:rPr>
              <a:t>Hypothesis Testing</a:t>
            </a:r>
            <a:endParaRPr lang="en-US" sz="3200" b="1">
              <a:solidFill>
                <a:srgbClr val="008080"/>
              </a:solidFill>
              <a:latin typeface="Arial" pitchFamily="34" charset="0"/>
            </a:endParaRPr>
          </a:p>
        </p:txBody>
      </p:sp>
      <p:sp>
        <p:nvSpPr>
          <p:cNvPr id="1028103" name="Rectangle 7"/>
          <p:cNvSpPr>
            <a:spLocks noChangeArrowheads="1"/>
          </p:cNvSpPr>
          <p:nvPr/>
        </p:nvSpPr>
        <p:spPr bwMode="auto">
          <a:xfrm>
            <a:off x="1981200" y="2133600"/>
            <a:ext cx="2438400" cy="641350"/>
          </a:xfrm>
          <a:prstGeom prst="rect">
            <a:avLst/>
          </a:prstGeom>
          <a:noFill/>
          <a:ln w="9525">
            <a:noFill/>
            <a:miter lim="800000"/>
            <a:headEnd/>
            <a:tailEnd/>
          </a:ln>
          <a:effectLst/>
        </p:spPr>
        <p:txBody>
          <a:bodyPr>
            <a:spAutoFit/>
          </a:bodyPr>
          <a:lstStyle/>
          <a:p>
            <a:r>
              <a:rPr lang="en-US" sz="3600" b="1" i="1" u="sng" dirty="0">
                <a:solidFill>
                  <a:schemeClr val="tx2"/>
                </a:solidFill>
                <a:latin typeface="Arial" pitchFamily="34" charset="0"/>
              </a:rPr>
              <a:t>Week 11</a:t>
            </a:r>
            <a:r>
              <a:rPr lang="en-US" sz="3600" b="1" i="1" u="sng" dirty="0">
                <a:solidFill>
                  <a:srgbClr val="000066"/>
                </a:solidFill>
                <a:latin typeface="Arial" pitchFamily="34" charset="0"/>
              </a:rPr>
              <a:t> </a:t>
            </a:r>
            <a:endParaRPr lang="en-US" sz="3600" b="1" u="sng" dirty="0">
              <a:solidFill>
                <a:srgbClr val="000066"/>
              </a:solidFill>
              <a:latin typeface="Arial" pitchFamily="34" charset="0"/>
            </a:endParaRPr>
          </a:p>
        </p:txBody>
      </p:sp>
    </p:spTree>
  </p:cSld>
  <p:clrMapOvr>
    <a:masterClrMapping/>
  </p:clrMapOvr>
  <p:transition>
    <p:circl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dirty="0"/>
          </a:p>
        </p:txBody>
      </p:sp>
      <p:sp>
        <p:nvSpPr>
          <p:cNvPr id="6" name="Slide Number Placeholder 5"/>
          <p:cNvSpPr>
            <a:spLocks noGrp="1"/>
          </p:cNvSpPr>
          <p:nvPr>
            <p:ph type="sldNum" sz="quarter" idx="12"/>
          </p:nvPr>
        </p:nvSpPr>
        <p:spPr/>
        <p:txBody>
          <a:bodyPr/>
          <a:lstStyle/>
          <a:p>
            <a:fld id="{4714DBA7-D38B-4720-9471-0D5CA4B4F015}" type="slidenum">
              <a:rPr lang="en-US" altLang="en-US"/>
              <a:pPr/>
              <a:t>66</a:t>
            </a:fld>
            <a:endParaRPr lang="en-US" altLang="en-US" dirty="0"/>
          </a:p>
        </p:txBody>
      </p:sp>
      <p:sp>
        <p:nvSpPr>
          <p:cNvPr id="1030149" name="Rectangle 5"/>
          <p:cNvSpPr>
            <a:spLocks noGrp="1" noChangeArrowheads="1"/>
          </p:cNvSpPr>
          <p:nvPr>
            <p:ph type="title"/>
          </p:nvPr>
        </p:nvSpPr>
        <p:spPr/>
        <p:txBody>
          <a:bodyPr/>
          <a:lstStyle/>
          <a:p>
            <a:r>
              <a:rPr lang="en-US" dirty="0" smtClean="0"/>
              <a:t>Generalization</a:t>
            </a:r>
            <a:endParaRPr lang="en-US" dirty="0"/>
          </a:p>
        </p:txBody>
      </p:sp>
      <p:sp>
        <p:nvSpPr>
          <p:cNvPr id="1030150" name="Rectangle 6"/>
          <p:cNvSpPr>
            <a:spLocks noGrp="1" noChangeArrowheads="1"/>
          </p:cNvSpPr>
          <p:nvPr>
            <p:ph type="body" idx="1"/>
          </p:nvPr>
        </p:nvSpPr>
        <p:spPr>
          <a:xfrm>
            <a:off x="228600" y="1600201"/>
            <a:ext cx="8763000" cy="3810000"/>
          </a:xfrm>
        </p:spPr>
        <p:txBody>
          <a:bodyPr/>
          <a:lstStyle/>
          <a:p>
            <a:pPr>
              <a:lnSpc>
                <a:spcPct val="95000"/>
              </a:lnSpc>
              <a:spcBef>
                <a:spcPct val="70000"/>
              </a:spcBef>
            </a:pPr>
            <a:r>
              <a:rPr lang="en-US" sz="3200" b="1" dirty="0" smtClean="0">
                <a:solidFill>
                  <a:srgbClr val="000066"/>
                </a:solidFill>
              </a:rPr>
              <a:t>Population </a:t>
            </a:r>
            <a:r>
              <a:rPr lang="en-US" sz="3200" b="1" dirty="0">
                <a:solidFill>
                  <a:srgbClr val="000066"/>
                </a:solidFill>
              </a:rPr>
              <a:t>Fact:</a:t>
            </a:r>
            <a:r>
              <a:rPr lang="en-US" sz="3200" dirty="0">
                <a:solidFill>
                  <a:schemeClr val="bg2"/>
                </a:solidFill>
              </a:rPr>
              <a:t> </a:t>
            </a:r>
            <a:r>
              <a:rPr lang="en-US" sz="3200" dirty="0"/>
              <a:t>the </a:t>
            </a:r>
            <a:r>
              <a:rPr lang="en-US" sz="3200" b="1" i="1" dirty="0">
                <a:solidFill>
                  <a:srgbClr val="CC0000"/>
                </a:solidFill>
              </a:rPr>
              <a:t>true value</a:t>
            </a:r>
            <a:r>
              <a:rPr lang="en-US" sz="3200" dirty="0"/>
              <a:t> when a census of the population is </a:t>
            </a:r>
            <a:r>
              <a:rPr lang="en-US" sz="3200" dirty="0" smtClean="0"/>
              <a:t>taken.</a:t>
            </a:r>
            <a:endParaRPr lang="en-US" sz="3200" dirty="0"/>
          </a:p>
          <a:p>
            <a:pPr>
              <a:lnSpc>
                <a:spcPct val="95000"/>
              </a:lnSpc>
              <a:spcBef>
                <a:spcPct val="70000"/>
              </a:spcBef>
            </a:pPr>
            <a:r>
              <a:rPr lang="en-US" sz="3200" b="1" dirty="0">
                <a:solidFill>
                  <a:srgbClr val="000066"/>
                </a:solidFill>
              </a:rPr>
              <a:t>Sample findings:</a:t>
            </a:r>
            <a:r>
              <a:rPr lang="en-US" sz="3200" dirty="0"/>
              <a:t> </a:t>
            </a:r>
            <a:r>
              <a:rPr lang="en-US" sz="3200" b="1" dirty="0" smtClean="0">
                <a:solidFill>
                  <a:srgbClr val="CC0000"/>
                </a:solidFill>
              </a:rPr>
              <a:t>estimates</a:t>
            </a:r>
            <a:r>
              <a:rPr lang="en-US" sz="3200" dirty="0" smtClean="0"/>
              <a:t> </a:t>
            </a:r>
            <a:r>
              <a:rPr lang="en-US" sz="3200" dirty="0"/>
              <a:t>of population facts, but contain sample errors.</a:t>
            </a:r>
          </a:p>
          <a:p>
            <a:pPr>
              <a:lnSpc>
                <a:spcPct val="95000"/>
              </a:lnSpc>
              <a:spcBef>
                <a:spcPct val="70000"/>
              </a:spcBef>
            </a:pPr>
            <a:r>
              <a:rPr lang="en-US" sz="3200" b="1" dirty="0">
                <a:solidFill>
                  <a:srgbClr val="000066"/>
                </a:solidFill>
              </a:rPr>
              <a:t>Generalize:</a:t>
            </a:r>
            <a:r>
              <a:rPr lang="en-US" sz="3200" dirty="0"/>
              <a:t> </a:t>
            </a:r>
            <a:r>
              <a:rPr lang="en-US" sz="3200" dirty="0" smtClean="0"/>
              <a:t>we </a:t>
            </a:r>
            <a:r>
              <a:rPr lang="en-US" sz="3200" b="1" dirty="0">
                <a:solidFill>
                  <a:srgbClr val="CC0000"/>
                </a:solidFill>
              </a:rPr>
              <a:t>project</a:t>
            </a:r>
            <a:r>
              <a:rPr lang="en-US" sz="3200" dirty="0"/>
              <a:t> the findings onto the entire target population.</a:t>
            </a:r>
          </a:p>
        </p:txBody>
      </p:sp>
      <p:sp>
        <p:nvSpPr>
          <p:cNvPr id="8" name="TextBox 7"/>
          <p:cNvSpPr txBox="1"/>
          <p:nvPr/>
        </p:nvSpPr>
        <p:spPr>
          <a:xfrm>
            <a:off x="0" y="5562600"/>
            <a:ext cx="9144000" cy="646331"/>
          </a:xfrm>
          <a:prstGeom prst="rect">
            <a:avLst/>
          </a:prstGeom>
          <a:solidFill>
            <a:srgbClr val="DAD500"/>
          </a:solidFill>
          <a:ln w="38100">
            <a:solidFill>
              <a:schemeClr val="accent1">
                <a:lumMod val="50000"/>
              </a:schemeClr>
            </a:solidFill>
          </a:ln>
        </p:spPr>
        <p:txBody>
          <a:bodyPr wrap="square" rtlCol="0">
            <a:spAutoFit/>
          </a:bodyPr>
          <a:lstStyle/>
          <a:p>
            <a:pPr algn="ctr"/>
            <a:r>
              <a:rPr lang="en-US" sz="3600" i="1" dirty="0" smtClean="0">
                <a:solidFill>
                  <a:schemeClr val="tx2">
                    <a:lumMod val="75000"/>
                  </a:schemeClr>
                </a:solidFill>
                <a:effectLst>
                  <a:outerShdw blurRad="38100" dist="38100" dir="2700000" algn="tl">
                    <a:srgbClr val="000000">
                      <a:alpha val="43137"/>
                    </a:srgbClr>
                  </a:outerShdw>
                </a:effectLst>
                <a:latin typeface="Verdana" pitchFamily="34" charset="0"/>
              </a:rPr>
              <a:t>ONLY for Probability Samples!</a:t>
            </a:r>
            <a:endParaRPr lang="en-CA" sz="3600" i="1" dirty="0">
              <a:solidFill>
                <a:schemeClr val="tx2">
                  <a:lumMod val="75000"/>
                </a:schemeClr>
              </a:solidFill>
              <a:effectLst>
                <a:outerShdw blurRad="38100" dist="38100" dir="2700000" algn="tl">
                  <a:srgbClr val="000000">
                    <a:alpha val="43137"/>
                  </a:srgbClr>
                </a:outerShdw>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p:cTn id="7" dur="500" fill="hold"/>
                                        <p:tgtEl>
                                          <p:spTgt spid="8">
                                            <p:bg/>
                                          </p:spTgt>
                                        </p:tgtEl>
                                        <p:attrNameLst>
                                          <p:attrName>ppt_w</p:attrName>
                                        </p:attrNameLst>
                                      </p:cBhvr>
                                      <p:tavLst>
                                        <p:tav tm="0">
                                          <p:val>
                                            <p:fltVal val="0"/>
                                          </p:val>
                                        </p:tav>
                                        <p:tav tm="100000">
                                          <p:val>
                                            <p:strVal val="#ppt_w"/>
                                          </p:val>
                                        </p:tav>
                                      </p:tavLst>
                                    </p:anim>
                                    <p:anim calcmode="lin" valueType="num">
                                      <p:cBhvr>
                                        <p:cTn id="8" dur="500" fill="hold"/>
                                        <p:tgtEl>
                                          <p:spTgt spid="8">
                                            <p:bg/>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p:cTn id="11"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8">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2341-09 Lecture Wk13</a:t>
            </a:r>
            <a:endParaRPr lang="en-US" altLang="en-US"/>
          </a:p>
        </p:txBody>
      </p:sp>
      <p:sp>
        <p:nvSpPr>
          <p:cNvPr id="6" name="Slide Number Placeholder 3"/>
          <p:cNvSpPr>
            <a:spLocks noGrp="1"/>
          </p:cNvSpPr>
          <p:nvPr>
            <p:ph type="sldNum" sz="quarter" idx="12"/>
          </p:nvPr>
        </p:nvSpPr>
        <p:spPr/>
        <p:txBody>
          <a:bodyPr/>
          <a:lstStyle/>
          <a:p>
            <a:fld id="{7A5AC40C-94F4-49EF-9146-8B09BD6204C7}" type="slidenum">
              <a:rPr lang="en-US" altLang="en-US"/>
              <a:pPr/>
              <a:t>67</a:t>
            </a:fld>
            <a:endParaRPr lang="en-US" altLang="en-US"/>
          </a:p>
        </p:txBody>
      </p:sp>
      <p:sp>
        <p:nvSpPr>
          <p:cNvPr id="1033219" name="Rectangle 2"/>
          <p:cNvSpPr>
            <a:spLocks noChangeArrowheads="1"/>
          </p:cNvSpPr>
          <p:nvPr/>
        </p:nvSpPr>
        <p:spPr bwMode="auto">
          <a:xfrm>
            <a:off x="304800" y="1905000"/>
            <a:ext cx="8686800" cy="3733800"/>
          </a:xfrm>
          <a:prstGeom prst="rect">
            <a:avLst/>
          </a:prstGeom>
          <a:noFill/>
          <a:ln w="9525">
            <a:noFill/>
            <a:miter lim="800000"/>
            <a:headEnd/>
            <a:tailEnd/>
          </a:ln>
        </p:spPr>
        <p:txBody>
          <a:bodyPr/>
          <a:lstStyle/>
          <a:p>
            <a:pPr marL="342900" indent="-342900">
              <a:spcBef>
                <a:spcPts val="1800"/>
              </a:spcBef>
              <a:buClr>
                <a:srgbClr val="000066"/>
              </a:buClr>
              <a:buFont typeface="Wingdings" pitchFamily="2" charset="2"/>
              <a:buChar char="§"/>
            </a:pPr>
            <a:r>
              <a:rPr lang="en-US" sz="3200" b="1" dirty="0" smtClean="0">
                <a:solidFill>
                  <a:srgbClr val="CC0000"/>
                </a:solidFill>
                <a:latin typeface="Arial" pitchFamily="34" charset="0"/>
              </a:rPr>
              <a:t>A range</a:t>
            </a:r>
            <a:r>
              <a:rPr lang="en-US" sz="3200" b="1" i="1" dirty="0" smtClean="0">
                <a:solidFill>
                  <a:srgbClr val="CC0000"/>
                </a:solidFill>
                <a:latin typeface="Arial" pitchFamily="34" charset="0"/>
              </a:rPr>
              <a:t> </a:t>
            </a:r>
            <a:r>
              <a:rPr lang="en-US" sz="3200" dirty="0" smtClean="0">
                <a:latin typeface="Arial" pitchFamily="34" charset="0"/>
              </a:rPr>
              <a:t>(lower and upper boundary) into which the researcher believes the population parameter falls with a degree of confidence.</a:t>
            </a:r>
          </a:p>
          <a:p>
            <a:pPr marL="342900" indent="-342900">
              <a:spcBef>
                <a:spcPts val="1800"/>
              </a:spcBef>
              <a:buClr>
                <a:srgbClr val="000066"/>
              </a:buClr>
              <a:buFont typeface="Wingdings" pitchFamily="2" charset="2"/>
              <a:buChar char="§"/>
            </a:pPr>
            <a:r>
              <a:rPr lang="en-US" sz="3200" b="1" dirty="0" smtClean="0">
                <a:solidFill>
                  <a:srgbClr val="CC0000"/>
                </a:solidFill>
                <a:latin typeface="Arial" pitchFamily="34" charset="0"/>
              </a:rPr>
              <a:t>Confidence Interval: </a:t>
            </a:r>
            <a:r>
              <a:rPr lang="en-US" sz="3200" dirty="0">
                <a:latin typeface="Arial" pitchFamily="34" charset="0"/>
              </a:rPr>
              <a:t>expressed as </a:t>
            </a:r>
            <a:r>
              <a:rPr lang="en-US" sz="3200" dirty="0" smtClean="0">
                <a:latin typeface="Arial" pitchFamily="34" charset="0"/>
              </a:rPr>
              <a:t>± X%.</a:t>
            </a:r>
            <a:endParaRPr lang="en-US" sz="3200" b="1" dirty="0" smtClean="0">
              <a:solidFill>
                <a:srgbClr val="CC0000"/>
              </a:solidFill>
              <a:latin typeface="Arial" pitchFamily="34" charset="0"/>
            </a:endParaRPr>
          </a:p>
          <a:p>
            <a:pPr marL="342900" indent="-342900">
              <a:spcBef>
                <a:spcPts val="1800"/>
              </a:spcBef>
              <a:buClr>
                <a:srgbClr val="000066"/>
              </a:buClr>
              <a:buFont typeface="Wingdings" pitchFamily="2" charset="2"/>
              <a:buChar char="§"/>
            </a:pPr>
            <a:r>
              <a:rPr lang="en-US" sz="3200" dirty="0" smtClean="0">
                <a:latin typeface="Arial" pitchFamily="34" charset="0"/>
              </a:rPr>
              <a:t>Industry </a:t>
            </a:r>
            <a:r>
              <a:rPr lang="en-US" sz="3200" dirty="0">
                <a:latin typeface="Arial" pitchFamily="34" charset="0"/>
              </a:rPr>
              <a:t>standard: </a:t>
            </a:r>
            <a:r>
              <a:rPr lang="en-US" sz="3200" dirty="0" smtClean="0">
                <a:latin typeface="Arial" pitchFamily="34" charset="0"/>
              </a:rPr>
              <a:t>± 5%.</a:t>
            </a:r>
          </a:p>
          <a:p>
            <a:pPr marL="342900" indent="-342900">
              <a:spcBef>
                <a:spcPts val="1800"/>
              </a:spcBef>
              <a:buClr>
                <a:srgbClr val="000066"/>
              </a:buClr>
              <a:buFont typeface="Wingdings" pitchFamily="2" charset="2"/>
              <a:buChar char="§"/>
            </a:pPr>
            <a:endParaRPr lang="en-US" sz="3200" dirty="0">
              <a:latin typeface="Arial" pitchFamily="34" charset="0"/>
            </a:endParaRPr>
          </a:p>
        </p:txBody>
      </p:sp>
      <p:sp>
        <p:nvSpPr>
          <p:cNvPr id="1033220" name="Text Box 3"/>
          <p:cNvSpPr txBox="1">
            <a:spLocks noChangeArrowheads="1"/>
          </p:cNvSpPr>
          <p:nvPr/>
        </p:nvSpPr>
        <p:spPr bwMode="auto">
          <a:xfrm>
            <a:off x="152400" y="304800"/>
            <a:ext cx="8839200" cy="769441"/>
          </a:xfrm>
          <a:prstGeom prst="rect">
            <a:avLst/>
          </a:prstGeom>
          <a:noFill/>
          <a:ln w="9525">
            <a:noFill/>
            <a:miter lim="800000"/>
            <a:headEnd/>
            <a:tailEnd/>
          </a:ln>
        </p:spPr>
        <p:txBody>
          <a:bodyPr>
            <a:spAutoFit/>
          </a:bodyPr>
          <a:lstStyle/>
          <a:p>
            <a:r>
              <a:rPr lang="en-US" sz="4400" dirty="0">
                <a:solidFill>
                  <a:schemeClr val="tx2"/>
                </a:solidFill>
                <a:latin typeface="+mj-lt"/>
                <a:ea typeface="+mj-ea"/>
                <a:cs typeface="+mj-cs"/>
              </a:rPr>
              <a:t>Confidence Interval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2341-09 Lecture Wk13</a:t>
            </a:r>
            <a:endParaRPr lang="en-US" altLang="en-US"/>
          </a:p>
        </p:txBody>
      </p:sp>
      <p:sp>
        <p:nvSpPr>
          <p:cNvPr id="6" name="Slide Number Placeholder 3"/>
          <p:cNvSpPr>
            <a:spLocks noGrp="1"/>
          </p:cNvSpPr>
          <p:nvPr>
            <p:ph type="sldNum" sz="quarter" idx="12"/>
          </p:nvPr>
        </p:nvSpPr>
        <p:spPr/>
        <p:txBody>
          <a:bodyPr/>
          <a:lstStyle/>
          <a:p>
            <a:fld id="{2CE728A2-F7F9-44F4-B84F-27CDDF300C97}" type="slidenum">
              <a:rPr lang="en-US" altLang="en-US"/>
              <a:pPr/>
              <a:t>68</a:t>
            </a:fld>
            <a:endParaRPr lang="en-US" altLang="en-US"/>
          </a:p>
        </p:txBody>
      </p:sp>
      <p:sp>
        <p:nvSpPr>
          <p:cNvPr id="1035267" name="Rectangle 2"/>
          <p:cNvSpPr>
            <a:spLocks noChangeArrowheads="1"/>
          </p:cNvSpPr>
          <p:nvPr/>
        </p:nvSpPr>
        <p:spPr bwMode="auto">
          <a:xfrm>
            <a:off x="228600" y="1524000"/>
            <a:ext cx="8915400" cy="4953000"/>
          </a:xfrm>
          <a:prstGeom prst="rect">
            <a:avLst/>
          </a:prstGeom>
          <a:noFill/>
          <a:ln w="9525">
            <a:noFill/>
            <a:miter lim="800000"/>
            <a:headEnd/>
            <a:tailEnd/>
          </a:ln>
        </p:spPr>
        <p:txBody>
          <a:bodyPr/>
          <a:lstStyle/>
          <a:p>
            <a:pPr marL="342900" indent="-342900">
              <a:lnSpc>
                <a:spcPct val="90000"/>
              </a:lnSpc>
              <a:spcBef>
                <a:spcPts val="2400"/>
              </a:spcBef>
              <a:buClr>
                <a:srgbClr val="000066"/>
              </a:buClr>
              <a:buFont typeface="Wingdings" pitchFamily="2" charset="2"/>
              <a:buChar char="§"/>
            </a:pPr>
            <a:r>
              <a:rPr lang="en-US" sz="3200" dirty="0" smtClean="0">
                <a:latin typeface="Arial" pitchFamily="34" charset="0"/>
              </a:rPr>
              <a:t>If </a:t>
            </a:r>
            <a:r>
              <a:rPr lang="en-US" sz="3200" dirty="0">
                <a:latin typeface="Arial" pitchFamily="34" charset="0"/>
              </a:rPr>
              <a:t>you took many, many samples and plotted your percentage, </a:t>
            </a:r>
            <a:r>
              <a:rPr lang="en-US" sz="3200" dirty="0" smtClean="0">
                <a:latin typeface="Arial" pitchFamily="34" charset="0"/>
              </a:rPr>
              <a:t>this sampling </a:t>
            </a:r>
            <a:r>
              <a:rPr lang="en-US" sz="3200" dirty="0">
                <a:latin typeface="Arial" pitchFamily="34" charset="0"/>
              </a:rPr>
              <a:t>distribution would look like a bell-shaped curve.</a:t>
            </a:r>
          </a:p>
          <a:p>
            <a:pPr marL="342900" indent="-342900">
              <a:lnSpc>
                <a:spcPct val="90000"/>
              </a:lnSpc>
              <a:spcBef>
                <a:spcPts val="2400"/>
              </a:spcBef>
              <a:buClr>
                <a:srgbClr val="000066"/>
              </a:buClr>
              <a:buFont typeface="Wingdings" pitchFamily="2" charset="2"/>
              <a:buChar char="§"/>
            </a:pPr>
            <a:r>
              <a:rPr lang="en-US" sz="3200" dirty="0" smtClean="0">
                <a:latin typeface="Arial" pitchFamily="34" charset="0"/>
              </a:rPr>
              <a:t>95</a:t>
            </a:r>
            <a:r>
              <a:rPr lang="en-US" sz="3200" dirty="0">
                <a:latin typeface="Arial" pitchFamily="34" charset="0"/>
              </a:rPr>
              <a:t>% of your </a:t>
            </a:r>
            <a:r>
              <a:rPr lang="en-US" sz="3200" dirty="0" smtClean="0">
                <a:latin typeface="Arial" pitchFamily="34" charset="0"/>
              </a:rPr>
              <a:t>findings would </a:t>
            </a:r>
            <a:r>
              <a:rPr lang="en-US" sz="3200" dirty="0">
                <a:latin typeface="Arial" pitchFamily="34" charset="0"/>
              </a:rPr>
              <a:t>fall </a:t>
            </a:r>
            <a:r>
              <a:rPr lang="en-US" sz="3200" dirty="0" smtClean="0">
                <a:latin typeface="Arial" pitchFamily="34" charset="0"/>
              </a:rPr>
              <a:t>between          </a:t>
            </a:r>
            <a:r>
              <a:rPr lang="en-US" sz="3200" b="1" i="1" dirty="0" smtClean="0">
                <a:solidFill>
                  <a:schemeClr val="tx2">
                    <a:lumMod val="75000"/>
                  </a:schemeClr>
                </a:solidFill>
                <a:latin typeface="Arial" pitchFamily="34" charset="0"/>
                <a:cs typeface="Arial" pitchFamily="34" charset="0"/>
              </a:rPr>
              <a:t>± </a:t>
            </a:r>
            <a:r>
              <a:rPr lang="en-US" sz="3200" b="1" i="1" dirty="0">
                <a:solidFill>
                  <a:schemeClr val="tx2">
                    <a:lumMod val="75000"/>
                  </a:schemeClr>
                </a:solidFill>
                <a:latin typeface="Arial" pitchFamily="34" charset="0"/>
                <a:cs typeface="Arial" pitchFamily="34" charset="0"/>
              </a:rPr>
              <a:t>1.96 </a:t>
            </a:r>
            <a:r>
              <a:rPr lang="en-US" sz="4400" b="1" i="1" baseline="-10000" dirty="0" smtClean="0">
                <a:solidFill>
                  <a:schemeClr val="tx2">
                    <a:lumMod val="75000"/>
                  </a:schemeClr>
                </a:solidFill>
                <a:latin typeface="Arial" pitchFamily="34" charset="0"/>
                <a:cs typeface="Arial" pitchFamily="34" charset="0"/>
              </a:rPr>
              <a:t>*</a:t>
            </a:r>
            <a:r>
              <a:rPr lang="en-US" sz="3200" b="1" i="1" dirty="0" smtClean="0">
                <a:solidFill>
                  <a:schemeClr val="tx2">
                    <a:lumMod val="75000"/>
                  </a:schemeClr>
                </a:solidFill>
                <a:latin typeface="Arial" pitchFamily="34" charset="0"/>
                <a:cs typeface="Arial" pitchFamily="34" charset="0"/>
              </a:rPr>
              <a:t> [standard </a:t>
            </a:r>
            <a:r>
              <a:rPr lang="en-US" sz="3200" b="1" i="1" dirty="0">
                <a:solidFill>
                  <a:schemeClr val="tx2">
                    <a:lumMod val="75000"/>
                  </a:schemeClr>
                </a:solidFill>
                <a:latin typeface="Arial" pitchFamily="34" charset="0"/>
                <a:cs typeface="Arial" pitchFamily="34" charset="0"/>
              </a:rPr>
              <a:t>error of </a:t>
            </a:r>
            <a:r>
              <a:rPr lang="en-US" sz="3200" b="1" i="1" dirty="0" smtClean="0">
                <a:solidFill>
                  <a:schemeClr val="tx2">
                    <a:lumMod val="75000"/>
                  </a:schemeClr>
                </a:solidFill>
                <a:latin typeface="Arial" pitchFamily="34" charset="0"/>
                <a:cs typeface="Arial" pitchFamily="34" charset="0"/>
              </a:rPr>
              <a:t>the percent]</a:t>
            </a:r>
            <a:endParaRPr lang="en-US" sz="3200" b="1" i="1" dirty="0">
              <a:solidFill>
                <a:schemeClr val="tx2">
                  <a:lumMod val="75000"/>
                </a:schemeClr>
              </a:solidFill>
              <a:latin typeface="Arial" pitchFamily="34" charset="0"/>
              <a:cs typeface="Arial" pitchFamily="34" charset="0"/>
            </a:endParaRPr>
          </a:p>
          <a:p>
            <a:pPr marL="342900" indent="-342900">
              <a:lnSpc>
                <a:spcPct val="90000"/>
              </a:lnSpc>
              <a:spcBef>
                <a:spcPts val="2400"/>
              </a:spcBef>
              <a:buClr>
                <a:srgbClr val="000066"/>
              </a:buClr>
              <a:buFont typeface="Wingdings" pitchFamily="2" charset="2"/>
              <a:buChar char="§"/>
            </a:pPr>
            <a:r>
              <a:rPr lang="en-US" sz="3200" b="1" dirty="0" smtClean="0">
                <a:solidFill>
                  <a:srgbClr val="CC0000"/>
                </a:solidFill>
                <a:latin typeface="Arial" pitchFamily="34" charset="0"/>
                <a:cs typeface="Arial" pitchFamily="34" charset="0"/>
              </a:rPr>
              <a:t>Level of Confidence: </a:t>
            </a:r>
            <a:r>
              <a:rPr lang="en-US" sz="3200" dirty="0" smtClean="0">
                <a:latin typeface="Arial" pitchFamily="34" charset="0"/>
                <a:cs typeface="Arial" pitchFamily="34" charset="0"/>
              </a:rPr>
              <a:t>we </a:t>
            </a:r>
            <a:r>
              <a:rPr lang="en-US" sz="3200" dirty="0">
                <a:latin typeface="Arial" pitchFamily="34" charset="0"/>
                <a:cs typeface="Arial" pitchFamily="34" charset="0"/>
              </a:rPr>
              <a:t>are 95% confident that the population </a:t>
            </a:r>
            <a:r>
              <a:rPr lang="en-US" sz="3200" dirty="0" smtClean="0">
                <a:latin typeface="Arial" pitchFamily="34" charset="0"/>
                <a:cs typeface="Arial" pitchFamily="34" charset="0"/>
              </a:rPr>
              <a:t>percent </a:t>
            </a:r>
            <a:r>
              <a:rPr lang="en-US" sz="3200" dirty="0">
                <a:latin typeface="Arial" pitchFamily="34" charset="0"/>
                <a:cs typeface="Arial" pitchFamily="34" charset="0"/>
              </a:rPr>
              <a:t>falls in the </a:t>
            </a:r>
            <a:r>
              <a:rPr lang="en-US" sz="3200" dirty="0" smtClean="0">
                <a:latin typeface="Arial" pitchFamily="34" charset="0"/>
              </a:rPr>
              <a:t>± X% </a:t>
            </a:r>
            <a:r>
              <a:rPr lang="en-US" sz="3200" dirty="0" smtClean="0">
                <a:latin typeface="Arial" pitchFamily="34" charset="0"/>
                <a:cs typeface="Arial" pitchFamily="34" charset="0"/>
              </a:rPr>
              <a:t>confidence </a:t>
            </a:r>
            <a:r>
              <a:rPr lang="en-US" sz="3200" dirty="0">
                <a:latin typeface="Arial" pitchFamily="34" charset="0"/>
                <a:cs typeface="Arial" pitchFamily="34" charset="0"/>
              </a:rPr>
              <a:t>interval.</a:t>
            </a:r>
          </a:p>
        </p:txBody>
      </p:sp>
      <p:sp>
        <p:nvSpPr>
          <p:cNvPr id="1035268" name="Text Box 3"/>
          <p:cNvSpPr txBox="1">
            <a:spLocks noChangeArrowheads="1"/>
          </p:cNvSpPr>
          <p:nvPr/>
        </p:nvSpPr>
        <p:spPr bwMode="auto">
          <a:xfrm>
            <a:off x="152400" y="304800"/>
            <a:ext cx="8991600" cy="762000"/>
          </a:xfrm>
          <a:prstGeom prst="rect">
            <a:avLst/>
          </a:prstGeom>
          <a:noFill/>
          <a:ln w="9525">
            <a:noFill/>
            <a:miter lim="800000"/>
            <a:headEnd/>
            <a:tailEnd/>
          </a:ln>
        </p:spPr>
        <p:txBody>
          <a:bodyPr wrap="square">
            <a:spAutoFit/>
          </a:bodyPr>
          <a:lstStyle/>
          <a:p>
            <a:r>
              <a:rPr lang="en-US" sz="4400" dirty="0" smtClean="0">
                <a:solidFill>
                  <a:schemeClr val="tx2"/>
                </a:solidFill>
                <a:latin typeface="+mj-lt"/>
                <a:ea typeface="+mj-ea"/>
                <a:cs typeface="+mj-cs"/>
              </a:rPr>
              <a:t>Level of Confidence</a:t>
            </a:r>
            <a:endParaRPr lang="en-US" sz="440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r>
              <a:rPr lang="en-US" smtClean="0"/>
              <a:t>2341-09 Lecture Wk13</a:t>
            </a:r>
            <a:endParaRPr lang="en-US" altLang="en-US"/>
          </a:p>
        </p:txBody>
      </p:sp>
      <p:sp>
        <p:nvSpPr>
          <p:cNvPr id="6" name="Slide Number Placeholder 3"/>
          <p:cNvSpPr>
            <a:spLocks noGrp="1"/>
          </p:cNvSpPr>
          <p:nvPr>
            <p:ph type="sldNum" sz="quarter" idx="12"/>
          </p:nvPr>
        </p:nvSpPr>
        <p:spPr/>
        <p:txBody>
          <a:bodyPr/>
          <a:lstStyle/>
          <a:p>
            <a:fld id="{96FE90DE-45A1-4AB8-93AD-ABC622EB0747}" type="slidenum">
              <a:rPr lang="en-US" altLang="en-US"/>
              <a:pPr/>
              <a:t>69</a:t>
            </a:fld>
            <a:endParaRPr lang="en-US" altLang="en-US"/>
          </a:p>
        </p:txBody>
      </p:sp>
      <p:sp>
        <p:nvSpPr>
          <p:cNvPr id="1040387" name="Rectangle 2"/>
          <p:cNvSpPr>
            <a:spLocks noGrp="1" noChangeArrowheads="1"/>
          </p:cNvSpPr>
          <p:nvPr>
            <p:ph type="title" idx="4294967295"/>
          </p:nvPr>
        </p:nvSpPr>
        <p:spPr/>
        <p:txBody>
          <a:bodyPr anchor="ctr"/>
          <a:lstStyle/>
          <a:p>
            <a:r>
              <a:rPr lang="en-US" dirty="0" smtClean="0"/>
              <a:t>Hypothesis</a:t>
            </a:r>
            <a:endParaRPr lang="en-US" dirty="0"/>
          </a:p>
        </p:txBody>
      </p:sp>
      <p:sp>
        <p:nvSpPr>
          <p:cNvPr id="1040388" name="Rectangle 3"/>
          <p:cNvSpPr>
            <a:spLocks noGrp="1" noChangeArrowheads="1"/>
          </p:cNvSpPr>
          <p:nvPr>
            <p:ph type="body" idx="4294967295"/>
          </p:nvPr>
        </p:nvSpPr>
        <p:spPr>
          <a:xfrm>
            <a:off x="0" y="1447800"/>
            <a:ext cx="9144000" cy="5029200"/>
          </a:xfrm>
        </p:spPr>
        <p:txBody>
          <a:bodyPr/>
          <a:lstStyle/>
          <a:p>
            <a:pPr>
              <a:lnSpc>
                <a:spcPct val="90000"/>
              </a:lnSpc>
              <a:spcBef>
                <a:spcPts val="600"/>
              </a:spcBef>
            </a:pPr>
            <a:r>
              <a:rPr lang="en-US" sz="3400" b="1" i="1" dirty="0">
                <a:solidFill>
                  <a:schemeClr val="tx2"/>
                </a:solidFill>
              </a:rPr>
              <a:t>Hypothesis: </a:t>
            </a:r>
          </a:p>
          <a:p>
            <a:pPr lvl="1">
              <a:lnSpc>
                <a:spcPct val="90000"/>
              </a:lnSpc>
              <a:spcBef>
                <a:spcPts val="600"/>
              </a:spcBef>
            </a:pPr>
            <a:r>
              <a:rPr lang="en-US" sz="3200" dirty="0"/>
              <a:t>a statement about the population parameter based on prior knowledge, assumptions, etc.</a:t>
            </a:r>
          </a:p>
          <a:p>
            <a:pPr>
              <a:lnSpc>
                <a:spcPct val="90000"/>
              </a:lnSpc>
              <a:spcBef>
                <a:spcPts val="1800"/>
              </a:spcBef>
            </a:pPr>
            <a:r>
              <a:rPr lang="en-US" sz="3400" b="1" i="1" dirty="0" smtClean="0">
                <a:solidFill>
                  <a:schemeClr val="tx2"/>
                </a:solidFill>
              </a:rPr>
              <a:t>Null </a:t>
            </a:r>
            <a:r>
              <a:rPr lang="en-US" sz="3400" b="1" i="1" dirty="0">
                <a:solidFill>
                  <a:schemeClr val="tx2"/>
                </a:solidFill>
              </a:rPr>
              <a:t>Hypothesis H</a:t>
            </a:r>
            <a:r>
              <a:rPr lang="en-US" sz="3400" b="1" i="1" baseline="-25000" dirty="0">
                <a:solidFill>
                  <a:schemeClr val="tx2"/>
                </a:solidFill>
              </a:rPr>
              <a:t>0</a:t>
            </a:r>
            <a:r>
              <a:rPr lang="en-US" sz="3400" b="1" i="1" dirty="0">
                <a:solidFill>
                  <a:schemeClr val="tx2"/>
                </a:solidFill>
              </a:rPr>
              <a:t>: </a:t>
            </a:r>
          </a:p>
          <a:p>
            <a:pPr lvl="1">
              <a:lnSpc>
                <a:spcPct val="90000"/>
              </a:lnSpc>
              <a:spcBef>
                <a:spcPts val="600"/>
              </a:spcBef>
            </a:pPr>
            <a:r>
              <a:rPr lang="en-US" sz="3200" b="1" dirty="0">
                <a:solidFill>
                  <a:srgbClr val="CC0000"/>
                </a:solidFill>
              </a:rPr>
              <a:t>no </a:t>
            </a:r>
            <a:r>
              <a:rPr lang="en-US" sz="3200" b="1" dirty="0" smtClean="0">
                <a:solidFill>
                  <a:srgbClr val="CC0000"/>
                </a:solidFill>
              </a:rPr>
              <a:t>difference </a:t>
            </a:r>
            <a:r>
              <a:rPr lang="en-US" sz="3200" dirty="0" smtClean="0"/>
              <a:t>between </a:t>
            </a:r>
            <a:r>
              <a:rPr lang="en-US" sz="3200" dirty="0"/>
              <a:t>the hypothesized value and the value found in the sample.</a:t>
            </a:r>
          </a:p>
          <a:p>
            <a:pPr>
              <a:lnSpc>
                <a:spcPct val="90000"/>
              </a:lnSpc>
              <a:spcBef>
                <a:spcPts val="1800"/>
              </a:spcBef>
            </a:pPr>
            <a:r>
              <a:rPr lang="en-US" sz="3400" b="1" i="1" dirty="0" smtClean="0">
                <a:solidFill>
                  <a:schemeClr val="tx2"/>
                </a:solidFill>
              </a:rPr>
              <a:t>Hypothesis </a:t>
            </a:r>
            <a:r>
              <a:rPr lang="en-US" sz="3400" b="1" i="1" dirty="0">
                <a:solidFill>
                  <a:schemeClr val="tx2"/>
                </a:solidFill>
              </a:rPr>
              <a:t>Test:</a:t>
            </a:r>
            <a:r>
              <a:rPr lang="en-US" sz="3400" i="1" dirty="0">
                <a:solidFill>
                  <a:schemeClr val="tx2"/>
                </a:solidFill>
              </a:rPr>
              <a:t> </a:t>
            </a:r>
          </a:p>
          <a:p>
            <a:pPr lvl="1">
              <a:lnSpc>
                <a:spcPct val="90000"/>
              </a:lnSpc>
              <a:spcBef>
                <a:spcPts val="600"/>
              </a:spcBef>
            </a:pPr>
            <a:r>
              <a:rPr lang="en-US" sz="3200" dirty="0" smtClean="0"/>
              <a:t>Compare hypothesize value with sample value using significance test. </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Chapters</a:t>
            </a:r>
            <a:endParaRPr lang="en-CA" dirty="0"/>
          </a:p>
        </p:txBody>
      </p:sp>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5" name="Slide Number Placeholder 4"/>
          <p:cNvSpPr>
            <a:spLocks noGrp="1"/>
          </p:cNvSpPr>
          <p:nvPr>
            <p:ph type="sldNum" sz="quarter" idx="12"/>
          </p:nvPr>
        </p:nvSpPr>
        <p:spPr/>
        <p:txBody>
          <a:bodyPr/>
          <a:lstStyle/>
          <a:p>
            <a:fld id="{0E1C16F7-53D4-49E4-B822-8F51715BDD45}" type="slidenum">
              <a:rPr lang="en-US" altLang="en-US" smtClean="0"/>
              <a:pPr/>
              <a:t>7</a:t>
            </a:fld>
            <a:endParaRPr lang="en-US" altLang="en-US"/>
          </a:p>
        </p:txBody>
      </p:sp>
      <p:graphicFrame>
        <p:nvGraphicFramePr>
          <p:cNvPr id="6" name="Table 5"/>
          <p:cNvGraphicFramePr>
            <a:graphicFrameLocks noGrp="1"/>
          </p:cNvGraphicFramePr>
          <p:nvPr/>
        </p:nvGraphicFramePr>
        <p:xfrm>
          <a:off x="914400" y="1676400"/>
          <a:ext cx="7086600" cy="4511040"/>
        </p:xfrm>
        <a:graphic>
          <a:graphicData uri="http://schemas.openxmlformats.org/drawingml/2006/table">
            <a:tbl>
              <a:tblPr firstRow="1" bandRow="1">
                <a:tableStyleId>{3C2FFA5D-87B4-456A-9821-1D502468CF0F}</a:tableStyleId>
              </a:tblPr>
              <a:tblGrid>
                <a:gridCol w="1371600"/>
                <a:gridCol w="5715000"/>
              </a:tblGrid>
              <a:tr h="609600">
                <a:tc>
                  <a:txBody>
                    <a:bodyPr/>
                    <a:lstStyle/>
                    <a:p>
                      <a:pPr algn="ctr"/>
                      <a:r>
                        <a:rPr lang="en-US" sz="3600" dirty="0" smtClean="0">
                          <a:solidFill>
                            <a:schemeClr val="tx2">
                              <a:lumMod val="75000"/>
                            </a:schemeClr>
                          </a:solidFill>
                          <a:effectLst>
                            <a:outerShdw blurRad="38100" dist="38100" dir="2700000" algn="tl">
                              <a:srgbClr val="000000">
                                <a:alpha val="43137"/>
                              </a:srgbClr>
                            </a:outerShdw>
                          </a:effectLst>
                        </a:rPr>
                        <a:t>Week</a:t>
                      </a:r>
                      <a:endParaRPr lang="en-CA" sz="3600" dirty="0">
                        <a:solidFill>
                          <a:schemeClr val="tx2">
                            <a:lumMod val="75000"/>
                          </a:schemeClr>
                        </a:solidFill>
                        <a:effectLst>
                          <a:outerShdw blurRad="38100" dist="38100" dir="2700000" algn="tl">
                            <a:srgbClr val="000000">
                              <a:alpha val="43137"/>
                            </a:srgbClr>
                          </a:outerShdw>
                        </a:effectLst>
                      </a:endParaRPr>
                    </a:p>
                  </a:txBody>
                  <a:tcPr/>
                </a:tc>
                <a:tc>
                  <a:txBody>
                    <a:bodyPr/>
                    <a:lstStyle/>
                    <a:p>
                      <a:pPr algn="l"/>
                      <a:r>
                        <a:rPr lang="en-US" sz="3600" dirty="0" smtClean="0">
                          <a:solidFill>
                            <a:schemeClr val="tx2">
                              <a:lumMod val="75000"/>
                            </a:schemeClr>
                          </a:solidFill>
                          <a:effectLst>
                            <a:outerShdw blurRad="38100" dist="38100" dir="2700000" algn="tl">
                              <a:srgbClr val="000000">
                                <a:alpha val="43137"/>
                              </a:srgbClr>
                            </a:outerShdw>
                          </a:effectLst>
                        </a:rPr>
                        <a:t> Chapter</a:t>
                      </a:r>
                      <a:endParaRPr lang="en-CA" sz="3600" dirty="0">
                        <a:solidFill>
                          <a:schemeClr val="tx2">
                            <a:lumMod val="75000"/>
                          </a:schemeClr>
                        </a:solidFill>
                        <a:effectLst>
                          <a:outerShdw blurRad="38100" dist="38100" dir="2700000" algn="tl">
                            <a:srgbClr val="000000">
                              <a:alpha val="43137"/>
                            </a:srgbClr>
                          </a:outerShdw>
                        </a:effectLst>
                      </a:endParaRPr>
                    </a:p>
                  </a:txBody>
                  <a:tcPr/>
                </a:tc>
              </a:tr>
              <a:tr h="533400">
                <a:tc>
                  <a:txBody>
                    <a:bodyPr/>
                    <a:lstStyle/>
                    <a:p>
                      <a:pPr algn="ctr"/>
                      <a:r>
                        <a:rPr lang="en-US" sz="3200" b="1" dirty="0" smtClean="0">
                          <a:solidFill>
                            <a:schemeClr val="tx2">
                              <a:lumMod val="75000"/>
                            </a:schemeClr>
                          </a:solidFill>
                          <a:effectLst>
                            <a:outerShdw blurRad="38100" dist="38100" dir="2700000" algn="tl">
                              <a:srgbClr val="000000">
                                <a:alpha val="43137"/>
                              </a:srgbClr>
                            </a:outerShdw>
                          </a:effectLst>
                        </a:rPr>
                        <a:t>8</a:t>
                      </a:r>
                      <a:endParaRPr lang="en-CA" sz="3200" b="1" dirty="0">
                        <a:solidFill>
                          <a:schemeClr val="tx2">
                            <a:lumMod val="75000"/>
                          </a:schemeClr>
                        </a:solidFill>
                        <a:effectLst>
                          <a:outerShdw blurRad="38100" dist="38100" dir="2700000" algn="tl">
                            <a:srgbClr val="000000">
                              <a:alpha val="43137"/>
                            </a:srgbClr>
                          </a:outerShdw>
                        </a:effectLst>
                      </a:endParaRPr>
                    </a:p>
                  </a:txBody>
                  <a:tcPr anchor="ctr"/>
                </a:tc>
                <a:tc>
                  <a:txBody>
                    <a:bodyPr/>
                    <a:lstStyle/>
                    <a:p>
                      <a:pPr marL="0" algn="l" defTabSz="914400" rtl="0" eaLnBrk="1" latinLnBrk="0" hangingPunct="1"/>
                      <a:r>
                        <a:rPr lang="en-US" sz="3200" b="1" kern="1200" dirty="0" smtClean="0">
                          <a:solidFill>
                            <a:schemeClr val="tx2">
                              <a:lumMod val="75000"/>
                            </a:schemeClr>
                          </a:solidFill>
                          <a:effectLst>
                            <a:outerShdw blurRad="38100" dist="38100" dir="2700000" algn="tl">
                              <a:srgbClr val="000000">
                                <a:alpha val="43137"/>
                              </a:srgbClr>
                            </a:outerShdw>
                          </a:effectLst>
                          <a:latin typeface="+mn-lt"/>
                          <a:ea typeface="+mn-ea"/>
                          <a:cs typeface="+mn-cs"/>
                        </a:rPr>
                        <a:t> Ch. 10</a:t>
                      </a:r>
                      <a:endParaRPr lang="en-CA" sz="3200" b="1" kern="1200" dirty="0">
                        <a:solidFill>
                          <a:schemeClr val="tx2">
                            <a:lumMod val="75000"/>
                          </a:schemeClr>
                        </a:solidFill>
                        <a:effectLst>
                          <a:outerShdw blurRad="38100" dist="38100" dir="2700000" algn="tl">
                            <a:srgbClr val="000000">
                              <a:alpha val="43137"/>
                            </a:srgbClr>
                          </a:outerShdw>
                        </a:effectLst>
                        <a:latin typeface="+mn-lt"/>
                        <a:ea typeface="+mn-ea"/>
                        <a:cs typeface="+mn-cs"/>
                      </a:endParaRPr>
                    </a:p>
                  </a:txBody>
                  <a:tcPr/>
                </a:tc>
              </a:tr>
              <a:tr h="457200">
                <a:tc>
                  <a:txBody>
                    <a:bodyPr/>
                    <a:lstStyle/>
                    <a:p>
                      <a:pPr algn="ctr"/>
                      <a:r>
                        <a:rPr lang="en-US" sz="3200" b="1" dirty="0" smtClean="0">
                          <a:solidFill>
                            <a:schemeClr val="tx2">
                              <a:lumMod val="75000"/>
                            </a:schemeClr>
                          </a:solidFill>
                          <a:effectLst>
                            <a:outerShdw blurRad="38100" dist="38100" dir="2700000" algn="tl">
                              <a:srgbClr val="000000">
                                <a:alpha val="43137"/>
                              </a:srgbClr>
                            </a:outerShdw>
                          </a:effectLst>
                        </a:rPr>
                        <a:t>9</a:t>
                      </a:r>
                      <a:endParaRPr lang="en-CA" sz="3200" b="1" dirty="0">
                        <a:solidFill>
                          <a:schemeClr val="tx2">
                            <a:lumMod val="75000"/>
                          </a:schemeClr>
                        </a:solidFill>
                        <a:effectLst>
                          <a:outerShdw blurRad="38100" dist="38100" dir="2700000" algn="tl">
                            <a:srgbClr val="000000">
                              <a:alpha val="43137"/>
                            </a:srgbClr>
                          </a:outerShdw>
                        </a:effectLst>
                      </a:endParaRPr>
                    </a:p>
                  </a:txBody>
                  <a:tcPr anchor="ctr"/>
                </a:tc>
                <a:tc>
                  <a:txBody>
                    <a:bodyPr/>
                    <a:lstStyle/>
                    <a:p>
                      <a:pPr marL="0" algn="l" defTabSz="914400" rtl="0" eaLnBrk="1" latinLnBrk="0" hangingPunct="1"/>
                      <a:r>
                        <a:rPr lang="en-US" sz="3200" b="1" kern="1200" dirty="0" smtClean="0">
                          <a:solidFill>
                            <a:schemeClr val="tx2">
                              <a:lumMod val="75000"/>
                            </a:schemeClr>
                          </a:solidFill>
                          <a:effectLst>
                            <a:outerShdw blurRad="38100" dist="38100" dir="2700000" algn="tl">
                              <a:srgbClr val="000000">
                                <a:alpha val="43137"/>
                              </a:srgbClr>
                            </a:outerShdw>
                          </a:effectLst>
                          <a:latin typeface="+mn-lt"/>
                          <a:ea typeface="+mn-ea"/>
                          <a:cs typeface="+mn-cs"/>
                        </a:rPr>
                        <a:t> Ch. 11</a:t>
                      </a:r>
                      <a:endParaRPr lang="en-CA" sz="3200" b="1" kern="1200" dirty="0">
                        <a:solidFill>
                          <a:schemeClr val="tx2">
                            <a:lumMod val="75000"/>
                          </a:schemeClr>
                        </a:solidFill>
                        <a:effectLst>
                          <a:outerShdw blurRad="38100" dist="38100" dir="2700000" algn="tl">
                            <a:srgbClr val="000000">
                              <a:alpha val="43137"/>
                            </a:srgbClr>
                          </a:outerShdw>
                        </a:effectLst>
                        <a:latin typeface="+mn-lt"/>
                        <a:ea typeface="+mn-ea"/>
                        <a:cs typeface="+mn-cs"/>
                      </a:endParaRPr>
                    </a:p>
                  </a:txBody>
                  <a:tcPr/>
                </a:tc>
              </a:tr>
              <a:tr h="457200">
                <a:tc>
                  <a:txBody>
                    <a:bodyPr/>
                    <a:lstStyle/>
                    <a:p>
                      <a:pPr algn="ctr"/>
                      <a:r>
                        <a:rPr lang="en-US" sz="3200" b="1" dirty="0" smtClean="0">
                          <a:solidFill>
                            <a:schemeClr val="tx2">
                              <a:lumMod val="75000"/>
                            </a:schemeClr>
                          </a:solidFill>
                          <a:effectLst>
                            <a:outerShdw blurRad="38100" dist="38100" dir="2700000" algn="tl">
                              <a:srgbClr val="000000">
                                <a:alpha val="43137"/>
                              </a:srgbClr>
                            </a:outerShdw>
                          </a:effectLst>
                        </a:rPr>
                        <a:t>10</a:t>
                      </a:r>
                      <a:endParaRPr lang="en-CA" sz="3200" b="1" dirty="0">
                        <a:solidFill>
                          <a:schemeClr val="tx2">
                            <a:lumMod val="75000"/>
                          </a:schemeClr>
                        </a:solidFill>
                        <a:effectLst>
                          <a:outerShdw blurRad="38100" dist="38100" dir="2700000" algn="tl">
                            <a:srgbClr val="000000">
                              <a:alpha val="43137"/>
                            </a:srgbClr>
                          </a:outerShdw>
                        </a:effectLs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rgbClr val="000066"/>
                          </a:solidFill>
                        </a:rPr>
                        <a:t> </a:t>
                      </a:r>
                      <a:r>
                        <a:rPr lang="en-US" sz="3200" b="1" kern="1200" dirty="0" smtClean="0">
                          <a:solidFill>
                            <a:schemeClr val="tx2">
                              <a:lumMod val="75000"/>
                            </a:schemeClr>
                          </a:solidFill>
                          <a:effectLst>
                            <a:outerShdw blurRad="38100" dist="38100" dir="2700000" algn="tl">
                              <a:srgbClr val="000000">
                                <a:alpha val="43137"/>
                              </a:srgbClr>
                            </a:outerShdw>
                          </a:effectLst>
                          <a:latin typeface="+mn-lt"/>
                          <a:ea typeface="+mn-ea"/>
                          <a:cs typeface="+mn-cs"/>
                        </a:rPr>
                        <a:t>B2B Research </a:t>
                      </a:r>
                      <a:r>
                        <a:rPr lang="en-US" sz="2800" dirty="0" smtClean="0">
                          <a:solidFill>
                            <a:srgbClr val="000066"/>
                          </a:solidFill>
                        </a:rPr>
                        <a:t>(Not in the text)</a:t>
                      </a:r>
                      <a:endParaRPr lang="en-US" sz="3200" dirty="0" smtClean="0">
                        <a:solidFill>
                          <a:srgbClr val="000066"/>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rgbClr val="000066"/>
                          </a:solidFill>
                        </a:rPr>
                        <a:t> </a:t>
                      </a:r>
                      <a:r>
                        <a:rPr lang="en-US" sz="3200" b="1" kern="1200" dirty="0" smtClean="0">
                          <a:solidFill>
                            <a:schemeClr val="tx2">
                              <a:lumMod val="75000"/>
                            </a:schemeClr>
                          </a:solidFill>
                          <a:effectLst>
                            <a:outerShdw blurRad="38100" dist="38100" dir="2700000" algn="tl">
                              <a:srgbClr val="000000">
                                <a:alpha val="43137"/>
                              </a:srgbClr>
                            </a:outerShdw>
                          </a:effectLst>
                          <a:latin typeface="+mn-lt"/>
                          <a:ea typeface="+mn-ea"/>
                          <a:cs typeface="+mn-cs"/>
                        </a:rPr>
                        <a:t>Ch. 14 </a:t>
                      </a:r>
                      <a:r>
                        <a:rPr lang="en-US" sz="2800" dirty="0" smtClean="0">
                          <a:solidFill>
                            <a:srgbClr val="000066"/>
                          </a:solidFill>
                        </a:rPr>
                        <a:t>(Skip: pg 445-457)</a:t>
                      </a:r>
                      <a:endParaRPr lang="en-CA" sz="3200" b="1" dirty="0">
                        <a:solidFill>
                          <a:srgbClr val="000066"/>
                        </a:solidFill>
                      </a:endParaRPr>
                    </a:p>
                  </a:txBody>
                  <a:tcPr/>
                </a:tc>
              </a:tr>
              <a:tr h="533400">
                <a:tc>
                  <a:txBody>
                    <a:bodyPr/>
                    <a:lstStyle/>
                    <a:p>
                      <a:pPr algn="ctr"/>
                      <a:r>
                        <a:rPr lang="en-US" sz="3200" b="1" dirty="0" smtClean="0">
                          <a:solidFill>
                            <a:schemeClr val="tx2">
                              <a:lumMod val="75000"/>
                            </a:schemeClr>
                          </a:solidFill>
                          <a:effectLst>
                            <a:outerShdw blurRad="38100" dist="38100" dir="2700000" algn="tl">
                              <a:srgbClr val="000000">
                                <a:alpha val="43137"/>
                              </a:srgbClr>
                            </a:outerShdw>
                          </a:effectLst>
                        </a:rPr>
                        <a:t>11</a:t>
                      </a:r>
                      <a:endParaRPr lang="en-CA" sz="3200" b="1" dirty="0">
                        <a:solidFill>
                          <a:schemeClr val="tx2">
                            <a:lumMod val="75000"/>
                          </a:schemeClr>
                        </a:solidFill>
                        <a:effectLst>
                          <a:outerShdw blurRad="38100" dist="38100" dir="2700000" algn="tl">
                            <a:srgbClr val="000000">
                              <a:alpha val="43137"/>
                            </a:srgbClr>
                          </a:outerShdw>
                        </a:effectLst>
                      </a:endParaRPr>
                    </a:p>
                  </a:txBody>
                  <a:tcPr anchor="ctr"/>
                </a:tc>
                <a:tc>
                  <a:txBody>
                    <a:bodyPr/>
                    <a:lstStyle/>
                    <a:p>
                      <a:r>
                        <a:rPr lang="en-US" sz="3200" dirty="0" smtClean="0">
                          <a:solidFill>
                            <a:srgbClr val="000066"/>
                          </a:solidFill>
                        </a:rPr>
                        <a:t> </a:t>
                      </a:r>
                      <a:r>
                        <a:rPr lang="en-US" sz="3200" b="1" kern="1200" dirty="0" smtClean="0">
                          <a:solidFill>
                            <a:schemeClr val="tx2">
                              <a:lumMod val="75000"/>
                            </a:schemeClr>
                          </a:solidFill>
                          <a:effectLst>
                            <a:outerShdw blurRad="38100" dist="38100" dir="2700000" algn="tl">
                              <a:srgbClr val="000000">
                                <a:alpha val="43137"/>
                              </a:srgbClr>
                            </a:outerShdw>
                          </a:effectLst>
                          <a:latin typeface="+mn-lt"/>
                          <a:ea typeface="+mn-ea"/>
                          <a:cs typeface="+mn-cs"/>
                        </a:rPr>
                        <a:t>Ch. 12</a:t>
                      </a:r>
                      <a:endParaRPr lang="en-CA" sz="3200" b="1" kern="1200" dirty="0">
                        <a:solidFill>
                          <a:schemeClr val="tx2">
                            <a:lumMod val="75000"/>
                          </a:schemeClr>
                        </a:solidFill>
                        <a:effectLst>
                          <a:outerShdw blurRad="38100" dist="38100" dir="2700000" algn="tl">
                            <a:srgbClr val="000000">
                              <a:alpha val="43137"/>
                            </a:srgbClr>
                          </a:outerShdw>
                        </a:effectLst>
                        <a:latin typeface="+mn-lt"/>
                        <a:ea typeface="+mn-ea"/>
                        <a:cs typeface="+mn-cs"/>
                      </a:endParaRPr>
                    </a:p>
                  </a:txBody>
                  <a:tcPr/>
                </a:tc>
              </a:tr>
              <a:tr h="457200">
                <a:tc>
                  <a:txBody>
                    <a:bodyPr/>
                    <a:lstStyle/>
                    <a:p>
                      <a:pPr algn="ctr"/>
                      <a:r>
                        <a:rPr lang="en-US" sz="3200" b="1" dirty="0" smtClean="0">
                          <a:solidFill>
                            <a:schemeClr val="tx2">
                              <a:lumMod val="75000"/>
                            </a:schemeClr>
                          </a:solidFill>
                          <a:effectLst>
                            <a:outerShdw blurRad="38100" dist="38100" dir="2700000" algn="tl">
                              <a:srgbClr val="000000">
                                <a:alpha val="43137"/>
                              </a:srgbClr>
                            </a:outerShdw>
                          </a:effectLst>
                        </a:rPr>
                        <a:t>12</a:t>
                      </a:r>
                      <a:endParaRPr lang="en-CA" sz="3200" b="1" dirty="0">
                        <a:solidFill>
                          <a:schemeClr val="tx2">
                            <a:lumMod val="75000"/>
                          </a:schemeClr>
                        </a:solidFill>
                        <a:effectLst>
                          <a:outerShdw blurRad="38100" dist="38100" dir="2700000" algn="tl">
                            <a:srgbClr val="000000">
                              <a:alpha val="43137"/>
                            </a:srgbClr>
                          </a:outerShdw>
                        </a:effectLst>
                      </a:endParaRPr>
                    </a:p>
                  </a:txBody>
                  <a:tcPr anchor="ctr"/>
                </a:tc>
                <a:tc>
                  <a:txBody>
                    <a:bodyPr/>
                    <a:lstStyle/>
                    <a:p>
                      <a:r>
                        <a:rPr lang="en-US" sz="3200" dirty="0" smtClean="0">
                          <a:solidFill>
                            <a:srgbClr val="000066"/>
                          </a:solidFill>
                        </a:rPr>
                        <a:t> </a:t>
                      </a:r>
                      <a:r>
                        <a:rPr lang="en-US" sz="3200" b="1" kern="1200" dirty="0" smtClean="0">
                          <a:solidFill>
                            <a:schemeClr val="tx2">
                              <a:lumMod val="75000"/>
                            </a:schemeClr>
                          </a:solidFill>
                          <a:effectLst>
                            <a:outerShdw blurRad="38100" dist="38100" dir="2700000" algn="tl">
                              <a:srgbClr val="000000">
                                <a:alpha val="43137"/>
                              </a:srgbClr>
                            </a:outerShdw>
                          </a:effectLst>
                          <a:latin typeface="+mn-lt"/>
                          <a:ea typeface="+mn-ea"/>
                          <a:cs typeface="+mn-cs"/>
                        </a:rPr>
                        <a:t>Ch. 13 </a:t>
                      </a:r>
                      <a:r>
                        <a:rPr lang="en-US" sz="2800" dirty="0" smtClean="0">
                          <a:solidFill>
                            <a:srgbClr val="000066"/>
                          </a:solidFill>
                        </a:rPr>
                        <a:t>(Skip: pg 405-416)</a:t>
                      </a:r>
                    </a:p>
                    <a:p>
                      <a:r>
                        <a:rPr lang="en-US" sz="3200" dirty="0" smtClean="0">
                          <a:solidFill>
                            <a:srgbClr val="000066"/>
                          </a:solidFill>
                        </a:rPr>
                        <a:t> </a:t>
                      </a:r>
                      <a:r>
                        <a:rPr lang="en-US" sz="3200" b="1" kern="1200" dirty="0" smtClean="0">
                          <a:solidFill>
                            <a:schemeClr val="tx2">
                              <a:lumMod val="75000"/>
                            </a:schemeClr>
                          </a:solidFill>
                          <a:effectLst>
                            <a:outerShdw blurRad="38100" dist="38100" dir="2700000" algn="tl">
                              <a:srgbClr val="000000">
                                <a:alpha val="43137"/>
                              </a:srgbClr>
                            </a:outerShdw>
                          </a:effectLst>
                          <a:latin typeface="+mn-lt"/>
                          <a:ea typeface="+mn-ea"/>
                          <a:cs typeface="+mn-cs"/>
                        </a:rPr>
                        <a:t>Ch. 15</a:t>
                      </a:r>
                      <a:endParaRPr lang="en-CA" sz="3200" b="1" kern="1200" dirty="0">
                        <a:solidFill>
                          <a:schemeClr val="tx2">
                            <a:lumMod val="75000"/>
                          </a:schemeClr>
                        </a:solidFill>
                        <a:effectLst>
                          <a:outerShdw blurRad="38100" dist="38100" dir="2700000" algn="tl">
                            <a:srgbClr val="000000">
                              <a:alpha val="43137"/>
                            </a:srgbClr>
                          </a:outerShdw>
                        </a:effectLst>
                        <a:latin typeface="+mn-lt"/>
                        <a:ea typeface="+mn-ea"/>
                        <a:cs typeface="+mn-cs"/>
                      </a:endParaRPr>
                    </a:p>
                  </a:txBody>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FAC9B940-72BE-4A70-9C5E-3D89D51DD6B1}" type="slidenum">
              <a:rPr lang="en-US" altLang="en-US"/>
              <a:pPr/>
              <a:t>70</a:t>
            </a:fld>
            <a:endParaRPr lang="en-US" altLang="en-US"/>
          </a:p>
        </p:txBody>
      </p:sp>
      <p:sp>
        <p:nvSpPr>
          <p:cNvPr id="1025029" name="Rectangle 5"/>
          <p:cNvSpPr>
            <a:spLocks noGrp="1" noChangeArrowheads="1"/>
          </p:cNvSpPr>
          <p:nvPr>
            <p:ph type="title"/>
          </p:nvPr>
        </p:nvSpPr>
        <p:spPr>
          <a:xfrm>
            <a:off x="0" y="0"/>
            <a:ext cx="8001000" cy="1295400"/>
          </a:xfrm>
        </p:spPr>
        <p:txBody>
          <a:bodyPr/>
          <a:lstStyle/>
          <a:p>
            <a:r>
              <a:rPr lang="en-US"/>
              <a:t>Generalization &amp; Hypothesis</a:t>
            </a:r>
          </a:p>
        </p:txBody>
      </p:sp>
      <p:sp>
        <p:nvSpPr>
          <p:cNvPr id="1025028" name="Rectangle 3"/>
          <p:cNvSpPr>
            <a:spLocks noGrp="1" noChangeArrowheads="1"/>
          </p:cNvSpPr>
          <p:nvPr>
            <p:ph type="body" idx="1"/>
          </p:nvPr>
        </p:nvSpPr>
        <p:spPr>
          <a:xfrm>
            <a:off x="228600" y="1719263"/>
            <a:ext cx="8915400" cy="4411662"/>
          </a:xfrm>
        </p:spPr>
        <p:txBody>
          <a:bodyPr/>
          <a:lstStyle/>
          <a:p>
            <a:pPr marL="463550" indent="-463550">
              <a:lnSpc>
                <a:spcPct val="85000"/>
              </a:lnSpc>
              <a:spcBef>
                <a:spcPct val="30000"/>
              </a:spcBef>
              <a:buClr>
                <a:srgbClr val="000066"/>
              </a:buClr>
              <a:buSzPct val="95000"/>
              <a:buFont typeface="Wingdings" pitchFamily="2" charset="2"/>
              <a:buAutoNum type="arabicPeriod"/>
            </a:pPr>
            <a:r>
              <a:rPr lang="en-US" sz="3400" b="1" i="1" dirty="0">
                <a:solidFill>
                  <a:schemeClr val="tx2"/>
                </a:solidFill>
              </a:rPr>
              <a:t>Generalization:</a:t>
            </a:r>
          </a:p>
          <a:p>
            <a:pPr marL="566738" lvl="1" indent="-222250">
              <a:lnSpc>
                <a:spcPct val="85000"/>
              </a:lnSpc>
              <a:spcBef>
                <a:spcPct val="30000"/>
              </a:spcBef>
              <a:buClr>
                <a:srgbClr val="C00000"/>
              </a:buClr>
              <a:buFont typeface="Wingdings" pitchFamily="2" charset="2"/>
              <a:buChar char="§"/>
            </a:pPr>
            <a:r>
              <a:rPr lang="en-US" sz="2800" dirty="0"/>
              <a:t>With Probability Sample, we can generalize the sample findings to the target population.</a:t>
            </a:r>
          </a:p>
          <a:p>
            <a:pPr marL="566738" lvl="1" indent="-222250">
              <a:lnSpc>
                <a:spcPct val="85000"/>
              </a:lnSpc>
              <a:spcBef>
                <a:spcPct val="30000"/>
              </a:spcBef>
              <a:buClr>
                <a:srgbClr val="C00000"/>
              </a:buClr>
              <a:buFont typeface="Wingdings" pitchFamily="2" charset="2"/>
              <a:buChar char="§"/>
            </a:pPr>
            <a:r>
              <a:rPr lang="en-US" sz="2800" dirty="0"/>
              <a:t>Different formulas for Categorical and Metric </a:t>
            </a:r>
            <a:r>
              <a:rPr lang="en-US" sz="2800" dirty="0" smtClean="0"/>
              <a:t>data.</a:t>
            </a:r>
            <a:endParaRPr lang="en-US" sz="2800" dirty="0"/>
          </a:p>
          <a:p>
            <a:pPr marL="463550" indent="-463550">
              <a:lnSpc>
                <a:spcPct val="85000"/>
              </a:lnSpc>
              <a:spcBef>
                <a:spcPts val="3000"/>
              </a:spcBef>
              <a:buClr>
                <a:srgbClr val="000066"/>
              </a:buClr>
              <a:buSzPct val="95000"/>
              <a:buFont typeface="Wingdings" pitchFamily="2" charset="2"/>
              <a:buAutoNum type="arabicPeriod"/>
            </a:pPr>
            <a:r>
              <a:rPr lang="en-US" sz="3400" b="1" i="1" dirty="0">
                <a:solidFill>
                  <a:schemeClr val="tx2"/>
                </a:solidFill>
              </a:rPr>
              <a:t>Testing a Hypothesis:</a:t>
            </a:r>
          </a:p>
          <a:p>
            <a:pPr marL="566738" lvl="1" indent="-222250">
              <a:lnSpc>
                <a:spcPct val="85000"/>
              </a:lnSpc>
              <a:spcBef>
                <a:spcPct val="30000"/>
              </a:spcBef>
              <a:buClr>
                <a:srgbClr val="C00000"/>
              </a:buClr>
              <a:buFont typeface="Wingdings" pitchFamily="2" charset="2"/>
              <a:buChar char="§"/>
            </a:pPr>
            <a:r>
              <a:rPr lang="en-US" sz="2800" dirty="0"/>
              <a:t>With Probability Sample, we can test a hypothesis against sample findings.</a:t>
            </a:r>
          </a:p>
          <a:p>
            <a:pPr marL="566738" lvl="1" indent="-222250">
              <a:lnSpc>
                <a:spcPct val="85000"/>
              </a:lnSpc>
              <a:spcBef>
                <a:spcPct val="30000"/>
              </a:spcBef>
              <a:buClr>
                <a:srgbClr val="C00000"/>
              </a:buClr>
              <a:buFont typeface="Wingdings" pitchFamily="2" charset="2"/>
              <a:buChar char="§"/>
            </a:pPr>
            <a:r>
              <a:rPr lang="en-US" sz="2800" dirty="0"/>
              <a:t>Different formulas for Categorical and Metric data.</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2341-09 Lecture Wk13</a:t>
            </a:r>
            <a:endParaRPr lang="en-US" altLang="en-US"/>
          </a:p>
        </p:txBody>
      </p:sp>
      <p:sp>
        <p:nvSpPr>
          <p:cNvPr id="10" name="Slide Number Placeholder 5"/>
          <p:cNvSpPr>
            <a:spLocks noGrp="1"/>
          </p:cNvSpPr>
          <p:nvPr>
            <p:ph type="sldNum" sz="quarter" idx="12"/>
          </p:nvPr>
        </p:nvSpPr>
        <p:spPr/>
        <p:txBody>
          <a:bodyPr/>
          <a:lstStyle/>
          <a:p>
            <a:fld id="{71896C9C-5D4F-45B7-B7DB-C0BC3D3B90AA}" type="slidenum">
              <a:rPr lang="en-US" altLang="en-US"/>
              <a:pPr/>
              <a:t>71</a:t>
            </a:fld>
            <a:endParaRPr lang="en-US" altLang="en-US"/>
          </a:p>
        </p:txBody>
      </p:sp>
      <p:sp>
        <p:nvSpPr>
          <p:cNvPr id="807938" name="Rectangle 2"/>
          <p:cNvSpPr>
            <a:spLocks noGrp="1" noChangeArrowheads="1"/>
          </p:cNvSpPr>
          <p:nvPr>
            <p:ph type="title"/>
          </p:nvPr>
        </p:nvSpPr>
        <p:spPr/>
        <p:txBody>
          <a:bodyPr/>
          <a:lstStyle/>
          <a:p>
            <a:r>
              <a:rPr lang="en-US" sz="4000"/>
              <a:t>Step 10 continued: </a:t>
            </a:r>
            <a:br>
              <a:rPr lang="en-US" sz="4000"/>
            </a:br>
            <a:r>
              <a:rPr lang="en-US" sz="4000"/>
              <a:t>More Analysis of Data</a:t>
            </a:r>
          </a:p>
        </p:txBody>
      </p:sp>
      <p:sp>
        <p:nvSpPr>
          <p:cNvPr id="807939" name="Rectangle 3"/>
          <p:cNvSpPr>
            <a:spLocks noGrp="1" noChangeArrowheads="1"/>
          </p:cNvSpPr>
          <p:nvPr>
            <p:ph type="body" idx="1"/>
          </p:nvPr>
        </p:nvSpPr>
        <p:spPr/>
        <p:txBody>
          <a:bodyPr/>
          <a:lstStyle/>
          <a:p>
            <a:endParaRPr lang="en-US"/>
          </a:p>
        </p:txBody>
      </p:sp>
      <p:pic>
        <p:nvPicPr>
          <p:cNvPr id="807940" name="Picture 4" descr="openbook"/>
          <p:cNvPicPr>
            <a:picLocks noChangeAspect="1" noChangeArrowheads="1"/>
          </p:cNvPicPr>
          <p:nvPr/>
        </p:nvPicPr>
        <p:blipFill>
          <a:blip r:embed="rId2" cstate="print"/>
          <a:srcRect/>
          <a:stretch>
            <a:fillRect/>
          </a:stretch>
        </p:blipFill>
        <p:spPr bwMode="auto">
          <a:xfrm>
            <a:off x="-228600" y="1524000"/>
            <a:ext cx="9372600" cy="5181600"/>
          </a:xfrm>
          <a:prstGeom prst="rect">
            <a:avLst/>
          </a:prstGeom>
          <a:noFill/>
        </p:spPr>
      </p:pic>
      <p:sp>
        <p:nvSpPr>
          <p:cNvPr id="807942" name="Rectangle 6"/>
          <p:cNvSpPr>
            <a:spLocks noChangeArrowheads="1"/>
          </p:cNvSpPr>
          <p:nvPr/>
        </p:nvSpPr>
        <p:spPr bwMode="auto">
          <a:xfrm>
            <a:off x="4648200" y="2743200"/>
            <a:ext cx="2667000" cy="1077218"/>
          </a:xfrm>
          <a:prstGeom prst="rect">
            <a:avLst/>
          </a:prstGeom>
          <a:noFill/>
          <a:ln w="9525">
            <a:noFill/>
            <a:miter lim="800000"/>
            <a:headEnd/>
            <a:tailEnd/>
          </a:ln>
          <a:effectLst/>
        </p:spPr>
        <p:txBody>
          <a:bodyPr wrap="square">
            <a:spAutoFit/>
          </a:bodyPr>
          <a:lstStyle/>
          <a:p>
            <a:r>
              <a:rPr lang="en-US" sz="3200" i="1" spc="-150" dirty="0" smtClean="0">
                <a:solidFill>
                  <a:schemeClr val="tx2"/>
                </a:solidFill>
              </a:rPr>
              <a:t>1st half of    wk 12 lecture</a:t>
            </a:r>
            <a:endParaRPr lang="en-US" sz="3200" b="1" dirty="0">
              <a:solidFill>
                <a:srgbClr val="008080"/>
              </a:solidFill>
              <a:latin typeface="Arial" pitchFamily="34" charset="0"/>
            </a:endParaRPr>
          </a:p>
        </p:txBody>
      </p:sp>
      <p:sp>
        <p:nvSpPr>
          <p:cNvPr id="807943" name="Rectangle 7"/>
          <p:cNvSpPr>
            <a:spLocks noChangeArrowheads="1"/>
          </p:cNvSpPr>
          <p:nvPr/>
        </p:nvSpPr>
        <p:spPr bwMode="auto">
          <a:xfrm>
            <a:off x="1981200" y="2133600"/>
            <a:ext cx="2438400" cy="641350"/>
          </a:xfrm>
          <a:prstGeom prst="rect">
            <a:avLst/>
          </a:prstGeom>
          <a:noFill/>
          <a:ln w="9525">
            <a:noFill/>
            <a:miter lim="800000"/>
            <a:headEnd/>
            <a:tailEnd/>
          </a:ln>
          <a:effectLst/>
        </p:spPr>
        <p:txBody>
          <a:bodyPr>
            <a:spAutoFit/>
          </a:bodyPr>
          <a:lstStyle/>
          <a:p>
            <a:r>
              <a:rPr lang="en-US" sz="3600" b="1" i="1" u="sng">
                <a:solidFill>
                  <a:srgbClr val="000066"/>
                </a:solidFill>
                <a:latin typeface="Arial" pitchFamily="34" charset="0"/>
              </a:rPr>
              <a:t>Week 12 </a:t>
            </a:r>
            <a:endParaRPr lang="en-US" sz="3600" b="1" u="sng">
              <a:solidFill>
                <a:srgbClr val="000066"/>
              </a:solidFill>
              <a:latin typeface="Arial" pitchFamily="34" charset="0"/>
            </a:endParaRPr>
          </a:p>
        </p:txBody>
      </p:sp>
      <p:sp>
        <p:nvSpPr>
          <p:cNvPr id="807945" name="Rectangle 9"/>
          <p:cNvSpPr>
            <a:spLocks noChangeArrowheads="1"/>
          </p:cNvSpPr>
          <p:nvPr/>
        </p:nvSpPr>
        <p:spPr bwMode="auto">
          <a:xfrm>
            <a:off x="1905000" y="3048000"/>
            <a:ext cx="2667000" cy="2108269"/>
          </a:xfrm>
          <a:prstGeom prst="rect">
            <a:avLst/>
          </a:prstGeom>
          <a:noFill/>
          <a:ln w="9525">
            <a:noFill/>
            <a:miter lim="800000"/>
            <a:headEnd/>
            <a:tailEnd/>
          </a:ln>
          <a:effectLst/>
        </p:spPr>
        <p:txBody>
          <a:bodyPr wrap="square">
            <a:spAutoFit/>
          </a:bodyPr>
          <a:lstStyle/>
          <a:p>
            <a:r>
              <a:rPr lang="en-US" sz="3500" b="1" i="1" dirty="0">
                <a:solidFill>
                  <a:srgbClr val="000066"/>
                </a:solidFill>
                <a:latin typeface="Arial" pitchFamily="34" charset="0"/>
              </a:rPr>
              <a:t>Chapter 13</a:t>
            </a:r>
          </a:p>
          <a:p>
            <a:r>
              <a:rPr lang="en-US" sz="3200" b="1" i="1" dirty="0" smtClean="0">
                <a:solidFill>
                  <a:srgbClr val="008080"/>
                </a:solidFill>
                <a:latin typeface="Arial" pitchFamily="34" charset="0"/>
              </a:rPr>
              <a:t>Significance Testing for Differences.</a:t>
            </a:r>
            <a:endParaRPr lang="en-US" sz="3200" b="1" i="1" dirty="0">
              <a:solidFill>
                <a:srgbClr val="008080"/>
              </a:solidFill>
            </a:endParaRPr>
          </a:p>
        </p:txBody>
      </p:sp>
    </p:spTree>
  </p:cSld>
  <p:clrMapOvr>
    <a:masterClrMapping/>
  </p:clrMapOvr>
  <p:transition>
    <p:circl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2341-09 Lecture Wk13</a:t>
            </a:r>
            <a:endParaRPr lang="en-US" altLang="en-US"/>
          </a:p>
        </p:txBody>
      </p:sp>
      <p:sp>
        <p:nvSpPr>
          <p:cNvPr id="10" name="Slide Number Placeholder 5"/>
          <p:cNvSpPr>
            <a:spLocks noGrp="1"/>
          </p:cNvSpPr>
          <p:nvPr>
            <p:ph type="sldNum" sz="quarter" idx="12"/>
          </p:nvPr>
        </p:nvSpPr>
        <p:spPr/>
        <p:txBody>
          <a:bodyPr/>
          <a:lstStyle/>
          <a:p>
            <a:fld id="{D220C14B-110B-4E52-9013-C7D2729C6953}" type="slidenum">
              <a:rPr lang="en-US" altLang="en-US"/>
              <a:pPr/>
              <a:t>72</a:t>
            </a:fld>
            <a:endParaRPr lang="en-US" altLang="en-US"/>
          </a:p>
        </p:txBody>
      </p:sp>
      <p:sp>
        <p:nvSpPr>
          <p:cNvPr id="723970" name="Rectangle 2"/>
          <p:cNvSpPr>
            <a:spLocks noGrp="1" noChangeArrowheads="1"/>
          </p:cNvSpPr>
          <p:nvPr>
            <p:ph type="title"/>
          </p:nvPr>
        </p:nvSpPr>
        <p:spPr>
          <a:xfrm>
            <a:off x="457200" y="0"/>
            <a:ext cx="7543800" cy="1020763"/>
          </a:xfrm>
        </p:spPr>
        <p:txBody>
          <a:bodyPr/>
          <a:lstStyle/>
          <a:p>
            <a:r>
              <a:rPr lang="en-US" sz="5300"/>
              <a:t>Differences must be:</a:t>
            </a:r>
          </a:p>
        </p:txBody>
      </p:sp>
      <p:sp>
        <p:nvSpPr>
          <p:cNvPr id="723971" name="Rectangle 3"/>
          <p:cNvSpPr>
            <a:spLocks noGrp="1" noChangeArrowheads="1"/>
          </p:cNvSpPr>
          <p:nvPr>
            <p:ph type="body" idx="1"/>
          </p:nvPr>
        </p:nvSpPr>
        <p:spPr>
          <a:xfrm>
            <a:off x="457200" y="1719263"/>
            <a:ext cx="4191000" cy="4411662"/>
          </a:xfrm>
        </p:spPr>
        <p:txBody>
          <a:bodyPr/>
          <a:lstStyle/>
          <a:p>
            <a:pPr marL="571500" indent="-571500">
              <a:lnSpc>
                <a:spcPct val="85000"/>
              </a:lnSpc>
              <a:spcBef>
                <a:spcPct val="50000"/>
              </a:spcBef>
              <a:buSzPct val="90000"/>
              <a:buFont typeface="Wingdings" pitchFamily="2" charset="2"/>
              <a:buAutoNum type="arabicPeriod"/>
            </a:pPr>
            <a:r>
              <a:rPr lang="en-US" sz="3400" dirty="0"/>
              <a:t>Statistically significant</a:t>
            </a:r>
          </a:p>
          <a:p>
            <a:pPr marL="571500" indent="-571500">
              <a:lnSpc>
                <a:spcPct val="85000"/>
              </a:lnSpc>
              <a:spcBef>
                <a:spcPct val="50000"/>
              </a:spcBef>
              <a:buSzPct val="90000"/>
              <a:buFont typeface="Wingdings" pitchFamily="2" charset="2"/>
              <a:buAutoNum type="arabicPeriod"/>
            </a:pPr>
            <a:endParaRPr lang="en-US" sz="3400" dirty="0"/>
          </a:p>
          <a:p>
            <a:pPr marL="571500" indent="-571500">
              <a:lnSpc>
                <a:spcPct val="85000"/>
              </a:lnSpc>
              <a:spcBef>
                <a:spcPct val="50000"/>
              </a:spcBef>
              <a:buSzPct val="90000"/>
              <a:buFont typeface="Wingdings" pitchFamily="2" charset="2"/>
              <a:buAutoNum type="arabicPeriod"/>
            </a:pPr>
            <a:r>
              <a:rPr lang="en-US" sz="3400" dirty="0"/>
              <a:t>Meaningful</a:t>
            </a:r>
            <a:endParaRPr lang="en-US" sz="3400" b="1" i="1" dirty="0">
              <a:solidFill>
                <a:srgbClr val="CC0000"/>
              </a:solidFill>
              <a:effectLst>
                <a:outerShdw blurRad="38100" dist="38100" dir="2700000" algn="tl">
                  <a:srgbClr val="C0C0C0"/>
                </a:outerShdw>
              </a:effectLst>
            </a:endParaRPr>
          </a:p>
          <a:p>
            <a:pPr marL="571500" indent="-571500">
              <a:lnSpc>
                <a:spcPct val="85000"/>
              </a:lnSpc>
              <a:spcBef>
                <a:spcPct val="50000"/>
              </a:spcBef>
              <a:buSzPct val="90000"/>
              <a:buFont typeface="Wingdings" pitchFamily="2" charset="2"/>
              <a:buAutoNum type="arabicPeriod"/>
            </a:pPr>
            <a:r>
              <a:rPr lang="en-US" sz="3400" dirty="0"/>
              <a:t>Stable over time</a:t>
            </a:r>
          </a:p>
          <a:p>
            <a:pPr marL="571500" indent="-571500">
              <a:lnSpc>
                <a:spcPct val="85000"/>
              </a:lnSpc>
              <a:spcBef>
                <a:spcPct val="50000"/>
              </a:spcBef>
              <a:buSzPct val="90000"/>
              <a:buFont typeface="Wingdings" pitchFamily="2" charset="2"/>
              <a:buAutoNum type="arabicPeriod"/>
            </a:pPr>
            <a:r>
              <a:rPr lang="en-US" sz="3400" dirty="0"/>
              <a:t>Actionable</a:t>
            </a:r>
          </a:p>
        </p:txBody>
      </p:sp>
      <p:sp>
        <p:nvSpPr>
          <p:cNvPr id="723972" name="Text Box 4"/>
          <p:cNvSpPr txBox="1">
            <a:spLocks noChangeArrowheads="1"/>
          </p:cNvSpPr>
          <p:nvPr/>
        </p:nvSpPr>
        <p:spPr bwMode="auto">
          <a:xfrm>
            <a:off x="4648200" y="1828800"/>
            <a:ext cx="4191000" cy="1077218"/>
          </a:xfrm>
          <a:prstGeom prst="rect">
            <a:avLst/>
          </a:prstGeom>
          <a:noFill/>
          <a:ln w="19050">
            <a:noFill/>
            <a:miter lim="800000"/>
            <a:headEnd/>
            <a:tailEnd/>
          </a:ln>
          <a:effectLst/>
        </p:spPr>
        <p:txBody>
          <a:bodyPr wrap="square">
            <a:spAutoFit/>
          </a:bodyPr>
          <a:lstStyle/>
          <a:p>
            <a:pPr>
              <a:spcBef>
                <a:spcPct val="50000"/>
              </a:spcBef>
            </a:pPr>
            <a:r>
              <a:rPr lang="en-US" sz="3200" b="1" dirty="0">
                <a:solidFill>
                  <a:srgbClr val="000066"/>
                </a:solidFill>
                <a:latin typeface="Arial" pitchFamily="34" charset="0"/>
              </a:rPr>
              <a:t>Statistical </a:t>
            </a:r>
            <a:r>
              <a:rPr lang="en-US" sz="3200" b="1" dirty="0" smtClean="0">
                <a:solidFill>
                  <a:srgbClr val="000066"/>
                </a:solidFill>
                <a:latin typeface="Arial" pitchFamily="34" charset="0"/>
              </a:rPr>
              <a:t>issue:   </a:t>
            </a:r>
            <a:r>
              <a:rPr lang="en-US" sz="3200" dirty="0" smtClean="0">
                <a:solidFill>
                  <a:srgbClr val="000066"/>
                </a:solidFill>
                <a:latin typeface="Arial" pitchFamily="34" charset="0"/>
              </a:rPr>
              <a:t>Use </a:t>
            </a:r>
            <a:r>
              <a:rPr lang="en-US" sz="3200" dirty="0">
                <a:solidFill>
                  <a:srgbClr val="000066"/>
                </a:solidFill>
                <a:latin typeface="Arial" pitchFamily="34" charset="0"/>
              </a:rPr>
              <a:t>XLDA to test</a:t>
            </a:r>
          </a:p>
        </p:txBody>
      </p:sp>
      <p:sp>
        <p:nvSpPr>
          <p:cNvPr id="723973" name="AutoShape 5"/>
          <p:cNvSpPr>
            <a:spLocks/>
          </p:cNvSpPr>
          <p:nvPr/>
        </p:nvSpPr>
        <p:spPr bwMode="auto">
          <a:xfrm>
            <a:off x="4114800" y="1676400"/>
            <a:ext cx="304800" cy="1143000"/>
          </a:xfrm>
          <a:prstGeom prst="rightBrace">
            <a:avLst>
              <a:gd name="adj1" fmla="val 31250"/>
              <a:gd name="adj2" fmla="val 50000"/>
            </a:avLst>
          </a:prstGeom>
          <a:noFill/>
          <a:ln w="28575">
            <a:solidFill>
              <a:srgbClr val="CC0000"/>
            </a:solidFill>
            <a:round/>
            <a:headEnd/>
            <a:tailEnd/>
          </a:ln>
          <a:effectLst/>
        </p:spPr>
        <p:txBody>
          <a:bodyPr wrap="none" anchor="ctr"/>
          <a:lstStyle/>
          <a:p>
            <a:endParaRPr lang="en-CA" dirty="0">
              <a:solidFill>
                <a:srgbClr val="CC0000"/>
              </a:solidFill>
            </a:endParaRPr>
          </a:p>
        </p:txBody>
      </p:sp>
      <p:sp>
        <p:nvSpPr>
          <p:cNvPr id="723974" name="AutoShape 6"/>
          <p:cNvSpPr>
            <a:spLocks/>
          </p:cNvSpPr>
          <p:nvPr/>
        </p:nvSpPr>
        <p:spPr bwMode="auto">
          <a:xfrm>
            <a:off x="4114800" y="3581400"/>
            <a:ext cx="381000" cy="2133600"/>
          </a:xfrm>
          <a:prstGeom prst="rightBrace">
            <a:avLst>
              <a:gd name="adj1" fmla="val 46667"/>
              <a:gd name="adj2" fmla="val 50000"/>
            </a:avLst>
          </a:prstGeom>
          <a:noFill/>
          <a:ln w="28575">
            <a:solidFill>
              <a:srgbClr val="CC0000"/>
            </a:solidFill>
            <a:round/>
            <a:headEnd/>
            <a:tailEnd/>
          </a:ln>
          <a:effectLst/>
        </p:spPr>
        <p:txBody>
          <a:bodyPr wrap="none" anchor="ctr"/>
          <a:lstStyle/>
          <a:p>
            <a:endParaRPr lang="en-CA"/>
          </a:p>
        </p:txBody>
      </p:sp>
      <p:sp>
        <p:nvSpPr>
          <p:cNvPr id="723975" name="Text Box 7"/>
          <p:cNvSpPr txBox="1">
            <a:spLocks noChangeArrowheads="1"/>
          </p:cNvSpPr>
          <p:nvPr/>
        </p:nvSpPr>
        <p:spPr bwMode="auto">
          <a:xfrm>
            <a:off x="4724400" y="3886200"/>
            <a:ext cx="4267200" cy="1569660"/>
          </a:xfrm>
          <a:prstGeom prst="rect">
            <a:avLst/>
          </a:prstGeom>
          <a:noFill/>
          <a:ln w="19050">
            <a:noFill/>
            <a:miter lim="800000"/>
            <a:headEnd/>
            <a:tailEnd/>
          </a:ln>
          <a:effectLst/>
        </p:spPr>
        <p:txBody>
          <a:bodyPr wrap="square">
            <a:spAutoFit/>
          </a:bodyPr>
          <a:lstStyle/>
          <a:p>
            <a:pPr>
              <a:spcBef>
                <a:spcPct val="50000"/>
              </a:spcBef>
            </a:pPr>
            <a:r>
              <a:rPr lang="en-US" sz="3200" b="1" dirty="0">
                <a:solidFill>
                  <a:srgbClr val="000066"/>
                </a:solidFill>
                <a:latin typeface="Arial" pitchFamily="34" charset="0"/>
              </a:rPr>
              <a:t>Not statistical </a:t>
            </a:r>
            <a:r>
              <a:rPr lang="en-US" sz="3200" b="1" dirty="0" smtClean="0">
                <a:solidFill>
                  <a:srgbClr val="000066"/>
                </a:solidFill>
                <a:latin typeface="Arial" pitchFamily="34" charset="0"/>
              </a:rPr>
              <a:t>issue: </a:t>
            </a:r>
            <a:r>
              <a:rPr lang="en-US" sz="3200" dirty="0" smtClean="0">
                <a:solidFill>
                  <a:srgbClr val="000066"/>
                </a:solidFill>
                <a:latin typeface="Arial" pitchFamily="34" charset="0"/>
              </a:rPr>
              <a:t>Judgment by </a:t>
            </a:r>
            <a:r>
              <a:rPr lang="en-US" sz="3200" dirty="0">
                <a:solidFill>
                  <a:srgbClr val="000066"/>
                </a:solidFill>
                <a:latin typeface="Arial" pitchFamily="34" charset="0"/>
              </a:rPr>
              <a:t>the Marketing Manager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23973"/>
                                        </p:tgtEl>
                                        <p:attrNameLst>
                                          <p:attrName>style.visibility</p:attrName>
                                        </p:attrNameLst>
                                      </p:cBhvr>
                                      <p:to>
                                        <p:strVal val="visible"/>
                                      </p:to>
                                    </p:set>
                                    <p:animEffect transition="in" filter="fade">
                                      <p:cBhvr>
                                        <p:cTn id="7" dur="2000"/>
                                        <p:tgtEl>
                                          <p:spTgt spid="7239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3974"/>
                                        </p:tgtEl>
                                        <p:attrNameLst>
                                          <p:attrName>style.visibility</p:attrName>
                                        </p:attrNameLst>
                                      </p:cBhvr>
                                      <p:to>
                                        <p:strVal val="visible"/>
                                      </p:to>
                                    </p:set>
                                    <p:animEffect transition="in" filter="fade">
                                      <p:cBhvr>
                                        <p:cTn id="10" dur="2000"/>
                                        <p:tgtEl>
                                          <p:spTgt spid="723974"/>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723972">
                                            <p:txEl>
                                              <p:pRg st="0" end="0"/>
                                            </p:txEl>
                                          </p:spTgt>
                                        </p:tgtEl>
                                        <p:attrNameLst>
                                          <p:attrName>style.visibility</p:attrName>
                                        </p:attrNameLst>
                                      </p:cBhvr>
                                      <p:to>
                                        <p:strVal val="visible"/>
                                      </p:to>
                                    </p:set>
                                    <p:anim from="(-#ppt_w/2)" to="(#ppt_x)" calcmode="lin" valueType="num">
                                      <p:cBhvr>
                                        <p:cTn id="15" dur="600" fill="hold">
                                          <p:stCondLst>
                                            <p:cond delay="0"/>
                                          </p:stCondLst>
                                        </p:cTn>
                                        <p:tgtEl>
                                          <p:spTgt spid="723972">
                                            <p:txEl>
                                              <p:pRg st="0" end="0"/>
                                            </p:txEl>
                                          </p:spTgt>
                                        </p:tgtEl>
                                        <p:attrNameLst>
                                          <p:attrName>ppt_x</p:attrName>
                                        </p:attrNameLst>
                                      </p:cBhvr>
                                    </p:anim>
                                    <p:anim from="0" to="-1.0" calcmode="lin" valueType="num">
                                      <p:cBhvr>
                                        <p:cTn id="16" dur="200" decel="50000" autoRev="1" fill="hold">
                                          <p:stCondLst>
                                            <p:cond delay="600"/>
                                          </p:stCondLst>
                                        </p:cTn>
                                        <p:tgtEl>
                                          <p:spTgt spid="723972">
                                            <p:txEl>
                                              <p:pRg st="0" end="0"/>
                                            </p:txEl>
                                          </p:spTgt>
                                        </p:tgtEl>
                                        <p:attrNameLst>
                                          <p:attrName>xshear</p:attrName>
                                        </p:attrNameLst>
                                      </p:cBhvr>
                                    </p:anim>
                                    <p:animScale>
                                      <p:cBhvr>
                                        <p:cTn id="17" dur="200" decel="100000" autoRev="1" fill="hold">
                                          <p:stCondLst>
                                            <p:cond delay="600"/>
                                          </p:stCondLst>
                                        </p:cTn>
                                        <p:tgtEl>
                                          <p:spTgt spid="723972">
                                            <p:txEl>
                                              <p:pRg st="0" end="0"/>
                                            </p:txEl>
                                          </p:spTgt>
                                        </p:tgtEl>
                                      </p:cBhvr>
                                      <p:from x="100000" y="100000"/>
                                      <p:to x="80000" y="100000"/>
                                    </p:animScale>
                                    <p:anim by="(#ppt_h/3+#ppt_w*0.1)" calcmode="lin" valueType="num">
                                      <p:cBhvr additive="sum">
                                        <p:cTn id="18" dur="200" decel="100000" autoRev="1" fill="hold">
                                          <p:stCondLst>
                                            <p:cond delay="600"/>
                                          </p:stCondLst>
                                        </p:cTn>
                                        <p:tgtEl>
                                          <p:spTgt spid="723972">
                                            <p:txEl>
                                              <p:pRg st="0" end="0"/>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nodeType="clickEffect">
                                  <p:stCondLst>
                                    <p:cond delay="0"/>
                                  </p:stCondLst>
                                  <p:childTnLst>
                                    <p:set>
                                      <p:cBhvr>
                                        <p:cTn id="22" dur="1" fill="hold">
                                          <p:stCondLst>
                                            <p:cond delay="0"/>
                                          </p:stCondLst>
                                        </p:cTn>
                                        <p:tgtEl>
                                          <p:spTgt spid="723975">
                                            <p:txEl>
                                              <p:pRg st="0" end="0"/>
                                            </p:txEl>
                                          </p:spTgt>
                                        </p:tgtEl>
                                        <p:attrNameLst>
                                          <p:attrName>style.visibility</p:attrName>
                                        </p:attrNameLst>
                                      </p:cBhvr>
                                      <p:to>
                                        <p:strVal val="visible"/>
                                      </p:to>
                                    </p:set>
                                    <p:anim from="(-#ppt_w/2)" to="(#ppt_x)" calcmode="lin" valueType="num">
                                      <p:cBhvr>
                                        <p:cTn id="23" dur="600" fill="hold">
                                          <p:stCondLst>
                                            <p:cond delay="0"/>
                                          </p:stCondLst>
                                        </p:cTn>
                                        <p:tgtEl>
                                          <p:spTgt spid="723975">
                                            <p:txEl>
                                              <p:pRg st="0" end="0"/>
                                            </p:txEl>
                                          </p:spTgt>
                                        </p:tgtEl>
                                        <p:attrNameLst>
                                          <p:attrName>ppt_x</p:attrName>
                                        </p:attrNameLst>
                                      </p:cBhvr>
                                    </p:anim>
                                    <p:anim from="0" to="-1.0" calcmode="lin" valueType="num">
                                      <p:cBhvr>
                                        <p:cTn id="24" dur="200" decel="50000" autoRev="1" fill="hold">
                                          <p:stCondLst>
                                            <p:cond delay="600"/>
                                          </p:stCondLst>
                                        </p:cTn>
                                        <p:tgtEl>
                                          <p:spTgt spid="723975">
                                            <p:txEl>
                                              <p:pRg st="0" end="0"/>
                                            </p:txEl>
                                          </p:spTgt>
                                        </p:tgtEl>
                                        <p:attrNameLst>
                                          <p:attrName>xshear</p:attrName>
                                        </p:attrNameLst>
                                      </p:cBhvr>
                                    </p:anim>
                                    <p:animScale>
                                      <p:cBhvr>
                                        <p:cTn id="25" dur="200" decel="100000" autoRev="1" fill="hold">
                                          <p:stCondLst>
                                            <p:cond delay="600"/>
                                          </p:stCondLst>
                                        </p:cTn>
                                        <p:tgtEl>
                                          <p:spTgt spid="723975">
                                            <p:txEl>
                                              <p:pRg st="0" end="0"/>
                                            </p:txEl>
                                          </p:spTgt>
                                        </p:tgtEl>
                                      </p:cBhvr>
                                      <p:from x="100000" y="100000"/>
                                      <p:to x="80000" y="100000"/>
                                    </p:animScale>
                                    <p:anim by="(#ppt_h/3+#ppt_w*0.1)" calcmode="lin" valueType="num">
                                      <p:cBhvr additive="sum">
                                        <p:cTn id="26" dur="200" decel="100000" autoRev="1" fill="hold">
                                          <p:stCondLst>
                                            <p:cond delay="600"/>
                                          </p:stCondLst>
                                        </p:cTn>
                                        <p:tgtEl>
                                          <p:spTgt spid="723975">
                                            <p:txEl>
                                              <p:pRg st="0" end="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3" grpId="0" animBg="1"/>
      <p:bldP spid="72397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2341-09 Lecture Wk13</a:t>
            </a:r>
            <a:endParaRPr lang="en-US" altLang="en-US"/>
          </a:p>
        </p:txBody>
      </p:sp>
      <p:sp>
        <p:nvSpPr>
          <p:cNvPr id="7" name="Slide Number Placeholder 6"/>
          <p:cNvSpPr>
            <a:spLocks noGrp="1"/>
          </p:cNvSpPr>
          <p:nvPr>
            <p:ph type="sldNum" sz="quarter" idx="12"/>
          </p:nvPr>
        </p:nvSpPr>
        <p:spPr/>
        <p:txBody>
          <a:bodyPr/>
          <a:lstStyle/>
          <a:p>
            <a:fld id="{E1D88053-EFED-4CF0-81FE-EDCE9F8F9C03}" type="slidenum">
              <a:rPr lang="en-US" altLang="en-US"/>
              <a:pPr/>
              <a:t>73</a:t>
            </a:fld>
            <a:endParaRPr lang="en-US" altLang="en-US"/>
          </a:p>
        </p:txBody>
      </p:sp>
      <p:sp>
        <p:nvSpPr>
          <p:cNvPr id="839682" name="Rectangle 2"/>
          <p:cNvSpPr>
            <a:spLocks noGrp="1" noChangeArrowheads="1"/>
          </p:cNvSpPr>
          <p:nvPr>
            <p:ph type="title"/>
          </p:nvPr>
        </p:nvSpPr>
        <p:spPr>
          <a:xfrm>
            <a:off x="381000" y="277813"/>
            <a:ext cx="8305800" cy="1143000"/>
          </a:xfrm>
        </p:spPr>
        <p:txBody>
          <a:bodyPr/>
          <a:lstStyle/>
          <a:p>
            <a:r>
              <a:rPr lang="en-US" sz="5400"/>
              <a:t>Statistical Significance</a:t>
            </a:r>
          </a:p>
        </p:txBody>
      </p:sp>
      <p:sp>
        <p:nvSpPr>
          <p:cNvPr id="839683" name="Rectangle 3"/>
          <p:cNvSpPr>
            <a:spLocks noGrp="1" noChangeArrowheads="1"/>
          </p:cNvSpPr>
          <p:nvPr>
            <p:ph type="body" sz="half" idx="1"/>
          </p:nvPr>
        </p:nvSpPr>
        <p:spPr>
          <a:xfrm>
            <a:off x="685800" y="1676400"/>
            <a:ext cx="7696200" cy="1295400"/>
          </a:xfrm>
        </p:spPr>
        <p:txBody>
          <a:bodyPr/>
          <a:lstStyle/>
          <a:p>
            <a:pPr marL="0" indent="0">
              <a:lnSpc>
                <a:spcPct val="105000"/>
              </a:lnSpc>
              <a:buNone/>
            </a:pPr>
            <a:r>
              <a:rPr lang="en-US" sz="3800" b="1" i="1" dirty="0" smtClean="0">
                <a:solidFill>
                  <a:srgbClr val="CC0000"/>
                </a:solidFill>
                <a:effectLst>
                  <a:outerShdw blurRad="38100" dist="38100" dir="2700000" algn="tl">
                    <a:srgbClr val="C0C0C0"/>
                  </a:outerShdw>
                </a:effectLst>
              </a:rPr>
              <a:t>Significance (sig.) </a:t>
            </a:r>
            <a:r>
              <a:rPr lang="en-US" sz="3200" dirty="0" smtClean="0"/>
              <a:t>the flip-side of</a:t>
            </a:r>
            <a:r>
              <a:rPr lang="en-US" sz="3200" b="1" i="1" dirty="0" smtClean="0">
                <a:effectLst>
                  <a:outerShdw blurRad="38100" dist="38100" dir="2700000" algn="tl">
                    <a:srgbClr val="C0C0C0"/>
                  </a:outerShdw>
                </a:effectLst>
              </a:rPr>
              <a:t> </a:t>
            </a:r>
            <a:r>
              <a:rPr lang="en-US" sz="3800" b="1" i="1" dirty="0" smtClean="0">
                <a:solidFill>
                  <a:srgbClr val="CC0000"/>
                </a:solidFill>
                <a:effectLst>
                  <a:outerShdw blurRad="38100" dist="38100" dir="2700000" algn="tl">
                    <a:srgbClr val="C0C0C0"/>
                  </a:outerShdw>
                </a:effectLst>
              </a:rPr>
              <a:t>Level of Confidence.</a:t>
            </a:r>
            <a:endParaRPr lang="en-US" sz="3800" b="1" i="1" dirty="0">
              <a:solidFill>
                <a:srgbClr val="CC0000"/>
              </a:solidFill>
              <a:effectLst>
                <a:outerShdw blurRad="38100" dist="38100" dir="2700000" algn="tl">
                  <a:srgbClr val="C0C0C0"/>
                </a:outerShdw>
              </a:effectLst>
            </a:endParaRPr>
          </a:p>
        </p:txBody>
      </p:sp>
      <p:sp>
        <p:nvSpPr>
          <p:cNvPr id="839685" name="Text Box 5"/>
          <p:cNvSpPr txBox="1">
            <a:spLocks noChangeArrowheads="1"/>
          </p:cNvSpPr>
          <p:nvPr/>
        </p:nvSpPr>
        <p:spPr bwMode="auto">
          <a:xfrm>
            <a:off x="304800" y="3581400"/>
            <a:ext cx="8534400" cy="1504950"/>
          </a:xfrm>
          <a:prstGeom prst="rect">
            <a:avLst/>
          </a:prstGeom>
          <a:solidFill>
            <a:schemeClr val="bg1"/>
          </a:solidFill>
          <a:ln w="57150">
            <a:solidFill>
              <a:srgbClr val="B0AC00"/>
            </a:solidFill>
            <a:miter lim="800000"/>
            <a:headEnd/>
            <a:tailEnd/>
          </a:ln>
          <a:effectLst>
            <a:outerShdw dist="107763" dir="2700000" algn="ctr" rotWithShape="0">
              <a:schemeClr val="bg2">
                <a:alpha val="50000"/>
              </a:schemeClr>
            </a:outerShdw>
          </a:effectLst>
        </p:spPr>
        <p:txBody>
          <a:bodyPr>
            <a:spAutoFit/>
          </a:bodyPr>
          <a:lstStyle/>
          <a:p>
            <a:pPr>
              <a:spcBef>
                <a:spcPct val="50000"/>
              </a:spcBef>
            </a:pPr>
            <a:endParaRPr lang="en-US" sz="1400">
              <a:latin typeface="Tahoma" pitchFamily="34" charset="0"/>
            </a:endParaRPr>
          </a:p>
          <a:p>
            <a:pPr>
              <a:spcBef>
                <a:spcPct val="50000"/>
              </a:spcBef>
            </a:pPr>
            <a:r>
              <a:rPr lang="en-US" sz="3600">
                <a:latin typeface="Tahoma" pitchFamily="34" charset="0"/>
              </a:rPr>
              <a:t>Sig.=.05 </a:t>
            </a:r>
            <a:r>
              <a:rPr lang="en-US" sz="3600">
                <a:solidFill>
                  <a:srgbClr val="827F00"/>
                </a:solidFill>
                <a:latin typeface="Tahoma" pitchFamily="34" charset="0"/>
                <a:sym typeface="Wingdings" pitchFamily="2" charset="2"/>
              </a:rPr>
              <a:t></a:t>
            </a:r>
            <a:r>
              <a:rPr lang="en-US" sz="3600">
                <a:latin typeface="Tahoma" pitchFamily="34" charset="0"/>
              </a:rPr>
              <a:t> Level of Confidence = 95%</a:t>
            </a:r>
          </a:p>
          <a:p>
            <a:pPr>
              <a:spcBef>
                <a:spcPct val="50000"/>
              </a:spcBef>
            </a:pPr>
            <a:endParaRPr lang="en-US" sz="1400">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animEffect transition="in" filter="blinds(horizontal)">
                                      <p:cBhvr>
                                        <p:cTn id="7" dur="500"/>
                                        <p:tgtEl>
                                          <p:spTgt spid="839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685"/>
                                        </p:tgtEl>
                                        <p:attrNameLst>
                                          <p:attrName>style.visibility</p:attrName>
                                        </p:attrNameLst>
                                      </p:cBhvr>
                                      <p:to>
                                        <p:strVal val="visible"/>
                                      </p:to>
                                    </p:set>
                                    <p:animEffect transition="in" filter="blinds(horizontal)">
                                      <p:cBhvr>
                                        <p:cTn id="12" dur="500"/>
                                        <p:tgtEl>
                                          <p:spTgt spid="83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build="p"/>
      <p:bldP spid="83968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2341-09 Lecture Wk13</a:t>
            </a:r>
            <a:endParaRPr lang="en-US" altLang="en-US"/>
          </a:p>
        </p:txBody>
      </p:sp>
      <p:sp>
        <p:nvSpPr>
          <p:cNvPr id="6" name="Slide Number Placeholder 5"/>
          <p:cNvSpPr>
            <a:spLocks noGrp="1"/>
          </p:cNvSpPr>
          <p:nvPr>
            <p:ph type="sldNum" sz="quarter" idx="12"/>
          </p:nvPr>
        </p:nvSpPr>
        <p:spPr/>
        <p:txBody>
          <a:bodyPr/>
          <a:lstStyle/>
          <a:p>
            <a:fld id="{0FD25465-04B3-45AB-A3E5-CF1437003690}" type="slidenum">
              <a:rPr lang="en-US" altLang="en-US"/>
              <a:pPr/>
              <a:t>74</a:t>
            </a:fld>
            <a:endParaRPr lang="en-US" altLang="en-US"/>
          </a:p>
        </p:txBody>
      </p:sp>
      <p:sp>
        <p:nvSpPr>
          <p:cNvPr id="1051650" name="Rectangle 2"/>
          <p:cNvSpPr>
            <a:spLocks noGrp="1" noChangeArrowheads="1"/>
          </p:cNvSpPr>
          <p:nvPr>
            <p:ph type="title"/>
          </p:nvPr>
        </p:nvSpPr>
        <p:spPr/>
        <p:txBody>
          <a:bodyPr/>
          <a:lstStyle/>
          <a:p>
            <a:r>
              <a:rPr lang="en-US"/>
              <a:t>Tests for Significance</a:t>
            </a:r>
          </a:p>
        </p:txBody>
      </p:sp>
      <p:sp>
        <p:nvSpPr>
          <p:cNvPr id="1051651" name="Rectangle 3"/>
          <p:cNvSpPr>
            <a:spLocks noGrp="1" noChangeArrowheads="1"/>
          </p:cNvSpPr>
          <p:nvPr>
            <p:ph type="body" idx="1"/>
          </p:nvPr>
        </p:nvSpPr>
        <p:spPr>
          <a:xfrm>
            <a:off x="228600" y="1719263"/>
            <a:ext cx="8915400" cy="3233737"/>
          </a:xfrm>
        </p:spPr>
        <p:txBody>
          <a:bodyPr/>
          <a:lstStyle/>
          <a:p>
            <a:pPr>
              <a:buSzPct val="50000"/>
              <a:buNone/>
            </a:pPr>
            <a:r>
              <a:rPr lang="en-US" sz="3400" b="1" i="1" dirty="0" smtClean="0">
                <a:solidFill>
                  <a:schemeClr val="tx2"/>
                </a:solidFill>
              </a:rPr>
              <a:t>Significant test to </a:t>
            </a:r>
            <a:r>
              <a:rPr lang="en-US" sz="3400" b="1" i="1" dirty="0">
                <a:solidFill>
                  <a:schemeClr val="tx2"/>
                </a:solidFill>
              </a:rPr>
              <a:t>use depends on:</a:t>
            </a:r>
          </a:p>
          <a:p>
            <a:pPr lvl="1">
              <a:spcBef>
                <a:spcPct val="50000"/>
              </a:spcBef>
              <a:buSzPct val="50000"/>
            </a:pPr>
            <a:r>
              <a:rPr lang="en-US" sz="3200" dirty="0"/>
              <a:t>The level of </a:t>
            </a:r>
            <a:r>
              <a:rPr lang="en-US" sz="3200" b="1" dirty="0">
                <a:solidFill>
                  <a:srgbClr val="CC0000"/>
                </a:solidFill>
              </a:rPr>
              <a:t>measurement.</a:t>
            </a:r>
          </a:p>
          <a:p>
            <a:pPr lvl="1">
              <a:spcBef>
                <a:spcPct val="50000"/>
              </a:spcBef>
              <a:buSzPct val="50000"/>
            </a:pPr>
            <a:r>
              <a:rPr lang="en-US" sz="3200" dirty="0"/>
              <a:t>The </a:t>
            </a:r>
            <a:r>
              <a:rPr lang="en-US" sz="3200" b="1" dirty="0">
                <a:solidFill>
                  <a:srgbClr val="CC0000"/>
                </a:solidFill>
              </a:rPr>
              <a:t>number of</a:t>
            </a:r>
            <a:r>
              <a:rPr lang="en-US" sz="3200" dirty="0"/>
              <a:t> </a:t>
            </a:r>
            <a:r>
              <a:rPr lang="en-US" sz="3200" b="1" dirty="0">
                <a:solidFill>
                  <a:srgbClr val="C00000"/>
                </a:solidFill>
              </a:rPr>
              <a:t>groups</a:t>
            </a:r>
            <a:r>
              <a:rPr lang="en-US" sz="3200" dirty="0"/>
              <a:t> being compared.</a:t>
            </a:r>
          </a:p>
          <a:p>
            <a:pPr lvl="1">
              <a:spcBef>
                <a:spcPct val="50000"/>
              </a:spcBef>
              <a:buSzPct val="50000"/>
            </a:pPr>
            <a:r>
              <a:rPr lang="en-US" sz="3200" dirty="0"/>
              <a:t>The </a:t>
            </a:r>
            <a:r>
              <a:rPr lang="en-US" sz="3200" b="1" dirty="0">
                <a:solidFill>
                  <a:srgbClr val="C00000"/>
                </a:solidFill>
              </a:rPr>
              <a:t>sample </a:t>
            </a:r>
            <a:r>
              <a:rPr lang="en-US" sz="3200" b="1" dirty="0" smtClean="0">
                <a:solidFill>
                  <a:srgbClr val="C00000"/>
                </a:solidFill>
              </a:rPr>
              <a:t>size.</a:t>
            </a:r>
            <a:endParaRPr lang="en-US" sz="3200" dirty="0"/>
          </a:p>
          <a:p>
            <a:pPr>
              <a:buFont typeface="Wingdings" pitchFamily="2" charset="2"/>
              <a:buNone/>
            </a:pPr>
            <a:endParaRPr lang="en-US" sz="4500" b="1" dirty="0"/>
          </a:p>
        </p:txBody>
      </p:sp>
      <p:sp>
        <p:nvSpPr>
          <p:cNvPr id="7" name="TextBox 6"/>
          <p:cNvSpPr txBox="1"/>
          <p:nvPr/>
        </p:nvSpPr>
        <p:spPr>
          <a:xfrm>
            <a:off x="457200" y="5257800"/>
            <a:ext cx="8153400" cy="584775"/>
          </a:xfrm>
          <a:prstGeom prst="rect">
            <a:avLst/>
          </a:prstGeom>
          <a:solidFill>
            <a:srgbClr val="DAD500"/>
          </a:solidFill>
          <a:ln w="38100">
            <a:solidFill>
              <a:schemeClr val="accent1">
                <a:lumMod val="50000"/>
              </a:schemeClr>
            </a:solidFill>
          </a:ln>
          <a:effectLst>
            <a:glow rad="228600">
              <a:schemeClr val="accent1">
                <a:satMod val="175000"/>
                <a:alpha val="40000"/>
              </a:schemeClr>
            </a:glow>
          </a:effectLst>
        </p:spPr>
        <p:txBody>
          <a:bodyPr wrap="square" rtlCol="0">
            <a:spAutoFit/>
          </a:bodyPr>
          <a:lstStyle/>
          <a:p>
            <a:pPr algn="ctr"/>
            <a:r>
              <a:rPr lang="en-US" sz="3200" dirty="0" smtClean="0">
                <a:solidFill>
                  <a:schemeClr val="tx2"/>
                </a:solidFill>
              </a:rPr>
              <a:t>XLDA chooses the statistical test for us</a:t>
            </a:r>
            <a:endParaRPr lang="en-CA" sz="3200" dirty="0">
              <a:solidFill>
                <a:schemeClr val="tx2"/>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2341-09 Lecture Wk13</a:t>
            </a:r>
            <a:endParaRPr lang="en-US" altLang="en-US"/>
          </a:p>
        </p:txBody>
      </p:sp>
      <p:sp>
        <p:nvSpPr>
          <p:cNvPr id="6" name="Slide Number Placeholder 4"/>
          <p:cNvSpPr>
            <a:spLocks noGrp="1"/>
          </p:cNvSpPr>
          <p:nvPr>
            <p:ph type="sldNum" sz="quarter" idx="12"/>
          </p:nvPr>
        </p:nvSpPr>
        <p:spPr/>
        <p:txBody>
          <a:bodyPr/>
          <a:lstStyle/>
          <a:p>
            <a:fld id="{F5D07B05-4B04-4848-B368-BE8199D3C54B}" type="slidenum">
              <a:rPr lang="en-US" altLang="en-US"/>
              <a:pPr/>
              <a:t>75</a:t>
            </a:fld>
            <a:endParaRPr lang="en-US" altLang="en-US"/>
          </a:p>
        </p:txBody>
      </p:sp>
      <p:sp>
        <p:nvSpPr>
          <p:cNvPr id="636930" name="Rectangle 2"/>
          <p:cNvSpPr>
            <a:spLocks noChangeArrowheads="1"/>
          </p:cNvSpPr>
          <p:nvPr/>
        </p:nvSpPr>
        <p:spPr bwMode="auto">
          <a:xfrm>
            <a:off x="228600" y="1447800"/>
            <a:ext cx="8763000" cy="4724400"/>
          </a:xfrm>
          <a:prstGeom prst="rect">
            <a:avLst/>
          </a:prstGeom>
          <a:noFill/>
          <a:ln w="9525">
            <a:noFill/>
            <a:miter lim="800000"/>
            <a:headEnd/>
            <a:tailEnd/>
          </a:ln>
        </p:spPr>
        <p:txBody>
          <a:bodyPr/>
          <a:lstStyle/>
          <a:p>
            <a:pPr marL="457200" indent="-457200">
              <a:lnSpc>
                <a:spcPct val="90000"/>
              </a:lnSpc>
              <a:spcBef>
                <a:spcPct val="60000"/>
              </a:spcBef>
            </a:pPr>
            <a:r>
              <a:rPr lang="en-US" sz="3600" b="1" i="1" dirty="0" smtClean="0">
                <a:solidFill>
                  <a:schemeClr val="tx2"/>
                </a:solidFill>
                <a:effectLst>
                  <a:outerShdw blurRad="38100" dist="38100" dir="2700000" algn="tl">
                    <a:srgbClr val="000000">
                      <a:alpha val="43137"/>
                    </a:srgbClr>
                  </a:outerShdw>
                </a:effectLst>
                <a:latin typeface="Arial" pitchFamily="34" charset="0"/>
              </a:rPr>
              <a:t>Compare two groups w t-test or Z-test: </a:t>
            </a:r>
            <a:endParaRPr lang="en-US" sz="3600" b="1" i="1" dirty="0">
              <a:solidFill>
                <a:schemeClr val="tx2"/>
              </a:solidFill>
              <a:effectLst>
                <a:outerShdw blurRad="38100" dist="38100" dir="2700000" algn="tl">
                  <a:srgbClr val="000000">
                    <a:alpha val="43137"/>
                  </a:srgbClr>
                </a:outerShdw>
              </a:effectLst>
              <a:latin typeface="Arial" pitchFamily="34" charset="0"/>
            </a:endParaRPr>
          </a:p>
          <a:p>
            <a:pPr marL="628650" indent="-514350">
              <a:lnSpc>
                <a:spcPct val="90000"/>
              </a:lnSpc>
              <a:spcBef>
                <a:spcPct val="35000"/>
              </a:spcBef>
              <a:buFont typeface="+mj-lt"/>
              <a:buAutoNum type="arabicPeriod"/>
            </a:pPr>
            <a:r>
              <a:rPr lang="en-US" sz="3200" b="1" dirty="0">
                <a:latin typeface="Arial" pitchFamily="34" charset="0"/>
              </a:rPr>
              <a:t>Compare Percent </a:t>
            </a:r>
            <a:r>
              <a:rPr lang="en-US" sz="3200" b="1" dirty="0" smtClean="0">
                <a:latin typeface="Arial" pitchFamily="34" charset="0"/>
              </a:rPr>
              <a:t>(</a:t>
            </a:r>
            <a:r>
              <a:rPr lang="en-US" sz="3200" b="1" dirty="0" smtClean="0">
                <a:solidFill>
                  <a:srgbClr val="CC0000"/>
                </a:solidFill>
                <a:latin typeface="Arial" pitchFamily="34" charset="0"/>
              </a:rPr>
              <a:t>Categorical</a:t>
            </a:r>
            <a:r>
              <a:rPr lang="en-US" sz="3200" b="1" dirty="0" smtClean="0">
                <a:latin typeface="Arial" pitchFamily="34" charset="0"/>
              </a:rPr>
              <a:t>)</a:t>
            </a:r>
          </a:p>
          <a:p>
            <a:pPr marL="1025525" lvl="1" indent="-284163">
              <a:lnSpc>
                <a:spcPct val="90000"/>
              </a:lnSpc>
              <a:spcBef>
                <a:spcPts val="600"/>
              </a:spcBef>
              <a:buClr>
                <a:schemeClr val="tx2"/>
              </a:buClr>
              <a:buFontTx/>
              <a:buChar char="•"/>
            </a:pPr>
            <a:r>
              <a:rPr lang="en-US" sz="3000" dirty="0" smtClean="0">
                <a:latin typeface="Arial" pitchFamily="34" charset="0"/>
              </a:rPr>
              <a:t>Ex: Compare two groups (Men/Women)     Buy Snacks (Yes/No).</a:t>
            </a:r>
          </a:p>
          <a:p>
            <a:pPr marL="914400" lvl="1" indent="-342900">
              <a:lnSpc>
                <a:spcPct val="90000"/>
              </a:lnSpc>
              <a:spcBef>
                <a:spcPct val="35000"/>
              </a:spcBef>
              <a:buFontTx/>
              <a:buChar char="•"/>
            </a:pPr>
            <a:endParaRPr lang="en-US" sz="3200" dirty="0" smtClean="0">
              <a:latin typeface="Arial" pitchFamily="34" charset="0"/>
            </a:endParaRPr>
          </a:p>
          <a:p>
            <a:pPr marL="628650" indent="-514350">
              <a:lnSpc>
                <a:spcPct val="90000"/>
              </a:lnSpc>
              <a:spcBef>
                <a:spcPct val="35000"/>
              </a:spcBef>
              <a:buFont typeface="+mj-lt"/>
              <a:buAutoNum type="arabicPeriod"/>
            </a:pPr>
            <a:r>
              <a:rPr lang="en-US" sz="3200" b="1" dirty="0" smtClean="0">
                <a:latin typeface="Arial" pitchFamily="34" charset="0"/>
              </a:rPr>
              <a:t>Compare </a:t>
            </a:r>
            <a:r>
              <a:rPr lang="en-US" sz="3200" b="1" dirty="0">
                <a:latin typeface="Arial" pitchFamily="34" charset="0"/>
              </a:rPr>
              <a:t>Average </a:t>
            </a:r>
            <a:r>
              <a:rPr lang="en-US" sz="3200" b="1" dirty="0" smtClean="0">
                <a:latin typeface="Arial" pitchFamily="34" charset="0"/>
              </a:rPr>
              <a:t>(</a:t>
            </a:r>
            <a:r>
              <a:rPr lang="en-US" sz="3200" b="1" dirty="0" smtClean="0">
                <a:solidFill>
                  <a:srgbClr val="CC0000"/>
                </a:solidFill>
                <a:latin typeface="Arial" pitchFamily="34" charset="0"/>
              </a:rPr>
              <a:t>Metric</a:t>
            </a:r>
            <a:r>
              <a:rPr lang="en-US" sz="3200" b="1" dirty="0" smtClean="0">
                <a:latin typeface="Arial" pitchFamily="34" charset="0"/>
              </a:rPr>
              <a:t>)</a:t>
            </a:r>
          </a:p>
          <a:p>
            <a:pPr marL="1025525" lvl="1" indent="-284163">
              <a:lnSpc>
                <a:spcPct val="90000"/>
              </a:lnSpc>
              <a:spcBef>
                <a:spcPts val="600"/>
              </a:spcBef>
              <a:buClr>
                <a:schemeClr val="tx2"/>
              </a:buClr>
              <a:buFontTx/>
              <a:buChar char="•"/>
            </a:pPr>
            <a:r>
              <a:rPr lang="en-US" sz="3000" dirty="0" smtClean="0">
                <a:latin typeface="Arial" pitchFamily="34" charset="0"/>
              </a:rPr>
              <a:t>Ex: Compare two groups (Men/Women)   Rate Happiness(1-5 rating scale).</a:t>
            </a:r>
            <a:endParaRPr lang="en-US" sz="3000" dirty="0">
              <a:latin typeface="Arial" pitchFamily="34" charset="0"/>
            </a:endParaRPr>
          </a:p>
        </p:txBody>
      </p:sp>
      <p:sp>
        <p:nvSpPr>
          <p:cNvPr id="1055748" name="Rectangle 4"/>
          <p:cNvSpPr>
            <a:spLocks noGrp="1" noChangeArrowheads="1"/>
          </p:cNvSpPr>
          <p:nvPr>
            <p:ph type="title"/>
          </p:nvPr>
        </p:nvSpPr>
        <p:spPr/>
        <p:txBody>
          <a:bodyPr/>
          <a:lstStyle/>
          <a:p>
            <a:r>
              <a:rPr lang="en-US" dirty="0" smtClean="0">
                <a:solidFill>
                  <a:srgbClr val="000066"/>
                </a:solidFill>
              </a:rPr>
              <a:t>Comparing Differences</a:t>
            </a:r>
            <a:endParaRPr lang="en-US" dirty="0">
              <a:solidFill>
                <a:srgbClr val="000066"/>
              </a:solidFill>
            </a:endParaRPr>
          </a:p>
        </p:txBody>
      </p:sp>
      <p:sp>
        <p:nvSpPr>
          <p:cNvPr id="7" name="Line Callout 1 6"/>
          <p:cNvSpPr/>
          <p:nvPr/>
        </p:nvSpPr>
        <p:spPr>
          <a:xfrm>
            <a:off x="5715000" y="3124200"/>
            <a:ext cx="3200400" cy="1066800"/>
          </a:xfrm>
          <a:prstGeom prst="borderCallout1">
            <a:avLst>
              <a:gd name="adj1" fmla="val 48794"/>
              <a:gd name="adj2" fmla="val -230"/>
              <a:gd name="adj3" fmla="val 11764"/>
              <a:gd name="adj4" fmla="val -2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CA" sz="2400" b="1" dirty="0" smtClean="0"/>
              <a:t>One Categorical </a:t>
            </a:r>
            <a:r>
              <a:rPr lang="en-CA" sz="2400" b="1" i="1" dirty="0" smtClean="0"/>
              <a:t>compared to </a:t>
            </a:r>
          </a:p>
          <a:p>
            <a:pPr algn="ctr">
              <a:lnSpc>
                <a:spcPct val="90000"/>
              </a:lnSpc>
            </a:pPr>
            <a:r>
              <a:rPr lang="en-CA" sz="2400" b="1" dirty="0" smtClean="0"/>
              <a:t>Another </a:t>
            </a:r>
            <a:r>
              <a:rPr lang="en-CA" sz="2400" b="1" dirty="0" smtClean="0">
                <a:solidFill>
                  <a:srgbClr val="CC0000"/>
                </a:solidFill>
                <a:effectLst>
                  <a:outerShdw blurRad="38100" dist="38100" dir="2700000" algn="tl">
                    <a:srgbClr val="000000">
                      <a:alpha val="43137"/>
                    </a:srgbClr>
                  </a:outerShdw>
                </a:effectLst>
              </a:rPr>
              <a:t>Categorical</a:t>
            </a:r>
            <a:endParaRPr lang="en-CA" sz="2400" b="1" dirty="0">
              <a:solidFill>
                <a:srgbClr val="CC0000"/>
              </a:solidFill>
              <a:effectLst>
                <a:outerShdw blurRad="38100" dist="38100" dir="2700000" algn="tl">
                  <a:srgbClr val="000000">
                    <a:alpha val="43137"/>
                  </a:srgbClr>
                </a:outerShdw>
              </a:effectLst>
            </a:endParaRPr>
          </a:p>
        </p:txBody>
      </p:sp>
      <p:sp>
        <p:nvSpPr>
          <p:cNvPr id="9" name="Line Callout 1 8"/>
          <p:cNvSpPr/>
          <p:nvPr/>
        </p:nvSpPr>
        <p:spPr>
          <a:xfrm>
            <a:off x="4953000" y="5638800"/>
            <a:ext cx="3200400" cy="1066800"/>
          </a:xfrm>
          <a:prstGeom prst="borderCallout1">
            <a:avLst>
              <a:gd name="adj1" fmla="val 48794"/>
              <a:gd name="adj2" fmla="val -230"/>
              <a:gd name="adj3" fmla="val 11764"/>
              <a:gd name="adj4" fmla="val -2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CA" sz="2400" b="1" dirty="0" smtClean="0"/>
              <a:t>One Categorical </a:t>
            </a:r>
            <a:r>
              <a:rPr lang="en-CA" sz="2400" b="1" i="1" dirty="0" smtClean="0"/>
              <a:t>compared to </a:t>
            </a:r>
          </a:p>
          <a:p>
            <a:pPr algn="ctr">
              <a:lnSpc>
                <a:spcPct val="90000"/>
              </a:lnSpc>
            </a:pPr>
            <a:r>
              <a:rPr lang="en-CA" sz="2400" b="1" dirty="0" smtClean="0"/>
              <a:t>One </a:t>
            </a:r>
            <a:r>
              <a:rPr lang="en-CA" sz="2400" b="1" dirty="0" smtClean="0">
                <a:solidFill>
                  <a:srgbClr val="CC0000"/>
                </a:solidFill>
                <a:effectLst>
                  <a:outerShdw blurRad="38100" dist="38100" dir="2700000" algn="tl">
                    <a:srgbClr val="000000">
                      <a:alpha val="43137"/>
                    </a:srgbClr>
                  </a:outerShdw>
                </a:effectLst>
              </a:rPr>
              <a:t>Metric</a:t>
            </a:r>
            <a:endParaRPr lang="en-CA" sz="2400" b="1" dirty="0">
              <a:solidFill>
                <a:srgbClr val="CC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6930">
                                            <p:txEl>
                                              <p:pRg st="1" end="1"/>
                                            </p:txEl>
                                          </p:spTgt>
                                        </p:tgtEl>
                                        <p:attrNameLst>
                                          <p:attrName>style.visibility</p:attrName>
                                        </p:attrNameLst>
                                      </p:cBhvr>
                                      <p:to>
                                        <p:strVal val="visible"/>
                                      </p:to>
                                    </p:set>
                                    <p:animEffect transition="in" filter="blinds(horizontal)">
                                      <p:cBhvr>
                                        <p:cTn id="7" dur="500"/>
                                        <p:tgtEl>
                                          <p:spTgt spid="63693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6930">
                                            <p:txEl>
                                              <p:pRg st="4" end="4"/>
                                            </p:txEl>
                                          </p:spTgt>
                                        </p:tgtEl>
                                        <p:attrNameLst>
                                          <p:attrName>style.visibility</p:attrName>
                                        </p:attrNameLst>
                                      </p:cBhvr>
                                      <p:to>
                                        <p:strVal val="visible"/>
                                      </p:to>
                                    </p:set>
                                    <p:animEffect transition="in" filter="blinds(horizontal)">
                                      <p:cBhvr>
                                        <p:cTn id="10" dur="500"/>
                                        <p:tgtEl>
                                          <p:spTgt spid="636930">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36930">
                                            <p:txEl>
                                              <p:pRg st="2" end="2"/>
                                            </p:txEl>
                                          </p:spTgt>
                                        </p:tgtEl>
                                        <p:attrNameLst>
                                          <p:attrName>style.visibility</p:attrName>
                                        </p:attrNameLst>
                                      </p:cBhvr>
                                      <p:to>
                                        <p:strVal val="visible"/>
                                      </p:to>
                                    </p:set>
                                    <p:animEffect transition="in" filter="blinds(horizontal)">
                                      <p:cBhvr>
                                        <p:cTn id="15" dur="500"/>
                                        <p:tgtEl>
                                          <p:spTgt spid="636930">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36930">
                                            <p:txEl>
                                              <p:pRg st="5" end="5"/>
                                            </p:txEl>
                                          </p:spTgt>
                                        </p:tgtEl>
                                        <p:attrNameLst>
                                          <p:attrName>style.visibility</p:attrName>
                                        </p:attrNameLst>
                                      </p:cBhvr>
                                      <p:to>
                                        <p:strVal val="visible"/>
                                      </p:to>
                                    </p:set>
                                    <p:animEffect transition="in" filter="blinds(horizontal)">
                                      <p:cBhvr>
                                        <p:cTn id="18" dur="500"/>
                                        <p:tgtEl>
                                          <p:spTgt spid="636930">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smtClean="0"/>
              <a:t>2341-09 Lecture Wk13</a:t>
            </a:r>
            <a:endParaRPr lang="en-US" altLang="en-US"/>
          </a:p>
        </p:txBody>
      </p:sp>
      <p:sp>
        <p:nvSpPr>
          <p:cNvPr id="8" name="Slide Number Placeholder 7"/>
          <p:cNvSpPr>
            <a:spLocks noGrp="1"/>
          </p:cNvSpPr>
          <p:nvPr>
            <p:ph type="sldNum" sz="quarter" idx="12"/>
          </p:nvPr>
        </p:nvSpPr>
        <p:spPr/>
        <p:txBody>
          <a:bodyPr/>
          <a:lstStyle/>
          <a:p>
            <a:fld id="{A8A3E7E9-6BE4-4C92-B543-BD87785A5761}" type="slidenum">
              <a:rPr lang="en-US" altLang="en-US"/>
              <a:pPr/>
              <a:t>76</a:t>
            </a:fld>
            <a:endParaRPr lang="en-US" altLang="en-US"/>
          </a:p>
        </p:txBody>
      </p:sp>
      <p:sp>
        <p:nvSpPr>
          <p:cNvPr id="513026" name="Rectangle 2"/>
          <p:cNvSpPr>
            <a:spLocks noGrp="1" noChangeArrowheads="1"/>
          </p:cNvSpPr>
          <p:nvPr>
            <p:ph type="title"/>
          </p:nvPr>
        </p:nvSpPr>
        <p:spPr>
          <a:xfrm>
            <a:off x="0" y="0"/>
            <a:ext cx="4876800" cy="1447800"/>
          </a:xfrm>
        </p:spPr>
        <p:txBody>
          <a:bodyPr/>
          <a:lstStyle/>
          <a:p>
            <a:pPr>
              <a:lnSpc>
                <a:spcPct val="80000"/>
              </a:lnSpc>
            </a:pPr>
            <a:r>
              <a:rPr lang="en-US" sz="5400"/>
              <a:t>Professional</a:t>
            </a:r>
            <a:br>
              <a:rPr lang="en-US" sz="5400"/>
            </a:br>
            <a:r>
              <a:rPr lang="en-US" sz="5400"/>
              <a:t>Resources</a:t>
            </a:r>
          </a:p>
        </p:txBody>
      </p:sp>
      <p:pic>
        <p:nvPicPr>
          <p:cNvPr id="513030" name="Picture 6" descr="Dimension Research, Inc. Banner"/>
          <p:cNvPicPr>
            <a:picLocks noGrp="1" noChangeAspect="1" noChangeArrowheads="1"/>
          </p:cNvPicPr>
          <p:nvPr>
            <p:ph sz="quarter" idx="2"/>
          </p:nvPr>
        </p:nvPicPr>
        <p:blipFill>
          <a:blip r:embed="rId3" cstate="print"/>
          <a:srcRect l="1984" t="5249" r="76880" b="5249"/>
          <a:stretch>
            <a:fillRect/>
          </a:stretch>
        </p:blipFill>
        <p:spPr>
          <a:xfrm>
            <a:off x="5181600" y="228600"/>
            <a:ext cx="2895600" cy="1066800"/>
          </a:xfrm>
          <a:noFill/>
          <a:ln w="28575">
            <a:solidFill>
              <a:srgbClr val="000066"/>
            </a:solidFill>
          </a:ln>
        </p:spPr>
      </p:pic>
      <p:pic>
        <p:nvPicPr>
          <p:cNvPr id="513037" name="Picture 13"/>
          <p:cNvPicPr>
            <a:picLocks noChangeAspect="1" noChangeArrowheads="1"/>
          </p:cNvPicPr>
          <p:nvPr/>
        </p:nvPicPr>
        <p:blipFill>
          <a:blip r:embed="rId4" cstate="print"/>
          <a:srcRect/>
          <a:stretch>
            <a:fillRect/>
          </a:stretch>
        </p:blipFill>
        <p:spPr bwMode="auto">
          <a:xfrm>
            <a:off x="304800" y="1628775"/>
            <a:ext cx="8534400" cy="5000625"/>
          </a:xfrm>
          <a:prstGeom prst="rect">
            <a:avLst/>
          </a:prstGeom>
          <a:noFill/>
          <a:ln w="57150">
            <a:solidFill>
              <a:srgbClr val="000066"/>
            </a:solidFill>
            <a:miter lim="800000"/>
            <a:headEnd/>
            <a:tailEnd/>
          </a:ln>
          <a:effectLst>
            <a:outerShdw dist="107763" dir="2700000" algn="ctr" rotWithShape="0">
              <a:srgbClr val="808080">
                <a:alpha val="50000"/>
              </a:srgbClr>
            </a:outerShdw>
          </a:effectLst>
        </p:spPr>
      </p:pic>
      <p:sp>
        <p:nvSpPr>
          <p:cNvPr id="513039" name="Oval 15"/>
          <p:cNvSpPr>
            <a:spLocks noChangeArrowheads="1"/>
          </p:cNvSpPr>
          <p:nvPr/>
        </p:nvSpPr>
        <p:spPr bwMode="auto">
          <a:xfrm>
            <a:off x="152400" y="2286000"/>
            <a:ext cx="2362200" cy="533400"/>
          </a:xfrm>
          <a:prstGeom prst="ellipse">
            <a:avLst/>
          </a:prstGeom>
          <a:noFill/>
          <a:ln w="38100">
            <a:solidFill>
              <a:srgbClr val="CC0000"/>
            </a:solidFill>
            <a:round/>
            <a:headEnd/>
            <a:tailEnd/>
          </a:ln>
          <a:effectLst/>
        </p:spPr>
        <p:txBody>
          <a:bodyPr wrap="none" anchor="ctr"/>
          <a:lstStyle/>
          <a:p>
            <a:endParaRPr lang="en-CA"/>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3039"/>
                                        </p:tgtEl>
                                        <p:attrNameLst>
                                          <p:attrName>style.visibility</p:attrName>
                                        </p:attrNameLst>
                                      </p:cBhvr>
                                      <p:to>
                                        <p:strVal val="visible"/>
                                      </p:to>
                                    </p:set>
                                    <p:animEffect transition="in" filter="wipe(down)">
                                      <p:cBhvr>
                                        <p:cTn id="7" dur="500"/>
                                        <p:tgtEl>
                                          <p:spTgt spid="513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smtClean="0"/>
              <a:t>2341-09 Lecture Wk13</a:t>
            </a:r>
            <a:endParaRPr lang="en-US" altLang="en-US"/>
          </a:p>
        </p:txBody>
      </p:sp>
      <p:sp>
        <p:nvSpPr>
          <p:cNvPr id="10" name="Slide Number Placeholder 5"/>
          <p:cNvSpPr>
            <a:spLocks noGrp="1"/>
          </p:cNvSpPr>
          <p:nvPr>
            <p:ph type="sldNum" sz="quarter" idx="12"/>
          </p:nvPr>
        </p:nvSpPr>
        <p:spPr/>
        <p:txBody>
          <a:bodyPr/>
          <a:lstStyle/>
          <a:p>
            <a:fld id="{03FCC43B-9C40-4311-8B1F-2D3552C9759C}" type="slidenum">
              <a:rPr lang="en-US" altLang="en-US"/>
              <a:pPr/>
              <a:t>77</a:t>
            </a:fld>
            <a:endParaRPr lang="en-US" altLang="en-US"/>
          </a:p>
        </p:txBody>
      </p:sp>
      <p:sp>
        <p:nvSpPr>
          <p:cNvPr id="832514" name="Rectangle 2"/>
          <p:cNvSpPr>
            <a:spLocks noGrp="1" noChangeArrowheads="1"/>
          </p:cNvSpPr>
          <p:nvPr>
            <p:ph type="title"/>
          </p:nvPr>
        </p:nvSpPr>
        <p:spPr/>
        <p:txBody>
          <a:bodyPr/>
          <a:lstStyle/>
          <a:p>
            <a:r>
              <a:rPr lang="en-US" sz="4000"/>
              <a:t>Step 10 continued: </a:t>
            </a:r>
            <a:br>
              <a:rPr lang="en-US" sz="4000"/>
            </a:br>
            <a:r>
              <a:rPr lang="en-US" sz="4000"/>
              <a:t>More Analysis of Data</a:t>
            </a:r>
          </a:p>
        </p:txBody>
      </p:sp>
      <p:sp>
        <p:nvSpPr>
          <p:cNvPr id="832515" name="Rectangle 3"/>
          <p:cNvSpPr>
            <a:spLocks noGrp="1" noChangeArrowheads="1"/>
          </p:cNvSpPr>
          <p:nvPr>
            <p:ph type="body" idx="1"/>
          </p:nvPr>
        </p:nvSpPr>
        <p:spPr/>
        <p:txBody>
          <a:bodyPr/>
          <a:lstStyle/>
          <a:p>
            <a:endParaRPr lang="en-US"/>
          </a:p>
        </p:txBody>
      </p:sp>
      <p:pic>
        <p:nvPicPr>
          <p:cNvPr id="832516" name="Picture 4" descr="openbook"/>
          <p:cNvPicPr>
            <a:picLocks noChangeAspect="1" noChangeArrowheads="1"/>
          </p:cNvPicPr>
          <p:nvPr/>
        </p:nvPicPr>
        <p:blipFill>
          <a:blip r:embed="rId2" cstate="print"/>
          <a:srcRect/>
          <a:stretch>
            <a:fillRect/>
          </a:stretch>
        </p:blipFill>
        <p:spPr bwMode="auto">
          <a:xfrm>
            <a:off x="-228600" y="1524000"/>
            <a:ext cx="9372600" cy="5181600"/>
          </a:xfrm>
          <a:prstGeom prst="rect">
            <a:avLst/>
          </a:prstGeom>
          <a:noFill/>
        </p:spPr>
      </p:pic>
      <p:sp>
        <p:nvSpPr>
          <p:cNvPr id="832517" name="Rectangle 5"/>
          <p:cNvSpPr>
            <a:spLocks noChangeArrowheads="1"/>
          </p:cNvSpPr>
          <p:nvPr/>
        </p:nvSpPr>
        <p:spPr bwMode="auto">
          <a:xfrm>
            <a:off x="1828800" y="3124200"/>
            <a:ext cx="2590800" cy="1600200"/>
          </a:xfrm>
          <a:prstGeom prst="rect">
            <a:avLst/>
          </a:prstGeom>
          <a:noFill/>
          <a:ln w="9525">
            <a:noFill/>
            <a:miter lim="800000"/>
            <a:headEnd/>
            <a:tailEnd/>
          </a:ln>
          <a:effectLst/>
        </p:spPr>
        <p:txBody>
          <a:bodyPr>
            <a:spAutoFit/>
          </a:bodyPr>
          <a:lstStyle/>
          <a:p>
            <a:r>
              <a:rPr lang="en-US" sz="3500" b="1" i="1">
                <a:solidFill>
                  <a:schemeClr val="tx2"/>
                </a:solidFill>
                <a:latin typeface="Arial" pitchFamily="34" charset="0"/>
              </a:rPr>
              <a:t>Chapter 15</a:t>
            </a:r>
          </a:p>
          <a:p>
            <a:pPr algn="ctr"/>
            <a:r>
              <a:rPr lang="en-US" sz="3200" b="1" i="1">
                <a:solidFill>
                  <a:srgbClr val="008080"/>
                </a:solidFill>
                <a:latin typeface="Arial" pitchFamily="34" charset="0"/>
              </a:rPr>
              <a:t>Research Report</a:t>
            </a:r>
            <a:endParaRPr lang="en-US" sz="3200" b="1">
              <a:solidFill>
                <a:srgbClr val="008080"/>
              </a:solidFill>
              <a:latin typeface="Arial" pitchFamily="34" charset="0"/>
            </a:endParaRPr>
          </a:p>
        </p:txBody>
      </p:sp>
      <p:sp>
        <p:nvSpPr>
          <p:cNvPr id="832518" name="Rectangle 6"/>
          <p:cNvSpPr>
            <a:spLocks noChangeArrowheads="1"/>
          </p:cNvSpPr>
          <p:nvPr/>
        </p:nvSpPr>
        <p:spPr bwMode="auto">
          <a:xfrm>
            <a:off x="4572000" y="3276600"/>
            <a:ext cx="2667000" cy="1077218"/>
          </a:xfrm>
          <a:prstGeom prst="rect">
            <a:avLst/>
          </a:prstGeom>
          <a:noFill/>
          <a:ln w="9525">
            <a:noFill/>
            <a:miter lim="800000"/>
            <a:headEnd/>
            <a:tailEnd/>
          </a:ln>
          <a:effectLst/>
        </p:spPr>
        <p:txBody>
          <a:bodyPr>
            <a:spAutoFit/>
          </a:bodyPr>
          <a:lstStyle/>
          <a:p>
            <a:r>
              <a:rPr lang="en-US" sz="3200" i="1" spc="-150" dirty="0" smtClean="0">
                <a:solidFill>
                  <a:schemeClr val="tx2"/>
                </a:solidFill>
              </a:rPr>
              <a:t>2nd half of wk 12 lecture</a:t>
            </a:r>
            <a:endParaRPr lang="en-US" sz="3200" spc="-150" dirty="0">
              <a:solidFill>
                <a:srgbClr val="008080"/>
              </a:solidFill>
            </a:endParaRPr>
          </a:p>
        </p:txBody>
      </p:sp>
      <p:sp>
        <p:nvSpPr>
          <p:cNvPr id="832519" name="Rectangle 7"/>
          <p:cNvSpPr>
            <a:spLocks noChangeArrowheads="1"/>
          </p:cNvSpPr>
          <p:nvPr/>
        </p:nvSpPr>
        <p:spPr bwMode="auto">
          <a:xfrm>
            <a:off x="1981200" y="2133600"/>
            <a:ext cx="2438400" cy="641350"/>
          </a:xfrm>
          <a:prstGeom prst="rect">
            <a:avLst/>
          </a:prstGeom>
          <a:noFill/>
          <a:ln w="9525">
            <a:noFill/>
            <a:miter lim="800000"/>
            <a:headEnd/>
            <a:tailEnd/>
          </a:ln>
          <a:effectLst/>
        </p:spPr>
        <p:txBody>
          <a:bodyPr>
            <a:spAutoFit/>
          </a:bodyPr>
          <a:lstStyle/>
          <a:p>
            <a:r>
              <a:rPr lang="en-US" sz="3600" b="1" i="1" u="sng" dirty="0">
                <a:solidFill>
                  <a:schemeClr val="tx2"/>
                </a:solidFill>
                <a:latin typeface="Arial" pitchFamily="34" charset="0"/>
              </a:rPr>
              <a:t>Week </a:t>
            </a:r>
            <a:r>
              <a:rPr lang="en-US" sz="3600" b="1" i="1" u="sng" dirty="0" smtClean="0">
                <a:solidFill>
                  <a:schemeClr val="tx2"/>
                </a:solidFill>
                <a:latin typeface="Arial" pitchFamily="34" charset="0"/>
              </a:rPr>
              <a:t>12</a:t>
            </a:r>
            <a:r>
              <a:rPr lang="en-US" sz="3600" b="1" i="1" u="sng" dirty="0" smtClean="0">
                <a:solidFill>
                  <a:srgbClr val="000066"/>
                </a:solidFill>
                <a:latin typeface="Arial" pitchFamily="34" charset="0"/>
              </a:rPr>
              <a:t> </a:t>
            </a:r>
            <a:endParaRPr lang="en-US" sz="3600" b="1" u="sng" dirty="0">
              <a:solidFill>
                <a:srgbClr val="000066"/>
              </a:solidFill>
              <a:latin typeface="Arial" pitchFamily="34" charset="0"/>
            </a:endParaRPr>
          </a:p>
        </p:txBody>
      </p:sp>
    </p:spTree>
  </p:cSld>
  <p:clrMapOvr>
    <a:masterClrMapping/>
  </p:clrMapOvr>
  <p:transition>
    <p:circl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r>
              <a:rPr lang="en-US" smtClean="0"/>
              <a:t>2341-09 Lecture Wk13</a:t>
            </a:r>
            <a:endParaRPr lang="en-US" altLang="en-US"/>
          </a:p>
        </p:txBody>
      </p:sp>
      <p:sp>
        <p:nvSpPr>
          <p:cNvPr id="8" name="Slide Number Placeholder 6"/>
          <p:cNvSpPr>
            <a:spLocks noGrp="1"/>
          </p:cNvSpPr>
          <p:nvPr>
            <p:ph type="sldNum" sz="quarter" idx="12"/>
          </p:nvPr>
        </p:nvSpPr>
        <p:spPr/>
        <p:txBody>
          <a:bodyPr/>
          <a:lstStyle/>
          <a:p>
            <a:fld id="{E363D654-940E-4D37-9ABC-9E799A53D01F}" type="slidenum">
              <a:rPr lang="en-US" altLang="en-US"/>
              <a:pPr/>
              <a:t>78</a:t>
            </a:fld>
            <a:endParaRPr lang="en-US" altLang="en-US"/>
          </a:p>
        </p:txBody>
      </p:sp>
      <p:sp>
        <p:nvSpPr>
          <p:cNvPr id="962562" name="Rectangle 2"/>
          <p:cNvSpPr>
            <a:spLocks noGrp="1" noChangeArrowheads="1"/>
          </p:cNvSpPr>
          <p:nvPr>
            <p:ph type="title"/>
          </p:nvPr>
        </p:nvSpPr>
        <p:spPr>
          <a:xfrm>
            <a:off x="228600" y="152400"/>
            <a:ext cx="8001000" cy="808038"/>
          </a:xfrm>
        </p:spPr>
        <p:txBody>
          <a:bodyPr/>
          <a:lstStyle/>
          <a:p>
            <a:r>
              <a:rPr lang="en-US" sz="4000">
                <a:solidFill>
                  <a:srgbClr val="FFFFCC"/>
                </a:solidFill>
              </a:rPr>
              <a:t>Marketing Research Process</a:t>
            </a:r>
          </a:p>
        </p:txBody>
      </p:sp>
      <p:sp>
        <p:nvSpPr>
          <p:cNvPr id="962563" name="Rectangle 3"/>
          <p:cNvSpPr>
            <a:spLocks noGrp="1" noChangeArrowheads="1"/>
          </p:cNvSpPr>
          <p:nvPr>
            <p:ph type="body" sz="half" idx="1"/>
          </p:nvPr>
        </p:nvSpPr>
        <p:spPr>
          <a:xfrm>
            <a:off x="304800" y="1295400"/>
            <a:ext cx="4267200" cy="5562600"/>
          </a:xfrm>
        </p:spPr>
        <p:txBody>
          <a:bodyPr/>
          <a:lstStyle/>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Establish the need for </a:t>
            </a:r>
            <a:r>
              <a:rPr lang="en-CA" sz="3200" dirty="0" err="1" smtClean="0">
                <a:solidFill>
                  <a:srgbClr val="FFFFCC"/>
                </a:solidFill>
              </a:rPr>
              <a:t>mktg</a:t>
            </a:r>
            <a:r>
              <a:rPr lang="en-CA" sz="3200" dirty="0" smtClean="0">
                <a:solidFill>
                  <a:srgbClr val="FFFFCC"/>
                </a:solidFill>
              </a:rPr>
              <a:t> </a:t>
            </a:r>
            <a:r>
              <a:rPr lang="en-CA" sz="3200" dirty="0">
                <a:solidFill>
                  <a:srgbClr val="FFFFCC"/>
                </a:solidFill>
              </a:rPr>
              <a:t>research</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Define the problem</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Establish research objectives</a:t>
            </a:r>
            <a:endParaRPr lang="en-CA" sz="3200" b="1" dirty="0">
              <a:solidFill>
                <a:srgbClr val="FFFFCC"/>
              </a:solidFill>
            </a:endParaRP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Determine research design</a:t>
            </a:r>
          </a:p>
          <a:p>
            <a:pPr marL="347663" indent="-347663">
              <a:lnSpc>
                <a:spcPct val="85000"/>
              </a:lnSpc>
              <a:spcBef>
                <a:spcPts val="1600"/>
              </a:spcBef>
              <a:buClr>
                <a:srgbClr val="FFFFCC"/>
              </a:buClr>
              <a:buSzPct val="85000"/>
              <a:buFont typeface="Wingdings" pitchFamily="2" charset="2"/>
              <a:buAutoNum type="arabicPeriod"/>
            </a:pPr>
            <a:r>
              <a:rPr lang="en-CA" sz="3200" dirty="0">
                <a:solidFill>
                  <a:srgbClr val="FFFFCC"/>
                </a:solidFill>
              </a:rPr>
              <a:t>Identify information types and sources</a:t>
            </a:r>
          </a:p>
          <a:p>
            <a:pPr marL="347663" indent="-347663">
              <a:lnSpc>
                <a:spcPct val="85000"/>
              </a:lnSpc>
              <a:spcBef>
                <a:spcPts val="1600"/>
              </a:spcBef>
              <a:buClr>
                <a:srgbClr val="FFFFCC"/>
              </a:buClr>
              <a:buSzPct val="85000"/>
              <a:buFont typeface="Wingdings" pitchFamily="2" charset="2"/>
              <a:buAutoNum type="arabicPeriod"/>
            </a:pPr>
            <a:endParaRPr lang="en-US" sz="3200" dirty="0">
              <a:solidFill>
                <a:srgbClr val="FFFFCC"/>
              </a:solidFill>
            </a:endParaRPr>
          </a:p>
        </p:txBody>
      </p:sp>
      <p:sp>
        <p:nvSpPr>
          <p:cNvPr id="962564" name="Rectangle 4"/>
          <p:cNvSpPr>
            <a:spLocks noGrp="1" noChangeArrowheads="1"/>
          </p:cNvSpPr>
          <p:nvPr>
            <p:ph type="body" sz="half" idx="2"/>
          </p:nvPr>
        </p:nvSpPr>
        <p:spPr>
          <a:xfrm>
            <a:off x="4652963" y="1219200"/>
            <a:ext cx="4491037" cy="5064125"/>
          </a:xfrm>
        </p:spPr>
        <p:txBody>
          <a:bodyPr/>
          <a:lstStyle/>
          <a:p>
            <a:pPr marL="533400" indent="-533400">
              <a:lnSpc>
                <a:spcPct val="85000"/>
              </a:lnSpc>
              <a:spcBef>
                <a:spcPts val="1600"/>
              </a:spcBef>
              <a:buClr>
                <a:srgbClr val="FFFFCC"/>
              </a:buClr>
              <a:buSzPct val="85000"/>
              <a:buFont typeface="+mj-lt"/>
              <a:buAutoNum type="arabicPeriod" startAt="6"/>
            </a:pPr>
            <a:r>
              <a:rPr lang="en-CA" sz="3200" dirty="0" smtClean="0">
                <a:solidFill>
                  <a:srgbClr val="FFFFCC"/>
                </a:solidFill>
              </a:rPr>
              <a:t>Determine methods of accessing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smtClean="0">
                <a:solidFill>
                  <a:srgbClr val="FFFFCC"/>
                </a:solidFill>
              </a:rPr>
              <a:t>Design </a:t>
            </a:r>
            <a:r>
              <a:rPr lang="en-CA" sz="3200" dirty="0">
                <a:solidFill>
                  <a:srgbClr val="FFFFCC"/>
                </a:solidFill>
              </a:rPr>
              <a:t>data collection forms</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Determine sample plan and size</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Collect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a:solidFill>
                  <a:srgbClr val="FFFFCC"/>
                </a:solidFill>
              </a:rPr>
              <a:t>Analyze data</a:t>
            </a:r>
          </a:p>
          <a:p>
            <a:pPr marL="533400" indent="-533400">
              <a:lnSpc>
                <a:spcPct val="85000"/>
              </a:lnSpc>
              <a:spcBef>
                <a:spcPts val="1600"/>
              </a:spcBef>
              <a:buClr>
                <a:srgbClr val="FFFFCC"/>
              </a:buClr>
              <a:buSzPct val="85000"/>
              <a:buFont typeface="Wingdings" pitchFamily="2" charset="2"/>
              <a:buAutoNum type="arabicPeriod" startAt="6"/>
            </a:pPr>
            <a:r>
              <a:rPr lang="en-CA" sz="3200" dirty="0" smtClean="0">
                <a:solidFill>
                  <a:srgbClr val="FFFFCC"/>
                </a:solidFill>
              </a:rPr>
              <a:t>Final </a:t>
            </a:r>
            <a:r>
              <a:rPr lang="en-CA" sz="3200" dirty="0">
                <a:solidFill>
                  <a:srgbClr val="FFFFCC"/>
                </a:solidFill>
              </a:rPr>
              <a:t>research</a:t>
            </a:r>
            <a:r>
              <a:rPr lang="en-CA" sz="3200" spc="-300" dirty="0">
                <a:solidFill>
                  <a:srgbClr val="FFFFCC"/>
                </a:solidFill>
              </a:rPr>
              <a:t> </a:t>
            </a:r>
            <a:r>
              <a:rPr lang="en-CA" sz="3200" dirty="0">
                <a:solidFill>
                  <a:srgbClr val="FFFFCC"/>
                </a:solidFill>
              </a:rPr>
              <a:t>report</a:t>
            </a:r>
          </a:p>
        </p:txBody>
      </p:sp>
      <p:sp>
        <p:nvSpPr>
          <p:cNvPr id="10" name="Rectangle 6"/>
          <p:cNvSpPr>
            <a:spLocks noChangeArrowheads="1"/>
          </p:cNvSpPr>
          <p:nvPr/>
        </p:nvSpPr>
        <p:spPr bwMode="auto">
          <a:xfrm>
            <a:off x="4648200" y="5486400"/>
            <a:ext cx="4343400" cy="685800"/>
          </a:xfrm>
          <a:prstGeom prst="rect">
            <a:avLst/>
          </a:prstGeom>
          <a:noFill/>
          <a:ln w="57150" algn="ctr">
            <a:solidFill>
              <a:schemeClr val="accent1"/>
            </a:solidFill>
            <a:miter lim="800000"/>
            <a:headEnd/>
            <a:tailEnd/>
          </a:ln>
          <a:effectLst/>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2341-09 Lecture Wk13</a:t>
            </a:r>
            <a:endParaRPr lang="en-US" altLang="en-US"/>
          </a:p>
        </p:txBody>
      </p:sp>
      <p:sp>
        <p:nvSpPr>
          <p:cNvPr id="7" name="Slide Number Placeholder 6"/>
          <p:cNvSpPr>
            <a:spLocks noGrp="1"/>
          </p:cNvSpPr>
          <p:nvPr>
            <p:ph type="sldNum" sz="quarter" idx="12"/>
          </p:nvPr>
        </p:nvSpPr>
        <p:spPr/>
        <p:txBody>
          <a:bodyPr/>
          <a:lstStyle/>
          <a:p>
            <a:fld id="{67FE53D4-BC53-4584-AB9A-A7D54514512A}" type="slidenum">
              <a:rPr lang="en-US" altLang="en-US"/>
              <a:pPr/>
              <a:t>79</a:t>
            </a:fld>
            <a:endParaRPr lang="en-US" altLang="en-US"/>
          </a:p>
        </p:txBody>
      </p:sp>
      <p:sp>
        <p:nvSpPr>
          <p:cNvPr id="102402" name="Rectangle 2"/>
          <p:cNvSpPr>
            <a:spLocks noGrp="1" noChangeArrowheads="1"/>
          </p:cNvSpPr>
          <p:nvPr>
            <p:ph type="title"/>
          </p:nvPr>
        </p:nvSpPr>
        <p:spPr>
          <a:xfrm>
            <a:off x="152400" y="0"/>
            <a:ext cx="7848600" cy="1295400"/>
          </a:xfrm>
        </p:spPr>
        <p:txBody>
          <a:bodyPr/>
          <a:lstStyle/>
          <a:p>
            <a:pPr>
              <a:lnSpc>
                <a:spcPct val="80000"/>
              </a:lnSpc>
            </a:pPr>
            <a:r>
              <a:rPr lang="en-CA" sz="4000"/>
              <a:t>Step 11: Prepare and Present the Final Research Report</a:t>
            </a:r>
          </a:p>
        </p:txBody>
      </p:sp>
      <p:sp>
        <p:nvSpPr>
          <p:cNvPr id="102403" name="Rectangle 3"/>
          <p:cNvSpPr>
            <a:spLocks noGrp="1" noChangeArrowheads="1"/>
          </p:cNvSpPr>
          <p:nvPr>
            <p:ph type="body" sz="half" idx="1"/>
          </p:nvPr>
        </p:nvSpPr>
        <p:spPr>
          <a:xfrm>
            <a:off x="152400" y="1752600"/>
            <a:ext cx="4419600" cy="4411662"/>
          </a:xfrm>
        </p:spPr>
        <p:txBody>
          <a:bodyPr/>
          <a:lstStyle/>
          <a:p>
            <a:r>
              <a:rPr lang="en-CA" sz="3200" dirty="0"/>
              <a:t>Typically there is a written report and an oral presentation to the client and </a:t>
            </a:r>
            <a:r>
              <a:rPr lang="en-CA" sz="3200" dirty="0" smtClean="0"/>
              <a:t>staff.</a:t>
            </a:r>
            <a:endParaRPr lang="en-CA" sz="3200" dirty="0"/>
          </a:p>
          <a:p>
            <a:r>
              <a:rPr lang="en-CA" sz="3200" dirty="0" smtClean="0"/>
              <a:t>The report often </a:t>
            </a:r>
            <a:r>
              <a:rPr lang="en-CA" sz="3200" dirty="0"/>
              <a:t>is the </a:t>
            </a:r>
            <a:r>
              <a:rPr lang="en-CA" sz="3200" b="1" i="1" dirty="0">
                <a:solidFill>
                  <a:srgbClr val="CC0000"/>
                </a:solidFill>
              </a:rPr>
              <a:t>only record </a:t>
            </a:r>
            <a:r>
              <a:rPr lang="en-CA" sz="3200" dirty="0"/>
              <a:t>of the research project for the </a:t>
            </a:r>
            <a:r>
              <a:rPr lang="en-CA" sz="3200" dirty="0" smtClean="0"/>
              <a:t>client.</a:t>
            </a:r>
            <a:endParaRPr lang="en-CA" sz="3200" dirty="0"/>
          </a:p>
        </p:txBody>
      </p:sp>
      <p:pic>
        <p:nvPicPr>
          <p:cNvPr id="102407" name="Picture 7" descr="corp_pres"/>
          <p:cNvPicPr>
            <a:picLocks noChangeAspect="1" noChangeArrowheads="1"/>
          </p:cNvPicPr>
          <p:nvPr/>
        </p:nvPicPr>
        <p:blipFill>
          <a:blip r:embed="rId2" cstate="print"/>
          <a:srcRect/>
          <a:stretch>
            <a:fillRect/>
          </a:stretch>
        </p:blipFill>
        <p:spPr bwMode="auto">
          <a:xfrm>
            <a:off x="5042674" y="2133600"/>
            <a:ext cx="3634601" cy="2667000"/>
          </a:xfrm>
          <a:prstGeom prst="rect">
            <a:avLst/>
          </a:prstGeom>
          <a:noFill/>
          <a:ln w="38100">
            <a:solidFill>
              <a:srgbClr val="008080"/>
            </a:solidFill>
            <a:miter lim="800000"/>
            <a:headEnd/>
            <a:tailEnd/>
          </a:ln>
          <a:effectLst>
            <a:outerShdw dist="107763" dir="2700000" algn="ctr" rotWithShape="0">
              <a:srgbClr val="808080">
                <a:alpha val="5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4" name="Date Placeholder 4"/>
          <p:cNvSpPr>
            <a:spLocks noGrp="1"/>
          </p:cNvSpPr>
          <p:nvPr>
            <p:ph type="dt" sz="half" idx="10"/>
          </p:nvPr>
        </p:nvSpPr>
        <p:spPr/>
        <p:txBody>
          <a:bodyPr/>
          <a:lstStyle/>
          <a:p>
            <a:r>
              <a:rPr lang="en-US" smtClean="0"/>
              <a:t>2341-09 Lecture Wk13</a:t>
            </a:r>
            <a:endParaRPr lang="en-US" altLang="en-US"/>
          </a:p>
        </p:txBody>
      </p:sp>
      <p:sp>
        <p:nvSpPr>
          <p:cNvPr id="6" name="Slide Number Placeholder 6"/>
          <p:cNvSpPr>
            <a:spLocks noGrp="1"/>
          </p:cNvSpPr>
          <p:nvPr>
            <p:ph type="sldNum" sz="quarter" idx="12"/>
          </p:nvPr>
        </p:nvSpPr>
        <p:spPr/>
        <p:txBody>
          <a:bodyPr/>
          <a:lstStyle/>
          <a:p>
            <a:fld id="{6B3E7098-2538-4B1E-B730-31481F135270}" type="slidenum">
              <a:rPr lang="en-US" altLang="en-US"/>
              <a:pPr/>
              <a:t>8</a:t>
            </a:fld>
            <a:endParaRPr lang="en-US" altLang="en-US"/>
          </a:p>
        </p:txBody>
      </p:sp>
      <p:sp>
        <p:nvSpPr>
          <p:cNvPr id="573442" name="Rectangle 2"/>
          <p:cNvSpPr>
            <a:spLocks noGrp="1" noChangeArrowheads="1"/>
          </p:cNvSpPr>
          <p:nvPr>
            <p:ph type="title"/>
          </p:nvPr>
        </p:nvSpPr>
        <p:spPr/>
        <p:txBody>
          <a:bodyPr/>
          <a:lstStyle/>
          <a:p>
            <a:r>
              <a:rPr lang="en-US" sz="4800"/>
              <a:t>Professional Resources</a:t>
            </a:r>
          </a:p>
        </p:txBody>
      </p:sp>
      <p:sp>
        <p:nvSpPr>
          <p:cNvPr id="573443" name="Rectangle 3"/>
          <p:cNvSpPr>
            <a:spLocks noGrp="1" noChangeArrowheads="1"/>
          </p:cNvSpPr>
          <p:nvPr>
            <p:ph type="body" sz="half" idx="1"/>
          </p:nvPr>
        </p:nvSpPr>
        <p:spPr>
          <a:xfrm>
            <a:off x="457200" y="1719263"/>
            <a:ext cx="8458200" cy="4411662"/>
          </a:xfrm>
        </p:spPr>
        <p:txBody>
          <a:bodyPr/>
          <a:lstStyle/>
          <a:p>
            <a:pPr marL="463550" indent="-463550">
              <a:spcBef>
                <a:spcPts val="3600"/>
              </a:spcBef>
              <a:buClr>
                <a:srgbClr val="000066"/>
              </a:buClr>
              <a:buSzPct val="50000"/>
              <a:tabLst>
                <a:tab pos="463550" algn="l"/>
              </a:tabLst>
            </a:pPr>
            <a:r>
              <a:rPr lang="en-US" sz="3800" dirty="0"/>
              <a:t>Featured by light blue background.</a:t>
            </a:r>
          </a:p>
          <a:p>
            <a:pPr marL="463550" indent="-463550">
              <a:spcBef>
                <a:spcPts val="3600"/>
              </a:spcBef>
              <a:buClr>
                <a:srgbClr val="000066"/>
              </a:buClr>
              <a:buSzPct val="50000"/>
              <a:tabLst>
                <a:tab pos="463550" algn="l"/>
              </a:tabLst>
            </a:pPr>
            <a:r>
              <a:rPr lang="en-US" sz="3800" dirty="0"/>
              <a:t>A special section on buying Panel Research and Omnibus Research.</a:t>
            </a:r>
          </a:p>
        </p:txBody>
      </p:sp>
    </p:spTree>
  </p:cSld>
  <p:clrMapOvr>
    <a:masterClrMapping/>
  </p:clrMapOvr>
  <p:transition>
    <p:blinds/>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553200"/>
            <a:ext cx="2133600" cy="304800"/>
          </a:xfrm>
        </p:spPr>
        <p:txBody>
          <a:bodyPr/>
          <a:lstStyle/>
          <a:p>
            <a:r>
              <a:rPr lang="en-US" smtClean="0"/>
              <a:t>2341-09 Lecture Wk13</a:t>
            </a:r>
            <a:endParaRPr lang="en-US" altLang="en-US" dirty="0"/>
          </a:p>
        </p:txBody>
      </p:sp>
      <p:sp>
        <p:nvSpPr>
          <p:cNvPr id="6" name="Slide Number Placeholder 5"/>
          <p:cNvSpPr>
            <a:spLocks noGrp="1"/>
          </p:cNvSpPr>
          <p:nvPr>
            <p:ph type="sldNum" sz="quarter" idx="12"/>
          </p:nvPr>
        </p:nvSpPr>
        <p:spPr/>
        <p:txBody>
          <a:bodyPr/>
          <a:lstStyle/>
          <a:p>
            <a:fld id="{4BAEECD9-C785-453B-B557-9D964B260453}" type="slidenum">
              <a:rPr lang="en-US" altLang="en-US"/>
              <a:pPr/>
              <a:t>80</a:t>
            </a:fld>
            <a:endParaRPr lang="en-US" altLang="en-US"/>
          </a:p>
        </p:txBody>
      </p:sp>
      <p:sp>
        <p:nvSpPr>
          <p:cNvPr id="1060868" name="Rectangle 4"/>
          <p:cNvSpPr>
            <a:spLocks noGrp="1" noChangeArrowheads="1"/>
          </p:cNvSpPr>
          <p:nvPr>
            <p:ph type="title"/>
          </p:nvPr>
        </p:nvSpPr>
        <p:spPr/>
        <p:txBody>
          <a:bodyPr/>
          <a:lstStyle/>
          <a:p>
            <a:r>
              <a:rPr lang="en-US" sz="4800"/>
              <a:t>Research Report</a:t>
            </a:r>
          </a:p>
        </p:txBody>
      </p:sp>
      <p:sp>
        <p:nvSpPr>
          <p:cNvPr id="1060867" name="Rectangle 4"/>
          <p:cNvSpPr>
            <a:spLocks noGrp="1"/>
          </p:cNvSpPr>
          <p:nvPr>
            <p:ph type="body" idx="1"/>
          </p:nvPr>
        </p:nvSpPr>
        <p:spPr>
          <a:xfrm>
            <a:off x="457200" y="1524000"/>
            <a:ext cx="8686800" cy="4876800"/>
          </a:xfrm>
        </p:spPr>
        <p:txBody>
          <a:bodyPr/>
          <a:lstStyle/>
          <a:p>
            <a:pPr>
              <a:lnSpc>
                <a:spcPct val="95000"/>
              </a:lnSpc>
              <a:buSzPct val="50000"/>
            </a:pPr>
            <a:r>
              <a:rPr lang="en-US" sz="3400" b="1" i="1" dirty="0">
                <a:solidFill>
                  <a:schemeClr val="tx2"/>
                </a:solidFill>
              </a:rPr>
              <a:t>Components of the research report:</a:t>
            </a:r>
          </a:p>
          <a:p>
            <a:pPr lvl="1">
              <a:lnSpc>
                <a:spcPct val="95000"/>
              </a:lnSpc>
              <a:spcBef>
                <a:spcPts val="600"/>
              </a:spcBef>
              <a:buSzPct val="50000"/>
            </a:pPr>
            <a:r>
              <a:rPr lang="en-US" sz="3200" dirty="0"/>
              <a:t>Front Matter, Body, End Matter</a:t>
            </a:r>
          </a:p>
          <a:p>
            <a:pPr>
              <a:lnSpc>
                <a:spcPct val="95000"/>
              </a:lnSpc>
              <a:spcBef>
                <a:spcPts val="2400"/>
              </a:spcBef>
              <a:buSzPct val="50000"/>
            </a:pPr>
            <a:r>
              <a:rPr lang="en-US" sz="3400" b="1" i="1" dirty="0">
                <a:solidFill>
                  <a:schemeClr val="tx2"/>
                </a:solidFill>
              </a:rPr>
              <a:t>Guidelines for effective report writing:</a:t>
            </a:r>
          </a:p>
          <a:p>
            <a:pPr lvl="1">
              <a:lnSpc>
                <a:spcPct val="95000"/>
              </a:lnSpc>
              <a:spcBef>
                <a:spcPts val="600"/>
              </a:spcBef>
              <a:buSzPct val="50000"/>
            </a:pPr>
            <a:r>
              <a:rPr lang="en-US" sz="3200" dirty="0" smtClean="0"/>
              <a:t>Follow the </a:t>
            </a:r>
            <a:r>
              <a:rPr lang="en-US" sz="3200" b="1" i="1" dirty="0" smtClean="0">
                <a:solidFill>
                  <a:srgbClr val="CC0000"/>
                </a:solidFill>
              </a:rPr>
              <a:t>Project Handout!</a:t>
            </a:r>
          </a:p>
          <a:p>
            <a:pPr lvl="1">
              <a:lnSpc>
                <a:spcPct val="95000"/>
              </a:lnSpc>
              <a:spcBef>
                <a:spcPts val="600"/>
              </a:spcBef>
              <a:buSzPct val="50000"/>
            </a:pPr>
            <a:r>
              <a:rPr lang="en-US" sz="3200" dirty="0" smtClean="0"/>
              <a:t>For each type of research: group the data analysis by </a:t>
            </a:r>
            <a:r>
              <a:rPr lang="en-US" sz="3200" b="1" dirty="0" smtClean="0">
                <a:solidFill>
                  <a:srgbClr val="CC0000"/>
                </a:solidFill>
              </a:rPr>
              <a:t>Research Objectives.</a:t>
            </a:r>
          </a:p>
          <a:p>
            <a:pPr lvl="1">
              <a:lnSpc>
                <a:spcPct val="95000"/>
              </a:lnSpc>
              <a:spcBef>
                <a:spcPts val="600"/>
              </a:spcBef>
              <a:buSzPct val="50000"/>
            </a:pPr>
            <a:r>
              <a:rPr lang="en-US" sz="3200" dirty="0" smtClean="0"/>
              <a:t>Use visuals in the report when possible.</a:t>
            </a:r>
          </a:p>
          <a:p>
            <a:pPr>
              <a:lnSpc>
                <a:spcPct val="95000"/>
              </a:lnSpc>
              <a:spcBef>
                <a:spcPts val="2400"/>
              </a:spcBef>
              <a:buSzPct val="50000"/>
            </a:pPr>
            <a:r>
              <a:rPr lang="en-US" sz="3400" b="1" i="1" dirty="0" smtClean="0">
                <a:solidFill>
                  <a:schemeClr val="tx2"/>
                </a:solidFill>
              </a:rPr>
              <a:t>Guidelines for Oral Presentation.</a:t>
            </a:r>
          </a:p>
          <a:p>
            <a:pPr>
              <a:lnSpc>
                <a:spcPct val="95000"/>
              </a:lnSpc>
            </a:pPr>
            <a:endParaRPr lang="en-US" sz="3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80D94644-5AC2-4CF7-9282-6FAACBAF2C4C}" type="slidenum">
              <a:rPr lang="en-US"/>
              <a:pPr/>
              <a:t>81</a:t>
            </a:fld>
            <a:endParaRPr lang="en-US"/>
          </a:p>
        </p:txBody>
      </p:sp>
      <p:pic>
        <p:nvPicPr>
          <p:cNvPr id="879621" name="Picture 5"/>
          <p:cNvPicPr>
            <a:picLocks noChangeAspect="1" noChangeArrowheads="1"/>
          </p:cNvPicPr>
          <p:nvPr/>
        </p:nvPicPr>
        <p:blipFill>
          <a:blip r:embed="rId2" cstate="print"/>
          <a:srcRect/>
          <a:stretch>
            <a:fillRect/>
          </a:stretch>
        </p:blipFill>
        <p:spPr bwMode="auto">
          <a:xfrm>
            <a:off x="609600" y="1293813"/>
            <a:ext cx="7848600" cy="5564187"/>
          </a:xfrm>
          <a:prstGeom prst="rect">
            <a:avLst/>
          </a:prstGeom>
          <a:noFill/>
          <a:ln w="76200">
            <a:noFill/>
            <a:miter lim="800000"/>
            <a:headEnd/>
            <a:tailEnd/>
          </a:ln>
          <a:effectLst/>
        </p:spPr>
      </p:pic>
      <p:sp>
        <p:nvSpPr>
          <p:cNvPr id="879618" name="Rectangle 2"/>
          <p:cNvSpPr>
            <a:spLocks noGrp="1" noChangeArrowheads="1"/>
          </p:cNvSpPr>
          <p:nvPr>
            <p:ph type="title"/>
          </p:nvPr>
        </p:nvSpPr>
        <p:spPr>
          <a:xfrm>
            <a:off x="457200" y="0"/>
            <a:ext cx="8229600" cy="1417638"/>
          </a:xfrm>
        </p:spPr>
        <p:txBody>
          <a:bodyPr/>
          <a:lstStyle/>
          <a:p>
            <a:pPr>
              <a:lnSpc>
                <a:spcPct val="80000"/>
              </a:lnSpc>
            </a:pPr>
            <a:r>
              <a:rPr lang="en-CA" sz="4800">
                <a:solidFill>
                  <a:schemeClr val="bg1"/>
                </a:solidFill>
              </a:rPr>
              <a:t>MRIA 2007 winning team Presentation</a:t>
            </a:r>
          </a:p>
        </p:txBody>
      </p:sp>
      <p:sp>
        <p:nvSpPr>
          <p:cNvPr id="5" name="Date Placeholder 4"/>
          <p:cNvSpPr>
            <a:spLocks noGrp="1"/>
          </p:cNvSpPr>
          <p:nvPr>
            <p:ph type="dt" sz="half" idx="10"/>
          </p:nvPr>
        </p:nvSpPr>
        <p:spPr/>
        <p:txBody>
          <a:bodyPr/>
          <a:lstStyle/>
          <a:p>
            <a:r>
              <a:rPr lang="en-US" smtClean="0"/>
              <a:t>2341-09 Lecture Wk13</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0" y="6553200"/>
            <a:ext cx="2133600" cy="304800"/>
          </a:xfrm>
        </p:spPr>
        <p:txBody>
          <a:bodyPr/>
          <a:lstStyle/>
          <a:p>
            <a:r>
              <a:rPr lang="en-US" smtClean="0"/>
              <a:t>2341-09 Lecture Wk13</a:t>
            </a:r>
            <a:endParaRPr lang="en-US" altLang="en-US" dirty="0"/>
          </a:p>
        </p:txBody>
      </p:sp>
      <p:sp>
        <p:nvSpPr>
          <p:cNvPr id="8" name="Slide Number Placeholder 5"/>
          <p:cNvSpPr>
            <a:spLocks noGrp="1"/>
          </p:cNvSpPr>
          <p:nvPr>
            <p:ph type="sldNum" sz="quarter" idx="12"/>
          </p:nvPr>
        </p:nvSpPr>
        <p:spPr>
          <a:xfrm>
            <a:off x="7010400" y="6400800"/>
            <a:ext cx="2133600" cy="457200"/>
          </a:xfrm>
        </p:spPr>
        <p:txBody>
          <a:bodyPr/>
          <a:lstStyle/>
          <a:p>
            <a:fld id="{AAD4370A-7350-4BC5-B412-09B6BA1BF506}" type="slidenum">
              <a:rPr lang="en-US" altLang="en-US"/>
              <a:pPr/>
              <a:t>82</a:t>
            </a:fld>
            <a:endParaRPr lang="en-US" altLang="en-US"/>
          </a:p>
        </p:txBody>
      </p:sp>
      <p:sp>
        <p:nvSpPr>
          <p:cNvPr id="957442" name="Rectangle 2"/>
          <p:cNvSpPr>
            <a:spLocks noGrp="1" noChangeArrowheads="1"/>
          </p:cNvSpPr>
          <p:nvPr>
            <p:ph type="title"/>
          </p:nvPr>
        </p:nvSpPr>
        <p:spPr/>
        <p:txBody>
          <a:bodyPr/>
          <a:lstStyle/>
          <a:p>
            <a:r>
              <a:rPr lang="en-US"/>
              <a:t>You &amp; Research</a:t>
            </a:r>
          </a:p>
        </p:txBody>
      </p:sp>
      <p:pic>
        <p:nvPicPr>
          <p:cNvPr id="957444" name="Picture 4"/>
          <p:cNvPicPr>
            <a:picLocks noChangeAspect="1" noChangeArrowheads="1"/>
          </p:cNvPicPr>
          <p:nvPr/>
        </p:nvPicPr>
        <p:blipFill>
          <a:blip r:embed="rId2" cstate="print"/>
          <a:srcRect/>
          <a:stretch>
            <a:fillRect/>
          </a:stretch>
        </p:blipFill>
        <p:spPr bwMode="auto">
          <a:xfrm rot="1186653">
            <a:off x="7067228" y="3097174"/>
            <a:ext cx="1890863" cy="1428476"/>
          </a:xfrm>
          <a:prstGeom prst="rect">
            <a:avLst/>
          </a:prstGeom>
          <a:noFill/>
        </p:spPr>
      </p:pic>
      <p:sp>
        <p:nvSpPr>
          <p:cNvPr id="957443" name="Rectangle 3"/>
          <p:cNvSpPr>
            <a:spLocks noGrp="1" noChangeArrowheads="1"/>
          </p:cNvSpPr>
          <p:nvPr>
            <p:ph type="body" idx="1"/>
          </p:nvPr>
        </p:nvSpPr>
        <p:spPr>
          <a:xfrm>
            <a:off x="0" y="1676400"/>
            <a:ext cx="8458200" cy="4724400"/>
          </a:xfrm>
        </p:spPr>
        <p:txBody>
          <a:bodyPr/>
          <a:lstStyle/>
          <a:p>
            <a:pPr>
              <a:buClr>
                <a:srgbClr val="000066"/>
              </a:buClr>
              <a:buSzPct val="50000"/>
            </a:pPr>
            <a:r>
              <a:rPr lang="en-US" sz="3200" dirty="0" smtClean="0">
                <a:latin typeface="Arial" pitchFamily="34" charset="0"/>
                <a:cs typeface="Arial" pitchFamily="34" charset="0"/>
              </a:rPr>
              <a:t>Many </a:t>
            </a:r>
            <a:r>
              <a:rPr lang="en-US" sz="3200" dirty="0" smtClean="0">
                <a:latin typeface="Arial" pitchFamily="34" charset="0"/>
                <a:cs typeface="Arial" pitchFamily="34" charset="0"/>
              </a:rPr>
              <a:t>of you will become </a:t>
            </a:r>
            <a:r>
              <a:rPr lang="en-US" sz="3600" b="1" i="1" dirty="0" smtClean="0">
                <a:solidFill>
                  <a:srgbClr val="CC0000"/>
                </a:solidFill>
                <a:effectLst>
                  <a:outerShdw blurRad="38100" dist="38100" dir="2700000" algn="tl">
                    <a:srgbClr val="C0C0C0"/>
                  </a:outerShdw>
                </a:effectLst>
                <a:latin typeface="Arial" pitchFamily="34" charset="0"/>
                <a:cs typeface="Arial" pitchFamily="34" charset="0"/>
              </a:rPr>
              <a:t>purchasers</a:t>
            </a:r>
            <a:r>
              <a:rPr lang="en-US" sz="3200" dirty="0" smtClean="0">
                <a:latin typeface="Arial" pitchFamily="34" charset="0"/>
                <a:cs typeface="Arial" pitchFamily="34" charset="0"/>
              </a:rPr>
              <a:t> of research.</a:t>
            </a:r>
          </a:p>
          <a:p>
            <a:pPr marL="917575" lvl="1">
              <a:buClr>
                <a:srgbClr val="CCCC00"/>
              </a:buClr>
              <a:buSzPct val="50000"/>
            </a:pPr>
            <a:r>
              <a:rPr lang="en-US" sz="3000" b="1" i="1" dirty="0" smtClean="0">
                <a:solidFill>
                  <a:schemeClr val="tx2"/>
                </a:solidFill>
                <a:latin typeface="Arial" pitchFamily="34" charset="0"/>
                <a:cs typeface="Arial" pitchFamily="34" charset="0"/>
              </a:rPr>
              <a:t>Use the Professional Resources</a:t>
            </a:r>
            <a:r>
              <a:rPr lang="en-US" sz="3000" b="1" i="1" dirty="0" smtClean="0">
                <a:solidFill>
                  <a:schemeClr val="tx2"/>
                </a:solidFill>
                <a:latin typeface="Arial" pitchFamily="34" charset="0"/>
                <a:cs typeface="Arial" pitchFamily="34" charset="0"/>
              </a:rPr>
              <a:t>.</a:t>
            </a:r>
          </a:p>
          <a:p>
            <a:pPr marL="917575" lvl="1">
              <a:buClr>
                <a:srgbClr val="CCCC00"/>
              </a:buClr>
              <a:buSzPct val="50000"/>
              <a:buNone/>
            </a:pPr>
            <a:endParaRPr lang="en-US" sz="3000" b="1" i="1" dirty="0" smtClean="0">
              <a:solidFill>
                <a:schemeClr val="tx2"/>
              </a:solidFill>
              <a:latin typeface="Arial" pitchFamily="34" charset="0"/>
              <a:cs typeface="Arial" pitchFamily="34" charset="0"/>
            </a:endParaRPr>
          </a:p>
          <a:p>
            <a:pPr marL="917575" lvl="1">
              <a:buClr>
                <a:srgbClr val="CCCC00"/>
              </a:buClr>
              <a:buSzPct val="50000"/>
              <a:buNone/>
            </a:pPr>
            <a:endParaRPr lang="en-US" sz="3000" b="1" i="1" dirty="0" smtClean="0">
              <a:solidFill>
                <a:schemeClr val="tx2"/>
              </a:solidFill>
              <a:latin typeface="Arial" pitchFamily="34" charset="0"/>
              <a:cs typeface="Arial" pitchFamily="34" charset="0"/>
            </a:endParaRPr>
          </a:p>
          <a:p>
            <a:pPr marL="917575" lvl="1">
              <a:buClr>
                <a:srgbClr val="CCCC00"/>
              </a:buClr>
              <a:buSzPct val="50000"/>
              <a:buNone/>
            </a:pPr>
            <a:endParaRPr lang="en-US" sz="3000" b="1" i="1" dirty="0" smtClean="0">
              <a:solidFill>
                <a:schemeClr val="tx2"/>
              </a:solidFill>
              <a:latin typeface="Arial" pitchFamily="34" charset="0"/>
              <a:cs typeface="Arial" pitchFamily="34" charset="0"/>
            </a:endParaRPr>
          </a:p>
          <a:p>
            <a:pPr>
              <a:buClr>
                <a:srgbClr val="000066"/>
              </a:buClr>
              <a:buSzPct val="50000"/>
            </a:pPr>
            <a:r>
              <a:rPr lang="en-US" sz="3200" dirty="0" smtClean="0">
                <a:latin typeface="Arial" pitchFamily="34" charset="0"/>
                <a:cs typeface="Arial" pitchFamily="34" charset="0"/>
              </a:rPr>
              <a:t>All of you will become </a:t>
            </a:r>
            <a:r>
              <a:rPr lang="en-US" sz="3600" b="1" i="1" u="sng" dirty="0" smtClean="0">
                <a:solidFill>
                  <a:srgbClr val="CC0000"/>
                </a:solidFill>
                <a:effectLst>
                  <a:outerShdw blurRad="38100" dist="38100" dir="2700000" algn="tl">
                    <a:srgbClr val="C0C0C0"/>
                  </a:outerShdw>
                </a:effectLst>
                <a:latin typeface="Arial" pitchFamily="34" charset="0"/>
                <a:cs typeface="Arial" pitchFamily="34" charset="0"/>
              </a:rPr>
              <a:t>users</a:t>
            </a:r>
            <a:r>
              <a:rPr lang="en-US" sz="3200" dirty="0" smtClean="0">
                <a:latin typeface="Arial" pitchFamily="34" charset="0"/>
                <a:cs typeface="Arial" pitchFamily="34" charset="0"/>
              </a:rPr>
              <a:t> of research.</a:t>
            </a:r>
            <a:endParaRPr lang="en-US" sz="30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animEffect transition="in" filter="blinds(horizontal)">
                                      <p:cBhvr>
                                        <p:cTn id="7" dur="500"/>
                                        <p:tgtEl>
                                          <p:spTgt spid="957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7443">
                                            <p:txEl>
                                              <p:pRg st="1" end="1"/>
                                            </p:txEl>
                                          </p:spTgt>
                                        </p:tgtEl>
                                        <p:attrNameLst>
                                          <p:attrName>style.visibility</p:attrName>
                                        </p:attrNameLst>
                                      </p:cBhvr>
                                      <p:to>
                                        <p:strVal val="visible"/>
                                      </p:to>
                                    </p:set>
                                    <p:animEffect transition="in" filter="blinds(horizontal)">
                                      <p:cBhvr>
                                        <p:cTn id="12" dur="500"/>
                                        <p:tgtEl>
                                          <p:spTgt spid="957443">
                                            <p:txEl>
                                              <p:pRg st="1" end="1"/>
                                            </p:txEl>
                                          </p:spTgt>
                                        </p:tgtEl>
                                      </p:cBhvr>
                                    </p:animEffect>
                                  </p:childTnLst>
                                </p:cTn>
                              </p:par>
                              <p:par>
                                <p:cTn id="13" presetID="2" presetClass="entr" presetSubtype="9" fill="hold" nodeType="withEffect">
                                  <p:stCondLst>
                                    <p:cond delay="0"/>
                                  </p:stCondLst>
                                  <p:childTnLst>
                                    <p:set>
                                      <p:cBhvr>
                                        <p:cTn id="14" dur="1" fill="hold">
                                          <p:stCondLst>
                                            <p:cond delay="0"/>
                                          </p:stCondLst>
                                        </p:cTn>
                                        <p:tgtEl>
                                          <p:spTgt spid="957444"/>
                                        </p:tgtEl>
                                        <p:attrNameLst>
                                          <p:attrName>style.visibility</p:attrName>
                                        </p:attrNameLst>
                                      </p:cBhvr>
                                      <p:to>
                                        <p:strVal val="visible"/>
                                      </p:to>
                                    </p:set>
                                    <p:anim calcmode="lin" valueType="num">
                                      <p:cBhvr additive="base">
                                        <p:cTn id="15" dur="500" fill="hold"/>
                                        <p:tgtEl>
                                          <p:spTgt spid="957444"/>
                                        </p:tgtEl>
                                        <p:attrNameLst>
                                          <p:attrName>ppt_x</p:attrName>
                                        </p:attrNameLst>
                                      </p:cBhvr>
                                      <p:tavLst>
                                        <p:tav tm="0">
                                          <p:val>
                                            <p:strVal val="0-#ppt_w/2"/>
                                          </p:val>
                                        </p:tav>
                                        <p:tav tm="100000">
                                          <p:val>
                                            <p:strVal val="#ppt_x"/>
                                          </p:val>
                                        </p:tav>
                                      </p:tavLst>
                                    </p:anim>
                                    <p:anim calcmode="lin" valueType="num">
                                      <p:cBhvr additive="base">
                                        <p:cTn id="16" dur="500" fill="hold"/>
                                        <p:tgtEl>
                                          <p:spTgt spid="957444"/>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57443">
                                            <p:txEl>
                                              <p:pRg st="5" end="5"/>
                                            </p:txEl>
                                          </p:spTgt>
                                        </p:tgtEl>
                                        <p:attrNameLst>
                                          <p:attrName>style.visibility</p:attrName>
                                        </p:attrNameLst>
                                      </p:cBhvr>
                                      <p:to>
                                        <p:strVal val="visible"/>
                                      </p:to>
                                    </p:set>
                                    <p:animEffect transition="in" filter="blinds(horizontal)">
                                      <p:cBhvr>
                                        <p:cTn id="21" dur="500"/>
                                        <p:tgtEl>
                                          <p:spTgt spid="957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0" y="6629400"/>
            <a:ext cx="2133600" cy="228600"/>
          </a:xfrm>
        </p:spPr>
        <p:txBody>
          <a:bodyPr/>
          <a:lstStyle/>
          <a:p>
            <a:r>
              <a:rPr lang="en-US" smtClean="0"/>
              <a:t>2341-09 Lecture Wk13</a:t>
            </a:r>
            <a:endParaRPr lang="en-US" altLang="en-US" dirty="0"/>
          </a:p>
        </p:txBody>
      </p:sp>
      <p:sp>
        <p:nvSpPr>
          <p:cNvPr id="8" name="Slide Number Placeholder 5"/>
          <p:cNvSpPr>
            <a:spLocks noGrp="1"/>
          </p:cNvSpPr>
          <p:nvPr>
            <p:ph type="sldNum" sz="quarter" idx="12"/>
          </p:nvPr>
        </p:nvSpPr>
        <p:spPr>
          <a:xfrm>
            <a:off x="7010400" y="6553200"/>
            <a:ext cx="2133600" cy="304800"/>
          </a:xfrm>
        </p:spPr>
        <p:txBody>
          <a:bodyPr/>
          <a:lstStyle/>
          <a:p>
            <a:fld id="{68E4D020-F1D3-4B94-98B1-A2B1E0530424}" type="slidenum">
              <a:rPr lang="en-US" altLang="en-US"/>
              <a:pPr/>
              <a:t>83</a:t>
            </a:fld>
            <a:endParaRPr lang="en-US" altLang="en-US" dirty="0"/>
          </a:p>
        </p:txBody>
      </p:sp>
      <p:sp>
        <p:nvSpPr>
          <p:cNvPr id="958466" name="Rectangle 2"/>
          <p:cNvSpPr>
            <a:spLocks noGrp="1" noChangeArrowheads="1"/>
          </p:cNvSpPr>
          <p:nvPr>
            <p:ph type="title"/>
          </p:nvPr>
        </p:nvSpPr>
        <p:spPr/>
        <p:txBody>
          <a:bodyPr/>
          <a:lstStyle/>
          <a:p>
            <a:r>
              <a:rPr lang="en-US" dirty="0"/>
              <a:t>You &amp; Research</a:t>
            </a:r>
          </a:p>
        </p:txBody>
      </p:sp>
      <p:sp>
        <p:nvSpPr>
          <p:cNvPr id="958467" name="Rectangle 3"/>
          <p:cNvSpPr>
            <a:spLocks noGrp="1" noChangeArrowheads="1"/>
          </p:cNvSpPr>
          <p:nvPr>
            <p:ph type="body" idx="1"/>
          </p:nvPr>
        </p:nvSpPr>
        <p:spPr>
          <a:xfrm>
            <a:off x="152400" y="1752600"/>
            <a:ext cx="8991600" cy="4572000"/>
          </a:xfrm>
        </p:spPr>
        <p:txBody>
          <a:bodyPr/>
          <a:lstStyle/>
          <a:p>
            <a:pPr>
              <a:lnSpc>
                <a:spcPct val="85000"/>
              </a:lnSpc>
              <a:spcBef>
                <a:spcPts val="1200"/>
              </a:spcBef>
              <a:buClr>
                <a:srgbClr val="000066"/>
              </a:buClr>
              <a:buSzPct val="50000"/>
            </a:pPr>
            <a:r>
              <a:rPr lang="en-US" dirty="0"/>
              <a:t>In this course, you have been taught the skills for all </a:t>
            </a:r>
            <a:r>
              <a:rPr lang="en-US" dirty="0" smtClean="0"/>
              <a:t>three </a:t>
            </a:r>
            <a:r>
              <a:rPr lang="en-US" dirty="0"/>
              <a:t>situations.</a:t>
            </a:r>
          </a:p>
          <a:p>
            <a:pPr marL="917575" lvl="1">
              <a:lnSpc>
                <a:spcPct val="85000"/>
              </a:lnSpc>
              <a:spcBef>
                <a:spcPts val="1800"/>
              </a:spcBef>
              <a:buClr>
                <a:srgbClr val="CCCC00"/>
              </a:buClr>
              <a:buSzPct val="50000"/>
            </a:pPr>
            <a:r>
              <a:rPr lang="en-US" sz="3000" dirty="0"/>
              <a:t>You have learned how to conduct </a:t>
            </a:r>
            <a:r>
              <a:rPr lang="en-US" sz="3000" dirty="0" smtClean="0"/>
              <a:t>Secondary, Qualitative and Quantitative Research. </a:t>
            </a:r>
            <a:endParaRPr lang="en-US" sz="3000" dirty="0"/>
          </a:p>
          <a:p>
            <a:pPr marL="917575" lvl="1">
              <a:lnSpc>
                <a:spcPct val="85000"/>
              </a:lnSpc>
              <a:spcBef>
                <a:spcPts val="1800"/>
              </a:spcBef>
              <a:buClr>
                <a:srgbClr val="CCCC00"/>
              </a:buClr>
              <a:buSzPct val="50000"/>
            </a:pPr>
            <a:r>
              <a:rPr lang="en-US" sz="3000" dirty="0"/>
              <a:t>You know what it takes to produce good research.</a:t>
            </a:r>
          </a:p>
          <a:p>
            <a:pPr marL="917575" lvl="1">
              <a:lnSpc>
                <a:spcPct val="85000"/>
              </a:lnSpc>
              <a:spcBef>
                <a:spcPts val="1800"/>
              </a:spcBef>
              <a:buClr>
                <a:srgbClr val="CCCC00"/>
              </a:buClr>
              <a:buSzPct val="50000"/>
            </a:pPr>
            <a:r>
              <a:rPr lang="en-US" sz="3000" dirty="0"/>
              <a:t>You have the skills to critically evaluate research.</a:t>
            </a:r>
          </a:p>
          <a:p>
            <a:pPr algn="ctr">
              <a:lnSpc>
                <a:spcPct val="85000"/>
              </a:lnSpc>
              <a:spcBef>
                <a:spcPts val="3000"/>
              </a:spcBef>
              <a:buClr>
                <a:srgbClr val="000066"/>
              </a:buClr>
              <a:buSzPct val="50000"/>
              <a:buNone/>
            </a:pPr>
            <a:endParaRPr lang="en-US" sz="3600" b="1" i="1" dirty="0">
              <a:solidFill>
                <a:srgbClr val="CC0000"/>
              </a:solidFill>
              <a:effectLst>
                <a:outerShdw blurRad="38100" dist="38100" dir="2700000" algn="tl">
                  <a:srgbClr val="C0C0C0"/>
                </a:outerShdw>
              </a:effectLst>
            </a:endParaRPr>
          </a:p>
          <a:p>
            <a:endParaRPr lang="en-US" b="1" i="1" dirty="0">
              <a:solidFill>
                <a:srgbClr val="CC0000"/>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8467">
                                            <p:txEl>
                                              <p:pRg st="0" end="0"/>
                                            </p:txEl>
                                          </p:spTgt>
                                        </p:tgtEl>
                                        <p:attrNameLst>
                                          <p:attrName>style.visibility</p:attrName>
                                        </p:attrNameLst>
                                      </p:cBhvr>
                                      <p:to>
                                        <p:strVal val="visible"/>
                                      </p:to>
                                    </p:set>
                                    <p:animEffect transition="in" filter="blinds(horizontal)">
                                      <p:cBhvr>
                                        <p:cTn id="7" dur="500"/>
                                        <p:tgtEl>
                                          <p:spTgt spid="958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8467">
                                            <p:txEl>
                                              <p:pRg st="1" end="1"/>
                                            </p:txEl>
                                          </p:spTgt>
                                        </p:tgtEl>
                                        <p:attrNameLst>
                                          <p:attrName>style.visibility</p:attrName>
                                        </p:attrNameLst>
                                      </p:cBhvr>
                                      <p:to>
                                        <p:strVal val="visible"/>
                                      </p:to>
                                    </p:set>
                                    <p:animEffect transition="in" filter="blinds(horizontal)">
                                      <p:cBhvr>
                                        <p:cTn id="12" dur="500"/>
                                        <p:tgtEl>
                                          <p:spTgt spid="95846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58467">
                                            <p:txEl>
                                              <p:pRg st="2" end="2"/>
                                            </p:txEl>
                                          </p:spTgt>
                                        </p:tgtEl>
                                        <p:attrNameLst>
                                          <p:attrName>style.visibility</p:attrName>
                                        </p:attrNameLst>
                                      </p:cBhvr>
                                      <p:to>
                                        <p:strVal val="visible"/>
                                      </p:to>
                                    </p:set>
                                    <p:animEffect transition="in" filter="blinds(horizontal)">
                                      <p:cBhvr>
                                        <p:cTn id="15" dur="500"/>
                                        <p:tgtEl>
                                          <p:spTgt spid="95846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58467">
                                            <p:txEl>
                                              <p:pRg st="3" end="3"/>
                                            </p:txEl>
                                          </p:spTgt>
                                        </p:tgtEl>
                                        <p:attrNameLst>
                                          <p:attrName>style.visibility</p:attrName>
                                        </p:attrNameLst>
                                      </p:cBhvr>
                                      <p:to>
                                        <p:strVal val="visible"/>
                                      </p:to>
                                    </p:set>
                                    <p:animEffect transition="in" filter="blinds(horizontal)">
                                      <p:cBhvr>
                                        <p:cTn id="18" dur="500"/>
                                        <p:tgtEl>
                                          <p:spTgt spid="958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fld id="{5D6A9B93-71B4-40BC-B712-287B2E04C053}" type="slidenum">
              <a:rPr lang="en-US"/>
              <a:pPr/>
              <a:t>84</a:t>
            </a:fld>
            <a:endParaRPr lang="en-US"/>
          </a:p>
        </p:txBody>
      </p:sp>
      <p:sp>
        <p:nvSpPr>
          <p:cNvPr id="735235" name="Text Box 3"/>
          <p:cNvSpPr txBox="1">
            <a:spLocks noChangeArrowheads="1"/>
          </p:cNvSpPr>
          <p:nvPr/>
        </p:nvSpPr>
        <p:spPr bwMode="auto">
          <a:xfrm>
            <a:off x="457200" y="457200"/>
            <a:ext cx="8305800" cy="1015663"/>
          </a:xfrm>
          <a:prstGeom prst="rect">
            <a:avLst/>
          </a:prstGeom>
          <a:noFill/>
          <a:ln w="9525">
            <a:noFill/>
            <a:miter lim="800000"/>
            <a:headEnd/>
            <a:tailEnd/>
          </a:ln>
          <a:effectLst/>
        </p:spPr>
        <p:txBody>
          <a:bodyPr>
            <a:spAutoFit/>
          </a:bodyPr>
          <a:lstStyle/>
          <a:p>
            <a:pPr algn="ctr">
              <a:spcBef>
                <a:spcPct val="50000"/>
              </a:spcBef>
            </a:pPr>
            <a:r>
              <a:rPr lang="en-US" sz="6000" b="1" i="1" dirty="0" smtClean="0">
                <a:solidFill>
                  <a:schemeClr val="bg1"/>
                </a:solidFill>
              </a:rPr>
              <a:t>The End</a:t>
            </a:r>
            <a:endParaRPr lang="en-US" sz="6000" b="1" i="1" dirty="0">
              <a:solidFill>
                <a:schemeClr val="bg1"/>
              </a:solidFill>
            </a:endParaRPr>
          </a:p>
        </p:txBody>
      </p:sp>
      <p:sp>
        <p:nvSpPr>
          <p:cNvPr id="735236" name="Text Box 4"/>
          <p:cNvSpPr txBox="1">
            <a:spLocks noChangeArrowheads="1"/>
          </p:cNvSpPr>
          <p:nvPr/>
        </p:nvSpPr>
        <p:spPr bwMode="auto">
          <a:xfrm>
            <a:off x="304800" y="6019800"/>
            <a:ext cx="8382000" cy="762000"/>
          </a:xfrm>
          <a:prstGeom prst="rect">
            <a:avLst/>
          </a:prstGeom>
          <a:noFill/>
          <a:ln w="9525">
            <a:noFill/>
            <a:miter lim="800000"/>
            <a:headEnd/>
            <a:tailEnd/>
          </a:ln>
          <a:effectLst/>
        </p:spPr>
        <p:txBody>
          <a:bodyPr>
            <a:spAutoFit/>
          </a:bodyPr>
          <a:lstStyle/>
          <a:p>
            <a:pPr algn="ctr">
              <a:spcBef>
                <a:spcPct val="50000"/>
              </a:spcBef>
            </a:pPr>
            <a:r>
              <a:rPr lang="en-US" sz="4400" dirty="0">
                <a:solidFill>
                  <a:schemeClr val="bg1"/>
                </a:solidFill>
              </a:rPr>
              <a:t>Good luck on the Final Exam!</a:t>
            </a:r>
          </a:p>
        </p:txBody>
      </p:sp>
      <p:pic>
        <p:nvPicPr>
          <p:cNvPr id="9" name="Picture 8" descr="fireworks.jpg"/>
          <p:cNvPicPr>
            <a:picLocks noChangeAspect="1"/>
          </p:cNvPicPr>
          <p:nvPr/>
        </p:nvPicPr>
        <p:blipFill>
          <a:blip r:embed="rId2" cstate="print"/>
          <a:stretch>
            <a:fillRect/>
          </a:stretch>
        </p:blipFill>
        <p:spPr>
          <a:xfrm>
            <a:off x="3048000" y="1600200"/>
            <a:ext cx="2905125" cy="4351232"/>
          </a:xfrm>
          <a:prstGeom prst="rect">
            <a:avLst/>
          </a:prstGeom>
        </p:spPr>
      </p:pic>
      <p:sp>
        <p:nvSpPr>
          <p:cNvPr id="10" name="Date Placeholder 9"/>
          <p:cNvSpPr>
            <a:spLocks noGrp="1"/>
          </p:cNvSpPr>
          <p:nvPr>
            <p:ph type="dt" sz="half" idx="10"/>
          </p:nvPr>
        </p:nvSpPr>
        <p:spPr/>
        <p:txBody>
          <a:bodyPr/>
          <a:lstStyle/>
          <a:p>
            <a:r>
              <a:rPr lang="en-US" smtClean="0"/>
              <a:t>2341-09 Lecture Wk13</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0" y="6400800"/>
            <a:ext cx="2133600" cy="457200"/>
          </a:xfrm>
        </p:spPr>
        <p:txBody>
          <a:bodyPr/>
          <a:lstStyle/>
          <a:p>
            <a:r>
              <a:rPr lang="en-US" smtClean="0"/>
              <a:t>2341-09 Lecture Wk13</a:t>
            </a:r>
            <a:endParaRPr lang="en-US" altLang="en-US" dirty="0"/>
          </a:p>
        </p:txBody>
      </p:sp>
      <p:sp>
        <p:nvSpPr>
          <p:cNvPr id="7" name="Slide Number Placeholder 6"/>
          <p:cNvSpPr>
            <a:spLocks noGrp="1"/>
          </p:cNvSpPr>
          <p:nvPr>
            <p:ph type="sldNum" sz="quarter" idx="12"/>
          </p:nvPr>
        </p:nvSpPr>
        <p:spPr/>
        <p:txBody>
          <a:bodyPr/>
          <a:lstStyle/>
          <a:p>
            <a:fld id="{ABD3D111-78BD-4DF1-83C6-F814DCC0F084}" type="slidenum">
              <a:rPr lang="en-US" altLang="en-US"/>
              <a:pPr/>
              <a:t>9</a:t>
            </a:fld>
            <a:endParaRPr lang="en-US" altLang="en-US"/>
          </a:p>
        </p:txBody>
      </p:sp>
      <p:sp>
        <p:nvSpPr>
          <p:cNvPr id="956418" name="Rectangle 2"/>
          <p:cNvSpPr>
            <a:spLocks noGrp="1" noChangeArrowheads="1"/>
          </p:cNvSpPr>
          <p:nvPr>
            <p:ph type="title"/>
          </p:nvPr>
        </p:nvSpPr>
        <p:spPr/>
        <p:txBody>
          <a:bodyPr/>
          <a:lstStyle/>
          <a:p>
            <a:r>
              <a:rPr lang="en-US" sz="4800"/>
              <a:t>Professional Resources</a:t>
            </a:r>
          </a:p>
        </p:txBody>
      </p:sp>
      <p:sp>
        <p:nvSpPr>
          <p:cNvPr id="956419" name="Rectangle 3"/>
          <p:cNvSpPr>
            <a:spLocks noGrp="1" noChangeArrowheads="1"/>
          </p:cNvSpPr>
          <p:nvPr>
            <p:ph type="body" sz="half" idx="1"/>
          </p:nvPr>
        </p:nvSpPr>
        <p:spPr>
          <a:xfrm>
            <a:off x="457200" y="1719263"/>
            <a:ext cx="6248400" cy="4411662"/>
          </a:xfrm>
        </p:spPr>
        <p:txBody>
          <a:bodyPr/>
          <a:lstStyle/>
          <a:p>
            <a:pPr>
              <a:buClr>
                <a:srgbClr val="000066"/>
              </a:buClr>
              <a:buSzPct val="50000"/>
            </a:pPr>
            <a:r>
              <a:rPr lang="en-US" sz="3200" dirty="0"/>
              <a:t>Research firms and data collection companies belong to </a:t>
            </a:r>
            <a:r>
              <a:rPr lang="en-US" sz="3200" dirty="0" smtClean="0"/>
              <a:t>the </a:t>
            </a:r>
            <a:r>
              <a:rPr lang="en-US" sz="3200" b="1" dirty="0" smtClean="0">
                <a:solidFill>
                  <a:srgbClr val="CC0000"/>
                </a:solidFill>
              </a:rPr>
              <a:t>Marketing Research and Intelligence Association </a:t>
            </a:r>
            <a:r>
              <a:rPr lang="en-US" sz="3200" dirty="0"/>
              <a:t>(www.mria-arim.ca)</a:t>
            </a:r>
          </a:p>
          <a:p>
            <a:pPr>
              <a:spcBef>
                <a:spcPts val="2400"/>
              </a:spcBef>
              <a:buClr>
                <a:srgbClr val="000066"/>
              </a:buClr>
              <a:buSzPct val="50000"/>
            </a:pPr>
            <a:r>
              <a:rPr lang="en-US" sz="3200" dirty="0"/>
              <a:t>If you have budget for market research, this is a great place to start in your search for the right </a:t>
            </a:r>
            <a:r>
              <a:rPr lang="en-US" sz="3200" b="1" dirty="0" smtClean="0">
                <a:solidFill>
                  <a:srgbClr val="CC0000"/>
                </a:solidFill>
              </a:rPr>
              <a:t>research supplier</a:t>
            </a:r>
            <a:r>
              <a:rPr lang="en-US" sz="3200" b="1" dirty="0">
                <a:solidFill>
                  <a:srgbClr val="CC0000"/>
                </a:solidFill>
              </a:rPr>
              <a:t>. </a:t>
            </a:r>
          </a:p>
        </p:txBody>
      </p:sp>
      <p:pic>
        <p:nvPicPr>
          <p:cNvPr id="956420" name="Picture 4" descr="TopBannerGeneral_01"/>
          <p:cNvPicPr>
            <a:picLocks noGrp="1" noChangeAspect="1" noChangeArrowheads="1"/>
          </p:cNvPicPr>
          <p:nvPr>
            <p:ph sz="half" idx="2"/>
          </p:nvPr>
        </p:nvPicPr>
        <p:blipFill>
          <a:blip r:embed="rId2" cstate="print"/>
          <a:srcRect t="11198"/>
          <a:stretch>
            <a:fillRect/>
          </a:stretch>
        </p:blipFill>
        <p:spPr>
          <a:xfrm>
            <a:off x="6484598" y="3124201"/>
            <a:ext cx="2430802" cy="1219200"/>
          </a:xfrm>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e title">
  <a:themeElements>
    <a:clrScheme name="5e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e titl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e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e 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e 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e 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e 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e 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e 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e 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e 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e 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e 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e 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Century Gothic"/>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ick Butkus quote slide">
  <a:themeElements>
    <a:clrScheme name="Dick Butkus quot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ck Butkus quote 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ck Butkus quot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ck Butkus quote 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ck Butkus quote 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ck Butkus quote 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ck Butkus quote 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ck Butkus quote 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ck Butkus quote 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ck Butkus quote 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ck Butkus quote 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ck Butkus quote 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ck Butkus quote 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ck Butkus quote 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Century Gothic"/>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5e</Template>
  <TotalTime>4981</TotalTime>
  <Words>3247</Words>
  <Application>Microsoft Office PowerPoint</Application>
  <PresentationFormat>On-screen Show (4:3)</PresentationFormat>
  <Paragraphs>793</Paragraphs>
  <Slides>84</Slides>
  <Notes>42</Notes>
  <HiddenSlides>0</HiddenSlides>
  <MMClips>0</MMClips>
  <ScaleCrop>false</ScaleCrop>
  <HeadingPairs>
    <vt:vector size="6" baseType="variant">
      <vt:variant>
        <vt:lpstr>Theme</vt:lpstr>
      </vt:variant>
      <vt:variant>
        <vt:i4>5</vt:i4>
      </vt:variant>
      <vt:variant>
        <vt:lpstr>Embedded OLE Servers</vt:lpstr>
      </vt:variant>
      <vt:variant>
        <vt:i4>2</vt:i4>
      </vt:variant>
      <vt:variant>
        <vt:lpstr>Slide Titles</vt:lpstr>
      </vt:variant>
      <vt:variant>
        <vt:i4>84</vt:i4>
      </vt:variant>
    </vt:vector>
  </HeadingPairs>
  <TitlesOfParts>
    <vt:vector size="91" baseType="lpstr">
      <vt:lpstr>5e title</vt:lpstr>
      <vt:lpstr>Level</vt:lpstr>
      <vt:lpstr>Dick Butkus quote slide</vt:lpstr>
      <vt:lpstr>2_Default Design</vt:lpstr>
      <vt:lpstr>Network</vt:lpstr>
      <vt:lpstr>Clip</vt:lpstr>
      <vt:lpstr>Bitmap Image</vt:lpstr>
      <vt:lpstr>Professional Resources   &amp;  Review    Marketing Research Process</vt:lpstr>
      <vt:lpstr>Final Exam …</vt:lpstr>
      <vt:lpstr>Slide 3</vt:lpstr>
      <vt:lpstr>Today’s Agenda</vt:lpstr>
      <vt:lpstr>We’ve covered a lot of ground!</vt:lpstr>
      <vt:lpstr>Marketing Research Process</vt:lpstr>
      <vt:lpstr>Chapters</vt:lpstr>
      <vt:lpstr>Professional Resources</vt:lpstr>
      <vt:lpstr>Professional Resources</vt:lpstr>
      <vt:lpstr>Professional Resources</vt:lpstr>
      <vt:lpstr>Professional Resources</vt:lpstr>
      <vt:lpstr>Professional Resources</vt:lpstr>
      <vt:lpstr>Marketing Research Process</vt:lpstr>
      <vt:lpstr>Step 8: Sampling</vt:lpstr>
      <vt:lpstr>Step 8: Sampling</vt:lpstr>
      <vt:lpstr>Basic Concepts in Sampling</vt:lpstr>
      <vt:lpstr>Slide 17</vt:lpstr>
      <vt:lpstr>Sampling Methods</vt:lpstr>
      <vt:lpstr>Slide 19</vt:lpstr>
      <vt:lpstr>Stratified Random Sampling</vt:lpstr>
      <vt:lpstr>Online Sampling Techniques</vt:lpstr>
      <vt:lpstr>Errors in Sampling</vt:lpstr>
      <vt:lpstr>Margin of Error Statements</vt:lpstr>
      <vt:lpstr>Sample Size Calculation</vt:lpstr>
      <vt:lpstr>Sample Size Formula</vt:lpstr>
      <vt:lpstr>Professional Resources</vt:lpstr>
      <vt:lpstr>Professional Resources</vt:lpstr>
      <vt:lpstr>Slide 28</vt:lpstr>
      <vt:lpstr>Slide 29</vt:lpstr>
      <vt:lpstr>Slide 30</vt:lpstr>
      <vt:lpstr>Slide 31</vt:lpstr>
      <vt:lpstr>Slide 32</vt:lpstr>
      <vt:lpstr>Slide 33</vt:lpstr>
      <vt:lpstr>Slide 34</vt:lpstr>
      <vt:lpstr>Slide 35</vt:lpstr>
      <vt:lpstr>Slide 36</vt:lpstr>
      <vt:lpstr>Marketing Research Process</vt:lpstr>
      <vt:lpstr>Step 9: Collect Data</vt:lpstr>
      <vt:lpstr>Step 9: Collect Data</vt:lpstr>
      <vt:lpstr>Data Collection Errors</vt:lpstr>
      <vt:lpstr>Marketing Research Process</vt:lpstr>
      <vt:lpstr>Step 10: Analyze Data</vt:lpstr>
      <vt:lpstr>Levels of Analysis</vt:lpstr>
      <vt:lpstr>Types of Data Analyses</vt:lpstr>
      <vt:lpstr>Statistical Analyses</vt:lpstr>
      <vt:lpstr>Summarize the Data</vt:lpstr>
      <vt:lpstr>Characteristics of Single Variables</vt:lpstr>
      <vt:lpstr>Q Type, Measurement, Analysis</vt:lpstr>
      <vt:lpstr>Slide 49</vt:lpstr>
      <vt:lpstr>Slide 50</vt:lpstr>
      <vt:lpstr>Slide 51</vt:lpstr>
      <vt:lpstr>Q Type, Measurement, Analysis</vt:lpstr>
      <vt:lpstr>Multiple Response</vt:lpstr>
      <vt:lpstr>Going Back to: Step 9: Collect Data</vt:lpstr>
      <vt:lpstr>B2B Research on two levels</vt:lpstr>
      <vt:lpstr>B2B Markets</vt:lpstr>
      <vt:lpstr>B2B Research Characteristics</vt:lpstr>
      <vt:lpstr>B2B Research Characteristics</vt:lpstr>
      <vt:lpstr>Best Practices: B2B Research</vt:lpstr>
      <vt:lpstr>Step 10: Analyze Data</vt:lpstr>
      <vt:lpstr>Associations among Variables</vt:lpstr>
      <vt:lpstr>Constructing Crosstabs</vt:lpstr>
      <vt:lpstr>Slide 63</vt:lpstr>
      <vt:lpstr>Slide 64</vt:lpstr>
      <vt:lpstr>Step 10 continued:  More Analysis of Data</vt:lpstr>
      <vt:lpstr>Generalization</vt:lpstr>
      <vt:lpstr>Slide 67</vt:lpstr>
      <vt:lpstr>Slide 68</vt:lpstr>
      <vt:lpstr>Hypothesis</vt:lpstr>
      <vt:lpstr>Generalization &amp; Hypothesis</vt:lpstr>
      <vt:lpstr>Step 10 continued:  More Analysis of Data</vt:lpstr>
      <vt:lpstr>Differences must be:</vt:lpstr>
      <vt:lpstr>Statistical Significance</vt:lpstr>
      <vt:lpstr>Tests for Significance</vt:lpstr>
      <vt:lpstr>Comparing Differences</vt:lpstr>
      <vt:lpstr>Professional Resources</vt:lpstr>
      <vt:lpstr>Step 10 continued:  More Analysis of Data</vt:lpstr>
      <vt:lpstr>Marketing Research Process</vt:lpstr>
      <vt:lpstr>Step 11: Prepare and Present the Final Research Report</vt:lpstr>
      <vt:lpstr>Research Report</vt:lpstr>
      <vt:lpstr>MRIA 2007 winning team Presentation</vt:lpstr>
      <vt:lpstr>You &amp; Research</vt:lpstr>
      <vt:lpstr>You &amp; Research</vt:lpstr>
      <vt:lpstr>Slide 84</vt:lpstr>
    </vt:vector>
  </TitlesOfParts>
  <Company> KP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Karen Plesner</dc:creator>
  <cp:lastModifiedBy>Academic Computing Services</cp:lastModifiedBy>
  <cp:revision>335</cp:revision>
  <dcterms:created xsi:type="dcterms:W3CDTF">2005-11-07T04:30:37Z</dcterms:created>
  <dcterms:modified xsi:type="dcterms:W3CDTF">2009-12-03T16:29:01Z</dcterms:modified>
</cp:coreProperties>
</file>